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2.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1.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2.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346" r:id="rId2"/>
    <p:sldId id="347" r:id="rId3"/>
    <p:sldId id="256" r:id="rId4"/>
    <p:sldId id="257" r:id="rId5"/>
    <p:sldId id="258" r:id="rId6"/>
    <p:sldId id="262" r:id="rId7"/>
    <p:sldId id="263" r:id="rId8"/>
    <p:sldId id="301" r:id="rId9"/>
    <p:sldId id="335" r:id="rId10"/>
    <p:sldId id="281" r:id="rId11"/>
    <p:sldId id="265" r:id="rId12"/>
    <p:sldId id="274" r:id="rId13"/>
    <p:sldId id="275" r:id="rId14"/>
    <p:sldId id="288" r:id="rId15"/>
    <p:sldId id="276" r:id="rId16"/>
    <p:sldId id="297" r:id="rId17"/>
    <p:sldId id="295" r:id="rId18"/>
    <p:sldId id="338" r:id="rId19"/>
    <p:sldId id="339" r:id="rId20"/>
    <p:sldId id="344" r:id="rId21"/>
    <p:sldId id="364" r:id="rId22"/>
    <p:sldId id="377" r:id="rId23"/>
    <p:sldId id="340" r:id="rId24"/>
    <p:sldId id="354" r:id="rId25"/>
    <p:sldId id="369" r:id="rId26"/>
    <p:sldId id="374" r:id="rId27"/>
    <p:sldId id="363" r:id="rId28"/>
    <p:sldId id="370" r:id="rId29"/>
    <p:sldId id="371" r:id="rId30"/>
    <p:sldId id="380" r:id="rId31"/>
    <p:sldId id="419" r:id="rId32"/>
    <p:sldId id="416" r:id="rId33"/>
    <p:sldId id="341" r:id="rId34"/>
    <p:sldId id="415" r:id="rId35"/>
    <p:sldId id="414" r:id="rId36"/>
    <p:sldId id="287" r:id="rId37"/>
    <p:sldId id="422" r:id="rId38"/>
    <p:sldId id="423" r:id="rId39"/>
    <p:sldId id="478" r:id="rId40"/>
    <p:sldId id="372" r:id="rId41"/>
    <p:sldId id="429" r:id="rId42"/>
    <p:sldId id="428" r:id="rId43"/>
    <p:sldId id="452" r:id="rId44"/>
    <p:sldId id="453" r:id="rId45"/>
    <p:sldId id="431" r:id="rId46"/>
    <p:sldId id="432" r:id="rId47"/>
    <p:sldId id="479" r:id="rId48"/>
    <p:sldId id="480" r:id="rId49"/>
    <p:sldId id="481" r:id="rId50"/>
    <p:sldId id="482"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1" name="Administrator" initials="A" lastIdx="2" clrIdx="0"/>
  <p:cmAuthor id="44" name="ZhuanZ(无密码)" initials="Z" lastIdx="3" clrIdx="43"/>
  <p:cmAuthor id="2" name="cb nm" initials="c" lastIdx="1" clrIdx="0"/>
  <p:cmAuthor id="3" name="作者" initials="作" lastIdx="0" clrIdx="1"/>
  <p:cmAuthor id="4" name="rebacca" initials="r" lastIdx="0" clrIdx="1"/>
  <p:cmAuthor id="5" name="1206988966@qq.com" initials="1" lastIdx="0" clrIdx="2"/>
  <p:cmAuthor id="6" name="姜伟光" initials="姜" lastIdx="0" clrIdx="0"/>
  <p:cmAuthor id="7" name="宋洁然" initials="宋" lastIdx="0" clrIdx="1"/>
  <p:cmAuthor id="8" name="ming qiu" initials="m" lastIdx="0" clrIdx="1"/>
  <p:cmAuthor id="9" name="pc" initials="p" lastIdx="0" clrIdx="0"/>
  <p:cmAuthor id="10" name="倩文 黄" initials="倩" lastIdx="0" clrIdx="3"/>
  <p:cmAuthor id="11" name="86136" initials="8" lastIdx="0" clrIdx="9"/>
  <p:cmAuthor id="12" name="xiaoxuan Zeng" initials="x" lastIdx="0" clrIdx="0"/>
  <p:cmAuthor id="13" name="12279" initials="1" lastIdx="0" clrIdx="11"/>
  <p:cmAuthor id="14" name="文璇璇" initials="文" lastIdx="0" clrIdx="13"/>
  <p:cmAuthor id="15" name="Rcyz-HL" initials="R" lastIdx="0" clrIdx="12"/>
  <p:cmAuthor id="16" name="付" initials="付" lastIdx="0" clrIdx="14"/>
  <p:cmAuthor id="17" name="HUAWEI" initials="H" lastIdx="0" clrIdx="16"/>
  <p:cmAuthor id="18" name="Nicole Li  李倩" initials="N" lastIdx="0" clrIdx="0"/>
  <p:cmAuthor id="19" name="222" initials="2" lastIdx="0" clrIdx="0"/>
  <p:cmAuthor id="20" name="admin" initials="a" lastIdx="0" clrIdx="0"/>
  <p:cmAuthor id="21" name="王子涵" initials="王" lastIdx="0" clrIdx="0"/>
  <p:cmAuthor id="22" name="dongwc0205" initials="d" lastIdx="0" clrIdx="15"/>
  <p:cmAuthor id="2000" name="张瑞霞" initials="authorId_524709945" lastIdx="0" clrIdx="0"/>
  <p:cmAuthor id="2001" name="骆倩怡_Znauj26B" initials="authorId_382814100" lastIdx="0" clrIdx="0"/>
  <p:cmAuthor id="23" name="pangyt" initials="p" lastIdx="0" clrIdx="0"/>
  <p:cmAuthor id="49837067" name="刘浩" initials="刘" lastIdx="0" clrIdx="0"/>
  <p:cmAuthor id="24" name="easonyoun" initials="e" lastIdx="0" clrIdx="0"/>
  <p:cmAuthor id="25" name="zhouyangfan" initials="z" lastIdx="0" clrIdx="0"/>
  <p:cmAuthor id="26" name="tplife" initials="t" lastIdx="0" clrIdx="0"/>
  <p:cmAuthor id="27" name="??" initials="?" lastIdx="0" clrIdx="0"/>
  <p:cmAuthor id="28" name="何 龙" initials="何" lastIdx="0" clrIdx="25"/>
  <p:cmAuthor id="29" name="韩琳晶" initials="韩" lastIdx="0" clrIdx="28"/>
  <p:cmAuthor id="30" name="LJH" initials="L" lastIdx="0" clrIdx="0"/>
  <p:cmAuthor id="31" name="未知用户1" initials="未" lastIdx="0" clrIdx="22"/>
  <p:cmAuthor id="32" name="陈庆" initials="陈" lastIdx="0" clrIdx="31"/>
  <p:cmAuthor id="76" name="学珍 马" initials="学马" lastIdx="0" clrIdx="25"/>
  <p:cmAuthor id="34" name="a'su's" initials="a" lastIdx="0" clrIdx="33"/>
  <p:cmAuthor id="35" name="陈芳" initials="" lastIdx="0" clrIdx="35"/>
  <p:cmAuthor id="37" name="DELL" initials="" lastIdx="0" clrIdx="25"/>
  <p:cmAuthor id="38" name="邹 嘉豪" initials="" lastIdx="0" clrIdx="25"/>
  <p:cmAuthor id="40" name="乐胜中学微机室" initials="乐" lastIdx="0" clrIdx="39"/>
  <p:cmAuthor id="42" name="hanying" initials="h" lastIdx="0" clrIdx="4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7D2C"/>
    <a:srgbClr val="FFFFFF"/>
    <a:srgbClr val="EFE9CD"/>
    <a:srgbClr val="FFFF01"/>
    <a:srgbClr val="F2EDD6"/>
    <a:srgbClr val="A99561"/>
    <a:srgbClr val="FEFEFC"/>
    <a:srgbClr val="FAF8F0"/>
    <a:srgbClr val="9D4023"/>
    <a:srgbClr val="CEB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45" d="100"/>
          <a:sy n="45" d="100"/>
        </p:scale>
        <p:origin x="42" y="708"/>
      </p:cViewPr>
      <p:guideLst>
        <p:guide orient="horz" pos="2159"/>
        <p:guide pos="384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2024-07-17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71589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266700" indent="-266700" algn="ctr">
              <a:lnSpc>
                <a:spcPct val="110000"/>
              </a:lnSpc>
            </a:pPr>
            <a:r>
              <a:rPr lang="zh-CN" altLang="zh-CN" b="1">
                <a:solidFill>
                  <a:srgbClr val="C00000"/>
                </a:solidFill>
                <a:latin typeface="微软雅黑" panose="020B0503020204020204" charset="-122"/>
                <a:ea typeface="微软雅黑" panose="020B0503020204020204" charset="-122"/>
                <a:sym typeface="+mn-ea"/>
              </a:rPr>
              <a:t>节制资本 </a:t>
            </a:r>
            <a:endParaRPr lang="zh-CN" altLang="zh-CN" b="1">
              <a:solidFill>
                <a:srgbClr val="C00000"/>
              </a:solidFill>
              <a:latin typeface="微软雅黑" panose="020B0503020204020204" charset="-122"/>
              <a:ea typeface="微软雅黑" panose="020B0503020204020204" charset="-122"/>
            </a:endParaRPr>
          </a:p>
          <a:p>
            <a:pPr marL="266700" indent="-266700">
              <a:lnSpc>
                <a:spcPct val="110000"/>
              </a:lnSpc>
            </a:pPr>
            <a:r>
              <a:rPr lang="zh-CN" altLang="zh-CN" b="1">
                <a:solidFill>
                  <a:sysClr val="windowText" lastClr="000000"/>
                </a:solidFill>
                <a:latin typeface="微软雅黑" panose="020B0503020204020204" charset="-122"/>
                <a:ea typeface="微软雅黑" panose="020B0503020204020204" charset="-122"/>
                <a:sym typeface="+mn-ea"/>
              </a:rPr>
              <a:t>  </a:t>
            </a:r>
            <a:r>
              <a:rPr lang="zh-CN" altLang="zh-CN"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凡</a:t>
            </a:r>
            <a:r>
              <a:rPr lang="zh-CN" altLang="zh-CN" b="1">
                <a:solidFill>
                  <a:srgbClr val="FF0000"/>
                </a:solidFill>
                <a:effectLst/>
                <a:latin typeface="黑体" panose="02010609060101010101" pitchFamily="49" charset="-122"/>
                <a:ea typeface="黑体" panose="02010609060101010101" pitchFamily="49" charset="-122"/>
                <a:cs typeface="黑体" panose="02010609060101010101" pitchFamily="49" charset="-122"/>
                <a:sym typeface="+mn-ea"/>
              </a:rPr>
              <a:t>本国人</a:t>
            </a:r>
            <a:r>
              <a:rPr lang="zh-CN" altLang="zh-CN"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及</a:t>
            </a:r>
            <a:r>
              <a:rPr lang="zh-CN" altLang="zh-CN"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外国人</a:t>
            </a:r>
            <a:r>
              <a:rPr lang="zh-CN" altLang="zh-CN"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之企业，或有</a:t>
            </a:r>
            <a:r>
              <a:rPr lang="zh-CN" altLang="zh-CN"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独占</a:t>
            </a:r>
            <a:r>
              <a:rPr lang="zh-CN" altLang="zh-CN"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的性质，或</a:t>
            </a:r>
            <a:r>
              <a:rPr lang="zh-CN" altLang="zh-CN"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规模过大</a:t>
            </a:r>
            <a:r>
              <a:rPr lang="zh-CN" altLang="zh-CN"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为私人之力所不能办者，由</a:t>
            </a:r>
            <a:r>
              <a:rPr lang="zh-CN" altLang="zh-CN"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国家经营</a:t>
            </a:r>
            <a:r>
              <a:rPr lang="zh-CN" altLang="zh-CN"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管理之，以使私有资本制度不能操纵国民生计。</a:t>
            </a:r>
            <a:r>
              <a:rPr lang="zh-CN" altLang="zh-CN" b="1">
                <a:solidFill>
                  <a:sysClr val="windowText" lastClr="000000"/>
                </a:solidFill>
                <a:latin typeface="黑体" panose="02010609060101010101" pitchFamily="49" charset="-122"/>
                <a:ea typeface="黑体" panose="02010609060101010101" pitchFamily="49" charset="-122"/>
                <a:cs typeface="黑体" panose="02010609060101010101" pitchFamily="49" charset="-122"/>
                <a:sym typeface="+mn-ea"/>
              </a:rPr>
              <a:t>这一主张具有反对帝国主义、发展国民经济的意义，反映了中国社会不能再走西方资本主义老路的客观历史要求</a:t>
            </a:r>
            <a:r>
              <a:rPr lang="en-US" altLang="zh-CN" b="1">
                <a:solidFill>
                  <a:sysClr val="windowText" lastClr="00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a:p>
        </p:txBody>
      </p:sp>
    </p:spTree>
    <p:extLst>
      <p:ext uri="{BB962C8B-B14F-4D97-AF65-F5344CB8AC3E}">
        <p14:creationId xmlns:p14="http://schemas.microsoft.com/office/powerpoint/2010/main" val="87999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0461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2024-07-17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12053888" cy="7173913"/>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内容占位符 2"/>
          <p:cNvSpPr>
            <a:spLocks noGrp="1"/>
          </p:cNvSpPr>
          <p:nvPr>
            <p:ph sz="quarter" idx="10"/>
          </p:nvPr>
        </p:nvSpPr>
        <p:spPr>
          <a:xfrm>
            <a:off x="452755" y="277495"/>
            <a:ext cx="11296650" cy="6896100"/>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50F4A1C0-FD95-4E00-A80D-8307F0413D10}"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t>2024-07-17</a:t>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3"/>
          </p:nvPr>
        </p:nvSpPr>
        <p:spPr/>
        <p:txBody>
          <a:bodyPr/>
          <a:lstStyle/>
          <a:p>
            <a:pPr lvl="0" eaLnBrk="1" hangingPunct="1">
              <a:buSzPct val="100000"/>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50F4A1C0-FD95-4E00-A80D-8307F0413D10}"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t>2024-07-17</a:t>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SzPct val="100000"/>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箭头: 五边形 10"/>
          <p:cNvSpPr/>
          <p:nvPr userDrawn="1"/>
        </p:nvSpPr>
        <p:spPr>
          <a:xfrm>
            <a:off x="0" y="678815"/>
            <a:ext cx="10800080" cy="6254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华文中宋" panose="02010600040101010101" charset="-122"/>
            </a:endParaRPr>
          </a:p>
        </p:txBody>
      </p:sp>
      <p:sp>
        <p:nvSpPr>
          <p:cNvPr id="14" name="文本占位符 13"/>
          <p:cNvSpPr>
            <a:spLocks noGrp="1"/>
          </p:cNvSpPr>
          <p:nvPr>
            <p:ph type="body" sz="quarter" idx="10" hasCustomPrompt="1"/>
          </p:nvPr>
        </p:nvSpPr>
        <p:spPr>
          <a:xfrm>
            <a:off x="248984" y="1820863"/>
            <a:ext cx="8300656" cy="4358394"/>
          </a:xfrm>
          <a:prstGeom prst="rect">
            <a:avLst/>
          </a:prstGeom>
        </p:spPr>
        <p:txBody>
          <a:bodyPr/>
          <a:lstStyle>
            <a:lvl1pPr marL="0" indent="0">
              <a:lnSpc>
                <a:spcPct val="120000"/>
              </a:lnSpc>
              <a:spcBef>
                <a:spcPts val="0"/>
              </a:spcBef>
              <a:buFontTx/>
              <a:buNone/>
              <a:defRPr>
                <a:latin typeface="华文中宋" panose="02010600040101010101" charset="-122"/>
                <a:ea typeface="华文中宋" panose="02010600040101010101"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默认模板：华文中宋、</a:t>
            </a:r>
            <a:r>
              <a:rPr lang="en-US" altLang="zh-CN" dirty="0"/>
              <a:t>28</a:t>
            </a:r>
            <a:r>
              <a:rPr lang="zh-CN" altLang="en-US" dirty="0"/>
              <a:t>号、</a:t>
            </a:r>
            <a:r>
              <a:rPr lang="en-US" altLang="zh-CN" dirty="0"/>
              <a:t>1.2</a:t>
            </a:r>
            <a:r>
              <a:rPr lang="zh-CN" altLang="en-US" dirty="0"/>
              <a:t>倍行距，如要修改，请转到“母版”。</a:t>
            </a:r>
          </a:p>
        </p:txBody>
      </p:sp>
      <p:sp>
        <p:nvSpPr>
          <p:cNvPr id="17" name="文本占位符 16"/>
          <p:cNvSpPr>
            <a:spLocks noGrp="1"/>
          </p:cNvSpPr>
          <p:nvPr>
            <p:ph type="body" sz="quarter" idx="11"/>
          </p:nvPr>
        </p:nvSpPr>
        <p:spPr>
          <a:xfrm>
            <a:off x="0" y="716048"/>
            <a:ext cx="4077810" cy="550863"/>
          </a:xfrm>
          <a:prstGeom prst="rect">
            <a:avLst/>
          </a:prstGeom>
        </p:spPr>
        <p:txBody>
          <a:bodyPr/>
          <a:lstStyle>
            <a:lvl1pPr marL="0" indent="0">
              <a:lnSpc>
                <a:spcPct val="100000"/>
              </a:lnSpc>
              <a:spcBef>
                <a:spcPts val="0"/>
              </a:spcBef>
              <a:buFontTx/>
              <a:buNone/>
              <a:defRPr lang="zh-CN" altLang="en-US" sz="2800" b="1" kern="1200" dirty="0" smtClean="0">
                <a:solidFill>
                  <a:schemeClr val="bg1"/>
                </a:solidFill>
                <a:latin typeface="+mn-lt"/>
                <a:ea typeface="华文中宋" panose="02010600040101010101" charset="-122"/>
                <a:cs typeface="+mn-cs"/>
              </a:defRPr>
            </a:lvl1pPr>
          </a:lstStyle>
          <a:p>
            <a:pPr lvl="0"/>
            <a:endParaRPr lang="zh-CN" altLang="en-US" dirty="0"/>
          </a:p>
        </p:txBody>
      </p:sp>
      <p:sp>
        <p:nvSpPr>
          <p:cNvPr id="9" name="内容占位符 8"/>
          <p:cNvSpPr>
            <a:spLocks noGrp="1"/>
          </p:cNvSpPr>
          <p:nvPr>
            <p:ph sz="quarter" idx="12" hasCustomPrompt="1"/>
          </p:nvPr>
        </p:nvSpPr>
        <p:spPr>
          <a:xfrm>
            <a:off x="8659368" y="1820863"/>
            <a:ext cx="3283648" cy="4358394"/>
          </a:xfrm>
          <a:prstGeom prst="rect">
            <a:avLst/>
          </a:prstGeom>
        </p:spPr>
        <p:txBody>
          <a:bodyPr/>
          <a:lstStyle>
            <a:lvl1pPr marL="0" indent="0">
              <a:buFontTx/>
              <a:buNone/>
              <a:defRPr>
                <a:latin typeface="华文中宋" panose="02010600040101010101" charset="-122"/>
                <a:ea typeface="华文中宋" panose="02010600040101010101" charset="-122"/>
              </a:defRPr>
            </a:lvl1pPr>
          </a:lstStyle>
          <a:p>
            <a:pPr lvl="0"/>
            <a:r>
              <a:rPr lang="zh-CN" altLang="en-US" dirty="0"/>
              <a:t>图片</a:t>
            </a:r>
          </a:p>
        </p:txBody>
      </p:sp>
      <p:graphicFrame>
        <p:nvGraphicFramePr>
          <p:cNvPr id="12" name="表格 7"/>
          <p:cNvGraphicFramePr>
            <a:graphicFrameLocks noGrp="1"/>
          </p:cNvGraphicFramePr>
          <p:nvPr userDrawn="1"/>
        </p:nvGraphicFramePr>
        <p:xfrm>
          <a:off x="0" y="26376"/>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知识梳理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0" y="6502400"/>
            <a:ext cx="1962785" cy="27114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aphicFrame>
        <p:nvGraphicFramePr>
          <p:cNvPr id="12" name="表格 7"/>
          <p:cNvGraphicFramePr>
            <a:graphicFrameLocks noGrp="1"/>
          </p:cNvGraphicFramePr>
          <p:nvPr userDrawn="1"/>
        </p:nvGraphicFramePr>
        <p:xfrm>
          <a:off x="0" y="35168"/>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知识梳理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阶段特征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sp>
        <p:nvSpPr>
          <p:cNvPr id="9" name="矩形 8"/>
          <p:cNvSpPr/>
          <p:nvPr userDrawn="1"/>
        </p:nvSpPr>
        <p:spPr>
          <a:xfrm>
            <a:off x="10883" y="727017"/>
            <a:ext cx="7315200" cy="625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华文中宋" panose="02010600040101010101" charset="-122"/>
            </a:endParaRPr>
          </a:p>
        </p:txBody>
      </p:sp>
      <p:sp>
        <p:nvSpPr>
          <p:cNvPr id="10" name="矩形 9"/>
          <p:cNvSpPr/>
          <p:nvPr userDrawn="1"/>
        </p:nvSpPr>
        <p:spPr>
          <a:xfrm>
            <a:off x="7326083" y="727016"/>
            <a:ext cx="4876800" cy="6254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华文中宋" panose="02010600040101010101" charset="-122"/>
            </a:endParaRPr>
          </a:p>
        </p:txBody>
      </p:sp>
      <p:sp>
        <p:nvSpPr>
          <p:cNvPr id="11" name="文本占位符 23"/>
          <p:cNvSpPr>
            <a:spLocks noGrp="1"/>
          </p:cNvSpPr>
          <p:nvPr>
            <p:ph type="body" sz="quarter" idx="10" hasCustomPrompt="1"/>
          </p:nvPr>
        </p:nvSpPr>
        <p:spPr>
          <a:xfrm>
            <a:off x="90705" y="788929"/>
            <a:ext cx="6924660" cy="501650"/>
          </a:xfrm>
          <a:prstGeom prst="rect">
            <a:avLst/>
          </a:prstGeom>
        </p:spPr>
        <p:txBody>
          <a:bodyPr/>
          <a:lstStyle>
            <a:lvl1pPr marL="0" indent="0">
              <a:lnSpc>
                <a:spcPct val="100000"/>
              </a:lnSpc>
              <a:spcBef>
                <a:spcPts val="0"/>
              </a:spcBef>
              <a:buFontTx/>
              <a:buNone/>
              <a:defRPr sz="2800" b="1">
                <a:solidFill>
                  <a:schemeClr val="bg1"/>
                </a:solidFill>
                <a:ea typeface="华文中宋" panose="02010600040101010101" charset="-122"/>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dirty="0"/>
              <a:t>时间范围：</a:t>
            </a:r>
          </a:p>
        </p:txBody>
      </p:sp>
      <p:sp>
        <p:nvSpPr>
          <p:cNvPr id="13" name="文本占位符 23"/>
          <p:cNvSpPr>
            <a:spLocks noGrp="1"/>
          </p:cNvSpPr>
          <p:nvPr>
            <p:ph type="body" sz="quarter" idx="12" hasCustomPrompt="1"/>
          </p:nvPr>
        </p:nvSpPr>
        <p:spPr>
          <a:xfrm>
            <a:off x="7326083" y="788928"/>
            <a:ext cx="4634144" cy="501650"/>
          </a:xfrm>
          <a:prstGeom prst="rect">
            <a:avLst/>
          </a:prstGeom>
        </p:spPr>
        <p:txBody>
          <a:bodyPr/>
          <a:lstStyle>
            <a:lvl1pPr marL="0" indent="0">
              <a:lnSpc>
                <a:spcPct val="100000"/>
              </a:lnSpc>
              <a:spcBef>
                <a:spcPts val="0"/>
              </a:spcBef>
              <a:buFontTx/>
              <a:buNone/>
              <a:defRPr sz="2800" b="1">
                <a:ea typeface="华文中宋" panose="02010600040101010101" charset="-122"/>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dirty="0"/>
              <a:t>主要特征：</a:t>
            </a: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0" y="6502400"/>
            <a:ext cx="1962785" cy="27114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
        <p:nvSpPr>
          <p:cNvPr id="30" name="标题占位符"/>
          <p:cNvSpPr>
            <a:spLocks noGrp="1"/>
          </p:cNvSpPr>
          <p:nvPr>
            <p:ph type="body" sz="quarter" idx="10"/>
            <p:custDataLst>
              <p:tags r:id="rId1"/>
            </p:custDataLst>
          </p:nvPr>
        </p:nvSpPr>
        <p:spPr>
          <a:xfrm>
            <a:off x="1596000" y="185409"/>
            <a:ext cx="9000000" cy="492435"/>
          </a:xfrm>
          <a:prstGeom prst="rect">
            <a:avLst/>
          </a:prstGeom>
        </p:spPr>
        <p:txBody>
          <a:bodyPr>
            <a:spAutoFit/>
          </a:bodyPr>
          <a:lstStyle>
            <a:lvl1pPr marL="0" indent="0" algn="ctr">
              <a:lnSpc>
                <a:spcPct val="100000"/>
              </a:lnSpc>
              <a:buFontTx/>
              <a:buNone/>
              <a:defRPr lang="zh-CN" altLang="en-US" sz="2400" b="0" spc="150" baseline="0" smtClean="0">
                <a:solidFill>
                  <a:schemeClr val="accent3"/>
                </a:solidFill>
                <a:latin typeface="+mj-ea"/>
                <a:ea typeface="+mj-ea"/>
              </a:defRPr>
            </a:lvl1pPr>
          </a:lstStyle>
          <a:p>
            <a:pPr lvl="0"/>
            <a:r>
              <a:rPr lang="zh-CN" altLang="en-US" smtClean="0"/>
              <a:t>单击此处编辑母版文本样式</a:t>
            </a:r>
          </a:p>
        </p:txBody>
      </p:sp>
      <p:sp>
        <p:nvSpPr>
          <p:cNvPr id="31" name="日期占位符 3"/>
          <p:cNvSpPr>
            <a:spLocks noGrp="1"/>
          </p:cNvSpPr>
          <p:nvPr>
            <p:ph type="dt" sz="half" idx="11"/>
            <p:custDataLst>
              <p:tags r:id="rId2"/>
            </p:custDataLst>
          </p:nvPr>
        </p:nvSpPr>
        <p:spPr>
          <a:xfrm>
            <a:off x="838200" y="6356352"/>
            <a:ext cx="2743200" cy="365125"/>
          </a:xfrm>
          <a:prstGeom prst="rect">
            <a:avLst/>
          </a:prstGeom>
        </p:spPr>
        <p:txBody>
          <a:bodyPr rtlCol="0" anchor="ctr" anchorCtr="0">
            <a:noAutofit/>
          </a:bodyPr>
          <a:lstStyle>
            <a:defPPr>
              <a:defRPr lang="zh-CN"/>
            </a:defPPr>
            <a:lvl1pPr marL="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1pPr>
            <a:lvl2pPr marL="742315" indent="-285115"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5pPr>
            <a:lvl6pPr marL="2286000" algn="l" defTabSz="685800" rtl="0" eaLnBrk="1" latinLnBrk="0" hangingPunct="1">
              <a:defRPr lang="zh-CN" altLang="en-US" sz="1865" kern="1200">
                <a:solidFill>
                  <a:schemeClr val="tx1"/>
                </a:solidFill>
                <a:latin typeface="+mn-lt"/>
                <a:ea typeface="+mn-ea"/>
                <a:cs typeface="+mn-cs"/>
              </a:defRPr>
            </a:lvl6pPr>
            <a:lvl7pPr marL="2743200" algn="l" defTabSz="685800" rtl="0" eaLnBrk="1" latinLnBrk="0" hangingPunct="1">
              <a:defRPr lang="zh-CN" altLang="en-US" sz="1865" kern="1200">
                <a:solidFill>
                  <a:schemeClr val="tx1"/>
                </a:solidFill>
                <a:latin typeface="+mn-lt"/>
                <a:ea typeface="+mn-ea"/>
                <a:cs typeface="+mn-cs"/>
              </a:defRPr>
            </a:lvl7pPr>
            <a:lvl8pPr marL="3199765" algn="l" defTabSz="685800" rtl="0" eaLnBrk="1" latinLnBrk="0" hangingPunct="1">
              <a:defRPr lang="zh-CN" altLang="en-US" sz="1865" kern="1200">
                <a:solidFill>
                  <a:schemeClr val="tx1"/>
                </a:solidFill>
                <a:latin typeface="+mn-lt"/>
                <a:ea typeface="+mn-ea"/>
                <a:cs typeface="+mn-cs"/>
              </a:defRPr>
            </a:lvl8pPr>
            <a:lvl9pPr marL="3656965" algn="l" defTabSz="685800" rtl="0" eaLnBrk="1" latinLnBrk="0" hangingPunct="1">
              <a:defRPr lang="zh-CN" altLang="en-US" sz="1865" kern="1200">
                <a:solidFill>
                  <a:schemeClr val="tx1"/>
                </a:solidFill>
                <a:latin typeface="+mn-lt"/>
                <a:ea typeface="+mn-ea"/>
                <a:cs typeface="+mn-cs"/>
              </a:defRPr>
            </a:lvl9pPr>
          </a:lstStyle>
          <a:p>
            <a:fld id="{A4D19010-87E7-455B-A99D-CBBCB9A3CE11}" type="datetime1">
              <a:rPr lang="en-US" altLang="zh-CN" sz="900" smtClean="0">
                <a:solidFill>
                  <a:srgbClr val="898989"/>
                </a:solidFill>
              </a:rPr>
              <a:t>7/17/2024</a:t>
            </a:fld>
            <a:endParaRPr lang="en-US" altLang="zh-CN" sz="900">
              <a:solidFill>
                <a:srgbClr val="898989"/>
              </a:solidFill>
            </a:endParaRPr>
          </a:p>
        </p:txBody>
      </p:sp>
      <p:sp>
        <p:nvSpPr>
          <p:cNvPr id="32" name="页脚占位符 4"/>
          <p:cNvSpPr>
            <a:spLocks noGrp="1"/>
          </p:cNvSpPr>
          <p:nvPr>
            <p:ph type="ftr" sz="quarter" idx="12"/>
            <p:custDataLst>
              <p:tags r:id="rId3"/>
            </p:custDataLst>
          </p:nvPr>
        </p:nvSpPr>
        <p:spPr>
          <a:xfrm>
            <a:off x="4038600" y="6356352"/>
            <a:ext cx="4114800" cy="365125"/>
          </a:xfrm>
          <a:prstGeom prst="rect">
            <a:avLst/>
          </a:prstGeom>
        </p:spPr>
        <p:txBody>
          <a:bodyPr rtlCol="0" anchor="ctr" anchorCtr="0">
            <a:noAutofit/>
          </a:bodyPr>
          <a:lstStyle>
            <a:defPPr>
              <a:defRPr lang="zh-CN"/>
            </a:defPPr>
            <a:lvl1pPr marL="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1pPr>
            <a:lvl2pPr marL="742315" indent="-285115"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5pPr>
            <a:lvl6pPr marL="2286000" algn="l" defTabSz="685800" rtl="0" eaLnBrk="1" latinLnBrk="0" hangingPunct="1">
              <a:defRPr lang="zh-CN" altLang="en-US" sz="1865" kern="1200">
                <a:solidFill>
                  <a:schemeClr val="tx1"/>
                </a:solidFill>
                <a:latin typeface="+mn-lt"/>
                <a:ea typeface="+mn-ea"/>
                <a:cs typeface="+mn-cs"/>
              </a:defRPr>
            </a:lvl6pPr>
            <a:lvl7pPr marL="2743200" algn="l" defTabSz="685800" rtl="0" eaLnBrk="1" latinLnBrk="0" hangingPunct="1">
              <a:defRPr lang="zh-CN" altLang="en-US" sz="1865" kern="1200">
                <a:solidFill>
                  <a:schemeClr val="tx1"/>
                </a:solidFill>
                <a:latin typeface="+mn-lt"/>
                <a:ea typeface="+mn-ea"/>
                <a:cs typeface="+mn-cs"/>
              </a:defRPr>
            </a:lvl7pPr>
            <a:lvl8pPr marL="3199765" algn="l" defTabSz="685800" rtl="0" eaLnBrk="1" latinLnBrk="0" hangingPunct="1">
              <a:defRPr lang="zh-CN" altLang="en-US" sz="1865" kern="1200">
                <a:solidFill>
                  <a:schemeClr val="tx1"/>
                </a:solidFill>
                <a:latin typeface="+mn-lt"/>
                <a:ea typeface="+mn-ea"/>
                <a:cs typeface="+mn-cs"/>
              </a:defRPr>
            </a:lvl8pPr>
            <a:lvl9pPr marL="3656965" algn="l" defTabSz="685800" rtl="0" eaLnBrk="1" latinLnBrk="0" hangingPunct="1">
              <a:defRPr lang="zh-CN" altLang="en-US" sz="1865" kern="1200">
                <a:solidFill>
                  <a:schemeClr val="tx1"/>
                </a:solidFill>
                <a:latin typeface="+mn-lt"/>
                <a:ea typeface="+mn-ea"/>
                <a:cs typeface="+mn-cs"/>
              </a:defRPr>
            </a:lvl9pPr>
          </a:lstStyle>
          <a:p>
            <a:pPr algn="ctr"/>
            <a:endParaRPr lang="zh-CN" altLang="en-US" sz="900">
              <a:solidFill>
                <a:srgbClr val="898989"/>
              </a:solidFill>
            </a:endParaRPr>
          </a:p>
        </p:txBody>
      </p:sp>
      <p:sp>
        <p:nvSpPr>
          <p:cNvPr id="33" name="灯片编号占位符 5"/>
          <p:cNvSpPr>
            <a:spLocks noGrp="1"/>
          </p:cNvSpPr>
          <p:nvPr>
            <p:ph type="sldNum" sz="quarter" idx="13"/>
            <p:custDataLst>
              <p:tags r:id="rId4"/>
            </p:custDataLst>
          </p:nvPr>
        </p:nvSpPr>
        <p:spPr>
          <a:xfrm>
            <a:off x="8610600" y="6356352"/>
            <a:ext cx="2743200" cy="365125"/>
          </a:xfrm>
          <a:prstGeom prst="rect">
            <a:avLst/>
          </a:prstGeom>
        </p:spPr>
        <p:txBody>
          <a:bodyPr rtlCol="0" anchor="ctr" anchorCtr="0">
            <a:noAutofit/>
          </a:bodyPr>
          <a:lstStyle>
            <a:defPPr>
              <a:defRPr lang="zh-CN"/>
            </a:defPPr>
            <a:lvl1pPr marL="0" indent="0" algn="l" defTabSz="685800"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1pPr>
            <a:lvl2pPr marL="742315" indent="-285115"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65" b="0" i="0" u="none" kern="1200" baseline="0">
                <a:solidFill>
                  <a:schemeClr val="tx1"/>
                </a:solidFill>
                <a:latin typeface="+mn-lt"/>
                <a:ea typeface="+mn-ea"/>
                <a:cs typeface="+mn-cs"/>
              </a:defRPr>
            </a:lvl5pPr>
            <a:lvl6pPr marL="2286000" algn="l" defTabSz="685800" rtl="0" eaLnBrk="1" latinLnBrk="0" hangingPunct="1">
              <a:defRPr lang="zh-CN" altLang="en-US" sz="1865" kern="1200">
                <a:solidFill>
                  <a:schemeClr val="tx1"/>
                </a:solidFill>
                <a:latin typeface="+mn-lt"/>
                <a:ea typeface="+mn-ea"/>
                <a:cs typeface="+mn-cs"/>
              </a:defRPr>
            </a:lvl6pPr>
            <a:lvl7pPr marL="2743200" algn="l" defTabSz="685800" rtl="0" eaLnBrk="1" latinLnBrk="0" hangingPunct="1">
              <a:defRPr lang="zh-CN" altLang="en-US" sz="1865" kern="1200">
                <a:solidFill>
                  <a:schemeClr val="tx1"/>
                </a:solidFill>
                <a:latin typeface="+mn-lt"/>
                <a:ea typeface="+mn-ea"/>
                <a:cs typeface="+mn-cs"/>
              </a:defRPr>
            </a:lvl7pPr>
            <a:lvl8pPr marL="3199765" algn="l" defTabSz="685800" rtl="0" eaLnBrk="1" latinLnBrk="0" hangingPunct="1">
              <a:defRPr lang="zh-CN" altLang="en-US" sz="1865" kern="1200">
                <a:solidFill>
                  <a:schemeClr val="tx1"/>
                </a:solidFill>
                <a:latin typeface="+mn-lt"/>
                <a:ea typeface="+mn-ea"/>
                <a:cs typeface="+mn-cs"/>
              </a:defRPr>
            </a:lvl8pPr>
            <a:lvl9pPr marL="3656965" algn="l" defTabSz="685800" rtl="0" eaLnBrk="1" latinLnBrk="0" hangingPunct="1">
              <a:defRPr lang="zh-CN" altLang="en-US" sz="1865" kern="1200">
                <a:solidFill>
                  <a:schemeClr val="tx1"/>
                </a:solidFill>
                <a:latin typeface="+mn-lt"/>
                <a:ea typeface="+mn-ea"/>
                <a:cs typeface="+mn-cs"/>
              </a:defRPr>
            </a:lvl9pPr>
          </a:lstStyle>
          <a:p>
            <a:pPr algn="r"/>
            <a:fld id="{71EAA866-7B73-4905-957E-D27C92F595D8}" type="slidenum">
              <a:rPr lang="en-US" altLang="zh-CN" sz="900" smtClean="0">
                <a:solidFill>
                  <a:srgbClr val="898989"/>
                </a:solidFill>
              </a:rPr>
              <a:t>‹#›</a:t>
            </a:fld>
            <a:endParaRPr lang="en-US" altLang="zh-CN" sz="900">
              <a:solidFill>
                <a:srgbClr val="898989"/>
              </a:solidFil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2024-07-17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2024-07-17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2024-07-17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2024-07-17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2024-07-17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2024-07-17</a:t>
            </a:fld>
            <a:endParaRPr lang="zh-CN" altLang="en-US"/>
          </a:p>
        </p:txBody>
      </p:sp>
      <p:sp>
        <p:nvSpPr>
          <p:cNvPr id="5" name="页脚占位符 4"/>
          <p:cNvSpPr>
            <a:spLocks noGrp="1"/>
          </p:cNvSpPr>
          <p:nvPr>
            <p:ph type="ftr" sz="quarter" idx="3"/>
            <p:custDataLst>
              <p:tags r:id="rId24"/>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jpeg"/><Relationship Id="rId5" Type="http://schemas.openxmlformats.org/officeDocument/2006/relationships/slideLayout" Target="../slideLayouts/slideLayout1.xml"/><Relationship Id="rId4" Type="http://schemas.openxmlformats.org/officeDocument/2006/relationships/tags" Target="../tags/tag71.xml"/></Relationships>
</file>

<file path=ppt/slides/_rels/slide10.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11.pn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slideLayout" Target="../slideLayouts/slideLayout1.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s/_rels/slide1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2.png"/><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5.xml"/><Relationship Id="rId7" Type="http://schemas.openxmlformats.org/officeDocument/2006/relationships/image" Target="../media/image14.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3.png"/><Relationship Id="rId5" Type="http://schemas.openxmlformats.org/officeDocument/2006/relationships/slideLayout" Target="../slideLayouts/slideLayout1.xml"/><Relationship Id="rId4" Type="http://schemas.openxmlformats.org/officeDocument/2006/relationships/tags" Target="../tags/tag126.xml"/></Relationships>
</file>

<file path=ppt/slides/_rels/slide16.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6.jpe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1.xml"/><Relationship Id="rId4" Type="http://schemas.openxmlformats.org/officeDocument/2006/relationships/tags" Target="../tags/tag139.xml"/></Relationships>
</file>

<file path=ppt/slides/_rels/slide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1.xml"/><Relationship Id="rId5" Type="http://schemas.openxmlformats.org/officeDocument/2006/relationships/tags" Target="../tags/tag144.xml"/><Relationship Id="rId4" Type="http://schemas.openxmlformats.org/officeDocument/2006/relationships/tags" Target="../tags/tag143.xml"/></Relationships>
</file>

<file path=ppt/slides/_rels/slide21.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s>
</file>

<file path=ppt/slides/_rels/slide24.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image" Target="../media/image19.png"/><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75.xml"/><Relationship Id="rId7" Type="http://schemas.openxmlformats.org/officeDocument/2006/relationships/image" Target="../media/image5.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1.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7.xml"/><Relationship Id="rId7" Type="http://schemas.openxmlformats.org/officeDocument/2006/relationships/image" Target="../media/image5.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22.png"/><Relationship Id="rId5" Type="http://schemas.openxmlformats.org/officeDocument/2006/relationships/slideLayout" Target="../slideLayouts/slideLayout1.xml"/><Relationship Id="rId4" Type="http://schemas.openxmlformats.org/officeDocument/2006/relationships/tags" Target="../tags/tag181.xml"/></Relationships>
</file>

<file path=ppt/slides/_rels/slide31.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image" Target="../media/image23.png"/><Relationship Id="rId5" Type="http://schemas.openxmlformats.org/officeDocument/2006/relationships/tags" Target="../tags/tag186.xml"/><Relationship Id="rId10" Type="http://schemas.openxmlformats.org/officeDocument/2006/relationships/slideLayout" Target="../slideLayouts/slideLayout1.xml"/><Relationship Id="rId4" Type="http://schemas.openxmlformats.org/officeDocument/2006/relationships/tags" Target="../tags/tag185.xml"/><Relationship Id="rId9" Type="http://schemas.openxmlformats.org/officeDocument/2006/relationships/tags" Target="../tags/tag190.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slideLayout" Target="../slideLayouts/slideLayout1.xml"/><Relationship Id="rId4" Type="http://schemas.openxmlformats.org/officeDocument/2006/relationships/tags" Target="../tags/tag204.xml"/></Relationships>
</file>

<file path=ppt/slides/_rels/slide35.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image" Target="../media/image26.png"/><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image" Target="../media/image25.jpeg"/><Relationship Id="rId2" Type="http://schemas.openxmlformats.org/officeDocument/2006/relationships/tags" Target="../tags/tag206.xml"/><Relationship Id="rId16" Type="http://schemas.openxmlformats.org/officeDocument/2006/relationships/slideLayout" Target="../slideLayouts/slideLayout1.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tags" Target="../tags/tag219.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s/_rels/slide36.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25.xml"/><Relationship Id="rId7" Type="http://schemas.openxmlformats.org/officeDocument/2006/relationships/notesSlide" Target="../notesSlides/notesSlide1.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1.xml"/><Relationship Id="rId5" Type="http://schemas.openxmlformats.org/officeDocument/2006/relationships/tags" Target="../tags/tag227.xml"/><Relationship Id="rId4" Type="http://schemas.openxmlformats.org/officeDocument/2006/relationships/tags" Target="../tags/tag226.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9"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Layout" Target="../slideLayouts/slideLayout1.xml"/><Relationship Id="rId5" Type="http://schemas.openxmlformats.org/officeDocument/2006/relationships/tags" Target="../tags/tag239.xml"/><Relationship Id="rId4" Type="http://schemas.openxmlformats.org/officeDocument/2006/relationships/tags" Target="../tags/tag238.xml"/></Relationships>
</file>

<file path=ppt/slides/_rels/slide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Layout" Target="../slideLayouts/slideLayout1.xml"/><Relationship Id="rId4" Type="http://schemas.openxmlformats.org/officeDocument/2006/relationships/tags" Target="../tags/tag81.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42.xml"/><Relationship Id="rId7" Type="http://schemas.openxmlformats.org/officeDocument/2006/relationships/image" Target="../media/image29.jpe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243.xml"/></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6.xml"/><Relationship Id="rId7" Type="http://schemas.openxmlformats.org/officeDocument/2006/relationships/slideLayout" Target="../slideLayouts/slideLayout1.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9"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slideLayout" Target="../slideLayouts/slideLayout1.xml"/><Relationship Id="rId4" Type="http://schemas.openxmlformats.org/officeDocument/2006/relationships/tags" Target="../tags/tag268.xml"/></Relationships>
</file>

<file path=ppt/slides/_rels/slide48.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33.png"/><Relationship Id="rId5" Type="http://schemas.openxmlformats.org/officeDocument/2006/relationships/slideLayout" Target="../slideLayouts/slideLayout1.xml"/><Relationship Id="rId4" Type="http://schemas.openxmlformats.org/officeDocument/2006/relationships/tags" Target="../tags/tag272.xml"/></Relationships>
</file>

<file path=ppt/slides/_rels/slide49.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png"/><Relationship Id="rId5" Type="http://schemas.openxmlformats.org/officeDocument/2006/relationships/slideLayout" Target="../slideLayouts/slideLayout1.xml"/><Relationship Id="rId4" Type="http://schemas.openxmlformats.org/officeDocument/2006/relationships/tags" Target="../tags/tag85.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7.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1.xml"/><Relationship Id="rId4" Type="http://schemas.openxmlformats.org/officeDocument/2006/relationships/tags" Target="../tags/tag9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2"/>
            </p:custDataLst>
          </p:nvPr>
        </p:nvSpPr>
        <p:spPr>
          <a:xfrm>
            <a:off x="1614805" y="429260"/>
            <a:ext cx="858710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第七单元：中国共产党成立与新民主主义革命的兴起</a:t>
            </a:r>
          </a:p>
        </p:txBody>
      </p:sp>
      <p:sp>
        <p:nvSpPr>
          <p:cNvPr id="51202" name="矩形 4"/>
          <p:cNvSpPr/>
          <p:nvPr>
            <p:custDataLst>
              <p:tags r:id="rId3"/>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pic>
        <p:nvPicPr>
          <p:cNvPr id="3" name="Hexin Shape 2"/>
          <p:cNvPicPr>
            <a:picLocks noChangeAspect="1"/>
          </p:cNvPicPr>
          <p:nvPr>
            <p:custDataLst>
              <p:tags r:id="rId4"/>
            </p:custDataLst>
          </p:nvPr>
        </p:nvPicPr>
        <p:blipFill>
          <a:blip r:embed="rId6">
            <a:clrChange>
              <a:clrFrom>
                <a:srgbClr val="FFFFFF"/>
              </a:clrFrom>
              <a:clrTo>
                <a:srgbClr val="FFFFFF">
                  <a:alpha val="0"/>
                </a:srgbClr>
              </a:clrTo>
            </a:clrChange>
          </a:blip>
          <a:stretch>
            <a:fillRect/>
          </a:stretch>
        </p:blipFill>
        <p:spPr>
          <a:xfrm>
            <a:off x="341630" y="1226820"/>
            <a:ext cx="11601450" cy="4545330"/>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9" name="圆角矩形 8"/>
          <p:cNvSpPr/>
          <p:nvPr>
            <p:custDataLst>
              <p:tags r:id="rId3"/>
            </p:custDataLst>
          </p:nvPr>
        </p:nvSpPr>
        <p:spPr>
          <a:xfrm>
            <a:off x="379095" y="339090"/>
            <a:ext cx="472567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概念解析：新民主主义革命</a:t>
            </a:r>
          </a:p>
        </p:txBody>
      </p:sp>
      <p:sp>
        <p:nvSpPr>
          <p:cNvPr id="2" name="文本框 1"/>
          <p:cNvSpPr txBox="1"/>
          <p:nvPr/>
        </p:nvSpPr>
        <p:spPr>
          <a:xfrm>
            <a:off x="257810" y="1616710"/>
            <a:ext cx="11443335" cy="4742815"/>
          </a:xfrm>
          <a:prstGeom prst="rect">
            <a:avLst/>
          </a:prstGeom>
          <a:noFill/>
        </p:spPr>
        <p:txBody>
          <a:bodyPr wrap="square" rtlCol="0" anchor="t">
            <a:spAutoFit/>
          </a:bodyPr>
          <a:lstStyle/>
          <a:p>
            <a:pPr algn="l">
              <a:lnSpc>
                <a:spcPct val="120000"/>
              </a:lnSpc>
            </a:pP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第一阶段:中国共产党初创时期的革命探索(19</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19</a:t>
            </a:r>
            <a:r>
              <a:rPr 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1923年):</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中共一大与中共二大确立了党的新民主主义革命纲领,党领导了早期工人运动</a:t>
            </a:r>
            <a:endParaRPr lang="en-US" sz="2800">
              <a:solidFill>
                <a:schemeClr val="tx1"/>
              </a:solidFill>
              <a:latin typeface="华文中宋" panose="02010600040101010101" charset="-122"/>
              <a:ea typeface="华文中宋" panose="02010600040101010101" charset="-122"/>
              <a:cs typeface="华文中宋" panose="02010600040101010101" charset="-122"/>
            </a:endParaRPr>
          </a:p>
          <a:p>
            <a:pPr algn="l">
              <a:lnSpc>
                <a:spcPct val="120000"/>
              </a:lnSpc>
            </a:pP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第二阶段:国民革命时期(1924</a:t>
            </a:r>
            <a:r>
              <a:rPr 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1927年,国共第一次合作)：</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国共实现了第一次合作,党确立了建立统一战线的路线方针。大革命的失败为革命继续前进提供了宝贵的教训。</a:t>
            </a:r>
            <a:endParaRPr lang="zh-CN" sz="2800">
              <a:solidFill>
                <a:schemeClr val="tx1"/>
              </a:solidFill>
              <a:latin typeface="华文中宋" panose="02010600040101010101" charset="-122"/>
              <a:ea typeface="华文中宋" panose="02010600040101010101" charset="-122"/>
              <a:cs typeface="华文中宋" panose="02010600040101010101" charset="-122"/>
            </a:endParaRPr>
          </a:p>
          <a:p>
            <a:pPr algn="l">
              <a:lnSpc>
                <a:spcPct val="120000"/>
              </a:lnSpc>
            </a:pP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第三阶段:土地革命时期(1927</a:t>
            </a:r>
            <a:r>
              <a:rPr 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1937年,国共十年对峙)：</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中共逐渐探索出农村包围城市的革命道路并走向成熟。</a:t>
            </a:r>
            <a:endParaRPr lang="zh-CN" sz="2800">
              <a:solidFill>
                <a:schemeClr val="tx1"/>
              </a:solidFill>
              <a:latin typeface="华文中宋" panose="02010600040101010101" charset="-122"/>
              <a:ea typeface="华文中宋" panose="02010600040101010101" charset="-122"/>
              <a:cs typeface="华文中宋" panose="02010600040101010101" charset="-122"/>
            </a:endParaRPr>
          </a:p>
          <a:p>
            <a:pPr algn="l">
              <a:lnSpc>
                <a:spcPct val="120000"/>
              </a:lnSpc>
            </a:pP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第四阶段:抗日战争时期(1937</a:t>
            </a:r>
            <a:r>
              <a:rPr 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1945年,国共第二次合作)</a:t>
            </a:r>
            <a:endParaRPr lang="zh-CN" sz="2800" b="1">
              <a:solidFill>
                <a:srgbClr val="C00000"/>
              </a:solidFill>
              <a:latin typeface="华文中宋" panose="02010600040101010101" charset="-122"/>
              <a:ea typeface="华文中宋" panose="02010600040101010101" charset="-122"/>
              <a:cs typeface="华文中宋" panose="02010600040101010101" charset="-122"/>
            </a:endParaRPr>
          </a:p>
          <a:p>
            <a:pPr algn="l">
              <a:lnSpc>
                <a:spcPct val="120000"/>
              </a:lnSpc>
            </a:pP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第五阶段:解放战争时期(1946</a:t>
            </a:r>
            <a:r>
              <a:rPr 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sz="2800" b="1">
                <a:solidFill>
                  <a:srgbClr val="C00000"/>
                </a:solidFill>
                <a:latin typeface="华文中宋" panose="02010600040101010101" charset="-122"/>
                <a:ea typeface="华文中宋" panose="02010600040101010101" charset="-122"/>
                <a:cs typeface="华文中宋" panose="02010600040101010101" charset="-122"/>
                <a:sym typeface="+mn-ea"/>
              </a:rPr>
              <a:t>1949年,国共第二次对峙</a:t>
            </a:r>
            <a:r>
              <a:rPr 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en-US"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004570"/>
            <a:ext cx="3775710" cy="521970"/>
          </a:xfrm>
          <a:prstGeom prst="rect">
            <a:avLst/>
          </a:prstGeom>
          <a:solidFill>
            <a:srgbClr val="CEBB67"/>
          </a:solidFill>
          <a:effectLst>
            <a:outerShdw blurRad="50800" dist="38100" dir="2700000" algn="tl" rotWithShape="0">
              <a:prstClr val="black">
                <a:alpha val="40000"/>
              </a:prstClr>
            </a:outerShdw>
          </a:effectLst>
        </p:spPr>
        <p:txBody>
          <a:bodyPr wrap="square" rtlCol="0" anchor="t">
            <a:spAutoFit/>
          </a:bodyPr>
          <a:lstStyle/>
          <a:p>
            <a:pPr algn="l">
              <a:lnSpc>
                <a:spcPct val="100000"/>
              </a:lnSpc>
            </a:pPr>
            <a:r>
              <a:rPr 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新民主主义革命的分期</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6" name="文本框 5"/>
          <p:cNvSpPr txBox="1"/>
          <p:nvPr/>
        </p:nvSpPr>
        <p:spPr>
          <a:xfrm>
            <a:off x="379095" y="955675"/>
            <a:ext cx="11443970" cy="3481070"/>
          </a:xfrm>
          <a:prstGeom prst="rect">
            <a:avLst/>
          </a:prstGeom>
          <a:noFill/>
          <a:ln w="12700" cmpd="sng">
            <a:solidFill>
              <a:srgbClr val="9C7D2C">
                <a:alpha val="27000"/>
              </a:srgbClr>
            </a:solidFill>
            <a:prstDash val="solid"/>
          </a:ln>
        </p:spPr>
        <p:txBody>
          <a:bodyPr wrap="square" rtlCol="0" anchor="t">
            <a:noAutofit/>
          </a:bodyPr>
          <a:lstStyle/>
          <a:p>
            <a:pPr algn="l">
              <a:lnSpc>
                <a:spcPct val="100000"/>
              </a:lnSpc>
              <a:spcBef>
                <a:spcPct val="0"/>
              </a:spcBef>
              <a:spcAft>
                <a:spcPct val="0"/>
              </a:spcAft>
            </a:pPr>
            <a:r>
              <a:rPr lang="zh-CN" altLang="en-US" sz="2800">
                <a:latin typeface="楷体" panose="02010609060101010101" charset="-122"/>
                <a:ea typeface="楷体" panose="02010609060101010101" charset="-122"/>
                <a:cs typeface="楷体" panose="02010609060101010101" charset="-122"/>
                <a:sym typeface="+mn-ea"/>
              </a:rPr>
              <a:t>材料</a:t>
            </a:r>
            <a:r>
              <a:rPr lang="en-US" altLang="zh-CN" sz="2800">
                <a:latin typeface="楷体" panose="02010609060101010101" charset="-122"/>
                <a:ea typeface="楷体" panose="02010609060101010101" charset="-122"/>
                <a:cs typeface="楷体" panose="02010609060101010101" charset="-122"/>
                <a:sym typeface="+mn-ea"/>
              </a:rPr>
              <a:t>1</a:t>
            </a:r>
            <a:r>
              <a:rPr lang="zh-CN" altLang="en-US" sz="2800">
                <a:latin typeface="楷体" panose="02010609060101010101" charset="-122"/>
                <a:ea typeface="楷体" panose="02010609060101010101" charset="-122"/>
                <a:cs typeface="楷体" panose="02010609060101010101" charset="-122"/>
                <a:sym typeface="+mn-ea"/>
              </a:rPr>
              <a:t>：由于</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中国民族工业</a:t>
            </a:r>
            <a:r>
              <a:rPr lang="zh-CN" altLang="en-US" sz="2800">
                <a:latin typeface="楷体" panose="02010609060101010101" charset="-122"/>
                <a:ea typeface="楷体" panose="02010609060101010101" charset="-122"/>
                <a:cs typeface="楷体" panose="02010609060101010101" charset="-122"/>
                <a:sym typeface="+mn-ea"/>
              </a:rPr>
              <a:t>的发展和帝国主义在华的企业增加，</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中国工人</a:t>
            </a:r>
            <a:r>
              <a:rPr lang="zh-CN" altLang="en-US" sz="2800">
                <a:latin typeface="楷体" panose="02010609060101010101" charset="-122"/>
                <a:ea typeface="楷体" panose="02010609060101010101" charset="-122"/>
                <a:cs typeface="楷体" panose="02010609060101010101" charset="-122"/>
                <a:sym typeface="+mn-ea"/>
              </a:rPr>
              <a:t>由第一次世界大战前的100万，增至战后的</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200万</a:t>
            </a:r>
            <a:r>
              <a:rPr lang="zh-CN" altLang="en-US" sz="2800">
                <a:latin typeface="楷体" panose="02010609060101010101" charset="-122"/>
                <a:ea typeface="楷体" panose="02010609060101010101" charset="-122"/>
                <a:cs typeface="楷体" panose="02010609060101010101" charset="-122"/>
                <a:sym typeface="+mn-ea"/>
              </a:rPr>
              <a:t>……文化斗争是中国现代社会政治变革的先导。1915年9月，</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《新青年》</a:t>
            </a:r>
            <a:r>
              <a:rPr lang="zh-CN" altLang="en-US" sz="2800">
                <a:latin typeface="楷体" panose="02010609060101010101" charset="-122"/>
                <a:ea typeface="楷体" panose="02010609060101010101" charset="-122"/>
                <a:cs typeface="楷体" panose="02010609060101010101" charset="-122"/>
                <a:sym typeface="+mn-ea"/>
              </a:rPr>
              <a:t>杂志的出版，标志着彻底反封建文化运动的开始……在</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俄国十月革命</a:t>
            </a:r>
            <a:r>
              <a:rPr lang="zh-CN" altLang="en-US" sz="2800">
                <a:latin typeface="楷体" panose="02010609060101010101" charset="-122"/>
                <a:ea typeface="楷体" panose="02010609060101010101" charset="-122"/>
                <a:cs typeface="楷体" panose="02010609060101010101" charset="-122"/>
                <a:sym typeface="+mn-ea"/>
              </a:rPr>
              <a:t>的影响下，中国涌现出一批具有共产主义思想的知识分子，他们是马克思主义的积极传播者。1918年11月结束的第一次世界大战，把俄国十月革命后中国的新的爱国主义运动推向了高潮。 </a:t>
            </a:r>
          </a:p>
          <a:p>
            <a:pPr algn="l">
              <a:lnSpc>
                <a:spcPct val="100000"/>
              </a:lnSpc>
              <a:spcBef>
                <a:spcPct val="0"/>
              </a:spcBef>
              <a:spcAft>
                <a:spcPct val="0"/>
              </a:spcAft>
            </a:pP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吴于廑、齐世荣主编《世界史 现代卷》 </a:t>
            </a:r>
          </a:p>
        </p:txBody>
      </p:sp>
      <p:sp>
        <p:nvSpPr>
          <p:cNvPr id="7" name="文本框 6"/>
          <p:cNvSpPr txBox="1"/>
          <p:nvPr/>
        </p:nvSpPr>
        <p:spPr>
          <a:xfrm>
            <a:off x="379095" y="4552950"/>
            <a:ext cx="11444605" cy="2040255"/>
          </a:xfrm>
          <a:prstGeom prst="rect">
            <a:avLst/>
          </a:prstGeom>
          <a:solidFill>
            <a:schemeClr val="accent3">
              <a:lumMod val="20000"/>
              <a:lumOff val="80000"/>
              <a:alpha val="20000"/>
            </a:schemeClr>
          </a:solidFill>
        </p:spPr>
        <p:txBody>
          <a:bodyPr wrap="square" rtlCol="0" anchor="t">
            <a:spAutoFit/>
          </a:bodyPr>
          <a:lstStyle/>
          <a:p>
            <a:pPr algn="l" fontAlgn="auto">
              <a:lnSpc>
                <a:spcPts val="3040"/>
              </a:lnSpc>
            </a:pPr>
            <a:r>
              <a:rPr lang="zh-CN" altLang="en-US" sz="2800">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rPr>
              <a:t>材料</a:t>
            </a:r>
            <a:r>
              <a:rPr lang="en-US" altLang="zh-CN" sz="2800">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rPr>
              <a:t>2</a:t>
            </a:r>
            <a:r>
              <a:rPr lang="zh-CN" altLang="en-US" sz="2800">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rPr>
              <a:t>：</a:t>
            </a:r>
            <a:r>
              <a:rPr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北洋军阀政府</a:t>
            </a:r>
            <a:r>
              <a:rPr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加强对人民的压榨：1912～1919年田赋增加了</a:t>
            </a:r>
            <a:r>
              <a:rPr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7倍</a:t>
            </a:r>
            <a:r>
              <a:rPr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；盐税、烟税、酒税增加了</a:t>
            </a:r>
            <a:r>
              <a:rPr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3倍</a:t>
            </a:r>
            <a:r>
              <a:rPr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，印花税增加了</a:t>
            </a:r>
            <a:r>
              <a:rPr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6倍</a:t>
            </a:r>
            <a:r>
              <a:rPr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。各地</a:t>
            </a:r>
            <a:r>
              <a:rPr lang="en-US" altLang="zh-CN"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不满情绪</a:t>
            </a:r>
            <a:r>
              <a:rPr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日益高涨，各种反抗斗争此起彼伏。</a:t>
            </a:r>
            <a:r>
              <a:rPr lang="en-US" altLang="zh-CN"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1916</a:t>
            </a:r>
            <a:r>
              <a:rPr lang="zh-CN" altLang="en-US"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年</a:t>
            </a:r>
            <a:r>
              <a:rPr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a:t>
            </a:r>
            <a:r>
              <a:rPr lang="en-US" altLang="zh-CN"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1919</a:t>
            </a:r>
            <a:r>
              <a:rPr lang="zh-CN" altLang="en-US"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年</a:t>
            </a:r>
            <a:r>
              <a:rPr lang="en-US" altLang="zh-CN"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5</a:t>
            </a:r>
            <a:r>
              <a:rPr lang="zh-CN" altLang="en-US"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月，</a:t>
            </a:r>
            <a:r>
              <a:rPr lang="zh-CN" altLang="en-US"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北洋政府共</a:t>
            </a:r>
            <a:r>
              <a:rPr lang="en-US" altLang="zh-CN"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借外债100多次</a:t>
            </a:r>
            <a:r>
              <a:rPr lang="zh-CN" altLang="en-US"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，债权国包括：日、美、英、法、德、俄、比、荷等国，</a:t>
            </a:r>
            <a:r>
              <a:rPr lang="en-US" altLang="zh-CN"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以中国的银行、矿山、交通、税收、国库券、期货为担保</a:t>
            </a:r>
            <a:r>
              <a:rPr lang="en-US" altLang="zh-CN"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122920" y="2654935"/>
            <a:ext cx="3783330" cy="4273550"/>
            <a:chOff x="12792" y="4181"/>
            <a:chExt cx="5958" cy="6730"/>
          </a:xfrm>
        </p:grpSpPr>
        <p:pic>
          <p:nvPicPr>
            <p:cNvPr id="16" name="图片 15"/>
            <p:cNvPicPr>
              <a:picLocks noChangeAspect="1"/>
            </p:cNvPicPr>
            <p:nvPr/>
          </p:nvPicPr>
          <p:blipFill>
            <a:blip r:embed="rId5"/>
            <a:srcRect r="33975"/>
            <a:stretch>
              <a:fillRect/>
            </a:stretch>
          </p:blipFill>
          <p:spPr>
            <a:xfrm>
              <a:off x="12792" y="4181"/>
              <a:ext cx="5936" cy="6731"/>
            </a:xfrm>
            <a:prstGeom prst="rect">
              <a:avLst/>
            </a:prstGeom>
          </p:spPr>
        </p:pic>
        <p:sp>
          <p:nvSpPr>
            <p:cNvPr id="13" name="文本框 12"/>
            <p:cNvSpPr txBox="1"/>
            <p:nvPr/>
          </p:nvSpPr>
          <p:spPr>
            <a:xfrm>
              <a:off x="17882" y="4974"/>
              <a:ext cx="869" cy="2930"/>
            </a:xfrm>
            <a:prstGeom prst="rect">
              <a:avLst/>
            </a:prstGeom>
            <a:noFill/>
          </p:spPr>
          <p:txBody>
            <a:bodyPr vert="eaVert" wrap="square" rtlCol="0">
              <a:spAutoFit/>
            </a:bodyPr>
            <a:lstStyle/>
            <a:p>
              <a:r>
                <a:rPr lang="zh-CN" altLang="en-US" sz="2400">
                  <a:latin typeface="华文仿宋" panose="02010600040101010101" charset="-122"/>
                  <a:ea typeface="华文仿宋" panose="02010600040101010101" charset="-122"/>
                </a:rPr>
                <a:t>◎顾维钧</a:t>
              </a:r>
            </a:p>
          </p:txBody>
        </p:sp>
      </p:grpSp>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2" name="文本框 1"/>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（一）背景</a:t>
            </a:r>
          </a:p>
        </p:txBody>
      </p:sp>
      <p:grpSp>
        <p:nvGrpSpPr>
          <p:cNvPr id="18" name="组合 17"/>
          <p:cNvGrpSpPr/>
          <p:nvPr/>
        </p:nvGrpSpPr>
        <p:grpSpPr>
          <a:xfrm>
            <a:off x="301625" y="1396365"/>
            <a:ext cx="1892935" cy="4119245"/>
            <a:chOff x="536" y="2075"/>
            <a:chExt cx="2981" cy="6487"/>
          </a:xfrm>
        </p:grpSpPr>
        <p:sp>
          <p:nvSpPr>
            <p:cNvPr id="82946" name="Text Box 2"/>
            <p:cNvSpPr txBox="1"/>
            <p:nvPr/>
          </p:nvSpPr>
          <p:spPr>
            <a:xfrm>
              <a:off x="597" y="2075"/>
              <a:ext cx="2920" cy="1003"/>
            </a:xfrm>
            <a:prstGeom prst="rect">
              <a:avLst/>
            </a:prstGeom>
            <a:noFill/>
            <a:ln w="9525">
              <a:noFill/>
            </a:ln>
          </p:spPr>
          <p:txBody>
            <a:bodyPr/>
            <a:lstStyle/>
            <a:p>
              <a:r>
                <a:rPr lang="en-US" altLang="zh-CN" sz="2800" b="1" dirty="0">
                  <a:solidFill>
                    <a:srgbClr val="9C7D2C"/>
                  </a:solidFill>
                  <a:latin typeface="华文中宋" panose="02010600040101010101" charset="-122"/>
                  <a:ea typeface="华文中宋" panose="02010600040101010101" charset="-122"/>
                </a:rPr>
                <a:t>1</a:t>
              </a:r>
              <a:r>
                <a:rPr lang="zh-CN" altLang="en-US" sz="2800" b="1" dirty="0">
                  <a:solidFill>
                    <a:srgbClr val="9C7D2C"/>
                  </a:solidFill>
                  <a:latin typeface="华文中宋" panose="02010600040101010101" charset="-122"/>
                  <a:ea typeface="华文中宋" panose="02010600040101010101" charset="-122"/>
                </a:rPr>
                <a:t>、国际：</a:t>
              </a:r>
            </a:p>
          </p:txBody>
        </p:sp>
        <p:sp>
          <p:nvSpPr>
            <p:cNvPr id="5" name="Text Box 2"/>
            <p:cNvSpPr txBox="1"/>
            <p:nvPr/>
          </p:nvSpPr>
          <p:spPr>
            <a:xfrm>
              <a:off x="597" y="3843"/>
              <a:ext cx="2920" cy="1003"/>
            </a:xfrm>
            <a:prstGeom prst="rect">
              <a:avLst/>
            </a:prstGeom>
            <a:noFill/>
            <a:ln w="9525">
              <a:noFill/>
            </a:ln>
          </p:spPr>
          <p:txBody>
            <a:bodyPr/>
            <a:lstStyle/>
            <a:p>
              <a:r>
                <a:rPr lang="en-US" altLang="zh-CN" sz="2800" b="1" dirty="0">
                  <a:solidFill>
                    <a:srgbClr val="9C7D2C"/>
                  </a:solidFill>
                  <a:latin typeface="华文中宋" panose="02010600040101010101" charset="-122"/>
                  <a:ea typeface="华文中宋" panose="02010600040101010101" charset="-122"/>
                </a:rPr>
                <a:t>2</a:t>
              </a:r>
              <a:r>
                <a:rPr lang="zh-CN" altLang="en-US" sz="2800" b="1" dirty="0">
                  <a:solidFill>
                    <a:srgbClr val="9C7D2C"/>
                  </a:solidFill>
                  <a:latin typeface="华文中宋" panose="02010600040101010101" charset="-122"/>
                  <a:ea typeface="华文中宋" panose="02010600040101010101" charset="-122"/>
                </a:rPr>
                <a:t>、政治：</a:t>
              </a:r>
            </a:p>
          </p:txBody>
        </p:sp>
        <p:sp>
          <p:nvSpPr>
            <p:cNvPr id="6" name="Text Box 2"/>
            <p:cNvSpPr txBox="1"/>
            <p:nvPr/>
          </p:nvSpPr>
          <p:spPr>
            <a:xfrm>
              <a:off x="597" y="4733"/>
              <a:ext cx="2920" cy="1003"/>
            </a:xfrm>
            <a:prstGeom prst="rect">
              <a:avLst/>
            </a:prstGeom>
            <a:noFill/>
            <a:ln w="9525">
              <a:noFill/>
            </a:ln>
          </p:spPr>
          <p:txBody>
            <a:bodyPr/>
            <a:lstStyle/>
            <a:p>
              <a:r>
                <a:rPr lang="en-US" altLang="zh-CN" sz="2800" b="1" dirty="0">
                  <a:solidFill>
                    <a:srgbClr val="9C7D2C"/>
                  </a:solidFill>
                  <a:latin typeface="华文中宋" panose="02010600040101010101" charset="-122"/>
                  <a:ea typeface="华文中宋" panose="02010600040101010101" charset="-122"/>
                </a:rPr>
                <a:t>3</a:t>
              </a:r>
              <a:r>
                <a:rPr lang="zh-CN" altLang="en-US" sz="2800" b="1" dirty="0">
                  <a:solidFill>
                    <a:srgbClr val="9C7D2C"/>
                  </a:solidFill>
                  <a:latin typeface="华文中宋" panose="02010600040101010101" charset="-122"/>
                  <a:ea typeface="华文中宋" panose="02010600040101010101" charset="-122"/>
                </a:rPr>
                <a:t>、经济：</a:t>
              </a:r>
            </a:p>
          </p:txBody>
        </p:sp>
        <p:sp>
          <p:nvSpPr>
            <p:cNvPr id="7" name="Text Box 2"/>
            <p:cNvSpPr txBox="1"/>
            <p:nvPr/>
          </p:nvSpPr>
          <p:spPr>
            <a:xfrm>
              <a:off x="597" y="5711"/>
              <a:ext cx="2920" cy="1003"/>
            </a:xfrm>
            <a:prstGeom prst="rect">
              <a:avLst/>
            </a:prstGeom>
            <a:noFill/>
            <a:ln w="9525">
              <a:noFill/>
            </a:ln>
          </p:spPr>
          <p:txBody>
            <a:bodyPr/>
            <a:lstStyle/>
            <a:p>
              <a:pPr>
                <a:lnSpc>
                  <a:spcPct val="100000"/>
                </a:lnSpc>
              </a:pPr>
              <a:r>
                <a:rPr lang="en-US" altLang="zh-CN" sz="2800" b="1" dirty="0">
                  <a:solidFill>
                    <a:srgbClr val="9C7D2C"/>
                  </a:solidFill>
                  <a:latin typeface="华文中宋" panose="02010600040101010101" charset="-122"/>
                  <a:ea typeface="华文中宋" panose="02010600040101010101" charset="-122"/>
                </a:rPr>
                <a:t>4</a:t>
              </a:r>
              <a:r>
                <a:rPr lang="zh-CN" altLang="en-US" sz="2800" b="1" dirty="0">
                  <a:solidFill>
                    <a:srgbClr val="9C7D2C"/>
                  </a:solidFill>
                  <a:latin typeface="华文中宋" panose="02010600040101010101" charset="-122"/>
                  <a:ea typeface="华文中宋" panose="02010600040101010101" charset="-122"/>
                </a:rPr>
                <a:t>、阶级：</a:t>
              </a:r>
            </a:p>
          </p:txBody>
        </p:sp>
        <p:sp>
          <p:nvSpPr>
            <p:cNvPr id="8" name="Text Box 2"/>
            <p:cNvSpPr txBox="1"/>
            <p:nvPr/>
          </p:nvSpPr>
          <p:spPr>
            <a:xfrm>
              <a:off x="597" y="6656"/>
              <a:ext cx="2920" cy="1003"/>
            </a:xfrm>
            <a:prstGeom prst="rect">
              <a:avLst/>
            </a:prstGeom>
            <a:noFill/>
            <a:ln w="9525">
              <a:noFill/>
            </a:ln>
          </p:spPr>
          <p:txBody>
            <a:bodyPr/>
            <a:lstStyle/>
            <a:p>
              <a:pPr>
                <a:lnSpc>
                  <a:spcPct val="100000"/>
                </a:lnSpc>
              </a:pPr>
              <a:r>
                <a:rPr lang="en-US" altLang="zh-CN" sz="2800" b="1" dirty="0">
                  <a:solidFill>
                    <a:srgbClr val="9C7D2C"/>
                  </a:solidFill>
                  <a:latin typeface="华文中宋" panose="02010600040101010101" charset="-122"/>
                  <a:ea typeface="华文中宋" panose="02010600040101010101" charset="-122"/>
                </a:rPr>
                <a:t>5</a:t>
              </a:r>
              <a:r>
                <a:rPr lang="zh-CN" altLang="en-US" sz="2800" b="1" dirty="0">
                  <a:solidFill>
                    <a:srgbClr val="9C7D2C"/>
                  </a:solidFill>
                  <a:latin typeface="华文中宋" panose="02010600040101010101" charset="-122"/>
                  <a:ea typeface="华文中宋" panose="02010600040101010101" charset="-122"/>
                </a:rPr>
                <a:t>、思想：</a:t>
              </a:r>
            </a:p>
          </p:txBody>
        </p:sp>
        <p:sp>
          <p:nvSpPr>
            <p:cNvPr id="9" name="Text Box 2"/>
            <p:cNvSpPr txBox="1"/>
            <p:nvPr/>
          </p:nvSpPr>
          <p:spPr>
            <a:xfrm>
              <a:off x="536" y="7560"/>
              <a:ext cx="2920" cy="1003"/>
            </a:xfrm>
            <a:prstGeom prst="rect">
              <a:avLst/>
            </a:prstGeom>
            <a:noFill/>
            <a:ln w="9525">
              <a:noFill/>
            </a:ln>
          </p:spPr>
          <p:txBody>
            <a:bodyPr/>
            <a:lstStyle/>
            <a:p>
              <a:pPr>
                <a:lnSpc>
                  <a:spcPct val="100000"/>
                </a:lnSpc>
              </a:pPr>
              <a:r>
                <a:rPr lang="en-US" altLang="zh-CN" sz="2800" b="1" dirty="0">
                  <a:solidFill>
                    <a:srgbClr val="9C7D2C"/>
                  </a:solidFill>
                  <a:latin typeface="华文中宋" panose="02010600040101010101" charset="-122"/>
                  <a:ea typeface="华文中宋" panose="02010600040101010101" charset="-122"/>
                </a:rPr>
                <a:t>6</a:t>
              </a:r>
              <a:r>
                <a:rPr lang="zh-CN" altLang="en-US" sz="2800" b="1" dirty="0">
                  <a:solidFill>
                    <a:srgbClr val="9C7D2C"/>
                  </a:solidFill>
                  <a:latin typeface="华文中宋" panose="02010600040101010101" charset="-122"/>
                  <a:ea typeface="华文中宋" panose="02010600040101010101" charset="-122"/>
                </a:rPr>
                <a:t>、导火索：</a:t>
              </a:r>
            </a:p>
          </p:txBody>
        </p:sp>
      </p:grpSp>
      <p:sp>
        <p:nvSpPr>
          <p:cNvPr id="21" name="TextBox 20"/>
          <p:cNvSpPr txBox="1">
            <a:spLocks noChangeArrowheads="1"/>
          </p:cNvSpPr>
          <p:nvPr/>
        </p:nvSpPr>
        <p:spPr bwMode="auto">
          <a:xfrm>
            <a:off x="1931788" y="2548778"/>
            <a:ext cx="70008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a:latin typeface="华文中宋" panose="02010600040101010101" charset="-122"/>
                <a:ea typeface="华文中宋" panose="02010600040101010101" charset="-122"/>
                <a:sym typeface="宋体" panose="02010600030101010101" pitchFamily="2" charset="-122"/>
              </a:rPr>
              <a:t>北洋军阀的黑暗统治导致国内</a:t>
            </a:r>
            <a:r>
              <a:rPr lang="zh-CN" altLang="en-US" sz="2800">
                <a:latin typeface="华文中宋" panose="02010600040101010101" charset="-122"/>
                <a:ea typeface="华文中宋" panose="02010600040101010101" charset="-122"/>
              </a:rPr>
              <a:t>阶级矛盾加深</a:t>
            </a:r>
          </a:p>
        </p:txBody>
      </p:sp>
      <p:sp>
        <p:nvSpPr>
          <p:cNvPr id="10" name="文本框 9"/>
          <p:cNvSpPr txBox="1"/>
          <p:nvPr/>
        </p:nvSpPr>
        <p:spPr>
          <a:xfrm>
            <a:off x="1931670" y="3117850"/>
            <a:ext cx="4805680" cy="521970"/>
          </a:xfrm>
          <a:prstGeom prst="rect">
            <a:avLst/>
          </a:prstGeom>
          <a:noFill/>
        </p:spPr>
        <p:txBody>
          <a:bodyPr wrap="none" rtlCol="0" anchor="t">
            <a:spAutoFit/>
          </a:bodyPr>
          <a:lstStyle/>
          <a:p>
            <a:pPr>
              <a:lnSpc>
                <a:spcPct val="100000"/>
              </a:lnSpc>
            </a:pPr>
            <a:r>
              <a:rPr lang="zh-CN" altLang="en-US" sz="2800">
                <a:latin typeface="华文中宋" panose="02010600040101010101" charset="-122"/>
                <a:ea typeface="华文中宋" panose="02010600040101010101" charset="-122"/>
                <a:cs typeface="微软雅黑" panose="020B0503020204020204" charset="-122"/>
                <a:sym typeface="+mn-ea"/>
              </a:rPr>
              <a:t>中国民族资本主义进一步发展</a:t>
            </a:r>
          </a:p>
        </p:txBody>
      </p:sp>
      <p:sp>
        <p:nvSpPr>
          <p:cNvPr id="11" name="文本框 10"/>
          <p:cNvSpPr txBox="1"/>
          <p:nvPr/>
        </p:nvSpPr>
        <p:spPr>
          <a:xfrm>
            <a:off x="1979295" y="3723005"/>
            <a:ext cx="3027680" cy="521970"/>
          </a:xfrm>
          <a:prstGeom prst="rect">
            <a:avLst/>
          </a:prstGeom>
          <a:noFill/>
        </p:spPr>
        <p:txBody>
          <a:bodyPr wrap="none" rtlCol="0" anchor="t">
            <a:spAutoFit/>
          </a:bodyPr>
          <a:lstStyle/>
          <a:p>
            <a:pPr>
              <a:lnSpc>
                <a:spcPct val="100000"/>
              </a:lnSpc>
            </a:pPr>
            <a:r>
              <a:rPr lang="zh-CN" altLang="en-US" sz="2800">
                <a:latin typeface="华文中宋" panose="02010600040101010101" charset="-122"/>
                <a:ea typeface="华文中宋" panose="02010600040101010101" charset="-122"/>
                <a:cs typeface="微软雅黑" panose="020B0503020204020204" charset="-122"/>
                <a:sym typeface="+mn-ea"/>
              </a:rPr>
              <a:t>工人阶级队伍壮大</a:t>
            </a:r>
          </a:p>
        </p:txBody>
      </p:sp>
      <p:sp>
        <p:nvSpPr>
          <p:cNvPr id="12" name="文本框 11"/>
          <p:cNvSpPr txBox="1"/>
          <p:nvPr/>
        </p:nvSpPr>
        <p:spPr>
          <a:xfrm>
            <a:off x="2049780" y="4323080"/>
            <a:ext cx="6228080" cy="521970"/>
          </a:xfrm>
          <a:prstGeom prst="rect">
            <a:avLst/>
          </a:prstGeom>
          <a:noFill/>
        </p:spPr>
        <p:txBody>
          <a:bodyPr wrap="none" rtlCol="0" anchor="t">
            <a:spAutoFit/>
          </a:bodyPr>
          <a:lstStyle/>
          <a:p>
            <a:pPr>
              <a:lnSpc>
                <a:spcPct val="100000"/>
              </a:lnSpc>
            </a:pPr>
            <a:r>
              <a:rPr lang="zh-CN" altLang="en-US" sz="2800">
                <a:latin typeface="华文中宋" panose="02010600040101010101" charset="-122"/>
                <a:ea typeface="华文中宋" panose="02010600040101010101" charset="-122"/>
                <a:cs typeface="黑体" panose="02010609060101010101" pitchFamily="49" charset="-122"/>
                <a:sym typeface="+mn-ea"/>
              </a:rPr>
              <a:t>新文化运动解放思想，马克思主义传播</a:t>
            </a:r>
          </a:p>
        </p:txBody>
      </p:sp>
      <p:sp>
        <p:nvSpPr>
          <p:cNvPr id="31" name="TextBox 30"/>
          <p:cNvSpPr txBox="1">
            <a:spLocks noChangeArrowheads="1"/>
          </p:cNvSpPr>
          <p:nvPr/>
        </p:nvSpPr>
        <p:spPr bwMode="auto">
          <a:xfrm>
            <a:off x="1979413" y="1465649"/>
            <a:ext cx="61436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a:latin typeface="华文中宋" panose="02010600040101010101" charset="-122"/>
                <a:ea typeface="华文中宋" panose="02010600040101010101" charset="-122"/>
                <a:sym typeface="宋体" panose="02010600030101010101" pitchFamily="2" charset="-122"/>
              </a:rPr>
              <a:t>①一战期间，日本加快侵略中国</a:t>
            </a:r>
          </a:p>
        </p:txBody>
      </p:sp>
      <p:sp>
        <p:nvSpPr>
          <p:cNvPr id="32" name="TextBox 31"/>
          <p:cNvSpPr txBox="1">
            <a:spLocks noChangeArrowheads="1"/>
          </p:cNvSpPr>
          <p:nvPr/>
        </p:nvSpPr>
        <p:spPr bwMode="auto">
          <a:xfrm>
            <a:off x="1979295" y="1995805"/>
            <a:ext cx="6003290" cy="5219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a:latin typeface="华文中宋" panose="02010600040101010101" charset="-122"/>
                <a:ea typeface="华文中宋" panose="02010600040101010101" charset="-122"/>
              </a:rPr>
              <a:t>②俄国的十月革命为中国指明方向</a:t>
            </a:r>
          </a:p>
        </p:txBody>
      </p:sp>
      <p:sp>
        <p:nvSpPr>
          <p:cNvPr id="20" name="文本框 34"/>
          <p:cNvSpPr txBox="1">
            <a:spLocks noChangeArrowheads="1"/>
          </p:cNvSpPr>
          <p:nvPr/>
        </p:nvSpPr>
        <p:spPr bwMode="auto">
          <a:xfrm>
            <a:off x="2233413" y="4897325"/>
            <a:ext cx="4450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a:latin typeface="华文中宋" panose="02010600040101010101" charset="-122"/>
                <a:ea typeface="华文中宋" panose="02010600040101010101" charset="-122"/>
                <a:sym typeface="宋体" panose="02010600030101010101" pitchFamily="2" charset="-122"/>
              </a:rPr>
              <a:t>巴黎和会上中国外交的失败</a:t>
            </a:r>
          </a:p>
        </p:txBody>
      </p:sp>
      <p:sp>
        <p:nvSpPr>
          <p:cNvPr id="14" name="文本框 13"/>
          <p:cNvSpPr txBox="1"/>
          <p:nvPr/>
        </p:nvSpPr>
        <p:spPr>
          <a:xfrm>
            <a:off x="8932545" y="2548890"/>
            <a:ext cx="1680845"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根本原因</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1" grpId="0"/>
      <p:bldP spid="21" grpId="1"/>
      <p:bldP spid="10" grpId="0"/>
      <p:bldP spid="10" grpId="1"/>
      <p:bldP spid="11" grpId="0"/>
      <p:bldP spid="11" grpId="1"/>
      <p:bldP spid="12" grpId="0"/>
      <p:bldP spid="12" grpId="1"/>
      <p:bldP spid="31" grpId="0"/>
      <p:bldP spid="31" grpId="1"/>
      <p:bldP spid="32" grpId="0"/>
      <p:bldP spid="32" grpId="1"/>
      <p:bldP spid="20" grpId="0"/>
      <p:bldP spid="20" grpId="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（二）过程</a:t>
            </a:r>
          </a:p>
        </p:txBody>
      </p:sp>
      <p:graphicFrame>
        <p:nvGraphicFramePr>
          <p:cNvPr id="5" name="表格 4"/>
          <p:cNvGraphicFramePr>
            <a:graphicFrameLocks noGrp="1"/>
          </p:cNvGraphicFramePr>
          <p:nvPr>
            <p:custDataLst>
              <p:tags r:id="rId4"/>
            </p:custDataLst>
          </p:nvPr>
        </p:nvGraphicFramePr>
        <p:xfrm>
          <a:off x="321945" y="1457960"/>
          <a:ext cx="11411585" cy="3949065"/>
        </p:xfrm>
        <a:graphic>
          <a:graphicData uri="http://schemas.openxmlformats.org/drawingml/2006/table">
            <a:tbl>
              <a:tblPr firstRow="1" bandRow="1">
                <a:tableStyleId>{5DA37D80-6434-44D0-A028-1B22A696006F}</a:tableStyleId>
              </a:tblPr>
              <a:tblGrid>
                <a:gridCol w="1151890"/>
                <a:gridCol w="2362835"/>
                <a:gridCol w="989965"/>
                <a:gridCol w="1148080"/>
                <a:gridCol w="1989455"/>
                <a:gridCol w="3769360"/>
              </a:tblGrid>
              <a:tr h="436245">
                <a:tc>
                  <a:txBody>
                    <a:bodyPr/>
                    <a:lstStyle/>
                    <a:p>
                      <a:endParaRPr lang="zh-CN" altLang="en-US" sz="2800"/>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r>
                        <a:rPr lang="zh-CN" altLang="en-US" sz="2800">
                          <a:solidFill>
                            <a:srgbClr val="C00000"/>
                          </a:solidFill>
                          <a:latin typeface="江西拙楷" panose="02010600040101010101" pitchFamily="2" charset="-122"/>
                          <a:ea typeface="江西拙楷" panose="02010600040101010101" pitchFamily="2" charset="-122"/>
                        </a:rPr>
                        <a:t>时间</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r>
                        <a:rPr lang="zh-CN" altLang="en-US" sz="2800" b="1" kern="1200">
                          <a:solidFill>
                            <a:srgbClr val="C00000"/>
                          </a:solidFill>
                          <a:latin typeface="江西拙楷" panose="02010600040101010101" pitchFamily="2" charset="-122"/>
                          <a:ea typeface="江西拙楷" panose="02010600040101010101" pitchFamily="2" charset="-122"/>
                          <a:cs typeface="+mn-cs"/>
                        </a:rPr>
                        <a:t>中心</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r>
                        <a:rPr lang="zh-CN" altLang="en-US" sz="2800" b="1" kern="1200">
                          <a:solidFill>
                            <a:srgbClr val="C00000"/>
                          </a:solidFill>
                          <a:latin typeface="江西拙楷" panose="02010600040101010101" pitchFamily="2" charset="-122"/>
                          <a:ea typeface="江西拙楷" panose="02010600040101010101" pitchFamily="2" charset="-122"/>
                          <a:cs typeface="+mn-cs"/>
                        </a:rPr>
                        <a:t>主力</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r>
                        <a:rPr lang="zh-CN" altLang="en-US" sz="2800" b="1" kern="1200">
                          <a:solidFill>
                            <a:srgbClr val="C00000"/>
                          </a:solidFill>
                          <a:latin typeface="江西拙楷" panose="02010600040101010101" pitchFamily="2" charset="-122"/>
                          <a:ea typeface="江西拙楷" panose="02010600040101010101" pitchFamily="2" charset="-122"/>
                          <a:cs typeface="+mn-cs"/>
                        </a:rPr>
                        <a:t>斗争方式</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r>
                        <a:rPr lang="zh-CN" altLang="en-US" sz="2800" b="1" kern="1200">
                          <a:solidFill>
                            <a:srgbClr val="C00000"/>
                          </a:solidFill>
                          <a:latin typeface="江西拙楷" panose="02010600040101010101" pitchFamily="2" charset="-122"/>
                          <a:ea typeface="江西拙楷" panose="02010600040101010101" pitchFamily="2" charset="-122"/>
                          <a:cs typeface="+mn-cs"/>
                        </a:rPr>
                        <a:t>口号</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92835">
                <a:tc>
                  <a:txBody>
                    <a:bodyPr/>
                    <a:lstStyle/>
                    <a:p>
                      <a:pPr algn="ctr"/>
                      <a:r>
                        <a:rPr lang="zh-CN" altLang="en-US" sz="2800">
                          <a:latin typeface="华文中宋" panose="02010600040101010101" charset="-122"/>
                          <a:ea typeface="华文中宋" panose="02010600040101010101" charset="-122"/>
                        </a:rPr>
                        <a:t>第一阶段</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l"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华文中宋" panose="02010600040101010101" charset="-122"/>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mn-cs"/>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mn-cs"/>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mn-cs"/>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3">
                  <a:txBody>
                    <a:bodyPr/>
                    <a:lstStyle/>
                    <a:p>
                      <a:pPr marL="0" algn="l" defTabSz="914400" rtl="0" eaLnBrk="1" latinLnBrk="0" hangingPunct="1"/>
                      <a:endParaRPr lang="zh-CN" altLang="en-US" sz="2800" kern="1200">
                        <a:solidFill>
                          <a:schemeClr val="tx1"/>
                        </a:solidFill>
                        <a:latin typeface="方正清刻本悦宋简体" panose="02000000000000000000" pitchFamily="2" charset="-122"/>
                        <a:ea typeface="方正清刻本悦宋简体" panose="02000000000000000000" pitchFamily="2" charset="-122"/>
                        <a:sym typeface="+mn-ea"/>
                      </a:endParaRPr>
                    </a:p>
                  </a:txBody>
                  <a:tcPr marL="91436" marR="91436" marT="45717" marB="45717">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8160">
                <a:tc gridSpan="5">
                  <a:txBody>
                    <a:bodyPr/>
                    <a:lstStyle/>
                    <a:p>
                      <a:pPr algn="ctr"/>
                      <a:endParaRPr lang="zh-CN" altLang="en-US" sz="2800">
                        <a:latin typeface="华文中宋" panose="02010600040101010101" charset="-122"/>
                        <a:ea typeface="华文中宋" panose="02010600040101010101" charset="-122"/>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T w="12700" cmpd="sng">
                      <a:solidFill>
                        <a:schemeClr val="tx1"/>
                      </a:solidFill>
                      <a:prstDash val="solid"/>
                    </a:lnT>
                    <a:lnB w="12700" cmpd="sng">
                      <a:solidFill>
                        <a:schemeClr val="tx1"/>
                      </a:solidFill>
                      <a:prstDash val="solid"/>
                    </a:lnB>
                  </a:tcPr>
                </a:tc>
                <a:tc hMerge="1">
                  <a:txBody>
                    <a:bodyPr/>
                    <a:lstStyle/>
                    <a:p>
                      <a:endParaRPr lang="zh-CN"/>
                    </a:p>
                  </a:txBody>
                  <a:tcPr>
                    <a:lnT w="12700" cmpd="sng">
                      <a:solidFill>
                        <a:schemeClr val="tx1"/>
                      </a:solidFill>
                      <a:prstDash val="solid"/>
                    </a:lnT>
                    <a:lnB w="12700" cmpd="sng">
                      <a:solidFill>
                        <a:schemeClr val="tx1"/>
                      </a:solidFill>
                      <a:prstDash val="solid"/>
                    </a:lnB>
                  </a:tcPr>
                </a:tc>
                <a:tc hMerge="1">
                  <a:txBody>
                    <a:bodyPr/>
                    <a:lstStyle/>
                    <a:p>
                      <a:endParaRPr lang="zh-CN"/>
                    </a:p>
                  </a:txBody>
                  <a:tcPr>
                    <a:lnT w="12700" cmpd="sng">
                      <a:solidFill>
                        <a:schemeClr val="tx1"/>
                      </a:solidFill>
                      <a:prstDash val="solid"/>
                    </a:lnT>
                    <a:lnB w="12700" cmpd="sng">
                      <a:solidFill>
                        <a:schemeClr val="tx1"/>
                      </a:solidFill>
                      <a:prstDash val="solid"/>
                    </a:lnB>
                  </a:tcPr>
                </a:tc>
                <a:tc hMerge="1">
                  <a:txBody>
                    <a:bodyPr/>
                    <a:lstStyle/>
                    <a:p>
                      <a:endParaRPr lang="zh-CN"/>
                    </a:p>
                  </a:txBody>
                  <a:tcPr>
                    <a:lnR w="12700" cmpd="sng">
                      <a:solidFill>
                        <a:schemeClr val="tx1"/>
                      </a:solidFill>
                      <a:prstDash val="solid"/>
                    </a:lnR>
                    <a:lnT w="12700" cmpd="sng">
                      <a:solidFill>
                        <a:schemeClr val="tx1"/>
                      </a:solidFill>
                      <a:prstDash val="solid"/>
                    </a:lnT>
                    <a:lnB w="12700" cmpd="sng">
                      <a:solidFill>
                        <a:schemeClr val="tx1"/>
                      </a:solidFill>
                      <a:prstDash val="solid"/>
                    </a:lnB>
                  </a:tcPr>
                </a:tc>
                <a:tc vMerge="1">
                  <a:txBody>
                    <a:bodyPr/>
                    <a:lstStyle/>
                    <a:p>
                      <a:endParaRPr lang="zh-CN"/>
                    </a:p>
                  </a:txBody>
                  <a:tcPr>
                    <a:lnL w="12700" cmpd="sng">
                      <a:solidFill>
                        <a:schemeClr val="tx1"/>
                      </a:solidFill>
                      <a:prstDash val="solid"/>
                    </a:lnL>
                    <a:lnR w="12700" cmpd="sng">
                      <a:solidFill>
                        <a:schemeClr val="tx1"/>
                      </a:solidFill>
                      <a:prstDash val="solid"/>
                    </a:lnR>
                  </a:tcPr>
                </a:tc>
              </a:tr>
              <a:tr h="1169035">
                <a:tc>
                  <a:txBody>
                    <a:bodyPr/>
                    <a:lstStyle/>
                    <a:p>
                      <a:pPr marL="0" algn="ctr" defTabSz="914400" rtl="0" eaLnBrk="1" latinLnBrk="0" hangingPunct="1"/>
                      <a:r>
                        <a:rPr lang="zh-CN" altLang="en-US" sz="2800" kern="1200">
                          <a:solidFill>
                            <a:schemeClr val="tx1"/>
                          </a:solidFill>
                          <a:latin typeface="华文中宋" panose="02010600040101010101" charset="-122"/>
                          <a:ea typeface="华文中宋" panose="02010600040101010101" charset="-122"/>
                          <a:cs typeface="+mn-cs"/>
                        </a:rPr>
                        <a:t>第二阶段</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l"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华文中宋" panose="02010600040101010101" charset="-122"/>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mn-cs"/>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mn-cs"/>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algn="ctr" defTabSz="914400" rtl="0" eaLnBrk="1" latinLnBrk="0" hangingPunct="1"/>
                      <a:endParaRPr lang="zh-CN" altLang="en-US" sz="2800" kern="1200">
                        <a:solidFill>
                          <a:schemeClr val="tx1"/>
                        </a:solidFill>
                        <a:latin typeface="华文中宋" panose="02010600040101010101" charset="-122"/>
                        <a:ea typeface="华文中宋" panose="02010600040101010101" charset="-122"/>
                        <a:cs typeface="+mn-cs"/>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tcPr>
                </a:tc>
              </a:tr>
              <a:tr h="650875">
                <a:tc>
                  <a:txBody>
                    <a:bodyPr/>
                    <a:lstStyle/>
                    <a:p>
                      <a:pPr marL="0" algn="ctr" defTabSz="914400" rtl="0" eaLnBrk="1" latinLnBrk="0" hangingPunct="1">
                        <a:buNone/>
                      </a:pPr>
                      <a:r>
                        <a:rPr lang="zh-CN" altLang="en-US" sz="2800" kern="1200">
                          <a:solidFill>
                            <a:schemeClr val="tx1"/>
                          </a:solidFill>
                          <a:latin typeface="华文中宋" panose="02010600040101010101" charset="-122"/>
                          <a:ea typeface="华文中宋" panose="02010600040101010101" charset="-122"/>
                          <a:cs typeface="+mn-cs"/>
                        </a:rPr>
                        <a:t>结果</a:t>
                      </a: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5">
                  <a:txBody>
                    <a:bodyPr/>
                    <a:lstStyle/>
                    <a:p>
                      <a:pPr marL="0" algn="l" defTabSz="914400" rtl="0" eaLnBrk="1" latinLnBrk="0" hangingPunct="1">
                        <a:buNone/>
                      </a:pPr>
                      <a:endParaRPr lang="zh-CN" altLang="en-US" sz="2800" b="1" kern="1200">
                        <a:solidFill>
                          <a:schemeClr val="tx1"/>
                        </a:solidFill>
                        <a:latin typeface="华文中宋" panose="02010600040101010101" charset="-122"/>
                        <a:ea typeface="华文中宋" panose="02010600040101010101" charset="-122"/>
                        <a:cs typeface="华文中宋" panose="02010600040101010101" charset="-122"/>
                        <a:sym typeface="+mn-ea"/>
                      </a:endParaRPr>
                    </a:p>
                    <a:p>
                      <a:pPr marL="0" algn="l" defTabSz="914400" rtl="0" eaLnBrk="1" latinLnBrk="0" hangingPunct="1">
                        <a:buNone/>
                      </a:pPr>
                      <a:endParaRPr lang="zh-CN" altLang="en-US" sz="2800" b="1" kern="1200">
                        <a:solidFill>
                          <a:schemeClr val="tx1"/>
                        </a:solidFill>
                        <a:latin typeface="华文中宋" panose="02010600040101010101" charset="-122"/>
                        <a:ea typeface="华文中宋" panose="02010600040101010101" charset="-122"/>
                        <a:cs typeface="华文中宋" panose="02010600040101010101" charset="-122"/>
                        <a:sym typeface="+mn-ea"/>
                      </a:endParaRPr>
                    </a:p>
                    <a:p>
                      <a:pPr marL="0" algn="l" defTabSz="914400" rtl="0" eaLnBrk="1" latinLnBrk="0" hangingPunct="1">
                        <a:buNone/>
                      </a:pPr>
                      <a:endParaRPr lang="zh-CN" altLang="en-US" sz="2800" b="1" kern="1200">
                        <a:solidFill>
                          <a:schemeClr val="tx1"/>
                        </a:solidFill>
                        <a:latin typeface="华文中宋" panose="02010600040101010101" charset="-122"/>
                        <a:ea typeface="华文中宋" panose="02010600040101010101" charset="-122"/>
                        <a:cs typeface="华文中宋" panose="02010600040101010101" charset="-122"/>
                        <a:sym typeface="+mn-ea"/>
                      </a:endParaRPr>
                    </a:p>
                  </a:txBody>
                  <a:tcPr marL="91436" marR="91436" marT="45717" marB="45717"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nchor="ctr">
                    <a:lnT w="12700" cmpd="sng">
                      <a:solidFill>
                        <a:schemeClr val="tx1"/>
                      </a:solidFill>
                      <a:prstDash val="solid"/>
                    </a:lnT>
                    <a:lnB w="12700" cmpd="sng">
                      <a:solidFill>
                        <a:schemeClr val="tx1"/>
                      </a:solidFill>
                      <a:prstDash val="solid"/>
                    </a:lnB>
                  </a:tcPr>
                </a:tc>
                <a:tc hMerge="1">
                  <a:txBody>
                    <a:bodyPr/>
                    <a:lstStyle/>
                    <a:p>
                      <a:endParaRPr lang="zh-CN"/>
                    </a:p>
                  </a:txBody>
                  <a:tcPr anchor="ctr">
                    <a:lnT w="12700" cmpd="sng">
                      <a:solidFill>
                        <a:schemeClr val="tx1"/>
                      </a:solidFill>
                      <a:prstDash val="solid"/>
                    </a:lnT>
                    <a:lnB w="12700" cmpd="sng">
                      <a:solidFill>
                        <a:schemeClr val="tx1"/>
                      </a:solidFill>
                      <a:prstDash val="solid"/>
                    </a:lnB>
                  </a:tcPr>
                </a:tc>
                <a:tc hMerge="1">
                  <a:txBody>
                    <a:bodyPr/>
                    <a:lstStyle/>
                    <a:p>
                      <a:endParaRPr lang="zh-CN"/>
                    </a:p>
                  </a:txBody>
                  <a:tcPr anchor="ctr">
                    <a:lnT w="12700" cmpd="sng">
                      <a:solidFill>
                        <a:schemeClr val="tx1"/>
                      </a:solidFill>
                      <a:prstDash val="solid"/>
                    </a:lnT>
                    <a:lnB w="12700" cmpd="sng">
                      <a:solidFill>
                        <a:schemeClr val="tx1"/>
                      </a:solidFill>
                      <a:prstDash val="solid"/>
                    </a:lnB>
                  </a:tcPr>
                </a:tc>
                <a:tc hMerge="1">
                  <a:txBody>
                    <a:bodyPr/>
                    <a:lstStyle/>
                    <a:p>
                      <a:endParaRPr lang="zh-CN"/>
                    </a:p>
                  </a:txBody>
                  <a:tcPr>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nvSpPr>
        <p:spPr>
          <a:xfrm>
            <a:off x="7732395" y="2224405"/>
            <a:ext cx="6096000" cy="2501900"/>
          </a:xfrm>
          <a:prstGeom prst="rect">
            <a:avLst/>
          </a:prstGeom>
          <a:noFill/>
        </p:spPr>
        <p:txBody>
          <a:bodyPr wrap="square" rtlCol="0" anchor="t">
            <a:spAutoFit/>
          </a:bodyPr>
          <a:lstStyle/>
          <a:p>
            <a:pPr marL="0" algn="l" defTabSz="914400" rtl="0" eaLnBrk="1" latinLnBrk="0" hangingPunct="1">
              <a:lnSpc>
                <a:spcPct val="140000"/>
              </a:lnSpc>
            </a:pPr>
            <a:r>
              <a:rPr lang="en-US" altLang="zh-CN" sz="2800">
                <a:latin typeface="华文楷体" panose="02010600040101010101" charset="-122"/>
                <a:ea typeface="华文楷体" panose="02010600040101010101" charset="-122"/>
                <a:cs typeface="华文楷体" panose="02010600040101010101" charset="-122"/>
                <a:sym typeface="+mn-ea"/>
              </a:rPr>
              <a:t>“</a:t>
            </a:r>
            <a:r>
              <a:rPr lang="zh-CN" altLang="en-US" sz="2800">
                <a:latin typeface="华文楷体" panose="02010600040101010101" charset="-122"/>
                <a:ea typeface="华文楷体" panose="02010600040101010101" charset="-122"/>
                <a:cs typeface="华文楷体" panose="02010600040101010101" charset="-122"/>
                <a:sym typeface="+mn-ea"/>
              </a:rPr>
              <a:t>还我青岛</a:t>
            </a:r>
            <a:r>
              <a:rPr lang="en-US" altLang="zh-CN" sz="2800">
                <a:latin typeface="华文楷体" panose="02010600040101010101" charset="-122"/>
                <a:ea typeface="华文楷体" panose="02010600040101010101" charset="-122"/>
                <a:cs typeface="华文楷体" panose="02010600040101010101" charset="-122"/>
                <a:sym typeface="+mn-ea"/>
              </a:rPr>
              <a:t>”</a:t>
            </a:r>
            <a:endParaRPr lang="zh-CN" altLang="en-US" sz="2800">
              <a:latin typeface="华文楷体" panose="02010600040101010101" charset="-122"/>
              <a:ea typeface="华文楷体" panose="02010600040101010101" charset="-122"/>
              <a:cs typeface="华文楷体" panose="02010600040101010101" charset="-122"/>
              <a:sym typeface="+mn-ea"/>
            </a:endParaRPr>
          </a:p>
          <a:p>
            <a:pPr marL="0" algn="l" defTabSz="914400" rtl="0" eaLnBrk="1" latinLnBrk="0" hangingPunct="1">
              <a:lnSpc>
                <a:spcPct val="140000"/>
              </a:lnSpc>
            </a:pPr>
            <a:r>
              <a:rPr lang="en-US" altLang="zh-CN" sz="2800">
                <a:solidFill>
                  <a:srgbClr val="C00000"/>
                </a:solidFill>
                <a:latin typeface="华文楷体" panose="02010600040101010101" charset="-122"/>
                <a:ea typeface="华文楷体" panose="02010600040101010101" charset="-122"/>
                <a:cs typeface="华文楷体" panose="02010600040101010101" charset="-122"/>
                <a:sym typeface="+mn-ea"/>
              </a:rPr>
              <a:t>“</a:t>
            </a:r>
            <a:r>
              <a:rPr lang="zh-CN" altLang="en-US" sz="2800">
                <a:solidFill>
                  <a:srgbClr val="C00000"/>
                </a:solidFill>
                <a:latin typeface="华文楷体" panose="02010600040101010101" charset="-122"/>
                <a:ea typeface="华文楷体" panose="02010600040101010101" charset="-122"/>
                <a:cs typeface="华文楷体" panose="02010600040101010101" charset="-122"/>
                <a:sym typeface="+mn-ea"/>
              </a:rPr>
              <a:t>外争国权，内除国贼</a:t>
            </a:r>
            <a:r>
              <a:rPr lang="en-US" altLang="zh-CN" sz="2800">
                <a:solidFill>
                  <a:srgbClr val="C00000"/>
                </a:solidFill>
                <a:latin typeface="华文楷体" panose="02010600040101010101" charset="-122"/>
                <a:ea typeface="华文楷体" panose="02010600040101010101" charset="-122"/>
                <a:cs typeface="华文楷体" panose="02010600040101010101" charset="-122"/>
                <a:sym typeface="+mn-ea"/>
              </a:rPr>
              <a:t>”</a:t>
            </a:r>
            <a:endParaRPr lang="zh-CN" altLang="en-US" sz="2800" kern="1200">
              <a:solidFill>
                <a:schemeClr val="tx1"/>
              </a:solidFill>
              <a:latin typeface="华文楷体" panose="02010600040101010101" charset="-122"/>
              <a:ea typeface="华文楷体" panose="02010600040101010101" charset="-122"/>
              <a:cs typeface="华文楷体" panose="02010600040101010101" charset="-122"/>
            </a:endParaRPr>
          </a:p>
          <a:p>
            <a:pPr marL="0" lvl="0" indent="0" eaLnBrk="1" hangingPunct="1">
              <a:lnSpc>
                <a:spcPct val="140000"/>
              </a:lnSpc>
              <a:spcBef>
                <a:spcPct val="0"/>
              </a:spcBef>
              <a:buFontTx/>
              <a:buNone/>
            </a:pPr>
            <a:r>
              <a:rPr lang="zh-CN" altLang="en-US" sz="2800">
                <a:latin typeface="华文楷体" panose="02010600040101010101" charset="-122"/>
                <a:ea typeface="华文楷体" panose="02010600040101010101" charset="-122"/>
                <a:cs typeface="华文楷体" panose="02010600040101010101" charset="-122"/>
                <a:sym typeface="+mn-ea"/>
              </a:rPr>
              <a:t>“取消二十一条”</a:t>
            </a:r>
            <a:endPar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0" lvl="0" indent="0" eaLnBrk="1" hangingPunct="1">
              <a:lnSpc>
                <a:spcPct val="140000"/>
              </a:lnSpc>
              <a:spcBef>
                <a:spcPct val="0"/>
              </a:spcBef>
              <a:buFontTx/>
              <a:buNone/>
            </a:pPr>
            <a:r>
              <a:rPr lang="zh-CN" altLang="en-US" sz="2800">
                <a:latin typeface="华文楷体" panose="02010600040101010101" charset="-122"/>
                <a:ea typeface="华文楷体" panose="02010600040101010101" charset="-122"/>
                <a:cs typeface="华文楷体" panose="02010600040101010101" charset="-122"/>
                <a:sym typeface="+mn-ea"/>
              </a:rPr>
              <a:t>“拒绝在和约上签字”</a:t>
            </a:r>
          </a:p>
        </p:txBody>
      </p:sp>
      <p:sp>
        <p:nvSpPr>
          <p:cNvPr id="7" name="文本框 6"/>
          <p:cNvSpPr txBox="1"/>
          <p:nvPr>
            <p:custDataLst>
              <p:tags r:id="rId5"/>
            </p:custDataLst>
          </p:nvPr>
        </p:nvSpPr>
        <p:spPr>
          <a:xfrm>
            <a:off x="3773170" y="2224405"/>
            <a:ext cx="94361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北京</a:t>
            </a:r>
          </a:p>
        </p:txBody>
      </p:sp>
      <p:sp>
        <p:nvSpPr>
          <p:cNvPr id="8" name="文本框 7"/>
          <p:cNvSpPr txBox="1"/>
          <p:nvPr>
            <p:custDataLst>
              <p:tags r:id="rId6"/>
            </p:custDataLst>
          </p:nvPr>
        </p:nvSpPr>
        <p:spPr>
          <a:xfrm>
            <a:off x="4619625" y="2224405"/>
            <a:ext cx="1310640" cy="521970"/>
          </a:xfrm>
          <a:prstGeom prst="rect">
            <a:avLst/>
          </a:prstGeom>
          <a:noFill/>
        </p:spPr>
        <p:txBody>
          <a:bodyPr wrap="square" rtlCol="0" anchor="t">
            <a:spAutoFit/>
          </a:bodyPr>
          <a:lstStyle/>
          <a:p>
            <a:pPr marL="0" algn="ctr" defTabSz="914400" rtl="0" eaLnBrk="1" latinLnBrk="0" hangingPunct="1"/>
            <a:r>
              <a:rPr lang="zh-CN" altLang="en-US" sz="2800">
                <a:latin typeface="华文中宋" panose="02010600040101010101" charset="-122"/>
                <a:ea typeface="华文中宋" panose="02010600040101010101" charset="-122"/>
                <a:sym typeface="+mn-ea"/>
              </a:rPr>
              <a:t>学生</a:t>
            </a:r>
          </a:p>
        </p:txBody>
      </p:sp>
      <p:sp>
        <p:nvSpPr>
          <p:cNvPr id="9" name="文本框 8"/>
          <p:cNvSpPr txBox="1"/>
          <p:nvPr>
            <p:custDataLst>
              <p:tags r:id="rId7"/>
            </p:custDataLst>
          </p:nvPr>
        </p:nvSpPr>
        <p:spPr>
          <a:xfrm>
            <a:off x="5968365" y="2095500"/>
            <a:ext cx="1838960" cy="953135"/>
          </a:xfrm>
          <a:prstGeom prst="rect">
            <a:avLst/>
          </a:prstGeom>
          <a:noFill/>
        </p:spPr>
        <p:txBody>
          <a:bodyPr wrap="square" rtlCol="0" anchor="t">
            <a:spAutoFit/>
          </a:bodyPr>
          <a:lstStyle/>
          <a:p>
            <a:pPr marL="0" algn="ctr" defTabSz="914400" rtl="0" eaLnBrk="1" latinLnBrk="0" hangingPunct="1"/>
            <a:r>
              <a:rPr lang="zh-CN" altLang="en-US" sz="2800">
                <a:latin typeface="华文中宋" panose="02010600040101010101" charset="-122"/>
                <a:ea typeface="华文中宋" panose="02010600040101010101" charset="-122"/>
                <a:sym typeface="+mn-ea"/>
              </a:rPr>
              <a:t>游行、罢课、集会</a:t>
            </a:r>
          </a:p>
        </p:txBody>
      </p:sp>
      <p:sp>
        <p:nvSpPr>
          <p:cNvPr id="10" name="文本框 9"/>
          <p:cNvSpPr txBox="1"/>
          <p:nvPr>
            <p:custDataLst>
              <p:tags r:id="rId8"/>
            </p:custDataLst>
          </p:nvPr>
        </p:nvSpPr>
        <p:spPr>
          <a:xfrm>
            <a:off x="3637915" y="4045585"/>
            <a:ext cx="1214120" cy="521970"/>
          </a:xfrm>
          <a:prstGeom prst="rect">
            <a:avLst/>
          </a:prstGeom>
          <a:noFill/>
        </p:spPr>
        <p:txBody>
          <a:bodyPr wrap="square" rtlCol="0" anchor="t">
            <a:spAutoFit/>
          </a:bodyPr>
          <a:lstStyle/>
          <a:p>
            <a:pPr marL="0" algn="ctr" defTabSz="914400" rtl="0" eaLnBrk="1" latinLnBrk="0" hangingPunct="1"/>
            <a:r>
              <a:rPr lang="zh-CN" altLang="en-US" sz="2800">
                <a:latin typeface="华文中宋" panose="02010600040101010101" charset="-122"/>
                <a:ea typeface="华文中宋" panose="02010600040101010101" charset="-122"/>
                <a:sym typeface="+mn-ea"/>
              </a:rPr>
              <a:t>上海</a:t>
            </a:r>
          </a:p>
        </p:txBody>
      </p:sp>
      <p:sp>
        <p:nvSpPr>
          <p:cNvPr id="11" name="文本框 10"/>
          <p:cNvSpPr txBox="1"/>
          <p:nvPr>
            <p:custDataLst>
              <p:tags r:id="rId9"/>
            </p:custDataLst>
          </p:nvPr>
        </p:nvSpPr>
        <p:spPr>
          <a:xfrm>
            <a:off x="4659630" y="4045585"/>
            <a:ext cx="1386205" cy="521970"/>
          </a:xfrm>
          <a:prstGeom prst="rect">
            <a:avLst/>
          </a:prstGeom>
          <a:noFill/>
        </p:spPr>
        <p:txBody>
          <a:bodyPr wrap="square" rtlCol="0" anchor="t">
            <a:spAutoFit/>
          </a:bodyPr>
          <a:lstStyle/>
          <a:p>
            <a:pPr marL="0" algn="ctr" defTabSz="914400" rtl="0" eaLnBrk="1" latinLnBrk="0" hangingPunct="1"/>
            <a:r>
              <a:rPr lang="zh-CN" altLang="en-US" sz="2800">
                <a:latin typeface="华文中宋" panose="02010600040101010101" charset="-122"/>
                <a:ea typeface="华文中宋" panose="02010600040101010101" charset="-122"/>
                <a:sym typeface="+mn-ea"/>
              </a:rPr>
              <a:t>工人</a:t>
            </a:r>
          </a:p>
        </p:txBody>
      </p:sp>
      <p:sp>
        <p:nvSpPr>
          <p:cNvPr id="12" name="文本框 11"/>
          <p:cNvSpPr txBox="1"/>
          <p:nvPr>
            <p:custDataLst>
              <p:tags r:id="rId10"/>
            </p:custDataLst>
          </p:nvPr>
        </p:nvSpPr>
        <p:spPr>
          <a:xfrm>
            <a:off x="5686425" y="4045585"/>
            <a:ext cx="2402205" cy="521970"/>
          </a:xfrm>
          <a:prstGeom prst="rect">
            <a:avLst/>
          </a:prstGeom>
          <a:noFill/>
        </p:spPr>
        <p:txBody>
          <a:bodyPr wrap="square" rtlCol="0" anchor="t">
            <a:spAutoFit/>
          </a:bodyPr>
          <a:lstStyle/>
          <a:p>
            <a:pPr marL="0" algn="ctr" defTabSz="914400" rtl="0" eaLnBrk="1" latinLnBrk="0" hangingPunct="1"/>
            <a:r>
              <a:rPr lang="zh-CN" altLang="en-US" sz="2800">
                <a:latin typeface="华文中宋" panose="02010600040101010101" charset="-122"/>
                <a:ea typeface="华文中宋" panose="02010600040101010101" charset="-122"/>
                <a:sym typeface="+mn-ea"/>
              </a:rPr>
              <a:t>罢工、罢市</a:t>
            </a:r>
          </a:p>
        </p:txBody>
      </p:sp>
      <p:sp>
        <p:nvSpPr>
          <p:cNvPr id="14" name="矩形标注 13"/>
          <p:cNvSpPr/>
          <p:nvPr/>
        </p:nvSpPr>
        <p:spPr>
          <a:xfrm>
            <a:off x="10226675" y="2319020"/>
            <a:ext cx="1715770" cy="506730"/>
          </a:xfrm>
          <a:prstGeom prst="wedgeRectCallout">
            <a:avLst>
              <a:gd name="adj1" fmla="val -47803"/>
              <a:gd name="adj2" fmla="val 96491"/>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华文中宋" panose="02010600040101010101" charset="-122"/>
                <a:ea typeface="华文中宋" panose="02010600040101010101" charset="-122"/>
              </a:rPr>
              <a:t>反帝反封</a:t>
            </a:r>
          </a:p>
        </p:txBody>
      </p:sp>
      <p:sp>
        <p:nvSpPr>
          <p:cNvPr id="15" name="文本框 14"/>
          <p:cNvSpPr txBox="1"/>
          <p:nvPr>
            <p:custDataLst>
              <p:tags r:id="rId11"/>
            </p:custDataLst>
          </p:nvPr>
        </p:nvSpPr>
        <p:spPr>
          <a:xfrm>
            <a:off x="1363345" y="2042160"/>
            <a:ext cx="2409825" cy="953135"/>
          </a:xfrm>
          <a:prstGeom prst="rect">
            <a:avLst/>
          </a:prstGeom>
          <a:noFill/>
        </p:spPr>
        <p:txBody>
          <a:bodyPr wrap="square" rtlCol="0" anchor="t">
            <a:spAutoFit/>
          </a:bodyPr>
          <a:lstStyle/>
          <a:p>
            <a:pPr marL="0" algn="l" defTabSz="914400" rtl="0" eaLnBrk="1" latinLnBrk="0" hangingPunct="1"/>
            <a:r>
              <a:rPr lang="en-US" altLang="zh-CN" sz="2800">
                <a:latin typeface="华文中宋" panose="02010600040101010101" charset="-122"/>
                <a:ea typeface="华文中宋" panose="02010600040101010101" charset="-122"/>
                <a:cs typeface="华文中宋" panose="02010600040101010101" charset="-122"/>
                <a:sym typeface="+mn-ea"/>
              </a:rPr>
              <a:t>1919</a:t>
            </a:r>
            <a:r>
              <a:rPr lang="zh-CN" altLang="en-US" sz="2800">
                <a:latin typeface="华文中宋" panose="02010600040101010101" charset="-122"/>
                <a:ea typeface="华文中宋" panose="02010600040101010101" charset="-122"/>
                <a:cs typeface="华文中宋" panose="02010600040101010101" charset="-122"/>
                <a:sym typeface="+mn-ea"/>
              </a:rPr>
              <a:t>年</a:t>
            </a:r>
            <a:r>
              <a:rPr lang="en-US" altLang="zh-CN" sz="2800">
                <a:latin typeface="华文中宋" panose="02010600040101010101" charset="-122"/>
                <a:ea typeface="华文中宋" panose="02010600040101010101" charset="-122"/>
                <a:cs typeface="华文中宋" panose="02010600040101010101" charset="-122"/>
                <a:sym typeface="+mn-ea"/>
              </a:rPr>
              <a:t>5</a:t>
            </a:r>
            <a:r>
              <a:rPr lang="zh-CN" altLang="en-US" sz="2800">
                <a:latin typeface="华文中宋" panose="02010600040101010101" charset="-122"/>
                <a:ea typeface="华文中宋" panose="02010600040101010101" charset="-122"/>
                <a:cs typeface="华文中宋" panose="02010600040101010101" charset="-122"/>
                <a:sym typeface="+mn-ea"/>
              </a:rPr>
              <a:t>月</a:t>
            </a:r>
            <a:r>
              <a:rPr lang="en-US" altLang="zh-CN" sz="2800">
                <a:latin typeface="华文中宋" panose="02010600040101010101" charset="-122"/>
                <a:ea typeface="华文中宋" panose="02010600040101010101" charset="-122"/>
                <a:cs typeface="华文中宋" panose="02010600040101010101" charset="-122"/>
                <a:sym typeface="+mn-ea"/>
              </a:rPr>
              <a:t>4</a:t>
            </a:r>
            <a:r>
              <a:rPr lang="zh-CN" altLang="en-US" sz="2800">
                <a:latin typeface="华文中宋" panose="02010600040101010101" charset="-122"/>
                <a:ea typeface="华文中宋" panose="02010600040101010101" charset="-122"/>
                <a:cs typeface="华文中宋" panose="02010600040101010101" charset="-122"/>
                <a:sym typeface="+mn-ea"/>
              </a:rPr>
              <a:t>日</a:t>
            </a:r>
            <a:r>
              <a:rPr lang="en-US" altLang="zh-CN" sz="2800">
                <a:latin typeface="华文中宋" panose="02010600040101010101" charset="-122"/>
                <a:ea typeface="华文中宋" panose="02010600040101010101" charset="-122"/>
                <a:cs typeface="华文中宋" panose="02010600040101010101" charset="-122"/>
                <a:sym typeface="+mn-ea"/>
              </a:rPr>
              <a:t>—6</a:t>
            </a:r>
            <a:r>
              <a:rPr lang="zh-CN" altLang="en-US" sz="2800">
                <a:latin typeface="华文中宋" panose="02010600040101010101" charset="-122"/>
                <a:ea typeface="华文中宋" panose="02010600040101010101" charset="-122"/>
                <a:cs typeface="华文中宋" panose="02010600040101010101" charset="-122"/>
                <a:sym typeface="+mn-ea"/>
              </a:rPr>
              <a:t>月初</a:t>
            </a:r>
          </a:p>
        </p:txBody>
      </p:sp>
      <p:sp>
        <p:nvSpPr>
          <p:cNvPr id="16" name="文本框 15"/>
          <p:cNvSpPr txBox="1"/>
          <p:nvPr>
            <p:custDataLst>
              <p:tags r:id="rId12"/>
            </p:custDataLst>
          </p:nvPr>
        </p:nvSpPr>
        <p:spPr>
          <a:xfrm>
            <a:off x="1363345" y="3736340"/>
            <a:ext cx="2696845" cy="953135"/>
          </a:xfrm>
          <a:prstGeom prst="rect">
            <a:avLst/>
          </a:prstGeom>
          <a:noFill/>
        </p:spPr>
        <p:txBody>
          <a:bodyPr wrap="square" rtlCol="0" anchor="t">
            <a:spAutoFit/>
          </a:bodyPr>
          <a:lstStyle/>
          <a:p>
            <a:pPr marL="0" algn="l" defTabSz="914400" rtl="0" eaLnBrk="1" latinLnBrk="0" hangingPunct="1"/>
            <a:r>
              <a:rPr lang="en-US" altLang="zh-CN" sz="2800">
                <a:latin typeface="华文中宋" panose="02010600040101010101" charset="-122"/>
                <a:ea typeface="华文中宋" panose="02010600040101010101" charset="-122"/>
                <a:cs typeface="华文中宋" panose="02010600040101010101" charset="-122"/>
                <a:sym typeface="+mn-ea"/>
              </a:rPr>
              <a:t>1919</a:t>
            </a:r>
            <a:r>
              <a:rPr lang="zh-CN" altLang="en-US" sz="2800">
                <a:latin typeface="华文中宋" panose="02010600040101010101" charset="-122"/>
                <a:ea typeface="华文中宋" panose="02010600040101010101" charset="-122"/>
                <a:cs typeface="华文中宋" panose="02010600040101010101" charset="-122"/>
                <a:sym typeface="+mn-ea"/>
              </a:rPr>
              <a:t>年</a:t>
            </a:r>
            <a:r>
              <a:rPr lang="en-US" altLang="zh-CN" sz="2800">
                <a:latin typeface="华文中宋" panose="02010600040101010101" charset="-122"/>
                <a:ea typeface="华文中宋" panose="02010600040101010101" charset="-122"/>
                <a:cs typeface="华文中宋" panose="02010600040101010101" charset="-122"/>
                <a:sym typeface="+mn-ea"/>
              </a:rPr>
              <a:t>6</a:t>
            </a:r>
            <a:r>
              <a:rPr lang="zh-CN" altLang="en-US" sz="2800">
                <a:latin typeface="华文中宋" panose="02010600040101010101" charset="-122"/>
                <a:ea typeface="华文中宋" panose="02010600040101010101" charset="-122"/>
                <a:cs typeface="华文中宋" panose="02010600040101010101" charset="-122"/>
                <a:sym typeface="+mn-ea"/>
              </a:rPr>
              <a:t>月初</a:t>
            </a:r>
            <a:r>
              <a:rPr lang="en-US" altLang="zh-CN" sz="2800">
                <a:latin typeface="华文中宋" panose="02010600040101010101" charset="-122"/>
                <a:ea typeface="华文中宋" panose="02010600040101010101" charset="-122"/>
                <a:cs typeface="华文中宋" panose="02010600040101010101" charset="-122"/>
                <a:sym typeface="+mn-ea"/>
              </a:rPr>
              <a:t>—6</a:t>
            </a:r>
            <a:r>
              <a:rPr lang="zh-CN" altLang="en-US" sz="2800">
                <a:latin typeface="华文中宋" panose="02010600040101010101" charset="-122"/>
                <a:ea typeface="华文中宋" panose="02010600040101010101" charset="-122"/>
                <a:cs typeface="华文中宋" panose="02010600040101010101" charset="-122"/>
                <a:sym typeface="+mn-ea"/>
              </a:rPr>
              <a:t>月</a:t>
            </a:r>
            <a:r>
              <a:rPr lang="en-US" altLang="zh-CN" sz="2800">
                <a:latin typeface="华文中宋" panose="02010600040101010101" charset="-122"/>
                <a:ea typeface="华文中宋" panose="02010600040101010101" charset="-122"/>
                <a:cs typeface="华文中宋" panose="02010600040101010101" charset="-122"/>
                <a:sym typeface="+mn-ea"/>
              </a:rPr>
              <a:t>28</a:t>
            </a:r>
            <a:r>
              <a:rPr lang="zh-CN" altLang="en-US" sz="2800">
                <a:latin typeface="华文中宋" panose="02010600040101010101" charset="-122"/>
                <a:ea typeface="华文中宋" panose="02010600040101010101" charset="-122"/>
                <a:cs typeface="华文中宋" panose="02010600040101010101" charset="-122"/>
                <a:sym typeface="+mn-ea"/>
              </a:rPr>
              <a:t>日</a:t>
            </a:r>
          </a:p>
        </p:txBody>
      </p:sp>
      <p:sp>
        <p:nvSpPr>
          <p:cNvPr id="17" name="文本框 16"/>
          <p:cNvSpPr txBox="1"/>
          <p:nvPr/>
        </p:nvSpPr>
        <p:spPr>
          <a:xfrm>
            <a:off x="1419225" y="4782820"/>
            <a:ext cx="9217660" cy="1383665"/>
          </a:xfrm>
          <a:prstGeom prst="rect">
            <a:avLst/>
          </a:prstGeom>
          <a:noFill/>
        </p:spPr>
        <p:txBody>
          <a:bodyPr wrap="square" rtlCol="0" anchor="t">
            <a:spAutoFit/>
          </a:bodyPr>
          <a:lstStyle/>
          <a:p>
            <a:pPr indent="0" fontAlgn="auto">
              <a:lnSpc>
                <a:spcPct val="100000"/>
              </a:lnSpc>
            </a:pPr>
            <a:r>
              <a:rPr lang="zh-CN" altLang="en-US" sz="2800">
                <a:latin typeface="华文中宋" panose="02010600040101010101" charset="-122"/>
                <a:ea typeface="华文中宋" panose="02010600040101010101" charset="-122"/>
                <a:cs typeface="黑体" panose="02010609060101010101" pitchFamily="49" charset="-122"/>
                <a:sym typeface="+mn-ea"/>
              </a:rPr>
              <a:t>①取得</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初步胜利</a:t>
            </a:r>
            <a:r>
              <a:rPr lang="zh-CN" altLang="en-US" sz="2800">
                <a:latin typeface="华文中宋" panose="02010600040101010101" charset="-122"/>
                <a:ea typeface="华文中宋" panose="02010600040101010101" charset="-122"/>
                <a:cs typeface="黑体" panose="02010609060101010101" pitchFamily="49" charset="-122"/>
                <a:sym typeface="+mn-ea"/>
              </a:rPr>
              <a:t>，北洋政府</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释放</a:t>
            </a:r>
            <a:r>
              <a:rPr lang="zh-CN" altLang="en-US" sz="2800">
                <a:latin typeface="华文中宋" panose="02010600040101010101" charset="-122"/>
                <a:ea typeface="华文中宋" panose="02010600040101010101" charset="-122"/>
                <a:cs typeface="黑体" panose="02010609060101010101" pitchFamily="49" charset="-122"/>
                <a:sym typeface="+mn-ea"/>
              </a:rPr>
              <a:t>了</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被捕学生</a:t>
            </a:r>
            <a:r>
              <a:rPr lang="zh-CN" altLang="en-US" sz="2800">
                <a:latin typeface="华文中宋" panose="02010600040101010101" charset="-122"/>
                <a:ea typeface="华文中宋" panose="02010600040101010101" charset="-122"/>
                <a:cs typeface="黑体" panose="02010609060101010101" pitchFamily="49" charset="-122"/>
                <a:sym typeface="+mn-ea"/>
              </a:rPr>
              <a:t>；</a:t>
            </a:r>
            <a:endParaRPr lang="zh-CN" altLang="en-US" sz="2800">
              <a:latin typeface="华文中宋" panose="02010600040101010101" charset="-122"/>
              <a:ea typeface="华文中宋" panose="02010600040101010101" charset="-122"/>
              <a:cs typeface="黑体" panose="02010609060101010101" pitchFamily="49" charset="-122"/>
            </a:endParaRPr>
          </a:p>
          <a:p>
            <a:pPr indent="0" fontAlgn="auto">
              <a:lnSpc>
                <a:spcPct val="100000"/>
              </a:lnSpc>
            </a:pPr>
            <a:r>
              <a:rPr lang="zh-CN" altLang="en-US" sz="2800">
                <a:latin typeface="华文中宋" panose="02010600040101010101" charset="-122"/>
                <a:ea typeface="华文中宋" panose="02010600040101010101" charset="-122"/>
                <a:cs typeface="黑体" panose="02010609060101010101" pitchFamily="49" charset="-122"/>
                <a:sym typeface="+mn-ea"/>
              </a:rPr>
              <a:t>②参加巴黎和会的中国代表也</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拒绝</a:t>
            </a:r>
            <a:r>
              <a:rPr lang="zh-CN" altLang="en-US" sz="2800">
                <a:latin typeface="华文中宋" panose="02010600040101010101" charset="-122"/>
                <a:ea typeface="华文中宋" panose="02010600040101010101" charset="-122"/>
                <a:cs typeface="黑体" panose="02010609060101010101" pitchFamily="49" charset="-122"/>
                <a:sym typeface="+mn-ea"/>
              </a:rPr>
              <a:t>在和约上</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签字</a:t>
            </a:r>
            <a:r>
              <a:rPr lang="zh-CN" altLang="en-US" sz="2800">
                <a:latin typeface="华文中宋" panose="02010600040101010101" charset="-122"/>
                <a:ea typeface="华文中宋" panose="02010600040101010101" charset="-122"/>
                <a:cs typeface="黑体" panose="02010609060101010101" pitchFamily="49" charset="-122"/>
                <a:sym typeface="+mn-ea"/>
              </a:rPr>
              <a:t>；</a:t>
            </a:r>
            <a:endParaRPr lang="zh-CN" altLang="en-US" sz="2800">
              <a:latin typeface="华文中宋" panose="02010600040101010101" charset="-122"/>
              <a:ea typeface="华文中宋" panose="02010600040101010101" charset="-122"/>
              <a:cs typeface="黑体" panose="02010609060101010101" pitchFamily="49" charset="-122"/>
            </a:endParaRPr>
          </a:p>
          <a:p>
            <a:pPr indent="0" fontAlgn="auto">
              <a:lnSpc>
                <a:spcPct val="100000"/>
              </a:lnSpc>
            </a:pPr>
            <a:r>
              <a:rPr lang="zh-CN" altLang="en-US" sz="2800">
                <a:latin typeface="华文中宋" panose="02010600040101010101" charset="-122"/>
                <a:ea typeface="华文中宋" panose="02010600040101010101" charset="-122"/>
                <a:cs typeface="黑体" panose="02010609060101010101" pitchFamily="49" charset="-122"/>
                <a:sym typeface="+mn-ea"/>
              </a:rPr>
              <a:t>③</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罢免</a:t>
            </a:r>
            <a:r>
              <a:rPr lang="zh-CN" altLang="en-US" sz="2800">
                <a:latin typeface="华文中宋" panose="02010600040101010101" charset="-122"/>
                <a:ea typeface="华文中宋" panose="02010600040101010101" charset="-122"/>
                <a:cs typeface="黑体" panose="02010609060101010101" pitchFamily="49" charset="-122"/>
                <a:sym typeface="+mn-ea"/>
              </a:rPr>
              <a:t>曹汝霖、陆宗舆、章宗祥三个</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卖国贼</a:t>
            </a:r>
            <a:r>
              <a:rPr lang="zh-CN" altLang="en-US" sz="2800">
                <a:latin typeface="华文中宋" panose="02010600040101010101" charset="-122"/>
                <a:ea typeface="华文中宋" panose="02010600040101010101" charset="-122"/>
                <a:cs typeface="黑体" panose="02010609060101010101" pitchFamily="49" charset="-122"/>
                <a:sym typeface="+mn-ea"/>
              </a:rPr>
              <a:t>的</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职务</a:t>
            </a:r>
            <a:r>
              <a:rPr lang="zh-CN" altLang="en-US" sz="2800">
                <a:latin typeface="华文中宋" panose="02010600040101010101" charset="-122"/>
                <a:ea typeface="华文中宋" panose="02010600040101010101" charset="-122"/>
                <a:cs typeface="黑体" panose="02010609060101010101" pitchFamily="49"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2" grpId="1"/>
      <p:bldP spid="14" grpId="0" bldLvl="0" animBg="1"/>
      <p:bldP spid="15" grpId="0"/>
      <p:bldP spid="16" grpId="0"/>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4" name="文本框 3"/>
          <p:cNvSpPr txBox="1"/>
          <p:nvPr/>
        </p:nvSpPr>
        <p:spPr>
          <a:xfrm>
            <a:off x="379095" y="987425"/>
            <a:ext cx="5516880" cy="556895"/>
          </a:xfrm>
          <a:prstGeom prst="rect">
            <a:avLst/>
          </a:prstGeom>
          <a:solidFill>
            <a:srgbClr val="CEBB67"/>
          </a:solidFill>
          <a:effectLst>
            <a:outerShdw blurRad="50800" dist="38100" dir="2700000" algn="tl" rotWithShape="0">
              <a:prstClr val="black">
                <a:alpha val="40000"/>
              </a:prstClr>
            </a:outerShdw>
          </a:effectLst>
        </p:spPr>
        <p:txBody>
          <a:bodyPr wrap="none" rtlCol="0">
            <a:noAutofit/>
          </a:bodyPr>
          <a:lstStyle/>
          <a:p>
            <a:pPr>
              <a:lnSpc>
                <a:spcPct val="110000"/>
              </a:lnSpc>
              <a:spcBef>
                <a:spcPct val="50000"/>
              </a:spcBef>
            </a:pPr>
            <a:r>
              <a:rPr lang="zh-CN"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教材补遗：山东问题（青岛问题）</a:t>
            </a:r>
          </a:p>
        </p:txBody>
      </p:sp>
      <p:sp>
        <p:nvSpPr>
          <p:cNvPr id="6" name="文本框 5"/>
          <p:cNvSpPr txBox="1"/>
          <p:nvPr/>
        </p:nvSpPr>
        <p:spPr>
          <a:xfrm>
            <a:off x="4916170" y="1813560"/>
            <a:ext cx="6906895" cy="3886200"/>
          </a:xfrm>
          <a:prstGeom prst="rect">
            <a:avLst/>
          </a:prstGeom>
          <a:noFill/>
          <a:ln w="12700" cmpd="sng">
            <a:solidFill>
              <a:srgbClr val="CEBB67">
                <a:alpha val="42000"/>
              </a:srgbClr>
            </a:solidFill>
            <a:prstDash val="solid"/>
          </a:ln>
        </p:spPr>
        <p:txBody>
          <a:bodyPr wrap="square" rtlCol="0" anchor="t">
            <a:noAutofit/>
          </a:bodyPr>
          <a:lstStyle/>
          <a:p>
            <a:pPr algn="just"/>
            <a:r>
              <a:rPr lang="zh-CN" altLang="en-US" sz="2800">
                <a:latin typeface="楷体" panose="02010609060101010101" charset="-122"/>
                <a:ea typeface="楷体" panose="02010609060101010101" charset="-122"/>
                <a:cs typeface="楷体" panose="02010609060101010101" charset="-122"/>
                <a:sym typeface="+mn-ea"/>
              </a:rPr>
              <a:t>在国内反帝爱国运动的压力下，（</a:t>
            </a:r>
            <a:r>
              <a:rPr lang="en-US" altLang="zh-CN" sz="2800">
                <a:latin typeface="楷体" panose="02010609060101010101" charset="-122"/>
                <a:ea typeface="楷体" panose="02010609060101010101" charset="-122"/>
                <a:cs typeface="楷体" panose="02010609060101010101" charset="-122"/>
                <a:sym typeface="+mn-ea"/>
              </a:rPr>
              <a:t>1921-1922</a:t>
            </a:r>
            <a:r>
              <a:rPr lang="zh-CN" altLang="en-US" sz="2800">
                <a:latin typeface="楷体" panose="02010609060101010101" charset="-122"/>
                <a:ea typeface="楷体" panose="02010609060101010101" charset="-122"/>
                <a:cs typeface="楷体" panose="02010609060101010101" charset="-122"/>
                <a:sym typeface="+mn-ea"/>
              </a:rPr>
              <a:t>年）</a:t>
            </a:r>
            <a:r>
              <a:rPr lang="zh-CN" altLang="en-US" sz="280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rPr>
              <a:t>华盛顿会议上，中国代表据理力争，达成山东问题之解决。（中国收回山东主权并赎回胶济铁路）</a:t>
            </a:r>
            <a:r>
              <a:rPr lang="zh-CN" altLang="en-US" sz="2800">
                <a:latin typeface="楷体" panose="02010609060101010101" charset="-122"/>
                <a:ea typeface="楷体" panose="02010609060101010101" charset="-122"/>
                <a:cs typeface="楷体" panose="02010609060101010101" charset="-122"/>
                <a:sym typeface="+mn-ea"/>
              </a:rPr>
              <a:t>随后，会议通过的《九国公约》又规定：“施用各种之权势，以期切实设立并维持各国在中国全境之商务实业机会均等之原则。”</a:t>
            </a:r>
            <a:endParaRPr lang="zh-CN" altLang="en-US" sz="2800">
              <a:latin typeface="楷体" panose="02010609060101010101" charset="-122"/>
              <a:ea typeface="楷体" panose="02010609060101010101" charset="-122"/>
              <a:cs typeface="楷体" panose="02010609060101010101" charset="-122"/>
            </a:endParaRPr>
          </a:p>
          <a:p>
            <a:pPr algn="just"/>
            <a:r>
              <a:rPr lang="zh-CN" altLang="en-US" sz="2800">
                <a:latin typeface="楷体" panose="02010609060101010101" charset="-122"/>
                <a:ea typeface="楷体" panose="02010609060101010101" charset="-122"/>
                <a:cs typeface="楷体" panose="02010609060101010101" charset="-122"/>
                <a:sym typeface="+mn-ea"/>
              </a:rPr>
              <a:t>——摘编自齐世荣《世界史：现代史编(上)》</a:t>
            </a:r>
          </a:p>
        </p:txBody>
      </p:sp>
      <p:pic>
        <p:nvPicPr>
          <p:cNvPr id="7" name="图片 6"/>
          <p:cNvPicPr>
            <a:picLocks noChangeAspect="1"/>
          </p:cNvPicPr>
          <p:nvPr/>
        </p:nvPicPr>
        <p:blipFill>
          <a:blip r:embed="rId5"/>
          <a:stretch>
            <a:fillRect/>
          </a:stretch>
        </p:blipFill>
        <p:spPr>
          <a:xfrm>
            <a:off x="379095" y="1711325"/>
            <a:ext cx="4537075" cy="4071620"/>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2"/>
            </p:custDataLst>
          </p:nvPr>
        </p:nvPicPr>
        <p:blipFill>
          <a:blip r:embed="rId6">
            <a:clrChange>
              <a:clrFrom>
                <a:srgbClr val="FFFFFF"/>
              </a:clrFrom>
              <a:clrTo>
                <a:srgbClr val="FFFFFF">
                  <a:alpha val="0"/>
                </a:srgbClr>
              </a:clrTo>
            </a:clrChange>
          </a:blip>
          <a:srcRect l="43873" t="27141" r="44499" b="15167"/>
          <a:stretch>
            <a:fillRect/>
          </a:stretch>
        </p:blipFill>
        <p:spPr bwMode="auto">
          <a:xfrm rot="16200000">
            <a:off x="2327275" y="3195955"/>
            <a:ext cx="1364615" cy="5495290"/>
          </a:xfrm>
          <a:prstGeom prst="rect">
            <a:avLst/>
          </a:prstGeom>
          <a:noFill/>
          <a:ln w="9525">
            <a:noFill/>
            <a:miter lim="800000"/>
            <a:headEnd/>
            <a:tailEnd/>
          </a:ln>
          <a:effectLst/>
        </p:spPr>
      </p:pic>
      <p:sp>
        <p:nvSpPr>
          <p:cNvPr id="51202" name="矩形 4"/>
          <p:cNvSpPr/>
          <p:nvPr>
            <p:custDataLst>
              <p:tags r:id="rId3"/>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4"/>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（三）特点</a:t>
            </a:r>
          </a:p>
        </p:txBody>
      </p:sp>
      <p:sp>
        <p:nvSpPr>
          <p:cNvPr id="5" name="文本框 4"/>
          <p:cNvSpPr txBox="1"/>
          <p:nvPr/>
        </p:nvSpPr>
        <p:spPr>
          <a:xfrm>
            <a:off x="379095" y="1484630"/>
            <a:ext cx="7083425" cy="521970"/>
          </a:xfrm>
          <a:prstGeom prst="rect">
            <a:avLst/>
          </a:prstGeom>
          <a:solidFill>
            <a:srgbClr val="CEBB67"/>
          </a:solidFill>
          <a:effectLst>
            <a:outerShdw blurRad="50800" dist="38100" dir="2700000" algn="tl" rotWithShape="0">
              <a:prstClr val="black">
                <a:alpha val="40000"/>
              </a:prstClr>
            </a:outerShdw>
          </a:effectLst>
        </p:spPr>
        <p:txBody>
          <a:bodyPr wrap="square" rtlCol="0" anchor="t">
            <a:spAutoFit/>
          </a:bodyPr>
          <a:lstStyle/>
          <a:p>
            <a:pPr>
              <a:lnSpc>
                <a:spcPct val="100000"/>
              </a:lnSpc>
              <a:spcBef>
                <a:spcPct val="20000"/>
              </a:spcBef>
              <a:buClr>
                <a:schemeClr val="hlink"/>
              </a:buCl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探究：结合图文材料，分析五四运动的特点</a:t>
            </a:r>
          </a:p>
        </p:txBody>
      </p:sp>
      <p:sp>
        <p:nvSpPr>
          <p:cNvPr id="6" name="Text Box 201"/>
          <p:cNvSpPr txBox="1">
            <a:spLocks noChangeArrowheads="1"/>
          </p:cNvSpPr>
          <p:nvPr/>
        </p:nvSpPr>
        <p:spPr bwMode="auto">
          <a:xfrm>
            <a:off x="259715" y="2061845"/>
            <a:ext cx="11266805"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800" b="1">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rPr>
              <a:t>工人：</a:t>
            </a:r>
            <a:r>
              <a:rPr lang="zh-CN" altLang="zh-CN" sz="2800">
                <a:latin typeface="华文楷体" panose="02010600040101010101" charset="-122"/>
                <a:ea typeface="华文楷体" panose="02010600040101010101" charset="-122"/>
                <a:cs typeface="华文楷体" panose="02010600040101010101" charset="-122"/>
                <a:sym typeface="宋体" panose="02010600030101010101" pitchFamily="2" charset="-122"/>
              </a:rPr>
              <a:t>6月3日上海机器纺纱等行业，</a:t>
            </a:r>
            <a:r>
              <a:rPr lang="zh-CN" altLang="en-US" sz="2800">
                <a:solidFill>
                  <a:srgbClr val="C00000"/>
                </a:solidFill>
                <a:latin typeface="华文楷体" panose="02010600040101010101" charset="-122"/>
                <a:ea typeface="华文楷体" panose="02010600040101010101" charset="-122"/>
                <a:cs typeface="华文楷体" panose="02010600040101010101" charset="-122"/>
                <a:sym typeface="宋体" panose="02010600030101010101" pitchFamily="2" charset="-122"/>
              </a:rPr>
              <a:t>六七万工人</a:t>
            </a:r>
            <a:r>
              <a:rPr lang="zh-CN" altLang="en-US" sz="2800">
                <a:latin typeface="华文楷体" panose="02010600040101010101" charset="-122"/>
                <a:ea typeface="华文楷体" panose="02010600040101010101" charset="-122"/>
                <a:cs typeface="华文楷体" panose="02010600040101010101" charset="-122"/>
                <a:sym typeface="宋体" panose="02010600030101010101" pitchFamily="2" charset="-122"/>
              </a:rPr>
              <a:t>大罢工。</a:t>
            </a:r>
            <a:endParaRPr lang="zh-CN" altLang="en-US" sz="2800">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9" name="Text Box 201"/>
          <p:cNvSpPr txBox="1">
            <a:spLocks noChangeArrowheads="1"/>
          </p:cNvSpPr>
          <p:nvPr/>
        </p:nvSpPr>
        <p:spPr bwMode="auto">
          <a:xfrm>
            <a:off x="260985" y="2541905"/>
            <a:ext cx="11267440"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800" b="1">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rPr>
              <a:t>商人：</a:t>
            </a:r>
            <a:r>
              <a:rPr lang="en-US" altLang="zh-CN" sz="2800">
                <a:latin typeface="华文楷体" panose="02010600040101010101" charset="-122"/>
                <a:ea typeface="华文楷体" panose="02010600040101010101" charset="-122"/>
                <a:cs typeface="华文楷体" panose="02010600040101010101" charset="-122"/>
                <a:sym typeface="+mn-ea"/>
              </a:rPr>
              <a:t>6</a:t>
            </a:r>
            <a:r>
              <a:rPr lang="zh-CN" altLang="en-US" sz="2800">
                <a:latin typeface="华文楷体" panose="02010600040101010101" charset="-122"/>
                <a:ea typeface="华文楷体" panose="02010600040101010101" charset="-122"/>
                <a:cs typeface="华文楷体" panose="02010600040101010101" charset="-122"/>
                <a:sym typeface="+mn-ea"/>
              </a:rPr>
              <a:t>月</a:t>
            </a:r>
            <a:r>
              <a:rPr lang="en-US" altLang="zh-CN" sz="2800">
                <a:latin typeface="华文楷体" panose="02010600040101010101" charset="-122"/>
                <a:ea typeface="华文楷体" panose="02010600040101010101" charset="-122"/>
                <a:cs typeface="华文楷体" panose="02010600040101010101" charset="-122"/>
                <a:sym typeface="+mn-ea"/>
              </a:rPr>
              <a:t>5</a:t>
            </a:r>
            <a:r>
              <a:rPr lang="zh-CN" altLang="en-US" sz="2800">
                <a:latin typeface="华文楷体" panose="02010600040101010101" charset="-122"/>
                <a:ea typeface="华文楷体" panose="02010600040101010101" charset="-122"/>
                <a:cs typeface="华文楷体" panose="02010600040101010101" charset="-122"/>
                <a:sym typeface="+mn-ea"/>
              </a:rPr>
              <a:t>日上海</a:t>
            </a:r>
            <a:r>
              <a:rPr lang="zh-CN" altLang="en-US" sz="2800">
                <a:latin typeface="华文楷体" panose="02010600040101010101" charset="-122"/>
                <a:ea typeface="华文楷体" panose="02010600040101010101" charset="-122"/>
                <a:cs typeface="华文楷体" panose="02010600040101010101" charset="-122"/>
                <a:sym typeface="宋体" panose="02010600030101010101" pitchFamily="2" charset="-122"/>
              </a:rPr>
              <a:t>学生一日不释，本店一日不开</a:t>
            </a:r>
            <a:r>
              <a:rPr lang="zh-CN" altLang="en-US" sz="2800">
                <a:latin typeface="华文楷体" panose="02010600040101010101" charset="-122"/>
                <a:ea typeface="华文楷体" panose="02010600040101010101" charset="-122"/>
                <a:cs typeface="华文楷体" panose="02010600040101010101" charset="-122"/>
                <a:sym typeface="+mn-ea"/>
              </a:rPr>
              <a:t>“</a:t>
            </a:r>
            <a:r>
              <a:rPr lang="zh-CN" altLang="en-US" sz="2800">
                <a:solidFill>
                  <a:srgbClr val="C00000"/>
                </a:solidFill>
                <a:latin typeface="华文楷体" panose="02010600040101010101" charset="-122"/>
                <a:ea typeface="华文楷体" panose="02010600040101010101" charset="-122"/>
                <a:cs typeface="华文楷体" panose="02010600040101010101" charset="-122"/>
                <a:sym typeface="+mn-ea"/>
              </a:rPr>
              <a:t>罢市救国</a:t>
            </a:r>
            <a:r>
              <a:rPr lang="zh-CN" altLang="en-US" sz="2800">
                <a:latin typeface="华文楷体" panose="02010600040101010101" charset="-122"/>
                <a:ea typeface="华文楷体" panose="02010600040101010101" charset="-122"/>
                <a:cs typeface="华文楷体" panose="02010600040101010101" charset="-122"/>
                <a:sym typeface="+mn-ea"/>
              </a:rPr>
              <a:t>”等标语</a:t>
            </a:r>
            <a:r>
              <a:rPr lang="zh-CN" altLang="en-US" sz="2800">
                <a:latin typeface="宋体" panose="02010600030101010101" pitchFamily="2" charset="-122"/>
                <a:sym typeface="+mn-ea"/>
              </a:rPr>
              <a:t>。</a:t>
            </a:r>
            <a:endParaRPr lang="zh-CN" altLang="en-US" sz="2800">
              <a:solidFill>
                <a:srgbClr val="9C7D2C"/>
              </a:solidFill>
              <a:effectLst>
                <a:outerShdw blurRad="38100" dist="38100" dir="2700000" algn="tl">
                  <a:srgbClr val="000000">
                    <a:alpha val="43137"/>
                  </a:srgbClr>
                </a:outerShdw>
              </a:effectLst>
              <a:latin typeface="宋体" panose="02010600030101010101" pitchFamily="2" charset="-122"/>
              <a:ea typeface="华文中宋" panose="02010600040101010101" charset="-122"/>
              <a:sym typeface="+mn-ea"/>
            </a:endParaRPr>
          </a:p>
        </p:txBody>
      </p:sp>
      <p:sp>
        <p:nvSpPr>
          <p:cNvPr id="15" name="Text Box 201"/>
          <p:cNvSpPr txBox="1">
            <a:spLocks noChangeArrowheads="1"/>
          </p:cNvSpPr>
          <p:nvPr/>
        </p:nvSpPr>
        <p:spPr bwMode="auto">
          <a:xfrm>
            <a:off x="260350" y="3021965"/>
            <a:ext cx="11266805"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800" b="1">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rPr>
              <a:t>学者：</a:t>
            </a:r>
            <a:r>
              <a:rPr lang="zh-CN" altLang="en-US" sz="2800">
                <a:latin typeface="楷体" panose="02010609060101010101" charset="-122"/>
                <a:ea typeface="楷体" panose="02010609060101010101" charset="-122"/>
                <a:sym typeface="+mn-ea"/>
              </a:rPr>
              <a:t>北大校长</a:t>
            </a:r>
            <a:r>
              <a:rPr lang="zh-CN" altLang="en-US" sz="2800">
                <a:solidFill>
                  <a:srgbClr val="C00000"/>
                </a:solidFill>
                <a:latin typeface="楷体" panose="02010609060101010101" charset="-122"/>
                <a:ea typeface="楷体" panose="02010609060101010101" charset="-122"/>
                <a:sym typeface="+mn-ea"/>
              </a:rPr>
              <a:t>蔡元培</a:t>
            </a:r>
            <a:r>
              <a:rPr lang="zh-CN" altLang="en-US" sz="2800">
                <a:latin typeface="楷体" panose="02010609060101010101" charset="-122"/>
                <a:ea typeface="楷体" panose="02010609060101010101" charset="-122"/>
                <a:sym typeface="+mn-ea"/>
              </a:rPr>
              <a:t>同情学生，积极</a:t>
            </a:r>
            <a:r>
              <a:rPr lang="zh-CN" altLang="en-US" sz="2800">
                <a:solidFill>
                  <a:srgbClr val="C00000"/>
                </a:solidFill>
                <a:latin typeface="楷体" panose="02010609060101010101" charset="-122"/>
                <a:ea typeface="楷体" panose="02010609060101010101" charset="-122"/>
                <a:sym typeface="+mn-ea"/>
              </a:rPr>
              <a:t>营救学生</a:t>
            </a:r>
            <a:r>
              <a:rPr lang="zh-CN" altLang="en-US" sz="2800">
                <a:latin typeface="楷体" panose="02010609060101010101" charset="-122"/>
                <a:ea typeface="楷体" panose="02010609060101010101" charset="-122"/>
                <a:sym typeface="+mn-ea"/>
              </a:rPr>
              <a:t>。</a:t>
            </a:r>
            <a:endParaRPr lang="zh-CN" altLang="en-US" sz="280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
        <p:nvSpPr>
          <p:cNvPr id="16" name="Text Box 201"/>
          <p:cNvSpPr txBox="1">
            <a:spLocks noChangeArrowheads="1"/>
          </p:cNvSpPr>
          <p:nvPr/>
        </p:nvSpPr>
        <p:spPr bwMode="auto">
          <a:xfrm>
            <a:off x="260985" y="3502025"/>
            <a:ext cx="11267440"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800" b="1">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rPr>
              <a:t>农民：</a:t>
            </a:r>
            <a:r>
              <a:rPr lang="zh-CN" altLang="en-US" sz="2800">
                <a:latin typeface="华文楷体" panose="02010600040101010101" charset="-122"/>
                <a:ea typeface="华文楷体" panose="02010600040101010101" charset="-122"/>
                <a:cs typeface="华文楷体" panose="02010600040101010101" charset="-122"/>
                <a:sym typeface="+mn-ea"/>
              </a:rPr>
              <a:t>山东各地农民响应</a:t>
            </a:r>
            <a:r>
              <a:rPr lang="en-US" altLang="zh-CN" sz="2800">
                <a:latin typeface="华文楷体" panose="02010600040101010101" charset="-122"/>
                <a:ea typeface="华文楷体" panose="02010600040101010101" charset="-122"/>
                <a:cs typeface="华文楷体" panose="02010600040101010101" charset="-122"/>
                <a:sym typeface="+mn-ea"/>
              </a:rPr>
              <a:t>,</a:t>
            </a:r>
            <a:r>
              <a:rPr lang="zh-CN" altLang="en-US" sz="2800">
                <a:latin typeface="华文楷体" panose="02010600040101010101" charset="-122"/>
                <a:ea typeface="华文楷体" panose="02010600040101010101" charset="-122"/>
                <a:cs typeface="华文楷体" panose="02010600040101010101" charset="-122"/>
                <a:sym typeface="+mn-ea"/>
              </a:rPr>
              <a:t>开展</a:t>
            </a:r>
            <a:r>
              <a:rPr lang="zh-CN" altLang="en-US" sz="2800">
                <a:solidFill>
                  <a:srgbClr val="C00000"/>
                </a:solidFill>
                <a:latin typeface="华文楷体" panose="02010600040101010101" charset="-122"/>
                <a:ea typeface="华文楷体" panose="02010600040101010101" charset="-122"/>
                <a:cs typeface="华文楷体" panose="02010600040101010101" charset="-122"/>
                <a:sym typeface="+mn-ea"/>
              </a:rPr>
              <a:t>抵制日货</a:t>
            </a:r>
            <a:r>
              <a:rPr lang="zh-CN" altLang="en-US" sz="2800">
                <a:latin typeface="华文楷体" panose="02010600040101010101" charset="-122"/>
                <a:ea typeface="华文楷体" panose="02010600040101010101" charset="-122"/>
                <a:cs typeface="华文楷体" panose="02010600040101010101" charset="-122"/>
                <a:sym typeface="+mn-ea"/>
              </a:rPr>
              <a:t>和</a:t>
            </a:r>
            <a:r>
              <a:rPr lang="zh-CN" altLang="en-US" sz="2800">
                <a:solidFill>
                  <a:srgbClr val="C00000"/>
                </a:solidFill>
                <a:latin typeface="华文楷体" panose="02010600040101010101" charset="-122"/>
                <a:ea typeface="华文楷体" panose="02010600040101010101" charset="-122"/>
                <a:cs typeface="华文楷体" panose="02010600040101010101" charset="-122"/>
                <a:sym typeface="+mn-ea"/>
              </a:rPr>
              <a:t>断绝粮源</a:t>
            </a:r>
            <a:r>
              <a:rPr lang="zh-CN" altLang="en-US" sz="2800">
                <a:latin typeface="华文楷体" panose="02010600040101010101" charset="-122"/>
                <a:ea typeface="华文楷体" panose="02010600040101010101" charset="-122"/>
                <a:cs typeface="华文楷体" panose="02010600040101010101" charset="-122"/>
                <a:sym typeface="+mn-ea"/>
              </a:rPr>
              <a:t>的斗争。</a:t>
            </a:r>
            <a:endParaRPr lang="zh-CN" altLang="en-US" sz="2800">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7" name="Text Box 201"/>
          <p:cNvSpPr txBox="1">
            <a:spLocks noChangeArrowheads="1"/>
          </p:cNvSpPr>
          <p:nvPr/>
        </p:nvSpPr>
        <p:spPr bwMode="auto">
          <a:xfrm>
            <a:off x="261620" y="3982085"/>
            <a:ext cx="11266805"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800" b="1">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rPr>
              <a:t>乞丐：</a:t>
            </a:r>
            <a:r>
              <a:rPr lang="zh-CN" altLang="en-US" sz="2800">
                <a:latin typeface="华文楷体" panose="02010600040101010101" charset="-122"/>
                <a:ea typeface="华文楷体" panose="02010600040101010101" charset="-122"/>
                <a:sym typeface="宋体" panose="02010600030101010101" pitchFamily="2" charset="-122"/>
              </a:rPr>
              <a:t>乞丐之首领，六日曾有通告，</a:t>
            </a:r>
            <a:r>
              <a:rPr lang="zh-CN" altLang="en-US" sz="2800">
                <a:solidFill>
                  <a:srgbClr val="C00000"/>
                </a:solidFill>
                <a:latin typeface="华文楷体" panose="02010600040101010101" charset="-122"/>
                <a:ea typeface="华文楷体" panose="02010600040101010101" charset="-122"/>
                <a:sym typeface="宋体" panose="02010600030101010101" pitchFamily="2" charset="-122"/>
              </a:rPr>
              <a:t>不准在路行乞</a:t>
            </a:r>
            <a:r>
              <a:rPr lang="zh-CN" altLang="en-US" sz="2800">
                <a:latin typeface="华文楷体" panose="02010600040101010101" charset="-122"/>
                <a:ea typeface="华文楷体" panose="02010600040101010101" charset="-122"/>
                <a:sym typeface="宋体" panose="02010600030101010101" pitchFamily="2" charset="-122"/>
              </a:rPr>
              <a:t>，妨碍救国！</a:t>
            </a:r>
            <a:endParaRPr lang="zh-CN" altLang="en-US" sz="2800">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9" name="Text Box 201"/>
          <p:cNvSpPr txBox="1">
            <a:spLocks noChangeArrowheads="1"/>
          </p:cNvSpPr>
          <p:nvPr/>
        </p:nvSpPr>
        <p:spPr bwMode="auto">
          <a:xfrm>
            <a:off x="260985" y="4462145"/>
            <a:ext cx="11266805"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800" b="1">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rPr>
              <a:t>小偷：</a:t>
            </a:r>
            <a:r>
              <a:rPr lang="zh-CN" altLang="en-US" sz="2800">
                <a:solidFill>
                  <a:srgbClr val="C00000"/>
                </a:solidFill>
                <a:latin typeface="华文楷体" panose="02010600040101010101" charset="-122"/>
                <a:ea typeface="华文楷体" panose="02010600040101010101" charset="-122"/>
                <a:sym typeface="宋体" panose="02010600030101010101" pitchFamily="2" charset="-122"/>
              </a:rPr>
              <a:t>一律停止盗窃行为</a:t>
            </a:r>
            <a:r>
              <a:rPr lang="zh-CN" altLang="en-US" sz="2800">
                <a:latin typeface="华文楷体" panose="02010600040101010101" charset="-122"/>
                <a:ea typeface="华文楷体" panose="02010600040101010101" charset="-122"/>
                <a:sym typeface="宋体" panose="02010600030101010101" pitchFamily="2" charset="-122"/>
              </a:rPr>
              <a:t>，若有违背者，按帮规处罚。</a:t>
            </a:r>
            <a:endParaRPr lang="zh-CN" altLang="en-US" sz="2800">
              <a:solidFill>
                <a:srgbClr val="9C7D2C"/>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0" name="文本框 9"/>
          <p:cNvSpPr txBox="1"/>
          <p:nvPr/>
        </p:nvSpPr>
        <p:spPr>
          <a:xfrm>
            <a:off x="261620" y="4727575"/>
            <a:ext cx="761682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indent="0" fontAlgn="auto">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rPr>
              <a:t>④彻底性：目标基本实现，态度彻底不妥协</a:t>
            </a:r>
          </a:p>
        </p:txBody>
      </p:sp>
      <p:sp>
        <p:nvSpPr>
          <p:cNvPr id="11" name="文本框 10"/>
          <p:cNvSpPr txBox="1"/>
          <p:nvPr/>
        </p:nvSpPr>
        <p:spPr>
          <a:xfrm>
            <a:off x="261620" y="2456815"/>
            <a:ext cx="531939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indent="0" fontAlgn="auto">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rPr>
              <a:t>①革命性：反帝反封的革命斗争</a:t>
            </a:r>
          </a:p>
        </p:txBody>
      </p:sp>
      <p:sp>
        <p:nvSpPr>
          <p:cNvPr id="12" name="文本框 11"/>
          <p:cNvSpPr txBox="1"/>
          <p:nvPr/>
        </p:nvSpPr>
        <p:spPr>
          <a:xfrm>
            <a:off x="255905" y="3214370"/>
            <a:ext cx="584009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rPr>
              <a:t>②群众性：多阶层参与，联合斗争</a:t>
            </a:r>
          </a:p>
        </p:txBody>
      </p:sp>
      <p:sp>
        <p:nvSpPr>
          <p:cNvPr id="13" name="文本框 12"/>
          <p:cNvSpPr txBox="1"/>
          <p:nvPr/>
        </p:nvSpPr>
        <p:spPr>
          <a:xfrm>
            <a:off x="255905" y="3961765"/>
            <a:ext cx="532447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黑体" panose="02010609060101010101" pitchFamily="49" charset="-122"/>
                <a:sym typeface="+mn-ea"/>
              </a:rPr>
              <a:t>③爱国性：维护主权，反对侵略</a:t>
            </a:r>
          </a:p>
        </p:txBody>
      </p:sp>
      <p:pic>
        <p:nvPicPr>
          <p:cNvPr id="102" name="图片 101"/>
          <p:cNvPicPr/>
          <p:nvPr/>
        </p:nvPicPr>
        <p:blipFill>
          <a:blip r:embed="rId7">
            <a:clrChange>
              <a:clrFrom>
                <a:srgbClr val="FFFFFF">
                  <a:alpha val="100000"/>
                </a:srgbClr>
              </a:clrFrom>
              <a:clrTo>
                <a:srgbClr val="FFFFFF">
                  <a:alpha val="100000"/>
                  <a:alpha val="0"/>
                </a:srgbClr>
              </a:clrTo>
            </a:clrChange>
          </a:blip>
          <a:stretch>
            <a:fillRect/>
          </a:stretch>
        </p:blipFill>
        <p:spPr>
          <a:xfrm>
            <a:off x="8085455" y="242570"/>
            <a:ext cx="3950970" cy="2148840"/>
          </a:xfrm>
          <a:prstGeom prst="rect">
            <a:avLst/>
          </a:prstGeom>
          <a:noFill/>
          <a:ln w="9525">
            <a:noFill/>
          </a:ln>
        </p:spPr>
      </p:pic>
      <p:pic>
        <p:nvPicPr>
          <p:cNvPr id="2" name="图片 1"/>
          <p:cNvPicPr>
            <a:picLocks noChangeAspect="1"/>
          </p:cNvPicPr>
          <p:nvPr/>
        </p:nvPicPr>
        <p:blipFill>
          <a:blip r:embed="rId8"/>
          <a:srcRect r="63399"/>
          <a:stretch>
            <a:fillRect/>
          </a:stretch>
        </p:blipFill>
        <p:spPr>
          <a:xfrm>
            <a:off x="10046970" y="2665730"/>
            <a:ext cx="1646555" cy="395986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（四）性质</a:t>
            </a:r>
          </a:p>
        </p:txBody>
      </p:sp>
      <p:sp>
        <p:nvSpPr>
          <p:cNvPr id="14" name="文本框 13"/>
          <p:cNvSpPr txBox="1"/>
          <p:nvPr/>
        </p:nvSpPr>
        <p:spPr>
          <a:xfrm>
            <a:off x="876935" y="1517015"/>
            <a:ext cx="10698480" cy="521970"/>
          </a:xfrm>
          <a:prstGeom prst="rect">
            <a:avLst/>
          </a:prstGeom>
          <a:noFill/>
        </p:spPr>
        <p:txBody>
          <a:bodyPr wrap="square" rtlCol="0">
            <a:spAutoFit/>
          </a:bodyPr>
          <a:lstStyle/>
          <a:p>
            <a:pPr algn="ctr"/>
            <a:r>
              <a:rPr lang="zh-CN" altLang="zh-CN" sz="2800" b="1">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习总书记在纪念五四运动100周年大会上的讲话（摘录）</a:t>
            </a:r>
          </a:p>
        </p:txBody>
      </p:sp>
      <p:sp>
        <p:nvSpPr>
          <p:cNvPr id="6" name="文本框 5"/>
          <p:cNvSpPr txBox="1"/>
          <p:nvPr/>
        </p:nvSpPr>
        <p:spPr>
          <a:xfrm>
            <a:off x="379095" y="2038985"/>
            <a:ext cx="11530330" cy="3709035"/>
          </a:xfrm>
          <a:prstGeom prst="rect">
            <a:avLst/>
          </a:prstGeom>
          <a:noFill/>
          <a:ln>
            <a:solidFill>
              <a:srgbClr val="CEBB67"/>
            </a:solidFill>
          </a:ln>
        </p:spPr>
        <p:txBody>
          <a:bodyPr wrap="square" rtlCol="0">
            <a:spAutoFit/>
          </a:bodyPr>
          <a:lstStyle/>
          <a:p>
            <a:pPr algn="l">
              <a:lnSpc>
                <a:spcPct val="120000"/>
              </a:lnSpc>
            </a:pPr>
            <a:r>
              <a:rPr lang="zh-CN" altLang="en-US" sz="2800">
                <a:latin typeface="楷体" panose="02010609060101010101" charset="-122"/>
                <a:ea typeface="楷体" panose="02010609060101010101" charset="-122"/>
              </a:rPr>
              <a:t>五四运动，爆发于民族危难之际</a:t>
            </a:r>
          </a:p>
          <a:p>
            <a:pPr algn="l">
              <a:lnSpc>
                <a:spcPct val="120000"/>
              </a:lnSpc>
            </a:pPr>
            <a:r>
              <a:rPr lang="zh-CN" altLang="en-US" sz="2800" b="1">
                <a:solidFill>
                  <a:srgbClr val="C00000"/>
                </a:solidFill>
                <a:latin typeface="楷体" panose="02010609060101010101" charset="-122"/>
                <a:ea typeface="楷体" panose="02010609060101010101" charset="-122"/>
              </a:rPr>
              <a:t>是一场</a:t>
            </a:r>
            <a:r>
              <a:rPr lang="zh-CN" altLang="en-US" sz="2800">
                <a:latin typeface="楷体" panose="02010609060101010101" charset="-122"/>
                <a:ea typeface="楷体" panose="02010609060101010101" charset="-122"/>
              </a:rPr>
              <a:t>以先进青年知识分子为先锋、广大人民群众参加的彻底反帝反封建的</a:t>
            </a:r>
            <a:r>
              <a:rPr lang="zh-CN" altLang="en-US" sz="2800" u="wavyDbl">
                <a:solidFill>
                  <a:srgbClr val="C00000"/>
                </a:solidFill>
                <a:uFillTx/>
                <a:latin typeface="楷体" panose="02010609060101010101" charset="-122"/>
                <a:ea typeface="楷体" panose="02010609060101010101" charset="-122"/>
              </a:rPr>
              <a:t>伟大爱国革命运动</a:t>
            </a:r>
            <a:r>
              <a:rPr lang="zh-CN" altLang="en-US" sz="2800">
                <a:latin typeface="楷体" panose="02010609060101010101" charset="-122"/>
                <a:ea typeface="楷体" panose="02010609060101010101" charset="-122"/>
              </a:rPr>
              <a:t>，</a:t>
            </a:r>
          </a:p>
          <a:p>
            <a:pPr algn="l">
              <a:lnSpc>
                <a:spcPct val="120000"/>
              </a:lnSpc>
            </a:pPr>
            <a:r>
              <a:rPr lang="zh-CN" altLang="en-US" sz="2800" b="1">
                <a:solidFill>
                  <a:srgbClr val="C00000"/>
                </a:solidFill>
                <a:latin typeface="楷体" panose="02010609060101010101" charset="-122"/>
                <a:ea typeface="楷体" panose="02010609060101010101" charset="-122"/>
              </a:rPr>
              <a:t>是一场</a:t>
            </a:r>
            <a:r>
              <a:rPr lang="zh-CN" altLang="en-US" sz="2800">
                <a:latin typeface="楷体" panose="02010609060101010101" charset="-122"/>
                <a:ea typeface="楷体" panose="02010609060101010101" charset="-122"/>
              </a:rPr>
              <a:t>中国人民为拯救民族危亡、捍卫民族尊严、凝聚民族力量而掀起的</a:t>
            </a:r>
            <a:r>
              <a:rPr lang="zh-CN" altLang="en-US" sz="2800" u="wavyDbl">
                <a:solidFill>
                  <a:srgbClr val="C00000"/>
                </a:solidFill>
                <a:uFillTx/>
                <a:latin typeface="楷体" panose="02010609060101010101" charset="-122"/>
                <a:ea typeface="楷体" panose="02010609060101010101" charset="-122"/>
              </a:rPr>
              <a:t>伟大社会革命运动</a:t>
            </a:r>
            <a:r>
              <a:rPr lang="zh-CN" altLang="en-US" sz="2800">
                <a:latin typeface="楷体" panose="02010609060101010101" charset="-122"/>
                <a:ea typeface="楷体" panose="02010609060101010101" charset="-122"/>
              </a:rPr>
              <a:t>，</a:t>
            </a:r>
          </a:p>
          <a:p>
            <a:pPr algn="l">
              <a:lnSpc>
                <a:spcPct val="120000"/>
              </a:lnSpc>
            </a:pPr>
            <a:r>
              <a:rPr lang="zh-CN" altLang="en-US" sz="2800" b="1">
                <a:solidFill>
                  <a:srgbClr val="C00000"/>
                </a:solidFill>
                <a:latin typeface="楷体" panose="02010609060101010101" charset="-122"/>
                <a:ea typeface="楷体" panose="02010609060101010101" charset="-122"/>
              </a:rPr>
              <a:t>是一场</a:t>
            </a:r>
            <a:r>
              <a:rPr lang="zh-CN" altLang="en-US" sz="2800">
                <a:latin typeface="楷体" panose="02010609060101010101" charset="-122"/>
                <a:ea typeface="楷体" panose="02010609060101010101" charset="-122"/>
              </a:rPr>
              <a:t>传播新思想新文化新知识的</a:t>
            </a:r>
            <a:r>
              <a:rPr lang="zh-CN" altLang="en-US" sz="2800" u="wavyDbl">
                <a:solidFill>
                  <a:srgbClr val="C00000"/>
                </a:solidFill>
                <a:uFillTx/>
                <a:latin typeface="楷体" panose="02010609060101010101" charset="-122"/>
                <a:ea typeface="楷体" panose="02010609060101010101" charset="-122"/>
              </a:rPr>
              <a:t>伟大思想启蒙运动和新文化运动</a:t>
            </a:r>
            <a:r>
              <a:rPr lang="zh-CN" altLang="en-US" sz="2800">
                <a:latin typeface="楷体" panose="02010609060101010101" charset="-122"/>
                <a:ea typeface="楷体" panose="02010609060101010101" charset="-122"/>
              </a:rPr>
              <a:t>，以磅礴之力鼓动了中国人民和中华民族实现民族复兴的志向和信心。</a:t>
            </a:r>
          </a:p>
        </p:txBody>
      </p:sp>
      <p:sp>
        <p:nvSpPr>
          <p:cNvPr id="7" name="圆角矩形 6"/>
          <p:cNvSpPr/>
          <p:nvPr/>
        </p:nvSpPr>
        <p:spPr>
          <a:xfrm>
            <a:off x="8828405" y="3150870"/>
            <a:ext cx="2933065" cy="566420"/>
          </a:xfrm>
          <a:prstGeom prst="roundRect">
            <a:avLst>
              <a:gd name="adj" fmla="val 16667"/>
            </a:avLst>
          </a:prstGeom>
          <a:solidFill>
            <a:srgbClr val="C00000"/>
          </a:solidFill>
          <a:ln w="9525" cap="flat" cmpd="sng">
            <a:noFill/>
            <a:prstDash val="solid"/>
            <a:headEnd type="none" w="med" len="med"/>
            <a:tailEnd type="none" w="med" len="med"/>
          </a:ln>
          <a:effectLst>
            <a:outerShdw blurRad="50800" dist="38100" dir="2700000" algn="tl" rotWithShape="0">
              <a:prstClr val="black">
                <a:alpha val="40000"/>
              </a:prstClr>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a:lnSpc>
                <a:spcPct val="100000"/>
              </a:lnSpc>
              <a:spcBef>
                <a:spcPct val="0"/>
              </a:spcBef>
              <a:buNone/>
            </a:pPr>
            <a:r>
              <a:rPr lang="zh-CN" altLang="en-US"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爱国革命运动</a:t>
            </a:r>
            <a:endParaRPr lang="zh-CN" altLang="en-US" b="1">
              <a:effectLst>
                <a:outerShdw blurRad="38100" dist="38100" dir="2700000" algn="tl">
                  <a:srgbClr val="000000">
                    <a:alpha val="43137"/>
                  </a:srgbClr>
                </a:outerShdw>
              </a:effectLst>
              <a:latin typeface="华文中宋" panose="02010600040101010101" charset="-122"/>
              <a:ea typeface="华文中宋" panose="02010600040101010101" charset="-122"/>
            </a:endParaRPr>
          </a:p>
          <a:p>
            <a:pPr marL="0" lvl="0" indent="0" algn="ctr">
              <a:lnSpc>
                <a:spcPct val="100000"/>
              </a:lnSpc>
              <a:spcBef>
                <a:spcPct val="0"/>
              </a:spcBef>
              <a:buNone/>
            </a:pPr>
            <a:endParaRPr lang="zh-CN" altLang="en-US"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8" name="圆角矩形 7"/>
          <p:cNvSpPr/>
          <p:nvPr/>
        </p:nvSpPr>
        <p:spPr>
          <a:xfrm>
            <a:off x="8828405" y="4170045"/>
            <a:ext cx="2933065" cy="545465"/>
          </a:xfrm>
          <a:prstGeom prst="roundRect">
            <a:avLst>
              <a:gd name="adj" fmla="val 16667"/>
            </a:avLst>
          </a:prstGeom>
          <a:solidFill>
            <a:srgbClr val="C00000"/>
          </a:solidFill>
          <a:ln w="9525" cap="flat" cmpd="sng">
            <a:noFill/>
            <a:prstDash val="solid"/>
            <a:headEnd type="none" w="med" len="med"/>
            <a:tailEnd type="none" w="med" len="med"/>
          </a:ln>
          <a:effectLst>
            <a:outerShdw blurRad="50800" dist="38100" dir="2700000" algn="tl" rotWithShape="0">
              <a:prstClr val="black">
                <a:alpha val="40000"/>
              </a:prstClr>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a:lnSpc>
                <a:spcPct val="100000"/>
              </a:lnSpc>
              <a:spcBef>
                <a:spcPct val="0"/>
              </a:spcBef>
              <a:buNone/>
            </a:pPr>
            <a:r>
              <a:rPr lang="zh-CN" altLang="en-US"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社会革命运动</a:t>
            </a:r>
            <a:endParaRPr lang="zh-CN" altLang="en-US" b="1">
              <a:effectLst>
                <a:outerShdw blurRad="38100" dist="38100" dir="2700000" algn="tl">
                  <a:srgbClr val="000000">
                    <a:alpha val="43137"/>
                  </a:srgbClr>
                </a:outerShdw>
              </a:effectLst>
              <a:latin typeface="华文中宋" panose="02010600040101010101" charset="-122"/>
              <a:ea typeface="华文中宋" panose="02010600040101010101" charset="-122"/>
            </a:endParaRPr>
          </a:p>
          <a:p>
            <a:pPr marL="0" lvl="0" indent="0" algn="ctr">
              <a:lnSpc>
                <a:spcPct val="100000"/>
              </a:lnSpc>
              <a:spcBef>
                <a:spcPct val="0"/>
              </a:spcBef>
              <a:buNone/>
            </a:pPr>
            <a:endParaRPr lang="zh-CN" altLang="en-US"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9" name="圆角矩形 8"/>
          <p:cNvSpPr/>
          <p:nvPr/>
        </p:nvSpPr>
        <p:spPr>
          <a:xfrm>
            <a:off x="8828405" y="5318125"/>
            <a:ext cx="2932430" cy="521335"/>
          </a:xfrm>
          <a:prstGeom prst="roundRect">
            <a:avLst>
              <a:gd name="adj" fmla="val 16667"/>
            </a:avLst>
          </a:prstGeom>
          <a:solidFill>
            <a:srgbClr val="C00000"/>
          </a:solidFill>
          <a:ln w="9525" cap="flat" cmpd="sng">
            <a:noFill/>
            <a:prstDash val="solid"/>
            <a:headEnd type="none" w="med" len="med"/>
            <a:tailEnd type="none" w="med" len="med"/>
          </a:ln>
          <a:effectLst>
            <a:outerShdw blurRad="50800" dist="38100" dir="2700000" algn="tl" rotWithShape="0">
              <a:prstClr val="black">
                <a:alpha val="40000"/>
              </a:prstClr>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a:lnSpc>
                <a:spcPct val="100000"/>
              </a:lnSpc>
              <a:spcBef>
                <a:spcPct val="0"/>
              </a:spcBef>
              <a:buNone/>
            </a:pPr>
            <a:r>
              <a:rPr lang="zh-CN" altLang="en-US"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思想启蒙运动</a:t>
            </a:r>
            <a:endParaRPr lang="zh-CN" altLang="en-US" b="1">
              <a:effectLst>
                <a:outerShdw blurRad="38100" dist="38100" dir="2700000" algn="tl">
                  <a:srgbClr val="000000">
                    <a:alpha val="43137"/>
                  </a:srgbClr>
                </a:outerShdw>
              </a:effectLst>
              <a:latin typeface="华文中宋" panose="02010600040101010101" charset="-122"/>
              <a:ea typeface="华文中宋" panose="02010600040101010101" charset="-122"/>
            </a:endParaRPr>
          </a:p>
          <a:p>
            <a:pPr marL="0" lvl="0" indent="0" algn="ctr">
              <a:lnSpc>
                <a:spcPct val="100000"/>
              </a:lnSpc>
              <a:spcBef>
                <a:spcPct val="0"/>
              </a:spcBef>
              <a:buNone/>
            </a:pPr>
            <a:endParaRPr lang="zh-CN" altLang="en-US"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1" bldLvl="0" animBg="1"/>
      <p:bldP spid="9" grpId="2"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（五）意义</a:t>
            </a:r>
          </a:p>
        </p:txBody>
      </p:sp>
      <p:sp>
        <p:nvSpPr>
          <p:cNvPr id="6" name="文本框 5"/>
          <p:cNvSpPr txBox="1"/>
          <p:nvPr/>
        </p:nvSpPr>
        <p:spPr>
          <a:xfrm>
            <a:off x="379095" y="1429385"/>
            <a:ext cx="4004310" cy="2675255"/>
          </a:xfrm>
          <a:prstGeom prst="rect">
            <a:avLst/>
          </a:prstGeom>
          <a:noFill/>
        </p:spPr>
        <p:txBody>
          <a:bodyPr wrap="square" rtlCol="0">
            <a:spAutoFit/>
          </a:bodyPr>
          <a:lstStyle/>
          <a:p>
            <a:pPr>
              <a:lnSpc>
                <a:spcPct val="120000"/>
              </a:lnSpc>
            </a:pPr>
            <a:r>
              <a:rPr lang="en-US" altLang="zh-CN" sz="2800" b="1">
                <a:solidFill>
                  <a:srgbClr val="9C7D2C"/>
                </a:solidFill>
                <a:latin typeface="华文中宋" panose="02010600040101010101" charset="-122"/>
                <a:ea typeface="华文中宋" panose="02010600040101010101" charset="-122"/>
              </a:rPr>
              <a:t>1</a:t>
            </a:r>
            <a:r>
              <a:rPr lang="zh-CN" altLang="en-US" sz="2800" b="1">
                <a:solidFill>
                  <a:srgbClr val="9C7D2C"/>
                </a:solidFill>
                <a:latin typeface="华文中宋" panose="02010600040101010101" charset="-122"/>
                <a:ea typeface="华文中宋" panose="02010600040101010101" charset="-122"/>
              </a:rPr>
              <a:t>、思想文化：</a:t>
            </a:r>
          </a:p>
          <a:p>
            <a:pPr>
              <a:lnSpc>
                <a:spcPct val="120000"/>
              </a:lnSpc>
            </a:pPr>
            <a:endParaRPr lang="zh-CN" altLang="en-US" sz="2800" b="1">
              <a:solidFill>
                <a:srgbClr val="9C7D2C"/>
              </a:solidFill>
              <a:latin typeface="华文中宋" panose="02010600040101010101" charset="-122"/>
              <a:ea typeface="华文中宋" panose="02010600040101010101" charset="-122"/>
            </a:endParaRPr>
          </a:p>
          <a:p>
            <a:pPr>
              <a:lnSpc>
                <a:spcPct val="120000"/>
              </a:lnSpc>
            </a:pPr>
            <a:r>
              <a:rPr lang="en-US" altLang="zh-CN" sz="2800" b="1">
                <a:solidFill>
                  <a:srgbClr val="9C7D2C"/>
                </a:solidFill>
                <a:latin typeface="华文中宋" panose="02010600040101010101" charset="-122"/>
                <a:ea typeface="华文中宋" panose="02010600040101010101" charset="-122"/>
              </a:rPr>
              <a:t>2</a:t>
            </a:r>
            <a:r>
              <a:rPr lang="zh-CN" altLang="en-US" sz="2800" b="1">
                <a:solidFill>
                  <a:srgbClr val="9C7D2C"/>
                </a:solidFill>
                <a:latin typeface="华文中宋" panose="02010600040101010101" charset="-122"/>
                <a:ea typeface="华文中宋" panose="02010600040101010101" charset="-122"/>
              </a:rPr>
              <a:t>、政党建设：</a:t>
            </a:r>
          </a:p>
          <a:p>
            <a:pPr>
              <a:lnSpc>
                <a:spcPct val="120000"/>
              </a:lnSpc>
            </a:pPr>
            <a:r>
              <a:rPr lang="en-US" altLang="zh-CN" sz="2800" b="1">
                <a:solidFill>
                  <a:srgbClr val="9C7D2C"/>
                </a:solidFill>
                <a:latin typeface="华文中宋" panose="02010600040101010101" charset="-122"/>
                <a:ea typeface="华文中宋" panose="02010600040101010101" charset="-122"/>
              </a:rPr>
              <a:t>3</a:t>
            </a:r>
            <a:r>
              <a:rPr lang="zh-CN" altLang="en-US" sz="2800" b="1">
                <a:solidFill>
                  <a:srgbClr val="9C7D2C"/>
                </a:solidFill>
                <a:latin typeface="华文中宋" panose="02010600040101010101" charset="-122"/>
                <a:ea typeface="华文中宋" panose="02010600040101010101" charset="-122"/>
              </a:rPr>
              <a:t>、新民主主义革命开端：</a:t>
            </a:r>
          </a:p>
          <a:p>
            <a:pPr>
              <a:lnSpc>
                <a:spcPct val="120000"/>
              </a:lnSpc>
            </a:pPr>
            <a:r>
              <a:rPr lang="en-US" altLang="zh-CN" sz="2800" b="1">
                <a:solidFill>
                  <a:srgbClr val="9C7D2C"/>
                </a:solidFill>
                <a:latin typeface="华文中宋" panose="02010600040101010101" charset="-122"/>
                <a:ea typeface="华文中宋" panose="02010600040101010101" charset="-122"/>
              </a:rPr>
              <a:t>3</a:t>
            </a:r>
            <a:r>
              <a:rPr lang="zh-CN" altLang="en-US" sz="2800" b="1">
                <a:solidFill>
                  <a:srgbClr val="9C7D2C"/>
                </a:solidFill>
                <a:latin typeface="华文中宋" panose="02010600040101010101" charset="-122"/>
                <a:ea typeface="华文中宋" panose="02010600040101010101" charset="-122"/>
              </a:rPr>
              <a:t>、民族觉醒：</a:t>
            </a:r>
          </a:p>
        </p:txBody>
      </p:sp>
      <p:sp>
        <p:nvSpPr>
          <p:cNvPr id="7" name="文本框 6"/>
          <p:cNvSpPr txBox="1"/>
          <p:nvPr/>
        </p:nvSpPr>
        <p:spPr>
          <a:xfrm>
            <a:off x="379095" y="1517015"/>
            <a:ext cx="11403330" cy="1038860"/>
          </a:xfrm>
          <a:prstGeom prst="rect">
            <a:avLst/>
          </a:prstGeom>
          <a:noFill/>
        </p:spPr>
        <p:txBody>
          <a:bodyPr wrap="square" rtlCol="0" anchor="t">
            <a:spAutoFit/>
          </a:bodyPr>
          <a:lstStyle/>
          <a:p>
            <a:pPr>
              <a:lnSpc>
                <a:spcPct val="110000"/>
              </a:lnSpc>
              <a:spcBef>
                <a:spcPts val="1200"/>
              </a:spcBef>
              <a:buClr>
                <a:schemeClr val="tx1"/>
              </a:buClr>
            </a:pPr>
            <a:r>
              <a:rPr lang="en-US" altLang="zh-CN" sz="2800">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促进了马克思主义在中国的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广泛传播</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，促进了马克思主义同工人运动的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结合</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a:t>
            </a:r>
          </a:p>
        </p:txBody>
      </p:sp>
      <p:sp>
        <p:nvSpPr>
          <p:cNvPr id="8" name="文本框 7"/>
          <p:cNvSpPr txBox="1"/>
          <p:nvPr/>
        </p:nvSpPr>
        <p:spPr>
          <a:xfrm>
            <a:off x="4277360" y="2971800"/>
            <a:ext cx="7808595" cy="607695"/>
          </a:xfrm>
          <a:prstGeom prst="rect">
            <a:avLst/>
          </a:prstGeom>
          <a:noFill/>
        </p:spPr>
        <p:txBody>
          <a:bodyPr wrap="square" rtlCol="0" anchor="t">
            <a:spAutoFit/>
          </a:bodyPr>
          <a:lstStyle/>
          <a:p>
            <a:pPr>
              <a:lnSpc>
                <a:spcPct val="120000"/>
              </a:lnSpc>
              <a:spcBef>
                <a:spcPts val="1200"/>
              </a:spcBef>
              <a:buClr>
                <a:schemeClr val="tx1"/>
              </a:buClr>
            </a:pPr>
            <a:r>
              <a:rPr lang="zh-CN" altLang="en-US" sz="2800">
                <a:latin typeface="华文中宋" panose="02010600040101010101" charset="-122"/>
                <a:ea typeface="华文中宋" panose="02010600040101010101" charset="-122"/>
                <a:cs typeface="华文中宋" panose="02010600040101010101" charset="-122"/>
                <a:sym typeface="+mn-ea"/>
              </a:rPr>
              <a:t>是旧民主主义革命走向新民主主义革命的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转折点</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sp>
        <p:nvSpPr>
          <p:cNvPr id="9" name="文本框 8"/>
          <p:cNvSpPr txBox="1"/>
          <p:nvPr/>
        </p:nvSpPr>
        <p:spPr>
          <a:xfrm>
            <a:off x="2677795" y="2555875"/>
            <a:ext cx="940816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mn-ea"/>
              </a:rPr>
              <a:t>五四运动为</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中国共产党成立</a:t>
            </a:r>
            <a:r>
              <a:rPr lang="zh-CN" altLang="en-US" sz="2800">
                <a:latin typeface="华文中宋" panose="02010600040101010101" charset="-122"/>
                <a:ea typeface="华文中宋" panose="02010600040101010101" charset="-122"/>
                <a:cs typeface="华文中宋" panose="02010600040101010101" charset="-122"/>
                <a:sym typeface="+mn-ea"/>
              </a:rPr>
              <a:t>做了思想上、干部上的准备。</a:t>
            </a:r>
          </a:p>
        </p:txBody>
      </p:sp>
      <p:sp>
        <p:nvSpPr>
          <p:cNvPr id="10" name="文本框 9"/>
          <p:cNvSpPr txBox="1"/>
          <p:nvPr/>
        </p:nvSpPr>
        <p:spPr>
          <a:xfrm>
            <a:off x="2677795" y="3579495"/>
            <a:ext cx="9408160" cy="521970"/>
          </a:xfrm>
          <a:prstGeom prst="rect">
            <a:avLst/>
          </a:prstGeom>
          <a:noFill/>
        </p:spPr>
        <p:txBody>
          <a:bodyPr wrap="square" rtlCol="0" anchor="t">
            <a:spAutoFit/>
          </a:bodyPr>
          <a:lstStyle/>
          <a:p>
            <a:pPr>
              <a:lnSpc>
                <a:spcPct val="100000"/>
              </a:lnSpc>
              <a:spcBef>
                <a:spcPts val="1200"/>
              </a:spcBef>
              <a:buClr>
                <a:schemeClr val="tx1"/>
              </a:buClr>
            </a:pPr>
            <a:r>
              <a:rPr lang="zh-CN" altLang="en-US" sz="2800">
                <a:latin typeface="华文中宋" panose="02010600040101010101" charset="-122"/>
                <a:ea typeface="华文中宋" panose="02010600040101010101" charset="-122"/>
                <a:cs typeface="华文中宋" panose="02010600040101010101" charset="-122"/>
                <a:sym typeface="+mn-ea"/>
              </a:rPr>
              <a:t>民族意识升华</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，孕育了以</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爱国主义</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为核心的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五四精神</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a:t>
            </a:r>
          </a:p>
        </p:txBody>
      </p:sp>
      <p:grpSp>
        <p:nvGrpSpPr>
          <p:cNvPr id="12" name="组合 11"/>
          <p:cNvGrpSpPr/>
          <p:nvPr/>
        </p:nvGrpSpPr>
        <p:grpSpPr>
          <a:xfrm>
            <a:off x="379095" y="3981450"/>
            <a:ext cx="11636375" cy="2876550"/>
            <a:chOff x="597" y="6270"/>
            <a:chExt cx="18325" cy="4530"/>
          </a:xfrm>
        </p:grpSpPr>
        <p:pic>
          <p:nvPicPr>
            <p:cNvPr id="104" name="图片 103"/>
            <p:cNvPicPr/>
            <p:nvPr/>
          </p:nvPicPr>
          <p:blipFill>
            <a:blip r:embed="rId5">
              <a:clrChange>
                <a:clrFrom>
                  <a:srgbClr val="FEFEFE">
                    <a:alpha val="100000"/>
                  </a:srgbClr>
                </a:clrFrom>
                <a:clrTo>
                  <a:srgbClr val="FEFEFE">
                    <a:alpha val="100000"/>
                    <a:alpha val="0"/>
                  </a:srgbClr>
                </a:clrTo>
              </a:clrChange>
            </a:blip>
            <a:stretch>
              <a:fillRect/>
            </a:stretch>
          </p:blipFill>
          <p:spPr>
            <a:xfrm>
              <a:off x="12522" y="6270"/>
              <a:ext cx="6400" cy="4530"/>
            </a:xfrm>
            <a:prstGeom prst="rect">
              <a:avLst/>
            </a:prstGeom>
            <a:noFill/>
            <a:ln w="9525">
              <a:noFill/>
            </a:ln>
          </p:spPr>
        </p:pic>
        <p:sp>
          <p:nvSpPr>
            <p:cNvPr id="11" name="文本框 10"/>
            <p:cNvSpPr txBox="1"/>
            <p:nvPr/>
          </p:nvSpPr>
          <p:spPr>
            <a:xfrm>
              <a:off x="597" y="6751"/>
              <a:ext cx="17114" cy="3536"/>
            </a:xfrm>
            <a:prstGeom prst="rect">
              <a:avLst/>
            </a:prstGeom>
            <a:noFill/>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五四运动以全民族的力量高举起爱国主义的伟大旗帜</a:t>
              </a:r>
              <a:r>
                <a:rPr lang="en-US" altLang="zh-CN" sz="2800">
                  <a:latin typeface="楷体" panose="02010609060101010101" charset="-122"/>
                  <a:ea typeface="楷体" panose="02010609060101010101" charset="-122"/>
                  <a:cs typeface="楷体" panose="02010609060101010101" charset="-122"/>
                  <a:sym typeface="+mn-ea"/>
                </a:rPr>
                <a:t>,</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sym typeface="+mn-ea"/>
                </a:rPr>
                <a:t>孕育了以</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爱国、进步、民主、科学</a:t>
              </a:r>
              <a:r>
                <a:rPr lang="zh-CN" altLang="en-US" sz="2800">
                  <a:latin typeface="楷体" panose="02010609060101010101" charset="-122"/>
                  <a:ea typeface="楷体" panose="02010609060101010101" charset="-122"/>
                  <a:cs typeface="楷体" panose="02010609060101010101" charset="-122"/>
                  <a:sym typeface="+mn-ea"/>
                </a:rPr>
                <a:t>为主要内容的伟大</a:t>
              </a:r>
            </a:p>
            <a:p>
              <a:r>
                <a:rPr lang="zh-CN" altLang="en-US" sz="2800">
                  <a:latin typeface="楷体" panose="02010609060101010101" charset="-122"/>
                  <a:ea typeface="楷体" panose="02010609060101010101" charset="-122"/>
                  <a:cs typeface="楷体" panose="02010609060101010101" charset="-122"/>
                  <a:sym typeface="+mn-ea"/>
                </a:rPr>
                <a:t>五四精神，其</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核心是爱国主义精神</a:t>
              </a:r>
              <a:r>
                <a:rPr lang="zh-CN" altLang="en-US" sz="280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为了使青年继</a:t>
              </a:r>
            </a:p>
            <a:p>
              <a:r>
                <a:rPr lang="zh-CN" altLang="en-US" sz="2800" dirty="0">
                  <a:latin typeface="楷体" panose="02010609060101010101" charset="-122"/>
                  <a:ea typeface="楷体" panose="02010609060101010101" charset="-122"/>
                  <a:cs typeface="楷体" panose="02010609060101010101" charset="-122"/>
                  <a:sym typeface="+mn-ea"/>
                </a:rPr>
                <a:t>承和发扬五四运动的光荣传统，</a:t>
              </a:r>
              <a:r>
                <a:rPr lang="zh-CN" altLang="zh-CN" sz="2800" dirty="0">
                  <a:latin typeface="楷体" panose="02010609060101010101" charset="-122"/>
                  <a:ea typeface="楷体" panose="02010609060101010101" charset="-122"/>
                  <a:cs typeface="楷体" panose="02010609060101010101" charset="-122"/>
                  <a:sym typeface="+mn-ea"/>
                </a:rPr>
                <a:t>1939</a:t>
              </a:r>
              <a:r>
                <a:rPr lang="zh-CN" altLang="en-US" sz="2800" dirty="0">
                  <a:latin typeface="楷体" panose="02010609060101010101" charset="-122"/>
                  <a:ea typeface="楷体" panose="02010609060101010101" charset="-122"/>
                  <a:cs typeface="楷体" panose="02010609060101010101" charset="-122"/>
                  <a:sym typeface="+mn-ea"/>
                </a:rPr>
                <a:t>年，陕甘宁边</a:t>
              </a:r>
            </a:p>
            <a:p>
              <a:r>
                <a:rPr lang="zh-CN" altLang="en-US" sz="2800" dirty="0">
                  <a:latin typeface="楷体" panose="02010609060101010101" charset="-122"/>
                  <a:ea typeface="楷体" panose="02010609060101010101" charset="-122"/>
                  <a:cs typeface="楷体" panose="02010609060101010101" charset="-122"/>
                  <a:sym typeface="+mn-ea"/>
                </a:rPr>
                <a:t>区西北青年救国联合会规定</a:t>
              </a:r>
              <a:r>
                <a:rPr lang="zh-CN" altLang="zh-CN" sz="2800" dirty="0">
                  <a:latin typeface="楷体" panose="02010609060101010101" charset="-122"/>
                  <a:ea typeface="楷体" panose="02010609060101010101" charset="-122"/>
                  <a:cs typeface="楷体" panose="02010609060101010101" charset="-122"/>
                  <a:sym typeface="+mn-ea"/>
                </a:rPr>
                <a:t>5</a:t>
              </a:r>
              <a:r>
                <a:rPr lang="zh-CN" altLang="en-US" sz="2800" dirty="0">
                  <a:latin typeface="楷体" panose="02010609060101010101" charset="-122"/>
                  <a:ea typeface="楷体" panose="02010609060101010101" charset="-122"/>
                  <a:cs typeface="楷体" panose="02010609060101010101" charset="-122"/>
                  <a:sym typeface="+mn-ea"/>
                </a:rPr>
                <a:t>月</a:t>
              </a:r>
              <a:r>
                <a:rPr lang="zh-CN" altLang="zh-CN" sz="2800" dirty="0">
                  <a:latin typeface="楷体" panose="02010609060101010101" charset="-122"/>
                  <a:ea typeface="楷体" panose="02010609060101010101" charset="-122"/>
                  <a:cs typeface="楷体" panose="02010609060101010101" charset="-122"/>
                  <a:sym typeface="+mn-ea"/>
                </a:rPr>
                <a:t>4</a:t>
              </a:r>
              <a:r>
                <a:rPr lang="zh-CN" altLang="en-US" sz="2800" dirty="0">
                  <a:latin typeface="楷体" panose="02010609060101010101" charset="-122"/>
                  <a:ea typeface="楷体" panose="02010609060101010101" charset="-122"/>
                  <a:cs typeface="楷体" panose="02010609060101010101" charset="-122"/>
                  <a:sym typeface="+mn-ea"/>
                </a:rPr>
                <a:t>日为中青年节。</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2" name="文本框 1"/>
          <p:cNvSpPr txBox="1"/>
          <p:nvPr/>
        </p:nvSpPr>
        <p:spPr>
          <a:xfrm>
            <a:off x="379095" y="913765"/>
            <a:ext cx="9017635" cy="521970"/>
          </a:xfrm>
          <a:prstGeom prst="rect">
            <a:avLst/>
          </a:prstGeom>
          <a:solidFill>
            <a:srgbClr val="CEBB67"/>
          </a:solidFill>
          <a:effectLst>
            <a:outerShdw blurRad="50800" dist="38100" dir="2700000" algn="tl" rotWithShape="0">
              <a:prstClr val="black">
                <a:alpha val="40000"/>
              </a:prstClr>
            </a:outerShdw>
          </a:effectLst>
        </p:spPr>
        <p:txBody>
          <a:bodyPr wrap="square" rtlCol="0" anchor="t">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为什么说“五四运动成为中国新民主主义革命的开端”？</a:t>
            </a:r>
          </a:p>
        </p:txBody>
      </p:sp>
      <p:sp>
        <p:nvSpPr>
          <p:cNvPr id="5" name="矩形 4"/>
          <p:cNvSpPr/>
          <p:nvPr/>
        </p:nvSpPr>
        <p:spPr>
          <a:xfrm>
            <a:off x="131445" y="1529715"/>
            <a:ext cx="4152265" cy="3322955"/>
          </a:xfrm>
          <a:prstGeom prst="rect">
            <a:avLst/>
          </a:prstGeom>
          <a:noFill/>
          <a:ln w="9525">
            <a:noFill/>
          </a:ln>
        </p:spPr>
        <p:txBody>
          <a:bodyPr wrap="square">
            <a:spAutoFit/>
          </a:bodyPr>
          <a:lstStyle/>
          <a:p>
            <a:pPr eaLnBrk="0" hangingPunct="0">
              <a:lnSpc>
                <a:spcPct val="150000"/>
              </a:lnSpc>
            </a:pP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）新的领导阶级</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a:t>
            </a:r>
          </a:p>
          <a:p>
            <a:pPr eaLnBrk="0" hangingPunct="0">
              <a:lnSpc>
                <a:spcPct val="150000"/>
              </a:lnSpc>
            </a:pP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）新的指导思想</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a:t>
            </a:r>
          </a:p>
          <a:p>
            <a:pPr eaLnBrk="0" hangingPunct="0">
              <a:lnSpc>
                <a:spcPct val="150000"/>
              </a:lnSpc>
            </a:pP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3</a:t>
            </a: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）新的斗争面貌</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a:t>
            </a:r>
            <a:endParaRPr lang="zh-CN" altLang="en-US" sz="2800" b="1" dirty="0">
              <a:solidFill>
                <a:srgbClr val="C00000"/>
              </a:solidFill>
              <a:latin typeface="华文中宋" panose="02010600040101010101" charset="-122"/>
              <a:ea typeface="华文中宋" panose="02010600040101010101" charset="-122"/>
              <a:cs typeface="华文中宋" panose="02010600040101010101" charset="-122"/>
            </a:endParaRPr>
          </a:p>
          <a:p>
            <a:pPr eaLnBrk="0" hangingPunct="0">
              <a:lnSpc>
                <a:spcPct val="150000"/>
              </a:lnSpc>
            </a:pP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4</a:t>
            </a: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）新的群众基础</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a:t>
            </a:r>
          </a:p>
          <a:p>
            <a:pPr eaLnBrk="0" hangingPunct="0">
              <a:lnSpc>
                <a:spcPct val="150000"/>
              </a:lnSpc>
            </a:pP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5</a:t>
            </a: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rPr>
              <a:t>）新的时代特点</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rPr>
              <a:t>——</a:t>
            </a:r>
          </a:p>
        </p:txBody>
      </p:sp>
      <p:sp>
        <p:nvSpPr>
          <p:cNvPr id="13" name="文本框 12"/>
          <p:cNvSpPr txBox="1"/>
          <p:nvPr/>
        </p:nvSpPr>
        <p:spPr>
          <a:xfrm>
            <a:off x="4097020" y="1714500"/>
            <a:ext cx="1964055" cy="521970"/>
          </a:xfrm>
          <a:prstGeom prst="rect">
            <a:avLst/>
          </a:prstGeom>
          <a:noFill/>
        </p:spPr>
        <p:txBody>
          <a:bodyPr wrap="none" rtlCol="0" anchor="t">
            <a:spAutoFit/>
          </a:bodyPr>
          <a:lstStyle/>
          <a:p>
            <a:pPr eaLnBrk="0" hangingPunct="0">
              <a:lnSpc>
                <a:spcPct val="100000"/>
              </a:lnSpc>
            </a:pPr>
            <a:r>
              <a:rPr lang="zh-CN" altLang="en-US" sz="2800" b="1" dirty="0">
                <a:solidFill>
                  <a:srgbClr val="C00000"/>
                </a:solidFill>
                <a:latin typeface="华文中宋" panose="02010600040101010101" charset="-122"/>
                <a:ea typeface="华文中宋" panose="02010600040101010101" charset="-122"/>
                <a:sym typeface="+mn-ea"/>
              </a:rPr>
              <a:t>无产阶级。</a:t>
            </a:r>
          </a:p>
        </p:txBody>
      </p:sp>
      <p:sp>
        <p:nvSpPr>
          <p:cNvPr id="14" name="文本框 13"/>
          <p:cNvSpPr txBox="1"/>
          <p:nvPr/>
        </p:nvSpPr>
        <p:spPr>
          <a:xfrm>
            <a:off x="4097020" y="2367915"/>
            <a:ext cx="2327910" cy="521970"/>
          </a:xfrm>
          <a:prstGeom prst="rect">
            <a:avLst/>
          </a:prstGeom>
          <a:noFill/>
        </p:spPr>
        <p:txBody>
          <a:bodyPr wrap="none" rtlCol="0" anchor="t">
            <a:spAutoFit/>
          </a:bodyPr>
          <a:lstStyle/>
          <a:p>
            <a:r>
              <a:rPr lang="zh-CN" altLang="en-US" sz="2800" b="1" dirty="0">
                <a:solidFill>
                  <a:srgbClr val="C00000"/>
                </a:solidFill>
                <a:latin typeface="华文中宋" panose="02010600040101010101" charset="-122"/>
                <a:ea typeface="华文中宋" panose="02010600040101010101" charset="-122"/>
                <a:sym typeface="+mn-ea"/>
              </a:rPr>
              <a:t>马克思主义。</a:t>
            </a:r>
          </a:p>
        </p:txBody>
      </p:sp>
      <p:sp>
        <p:nvSpPr>
          <p:cNvPr id="15" name="文本框 14"/>
          <p:cNvSpPr txBox="1"/>
          <p:nvPr/>
        </p:nvSpPr>
        <p:spPr>
          <a:xfrm>
            <a:off x="4097020" y="3021330"/>
            <a:ext cx="3400425" cy="521970"/>
          </a:xfrm>
          <a:prstGeom prst="rect">
            <a:avLst/>
          </a:prstGeom>
          <a:noFill/>
        </p:spPr>
        <p:txBody>
          <a:bodyPr wrap="none" rtlCol="0" anchor="t">
            <a:spAutoFit/>
          </a:bodyPr>
          <a:lstStyle/>
          <a:p>
            <a:r>
              <a:rPr lang="zh-CN" altLang="en-US" sz="2800" b="1" dirty="0">
                <a:solidFill>
                  <a:srgbClr val="C00000"/>
                </a:solidFill>
                <a:latin typeface="华文中宋" panose="02010600040101010101" charset="-122"/>
                <a:ea typeface="华文中宋" panose="02010600040101010101" charset="-122"/>
                <a:sym typeface="+mn-ea"/>
              </a:rPr>
              <a:t>彻底地反帝反封建。</a:t>
            </a:r>
          </a:p>
        </p:txBody>
      </p:sp>
      <p:sp>
        <p:nvSpPr>
          <p:cNvPr id="16" name="文本框 15"/>
          <p:cNvSpPr txBox="1"/>
          <p:nvPr/>
        </p:nvSpPr>
        <p:spPr>
          <a:xfrm>
            <a:off x="4097020" y="3634105"/>
            <a:ext cx="6238875" cy="521970"/>
          </a:xfrm>
          <a:prstGeom prst="rect">
            <a:avLst/>
          </a:prstGeom>
          <a:noFill/>
        </p:spPr>
        <p:txBody>
          <a:bodyPr wrap="none" rtlCol="0" anchor="t">
            <a:spAutoFit/>
          </a:bodyPr>
          <a:lstStyle/>
          <a:p>
            <a:pPr eaLnBrk="0" hangingPunct="0">
              <a:lnSpc>
                <a:spcPct val="100000"/>
              </a:lnSpc>
            </a:pPr>
            <a:r>
              <a:rPr lang="zh-CN" altLang="en-US" sz="2800" b="1" dirty="0">
                <a:solidFill>
                  <a:srgbClr val="C00000"/>
                </a:solidFill>
                <a:latin typeface="华文中宋" panose="02010600040101010101" charset="-122"/>
                <a:ea typeface="华文中宋" panose="02010600040101010101" charset="-122"/>
                <a:sym typeface="+mn-ea"/>
              </a:rPr>
              <a:t>民族意识进一步觉醒，群众基础广泛。</a:t>
            </a:r>
          </a:p>
        </p:txBody>
      </p:sp>
      <p:sp>
        <p:nvSpPr>
          <p:cNvPr id="17" name="文本框 16"/>
          <p:cNvSpPr txBox="1"/>
          <p:nvPr/>
        </p:nvSpPr>
        <p:spPr>
          <a:xfrm>
            <a:off x="4097020" y="4246880"/>
            <a:ext cx="5484495" cy="521970"/>
          </a:xfrm>
          <a:prstGeom prst="rect">
            <a:avLst/>
          </a:prstGeom>
          <a:noFill/>
        </p:spPr>
        <p:txBody>
          <a:bodyPr wrap="square" rtlCol="0" anchor="t">
            <a:spAutoFit/>
          </a:bodyPr>
          <a:lstStyle/>
          <a:p>
            <a:r>
              <a:rPr lang="zh-CN" altLang="en-US" sz="2800" b="1" dirty="0">
                <a:solidFill>
                  <a:srgbClr val="C00000"/>
                </a:solidFill>
                <a:latin typeface="华文中宋" panose="02010600040101010101" charset="-122"/>
                <a:ea typeface="华文中宋" panose="02010600040101010101" charset="-122"/>
                <a:sym typeface="+mn-ea"/>
              </a:rPr>
              <a:t>世界无产阶级革命的组成部分。</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3" grpId="1"/>
      <p:bldP spid="14" grpId="0"/>
      <p:bldP spid="14" grpId="1"/>
      <p:bldP spid="15" grpId="0"/>
      <p:bldP spid="15" grpId="1"/>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7" name="文本框 31"/>
          <p:cNvSpPr txBox="1">
            <a:spLocks noChangeArrowheads="1"/>
          </p:cNvSpPr>
          <p:nvPr>
            <p:custDataLst>
              <p:tags r:id="rId4"/>
            </p:custDataLst>
          </p:nvPr>
        </p:nvSpPr>
        <p:spPr bwMode="auto">
          <a:xfrm>
            <a:off x="379095" y="920115"/>
            <a:ext cx="7570470" cy="526415"/>
          </a:xfrm>
          <a:prstGeom prst="rect">
            <a:avLst/>
          </a:prstGeom>
          <a:solidFill>
            <a:srgbClr val="CEBB6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知识拓展：五四运动后中国思想界的发展情况？</a:t>
            </a:r>
          </a:p>
        </p:txBody>
      </p:sp>
      <p:sp>
        <p:nvSpPr>
          <p:cNvPr id="2" name="文本框 1"/>
          <p:cNvSpPr txBox="1"/>
          <p:nvPr/>
        </p:nvSpPr>
        <p:spPr>
          <a:xfrm>
            <a:off x="257810" y="1446530"/>
            <a:ext cx="11654155" cy="5777230"/>
          </a:xfrm>
          <a:prstGeom prst="rect">
            <a:avLst/>
          </a:prstGeom>
          <a:noFill/>
        </p:spPr>
        <p:txBody>
          <a:bodyPr wrap="square" rtlCol="0" anchor="t">
            <a:spAutoFit/>
          </a:bodyPr>
          <a:lstStyle/>
          <a:p>
            <a:pPr algn="just" fontAlgn="auto">
              <a:lnSpc>
                <a:spcPct val="11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（1）思想空前解放,欧美各种思潮流入中国。</a:t>
            </a:r>
            <a:r>
              <a:rPr lang="zh-CN" altLang="en-US" sz="2800" smtClean="0">
                <a:latin typeface="华文中宋" panose="02010600040101010101" charset="-122"/>
                <a:ea typeface="华文中宋" panose="02010600040101010101" charset="-122"/>
                <a:cs typeface="华文中宋" panose="02010600040101010101" charset="-122"/>
                <a:sym typeface="+mn-ea"/>
              </a:rPr>
              <a:t>人们的思想空前解放</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欧美的</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实验主义、自由主义、无政府主义、马克思主义</a:t>
            </a:r>
            <a:r>
              <a:rPr lang="zh-CN" altLang="en-US" sz="2800" smtClean="0">
                <a:latin typeface="华文中宋" panose="02010600040101010101" charset="-122"/>
                <a:ea typeface="华文中宋" panose="02010600040101010101" charset="-122"/>
                <a:cs typeface="华文中宋" panose="02010600040101010101" charset="-122"/>
                <a:sym typeface="+mn-ea"/>
              </a:rPr>
              <a:t>等思想涌入中国。</a:t>
            </a:r>
          </a:p>
          <a:p>
            <a:pPr algn="just" fontAlgn="auto">
              <a:lnSpc>
                <a:spcPct val="110000"/>
              </a:lnSpc>
              <a:buClrTx/>
              <a:buSzTx/>
              <a:buFontTx/>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（2）救亡的主题没有变化,救亡的主角却发生了改变。</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救亡”的时代背景没有改变，但传统知识分子逐渐退下</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较少受传统思想影响的</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年轻知识分子</a:t>
            </a:r>
            <a:r>
              <a:rPr lang="zh-CN" altLang="en-US" sz="2800" smtClean="0">
                <a:latin typeface="华文中宋" panose="02010600040101010101" charset="-122"/>
                <a:ea typeface="华文中宋" panose="02010600040101010101" charset="-122"/>
                <a:cs typeface="华文中宋" panose="02010600040101010101" charset="-122"/>
                <a:sym typeface="+mn-ea"/>
              </a:rPr>
              <a:t>涌现</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使五四新文化运动存在</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偏激倾向</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但也具有</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更彻底</a:t>
            </a:r>
            <a:r>
              <a:rPr lang="zh-CN" altLang="en-US" sz="2800" smtClean="0">
                <a:latin typeface="华文中宋" panose="02010600040101010101" charset="-122"/>
                <a:ea typeface="华文中宋" panose="02010600040101010101" charset="-122"/>
                <a:cs typeface="华文中宋" panose="02010600040101010101" charset="-122"/>
                <a:sym typeface="+mn-ea"/>
              </a:rPr>
              <a:t>的战斗精神。</a:t>
            </a:r>
          </a:p>
          <a:p>
            <a:pPr algn="just" fontAlgn="auto">
              <a:lnSpc>
                <a:spcPct val="110000"/>
              </a:lnSpc>
              <a:buClrTx/>
              <a:buSzTx/>
              <a:buFontTx/>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（3）传统思想受到猛烈的冲击,也面临着转型的新机遇。</a:t>
            </a:r>
            <a:r>
              <a:rPr lang="zh-CN" altLang="en-US" sz="2800" smtClean="0">
                <a:latin typeface="华文中宋" panose="02010600040101010101" charset="-122"/>
                <a:ea typeface="华文中宋" panose="02010600040101010101" charset="-122"/>
                <a:cs typeface="华文中宋" panose="02010600040101010101" charset="-122"/>
                <a:sym typeface="+mn-ea"/>
              </a:rPr>
              <a:t>以</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儒学</a:t>
            </a:r>
            <a:r>
              <a:rPr lang="zh-CN" altLang="en-US" sz="2800" smtClean="0">
                <a:latin typeface="华文中宋" panose="02010600040101010101" charset="-122"/>
                <a:ea typeface="华文中宋" panose="02010600040101010101" charset="-122"/>
                <a:cs typeface="华文中宋" panose="02010600040101010101" charset="-122"/>
                <a:sym typeface="+mn-ea"/>
              </a:rPr>
              <a:t>为代表的</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传统思想受到</a:t>
            </a:r>
            <a:r>
              <a:rPr lang="zh-CN" altLang="en-US" sz="2800" smtClean="0">
                <a:latin typeface="华文中宋" panose="02010600040101010101" charset="-122"/>
                <a:ea typeface="华文中宋" panose="02010600040101010101" charset="-122"/>
                <a:cs typeface="华文中宋" panose="02010600040101010101" charset="-122"/>
                <a:sym typeface="+mn-ea"/>
              </a:rPr>
              <a:t>前所未有的</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冲击</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但其</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忧国忧民</a:t>
            </a:r>
            <a:r>
              <a:rPr lang="zh-CN" altLang="en-US" sz="2800" smtClean="0">
                <a:latin typeface="华文中宋" panose="02010600040101010101" charset="-122"/>
                <a:ea typeface="华文中宋" panose="02010600040101010101" charset="-122"/>
                <a:cs typeface="华文中宋" panose="02010600040101010101" charset="-122"/>
                <a:sym typeface="+mn-ea"/>
              </a:rPr>
              <a:t>的</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使命感</a:t>
            </a:r>
            <a:r>
              <a:rPr lang="zh-CN" altLang="en-US" sz="2800" smtClean="0">
                <a:latin typeface="华文中宋" panose="02010600040101010101" charset="-122"/>
                <a:ea typeface="华文中宋" panose="02010600040101010101" charset="-122"/>
                <a:cs typeface="华文中宋" panose="02010600040101010101" charset="-122"/>
                <a:sym typeface="+mn-ea"/>
              </a:rPr>
              <a:t>和</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自强不息</a:t>
            </a:r>
            <a:r>
              <a:rPr lang="zh-CN" altLang="en-US" sz="2800" smtClean="0">
                <a:latin typeface="华文中宋" panose="02010600040101010101" charset="-122"/>
                <a:ea typeface="华文中宋" panose="02010600040101010101" charset="-122"/>
                <a:cs typeface="华文中宋" panose="02010600040101010101" charset="-122"/>
                <a:sym typeface="+mn-ea"/>
              </a:rPr>
              <a:t>的</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民族精神延续</a:t>
            </a:r>
            <a:r>
              <a:rPr lang="zh-CN" altLang="en-US" sz="2800" smtClean="0">
                <a:latin typeface="华文中宋" panose="02010600040101010101" charset="-122"/>
                <a:ea typeface="华文中宋" panose="02010600040101010101" charset="-122"/>
                <a:cs typeface="华文中宋" panose="02010600040101010101" charset="-122"/>
                <a:sym typeface="+mn-ea"/>
              </a:rPr>
              <a:t>下来。</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一战</a:t>
            </a:r>
            <a:r>
              <a:rPr lang="zh-CN" altLang="en-US" sz="2800" smtClean="0">
                <a:latin typeface="华文中宋" panose="02010600040101010101" charset="-122"/>
                <a:ea typeface="华文中宋" panose="02010600040101010101" charset="-122"/>
                <a:cs typeface="华文中宋" panose="02010600040101010101" charset="-122"/>
                <a:sym typeface="+mn-ea"/>
              </a:rPr>
              <a:t>促使中国知识分子</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反思西学</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梁启超提出用中国传统儒学</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改造西学</a:t>
            </a:r>
            <a:r>
              <a:rPr lang="en-US" altLang="zh-CN" sz="2800" smtClean="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建立新的文化系统。</a:t>
            </a:r>
            <a:endParaRPr lang="zh-CN" altLang="en-US" sz="2800" smtClean="0">
              <a:latin typeface="华文中宋" panose="02010600040101010101" charset="-122"/>
              <a:ea typeface="华文中宋" panose="02010600040101010101" charset="-122"/>
              <a:cs typeface="华文中宋" panose="02010600040101010101" charset="-122"/>
            </a:endParaRPr>
          </a:p>
          <a:p>
            <a:pPr algn="just" fontAlgn="auto">
              <a:lnSpc>
                <a:spcPct val="110000"/>
              </a:lnSpc>
              <a:buClrTx/>
              <a:buSzTx/>
              <a:buFontTx/>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（4）马克思主义逐渐成为新思潮的主流,以俄为师成为新的方向。</a:t>
            </a:r>
            <a:r>
              <a:rPr lang="zh-CN" altLang="en-US" sz="2800" smtClean="0">
                <a:latin typeface="华文中宋" panose="02010600040101010101" charset="-122"/>
                <a:ea typeface="华文中宋" panose="02010600040101010101" charset="-122"/>
                <a:cs typeface="华文中宋" panose="02010600040101010101" charset="-122"/>
                <a:sym typeface="+mn-ea"/>
              </a:rPr>
              <a:t>中国</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共产党</a:t>
            </a:r>
            <a:r>
              <a:rPr lang="zh-CN" altLang="en-US" sz="2800" smtClean="0">
                <a:latin typeface="华文中宋" panose="02010600040101010101" charset="-122"/>
                <a:ea typeface="华文中宋" panose="02010600040101010101" charset="-122"/>
                <a:cs typeface="华文中宋" panose="02010600040101010101" charset="-122"/>
                <a:sym typeface="+mn-ea"/>
              </a:rPr>
              <a:t>的</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成立</a:t>
            </a:r>
            <a:r>
              <a:rPr lang="zh-CN" altLang="en-US" sz="2800" smtClean="0">
                <a:latin typeface="华文中宋" panose="02010600040101010101" charset="-122"/>
                <a:ea typeface="华文中宋" panose="02010600040101010101" charset="-122"/>
                <a:cs typeface="华文中宋" panose="02010600040101010101" charset="-122"/>
                <a:sym typeface="+mn-ea"/>
              </a:rPr>
              <a:t>和</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孙中山新三民主义</a:t>
            </a:r>
            <a:r>
              <a:rPr lang="zh-CN" altLang="en-US" sz="2800" smtClean="0">
                <a:latin typeface="华文中宋" panose="02010600040101010101" charset="-122"/>
                <a:ea typeface="华文中宋" panose="02010600040101010101" charset="-122"/>
                <a:cs typeface="华文中宋" panose="02010600040101010101" charset="-122"/>
                <a:sym typeface="+mn-ea"/>
              </a:rPr>
              <a:t>的提出都受这一思想潮流影响。</a:t>
            </a:r>
          </a:p>
          <a:p>
            <a:pPr algn="just" fontAlgn="auto">
              <a:lnSpc>
                <a:spcPct val="110000"/>
              </a:lnSpc>
            </a:pPr>
            <a:endParaRPr lang="zh-CN" altLang="en-US" sz="2800" smtClean="0">
              <a:latin typeface="华文中宋" panose="02010600040101010101" charset="-122"/>
              <a:ea typeface="华文中宋" panose="02010600040101010101" charset="-122"/>
              <a:cs typeface="华文中宋" panose="020106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2"/>
            </p:custDataLst>
          </p:nvPr>
        </p:nvSpPr>
        <p:spPr>
          <a:xfrm>
            <a:off x="379095" y="339090"/>
            <a:ext cx="220472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单元概览</a:t>
            </a:r>
          </a:p>
        </p:txBody>
      </p:sp>
      <p:sp>
        <p:nvSpPr>
          <p:cNvPr id="3" name="文本框 2"/>
          <p:cNvSpPr txBox="1"/>
          <p:nvPr/>
        </p:nvSpPr>
        <p:spPr>
          <a:xfrm>
            <a:off x="379095" y="876935"/>
            <a:ext cx="11670030" cy="2460625"/>
          </a:xfrm>
          <a:prstGeom prst="rect">
            <a:avLst/>
          </a:prstGeom>
          <a:noFill/>
        </p:spPr>
        <p:txBody>
          <a:bodyPr wrap="square" rtlCol="0" anchor="t">
            <a:spAutoFit/>
          </a:bodyPr>
          <a:lstStyle/>
          <a:p>
            <a:pPr algn="l">
              <a:lnSpc>
                <a:spcPct val="110000"/>
              </a:lnSpc>
              <a:buNone/>
            </a:pP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新民主主义革命兴起与发展阶段（</a:t>
            </a:r>
            <a:r>
              <a:rPr lang="en-US" altLang="zh-CN" sz="2800" dirty="0">
                <a:solidFill>
                  <a:schemeClr val="tx1"/>
                </a:solidFill>
                <a:latin typeface="楷体" panose="02010609060101010101" charset="-122"/>
                <a:ea typeface="楷体" panose="02010609060101010101" charset="-122"/>
                <a:cs typeface="楷体" panose="02010609060101010101" charset="-122"/>
                <a:sym typeface="+mn-ea"/>
              </a:rPr>
              <a:t>1919</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2800" dirty="0">
                <a:solidFill>
                  <a:schemeClr val="tx1"/>
                </a:solidFill>
                <a:latin typeface="楷体" panose="02010609060101010101" charset="-122"/>
                <a:ea typeface="楷体" panose="02010609060101010101" charset="-122"/>
                <a:cs typeface="楷体" panose="02010609060101010101" charset="-122"/>
                <a:sym typeface="+mn-ea"/>
              </a:rPr>
              <a:t>-1936</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年）。</a:t>
            </a:r>
          </a:p>
          <a:p>
            <a:pPr algn="l">
              <a:lnSpc>
                <a:spcPct val="110000"/>
              </a:lnSpc>
              <a:buNone/>
            </a:pP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①</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国民党：</a:t>
            </a:r>
            <a:r>
              <a:rPr lang="zh-CN" altLang="en-US" sz="2800">
                <a:latin typeface="楷体" panose="02010609060101010101" charset="-122"/>
                <a:ea typeface="楷体" panose="02010609060101010101" charset="-122"/>
                <a:cs typeface="楷体" panose="02010609060101010101" charset="-122"/>
                <a:sym typeface="+mn-ea"/>
              </a:rPr>
              <a:t>逐渐从革命转向专制独裁，但南京国民政府经济举措一定程度上促进中国社会进步。</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p>
            <a:pPr algn="l">
              <a:lnSpc>
                <a:spcPct val="110000"/>
              </a:lnSpc>
              <a:buNone/>
            </a:pPr>
            <a:r>
              <a:rPr lang="zh-CN" altLang="en-US" sz="2800">
                <a:latin typeface="楷体" panose="02010609060101010101" charset="-122"/>
                <a:ea typeface="楷体" panose="02010609060101010101" charset="-122"/>
                <a:cs typeface="楷体" panose="02010609060101010101" charset="-122"/>
                <a:sym typeface="+mn-ea"/>
              </a:rPr>
              <a:t>②</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中国共产党：</a:t>
            </a:r>
            <a:r>
              <a:rPr lang="zh-CN" altLang="en-US" sz="2800">
                <a:latin typeface="楷体" panose="02010609060101010101" charset="-122"/>
                <a:ea typeface="楷体" panose="02010609060101010101" charset="-122"/>
                <a:cs typeface="楷体" panose="02010609060101010101" charset="-122"/>
                <a:sym typeface="+mn-ea"/>
              </a:rPr>
              <a:t>从诞生到探索出“工农武装割据”的道路，在马克思主义中国化的过程中不断走向成熟。</a:t>
            </a:r>
            <a:endParaRPr lang="zh-CN" altLang="en-US" sz="2800"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449580" y="3458845"/>
            <a:ext cx="6529070" cy="521970"/>
          </a:xfrm>
          <a:prstGeom prst="rect">
            <a:avLst/>
          </a:prstGeom>
          <a:solidFill>
            <a:srgbClr val="A99561"/>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21</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讲：五四运动与中国共产党的诞生</a:t>
            </a:r>
          </a:p>
        </p:txBody>
      </p:sp>
      <p:sp>
        <p:nvSpPr>
          <p:cNvPr id="7" name="文本框 6"/>
          <p:cNvSpPr txBox="1"/>
          <p:nvPr/>
        </p:nvSpPr>
        <p:spPr>
          <a:xfrm>
            <a:off x="449580" y="4279900"/>
            <a:ext cx="9700260" cy="521970"/>
          </a:xfrm>
          <a:prstGeom prst="rect">
            <a:avLst/>
          </a:prstGeom>
          <a:solidFill>
            <a:srgbClr val="A99561"/>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第</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22</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讲：南京国民政府的统治和中国共产党开辟革命新道路</a:t>
            </a:r>
          </a:p>
        </p:txBody>
      </p:sp>
      <p:sp>
        <p:nvSpPr>
          <p:cNvPr id="51202" name="矩形 4"/>
          <p:cNvSpPr/>
          <p:nvPr>
            <p:custDataLst>
              <p:tags r:id="rId3"/>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animBg="1"/>
      <p:bldP spid="6" grpId="1"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7" name="文本框 31"/>
          <p:cNvSpPr txBox="1">
            <a:spLocks noChangeArrowheads="1"/>
          </p:cNvSpPr>
          <p:nvPr>
            <p:custDataLst>
              <p:tags r:id="rId4"/>
            </p:custDataLst>
          </p:nvPr>
        </p:nvSpPr>
        <p:spPr bwMode="auto">
          <a:xfrm>
            <a:off x="379095" y="920115"/>
            <a:ext cx="6015355" cy="526415"/>
          </a:xfrm>
          <a:prstGeom prst="rect">
            <a:avLst/>
          </a:prstGeom>
          <a:solidFill>
            <a:srgbClr val="CEBB6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知识拓展：五四运动对现代化的影响</a:t>
            </a:r>
          </a:p>
        </p:txBody>
      </p:sp>
      <p:sp>
        <p:nvSpPr>
          <p:cNvPr id="9" name="文本框 8"/>
          <p:cNvSpPr txBox="1"/>
          <p:nvPr>
            <p:custDataLst>
              <p:tags r:id="rId5"/>
            </p:custDataLst>
          </p:nvPr>
        </p:nvSpPr>
        <p:spPr>
          <a:xfrm>
            <a:off x="382905" y="1546860"/>
            <a:ext cx="11444605" cy="4236085"/>
          </a:xfrm>
          <a:prstGeom prst="rect">
            <a:avLst/>
          </a:prstGeom>
          <a:noFill/>
        </p:spPr>
        <p:txBody>
          <a:bodyPr wrap="square" rtlCol="0" anchor="t">
            <a:noAutofit/>
          </a:bodyPr>
          <a:lstStyle/>
          <a:p>
            <a:pPr algn="just" fontAlgn="auto">
              <a:lnSpc>
                <a:spcPct val="120000"/>
              </a:lnSpc>
              <a:spcAft>
                <a:spcPct val="0"/>
              </a:spcAft>
              <a:tabLst>
                <a:tab pos="2700655" algn="l"/>
              </a:tabLst>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①新式知识精英群体走上中国社会舞台：</a:t>
            </a:r>
          </a:p>
          <a:p>
            <a:pPr algn="just" fontAlgn="auto">
              <a:lnSpc>
                <a:spcPct val="120000"/>
              </a:lnSpc>
              <a:spcAft>
                <a:spcPct val="0"/>
              </a:spcAft>
              <a:tabLst>
                <a:tab pos="2700655" algn="l"/>
              </a:tabLst>
            </a:pPr>
            <a:r>
              <a:rPr sz="2800">
                <a:latin typeface="华文中宋" panose="02010600040101010101" charset="-122"/>
                <a:ea typeface="华文中宋" panose="02010600040101010101" charset="-122"/>
                <a:cs typeface="华文中宋" panose="02010600040101010101" charset="-122"/>
                <a:sym typeface="Arial" panose="020B0604020202020204"/>
              </a:rPr>
              <a:t>这充分展现了他们改造中国的</a:t>
            </a: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主动意识、集体意识</a:t>
            </a:r>
            <a:r>
              <a:rPr sz="2800">
                <a:latin typeface="华文中宋" panose="02010600040101010101" charset="-122"/>
                <a:ea typeface="华文中宋" panose="02010600040101010101" charset="-122"/>
                <a:cs typeface="华文中宋" panose="02010600040101010101" charset="-122"/>
                <a:sym typeface="Arial" panose="020B0604020202020204"/>
              </a:rPr>
              <a:t>。</a:t>
            </a:r>
          </a:p>
          <a:p>
            <a:pPr algn="just" fontAlgn="auto">
              <a:lnSpc>
                <a:spcPct val="120000"/>
              </a:lnSpc>
              <a:spcAft>
                <a:spcPct val="0"/>
              </a:spcAft>
              <a:tabLst>
                <a:tab pos="2700655" algn="l"/>
              </a:tabLst>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②近代民族国家意识新觉醒：</a:t>
            </a:r>
          </a:p>
          <a:p>
            <a:pPr algn="just" fontAlgn="auto">
              <a:lnSpc>
                <a:spcPct val="120000"/>
              </a:lnSpc>
              <a:spcAft>
                <a:spcPct val="0"/>
              </a:spcAft>
              <a:tabLst>
                <a:tab pos="2700655" algn="l"/>
              </a:tabLst>
            </a:pP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巴黎和会上</a:t>
            </a:r>
            <a:r>
              <a:rPr sz="2800">
                <a:latin typeface="华文中宋" panose="02010600040101010101" charset="-122"/>
                <a:ea typeface="华文中宋" panose="02010600040101010101" charset="-122"/>
                <a:cs typeface="华文中宋" panose="02010600040101010101" charset="-122"/>
                <a:sym typeface="Arial" panose="020B0604020202020204"/>
              </a:rPr>
              <a:t>的</a:t>
            </a: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外交失败</a:t>
            </a:r>
            <a:r>
              <a:rPr sz="2800">
                <a:latin typeface="华文中宋" panose="02010600040101010101" charset="-122"/>
                <a:ea typeface="华文中宋" panose="02010600040101010101" charset="-122"/>
                <a:cs typeface="华文中宋" panose="02010600040101010101" charset="-122"/>
                <a:sym typeface="Arial" panose="020B0604020202020204"/>
              </a:rPr>
              <a:t>使具有</a:t>
            </a: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民族国家意识的知识群体爆发</a:t>
            </a:r>
            <a:r>
              <a:rPr sz="2800">
                <a:latin typeface="华文中宋" panose="02010600040101010101" charset="-122"/>
                <a:ea typeface="华文中宋" panose="02010600040101010101" charset="-122"/>
                <a:cs typeface="华文中宋" panose="02010600040101010101" charset="-122"/>
                <a:sym typeface="Arial" panose="020B0604020202020204"/>
              </a:rPr>
              <a:t>。这种意识的形成对于后来中国的民族独立起到了巨大的保障作用。</a:t>
            </a:r>
          </a:p>
          <a:p>
            <a:pPr algn="just" fontAlgn="auto">
              <a:lnSpc>
                <a:spcPct val="120000"/>
              </a:lnSpc>
              <a:spcAft>
                <a:spcPct val="0"/>
              </a:spcAft>
              <a:tabLst>
                <a:tab pos="2700655" algn="l"/>
              </a:tabLst>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③对现代化的探索不断深入：</a:t>
            </a:r>
          </a:p>
          <a:p>
            <a:pPr algn="just" fontAlgn="auto">
              <a:lnSpc>
                <a:spcPct val="120000"/>
              </a:lnSpc>
              <a:spcAft>
                <a:spcPct val="0"/>
              </a:spcAft>
              <a:tabLst>
                <a:tab pos="2700655" algn="l"/>
              </a:tabLst>
            </a:pPr>
            <a:r>
              <a:rPr sz="2800">
                <a:latin typeface="华文中宋" panose="02010600040101010101" charset="-122"/>
                <a:ea typeface="华文中宋" panose="02010600040101010101" charset="-122"/>
                <a:cs typeface="华文中宋" panose="02010600040101010101" charset="-122"/>
                <a:sym typeface="Arial" panose="020B0604020202020204"/>
              </a:rPr>
              <a:t>五四运动从根本上说是一场</a:t>
            </a: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思想文化</a:t>
            </a:r>
            <a:r>
              <a:rPr sz="2800">
                <a:latin typeface="华文中宋" panose="02010600040101010101" charset="-122"/>
                <a:ea typeface="华文中宋" panose="02010600040101010101" charset="-122"/>
                <a:cs typeface="华文中宋" panose="02010600040101010101" charset="-122"/>
                <a:sym typeface="Arial" panose="020B0604020202020204"/>
              </a:rPr>
              <a:t>运动，其</a:t>
            </a: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政治运动</a:t>
            </a:r>
            <a:r>
              <a:rPr sz="2800">
                <a:latin typeface="华文中宋" panose="02010600040101010101" charset="-122"/>
                <a:ea typeface="华文中宋" panose="02010600040101010101" charset="-122"/>
                <a:cs typeface="华文中宋" panose="02010600040101010101" charset="-122"/>
                <a:sym typeface="Arial" panose="020B0604020202020204"/>
              </a:rPr>
              <a:t>也是在近代思想文化的长期</a:t>
            </a: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熏陶</a:t>
            </a:r>
            <a:r>
              <a:rPr sz="2800">
                <a:latin typeface="华文中宋" panose="02010600040101010101" charset="-122"/>
                <a:ea typeface="华文中宋" panose="02010600040101010101" charset="-122"/>
                <a:cs typeface="华文中宋" panose="02010600040101010101" charset="-122"/>
                <a:sym typeface="Arial" panose="020B0604020202020204"/>
              </a:rPr>
              <a:t>下</a:t>
            </a:r>
            <a:r>
              <a:rPr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a:rPr>
              <a:t>自然发酵出来</a:t>
            </a:r>
            <a:r>
              <a:rPr sz="2800">
                <a:latin typeface="华文中宋" panose="02010600040101010101" charset="-122"/>
                <a:ea typeface="华文中宋" panose="02010600040101010101" charset="-122"/>
                <a:cs typeface="华文中宋" panose="02010600040101010101" charset="-122"/>
                <a:sym typeface="Arial" panose="020B0604020202020204"/>
              </a:rPr>
              <a:t>的。</a:t>
            </a:r>
          </a:p>
          <a:p>
            <a:pPr algn="just" fontAlgn="auto">
              <a:lnSpc>
                <a:spcPts val="3380"/>
              </a:lnSpc>
              <a:spcAft>
                <a:spcPct val="0"/>
              </a:spcAft>
              <a:tabLst>
                <a:tab pos="2700655" algn="l"/>
              </a:tabLst>
            </a:pPr>
            <a:endParaRPr sz="2800">
              <a:latin typeface="华文中宋" panose="02010600040101010101" charset="-122"/>
              <a:ea typeface="华文中宋" panose="02010600040101010101" charset="-122"/>
              <a:cs typeface="华文中宋" panose="02010600040101010101" charset="-122"/>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6" name="文本框 5"/>
          <p:cNvSpPr txBox="1"/>
          <p:nvPr/>
        </p:nvSpPr>
        <p:spPr>
          <a:xfrm>
            <a:off x="379095" y="945515"/>
            <a:ext cx="11671935" cy="2749550"/>
          </a:xfrm>
          <a:prstGeom prst="rect">
            <a:avLst/>
          </a:prstGeom>
          <a:noFill/>
        </p:spPr>
        <p:txBody>
          <a:bodyPr wrap="square" rtlCol="0" anchor="t">
            <a:spAutoFit/>
          </a:bodyPr>
          <a:lstStyle/>
          <a:p>
            <a:pPr marL="0" lvl="0" indent="0">
              <a:lnSpc>
                <a:spcPct val="120000"/>
              </a:lnSpc>
              <a:spcBef>
                <a:spcPct val="0"/>
              </a:spcBef>
              <a:buSzTx/>
              <a:buFontTx/>
              <a:buNone/>
            </a:pP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2023·</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全国甲卷）</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1920</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年</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月，陈独秀发表演说：</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中国古人说</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劳心者治人，劳力者治于人</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。现在我们要将这句话倒转过来说，</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劳力者治人，劳心者治于人</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”9</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月，他发文主张</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用革命的手段建设劳动阶级（即生产阶级）的国家</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。这反映出（</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a:p>
            <a:pPr marL="0" lvl="0" indent="0">
              <a:lnSpc>
                <a:spcPct val="120000"/>
              </a:lnSpc>
              <a:spcBef>
                <a:spcPct val="0"/>
              </a:spcBef>
              <a:buSzTx/>
              <a:buFontTx/>
              <a:buNone/>
            </a:pP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．工人待遇得到极大改善</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B</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．民主与科学深入人心</a:t>
            </a: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a:p>
            <a:pPr marL="0" lvl="0" indent="0">
              <a:lnSpc>
                <a:spcPct val="120000"/>
              </a:lnSpc>
              <a:spcBef>
                <a:spcPct val="0"/>
              </a:spcBef>
              <a:buSzTx/>
              <a:buFontTx/>
              <a:buNone/>
            </a:pP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C</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．无产阶级登上政治舞台</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D</a:t>
            </a: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．工农运动的蓬勃发展</a:t>
            </a:r>
            <a:endPar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10879455" y="2279650"/>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C</a:t>
            </a:r>
          </a:p>
        </p:txBody>
      </p:sp>
      <p:sp>
        <p:nvSpPr>
          <p:cNvPr id="8" name="文本框 7"/>
          <p:cNvSpPr txBox="1"/>
          <p:nvPr/>
        </p:nvSpPr>
        <p:spPr>
          <a:xfrm>
            <a:off x="379095" y="3695065"/>
            <a:ext cx="11671935" cy="2194560"/>
          </a:xfrm>
          <a:prstGeom prst="rect">
            <a:avLst/>
          </a:prstGeom>
          <a:noFill/>
        </p:spPr>
        <p:txBody>
          <a:bodyPr wrap="square" rtlCol="0" anchor="t">
            <a:spAutoFit/>
          </a:bodyPr>
          <a:lstStyle/>
          <a:p>
            <a:pPr indent="0" fontAlgn="auto">
              <a:lnSpc>
                <a:spcPts val="328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（2022·浙江高考）</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1919年，五四运动爆发后，天津总商会于6月9日发出布告称：“对于外交失败，惩办国贼，惟有以罢市为最后要求。本会鉴于人心趋向，局势危迫；无可挽回，当即决定自明日起罢市。”对上述材料解读正确的是（       ）</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indent="0" fontAlgn="auto">
              <a:lnSpc>
                <a:spcPts val="328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A．商人是五四运动的领导者	    B．五四运动的中心已从北京转移到天津</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indent="0" fontAlgn="auto">
              <a:lnSpc>
                <a:spcPts val="328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C．工人阶级登上了政治舞台	    D．“罢市”是商人爱国行动的一种方式</a:t>
            </a:r>
          </a:p>
        </p:txBody>
      </p:sp>
      <p:sp>
        <p:nvSpPr>
          <p:cNvPr id="9" name="文本框 8"/>
          <p:cNvSpPr txBox="1"/>
          <p:nvPr/>
        </p:nvSpPr>
        <p:spPr>
          <a:xfrm>
            <a:off x="11020425" y="487235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240474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一、五四运动</a:t>
            </a:r>
          </a:p>
        </p:txBody>
      </p:sp>
      <p:sp>
        <p:nvSpPr>
          <p:cNvPr id="3" name="文本框 2"/>
          <p:cNvSpPr txBox="1"/>
          <p:nvPr/>
        </p:nvSpPr>
        <p:spPr>
          <a:xfrm>
            <a:off x="379095" y="969645"/>
            <a:ext cx="11420475" cy="2489200"/>
          </a:xfrm>
          <a:prstGeom prst="rect">
            <a:avLst/>
          </a:prstGeom>
          <a:noFill/>
        </p:spPr>
        <p:txBody>
          <a:bodyPr wrap="square" rtlCol="0" anchor="t">
            <a:spAutoFit/>
          </a:bodyPr>
          <a:lstStyle/>
          <a:p>
            <a:pPr marL="1270" marR="0" defTabSz="914400" fontAlgn="auto">
              <a:lnSpc>
                <a:spcPct val="130000"/>
              </a:lnSpc>
              <a:buClrTx/>
              <a:buSzTx/>
              <a:buFontTx/>
              <a:buNone/>
              <a:defRPr/>
            </a:pPr>
            <a:r>
              <a:rPr lang="en-US" altLang="zh-CN" sz="2400" noProof="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3</a:t>
            </a:r>
            <a:r>
              <a:rPr lang="zh-CN" altLang="en-US" sz="2400" noProof="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en-US" altLang="zh-CN" sz="2400" noProof="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(2021·</a:t>
            </a:r>
            <a:r>
              <a:rPr lang="zh-CN" altLang="en-US" sz="2400" noProof="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湖南卷）</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en-US" altLang="zh-CN"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1919</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r>
              <a:rPr lang="en-US" altLang="zh-CN"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11</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月，有人指出当时全国新出版物中普遍有“一个‘？’疑问符”，“这个‘疑’字不但把我国固有的思想信仰摇动了，而且把‘舶来品’的思想信仰也摇动起来”。思想界这一状况（</a:t>
            </a:r>
            <a:r>
              <a:rPr lang="en-US" altLang="zh-CN"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endParaRPr kumimoji="0" lang="en-US"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marL="1270" marR="0" defTabSz="914400" fontAlgn="auto">
              <a:lnSpc>
                <a:spcPct val="130000"/>
              </a:lnSpc>
              <a:buClrTx/>
              <a:buSzTx/>
              <a:buFontTx/>
              <a:buNone/>
              <a:defRPr/>
            </a:pPr>
            <a:r>
              <a:rPr lang="en-US" altLang="zh-CN"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是基于对五四运动的反思   </a:t>
            </a:r>
            <a:r>
              <a:rPr 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en-US" altLang="zh-CN"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B. </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促进了新思想的进一步传播</a:t>
            </a:r>
            <a:endParaRPr kumimoji="0" lang="en-US"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marR="0" defTabSz="914400" fontAlgn="auto">
              <a:lnSpc>
                <a:spcPct val="130000"/>
              </a:lnSpc>
              <a:buClrTx/>
              <a:buSzTx/>
              <a:buFontTx/>
              <a:buNone/>
              <a:defRPr/>
            </a:pPr>
            <a:r>
              <a:rPr lang="en-US" altLang="zh-CN"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C. </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反映中西文化矛盾的激化</a:t>
            </a:r>
            <a:r>
              <a:rPr 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en-US" altLang="zh-CN"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D. </a:t>
            </a:r>
            <a:r>
              <a:rPr lang="zh-CN" altLang="en-US" sz="2400" noProof="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表明使用新式标点成为时尚</a:t>
            </a:r>
          </a:p>
        </p:txBody>
      </p:sp>
      <p:sp>
        <p:nvSpPr>
          <p:cNvPr id="7" name="文本框 6"/>
          <p:cNvSpPr txBox="1"/>
          <p:nvPr/>
        </p:nvSpPr>
        <p:spPr>
          <a:xfrm>
            <a:off x="10443210" y="2067560"/>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B</a:t>
            </a:r>
          </a:p>
        </p:txBody>
      </p:sp>
      <p:sp>
        <p:nvSpPr>
          <p:cNvPr id="4" name="文本框 3"/>
          <p:cNvSpPr txBox="1"/>
          <p:nvPr/>
        </p:nvSpPr>
        <p:spPr>
          <a:xfrm>
            <a:off x="379095" y="3458845"/>
            <a:ext cx="11419840" cy="2306320"/>
          </a:xfrm>
          <a:prstGeom prst="rect">
            <a:avLst/>
          </a:prstGeom>
          <a:noFill/>
        </p:spPr>
        <p:txBody>
          <a:bodyPr wrap="square" rtlCol="0" anchor="t">
            <a:spAutoFit/>
          </a:bodyPr>
          <a:lstStyle/>
          <a:p>
            <a:pPr marL="0" lvl="0" indent="0" eaLnBrk="1">
              <a:lnSpc>
                <a:spcPct val="120000"/>
              </a:lnSpc>
              <a:spcBef>
                <a:spcPct val="0"/>
              </a:spcBef>
              <a:buNone/>
            </a:pP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4</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2020·</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山东卷）</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五四时期，中国知识界掀起了“平民教育运动”。右图为</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1919</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4</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月北京大学“平民教育讲演团”成员许德珩对一群小商人、人力车夫和店员演说的内容摘录。这反映出知识界已初步认识到（</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endPar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marL="0" lvl="0" indent="0" eaLnBrk="1">
              <a:lnSpc>
                <a:spcPct val="120000"/>
              </a:lnSpc>
              <a:spcBef>
                <a:spcPct val="0"/>
              </a:spcBef>
              <a:buNone/>
            </a:pP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．平民阶层贫困落后的根源 </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B</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．新文化传播必须与劳工运动相结合</a:t>
            </a:r>
          </a:p>
          <a:p>
            <a:pPr marL="0" lvl="0" indent="0" eaLnBrk="1">
              <a:lnSpc>
                <a:spcPct val="120000"/>
              </a:lnSpc>
              <a:spcBef>
                <a:spcPct val="0"/>
              </a:spcBef>
              <a:buNone/>
            </a:pP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C</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．觉醒民众对社会进步的重要性 </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D</a:t>
            </a:r>
            <a:r>
              <a:rPr lang="zh-CN" altLang="en-US"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．团结工农是革命的当务之急</a:t>
            </a:r>
          </a:p>
        </p:txBody>
      </p:sp>
      <p:sp>
        <p:nvSpPr>
          <p:cNvPr id="5" name="文本框 4"/>
          <p:cNvSpPr txBox="1"/>
          <p:nvPr/>
        </p:nvSpPr>
        <p:spPr>
          <a:xfrm>
            <a:off x="10546080" y="465645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二、马克思主义的传播</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（一）历程</a:t>
            </a:r>
          </a:p>
        </p:txBody>
      </p:sp>
      <p:graphicFrame>
        <p:nvGraphicFramePr>
          <p:cNvPr id="5" name="表格 4"/>
          <p:cNvGraphicFramePr>
            <a:graphicFrameLocks noGrp="1"/>
          </p:cNvGraphicFramePr>
          <p:nvPr>
            <p:custDataLst>
              <p:tags r:id="rId4"/>
            </p:custDataLst>
          </p:nvPr>
        </p:nvGraphicFramePr>
        <p:xfrm>
          <a:off x="379095" y="1517015"/>
          <a:ext cx="11367135" cy="4552950"/>
        </p:xfrm>
        <a:graphic>
          <a:graphicData uri="http://schemas.openxmlformats.org/drawingml/2006/table">
            <a:tbl>
              <a:tblPr firstRow="1" bandRow="1">
                <a:effectLst/>
              </a:tblPr>
              <a:tblGrid>
                <a:gridCol w="2389505"/>
                <a:gridCol w="8977630"/>
              </a:tblGrid>
              <a:tr h="833755">
                <a:tc>
                  <a:txBody>
                    <a:bodyPr/>
                    <a:lstStyle/>
                    <a:p>
                      <a:pPr indent="0" algn="ctr" fontAlgn="auto">
                        <a:lnSpc>
                          <a:spcPct val="100000"/>
                        </a:lnSpc>
                        <a:spcBef>
                          <a:spcPct val="0"/>
                        </a:spcBef>
                        <a:spcAft>
                          <a:spcPct val="0"/>
                        </a:spcAft>
                        <a:buClrTx/>
                        <a:buSzTx/>
                        <a:buFontTx/>
                        <a:defRPr/>
                      </a:pPr>
                      <a:r>
                        <a:rPr lang="zh-CN" altLang="en-US" sz="2800" b="1"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开始传入</a:t>
                      </a:r>
                    </a:p>
                    <a:p>
                      <a:pPr indent="0" algn="ctr" fontAlgn="auto">
                        <a:lnSpc>
                          <a:spcPct val="100000"/>
                        </a:lnSpc>
                        <a:spcBef>
                          <a:spcPct val="0"/>
                        </a:spcBef>
                        <a:spcAft>
                          <a:spcPct val="0"/>
                        </a:spcAft>
                        <a:buClrTx/>
                        <a:buSzTx/>
                        <a:buFontTx/>
                        <a:defRPr/>
                      </a:pPr>
                      <a:r>
                        <a:rPr lang="zh-CN" altLang="en-US" sz="2800" b="0" noProof="0">
                          <a:ln>
                            <a:noFill/>
                          </a:ln>
                          <a:solidFill>
                            <a:srgbClr val="000000"/>
                          </a:solidFill>
                          <a:effectLst/>
                          <a:uLnTx/>
                          <a:uFillTx/>
                          <a:latin typeface="华文中宋" panose="02010600040101010101" charset="-122"/>
                          <a:ea typeface="华文中宋" panose="02010600040101010101" charset="-122"/>
                          <a:cs typeface="华文中宋" panose="02010600040101010101" charset="-122"/>
                          <a:sym typeface="+mn-ea"/>
                        </a:rPr>
                        <a:t>19</a:t>
                      </a:r>
                      <a:r>
                        <a:rPr lang="en-US" altLang="zh-CN" sz="2800" b="0" noProof="0">
                          <a:ln>
                            <a:noFill/>
                          </a:ln>
                          <a:solidFill>
                            <a:srgbClr val="000000"/>
                          </a:solidFill>
                          <a:effectLst/>
                          <a:uLnTx/>
                          <a:uFillTx/>
                          <a:latin typeface="华文中宋" panose="02010600040101010101" charset="-122"/>
                          <a:ea typeface="华文中宋" panose="02010600040101010101" charset="-122"/>
                          <a:cs typeface="华文中宋" panose="02010600040101010101" charset="-122"/>
                          <a:sym typeface="+mn-ea"/>
                        </a:rPr>
                        <a:t>C</a:t>
                      </a:r>
                      <a:r>
                        <a:rPr lang="zh-CN" altLang="en-US" sz="2800" b="0" noProof="0">
                          <a:ln>
                            <a:noFill/>
                          </a:ln>
                          <a:solidFill>
                            <a:srgbClr val="000000"/>
                          </a:solidFill>
                          <a:effectLst/>
                          <a:uLnTx/>
                          <a:uFillTx/>
                          <a:latin typeface="华文中宋" panose="02010600040101010101" charset="-122"/>
                          <a:ea typeface="华文中宋" panose="02010600040101010101" charset="-122"/>
                          <a:cs typeface="华文中宋" panose="02010600040101010101" charset="-122"/>
                          <a:sym typeface="+mn-ea"/>
                        </a:rPr>
                        <a:t>末 20</a:t>
                      </a:r>
                      <a:r>
                        <a:rPr lang="en-US" altLang="zh-CN" sz="2800" b="0" noProof="0">
                          <a:ln>
                            <a:noFill/>
                          </a:ln>
                          <a:solidFill>
                            <a:srgbClr val="000000"/>
                          </a:solidFill>
                          <a:effectLst/>
                          <a:uLnTx/>
                          <a:uFillTx/>
                          <a:latin typeface="华文中宋" panose="02010600040101010101" charset="-122"/>
                          <a:ea typeface="华文中宋" panose="02010600040101010101" charset="-122"/>
                          <a:cs typeface="华文中宋" panose="02010600040101010101" charset="-122"/>
                          <a:sym typeface="+mn-ea"/>
                        </a:rPr>
                        <a:t>C</a:t>
                      </a:r>
                      <a:r>
                        <a:rPr lang="zh-CN" altLang="en-US" sz="2800" b="0" noProof="0">
                          <a:ln>
                            <a:noFill/>
                          </a:ln>
                          <a:solidFill>
                            <a:srgbClr val="000000"/>
                          </a:solidFill>
                          <a:effectLst/>
                          <a:uLnTx/>
                          <a:uFillTx/>
                          <a:latin typeface="华文中宋" panose="02010600040101010101" charset="-122"/>
                          <a:ea typeface="华文中宋" panose="02010600040101010101" charset="-122"/>
                          <a:cs typeface="华文中宋" panose="02010600040101010101" charset="-122"/>
                          <a:sym typeface="+mn-ea"/>
                        </a:rPr>
                        <a:t>初</a:t>
                      </a:r>
                    </a:p>
                  </a:txBody>
                  <a:tcPr marL="75565" marR="75565" marT="47625" marB="47625" anchor="ctr"/>
                </a:tc>
                <a:tc>
                  <a:txBody>
                    <a:bodyPr/>
                    <a:lstStyle/>
                    <a:p>
                      <a:pPr indent="0" algn="l" fontAlgn="auto">
                        <a:lnSpc>
                          <a:spcPct val="100000"/>
                        </a:lnSpc>
                        <a:spcBef>
                          <a:spcPct val="0"/>
                        </a:spcBef>
                        <a:spcAft>
                          <a:spcPct val="0"/>
                        </a:spcAft>
                        <a:buClrTx/>
                        <a:buSzTx/>
                        <a:buFontTx/>
                        <a:buNone/>
                        <a:defRPr/>
                      </a:pPr>
                      <a:r>
                        <a:rPr lang="zh-CN" sz="2800">
                          <a:solidFill>
                            <a:srgbClr val="070707"/>
                          </a:solidFill>
                          <a:latin typeface="华文中宋" panose="02010600040101010101" charset="-122"/>
                          <a:ea typeface="华文中宋" panose="02010600040101010101" charset="-122"/>
                          <a:cs typeface="方正仿宋_GB2312" panose="02000000000000000000" charset="-122"/>
                          <a:sym typeface="+mn-ea"/>
                        </a:rPr>
                        <a:t>梁启超（资产阶级改良派）：较早介绍马克思主义，并称马克思是社会主义的鼻祖</a:t>
                      </a:r>
                      <a:endParaRPr lang="zh-CN" altLang="en-US" sz="2800" b="0" noProof="0">
                        <a:ln>
                          <a:noFill/>
                        </a:ln>
                        <a:solidFill>
                          <a:srgbClr val="070707"/>
                        </a:solidFill>
                        <a:effectLst/>
                        <a:uLnTx/>
                        <a:uFillTx/>
                        <a:latin typeface="华文中宋" panose="02010600040101010101" charset="-122"/>
                        <a:ea typeface="华文中宋" panose="02010600040101010101" charset="-122"/>
                        <a:cs typeface="方正仿宋_GB2312" panose="02000000000000000000" charset="-122"/>
                        <a:sym typeface="+mn-ea"/>
                      </a:endParaRPr>
                    </a:p>
                  </a:txBody>
                  <a:tcPr marL="75565" marR="75565" marT="47625" marB="47625" anchor="ctr"/>
                </a:tc>
              </a:tr>
              <a:tr h="825500">
                <a:tc>
                  <a:txBody>
                    <a:bodyPr/>
                    <a:lstStyle/>
                    <a:p>
                      <a:pPr indent="0" algn="ctr" fontAlgn="auto">
                        <a:lnSpc>
                          <a:spcPct val="100000"/>
                        </a:lnSpc>
                        <a:spcBef>
                          <a:spcPct val="0"/>
                        </a:spcBef>
                        <a:spcAft>
                          <a:spcPct val="0"/>
                        </a:spcAft>
                        <a:buClrTx/>
                        <a:buSzTx/>
                        <a:buFontTx/>
                        <a:defRPr/>
                      </a:pPr>
                      <a:r>
                        <a:rPr lang="zh-CN" altLang="en-US" sz="2800" b="1" noProof="0">
                          <a:ln>
                            <a:noFill/>
                          </a:ln>
                          <a:solidFill>
                            <a:srgbClr val="C00000"/>
                          </a:solidFill>
                          <a:effectLst/>
                          <a:uLnTx/>
                          <a:uFillTx/>
                          <a:latin typeface="华文中宋" panose="02010600040101010101" charset="-122"/>
                          <a:ea typeface="华文中宋" panose="02010600040101010101" charset="-122"/>
                          <a:cs typeface="方正仿宋_GB2312" panose="02000000000000000000" charset="-122"/>
                          <a:sym typeface="+mn-ea"/>
                        </a:rPr>
                        <a:t>正式传播</a:t>
                      </a:r>
                    </a:p>
                    <a:p>
                      <a:pPr indent="0" algn="ctr" fontAlgn="auto">
                        <a:lnSpc>
                          <a:spcPct val="100000"/>
                        </a:lnSpc>
                        <a:spcBef>
                          <a:spcPct val="0"/>
                        </a:spcBef>
                        <a:spcAft>
                          <a:spcPct val="0"/>
                        </a:spcAft>
                        <a:buClrTx/>
                        <a:buSzTx/>
                        <a:buFontTx/>
                        <a:defRPr/>
                      </a:pPr>
                      <a:r>
                        <a:rPr lang="zh-CN" altLang="en-US" sz="2800" b="0" noProof="0">
                          <a:ln>
                            <a:noFill/>
                          </a:ln>
                          <a:solidFill>
                            <a:srgbClr val="000000"/>
                          </a:solidFill>
                          <a:effectLst/>
                          <a:uLnTx/>
                          <a:uFillTx/>
                          <a:latin typeface="华文中宋" panose="02010600040101010101" charset="-122"/>
                          <a:ea typeface="华文中宋" panose="02010600040101010101" charset="-122"/>
                          <a:cs typeface="黑体" panose="02010609060101010101" pitchFamily="49" charset="-122"/>
                          <a:sym typeface="+mn-ea"/>
                        </a:rPr>
                        <a:t>十月革命后</a:t>
                      </a:r>
                    </a:p>
                  </a:txBody>
                  <a:tcPr marL="75565" marR="75565" marT="47625" marB="47625" anchor="ctr"/>
                </a:tc>
                <a:tc>
                  <a:txBody>
                    <a:bodyPr/>
                    <a:lstStyle/>
                    <a:p>
                      <a:pPr indent="0" algn="l" fontAlgn="auto">
                        <a:lnSpc>
                          <a:spcPct val="100000"/>
                        </a:lnSpc>
                        <a:spcBef>
                          <a:spcPct val="0"/>
                        </a:spcBef>
                        <a:spcAft>
                          <a:spcPct val="0"/>
                        </a:spcAft>
                        <a:buClrTx/>
                        <a:buSzTx/>
                        <a:buFontTx/>
                        <a:buNone/>
                        <a:defRPr/>
                      </a:pPr>
                      <a:r>
                        <a:rPr lang="zh-CN" altLang="en-US" sz="2800" b="0" noProof="0">
                          <a:ln>
                            <a:noFill/>
                          </a:ln>
                          <a:solidFill>
                            <a:srgbClr val="000000"/>
                          </a:solidFill>
                          <a:effectLst/>
                          <a:uLnTx/>
                          <a:uFillTx/>
                          <a:latin typeface="华文中宋" panose="02010600040101010101" charset="-122"/>
                          <a:ea typeface="华文中宋" panose="02010600040101010101" charset="-122"/>
                          <a:cs typeface="华文中宋" panose="02010600040101010101" charset="-122"/>
                          <a:sym typeface="+mn-ea"/>
                        </a:rPr>
                        <a:t>1918年</a:t>
                      </a:r>
                      <a:r>
                        <a:rPr lang="zh-CN" altLang="en-US" sz="2800" b="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李大钊</a:t>
                      </a:r>
                      <a:r>
                        <a:rPr lang="zh-CN" altLang="en-US" sz="2800" b="0" noProof="0">
                          <a:ln>
                            <a:noFill/>
                          </a:ln>
                          <a:solidFill>
                            <a:srgbClr val="000000"/>
                          </a:solidFill>
                          <a:effectLst/>
                          <a:uLnTx/>
                          <a:uFillTx/>
                          <a:latin typeface="华文中宋" panose="02010600040101010101" charset="-122"/>
                          <a:ea typeface="华文中宋" panose="02010600040101010101" charset="-122"/>
                          <a:cs typeface="华文中宋" panose="02010600040101010101" charset="-122"/>
                          <a:sym typeface="+mn-ea"/>
                        </a:rPr>
                        <a:t>发表《法俄革命之比较》《庶民的胜利》《布尔什维主义的胜利》等文章，</a:t>
                      </a:r>
                      <a:r>
                        <a:rPr lang="zh-CN" altLang="en-US" sz="2800" b="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在中国第一次举起了社会主义大旗。</a:t>
                      </a:r>
                    </a:p>
                  </a:txBody>
                  <a:tcPr marL="75565" marR="75565" marT="47625" marB="47625" anchor="ctr"/>
                </a:tc>
              </a:tr>
              <a:tr h="1739900">
                <a:tc>
                  <a:txBody>
                    <a:bodyPr/>
                    <a:lstStyle/>
                    <a:p>
                      <a:pPr indent="0" algn="ctr" fontAlgn="auto">
                        <a:lnSpc>
                          <a:spcPct val="100000"/>
                        </a:lnSpc>
                        <a:spcBef>
                          <a:spcPct val="0"/>
                        </a:spcBef>
                        <a:spcAft>
                          <a:spcPct val="0"/>
                        </a:spcAft>
                        <a:buClrTx/>
                        <a:buSzTx/>
                        <a:buFontTx/>
                        <a:defRPr/>
                      </a:pPr>
                      <a:r>
                        <a:rPr lang="zh-CN" altLang="en-US" sz="2800" b="1" noProof="0">
                          <a:ln>
                            <a:noFill/>
                          </a:ln>
                          <a:solidFill>
                            <a:srgbClr val="C00000"/>
                          </a:solidFill>
                          <a:effectLst/>
                          <a:uLnTx/>
                          <a:uFillTx/>
                          <a:latin typeface="华文中宋" panose="02010600040101010101" charset="-122"/>
                          <a:ea typeface="华文中宋" panose="02010600040101010101" charset="-122"/>
                          <a:cs typeface="方正仿宋_GB2312" panose="02000000000000000000" charset="-122"/>
                          <a:sym typeface="+mn-ea"/>
                        </a:rPr>
                        <a:t>广泛传播</a:t>
                      </a:r>
                    </a:p>
                    <a:p>
                      <a:pPr indent="0" algn="ctr" fontAlgn="auto">
                        <a:lnSpc>
                          <a:spcPct val="100000"/>
                        </a:lnSpc>
                        <a:spcBef>
                          <a:spcPct val="0"/>
                        </a:spcBef>
                        <a:spcAft>
                          <a:spcPct val="0"/>
                        </a:spcAft>
                        <a:buClrTx/>
                        <a:buSzTx/>
                        <a:buFontTx/>
                        <a:defRPr/>
                      </a:pPr>
                      <a:r>
                        <a:rPr lang="zh-CN" altLang="en-US" sz="2800" b="0" noProof="0">
                          <a:ln>
                            <a:noFill/>
                          </a:ln>
                          <a:solidFill>
                            <a:srgbClr val="000000"/>
                          </a:solidFill>
                          <a:effectLst/>
                          <a:uLnTx/>
                          <a:uFillTx/>
                          <a:latin typeface="华文中宋" panose="02010600040101010101" charset="-122"/>
                          <a:ea typeface="华文中宋" panose="02010600040101010101" charset="-122"/>
                          <a:cs typeface="黑体" panose="02010609060101010101" pitchFamily="49" charset="-122"/>
                          <a:sym typeface="+mn-ea"/>
                        </a:rPr>
                        <a:t>五四运动后</a:t>
                      </a:r>
                    </a:p>
                  </a:txBody>
                  <a:tcPr marL="75565" marR="75565" marT="47625" marB="47625" anchor="ctr"/>
                </a:tc>
                <a:tc>
                  <a:txBody>
                    <a:bodyPr/>
                    <a:lstStyle/>
                    <a:p>
                      <a:pPr indent="0" algn="l" fontAlgn="auto">
                        <a:lnSpc>
                          <a:spcPct val="100000"/>
                        </a:lnSpc>
                        <a:spcBef>
                          <a:spcPct val="0"/>
                        </a:spcBef>
                        <a:spcAft>
                          <a:spcPct val="0"/>
                        </a:spcAft>
                        <a:buClrTx/>
                        <a:buSzTx/>
                        <a:buFontTx/>
                        <a:buNone/>
                        <a:defRPr/>
                      </a:pPr>
                      <a:r>
                        <a:rPr lang="zh-CN" sz="2800" b="0">
                          <a:solidFill>
                            <a:srgbClr val="070707"/>
                          </a:solidFill>
                          <a:latin typeface="华文中宋" panose="02010600040101010101" charset="-122"/>
                          <a:ea typeface="华文中宋" panose="02010600040101010101" charset="-122"/>
                          <a:cs typeface="华文中宋" panose="02010600040101010101" charset="-122"/>
                          <a:sym typeface="+mn-ea"/>
                        </a:rPr>
                        <a:t>1919年5月李大钊为发表</a:t>
                      </a:r>
                      <a:r>
                        <a:rPr lang="zh-CN" sz="2800" b="0">
                          <a:solidFill>
                            <a:srgbClr val="C00000"/>
                          </a:solidFill>
                          <a:latin typeface="华文中宋" panose="02010600040101010101" charset="-122"/>
                          <a:ea typeface="华文中宋" panose="02010600040101010101" charset="-122"/>
                          <a:cs typeface="华文中宋" panose="02010600040101010101" charset="-122"/>
                          <a:sym typeface="+mn-ea"/>
                        </a:rPr>
                        <a:t>《我的马克思主义观》</a:t>
                      </a:r>
                      <a:r>
                        <a:rPr lang="zh-CN" sz="2800" b="0">
                          <a:solidFill>
                            <a:srgbClr val="070707"/>
                          </a:solidFill>
                          <a:latin typeface="华文中宋" panose="02010600040101010101" charset="-122"/>
                          <a:ea typeface="华文中宋" panose="02010600040101010101" charset="-122"/>
                          <a:cs typeface="华文中宋" panose="02010600040101010101" charset="-122"/>
                          <a:sym typeface="+mn-ea"/>
                        </a:rPr>
                        <a:t>，</a:t>
                      </a:r>
                      <a:r>
                        <a:rPr lang="zh-CN" altLang="en-US" sz="2800" b="0" noProof="0">
                          <a:ln>
                            <a:noFill/>
                          </a:ln>
                          <a:effectLst/>
                          <a:uLnTx/>
                          <a:uFillTx/>
                          <a:latin typeface="华文中宋" panose="02010600040101010101" charset="-122"/>
                          <a:ea typeface="华文中宋" panose="02010600040101010101" charset="-122"/>
                          <a:cs typeface="华文中宋" panose="02010600040101010101" charset="-122"/>
                          <a:sym typeface="+mn-ea"/>
                        </a:rPr>
                        <a:t>第一次较为</a:t>
                      </a:r>
                      <a:r>
                        <a:rPr lang="zh-CN" altLang="en-US" sz="2800" b="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全面系统地</a:t>
                      </a:r>
                      <a:r>
                        <a:rPr lang="zh-CN" altLang="en-US" sz="2800" b="0" noProof="0">
                          <a:ln>
                            <a:noFill/>
                          </a:ln>
                          <a:effectLst/>
                          <a:uLnTx/>
                          <a:uFillTx/>
                          <a:latin typeface="华文中宋" panose="02010600040101010101" charset="-122"/>
                          <a:ea typeface="华文中宋" panose="02010600040101010101" charset="-122"/>
                          <a:cs typeface="华文中宋" panose="02010600040101010101" charset="-122"/>
                          <a:sym typeface="+mn-ea"/>
                        </a:rPr>
                        <a:t>介绍了马克思主义，各地组织起</a:t>
                      </a:r>
                      <a:r>
                        <a:rPr lang="zh-CN" altLang="en-US" sz="2800" b="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微软雅黑" panose="020B0503020204020204" charset="-122"/>
                        </a:rPr>
                        <a:t>马克思主义研究会，</a:t>
                      </a:r>
                      <a:r>
                        <a:rPr lang="en-US" altLang="zh-CN" sz="2800" b="0">
                          <a:solidFill>
                            <a:srgbClr val="C00000"/>
                          </a:solidFill>
                          <a:latin typeface="华文中宋" panose="02010600040101010101" charset="-122"/>
                          <a:ea typeface="华文中宋" panose="02010600040101010101" charset="-122"/>
                          <a:cs typeface="华文中宋" panose="02010600040101010101" charset="-122"/>
                          <a:sym typeface="+mn-ea"/>
                        </a:rPr>
                        <a:t>翻译</a:t>
                      </a:r>
                      <a:r>
                        <a:rPr lang="en-US" altLang="zh-CN" sz="2800" b="0">
                          <a:solidFill>
                            <a:schemeClr val="tx1"/>
                          </a:solidFill>
                          <a:latin typeface="华文中宋" panose="02010600040101010101" charset="-122"/>
                          <a:ea typeface="华文中宋" panose="02010600040101010101" charset="-122"/>
                          <a:cs typeface="华文中宋" panose="02010600040101010101" charset="-122"/>
                          <a:sym typeface="+mn-ea"/>
                        </a:rPr>
                        <a:t>、</a:t>
                      </a:r>
                      <a:r>
                        <a:rPr lang="en-US" altLang="zh-CN" sz="2800" b="0">
                          <a:solidFill>
                            <a:srgbClr val="C00000"/>
                          </a:solidFill>
                          <a:latin typeface="华文中宋" panose="02010600040101010101" charset="-122"/>
                          <a:ea typeface="华文中宋" panose="02010600040101010101" charset="-122"/>
                          <a:cs typeface="华文中宋" panose="02010600040101010101" charset="-122"/>
                          <a:sym typeface="+mn-ea"/>
                        </a:rPr>
                        <a:t>宣传</a:t>
                      </a:r>
                      <a:r>
                        <a:rPr lang="zh-CN" altLang="en-US" sz="2800">
                          <a:latin typeface="华文中宋" panose="02010600040101010101" charset="-122"/>
                          <a:ea typeface="华文中宋" panose="02010600040101010101" charset="-122"/>
                          <a:cs typeface="华文中宋" panose="02010600040101010101" charset="-122"/>
                          <a:sym typeface="+mn-ea"/>
                        </a:rPr>
                        <a:t>马克思主义</a:t>
                      </a:r>
                      <a:r>
                        <a:rPr lang="en-US" altLang="zh-CN" sz="2800" b="0">
                          <a:solidFill>
                            <a:schemeClr val="tx1"/>
                          </a:solidFill>
                          <a:latin typeface="华文中宋" panose="02010600040101010101" charset="-122"/>
                          <a:ea typeface="华文中宋" panose="02010600040101010101" charset="-122"/>
                          <a:cs typeface="华文中宋" panose="02010600040101010101" charset="-122"/>
                          <a:sym typeface="+mn-ea"/>
                        </a:rPr>
                        <a:t>学说</a:t>
                      </a:r>
                      <a:r>
                        <a:rPr lang="zh-CN" altLang="en-US" sz="2800" b="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b="0" noProof="0">
                          <a:ln>
                            <a:noFill/>
                          </a:ln>
                          <a:solidFill>
                            <a:schemeClr val="tx1"/>
                          </a:solidFill>
                          <a:effectLst/>
                          <a:uLnTx/>
                          <a:uFillTx/>
                          <a:latin typeface="华文中宋" panose="02010600040101010101" charset="-122"/>
                          <a:ea typeface="华文中宋" panose="02010600040101010101" charset="-122"/>
                          <a:cs typeface="华文中宋" panose="02010600040101010101" charset="-122"/>
                          <a:sym typeface="微软雅黑" panose="020B0503020204020204" charset="-122"/>
                        </a:rPr>
                        <a:t>从此，</a:t>
                      </a:r>
                      <a:r>
                        <a:rPr lang="zh-CN" altLang="en-US" sz="2800" b="0" noProof="0">
                          <a:ln>
                            <a:noFill/>
                          </a:ln>
                          <a:effectLst/>
                          <a:uLnTx/>
                          <a:uFillTx/>
                          <a:latin typeface="华文中宋" panose="02010600040101010101" charset="-122"/>
                          <a:ea typeface="华文中宋" panose="02010600040101010101" charset="-122"/>
                          <a:cs typeface="华文中宋" panose="02010600040101010101" charset="-122"/>
                          <a:sym typeface="微软雅黑" panose="020B0503020204020204" charset="-122"/>
                        </a:rPr>
                        <a:t>马克思主义的传播成为</a:t>
                      </a:r>
                      <a:r>
                        <a:rPr lang="zh-CN" altLang="en-US" sz="2800" b="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微软雅黑" panose="020B0503020204020204" charset="-122"/>
                        </a:rPr>
                        <a:t>社会的主流</a:t>
                      </a:r>
                      <a:r>
                        <a:rPr lang="zh-CN" altLang="en-US" sz="2800" b="0" noProof="0">
                          <a:ln>
                            <a:noFill/>
                          </a:ln>
                          <a:effectLst/>
                          <a:uLnTx/>
                          <a:uFillTx/>
                          <a:latin typeface="华文中宋" panose="02010600040101010101" charset="-122"/>
                          <a:ea typeface="华文中宋" panose="02010600040101010101" charset="-122"/>
                          <a:cs typeface="华文中宋" panose="02010600040101010101" charset="-122"/>
                          <a:sym typeface="微软雅黑" panose="020B0503020204020204" charset="-122"/>
                        </a:rPr>
                        <a:t>。</a:t>
                      </a:r>
                      <a:endParaRPr lang="zh-CN" sz="2800" b="0">
                        <a:solidFill>
                          <a:srgbClr val="070707"/>
                        </a:solidFill>
                        <a:latin typeface="华文中宋" panose="02010600040101010101" charset="-122"/>
                        <a:ea typeface="华文中宋" panose="02010600040101010101" charset="-122"/>
                        <a:cs typeface="华文中宋" panose="02010600040101010101" charset="-122"/>
                        <a:sym typeface="+mn-ea"/>
                      </a:endParaRPr>
                    </a:p>
                  </a:txBody>
                  <a:tcPr marL="75565" marR="75565" marT="47625" marB="47625" anchor="ctr"/>
                </a:tc>
              </a:tr>
            </a:tbl>
          </a:graphicData>
        </a:graphic>
      </p:graphicFrame>
      <p:sp>
        <p:nvSpPr>
          <p:cNvPr id="13" name="矩形 12"/>
          <p:cNvSpPr/>
          <p:nvPr>
            <p:custDataLst>
              <p:tags r:id="rId5"/>
            </p:custDataLst>
          </p:nvPr>
        </p:nvSpPr>
        <p:spPr>
          <a:xfrm>
            <a:off x="10042208" y="1948180"/>
            <a:ext cx="1703388" cy="5207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mn-cs"/>
              </a:rPr>
              <a:t>学术思想</a:t>
            </a:r>
          </a:p>
        </p:txBody>
      </p:sp>
      <p:sp>
        <p:nvSpPr>
          <p:cNvPr id="15" name="矩形 14"/>
          <p:cNvSpPr/>
          <p:nvPr>
            <p:custDataLst>
              <p:tags r:id="rId6"/>
            </p:custDataLst>
          </p:nvPr>
        </p:nvSpPr>
        <p:spPr>
          <a:xfrm>
            <a:off x="9237980" y="3326765"/>
            <a:ext cx="2508250" cy="5302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mn-cs"/>
              </a:rPr>
              <a:t>社会改造思想</a:t>
            </a:r>
          </a:p>
        </p:txBody>
      </p:sp>
      <p:sp>
        <p:nvSpPr>
          <p:cNvPr id="17" name="矩形 16"/>
          <p:cNvSpPr/>
          <p:nvPr>
            <p:custDataLst>
              <p:tags r:id="rId7"/>
            </p:custDataLst>
          </p:nvPr>
        </p:nvSpPr>
        <p:spPr>
          <a:xfrm>
            <a:off x="5629910" y="5643245"/>
            <a:ext cx="6115685" cy="51689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algn="ctr" defTabSz="914400" rtl="0" fontAlgn="base">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mn-cs"/>
              </a:rPr>
              <a:t>无产阶级政党指导思想（中共成立后）</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二、马克思主义的传播</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（二）特点</a:t>
            </a:r>
          </a:p>
        </p:txBody>
      </p:sp>
      <p:sp>
        <p:nvSpPr>
          <p:cNvPr id="8" name="文本框 7"/>
          <p:cNvSpPr txBox="1"/>
          <p:nvPr/>
        </p:nvSpPr>
        <p:spPr>
          <a:xfrm>
            <a:off x="379095" y="1347470"/>
            <a:ext cx="9394190" cy="1383665"/>
          </a:xfrm>
          <a:prstGeom prst="rect">
            <a:avLst/>
          </a:prstGeom>
          <a:noFill/>
        </p:spPr>
        <p:txBody>
          <a:bodyPr wrap="square" rtlCol="0" anchor="t">
            <a:spAutoFit/>
          </a:bodyPr>
          <a:lstStyle/>
          <a:p>
            <a:pPr lvl="0" indent="0" fontAlgn="auto">
              <a:lnSpc>
                <a:spcPct val="100000"/>
              </a:lnSpc>
            </a:pPr>
            <a:r>
              <a:rPr lang="en-US" altLang="zh-CN" sz="2800">
                <a:latin typeface="华文中宋" panose="02010600040101010101" charset="-122"/>
                <a:ea typeface="华文中宋" panose="02010600040101010101" charset="-122"/>
                <a:cs typeface="黑体" panose="02010609060101010101" pitchFamily="49" charset="-122"/>
                <a:sym typeface="+mn-ea"/>
              </a:rPr>
              <a:t>1</a:t>
            </a:r>
            <a:r>
              <a:rPr lang="zh-CN" altLang="en-US" sz="2800">
                <a:latin typeface="华文中宋" panose="02010600040101010101" charset="-122"/>
                <a:ea typeface="华文中宋" panose="02010600040101010101" charset="-122"/>
                <a:cs typeface="黑体" panose="02010609060101010101" pitchFamily="49" charset="-122"/>
                <a:sym typeface="+mn-ea"/>
              </a:rPr>
              <a:t>、先进知识分子起了核心领导作用；</a:t>
            </a:r>
            <a:endPar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endParaRPr>
          </a:p>
          <a:p>
            <a:pPr lvl="0" indent="0" fontAlgn="auto">
              <a:lnSpc>
                <a:spcPct val="100000"/>
              </a:lnSpc>
            </a:pPr>
            <a:r>
              <a:rPr lang="en-US" altLang="zh-CN" sz="2800">
                <a:latin typeface="华文中宋" panose="02010600040101010101" charset="-122"/>
                <a:ea typeface="华文中宋" panose="02010600040101010101" charset="-122"/>
                <a:cs typeface="黑体" panose="02010609060101010101" pitchFamily="49" charset="-122"/>
                <a:sym typeface="+mn-ea"/>
              </a:rPr>
              <a:t>2</a:t>
            </a:r>
            <a:r>
              <a:rPr lang="zh-CN" altLang="en-US" sz="2800">
                <a:latin typeface="华文中宋" panose="02010600040101010101" charset="-122"/>
                <a:ea typeface="华文中宋" panose="02010600040101010101" charset="-122"/>
                <a:cs typeface="黑体" panose="02010609060101010101" pitchFamily="49" charset="-122"/>
                <a:sym typeface="+mn-ea"/>
              </a:rPr>
              <a:t>、马克思主义宣传与中国工人运动相结合；</a:t>
            </a:r>
            <a:endParaRPr lang="zh-CN" altLang="en-US" sz="2800">
              <a:solidFill>
                <a:schemeClr val="tx1"/>
              </a:solidFill>
              <a:latin typeface="华文中宋" panose="02010600040101010101" charset="-122"/>
              <a:ea typeface="华文中宋" panose="02010600040101010101" charset="-122"/>
              <a:cs typeface="黑体" panose="02010609060101010101" pitchFamily="49" charset="-122"/>
            </a:endParaRPr>
          </a:p>
          <a:p>
            <a:pPr lvl="0" indent="0" fontAlgn="auto">
              <a:lnSpc>
                <a:spcPct val="100000"/>
              </a:lnSpc>
            </a:pPr>
            <a:r>
              <a:rPr lang="en-US" altLang="zh-CN" sz="2800">
                <a:latin typeface="华文中宋" panose="02010600040101010101" charset="-122"/>
                <a:ea typeface="华文中宋" panose="02010600040101010101" charset="-122"/>
                <a:cs typeface="黑体" panose="02010609060101010101" pitchFamily="49" charset="-122"/>
                <a:sym typeface="+mn-ea"/>
              </a:rPr>
              <a:t>3</a:t>
            </a:r>
            <a:r>
              <a:rPr lang="zh-CN" altLang="en-US" sz="2800">
                <a:latin typeface="华文中宋" panose="02010600040101010101" charset="-122"/>
                <a:ea typeface="华文中宋" panose="02010600040101010101" charset="-122"/>
                <a:cs typeface="黑体" panose="02010609060101010101" pitchFamily="49" charset="-122"/>
                <a:sym typeface="+mn-ea"/>
              </a:rPr>
              <a:t>、是在与各种非马克思主义思想的斗争中发展传播的。</a:t>
            </a:r>
          </a:p>
        </p:txBody>
      </p:sp>
      <p:sp>
        <p:nvSpPr>
          <p:cNvPr id="10" name="文本框 9"/>
          <p:cNvSpPr txBox="1"/>
          <p:nvPr/>
        </p:nvSpPr>
        <p:spPr>
          <a:xfrm>
            <a:off x="379095" y="2731135"/>
            <a:ext cx="11289665" cy="521970"/>
          </a:xfrm>
          <a:prstGeom prst="rect">
            <a:avLst/>
          </a:prstGeom>
          <a:solidFill>
            <a:srgbClr val="CEBB67"/>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sym typeface="+mn-ea"/>
              </a:rPr>
              <a:t>拓展：</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sym typeface="+mn-ea"/>
              </a:rPr>
              <a:t>问题与主义之</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sym typeface="+mn-ea"/>
              </a:rPr>
              <a:t>争中</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宋体" panose="02010600030101010101" pitchFamily="2" charset="-122"/>
                <a:sym typeface="宋体" panose="02010600030101010101" pitchFamily="2" charset="-122"/>
              </a:rPr>
              <a:t>胡适和李大钊分别持什么观点？争论实质是？</a:t>
            </a:r>
          </a:p>
        </p:txBody>
      </p:sp>
      <p:sp>
        <p:nvSpPr>
          <p:cNvPr id="11" name="文本框 10"/>
          <p:cNvSpPr txBox="1"/>
          <p:nvPr/>
        </p:nvSpPr>
        <p:spPr>
          <a:xfrm>
            <a:off x="379095" y="3429000"/>
            <a:ext cx="11390630" cy="2937510"/>
          </a:xfrm>
          <a:prstGeom prst="rect">
            <a:avLst/>
          </a:prstGeom>
          <a:noFill/>
          <a:ln w="12700" cmpd="sng">
            <a:solidFill>
              <a:srgbClr val="CEBB67">
                <a:alpha val="44000"/>
              </a:srgbClr>
            </a:solidFill>
            <a:prstDash val="solid"/>
          </a:ln>
        </p:spPr>
        <p:txBody>
          <a:bodyPr wrap="square" rtlCol="0" anchor="t">
            <a:noAutofit/>
          </a:bodyPr>
          <a:lstStyle/>
          <a:p>
            <a:pPr indent="0" fontAlgn="auto">
              <a:lnSpc>
                <a:spcPct val="100000"/>
              </a:lnSpc>
            </a:pPr>
            <a:r>
              <a:rPr lang="en-US" altLang="zh-CN" sz="2800">
                <a:latin typeface="楷体" panose="02010609060101010101" charset="-122"/>
                <a:ea typeface="楷体" panose="02010609060101010101" charset="-122"/>
                <a:cs typeface="楷体" panose="02010609060101010101" charset="-122"/>
                <a:sym typeface="+mn-ea"/>
              </a:rPr>
              <a:t>材料1: “要一个一个地研究问题，一点一滴地解决问问题……空谈外来进口的主义，是没有什么用处的。</a:t>
            </a:r>
            <a:endParaRPr lang="en-US" altLang="zh-CN" sz="2800">
              <a:latin typeface="楷体" panose="02010609060101010101" charset="-122"/>
              <a:ea typeface="楷体" panose="02010609060101010101" charset="-122"/>
              <a:cs typeface="楷体" panose="02010609060101010101" charset="-122"/>
            </a:endParaRPr>
          </a:p>
          <a:p>
            <a:pPr indent="0" fontAlgn="auto">
              <a:lnSpc>
                <a:spcPct val="100000"/>
              </a:lnSpc>
            </a:pPr>
            <a:r>
              <a:rPr lang="en-US" altLang="zh-CN" sz="2800">
                <a:latin typeface="楷体" panose="02010609060101010101" charset="-122"/>
                <a:ea typeface="楷体" panose="02010609060101010101" charset="-122"/>
                <a:cs typeface="楷体" panose="02010609060101010101" charset="-122"/>
                <a:sym typeface="+mn-ea"/>
              </a:rPr>
              <a:t> ——胡适《多研究些问题，少谈些主义》                                              材料2: “必须有一个根本解决，才有把一个一 个具体问题都解决了的希望。” 所以我们的运动，一方面固要研究实际问题，一方面也要宣传理想的主义。</a:t>
            </a:r>
            <a:endParaRPr lang="en-US" altLang="zh-CN" sz="2800">
              <a:latin typeface="楷体" panose="02010609060101010101" charset="-122"/>
              <a:ea typeface="楷体" panose="02010609060101010101" charset="-122"/>
              <a:cs typeface="楷体" panose="02010609060101010101" charset="-122"/>
            </a:endParaRPr>
          </a:p>
          <a:p>
            <a:pPr indent="0" algn="l" fontAlgn="auto">
              <a:lnSpc>
                <a:spcPct val="100000"/>
              </a:lnSpc>
            </a:pPr>
            <a:r>
              <a:rPr lang="en-US" altLang="zh-CN" sz="2800">
                <a:latin typeface="楷体" panose="02010609060101010101" charset="-122"/>
                <a:ea typeface="楷体" panose="02010609060101010101" charset="-122"/>
                <a:cs typeface="楷体" panose="02010609060101010101" charset="-122"/>
                <a:sym typeface="+mn-ea"/>
              </a:rPr>
              <a:t>  ——李大钊《再论问题与主义》   </a:t>
            </a:r>
          </a:p>
        </p:txBody>
      </p:sp>
      <p:grpSp>
        <p:nvGrpSpPr>
          <p:cNvPr id="12" name="组合 11"/>
          <p:cNvGrpSpPr/>
          <p:nvPr/>
        </p:nvGrpSpPr>
        <p:grpSpPr>
          <a:xfrm>
            <a:off x="8807450" y="323215"/>
            <a:ext cx="3465830" cy="2407285"/>
            <a:chOff x="13870" y="509"/>
            <a:chExt cx="5458" cy="3791"/>
          </a:xfrm>
        </p:grpSpPr>
        <p:pic>
          <p:nvPicPr>
            <p:cNvPr id="13" name="图片 12"/>
            <p:cNvPicPr>
              <a:picLocks noChangeAspect="1"/>
            </p:cNvPicPr>
            <p:nvPr/>
          </p:nvPicPr>
          <p:blipFill>
            <a:blip r:embed="rId5"/>
            <a:srcRect l="9111" t="17198" r="14394" b="28802"/>
            <a:stretch>
              <a:fillRect/>
            </a:stretch>
          </p:blipFill>
          <p:spPr>
            <a:xfrm>
              <a:off x="16056" y="614"/>
              <a:ext cx="3273" cy="2962"/>
            </a:xfrm>
            <a:prstGeom prst="rect">
              <a:avLst/>
            </a:prstGeom>
          </p:spPr>
        </p:pic>
        <p:pic>
          <p:nvPicPr>
            <p:cNvPr id="104" name="图片 103"/>
            <p:cNvPicPr/>
            <p:nvPr/>
          </p:nvPicPr>
          <p:blipFill>
            <a:blip r:embed="rId6">
              <a:clrChange>
                <a:clrFrom>
                  <a:srgbClr val="FFFFFF">
                    <a:alpha val="100000"/>
                  </a:srgbClr>
                </a:clrFrom>
                <a:clrTo>
                  <a:srgbClr val="FFFFFF">
                    <a:alpha val="100000"/>
                    <a:alpha val="0"/>
                  </a:srgbClr>
                </a:clrTo>
              </a:clrChange>
            </a:blip>
            <a:srcRect l="8970" t="6259" r="53327" b="59102"/>
            <a:stretch>
              <a:fillRect/>
            </a:stretch>
          </p:blipFill>
          <p:spPr>
            <a:xfrm>
              <a:off x="13870" y="509"/>
              <a:ext cx="3006" cy="3067"/>
            </a:xfrm>
            <a:prstGeom prst="rect">
              <a:avLst/>
            </a:prstGeom>
            <a:noFill/>
            <a:ln w="9525">
              <a:noFill/>
            </a:ln>
          </p:spPr>
        </p:pic>
        <p:sp>
          <p:nvSpPr>
            <p:cNvPr id="14" name="文本框 13"/>
            <p:cNvSpPr txBox="1"/>
            <p:nvPr/>
          </p:nvSpPr>
          <p:spPr>
            <a:xfrm>
              <a:off x="14691" y="3576"/>
              <a:ext cx="4509"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rPr>
                <a:t>◎胡适与李大钊</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二、马克思主义的传播</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（二）特点</a:t>
            </a:r>
          </a:p>
        </p:txBody>
      </p:sp>
      <p:sp>
        <p:nvSpPr>
          <p:cNvPr id="8" name="文本框 7"/>
          <p:cNvSpPr txBox="1"/>
          <p:nvPr/>
        </p:nvSpPr>
        <p:spPr>
          <a:xfrm>
            <a:off x="379095" y="1347470"/>
            <a:ext cx="9394190" cy="1383665"/>
          </a:xfrm>
          <a:prstGeom prst="rect">
            <a:avLst/>
          </a:prstGeom>
          <a:noFill/>
        </p:spPr>
        <p:txBody>
          <a:bodyPr wrap="square" rtlCol="0" anchor="t">
            <a:spAutoFit/>
          </a:bodyPr>
          <a:lstStyle/>
          <a:p>
            <a:pPr indent="0" fontAlgn="auto">
              <a:lnSpc>
                <a:spcPct val="100000"/>
              </a:lnSpc>
            </a:pPr>
            <a:r>
              <a:rPr lang="en-US" altLang="zh-CN" sz="2800">
                <a:latin typeface="华文中宋" panose="02010600040101010101" charset="-122"/>
                <a:ea typeface="华文中宋" panose="02010600040101010101" charset="-122"/>
                <a:cs typeface="黑体" panose="02010609060101010101" pitchFamily="49" charset="-122"/>
                <a:sym typeface="+mn-ea"/>
              </a:rPr>
              <a:t>1</a:t>
            </a:r>
            <a:r>
              <a:rPr lang="zh-CN" altLang="en-US" sz="2800">
                <a:latin typeface="华文中宋" panose="02010600040101010101" charset="-122"/>
                <a:ea typeface="华文中宋" panose="02010600040101010101" charset="-122"/>
                <a:cs typeface="黑体" panose="02010609060101010101" pitchFamily="49" charset="-122"/>
                <a:sym typeface="+mn-ea"/>
              </a:rPr>
              <a:t>、先进知识分子起了核心领导作用；</a:t>
            </a:r>
          </a:p>
          <a:p>
            <a:pPr indent="0" fontAlgn="auto">
              <a:lnSpc>
                <a:spcPct val="100000"/>
              </a:lnSpc>
            </a:pPr>
            <a:r>
              <a:rPr lang="en-US" altLang="zh-CN" sz="2800">
                <a:latin typeface="华文中宋" panose="02010600040101010101" charset="-122"/>
                <a:ea typeface="华文中宋" panose="02010600040101010101" charset="-122"/>
                <a:cs typeface="黑体" panose="02010609060101010101" pitchFamily="49" charset="-122"/>
                <a:sym typeface="+mn-ea"/>
              </a:rPr>
              <a:t>2</a:t>
            </a:r>
            <a:r>
              <a:rPr lang="zh-CN" altLang="en-US" sz="2800">
                <a:latin typeface="华文中宋" panose="02010600040101010101" charset="-122"/>
                <a:ea typeface="华文中宋" panose="02010600040101010101" charset="-122"/>
                <a:cs typeface="黑体" panose="02010609060101010101" pitchFamily="49" charset="-122"/>
                <a:sym typeface="+mn-ea"/>
              </a:rPr>
              <a:t>、马克思主义宣传与中国工人运动相结合；</a:t>
            </a:r>
            <a:endParaRPr lang="zh-CN" altLang="en-US" sz="2800">
              <a:latin typeface="华文中宋" panose="02010600040101010101" charset="-122"/>
              <a:ea typeface="华文中宋" panose="02010600040101010101" charset="-122"/>
              <a:cs typeface="黑体" panose="02010609060101010101" pitchFamily="49" charset="-122"/>
            </a:endParaRPr>
          </a:p>
          <a:p>
            <a:pPr indent="0" fontAlgn="auto">
              <a:lnSpc>
                <a:spcPct val="100000"/>
              </a:lnSpc>
            </a:pPr>
            <a:r>
              <a:rPr lang="en-US" altLang="zh-CN" sz="2800">
                <a:latin typeface="华文中宋" panose="02010600040101010101" charset="-122"/>
                <a:ea typeface="华文中宋" panose="02010600040101010101" charset="-122"/>
                <a:cs typeface="黑体" panose="02010609060101010101" pitchFamily="49" charset="-122"/>
                <a:sym typeface="+mn-ea"/>
              </a:rPr>
              <a:t>3</a:t>
            </a:r>
            <a:r>
              <a:rPr lang="zh-CN" altLang="en-US" sz="2800">
                <a:latin typeface="华文中宋" panose="02010600040101010101" charset="-122"/>
                <a:ea typeface="华文中宋" panose="02010600040101010101" charset="-122"/>
                <a:cs typeface="黑体" panose="02010609060101010101" pitchFamily="49" charset="-122"/>
                <a:sym typeface="+mn-ea"/>
              </a:rPr>
              <a:t>、是在与各种非马克思主义思想的斗争中发展传播的。</a:t>
            </a:r>
          </a:p>
        </p:txBody>
      </p:sp>
      <p:sp>
        <p:nvSpPr>
          <p:cNvPr id="2" name="文本框 1"/>
          <p:cNvSpPr txBox="1"/>
          <p:nvPr/>
        </p:nvSpPr>
        <p:spPr>
          <a:xfrm>
            <a:off x="257810" y="3258820"/>
            <a:ext cx="11463020" cy="1986280"/>
          </a:xfrm>
          <a:prstGeom prst="rect">
            <a:avLst/>
          </a:prstGeom>
          <a:noFill/>
        </p:spPr>
        <p:txBody>
          <a:bodyPr wrap="square" rtlCol="0" anchor="t">
            <a:spAutoFit/>
          </a:bodyPr>
          <a:lstStyle/>
          <a:p>
            <a:pPr indent="0" fontAlgn="auto">
              <a:lnSpc>
                <a:spcPct val="110000"/>
              </a:lnSpc>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）观点：</a:t>
            </a:r>
          </a:p>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①</a:t>
            </a:r>
            <a:r>
              <a:rPr lang="en-US" altLang="zh-CN" sz="2800">
                <a:latin typeface="华文中宋" panose="02010600040101010101" charset="-122"/>
                <a:ea typeface="华文中宋" panose="02010600040101010101" charset="-122"/>
                <a:cs typeface="华文中宋" panose="02010600040101010101" charset="-122"/>
                <a:sym typeface="+mn-ea"/>
              </a:rPr>
              <a:t>胡适：反对从根本上改革腐朽的社会制度，宣扬资产 阶级改良主义。   </a:t>
            </a:r>
          </a:p>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②</a:t>
            </a:r>
            <a:r>
              <a:rPr lang="en-US" altLang="zh-CN" sz="2800">
                <a:latin typeface="华文中宋" panose="02010600040101010101" charset="-122"/>
                <a:ea typeface="华文中宋" panose="02010600040101010101" charset="-122"/>
                <a:cs typeface="华文中宋" panose="02010600040101010101" charset="-122"/>
                <a:sym typeface="+mn-ea"/>
              </a:rPr>
              <a:t>李大钊:以马克思主义为指导进行社会革命。</a:t>
            </a:r>
            <a:endParaRPr lang="en-US" altLang="zh-CN" sz="2800">
              <a:latin typeface="华文中宋" panose="02010600040101010101" charset="-122"/>
              <a:ea typeface="华文中宋" panose="02010600040101010101" charset="-122"/>
              <a:cs typeface="华文中宋" panose="02010600040101010101" charset="-122"/>
            </a:endParaRPr>
          </a:p>
          <a:p>
            <a:pPr indent="0" fontAlgn="auto">
              <a:lnSpc>
                <a:spcPct val="110000"/>
              </a:lnSpc>
            </a:pP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257810" y="4721225"/>
            <a:ext cx="11934190" cy="1038860"/>
          </a:xfrm>
          <a:prstGeom prst="rect">
            <a:avLst/>
          </a:prstGeom>
          <a:noFill/>
        </p:spPr>
        <p:txBody>
          <a:bodyPr wrap="square" rtlCol="0" anchor="t">
            <a:spAutoFit/>
          </a:bodyPr>
          <a:lstStyle/>
          <a:p>
            <a:pPr indent="0" fontAlgn="auto">
              <a:lnSpc>
                <a:spcPct val="110000"/>
              </a:lnSpc>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实质：</a:t>
            </a:r>
            <a:r>
              <a:rPr lang="en-US" altLang="zh-CN" sz="2800">
                <a:latin typeface="华文中宋" panose="02010600040101010101" charset="-122"/>
                <a:ea typeface="华文中宋" panose="02010600040101010101" charset="-122"/>
                <a:cs typeface="华文中宋" panose="02010600040101010101" charset="-122"/>
                <a:sym typeface="+mn-ea"/>
              </a:rPr>
              <a:t>要不要用马克思主义解决中国问题</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altLang="zh-CN" sz="2800">
                <a:latin typeface="华文中宋" panose="02010600040101010101" charset="-122"/>
                <a:ea typeface="华文中宋" panose="02010600040101010101" charset="-122"/>
                <a:cs typeface="华文中宋" panose="02010600040101010101" charset="-122"/>
                <a:sym typeface="+mn-ea"/>
              </a:rPr>
              <a:t>是马克思主义在中国传</a:t>
            </a:r>
          </a:p>
          <a:p>
            <a:pPr indent="0" fontAlgn="auto">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  播过程中的第一次论战，是社会革命论与社会改良主义的论战</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grpSp>
        <p:nvGrpSpPr>
          <p:cNvPr id="12" name="组合 11"/>
          <p:cNvGrpSpPr/>
          <p:nvPr/>
        </p:nvGrpSpPr>
        <p:grpSpPr>
          <a:xfrm>
            <a:off x="8807450" y="323215"/>
            <a:ext cx="3465830" cy="2407285"/>
            <a:chOff x="13870" y="509"/>
            <a:chExt cx="5458" cy="3791"/>
          </a:xfrm>
        </p:grpSpPr>
        <p:pic>
          <p:nvPicPr>
            <p:cNvPr id="7" name="图片 6"/>
            <p:cNvPicPr>
              <a:picLocks noChangeAspect="1"/>
            </p:cNvPicPr>
            <p:nvPr/>
          </p:nvPicPr>
          <p:blipFill>
            <a:blip r:embed="rId5"/>
            <a:srcRect l="9111" t="17198" r="14394" b="28802"/>
            <a:stretch>
              <a:fillRect/>
            </a:stretch>
          </p:blipFill>
          <p:spPr>
            <a:xfrm>
              <a:off x="16056" y="614"/>
              <a:ext cx="3273" cy="2962"/>
            </a:xfrm>
            <a:prstGeom prst="rect">
              <a:avLst/>
            </a:prstGeom>
          </p:spPr>
        </p:pic>
        <p:pic>
          <p:nvPicPr>
            <p:cNvPr id="104" name="图片 103"/>
            <p:cNvPicPr/>
            <p:nvPr/>
          </p:nvPicPr>
          <p:blipFill>
            <a:blip r:embed="rId6">
              <a:clrChange>
                <a:clrFrom>
                  <a:srgbClr val="FFFFFF">
                    <a:alpha val="100000"/>
                  </a:srgbClr>
                </a:clrFrom>
                <a:clrTo>
                  <a:srgbClr val="FFFFFF">
                    <a:alpha val="100000"/>
                    <a:alpha val="0"/>
                  </a:srgbClr>
                </a:clrTo>
              </a:clrChange>
            </a:blip>
            <a:srcRect l="8970" t="6259" r="53327" b="59102"/>
            <a:stretch>
              <a:fillRect/>
            </a:stretch>
          </p:blipFill>
          <p:spPr>
            <a:xfrm>
              <a:off x="13870" y="509"/>
              <a:ext cx="3006" cy="3067"/>
            </a:xfrm>
            <a:prstGeom prst="rect">
              <a:avLst/>
            </a:prstGeom>
            <a:noFill/>
            <a:ln w="9525">
              <a:noFill/>
            </a:ln>
          </p:spPr>
        </p:pic>
        <p:sp>
          <p:nvSpPr>
            <p:cNvPr id="9" name="文本框 8"/>
            <p:cNvSpPr txBox="1"/>
            <p:nvPr/>
          </p:nvSpPr>
          <p:spPr>
            <a:xfrm>
              <a:off x="14691" y="3576"/>
              <a:ext cx="4509"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rPr>
                <a:t>◎胡适与李大钊</a:t>
              </a:r>
            </a:p>
          </p:txBody>
        </p:sp>
      </p:grpSp>
      <p:sp>
        <p:nvSpPr>
          <p:cNvPr id="13" name="文本框 12"/>
          <p:cNvSpPr txBox="1"/>
          <p:nvPr/>
        </p:nvSpPr>
        <p:spPr>
          <a:xfrm>
            <a:off x="379095" y="2731135"/>
            <a:ext cx="11289665" cy="521970"/>
          </a:xfrm>
          <a:prstGeom prst="rect">
            <a:avLst/>
          </a:prstGeom>
          <a:solidFill>
            <a:srgbClr val="CEBB67"/>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sym typeface="+mn-ea"/>
              </a:rPr>
              <a:t>拓展：</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sym typeface="+mn-ea"/>
              </a:rPr>
              <a:t>问题与主义之</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sym typeface="+mn-ea"/>
              </a:rPr>
              <a:t>争中</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宋体" panose="02010600030101010101" pitchFamily="2" charset="-122"/>
                <a:sym typeface="宋体" panose="02010600030101010101" pitchFamily="2" charset="-122"/>
              </a:rPr>
              <a:t>胡适和李大钊分别持什么观点？争论实质是？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nvSpPr>
        <p:spPr>
          <a:xfrm>
            <a:off x="379095" y="913765"/>
            <a:ext cx="11479530" cy="3448685"/>
          </a:xfrm>
          <a:prstGeom prst="rect">
            <a:avLst/>
          </a:prstGeom>
          <a:noFill/>
        </p:spPr>
        <p:txBody>
          <a:bodyPr wrap="square" rtlCol="0" anchor="t">
            <a:spAutoFit/>
          </a:bodyPr>
          <a:lstStyle/>
          <a:p>
            <a:pPr marL="0" marR="0" lvl="0" indent="0" algn="l" defTabSz="914400" rtl="0" eaLnBrk="0" fontAlgn="base" hangingPunct="0">
              <a:lnSpc>
                <a:spcPct val="130000"/>
              </a:lnSpc>
              <a:spcBef>
                <a:spcPct val="0"/>
              </a:spcBef>
              <a:spcAft>
                <a:spcPct val="0"/>
              </a:spcAft>
              <a:buClrTx/>
              <a:buSzTx/>
              <a:buFontTx/>
              <a:buNone/>
              <a:tabLst>
                <a:tab pos="5029200" algn="l"/>
              </a:tabLst>
              <a:defRPr/>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、(2019·全国卷Ⅲ)</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20世纪30年代中期，《新中华》载文：“现在你随便拉住一个稍稍留心中国经济问题的人，问他中国经济性质如何，他就毫不犹豫地答复你：中国经济是半殖民地性半封建性经济。”这可以用来说明当时(　　)</a:t>
            </a:r>
            <a:endParaRPr kumimoji="0" lang="zh-CN" altLang="zh-CN" sz="2400" i="0" u="none" strike="noStrike" kern="1200" cap="none" spc="0" normalizeH="0" baseline="0"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hangingPunct="0">
              <a:lnSpc>
                <a:spcPct val="130000"/>
              </a:lnSpc>
              <a:spcBef>
                <a:spcPct val="0"/>
              </a:spcBef>
              <a:spcAft>
                <a:spcPct val="0"/>
              </a:spcAft>
              <a:buClrTx/>
              <a:buSzTx/>
              <a:buFontTx/>
              <a:buNone/>
              <a:tabLst>
                <a:tab pos="5029200" algn="l"/>
              </a:tabLst>
              <a:defRPr/>
            </a:pPr>
            <a:r>
              <a:rPr lang="zh-CN" altLang="zh-CN" sz="2400">
                <a:latin typeface="黑体" panose="02010609060101010101" pitchFamily="49" charset="-122"/>
                <a:ea typeface="黑体" panose="02010609060101010101" pitchFamily="49" charset="-122"/>
                <a:cs typeface="黑体" panose="02010609060101010101" pitchFamily="49" charset="-122"/>
                <a:sym typeface="+mn-ea"/>
              </a:rPr>
              <a:t>A．知识界对中国社会性质的认识相同</a:t>
            </a:r>
            <a:endParaRPr kumimoji="0" lang="zh-CN" altLang="zh-CN" sz="2400" i="0" u="none" strike="noStrike" kern="1200" cap="none" spc="0" normalizeH="0" baseline="0"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hangingPunct="0">
              <a:lnSpc>
                <a:spcPct val="130000"/>
              </a:lnSpc>
              <a:spcBef>
                <a:spcPct val="0"/>
              </a:spcBef>
              <a:spcAft>
                <a:spcPct val="0"/>
              </a:spcAft>
              <a:buClrTx/>
              <a:buSzTx/>
              <a:buFontTx/>
              <a:buNone/>
              <a:tabLst>
                <a:tab pos="5029200" algn="l"/>
              </a:tabLst>
              <a:defRPr/>
            </a:pPr>
            <a:r>
              <a:rPr lang="zh-CN" altLang="zh-CN" sz="2400">
                <a:latin typeface="黑体" panose="02010609060101010101" pitchFamily="49" charset="-122"/>
                <a:ea typeface="黑体" panose="02010609060101010101" pitchFamily="49" charset="-122"/>
                <a:cs typeface="黑体" panose="02010609060101010101" pitchFamily="49" charset="-122"/>
                <a:sym typeface="+mn-ea"/>
              </a:rPr>
              <a:t>B．官僚资本主义在中国迅速膨胀</a:t>
            </a:r>
            <a:endParaRPr kumimoji="0" lang="zh-CN" altLang="zh-CN" sz="2400" i="0" u="none" strike="noStrike" kern="1200" cap="none" spc="0" normalizeH="0" baseline="0"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hangingPunct="0">
              <a:lnSpc>
                <a:spcPct val="130000"/>
              </a:lnSpc>
              <a:spcBef>
                <a:spcPct val="0"/>
              </a:spcBef>
              <a:spcAft>
                <a:spcPct val="0"/>
              </a:spcAft>
              <a:buClrTx/>
              <a:buSzTx/>
              <a:buFontTx/>
              <a:buNone/>
              <a:tabLst>
                <a:tab pos="5029200" algn="l"/>
              </a:tabLst>
              <a:defRPr/>
            </a:pPr>
            <a:r>
              <a:rPr lang="zh-CN" altLang="zh-CN" sz="2400">
                <a:latin typeface="黑体" panose="02010609060101010101" pitchFamily="49" charset="-122"/>
                <a:ea typeface="黑体" panose="02010609060101010101" pitchFamily="49" charset="-122"/>
                <a:cs typeface="黑体" panose="02010609060101010101" pitchFamily="49" charset="-122"/>
                <a:sym typeface="+mn-ea"/>
              </a:rPr>
              <a:t>C．经济理论问题引起民众的普遍关注</a:t>
            </a:r>
            <a:endParaRPr kumimoji="0" lang="zh-CN" altLang="zh-CN" sz="2400" i="0" u="none" strike="noStrike" kern="1200" cap="none" spc="0" normalizeH="0" baseline="0" noProof="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hangingPunct="0">
              <a:lnSpc>
                <a:spcPct val="130000"/>
              </a:lnSpc>
              <a:spcBef>
                <a:spcPct val="0"/>
              </a:spcBef>
              <a:spcAft>
                <a:spcPct val="0"/>
              </a:spcAft>
              <a:buClrTx/>
              <a:buSzTx/>
              <a:buFontTx/>
              <a:buNone/>
              <a:tabLst>
                <a:tab pos="5029200" algn="l"/>
              </a:tabLst>
              <a:defRPr/>
            </a:pPr>
            <a:r>
              <a:rPr lang="zh-CN" altLang="zh-CN" sz="2400">
                <a:latin typeface="黑体" panose="02010609060101010101" pitchFamily="49" charset="-122"/>
                <a:ea typeface="黑体" panose="02010609060101010101" pitchFamily="49" charset="-122"/>
                <a:cs typeface="黑体" panose="02010609060101010101" pitchFamily="49" charset="-122"/>
                <a:sym typeface="+mn-ea"/>
              </a:rPr>
              <a:t>D．马克思主义思想方法得到传播</a:t>
            </a:r>
          </a:p>
        </p:txBody>
      </p:sp>
      <p:sp>
        <p:nvSpPr>
          <p:cNvPr id="130052" name="文本框 130051"/>
          <p:cNvSpPr txBox="1"/>
          <p:nvPr/>
        </p:nvSpPr>
        <p:spPr>
          <a:xfrm>
            <a:off x="9772650" y="264477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D</a:t>
            </a: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二、马克思主义的传播</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linds(horizontal)">
                                      <p:cBhvr>
                                        <p:cTn id="7"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6167120" y="339090"/>
            <a:ext cx="5775325" cy="6278880"/>
            <a:chOff x="2046" y="1584"/>
            <a:chExt cx="6727" cy="7290"/>
          </a:xfrm>
        </p:grpSpPr>
        <p:pic>
          <p:nvPicPr>
            <p:cNvPr id="53" name="图片 21506" descr="图片"/>
            <p:cNvPicPr>
              <a:picLocks noChangeAspect="1"/>
            </p:cNvPicPr>
            <p:nvPr/>
          </p:nvPicPr>
          <p:blipFill>
            <a:blip r:embed="rId5">
              <a:biLevel thresh="50000"/>
              <a:grayscl/>
              <a:lum bright="6000" contrast="6000"/>
            </a:blip>
            <a:stretch>
              <a:fillRect/>
            </a:stretch>
          </p:blipFill>
          <p:spPr>
            <a:xfrm>
              <a:off x="2203" y="1584"/>
              <a:ext cx="6570" cy="7290"/>
            </a:xfrm>
            <a:prstGeom prst="rect">
              <a:avLst/>
            </a:prstGeom>
            <a:noFill/>
            <a:ln w="9525">
              <a:noFill/>
            </a:ln>
          </p:spPr>
        </p:pic>
        <p:grpSp>
          <p:nvGrpSpPr>
            <p:cNvPr id="54" name="组合 53"/>
            <p:cNvGrpSpPr/>
            <p:nvPr/>
          </p:nvGrpSpPr>
          <p:grpSpPr>
            <a:xfrm>
              <a:off x="2046" y="1881"/>
              <a:ext cx="6626" cy="6448"/>
              <a:chOff x="2046" y="1881"/>
              <a:chExt cx="6626" cy="6448"/>
            </a:xfrm>
          </p:grpSpPr>
          <p:grpSp>
            <p:nvGrpSpPr>
              <p:cNvPr id="55" name="组合 21508"/>
              <p:cNvGrpSpPr/>
              <p:nvPr/>
            </p:nvGrpSpPr>
            <p:grpSpPr>
              <a:xfrm>
                <a:off x="2046" y="1881"/>
                <a:ext cx="1957" cy="963"/>
                <a:chOff x="2611" y="91"/>
                <a:chExt cx="1158" cy="535"/>
              </a:xfrm>
            </p:grpSpPr>
            <p:sp>
              <p:nvSpPr>
                <p:cNvPr id="56" name="圆角矩形标注 55"/>
                <p:cNvSpPr/>
                <p:nvPr/>
              </p:nvSpPr>
              <p:spPr>
                <a:xfrm>
                  <a:off x="2736" y="136"/>
                  <a:ext cx="960" cy="489"/>
                </a:xfrm>
                <a:prstGeom prst="wedgeRoundRectCallout">
                  <a:avLst>
                    <a:gd name="adj1" fmla="val 66590"/>
                    <a:gd name="adj2" fmla="val -7760"/>
                    <a:gd name="adj3" fmla="val 16667"/>
                  </a:avLst>
                </a:prstGeom>
                <a:solidFill>
                  <a:srgbClr val="C00000"/>
                </a:solidFill>
                <a:ln w="9525">
                  <a:noFill/>
                </a:ln>
              </p:spPr>
              <p:txBody>
                <a:bodyPr/>
                <a:lstStyle/>
                <a:p>
                  <a:pPr algn="ctr" fontAlgn="base"/>
                  <a:endParaRPr sz="2400" strike="noStrike" noProof="1">
                    <a:effectLst>
                      <a:outerShdw blurRad="38100" dist="38100" dir="2700000">
                        <a:srgbClr val="FFFFFF"/>
                      </a:outerShdw>
                    </a:effectLst>
                    <a:latin typeface="Times New Roman" panose="02020603050405020304" charset="0"/>
                    <a:ea typeface="华文行楷" panose="02010800040101010101" charset="-122"/>
                  </a:endParaRPr>
                </a:p>
              </p:txBody>
            </p:sp>
            <p:sp>
              <p:nvSpPr>
                <p:cNvPr id="57" name="文本框 56"/>
                <p:cNvSpPr txBox="1"/>
                <p:nvPr/>
              </p:nvSpPr>
              <p:spPr>
                <a:xfrm>
                  <a:off x="2611" y="91"/>
                  <a:ext cx="1158" cy="535"/>
                </a:xfrm>
                <a:prstGeom prst="rect">
                  <a:avLst/>
                </a:prstGeom>
                <a:noFill/>
                <a:ln w="9525">
                  <a:noFill/>
                </a:ln>
              </p:spPr>
              <p:txBody>
                <a:bodyPr wrap="square" anchor="t">
                  <a:spAutoFit/>
                </a:bodyPr>
                <a:lstStyle/>
                <a:p>
                  <a:pPr algn="ctr"/>
                  <a:r>
                    <a:rPr lang="en-US" altLang="zh-CN" sz="2400" b="1" noProof="1">
                      <a:solidFill>
                        <a:schemeClr val="bg1"/>
                      </a:solidFill>
                      <a:effectLst>
                        <a:outerShdw blurRad="38100" dist="38100" dir="2700000">
                          <a:srgbClr val="C0C0C0"/>
                        </a:outerShdw>
                      </a:effectLst>
                      <a:latin typeface="Times New Roman" panose="02020603050405020304" charset="0"/>
                      <a:ea typeface="华文行楷" panose="02010800040101010101" charset="-122"/>
                      <a:cs typeface="+mn-cs"/>
                    </a:rPr>
                    <a:t>1920</a:t>
                  </a:r>
                  <a:endParaRPr lang="en-US" altLang="zh-CN" sz="2400" b="1" noProof="1">
                    <a:solidFill>
                      <a:schemeClr val="bg1"/>
                    </a:solidFill>
                    <a:effectLst>
                      <a:outerShdw blurRad="38100" dist="38100" dir="2700000">
                        <a:srgbClr val="C0C0C0"/>
                      </a:outerShdw>
                    </a:effectLst>
                    <a:latin typeface="Times New Roman" panose="02020603050405020304" charset="0"/>
                    <a:ea typeface="华文行楷" panose="02010800040101010101" charset="-122"/>
                  </a:endParaRPr>
                </a:p>
                <a:p>
                  <a:pPr algn="ctr"/>
                  <a:r>
                    <a:rPr lang="zh-CN" altLang="en-US" sz="2400" b="1" noProof="1">
                      <a:solidFill>
                        <a:schemeClr val="bg1"/>
                      </a:solidFill>
                      <a:effectLst>
                        <a:outerShdw blurRad="38100" dist="38100" dir="2700000">
                          <a:srgbClr val="C0C0C0"/>
                        </a:outerShdw>
                      </a:effectLst>
                      <a:latin typeface="Times New Roman" panose="02020603050405020304" charset="0"/>
                      <a:ea typeface="华文行楷" panose="02010800040101010101" charset="-122"/>
                      <a:cs typeface="+mn-cs"/>
                    </a:rPr>
                    <a:t>李大钊</a:t>
                  </a:r>
                </a:p>
              </p:txBody>
            </p:sp>
          </p:grpSp>
          <p:grpSp>
            <p:nvGrpSpPr>
              <p:cNvPr id="58" name="组合 21511"/>
              <p:cNvGrpSpPr/>
              <p:nvPr/>
            </p:nvGrpSpPr>
            <p:grpSpPr>
              <a:xfrm>
                <a:off x="6062" y="4291"/>
                <a:ext cx="1862" cy="964"/>
                <a:chOff x="954" y="2068"/>
                <a:chExt cx="993" cy="514"/>
              </a:xfrm>
            </p:grpSpPr>
            <p:sp>
              <p:nvSpPr>
                <p:cNvPr id="59" name="圆角矩形标注 58"/>
                <p:cNvSpPr/>
                <p:nvPr/>
              </p:nvSpPr>
              <p:spPr>
                <a:xfrm>
                  <a:off x="1056" y="2068"/>
                  <a:ext cx="794" cy="514"/>
                </a:xfrm>
                <a:prstGeom prst="wedgeRoundRectCallout">
                  <a:avLst>
                    <a:gd name="adj1" fmla="val -71380"/>
                    <a:gd name="adj2" fmla="val 63023"/>
                    <a:gd name="adj3" fmla="val 16667"/>
                  </a:avLst>
                </a:prstGeom>
                <a:solidFill>
                  <a:srgbClr val="C00000"/>
                </a:solidFill>
                <a:ln w="9525">
                  <a:noFill/>
                </a:ln>
              </p:spPr>
              <p:txBody>
                <a:bodyPr/>
                <a:lstStyle/>
                <a:p>
                  <a:pPr algn="ctr" fontAlgn="base"/>
                  <a:endParaRPr sz="2400" strike="noStrike" noProof="1">
                    <a:effectLst>
                      <a:outerShdw blurRad="38100" dist="38100" dir="2700000">
                        <a:srgbClr val="FFFFFF"/>
                      </a:outerShdw>
                    </a:effectLst>
                    <a:latin typeface="Times New Roman" panose="02020603050405020304" charset="0"/>
                    <a:ea typeface="华文行楷" panose="02010800040101010101" charset="-122"/>
                  </a:endParaRPr>
                </a:p>
              </p:txBody>
            </p:sp>
            <p:sp>
              <p:nvSpPr>
                <p:cNvPr id="60" name="文本框 59"/>
                <p:cNvSpPr txBox="1"/>
                <p:nvPr/>
              </p:nvSpPr>
              <p:spPr>
                <a:xfrm>
                  <a:off x="954" y="2068"/>
                  <a:ext cx="993" cy="514"/>
                </a:xfrm>
                <a:prstGeom prst="rect">
                  <a:avLst/>
                </a:prstGeom>
                <a:noFill/>
                <a:ln w="9525">
                  <a:noFill/>
                </a:ln>
              </p:spPr>
              <p:txBody>
                <a:bodyPr wrap="square">
                  <a:spAutoFit/>
                </a:bodyPr>
                <a:lstStyle/>
                <a:p>
                  <a:pPr algn="ctr"/>
                  <a:r>
                    <a:rPr lang="en-US" altLang="zh-CN" sz="2400" b="1" noProof="1">
                      <a:solidFill>
                        <a:schemeClr val="bg1"/>
                      </a:solidFill>
                      <a:effectLst>
                        <a:outerShdw blurRad="38100" dist="38100" dir="2700000">
                          <a:srgbClr val="C0C0C0"/>
                        </a:outerShdw>
                      </a:effectLst>
                      <a:latin typeface="Times New Roman" panose="02020603050405020304" charset="0"/>
                      <a:ea typeface="华文行楷" panose="02010800040101010101" charset="-122"/>
                      <a:cs typeface="+mn-cs"/>
                    </a:rPr>
                    <a:t>1920</a:t>
                  </a:r>
                  <a:endParaRPr lang="en-US" altLang="zh-CN" sz="2400" b="1" noProof="1">
                    <a:solidFill>
                      <a:schemeClr val="bg1"/>
                    </a:solidFill>
                    <a:effectLst>
                      <a:outerShdw blurRad="38100" dist="38100" dir="2700000">
                        <a:srgbClr val="C0C0C0"/>
                      </a:outerShdw>
                    </a:effectLst>
                    <a:latin typeface="Times New Roman" panose="02020603050405020304" charset="0"/>
                    <a:ea typeface="华文行楷" panose="02010800040101010101" charset="-122"/>
                  </a:endParaRPr>
                </a:p>
                <a:p>
                  <a:pPr algn="ctr"/>
                  <a:r>
                    <a:rPr lang="zh-CN" altLang="en-US" sz="2400" b="1" noProof="1">
                      <a:solidFill>
                        <a:schemeClr val="bg1"/>
                      </a:solidFill>
                      <a:effectLst>
                        <a:outerShdw blurRad="38100" dist="38100" dir="2700000">
                          <a:srgbClr val="C0C0C0"/>
                        </a:outerShdw>
                      </a:effectLst>
                      <a:latin typeface="Times New Roman" panose="02020603050405020304" charset="0"/>
                      <a:ea typeface="华文行楷" panose="02010800040101010101" charset="-122"/>
                      <a:cs typeface="+mn-cs"/>
                    </a:rPr>
                    <a:t>陈独秀</a:t>
                  </a:r>
                </a:p>
              </p:txBody>
            </p:sp>
          </p:grpSp>
          <p:grpSp>
            <p:nvGrpSpPr>
              <p:cNvPr id="61" name="组合 21514"/>
              <p:cNvGrpSpPr/>
              <p:nvPr/>
            </p:nvGrpSpPr>
            <p:grpSpPr>
              <a:xfrm>
                <a:off x="4003" y="2304"/>
                <a:ext cx="1609" cy="540"/>
                <a:chOff x="2688" y="576"/>
                <a:chExt cx="858" cy="288"/>
              </a:xfrm>
            </p:grpSpPr>
            <p:sp>
              <p:nvSpPr>
                <p:cNvPr id="62" name="五角星 21515"/>
                <p:cNvSpPr/>
                <p:nvPr/>
              </p:nvSpPr>
              <p:spPr>
                <a:xfrm>
                  <a:off x="2688" y="624"/>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sp>
              <p:nvSpPr>
                <p:cNvPr id="63" name="矩形 62"/>
                <p:cNvSpPr/>
                <p:nvPr/>
              </p:nvSpPr>
              <p:spPr>
                <a:xfrm>
                  <a:off x="2880" y="576"/>
                  <a:ext cx="666" cy="285"/>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北京</a:t>
                  </a:r>
                </a:p>
              </p:txBody>
            </p:sp>
          </p:grpSp>
          <p:grpSp>
            <p:nvGrpSpPr>
              <p:cNvPr id="64" name="组合 21517"/>
              <p:cNvGrpSpPr/>
              <p:nvPr/>
            </p:nvGrpSpPr>
            <p:grpSpPr>
              <a:xfrm>
                <a:off x="4543" y="3294"/>
                <a:ext cx="1519" cy="540"/>
                <a:chOff x="2928" y="1104"/>
                <a:chExt cx="810" cy="288"/>
              </a:xfrm>
            </p:grpSpPr>
            <p:sp>
              <p:nvSpPr>
                <p:cNvPr id="65" name="五角星 21518"/>
                <p:cNvSpPr/>
                <p:nvPr/>
              </p:nvSpPr>
              <p:spPr>
                <a:xfrm>
                  <a:off x="2928" y="1152"/>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sp>
              <p:nvSpPr>
                <p:cNvPr id="66" name="矩形 65"/>
                <p:cNvSpPr/>
                <p:nvPr/>
              </p:nvSpPr>
              <p:spPr>
                <a:xfrm>
                  <a:off x="3072" y="1104"/>
                  <a:ext cx="666" cy="285"/>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济南</a:t>
                  </a:r>
                </a:p>
              </p:txBody>
            </p:sp>
          </p:grpSp>
          <p:grpSp>
            <p:nvGrpSpPr>
              <p:cNvPr id="67" name="组合 21520"/>
              <p:cNvGrpSpPr/>
              <p:nvPr/>
            </p:nvGrpSpPr>
            <p:grpSpPr>
              <a:xfrm>
                <a:off x="5713" y="5184"/>
                <a:ext cx="1548" cy="535"/>
                <a:chOff x="2400" y="1978"/>
                <a:chExt cx="854" cy="285"/>
              </a:xfrm>
            </p:grpSpPr>
            <p:sp>
              <p:nvSpPr>
                <p:cNvPr id="68" name="矩形 67"/>
                <p:cNvSpPr/>
                <p:nvPr/>
              </p:nvSpPr>
              <p:spPr>
                <a:xfrm>
                  <a:off x="2566" y="1978"/>
                  <a:ext cx="688" cy="285"/>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上海</a:t>
                  </a:r>
                </a:p>
              </p:txBody>
            </p:sp>
            <p:sp>
              <p:nvSpPr>
                <p:cNvPr id="69" name="五角星 21522"/>
                <p:cNvSpPr/>
                <p:nvPr/>
              </p:nvSpPr>
              <p:spPr>
                <a:xfrm>
                  <a:off x="2400" y="2016"/>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grpSp>
          <p:grpSp>
            <p:nvGrpSpPr>
              <p:cNvPr id="70" name="组合 21523"/>
              <p:cNvGrpSpPr/>
              <p:nvPr/>
            </p:nvGrpSpPr>
            <p:grpSpPr>
              <a:xfrm>
                <a:off x="3103" y="5274"/>
                <a:ext cx="1519" cy="540"/>
                <a:chOff x="1920" y="1584"/>
                <a:chExt cx="810" cy="288"/>
              </a:xfrm>
            </p:grpSpPr>
            <p:sp>
              <p:nvSpPr>
                <p:cNvPr id="71" name="五角星 21524"/>
                <p:cNvSpPr/>
                <p:nvPr/>
              </p:nvSpPr>
              <p:spPr>
                <a:xfrm>
                  <a:off x="1920" y="1632"/>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sp>
              <p:nvSpPr>
                <p:cNvPr id="72" name="矩形 71"/>
                <p:cNvSpPr/>
                <p:nvPr/>
              </p:nvSpPr>
              <p:spPr>
                <a:xfrm>
                  <a:off x="2064" y="1584"/>
                  <a:ext cx="666" cy="285"/>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汉口</a:t>
                  </a:r>
                </a:p>
              </p:txBody>
            </p:sp>
          </p:grpSp>
          <p:grpSp>
            <p:nvGrpSpPr>
              <p:cNvPr id="73" name="组合 21526"/>
              <p:cNvGrpSpPr/>
              <p:nvPr/>
            </p:nvGrpSpPr>
            <p:grpSpPr>
              <a:xfrm>
                <a:off x="2743" y="6174"/>
                <a:ext cx="1417" cy="536"/>
                <a:chOff x="2448" y="1978"/>
                <a:chExt cx="1000" cy="278"/>
              </a:xfrm>
            </p:grpSpPr>
            <p:sp>
              <p:nvSpPr>
                <p:cNvPr id="74" name="矩形 73"/>
                <p:cNvSpPr/>
                <p:nvPr/>
              </p:nvSpPr>
              <p:spPr>
                <a:xfrm>
                  <a:off x="2567" y="1978"/>
                  <a:ext cx="881" cy="277"/>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长沙</a:t>
                  </a:r>
                </a:p>
              </p:txBody>
            </p:sp>
            <p:sp>
              <p:nvSpPr>
                <p:cNvPr id="75" name="五角星 21528"/>
                <p:cNvSpPr/>
                <p:nvPr/>
              </p:nvSpPr>
              <p:spPr>
                <a:xfrm flipH="1">
                  <a:off x="2448" y="2016"/>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grpSp>
          <p:grpSp>
            <p:nvGrpSpPr>
              <p:cNvPr id="76" name="组合 21529"/>
              <p:cNvGrpSpPr/>
              <p:nvPr/>
            </p:nvGrpSpPr>
            <p:grpSpPr>
              <a:xfrm>
                <a:off x="7153" y="7434"/>
                <a:ext cx="1249" cy="895"/>
                <a:chOff x="3888" y="1488"/>
                <a:chExt cx="666" cy="477"/>
              </a:xfrm>
            </p:grpSpPr>
            <p:sp>
              <p:nvSpPr>
                <p:cNvPr id="77" name="矩形 76"/>
                <p:cNvSpPr/>
                <p:nvPr/>
              </p:nvSpPr>
              <p:spPr>
                <a:xfrm>
                  <a:off x="3888" y="1680"/>
                  <a:ext cx="666" cy="285"/>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巴黎</a:t>
                  </a:r>
                </a:p>
              </p:txBody>
            </p:sp>
            <p:sp>
              <p:nvSpPr>
                <p:cNvPr id="78" name="五角星 21531"/>
                <p:cNvSpPr/>
                <p:nvPr/>
              </p:nvSpPr>
              <p:spPr>
                <a:xfrm flipH="1">
                  <a:off x="4032" y="1488"/>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grpSp>
          <p:grpSp>
            <p:nvGrpSpPr>
              <p:cNvPr id="79" name="组合 21532"/>
              <p:cNvGrpSpPr/>
              <p:nvPr/>
            </p:nvGrpSpPr>
            <p:grpSpPr>
              <a:xfrm>
                <a:off x="2833" y="7794"/>
                <a:ext cx="1586" cy="535"/>
                <a:chOff x="2400" y="1978"/>
                <a:chExt cx="777" cy="285"/>
              </a:xfrm>
            </p:grpSpPr>
            <p:sp>
              <p:nvSpPr>
                <p:cNvPr id="80" name="五角星 21533"/>
                <p:cNvSpPr/>
                <p:nvPr/>
              </p:nvSpPr>
              <p:spPr>
                <a:xfrm flipH="1">
                  <a:off x="2400" y="2016"/>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sp>
              <p:nvSpPr>
                <p:cNvPr id="81" name="矩形 80"/>
                <p:cNvSpPr/>
                <p:nvPr/>
              </p:nvSpPr>
              <p:spPr>
                <a:xfrm>
                  <a:off x="2566" y="1978"/>
                  <a:ext cx="611" cy="285"/>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广州</a:t>
                  </a:r>
                </a:p>
              </p:txBody>
            </p:sp>
          </p:grpSp>
          <p:grpSp>
            <p:nvGrpSpPr>
              <p:cNvPr id="82" name="组合 21535"/>
              <p:cNvGrpSpPr/>
              <p:nvPr/>
            </p:nvGrpSpPr>
            <p:grpSpPr>
              <a:xfrm>
                <a:off x="7423" y="2664"/>
                <a:ext cx="1249" cy="823"/>
                <a:chOff x="2566" y="1824"/>
                <a:chExt cx="666" cy="439"/>
              </a:xfrm>
            </p:grpSpPr>
            <p:sp>
              <p:nvSpPr>
                <p:cNvPr id="83" name="五角星 21536"/>
                <p:cNvSpPr/>
                <p:nvPr/>
              </p:nvSpPr>
              <p:spPr>
                <a:xfrm flipH="1">
                  <a:off x="2736" y="1824"/>
                  <a:ext cx="240" cy="240"/>
                </a:xfrm>
                <a:custGeom>
                  <a:avLst/>
                  <a:gdLst/>
                  <a:ahLst/>
                  <a:cxnLst>
                    <a:cxn ang="16200000">
                      <a:pos x="120" y="0"/>
                    </a:cxn>
                    <a:cxn ang="10800000">
                      <a:pos x="0" y="91"/>
                    </a:cxn>
                    <a:cxn ang="5400000">
                      <a:pos x="45" y="239"/>
                    </a:cxn>
                    <a:cxn ang="5400000">
                      <a:pos x="194" y="239"/>
                    </a:cxn>
                    <a:cxn ang="0">
                      <a:pos x="239" y="91"/>
                    </a:cxn>
                  </a:cxnLst>
                  <a:rect l="0" t="0" r="0" b="0"/>
                  <a:pathLst>
                    <a:path w="240" h="240">
                      <a:moveTo>
                        <a:pt x="0" y="91"/>
                      </a:moveTo>
                      <a:lnTo>
                        <a:pt x="91" y="91"/>
                      </a:lnTo>
                      <a:lnTo>
                        <a:pt x="120" y="0"/>
                      </a:lnTo>
                      <a:lnTo>
                        <a:pt x="148" y="91"/>
                      </a:lnTo>
                      <a:lnTo>
                        <a:pt x="239" y="91"/>
                      </a:lnTo>
                      <a:lnTo>
                        <a:pt x="165" y="148"/>
                      </a:lnTo>
                      <a:lnTo>
                        <a:pt x="194" y="239"/>
                      </a:lnTo>
                      <a:lnTo>
                        <a:pt x="120" y="183"/>
                      </a:lnTo>
                      <a:lnTo>
                        <a:pt x="45" y="239"/>
                      </a:lnTo>
                      <a:lnTo>
                        <a:pt x="74" y="148"/>
                      </a:lnTo>
                      <a:close/>
                    </a:path>
                  </a:pathLst>
                </a:custGeom>
                <a:solidFill>
                  <a:srgbClr val="C00000"/>
                </a:solidFill>
                <a:ln w="9525">
                  <a:noFill/>
                </a:ln>
              </p:spPr>
              <p:txBody>
                <a:bodyPr/>
                <a:lstStyle/>
                <a:p>
                  <a:endParaRPr lang="zh-CN" altLang="en-US" sz="100">
                    <a:solidFill>
                      <a:srgbClr val="C00000"/>
                    </a:solidFill>
                  </a:endParaRPr>
                </a:p>
              </p:txBody>
            </p:sp>
            <p:sp>
              <p:nvSpPr>
                <p:cNvPr id="84" name="矩形 83"/>
                <p:cNvSpPr/>
                <p:nvPr/>
              </p:nvSpPr>
              <p:spPr>
                <a:xfrm>
                  <a:off x="2566" y="1978"/>
                  <a:ext cx="666" cy="285"/>
                </a:xfrm>
                <a:prstGeom prst="rect">
                  <a:avLst/>
                </a:prstGeom>
                <a:noFill/>
                <a:ln w="9525">
                  <a:noFill/>
                </a:ln>
              </p:spPr>
              <p:txBody>
                <a:bodyPr wrap="square" anchor="t">
                  <a:spAutoFit/>
                </a:bodyPr>
                <a:lstStyle/>
                <a:p>
                  <a:pPr fontAlgn="base"/>
                  <a:r>
                    <a:rPr lang="zh-CN" altLang="en-US" sz="2400" strike="noStrike" noProof="1">
                      <a:solidFill>
                        <a:srgbClr val="C00000"/>
                      </a:solidFill>
                      <a:effectLst>
                        <a:outerShdw blurRad="38100" dist="38100" dir="2700000">
                          <a:srgbClr val="C0C0C0"/>
                        </a:outerShdw>
                      </a:effectLst>
                      <a:latin typeface="Times New Roman" panose="02020603050405020304" charset="0"/>
                      <a:ea typeface="华文行楷" panose="02010800040101010101" charset="-122"/>
                      <a:cs typeface="+mn-cs"/>
                    </a:rPr>
                    <a:t>东京</a:t>
                  </a:r>
                </a:p>
              </p:txBody>
            </p:sp>
          </p:grpSp>
        </p:grpSp>
      </p:grpSp>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三、中国共产党的诞生</a:t>
            </a:r>
          </a:p>
        </p:txBody>
      </p:sp>
      <p:grpSp>
        <p:nvGrpSpPr>
          <p:cNvPr id="29" name="组合 28"/>
          <p:cNvGrpSpPr/>
          <p:nvPr/>
        </p:nvGrpSpPr>
        <p:grpSpPr>
          <a:xfrm>
            <a:off x="188595" y="1002665"/>
            <a:ext cx="1830070" cy="5614670"/>
            <a:chOff x="297" y="1579"/>
            <a:chExt cx="2882" cy="8842"/>
          </a:xfrm>
        </p:grpSpPr>
        <p:grpSp>
          <p:nvGrpSpPr>
            <p:cNvPr id="17" name="组合 16"/>
            <p:cNvGrpSpPr/>
            <p:nvPr/>
          </p:nvGrpSpPr>
          <p:grpSpPr>
            <a:xfrm>
              <a:off x="2312" y="1579"/>
              <a:ext cx="770" cy="8842"/>
              <a:chOff x="1727" y="1494"/>
              <a:chExt cx="770" cy="9306"/>
            </a:xfrm>
          </p:grpSpPr>
          <p:cxnSp>
            <p:nvCxnSpPr>
              <p:cNvPr id="7" name="直接连接符 6"/>
              <p:cNvCxnSpPr/>
              <p:nvPr/>
            </p:nvCxnSpPr>
            <p:spPr>
              <a:xfrm flipH="1">
                <a:off x="1727" y="2170"/>
                <a:ext cx="770" cy="0"/>
              </a:xfrm>
              <a:prstGeom prst="line">
                <a:avLst/>
              </a:prstGeom>
              <a:ln w="31750" cap="rnd">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727" y="1494"/>
                <a:ext cx="771" cy="9306"/>
                <a:chOff x="1727" y="1494"/>
                <a:chExt cx="771" cy="9306"/>
              </a:xfrm>
              <a:effectLst/>
            </p:grpSpPr>
            <p:cxnSp>
              <p:nvCxnSpPr>
                <p:cNvPr id="13" name="直接连接符 12"/>
                <p:cNvCxnSpPr/>
                <p:nvPr/>
              </p:nvCxnSpPr>
              <p:spPr>
                <a:xfrm flipH="1">
                  <a:off x="2100" y="1494"/>
                  <a:ext cx="25" cy="9306"/>
                </a:xfrm>
                <a:prstGeom prst="line">
                  <a:avLst/>
                </a:prstGeom>
                <a:ln w="31750" cap="rnd">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728" y="3521"/>
                  <a:ext cx="770" cy="0"/>
                </a:xfrm>
                <a:prstGeom prst="line">
                  <a:avLst/>
                </a:prstGeom>
                <a:ln w="31750" cap="rnd">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727" y="4761"/>
                  <a:ext cx="770" cy="0"/>
                </a:xfrm>
                <a:prstGeom prst="line">
                  <a:avLst/>
                </a:prstGeom>
                <a:ln w="31750" cap="rnd">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27" y="6417"/>
                  <a:ext cx="770" cy="0"/>
                </a:xfrm>
                <a:prstGeom prst="line">
                  <a:avLst/>
                </a:prstGeom>
                <a:ln w="31750" cap="rnd">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728" y="7711"/>
                  <a:ext cx="770" cy="0"/>
                </a:xfrm>
                <a:prstGeom prst="line">
                  <a:avLst/>
                </a:prstGeom>
                <a:ln w="31750" cap="rnd">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727" y="8645"/>
                  <a:ext cx="770" cy="0"/>
                </a:xfrm>
                <a:prstGeom prst="line">
                  <a:avLst/>
                </a:prstGeom>
                <a:ln w="31750" cap="rnd">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727" y="9602"/>
                  <a:ext cx="770" cy="0"/>
                </a:xfrm>
                <a:prstGeom prst="line">
                  <a:avLst/>
                </a:prstGeom>
                <a:ln w="31750" cap="rnd">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28" name="组合 27"/>
            <p:cNvGrpSpPr/>
            <p:nvPr/>
          </p:nvGrpSpPr>
          <p:grpSpPr>
            <a:xfrm>
              <a:off x="297" y="1789"/>
              <a:ext cx="2883" cy="7864"/>
              <a:chOff x="297" y="1789"/>
              <a:chExt cx="2883" cy="7864"/>
            </a:xfrm>
          </p:grpSpPr>
          <p:sp>
            <p:nvSpPr>
              <p:cNvPr id="21" name="文本框 20"/>
              <p:cNvSpPr txBox="1">
                <a:spLocks noChangeArrowheads="1"/>
              </p:cNvSpPr>
              <p:nvPr/>
            </p:nvSpPr>
            <p:spPr bwMode="auto">
              <a:xfrm>
                <a:off x="297" y="1789"/>
                <a:ext cx="2233"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a:solidFill>
                      <a:schemeClr val="tx1"/>
                    </a:solidFill>
                    <a:latin typeface="华文中宋" panose="02010600040101010101" charset="-122"/>
                    <a:ea typeface="华文中宋" panose="02010600040101010101" charset="-122"/>
                    <a:cs typeface="华文中宋" panose="02010600040101010101" charset="-122"/>
                  </a:rPr>
                  <a:t>1918</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年</a:t>
                </a:r>
              </a:p>
            </p:txBody>
          </p:sp>
          <p:sp>
            <p:nvSpPr>
              <p:cNvPr id="22" name="文本框 11"/>
              <p:cNvSpPr txBox="1">
                <a:spLocks noChangeArrowheads="1"/>
              </p:cNvSpPr>
              <p:nvPr/>
            </p:nvSpPr>
            <p:spPr bwMode="auto">
              <a:xfrm>
                <a:off x="430" y="2362"/>
                <a:ext cx="2750"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chemeClr val="tx1"/>
                    </a:solidFill>
                    <a:latin typeface="华文中宋" panose="02010600040101010101" charset="-122"/>
                    <a:ea typeface="华文中宋" panose="02010600040101010101" charset="-122"/>
                  </a:rPr>
                  <a:t>下半年</a:t>
                </a:r>
              </a:p>
            </p:txBody>
          </p:sp>
          <p:sp>
            <p:nvSpPr>
              <p:cNvPr id="23" name="文本框 22"/>
              <p:cNvSpPr txBox="1">
                <a:spLocks noChangeArrowheads="1"/>
              </p:cNvSpPr>
              <p:nvPr/>
            </p:nvSpPr>
            <p:spPr bwMode="auto">
              <a:xfrm>
                <a:off x="297" y="3085"/>
                <a:ext cx="2233"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a:solidFill>
                      <a:schemeClr val="tx1"/>
                    </a:solidFill>
                    <a:latin typeface="华文中宋" panose="02010600040101010101" charset="-122"/>
                    <a:ea typeface="华文中宋" panose="02010600040101010101" charset="-122"/>
                    <a:cs typeface="华文中宋" panose="02010600040101010101" charset="-122"/>
                  </a:rPr>
                  <a:t>1919</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年</a:t>
                </a:r>
              </a:p>
              <a:p>
                <a:r>
                  <a:rPr lang="en-US" altLang="zh-CN" sz="2400">
                    <a:solidFill>
                      <a:schemeClr val="tx1"/>
                    </a:solidFill>
                    <a:latin typeface="华文中宋" panose="02010600040101010101" charset="-122"/>
                    <a:ea typeface="华文中宋" panose="02010600040101010101" charset="-122"/>
                    <a:cs typeface="华文中宋" panose="02010600040101010101" charset="-122"/>
                  </a:rPr>
                  <a:t> 5</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月</a:t>
                </a:r>
                <a:r>
                  <a:rPr lang="en-US" altLang="zh-CN" sz="2400">
                    <a:solidFill>
                      <a:schemeClr val="tx1"/>
                    </a:solidFill>
                    <a:latin typeface="华文中宋" panose="02010600040101010101" charset="-122"/>
                    <a:ea typeface="华文中宋" panose="02010600040101010101" charset="-122"/>
                    <a:cs typeface="华文中宋" panose="02010600040101010101" charset="-122"/>
                  </a:rPr>
                  <a:t>4</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日</a:t>
                </a:r>
              </a:p>
              <a:p>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24" name="文本框 11"/>
              <p:cNvSpPr txBox="1">
                <a:spLocks noChangeArrowheads="1"/>
              </p:cNvSpPr>
              <p:nvPr/>
            </p:nvSpPr>
            <p:spPr bwMode="auto">
              <a:xfrm>
                <a:off x="898" y="4380"/>
                <a:ext cx="181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a:solidFill>
                      <a:schemeClr val="tx1"/>
                    </a:solidFill>
                    <a:latin typeface="华文中宋" panose="02010600040101010101" charset="-122"/>
                    <a:ea typeface="华文中宋" panose="02010600040101010101" charset="-122"/>
                    <a:cs typeface="华文中宋" panose="02010600040101010101" charset="-122"/>
                  </a:rPr>
                  <a:t>5</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月</a:t>
                </a:r>
              </a:p>
            </p:txBody>
          </p:sp>
          <p:sp>
            <p:nvSpPr>
              <p:cNvPr id="24594" name="文本框 11"/>
              <p:cNvSpPr txBox="1">
                <a:spLocks noChangeArrowheads="1"/>
              </p:cNvSpPr>
              <p:nvPr/>
            </p:nvSpPr>
            <p:spPr bwMode="auto">
              <a:xfrm>
                <a:off x="406" y="5971"/>
                <a:ext cx="212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a:solidFill>
                      <a:schemeClr val="tx1"/>
                    </a:solidFill>
                    <a:latin typeface="华文中宋" panose="02010600040101010101" charset="-122"/>
                    <a:ea typeface="华文中宋" panose="02010600040101010101" charset="-122"/>
                    <a:cs typeface="华文中宋" panose="02010600040101010101" charset="-122"/>
                  </a:rPr>
                  <a:t>1920</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年</a:t>
                </a:r>
              </a:p>
            </p:txBody>
          </p:sp>
          <p:sp>
            <p:nvSpPr>
              <p:cNvPr id="25" name="文本框 11"/>
              <p:cNvSpPr txBox="1">
                <a:spLocks noChangeArrowheads="1"/>
              </p:cNvSpPr>
              <p:nvPr/>
            </p:nvSpPr>
            <p:spPr bwMode="auto">
              <a:xfrm>
                <a:off x="898" y="7184"/>
                <a:ext cx="1151"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a:solidFill>
                      <a:schemeClr val="tx1"/>
                    </a:solidFill>
                    <a:latin typeface="华文中宋" panose="02010600040101010101" charset="-122"/>
                    <a:ea typeface="华文中宋" panose="02010600040101010101" charset="-122"/>
                    <a:cs typeface="华文中宋" panose="02010600040101010101" charset="-122"/>
                  </a:rPr>
                  <a:t>4</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月</a:t>
                </a:r>
              </a:p>
            </p:txBody>
          </p:sp>
          <p:sp>
            <p:nvSpPr>
              <p:cNvPr id="26" name="文本框 11"/>
              <p:cNvSpPr txBox="1">
                <a:spLocks noChangeArrowheads="1"/>
              </p:cNvSpPr>
              <p:nvPr/>
            </p:nvSpPr>
            <p:spPr bwMode="auto">
              <a:xfrm>
                <a:off x="898" y="8034"/>
                <a:ext cx="1260"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a:solidFill>
                      <a:schemeClr val="tx1"/>
                    </a:solidFill>
                    <a:latin typeface="华文中宋" panose="02010600040101010101" charset="-122"/>
                    <a:ea typeface="华文中宋" panose="02010600040101010101" charset="-122"/>
                    <a:cs typeface="华文中宋" panose="02010600040101010101" charset="-122"/>
                  </a:rPr>
                  <a:t>8</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月</a:t>
                </a:r>
              </a:p>
            </p:txBody>
          </p:sp>
          <p:sp>
            <p:nvSpPr>
              <p:cNvPr id="27" name="文本框 11"/>
              <p:cNvSpPr txBox="1">
                <a:spLocks noChangeArrowheads="1"/>
              </p:cNvSpPr>
              <p:nvPr/>
            </p:nvSpPr>
            <p:spPr bwMode="auto">
              <a:xfrm>
                <a:off x="618" y="8929"/>
                <a:ext cx="171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a:solidFill>
                      <a:schemeClr val="tx1"/>
                    </a:solidFill>
                    <a:latin typeface="华文中宋" panose="02010600040101010101" charset="-122"/>
                    <a:ea typeface="华文中宋" panose="02010600040101010101" charset="-122"/>
                    <a:cs typeface="华文中宋" panose="02010600040101010101" charset="-122"/>
                  </a:rPr>
                  <a:t>10</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月</a:t>
                </a:r>
              </a:p>
            </p:txBody>
          </p:sp>
        </p:grpSp>
      </p:grpSp>
      <p:sp>
        <p:nvSpPr>
          <p:cNvPr id="30" name="文本框 11"/>
          <p:cNvSpPr txBox="1">
            <a:spLocks noChangeArrowheads="1"/>
          </p:cNvSpPr>
          <p:nvPr/>
        </p:nvSpPr>
        <p:spPr bwMode="auto">
          <a:xfrm>
            <a:off x="1704975" y="1209675"/>
            <a:ext cx="48755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latin typeface="华文中宋" panose="02010600040101010101" charset="-122"/>
                <a:ea typeface="华文中宋" panose="02010600040101010101" charset="-122"/>
              </a:rPr>
              <a:t>《</a:t>
            </a:r>
            <a:r>
              <a:rPr lang="zh-CN" altLang="en-US" sz="2400">
                <a:latin typeface="华文中宋" panose="02010600040101010101" charset="-122"/>
                <a:ea typeface="华文中宋" panose="02010600040101010101" charset="-122"/>
              </a:rPr>
              <a:t>新青年</a:t>
            </a:r>
            <a:r>
              <a:rPr lang="en-US" altLang="zh-CN" sz="2400">
                <a:latin typeface="华文中宋" panose="02010600040101010101" charset="-122"/>
                <a:ea typeface="华文中宋" panose="02010600040101010101" charset="-122"/>
              </a:rPr>
              <a:t>》</a:t>
            </a:r>
            <a:r>
              <a:rPr lang="zh-CN" altLang="en-US" sz="2400">
                <a:latin typeface="华文中宋" panose="02010600040101010101" charset="-122"/>
                <a:ea typeface="华文中宋" panose="02010600040101010101" charset="-122"/>
              </a:rPr>
              <a:t>大量宣传马克思主义</a:t>
            </a:r>
          </a:p>
        </p:txBody>
      </p:sp>
      <p:sp>
        <p:nvSpPr>
          <p:cNvPr id="24581" name="文本框 11"/>
          <p:cNvSpPr txBox="1">
            <a:spLocks noChangeArrowheads="1"/>
          </p:cNvSpPr>
          <p:nvPr/>
        </p:nvSpPr>
        <p:spPr bwMode="auto">
          <a:xfrm>
            <a:off x="2003425" y="1988185"/>
            <a:ext cx="208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a:solidFill>
                  <a:srgbClr val="C00000"/>
                </a:solidFill>
                <a:latin typeface="华文中宋" panose="02010600040101010101" charset="-122"/>
                <a:ea typeface="华文中宋" panose="02010600040101010101" charset="-122"/>
              </a:rPr>
              <a:t>五四运动爆发</a:t>
            </a:r>
          </a:p>
        </p:txBody>
      </p:sp>
      <p:sp>
        <p:nvSpPr>
          <p:cNvPr id="31" name="文本框 11"/>
          <p:cNvSpPr txBox="1">
            <a:spLocks noChangeArrowheads="1"/>
          </p:cNvSpPr>
          <p:nvPr/>
        </p:nvSpPr>
        <p:spPr bwMode="auto">
          <a:xfrm>
            <a:off x="2003426" y="2809663"/>
            <a:ext cx="4282016" cy="460375"/>
          </a:xfrm>
          <a:prstGeom prst="rect">
            <a:avLst/>
          </a:prstGeom>
          <a:solidFill>
            <a:srgbClr val="F2F2F2">
              <a:alpha val="73999"/>
            </a:srgbClr>
          </a:solidFill>
          <a:ln w="9525">
            <a:solidFill>
              <a:srgbClr val="C00000"/>
            </a:solidFill>
            <a:round/>
          </a:ln>
        </p:spPr>
        <p:txBody>
          <a:bodyPr>
            <a:spAutoFit/>
          </a:bodyPr>
          <a:lstStyle/>
          <a:p>
            <a:r>
              <a:rPr lang="zh-CN" altLang="en-US" sz="2400">
                <a:solidFill>
                  <a:srgbClr val="C00000"/>
                </a:solidFill>
                <a:latin typeface="华文中宋" panose="02010600040101010101" charset="-122"/>
                <a:ea typeface="华文中宋" panose="02010600040101010101" charset="-122"/>
              </a:rPr>
              <a:t>李大钊</a:t>
            </a:r>
            <a:r>
              <a:rPr lang="en-US" altLang="zh-CN" sz="2400">
                <a:solidFill>
                  <a:srgbClr val="C00000"/>
                </a:solidFill>
                <a:latin typeface="华文中宋" panose="02010600040101010101" charset="-122"/>
                <a:ea typeface="华文中宋" panose="02010600040101010101" charset="-122"/>
              </a:rPr>
              <a:t>《</a:t>
            </a:r>
            <a:r>
              <a:rPr lang="zh-CN" altLang="en-US" sz="2400">
                <a:solidFill>
                  <a:srgbClr val="C00000"/>
                </a:solidFill>
                <a:latin typeface="华文中宋" panose="02010600040101010101" charset="-122"/>
                <a:ea typeface="华文中宋" panose="02010600040101010101" charset="-122"/>
              </a:rPr>
              <a:t>我的马克思主义观</a:t>
            </a:r>
            <a:r>
              <a:rPr lang="en-US" altLang="zh-CN" sz="2400">
                <a:solidFill>
                  <a:srgbClr val="C00000"/>
                </a:solidFill>
                <a:latin typeface="华文中宋" panose="02010600040101010101" charset="-122"/>
                <a:ea typeface="华文中宋" panose="02010600040101010101" charset="-122"/>
              </a:rPr>
              <a:t>》</a:t>
            </a:r>
          </a:p>
        </p:txBody>
      </p:sp>
      <p:sp>
        <p:nvSpPr>
          <p:cNvPr id="32" name="文本框 11"/>
          <p:cNvSpPr txBox="1">
            <a:spLocks noChangeArrowheads="1"/>
          </p:cNvSpPr>
          <p:nvPr/>
        </p:nvSpPr>
        <p:spPr bwMode="auto">
          <a:xfrm>
            <a:off x="2003425" y="3809365"/>
            <a:ext cx="4576445" cy="460375"/>
          </a:xfrm>
          <a:prstGeom prst="rect">
            <a:avLst/>
          </a:prstGeom>
          <a:solidFill>
            <a:srgbClr val="F2F2F2">
              <a:alpha val="73999"/>
            </a:srgbClr>
          </a:solidFill>
          <a:ln w="9525">
            <a:solidFill>
              <a:srgbClr val="C00000"/>
            </a:solidFill>
            <a:round/>
          </a:ln>
        </p:spPr>
        <p:txBody>
          <a:bodyPr wrap="square">
            <a:spAutoFit/>
          </a:bodyPr>
          <a:lstStyle/>
          <a:p>
            <a:r>
              <a:rPr lang="zh-CN" altLang="en-US" sz="2400">
                <a:solidFill>
                  <a:srgbClr val="C00000"/>
                </a:solidFill>
                <a:latin typeface="华文中宋" panose="02010600040101010101" charset="-122"/>
                <a:ea typeface="华文中宋" panose="02010600040101010101" charset="-122"/>
              </a:rPr>
              <a:t>陈独秀在织了马克思主义研究会</a:t>
            </a:r>
          </a:p>
        </p:txBody>
      </p:sp>
      <p:sp>
        <p:nvSpPr>
          <p:cNvPr id="33" name="文本框 11"/>
          <p:cNvSpPr txBox="1">
            <a:spLocks noChangeArrowheads="1"/>
          </p:cNvSpPr>
          <p:nvPr/>
        </p:nvSpPr>
        <p:spPr bwMode="auto">
          <a:xfrm>
            <a:off x="1946276" y="4558665"/>
            <a:ext cx="473074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latin typeface="华文中宋" panose="02010600040101010101" charset="-122"/>
                <a:ea typeface="华文中宋" panose="02010600040101010101" charset="-122"/>
              </a:rPr>
              <a:t>共产国际派代表来到中国</a:t>
            </a:r>
          </a:p>
        </p:txBody>
      </p:sp>
      <p:sp>
        <p:nvSpPr>
          <p:cNvPr id="34" name="文本框 11"/>
          <p:cNvSpPr txBox="1">
            <a:spLocks noChangeArrowheads="1"/>
          </p:cNvSpPr>
          <p:nvPr/>
        </p:nvSpPr>
        <p:spPr bwMode="auto">
          <a:xfrm>
            <a:off x="1946064" y="5094182"/>
            <a:ext cx="52726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latin typeface="华文中宋" panose="02010600040101010101" charset="-122"/>
                <a:ea typeface="华文中宋" panose="02010600040101010101" charset="-122"/>
              </a:rPr>
              <a:t>上海发起成立了中国共产党早期组织</a:t>
            </a:r>
          </a:p>
        </p:txBody>
      </p:sp>
      <p:sp>
        <p:nvSpPr>
          <p:cNvPr id="35" name="文本框 11"/>
          <p:cNvSpPr txBox="1">
            <a:spLocks noChangeArrowheads="1"/>
          </p:cNvSpPr>
          <p:nvPr/>
        </p:nvSpPr>
        <p:spPr bwMode="auto">
          <a:xfrm>
            <a:off x="1946064" y="5720927"/>
            <a:ext cx="52726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latin typeface="华文中宋" panose="02010600040101010101" charset="-122"/>
                <a:ea typeface="华文中宋" panose="02010600040101010101" charset="-122"/>
              </a:rPr>
              <a:t>北京建立了共产党小组</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三、中国共产党的诞生</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（一）背景</a:t>
            </a:r>
          </a:p>
        </p:txBody>
      </p:sp>
      <p:sp>
        <p:nvSpPr>
          <p:cNvPr id="11" name="文本框 10"/>
          <p:cNvSpPr txBox="1"/>
          <p:nvPr/>
        </p:nvSpPr>
        <p:spPr>
          <a:xfrm>
            <a:off x="379095" y="1432560"/>
            <a:ext cx="2504440" cy="521970"/>
          </a:xfrm>
          <a:prstGeom prst="rect">
            <a:avLst/>
          </a:prstGeom>
          <a:noFill/>
          <a:ln w="9525">
            <a:noFill/>
          </a:ln>
        </p:spPr>
        <p:txBody>
          <a:bodyPr wrap="square" anchor="t" anchorCtr="0">
            <a:spAutoFit/>
          </a:bodyPr>
          <a:lstStyle/>
          <a:p>
            <a:r>
              <a:rPr lang="en-US" altLang="zh-CN" sz="2800" b="1">
                <a:solidFill>
                  <a:srgbClr val="9C7D2C"/>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9C7D2C"/>
                </a:solidFill>
                <a:latin typeface="华文中宋" panose="02010600040101010101" charset="-122"/>
                <a:ea typeface="华文中宋" panose="02010600040101010101" charset="-122"/>
                <a:cs typeface="华文中宋" panose="02010600040101010101" charset="-122"/>
              </a:rPr>
              <a:t>、经济基础：</a:t>
            </a:r>
            <a:endParaRPr lang="zh-CN" altLang="en-US" sz="2800" b="1" dirty="0">
              <a:solidFill>
                <a:srgbClr val="9C7D2C"/>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379095" y="2002155"/>
            <a:ext cx="2364105" cy="521970"/>
          </a:xfrm>
          <a:prstGeom prst="rect">
            <a:avLst/>
          </a:prstGeom>
          <a:noFill/>
          <a:ln w="9525">
            <a:noFill/>
          </a:ln>
        </p:spPr>
        <p:txBody>
          <a:bodyPr wrap="square" anchor="t" anchorCtr="0">
            <a:spAutoFit/>
          </a:bodyPr>
          <a:lstStyle/>
          <a:p>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、阶级基础：</a:t>
            </a:r>
            <a:endPar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379095" y="2571750"/>
            <a:ext cx="2504440" cy="521970"/>
          </a:xfrm>
          <a:prstGeom prst="rect">
            <a:avLst/>
          </a:prstGeom>
          <a:noFill/>
          <a:ln w="9525">
            <a:noFill/>
          </a:ln>
        </p:spPr>
        <p:txBody>
          <a:bodyPr wrap="square" anchor="t" anchorCtr="0">
            <a:spAutoFit/>
          </a:bodyPr>
          <a:lstStyle/>
          <a:p>
            <a:r>
              <a:rPr lang="en-US" altLang="zh-CN" sz="2800" b="1">
                <a:solidFill>
                  <a:srgbClr val="9C7D2C"/>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9C7D2C"/>
                </a:solidFill>
                <a:latin typeface="华文中宋" panose="02010600040101010101" charset="-122"/>
                <a:ea typeface="华文中宋" panose="02010600040101010101" charset="-122"/>
                <a:cs typeface="华文中宋" panose="02010600040101010101" charset="-122"/>
              </a:rPr>
              <a:t>、思想基础：</a:t>
            </a:r>
            <a:endParaRPr lang="zh-CN" altLang="en-US" sz="2800" b="1" dirty="0">
              <a:solidFill>
                <a:srgbClr val="9C7D2C"/>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379095" y="3141345"/>
            <a:ext cx="2504440" cy="521970"/>
          </a:xfrm>
          <a:prstGeom prst="rect">
            <a:avLst/>
          </a:prstGeom>
          <a:noFill/>
          <a:ln w="9525">
            <a:noFill/>
          </a:ln>
        </p:spPr>
        <p:txBody>
          <a:bodyPr wrap="square" anchor="t" anchorCtr="0">
            <a:spAutoFit/>
          </a:bodyPr>
          <a:lstStyle/>
          <a:p>
            <a:r>
              <a:rPr lang="en-US" altLang="zh-CN" sz="2800" b="1">
                <a:solidFill>
                  <a:srgbClr val="9C7D2C"/>
                </a:solidFill>
                <a:latin typeface="华文中宋" panose="02010600040101010101" charset="-122"/>
                <a:ea typeface="华文中宋" panose="02010600040101010101" charset="-122"/>
                <a:cs typeface="华文中宋" panose="02010600040101010101" charset="-122"/>
              </a:rPr>
              <a:t>4</a:t>
            </a:r>
            <a:r>
              <a:rPr lang="zh-CN" altLang="en-US" sz="2800" b="1">
                <a:solidFill>
                  <a:srgbClr val="9C7D2C"/>
                </a:solidFill>
                <a:latin typeface="华文中宋" panose="02010600040101010101" charset="-122"/>
                <a:ea typeface="华文中宋" panose="02010600040101010101" charset="-122"/>
                <a:cs typeface="华文中宋" panose="02010600040101010101" charset="-122"/>
              </a:rPr>
              <a:t>、组织基础：</a:t>
            </a:r>
            <a:endParaRPr lang="zh-CN" altLang="en-US" sz="2800" b="1" dirty="0">
              <a:solidFill>
                <a:srgbClr val="9C7D2C"/>
              </a:solidFill>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nvSpPr>
        <p:spPr>
          <a:xfrm>
            <a:off x="379095" y="3710940"/>
            <a:ext cx="2504440" cy="521970"/>
          </a:xfrm>
          <a:prstGeom prst="rect">
            <a:avLst/>
          </a:prstGeom>
          <a:noFill/>
          <a:ln w="9525">
            <a:noFill/>
          </a:ln>
        </p:spPr>
        <p:txBody>
          <a:bodyPr wrap="square" anchor="t" anchorCtr="0">
            <a:spAutoFit/>
          </a:bodyPr>
          <a:lstStyle/>
          <a:p>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、外部因素：</a:t>
            </a:r>
            <a:endPar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2637155" y="1454785"/>
            <a:ext cx="3383280" cy="521970"/>
          </a:xfrm>
          <a:prstGeom prst="rect">
            <a:avLst/>
          </a:prstGeom>
          <a:noFill/>
        </p:spPr>
        <p:txBody>
          <a:bodyPr wrap="non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中国民族工业的发展</a:t>
            </a:r>
          </a:p>
        </p:txBody>
      </p:sp>
      <p:sp>
        <p:nvSpPr>
          <p:cNvPr id="12" name="文本框 11"/>
          <p:cNvSpPr txBox="1"/>
          <p:nvPr/>
        </p:nvSpPr>
        <p:spPr>
          <a:xfrm>
            <a:off x="2637155" y="2018665"/>
            <a:ext cx="3027680" cy="521970"/>
          </a:xfrm>
          <a:prstGeom prst="rect">
            <a:avLst/>
          </a:prstGeom>
          <a:noFill/>
        </p:spPr>
        <p:txBody>
          <a:bodyPr wrap="non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工人阶级力量壮大</a:t>
            </a:r>
          </a:p>
        </p:txBody>
      </p:sp>
      <p:sp>
        <p:nvSpPr>
          <p:cNvPr id="6" name="文本框 5"/>
          <p:cNvSpPr txBox="1"/>
          <p:nvPr/>
        </p:nvSpPr>
        <p:spPr>
          <a:xfrm>
            <a:off x="2637155" y="2613025"/>
            <a:ext cx="8717280" cy="521970"/>
          </a:xfrm>
          <a:prstGeom prst="rect">
            <a:avLst/>
          </a:prstGeom>
          <a:noFill/>
        </p:spPr>
        <p:txBody>
          <a:bodyPr wrap="none" rtlCol="0" anchor="t">
            <a:spAutoFit/>
          </a:bodyPr>
          <a:lstStyle/>
          <a:p>
            <a:r>
              <a:rPr lang="zh-CN" altLang="en-US" sz="2800" dirty="0">
                <a:latin typeface="华文中宋" panose="02010600040101010101" charset="-122"/>
                <a:ea typeface="华文中宋" panose="02010600040101010101" charset="-122"/>
                <a:cs typeface="华文中宋" panose="02010600040101010101" charset="-122"/>
                <a:sym typeface="+mn-ea"/>
              </a:rPr>
              <a:t>马克思主义的广泛传播及其与中国工人运动的日益结合</a:t>
            </a:r>
          </a:p>
        </p:txBody>
      </p:sp>
      <p:sp>
        <p:nvSpPr>
          <p:cNvPr id="9" name="文本框 8"/>
          <p:cNvSpPr txBox="1"/>
          <p:nvPr/>
        </p:nvSpPr>
        <p:spPr>
          <a:xfrm>
            <a:off x="2637155" y="3191510"/>
            <a:ext cx="5872480" cy="521970"/>
          </a:xfrm>
          <a:prstGeom prst="rect">
            <a:avLst/>
          </a:prstGeom>
          <a:noFill/>
        </p:spPr>
        <p:txBody>
          <a:bodyPr wrap="none" rtlCol="0" anchor="t">
            <a:spAutoFit/>
          </a:bodyPr>
          <a:lstStyle/>
          <a:p>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共产党早期组织的建立</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（南陈北李）</a:t>
            </a:r>
          </a:p>
        </p:txBody>
      </p:sp>
      <p:sp>
        <p:nvSpPr>
          <p:cNvPr id="13" name="文本框 12"/>
          <p:cNvSpPr txBox="1"/>
          <p:nvPr/>
        </p:nvSpPr>
        <p:spPr>
          <a:xfrm>
            <a:off x="2703830" y="3793490"/>
            <a:ext cx="2672080" cy="521970"/>
          </a:xfrm>
          <a:prstGeom prst="rect">
            <a:avLst/>
          </a:prstGeom>
          <a:noFill/>
        </p:spPr>
        <p:txBody>
          <a:bodyPr wrap="non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共产国际的帮助</a:t>
            </a:r>
          </a:p>
        </p:txBody>
      </p:sp>
      <p:sp>
        <p:nvSpPr>
          <p:cNvPr id="14" name="文本框 13"/>
          <p:cNvSpPr txBox="1"/>
          <p:nvPr/>
        </p:nvSpPr>
        <p:spPr>
          <a:xfrm>
            <a:off x="379095" y="4364355"/>
            <a:ext cx="11398885" cy="1814830"/>
          </a:xfrm>
          <a:prstGeom prst="rect">
            <a:avLst/>
          </a:prstGeom>
          <a:solidFill>
            <a:srgbClr val="F2EDD6"/>
          </a:solidFill>
          <a:ln w="12700" cap="flat"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wrap="square" anchor="t" anchorCtr="0">
            <a:spAutoFit/>
          </a:bodyPr>
          <a:lstStyle/>
          <a:p>
            <a:pPr>
              <a:lnSpc>
                <a:spcPct val="100000"/>
              </a:lnSpc>
            </a:pPr>
            <a:r>
              <a:rPr lang="zh-CN" altLang="en-US" sz="2800" b="1">
                <a:solidFill>
                  <a:srgbClr val="9C7D2C"/>
                </a:solidFill>
                <a:latin typeface="楷体" panose="02010609060101010101" charset="-122"/>
                <a:ea typeface="楷体" panose="02010609060101010101" charset="-122"/>
              </a:rPr>
              <a:t>共产国际：</a:t>
            </a:r>
            <a:r>
              <a:rPr lang="zh-CN" altLang="en-US" sz="2800">
                <a:latin typeface="楷体" panose="02010609060101010101" charset="-122"/>
                <a:ea typeface="楷体" panose="02010609060101010101" charset="-122"/>
              </a:rPr>
              <a:t>由列宁领导创建，是一个共产党和共产主义组织的国际组织。其任务是团结工人阶级和劳动群众，推翻资本主义和帝国主义统治，确立世界范围的无产阶级专政，建立世界苏维埃社会主义共和国联盟，彻底消灭阶级，实现社会主义和共产主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5" grpId="0"/>
      <p:bldP spid="7" grpId="0"/>
      <p:bldP spid="10" grpId="0"/>
      <p:bldP spid="8" grpId="0"/>
      <p:bldP spid="8" grpId="1"/>
      <p:bldP spid="12" grpId="0"/>
      <p:bldP spid="12" grpId="1"/>
      <p:bldP spid="6" grpId="0"/>
      <p:bldP spid="6" grpId="1"/>
      <p:bldP spid="9" grpId="0"/>
      <p:bldP spid="9" grpId="1"/>
      <p:bldP spid="13" grpId="0"/>
      <p:bldP spid="13" grpId="1"/>
      <p:bldP spid="1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三、中国共产党的诞生</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（二）诞生标志：</a:t>
            </a:r>
          </a:p>
        </p:txBody>
      </p:sp>
      <p:sp>
        <p:nvSpPr>
          <p:cNvPr id="2" name="文本框 1"/>
          <p:cNvSpPr txBox="1"/>
          <p:nvPr/>
        </p:nvSpPr>
        <p:spPr>
          <a:xfrm>
            <a:off x="2887345" y="907415"/>
            <a:ext cx="2021840" cy="521970"/>
          </a:xfrm>
          <a:prstGeom prst="rect">
            <a:avLst/>
          </a:prstGeom>
          <a:noFill/>
        </p:spPr>
        <p:txBody>
          <a:bodyPr wrap="square" rtlCol="0" anchor="t">
            <a:spAutoFit/>
          </a:bodyPr>
          <a:lstStyle/>
          <a:p>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中共一大</a:t>
            </a:r>
          </a:p>
        </p:txBody>
      </p:sp>
      <p:sp>
        <p:nvSpPr>
          <p:cNvPr id="26" name="文本框 25"/>
          <p:cNvSpPr txBox="1"/>
          <p:nvPr/>
        </p:nvSpPr>
        <p:spPr>
          <a:xfrm>
            <a:off x="313055" y="145732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、时间：</a:t>
            </a:r>
          </a:p>
        </p:txBody>
      </p:sp>
      <p:sp>
        <p:nvSpPr>
          <p:cNvPr id="5" name="文本框 4"/>
          <p:cNvSpPr txBox="1"/>
          <p:nvPr/>
        </p:nvSpPr>
        <p:spPr>
          <a:xfrm>
            <a:off x="313055" y="197929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、地点：</a:t>
            </a:r>
          </a:p>
        </p:txBody>
      </p:sp>
      <p:sp>
        <p:nvSpPr>
          <p:cNvPr id="42" name="文本框 41"/>
          <p:cNvSpPr txBox="1"/>
          <p:nvPr/>
        </p:nvSpPr>
        <p:spPr>
          <a:xfrm>
            <a:off x="313055" y="2557780"/>
            <a:ext cx="3016250" cy="521970"/>
          </a:xfrm>
          <a:prstGeom prst="rect">
            <a:avLst/>
          </a:prstGeom>
          <a:noFill/>
        </p:spPr>
        <p:txBody>
          <a:bodyPr wrap="square" rtlCol="0">
            <a:spAutoFit/>
          </a:bodyPr>
          <a:lstStyle/>
          <a:p>
            <a:pPr algn="l"/>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a:t>
            </a:r>
            <a:r>
              <a:rPr lang="zh-CN" sz="2800" b="1">
                <a:solidFill>
                  <a:srgbClr val="9C7D2C"/>
                </a:solidFill>
                <a:latin typeface="华文中宋" panose="02010600040101010101" charset="-122"/>
                <a:ea typeface="华文中宋" panose="02010600040101010101" charset="-122"/>
                <a:cs typeface="华文中宋" panose="02010600040101010101" charset="-122"/>
                <a:sym typeface="+mn-ea"/>
              </a:rPr>
              <a:t>参会代表：</a:t>
            </a:r>
          </a:p>
        </p:txBody>
      </p:sp>
      <p:sp>
        <p:nvSpPr>
          <p:cNvPr id="7" name="文本框 6"/>
          <p:cNvSpPr txBox="1"/>
          <p:nvPr/>
        </p:nvSpPr>
        <p:spPr>
          <a:xfrm>
            <a:off x="313055" y="3058160"/>
            <a:ext cx="3016250" cy="521970"/>
          </a:xfrm>
          <a:prstGeom prst="rect">
            <a:avLst/>
          </a:prstGeom>
          <a:noFill/>
        </p:spPr>
        <p:txBody>
          <a:bodyPr wrap="square" rtlCol="0">
            <a:spAutoFit/>
          </a:bodyPr>
          <a:lstStyle/>
          <a:p>
            <a:pPr algn="l"/>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4</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、主要内容</a:t>
            </a:r>
            <a:r>
              <a:rPr lang="zh-CN" sz="2800" b="1">
                <a:solidFill>
                  <a:srgbClr val="9C7D2C"/>
                </a:solidFill>
                <a:latin typeface="华文中宋" panose="02010600040101010101" charset="-122"/>
                <a:ea typeface="华文中宋" panose="02010600040101010101" charset="-122"/>
                <a:cs typeface="华文中宋" panose="02010600040101010101" charset="-122"/>
                <a:sym typeface="+mn-ea"/>
              </a:rPr>
              <a:t>：</a:t>
            </a:r>
          </a:p>
        </p:txBody>
      </p:sp>
      <p:sp>
        <p:nvSpPr>
          <p:cNvPr id="10" name="文本框 9"/>
          <p:cNvSpPr txBox="1"/>
          <p:nvPr/>
        </p:nvSpPr>
        <p:spPr>
          <a:xfrm>
            <a:off x="2050415" y="1457325"/>
            <a:ext cx="3931285" cy="521970"/>
          </a:xfrm>
          <a:prstGeom prst="rect">
            <a:avLst/>
          </a:prstGeom>
          <a:noFill/>
        </p:spPr>
        <p:txBody>
          <a:bodyPr wrap="square" rtlCol="0">
            <a:spAutoFit/>
          </a:bodyPr>
          <a:lstStyle/>
          <a:p>
            <a:pPr algn="l"/>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1921</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年</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7</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月</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23</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日</a:t>
            </a:r>
          </a:p>
        </p:txBody>
      </p:sp>
      <p:sp>
        <p:nvSpPr>
          <p:cNvPr id="24" name="文本框 23"/>
          <p:cNvSpPr txBox="1"/>
          <p:nvPr/>
        </p:nvSpPr>
        <p:spPr>
          <a:xfrm>
            <a:off x="2050415" y="1979295"/>
            <a:ext cx="5310505" cy="521970"/>
          </a:xfrm>
          <a:prstGeom prst="rect">
            <a:avLst/>
          </a:prstGeom>
          <a:noFill/>
        </p:spPr>
        <p:txBody>
          <a:bodyPr wrap="square" rtlCol="0">
            <a:spAutoFit/>
          </a:bodyPr>
          <a:lstStyle/>
          <a:p>
            <a:pPr algn="l"/>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上海</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浙江嘉兴南湖</a:t>
            </a:r>
          </a:p>
        </p:txBody>
      </p:sp>
      <p:sp>
        <p:nvSpPr>
          <p:cNvPr id="6" name="文本框 5"/>
          <p:cNvSpPr txBox="1"/>
          <p:nvPr/>
        </p:nvSpPr>
        <p:spPr>
          <a:xfrm>
            <a:off x="2703195" y="2557780"/>
            <a:ext cx="4328795" cy="521970"/>
          </a:xfrm>
          <a:prstGeom prst="rect">
            <a:avLst/>
          </a:prstGeom>
          <a:noFill/>
        </p:spPr>
        <p:txBody>
          <a:bodyPr wrap="square" rtlCol="0" anchor="t">
            <a:spAutoFit/>
          </a:bodyPr>
          <a:lstStyle/>
          <a:p>
            <a:r>
              <a:rPr lang="zh-CN" sz="2800">
                <a:solidFill>
                  <a:srgbClr val="0E0B1E"/>
                </a:solidFill>
                <a:latin typeface="华文中宋" panose="02010600040101010101" charset="-122"/>
                <a:ea typeface="华文中宋" panose="02010600040101010101" charset="-122"/>
                <a:cs typeface="华文中宋" panose="02010600040101010101" charset="-122"/>
                <a:sym typeface="+mn-ea"/>
              </a:rPr>
              <a:t>毛泽东、董必武等</a:t>
            </a:r>
            <a:r>
              <a:rPr lang="en-US" altLang="zh-CN" sz="2800">
                <a:solidFill>
                  <a:srgbClr val="0E0B1E"/>
                </a:solidFill>
                <a:latin typeface="华文中宋" panose="02010600040101010101" charset="-122"/>
                <a:ea typeface="华文中宋" panose="02010600040101010101" charset="-122"/>
                <a:cs typeface="华文中宋" panose="02010600040101010101" charset="-122"/>
                <a:sym typeface="+mn-ea"/>
              </a:rPr>
              <a:t>13</a:t>
            </a:r>
            <a:r>
              <a:rPr lang="zh-CN" sz="2800">
                <a:solidFill>
                  <a:srgbClr val="0E0B1E"/>
                </a:solidFill>
                <a:latin typeface="华文中宋" panose="02010600040101010101" charset="-122"/>
                <a:ea typeface="华文中宋" panose="02010600040101010101" charset="-122"/>
                <a:cs typeface="华文中宋" panose="02010600040101010101" charset="-122"/>
                <a:sym typeface="+mn-ea"/>
              </a:rPr>
              <a:t>人</a:t>
            </a:r>
            <a:endParaRPr lang="zh-CN" altLang="en-US" sz="2800">
              <a:solidFill>
                <a:srgbClr val="0E0B1E"/>
              </a:solidFill>
              <a:latin typeface="华文中宋" panose="02010600040101010101" charset="-122"/>
              <a:ea typeface="华文中宋" panose="02010600040101010101" charset="-122"/>
              <a:cs typeface="华文中宋" panose="02010600040101010101" charset="-122"/>
              <a:sym typeface="+mn-ea"/>
            </a:endParaRPr>
          </a:p>
        </p:txBody>
      </p:sp>
      <p:sp>
        <p:nvSpPr>
          <p:cNvPr id="21569" name="文本框 4"/>
          <p:cNvSpPr txBox="1"/>
          <p:nvPr>
            <p:custDataLst>
              <p:tags r:id="rId4"/>
            </p:custDataLst>
          </p:nvPr>
        </p:nvSpPr>
        <p:spPr>
          <a:xfrm>
            <a:off x="6170930" y="2536190"/>
            <a:ext cx="6021070" cy="521970"/>
          </a:xfrm>
          <a:prstGeom prst="rect">
            <a:avLst/>
          </a:prstGeom>
          <a:noFill/>
          <a:ln w="9525">
            <a:noFill/>
          </a:ln>
        </p:spPr>
        <p:txBody>
          <a:bodyPr wrap="square" anchor="t">
            <a:spAutoFit/>
          </a:bodyPr>
          <a:lstStyle/>
          <a:p>
            <a:pPr algn="ctr"/>
            <a:r>
              <a:rPr lang="zh-CN" altLang="en-US" sz="2800">
                <a:solidFill>
                  <a:srgbClr val="C00000"/>
                </a:solidFill>
                <a:latin typeface="华文中宋" panose="02010600040101010101" charset="-122"/>
                <a:ea typeface="华文中宋" panose="02010600040101010101" charset="-122"/>
              </a:rPr>
              <a:t>（共产国际代表</a:t>
            </a:r>
            <a:r>
              <a:rPr lang="zh-CN" altLang="en-US" sz="2800">
                <a:latin typeface="华文中宋" panose="02010600040101010101" charset="-122"/>
                <a:ea typeface="华文中宋" panose="02010600040101010101" charset="-122"/>
              </a:rPr>
              <a:t>：马林、维经斯基）</a:t>
            </a:r>
          </a:p>
        </p:txBody>
      </p:sp>
      <p:sp>
        <p:nvSpPr>
          <p:cNvPr id="8" name="文本框 7"/>
          <p:cNvSpPr txBox="1"/>
          <p:nvPr/>
        </p:nvSpPr>
        <p:spPr>
          <a:xfrm>
            <a:off x="379095" y="3580130"/>
            <a:ext cx="1607820" cy="521970"/>
          </a:xfrm>
          <a:prstGeom prst="rect">
            <a:avLst/>
          </a:prstGeom>
          <a:noFill/>
        </p:spPr>
        <p:txBody>
          <a:bodyPr wrap="none" rtlCol="0" anchor="t">
            <a:spAutoFit/>
          </a:bodyPr>
          <a:lstStyle/>
          <a:p>
            <a:r>
              <a:rPr lang="en-US" altLang="zh-CN" sz="2800" b="1" dirty="0">
                <a:solidFill>
                  <a:srgbClr val="9C7D2C"/>
                </a:solidFill>
                <a:latin typeface="华文中宋" panose="02010600040101010101" charset="-122"/>
                <a:ea typeface="华文中宋" panose="02010600040101010101" charset="-122"/>
                <a:sym typeface="+mn-ea"/>
              </a:rPr>
              <a:t>①</a:t>
            </a:r>
            <a:r>
              <a:rPr lang="zh-CN" altLang="en-US" sz="2800" b="1" dirty="0">
                <a:solidFill>
                  <a:srgbClr val="9C7D2C"/>
                </a:solidFill>
                <a:latin typeface="华文中宋" panose="02010600040101010101" charset="-122"/>
                <a:ea typeface="华文中宋" panose="02010600040101010101" charset="-122"/>
                <a:sym typeface="+mn-ea"/>
              </a:rPr>
              <a:t>党纲：</a:t>
            </a:r>
          </a:p>
        </p:txBody>
      </p:sp>
      <p:sp>
        <p:nvSpPr>
          <p:cNvPr id="9" name="文本框 8"/>
          <p:cNvSpPr txBox="1"/>
          <p:nvPr/>
        </p:nvSpPr>
        <p:spPr>
          <a:xfrm>
            <a:off x="379095" y="4074795"/>
            <a:ext cx="1964055" cy="521970"/>
          </a:xfrm>
          <a:prstGeom prst="rect">
            <a:avLst/>
          </a:prstGeom>
          <a:noFill/>
        </p:spPr>
        <p:txBody>
          <a:bodyPr wrap="none" rtlCol="0" anchor="t">
            <a:spAutoFit/>
          </a:bodyPr>
          <a:lstStyle/>
          <a:p>
            <a:pPr>
              <a:buClr>
                <a:schemeClr val="hlink"/>
              </a:buClr>
              <a:buSzPct val="75000"/>
              <a:buFont typeface="Wingdings" panose="05000000000000000000" pitchFamily="2" charset="2"/>
            </a:pPr>
            <a:r>
              <a:rPr lang="zh-CN" altLang="en-US" sz="2800" b="1" dirty="0">
                <a:solidFill>
                  <a:srgbClr val="9C7D2C"/>
                </a:solidFill>
                <a:latin typeface="华文中宋" panose="02010600040101010101" charset="-122"/>
                <a:ea typeface="华文中宋" panose="02010600040101010101" charset="-122"/>
                <a:sym typeface="+mn-ea"/>
              </a:rPr>
              <a:t>党的名称：</a:t>
            </a:r>
          </a:p>
        </p:txBody>
      </p:sp>
      <p:sp>
        <p:nvSpPr>
          <p:cNvPr id="11" name="文本框 10"/>
          <p:cNvSpPr txBox="1"/>
          <p:nvPr/>
        </p:nvSpPr>
        <p:spPr>
          <a:xfrm>
            <a:off x="2050415" y="4098925"/>
            <a:ext cx="1960880" cy="521970"/>
          </a:xfrm>
          <a:prstGeom prst="rect">
            <a:avLst/>
          </a:prstGeom>
          <a:noFill/>
        </p:spPr>
        <p:txBody>
          <a:bodyPr wrap="none" rtlCol="0" anchor="t">
            <a:spAutoFit/>
          </a:bodyPr>
          <a:lstStyle/>
          <a:p>
            <a:pPr marR="0" defTabSz="914400">
              <a:spcBef>
                <a:spcPct val="50000"/>
              </a:spcBef>
              <a:buClrTx/>
              <a:buSzTx/>
              <a:buFont typeface="Arial" panose="020B0604020202020204" pitchFamily="34" charset="0"/>
              <a:buNone/>
              <a:defRPr/>
            </a:pPr>
            <a:r>
              <a:rPr lang="zh-CN" sz="2800" noProof="0" dirty="0" smtClean="0">
                <a:solidFill>
                  <a:srgbClr val="C00000"/>
                </a:solidFill>
                <a:latin typeface="华文中宋" panose="02010600040101010101" charset="-122"/>
                <a:ea typeface="华文中宋" panose="02010600040101010101" charset="-122"/>
                <a:sym typeface="+mn-ea"/>
              </a:rPr>
              <a:t>中</a:t>
            </a:r>
            <a:r>
              <a:rPr lang="zh-CN" sz="2800" noProof="0" dirty="0">
                <a:solidFill>
                  <a:srgbClr val="C00000"/>
                </a:solidFill>
                <a:latin typeface="华文中宋" panose="02010600040101010101" charset="-122"/>
                <a:ea typeface="华文中宋" panose="02010600040101010101" charset="-122"/>
                <a:sym typeface="+mn-ea"/>
              </a:rPr>
              <a:t>国共产党</a:t>
            </a:r>
            <a:endParaRPr lang="zh-CN" altLang="en-US" sz="2800" noProof="0" dirty="0">
              <a:solidFill>
                <a:srgbClr val="C00000"/>
              </a:solidFill>
              <a:latin typeface="华文中宋" panose="02010600040101010101" charset="-122"/>
              <a:ea typeface="华文中宋" panose="02010600040101010101" charset="-122"/>
              <a:sym typeface="+mn-ea"/>
            </a:endParaRPr>
          </a:p>
        </p:txBody>
      </p:sp>
      <p:sp>
        <p:nvSpPr>
          <p:cNvPr id="13" name="文本框 12"/>
          <p:cNvSpPr txBox="1"/>
          <p:nvPr/>
        </p:nvSpPr>
        <p:spPr>
          <a:xfrm>
            <a:off x="2050415" y="4589145"/>
            <a:ext cx="10142220" cy="565150"/>
          </a:xfrm>
          <a:prstGeom prst="rect">
            <a:avLst/>
          </a:prstGeom>
          <a:noFill/>
        </p:spPr>
        <p:txBody>
          <a:bodyPr wrap="square" rtlCol="0" anchor="t">
            <a:spAutoFit/>
          </a:bodyPr>
          <a:lstStyle/>
          <a:p>
            <a:pPr>
              <a:lnSpc>
                <a:spcPct val="110000"/>
              </a:lnSpc>
              <a:buClr>
                <a:schemeClr val="hlink"/>
              </a:buClr>
              <a:buSzPct val="75000"/>
              <a:buFont typeface="Wingdings" panose="05000000000000000000" pitchFamily="2" charset="2"/>
            </a:pP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推翻资产阶级，建立无产阶级专政，实现社会主义和共产主义。</a:t>
            </a:r>
            <a:r>
              <a:rPr lang="zh-CN" altLang="en-US" sz="2800" dirty="0">
                <a:latin typeface="华文中宋" panose="02010600040101010101" charset="-122"/>
                <a:ea typeface="华文中宋" panose="02010600040101010101" charset="-122"/>
                <a:cs typeface="华文中宋" panose="02010600040101010101" charset="-122"/>
                <a:sym typeface="+mn-ea"/>
              </a:rPr>
              <a:t>     </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14" name="文本框 13"/>
          <p:cNvSpPr txBox="1"/>
          <p:nvPr/>
        </p:nvSpPr>
        <p:spPr>
          <a:xfrm>
            <a:off x="0" y="5104765"/>
            <a:ext cx="3375660" cy="521970"/>
          </a:xfrm>
          <a:prstGeom prst="rect">
            <a:avLst/>
          </a:prstGeom>
          <a:noFill/>
        </p:spPr>
        <p:txBody>
          <a:bodyPr wrap="none" rtlCol="0" anchor="t">
            <a:spAutoFit/>
          </a:bodyPr>
          <a:lstStyle/>
          <a:p>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   ②党的中央机构：</a:t>
            </a:r>
          </a:p>
        </p:txBody>
      </p:sp>
      <p:sp>
        <p:nvSpPr>
          <p:cNvPr id="15" name="文本框 14"/>
          <p:cNvSpPr txBox="1"/>
          <p:nvPr/>
        </p:nvSpPr>
        <p:spPr>
          <a:xfrm>
            <a:off x="3035300" y="5104765"/>
            <a:ext cx="3738880" cy="521970"/>
          </a:xfrm>
          <a:prstGeom prst="rect">
            <a:avLst/>
          </a:prstGeom>
          <a:noFill/>
        </p:spPr>
        <p:txBody>
          <a:bodyPr wrap="none" rtlCol="0" anchor="t">
            <a:spAutoFit/>
          </a:bodyPr>
          <a:lstStyle/>
          <a:p>
            <a:pPr>
              <a:buClr>
                <a:schemeClr val="hlink"/>
              </a:buClr>
              <a:buSzPct val="75000"/>
              <a:buFont typeface="Wingdings" panose="05000000000000000000" pitchFamily="2" charset="2"/>
            </a:pPr>
            <a:r>
              <a:rPr lang="zh-CN" altLang="en-US" sz="2800" dirty="0">
                <a:solidFill>
                  <a:srgbClr val="C00000"/>
                </a:solidFill>
                <a:latin typeface="华文中宋" panose="02010600040101010101" charset="-122"/>
                <a:ea typeface="华文中宋" panose="02010600040101010101" charset="-122"/>
                <a:sym typeface="+mn-ea"/>
              </a:rPr>
              <a:t>中央局、陈独秀任书记</a:t>
            </a:r>
          </a:p>
        </p:txBody>
      </p:sp>
      <p:sp>
        <p:nvSpPr>
          <p:cNvPr id="16" name="文本框 15"/>
          <p:cNvSpPr txBox="1"/>
          <p:nvPr/>
        </p:nvSpPr>
        <p:spPr>
          <a:xfrm>
            <a:off x="0" y="5626735"/>
            <a:ext cx="3375660" cy="521970"/>
          </a:xfrm>
          <a:prstGeom prst="rect">
            <a:avLst/>
          </a:prstGeom>
          <a:noFill/>
        </p:spPr>
        <p:txBody>
          <a:bodyPr wrap="none" rtlCol="0" anchor="t">
            <a:spAutoFit/>
          </a:bodyPr>
          <a:lstStyle/>
          <a:p>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   ③党的中心工作：</a:t>
            </a:r>
          </a:p>
        </p:txBody>
      </p:sp>
      <p:sp>
        <p:nvSpPr>
          <p:cNvPr id="17" name="文本框 16"/>
          <p:cNvSpPr txBox="1"/>
          <p:nvPr/>
        </p:nvSpPr>
        <p:spPr>
          <a:xfrm>
            <a:off x="3035300" y="5640070"/>
            <a:ext cx="4805680" cy="521970"/>
          </a:xfrm>
          <a:prstGeom prst="rect">
            <a:avLst/>
          </a:prstGeom>
          <a:noFill/>
        </p:spPr>
        <p:txBody>
          <a:bodyPr wrap="none" rtlCol="0" anchor="t">
            <a:spAutoFit/>
          </a:bodyPr>
          <a:lstStyle/>
          <a:p>
            <a:pPr marR="0" defTabSz="914400">
              <a:spcBef>
                <a:spcPct val="20000"/>
              </a:spcBef>
              <a:buClrTx/>
              <a:buSzTx/>
              <a:buFont typeface="Arial" panose="020B0604020202020204" pitchFamily="34" charset="0"/>
              <a:buNone/>
              <a:defRPr/>
            </a:pPr>
            <a:r>
              <a:rPr lang="zh-CN" sz="2800" noProof="0" dirty="0" smtClean="0">
                <a:solidFill>
                  <a:srgbClr val="C00000"/>
                </a:solidFill>
                <a:latin typeface="华文中宋" panose="02010600040101010101" charset="-122"/>
                <a:ea typeface="华文中宋" panose="02010600040101010101" charset="-122"/>
                <a:sym typeface="+mn-ea"/>
              </a:rPr>
              <a:t>组</a:t>
            </a:r>
            <a:r>
              <a:rPr lang="zh-CN" sz="2800" noProof="0" dirty="0">
                <a:solidFill>
                  <a:srgbClr val="C00000"/>
                </a:solidFill>
                <a:latin typeface="华文中宋" panose="02010600040101010101" charset="-122"/>
                <a:ea typeface="华文中宋" panose="02010600040101010101" charset="-122"/>
                <a:sym typeface="+mn-ea"/>
              </a:rPr>
              <a:t>织工人阶级，领导工人运动</a:t>
            </a:r>
            <a:endParaRPr lang="zh-CN" altLang="en-US" sz="2800" noProof="0" dirty="0">
              <a:solidFill>
                <a:srgbClr val="C00000"/>
              </a:solidFill>
              <a:latin typeface="华文中宋" panose="02010600040101010101" charset="-122"/>
              <a:ea typeface="华文中宋" panose="02010600040101010101" charset="-122"/>
              <a:sym typeface="+mn-ea"/>
            </a:endParaRPr>
          </a:p>
        </p:txBody>
      </p:sp>
      <p:pic>
        <p:nvPicPr>
          <p:cNvPr id="20" name="图片 19" descr="红船"/>
          <p:cNvPicPr>
            <a:picLocks noChangeAspect="1"/>
          </p:cNvPicPr>
          <p:nvPr>
            <p:custDataLst>
              <p:tags r:id="rId5"/>
            </p:custDataLst>
          </p:nvPr>
        </p:nvPicPr>
        <p:blipFill>
          <a:blip r:embed="rId7"/>
          <a:stretch>
            <a:fillRect/>
          </a:stretch>
        </p:blipFill>
        <p:spPr>
          <a:xfrm>
            <a:off x="7628890" y="4378960"/>
            <a:ext cx="4474210" cy="3017520"/>
          </a:xfrm>
          <a:prstGeom prst="rect">
            <a:avLst/>
          </a:prstGeom>
        </p:spPr>
      </p:pic>
      <p:sp>
        <p:nvSpPr>
          <p:cNvPr id="12" name="文本框 11"/>
          <p:cNvSpPr txBox="1"/>
          <p:nvPr/>
        </p:nvSpPr>
        <p:spPr>
          <a:xfrm>
            <a:off x="375920" y="4589145"/>
            <a:ext cx="1964055" cy="521970"/>
          </a:xfrm>
          <a:prstGeom prst="rect">
            <a:avLst/>
          </a:prstGeom>
          <a:noFill/>
        </p:spPr>
        <p:txBody>
          <a:bodyPr wrap="square" rtlCol="0" anchor="t">
            <a:spAutoFit/>
          </a:bodyPr>
          <a:lstStyle/>
          <a:p>
            <a:r>
              <a:rPr lang="zh-CN" altLang="en-US" sz="2800" b="1" dirty="0">
                <a:solidFill>
                  <a:srgbClr val="9C7D2C"/>
                </a:solidFill>
                <a:latin typeface="华文中宋" panose="02010600040101010101" charset="-122"/>
                <a:ea typeface="华文中宋" panose="02010600040101010101" charset="-122"/>
                <a:sym typeface="+mn-ea"/>
              </a:rPr>
              <a:t>奋斗目标：</a:t>
            </a:r>
          </a:p>
        </p:txBody>
      </p:sp>
      <p:grpSp>
        <p:nvGrpSpPr>
          <p:cNvPr id="19" name="组合 18"/>
          <p:cNvGrpSpPr/>
          <p:nvPr/>
        </p:nvGrpSpPr>
        <p:grpSpPr>
          <a:xfrm>
            <a:off x="6360160" y="656590"/>
            <a:ext cx="5410835" cy="1541145"/>
            <a:chOff x="10146" y="1034"/>
            <a:chExt cx="8521" cy="2427"/>
          </a:xfrm>
          <a:effectLst>
            <a:outerShdw blurRad="50800" dist="38100" dir="2700000" algn="tl" rotWithShape="0">
              <a:prstClr val="black">
                <a:alpha val="40000"/>
              </a:prstClr>
            </a:outerShdw>
          </a:effectLst>
        </p:grpSpPr>
        <p:pic>
          <p:nvPicPr>
            <p:cNvPr id="47106" name="图片 2"/>
            <p:cNvPicPr>
              <a:picLocks noChangeAspect="1"/>
            </p:cNvPicPr>
            <p:nvPr/>
          </p:nvPicPr>
          <p:blipFill>
            <a:blip r:embed="rId8"/>
            <a:srcRect r="23698" b="67037"/>
            <a:stretch>
              <a:fillRect/>
            </a:stretch>
          </p:blipFill>
          <p:spPr>
            <a:xfrm>
              <a:off x="10146" y="1034"/>
              <a:ext cx="5144" cy="2426"/>
            </a:xfrm>
            <a:prstGeom prst="rect">
              <a:avLst/>
            </a:prstGeom>
            <a:noFill/>
            <a:ln w="9525">
              <a:noFill/>
            </a:ln>
          </p:spPr>
        </p:pic>
        <p:pic>
          <p:nvPicPr>
            <p:cNvPr id="18" name="图片 2"/>
            <p:cNvPicPr>
              <a:picLocks noChangeAspect="1"/>
            </p:cNvPicPr>
            <p:nvPr/>
          </p:nvPicPr>
          <p:blipFill>
            <a:blip r:embed="rId8"/>
            <a:srcRect t="33487" r="49211" b="32082"/>
            <a:stretch>
              <a:fillRect/>
            </a:stretch>
          </p:blipFill>
          <p:spPr>
            <a:xfrm>
              <a:off x="15290" y="1034"/>
              <a:ext cx="3377" cy="2427"/>
            </a:xfrm>
            <a:prstGeom prst="rect">
              <a:avLst/>
            </a:prstGeom>
            <a:noFill/>
            <a:ln w="9525">
              <a:noFill/>
            </a:ln>
          </p:spPr>
        </p:pic>
      </p:grpSp>
      <p:pic>
        <p:nvPicPr>
          <p:cNvPr id="21" name="图片 20" descr="pic.soutu123"/>
          <p:cNvPicPr>
            <a:picLocks noChangeAspect="1"/>
          </p:cNvPicPr>
          <p:nvPr/>
        </p:nvPicPr>
        <p:blipFill>
          <a:blip r:embed="rId9">
            <a:clrChange>
              <a:clrFrom>
                <a:srgbClr val="F6F6F6">
                  <a:alpha val="100000"/>
                </a:srgbClr>
              </a:clrFrom>
              <a:clrTo>
                <a:srgbClr val="F6F6F6">
                  <a:alpha val="100000"/>
                  <a:alpha val="0"/>
                </a:srgbClr>
              </a:clrTo>
            </a:clrChange>
          </a:blip>
          <a:stretch>
            <a:fillRect/>
          </a:stretch>
        </p:blipFill>
        <p:spPr>
          <a:xfrm>
            <a:off x="10062845" y="2751455"/>
            <a:ext cx="2040255" cy="194373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26" grpId="0"/>
      <p:bldP spid="26" grpId="1"/>
      <p:bldP spid="5" grpId="0"/>
      <p:bldP spid="5" grpId="1"/>
      <p:bldP spid="42" grpId="0"/>
      <p:bldP spid="42" grpId="1"/>
      <p:bldP spid="7" grpId="0"/>
      <p:bldP spid="7" grpId="1"/>
      <p:bldP spid="10" grpId="0"/>
      <p:bldP spid="10" grpId="1"/>
      <p:bldP spid="24" grpId="0"/>
      <p:bldP spid="24" grpId="1"/>
      <p:bldP spid="6" grpId="0"/>
      <p:bldP spid="6" grpId="1"/>
      <p:bldP spid="21569" grpId="0"/>
      <p:bldP spid="21569" grpId="1"/>
      <p:bldP spid="8" grpId="0"/>
      <p:bldP spid="8" grpId="1"/>
      <p:bldP spid="9" grpId="0"/>
      <p:bldP spid="9" grpId="1"/>
      <p:bldP spid="11" grpId="0"/>
      <p:bldP spid="11" grpId="1"/>
      <p:bldP spid="13" grpId="0"/>
      <p:bldP spid="13" grpId="1"/>
      <p:bldP spid="14" grpId="0"/>
      <p:bldP spid="14" grpId="1"/>
      <p:bldP spid="15" grpId="0"/>
      <p:bldP spid="15" grpId="1"/>
      <p:bldP spid="16" grpId="0"/>
      <p:bldP spid="16" grpId="1"/>
      <p:bldP spid="17" grpId="0"/>
      <p:bldP spid="17"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alphaModFix amt="44000"/>
          </a:blip>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gradFill>
            <a:gsLst>
              <a:gs pos="0">
                <a:schemeClr val="accent1">
                  <a:lumMod val="5000"/>
                  <a:lumOff val="95000"/>
                  <a:alpha val="36000"/>
                </a:schemeClr>
              </a:gs>
              <a:gs pos="83000">
                <a:srgbClr val="CEBB6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p:cNvPicPr>
            <a:picLocks noChangeAspect="1"/>
          </p:cNvPicPr>
          <p:nvPr/>
        </p:nvPicPr>
        <p:blipFill>
          <a:blip r:embed="rId6"/>
          <a:stretch>
            <a:fillRect/>
          </a:stretch>
        </p:blipFill>
        <p:spPr>
          <a:xfrm>
            <a:off x="323215" y="281305"/>
            <a:ext cx="5537200" cy="6466840"/>
          </a:xfrm>
          <a:prstGeom prst="rect">
            <a:avLst/>
          </a:prstGeom>
        </p:spPr>
      </p:pic>
      <p:sp>
        <p:nvSpPr>
          <p:cNvPr id="51202" name="矩形 4"/>
          <p:cNvSpPr/>
          <p:nvPr>
            <p:custDataLst>
              <p:tags r:id="rId2"/>
            </p:custDataLst>
          </p:nvPr>
        </p:nvSpPr>
        <p:spPr>
          <a:xfrm>
            <a:off x="257810" y="238760"/>
            <a:ext cx="11684635" cy="6378575"/>
          </a:xfrm>
          <a:prstGeom prst="rect">
            <a:avLst/>
          </a:prstGeom>
          <a:noFill/>
          <a:ln w="12700" cap="flat"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nchor="ctr" anchorCtr="0"/>
          <a:lstStyle/>
          <a:p>
            <a:pPr algn="ctr" eaLnBrk="0" hangingPunct="0"/>
            <a:endParaRPr lang="zh-CN" altLang="en-US">
              <a:latin typeface="字魂95号-手刻宋"/>
              <a:ea typeface="字魂95号-手刻宋"/>
            </a:endParaRPr>
          </a:p>
        </p:txBody>
      </p:sp>
      <p:sp>
        <p:nvSpPr>
          <p:cNvPr id="6" name="Freeform 8111"/>
          <p:cNvSpPr/>
          <p:nvPr/>
        </p:nvSpPr>
        <p:spPr bwMode="auto">
          <a:xfrm>
            <a:off x="6456045" y="981710"/>
            <a:ext cx="4058920" cy="1089660"/>
          </a:xfrm>
          <a:custGeom>
            <a:avLst/>
            <a:gdLst>
              <a:gd name="T0" fmla="*/ 1897 w 3772"/>
              <a:gd name="T1" fmla="*/ 1339 h 1451"/>
              <a:gd name="T2" fmla="*/ 2254 w 3772"/>
              <a:gd name="T3" fmla="*/ 1348 h 1451"/>
              <a:gd name="T4" fmla="*/ 2377 w 3772"/>
              <a:gd name="T5" fmla="*/ 1303 h 1451"/>
              <a:gd name="T6" fmla="*/ 2305 w 3772"/>
              <a:gd name="T7" fmla="*/ 1260 h 1451"/>
              <a:gd name="T8" fmla="*/ 2670 w 3772"/>
              <a:gd name="T9" fmla="*/ 1272 h 1451"/>
              <a:gd name="T10" fmla="*/ 3306 w 3772"/>
              <a:gd name="T11" fmla="*/ 1283 h 1451"/>
              <a:gd name="T12" fmla="*/ 3051 w 3772"/>
              <a:gd name="T13" fmla="*/ 1313 h 1451"/>
              <a:gd name="T14" fmla="*/ 3237 w 3772"/>
              <a:gd name="T15" fmla="*/ 1351 h 1451"/>
              <a:gd name="T16" fmla="*/ 3352 w 3772"/>
              <a:gd name="T17" fmla="*/ 1271 h 1451"/>
              <a:gd name="T18" fmla="*/ 3255 w 3772"/>
              <a:gd name="T19" fmla="*/ 1223 h 1451"/>
              <a:gd name="T20" fmla="*/ 3472 w 3772"/>
              <a:gd name="T21" fmla="*/ 1221 h 1451"/>
              <a:gd name="T22" fmla="*/ 3400 w 3772"/>
              <a:gd name="T23" fmla="*/ 1186 h 1451"/>
              <a:gd name="T24" fmla="*/ 3366 w 3772"/>
              <a:gd name="T25" fmla="*/ 1165 h 1451"/>
              <a:gd name="T26" fmla="*/ 3270 w 3772"/>
              <a:gd name="T27" fmla="*/ 1116 h 1451"/>
              <a:gd name="T28" fmla="*/ 3314 w 3772"/>
              <a:gd name="T29" fmla="*/ 1057 h 1451"/>
              <a:gd name="T30" fmla="*/ 3200 w 3772"/>
              <a:gd name="T31" fmla="*/ 1018 h 1451"/>
              <a:gd name="T32" fmla="*/ 3143 w 3772"/>
              <a:gd name="T33" fmla="*/ 1007 h 1451"/>
              <a:gd name="T34" fmla="*/ 3183 w 3772"/>
              <a:gd name="T35" fmla="*/ 985 h 1451"/>
              <a:gd name="T36" fmla="*/ 3091 w 3772"/>
              <a:gd name="T37" fmla="*/ 928 h 1451"/>
              <a:gd name="T38" fmla="*/ 3174 w 3772"/>
              <a:gd name="T39" fmla="*/ 880 h 1451"/>
              <a:gd name="T40" fmla="*/ 2959 w 3772"/>
              <a:gd name="T41" fmla="*/ 813 h 1451"/>
              <a:gd name="T42" fmla="*/ 3087 w 3772"/>
              <a:gd name="T43" fmla="*/ 762 h 1451"/>
              <a:gd name="T44" fmla="*/ 3186 w 3772"/>
              <a:gd name="T45" fmla="*/ 705 h 1451"/>
              <a:gd name="T46" fmla="*/ 3377 w 3772"/>
              <a:gd name="T47" fmla="*/ 672 h 1451"/>
              <a:gd name="T48" fmla="*/ 3091 w 3772"/>
              <a:gd name="T49" fmla="*/ 609 h 1451"/>
              <a:gd name="T50" fmla="*/ 3203 w 3772"/>
              <a:gd name="T51" fmla="*/ 565 h 1451"/>
              <a:gd name="T52" fmla="*/ 3114 w 3772"/>
              <a:gd name="T53" fmla="*/ 513 h 1451"/>
              <a:gd name="T54" fmla="*/ 3036 w 3772"/>
              <a:gd name="T55" fmla="*/ 398 h 1451"/>
              <a:gd name="T56" fmla="*/ 3303 w 3772"/>
              <a:gd name="T57" fmla="*/ 335 h 1451"/>
              <a:gd name="T58" fmla="*/ 2326 w 3772"/>
              <a:gd name="T59" fmla="*/ 246 h 1451"/>
              <a:gd name="T60" fmla="*/ 1636 w 3772"/>
              <a:gd name="T61" fmla="*/ 239 h 1451"/>
              <a:gd name="T62" fmla="*/ 1683 w 3772"/>
              <a:gd name="T63" fmla="*/ 184 h 1451"/>
              <a:gd name="T64" fmla="*/ 1444 w 3772"/>
              <a:gd name="T65" fmla="*/ 171 h 1451"/>
              <a:gd name="T66" fmla="*/ 1598 w 3772"/>
              <a:gd name="T67" fmla="*/ 150 h 1451"/>
              <a:gd name="T68" fmla="*/ 1532 w 3772"/>
              <a:gd name="T69" fmla="*/ 115 h 1451"/>
              <a:gd name="T70" fmla="*/ 1431 w 3772"/>
              <a:gd name="T71" fmla="*/ 129 h 1451"/>
              <a:gd name="T72" fmla="*/ 1433 w 3772"/>
              <a:gd name="T73" fmla="*/ 92 h 1451"/>
              <a:gd name="T74" fmla="*/ 1129 w 3772"/>
              <a:gd name="T75" fmla="*/ 114 h 1451"/>
              <a:gd name="T76" fmla="*/ 1313 w 3772"/>
              <a:gd name="T77" fmla="*/ 75 h 1451"/>
              <a:gd name="T78" fmla="*/ 1510 w 3772"/>
              <a:gd name="T79" fmla="*/ 1 h 1451"/>
              <a:gd name="T80" fmla="*/ 1184 w 3772"/>
              <a:gd name="T81" fmla="*/ 93 h 1451"/>
              <a:gd name="T82" fmla="*/ 842 w 3772"/>
              <a:gd name="T83" fmla="*/ 83 h 1451"/>
              <a:gd name="T84" fmla="*/ 788 w 3772"/>
              <a:gd name="T85" fmla="*/ 127 h 1451"/>
              <a:gd name="T86" fmla="*/ 791 w 3772"/>
              <a:gd name="T87" fmla="*/ 173 h 1451"/>
              <a:gd name="T88" fmla="*/ 625 w 3772"/>
              <a:gd name="T89" fmla="*/ 228 h 1451"/>
              <a:gd name="T90" fmla="*/ 490 w 3772"/>
              <a:gd name="T91" fmla="*/ 241 h 1451"/>
              <a:gd name="T92" fmla="*/ 298 w 3772"/>
              <a:gd name="T93" fmla="*/ 324 h 1451"/>
              <a:gd name="T94" fmla="*/ 293 w 3772"/>
              <a:gd name="T95" fmla="*/ 380 h 1451"/>
              <a:gd name="T96" fmla="*/ 192 w 3772"/>
              <a:gd name="T97" fmla="*/ 461 h 1451"/>
              <a:gd name="T98" fmla="*/ 222 w 3772"/>
              <a:gd name="T99" fmla="*/ 509 h 1451"/>
              <a:gd name="T100" fmla="*/ 139 w 3772"/>
              <a:gd name="T101" fmla="*/ 815 h 1451"/>
              <a:gd name="T102" fmla="*/ 141 w 3772"/>
              <a:gd name="T103" fmla="*/ 919 h 1451"/>
              <a:gd name="T104" fmla="*/ 204 w 3772"/>
              <a:gd name="T105" fmla="*/ 1052 h 1451"/>
              <a:gd name="T106" fmla="*/ 308 w 3772"/>
              <a:gd name="T107" fmla="*/ 1133 h 1451"/>
              <a:gd name="T108" fmla="*/ 389 w 3772"/>
              <a:gd name="T109" fmla="*/ 1160 h 1451"/>
              <a:gd name="T110" fmla="*/ 386 w 3772"/>
              <a:gd name="T111" fmla="*/ 1238 h 1451"/>
              <a:gd name="T112" fmla="*/ 918 w 3772"/>
              <a:gd name="T113" fmla="*/ 1373 h 1451"/>
              <a:gd name="T114" fmla="*/ 956 w 3772"/>
              <a:gd name="T115" fmla="*/ 1335 h 1451"/>
              <a:gd name="T116" fmla="*/ 1199 w 3772"/>
              <a:gd name="T117" fmla="*/ 1351 h 1451"/>
              <a:gd name="T118" fmla="*/ 1354 w 3772"/>
              <a:gd name="T119" fmla="*/ 1333 h 1451"/>
              <a:gd name="T120" fmla="*/ 1290 w 3772"/>
              <a:gd name="T121" fmla="*/ 1354 h 1451"/>
              <a:gd name="T122" fmla="*/ 1533 w 3772"/>
              <a:gd name="T123" fmla="*/ 1379 h 1451"/>
              <a:gd name="T124" fmla="*/ 1661 w 3772"/>
              <a:gd name="T125" fmla="*/ 138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2" h="1451">
                <a:moveTo>
                  <a:pt x="1883" y="1394"/>
                </a:moveTo>
                <a:cubicBezTo>
                  <a:pt x="1910" y="1393"/>
                  <a:pt x="1928" y="1390"/>
                  <a:pt x="1922" y="1389"/>
                </a:cubicBezTo>
                <a:cubicBezTo>
                  <a:pt x="1913" y="1387"/>
                  <a:pt x="1913" y="1387"/>
                  <a:pt x="1921" y="1386"/>
                </a:cubicBezTo>
                <a:cubicBezTo>
                  <a:pt x="1927" y="1386"/>
                  <a:pt x="1928" y="1385"/>
                  <a:pt x="1925" y="1382"/>
                </a:cubicBezTo>
                <a:cubicBezTo>
                  <a:pt x="1922" y="1380"/>
                  <a:pt x="1927" y="1379"/>
                  <a:pt x="1944" y="1378"/>
                </a:cubicBezTo>
                <a:cubicBezTo>
                  <a:pt x="2003" y="1376"/>
                  <a:pt x="2075" y="1370"/>
                  <a:pt x="2068" y="1368"/>
                </a:cubicBezTo>
                <a:cubicBezTo>
                  <a:pt x="2063" y="1367"/>
                  <a:pt x="2045" y="1368"/>
                  <a:pt x="2028" y="1369"/>
                </a:cubicBezTo>
                <a:cubicBezTo>
                  <a:pt x="1992" y="1373"/>
                  <a:pt x="1932" y="1370"/>
                  <a:pt x="1930" y="1365"/>
                </a:cubicBezTo>
                <a:cubicBezTo>
                  <a:pt x="1929" y="1363"/>
                  <a:pt x="1916" y="1362"/>
                  <a:pt x="1897" y="1363"/>
                </a:cubicBezTo>
                <a:cubicBezTo>
                  <a:pt x="1870" y="1364"/>
                  <a:pt x="1867" y="1363"/>
                  <a:pt x="1880" y="1361"/>
                </a:cubicBezTo>
                <a:cubicBezTo>
                  <a:pt x="1900" y="1356"/>
                  <a:pt x="1943" y="1354"/>
                  <a:pt x="1960" y="1356"/>
                </a:cubicBezTo>
                <a:cubicBezTo>
                  <a:pt x="1998" y="1362"/>
                  <a:pt x="2015" y="1364"/>
                  <a:pt x="2019" y="1363"/>
                </a:cubicBezTo>
                <a:cubicBezTo>
                  <a:pt x="2022" y="1362"/>
                  <a:pt x="2014" y="1360"/>
                  <a:pt x="2002" y="1359"/>
                </a:cubicBezTo>
                <a:cubicBezTo>
                  <a:pt x="1989" y="1357"/>
                  <a:pt x="1969" y="1354"/>
                  <a:pt x="1957" y="1352"/>
                </a:cubicBezTo>
                <a:cubicBezTo>
                  <a:pt x="1945" y="1349"/>
                  <a:pt x="1928" y="1348"/>
                  <a:pt x="1920" y="1347"/>
                </a:cubicBezTo>
                <a:cubicBezTo>
                  <a:pt x="1907" y="1347"/>
                  <a:pt x="1889" y="1340"/>
                  <a:pt x="1897" y="1339"/>
                </a:cubicBezTo>
                <a:cubicBezTo>
                  <a:pt x="1914" y="1336"/>
                  <a:pt x="1964" y="1337"/>
                  <a:pt x="1970" y="1340"/>
                </a:cubicBezTo>
                <a:cubicBezTo>
                  <a:pt x="1975" y="1342"/>
                  <a:pt x="1987" y="1346"/>
                  <a:pt x="1997" y="1347"/>
                </a:cubicBezTo>
                <a:cubicBezTo>
                  <a:pt x="2007" y="1349"/>
                  <a:pt x="2020" y="1352"/>
                  <a:pt x="2027" y="1353"/>
                </a:cubicBezTo>
                <a:cubicBezTo>
                  <a:pt x="2041" y="1356"/>
                  <a:pt x="2130" y="1364"/>
                  <a:pt x="2162" y="1365"/>
                </a:cubicBezTo>
                <a:cubicBezTo>
                  <a:pt x="2189" y="1366"/>
                  <a:pt x="2198" y="1365"/>
                  <a:pt x="2200" y="1363"/>
                </a:cubicBezTo>
                <a:cubicBezTo>
                  <a:pt x="2201" y="1362"/>
                  <a:pt x="2198" y="1361"/>
                  <a:pt x="2193" y="1362"/>
                </a:cubicBezTo>
                <a:cubicBezTo>
                  <a:pt x="2180" y="1363"/>
                  <a:pt x="2167" y="1360"/>
                  <a:pt x="2160" y="1355"/>
                </a:cubicBezTo>
                <a:cubicBezTo>
                  <a:pt x="2155" y="1351"/>
                  <a:pt x="2153" y="1351"/>
                  <a:pt x="2153" y="1354"/>
                </a:cubicBezTo>
                <a:cubicBezTo>
                  <a:pt x="2153" y="1357"/>
                  <a:pt x="2149" y="1357"/>
                  <a:pt x="2139" y="1356"/>
                </a:cubicBezTo>
                <a:cubicBezTo>
                  <a:pt x="2131" y="1355"/>
                  <a:pt x="2123" y="1354"/>
                  <a:pt x="2120" y="1354"/>
                </a:cubicBezTo>
                <a:cubicBezTo>
                  <a:pt x="2117" y="1355"/>
                  <a:pt x="2116" y="1353"/>
                  <a:pt x="2117" y="1350"/>
                </a:cubicBezTo>
                <a:cubicBezTo>
                  <a:pt x="2117" y="1346"/>
                  <a:pt x="2124" y="1345"/>
                  <a:pt x="2150" y="1345"/>
                </a:cubicBezTo>
                <a:cubicBezTo>
                  <a:pt x="2167" y="1345"/>
                  <a:pt x="2186" y="1346"/>
                  <a:pt x="2191" y="1346"/>
                </a:cubicBezTo>
                <a:cubicBezTo>
                  <a:pt x="2198" y="1347"/>
                  <a:pt x="2200" y="1347"/>
                  <a:pt x="2197" y="1344"/>
                </a:cubicBezTo>
                <a:cubicBezTo>
                  <a:pt x="2191" y="1340"/>
                  <a:pt x="2207" y="1339"/>
                  <a:pt x="2218" y="1343"/>
                </a:cubicBezTo>
                <a:cubicBezTo>
                  <a:pt x="2222" y="1345"/>
                  <a:pt x="2238" y="1347"/>
                  <a:pt x="2254" y="1348"/>
                </a:cubicBezTo>
                <a:cubicBezTo>
                  <a:pt x="2270" y="1349"/>
                  <a:pt x="2318" y="1352"/>
                  <a:pt x="2361" y="1354"/>
                </a:cubicBezTo>
                <a:cubicBezTo>
                  <a:pt x="2464" y="1360"/>
                  <a:pt x="2510" y="1362"/>
                  <a:pt x="2532" y="1361"/>
                </a:cubicBezTo>
                <a:cubicBezTo>
                  <a:pt x="2561" y="1359"/>
                  <a:pt x="2539" y="1355"/>
                  <a:pt x="2495" y="1354"/>
                </a:cubicBezTo>
                <a:cubicBezTo>
                  <a:pt x="2474" y="1354"/>
                  <a:pt x="2458" y="1353"/>
                  <a:pt x="2458" y="1352"/>
                </a:cubicBezTo>
                <a:cubicBezTo>
                  <a:pt x="2459" y="1351"/>
                  <a:pt x="2477" y="1349"/>
                  <a:pt x="2497" y="1348"/>
                </a:cubicBezTo>
                <a:cubicBezTo>
                  <a:pt x="2529" y="1347"/>
                  <a:pt x="2533" y="1346"/>
                  <a:pt x="2525" y="1343"/>
                </a:cubicBezTo>
                <a:cubicBezTo>
                  <a:pt x="2510" y="1338"/>
                  <a:pt x="2507" y="1335"/>
                  <a:pt x="2511" y="1331"/>
                </a:cubicBezTo>
                <a:cubicBezTo>
                  <a:pt x="2514" y="1329"/>
                  <a:pt x="2511" y="1328"/>
                  <a:pt x="2504" y="1328"/>
                </a:cubicBezTo>
                <a:cubicBezTo>
                  <a:pt x="2498" y="1328"/>
                  <a:pt x="2488" y="1327"/>
                  <a:pt x="2482" y="1326"/>
                </a:cubicBezTo>
                <a:cubicBezTo>
                  <a:pt x="2476" y="1324"/>
                  <a:pt x="2453" y="1322"/>
                  <a:pt x="2431" y="1321"/>
                </a:cubicBezTo>
                <a:cubicBezTo>
                  <a:pt x="2409" y="1321"/>
                  <a:pt x="2389" y="1319"/>
                  <a:pt x="2387" y="1318"/>
                </a:cubicBezTo>
                <a:cubicBezTo>
                  <a:pt x="2385" y="1317"/>
                  <a:pt x="2377" y="1317"/>
                  <a:pt x="2371" y="1318"/>
                </a:cubicBezTo>
                <a:cubicBezTo>
                  <a:pt x="2364" y="1318"/>
                  <a:pt x="2359" y="1318"/>
                  <a:pt x="2360" y="1316"/>
                </a:cubicBezTo>
                <a:cubicBezTo>
                  <a:pt x="2363" y="1312"/>
                  <a:pt x="2435" y="1305"/>
                  <a:pt x="2447" y="1307"/>
                </a:cubicBezTo>
                <a:cubicBezTo>
                  <a:pt x="2453" y="1309"/>
                  <a:pt x="2460" y="1308"/>
                  <a:pt x="2464" y="1306"/>
                </a:cubicBezTo>
                <a:cubicBezTo>
                  <a:pt x="2473" y="1302"/>
                  <a:pt x="2427" y="1300"/>
                  <a:pt x="2377" y="1303"/>
                </a:cubicBezTo>
                <a:cubicBezTo>
                  <a:pt x="2317" y="1307"/>
                  <a:pt x="2225" y="1308"/>
                  <a:pt x="2226" y="1304"/>
                </a:cubicBezTo>
                <a:cubicBezTo>
                  <a:pt x="2227" y="1303"/>
                  <a:pt x="2237" y="1301"/>
                  <a:pt x="2247" y="1300"/>
                </a:cubicBezTo>
                <a:cubicBezTo>
                  <a:pt x="2261" y="1299"/>
                  <a:pt x="2266" y="1298"/>
                  <a:pt x="2262" y="1296"/>
                </a:cubicBezTo>
                <a:cubicBezTo>
                  <a:pt x="2260" y="1294"/>
                  <a:pt x="2254" y="1293"/>
                  <a:pt x="2250" y="1294"/>
                </a:cubicBezTo>
                <a:cubicBezTo>
                  <a:pt x="2212" y="1296"/>
                  <a:pt x="2183" y="1296"/>
                  <a:pt x="2183" y="1294"/>
                </a:cubicBezTo>
                <a:cubicBezTo>
                  <a:pt x="2183" y="1292"/>
                  <a:pt x="2170" y="1290"/>
                  <a:pt x="2155" y="1290"/>
                </a:cubicBezTo>
                <a:cubicBezTo>
                  <a:pt x="2139" y="1289"/>
                  <a:pt x="2120" y="1289"/>
                  <a:pt x="2112" y="1288"/>
                </a:cubicBezTo>
                <a:cubicBezTo>
                  <a:pt x="2103" y="1288"/>
                  <a:pt x="2073" y="1287"/>
                  <a:pt x="2045" y="1287"/>
                </a:cubicBezTo>
                <a:cubicBezTo>
                  <a:pt x="2016" y="1286"/>
                  <a:pt x="1978" y="1285"/>
                  <a:pt x="1960" y="1284"/>
                </a:cubicBezTo>
                <a:cubicBezTo>
                  <a:pt x="1941" y="1284"/>
                  <a:pt x="1909" y="1283"/>
                  <a:pt x="1888" y="1283"/>
                </a:cubicBezTo>
                <a:cubicBezTo>
                  <a:pt x="1867" y="1283"/>
                  <a:pt x="1848" y="1281"/>
                  <a:pt x="1846" y="1279"/>
                </a:cubicBezTo>
                <a:cubicBezTo>
                  <a:pt x="1843" y="1277"/>
                  <a:pt x="1852" y="1276"/>
                  <a:pt x="1872" y="1277"/>
                </a:cubicBezTo>
                <a:cubicBezTo>
                  <a:pt x="1888" y="1277"/>
                  <a:pt x="1941" y="1276"/>
                  <a:pt x="1988" y="1275"/>
                </a:cubicBezTo>
                <a:cubicBezTo>
                  <a:pt x="2059" y="1273"/>
                  <a:pt x="2076" y="1272"/>
                  <a:pt x="2084" y="1267"/>
                </a:cubicBezTo>
                <a:cubicBezTo>
                  <a:pt x="2093" y="1262"/>
                  <a:pt x="2181" y="1256"/>
                  <a:pt x="2227" y="1258"/>
                </a:cubicBezTo>
                <a:cubicBezTo>
                  <a:pt x="2239" y="1258"/>
                  <a:pt x="2274" y="1259"/>
                  <a:pt x="2305" y="1260"/>
                </a:cubicBezTo>
                <a:cubicBezTo>
                  <a:pt x="2348" y="1261"/>
                  <a:pt x="2362" y="1262"/>
                  <a:pt x="2366" y="1266"/>
                </a:cubicBezTo>
                <a:cubicBezTo>
                  <a:pt x="2370" y="1269"/>
                  <a:pt x="2372" y="1270"/>
                  <a:pt x="2373" y="1267"/>
                </a:cubicBezTo>
                <a:cubicBezTo>
                  <a:pt x="2375" y="1263"/>
                  <a:pt x="2393" y="1258"/>
                  <a:pt x="2391" y="1262"/>
                </a:cubicBezTo>
                <a:cubicBezTo>
                  <a:pt x="2390" y="1264"/>
                  <a:pt x="2396" y="1265"/>
                  <a:pt x="2403" y="1265"/>
                </a:cubicBezTo>
                <a:cubicBezTo>
                  <a:pt x="2411" y="1264"/>
                  <a:pt x="2417" y="1262"/>
                  <a:pt x="2418" y="1260"/>
                </a:cubicBezTo>
                <a:cubicBezTo>
                  <a:pt x="2418" y="1256"/>
                  <a:pt x="2420" y="1256"/>
                  <a:pt x="2425" y="1259"/>
                </a:cubicBezTo>
                <a:cubicBezTo>
                  <a:pt x="2432" y="1263"/>
                  <a:pt x="2432" y="1263"/>
                  <a:pt x="2432" y="1263"/>
                </a:cubicBezTo>
                <a:cubicBezTo>
                  <a:pt x="2425" y="1263"/>
                  <a:pt x="2425" y="1263"/>
                  <a:pt x="2425" y="1263"/>
                </a:cubicBezTo>
                <a:cubicBezTo>
                  <a:pt x="2422" y="1264"/>
                  <a:pt x="2416" y="1266"/>
                  <a:pt x="2413" y="1267"/>
                </a:cubicBezTo>
                <a:cubicBezTo>
                  <a:pt x="2410" y="1270"/>
                  <a:pt x="2419" y="1270"/>
                  <a:pt x="2439" y="1269"/>
                </a:cubicBezTo>
                <a:cubicBezTo>
                  <a:pt x="2457" y="1269"/>
                  <a:pt x="2469" y="1267"/>
                  <a:pt x="2468" y="1265"/>
                </a:cubicBezTo>
                <a:cubicBezTo>
                  <a:pt x="2466" y="1261"/>
                  <a:pt x="2495" y="1262"/>
                  <a:pt x="2503" y="1266"/>
                </a:cubicBezTo>
                <a:cubicBezTo>
                  <a:pt x="2507" y="1268"/>
                  <a:pt x="2531" y="1269"/>
                  <a:pt x="2558" y="1269"/>
                </a:cubicBezTo>
                <a:cubicBezTo>
                  <a:pt x="2629" y="1268"/>
                  <a:pt x="2672" y="1270"/>
                  <a:pt x="2660" y="1272"/>
                </a:cubicBezTo>
                <a:cubicBezTo>
                  <a:pt x="2649" y="1273"/>
                  <a:pt x="2649" y="1273"/>
                  <a:pt x="2658" y="1274"/>
                </a:cubicBezTo>
                <a:cubicBezTo>
                  <a:pt x="2663" y="1275"/>
                  <a:pt x="2669" y="1274"/>
                  <a:pt x="2670" y="1272"/>
                </a:cubicBezTo>
                <a:cubicBezTo>
                  <a:pt x="2672" y="1270"/>
                  <a:pt x="2688" y="1269"/>
                  <a:pt x="2706" y="1269"/>
                </a:cubicBezTo>
                <a:cubicBezTo>
                  <a:pt x="2739" y="1269"/>
                  <a:pt x="2739" y="1269"/>
                  <a:pt x="2739" y="1269"/>
                </a:cubicBezTo>
                <a:cubicBezTo>
                  <a:pt x="2717" y="1272"/>
                  <a:pt x="2717" y="1272"/>
                  <a:pt x="2717" y="1272"/>
                </a:cubicBezTo>
                <a:cubicBezTo>
                  <a:pt x="2703" y="1274"/>
                  <a:pt x="2712" y="1275"/>
                  <a:pt x="2746" y="1273"/>
                </a:cubicBezTo>
                <a:cubicBezTo>
                  <a:pt x="2777" y="1272"/>
                  <a:pt x="2793" y="1270"/>
                  <a:pt x="2788" y="1268"/>
                </a:cubicBezTo>
                <a:cubicBezTo>
                  <a:pt x="2782" y="1267"/>
                  <a:pt x="2785" y="1266"/>
                  <a:pt x="2796" y="1267"/>
                </a:cubicBezTo>
                <a:cubicBezTo>
                  <a:pt x="2806" y="1267"/>
                  <a:pt x="2835" y="1267"/>
                  <a:pt x="2862" y="1267"/>
                </a:cubicBezTo>
                <a:cubicBezTo>
                  <a:pt x="2956" y="1265"/>
                  <a:pt x="2974" y="1265"/>
                  <a:pt x="2992" y="1267"/>
                </a:cubicBezTo>
                <a:cubicBezTo>
                  <a:pt x="3002" y="1269"/>
                  <a:pt x="3013" y="1270"/>
                  <a:pt x="3016" y="1270"/>
                </a:cubicBezTo>
                <a:cubicBezTo>
                  <a:pt x="3019" y="1269"/>
                  <a:pt x="3029" y="1271"/>
                  <a:pt x="3038" y="1272"/>
                </a:cubicBezTo>
                <a:cubicBezTo>
                  <a:pt x="3047" y="1274"/>
                  <a:pt x="3064" y="1276"/>
                  <a:pt x="3075" y="1276"/>
                </a:cubicBezTo>
                <a:cubicBezTo>
                  <a:pt x="3086" y="1277"/>
                  <a:pt x="3096" y="1278"/>
                  <a:pt x="3097" y="1279"/>
                </a:cubicBezTo>
                <a:cubicBezTo>
                  <a:pt x="3101" y="1281"/>
                  <a:pt x="3170" y="1286"/>
                  <a:pt x="3208" y="1286"/>
                </a:cubicBezTo>
                <a:cubicBezTo>
                  <a:pt x="3228" y="1286"/>
                  <a:pt x="3245" y="1288"/>
                  <a:pt x="3247" y="1289"/>
                </a:cubicBezTo>
                <a:cubicBezTo>
                  <a:pt x="3252" y="1293"/>
                  <a:pt x="3300" y="1293"/>
                  <a:pt x="3299" y="1289"/>
                </a:cubicBezTo>
                <a:cubicBezTo>
                  <a:pt x="3299" y="1286"/>
                  <a:pt x="3302" y="1284"/>
                  <a:pt x="3306" y="1283"/>
                </a:cubicBezTo>
                <a:cubicBezTo>
                  <a:pt x="3314" y="1282"/>
                  <a:pt x="3314" y="1282"/>
                  <a:pt x="3314" y="1282"/>
                </a:cubicBezTo>
                <a:cubicBezTo>
                  <a:pt x="3306" y="1294"/>
                  <a:pt x="3306" y="1294"/>
                  <a:pt x="3306" y="1294"/>
                </a:cubicBezTo>
                <a:cubicBezTo>
                  <a:pt x="3291" y="1315"/>
                  <a:pt x="3286" y="1317"/>
                  <a:pt x="3254" y="1318"/>
                </a:cubicBezTo>
                <a:cubicBezTo>
                  <a:pt x="3220" y="1318"/>
                  <a:pt x="3145" y="1315"/>
                  <a:pt x="3142" y="1313"/>
                </a:cubicBezTo>
                <a:cubicBezTo>
                  <a:pt x="3141" y="1312"/>
                  <a:pt x="3131" y="1312"/>
                  <a:pt x="3120" y="1311"/>
                </a:cubicBezTo>
                <a:cubicBezTo>
                  <a:pt x="3109" y="1311"/>
                  <a:pt x="3092" y="1311"/>
                  <a:pt x="3083" y="1310"/>
                </a:cubicBezTo>
                <a:cubicBezTo>
                  <a:pt x="3074" y="1309"/>
                  <a:pt x="3061" y="1308"/>
                  <a:pt x="3055" y="1308"/>
                </a:cubicBezTo>
                <a:cubicBezTo>
                  <a:pt x="3048" y="1307"/>
                  <a:pt x="3035" y="1306"/>
                  <a:pt x="3026" y="1306"/>
                </a:cubicBezTo>
                <a:cubicBezTo>
                  <a:pt x="2979" y="1303"/>
                  <a:pt x="2909" y="1302"/>
                  <a:pt x="2897" y="1305"/>
                </a:cubicBezTo>
                <a:cubicBezTo>
                  <a:pt x="2890" y="1306"/>
                  <a:pt x="2881" y="1306"/>
                  <a:pt x="2878" y="1305"/>
                </a:cubicBezTo>
                <a:cubicBezTo>
                  <a:pt x="2874" y="1303"/>
                  <a:pt x="2857" y="1303"/>
                  <a:pt x="2840" y="1305"/>
                </a:cubicBezTo>
                <a:cubicBezTo>
                  <a:pt x="2823" y="1307"/>
                  <a:pt x="2805" y="1307"/>
                  <a:pt x="2798" y="1306"/>
                </a:cubicBezTo>
                <a:cubicBezTo>
                  <a:pt x="2792" y="1305"/>
                  <a:pt x="2765" y="1304"/>
                  <a:pt x="2737" y="1304"/>
                </a:cubicBezTo>
                <a:cubicBezTo>
                  <a:pt x="2704" y="1305"/>
                  <a:pt x="2694" y="1306"/>
                  <a:pt x="2708" y="1307"/>
                </a:cubicBezTo>
                <a:cubicBezTo>
                  <a:pt x="2754" y="1310"/>
                  <a:pt x="2831" y="1311"/>
                  <a:pt x="2889" y="1309"/>
                </a:cubicBezTo>
                <a:cubicBezTo>
                  <a:pt x="2945" y="1308"/>
                  <a:pt x="2983" y="1309"/>
                  <a:pt x="3051" y="1313"/>
                </a:cubicBezTo>
                <a:cubicBezTo>
                  <a:pt x="3066" y="1314"/>
                  <a:pt x="3082" y="1315"/>
                  <a:pt x="3087" y="1315"/>
                </a:cubicBezTo>
                <a:cubicBezTo>
                  <a:pt x="3092" y="1314"/>
                  <a:pt x="3097" y="1316"/>
                  <a:pt x="3098" y="1318"/>
                </a:cubicBezTo>
                <a:cubicBezTo>
                  <a:pt x="3099" y="1321"/>
                  <a:pt x="3094" y="1321"/>
                  <a:pt x="3080" y="1321"/>
                </a:cubicBezTo>
                <a:cubicBezTo>
                  <a:pt x="3068" y="1320"/>
                  <a:pt x="3044" y="1320"/>
                  <a:pt x="3025" y="1320"/>
                </a:cubicBezTo>
                <a:cubicBezTo>
                  <a:pt x="2985" y="1320"/>
                  <a:pt x="3003" y="1324"/>
                  <a:pt x="3051" y="1325"/>
                </a:cubicBezTo>
                <a:cubicBezTo>
                  <a:pt x="3079" y="1326"/>
                  <a:pt x="3085" y="1329"/>
                  <a:pt x="3070" y="1334"/>
                </a:cubicBezTo>
                <a:cubicBezTo>
                  <a:pt x="3066" y="1335"/>
                  <a:pt x="3070" y="1335"/>
                  <a:pt x="3078" y="1334"/>
                </a:cubicBezTo>
                <a:cubicBezTo>
                  <a:pt x="3086" y="1332"/>
                  <a:pt x="3099" y="1330"/>
                  <a:pt x="3106" y="1329"/>
                </a:cubicBezTo>
                <a:cubicBezTo>
                  <a:pt x="3120" y="1327"/>
                  <a:pt x="3126" y="1323"/>
                  <a:pt x="3115" y="1323"/>
                </a:cubicBezTo>
                <a:cubicBezTo>
                  <a:pt x="3110" y="1324"/>
                  <a:pt x="3109" y="1323"/>
                  <a:pt x="3113" y="1320"/>
                </a:cubicBezTo>
                <a:cubicBezTo>
                  <a:pt x="3118" y="1316"/>
                  <a:pt x="3150" y="1317"/>
                  <a:pt x="3216" y="1322"/>
                </a:cubicBezTo>
                <a:cubicBezTo>
                  <a:pt x="3240" y="1324"/>
                  <a:pt x="3244" y="1325"/>
                  <a:pt x="3245" y="1331"/>
                </a:cubicBezTo>
                <a:cubicBezTo>
                  <a:pt x="3245" y="1340"/>
                  <a:pt x="3235" y="1346"/>
                  <a:pt x="3224" y="1344"/>
                </a:cubicBezTo>
                <a:cubicBezTo>
                  <a:pt x="3219" y="1343"/>
                  <a:pt x="3215" y="1344"/>
                  <a:pt x="3215" y="1346"/>
                </a:cubicBezTo>
                <a:cubicBezTo>
                  <a:pt x="3215" y="1348"/>
                  <a:pt x="3219" y="1349"/>
                  <a:pt x="3224" y="1349"/>
                </a:cubicBezTo>
                <a:cubicBezTo>
                  <a:pt x="3229" y="1349"/>
                  <a:pt x="3235" y="1350"/>
                  <a:pt x="3237" y="1351"/>
                </a:cubicBezTo>
                <a:cubicBezTo>
                  <a:pt x="3242" y="1355"/>
                  <a:pt x="3263" y="1348"/>
                  <a:pt x="3280" y="1337"/>
                </a:cubicBezTo>
                <a:cubicBezTo>
                  <a:pt x="3293" y="1327"/>
                  <a:pt x="3295" y="1327"/>
                  <a:pt x="3321" y="1328"/>
                </a:cubicBezTo>
                <a:cubicBezTo>
                  <a:pt x="3335" y="1329"/>
                  <a:pt x="3352" y="1330"/>
                  <a:pt x="3357" y="1329"/>
                </a:cubicBezTo>
                <a:cubicBezTo>
                  <a:pt x="3365" y="1329"/>
                  <a:pt x="3367" y="1331"/>
                  <a:pt x="3367" y="1334"/>
                </a:cubicBezTo>
                <a:cubicBezTo>
                  <a:pt x="3366" y="1336"/>
                  <a:pt x="3366" y="1338"/>
                  <a:pt x="3368" y="1338"/>
                </a:cubicBezTo>
                <a:cubicBezTo>
                  <a:pt x="3383" y="1339"/>
                  <a:pt x="3445" y="1335"/>
                  <a:pt x="3451" y="1333"/>
                </a:cubicBezTo>
                <a:cubicBezTo>
                  <a:pt x="3457" y="1331"/>
                  <a:pt x="3449" y="1331"/>
                  <a:pt x="3429" y="1331"/>
                </a:cubicBezTo>
                <a:cubicBezTo>
                  <a:pt x="3411" y="1332"/>
                  <a:pt x="3402" y="1331"/>
                  <a:pt x="3407" y="1329"/>
                </a:cubicBezTo>
                <a:cubicBezTo>
                  <a:pt x="3414" y="1327"/>
                  <a:pt x="3413" y="1326"/>
                  <a:pt x="3398" y="1325"/>
                </a:cubicBezTo>
                <a:cubicBezTo>
                  <a:pt x="3388" y="1324"/>
                  <a:pt x="3371" y="1324"/>
                  <a:pt x="3359" y="1324"/>
                </a:cubicBezTo>
                <a:cubicBezTo>
                  <a:pt x="3337" y="1325"/>
                  <a:pt x="3332" y="1323"/>
                  <a:pt x="3337" y="1318"/>
                </a:cubicBezTo>
                <a:cubicBezTo>
                  <a:pt x="3340" y="1316"/>
                  <a:pt x="3336" y="1316"/>
                  <a:pt x="3328" y="1318"/>
                </a:cubicBezTo>
                <a:cubicBezTo>
                  <a:pt x="3322" y="1319"/>
                  <a:pt x="3314" y="1319"/>
                  <a:pt x="3311" y="1318"/>
                </a:cubicBezTo>
                <a:cubicBezTo>
                  <a:pt x="3307" y="1315"/>
                  <a:pt x="3308" y="1312"/>
                  <a:pt x="3320" y="1292"/>
                </a:cubicBezTo>
                <a:cubicBezTo>
                  <a:pt x="3333" y="1270"/>
                  <a:pt x="3333" y="1270"/>
                  <a:pt x="3333" y="1270"/>
                </a:cubicBezTo>
                <a:cubicBezTo>
                  <a:pt x="3352" y="1271"/>
                  <a:pt x="3352" y="1271"/>
                  <a:pt x="3352" y="1271"/>
                </a:cubicBezTo>
                <a:cubicBezTo>
                  <a:pt x="3370" y="1272"/>
                  <a:pt x="3371" y="1272"/>
                  <a:pt x="3361" y="1268"/>
                </a:cubicBezTo>
                <a:cubicBezTo>
                  <a:pt x="3350" y="1265"/>
                  <a:pt x="3350" y="1265"/>
                  <a:pt x="3350" y="1265"/>
                </a:cubicBezTo>
                <a:cubicBezTo>
                  <a:pt x="3361" y="1259"/>
                  <a:pt x="3361" y="1259"/>
                  <a:pt x="3361" y="1259"/>
                </a:cubicBezTo>
                <a:cubicBezTo>
                  <a:pt x="3373" y="1254"/>
                  <a:pt x="3375" y="1250"/>
                  <a:pt x="3367" y="1247"/>
                </a:cubicBezTo>
                <a:cubicBezTo>
                  <a:pt x="3359" y="1245"/>
                  <a:pt x="3451" y="1247"/>
                  <a:pt x="3464" y="1249"/>
                </a:cubicBezTo>
                <a:cubicBezTo>
                  <a:pt x="3470" y="1250"/>
                  <a:pt x="3473" y="1249"/>
                  <a:pt x="3473" y="1247"/>
                </a:cubicBezTo>
                <a:cubicBezTo>
                  <a:pt x="3473" y="1245"/>
                  <a:pt x="3468" y="1243"/>
                  <a:pt x="3463" y="1243"/>
                </a:cubicBezTo>
                <a:cubicBezTo>
                  <a:pt x="3457" y="1243"/>
                  <a:pt x="3451" y="1243"/>
                  <a:pt x="3448" y="1242"/>
                </a:cubicBezTo>
                <a:cubicBezTo>
                  <a:pt x="3446" y="1242"/>
                  <a:pt x="3429" y="1242"/>
                  <a:pt x="3411" y="1241"/>
                </a:cubicBezTo>
                <a:cubicBezTo>
                  <a:pt x="3384" y="1240"/>
                  <a:pt x="3377" y="1239"/>
                  <a:pt x="3377" y="1235"/>
                </a:cubicBezTo>
                <a:cubicBezTo>
                  <a:pt x="3377" y="1232"/>
                  <a:pt x="3375" y="1231"/>
                  <a:pt x="3370" y="1233"/>
                </a:cubicBezTo>
                <a:cubicBezTo>
                  <a:pt x="3364" y="1236"/>
                  <a:pt x="3364" y="1236"/>
                  <a:pt x="3348" y="1234"/>
                </a:cubicBezTo>
                <a:cubicBezTo>
                  <a:pt x="3333" y="1232"/>
                  <a:pt x="3300" y="1232"/>
                  <a:pt x="3276" y="1233"/>
                </a:cubicBezTo>
                <a:cubicBezTo>
                  <a:pt x="3263" y="1233"/>
                  <a:pt x="3256" y="1232"/>
                  <a:pt x="3257" y="1230"/>
                </a:cubicBezTo>
                <a:cubicBezTo>
                  <a:pt x="3258" y="1228"/>
                  <a:pt x="3257" y="1227"/>
                  <a:pt x="3254" y="1227"/>
                </a:cubicBezTo>
                <a:cubicBezTo>
                  <a:pt x="3250" y="1227"/>
                  <a:pt x="3250" y="1226"/>
                  <a:pt x="3255" y="1223"/>
                </a:cubicBezTo>
                <a:cubicBezTo>
                  <a:pt x="3259" y="1221"/>
                  <a:pt x="3275" y="1220"/>
                  <a:pt x="3299" y="1221"/>
                </a:cubicBezTo>
                <a:cubicBezTo>
                  <a:pt x="3351" y="1223"/>
                  <a:pt x="3400" y="1226"/>
                  <a:pt x="3415" y="1227"/>
                </a:cubicBezTo>
                <a:cubicBezTo>
                  <a:pt x="3418" y="1228"/>
                  <a:pt x="3432" y="1229"/>
                  <a:pt x="3445" y="1229"/>
                </a:cubicBezTo>
                <a:cubicBezTo>
                  <a:pt x="3458" y="1230"/>
                  <a:pt x="3469" y="1231"/>
                  <a:pt x="3469" y="1233"/>
                </a:cubicBezTo>
                <a:cubicBezTo>
                  <a:pt x="3470" y="1235"/>
                  <a:pt x="3473" y="1235"/>
                  <a:pt x="3476" y="1233"/>
                </a:cubicBezTo>
                <a:cubicBezTo>
                  <a:pt x="3483" y="1229"/>
                  <a:pt x="3510" y="1229"/>
                  <a:pt x="3567" y="1233"/>
                </a:cubicBezTo>
                <a:cubicBezTo>
                  <a:pt x="3574" y="1234"/>
                  <a:pt x="3594" y="1235"/>
                  <a:pt x="3611" y="1236"/>
                </a:cubicBezTo>
                <a:cubicBezTo>
                  <a:pt x="3627" y="1236"/>
                  <a:pt x="3655" y="1238"/>
                  <a:pt x="3671" y="1239"/>
                </a:cubicBezTo>
                <a:cubicBezTo>
                  <a:pt x="3688" y="1240"/>
                  <a:pt x="3714" y="1241"/>
                  <a:pt x="3730" y="1241"/>
                </a:cubicBezTo>
                <a:cubicBezTo>
                  <a:pt x="3746" y="1241"/>
                  <a:pt x="3762" y="1242"/>
                  <a:pt x="3766" y="1243"/>
                </a:cubicBezTo>
                <a:cubicBezTo>
                  <a:pt x="3772" y="1245"/>
                  <a:pt x="3772" y="1244"/>
                  <a:pt x="3764" y="1239"/>
                </a:cubicBezTo>
                <a:cubicBezTo>
                  <a:pt x="3757" y="1233"/>
                  <a:pt x="3749" y="1233"/>
                  <a:pt x="3708" y="1233"/>
                </a:cubicBezTo>
                <a:cubicBezTo>
                  <a:pt x="3681" y="1233"/>
                  <a:pt x="3657" y="1233"/>
                  <a:pt x="3654" y="1232"/>
                </a:cubicBezTo>
                <a:cubicBezTo>
                  <a:pt x="3651" y="1232"/>
                  <a:pt x="3630" y="1230"/>
                  <a:pt x="3608" y="1229"/>
                </a:cubicBezTo>
                <a:cubicBezTo>
                  <a:pt x="3585" y="1228"/>
                  <a:pt x="3558" y="1226"/>
                  <a:pt x="3547" y="1225"/>
                </a:cubicBezTo>
                <a:cubicBezTo>
                  <a:pt x="3523" y="1222"/>
                  <a:pt x="3484" y="1220"/>
                  <a:pt x="3472" y="1221"/>
                </a:cubicBezTo>
                <a:cubicBezTo>
                  <a:pt x="3462" y="1222"/>
                  <a:pt x="3462" y="1222"/>
                  <a:pt x="3462" y="1222"/>
                </a:cubicBezTo>
                <a:cubicBezTo>
                  <a:pt x="3470" y="1218"/>
                  <a:pt x="3470" y="1218"/>
                  <a:pt x="3470" y="1218"/>
                </a:cubicBezTo>
                <a:cubicBezTo>
                  <a:pt x="3474" y="1215"/>
                  <a:pt x="3477" y="1212"/>
                  <a:pt x="3475" y="1211"/>
                </a:cubicBezTo>
                <a:cubicBezTo>
                  <a:pt x="3470" y="1208"/>
                  <a:pt x="3457" y="1209"/>
                  <a:pt x="3452" y="1213"/>
                </a:cubicBezTo>
                <a:cubicBezTo>
                  <a:pt x="3446" y="1217"/>
                  <a:pt x="3409" y="1220"/>
                  <a:pt x="3394" y="1218"/>
                </a:cubicBezTo>
                <a:cubicBezTo>
                  <a:pt x="3387" y="1216"/>
                  <a:pt x="3385" y="1214"/>
                  <a:pt x="3386" y="1211"/>
                </a:cubicBezTo>
                <a:cubicBezTo>
                  <a:pt x="3387" y="1204"/>
                  <a:pt x="3380" y="1202"/>
                  <a:pt x="3367" y="1207"/>
                </a:cubicBezTo>
                <a:cubicBezTo>
                  <a:pt x="3360" y="1210"/>
                  <a:pt x="3348" y="1212"/>
                  <a:pt x="3340" y="1212"/>
                </a:cubicBezTo>
                <a:cubicBezTo>
                  <a:pt x="3332" y="1212"/>
                  <a:pt x="3318" y="1212"/>
                  <a:pt x="3311" y="1213"/>
                </a:cubicBezTo>
                <a:cubicBezTo>
                  <a:pt x="3303" y="1213"/>
                  <a:pt x="3296" y="1212"/>
                  <a:pt x="3296" y="1210"/>
                </a:cubicBezTo>
                <a:cubicBezTo>
                  <a:pt x="3296" y="1209"/>
                  <a:pt x="3298" y="1207"/>
                  <a:pt x="3300" y="1207"/>
                </a:cubicBezTo>
                <a:cubicBezTo>
                  <a:pt x="3302" y="1207"/>
                  <a:pt x="3304" y="1205"/>
                  <a:pt x="3305" y="1203"/>
                </a:cubicBezTo>
                <a:cubicBezTo>
                  <a:pt x="3305" y="1200"/>
                  <a:pt x="3313" y="1196"/>
                  <a:pt x="3321" y="1193"/>
                </a:cubicBezTo>
                <a:cubicBezTo>
                  <a:pt x="3329" y="1190"/>
                  <a:pt x="3336" y="1186"/>
                  <a:pt x="3336" y="1184"/>
                </a:cubicBezTo>
                <a:cubicBezTo>
                  <a:pt x="3336" y="1181"/>
                  <a:pt x="3371" y="1181"/>
                  <a:pt x="3391" y="1184"/>
                </a:cubicBezTo>
                <a:cubicBezTo>
                  <a:pt x="3400" y="1186"/>
                  <a:pt x="3400" y="1186"/>
                  <a:pt x="3400" y="1186"/>
                </a:cubicBezTo>
                <a:cubicBezTo>
                  <a:pt x="3391" y="1189"/>
                  <a:pt x="3391" y="1189"/>
                  <a:pt x="3391" y="1189"/>
                </a:cubicBezTo>
                <a:cubicBezTo>
                  <a:pt x="3381" y="1192"/>
                  <a:pt x="3381" y="1192"/>
                  <a:pt x="3381" y="1192"/>
                </a:cubicBezTo>
                <a:cubicBezTo>
                  <a:pt x="3392" y="1192"/>
                  <a:pt x="3392" y="1192"/>
                  <a:pt x="3392" y="1192"/>
                </a:cubicBezTo>
                <a:cubicBezTo>
                  <a:pt x="3399" y="1192"/>
                  <a:pt x="3405" y="1193"/>
                  <a:pt x="3407" y="1195"/>
                </a:cubicBezTo>
                <a:cubicBezTo>
                  <a:pt x="3409" y="1198"/>
                  <a:pt x="3417" y="1198"/>
                  <a:pt x="3438" y="1193"/>
                </a:cubicBezTo>
                <a:cubicBezTo>
                  <a:pt x="3460" y="1188"/>
                  <a:pt x="3473" y="1187"/>
                  <a:pt x="3508" y="1189"/>
                </a:cubicBezTo>
                <a:cubicBezTo>
                  <a:pt x="3551" y="1191"/>
                  <a:pt x="3593" y="1186"/>
                  <a:pt x="3618" y="1177"/>
                </a:cubicBezTo>
                <a:cubicBezTo>
                  <a:pt x="3633" y="1171"/>
                  <a:pt x="3630" y="1166"/>
                  <a:pt x="3612" y="1169"/>
                </a:cubicBezTo>
                <a:cubicBezTo>
                  <a:pt x="3604" y="1170"/>
                  <a:pt x="3579" y="1173"/>
                  <a:pt x="3558" y="1175"/>
                </a:cubicBezTo>
                <a:cubicBezTo>
                  <a:pt x="3526" y="1178"/>
                  <a:pt x="3519" y="1178"/>
                  <a:pt x="3519" y="1174"/>
                </a:cubicBezTo>
                <a:cubicBezTo>
                  <a:pt x="3519" y="1170"/>
                  <a:pt x="3515" y="1170"/>
                  <a:pt x="3506" y="1172"/>
                </a:cubicBezTo>
                <a:cubicBezTo>
                  <a:pt x="3498" y="1173"/>
                  <a:pt x="3494" y="1173"/>
                  <a:pt x="3495" y="1171"/>
                </a:cubicBezTo>
                <a:cubicBezTo>
                  <a:pt x="3496" y="1168"/>
                  <a:pt x="3490" y="1168"/>
                  <a:pt x="3481" y="1169"/>
                </a:cubicBezTo>
                <a:cubicBezTo>
                  <a:pt x="3465" y="1171"/>
                  <a:pt x="3390" y="1176"/>
                  <a:pt x="3351" y="1177"/>
                </a:cubicBezTo>
                <a:cubicBezTo>
                  <a:pt x="3331" y="1178"/>
                  <a:pt x="3330" y="1178"/>
                  <a:pt x="3334" y="1173"/>
                </a:cubicBezTo>
                <a:cubicBezTo>
                  <a:pt x="3338" y="1169"/>
                  <a:pt x="3348" y="1167"/>
                  <a:pt x="3366" y="1165"/>
                </a:cubicBezTo>
                <a:cubicBezTo>
                  <a:pt x="3394" y="1163"/>
                  <a:pt x="3394" y="1163"/>
                  <a:pt x="3394" y="1163"/>
                </a:cubicBezTo>
                <a:cubicBezTo>
                  <a:pt x="3367" y="1163"/>
                  <a:pt x="3367" y="1163"/>
                  <a:pt x="3367" y="1163"/>
                </a:cubicBezTo>
                <a:cubicBezTo>
                  <a:pt x="3344" y="1164"/>
                  <a:pt x="3340" y="1163"/>
                  <a:pt x="3341" y="1158"/>
                </a:cubicBezTo>
                <a:cubicBezTo>
                  <a:pt x="3342" y="1154"/>
                  <a:pt x="3341" y="1153"/>
                  <a:pt x="3338" y="1156"/>
                </a:cubicBezTo>
                <a:cubicBezTo>
                  <a:pt x="3335" y="1157"/>
                  <a:pt x="3328" y="1159"/>
                  <a:pt x="3321" y="1160"/>
                </a:cubicBezTo>
                <a:cubicBezTo>
                  <a:pt x="3309" y="1162"/>
                  <a:pt x="3309" y="1162"/>
                  <a:pt x="3309" y="1162"/>
                </a:cubicBezTo>
                <a:cubicBezTo>
                  <a:pt x="3318" y="1157"/>
                  <a:pt x="3318" y="1157"/>
                  <a:pt x="3318" y="1157"/>
                </a:cubicBezTo>
                <a:cubicBezTo>
                  <a:pt x="3334" y="1149"/>
                  <a:pt x="3343" y="1142"/>
                  <a:pt x="3343" y="1137"/>
                </a:cubicBezTo>
                <a:cubicBezTo>
                  <a:pt x="3343" y="1134"/>
                  <a:pt x="3348" y="1129"/>
                  <a:pt x="3356" y="1126"/>
                </a:cubicBezTo>
                <a:cubicBezTo>
                  <a:pt x="3367" y="1122"/>
                  <a:pt x="3368" y="1120"/>
                  <a:pt x="3364" y="1117"/>
                </a:cubicBezTo>
                <a:cubicBezTo>
                  <a:pt x="3361" y="1115"/>
                  <a:pt x="3357" y="1116"/>
                  <a:pt x="3351" y="1118"/>
                </a:cubicBezTo>
                <a:cubicBezTo>
                  <a:pt x="3338" y="1125"/>
                  <a:pt x="3325" y="1125"/>
                  <a:pt x="3324" y="1118"/>
                </a:cubicBezTo>
                <a:cubicBezTo>
                  <a:pt x="3324" y="1114"/>
                  <a:pt x="3323" y="1113"/>
                  <a:pt x="3319" y="1115"/>
                </a:cubicBezTo>
                <a:cubicBezTo>
                  <a:pt x="3309" y="1121"/>
                  <a:pt x="3273" y="1133"/>
                  <a:pt x="3260" y="1135"/>
                </a:cubicBezTo>
                <a:cubicBezTo>
                  <a:pt x="3248" y="1138"/>
                  <a:pt x="3246" y="1137"/>
                  <a:pt x="3247" y="1133"/>
                </a:cubicBezTo>
                <a:cubicBezTo>
                  <a:pt x="3249" y="1128"/>
                  <a:pt x="3264" y="1116"/>
                  <a:pt x="3270" y="1116"/>
                </a:cubicBezTo>
                <a:cubicBezTo>
                  <a:pt x="3272" y="1116"/>
                  <a:pt x="3275" y="1114"/>
                  <a:pt x="3277" y="1112"/>
                </a:cubicBezTo>
                <a:cubicBezTo>
                  <a:pt x="3278" y="1109"/>
                  <a:pt x="3287" y="1105"/>
                  <a:pt x="3297" y="1102"/>
                </a:cubicBezTo>
                <a:cubicBezTo>
                  <a:pt x="3314" y="1097"/>
                  <a:pt x="3314" y="1097"/>
                  <a:pt x="3314" y="1097"/>
                </a:cubicBezTo>
                <a:cubicBezTo>
                  <a:pt x="3294" y="1097"/>
                  <a:pt x="3294" y="1097"/>
                  <a:pt x="3294" y="1097"/>
                </a:cubicBezTo>
                <a:cubicBezTo>
                  <a:pt x="3284" y="1097"/>
                  <a:pt x="3272" y="1097"/>
                  <a:pt x="3267" y="1097"/>
                </a:cubicBezTo>
                <a:cubicBezTo>
                  <a:pt x="3262" y="1097"/>
                  <a:pt x="3259" y="1096"/>
                  <a:pt x="3259" y="1092"/>
                </a:cubicBezTo>
                <a:cubicBezTo>
                  <a:pt x="3258" y="1089"/>
                  <a:pt x="3263" y="1087"/>
                  <a:pt x="3273" y="1085"/>
                </a:cubicBezTo>
                <a:cubicBezTo>
                  <a:pt x="3288" y="1082"/>
                  <a:pt x="3288" y="1082"/>
                  <a:pt x="3288" y="1082"/>
                </a:cubicBezTo>
                <a:cubicBezTo>
                  <a:pt x="3274" y="1081"/>
                  <a:pt x="3274" y="1081"/>
                  <a:pt x="3274" y="1081"/>
                </a:cubicBezTo>
                <a:cubicBezTo>
                  <a:pt x="3263" y="1081"/>
                  <a:pt x="3261" y="1079"/>
                  <a:pt x="3260" y="1073"/>
                </a:cubicBezTo>
                <a:cubicBezTo>
                  <a:pt x="3258" y="1065"/>
                  <a:pt x="3258" y="1065"/>
                  <a:pt x="3258" y="1065"/>
                </a:cubicBezTo>
                <a:cubicBezTo>
                  <a:pt x="3301" y="1065"/>
                  <a:pt x="3301" y="1065"/>
                  <a:pt x="3301" y="1065"/>
                </a:cubicBezTo>
                <a:cubicBezTo>
                  <a:pt x="3343" y="1064"/>
                  <a:pt x="3363" y="1060"/>
                  <a:pt x="3336" y="1057"/>
                </a:cubicBezTo>
                <a:cubicBezTo>
                  <a:pt x="3329" y="1056"/>
                  <a:pt x="3319" y="1055"/>
                  <a:pt x="3314" y="1054"/>
                </a:cubicBezTo>
                <a:cubicBezTo>
                  <a:pt x="3306" y="1052"/>
                  <a:pt x="3306" y="1052"/>
                  <a:pt x="3306" y="1052"/>
                </a:cubicBezTo>
                <a:cubicBezTo>
                  <a:pt x="3314" y="1057"/>
                  <a:pt x="3314" y="1057"/>
                  <a:pt x="3314" y="1057"/>
                </a:cubicBezTo>
                <a:cubicBezTo>
                  <a:pt x="3323" y="1062"/>
                  <a:pt x="3322" y="1062"/>
                  <a:pt x="3305" y="1061"/>
                </a:cubicBezTo>
                <a:cubicBezTo>
                  <a:pt x="3295" y="1061"/>
                  <a:pt x="3277" y="1059"/>
                  <a:pt x="3264" y="1058"/>
                </a:cubicBezTo>
                <a:cubicBezTo>
                  <a:pt x="3252" y="1057"/>
                  <a:pt x="3240" y="1057"/>
                  <a:pt x="3239" y="1058"/>
                </a:cubicBezTo>
                <a:cubicBezTo>
                  <a:pt x="3237" y="1059"/>
                  <a:pt x="3236" y="1059"/>
                  <a:pt x="3237" y="1057"/>
                </a:cubicBezTo>
                <a:cubicBezTo>
                  <a:pt x="3239" y="1053"/>
                  <a:pt x="3230" y="1053"/>
                  <a:pt x="3199" y="1055"/>
                </a:cubicBezTo>
                <a:cubicBezTo>
                  <a:pt x="3189" y="1055"/>
                  <a:pt x="3170" y="1055"/>
                  <a:pt x="3158" y="1053"/>
                </a:cubicBezTo>
                <a:cubicBezTo>
                  <a:pt x="3146" y="1052"/>
                  <a:pt x="3129" y="1050"/>
                  <a:pt x="3120" y="1050"/>
                </a:cubicBezTo>
                <a:cubicBezTo>
                  <a:pt x="3103" y="1048"/>
                  <a:pt x="3103" y="1048"/>
                  <a:pt x="3103" y="1048"/>
                </a:cubicBezTo>
                <a:cubicBezTo>
                  <a:pt x="3115" y="1043"/>
                  <a:pt x="3115" y="1043"/>
                  <a:pt x="3115" y="1043"/>
                </a:cubicBezTo>
                <a:cubicBezTo>
                  <a:pt x="3122" y="1041"/>
                  <a:pt x="3132" y="1036"/>
                  <a:pt x="3139" y="1032"/>
                </a:cubicBezTo>
                <a:cubicBezTo>
                  <a:pt x="3145" y="1029"/>
                  <a:pt x="3157" y="1026"/>
                  <a:pt x="3166" y="1025"/>
                </a:cubicBezTo>
                <a:cubicBezTo>
                  <a:pt x="3177" y="1024"/>
                  <a:pt x="3179" y="1023"/>
                  <a:pt x="3173" y="1022"/>
                </a:cubicBezTo>
                <a:cubicBezTo>
                  <a:pt x="3165" y="1020"/>
                  <a:pt x="3165" y="1020"/>
                  <a:pt x="3165" y="1020"/>
                </a:cubicBezTo>
                <a:cubicBezTo>
                  <a:pt x="3175" y="1015"/>
                  <a:pt x="3175" y="1015"/>
                  <a:pt x="3175" y="1015"/>
                </a:cubicBezTo>
                <a:cubicBezTo>
                  <a:pt x="3182" y="1011"/>
                  <a:pt x="3186" y="1011"/>
                  <a:pt x="3192" y="1014"/>
                </a:cubicBezTo>
                <a:cubicBezTo>
                  <a:pt x="3200" y="1018"/>
                  <a:pt x="3200" y="1018"/>
                  <a:pt x="3200" y="1018"/>
                </a:cubicBezTo>
                <a:cubicBezTo>
                  <a:pt x="3192" y="1020"/>
                  <a:pt x="3192" y="1020"/>
                  <a:pt x="3192" y="1020"/>
                </a:cubicBezTo>
                <a:cubicBezTo>
                  <a:pt x="3186" y="1022"/>
                  <a:pt x="3189" y="1023"/>
                  <a:pt x="3206" y="1025"/>
                </a:cubicBezTo>
                <a:cubicBezTo>
                  <a:pt x="3218" y="1026"/>
                  <a:pt x="3230" y="1027"/>
                  <a:pt x="3232" y="1026"/>
                </a:cubicBezTo>
                <a:cubicBezTo>
                  <a:pt x="3234" y="1026"/>
                  <a:pt x="3253" y="1027"/>
                  <a:pt x="3273" y="1028"/>
                </a:cubicBezTo>
                <a:cubicBezTo>
                  <a:pt x="3330" y="1032"/>
                  <a:pt x="3357" y="1033"/>
                  <a:pt x="3355" y="1030"/>
                </a:cubicBezTo>
                <a:cubicBezTo>
                  <a:pt x="3353" y="1029"/>
                  <a:pt x="3339" y="1027"/>
                  <a:pt x="3322" y="1025"/>
                </a:cubicBezTo>
                <a:cubicBezTo>
                  <a:pt x="3305" y="1023"/>
                  <a:pt x="3289" y="1020"/>
                  <a:pt x="3287" y="1018"/>
                </a:cubicBezTo>
                <a:cubicBezTo>
                  <a:pt x="3284" y="1016"/>
                  <a:pt x="3273" y="1015"/>
                  <a:pt x="3260" y="1015"/>
                </a:cubicBezTo>
                <a:cubicBezTo>
                  <a:pt x="3247" y="1016"/>
                  <a:pt x="3236" y="1015"/>
                  <a:pt x="3235" y="1014"/>
                </a:cubicBezTo>
                <a:cubicBezTo>
                  <a:pt x="3234" y="1013"/>
                  <a:pt x="3238" y="1009"/>
                  <a:pt x="3244" y="1004"/>
                </a:cubicBezTo>
                <a:cubicBezTo>
                  <a:pt x="3249" y="1000"/>
                  <a:pt x="3256" y="995"/>
                  <a:pt x="3258" y="993"/>
                </a:cubicBezTo>
                <a:cubicBezTo>
                  <a:pt x="3262" y="989"/>
                  <a:pt x="3262" y="988"/>
                  <a:pt x="3239" y="998"/>
                </a:cubicBezTo>
                <a:cubicBezTo>
                  <a:pt x="3233" y="1000"/>
                  <a:pt x="3223" y="1000"/>
                  <a:pt x="3211" y="998"/>
                </a:cubicBezTo>
                <a:cubicBezTo>
                  <a:pt x="3197" y="996"/>
                  <a:pt x="3191" y="996"/>
                  <a:pt x="3189" y="999"/>
                </a:cubicBezTo>
                <a:cubicBezTo>
                  <a:pt x="3187" y="1002"/>
                  <a:pt x="3180" y="1003"/>
                  <a:pt x="3171" y="1002"/>
                </a:cubicBezTo>
                <a:cubicBezTo>
                  <a:pt x="3162" y="1001"/>
                  <a:pt x="3153" y="1003"/>
                  <a:pt x="3143" y="1007"/>
                </a:cubicBezTo>
                <a:cubicBezTo>
                  <a:pt x="3124" y="1016"/>
                  <a:pt x="3110" y="1015"/>
                  <a:pt x="3109" y="1005"/>
                </a:cubicBezTo>
                <a:cubicBezTo>
                  <a:pt x="3109" y="1000"/>
                  <a:pt x="3107" y="998"/>
                  <a:pt x="3101" y="996"/>
                </a:cubicBezTo>
                <a:cubicBezTo>
                  <a:pt x="3097" y="996"/>
                  <a:pt x="3092" y="996"/>
                  <a:pt x="3090" y="997"/>
                </a:cubicBezTo>
                <a:cubicBezTo>
                  <a:pt x="3084" y="1000"/>
                  <a:pt x="3061" y="997"/>
                  <a:pt x="3061" y="993"/>
                </a:cubicBezTo>
                <a:cubicBezTo>
                  <a:pt x="3061" y="991"/>
                  <a:pt x="3064" y="989"/>
                  <a:pt x="3069" y="989"/>
                </a:cubicBezTo>
                <a:cubicBezTo>
                  <a:pt x="3078" y="988"/>
                  <a:pt x="3078" y="988"/>
                  <a:pt x="3078" y="988"/>
                </a:cubicBezTo>
                <a:cubicBezTo>
                  <a:pt x="3069" y="987"/>
                  <a:pt x="3069" y="987"/>
                  <a:pt x="3069" y="987"/>
                </a:cubicBezTo>
                <a:cubicBezTo>
                  <a:pt x="3064" y="986"/>
                  <a:pt x="3058" y="983"/>
                  <a:pt x="3056" y="979"/>
                </a:cubicBezTo>
                <a:cubicBezTo>
                  <a:pt x="3052" y="971"/>
                  <a:pt x="3048" y="971"/>
                  <a:pt x="3036" y="982"/>
                </a:cubicBezTo>
                <a:cubicBezTo>
                  <a:pt x="3026" y="991"/>
                  <a:pt x="3026" y="991"/>
                  <a:pt x="2994" y="989"/>
                </a:cubicBezTo>
                <a:cubicBezTo>
                  <a:pt x="2970" y="987"/>
                  <a:pt x="2962" y="985"/>
                  <a:pt x="2961" y="982"/>
                </a:cubicBezTo>
                <a:cubicBezTo>
                  <a:pt x="2961" y="975"/>
                  <a:pt x="2979" y="966"/>
                  <a:pt x="2989" y="967"/>
                </a:cubicBezTo>
                <a:cubicBezTo>
                  <a:pt x="2994" y="968"/>
                  <a:pt x="3008" y="969"/>
                  <a:pt x="3021" y="969"/>
                </a:cubicBezTo>
                <a:cubicBezTo>
                  <a:pt x="3034" y="970"/>
                  <a:pt x="3061" y="971"/>
                  <a:pt x="3081" y="972"/>
                </a:cubicBezTo>
                <a:cubicBezTo>
                  <a:pt x="3102" y="972"/>
                  <a:pt x="3121" y="973"/>
                  <a:pt x="3124" y="973"/>
                </a:cubicBezTo>
                <a:cubicBezTo>
                  <a:pt x="3143" y="973"/>
                  <a:pt x="3172" y="979"/>
                  <a:pt x="3183" y="985"/>
                </a:cubicBezTo>
                <a:cubicBezTo>
                  <a:pt x="3192" y="990"/>
                  <a:pt x="3200" y="992"/>
                  <a:pt x="3208" y="992"/>
                </a:cubicBezTo>
                <a:cubicBezTo>
                  <a:pt x="3220" y="991"/>
                  <a:pt x="3220" y="991"/>
                  <a:pt x="3211" y="989"/>
                </a:cubicBezTo>
                <a:cubicBezTo>
                  <a:pt x="3202" y="987"/>
                  <a:pt x="3202" y="987"/>
                  <a:pt x="3218" y="982"/>
                </a:cubicBezTo>
                <a:cubicBezTo>
                  <a:pt x="3235" y="976"/>
                  <a:pt x="3267" y="973"/>
                  <a:pt x="3335" y="971"/>
                </a:cubicBezTo>
                <a:cubicBezTo>
                  <a:pt x="3369" y="970"/>
                  <a:pt x="3380" y="969"/>
                  <a:pt x="3386" y="964"/>
                </a:cubicBezTo>
                <a:cubicBezTo>
                  <a:pt x="3393" y="959"/>
                  <a:pt x="3393" y="959"/>
                  <a:pt x="3393" y="959"/>
                </a:cubicBezTo>
                <a:cubicBezTo>
                  <a:pt x="3386" y="958"/>
                  <a:pt x="3386" y="958"/>
                  <a:pt x="3386" y="958"/>
                </a:cubicBezTo>
                <a:cubicBezTo>
                  <a:pt x="3381" y="957"/>
                  <a:pt x="3371" y="956"/>
                  <a:pt x="3363" y="955"/>
                </a:cubicBezTo>
                <a:cubicBezTo>
                  <a:pt x="3338" y="953"/>
                  <a:pt x="3336" y="951"/>
                  <a:pt x="3345" y="945"/>
                </a:cubicBezTo>
                <a:cubicBezTo>
                  <a:pt x="3359" y="935"/>
                  <a:pt x="3355" y="934"/>
                  <a:pt x="3305" y="934"/>
                </a:cubicBezTo>
                <a:cubicBezTo>
                  <a:pt x="3292" y="934"/>
                  <a:pt x="3272" y="934"/>
                  <a:pt x="3262" y="934"/>
                </a:cubicBezTo>
                <a:cubicBezTo>
                  <a:pt x="3246" y="935"/>
                  <a:pt x="3244" y="934"/>
                  <a:pt x="3246" y="930"/>
                </a:cubicBezTo>
                <a:cubicBezTo>
                  <a:pt x="3248" y="926"/>
                  <a:pt x="3247" y="925"/>
                  <a:pt x="3240" y="924"/>
                </a:cubicBezTo>
                <a:cubicBezTo>
                  <a:pt x="3236" y="924"/>
                  <a:pt x="3226" y="925"/>
                  <a:pt x="3219" y="927"/>
                </a:cubicBezTo>
                <a:cubicBezTo>
                  <a:pt x="3212" y="929"/>
                  <a:pt x="3191" y="930"/>
                  <a:pt x="3168" y="929"/>
                </a:cubicBezTo>
                <a:cubicBezTo>
                  <a:pt x="3147" y="928"/>
                  <a:pt x="3112" y="928"/>
                  <a:pt x="3091" y="928"/>
                </a:cubicBezTo>
                <a:cubicBezTo>
                  <a:pt x="3069" y="927"/>
                  <a:pt x="3052" y="926"/>
                  <a:pt x="3052" y="924"/>
                </a:cubicBezTo>
                <a:cubicBezTo>
                  <a:pt x="3052" y="923"/>
                  <a:pt x="3054" y="921"/>
                  <a:pt x="3057" y="921"/>
                </a:cubicBezTo>
                <a:cubicBezTo>
                  <a:pt x="3060" y="921"/>
                  <a:pt x="3062" y="919"/>
                  <a:pt x="3062" y="917"/>
                </a:cubicBezTo>
                <a:cubicBezTo>
                  <a:pt x="3062" y="915"/>
                  <a:pt x="3065" y="910"/>
                  <a:pt x="3068" y="905"/>
                </a:cubicBezTo>
                <a:cubicBezTo>
                  <a:pt x="3075" y="895"/>
                  <a:pt x="3075" y="895"/>
                  <a:pt x="3061" y="897"/>
                </a:cubicBezTo>
                <a:cubicBezTo>
                  <a:pt x="3055" y="897"/>
                  <a:pt x="3050" y="896"/>
                  <a:pt x="3049" y="894"/>
                </a:cubicBezTo>
                <a:cubicBezTo>
                  <a:pt x="3044" y="886"/>
                  <a:pt x="3222" y="890"/>
                  <a:pt x="3245" y="899"/>
                </a:cubicBezTo>
                <a:cubicBezTo>
                  <a:pt x="3251" y="901"/>
                  <a:pt x="3256" y="901"/>
                  <a:pt x="3256" y="900"/>
                </a:cubicBezTo>
                <a:cubicBezTo>
                  <a:pt x="3256" y="898"/>
                  <a:pt x="3258" y="897"/>
                  <a:pt x="3260" y="898"/>
                </a:cubicBezTo>
                <a:cubicBezTo>
                  <a:pt x="3267" y="900"/>
                  <a:pt x="3305" y="901"/>
                  <a:pt x="3301" y="900"/>
                </a:cubicBezTo>
                <a:cubicBezTo>
                  <a:pt x="3299" y="899"/>
                  <a:pt x="3291" y="897"/>
                  <a:pt x="3282" y="895"/>
                </a:cubicBezTo>
                <a:cubicBezTo>
                  <a:pt x="3271" y="893"/>
                  <a:pt x="3267" y="891"/>
                  <a:pt x="3269" y="889"/>
                </a:cubicBezTo>
                <a:cubicBezTo>
                  <a:pt x="3271" y="888"/>
                  <a:pt x="3265" y="887"/>
                  <a:pt x="3256" y="889"/>
                </a:cubicBezTo>
                <a:cubicBezTo>
                  <a:pt x="3245" y="891"/>
                  <a:pt x="3239" y="890"/>
                  <a:pt x="3239" y="888"/>
                </a:cubicBezTo>
                <a:cubicBezTo>
                  <a:pt x="3239" y="886"/>
                  <a:pt x="3230" y="884"/>
                  <a:pt x="3220" y="884"/>
                </a:cubicBezTo>
                <a:cubicBezTo>
                  <a:pt x="3210" y="883"/>
                  <a:pt x="3189" y="881"/>
                  <a:pt x="3174" y="880"/>
                </a:cubicBezTo>
                <a:cubicBezTo>
                  <a:pt x="3159" y="879"/>
                  <a:pt x="3124" y="878"/>
                  <a:pt x="3097" y="878"/>
                </a:cubicBezTo>
                <a:cubicBezTo>
                  <a:pt x="3070" y="878"/>
                  <a:pt x="3045" y="876"/>
                  <a:pt x="3042" y="874"/>
                </a:cubicBezTo>
                <a:cubicBezTo>
                  <a:pt x="3039" y="872"/>
                  <a:pt x="3030" y="872"/>
                  <a:pt x="3021" y="874"/>
                </a:cubicBezTo>
                <a:cubicBezTo>
                  <a:pt x="3011" y="875"/>
                  <a:pt x="3005" y="875"/>
                  <a:pt x="3005" y="873"/>
                </a:cubicBezTo>
                <a:cubicBezTo>
                  <a:pt x="3005" y="869"/>
                  <a:pt x="3018" y="865"/>
                  <a:pt x="3036" y="864"/>
                </a:cubicBezTo>
                <a:cubicBezTo>
                  <a:pt x="3044" y="863"/>
                  <a:pt x="3053" y="862"/>
                  <a:pt x="3056" y="860"/>
                </a:cubicBezTo>
                <a:cubicBezTo>
                  <a:pt x="3063" y="858"/>
                  <a:pt x="3064" y="850"/>
                  <a:pt x="3058" y="848"/>
                </a:cubicBezTo>
                <a:cubicBezTo>
                  <a:pt x="3055" y="846"/>
                  <a:pt x="3056" y="845"/>
                  <a:pt x="3058" y="842"/>
                </a:cubicBezTo>
                <a:cubicBezTo>
                  <a:pt x="3061" y="839"/>
                  <a:pt x="3058" y="838"/>
                  <a:pt x="3043" y="840"/>
                </a:cubicBezTo>
                <a:cubicBezTo>
                  <a:pt x="3033" y="840"/>
                  <a:pt x="3020" y="841"/>
                  <a:pt x="3015" y="841"/>
                </a:cubicBezTo>
                <a:cubicBezTo>
                  <a:pt x="3005" y="841"/>
                  <a:pt x="3005" y="841"/>
                  <a:pt x="3010" y="835"/>
                </a:cubicBezTo>
                <a:cubicBezTo>
                  <a:pt x="3015" y="830"/>
                  <a:pt x="3015" y="830"/>
                  <a:pt x="3003" y="833"/>
                </a:cubicBezTo>
                <a:cubicBezTo>
                  <a:pt x="2986" y="836"/>
                  <a:pt x="2891" y="841"/>
                  <a:pt x="2889" y="839"/>
                </a:cubicBezTo>
                <a:cubicBezTo>
                  <a:pt x="2888" y="837"/>
                  <a:pt x="2892" y="831"/>
                  <a:pt x="2897" y="824"/>
                </a:cubicBezTo>
                <a:cubicBezTo>
                  <a:pt x="2906" y="814"/>
                  <a:pt x="2909" y="812"/>
                  <a:pt x="2916" y="813"/>
                </a:cubicBezTo>
                <a:cubicBezTo>
                  <a:pt x="2921" y="814"/>
                  <a:pt x="2940" y="814"/>
                  <a:pt x="2959" y="813"/>
                </a:cubicBezTo>
                <a:cubicBezTo>
                  <a:pt x="2977" y="812"/>
                  <a:pt x="3010" y="812"/>
                  <a:pt x="3032" y="812"/>
                </a:cubicBezTo>
                <a:cubicBezTo>
                  <a:pt x="3054" y="813"/>
                  <a:pt x="3096" y="814"/>
                  <a:pt x="3124" y="815"/>
                </a:cubicBezTo>
                <a:cubicBezTo>
                  <a:pt x="3191" y="816"/>
                  <a:pt x="3257" y="823"/>
                  <a:pt x="3282" y="832"/>
                </a:cubicBezTo>
                <a:cubicBezTo>
                  <a:pt x="3285" y="833"/>
                  <a:pt x="3288" y="832"/>
                  <a:pt x="3288" y="831"/>
                </a:cubicBezTo>
                <a:cubicBezTo>
                  <a:pt x="3288" y="829"/>
                  <a:pt x="3277" y="825"/>
                  <a:pt x="3265" y="822"/>
                </a:cubicBezTo>
                <a:cubicBezTo>
                  <a:pt x="3242" y="817"/>
                  <a:pt x="3242" y="817"/>
                  <a:pt x="3242" y="817"/>
                </a:cubicBezTo>
                <a:cubicBezTo>
                  <a:pt x="3256" y="812"/>
                  <a:pt x="3256" y="812"/>
                  <a:pt x="3256" y="812"/>
                </a:cubicBezTo>
                <a:cubicBezTo>
                  <a:pt x="3268" y="808"/>
                  <a:pt x="3265" y="808"/>
                  <a:pt x="3227" y="810"/>
                </a:cubicBezTo>
                <a:cubicBezTo>
                  <a:pt x="3196" y="811"/>
                  <a:pt x="3183" y="810"/>
                  <a:pt x="3173" y="806"/>
                </a:cubicBezTo>
                <a:cubicBezTo>
                  <a:pt x="3162" y="802"/>
                  <a:pt x="3147" y="801"/>
                  <a:pt x="3100" y="803"/>
                </a:cubicBezTo>
                <a:cubicBezTo>
                  <a:pt x="3068" y="804"/>
                  <a:pt x="3035" y="804"/>
                  <a:pt x="3026" y="803"/>
                </a:cubicBezTo>
                <a:cubicBezTo>
                  <a:pt x="3018" y="802"/>
                  <a:pt x="3014" y="800"/>
                  <a:pt x="3017" y="800"/>
                </a:cubicBezTo>
                <a:cubicBezTo>
                  <a:pt x="3020" y="799"/>
                  <a:pt x="3024" y="797"/>
                  <a:pt x="3026" y="794"/>
                </a:cubicBezTo>
                <a:cubicBezTo>
                  <a:pt x="3028" y="791"/>
                  <a:pt x="3031" y="788"/>
                  <a:pt x="3033" y="788"/>
                </a:cubicBezTo>
                <a:cubicBezTo>
                  <a:pt x="3035" y="788"/>
                  <a:pt x="3037" y="787"/>
                  <a:pt x="3037" y="785"/>
                </a:cubicBezTo>
                <a:cubicBezTo>
                  <a:pt x="3038" y="781"/>
                  <a:pt x="3072" y="765"/>
                  <a:pt x="3087" y="762"/>
                </a:cubicBezTo>
                <a:cubicBezTo>
                  <a:pt x="3095" y="761"/>
                  <a:pt x="3102" y="758"/>
                  <a:pt x="3102" y="757"/>
                </a:cubicBezTo>
                <a:cubicBezTo>
                  <a:pt x="3103" y="755"/>
                  <a:pt x="3107" y="753"/>
                  <a:pt x="3112" y="753"/>
                </a:cubicBezTo>
                <a:cubicBezTo>
                  <a:pt x="3116" y="753"/>
                  <a:pt x="3120" y="751"/>
                  <a:pt x="3121" y="750"/>
                </a:cubicBezTo>
                <a:cubicBezTo>
                  <a:pt x="3123" y="745"/>
                  <a:pt x="3141" y="741"/>
                  <a:pt x="3149" y="745"/>
                </a:cubicBezTo>
                <a:cubicBezTo>
                  <a:pt x="3158" y="749"/>
                  <a:pt x="3252" y="763"/>
                  <a:pt x="3261" y="762"/>
                </a:cubicBezTo>
                <a:cubicBezTo>
                  <a:pt x="3264" y="762"/>
                  <a:pt x="3259" y="760"/>
                  <a:pt x="3250" y="758"/>
                </a:cubicBezTo>
                <a:cubicBezTo>
                  <a:pt x="3241" y="756"/>
                  <a:pt x="3230" y="753"/>
                  <a:pt x="3225" y="751"/>
                </a:cubicBezTo>
                <a:cubicBezTo>
                  <a:pt x="3217" y="748"/>
                  <a:pt x="3217" y="748"/>
                  <a:pt x="3217" y="748"/>
                </a:cubicBezTo>
                <a:cubicBezTo>
                  <a:pt x="3225" y="747"/>
                  <a:pt x="3225" y="747"/>
                  <a:pt x="3225" y="747"/>
                </a:cubicBezTo>
                <a:cubicBezTo>
                  <a:pt x="3232" y="746"/>
                  <a:pt x="3232" y="746"/>
                  <a:pt x="3227" y="744"/>
                </a:cubicBezTo>
                <a:cubicBezTo>
                  <a:pt x="3224" y="742"/>
                  <a:pt x="3219" y="741"/>
                  <a:pt x="3215" y="741"/>
                </a:cubicBezTo>
                <a:cubicBezTo>
                  <a:pt x="3209" y="741"/>
                  <a:pt x="3209" y="742"/>
                  <a:pt x="3212" y="745"/>
                </a:cubicBezTo>
                <a:cubicBezTo>
                  <a:pt x="3217" y="749"/>
                  <a:pt x="3210" y="748"/>
                  <a:pt x="3183" y="740"/>
                </a:cubicBezTo>
                <a:cubicBezTo>
                  <a:pt x="3165" y="736"/>
                  <a:pt x="3165" y="736"/>
                  <a:pt x="3165" y="736"/>
                </a:cubicBezTo>
                <a:cubicBezTo>
                  <a:pt x="3174" y="725"/>
                  <a:pt x="3174" y="725"/>
                  <a:pt x="3174" y="725"/>
                </a:cubicBezTo>
                <a:cubicBezTo>
                  <a:pt x="3179" y="720"/>
                  <a:pt x="3184" y="711"/>
                  <a:pt x="3186" y="705"/>
                </a:cubicBezTo>
                <a:cubicBezTo>
                  <a:pt x="3187" y="699"/>
                  <a:pt x="3190" y="694"/>
                  <a:pt x="3191" y="694"/>
                </a:cubicBezTo>
                <a:cubicBezTo>
                  <a:pt x="3193" y="694"/>
                  <a:pt x="3193" y="692"/>
                  <a:pt x="3191" y="689"/>
                </a:cubicBezTo>
                <a:cubicBezTo>
                  <a:pt x="3183" y="679"/>
                  <a:pt x="3195" y="679"/>
                  <a:pt x="3217" y="689"/>
                </a:cubicBezTo>
                <a:cubicBezTo>
                  <a:pt x="3223" y="692"/>
                  <a:pt x="3232" y="696"/>
                  <a:pt x="3236" y="697"/>
                </a:cubicBezTo>
                <a:cubicBezTo>
                  <a:pt x="3244" y="698"/>
                  <a:pt x="3242" y="697"/>
                  <a:pt x="3229" y="691"/>
                </a:cubicBezTo>
                <a:cubicBezTo>
                  <a:pt x="3223" y="689"/>
                  <a:pt x="3223" y="688"/>
                  <a:pt x="3226" y="685"/>
                </a:cubicBezTo>
                <a:cubicBezTo>
                  <a:pt x="3229" y="683"/>
                  <a:pt x="3228" y="682"/>
                  <a:pt x="3223" y="682"/>
                </a:cubicBezTo>
                <a:cubicBezTo>
                  <a:pt x="3219" y="682"/>
                  <a:pt x="3211" y="680"/>
                  <a:pt x="3205" y="676"/>
                </a:cubicBezTo>
                <a:cubicBezTo>
                  <a:pt x="3194" y="670"/>
                  <a:pt x="3194" y="670"/>
                  <a:pt x="3194" y="670"/>
                </a:cubicBezTo>
                <a:cubicBezTo>
                  <a:pt x="3202" y="670"/>
                  <a:pt x="3202" y="670"/>
                  <a:pt x="3202" y="670"/>
                </a:cubicBezTo>
                <a:cubicBezTo>
                  <a:pt x="3206" y="669"/>
                  <a:pt x="3214" y="670"/>
                  <a:pt x="3220" y="672"/>
                </a:cubicBezTo>
                <a:cubicBezTo>
                  <a:pt x="3239" y="678"/>
                  <a:pt x="3278" y="685"/>
                  <a:pt x="3278" y="682"/>
                </a:cubicBezTo>
                <a:cubicBezTo>
                  <a:pt x="3278" y="680"/>
                  <a:pt x="3281" y="679"/>
                  <a:pt x="3284" y="679"/>
                </a:cubicBezTo>
                <a:cubicBezTo>
                  <a:pt x="3293" y="678"/>
                  <a:pt x="3293" y="673"/>
                  <a:pt x="3285" y="671"/>
                </a:cubicBezTo>
                <a:cubicBezTo>
                  <a:pt x="3273" y="667"/>
                  <a:pt x="3281" y="666"/>
                  <a:pt x="3302" y="668"/>
                </a:cubicBezTo>
                <a:cubicBezTo>
                  <a:pt x="3313" y="669"/>
                  <a:pt x="3347" y="671"/>
                  <a:pt x="3377" y="672"/>
                </a:cubicBezTo>
                <a:cubicBezTo>
                  <a:pt x="3407" y="674"/>
                  <a:pt x="3435" y="676"/>
                  <a:pt x="3439" y="676"/>
                </a:cubicBezTo>
                <a:cubicBezTo>
                  <a:pt x="3446" y="678"/>
                  <a:pt x="3446" y="678"/>
                  <a:pt x="3438" y="673"/>
                </a:cubicBezTo>
                <a:cubicBezTo>
                  <a:pt x="3427" y="666"/>
                  <a:pt x="3428" y="661"/>
                  <a:pt x="3439" y="663"/>
                </a:cubicBezTo>
                <a:cubicBezTo>
                  <a:pt x="3455" y="666"/>
                  <a:pt x="3445" y="661"/>
                  <a:pt x="3423" y="655"/>
                </a:cubicBezTo>
                <a:cubicBezTo>
                  <a:pt x="3398" y="648"/>
                  <a:pt x="3355" y="643"/>
                  <a:pt x="3353" y="646"/>
                </a:cubicBezTo>
                <a:cubicBezTo>
                  <a:pt x="3352" y="647"/>
                  <a:pt x="3354" y="648"/>
                  <a:pt x="3357" y="647"/>
                </a:cubicBezTo>
                <a:cubicBezTo>
                  <a:pt x="3368" y="647"/>
                  <a:pt x="3367" y="654"/>
                  <a:pt x="3357" y="655"/>
                </a:cubicBezTo>
                <a:cubicBezTo>
                  <a:pt x="3346" y="656"/>
                  <a:pt x="3346" y="656"/>
                  <a:pt x="3346" y="656"/>
                </a:cubicBezTo>
                <a:cubicBezTo>
                  <a:pt x="3357" y="658"/>
                  <a:pt x="3357" y="658"/>
                  <a:pt x="3357" y="658"/>
                </a:cubicBezTo>
                <a:cubicBezTo>
                  <a:pt x="3363" y="658"/>
                  <a:pt x="3345" y="660"/>
                  <a:pt x="3316" y="661"/>
                </a:cubicBezTo>
                <a:cubicBezTo>
                  <a:pt x="3272" y="662"/>
                  <a:pt x="3260" y="661"/>
                  <a:pt x="3235" y="655"/>
                </a:cubicBezTo>
                <a:cubicBezTo>
                  <a:pt x="3219" y="651"/>
                  <a:pt x="3205" y="646"/>
                  <a:pt x="3203" y="643"/>
                </a:cubicBezTo>
                <a:cubicBezTo>
                  <a:pt x="3201" y="641"/>
                  <a:pt x="3191" y="637"/>
                  <a:pt x="3181" y="634"/>
                </a:cubicBezTo>
                <a:cubicBezTo>
                  <a:pt x="3170" y="632"/>
                  <a:pt x="3156" y="628"/>
                  <a:pt x="3150" y="624"/>
                </a:cubicBezTo>
                <a:cubicBezTo>
                  <a:pt x="3132" y="615"/>
                  <a:pt x="3117" y="611"/>
                  <a:pt x="3104" y="613"/>
                </a:cubicBezTo>
                <a:cubicBezTo>
                  <a:pt x="3095" y="615"/>
                  <a:pt x="3092" y="614"/>
                  <a:pt x="3091" y="609"/>
                </a:cubicBezTo>
                <a:cubicBezTo>
                  <a:pt x="3089" y="601"/>
                  <a:pt x="3095" y="601"/>
                  <a:pt x="3118" y="608"/>
                </a:cubicBezTo>
                <a:cubicBezTo>
                  <a:pt x="3128" y="612"/>
                  <a:pt x="3144" y="614"/>
                  <a:pt x="3154" y="614"/>
                </a:cubicBezTo>
                <a:cubicBezTo>
                  <a:pt x="3163" y="614"/>
                  <a:pt x="3173" y="614"/>
                  <a:pt x="3176" y="616"/>
                </a:cubicBezTo>
                <a:cubicBezTo>
                  <a:pt x="3190" y="624"/>
                  <a:pt x="3221" y="637"/>
                  <a:pt x="3229" y="638"/>
                </a:cubicBezTo>
                <a:cubicBezTo>
                  <a:pt x="3240" y="640"/>
                  <a:pt x="3237" y="639"/>
                  <a:pt x="3213" y="627"/>
                </a:cubicBezTo>
                <a:cubicBezTo>
                  <a:pt x="3201" y="622"/>
                  <a:pt x="3198" y="619"/>
                  <a:pt x="3196" y="610"/>
                </a:cubicBezTo>
                <a:cubicBezTo>
                  <a:pt x="3195" y="604"/>
                  <a:pt x="3192" y="595"/>
                  <a:pt x="3190" y="590"/>
                </a:cubicBezTo>
                <a:cubicBezTo>
                  <a:pt x="3185" y="581"/>
                  <a:pt x="3185" y="581"/>
                  <a:pt x="3185" y="581"/>
                </a:cubicBezTo>
                <a:cubicBezTo>
                  <a:pt x="3196" y="580"/>
                  <a:pt x="3196" y="580"/>
                  <a:pt x="3196" y="580"/>
                </a:cubicBezTo>
                <a:cubicBezTo>
                  <a:pt x="3202" y="580"/>
                  <a:pt x="3220" y="584"/>
                  <a:pt x="3236" y="589"/>
                </a:cubicBezTo>
                <a:cubicBezTo>
                  <a:pt x="3266" y="597"/>
                  <a:pt x="3283" y="599"/>
                  <a:pt x="3280" y="594"/>
                </a:cubicBezTo>
                <a:cubicBezTo>
                  <a:pt x="3279" y="592"/>
                  <a:pt x="3274" y="590"/>
                  <a:pt x="3267" y="589"/>
                </a:cubicBezTo>
                <a:cubicBezTo>
                  <a:pt x="3258" y="588"/>
                  <a:pt x="3248" y="583"/>
                  <a:pt x="3240" y="575"/>
                </a:cubicBezTo>
                <a:cubicBezTo>
                  <a:pt x="3239" y="575"/>
                  <a:pt x="3240" y="573"/>
                  <a:pt x="3241" y="572"/>
                </a:cubicBezTo>
                <a:cubicBezTo>
                  <a:pt x="3243" y="570"/>
                  <a:pt x="3238" y="569"/>
                  <a:pt x="3230" y="569"/>
                </a:cubicBezTo>
                <a:cubicBezTo>
                  <a:pt x="3222" y="569"/>
                  <a:pt x="3210" y="567"/>
                  <a:pt x="3203" y="565"/>
                </a:cubicBezTo>
                <a:cubicBezTo>
                  <a:pt x="3191" y="561"/>
                  <a:pt x="3139" y="550"/>
                  <a:pt x="3121" y="548"/>
                </a:cubicBezTo>
                <a:cubicBezTo>
                  <a:pt x="3110" y="547"/>
                  <a:pt x="3104" y="540"/>
                  <a:pt x="3111" y="535"/>
                </a:cubicBezTo>
                <a:cubicBezTo>
                  <a:pt x="3113" y="533"/>
                  <a:pt x="3117" y="533"/>
                  <a:pt x="3120" y="536"/>
                </a:cubicBezTo>
                <a:cubicBezTo>
                  <a:pt x="3127" y="541"/>
                  <a:pt x="3131" y="540"/>
                  <a:pt x="3131" y="534"/>
                </a:cubicBezTo>
                <a:cubicBezTo>
                  <a:pt x="3130" y="531"/>
                  <a:pt x="3128" y="529"/>
                  <a:pt x="3125" y="529"/>
                </a:cubicBezTo>
                <a:cubicBezTo>
                  <a:pt x="3122" y="529"/>
                  <a:pt x="3119" y="527"/>
                  <a:pt x="3119" y="524"/>
                </a:cubicBezTo>
                <a:cubicBezTo>
                  <a:pt x="3119" y="520"/>
                  <a:pt x="3123" y="519"/>
                  <a:pt x="3141" y="520"/>
                </a:cubicBezTo>
                <a:cubicBezTo>
                  <a:pt x="3167" y="520"/>
                  <a:pt x="3223" y="524"/>
                  <a:pt x="3227" y="525"/>
                </a:cubicBezTo>
                <a:cubicBezTo>
                  <a:pt x="3229" y="526"/>
                  <a:pt x="3233" y="524"/>
                  <a:pt x="3237" y="521"/>
                </a:cubicBezTo>
                <a:cubicBezTo>
                  <a:pt x="3242" y="517"/>
                  <a:pt x="3242" y="516"/>
                  <a:pt x="3238" y="516"/>
                </a:cubicBezTo>
                <a:cubicBezTo>
                  <a:pt x="3236" y="516"/>
                  <a:pt x="3234" y="515"/>
                  <a:pt x="3234" y="512"/>
                </a:cubicBezTo>
                <a:cubicBezTo>
                  <a:pt x="3234" y="503"/>
                  <a:pt x="3233" y="499"/>
                  <a:pt x="3227" y="500"/>
                </a:cubicBezTo>
                <a:cubicBezTo>
                  <a:pt x="3221" y="500"/>
                  <a:pt x="3220" y="512"/>
                  <a:pt x="3226" y="515"/>
                </a:cubicBezTo>
                <a:cubicBezTo>
                  <a:pt x="3228" y="516"/>
                  <a:pt x="3217" y="516"/>
                  <a:pt x="3201" y="515"/>
                </a:cubicBezTo>
                <a:cubicBezTo>
                  <a:pt x="3185" y="515"/>
                  <a:pt x="3159" y="515"/>
                  <a:pt x="3143" y="516"/>
                </a:cubicBezTo>
                <a:cubicBezTo>
                  <a:pt x="3120" y="517"/>
                  <a:pt x="3114" y="517"/>
                  <a:pt x="3114" y="513"/>
                </a:cubicBezTo>
                <a:cubicBezTo>
                  <a:pt x="3115" y="510"/>
                  <a:pt x="3113" y="509"/>
                  <a:pt x="3107" y="509"/>
                </a:cubicBezTo>
                <a:cubicBezTo>
                  <a:pt x="3102" y="510"/>
                  <a:pt x="3099" y="508"/>
                  <a:pt x="3099" y="505"/>
                </a:cubicBezTo>
                <a:cubicBezTo>
                  <a:pt x="3099" y="502"/>
                  <a:pt x="3100" y="499"/>
                  <a:pt x="3101" y="499"/>
                </a:cubicBezTo>
                <a:cubicBezTo>
                  <a:pt x="3107" y="499"/>
                  <a:pt x="3104" y="489"/>
                  <a:pt x="3096" y="481"/>
                </a:cubicBezTo>
                <a:cubicBezTo>
                  <a:pt x="3092" y="476"/>
                  <a:pt x="3089" y="472"/>
                  <a:pt x="3089" y="471"/>
                </a:cubicBezTo>
                <a:cubicBezTo>
                  <a:pt x="3090" y="470"/>
                  <a:pt x="3097" y="467"/>
                  <a:pt x="3105" y="463"/>
                </a:cubicBezTo>
                <a:cubicBezTo>
                  <a:pt x="3120" y="457"/>
                  <a:pt x="3120" y="457"/>
                  <a:pt x="3120" y="457"/>
                </a:cubicBezTo>
                <a:cubicBezTo>
                  <a:pt x="3099" y="460"/>
                  <a:pt x="3099" y="460"/>
                  <a:pt x="3099" y="460"/>
                </a:cubicBezTo>
                <a:cubicBezTo>
                  <a:pt x="3087" y="461"/>
                  <a:pt x="3077" y="461"/>
                  <a:pt x="3076" y="459"/>
                </a:cubicBezTo>
                <a:cubicBezTo>
                  <a:pt x="3075" y="457"/>
                  <a:pt x="3077" y="457"/>
                  <a:pt x="3079" y="458"/>
                </a:cubicBezTo>
                <a:cubicBezTo>
                  <a:pt x="3083" y="460"/>
                  <a:pt x="3083" y="459"/>
                  <a:pt x="3078" y="453"/>
                </a:cubicBezTo>
                <a:cubicBezTo>
                  <a:pt x="3071" y="445"/>
                  <a:pt x="3070" y="442"/>
                  <a:pt x="3073" y="432"/>
                </a:cubicBezTo>
                <a:cubicBezTo>
                  <a:pt x="3076" y="426"/>
                  <a:pt x="3069" y="421"/>
                  <a:pt x="3040" y="410"/>
                </a:cubicBezTo>
                <a:cubicBezTo>
                  <a:pt x="3035" y="408"/>
                  <a:pt x="3031" y="405"/>
                  <a:pt x="3031" y="403"/>
                </a:cubicBezTo>
                <a:cubicBezTo>
                  <a:pt x="3031" y="402"/>
                  <a:pt x="3028" y="400"/>
                  <a:pt x="3025" y="399"/>
                </a:cubicBezTo>
                <a:cubicBezTo>
                  <a:pt x="3021" y="398"/>
                  <a:pt x="3026" y="398"/>
                  <a:pt x="3036" y="398"/>
                </a:cubicBezTo>
                <a:cubicBezTo>
                  <a:pt x="3046" y="399"/>
                  <a:pt x="3056" y="401"/>
                  <a:pt x="3059" y="402"/>
                </a:cubicBezTo>
                <a:cubicBezTo>
                  <a:pt x="3069" y="408"/>
                  <a:pt x="3069" y="400"/>
                  <a:pt x="3060" y="384"/>
                </a:cubicBezTo>
                <a:cubicBezTo>
                  <a:pt x="3051" y="368"/>
                  <a:pt x="3051" y="368"/>
                  <a:pt x="3051" y="368"/>
                </a:cubicBezTo>
                <a:cubicBezTo>
                  <a:pt x="3060" y="367"/>
                  <a:pt x="3060" y="367"/>
                  <a:pt x="3060" y="367"/>
                </a:cubicBezTo>
                <a:cubicBezTo>
                  <a:pt x="3069" y="366"/>
                  <a:pt x="3069" y="366"/>
                  <a:pt x="3069" y="366"/>
                </a:cubicBezTo>
                <a:cubicBezTo>
                  <a:pt x="3059" y="363"/>
                  <a:pt x="3059" y="363"/>
                  <a:pt x="3059" y="363"/>
                </a:cubicBezTo>
                <a:cubicBezTo>
                  <a:pt x="3047" y="359"/>
                  <a:pt x="3031" y="348"/>
                  <a:pt x="3023" y="338"/>
                </a:cubicBezTo>
                <a:cubicBezTo>
                  <a:pt x="3018" y="331"/>
                  <a:pt x="3018" y="331"/>
                  <a:pt x="3018" y="331"/>
                </a:cubicBezTo>
                <a:cubicBezTo>
                  <a:pt x="3029" y="333"/>
                  <a:pt x="3029" y="333"/>
                  <a:pt x="3029" y="333"/>
                </a:cubicBezTo>
                <a:cubicBezTo>
                  <a:pt x="3041" y="334"/>
                  <a:pt x="3063" y="335"/>
                  <a:pt x="3149" y="335"/>
                </a:cubicBezTo>
                <a:cubicBezTo>
                  <a:pt x="3183" y="336"/>
                  <a:pt x="3211" y="336"/>
                  <a:pt x="3214" y="337"/>
                </a:cubicBezTo>
                <a:cubicBezTo>
                  <a:pt x="3216" y="338"/>
                  <a:pt x="3230" y="339"/>
                  <a:pt x="3244" y="339"/>
                </a:cubicBezTo>
                <a:cubicBezTo>
                  <a:pt x="3258" y="339"/>
                  <a:pt x="3274" y="341"/>
                  <a:pt x="3280" y="342"/>
                </a:cubicBezTo>
                <a:cubicBezTo>
                  <a:pt x="3287" y="344"/>
                  <a:pt x="3292" y="344"/>
                  <a:pt x="3294" y="342"/>
                </a:cubicBezTo>
                <a:cubicBezTo>
                  <a:pt x="3296" y="340"/>
                  <a:pt x="3301" y="338"/>
                  <a:pt x="3305" y="337"/>
                </a:cubicBezTo>
                <a:cubicBezTo>
                  <a:pt x="3313" y="335"/>
                  <a:pt x="3313" y="335"/>
                  <a:pt x="3303" y="335"/>
                </a:cubicBezTo>
                <a:cubicBezTo>
                  <a:pt x="3298" y="335"/>
                  <a:pt x="3284" y="333"/>
                  <a:pt x="3273" y="331"/>
                </a:cubicBezTo>
                <a:cubicBezTo>
                  <a:pt x="3250" y="326"/>
                  <a:pt x="3142" y="322"/>
                  <a:pt x="3108" y="323"/>
                </a:cubicBezTo>
                <a:cubicBezTo>
                  <a:pt x="3099" y="324"/>
                  <a:pt x="3072" y="323"/>
                  <a:pt x="3048" y="322"/>
                </a:cubicBezTo>
                <a:cubicBezTo>
                  <a:pt x="3003" y="319"/>
                  <a:pt x="2997" y="317"/>
                  <a:pt x="2983" y="300"/>
                </a:cubicBezTo>
                <a:cubicBezTo>
                  <a:pt x="2979" y="296"/>
                  <a:pt x="2975" y="293"/>
                  <a:pt x="2972" y="293"/>
                </a:cubicBezTo>
                <a:cubicBezTo>
                  <a:pt x="2970" y="293"/>
                  <a:pt x="2961" y="289"/>
                  <a:pt x="2952" y="285"/>
                </a:cubicBezTo>
                <a:cubicBezTo>
                  <a:pt x="2938" y="277"/>
                  <a:pt x="2937" y="276"/>
                  <a:pt x="2942" y="275"/>
                </a:cubicBezTo>
                <a:cubicBezTo>
                  <a:pt x="2950" y="273"/>
                  <a:pt x="2979" y="286"/>
                  <a:pt x="2983" y="292"/>
                </a:cubicBezTo>
                <a:cubicBezTo>
                  <a:pt x="2984" y="294"/>
                  <a:pt x="2988" y="295"/>
                  <a:pt x="2992" y="295"/>
                </a:cubicBezTo>
                <a:cubicBezTo>
                  <a:pt x="2998" y="294"/>
                  <a:pt x="2998" y="294"/>
                  <a:pt x="2994" y="293"/>
                </a:cubicBezTo>
                <a:cubicBezTo>
                  <a:pt x="2991" y="292"/>
                  <a:pt x="2985" y="289"/>
                  <a:pt x="2981" y="286"/>
                </a:cubicBezTo>
                <a:cubicBezTo>
                  <a:pt x="2967" y="274"/>
                  <a:pt x="2926" y="258"/>
                  <a:pt x="2914" y="259"/>
                </a:cubicBezTo>
                <a:cubicBezTo>
                  <a:pt x="2907" y="259"/>
                  <a:pt x="2892" y="256"/>
                  <a:pt x="2877" y="250"/>
                </a:cubicBezTo>
                <a:cubicBezTo>
                  <a:pt x="2849" y="239"/>
                  <a:pt x="2837" y="239"/>
                  <a:pt x="2749" y="241"/>
                </a:cubicBezTo>
                <a:cubicBezTo>
                  <a:pt x="2721" y="242"/>
                  <a:pt x="2678" y="242"/>
                  <a:pt x="2653" y="242"/>
                </a:cubicBezTo>
                <a:cubicBezTo>
                  <a:pt x="2552" y="238"/>
                  <a:pt x="2472" y="240"/>
                  <a:pt x="2326" y="246"/>
                </a:cubicBezTo>
                <a:cubicBezTo>
                  <a:pt x="2242" y="250"/>
                  <a:pt x="2162" y="252"/>
                  <a:pt x="2147" y="252"/>
                </a:cubicBezTo>
                <a:cubicBezTo>
                  <a:pt x="2133" y="251"/>
                  <a:pt x="2113" y="252"/>
                  <a:pt x="2103" y="252"/>
                </a:cubicBezTo>
                <a:cubicBezTo>
                  <a:pt x="1987" y="263"/>
                  <a:pt x="1606" y="277"/>
                  <a:pt x="1606" y="271"/>
                </a:cubicBezTo>
                <a:cubicBezTo>
                  <a:pt x="1606" y="269"/>
                  <a:pt x="1604" y="269"/>
                  <a:pt x="1603" y="271"/>
                </a:cubicBezTo>
                <a:cubicBezTo>
                  <a:pt x="1601" y="272"/>
                  <a:pt x="1583" y="275"/>
                  <a:pt x="1564" y="276"/>
                </a:cubicBezTo>
                <a:cubicBezTo>
                  <a:pt x="1544" y="277"/>
                  <a:pt x="1511" y="280"/>
                  <a:pt x="1489" y="283"/>
                </a:cubicBezTo>
                <a:cubicBezTo>
                  <a:pt x="1408" y="291"/>
                  <a:pt x="1353" y="295"/>
                  <a:pt x="1352" y="292"/>
                </a:cubicBezTo>
                <a:cubicBezTo>
                  <a:pt x="1352" y="290"/>
                  <a:pt x="1351" y="289"/>
                  <a:pt x="1350" y="290"/>
                </a:cubicBezTo>
                <a:cubicBezTo>
                  <a:pt x="1349" y="291"/>
                  <a:pt x="1347" y="291"/>
                  <a:pt x="1346" y="289"/>
                </a:cubicBezTo>
                <a:cubicBezTo>
                  <a:pt x="1344" y="287"/>
                  <a:pt x="1346" y="285"/>
                  <a:pt x="1349" y="285"/>
                </a:cubicBezTo>
                <a:cubicBezTo>
                  <a:pt x="1351" y="285"/>
                  <a:pt x="1356" y="282"/>
                  <a:pt x="1360" y="279"/>
                </a:cubicBezTo>
                <a:cubicBezTo>
                  <a:pt x="1363" y="276"/>
                  <a:pt x="1368" y="274"/>
                  <a:pt x="1371" y="274"/>
                </a:cubicBezTo>
                <a:cubicBezTo>
                  <a:pt x="1375" y="274"/>
                  <a:pt x="1381" y="273"/>
                  <a:pt x="1384" y="270"/>
                </a:cubicBezTo>
                <a:cubicBezTo>
                  <a:pt x="1395" y="264"/>
                  <a:pt x="1462" y="251"/>
                  <a:pt x="1482" y="252"/>
                </a:cubicBezTo>
                <a:cubicBezTo>
                  <a:pt x="1522" y="254"/>
                  <a:pt x="1562" y="253"/>
                  <a:pt x="1560" y="251"/>
                </a:cubicBezTo>
                <a:cubicBezTo>
                  <a:pt x="1558" y="247"/>
                  <a:pt x="1601" y="241"/>
                  <a:pt x="1636" y="239"/>
                </a:cubicBezTo>
                <a:cubicBezTo>
                  <a:pt x="1653" y="238"/>
                  <a:pt x="1659" y="237"/>
                  <a:pt x="1656" y="235"/>
                </a:cubicBezTo>
                <a:cubicBezTo>
                  <a:pt x="1654" y="233"/>
                  <a:pt x="1644" y="232"/>
                  <a:pt x="1635" y="232"/>
                </a:cubicBezTo>
                <a:cubicBezTo>
                  <a:pt x="1625" y="233"/>
                  <a:pt x="1618" y="232"/>
                  <a:pt x="1619" y="230"/>
                </a:cubicBezTo>
                <a:cubicBezTo>
                  <a:pt x="1620" y="229"/>
                  <a:pt x="1618" y="226"/>
                  <a:pt x="1615" y="226"/>
                </a:cubicBezTo>
                <a:cubicBezTo>
                  <a:pt x="1612" y="225"/>
                  <a:pt x="1609" y="226"/>
                  <a:pt x="1609" y="227"/>
                </a:cubicBezTo>
                <a:cubicBezTo>
                  <a:pt x="1608" y="230"/>
                  <a:pt x="1476" y="239"/>
                  <a:pt x="1474" y="236"/>
                </a:cubicBezTo>
                <a:cubicBezTo>
                  <a:pt x="1471" y="233"/>
                  <a:pt x="1541" y="225"/>
                  <a:pt x="1604" y="222"/>
                </a:cubicBezTo>
                <a:cubicBezTo>
                  <a:pt x="1641" y="220"/>
                  <a:pt x="1671" y="217"/>
                  <a:pt x="1670" y="216"/>
                </a:cubicBezTo>
                <a:cubicBezTo>
                  <a:pt x="1669" y="215"/>
                  <a:pt x="1672" y="214"/>
                  <a:pt x="1677" y="215"/>
                </a:cubicBezTo>
                <a:cubicBezTo>
                  <a:pt x="1682" y="216"/>
                  <a:pt x="1685" y="216"/>
                  <a:pt x="1685" y="213"/>
                </a:cubicBezTo>
                <a:cubicBezTo>
                  <a:pt x="1685" y="209"/>
                  <a:pt x="1681" y="208"/>
                  <a:pt x="1676" y="209"/>
                </a:cubicBezTo>
                <a:cubicBezTo>
                  <a:pt x="1667" y="212"/>
                  <a:pt x="1534" y="219"/>
                  <a:pt x="1533" y="217"/>
                </a:cubicBezTo>
                <a:cubicBezTo>
                  <a:pt x="1530" y="211"/>
                  <a:pt x="1607" y="198"/>
                  <a:pt x="1662" y="195"/>
                </a:cubicBezTo>
                <a:cubicBezTo>
                  <a:pt x="1710" y="193"/>
                  <a:pt x="1710" y="193"/>
                  <a:pt x="1686" y="191"/>
                </a:cubicBezTo>
                <a:cubicBezTo>
                  <a:pt x="1661" y="188"/>
                  <a:pt x="1661" y="188"/>
                  <a:pt x="1661" y="188"/>
                </a:cubicBezTo>
                <a:cubicBezTo>
                  <a:pt x="1683" y="184"/>
                  <a:pt x="1683" y="184"/>
                  <a:pt x="1683" y="184"/>
                </a:cubicBezTo>
                <a:cubicBezTo>
                  <a:pt x="1695" y="182"/>
                  <a:pt x="1719" y="180"/>
                  <a:pt x="1736" y="179"/>
                </a:cubicBezTo>
                <a:cubicBezTo>
                  <a:pt x="1772" y="177"/>
                  <a:pt x="1797" y="173"/>
                  <a:pt x="1788" y="169"/>
                </a:cubicBezTo>
                <a:cubicBezTo>
                  <a:pt x="1785" y="168"/>
                  <a:pt x="1769" y="168"/>
                  <a:pt x="1753" y="170"/>
                </a:cubicBezTo>
                <a:cubicBezTo>
                  <a:pt x="1736" y="172"/>
                  <a:pt x="1684" y="175"/>
                  <a:pt x="1636" y="176"/>
                </a:cubicBezTo>
                <a:cubicBezTo>
                  <a:pt x="1551" y="178"/>
                  <a:pt x="1549" y="178"/>
                  <a:pt x="1547" y="171"/>
                </a:cubicBezTo>
                <a:cubicBezTo>
                  <a:pt x="1545" y="164"/>
                  <a:pt x="1545" y="164"/>
                  <a:pt x="1543" y="172"/>
                </a:cubicBezTo>
                <a:cubicBezTo>
                  <a:pt x="1542" y="176"/>
                  <a:pt x="1540" y="178"/>
                  <a:pt x="1538" y="177"/>
                </a:cubicBezTo>
                <a:cubicBezTo>
                  <a:pt x="1536" y="176"/>
                  <a:pt x="1534" y="177"/>
                  <a:pt x="1533" y="178"/>
                </a:cubicBezTo>
                <a:cubicBezTo>
                  <a:pt x="1532" y="183"/>
                  <a:pt x="1473" y="189"/>
                  <a:pt x="1473" y="185"/>
                </a:cubicBezTo>
                <a:cubicBezTo>
                  <a:pt x="1473" y="184"/>
                  <a:pt x="1475" y="182"/>
                  <a:pt x="1478" y="182"/>
                </a:cubicBezTo>
                <a:cubicBezTo>
                  <a:pt x="1481" y="182"/>
                  <a:pt x="1484" y="180"/>
                  <a:pt x="1484" y="178"/>
                </a:cubicBezTo>
                <a:cubicBezTo>
                  <a:pt x="1484" y="177"/>
                  <a:pt x="1488" y="175"/>
                  <a:pt x="1493" y="175"/>
                </a:cubicBezTo>
                <a:cubicBezTo>
                  <a:pt x="1498" y="174"/>
                  <a:pt x="1503" y="172"/>
                  <a:pt x="1504" y="170"/>
                </a:cubicBezTo>
                <a:cubicBezTo>
                  <a:pt x="1505" y="168"/>
                  <a:pt x="1502" y="167"/>
                  <a:pt x="1498" y="167"/>
                </a:cubicBezTo>
                <a:cubicBezTo>
                  <a:pt x="1493" y="167"/>
                  <a:pt x="1484" y="167"/>
                  <a:pt x="1478" y="168"/>
                </a:cubicBezTo>
                <a:cubicBezTo>
                  <a:pt x="1471" y="168"/>
                  <a:pt x="1456" y="169"/>
                  <a:pt x="1444" y="171"/>
                </a:cubicBezTo>
                <a:cubicBezTo>
                  <a:pt x="1429" y="174"/>
                  <a:pt x="1424" y="174"/>
                  <a:pt x="1427" y="171"/>
                </a:cubicBezTo>
                <a:cubicBezTo>
                  <a:pt x="1432" y="168"/>
                  <a:pt x="1432" y="168"/>
                  <a:pt x="1425" y="168"/>
                </a:cubicBezTo>
                <a:cubicBezTo>
                  <a:pt x="1420" y="168"/>
                  <a:pt x="1418" y="170"/>
                  <a:pt x="1419" y="172"/>
                </a:cubicBezTo>
                <a:cubicBezTo>
                  <a:pt x="1421" y="174"/>
                  <a:pt x="1405" y="173"/>
                  <a:pt x="1401" y="170"/>
                </a:cubicBezTo>
                <a:cubicBezTo>
                  <a:pt x="1396" y="165"/>
                  <a:pt x="1412" y="162"/>
                  <a:pt x="1461" y="157"/>
                </a:cubicBezTo>
                <a:cubicBezTo>
                  <a:pt x="1496" y="154"/>
                  <a:pt x="1500" y="154"/>
                  <a:pt x="1495" y="159"/>
                </a:cubicBezTo>
                <a:cubicBezTo>
                  <a:pt x="1490" y="164"/>
                  <a:pt x="1491" y="164"/>
                  <a:pt x="1499" y="164"/>
                </a:cubicBezTo>
                <a:cubicBezTo>
                  <a:pt x="1504" y="164"/>
                  <a:pt x="1508" y="162"/>
                  <a:pt x="1507" y="160"/>
                </a:cubicBezTo>
                <a:cubicBezTo>
                  <a:pt x="1507" y="155"/>
                  <a:pt x="1533" y="151"/>
                  <a:pt x="1540" y="155"/>
                </a:cubicBezTo>
                <a:cubicBezTo>
                  <a:pt x="1547" y="158"/>
                  <a:pt x="1547" y="158"/>
                  <a:pt x="1541" y="153"/>
                </a:cubicBezTo>
                <a:cubicBezTo>
                  <a:pt x="1536" y="149"/>
                  <a:pt x="1537" y="148"/>
                  <a:pt x="1558" y="147"/>
                </a:cubicBezTo>
                <a:cubicBezTo>
                  <a:pt x="1573" y="146"/>
                  <a:pt x="1578" y="147"/>
                  <a:pt x="1575" y="150"/>
                </a:cubicBezTo>
                <a:cubicBezTo>
                  <a:pt x="1572" y="152"/>
                  <a:pt x="1573" y="153"/>
                  <a:pt x="1579" y="153"/>
                </a:cubicBezTo>
                <a:cubicBezTo>
                  <a:pt x="1584" y="153"/>
                  <a:pt x="1586" y="151"/>
                  <a:pt x="1585" y="149"/>
                </a:cubicBezTo>
                <a:cubicBezTo>
                  <a:pt x="1583" y="146"/>
                  <a:pt x="1584" y="146"/>
                  <a:pt x="1589" y="149"/>
                </a:cubicBezTo>
                <a:cubicBezTo>
                  <a:pt x="1592" y="151"/>
                  <a:pt x="1596" y="151"/>
                  <a:pt x="1598" y="150"/>
                </a:cubicBezTo>
                <a:cubicBezTo>
                  <a:pt x="1602" y="146"/>
                  <a:pt x="1619" y="145"/>
                  <a:pt x="1638" y="148"/>
                </a:cubicBezTo>
                <a:cubicBezTo>
                  <a:pt x="1656" y="150"/>
                  <a:pt x="1656" y="150"/>
                  <a:pt x="1648" y="155"/>
                </a:cubicBezTo>
                <a:cubicBezTo>
                  <a:pt x="1638" y="161"/>
                  <a:pt x="1646" y="161"/>
                  <a:pt x="1658" y="155"/>
                </a:cubicBezTo>
                <a:cubicBezTo>
                  <a:pt x="1664" y="152"/>
                  <a:pt x="1665" y="150"/>
                  <a:pt x="1662" y="148"/>
                </a:cubicBezTo>
                <a:cubicBezTo>
                  <a:pt x="1660" y="146"/>
                  <a:pt x="1663" y="145"/>
                  <a:pt x="1671" y="144"/>
                </a:cubicBezTo>
                <a:cubicBezTo>
                  <a:pt x="1683" y="143"/>
                  <a:pt x="1683" y="143"/>
                  <a:pt x="1683" y="143"/>
                </a:cubicBezTo>
                <a:cubicBezTo>
                  <a:pt x="1672" y="141"/>
                  <a:pt x="1672" y="141"/>
                  <a:pt x="1672" y="141"/>
                </a:cubicBezTo>
                <a:cubicBezTo>
                  <a:pt x="1650" y="138"/>
                  <a:pt x="1673" y="133"/>
                  <a:pt x="1736" y="128"/>
                </a:cubicBezTo>
                <a:cubicBezTo>
                  <a:pt x="1794" y="123"/>
                  <a:pt x="1796" y="122"/>
                  <a:pt x="1769" y="121"/>
                </a:cubicBezTo>
                <a:cubicBezTo>
                  <a:pt x="1754" y="121"/>
                  <a:pt x="1695" y="123"/>
                  <a:pt x="1639" y="128"/>
                </a:cubicBezTo>
                <a:cubicBezTo>
                  <a:pt x="1497" y="138"/>
                  <a:pt x="1457" y="134"/>
                  <a:pt x="1561" y="120"/>
                </a:cubicBezTo>
                <a:cubicBezTo>
                  <a:pt x="1601" y="114"/>
                  <a:pt x="1617" y="110"/>
                  <a:pt x="1600" y="110"/>
                </a:cubicBezTo>
                <a:cubicBezTo>
                  <a:pt x="1597" y="110"/>
                  <a:pt x="1586" y="110"/>
                  <a:pt x="1576" y="110"/>
                </a:cubicBezTo>
                <a:cubicBezTo>
                  <a:pt x="1566" y="110"/>
                  <a:pt x="1557" y="111"/>
                  <a:pt x="1555" y="114"/>
                </a:cubicBezTo>
                <a:cubicBezTo>
                  <a:pt x="1552" y="117"/>
                  <a:pt x="1551" y="117"/>
                  <a:pt x="1549" y="114"/>
                </a:cubicBezTo>
                <a:cubicBezTo>
                  <a:pt x="1547" y="110"/>
                  <a:pt x="1535" y="110"/>
                  <a:pt x="1532" y="115"/>
                </a:cubicBezTo>
                <a:cubicBezTo>
                  <a:pt x="1532" y="116"/>
                  <a:pt x="1526" y="118"/>
                  <a:pt x="1519" y="120"/>
                </a:cubicBezTo>
                <a:cubicBezTo>
                  <a:pt x="1510" y="122"/>
                  <a:pt x="1508" y="121"/>
                  <a:pt x="1512" y="119"/>
                </a:cubicBezTo>
                <a:cubicBezTo>
                  <a:pt x="1517" y="116"/>
                  <a:pt x="1517" y="115"/>
                  <a:pt x="1510" y="115"/>
                </a:cubicBezTo>
                <a:cubicBezTo>
                  <a:pt x="1502" y="116"/>
                  <a:pt x="1498" y="121"/>
                  <a:pt x="1503" y="124"/>
                </a:cubicBezTo>
                <a:cubicBezTo>
                  <a:pt x="1505" y="124"/>
                  <a:pt x="1503" y="125"/>
                  <a:pt x="1498" y="126"/>
                </a:cubicBezTo>
                <a:cubicBezTo>
                  <a:pt x="1489" y="127"/>
                  <a:pt x="1486" y="122"/>
                  <a:pt x="1492" y="119"/>
                </a:cubicBezTo>
                <a:cubicBezTo>
                  <a:pt x="1494" y="118"/>
                  <a:pt x="1493" y="118"/>
                  <a:pt x="1490" y="119"/>
                </a:cubicBezTo>
                <a:cubicBezTo>
                  <a:pt x="1482" y="122"/>
                  <a:pt x="1466" y="122"/>
                  <a:pt x="1464" y="118"/>
                </a:cubicBezTo>
                <a:cubicBezTo>
                  <a:pt x="1464" y="117"/>
                  <a:pt x="1459" y="115"/>
                  <a:pt x="1455" y="115"/>
                </a:cubicBezTo>
                <a:cubicBezTo>
                  <a:pt x="1451" y="116"/>
                  <a:pt x="1449" y="117"/>
                  <a:pt x="1450" y="119"/>
                </a:cubicBezTo>
                <a:cubicBezTo>
                  <a:pt x="1451" y="121"/>
                  <a:pt x="1453" y="122"/>
                  <a:pt x="1456" y="121"/>
                </a:cubicBezTo>
                <a:cubicBezTo>
                  <a:pt x="1459" y="120"/>
                  <a:pt x="1463" y="121"/>
                  <a:pt x="1466" y="123"/>
                </a:cubicBezTo>
                <a:cubicBezTo>
                  <a:pt x="1471" y="128"/>
                  <a:pt x="1471" y="128"/>
                  <a:pt x="1461" y="127"/>
                </a:cubicBezTo>
                <a:cubicBezTo>
                  <a:pt x="1454" y="126"/>
                  <a:pt x="1445" y="125"/>
                  <a:pt x="1440" y="124"/>
                </a:cubicBezTo>
                <a:cubicBezTo>
                  <a:pt x="1433" y="122"/>
                  <a:pt x="1431" y="123"/>
                  <a:pt x="1433" y="126"/>
                </a:cubicBezTo>
                <a:cubicBezTo>
                  <a:pt x="1435" y="129"/>
                  <a:pt x="1434" y="130"/>
                  <a:pt x="1431" y="129"/>
                </a:cubicBezTo>
                <a:cubicBezTo>
                  <a:pt x="1428" y="127"/>
                  <a:pt x="1420" y="127"/>
                  <a:pt x="1412" y="127"/>
                </a:cubicBezTo>
                <a:cubicBezTo>
                  <a:pt x="1395" y="127"/>
                  <a:pt x="1399" y="126"/>
                  <a:pt x="1424" y="121"/>
                </a:cubicBezTo>
                <a:cubicBezTo>
                  <a:pt x="1454" y="116"/>
                  <a:pt x="1442" y="112"/>
                  <a:pt x="1402" y="113"/>
                </a:cubicBezTo>
                <a:cubicBezTo>
                  <a:pt x="1369" y="115"/>
                  <a:pt x="1367" y="114"/>
                  <a:pt x="1384" y="112"/>
                </a:cubicBezTo>
                <a:cubicBezTo>
                  <a:pt x="1396" y="110"/>
                  <a:pt x="1415" y="109"/>
                  <a:pt x="1427" y="110"/>
                </a:cubicBezTo>
                <a:cubicBezTo>
                  <a:pt x="1439" y="111"/>
                  <a:pt x="1449" y="111"/>
                  <a:pt x="1450" y="110"/>
                </a:cubicBezTo>
                <a:cubicBezTo>
                  <a:pt x="1454" y="107"/>
                  <a:pt x="1492" y="102"/>
                  <a:pt x="1493" y="105"/>
                </a:cubicBezTo>
                <a:cubicBezTo>
                  <a:pt x="1494" y="106"/>
                  <a:pt x="1514" y="105"/>
                  <a:pt x="1536" y="103"/>
                </a:cubicBezTo>
                <a:cubicBezTo>
                  <a:pt x="1558" y="101"/>
                  <a:pt x="1592" y="97"/>
                  <a:pt x="1611" y="96"/>
                </a:cubicBezTo>
                <a:cubicBezTo>
                  <a:pt x="1635" y="94"/>
                  <a:pt x="1639" y="93"/>
                  <a:pt x="1626" y="93"/>
                </a:cubicBezTo>
                <a:cubicBezTo>
                  <a:pt x="1614" y="93"/>
                  <a:pt x="1608" y="91"/>
                  <a:pt x="1610" y="89"/>
                </a:cubicBezTo>
                <a:cubicBezTo>
                  <a:pt x="1617" y="84"/>
                  <a:pt x="1594" y="82"/>
                  <a:pt x="1555" y="86"/>
                </a:cubicBezTo>
                <a:cubicBezTo>
                  <a:pt x="1524" y="89"/>
                  <a:pt x="1456" y="90"/>
                  <a:pt x="1470" y="87"/>
                </a:cubicBezTo>
                <a:cubicBezTo>
                  <a:pt x="1478" y="85"/>
                  <a:pt x="1473" y="79"/>
                  <a:pt x="1465" y="80"/>
                </a:cubicBezTo>
                <a:cubicBezTo>
                  <a:pt x="1461" y="81"/>
                  <a:pt x="1457" y="84"/>
                  <a:pt x="1457" y="86"/>
                </a:cubicBezTo>
                <a:cubicBezTo>
                  <a:pt x="1457" y="89"/>
                  <a:pt x="1451" y="91"/>
                  <a:pt x="1433" y="92"/>
                </a:cubicBezTo>
                <a:cubicBezTo>
                  <a:pt x="1420" y="93"/>
                  <a:pt x="1400" y="95"/>
                  <a:pt x="1388" y="96"/>
                </a:cubicBezTo>
                <a:cubicBezTo>
                  <a:pt x="1374" y="98"/>
                  <a:pt x="1367" y="98"/>
                  <a:pt x="1370" y="96"/>
                </a:cubicBezTo>
                <a:cubicBezTo>
                  <a:pt x="1372" y="93"/>
                  <a:pt x="1372" y="92"/>
                  <a:pt x="1368" y="90"/>
                </a:cubicBezTo>
                <a:cubicBezTo>
                  <a:pt x="1362" y="88"/>
                  <a:pt x="1358" y="88"/>
                  <a:pt x="1360" y="92"/>
                </a:cubicBezTo>
                <a:cubicBezTo>
                  <a:pt x="1361" y="93"/>
                  <a:pt x="1360" y="96"/>
                  <a:pt x="1358" y="98"/>
                </a:cubicBezTo>
                <a:cubicBezTo>
                  <a:pt x="1353" y="104"/>
                  <a:pt x="1275" y="117"/>
                  <a:pt x="1226" y="120"/>
                </a:cubicBezTo>
                <a:cubicBezTo>
                  <a:pt x="1211" y="121"/>
                  <a:pt x="1211" y="121"/>
                  <a:pt x="1222" y="123"/>
                </a:cubicBezTo>
                <a:cubicBezTo>
                  <a:pt x="1233" y="125"/>
                  <a:pt x="1233" y="125"/>
                  <a:pt x="1233" y="125"/>
                </a:cubicBezTo>
                <a:cubicBezTo>
                  <a:pt x="1224" y="127"/>
                  <a:pt x="1224" y="127"/>
                  <a:pt x="1224" y="127"/>
                </a:cubicBezTo>
                <a:cubicBezTo>
                  <a:pt x="1219" y="128"/>
                  <a:pt x="1192" y="130"/>
                  <a:pt x="1165" y="131"/>
                </a:cubicBezTo>
                <a:cubicBezTo>
                  <a:pt x="1129" y="133"/>
                  <a:pt x="1115" y="133"/>
                  <a:pt x="1113" y="130"/>
                </a:cubicBezTo>
                <a:cubicBezTo>
                  <a:pt x="1111" y="128"/>
                  <a:pt x="1104" y="125"/>
                  <a:pt x="1098" y="124"/>
                </a:cubicBezTo>
                <a:cubicBezTo>
                  <a:pt x="1085" y="122"/>
                  <a:pt x="1085" y="122"/>
                  <a:pt x="1085" y="122"/>
                </a:cubicBezTo>
                <a:cubicBezTo>
                  <a:pt x="1103" y="118"/>
                  <a:pt x="1103" y="118"/>
                  <a:pt x="1103" y="118"/>
                </a:cubicBezTo>
                <a:cubicBezTo>
                  <a:pt x="1114" y="116"/>
                  <a:pt x="1124" y="114"/>
                  <a:pt x="1126" y="112"/>
                </a:cubicBezTo>
                <a:cubicBezTo>
                  <a:pt x="1129" y="111"/>
                  <a:pt x="1130" y="111"/>
                  <a:pt x="1129" y="114"/>
                </a:cubicBezTo>
                <a:cubicBezTo>
                  <a:pt x="1128" y="116"/>
                  <a:pt x="1131" y="118"/>
                  <a:pt x="1136" y="119"/>
                </a:cubicBezTo>
                <a:cubicBezTo>
                  <a:pt x="1150" y="123"/>
                  <a:pt x="1200" y="121"/>
                  <a:pt x="1207" y="117"/>
                </a:cubicBezTo>
                <a:cubicBezTo>
                  <a:pt x="1210" y="115"/>
                  <a:pt x="1220" y="111"/>
                  <a:pt x="1227" y="109"/>
                </a:cubicBezTo>
                <a:cubicBezTo>
                  <a:pt x="1234" y="107"/>
                  <a:pt x="1250" y="103"/>
                  <a:pt x="1262" y="100"/>
                </a:cubicBezTo>
                <a:cubicBezTo>
                  <a:pt x="1274" y="96"/>
                  <a:pt x="1300" y="92"/>
                  <a:pt x="1319" y="89"/>
                </a:cubicBezTo>
                <a:cubicBezTo>
                  <a:pt x="1352" y="85"/>
                  <a:pt x="1368" y="81"/>
                  <a:pt x="1408" y="67"/>
                </a:cubicBezTo>
                <a:cubicBezTo>
                  <a:pt x="1417" y="64"/>
                  <a:pt x="1428" y="61"/>
                  <a:pt x="1432" y="59"/>
                </a:cubicBezTo>
                <a:cubicBezTo>
                  <a:pt x="1441" y="57"/>
                  <a:pt x="1445" y="53"/>
                  <a:pt x="1439" y="54"/>
                </a:cubicBezTo>
                <a:cubicBezTo>
                  <a:pt x="1437" y="54"/>
                  <a:pt x="1427" y="57"/>
                  <a:pt x="1418" y="61"/>
                </a:cubicBezTo>
                <a:cubicBezTo>
                  <a:pt x="1408" y="64"/>
                  <a:pt x="1395" y="67"/>
                  <a:pt x="1388" y="68"/>
                </a:cubicBezTo>
                <a:cubicBezTo>
                  <a:pt x="1381" y="69"/>
                  <a:pt x="1375" y="70"/>
                  <a:pt x="1374" y="72"/>
                </a:cubicBezTo>
                <a:cubicBezTo>
                  <a:pt x="1373" y="73"/>
                  <a:pt x="1360" y="76"/>
                  <a:pt x="1344" y="77"/>
                </a:cubicBezTo>
                <a:cubicBezTo>
                  <a:pt x="1329" y="79"/>
                  <a:pt x="1313" y="81"/>
                  <a:pt x="1309" y="83"/>
                </a:cubicBezTo>
                <a:cubicBezTo>
                  <a:pt x="1305" y="84"/>
                  <a:pt x="1301" y="84"/>
                  <a:pt x="1300" y="82"/>
                </a:cubicBezTo>
                <a:cubicBezTo>
                  <a:pt x="1299" y="80"/>
                  <a:pt x="1298" y="78"/>
                  <a:pt x="1298" y="78"/>
                </a:cubicBezTo>
                <a:cubicBezTo>
                  <a:pt x="1299" y="78"/>
                  <a:pt x="1305" y="77"/>
                  <a:pt x="1313" y="75"/>
                </a:cubicBezTo>
                <a:cubicBezTo>
                  <a:pt x="1320" y="74"/>
                  <a:pt x="1329" y="70"/>
                  <a:pt x="1333" y="67"/>
                </a:cubicBezTo>
                <a:cubicBezTo>
                  <a:pt x="1337" y="65"/>
                  <a:pt x="1346" y="62"/>
                  <a:pt x="1352" y="62"/>
                </a:cubicBezTo>
                <a:cubicBezTo>
                  <a:pt x="1358" y="61"/>
                  <a:pt x="1363" y="59"/>
                  <a:pt x="1364" y="56"/>
                </a:cubicBezTo>
                <a:cubicBezTo>
                  <a:pt x="1368" y="49"/>
                  <a:pt x="1412" y="38"/>
                  <a:pt x="1446" y="36"/>
                </a:cubicBezTo>
                <a:cubicBezTo>
                  <a:pt x="1464" y="35"/>
                  <a:pt x="1480" y="33"/>
                  <a:pt x="1483" y="31"/>
                </a:cubicBezTo>
                <a:cubicBezTo>
                  <a:pt x="1486" y="29"/>
                  <a:pt x="1471" y="29"/>
                  <a:pt x="1448" y="31"/>
                </a:cubicBezTo>
                <a:cubicBezTo>
                  <a:pt x="1408" y="35"/>
                  <a:pt x="1407" y="35"/>
                  <a:pt x="1420" y="29"/>
                </a:cubicBezTo>
                <a:cubicBezTo>
                  <a:pt x="1427" y="26"/>
                  <a:pt x="1438" y="23"/>
                  <a:pt x="1444" y="23"/>
                </a:cubicBezTo>
                <a:cubicBezTo>
                  <a:pt x="1449" y="22"/>
                  <a:pt x="1454" y="20"/>
                  <a:pt x="1455" y="18"/>
                </a:cubicBezTo>
                <a:cubicBezTo>
                  <a:pt x="1457" y="15"/>
                  <a:pt x="1453" y="15"/>
                  <a:pt x="1441" y="17"/>
                </a:cubicBezTo>
                <a:cubicBezTo>
                  <a:pt x="1431" y="18"/>
                  <a:pt x="1427" y="18"/>
                  <a:pt x="1429" y="16"/>
                </a:cubicBezTo>
                <a:cubicBezTo>
                  <a:pt x="1431" y="15"/>
                  <a:pt x="1441" y="12"/>
                  <a:pt x="1450" y="10"/>
                </a:cubicBezTo>
                <a:cubicBezTo>
                  <a:pt x="1459" y="9"/>
                  <a:pt x="1469" y="7"/>
                  <a:pt x="1473" y="5"/>
                </a:cubicBezTo>
                <a:cubicBezTo>
                  <a:pt x="1476" y="4"/>
                  <a:pt x="1483" y="5"/>
                  <a:pt x="1487" y="6"/>
                </a:cubicBezTo>
                <a:cubicBezTo>
                  <a:pt x="1492" y="8"/>
                  <a:pt x="1496" y="8"/>
                  <a:pt x="1498" y="6"/>
                </a:cubicBezTo>
                <a:cubicBezTo>
                  <a:pt x="1500" y="4"/>
                  <a:pt x="1505" y="2"/>
                  <a:pt x="1510" y="1"/>
                </a:cubicBezTo>
                <a:cubicBezTo>
                  <a:pt x="1516" y="0"/>
                  <a:pt x="1504" y="0"/>
                  <a:pt x="1484" y="2"/>
                </a:cubicBezTo>
                <a:cubicBezTo>
                  <a:pt x="1465" y="4"/>
                  <a:pt x="1442" y="7"/>
                  <a:pt x="1433" y="9"/>
                </a:cubicBezTo>
                <a:cubicBezTo>
                  <a:pt x="1424" y="12"/>
                  <a:pt x="1409" y="16"/>
                  <a:pt x="1400" y="18"/>
                </a:cubicBezTo>
                <a:cubicBezTo>
                  <a:pt x="1391" y="20"/>
                  <a:pt x="1376" y="25"/>
                  <a:pt x="1367" y="29"/>
                </a:cubicBezTo>
                <a:cubicBezTo>
                  <a:pt x="1357" y="33"/>
                  <a:pt x="1343" y="38"/>
                  <a:pt x="1336" y="40"/>
                </a:cubicBezTo>
                <a:cubicBezTo>
                  <a:pt x="1328" y="42"/>
                  <a:pt x="1311" y="46"/>
                  <a:pt x="1298" y="50"/>
                </a:cubicBezTo>
                <a:cubicBezTo>
                  <a:pt x="1285" y="53"/>
                  <a:pt x="1270" y="57"/>
                  <a:pt x="1265" y="57"/>
                </a:cubicBezTo>
                <a:cubicBezTo>
                  <a:pt x="1260" y="57"/>
                  <a:pt x="1256" y="58"/>
                  <a:pt x="1257" y="59"/>
                </a:cubicBezTo>
                <a:cubicBezTo>
                  <a:pt x="1260" y="65"/>
                  <a:pt x="1220" y="74"/>
                  <a:pt x="1164" y="80"/>
                </a:cubicBezTo>
                <a:cubicBezTo>
                  <a:pt x="1150" y="82"/>
                  <a:pt x="1137" y="85"/>
                  <a:pt x="1136" y="87"/>
                </a:cubicBezTo>
                <a:cubicBezTo>
                  <a:pt x="1134" y="89"/>
                  <a:pt x="1140" y="89"/>
                  <a:pt x="1149" y="88"/>
                </a:cubicBezTo>
                <a:cubicBezTo>
                  <a:pt x="1204" y="80"/>
                  <a:pt x="1255" y="74"/>
                  <a:pt x="1258" y="76"/>
                </a:cubicBezTo>
                <a:cubicBezTo>
                  <a:pt x="1260" y="78"/>
                  <a:pt x="1191" y="101"/>
                  <a:pt x="1181" y="101"/>
                </a:cubicBezTo>
                <a:cubicBezTo>
                  <a:pt x="1179" y="101"/>
                  <a:pt x="1180" y="99"/>
                  <a:pt x="1184" y="96"/>
                </a:cubicBezTo>
                <a:cubicBezTo>
                  <a:pt x="1190" y="90"/>
                  <a:pt x="1190" y="90"/>
                  <a:pt x="1190" y="90"/>
                </a:cubicBezTo>
                <a:cubicBezTo>
                  <a:pt x="1184" y="93"/>
                  <a:pt x="1184" y="93"/>
                  <a:pt x="1184" y="93"/>
                </a:cubicBezTo>
                <a:cubicBezTo>
                  <a:pt x="1158" y="102"/>
                  <a:pt x="1124" y="105"/>
                  <a:pt x="1079" y="103"/>
                </a:cubicBezTo>
                <a:cubicBezTo>
                  <a:pt x="1042" y="102"/>
                  <a:pt x="1033" y="102"/>
                  <a:pt x="1031" y="106"/>
                </a:cubicBezTo>
                <a:cubicBezTo>
                  <a:pt x="1030" y="109"/>
                  <a:pt x="1024" y="110"/>
                  <a:pt x="1008" y="109"/>
                </a:cubicBezTo>
                <a:cubicBezTo>
                  <a:pt x="996" y="109"/>
                  <a:pt x="974" y="108"/>
                  <a:pt x="959" y="108"/>
                </a:cubicBezTo>
                <a:cubicBezTo>
                  <a:pt x="937" y="108"/>
                  <a:pt x="934" y="109"/>
                  <a:pt x="946" y="110"/>
                </a:cubicBezTo>
                <a:cubicBezTo>
                  <a:pt x="954" y="111"/>
                  <a:pt x="961" y="113"/>
                  <a:pt x="963" y="115"/>
                </a:cubicBezTo>
                <a:cubicBezTo>
                  <a:pt x="964" y="116"/>
                  <a:pt x="959" y="116"/>
                  <a:pt x="952" y="115"/>
                </a:cubicBezTo>
                <a:cubicBezTo>
                  <a:pt x="945" y="114"/>
                  <a:pt x="927" y="114"/>
                  <a:pt x="911" y="115"/>
                </a:cubicBezTo>
                <a:cubicBezTo>
                  <a:pt x="896" y="116"/>
                  <a:pt x="880" y="115"/>
                  <a:pt x="877" y="114"/>
                </a:cubicBezTo>
                <a:cubicBezTo>
                  <a:pt x="873" y="112"/>
                  <a:pt x="881" y="111"/>
                  <a:pt x="899" y="110"/>
                </a:cubicBezTo>
                <a:cubicBezTo>
                  <a:pt x="915" y="109"/>
                  <a:pt x="928" y="108"/>
                  <a:pt x="929" y="107"/>
                </a:cubicBezTo>
                <a:cubicBezTo>
                  <a:pt x="930" y="105"/>
                  <a:pt x="861" y="104"/>
                  <a:pt x="811" y="105"/>
                </a:cubicBezTo>
                <a:cubicBezTo>
                  <a:pt x="770" y="106"/>
                  <a:pt x="769" y="106"/>
                  <a:pt x="773" y="103"/>
                </a:cubicBezTo>
                <a:cubicBezTo>
                  <a:pt x="778" y="99"/>
                  <a:pt x="831" y="89"/>
                  <a:pt x="856" y="87"/>
                </a:cubicBezTo>
                <a:cubicBezTo>
                  <a:pt x="872" y="86"/>
                  <a:pt x="874" y="86"/>
                  <a:pt x="867" y="83"/>
                </a:cubicBezTo>
                <a:cubicBezTo>
                  <a:pt x="862" y="82"/>
                  <a:pt x="851" y="82"/>
                  <a:pt x="842" y="83"/>
                </a:cubicBezTo>
                <a:cubicBezTo>
                  <a:pt x="832" y="85"/>
                  <a:pt x="825" y="85"/>
                  <a:pt x="825" y="83"/>
                </a:cubicBezTo>
                <a:cubicBezTo>
                  <a:pt x="824" y="77"/>
                  <a:pt x="835" y="74"/>
                  <a:pt x="853" y="76"/>
                </a:cubicBezTo>
                <a:cubicBezTo>
                  <a:pt x="863" y="77"/>
                  <a:pt x="871" y="76"/>
                  <a:pt x="871" y="75"/>
                </a:cubicBezTo>
                <a:cubicBezTo>
                  <a:pt x="871" y="74"/>
                  <a:pt x="863" y="72"/>
                  <a:pt x="855" y="70"/>
                </a:cubicBezTo>
                <a:cubicBezTo>
                  <a:pt x="837" y="67"/>
                  <a:pt x="824" y="71"/>
                  <a:pt x="815" y="84"/>
                </a:cubicBezTo>
                <a:cubicBezTo>
                  <a:pt x="811" y="89"/>
                  <a:pt x="810" y="90"/>
                  <a:pt x="808" y="86"/>
                </a:cubicBezTo>
                <a:cubicBezTo>
                  <a:pt x="806" y="83"/>
                  <a:pt x="805" y="83"/>
                  <a:pt x="803" y="86"/>
                </a:cubicBezTo>
                <a:cubicBezTo>
                  <a:pt x="801" y="90"/>
                  <a:pt x="775" y="99"/>
                  <a:pt x="761" y="99"/>
                </a:cubicBezTo>
                <a:cubicBezTo>
                  <a:pt x="755" y="100"/>
                  <a:pt x="754" y="99"/>
                  <a:pt x="756" y="97"/>
                </a:cubicBezTo>
                <a:cubicBezTo>
                  <a:pt x="759" y="94"/>
                  <a:pt x="756" y="93"/>
                  <a:pt x="747" y="91"/>
                </a:cubicBezTo>
                <a:cubicBezTo>
                  <a:pt x="739" y="89"/>
                  <a:pt x="733" y="88"/>
                  <a:pt x="732" y="89"/>
                </a:cubicBezTo>
                <a:cubicBezTo>
                  <a:pt x="732" y="90"/>
                  <a:pt x="735" y="93"/>
                  <a:pt x="740" y="96"/>
                </a:cubicBezTo>
                <a:cubicBezTo>
                  <a:pt x="745" y="100"/>
                  <a:pt x="748" y="103"/>
                  <a:pt x="747" y="105"/>
                </a:cubicBezTo>
                <a:cubicBezTo>
                  <a:pt x="746" y="106"/>
                  <a:pt x="749" y="107"/>
                  <a:pt x="753" y="107"/>
                </a:cubicBezTo>
                <a:cubicBezTo>
                  <a:pt x="757" y="107"/>
                  <a:pt x="762" y="108"/>
                  <a:pt x="765" y="109"/>
                </a:cubicBezTo>
                <a:cubicBezTo>
                  <a:pt x="781" y="118"/>
                  <a:pt x="787" y="122"/>
                  <a:pt x="788" y="127"/>
                </a:cubicBezTo>
                <a:cubicBezTo>
                  <a:pt x="789" y="131"/>
                  <a:pt x="786" y="133"/>
                  <a:pt x="776" y="133"/>
                </a:cubicBezTo>
                <a:cubicBezTo>
                  <a:pt x="721" y="137"/>
                  <a:pt x="672" y="144"/>
                  <a:pt x="628" y="154"/>
                </a:cubicBezTo>
                <a:cubicBezTo>
                  <a:pt x="617" y="156"/>
                  <a:pt x="613" y="163"/>
                  <a:pt x="618" y="173"/>
                </a:cubicBezTo>
                <a:cubicBezTo>
                  <a:pt x="622" y="180"/>
                  <a:pt x="622" y="179"/>
                  <a:pt x="628" y="171"/>
                </a:cubicBezTo>
                <a:cubicBezTo>
                  <a:pt x="634" y="164"/>
                  <a:pt x="638" y="162"/>
                  <a:pt x="665" y="159"/>
                </a:cubicBezTo>
                <a:cubicBezTo>
                  <a:pt x="682" y="157"/>
                  <a:pt x="700" y="153"/>
                  <a:pt x="705" y="151"/>
                </a:cubicBezTo>
                <a:cubicBezTo>
                  <a:pt x="710" y="148"/>
                  <a:pt x="720" y="147"/>
                  <a:pt x="726" y="148"/>
                </a:cubicBezTo>
                <a:cubicBezTo>
                  <a:pt x="734" y="148"/>
                  <a:pt x="745" y="146"/>
                  <a:pt x="753" y="143"/>
                </a:cubicBezTo>
                <a:cubicBezTo>
                  <a:pt x="767" y="138"/>
                  <a:pt x="768" y="138"/>
                  <a:pt x="769" y="143"/>
                </a:cubicBezTo>
                <a:cubicBezTo>
                  <a:pt x="770" y="147"/>
                  <a:pt x="775" y="153"/>
                  <a:pt x="779" y="157"/>
                </a:cubicBezTo>
                <a:cubicBezTo>
                  <a:pt x="784" y="161"/>
                  <a:pt x="787" y="165"/>
                  <a:pt x="786" y="167"/>
                </a:cubicBezTo>
                <a:cubicBezTo>
                  <a:pt x="784" y="171"/>
                  <a:pt x="770" y="172"/>
                  <a:pt x="767" y="168"/>
                </a:cubicBezTo>
                <a:cubicBezTo>
                  <a:pt x="766" y="166"/>
                  <a:pt x="762" y="165"/>
                  <a:pt x="758" y="165"/>
                </a:cubicBezTo>
                <a:cubicBezTo>
                  <a:pt x="751" y="166"/>
                  <a:pt x="751" y="166"/>
                  <a:pt x="751" y="166"/>
                </a:cubicBezTo>
                <a:cubicBezTo>
                  <a:pt x="759" y="170"/>
                  <a:pt x="759" y="170"/>
                  <a:pt x="759" y="170"/>
                </a:cubicBezTo>
                <a:cubicBezTo>
                  <a:pt x="764" y="173"/>
                  <a:pt x="777" y="174"/>
                  <a:pt x="791" y="173"/>
                </a:cubicBezTo>
                <a:cubicBezTo>
                  <a:pt x="804" y="173"/>
                  <a:pt x="820" y="173"/>
                  <a:pt x="826" y="174"/>
                </a:cubicBezTo>
                <a:cubicBezTo>
                  <a:pt x="839" y="176"/>
                  <a:pt x="842" y="181"/>
                  <a:pt x="833" y="185"/>
                </a:cubicBezTo>
                <a:cubicBezTo>
                  <a:pt x="830" y="186"/>
                  <a:pt x="826" y="190"/>
                  <a:pt x="822" y="193"/>
                </a:cubicBezTo>
                <a:cubicBezTo>
                  <a:pt x="814" y="201"/>
                  <a:pt x="818" y="208"/>
                  <a:pt x="829" y="204"/>
                </a:cubicBezTo>
                <a:cubicBezTo>
                  <a:pt x="835" y="203"/>
                  <a:pt x="839" y="203"/>
                  <a:pt x="841" y="206"/>
                </a:cubicBezTo>
                <a:cubicBezTo>
                  <a:pt x="844" y="210"/>
                  <a:pt x="838" y="212"/>
                  <a:pt x="802" y="216"/>
                </a:cubicBezTo>
                <a:cubicBezTo>
                  <a:pt x="765" y="220"/>
                  <a:pt x="759" y="220"/>
                  <a:pt x="756" y="215"/>
                </a:cubicBezTo>
                <a:cubicBezTo>
                  <a:pt x="754" y="212"/>
                  <a:pt x="748" y="210"/>
                  <a:pt x="744" y="210"/>
                </a:cubicBezTo>
                <a:cubicBezTo>
                  <a:pt x="739" y="211"/>
                  <a:pt x="735" y="210"/>
                  <a:pt x="734" y="208"/>
                </a:cubicBezTo>
                <a:cubicBezTo>
                  <a:pt x="733" y="206"/>
                  <a:pt x="726" y="207"/>
                  <a:pt x="718" y="209"/>
                </a:cubicBezTo>
                <a:cubicBezTo>
                  <a:pt x="710" y="210"/>
                  <a:pt x="697" y="212"/>
                  <a:pt x="689" y="213"/>
                </a:cubicBezTo>
                <a:cubicBezTo>
                  <a:pt x="680" y="214"/>
                  <a:pt x="672" y="217"/>
                  <a:pt x="669" y="220"/>
                </a:cubicBezTo>
                <a:cubicBezTo>
                  <a:pt x="666" y="222"/>
                  <a:pt x="661" y="225"/>
                  <a:pt x="658" y="225"/>
                </a:cubicBezTo>
                <a:cubicBezTo>
                  <a:pt x="653" y="225"/>
                  <a:pt x="653" y="225"/>
                  <a:pt x="656" y="221"/>
                </a:cubicBezTo>
                <a:cubicBezTo>
                  <a:pt x="659" y="218"/>
                  <a:pt x="659" y="218"/>
                  <a:pt x="655" y="220"/>
                </a:cubicBezTo>
                <a:cubicBezTo>
                  <a:pt x="652" y="221"/>
                  <a:pt x="639" y="225"/>
                  <a:pt x="625" y="228"/>
                </a:cubicBezTo>
                <a:cubicBezTo>
                  <a:pt x="604" y="232"/>
                  <a:pt x="596" y="232"/>
                  <a:pt x="583" y="229"/>
                </a:cubicBezTo>
                <a:cubicBezTo>
                  <a:pt x="575" y="227"/>
                  <a:pt x="564" y="226"/>
                  <a:pt x="561" y="226"/>
                </a:cubicBezTo>
                <a:cubicBezTo>
                  <a:pt x="521" y="232"/>
                  <a:pt x="450" y="229"/>
                  <a:pt x="419" y="220"/>
                </a:cubicBezTo>
                <a:cubicBezTo>
                  <a:pt x="399" y="214"/>
                  <a:pt x="362" y="211"/>
                  <a:pt x="347" y="214"/>
                </a:cubicBezTo>
                <a:cubicBezTo>
                  <a:pt x="330" y="218"/>
                  <a:pt x="280" y="251"/>
                  <a:pt x="280" y="258"/>
                </a:cubicBezTo>
                <a:cubicBezTo>
                  <a:pt x="281" y="263"/>
                  <a:pt x="284" y="263"/>
                  <a:pt x="287" y="258"/>
                </a:cubicBezTo>
                <a:cubicBezTo>
                  <a:pt x="289" y="257"/>
                  <a:pt x="297" y="250"/>
                  <a:pt x="306" y="243"/>
                </a:cubicBezTo>
                <a:cubicBezTo>
                  <a:pt x="320" y="232"/>
                  <a:pt x="324" y="231"/>
                  <a:pt x="351" y="228"/>
                </a:cubicBezTo>
                <a:cubicBezTo>
                  <a:pt x="370" y="226"/>
                  <a:pt x="381" y="226"/>
                  <a:pt x="384" y="229"/>
                </a:cubicBezTo>
                <a:cubicBezTo>
                  <a:pt x="386" y="232"/>
                  <a:pt x="385" y="233"/>
                  <a:pt x="379" y="233"/>
                </a:cubicBezTo>
                <a:cubicBezTo>
                  <a:pt x="368" y="233"/>
                  <a:pt x="353" y="244"/>
                  <a:pt x="341" y="260"/>
                </a:cubicBezTo>
                <a:cubicBezTo>
                  <a:pt x="329" y="277"/>
                  <a:pt x="327" y="285"/>
                  <a:pt x="337" y="279"/>
                </a:cubicBezTo>
                <a:cubicBezTo>
                  <a:pt x="340" y="276"/>
                  <a:pt x="344" y="271"/>
                  <a:pt x="345" y="267"/>
                </a:cubicBezTo>
                <a:cubicBezTo>
                  <a:pt x="349" y="254"/>
                  <a:pt x="369" y="243"/>
                  <a:pt x="392" y="242"/>
                </a:cubicBezTo>
                <a:cubicBezTo>
                  <a:pt x="449" y="239"/>
                  <a:pt x="469" y="239"/>
                  <a:pt x="472" y="241"/>
                </a:cubicBezTo>
                <a:cubicBezTo>
                  <a:pt x="474" y="242"/>
                  <a:pt x="482" y="242"/>
                  <a:pt x="490" y="241"/>
                </a:cubicBezTo>
                <a:cubicBezTo>
                  <a:pt x="502" y="240"/>
                  <a:pt x="504" y="241"/>
                  <a:pt x="501" y="244"/>
                </a:cubicBezTo>
                <a:cubicBezTo>
                  <a:pt x="498" y="246"/>
                  <a:pt x="496" y="249"/>
                  <a:pt x="496" y="251"/>
                </a:cubicBezTo>
                <a:cubicBezTo>
                  <a:pt x="496" y="256"/>
                  <a:pt x="504" y="254"/>
                  <a:pt x="507" y="248"/>
                </a:cubicBezTo>
                <a:cubicBezTo>
                  <a:pt x="508" y="244"/>
                  <a:pt x="514" y="242"/>
                  <a:pt x="529" y="240"/>
                </a:cubicBezTo>
                <a:cubicBezTo>
                  <a:pt x="548" y="237"/>
                  <a:pt x="550" y="237"/>
                  <a:pt x="549" y="243"/>
                </a:cubicBezTo>
                <a:cubicBezTo>
                  <a:pt x="549" y="247"/>
                  <a:pt x="547" y="250"/>
                  <a:pt x="544" y="251"/>
                </a:cubicBezTo>
                <a:cubicBezTo>
                  <a:pt x="541" y="252"/>
                  <a:pt x="528" y="257"/>
                  <a:pt x="516" y="262"/>
                </a:cubicBezTo>
                <a:cubicBezTo>
                  <a:pt x="503" y="267"/>
                  <a:pt x="487" y="272"/>
                  <a:pt x="480" y="274"/>
                </a:cubicBezTo>
                <a:cubicBezTo>
                  <a:pt x="461" y="278"/>
                  <a:pt x="442" y="290"/>
                  <a:pt x="440" y="299"/>
                </a:cubicBezTo>
                <a:cubicBezTo>
                  <a:pt x="439" y="305"/>
                  <a:pt x="437" y="305"/>
                  <a:pt x="418" y="306"/>
                </a:cubicBezTo>
                <a:cubicBezTo>
                  <a:pt x="407" y="307"/>
                  <a:pt x="398" y="307"/>
                  <a:pt x="398" y="305"/>
                </a:cubicBezTo>
                <a:cubicBezTo>
                  <a:pt x="398" y="304"/>
                  <a:pt x="400" y="301"/>
                  <a:pt x="402" y="298"/>
                </a:cubicBezTo>
                <a:cubicBezTo>
                  <a:pt x="409" y="291"/>
                  <a:pt x="401" y="292"/>
                  <a:pt x="392" y="300"/>
                </a:cubicBezTo>
                <a:cubicBezTo>
                  <a:pt x="385" y="305"/>
                  <a:pt x="381" y="306"/>
                  <a:pt x="354" y="304"/>
                </a:cubicBezTo>
                <a:cubicBezTo>
                  <a:pt x="320" y="302"/>
                  <a:pt x="304" y="305"/>
                  <a:pt x="297" y="315"/>
                </a:cubicBezTo>
                <a:cubicBezTo>
                  <a:pt x="292" y="323"/>
                  <a:pt x="292" y="323"/>
                  <a:pt x="298" y="324"/>
                </a:cubicBezTo>
                <a:cubicBezTo>
                  <a:pt x="301" y="325"/>
                  <a:pt x="307" y="326"/>
                  <a:pt x="310" y="326"/>
                </a:cubicBezTo>
                <a:cubicBezTo>
                  <a:pt x="313" y="326"/>
                  <a:pt x="318" y="327"/>
                  <a:pt x="320" y="330"/>
                </a:cubicBezTo>
                <a:cubicBezTo>
                  <a:pt x="325" y="335"/>
                  <a:pt x="367" y="335"/>
                  <a:pt x="436" y="331"/>
                </a:cubicBezTo>
                <a:cubicBezTo>
                  <a:pt x="488" y="327"/>
                  <a:pt x="488" y="327"/>
                  <a:pt x="488" y="327"/>
                </a:cubicBezTo>
                <a:cubicBezTo>
                  <a:pt x="480" y="336"/>
                  <a:pt x="480" y="336"/>
                  <a:pt x="480" y="336"/>
                </a:cubicBezTo>
                <a:cubicBezTo>
                  <a:pt x="472" y="346"/>
                  <a:pt x="470" y="346"/>
                  <a:pt x="449" y="343"/>
                </a:cubicBezTo>
                <a:cubicBezTo>
                  <a:pt x="439" y="341"/>
                  <a:pt x="433" y="341"/>
                  <a:pt x="431" y="344"/>
                </a:cubicBezTo>
                <a:cubicBezTo>
                  <a:pt x="430" y="346"/>
                  <a:pt x="431" y="347"/>
                  <a:pt x="436" y="347"/>
                </a:cubicBezTo>
                <a:cubicBezTo>
                  <a:pt x="441" y="347"/>
                  <a:pt x="443" y="348"/>
                  <a:pt x="442" y="350"/>
                </a:cubicBezTo>
                <a:cubicBezTo>
                  <a:pt x="441" y="352"/>
                  <a:pt x="437" y="354"/>
                  <a:pt x="432" y="354"/>
                </a:cubicBezTo>
                <a:cubicBezTo>
                  <a:pt x="427" y="354"/>
                  <a:pt x="393" y="356"/>
                  <a:pt x="355" y="359"/>
                </a:cubicBezTo>
                <a:cubicBezTo>
                  <a:pt x="301" y="363"/>
                  <a:pt x="283" y="365"/>
                  <a:pt x="270" y="371"/>
                </a:cubicBezTo>
                <a:cubicBezTo>
                  <a:pt x="247" y="380"/>
                  <a:pt x="205" y="401"/>
                  <a:pt x="206" y="402"/>
                </a:cubicBezTo>
                <a:cubicBezTo>
                  <a:pt x="207" y="403"/>
                  <a:pt x="221" y="398"/>
                  <a:pt x="237" y="390"/>
                </a:cubicBezTo>
                <a:cubicBezTo>
                  <a:pt x="274" y="373"/>
                  <a:pt x="286" y="370"/>
                  <a:pt x="286" y="378"/>
                </a:cubicBezTo>
                <a:cubicBezTo>
                  <a:pt x="286" y="381"/>
                  <a:pt x="288" y="382"/>
                  <a:pt x="293" y="380"/>
                </a:cubicBezTo>
                <a:cubicBezTo>
                  <a:pt x="308" y="373"/>
                  <a:pt x="348" y="370"/>
                  <a:pt x="377" y="372"/>
                </a:cubicBezTo>
                <a:cubicBezTo>
                  <a:pt x="394" y="374"/>
                  <a:pt x="409" y="374"/>
                  <a:pt x="411" y="373"/>
                </a:cubicBezTo>
                <a:cubicBezTo>
                  <a:pt x="412" y="373"/>
                  <a:pt x="417" y="373"/>
                  <a:pt x="420" y="374"/>
                </a:cubicBezTo>
                <a:cubicBezTo>
                  <a:pt x="426" y="377"/>
                  <a:pt x="423" y="378"/>
                  <a:pt x="405" y="383"/>
                </a:cubicBezTo>
                <a:cubicBezTo>
                  <a:pt x="387" y="387"/>
                  <a:pt x="374" y="388"/>
                  <a:pt x="338" y="386"/>
                </a:cubicBezTo>
                <a:cubicBezTo>
                  <a:pt x="282" y="384"/>
                  <a:pt x="259" y="388"/>
                  <a:pt x="213" y="410"/>
                </a:cubicBezTo>
                <a:cubicBezTo>
                  <a:pt x="179" y="427"/>
                  <a:pt x="166" y="436"/>
                  <a:pt x="166" y="445"/>
                </a:cubicBezTo>
                <a:cubicBezTo>
                  <a:pt x="167" y="450"/>
                  <a:pt x="168" y="450"/>
                  <a:pt x="176" y="445"/>
                </a:cubicBezTo>
                <a:cubicBezTo>
                  <a:pt x="184" y="440"/>
                  <a:pt x="185" y="440"/>
                  <a:pt x="184" y="444"/>
                </a:cubicBezTo>
                <a:cubicBezTo>
                  <a:pt x="182" y="451"/>
                  <a:pt x="184" y="451"/>
                  <a:pt x="197" y="442"/>
                </a:cubicBezTo>
                <a:cubicBezTo>
                  <a:pt x="203" y="437"/>
                  <a:pt x="209" y="435"/>
                  <a:pt x="212" y="436"/>
                </a:cubicBezTo>
                <a:cubicBezTo>
                  <a:pt x="215" y="437"/>
                  <a:pt x="223" y="436"/>
                  <a:pt x="230" y="433"/>
                </a:cubicBezTo>
                <a:cubicBezTo>
                  <a:pt x="238" y="431"/>
                  <a:pt x="244" y="430"/>
                  <a:pt x="245" y="431"/>
                </a:cubicBezTo>
                <a:cubicBezTo>
                  <a:pt x="246" y="432"/>
                  <a:pt x="220" y="444"/>
                  <a:pt x="212" y="446"/>
                </a:cubicBezTo>
                <a:cubicBezTo>
                  <a:pt x="204" y="448"/>
                  <a:pt x="197" y="452"/>
                  <a:pt x="197" y="456"/>
                </a:cubicBezTo>
                <a:cubicBezTo>
                  <a:pt x="197" y="457"/>
                  <a:pt x="195" y="460"/>
                  <a:pt x="192" y="461"/>
                </a:cubicBezTo>
                <a:cubicBezTo>
                  <a:pt x="189" y="462"/>
                  <a:pt x="187" y="465"/>
                  <a:pt x="188" y="467"/>
                </a:cubicBezTo>
                <a:cubicBezTo>
                  <a:pt x="190" y="471"/>
                  <a:pt x="171" y="491"/>
                  <a:pt x="166" y="492"/>
                </a:cubicBezTo>
                <a:cubicBezTo>
                  <a:pt x="164" y="492"/>
                  <a:pt x="164" y="493"/>
                  <a:pt x="165" y="495"/>
                </a:cubicBezTo>
                <a:cubicBezTo>
                  <a:pt x="167" y="499"/>
                  <a:pt x="180" y="495"/>
                  <a:pt x="182" y="490"/>
                </a:cubicBezTo>
                <a:cubicBezTo>
                  <a:pt x="183" y="489"/>
                  <a:pt x="190" y="483"/>
                  <a:pt x="198" y="478"/>
                </a:cubicBezTo>
                <a:cubicBezTo>
                  <a:pt x="213" y="469"/>
                  <a:pt x="213" y="469"/>
                  <a:pt x="213" y="469"/>
                </a:cubicBezTo>
                <a:cubicBezTo>
                  <a:pt x="202" y="471"/>
                  <a:pt x="202" y="471"/>
                  <a:pt x="202" y="471"/>
                </a:cubicBezTo>
                <a:cubicBezTo>
                  <a:pt x="191" y="473"/>
                  <a:pt x="191" y="473"/>
                  <a:pt x="198" y="468"/>
                </a:cubicBezTo>
                <a:cubicBezTo>
                  <a:pt x="207" y="460"/>
                  <a:pt x="214" y="460"/>
                  <a:pt x="214" y="467"/>
                </a:cubicBezTo>
                <a:cubicBezTo>
                  <a:pt x="214" y="472"/>
                  <a:pt x="215" y="472"/>
                  <a:pt x="218" y="469"/>
                </a:cubicBezTo>
                <a:cubicBezTo>
                  <a:pt x="222" y="463"/>
                  <a:pt x="224" y="463"/>
                  <a:pt x="226" y="472"/>
                </a:cubicBezTo>
                <a:cubicBezTo>
                  <a:pt x="228" y="478"/>
                  <a:pt x="229" y="479"/>
                  <a:pt x="231" y="475"/>
                </a:cubicBezTo>
                <a:cubicBezTo>
                  <a:pt x="235" y="470"/>
                  <a:pt x="262" y="468"/>
                  <a:pt x="265" y="472"/>
                </a:cubicBezTo>
                <a:cubicBezTo>
                  <a:pt x="266" y="474"/>
                  <a:pt x="264" y="477"/>
                  <a:pt x="261" y="478"/>
                </a:cubicBezTo>
                <a:cubicBezTo>
                  <a:pt x="252" y="482"/>
                  <a:pt x="205" y="514"/>
                  <a:pt x="206" y="515"/>
                </a:cubicBezTo>
                <a:cubicBezTo>
                  <a:pt x="207" y="516"/>
                  <a:pt x="214" y="513"/>
                  <a:pt x="222" y="509"/>
                </a:cubicBezTo>
                <a:cubicBezTo>
                  <a:pt x="240" y="500"/>
                  <a:pt x="245" y="500"/>
                  <a:pt x="247" y="506"/>
                </a:cubicBezTo>
                <a:cubicBezTo>
                  <a:pt x="251" y="516"/>
                  <a:pt x="224" y="526"/>
                  <a:pt x="187" y="528"/>
                </a:cubicBezTo>
                <a:cubicBezTo>
                  <a:pt x="152" y="530"/>
                  <a:pt x="138" y="539"/>
                  <a:pt x="96" y="586"/>
                </a:cubicBezTo>
                <a:cubicBezTo>
                  <a:pt x="81" y="602"/>
                  <a:pt x="61" y="616"/>
                  <a:pt x="20" y="639"/>
                </a:cubicBezTo>
                <a:cubicBezTo>
                  <a:pt x="10" y="645"/>
                  <a:pt x="1" y="651"/>
                  <a:pt x="1" y="653"/>
                </a:cubicBezTo>
                <a:cubicBezTo>
                  <a:pt x="0" y="655"/>
                  <a:pt x="2" y="670"/>
                  <a:pt x="4" y="686"/>
                </a:cubicBezTo>
                <a:cubicBezTo>
                  <a:pt x="7" y="708"/>
                  <a:pt x="7" y="720"/>
                  <a:pt x="4" y="738"/>
                </a:cubicBezTo>
                <a:cubicBezTo>
                  <a:pt x="1" y="761"/>
                  <a:pt x="1" y="762"/>
                  <a:pt x="11" y="801"/>
                </a:cubicBezTo>
                <a:cubicBezTo>
                  <a:pt x="12" y="806"/>
                  <a:pt x="11" y="812"/>
                  <a:pt x="9" y="815"/>
                </a:cubicBezTo>
                <a:cubicBezTo>
                  <a:pt x="5" y="821"/>
                  <a:pt x="5" y="823"/>
                  <a:pt x="10" y="835"/>
                </a:cubicBezTo>
                <a:cubicBezTo>
                  <a:pt x="14" y="846"/>
                  <a:pt x="17" y="850"/>
                  <a:pt x="27" y="854"/>
                </a:cubicBezTo>
                <a:cubicBezTo>
                  <a:pt x="40" y="860"/>
                  <a:pt x="40" y="860"/>
                  <a:pt x="45" y="853"/>
                </a:cubicBezTo>
                <a:cubicBezTo>
                  <a:pt x="49" y="849"/>
                  <a:pt x="56" y="843"/>
                  <a:pt x="62" y="841"/>
                </a:cubicBezTo>
                <a:cubicBezTo>
                  <a:pt x="68" y="838"/>
                  <a:pt x="78" y="833"/>
                  <a:pt x="84" y="828"/>
                </a:cubicBezTo>
                <a:cubicBezTo>
                  <a:pt x="92" y="823"/>
                  <a:pt x="104" y="820"/>
                  <a:pt x="118" y="818"/>
                </a:cubicBezTo>
                <a:cubicBezTo>
                  <a:pt x="139" y="815"/>
                  <a:pt x="139" y="815"/>
                  <a:pt x="139" y="815"/>
                </a:cubicBezTo>
                <a:cubicBezTo>
                  <a:pt x="135" y="822"/>
                  <a:pt x="135" y="822"/>
                  <a:pt x="135" y="822"/>
                </a:cubicBezTo>
                <a:cubicBezTo>
                  <a:pt x="129" y="830"/>
                  <a:pt x="85" y="849"/>
                  <a:pt x="62" y="853"/>
                </a:cubicBezTo>
                <a:cubicBezTo>
                  <a:pt x="52" y="855"/>
                  <a:pt x="48" y="857"/>
                  <a:pt x="48" y="860"/>
                </a:cubicBezTo>
                <a:cubicBezTo>
                  <a:pt x="49" y="862"/>
                  <a:pt x="54" y="863"/>
                  <a:pt x="60" y="862"/>
                </a:cubicBezTo>
                <a:cubicBezTo>
                  <a:pt x="68" y="861"/>
                  <a:pt x="70" y="861"/>
                  <a:pt x="69" y="867"/>
                </a:cubicBezTo>
                <a:cubicBezTo>
                  <a:pt x="69" y="872"/>
                  <a:pt x="71" y="873"/>
                  <a:pt x="82" y="871"/>
                </a:cubicBezTo>
                <a:cubicBezTo>
                  <a:pt x="94" y="869"/>
                  <a:pt x="95" y="870"/>
                  <a:pt x="94" y="876"/>
                </a:cubicBezTo>
                <a:cubicBezTo>
                  <a:pt x="93" y="882"/>
                  <a:pt x="93" y="883"/>
                  <a:pt x="97" y="881"/>
                </a:cubicBezTo>
                <a:cubicBezTo>
                  <a:pt x="99" y="880"/>
                  <a:pt x="109" y="881"/>
                  <a:pt x="119" y="883"/>
                </a:cubicBezTo>
                <a:cubicBezTo>
                  <a:pt x="130" y="885"/>
                  <a:pt x="140" y="886"/>
                  <a:pt x="141" y="885"/>
                </a:cubicBezTo>
                <a:cubicBezTo>
                  <a:pt x="143" y="885"/>
                  <a:pt x="145" y="886"/>
                  <a:pt x="145" y="889"/>
                </a:cubicBezTo>
                <a:cubicBezTo>
                  <a:pt x="145" y="892"/>
                  <a:pt x="146" y="892"/>
                  <a:pt x="147" y="889"/>
                </a:cubicBezTo>
                <a:cubicBezTo>
                  <a:pt x="151" y="881"/>
                  <a:pt x="169" y="873"/>
                  <a:pt x="179" y="874"/>
                </a:cubicBezTo>
                <a:cubicBezTo>
                  <a:pt x="190" y="876"/>
                  <a:pt x="191" y="882"/>
                  <a:pt x="182" y="898"/>
                </a:cubicBezTo>
                <a:cubicBezTo>
                  <a:pt x="177" y="908"/>
                  <a:pt x="174" y="910"/>
                  <a:pt x="166" y="911"/>
                </a:cubicBezTo>
                <a:cubicBezTo>
                  <a:pt x="160" y="911"/>
                  <a:pt x="149" y="915"/>
                  <a:pt x="141" y="919"/>
                </a:cubicBezTo>
                <a:cubicBezTo>
                  <a:pt x="133" y="923"/>
                  <a:pt x="122" y="929"/>
                  <a:pt x="117" y="931"/>
                </a:cubicBezTo>
                <a:cubicBezTo>
                  <a:pt x="106" y="936"/>
                  <a:pt x="97" y="945"/>
                  <a:pt x="104" y="945"/>
                </a:cubicBezTo>
                <a:cubicBezTo>
                  <a:pt x="106" y="945"/>
                  <a:pt x="115" y="943"/>
                  <a:pt x="124" y="941"/>
                </a:cubicBezTo>
                <a:cubicBezTo>
                  <a:pt x="140" y="937"/>
                  <a:pt x="164" y="937"/>
                  <a:pt x="164" y="942"/>
                </a:cubicBezTo>
                <a:cubicBezTo>
                  <a:pt x="164" y="943"/>
                  <a:pt x="159" y="947"/>
                  <a:pt x="154" y="951"/>
                </a:cubicBezTo>
                <a:cubicBezTo>
                  <a:pt x="143" y="957"/>
                  <a:pt x="140" y="966"/>
                  <a:pt x="148" y="969"/>
                </a:cubicBezTo>
                <a:cubicBezTo>
                  <a:pt x="150" y="970"/>
                  <a:pt x="152" y="974"/>
                  <a:pt x="152" y="979"/>
                </a:cubicBezTo>
                <a:cubicBezTo>
                  <a:pt x="153" y="993"/>
                  <a:pt x="159" y="995"/>
                  <a:pt x="180" y="987"/>
                </a:cubicBezTo>
                <a:cubicBezTo>
                  <a:pt x="191" y="983"/>
                  <a:pt x="202" y="981"/>
                  <a:pt x="207" y="983"/>
                </a:cubicBezTo>
                <a:cubicBezTo>
                  <a:pt x="213" y="985"/>
                  <a:pt x="213" y="985"/>
                  <a:pt x="199" y="990"/>
                </a:cubicBezTo>
                <a:cubicBezTo>
                  <a:pt x="162" y="1003"/>
                  <a:pt x="140" y="1018"/>
                  <a:pt x="152" y="1022"/>
                </a:cubicBezTo>
                <a:cubicBezTo>
                  <a:pt x="154" y="1023"/>
                  <a:pt x="167" y="1018"/>
                  <a:pt x="181" y="1011"/>
                </a:cubicBezTo>
                <a:cubicBezTo>
                  <a:pt x="195" y="1004"/>
                  <a:pt x="209" y="998"/>
                  <a:pt x="212" y="998"/>
                </a:cubicBezTo>
                <a:cubicBezTo>
                  <a:pt x="216" y="998"/>
                  <a:pt x="223" y="1002"/>
                  <a:pt x="229" y="1009"/>
                </a:cubicBezTo>
                <a:cubicBezTo>
                  <a:pt x="240" y="1021"/>
                  <a:pt x="240" y="1022"/>
                  <a:pt x="222" y="1034"/>
                </a:cubicBezTo>
                <a:cubicBezTo>
                  <a:pt x="216" y="1039"/>
                  <a:pt x="208" y="1046"/>
                  <a:pt x="204" y="1052"/>
                </a:cubicBezTo>
                <a:cubicBezTo>
                  <a:pt x="197" y="1061"/>
                  <a:pt x="197" y="1062"/>
                  <a:pt x="202" y="1066"/>
                </a:cubicBezTo>
                <a:cubicBezTo>
                  <a:pt x="205" y="1068"/>
                  <a:pt x="211" y="1070"/>
                  <a:pt x="216" y="1070"/>
                </a:cubicBezTo>
                <a:cubicBezTo>
                  <a:pt x="224" y="1070"/>
                  <a:pt x="224" y="1070"/>
                  <a:pt x="219" y="1075"/>
                </a:cubicBezTo>
                <a:cubicBezTo>
                  <a:pt x="216" y="1078"/>
                  <a:pt x="211" y="1082"/>
                  <a:pt x="209" y="1085"/>
                </a:cubicBezTo>
                <a:cubicBezTo>
                  <a:pt x="204" y="1089"/>
                  <a:pt x="204" y="1090"/>
                  <a:pt x="210" y="1097"/>
                </a:cubicBezTo>
                <a:cubicBezTo>
                  <a:pt x="214" y="1103"/>
                  <a:pt x="217" y="1104"/>
                  <a:pt x="229" y="1101"/>
                </a:cubicBezTo>
                <a:cubicBezTo>
                  <a:pt x="241" y="1099"/>
                  <a:pt x="243" y="1099"/>
                  <a:pt x="243" y="1104"/>
                </a:cubicBezTo>
                <a:cubicBezTo>
                  <a:pt x="244" y="1108"/>
                  <a:pt x="241" y="1110"/>
                  <a:pt x="235" y="1110"/>
                </a:cubicBezTo>
                <a:cubicBezTo>
                  <a:pt x="224" y="1111"/>
                  <a:pt x="176" y="1129"/>
                  <a:pt x="164" y="1136"/>
                </a:cubicBezTo>
                <a:cubicBezTo>
                  <a:pt x="155" y="1142"/>
                  <a:pt x="153" y="1150"/>
                  <a:pt x="158" y="1153"/>
                </a:cubicBezTo>
                <a:cubicBezTo>
                  <a:pt x="159" y="1154"/>
                  <a:pt x="166" y="1151"/>
                  <a:pt x="173" y="1146"/>
                </a:cubicBezTo>
                <a:cubicBezTo>
                  <a:pt x="180" y="1141"/>
                  <a:pt x="190" y="1136"/>
                  <a:pt x="195" y="1134"/>
                </a:cubicBezTo>
                <a:cubicBezTo>
                  <a:pt x="201" y="1133"/>
                  <a:pt x="211" y="1129"/>
                  <a:pt x="218" y="1126"/>
                </a:cubicBezTo>
                <a:cubicBezTo>
                  <a:pt x="238" y="1118"/>
                  <a:pt x="257" y="1118"/>
                  <a:pt x="263" y="1126"/>
                </a:cubicBezTo>
                <a:cubicBezTo>
                  <a:pt x="267" y="1131"/>
                  <a:pt x="272" y="1132"/>
                  <a:pt x="282" y="1132"/>
                </a:cubicBezTo>
                <a:cubicBezTo>
                  <a:pt x="289" y="1132"/>
                  <a:pt x="301" y="1132"/>
                  <a:pt x="308" y="1133"/>
                </a:cubicBezTo>
                <a:cubicBezTo>
                  <a:pt x="318" y="1135"/>
                  <a:pt x="319" y="1136"/>
                  <a:pt x="314" y="1138"/>
                </a:cubicBezTo>
                <a:cubicBezTo>
                  <a:pt x="311" y="1140"/>
                  <a:pt x="302" y="1140"/>
                  <a:pt x="293" y="1140"/>
                </a:cubicBezTo>
                <a:cubicBezTo>
                  <a:pt x="278" y="1138"/>
                  <a:pt x="237" y="1147"/>
                  <a:pt x="238" y="1152"/>
                </a:cubicBezTo>
                <a:cubicBezTo>
                  <a:pt x="238" y="1153"/>
                  <a:pt x="245" y="1153"/>
                  <a:pt x="255" y="1151"/>
                </a:cubicBezTo>
                <a:cubicBezTo>
                  <a:pt x="264" y="1149"/>
                  <a:pt x="277" y="1148"/>
                  <a:pt x="283" y="1148"/>
                </a:cubicBezTo>
                <a:cubicBezTo>
                  <a:pt x="342" y="1148"/>
                  <a:pt x="354" y="1147"/>
                  <a:pt x="341" y="1146"/>
                </a:cubicBezTo>
                <a:cubicBezTo>
                  <a:pt x="332" y="1145"/>
                  <a:pt x="324" y="1144"/>
                  <a:pt x="323" y="1142"/>
                </a:cubicBezTo>
                <a:cubicBezTo>
                  <a:pt x="320" y="1138"/>
                  <a:pt x="341" y="1139"/>
                  <a:pt x="357" y="1143"/>
                </a:cubicBezTo>
                <a:cubicBezTo>
                  <a:pt x="366" y="1145"/>
                  <a:pt x="378" y="1148"/>
                  <a:pt x="384" y="1148"/>
                </a:cubicBezTo>
                <a:cubicBezTo>
                  <a:pt x="390" y="1149"/>
                  <a:pt x="397" y="1150"/>
                  <a:pt x="400" y="1151"/>
                </a:cubicBezTo>
                <a:cubicBezTo>
                  <a:pt x="404" y="1152"/>
                  <a:pt x="407" y="1152"/>
                  <a:pt x="407" y="1152"/>
                </a:cubicBezTo>
                <a:cubicBezTo>
                  <a:pt x="408" y="1152"/>
                  <a:pt x="407" y="1154"/>
                  <a:pt x="405" y="1156"/>
                </a:cubicBezTo>
                <a:cubicBezTo>
                  <a:pt x="403" y="1158"/>
                  <a:pt x="399" y="1159"/>
                  <a:pt x="396" y="1158"/>
                </a:cubicBezTo>
                <a:cubicBezTo>
                  <a:pt x="393" y="1157"/>
                  <a:pt x="389" y="1156"/>
                  <a:pt x="386" y="1155"/>
                </a:cubicBezTo>
                <a:cubicBezTo>
                  <a:pt x="383" y="1154"/>
                  <a:pt x="380" y="1155"/>
                  <a:pt x="380" y="1157"/>
                </a:cubicBezTo>
                <a:cubicBezTo>
                  <a:pt x="380" y="1159"/>
                  <a:pt x="384" y="1161"/>
                  <a:pt x="389" y="1160"/>
                </a:cubicBezTo>
                <a:cubicBezTo>
                  <a:pt x="399" y="1160"/>
                  <a:pt x="399" y="1165"/>
                  <a:pt x="389" y="1172"/>
                </a:cubicBezTo>
                <a:cubicBezTo>
                  <a:pt x="380" y="1179"/>
                  <a:pt x="381" y="1185"/>
                  <a:pt x="391" y="1184"/>
                </a:cubicBezTo>
                <a:cubicBezTo>
                  <a:pt x="396" y="1184"/>
                  <a:pt x="398" y="1186"/>
                  <a:pt x="398" y="1190"/>
                </a:cubicBezTo>
                <a:cubicBezTo>
                  <a:pt x="399" y="1194"/>
                  <a:pt x="399" y="1195"/>
                  <a:pt x="401" y="1192"/>
                </a:cubicBezTo>
                <a:cubicBezTo>
                  <a:pt x="402" y="1188"/>
                  <a:pt x="413" y="1187"/>
                  <a:pt x="440" y="1188"/>
                </a:cubicBezTo>
                <a:cubicBezTo>
                  <a:pt x="442" y="1188"/>
                  <a:pt x="441" y="1191"/>
                  <a:pt x="440" y="1194"/>
                </a:cubicBezTo>
                <a:cubicBezTo>
                  <a:pt x="435" y="1202"/>
                  <a:pt x="439" y="1204"/>
                  <a:pt x="452" y="1199"/>
                </a:cubicBezTo>
                <a:cubicBezTo>
                  <a:pt x="465" y="1195"/>
                  <a:pt x="487" y="1195"/>
                  <a:pt x="489" y="1200"/>
                </a:cubicBezTo>
                <a:cubicBezTo>
                  <a:pt x="489" y="1202"/>
                  <a:pt x="491" y="1202"/>
                  <a:pt x="492" y="1201"/>
                </a:cubicBezTo>
                <a:cubicBezTo>
                  <a:pt x="493" y="1200"/>
                  <a:pt x="502" y="1204"/>
                  <a:pt x="512" y="1209"/>
                </a:cubicBezTo>
                <a:cubicBezTo>
                  <a:pt x="528" y="1217"/>
                  <a:pt x="529" y="1218"/>
                  <a:pt x="522" y="1219"/>
                </a:cubicBezTo>
                <a:cubicBezTo>
                  <a:pt x="490" y="1222"/>
                  <a:pt x="456" y="1219"/>
                  <a:pt x="437" y="1211"/>
                </a:cubicBezTo>
                <a:cubicBezTo>
                  <a:pt x="433" y="1209"/>
                  <a:pt x="432" y="1210"/>
                  <a:pt x="433" y="1212"/>
                </a:cubicBezTo>
                <a:cubicBezTo>
                  <a:pt x="435" y="1216"/>
                  <a:pt x="405" y="1226"/>
                  <a:pt x="399" y="1223"/>
                </a:cubicBezTo>
                <a:cubicBezTo>
                  <a:pt x="394" y="1221"/>
                  <a:pt x="379" y="1232"/>
                  <a:pt x="379" y="1237"/>
                </a:cubicBezTo>
                <a:cubicBezTo>
                  <a:pt x="379" y="1239"/>
                  <a:pt x="382" y="1240"/>
                  <a:pt x="386" y="1238"/>
                </a:cubicBezTo>
                <a:cubicBezTo>
                  <a:pt x="399" y="1233"/>
                  <a:pt x="426" y="1231"/>
                  <a:pt x="430" y="1234"/>
                </a:cubicBezTo>
                <a:cubicBezTo>
                  <a:pt x="432" y="1236"/>
                  <a:pt x="434" y="1236"/>
                  <a:pt x="435" y="1234"/>
                </a:cubicBezTo>
                <a:cubicBezTo>
                  <a:pt x="438" y="1225"/>
                  <a:pt x="483" y="1230"/>
                  <a:pt x="515" y="1243"/>
                </a:cubicBezTo>
                <a:cubicBezTo>
                  <a:pt x="524" y="1247"/>
                  <a:pt x="546" y="1254"/>
                  <a:pt x="565" y="1260"/>
                </a:cubicBezTo>
                <a:cubicBezTo>
                  <a:pt x="609" y="1273"/>
                  <a:pt x="638" y="1282"/>
                  <a:pt x="647" y="1284"/>
                </a:cubicBezTo>
                <a:cubicBezTo>
                  <a:pt x="654" y="1287"/>
                  <a:pt x="654" y="1287"/>
                  <a:pt x="641" y="1293"/>
                </a:cubicBezTo>
                <a:cubicBezTo>
                  <a:pt x="638" y="1294"/>
                  <a:pt x="636" y="1296"/>
                  <a:pt x="637" y="1297"/>
                </a:cubicBezTo>
                <a:cubicBezTo>
                  <a:pt x="638" y="1298"/>
                  <a:pt x="643" y="1296"/>
                  <a:pt x="649" y="1293"/>
                </a:cubicBezTo>
                <a:cubicBezTo>
                  <a:pt x="660" y="1287"/>
                  <a:pt x="660" y="1287"/>
                  <a:pt x="660" y="1287"/>
                </a:cubicBezTo>
                <a:cubicBezTo>
                  <a:pt x="719" y="1308"/>
                  <a:pt x="719" y="1308"/>
                  <a:pt x="719" y="1308"/>
                </a:cubicBezTo>
                <a:cubicBezTo>
                  <a:pt x="752" y="1320"/>
                  <a:pt x="787" y="1333"/>
                  <a:pt x="796" y="1336"/>
                </a:cubicBezTo>
                <a:cubicBezTo>
                  <a:pt x="805" y="1339"/>
                  <a:pt x="824" y="1345"/>
                  <a:pt x="838" y="1350"/>
                </a:cubicBezTo>
                <a:cubicBezTo>
                  <a:pt x="852" y="1355"/>
                  <a:pt x="865" y="1359"/>
                  <a:pt x="867" y="1359"/>
                </a:cubicBezTo>
                <a:cubicBezTo>
                  <a:pt x="870" y="1359"/>
                  <a:pt x="873" y="1361"/>
                  <a:pt x="874" y="1363"/>
                </a:cubicBezTo>
                <a:cubicBezTo>
                  <a:pt x="876" y="1366"/>
                  <a:pt x="882" y="1368"/>
                  <a:pt x="888" y="1369"/>
                </a:cubicBezTo>
                <a:cubicBezTo>
                  <a:pt x="894" y="1370"/>
                  <a:pt x="908" y="1372"/>
                  <a:pt x="918" y="1373"/>
                </a:cubicBezTo>
                <a:cubicBezTo>
                  <a:pt x="929" y="1375"/>
                  <a:pt x="941" y="1376"/>
                  <a:pt x="946" y="1377"/>
                </a:cubicBezTo>
                <a:cubicBezTo>
                  <a:pt x="953" y="1378"/>
                  <a:pt x="953" y="1378"/>
                  <a:pt x="948" y="1375"/>
                </a:cubicBezTo>
                <a:cubicBezTo>
                  <a:pt x="944" y="1374"/>
                  <a:pt x="933" y="1371"/>
                  <a:pt x="923" y="1369"/>
                </a:cubicBezTo>
                <a:cubicBezTo>
                  <a:pt x="913" y="1368"/>
                  <a:pt x="901" y="1366"/>
                  <a:pt x="897" y="1365"/>
                </a:cubicBezTo>
                <a:cubicBezTo>
                  <a:pt x="891" y="1363"/>
                  <a:pt x="891" y="1363"/>
                  <a:pt x="900" y="1360"/>
                </a:cubicBezTo>
                <a:cubicBezTo>
                  <a:pt x="909" y="1357"/>
                  <a:pt x="909" y="1357"/>
                  <a:pt x="901" y="1357"/>
                </a:cubicBezTo>
                <a:cubicBezTo>
                  <a:pt x="896" y="1357"/>
                  <a:pt x="890" y="1355"/>
                  <a:pt x="887" y="1352"/>
                </a:cubicBezTo>
                <a:cubicBezTo>
                  <a:pt x="882" y="1348"/>
                  <a:pt x="883" y="1347"/>
                  <a:pt x="904" y="1347"/>
                </a:cubicBezTo>
                <a:cubicBezTo>
                  <a:pt x="916" y="1347"/>
                  <a:pt x="926" y="1348"/>
                  <a:pt x="927" y="1349"/>
                </a:cubicBezTo>
                <a:cubicBezTo>
                  <a:pt x="927" y="1353"/>
                  <a:pt x="941" y="1354"/>
                  <a:pt x="948" y="1351"/>
                </a:cubicBezTo>
                <a:cubicBezTo>
                  <a:pt x="953" y="1349"/>
                  <a:pt x="950" y="1348"/>
                  <a:pt x="931" y="1343"/>
                </a:cubicBezTo>
                <a:cubicBezTo>
                  <a:pt x="919" y="1341"/>
                  <a:pt x="907" y="1337"/>
                  <a:pt x="905" y="1336"/>
                </a:cubicBezTo>
                <a:cubicBezTo>
                  <a:pt x="902" y="1332"/>
                  <a:pt x="920" y="1331"/>
                  <a:pt x="930" y="1335"/>
                </a:cubicBezTo>
                <a:cubicBezTo>
                  <a:pt x="935" y="1336"/>
                  <a:pt x="942" y="1338"/>
                  <a:pt x="947" y="1339"/>
                </a:cubicBezTo>
                <a:cubicBezTo>
                  <a:pt x="953" y="1340"/>
                  <a:pt x="954" y="1340"/>
                  <a:pt x="951" y="1337"/>
                </a:cubicBezTo>
                <a:cubicBezTo>
                  <a:pt x="947" y="1334"/>
                  <a:pt x="948" y="1334"/>
                  <a:pt x="956" y="1335"/>
                </a:cubicBezTo>
                <a:cubicBezTo>
                  <a:pt x="961" y="1336"/>
                  <a:pt x="977" y="1337"/>
                  <a:pt x="993" y="1337"/>
                </a:cubicBezTo>
                <a:cubicBezTo>
                  <a:pt x="1010" y="1338"/>
                  <a:pt x="1018" y="1339"/>
                  <a:pt x="1015" y="1341"/>
                </a:cubicBezTo>
                <a:cubicBezTo>
                  <a:pt x="1011" y="1343"/>
                  <a:pt x="1012" y="1344"/>
                  <a:pt x="1021" y="1344"/>
                </a:cubicBezTo>
                <a:cubicBezTo>
                  <a:pt x="1045" y="1345"/>
                  <a:pt x="1084" y="1342"/>
                  <a:pt x="1085" y="1340"/>
                </a:cubicBezTo>
                <a:cubicBezTo>
                  <a:pt x="1086" y="1338"/>
                  <a:pt x="1093" y="1338"/>
                  <a:pt x="1102" y="1339"/>
                </a:cubicBezTo>
                <a:cubicBezTo>
                  <a:pt x="1117" y="1340"/>
                  <a:pt x="1117" y="1340"/>
                  <a:pt x="1113" y="1345"/>
                </a:cubicBezTo>
                <a:cubicBezTo>
                  <a:pt x="1104" y="1353"/>
                  <a:pt x="1106" y="1360"/>
                  <a:pt x="1118" y="1359"/>
                </a:cubicBezTo>
                <a:cubicBezTo>
                  <a:pt x="1128" y="1358"/>
                  <a:pt x="1128" y="1358"/>
                  <a:pt x="1121" y="1355"/>
                </a:cubicBezTo>
                <a:cubicBezTo>
                  <a:pt x="1114" y="1352"/>
                  <a:pt x="1114" y="1352"/>
                  <a:pt x="1114" y="1352"/>
                </a:cubicBezTo>
                <a:cubicBezTo>
                  <a:pt x="1121" y="1349"/>
                  <a:pt x="1121" y="1349"/>
                  <a:pt x="1121" y="1349"/>
                </a:cubicBezTo>
                <a:cubicBezTo>
                  <a:pt x="1130" y="1345"/>
                  <a:pt x="1143" y="1344"/>
                  <a:pt x="1143" y="1347"/>
                </a:cubicBezTo>
                <a:cubicBezTo>
                  <a:pt x="1143" y="1349"/>
                  <a:pt x="1146" y="1350"/>
                  <a:pt x="1149" y="1350"/>
                </a:cubicBezTo>
                <a:cubicBezTo>
                  <a:pt x="1152" y="1350"/>
                  <a:pt x="1161" y="1352"/>
                  <a:pt x="1167" y="1354"/>
                </a:cubicBezTo>
                <a:cubicBezTo>
                  <a:pt x="1175" y="1357"/>
                  <a:pt x="1180" y="1358"/>
                  <a:pt x="1180" y="1355"/>
                </a:cubicBezTo>
                <a:cubicBezTo>
                  <a:pt x="1181" y="1353"/>
                  <a:pt x="1186" y="1352"/>
                  <a:pt x="1190" y="1353"/>
                </a:cubicBezTo>
                <a:cubicBezTo>
                  <a:pt x="1194" y="1354"/>
                  <a:pt x="1199" y="1353"/>
                  <a:pt x="1199" y="1351"/>
                </a:cubicBezTo>
                <a:cubicBezTo>
                  <a:pt x="1200" y="1349"/>
                  <a:pt x="1198" y="1348"/>
                  <a:pt x="1194" y="1348"/>
                </a:cubicBezTo>
                <a:cubicBezTo>
                  <a:pt x="1169" y="1348"/>
                  <a:pt x="1145" y="1345"/>
                  <a:pt x="1145" y="1340"/>
                </a:cubicBezTo>
                <a:cubicBezTo>
                  <a:pt x="1145" y="1338"/>
                  <a:pt x="1147" y="1338"/>
                  <a:pt x="1150" y="1339"/>
                </a:cubicBezTo>
                <a:cubicBezTo>
                  <a:pt x="1153" y="1340"/>
                  <a:pt x="1171" y="1340"/>
                  <a:pt x="1190" y="1339"/>
                </a:cubicBezTo>
                <a:cubicBezTo>
                  <a:pt x="1223" y="1337"/>
                  <a:pt x="1236" y="1338"/>
                  <a:pt x="1274" y="1345"/>
                </a:cubicBezTo>
                <a:cubicBezTo>
                  <a:pt x="1291" y="1348"/>
                  <a:pt x="1296" y="1345"/>
                  <a:pt x="1280" y="1341"/>
                </a:cubicBezTo>
                <a:cubicBezTo>
                  <a:pt x="1264" y="1336"/>
                  <a:pt x="1262" y="1331"/>
                  <a:pt x="1277" y="1330"/>
                </a:cubicBezTo>
                <a:cubicBezTo>
                  <a:pt x="1285" y="1330"/>
                  <a:pt x="1287" y="1331"/>
                  <a:pt x="1284" y="1333"/>
                </a:cubicBezTo>
                <a:cubicBezTo>
                  <a:pt x="1278" y="1339"/>
                  <a:pt x="1287" y="1340"/>
                  <a:pt x="1313" y="1338"/>
                </a:cubicBezTo>
                <a:cubicBezTo>
                  <a:pt x="1329" y="1336"/>
                  <a:pt x="1342" y="1337"/>
                  <a:pt x="1349" y="1339"/>
                </a:cubicBezTo>
                <a:cubicBezTo>
                  <a:pt x="1355" y="1342"/>
                  <a:pt x="1362" y="1343"/>
                  <a:pt x="1364" y="1341"/>
                </a:cubicBezTo>
                <a:cubicBezTo>
                  <a:pt x="1366" y="1340"/>
                  <a:pt x="1366" y="1341"/>
                  <a:pt x="1366" y="1343"/>
                </a:cubicBezTo>
                <a:cubicBezTo>
                  <a:pt x="1365" y="1345"/>
                  <a:pt x="1365" y="1346"/>
                  <a:pt x="1367" y="1346"/>
                </a:cubicBezTo>
                <a:cubicBezTo>
                  <a:pt x="1369" y="1346"/>
                  <a:pt x="1370" y="1344"/>
                  <a:pt x="1370" y="1341"/>
                </a:cubicBezTo>
                <a:cubicBezTo>
                  <a:pt x="1369" y="1336"/>
                  <a:pt x="1366" y="1335"/>
                  <a:pt x="1356" y="1336"/>
                </a:cubicBezTo>
                <a:cubicBezTo>
                  <a:pt x="1355" y="1336"/>
                  <a:pt x="1354" y="1335"/>
                  <a:pt x="1354" y="1333"/>
                </a:cubicBezTo>
                <a:cubicBezTo>
                  <a:pt x="1356" y="1329"/>
                  <a:pt x="1394" y="1331"/>
                  <a:pt x="1398" y="1335"/>
                </a:cubicBezTo>
                <a:cubicBezTo>
                  <a:pt x="1399" y="1336"/>
                  <a:pt x="1405" y="1338"/>
                  <a:pt x="1410" y="1337"/>
                </a:cubicBezTo>
                <a:cubicBezTo>
                  <a:pt x="1416" y="1337"/>
                  <a:pt x="1429" y="1339"/>
                  <a:pt x="1440" y="1342"/>
                </a:cubicBezTo>
                <a:cubicBezTo>
                  <a:pt x="1459" y="1347"/>
                  <a:pt x="1459" y="1347"/>
                  <a:pt x="1459" y="1347"/>
                </a:cubicBezTo>
                <a:cubicBezTo>
                  <a:pt x="1437" y="1351"/>
                  <a:pt x="1437" y="1351"/>
                  <a:pt x="1437" y="1351"/>
                </a:cubicBezTo>
                <a:cubicBezTo>
                  <a:pt x="1412" y="1355"/>
                  <a:pt x="1396" y="1356"/>
                  <a:pt x="1385" y="1353"/>
                </a:cubicBezTo>
                <a:cubicBezTo>
                  <a:pt x="1376" y="1350"/>
                  <a:pt x="1367" y="1352"/>
                  <a:pt x="1368" y="1357"/>
                </a:cubicBezTo>
                <a:cubicBezTo>
                  <a:pt x="1368" y="1359"/>
                  <a:pt x="1374" y="1360"/>
                  <a:pt x="1381" y="1359"/>
                </a:cubicBezTo>
                <a:cubicBezTo>
                  <a:pt x="1399" y="1358"/>
                  <a:pt x="1402" y="1364"/>
                  <a:pt x="1386" y="1368"/>
                </a:cubicBezTo>
                <a:cubicBezTo>
                  <a:pt x="1373" y="1371"/>
                  <a:pt x="1298" y="1372"/>
                  <a:pt x="1295" y="1369"/>
                </a:cubicBezTo>
                <a:cubicBezTo>
                  <a:pt x="1292" y="1366"/>
                  <a:pt x="1317" y="1359"/>
                  <a:pt x="1340" y="1357"/>
                </a:cubicBezTo>
                <a:cubicBezTo>
                  <a:pt x="1359" y="1356"/>
                  <a:pt x="1363" y="1354"/>
                  <a:pt x="1357" y="1352"/>
                </a:cubicBezTo>
                <a:cubicBezTo>
                  <a:pt x="1350" y="1350"/>
                  <a:pt x="1300" y="1357"/>
                  <a:pt x="1290" y="1363"/>
                </a:cubicBezTo>
                <a:cubicBezTo>
                  <a:pt x="1288" y="1364"/>
                  <a:pt x="1286" y="1363"/>
                  <a:pt x="1286" y="1361"/>
                </a:cubicBezTo>
                <a:cubicBezTo>
                  <a:pt x="1286" y="1360"/>
                  <a:pt x="1289" y="1357"/>
                  <a:pt x="1293" y="1356"/>
                </a:cubicBezTo>
                <a:cubicBezTo>
                  <a:pt x="1299" y="1355"/>
                  <a:pt x="1299" y="1354"/>
                  <a:pt x="1290" y="1354"/>
                </a:cubicBezTo>
                <a:cubicBezTo>
                  <a:pt x="1282" y="1354"/>
                  <a:pt x="1281" y="1355"/>
                  <a:pt x="1282" y="1359"/>
                </a:cubicBezTo>
                <a:cubicBezTo>
                  <a:pt x="1284" y="1365"/>
                  <a:pt x="1279" y="1367"/>
                  <a:pt x="1276" y="1361"/>
                </a:cubicBezTo>
                <a:cubicBezTo>
                  <a:pt x="1275" y="1359"/>
                  <a:pt x="1273" y="1359"/>
                  <a:pt x="1272" y="1360"/>
                </a:cubicBezTo>
                <a:cubicBezTo>
                  <a:pt x="1271" y="1361"/>
                  <a:pt x="1262" y="1363"/>
                  <a:pt x="1253" y="1364"/>
                </a:cubicBezTo>
                <a:cubicBezTo>
                  <a:pt x="1243" y="1365"/>
                  <a:pt x="1230" y="1368"/>
                  <a:pt x="1224" y="1369"/>
                </a:cubicBezTo>
                <a:cubicBezTo>
                  <a:pt x="1217" y="1371"/>
                  <a:pt x="1212" y="1371"/>
                  <a:pt x="1211" y="1369"/>
                </a:cubicBezTo>
                <a:cubicBezTo>
                  <a:pt x="1210" y="1367"/>
                  <a:pt x="1210" y="1365"/>
                  <a:pt x="1212" y="1365"/>
                </a:cubicBezTo>
                <a:cubicBezTo>
                  <a:pt x="1213" y="1365"/>
                  <a:pt x="1215" y="1363"/>
                  <a:pt x="1215" y="1361"/>
                </a:cubicBezTo>
                <a:cubicBezTo>
                  <a:pt x="1215" y="1359"/>
                  <a:pt x="1212" y="1360"/>
                  <a:pt x="1209" y="1362"/>
                </a:cubicBezTo>
                <a:cubicBezTo>
                  <a:pt x="1201" y="1368"/>
                  <a:pt x="1195" y="1376"/>
                  <a:pt x="1197" y="1378"/>
                </a:cubicBezTo>
                <a:cubicBezTo>
                  <a:pt x="1198" y="1379"/>
                  <a:pt x="1260" y="1386"/>
                  <a:pt x="1266" y="1386"/>
                </a:cubicBezTo>
                <a:cubicBezTo>
                  <a:pt x="1267" y="1386"/>
                  <a:pt x="1268" y="1387"/>
                  <a:pt x="1267" y="1389"/>
                </a:cubicBezTo>
                <a:cubicBezTo>
                  <a:pt x="1266" y="1390"/>
                  <a:pt x="1309" y="1389"/>
                  <a:pt x="1363" y="1387"/>
                </a:cubicBezTo>
                <a:cubicBezTo>
                  <a:pt x="1438" y="1384"/>
                  <a:pt x="1460" y="1383"/>
                  <a:pt x="1463" y="1379"/>
                </a:cubicBezTo>
                <a:cubicBezTo>
                  <a:pt x="1466" y="1376"/>
                  <a:pt x="1473" y="1375"/>
                  <a:pt x="1486" y="1376"/>
                </a:cubicBezTo>
                <a:cubicBezTo>
                  <a:pt x="1496" y="1377"/>
                  <a:pt x="1517" y="1378"/>
                  <a:pt x="1533" y="1379"/>
                </a:cubicBezTo>
                <a:cubicBezTo>
                  <a:pt x="1562" y="1380"/>
                  <a:pt x="1584" y="1387"/>
                  <a:pt x="1596" y="1399"/>
                </a:cubicBezTo>
                <a:cubicBezTo>
                  <a:pt x="1602" y="1406"/>
                  <a:pt x="1638" y="1417"/>
                  <a:pt x="1654" y="1417"/>
                </a:cubicBezTo>
                <a:cubicBezTo>
                  <a:pt x="1660" y="1417"/>
                  <a:pt x="1673" y="1419"/>
                  <a:pt x="1682" y="1421"/>
                </a:cubicBezTo>
                <a:cubicBezTo>
                  <a:pt x="1691" y="1423"/>
                  <a:pt x="1712" y="1428"/>
                  <a:pt x="1729" y="1431"/>
                </a:cubicBezTo>
                <a:cubicBezTo>
                  <a:pt x="1746" y="1435"/>
                  <a:pt x="1762" y="1440"/>
                  <a:pt x="1766" y="1442"/>
                </a:cubicBezTo>
                <a:cubicBezTo>
                  <a:pt x="1770" y="1444"/>
                  <a:pt x="1779" y="1447"/>
                  <a:pt x="1787" y="1448"/>
                </a:cubicBezTo>
                <a:cubicBezTo>
                  <a:pt x="1787" y="1448"/>
                  <a:pt x="1787" y="1448"/>
                  <a:pt x="1787" y="1448"/>
                </a:cubicBezTo>
                <a:cubicBezTo>
                  <a:pt x="1795" y="1449"/>
                  <a:pt x="1802" y="1450"/>
                  <a:pt x="1804" y="1450"/>
                </a:cubicBezTo>
                <a:cubicBezTo>
                  <a:pt x="1808" y="1451"/>
                  <a:pt x="1795" y="1442"/>
                  <a:pt x="1788" y="1440"/>
                </a:cubicBezTo>
                <a:cubicBezTo>
                  <a:pt x="1760" y="1431"/>
                  <a:pt x="1716" y="1415"/>
                  <a:pt x="1713" y="1412"/>
                </a:cubicBezTo>
                <a:cubicBezTo>
                  <a:pt x="1712" y="1410"/>
                  <a:pt x="1703" y="1407"/>
                  <a:pt x="1695" y="1406"/>
                </a:cubicBezTo>
                <a:cubicBezTo>
                  <a:pt x="1687" y="1406"/>
                  <a:pt x="1675" y="1401"/>
                  <a:pt x="1667" y="1397"/>
                </a:cubicBezTo>
                <a:cubicBezTo>
                  <a:pt x="1656" y="1391"/>
                  <a:pt x="1653" y="1390"/>
                  <a:pt x="1649" y="1395"/>
                </a:cubicBezTo>
                <a:cubicBezTo>
                  <a:pt x="1646" y="1397"/>
                  <a:pt x="1645" y="1401"/>
                  <a:pt x="1646" y="1402"/>
                </a:cubicBezTo>
                <a:cubicBezTo>
                  <a:pt x="1653" y="1411"/>
                  <a:pt x="1592" y="1396"/>
                  <a:pt x="1584" y="1387"/>
                </a:cubicBezTo>
                <a:cubicBezTo>
                  <a:pt x="1581" y="1382"/>
                  <a:pt x="1583" y="1382"/>
                  <a:pt x="1661" y="1383"/>
                </a:cubicBezTo>
                <a:cubicBezTo>
                  <a:pt x="1711" y="1383"/>
                  <a:pt x="1725" y="1384"/>
                  <a:pt x="1747" y="1390"/>
                </a:cubicBezTo>
                <a:cubicBezTo>
                  <a:pt x="1762" y="1394"/>
                  <a:pt x="1777" y="1398"/>
                  <a:pt x="1782" y="1399"/>
                </a:cubicBezTo>
                <a:cubicBezTo>
                  <a:pt x="1790" y="1400"/>
                  <a:pt x="1790" y="1400"/>
                  <a:pt x="1790" y="1400"/>
                </a:cubicBezTo>
                <a:cubicBezTo>
                  <a:pt x="1781" y="1395"/>
                  <a:pt x="1781" y="1395"/>
                  <a:pt x="1781" y="1395"/>
                </a:cubicBezTo>
                <a:cubicBezTo>
                  <a:pt x="1776" y="1393"/>
                  <a:pt x="1772" y="1390"/>
                  <a:pt x="1772" y="1389"/>
                </a:cubicBezTo>
                <a:cubicBezTo>
                  <a:pt x="1772" y="1389"/>
                  <a:pt x="1783" y="1387"/>
                  <a:pt x="1797" y="1386"/>
                </a:cubicBezTo>
                <a:cubicBezTo>
                  <a:pt x="1820" y="1384"/>
                  <a:pt x="1824" y="1385"/>
                  <a:pt x="1828" y="1390"/>
                </a:cubicBezTo>
                <a:cubicBezTo>
                  <a:pt x="1833" y="1396"/>
                  <a:pt x="1838" y="1396"/>
                  <a:pt x="1883" y="1394"/>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dirty="0">
              <a:solidFill>
                <a:schemeClr val="tx1">
                  <a:lumMod val="50000"/>
                </a:schemeClr>
              </a:solidFill>
            </a:endParaRPr>
          </a:p>
        </p:txBody>
      </p:sp>
      <p:pic>
        <p:nvPicPr>
          <p:cNvPr id="20" name="图片 19" descr="红船"/>
          <p:cNvPicPr>
            <a:picLocks noChangeAspect="1"/>
          </p:cNvPicPr>
          <p:nvPr>
            <p:custDataLst>
              <p:tags r:id="rId3"/>
            </p:custDataLst>
          </p:nvPr>
        </p:nvPicPr>
        <p:blipFill>
          <a:blip r:embed="rId7">
            <a:alphaModFix amt="33000"/>
          </a:blip>
          <a:srcRect b="19226"/>
          <a:stretch>
            <a:fillRect/>
          </a:stretch>
        </p:blipFill>
        <p:spPr>
          <a:xfrm>
            <a:off x="8091805" y="4365625"/>
            <a:ext cx="4219575" cy="2299335"/>
          </a:xfrm>
          <a:prstGeom prst="rect">
            <a:avLst/>
          </a:prstGeom>
        </p:spPr>
      </p:pic>
      <p:pic>
        <p:nvPicPr>
          <p:cNvPr id="104" name="图片 103"/>
          <p:cNvPicPr/>
          <p:nvPr/>
        </p:nvPicPr>
        <p:blipFill>
          <a:blip r:embed="rId8"/>
          <a:stretch>
            <a:fillRect/>
          </a:stretch>
        </p:blipFill>
        <p:spPr>
          <a:xfrm>
            <a:off x="7087235" y="1132840"/>
            <a:ext cx="2517140" cy="938530"/>
          </a:xfrm>
          <a:prstGeom prst="rect">
            <a:avLst/>
          </a:prstGeom>
          <a:noFill/>
          <a:ln w="9525">
            <a:noFill/>
          </a:ln>
        </p:spPr>
      </p:pic>
      <p:pic>
        <p:nvPicPr>
          <p:cNvPr id="105" name="图片 104"/>
          <p:cNvPicPr/>
          <p:nvPr/>
        </p:nvPicPr>
        <p:blipFill>
          <a:blip r:embed="rId9"/>
          <a:stretch>
            <a:fillRect/>
          </a:stretch>
        </p:blipFill>
        <p:spPr>
          <a:xfrm>
            <a:off x="4450080" y="2286000"/>
            <a:ext cx="7741920" cy="2669540"/>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6">
            <a:clrChange>
              <a:clrFrom>
                <a:srgbClr val="FFFFFF">
                  <a:alpha val="100000"/>
                </a:srgbClr>
              </a:clrFrom>
              <a:clrTo>
                <a:srgbClr val="FFFFFF">
                  <a:alpha val="100000"/>
                  <a:alpha val="0"/>
                </a:srgbClr>
              </a:clrTo>
            </a:clrChange>
          </a:blip>
          <a:srcRect t="37971" b="35681"/>
          <a:stretch>
            <a:fillRect/>
          </a:stretch>
        </p:blipFill>
        <p:spPr>
          <a:xfrm rot="16200000">
            <a:off x="3564255" y="3217545"/>
            <a:ext cx="5072380" cy="1496060"/>
          </a:xfrm>
          <a:prstGeom prst="rect">
            <a:avLst/>
          </a:prstGeom>
          <a:noFill/>
          <a:ln w="9525">
            <a:noFill/>
          </a:ln>
          <a:effectLst>
            <a:outerShdw blurRad="50800" dist="38100" dir="2700000" algn="tl" rotWithShape="0">
              <a:prstClr val="black">
                <a:alpha val="40000"/>
              </a:prstClr>
            </a:outerShdw>
          </a:effectLst>
        </p:spPr>
      </p:pic>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三、中国共产党的诞生</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（二）诞生标志：</a:t>
            </a:r>
          </a:p>
        </p:txBody>
      </p:sp>
      <p:sp>
        <p:nvSpPr>
          <p:cNvPr id="2" name="文本框 1"/>
          <p:cNvSpPr txBox="1"/>
          <p:nvPr/>
        </p:nvSpPr>
        <p:spPr>
          <a:xfrm>
            <a:off x="2887345" y="907415"/>
            <a:ext cx="2021840" cy="521970"/>
          </a:xfrm>
          <a:prstGeom prst="rect">
            <a:avLst/>
          </a:prstGeom>
          <a:noFill/>
        </p:spPr>
        <p:txBody>
          <a:bodyPr wrap="square" rtlCol="0" anchor="t">
            <a:spAutoFit/>
          </a:bodyPr>
          <a:lstStyle/>
          <a:p>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中共一大</a:t>
            </a:r>
          </a:p>
        </p:txBody>
      </p:sp>
      <p:sp>
        <p:nvSpPr>
          <p:cNvPr id="26" name="文本框 25"/>
          <p:cNvSpPr txBox="1"/>
          <p:nvPr/>
        </p:nvSpPr>
        <p:spPr>
          <a:xfrm>
            <a:off x="313055" y="145732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5</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、历史意义：</a:t>
            </a:r>
          </a:p>
        </p:txBody>
      </p:sp>
      <p:sp>
        <p:nvSpPr>
          <p:cNvPr id="11" name="文本框 10"/>
          <p:cNvSpPr txBox="1"/>
          <p:nvPr>
            <p:custDataLst>
              <p:tags r:id="rId4"/>
            </p:custDataLst>
          </p:nvPr>
        </p:nvSpPr>
        <p:spPr>
          <a:xfrm>
            <a:off x="291465" y="1828800"/>
            <a:ext cx="5577205" cy="3319145"/>
          </a:xfrm>
          <a:prstGeom prst="rect">
            <a:avLst/>
          </a:prstGeom>
          <a:noFill/>
        </p:spPr>
        <p:txBody>
          <a:bodyPr wrap="square" rtlCol="0" anchor="t">
            <a:noAutofit/>
          </a:bodyPr>
          <a:lstStyle/>
          <a:p>
            <a:pPr indent="0" algn="just" fontAlgn="auto">
              <a:lnSpc>
                <a:spcPct val="120000"/>
              </a:lnSpc>
              <a:buFont typeface="Arial" panose="020B0604020202020204" pitchFamily="34" charset="0"/>
              <a:buNone/>
            </a:pPr>
            <a:r>
              <a:rPr kumimoji="1" lang="zh-CN" altLang="en-US" sz="2800">
                <a:latin typeface="华文中宋" panose="02010600040101010101" charset="-122"/>
                <a:ea typeface="华文中宋" panose="02010600040101010101" charset="-122"/>
                <a:cs typeface="华文中宋" panose="02010600040101010101" charset="-122"/>
                <a:sym typeface="+mn-ea"/>
              </a:rPr>
              <a:t>①是一个开天辟地的大事变，给中国人民带来光明和希望。</a:t>
            </a:r>
          </a:p>
          <a:p>
            <a:pPr indent="0" algn="just" fontAlgn="auto">
              <a:lnSpc>
                <a:spcPct val="120000"/>
              </a:lnSpc>
              <a:buFont typeface="Arial" panose="020B0604020202020204" pitchFamily="34" charset="0"/>
              <a:buNone/>
            </a:pPr>
            <a:r>
              <a:rPr kumimoji="1" lang="zh-CN" altLang="en-US" sz="2800">
                <a:latin typeface="华文中宋" panose="02010600040101010101" charset="-122"/>
                <a:ea typeface="华文中宋" panose="02010600040101010101" charset="-122"/>
                <a:cs typeface="华文中宋" panose="02010600040101010101" charset="-122"/>
                <a:sym typeface="+mn-ea"/>
              </a:rPr>
              <a:t>②使中国革命有了坚强的领导力量。</a:t>
            </a:r>
          </a:p>
          <a:p>
            <a:pPr indent="0" algn="just" fontAlgn="auto">
              <a:lnSpc>
                <a:spcPct val="120000"/>
              </a:lnSpc>
              <a:buFont typeface="Arial" panose="020B0604020202020204" pitchFamily="34" charset="0"/>
              <a:buNone/>
            </a:pPr>
            <a:r>
              <a:rPr kumimoji="1" lang="zh-CN" altLang="en-US" sz="2800">
                <a:latin typeface="华文中宋" panose="02010600040101010101" charset="-122"/>
                <a:ea typeface="华文中宋" panose="02010600040101010101" charset="-122"/>
                <a:cs typeface="华文中宋" panose="02010600040101010101" charset="-122"/>
                <a:sym typeface="+mn-ea"/>
              </a:rPr>
              <a:t>③中国革命有了正确的前进方向，中国人民有了强大的凝聚力量，中国命运有了光明的发展前景。</a:t>
            </a:r>
          </a:p>
          <a:p>
            <a:pPr indent="0" algn="just" fontAlgn="auto">
              <a:lnSpc>
                <a:spcPct val="120000"/>
              </a:lnSpc>
              <a:buFont typeface="Arial" panose="020B0604020202020204" pitchFamily="34" charset="0"/>
              <a:buNone/>
            </a:pPr>
            <a:r>
              <a:rPr kumimoji="1" lang="zh-CN" altLang="en-US" sz="2800">
                <a:latin typeface="华文中宋" panose="02010600040101010101" charset="-122"/>
                <a:ea typeface="华文中宋" panose="02010600040101010101" charset="-122"/>
                <a:cs typeface="华文中宋" panose="02010600040101010101" charset="-122"/>
                <a:sym typeface="+mn-ea"/>
              </a:rPr>
              <a:t>④从此中国革命的面貌</a:t>
            </a:r>
            <a:r>
              <a:rPr kumimoji="1"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焕然一新</a:t>
            </a:r>
            <a:r>
              <a:rPr kumimoji="1" lang="zh-CN" altLang="en-US" sz="2800">
                <a:latin typeface="华文中宋" panose="02010600040101010101" charset="-122"/>
                <a:ea typeface="华文中宋" panose="02010600040101010101" charset="-122"/>
                <a:cs typeface="华文中宋" panose="02010600040101010101" charset="-122"/>
                <a:sym typeface="+mn-ea"/>
              </a:rPr>
              <a:t>。</a:t>
            </a:r>
          </a:p>
          <a:p>
            <a:pPr indent="0" algn="just" fontAlgn="auto">
              <a:lnSpc>
                <a:spcPts val="3860"/>
              </a:lnSpc>
              <a:buFont typeface="Arial" panose="020B0604020202020204" pitchFamily="34" charset="0"/>
              <a:buNone/>
            </a:pPr>
            <a:endParaRPr kumimoji="1" lang="zh-CN" altLang="en-US" sz="2800" b="1">
              <a:latin typeface="仿宋" panose="02010609060101010101" charset="-122"/>
              <a:ea typeface="仿宋" panose="02010609060101010101" charset="-122"/>
              <a:cs typeface="仿宋" panose="02010609060101010101" charset="-122"/>
              <a:sym typeface="+mn-ea"/>
            </a:endParaRPr>
          </a:p>
          <a:p>
            <a:pPr indent="0" algn="just" fontAlgn="auto">
              <a:lnSpc>
                <a:spcPts val="3860"/>
              </a:lnSpc>
              <a:buFont typeface="Arial" panose="020B0604020202020204" pitchFamily="34" charset="0"/>
              <a:buNone/>
            </a:pPr>
            <a:endParaRPr kumimoji="1" lang="zh-CN" altLang="en-US" sz="2800" b="1">
              <a:latin typeface="仿宋" panose="02010609060101010101" charset="-122"/>
              <a:ea typeface="仿宋" panose="02010609060101010101" charset="-122"/>
              <a:cs typeface="仿宋" panose="02010609060101010101" charset="-122"/>
              <a:sym typeface="+mn-ea"/>
            </a:endParaRPr>
          </a:p>
          <a:p>
            <a:pPr indent="0" algn="just" fontAlgn="auto">
              <a:lnSpc>
                <a:spcPts val="3860"/>
              </a:lnSpc>
              <a:buFont typeface="Arial" panose="020B0604020202020204" pitchFamily="34" charset="0"/>
              <a:buNone/>
            </a:pPr>
            <a:endParaRPr kumimoji="1" lang="zh-CN" altLang="en-US" sz="2800" b="1">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6318885" y="1941195"/>
            <a:ext cx="5595620" cy="521970"/>
          </a:xfrm>
          <a:prstGeom prst="rect">
            <a:avLst/>
          </a:prstGeom>
          <a:solidFill>
            <a:srgbClr val="CEBB67"/>
          </a:solidFill>
          <a:effectLst>
            <a:outerShdw blurRad="50800" dist="38100" dir="2700000" algn="tl" rotWithShape="0">
              <a:prstClr val="black">
                <a:alpha val="40000"/>
              </a:prstClr>
            </a:outerShdw>
          </a:effectLst>
        </p:spPr>
        <p:txBody>
          <a:bodyPr wrap="square" rtlCol="0" anchor="t">
            <a:spAutoFit/>
          </a:bodyPr>
          <a:lstStyle/>
          <a:p>
            <a:pPr>
              <a:lnSpc>
                <a:spcPct val="10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中国革命面貌焕然一新，新在何处？</a:t>
            </a:r>
          </a:p>
        </p:txBody>
      </p:sp>
      <p:sp>
        <p:nvSpPr>
          <p:cNvPr id="8" name="文本框 7"/>
          <p:cNvSpPr txBox="1"/>
          <p:nvPr/>
        </p:nvSpPr>
        <p:spPr>
          <a:xfrm>
            <a:off x="6233160" y="2498725"/>
            <a:ext cx="5709285" cy="3192145"/>
          </a:xfrm>
          <a:prstGeom prst="rect">
            <a:avLst/>
          </a:prstGeom>
          <a:noFill/>
        </p:spPr>
        <p:txBody>
          <a:bodyPr wrap="square" rtlCol="0" anchor="t">
            <a:spAutoFit/>
          </a:bodyPr>
          <a:lstStyle/>
          <a:p>
            <a:pPr>
              <a:lnSpc>
                <a:spcPct val="12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新的</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领导</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力量</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a:latin typeface="华文中宋" panose="02010600040101010101" charset="-122"/>
                <a:ea typeface="华文中宋" panose="02010600040101010101" charset="-122"/>
                <a:cs typeface="华文中宋" panose="02010600040101010101" charset="-122"/>
                <a:sym typeface="+mn-ea"/>
              </a:rPr>
              <a:t>无产阶级革命政党</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endParaRPr>
          </a:p>
          <a:p>
            <a:pPr>
              <a:lnSpc>
                <a:spcPct val="12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新的</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指导思想：</a:t>
            </a:r>
            <a:r>
              <a:rPr lang="en-US" altLang="zh-CN" sz="2800">
                <a:latin typeface="华文中宋" panose="02010600040101010101" charset="-122"/>
                <a:ea typeface="华文中宋" panose="02010600040101010101" charset="-122"/>
                <a:cs typeface="华文中宋" panose="02010600040101010101" charset="-122"/>
                <a:sym typeface="+mn-ea"/>
              </a:rPr>
              <a:t>马克思主义</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endParaRPr>
          </a:p>
          <a:p>
            <a:pPr>
              <a:lnSpc>
                <a:spcPct val="12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新的</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奋斗目标：</a:t>
            </a:r>
            <a:r>
              <a:rPr lang="en-US" altLang="zh-CN" sz="2800">
                <a:latin typeface="华文中宋" panose="02010600040101010101" charset="-122"/>
                <a:ea typeface="华文中宋" panose="02010600040101010101" charset="-122"/>
                <a:cs typeface="华文中宋" panose="02010600040101010101" charset="-122"/>
                <a:sym typeface="+mn-ea"/>
              </a:rPr>
              <a:t>实现共产主义</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endParaRPr>
          </a:p>
          <a:p>
            <a:pPr>
              <a:lnSpc>
                <a:spcPct val="12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新的</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革命范畴：</a:t>
            </a:r>
            <a:r>
              <a:rPr lang="en-US" altLang="zh-CN" sz="2800">
                <a:latin typeface="华文中宋" panose="02010600040101010101" charset="-122"/>
                <a:ea typeface="华文中宋" panose="02010600040101010101" charset="-122"/>
                <a:cs typeface="华文中宋" panose="02010600040101010101" charset="-122"/>
                <a:sym typeface="+mn-ea"/>
              </a:rPr>
              <a:t>世界无产阶级革命</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endParaRPr>
          </a:p>
          <a:p>
            <a:pPr>
              <a:lnSpc>
                <a:spcPct val="120000"/>
              </a:lnSpc>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新的</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斗争策略：</a:t>
            </a:r>
            <a:r>
              <a:rPr lang="en-US" altLang="zh-CN" sz="2800">
                <a:latin typeface="华文中宋" panose="02010600040101010101" charset="-122"/>
                <a:ea typeface="华文中宋" panose="02010600040101010101" charset="-122"/>
                <a:cs typeface="华文中宋" panose="02010600040101010101" charset="-122"/>
                <a:sym typeface="+mn-ea"/>
              </a:rPr>
              <a:t>团结一切可以团结的力量</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grpSp>
        <p:nvGrpSpPr>
          <p:cNvPr id="44" name="组合 43"/>
          <p:cNvGrpSpPr/>
          <p:nvPr/>
        </p:nvGrpSpPr>
        <p:grpSpPr>
          <a:xfrm>
            <a:off x="9997440" y="5287645"/>
            <a:ext cx="1917065" cy="1148715"/>
            <a:chOff x="6205199" y="-1470443"/>
            <a:chExt cx="2982631" cy="1323336"/>
          </a:xfrm>
        </p:grpSpPr>
        <p:sp>
          <p:nvSpPr>
            <p:cNvPr id="45" name="Freeform 7"/>
            <p:cNvSpPr/>
            <p:nvPr/>
          </p:nvSpPr>
          <p:spPr bwMode="auto">
            <a:xfrm>
              <a:off x="6684566" y="-1470443"/>
              <a:ext cx="2503264" cy="111764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lgn="just"/>
              <a:endParaRPr lang="zh-CN" altLang="en-US">
                <a:latin typeface="微软雅黑" panose="020B0503020204020204" charset="-122"/>
              </a:endParaRPr>
            </a:p>
          </p:txBody>
        </p:sp>
        <p:sp>
          <p:nvSpPr>
            <p:cNvPr id="46" name="Freeform 7"/>
            <p:cNvSpPr/>
            <p:nvPr/>
          </p:nvSpPr>
          <p:spPr bwMode="auto">
            <a:xfrm>
              <a:off x="6205199" y="-1343525"/>
              <a:ext cx="2635200" cy="119641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lt1"/>
                </a:solidFill>
              </a:endParaRPr>
            </a:p>
          </p:txBody>
        </p:sp>
        <p:sp>
          <p:nvSpPr>
            <p:cNvPr id="54" name="Freeform 5"/>
            <p:cNvSpPr/>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lgn="just"/>
              <a:endParaRPr lang="zh-CN" altLang="en-US">
                <a:solidFill>
                  <a:schemeClr val="tx1"/>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11" grpId="0"/>
      <p:bldP spid="11" grpId="1"/>
      <p:bldP spid="5" grpId="0" animBg="1"/>
      <p:bldP spid="5" grpId="1" animBg="1"/>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三、中国共产党的诞生</a:t>
            </a:r>
          </a:p>
        </p:txBody>
      </p:sp>
      <p:sp>
        <p:nvSpPr>
          <p:cNvPr id="4" name="文本框 3"/>
          <p:cNvSpPr txBox="1"/>
          <p:nvPr/>
        </p:nvSpPr>
        <p:spPr>
          <a:xfrm>
            <a:off x="126365" y="907415"/>
            <a:ext cx="291020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（三）中共二大：</a:t>
            </a:r>
          </a:p>
        </p:txBody>
      </p:sp>
      <p:sp>
        <p:nvSpPr>
          <p:cNvPr id="26" name="文本框 25"/>
          <p:cNvSpPr txBox="1"/>
          <p:nvPr/>
        </p:nvSpPr>
        <p:spPr>
          <a:xfrm>
            <a:off x="313055" y="144462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、概况：</a:t>
            </a:r>
          </a:p>
        </p:txBody>
      </p:sp>
      <p:sp>
        <p:nvSpPr>
          <p:cNvPr id="10" name="文本框 9"/>
          <p:cNvSpPr txBox="1"/>
          <p:nvPr/>
        </p:nvSpPr>
        <p:spPr>
          <a:xfrm>
            <a:off x="1960245" y="1435735"/>
            <a:ext cx="4402455" cy="521970"/>
          </a:xfrm>
          <a:prstGeom prst="rect">
            <a:avLst/>
          </a:prstGeom>
          <a:noFill/>
        </p:spPr>
        <p:txBody>
          <a:bodyPr wrap="square" rtlCol="0">
            <a:spAutoFit/>
          </a:bodyPr>
          <a:lstStyle/>
          <a:p>
            <a:pPr algn="l"/>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1922</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年</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在</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上海</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召开</a:t>
            </a:r>
          </a:p>
        </p:txBody>
      </p:sp>
      <p:sp>
        <p:nvSpPr>
          <p:cNvPr id="2" name="文本框 1"/>
          <p:cNvSpPr txBox="1"/>
          <p:nvPr/>
        </p:nvSpPr>
        <p:spPr>
          <a:xfrm>
            <a:off x="313055" y="2907030"/>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、内容：</a:t>
            </a:r>
          </a:p>
        </p:txBody>
      </p:sp>
      <p:sp>
        <p:nvSpPr>
          <p:cNvPr id="6" name="文本框 5"/>
          <p:cNvSpPr txBox="1"/>
          <p:nvPr/>
        </p:nvSpPr>
        <p:spPr>
          <a:xfrm>
            <a:off x="313055" y="197167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、背景：</a:t>
            </a:r>
          </a:p>
        </p:txBody>
      </p:sp>
      <p:sp>
        <p:nvSpPr>
          <p:cNvPr id="7" name="文本框 6"/>
          <p:cNvSpPr txBox="1"/>
          <p:nvPr/>
        </p:nvSpPr>
        <p:spPr>
          <a:xfrm>
            <a:off x="1960245" y="1964055"/>
            <a:ext cx="7826375" cy="521970"/>
          </a:xfrm>
          <a:prstGeom prst="rect">
            <a:avLst/>
          </a:prstGeom>
          <a:noFill/>
        </p:spPr>
        <p:txBody>
          <a:bodyPr wrap="square" rtlCol="0">
            <a:spAutoFit/>
          </a:bodyPr>
          <a:lstStyle/>
          <a:p>
            <a:r>
              <a:rPr lang="zh-CN" altLang="en-US" sz="2800">
                <a:solidFill>
                  <a:schemeClr val="tx1">
                    <a:lumMod val="95000"/>
                    <a:lumOff val="5000"/>
                  </a:schemeClr>
                </a:solidFill>
                <a:latin typeface="华文中宋" panose="02010600040101010101" charset="-122"/>
                <a:ea typeface="华文中宋" panose="02010600040101010101" charset="-122"/>
              </a:rPr>
              <a:t>①苏联诞生，共产国际召开会议对中国提出意见</a:t>
            </a:r>
          </a:p>
        </p:txBody>
      </p:sp>
      <p:sp>
        <p:nvSpPr>
          <p:cNvPr id="9" name="文本框 8"/>
          <p:cNvSpPr txBox="1"/>
          <p:nvPr/>
        </p:nvSpPr>
        <p:spPr>
          <a:xfrm>
            <a:off x="1960245" y="2473325"/>
            <a:ext cx="7826375" cy="521970"/>
          </a:xfrm>
          <a:prstGeom prst="rect">
            <a:avLst/>
          </a:prstGeom>
          <a:noFill/>
        </p:spPr>
        <p:txBody>
          <a:bodyPr wrap="square" rtlCol="0">
            <a:spAutoFit/>
          </a:bodyPr>
          <a:lstStyle/>
          <a:p>
            <a:r>
              <a:rPr lang="zh-CN" altLang="en-US" sz="2800">
                <a:solidFill>
                  <a:schemeClr val="tx1">
                    <a:lumMod val="95000"/>
                    <a:lumOff val="5000"/>
                  </a:schemeClr>
                </a:solidFill>
                <a:latin typeface="华文中宋" panose="02010600040101010101" charset="-122"/>
                <a:ea typeface="华文中宋" panose="02010600040101010101" charset="-122"/>
              </a:rPr>
              <a:t>②华盛顿会议加深了中国的民族危机</a:t>
            </a:r>
          </a:p>
        </p:txBody>
      </p:sp>
      <p:graphicFrame>
        <p:nvGraphicFramePr>
          <p:cNvPr id="12" name="表格 -1"/>
          <p:cNvGraphicFramePr>
            <a:graphicFrameLocks noGrp="1"/>
          </p:cNvGraphicFramePr>
          <p:nvPr>
            <p:custDataLst>
              <p:tags r:id="rId4"/>
            </p:custDataLst>
          </p:nvPr>
        </p:nvGraphicFramePr>
        <p:xfrm>
          <a:off x="379095" y="3469005"/>
          <a:ext cx="11464925" cy="2880995"/>
        </p:xfrm>
        <a:graphic>
          <a:graphicData uri="http://schemas.openxmlformats.org/drawingml/2006/table">
            <a:tbl>
              <a:tblPr firstRow="1" bandRow="1">
                <a:tableStyleId>{5940675A-B579-460E-94D1-54222C63F5DA}</a:tableStyleId>
              </a:tblPr>
              <a:tblGrid>
                <a:gridCol w="1536700"/>
                <a:gridCol w="3336290"/>
                <a:gridCol w="6591935"/>
              </a:tblGrid>
              <a:tr h="426720">
                <a:tc>
                  <a:txBody>
                    <a:bodyPr/>
                    <a:lstStyle/>
                    <a:p>
                      <a:pPr algn="ctr">
                        <a:buNone/>
                      </a:pPr>
                      <a:endParaRPr lang="zh-CN" altLang="en-US" sz="2800" b="1">
                        <a:solidFill>
                          <a:srgbClr val="9C7D2C"/>
                        </a:solidFill>
                        <a:latin typeface="华文中宋" panose="02010600040101010101" charset="-122"/>
                        <a:ea typeface="华文中宋" panose="02010600040101010101" charset="-122"/>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zh-CN" altLang="en-US" sz="2800" b="1">
                          <a:solidFill>
                            <a:srgbClr val="9C7D2C"/>
                          </a:solidFill>
                          <a:latin typeface="华文中宋" panose="02010600040101010101" charset="-122"/>
                          <a:ea typeface="华文中宋" panose="02010600040101010101" charset="-122"/>
                          <a:cs typeface="华文中宋" panose="02010600040101010101" charset="-122"/>
                        </a:rPr>
                        <a:t>中共一大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zh-CN" altLang="en-US" sz="2800" b="1" kern="1200">
                          <a:solidFill>
                            <a:srgbClr val="9C7D2C"/>
                          </a:solidFill>
                          <a:latin typeface="华文中宋" panose="02010600040101010101" charset="-122"/>
                          <a:ea typeface="华文中宋" panose="02010600040101010101" charset="-122"/>
                          <a:cs typeface="华文中宋" panose="02010600040101010101" charset="-122"/>
                        </a:rPr>
                        <a:t>中共二大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algn="ctr">
                        <a:buNone/>
                      </a:pPr>
                      <a:r>
                        <a:rPr lang="zh-CN" altLang="en-US" sz="2800" b="1">
                          <a:solidFill>
                            <a:srgbClr val="9C7D2C"/>
                          </a:solidFill>
                          <a:latin typeface="华文中宋" panose="02010600040101010101" charset="-122"/>
                          <a:ea typeface="华文中宋" panose="02010600040101010101" charset="-122"/>
                          <a:cs typeface="宋体" panose="02010600030101010101" pitchFamily="2" charset="-122"/>
                        </a:rPr>
                        <a:t>社会性质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en-US" altLang="zh-CN" sz="2800" b="0">
                          <a:solidFill>
                            <a:srgbClr val="000000"/>
                          </a:solidFill>
                          <a:latin typeface="华文中宋" panose="02010600040101010101" charset="-122"/>
                          <a:ea typeface="华文中宋" panose="02010600040101010101" charset="-122"/>
                          <a:cs typeface="华文中宋" panose="02010600040101010101" charset="-122"/>
                        </a:rPr>
                        <a:t>未阐述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r>
                        <a:rPr lang="en-US" altLang="zh-CN" sz="2800" b="0">
                          <a:solidFill>
                            <a:srgbClr val="FF0000"/>
                          </a:solidFill>
                          <a:latin typeface="华文中宋" panose="02010600040101010101" charset="-122"/>
                          <a:ea typeface="华文中宋" panose="02010600040101010101" charset="-122"/>
                          <a:cs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algn="ctr">
                        <a:buNone/>
                      </a:pPr>
                      <a:r>
                        <a:rPr lang="zh-CN" altLang="en-US" sz="2800" b="1">
                          <a:solidFill>
                            <a:srgbClr val="9C7D2C"/>
                          </a:solidFill>
                          <a:latin typeface="华文中宋" panose="02010600040101010101" charset="-122"/>
                          <a:ea typeface="华文中宋" panose="02010600040101010101" charset="-122"/>
                          <a:cs typeface="宋体" panose="02010600030101010101" pitchFamily="2" charset="-122"/>
                        </a:rPr>
                        <a:t>革命目标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zh-CN" altLang="en-US" sz="2800" b="0">
                          <a:solidFill>
                            <a:srgbClr val="000000"/>
                          </a:solidFill>
                          <a:latin typeface="华文中宋" panose="02010600040101010101" charset="-122"/>
                          <a:ea typeface="华文中宋" panose="02010600040101010101" charset="-122"/>
                          <a:cs typeface="宋体" panose="02010600030101010101" pitchFamily="2" charset="-122"/>
                        </a:rPr>
                        <a:t>推翻资产阶级，建立无产阶级专政，实现社会主义和共产主义。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755">
                <a:tc>
                  <a:txBody>
                    <a:bodyPr/>
                    <a:lstStyle/>
                    <a:p>
                      <a:pPr algn="ctr">
                        <a:buNone/>
                      </a:pPr>
                      <a:r>
                        <a:rPr lang="zh-CN" altLang="en-US" sz="2800" b="1">
                          <a:solidFill>
                            <a:srgbClr val="9C7D2C"/>
                          </a:solidFill>
                          <a:latin typeface="华文中宋" panose="02010600040101010101" charset="-122"/>
                          <a:ea typeface="华文中宋" panose="02010600040101010101" charset="-122"/>
                          <a:cs typeface="宋体" panose="02010600030101010101" pitchFamily="2" charset="-122"/>
                        </a:rPr>
                        <a:t>革命对象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zh-CN" altLang="en-US" sz="2800" b="0" smtClean="0">
                          <a:solidFill>
                            <a:srgbClr val="000000"/>
                          </a:solidFill>
                          <a:latin typeface="华文中宋" panose="02010600040101010101" charset="-122"/>
                          <a:ea typeface="华文中宋" panose="02010600040101010101" charset="-122"/>
                          <a:cs typeface="华文中宋" panose="02010600040101010101" charset="-122"/>
                        </a:rPr>
                        <a:t>  资产阶级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zh-CN" altLang="en-US" sz="2800" b="0">
                        <a:solidFill>
                          <a:srgbClr val="FF0000"/>
                        </a:solidFill>
                        <a:latin typeface="华文中宋" panose="02010600040101010101" charset="-122"/>
                        <a:ea typeface="华文中宋" panose="02010600040101010101" charset="-122"/>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文本框 3"/>
          <p:cNvSpPr txBox="1"/>
          <p:nvPr>
            <p:custDataLst>
              <p:tags r:id="rId5"/>
            </p:custDataLst>
          </p:nvPr>
        </p:nvSpPr>
        <p:spPr>
          <a:xfrm>
            <a:off x="5307330" y="4279265"/>
            <a:ext cx="6690360" cy="1512570"/>
          </a:xfrm>
          <a:prstGeom prst="rect">
            <a:avLst/>
          </a:prstGeom>
          <a:noFill/>
        </p:spPr>
        <p:txBody>
          <a:bodyPr wrap="square" rtlCol="0" anchor="t">
            <a:spAutoFit/>
          </a:bodyPr>
          <a:lstStyle/>
          <a:p>
            <a:pPr algn="l">
              <a:lnSpc>
                <a:spcPct val="11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最低纲领：</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打倒军阀，推翻国际帝国主义的压迫，统一中国为真正的民主共和国。</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lnSpc>
                <a:spcPct val="11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最高纲领：渐次达到一个共产主义社会。</a:t>
            </a:r>
          </a:p>
        </p:txBody>
      </p:sp>
      <p:sp>
        <p:nvSpPr>
          <p:cNvPr id="15" name="文本框 3"/>
          <p:cNvSpPr txBox="1"/>
          <p:nvPr>
            <p:custDataLst>
              <p:tags r:id="rId6"/>
            </p:custDataLst>
          </p:nvPr>
        </p:nvSpPr>
        <p:spPr>
          <a:xfrm>
            <a:off x="6744335" y="3813175"/>
            <a:ext cx="3815715" cy="521970"/>
          </a:xfrm>
          <a:prstGeom prst="rect">
            <a:avLst/>
          </a:prstGeom>
          <a:noFill/>
        </p:spPr>
        <p:txBody>
          <a:bodyPr wrap="square" rtlCol="0" anchor="t">
            <a:spAutoFit/>
          </a:bodyPr>
          <a:lstStyle/>
          <a:p>
            <a:pPr algn="l">
              <a:lnSpc>
                <a:spcPct val="100000"/>
              </a:lnSpc>
              <a:spcBef>
                <a:spcPct val="50000"/>
              </a:spcBef>
            </a:pPr>
            <a:r>
              <a:rPr lang="zh-CN" altLang="en-US" sz="2800" smtClean="0">
                <a:solidFill>
                  <a:srgbClr val="C00000"/>
                </a:solidFill>
                <a:latin typeface="华文中宋" panose="02010600040101010101" charset="-122"/>
                <a:ea typeface="华文中宋" panose="02010600040101010101" charset="-122"/>
                <a:cs typeface="宋体" panose="02010600030101010101" pitchFamily="2" charset="-122"/>
                <a:sym typeface="+mn-ea"/>
              </a:rPr>
              <a:t>半殖民地半封建社会</a:t>
            </a:r>
          </a:p>
        </p:txBody>
      </p:sp>
      <p:sp>
        <p:nvSpPr>
          <p:cNvPr id="16" name="文本框 3"/>
          <p:cNvSpPr txBox="1"/>
          <p:nvPr>
            <p:custDataLst>
              <p:tags r:id="rId7"/>
            </p:custDataLst>
          </p:nvPr>
        </p:nvSpPr>
        <p:spPr>
          <a:xfrm>
            <a:off x="6555486" y="5827861"/>
            <a:ext cx="3383280" cy="521970"/>
          </a:xfrm>
          <a:prstGeom prst="rect">
            <a:avLst/>
          </a:prstGeom>
          <a:noFill/>
        </p:spPr>
        <p:txBody>
          <a:bodyPr wrap="none" rtlCol="0" anchor="t">
            <a:spAutoFit/>
          </a:bodyPr>
          <a:lstStyle/>
          <a:p>
            <a:pPr algn="l">
              <a:spcBef>
                <a:spcPct val="50000"/>
              </a:spcBef>
            </a:pPr>
            <a:r>
              <a:rPr lang="zh-CN" altLang="en-US" sz="2800" smtClean="0">
                <a:solidFill>
                  <a:srgbClr val="C00000"/>
                </a:solidFill>
                <a:latin typeface="华文中宋" panose="02010600040101010101" charset="-122"/>
                <a:ea typeface="华文中宋" panose="02010600040101010101" charset="-122"/>
                <a:cs typeface="宋体" panose="02010600030101010101" pitchFamily="2" charset="-122"/>
                <a:sym typeface="+mn-ea"/>
              </a:rPr>
              <a:t>帝国主义和封建军阀</a:t>
            </a:r>
          </a:p>
        </p:txBody>
      </p:sp>
      <p:sp>
        <p:nvSpPr>
          <p:cNvPr id="17" name="文本框 16"/>
          <p:cNvSpPr txBox="1"/>
          <p:nvPr/>
        </p:nvSpPr>
        <p:spPr>
          <a:xfrm>
            <a:off x="379095" y="5089525"/>
            <a:ext cx="11464290" cy="95821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indent="0" defTabSz="914400" eaLnBrk="1" fontAlgn="auto" hangingPunct="1">
              <a:lnSpc>
                <a:spcPts val="3380"/>
              </a:lnSpc>
            </a:pPr>
            <a:r>
              <a:rPr kumimoji="1"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②第一次明确提出反帝反封建的民主革命纲领，明确了党的任务，为中国革命指明了方向。</a:t>
            </a:r>
          </a:p>
        </p:txBody>
      </p:sp>
      <p:sp>
        <p:nvSpPr>
          <p:cNvPr id="18" name="文本框 17"/>
          <p:cNvSpPr txBox="1"/>
          <p:nvPr/>
        </p:nvSpPr>
        <p:spPr>
          <a:xfrm>
            <a:off x="379095" y="4300855"/>
            <a:ext cx="10654665" cy="52451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indent="0" defTabSz="914400" eaLnBrk="1" fontAlgn="auto" hangingPunct="1">
              <a:lnSpc>
                <a:spcPts val="3380"/>
              </a:lnSpc>
            </a:pPr>
            <a:r>
              <a:rPr kumimoji="1"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①符合中国国情，正确分析了中国社会性质、革命对象、革命性质。</a:t>
            </a:r>
          </a:p>
        </p:txBody>
      </p:sp>
      <p:grpSp>
        <p:nvGrpSpPr>
          <p:cNvPr id="19" name="组合 18"/>
          <p:cNvGrpSpPr/>
          <p:nvPr/>
        </p:nvGrpSpPr>
        <p:grpSpPr>
          <a:xfrm>
            <a:off x="9786620" y="381964"/>
            <a:ext cx="2149585" cy="2418161"/>
            <a:chOff x="15887" y="-64"/>
            <a:chExt cx="2829" cy="3261"/>
          </a:xfrm>
        </p:grpSpPr>
        <p:pic>
          <p:nvPicPr>
            <p:cNvPr id="21" name="图片 20" descr="C:/Users/ASUS/AppData/Local/Temp/picturecompress_20211222162609/output_1.pngoutput_1"/>
            <p:cNvPicPr>
              <a:picLocks noChangeAspect="1"/>
            </p:cNvPicPr>
            <p:nvPr>
              <p:custDataLst>
                <p:tags r:id="rId8"/>
              </p:custDataLst>
            </p:nvPr>
          </p:nvPicPr>
          <p:blipFill>
            <a:blip r:embed="rId11"/>
            <a:stretch>
              <a:fillRect/>
            </a:stretch>
          </p:blipFill>
          <p:spPr>
            <a:xfrm>
              <a:off x="15887" y="-64"/>
              <a:ext cx="2829" cy="2534"/>
            </a:xfrm>
            <a:prstGeom prst="rect">
              <a:avLst/>
            </a:prstGeom>
            <a:effectLst>
              <a:outerShdw blurRad="50800" dist="38100" dir="2700000" algn="tl" rotWithShape="0">
                <a:prstClr val="black">
                  <a:alpha val="40000"/>
                </a:prstClr>
              </a:outerShdw>
            </a:effectLst>
          </p:spPr>
        </p:pic>
        <p:sp>
          <p:nvSpPr>
            <p:cNvPr id="22" name="文本框 21"/>
            <p:cNvSpPr txBox="1"/>
            <p:nvPr>
              <p:custDataLst>
                <p:tags r:id="rId9"/>
              </p:custDataLst>
            </p:nvPr>
          </p:nvSpPr>
          <p:spPr>
            <a:xfrm>
              <a:off x="16096" y="2576"/>
              <a:ext cx="2620" cy="621"/>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zh-CN" altLang="en-US" sz="2400">
                  <a:latin typeface="宋体" panose="02010600030101010101" pitchFamily="2" charset="-122"/>
                  <a:ea typeface="宋体" panose="02010600030101010101" pitchFamily="2" charset="-122"/>
                  <a:sym typeface="+mn-ea"/>
                </a:rPr>
                <a:t>◎</a:t>
              </a:r>
              <a:r>
                <a:rPr kumimoji="0" lang="zh-CN" altLang="en-US" sz="2400" i="0" u="none" strike="noStrike" kern="1200" cap="none" spc="0" normalizeH="0" baseline="0" noProof="0">
                  <a:ln>
                    <a:noFill/>
                  </a:ln>
                  <a:solidFill>
                    <a:prstClr val="black"/>
                  </a:solidFill>
                  <a:effectLst/>
                  <a:uLnTx/>
                  <a:uFillTx/>
                  <a:latin typeface="华文仿宋" panose="02010600040101010101" charset="-122"/>
                  <a:ea typeface="华文仿宋" panose="02010600040101010101" charset="-122"/>
                  <a:cs typeface="仿宋" panose="02010609060101010101" charset="-122"/>
                </a:rPr>
                <a:t>苏联国徽</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6" grpId="0"/>
      <p:bldP spid="26" grpId="1"/>
      <p:bldP spid="10" grpId="0"/>
      <p:bldP spid="10" grpId="1"/>
      <p:bldP spid="2" grpId="0"/>
      <p:bldP spid="2" grpId="1"/>
      <p:bldP spid="6" grpId="0"/>
      <p:bldP spid="6" grpId="1"/>
      <p:bldP spid="7" grpId="0"/>
      <p:bldP spid="7" grpId="1"/>
      <p:bldP spid="9" grpId="0"/>
      <p:bldP spid="9" grpId="1"/>
      <p:bldP spid="14" grpId="0"/>
      <p:bldP spid="14" grpId="1"/>
      <p:bldP spid="15" grpId="0"/>
      <p:bldP spid="15" grpId="1"/>
      <p:bldP spid="16" grpId="0"/>
      <p:bldP spid="16" grpId="1"/>
      <p:bldP spid="17" grpId="0" animBg="1"/>
      <p:bldP spid="17" grpId="1" animBg="1"/>
      <p:bldP spid="18" grpId="0" animBg="1"/>
      <p:bldP spid="1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58445" y="5631815"/>
            <a:ext cx="11683365" cy="953135"/>
          </a:xfrm>
          <a:prstGeom prst="rect">
            <a:avLst/>
          </a:prstGeom>
          <a:noFill/>
        </p:spPr>
        <p:txBody>
          <a:bodyPr wrap="square" rtlCol="0">
            <a:spAutoFit/>
          </a:bodyPr>
          <a:lstStyle/>
          <a:p>
            <a:pPr indent="0" algn="just" fontAlgn="auto">
              <a:lnSpc>
                <a:spcPct val="100000"/>
              </a:lnSpc>
            </a:pPr>
            <a:r>
              <a:rPr lang="en-US" altLang="zh-CN" sz="2800">
                <a:latin typeface="华文中宋" panose="02010600040101010101" charset="-122"/>
                <a:ea typeface="华文中宋" panose="02010600040101010101" charset="-122"/>
                <a:cs typeface="宋体" panose="02010600030101010101" pitchFamily="2" charset="-122"/>
                <a:sym typeface="宋体" panose="02010600030101010101" pitchFamily="2" charset="-122"/>
              </a:rPr>
              <a:t>               </a:t>
            </a:r>
            <a:r>
              <a:rPr lang="zh-CN" altLang="en-US" sz="2800">
                <a:latin typeface="华文中宋" panose="02010600040101010101" charset="-122"/>
                <a:ea typeface="华文中宋" panose="02010600040101010101" charset="-122"/>
                <a:cs typeface="宋体" panose="02010600030101010101" pitchFamily="2" charset="-122"/>
                <a:sym typeface="宋体" panose="02010600030101010101" pitchFamily="2" charset="-122"/>
              </a:rPr>
              <a:t>大会同意共产党员</a:t>
            </a:r>
            <a:r>
              <a:rPr lang="en-US" sz="2800">
                <a:latin typeface="华文中宋" panose="02010600040101010101" charset="-122"/>
                <a:ea typeface="华文中宋" panose="02010600040101010101" charset="-122"/>
                <a:cs typeface="仿宋" panose="02010609060101010101" charset="-122"/>
                <a:sym typeface="宋体" panose="02010600030101010101" pitchFamily="2" charset="-122"/>
              </a:rPr>
              <a:t>以个人身份加入</a:t>
            </a:r>
            <a:r>
              <a:rPr lang="zh-CN" altLang="en-US" sz="2800">
                <a:latin typeface="华文中宋" panose="02010600040101010101" charset="-122"/>
                <a:ea typeface="华文中宋" panose="02010600040101010101" charset="-122"/>
                <a:cs typeface="宋体" panose="02010600030101010101" pitchFamily="2" charset="-122"/>
                <a:sym typeface="宋体" panose="02010600030101010101" pitchFamily="2" charset="-122"/>
              </a:rPr>
              <a:t>国民党，即通过</a:t>
            </a:r>
            <a:r>
              <a:rPr lang="en-US" sz="2800">
                <a:solidFill>
                  <a:srgbClr val="C00000"/>
                </a:solidFill>
                <a:latin typeface="华文中宋" panose="02010600040101010101" charset="-122"/>
                <a:ea typeface="华文中宋" panose="02010600040101010101" charset="-122"/>
                <a:cs typeface="仿宋" panose="02010609060101010101" charset="-122"/>
                <a:sym typeface="宋体" panose="02010600030101010101" pitchFamily="2" charset="-122"/>
              </a:rPr>
              <a:t>党内合作</a:t>
            </a:r>
            <a:r>
              <a:rPr lang="zh-CN" altLang="en-US" sz="2800">
                <a:latin typeface="华文中宋" panose="02010600040101010101" charset="-122"/>
                <a:ea typeface="华文中宋" panose="02010600040101010101" charset="-122"/>
                <a:cs typeface="宋体" panose="02010600030101010101" pitchFamily="2" charset="-122"/>
                <a:sym typeface="宋体" panose="02010600030101010101" pitchFamily="2" charset="-122"/>
              </a:rPr>
              <a:t>的方式</a:t>
            </a: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宋体" panose="02010600030101010101" pitchFamily="2" charset="-122"/>
              </a:rPr>
              <a:t>与国民党合作</a:t>
            </a:r>
          </a:p>
        </p:txBody>
      </p:sp>
      <p:sp>
        <p:nvSpPr>
          <p:cNvPr id="7" name="文本框 6"/>
          <p:cNvSpPr txBox="1"/>
          <p:nvPr/>
        </p:nvSpPr>
        <p:spPr>
          <a:xfrm>
            <a:off x="467360" y="1951355"/>
            <a:ext cx="11725275" cy="1038860"/>
          </a:xfrm>
          <a:prstGeom prst="rect">
            <a:avLst/>
          </a:prstGeom>
          <a:noFill/>
        </p:spPr>
        <p:txBody>
          <a:bodyPr wrap="square" rtlCol="0" anchor="t">
            <a:spAutoFit/>
          </a:bodyPr>
          <a:lstStyle/>
          <a:p>
            <a:pPr marR="0" indent="0" defTabSz="914400" fontAlgn="base">
              <a:lnSpc>
                <a:spcPct val="110000"/>
              </a:lnSpc>
              <a:spcBef>
                <a:spcPct val="0"/>
              </a:spcBef>
              <a:spcAft>
                <a:spcPct val="0"/>
              </a:spcAft>
              <a:buClrTx/>
              <a:buSzTx/>
              <a:buFontTx/>
              <a:buNone/>
              <a:defRPr/>
            </a:pPr>
            <a:r>
              <a:rPr lang="en-US" altLang="en-US" sz="2800" noProof="0" smtClean="0">
                <a:solidFill>
                  <a:srgbClr val="FF0000"/>
                </a:solidFill>
                <a:latin typeface="华文中宋" panose="02010600040101010101" charset="-122"/>
                <a:ea typeface="华文中宋" panose="02010600040101010101" charset="-122"/>
                <a:cs typeface="华文中宋" panose="02010600040101010101" charset="-122"/>
                <a:sym typeface="+mn-ea"/>
              </a:rPr>
              <a:t>              </a:t>
            </a:r>
            <a:r>
              <a:rPr lang="en-US" altLang="en-US"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     1922.1</a:t>
            </a:r>
            <a:r>
              <a:rPr lang="zh-CN" altLang="en-US"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香港海员大罢工</a:t>
            </a:r>
            <a:r>
              <a:rPr lang="zh-CN" altLang="en-US" sz="2800" noProof="0" smtClean="0">
                <a:latin typeface="华文中宋" panose="02010600040101010101" charset="-122"/>
                <a:ea typeface="华文中宋" panose="02010600040101010101" charset="-122"/>
                <a:cs typeface="华文中宋" panose="02010600040101010101" charset="-122"/>
                <a:sym typeface="+mn-ea"/>
              </a:rPr>
              <a:t>、</a:t>
            </a:r>
            <a:r>
              <a:rPr lang="en-US" altLang="zh-CN"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1923.2</a:t>
            </a:r>
            <a:r>
              <a:rPr lang="zh-CN" altLang="en-US"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京汉铁路工人总罢工</a:t>
            </a:r>
            <a:r>
              <a:rPr lang="zh-CN" altLang="en-US" sz="2800" noProof="0" smtClean="0">
                <a:latin typeface="华文中宋" panose="02010600040101010101" charset="-122"/>
                <a:ea typeface="华文中宋" panose="02010600040101010101" charset="-122"/>
                <a:cs typeface="华文中宋" panose="02010600040101010101" charset="-122"/>
                <a:sym typeface="+mn-ea"/>
              </a:rPr>
              <a:t>，爆发的罢工斗争达</a:t>
            </a:r>
            <a:r>
              <a:rPr lang="en-US" altLang="zh-CN"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100</a:t>
            </a:r>
            <a:r>
              <a:rPr lang="zh-CN" altLang="en-US"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多次</a:t>
            </a:r>
            <a:r>
              <a:rPr lang="zh-CN" altLang="en-US" sz="2800" noProof="0" smtClean="0">
                <a:latin typeface="华文中宋" panose="02010600040101010101" charset="-122"/>
                <a:ea typeface="华文中宋" panose="02010600040101010101" charset="-122"/>
                <a:cs typeface="华文中宋" panose="02010600040101010101" charset="-122"/>
                <a:sym typeface="+mn-ea"/>
              </a:rPr>
              <a:t>，参加罢工的工人达</a:t>
            </a:r>
            <a:r>
              <a:rPr lang="en-US" altLang="zh-CN"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30</a:t>
            </a:r>
            <a:r>
              <a:rPr lang="zh-CN" altLang="en-US" sz="2800" noProof="0" smtClean="0">
                <a:solidFill>
                  <a:srgbClr val="C00000"/>
                </a:solidFill>
                <a:latin typeface="华文中宋" panose="02010600040101010101" charset="-122"/>
                <a:ea typeface="华文中宋" panose="02010600040101010101" charset="-122"/>
                <a:cs typeface="华文中宋" panose="02010600040101010101" charset="-122"/>
                <a:sym typeface="+mn-ea"/>
              </a:rPr>
              <a:t>万以上</a:t>
            </a:r>
            <a:r>
              <a:rPr lang="zh-CN" altLang="en-US" sz="2800" noProof="0" smtClean="0">
                <a:latin typeface="华文中宋" panose="02010600040101010101" charset="-122"/>
                <a:ea typeface="华文中宋" panose="02010600040101010101" charset="-122"/>
                <a:cs typeface="华文中宋" panose="02010600040101010101" charset="-122"/>
                <a:sym typeface="+mn-ea"/>
              </a:rPr>
              <a:t>。</a:t>
            </a:r>
          </a:p>
        </p:txBody>
      </p:sp>
      <p:sp>
        <p:nvSpPr>
          <p:cNvPr id="51202" name="矩形 4"/>
          <p:cNvSpPr/>
          <p:nvPr>
            <p:custDataLst>
              <p:tags r:id="rId3"/>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4"/>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三、中国共产党的诞生</a:t>
            </a:r>
          </a:p>
        </p:txBody>
      </p:sp>
      <p:sp>
        <p:nvSpPr>
          <p:cNvPr id="4" name="文本框 3"/>
          <p:cNvSpPr txBox="1"/>
          <p:nvPr/>
        </p:nvSpPr>
        <p:spPr>
          <a:xfrm>
            <a:off x="126365" y="907415"/>
            <a:ext cx="6573520"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（三）中国共产党领导的工人运动：</a:t>
            </a:r>
          </a:p>
        </p:txBody>
      </p:sp>
      <p:sp>
        <p:nvSpPr>
          <p:cNvPr id="26" name="文本框 25"/>
          <p:cNvSpPr txBox="1"/>
          <p:nvPr>
            <p:custDataLst>
              <p:tags r:id="rId5"/>
            </p:custDataLst>
          </p:nvPr>
        </p:nvSpPr>
        <p:spPr>
          <a:xfrm>
            <a:off x="1905000" y="3486785"/>
            <a:ext cx="9072880" cy="521970"/>
          </a:xfrm>
          <a:prstGeom prst="rect">
            <a:avLst/>
          </a:prstGeom>
          <a:noFill/>
        </p:spPr>
        <p:txBody>
          <a:bodyPr wrap="none" rtlCol="0" anchor="t">
            <a:spAutoFit/>
          </a:bodyPr>
          <a:lstStyle/>
          <a:p>
            <a:r>
              <a:rPr lang="en-US" sz="2800">
                <a:solidFill>
                  <a:srgbClr val="C00000"/>
                </a:solidFill>
                <a:latin typeface="华文中宋" panose="02010600040101010101" charset="-122"/>
                <a:ea typeface="华文中宋" panose="02010600040101010101" charset="-122"/>
                <a:cs typeface="微软雅黑" panose="020B0503020204020204" charset="-122"/>
                <a:sym typeface="微软雅黑" panose="020B0503020204020204" charset="-122"/>
              </a:rPr>
              <a:t>必须</a:t>
            </a:r>
            <a:r>
              <a:rPr lang="en-US" sz="2800">
                <a:solidFill>
                  <a:srgbClr val="C00000"/>
                </a:solidFill>
                <a:latin typeface="华文中宋" panose="02010600040101010101" charset="-122"/>
                <a:ea typeface="华文中宋" panose="02010600040101010101" charset="-122"/>
                <a:cs typeface="仿宋" panose="02010609060101010101" charset="-122"/>
                <a:sym typeface="微软雅黑" panose="020B0503020204020204" charset="-122"/>
              </a:rPr>
              <a:t>团结</a:t>
            </a:r>
            <a:r>
              <a:rPr lang="en-US" sz="2800">
                <a:solidFill>
                  <a:srgbClr val="C00000"/>
                </a:solidFill>
                <a:latin typeface="华文中宋" panose="02010600040101010101" charset="-122"/>
                <a:ea typeface="华文中宋" panose="02010600040101010101" charset="-122"/>
                <a:cs typeface="微软雅黑" panose="020B0503020204020204" charset="-122"/>
                <a:sym typeface="微软雅黑" panose="020B0503020204020204" charset="-122"/>
              </a:rPr>
              <a:t>民族资产阶级和农民阶级，</a:t>
            </a:r>
            <a:r>
              <a:rPr lang="en-US" sz="2800">
                <a:solidFill>
                  <a:srgbClr val="C00000"/>
                </a:solidFill>
                <a:latin typeface="华文中宋" panose="02010600040101010101" charset="-122"/>
                <a:ea typeface="华文中宋" panose="02010600040101010101" charset="-122"/>
                <a:cs typeface="仿宋" panose="02010609060101010101" charset="-122"/>
                <a:sym typeface="微软雅黑" panose="020B0503020204020204" charset="-122"/>
              </a:rPr>
              <a:t>建立革命统一战线。</a:t>
            </a:r>
            <a:endParaRPr lang="en-US" altLang="en-US" sz="2800">
              <a:solidFill>
                <a:srgbClr val="C00000"/>
              </a:solidFill>
              <a:latin typeface="华文中宋" panose="02010600040101010101" charset="-122"/>
              <a:ea typeface="华文中宋" panose="02010600040101010101" charset="-122"/>
              <a:cs typeface="仿宋" panose="02010609060101010101" charset="-122"/>
              <a:sym typeface="微软雅黑" panose="020B0503020204020204" charset="-122"/>
            </a:endParaRPr>
          </a:p>
        </p:txBody>
      </p:sp>
      <p:sp>
        <p:nvSpPr>
          <p:cNvPr id="2" name="文本框 1"/>
          <p:cNvSpPr txBox="1"/>
          <p:nvPr/>
        </p:nvSpPr>
        <p:spPr>
          <a:xfrm>
            <a:off x="379095" y="1429385"/>
            <a:ext cx="372808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、党的中心工作：</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3388360" y="1429385"/>
            <a:ext cx="4805680" cy="521970"/>
          </a:xfrm>
          <a:prstGeom prst="rect">
            <a:avLst/>
          </a:prstGeom>
          <a:noFill/>
        </p:spPr>
        <p:txBody>
          <a:bodyPr wrap="none" rtlCol="0" anchor="t">
            <a:spAutoFit/>
          </a:bodyPr>
          <a:lstStyle/>
          <a:p>
            <a:pPr marR="0" defTabSz="914400">
              <a:spcBef>
                <a:spcPct val="20000"/>
              </a:spcBef>
              <a:buClrTx/>
              <a:buSzTx/>
              <a:buFont typeface="Arial" panose="020B0604020202020204" pitchFamily="34" charset="0"/>
              <a:buNone/>
              <a:defRPr/>
            </a:pPr>
            <a:r>
              <a:rPr lang="zh-CN" sz="2800" noProof="0" dirty="0" smtClean="0">
                <a:solidFill>
                  <a:srgbClr val="C00000"/>
                </a:solidFill>
                <a:latin typeface="华文中宋" panose="02010600040101010101" charset="-122"/>
                <a:ea typeface="华文中宋" panose="02010600040101010101" charset="-122"/>
                <a:sym typeface="+mn-ea"/>
              </a:rPr>
              <a:t>组</a:t>
            </a:r>
            <a:r>
              <a:rPr lang="zh-CN" sz="2800" noProof="0" dirty="0">
                <a:solidFill>
                  <a:srgbClr val="C00000"/>
                </a:solidFill>
                <a:latin typeface="华文中宋" panose="02010600040101010101" charset="-122"/>
                <a:ea typeface="华文中宋" panose="02010600040101010101" charset="-122"/>
                <a:sym typeface="+mn-ea"/>
              </a:rPr>
              <a:t>织工人阶级，领导工人运动</a:t>
            </a:r>
            <a:endParaRPr lang="zh-CN" altLang="en-US" sz="2800" noProof="0" dirty="0">
              <a:solidFill>
                <a:srgbClr val="C00000"/>
              </a:solidFill>
              <a:latin typeface="华文中宋" panose="02010600040101010101" charset="-122"/>
              <a:ea typeface="华文中宋" panose="02010600040101010101" charset="-122"/>
              <a:sym typeface="+mn-ea"/>
            </a:endParaRPr>
          </a:p>
        </p:txBody>
      </p:sp>
      <p:sp>
        <p:nvSpPr>
          <p:cNvPr id="6" name="文本框 5"/>
          <p:cNvSpPr txBox="1"/>
          <p:nvPr/>
        </p:nvSpPr>
        <p:spPr>
          <a:xfrm>
            <a:off x="379095" y="1951355"/>
            <a:ext cx="2668270"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、主要事件：</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79095" y="2936240"/>
            <a:ext cx="184340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3</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、结果：</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nvSpPr>
        <p:spPr>
          <a:xfrm>
            <a:off x="1905000" y="2936240"/>
            <a:ext cx="8982075" cy="521970"/>
          </a:xfrm>
          <a:prstGeom prst="rect">
            <a:avLst/>
          </a:prstGeom>
          <a:noFill/>
        </p:spPr>
        <p:txBody>
          <a:bodyPr wrap="square" rtlCol="0" anchor="t">
            <a:spAutoFit/>
          </a:bodyPr>
          <a:lstStyle/>
          <a:p>
            <a:r>
              <a:rPr lang="zh-CN" altLang="zh-CN" sz="2800" kern="100">
                <a:solidFill>
                  <a:sysClr val="windowText" lastClr="000000"/>
                </a:solidFill>
                <a:latin typeface="华文中宋" panose="02010600040101010101" charset="-122"/>
                <a:ea typeface="华文中宋" panose="02010600040101010101" charset="-122"/>
                <a:cs typeface="华文中宋" panose="02010600040101010101" charset="-122"/>
                <a:sym typeface="等线" panose="02010600030101010101" charset="-122"/>
              </a:rPr>
              <a:t>因工人阶级</a:t>
            </a:r>
            <a:r>
              <a:rPr lang="zh-CN" altLang="zh-CN" sz="2800" kern="100">
                <a:solidFill>
                  <a:srgbClr val="C00000"/>
                </a:solidFill>
                <a:latin typeface="华文中宋" panose="02010600040101010101" charset="-122"/>
                <a:ea typeface="华文中宋" panose="02010600040101010101" charset="-122"/>
                <a:cs typeface="华文中宋" panose="02010600040101010101" charset="-122"/>
                <a:sym typeface="等线" panose="02010600030101010101" charset="-122"/>
              </a:rPr>
              <a:t>孤军奋战</a:t>
            </a:r>
            <a:r>
              <a:rPr lang="zh-CN" altLang="zh-CN" sz="2800" kern="100">
                <a:solidFill>
                  <a:sysClr val="windowText" lastClr="000000"/>
                </a:solidFill>
                <a:latin typeface="华文中宋" panose="02010600040101010101" charset="-122"/>
                <a:ea typeface="华文中宋" panose="02010600040101010101" charset="-122"/>
                <a:cs typeface="华文中宋" panose="02010600040101010101" charset="-122"/>
                <a:sym typeface="等线" panose="02010600030101010101" charset="-122"/>
              </a:rPr>
              <a:t>，基本上都</a:t>
            </a:r>
            <a:r>
              <a:rPr lang="zh-CN" altLang="zh-CN" sz="2800" kern="100">
                <a:solidFill>
                  <a:srgbClr val="C00000"/>
                </a:solidFill>
                <a:latin typeface="华文中宋" panose="02010600040101010101" charset="-122"/>
                <a:ea typeface="华文中宋" panose="02010600040101010101" charset="-122"/>
                <a:cs typeface="华文中宋" panose="02010600040101010101" charset="-122"/>
                <a:sym typeface="等线" panose="02010600030101010101" charset="-122"/>
              </a:rPr>
              <a:t>失败</a:t>
            </a:r>
            <a:r>
              <a:rPr lang="zh-CN" altLang="zh-CN" sz="2800" kern="100">
                <a:solidFill>
                  <a:sysClr val="windowText" lastClr="000000"/>
                </a:solidFill>
                <a:latin typeface="华文中宋" panose="02010600040101010101" charset="-122"/>
                <a:ea typeface="华文中宋" panose="02010600040101010101" charset="-122"/>
                <a:cs typeface="华文中宋" panose="02010600040101010101" charset="-122"/>
                <a:sym typeface="等线" panose="02010600030101010101" charset="-122"/>
              </a:rPr>
              <a:t>，</a:t>
            </a:r>
            <a:r>
              <a:rPr lang="en-US" sz="2800">
                <a:latin typeface="华文中宋" panose="02010600040101010101" charset="-122"/>
                <a:ea typeface="华文中宋" panose="02010600040101010101" charset="-122"/>
                <a:cs typeface="华文中宋" panose="02010600040101010101" charset="-122"/>
                <a:sym typeface="微软雅黑" panose="020B0503020204020204" charset="-122"/>
              </a:rPr>
              <a:t>革命转入低潮。</a:t>
            </a:r>
            <a:endParaRPr lang="en-US" altLang="en-US" sz="2800">
              <a:latin typeface="华文中宋" panose="02010600040101010101" charset="-122"/>
              <a:ea typeface="华文中宋" panose="02010600040101010101" charset="-122"/>
              <a:cs typeface="华文中宋" panose="02010600040101010101" charset="-122"/>
              <a:sym typeface="微软雅黑" panose="020B0503020204020204" charset="-122"/>
            </a:endParaRPr>
          </a:p>
        </p:txBody>
      </p:sp>
      <p:sp>
        <p:nvSpPr>
          <p:cNvPr id="11" name="文本框 10"/>
          <p:cNvSpPr txBox="1"/>
          <p:nvPr/>
        </p:nvSpPr>
        <p:spPr>
          <a:xfrm>
            <a:off x="379095" y="3475355"/>
            <a:ext cx="184340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4</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、教训：</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13" name="矩形标注 12"/>
          <p:cNvSpPr/>
          <p:nvPr/>
        </p:nvSpPr>
        <p:spPr>
          <a:xfrm>
            <a:off x="9293225" y="1390015"/>
            <a:ext cx="2132330" cy="561340"/>
          </a:xfrm>
          <a:prstGeom prst="wedgeRectCallout">
            <a:avLst>
              <a:gd name="adj1" fmla="val -48481"/>
              <a:gd name="adj2" fmla="val 83484"/>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dirty="0">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“二七惨案”</a:t>
            </a:r>
          </a:p>
        </p:txBody>
      </p:sp>
      <p:sp>
        <p:nvSpPr>
          <p:cNvPr id="15" name="文本框 14"/>
          <p:cNvSpPr txBox="1"/>
          <p:nvPr/>
        </p:nvSpPr>
        <p:spPr>
          <a:xfrm>
            <a:off x="126365" y="4014470"/>
            <a:ext cx="3063875"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rPr>
              <a:t>（四）中共三大</a:t>
            </a:r>
          </a:p>
        </p:txBody>
      </p:sp>
      <p:sp>
        <p:nvSpPr>
          <p:cNvPr id="16" name="文本框 15"/>
          <p:cNvSpPr txBox="1"/>
          <p:nvPr/>
        </p:nvSpPr>
        <p:spPr>
          <a:xfrm>
            <a:off x="379095" y="4553585"/>
            <a:ext cx="200850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、概况：</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18" name="文本框 17"/>
          <p:cNvSpPr txBox="1"/>
          <p:nvPr>
            <p:custDataLst>
              <p:tags r:id="rId6"/>
            </p:custDataLst>
          </p:nvPr>
        </p:nvSpPr>
        <p:spPr>
          <a:xfrm>
            <a:off x="1905000" y="4505325"/>
            <a:ext cx="4493895" cy="586105"/>
          </a:xfrm>
          <a:prstGeom prst="rect">
            <a:avLst/>
          </a:prstGeom>
          <a:noFill/>
        </p:spPr>
        <p:txBody>
          <a:bodyPr wrap="square" rtlCol="0">
            <a:spAutoFit/>
          </a:bodyPr>
          <a:lstStyle/>
          <a:p>
            <a:pPr indent="0" algn="just" fontAlgn="auto">
              <a:lnSpc>
                <a:spcPct val="115000"/>
              </a:lnSpc>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1923年</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在</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广州</a:t>
            </a:r>
            <a:r>
              <a:rPr lang="zh-CN" altLang="en-US" sz="2800">
                <a:latin typeface="华文中宋" panose="02010600040101010101" charset="-122"/>
                <a:ea typeface="华文中宋" panose="02010600040101010101" charset="-122"/>
                <a:cs typeface="华文中宋" panose="02010600040101010101" charset="-122"/>
                <a:sym typeface="宋体" panose="02010600030101010101" pitchFamily="2" charset="-122"/>
              </a:rPr>
              <a:t>召开</a:t>
            </a:r>
          </a:p>
        </p:txBody>
      </p:sp>
      <p:sp>
        <p:nvSpPr>
          <p:cNvPr id="19" name="文本框 18"/>
          <p:cNvSpPr txBox="1"/>
          <p:nvPr/>
        </p:nvSpPr>
        <p:spPr>
          <a:xfrm>
            <a:off x="379095" y="5069205"/>
            <a:ext cx="200850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、内容：</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379095" y="5631815"/>
            <a:ext cx="200850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3</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、结果：</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21" name="文本框 20"/>
          <p:cNvSpPr txBox="1"/>
          <p:nvPr>
            <p:custDataLst>
              <p:tags r:id="rId7"/>
            </p:custDataLst>
          </p:nvPr>
        </p:nvSpPr>
        <p:spPr>
          <a:xfrm>
            <a:off x="2011680" y="5092700"/>
            <a:ext cx="6680200" cy="521970"/>
          </a:xfrm>
          <a:prstGeom prst="rect">
            <a:avLst/>
          </a:prstGeom>
          <a:noFill/>
        </p:spPr>
        <p:txBody>
          <a:bodyPr wrap="square" rtlCol="0">
            <a:spAutoFit/>
          </a:bodyPr>
          <a:lstStyle/>
          <a:p>
            <a:pPr indent="0" algn="just" fontAlgn="auto">
              <a:lnSpc>
                <a:spcPct val="100000"/>
              </a:lnSpc>
            </a:pPr>
            <a:r>
              <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宋体" panose="02010600030101010101" pitchFamily="2" charset="-122"/>
              </a:rPr>
              <a:t>讨论</a:t>
            </a:r>
            <a:r>
              <a:rPr lang="en-US" sz="2800">
                <a:solidFill>
                  <a:srgbClr val="C00000"/>
                </a:solidFill>
                <a:latin typeface="华文中宋" panose="02010600040101010101" charset="-122"/>
                <a:ea typeface="华文中宋" panose="02010600040101010101" charset="-122"/>
                <a:cs typeface="仿宋" panose="02010609060101010101" charset="-122"/>
                <a:sym typeface="宋体" panose="02010600030101010101" pitchFamily="2" charset="-122"/>
              </a:rPr>
              <a:t>同国民党建立革命统一战线问题</a:t>
            </a:r>
            <a:endParaRPr lang="zh-CN" altLang="en-US" sz="2800">
              <a:solidFill>
                <a:srgbClr val="C00000"/>
              </a:solidFill>
              <a:latin typeface="华文中宋" panose="02010600040101010101" charset="-122"/>
              <a:ea typeface="华文中宋" panose="02010600040101010101" charset="-122"/>
              <a:cs typeface="宋体" panose="02010600030101010101" pitchFamily="2" charset="-122"/>
              <a:sym typeface="宋体" panose="02010600030101010101" pitchFamily="2" charset="-122"/>
            </a:endParaRPr>
          </a:p>
        </p:txBody>
      </p:sp>
      <p:pic>
        <p:nvPicPr>
          <p:cNvPr id="101" name="图片 100"/>
          <p:cNvPicPr/>
          <p:nvPr/>
        </p:nvPicPr>
        <p:blipFill>
          <a:blip r:embed="rId9"/>
          <a:stretch>
            <a:fillRect/>
          </a:stretch>
        </p:blipFill>
        <p:spPr>
          <a:xfrm>
            <a:off x="10202545" y="4121785"/>
            <a:ext cx="1507490" cy="1290955"/>
          </a:xfrm>
          <a:prstGeom prst="rect">
            <a:avLst/>
          </a:prstGeom>
          <a:noFill/>
          <a:ln w="9525">
            <a:no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7" grpId="0"/>
      <p:bldP spid="7" grpId="1"/>
      <p:bldP spid="4" grpId="0"/>
      <p:bldP spid="4" grpId="1"/>
      <p:bldP spid="26" grpId="0"/>
      <p:bldP spid="26" grpId="1"/>
      <p:bldP spid="2" grpId="0"/>
      <p:bldP spid="2" grpId="1"/>
      <p:bldP spid="5" grpId="0"/>
      <p:bldP spid="5" grpId="1"/>
      <p:bldP spid="6" grpId="0"/>
      <p:bldP spid="6" grpId="1"/>
      <p:bldP spid="8" grpId="0"/>
      <p:bldP spid="8" grpId="1"/>
      <p:bldP spid="10" grpId="0"/>
      <p:bldP spid="10" grpId="1"/>
      <p:bldP spid="11" grpId="0"/>
      <p:bldP spid="11" grpId="1"/>
      <p:bldP spid="13" grpId="0" animBg="1"/>
      <p:bldP spid="13" grpId="1" animBg="1"/>
      <p:bldP spid="15" grpId="0"/>
      <p:bldP spid="15" grpId="1"/>
      <p:bldP spid="16" grpId="0"/>
      <p:bldP spid="16" grpId="1"/>
      <p:bldP spid="18" grpId="0"/>
      <p:bldP spid="18" grpId="1"/>
      <p:bldP spid="19" grpId="0"/>
      <p:bldP spid="19" grpId="1"/>
      <p:bldP spid="20" grpId="0"/>
      <p:bldP spid="20" grpId="1"/>
      <p:bldP spid="21" grpId="0"/>
      <p:bldP spid="2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文本框 2"/>
          <p:cNvSpPr txBox="1"/>
          <p:nvPr/>
        </p:nvSpPr>
        <p:spPr>
          <a:xfrm>
            <a:off x="257810" y="782955"/>
            <a:ext cx="1183195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（2023·全国甲卷）</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中国共产党在成立之初就注重增强阶级基础。中共一大在讨论今后的工作时，“决定集中我们的全部精力组织工厂工人……鉴于我们的党至今几乎完全由知识分子组成，所以代表大会决定要特别注意组织工人”。这反映出当时</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 革命统一战线建立	           B. 民主革命纲领开始制定</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C. 党的中心任务确立	           D. 工农武装割据思想形成</a:t>
            </a:r>
          </a:p>
        </p:txBody>
      </p:sp>
      <p:sp>
        <p:nvSpPr>
          <p:cNvPr id="7" name="文本框 6"/>
          <p:cNvSpPr txBox="1"/>
          <p:nvPr/>
        </p:nvSpPr>
        <p:spPr>
          <a:xfrm>
            <a:off x="10643870" y="1860550"/>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C</a:t>
            </a:r>
          </a:p>
        </p:txBody>
      </p:sp>
      <p:sp>
        <p:nvSpPr>
          <p:cNvPr id="4" name="文本框 3"/>
          <p:cNvSpPr txBox="1"/>
          <p:nvPr/>
        </p:nvSpPr>
        <p:spPr>
          <a:xfrm>
            <a:off x="349885" y="3160395"/>
            <a:ext cx="11592560" cy="2749550"/>
          </a:xfrm>
          <a:prstGeom prst="rect">
            <a:avLst/>
          </a:prstGeom>
          <a:noFill/>
        </p:spPr>
        <p:txBody>
          <a:bodyPr wrap="square" rtlCol="0" anchor="t">
            <a:spAutoFit/>
          </a:bodyPr>
          <a:lstStyle/>
          <a:p>
            <a:pPr marL="0" lvl="0" indent="0" defTabSz="914400">
              <a:lnSpc>
                <a:spcPct val="120000"/>
              </a:lnSpc>
              <a:buNone/>
              <a:tabLst>
                <a:tab pos="5334000" algn="l"/>
                <a:tab pos="9601200" algn="l"/>
              </a:tabLst>
            </a:pP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7</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(2021·</a:t>
            </a:r>
            <a:r>
              <a:rPr lang="zh-CN"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广东卷</a:t>
            </a: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在广州召开的中国共产党第三次全国代表大会指出，当前中国</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资产阶级不能充分发展，因之无产阶级也自然不能充分发展，阶级分化不充分的全国人民，皆受制在资本帝国主义及本国军阀之下，不能不要求经济发展而行向国民革命</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。这说明中国（</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endPar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marL="0" lvl="0" indent="0" defTabSz="914400">
              <a:lnSpc>
                <a:spcPct val="120000"/>
              </a:lnSpc>
              <a:buNone/>
              <a:tabLst>
                <a:tab pos="5334000" algn="l"/>
                <a:tab pos="9601200" algn="l"/>
              </a:tabLst>
            </a:pP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．适应国情调整革命策略</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B</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．总结经验教训开展武装斗争</a:t>
            </a:r>
          </a:p>
          <a:p>
            <a:pPr marL="0" lvl="0" indent="0" defTabSz="914400">
              <a:lnSpc>
                <a:spcPct val="120000"/>
              </a:lnSpc>
              <a:buNone/>
              <a:tabLst>
                <a:tab pos="5334000" algn="l"/>
                <a:tab pos="9601200" algn="l"/>
              </a:tabLst>
            </a:pP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C</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．统一认识促进经济发展</a:t>
            </a:r>
            <a:r>
              <a:rPr lang="en-US"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D</a:t>
            </a:r>
            <a:r>
              <a:rPr lang="zh-CN" altLang="zh-CN" sz="24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．根据矛盾变化扩大阶级基础</a:t>
            </a:r>
          </a:p>
        </p:txBody>
      </p:sp>
      <p:sp>
        <p:nvSpPr>
          <p:cNvPr id="5" name="文本框 4"/>
          <p:cNvSpPr txBox="1"/>
          <p:nvPr/>
        </p:nvSpPr>
        <p:spPr>
          <a:xfrm>
            <a:off x="10643870" y="4847590"/>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A</a:t>
            </a:r>
          </a:p>
        </p:txBody>
      </p:sp>
      <p:sp>
        <p:nvSpPr>
          <p:cNvPr id="6" name="圆角矩形 5"/>
          <p:cNvSpPr/>
          <p:nvPr>
            <p:custDataLst>
              <p:tags r:id="rId3"/>
            </p:custDataLst>
          </p:nvPr>
        </p:nvSpPr>
        <p:spPr>
          <a:xfrm>
            <a:off x="379095" y="339090"/>
            <a:ext cx="39236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三、中国共产党的诞生</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2" name="文本框 1"/>
          <p:cNvSpPr txBox="1"/>
          <p:nvPr/>
        </p:nvSpPr>
        <p:spPr>
          <a:xfrm>
            <a:off x="136525" y="890905"/>
            <a:ext cx="4044315"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（一）国民革命的开始：</a:t>
            </a:r>
          </a:p>
        </p:txBody>
      </p:sp>
      <p:sp>
        <p:nvSpPr>
          <p:cNvPr id="5" name="文本框 7"/>
          <p:cNvSpPr txBox="1"/>
          <p:nvPr>
            <p:custDataLst>
              <p:tags r:id="rId4"/>
            </p:custDataLst>
          </p:nvPr>
        </p:nvSpPr>
        <p:spPr>
          <a:xfrm>
            <a:off x="314325" y="3372485"/>
            <a:ext cx="11610340" cy="1814830"/>
          </a:xfrm>
          <a:prstGeom prst="rect">
            <a:avLst/>
          </a:prstGeom>
          <a:noFill/>
          <a:ln w="12700" cmpd="sng">
            <a:noFill/>
            <a:prstDash val="solid"/>
          </a:ln>
        </p:spPr>
        <p:txBody>
          <a:bodyPr wrap="square" rtlCol="0">
            <a:spAutoFit/>
          </a:bodyPr>
          <a:lstStyle/>
          <a:p>
            <a:pPr marL="0" marR="0" lvl="0" indent="0" algn="just" defTabSz="914400" rtl="0">
              <a:lnSpc>
                <a:spcPct val="100000"/>
              </a:lnSpc>
              <a:spcBef>
                <a:spcPct val="0"/>
              </a:spcBef>
              <a:spcAft>
                <a:spcPct val="0"/>
              </a:spcAft>
              <a:buClrTx/>
              <a:buSzTx/>
              <a:buFontTx/>
              <a:buNone/>
              <a:defRPr/>
            </a:pPr>
            <a:r>
              <a:rPr lang="zh-CN" altLang="en-US" sz="2800">
                <a:solidFill>
                  <a:srgbClr val="000000"/>
                </a:solidFill>
                <a:latin typeface="楷体" panose="02010609060101010101" charset="-122"/>
                <a:ea typeface="楷体" panose="02010609060101010101" charset="-122"/>
                <a:cs typeface="楷体" panose="02010609060101010101" charset="-122"/>
                <a:sym typeface="+mn-ea"/>
              </a:rPr>
              <a:t>材料</a:t>
            </a:r>
            <a:r>
              <a:rPr lang="en-US" altLang="zh-CN" sz="2800">
                <a:solidFill>
                  <a:srgbClr val="000000"/>
                </a:solidFill>
                <a:latin typeface="楷体" panose="02010609060101010101" charset="-122"/>
                <a:ea typeface="楷体" panose="02010609060101010101" charset="-122"/>
                <a:cs typeface="楷体" panose="02010609060101010101" charset="-122"/>
                <a:sym typeface="+mn-ea"/>
              </a:rPr>
              <a:t>2</a:t>
            </a:r>
            <a:r>
              <a:rPr lang="zh-CN" altLang="en-US" sz="2800">
                <a:solidFill>
                  <a:srgbClr val="000000"/>
                </a:solidFill>
                <a:latin typeface="楷体" panose="02010609060101010101" charset="-122"/>
                <a:ea typeface="楷体" panose="02010609060101010101" charset="-122"/>
                <a:cs typeface="楷体" panose="02010609060101010101" charset="-122"/>
                <a:sym typeface="+mn-ea"/>
              </a:rPr>
              <a:t>：中国现有的党，只有</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国民党</a:t>
            </a:r>
            <a:r>
              <a:rPr lang="zh-CN" altLang="en-US" sz="2800">
                <a:solidFill>
                  <a:srgbClr val="000000"/>
                </a:solidFill>
                <a:latin typeface="楷体" panose="02010609060101010101" charset="-122"/>
                <a:ea typeface="楷体" panose="02010609060101010101" charset="-122"/>
                <a:cs typeface="楷体" panose="02010609060101010101" charset="-122"/>
                <a:sym typeface="+mn-ea"/>
              </a:rPr>
              <a:t>比较是一个国民革命党……</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工人阶级尚未强大起来</a:t>
            </a:r>
            <a:r>
              <a:rPr lang="en-US" altLang="zh-CN" sz="28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a:solidFill>
                  <a:srgbClr val="000000"/>
                </a:solidFill>
                <a:latin typeface="楷体" panose="02010609060101010101" charset="-122"/>
                <a:ea typeface="楷体" panose="02010609060101010101" charset="-122"/>
                <a:cs typeface="楷体" panose="02010609060101010101" charset="-122"/>
                <a:sym typeface="+mn-ea"/>
              </a:rPr>
              <a:t>因此，</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共产国际</a:t>
            </a:r>
            <a:r>
              <a:rPr lang="zh-CN" altLang="en-US" sz="2800">
                <a:solidFill>
                  <a:srgbClr val="000000"/>
                </a:solidFill>
                <a:latin typeface="楷体" panose="02010609060101010101" charset="-122"/>
                <a:ea typeface="楷体" panose="02010609060101010101" charset="-122"/>
                <a:cs typeface="楷体" panose="02010609060101010101" charset="-122"/>
                <a:sym typeface="+mn-ea"/>
              </a:rPr>
              <a:t>执行委员会决定中国共产党须与中国民党合作。  </a:t>
            </a:r>
          </a:p>
          <a:p>
            <a:pPr marL="0" marR="0" lvl="0" indent="0" algn="just" defTabSz="914400" rtl="0">
              <a:lnSpc>
                <a:spcPct val="100000"/>
              </a:lnSpc>
              <a:spcBef>
                <a:spcPct val="0"/>
              </a:spcBef>
              <a:spcAft>
                <a:spcPct val="0"/>
              </a:spcAft>
              <a:buClrTx/>
              <a:buSzTx/>
              <a:buFontTx/>
              <a:buNone/>
              <a:defRPr/>
            </a:pPr>
            <a:r>
              <a:rPr lang="zh-CN" altLang="en-US" sz="2800">
                <a:solidFill>
                  <a:srgbClr val="000000"/>
                </a:solidFill>
                <a:latin typeface="楷体" panose="02010609060101010101" charset="-122"/>
                <a:ea typeface="楷体" panose="02010609060101010101" charset="-122"/>
                <a:cs typeface="楷体" panose="02010609060101010101" charset="-122"/>
                <a:sym typeface="+mn-ea"/>
              </a:rPr>
              <a:t>  ——中共三大《关于国民运动及国民党问题的议决案》（1923年6月）</a:t>
            </a:r>
          </a:p>
        </p:txBody>
      </p:sp>
      <p:sp>
        <p:nvSpPr>
          <p:cNvPr id="7" name="文本框 6"/>
          <p:cNvSpPr txBox="1"/>
          <p:nvPr/>
        </p:nvSpPr>
        <p:spPr>
          <a:xfrm>
            <a:off x="314325" y="5233670"/>
            <a:ext cx="11703050" cy="1383665"/>
          </a:xfrm>
          <a:prstGeom prst="rect">
            <a:avLst/>
          </a:prstGeom>
          <a:noFill/>
          <a:ln w="12700" cap="flat" cmpd="sng">
            <a:noFill/>
            <a:prstDash val="solid"/>
            <a:round/>
            <a:headEnd type="none" w="med" len="med"/>
            <a:tailEnd type="none" w="med" len="med"/>
          </a:ln>
        </p:spPr>
        <p:txBody>
          <a:bodyPr wrap="square" anchor="t" anchorCtr="0">
            <a:spAutoFit/>
          </a:bodyPr>
          <a:lstStyle/>
          <a:p>
            <a:pPr>
              <a:lnSpc>
                <a:spcPct val="100000"/>
              </a:lnSpc>
              <a:spcBef>
                <a:spcPts val="0"/>
              </a:spcBef>
              <a:spcAft>
                <a:spcPts val="0"/>
              </a:spcAft>
            </a:pP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材料</a:t>
            </a:r>
            <a:r>
              <a:rPr lang="en-US" altLang="zh-CN" sz="2800" dirty="0">
                <a:latin typeface="楷体" panose="02010609060101010101" charset="-122"/>
                <a:ea typeface="楷体" panose="02010609060101010101" charset="-122"/>
                <a:cs typeface="楷体" panose="02010609060101010101" charset="-122"/>
                <a:sym typeface="宋体" panose="02010600030101010101" pitchFamily="2" charset="-122"/>
              </a:rPr>
              <a:t>3</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：中国现存的各政党，只有</a:t>
            </a:r>
            <a:r>
              <a:rPr lang="zh-CN" altLang="en-US" sz="2800" dirty="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国民党是比较革命的民主派，</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比较是真正的民主派，而且在社会上有一定的</a:t>
            </a:r>
            <a:r>
              <a:rPr lang="zh-CN" altLang="en-US" sz="2800" dirty="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威信</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，在南方又建立了</a:t>
            </a:r>
            <a:r>
              <a:rPr lang="zh-CN" altLang="en-US" sz="2800" dirty="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革命根据地</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，它的领导人</a:t>
            </a:r>
            <a:r>
              <a:rPr lang="zh-CN" altLang="en-US" sz="2800" dirty="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孙中山</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也真诚地</a:t>
            </a:r>
            <a:r>
              <a:rPr lang="zh-CN" altLang="en-US" sz="2800" dirty="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欢迎</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中国共产党同他合作。</a:t>
            </a:r>
          </a:p>
        </p:txBody>
      </p:sp>
      <p:sp>
        <p:nvSpPr>
          <p:cNvPr id="16" name="文本框 15"/>
          <p:cNvSpPr txBox="1"/>
          <p:nvPr/>
        </p:nvSpPr>
        <p:spPr>
          <a:xfrm>
            <a:off x="314325" y="1437005"/>
            <a:ext cx="9238615" cy="521970"/>
          </a:xfrm>
          <a:prstGeom prst="rect">
            <a:avLst/>
          </a:prstGeom>
          <a:solidFill>
            <a:srgbClr val="CEBB67"/>
          </a:solidFill>
          <a:effectLst>
            <a:outerShdw blurRad="50800" dist="38100" dir="2700000" algn="tl" rotWithShape="0">
              <a:prstClr val="black">
                <a:alpha val="40000"/>
              </a:prstClr>
            </a:outerShdw>
          </a:effectLst>
        </p:spPr>
        <p:txBody>
          <a:bodyPr wrap="square" rtlCol="0">
            <a:spAutoFit/>
          </a:bodyPr>
          <a:lstStyle/>
          <a:p>
            <a:pPr algn="l"/>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思考：结合材料和已学知识，思考国共第一次合作的背景</a:t>
            </a:r>
          </a:p>
        </p:txBody>
      </p:sp>
      <p:sp>
        <p:nvSpPr>
          <p:cNvPr id="4" name="文本框 3"/>
          <p:cNvSpPr txBox="1"/>
          <p:nvPr/>
        </p:nvSpPr>
        <p:spPr>
          <a:xfrm>
            <a:off x="314325" y="1983105"/>
            <a:ext cx="11628755" cy="1383665"/>
          </a:xfrm>
          <a:prstGeom prst="rect">
            <a:avLst/>
          </a:prstGeom>
          <a:noFill/>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材料</a:t>
            </a:r>
            <a:r>
              <a:rPr lang="en-US" altLang="zh-CN" sz="2800">
                <a:latin typeface="楷体" panose="02010609060101010101" charset="-122"/>
                <a:ea typeface="楷体" panose="02010609060101010101" charset="-122"/>
                <a:cs typeface="楷体" panose="02010609060101010101" charset="-122"/>
                <a:sym typeface="+mn-ea"/>
              </a:rPr>
              <a:t>1</a:t>
            </a:r>
            <a:r>
              <a:rPr lang="zh-CN" altLang="en-US" sz="2800">
                <a:latin typeface="楷体" panose="02010609060101010101" charset="-122"/>
                <a:ea typeface="楷体" panose="02010609060101010101" charset="-122"/>
                <a:cs typeface="楷体" panose="02010609060101010101" charset="-122"/>
                <a:sym typeface="+mn-ea"/>
              </a:rPr>
              <a:t>：</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军阀</a:t>
            </a:r>
            <a:r>
              <a:rPr lang="zh-CN" altLang="en-US" sz="2800">
                <a:latin typeface="楷体" panose="02010609060101010101" charset="-122"/>
                <a:ea typeface="楷体" panose="02010609060101010101" charset="-122"/>
                <a:cs typeface="楷体" panose="02010609060101010101" charset="-122"/>
                <a:sym typeface="+mn-ea"/>
              </a:rPr>
              <a:t>混战就是一群有野心有实力的人，凭借自己的军队，想要夺取天下。袁世凯死后，</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帝国主义</a:t>
            </a:r>
            <a:r>
              <a:rPr lang="zh-CN" altLang="en-US" sz="2800">
                <a:latin typeface="楷体" panose="02010609060101010101" charset="-122"/>
                <a:ea typeface="楷体" panose="02010609060101010101" charset="-122"/>
                <a:cs typeface="楷体" panose="02010609060101010101" charset="-122"/>
                <a:sym typeface="+mn-ea"/>
              </a:rPr>
              <a:t>为了维持和扩大在华利益，便各自寻找新的</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代理人</a:t>
            </a:r>
            <a:r>
              <a:rPr lang="zh-CN" altLang="en-US" sz="2800">
                <a:latin typeface="楷体" panose="02010609060101010101" charset="-122"/>
                <a:ea typeface="楷体" panose="02010609060101010101" charset="-122"/>
                <a:cs typeface="楷体" panose="02010609060101010101" charset="-122"/>
                <a:sym typeface="+mn-ea"/>
              </a:rPr>
              <a:t>。</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金冲及《从辛亥革命到五四运动》</a:t>
            </a:r>
          </a:p>
        </p:txBody>
      </p:sp>
      <p:sp>
        <p:nvSpPr>
          <p:cNvPr id="6" name="文本框 5"/>
          <p:cNvSpPr txBox="1"/>
          <p:nvPr/>
        </p:nvSpPr>
        <p:spPr>
          <a:xfrm>
            <a:off x="4025900" y="915035"/>
            <a:ext cx="2844800" cy="521970"/>
          </a:xfrm>
          <a:prstGeom prst="rect">
            <a:avLst/>
          </a:prstGeom>
          <a:noFill/>
        </p:spPr>
        <p:txBody>
          <a:bodyPr wrap="square" rtlCol="0" anchor="t">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第一次国共合作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7" grpId="0"/>
      <p:bldP spid="7" grpId="1"/>
      <p:bldP spid="16" grpId="0" animBg="1"/>
      <p:bldP spid="16" grpId="1" animBg="1"/>
      <p:bldP spid="4" grpId="0"/>
      <p:bldP spid="4" grpId="1"/>
      <p:bldP spid="6" grpId="0"/>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custDataLst>
              <p:tags r:id="rId4"/>
            </p:custDataLst>
          </p:nvPr>
        </p:nvSpPr>
        <p:spPr>
          <a:xfrm>
            <a:off x="136525" y="890905"/>
            <a:ext cx="7330440" cy="521970"/>
          </a:xfrm>
          <a:prstGeom prst="rect">
            <a:avLst/>
          </a:prstGeom>
          <a:noFill/>
        </p:spPr>
        <p:txBody>
          <a:bodyPr wrap="square" rtlCol="0">
            <a:spAutoFit/>
          </a:bodyPr>
          <a:lstStyle/>
          <a:p>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（一）国民革命的开始：第一次国共合作</a:t>
            </a:r>
          </a:p>
        </p:txBody>
      </p:sp>
      <p:sp>
        <p:nvSpPr>
          <p:cNvPr id="5" name="文本框 4"/>
          <p:cNvSpPr txBox="1"/>
          <p:nvPr>
            <p:custDataLst>
              <p:tags r:id="rId5"/>
            </p:custDataLst>
          </p:nvPr>
        </p:nvSpPr>
        <p:spPr>
          <a:xfrm>
            <a:off x="379095" y="1429385"/>
            <a:ext cx="372808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、背景：</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custDataLst>
              <p:tags r:id="rId6"/>
            </p:custDataLst>
          </p:nvPr>
        </p:nvSpPr>
        <p:spPr>
          <a:xfrm>
            <a:off x="136525" y="1921510"/>
            <a:ext cx="2089150" cy="521970"/>
          </a:xfrm>
          <a:prstGeom prst="rect">
            <a:avLst/>
          </a:prstGeom>
          <a:noFill/>
        </p:spPr>
        <p:txBody>
          <a:bodyPr wrap="square" rtlCol="0">
            <a:spAutoFit/>
          </a:bodyPr>
          <a:lstStyle/>
          <a:p>
            <a:pPr>
              <a:lnSpc>
                <a:spcPct val="100000"/>
              </a:lnSpc>
            </a:pPr>
            <a:r>
              <a:rPr lang="zh-CN" altLang="en-US" sz="2800" b="1">
                <a:solidFill>
                  <a:srgbClr val="9C7D2C"/>
                </a:solidFill>
                <a:latin typeface="华文中宋" panose="02010600040101010101" charset="-122"/>
                <a:ea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sym typeface="+mn-ea"/>
              </a:rPr>
              <a:t>1</a:t>
            </a:r>
            <a:r>
              <a:rPr lang="zh-CN" altLang="en-US" sz="2800" b="1">
                <a:solidFill>
                  <a:srgbClr val="9C7D2C"/>
                </a:solidFill>
                <a:latin typeface="华文中宋" panose="02010600040101010101" charset="-122"/>
                <a:ea typeface="华文中宋" panose="02010600040101010101" charset="-122"/>
                <a:sym typeface="+mn-ea"/>
              </a:rPr>
              <a:t>）客观：</a:t>
            </a:r>
          </a:p>
        </p:txBody>
      </p:sp>
      <p:sp>
        <p:nvSpPr>
          <p:cNvPr id="12" name="文本框 11"/>
          <p:cNvSpPr txBox="1"/>
          <p:nvPr>
            <p:custDataLst>
              <p:tags r:id="rId7"/>
            </p:custDataLst>
          </p:nvPr>
        </p:nvSpPr>
        <p:spPr>
          <a:xfrm>
            <a:off x="2113280" y="1920875"/>
            <a:ext cx="5161280" cy="521970"/>
          </a:xfrm>
          <a:prstGeom prst="rect">
            <a:avLst/>
          </a:prstGeom>
          <a:noFill/>
        </p:spPr>
        <p:txBody>
          <a:bodyPr wrap="none" rtlCol="0" anchor="t">
            <a:spAutoFit/>
          </a:bodyPr>
          <a:lstStyle/>
          <a:p>
            <a:pPr>
              <a:lnSpc>
                <a:spcPct val="100000"/>
              </a:lnSpc>
            </a:pPr>
            <a:r>
              <a:rPr lang="zh-CN" altLang="en-US" sz="2800">
                <a:latin typeface="华文中宋" panose="02010600040101010101" charset="-122"/>
                <a:ea typeface="华文中宋" panose="02010600040101010101" charset="-122"/>
                <a:sym typeface="+mn-ea"/>
              </a:rPr>
              <a:t>反革命势力强大，革命任务艰巨</a:t>
            </a:r>
          </a:p>
        </p:txBody>
      </p:sp>
      <p:sp>
        <p:nvSpPr>
          <p:cNvPr id="7" name="文本框 6"/>
          <p:cNvSpPr txBox="1"/>
          <p:nvPr>
            <p:custDataLst>
              <p:tags r:id="rId8"/>
            </p:custDataLst>
          </p:nvPr>
        </p:nvSpPr>
        <p:spPr>
          <a:xfrm>
            <a:off x="2325370" y="2978785"/>
            <a:ext cx="6096000" cy="521970"/>
          </a:xfrm>
          <a:prstGeom prst="rect">
            <a:avLst/>
          </a:prstGeom>
          <a:noFill/>
        </p:spPr>
        <p:txBody>
          <a:bodyPr wrap="square" rtlCol="0" anchor="t">
            <a:spAutoFit/>
          </a:bodyPr>
          <a:lstStyle/>
          <a:p>
            <a:pPr indent="0" algn="just">
              <a:lnSpc>
                <a:spcPct val="100000"/>
              </a:lnSpc>
              <a:spcBef>
                <a:spcPct val="0"/>
              </a:spcBef>
              <a:spcAft>
                <a:spcPct val="0"/>
              </a:spcAft>
              <a:buFont typeface="Wingdings" panose="05000000000000000000" pitchFamily="2" charset="2"/>
              <a:buNone/>
            </a:pPr>
            <a:r>
              <a:rPr lang="zh-CN" altLang="en-US" sz="2800">
                <a:latin typeface="华文中宋" panose="02010600040101010101" charset="-122"/>
                <a:ea typeface="华文中宋" panose="02010600040101010101" charset="-122"/>
                <a:cs typeface="华文中宋" panose="02010600040101010101" charset="-122"/>
                <a:sym typeface="+mn-ea"/>
              </a:rPr>
              <a:t> 孙中山捍卫民主共和屡次失败</a:t>
            </a:r>
          </a:p>
        </p:txBody>
      </p:sp>
      <p:sp>
        <p:nvSpPr>
          <p:cNvPr id="8" name="文本框 7"/>
          <p:cNvSpPr txBox="1"/>
          <p:nvPr>
            <p:custDataLst>
              <p:tags r:id="rId9"/>
            </p:custDataLst>
          </p:nvPr>
        </p:nvSpPr>
        <p:spPr>
          <a:xfrm>
            <a:off x="136525" y="2454910"/>
            <a:ext cx="2089150" cy="521970"/>
          </a:xfrm>
          <a:prstGeom prst="rect">
            <a:avLst/>
          </a:prstGeom>
          <a:noFill/>
        </p:spPr>
        <p:txBody>
          <a:bodyPr wrap="square" rtlCol="0">
            <a:spAutoFit/>
          </a:bodyPr>
          <a:lstStyle/>
          <a:p>
            <a:pPr>
              <a:lnSpc>
                <a:spcPct val="100000"/>
              </a:lnSpc>
            </a:pPr>
            <a:r>
              <a:rPr lang="zh-CN" altLang="en-US" sz="2800" b="1">
                <a:solidFill>
                  <a:srgbClr val="9C7D2C"/>
                </a:solidFill>
                <a:latin typeface="华文中宋" panose="02010600040101010101" charset="-122"/>
                <a:ea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sym typeface="+mn-ea"/>
              </a:rPr>
              <a:t>）中共：</a:t>
            </a:r>
          </a:p>
        </p:txBody>
      </p:sp>
      <p:sp>
        <p:nvSpPr>
          <p:cNvPr id="10" name="文本框 9"/>
          <p:cNvSpPr txBox="1"/>
          <p:nvPr>
            <p:custDataLst>
              <p:tags r:id="rId10"/>
            </p:custDataLst>
          </p:nvPr>
        </p:nvSpPr>
        <p:spPr>
          <a:xfrm>
            <a:off x="136525" y="3545205"/>
            <a:ext cx="2089150" cy="521970"/>
          </a:xfrm>
          <a:prstGeom prst="rect">
            <a:avLst/>
          </a:prstGeom>
          <a:noFill/>
        </p:spPr>
        <p:txBody>
          <a:bodyPr wrap="square" rtlCol="0">
            <a:spAutoFit/>
          </a:bodyPr>
          <a:lstStyle/>
          <a:p>
            <a:pPr>
              <a:lnSpc>
                <a:spcPct val="100000"/>
              </a:lnSpc>
            </a:pPr>
            <a:r>
              <a:rPr lang="zh-CN" altLang="en-US" sz="2800" b="1">
                <a:solidFill>
                  <a:srgbClr val="9C7D2C"/>
                </a:solidFill>
                <a:latin typeface="华文中宋" panose="02010600040101010101" charset="-122"/>
                <a:ea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sym typeface="+mn-ea"/>
              </a:rPr>
              <a:t>4</a:t>
            </a:r>
            <a:r>
              <a:rPr lang="zh-CN" altLang="en-US" sz="2800" b="1">
                <a:solidFill>
                  <a:srgbClr val="9C7D2C"/>
                </a:solidFill>
                <a:latin typeface="华文中宋" panose="02010600040101010101" charset="-122"/>
                <a:ea typeface="华文中宋" panose="02010600040101010101" charset="-122"/>
                <a:sym typeface="+mn-ea"/>
              </a:rPr>
              <a:t>）外部：</a:t>
            </a:r>
          </a:p>
        </p:txBody>
      </p:sp>
      <p:sp>
        <p:nvSpPr>
          <p:cNvPr id="11" name="文本框 10"/>
          <p:cNvSpPr txBox="1"/>
          <p:nvPr>
            <p:custDataLst>
              <p:tags r:id="rId11"/>
            </p:custDataLst>
          </p:nvPr>
        </p:nvSpPr>
        <p:spPr>
          <a:xfrm>
            <a:off x="2113280" y="2449830"/>
            <a:ext cx="6096000" cy="521970"/>
          </a:xfrm>
          <a:prstGeom prst="rect">
            <a:avLst/>
          </a:prstGeom>
          <a:noFill/>
        </p:spPr>
        <p:txBody>
          <a:bodyPr wrap="square" rtlCol="0" anchor="t">
            <a:spAutoFit/>
          </a:bodyPr>
          <a:lstStyle/>
          <a:p>
            <a:pPr indent="0" algn="just">
              <a:lnSpc>
                <a:spcPct val="100000"/>
              </a:lnSpc>
              <a:spcBef>
                <a:spcPct val="0"/>
              </a:spcBef>
              <a:spcAft>
                <a:spcPct val="0"/>
              </a:spcAft>
              <a:buFont typeface="Wingdings" panose="05000000000000000000" pitchFamily="2" charset="2"/>
              <a:buNone/>
            </a:pPr>
            <a:r>
              <a:rPr lang="zh-CN" altLang="en-US" sz="2800">
                <a:latin typeface="华文中宋" panose="02010600040101010101" charset="-122"/>
                <a:ea typeface="华文中宋" panose="02010600040101010101" charset="-122"/>
                <a:cs typeface="黑体" panose="02010609060101010101" pitchFamily="49" charset="-122"/>
                <a:sym typeface="+mn-ea"/>
              </a:rPr>
              <a:t>中共认识到必须建立革命统一战线</a:t>
            </a:r>
          </a:p>
        </p:txBody>
      </p:sp>
      <p:sp>
        <p:nvSpPr>
          <p:cNvPr id="13" name="文本框 12"/>
          <p:cNvSpPr txBox="1"/>
          <p:nvPr>
            <p:custDataLst>
              <p:tags r:id="rId12"/>
            </p:custDataLst>
          </p:nvPr>
        </p:nvSpPr>
        <p:spPr>
          <a:xfrm>
            <a:off x="2113280" y="3543935"/>
            <a:ext cx="4156075" cy="521970"/>
          </a:xfrm>
          <a:prstGeom prst="rect">
            <a:avLst/>
          </a:prstGeom>
          <a:noFill/>
        </p:spPr>
        <p:txBody>
          <a:bodyPr wrap="square" rtlCol="0" anchor="t">
            <a:spAutoFit/>
          </a:bodyPr>
          <a:lstStyle/>
          <a:p>
            <a:pPr>
              <a:lnSpc>
                <a:spcPct val="100000"/>
              </a:lnSpc>
            </a:pPr>
            <a:r>
              <a:rPr lang="zh-CN" altLang="en-US" sz="2800">
                <a:latin typeface="华文中宋" panose="02010600040101010101" charset="-122"/>
                <a:ea typeface="华文中宋" panose="02010600040101010101" charset="-122"/>
                <a:cs typeface="黑体" panose="02010609060101010101" pitchFamily="49" charset="-122"/>
                <a:sym typeface="+mn-ea"/>
              </a:rPr>
              <a:t>共产国际的帮助和指导</a:t>
            </a:r>
          </a:p>
        </p:txBody>
      </p:sp>
      <p:sp>
        <p:nvSpPr>
          <p:cNvPr id="14" name="文本框 13"/>
          <p:cNvSpPr txBox="1"/>
          <p:nvPr>
            <p:custDataLst>
              <p:tags r:id="rId13"/>
            </p:custDataLst>
          </p:nvPr>
        </p:nvSpPr>
        <p:spPr>
          <a:xfrm>
            <a:off x="393700" y="413829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、标志：</a:t>
            </a:r>
          </a:p>
        </p:txBody>
      </p:sp>
      <p:sp>
        <p:nvSpPr>
          <p:cNvPr id="15" name="文本框 14"/>
          <p:cNvSpPr txBox="1"/>
          <p:nvPr>
            <p:custDataLst>
              <p:tags r:id="rId14"/>
            </p:custDataLst>
          </p:nvPr>
        </p:nvSpPr>
        <p:spPr>
          <a:xfrm>
            <a:off x="393700" y="4660265"/>
            <a:ext cx="7073265" cy="521970"/>
          </a:xfrm>
          <a:prstGeom prst="rect">
            <a:avLst/>
          </a:prstGeom>
          <a:noFill/>
        </p:spPr>
        <p:txBody>
          <a:bodyPr wrap="square" rtlCol="0" anchor="t">
            <a:spAutoFit/>
          </a:bodyPr>
          <a:lstStyle/>
          <a:p>
            <a:r>
              <a:rPr sz="2800" spc="-20">
                <a:solidFill>
                  <a:srgbClr val="C00000"/>
                </a:solidFill>
                <a:latin typeface="华文中宋" panose="02010600040101010101" charset="-122"/>
                <a:ea typeface="华文中宋" panose="02010600040101010101" charset="-122"/>
                <a:cs typeface="华文中宋" panose="02010600040101010101" charset="-122"/>
                <a:sym typeface="+mn-ea"/>
              </a:rPr>
              <a:t>1924年</a:t>
            </a:r>
            <a:r>
              <a:rPr lang="en-US" sz="2800" spc="-20">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sz="2800" spc="-20">
                <a:solidFill>
                  <a:srgbClr val="C00000"/>
                </a:solidFill>
                <a:latin typeface="华文中宋" panose="02010600040101010101" charset="-122"/>
                <a:ea typeface="华文中宋" panose="02010600040101010101" charset="-122"/>
                <a:cs typeface="华文中宋" panose="02010600040101010101" charset="-122"/>
                <a:sym typeface="+mn-ea"/>
              </a:rPr>
              <a:t>月</a:t>
            </a:r>
            <a:r>
              <a:rPr lang="zh-CN" sz="2800" spc="-20">
                <a:latin typeface="华文中宋" panose="02010600040101010101" charset="-122"/>
                <a:ea typeface="华文中宋" panose="02010600040101010101" charset="-122"/>
                <a:cs typeface="华文中宋" panose="02010600040101010101" charset="-122"/>
                <a:sym typeface="+mn-ea"/>
              </a:rPr>
              <a:t>，</a:t>
            </a:r>
            <a:r>
              <a:rPr sz="2800" spc="-20">
                <a:solidFill>
                  <a:srgbClr val="C00000"/>
                </a:solidFill>
                <a:latin typeface="华文中宋" panose="02010600040101010101" charset="-122"/>
                <a:ea typeface="华文中宋" panose="02010600040101010101" charset="-122"/>
                <a:cs typeface="华文中宋" panose="02010600040101010101" charset="-122"/>
                <a:sym typeface="+mn-ea"/>
              </a:rPr>
              <a:t>国</a:t>
            </a:r>
            <a:r>
              <a:rPr sz="2800">
                <a:solidFill>
                  <a:srgbClr val="C00000"/>
                </a:solidFill>
                <a:latin typeface="华文中宋" panose="02010600040101010101" charset="-122"/>
                <a:ea typeface="华文中宋" panose="02010600040101010101" charset="-122"/>
                <a:cs typeface="华文中宋" panose="02010600040101010101" charset="-122"/>
                <a:sym typeface="+mn-ea"/>
              </a:rPr>
              <a:t>民党“一</a:t>
            </a:r>
            <a:r>
              <a:rPr sz="2800" spc="-20">
                <a:solidFill>
                  <a:srgbClr val="C00000"/>
                </a:solidFill>
                <a:latin typeface="华文中宋" panose="02010600040101010101" charset="-122"/>
                <a:ea typeface="华文中宋" panose="02010600040101010101" charset="-122"/>
                <a:cs typeface="华文中宋" panose="02010600040101010101" charset="-122"/>
                <a:sym typeface="+mn-ea"/>
              </a:rPr>
              <a:t>大</a:t>
            </a:r>
            <a:r>
              <a:rPr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sz="2800">
                <a:latin typeface="华文中宋" panose="02010600040101010101" charset="-122"/>
                <a:ea typeface="华文中宋" panose="02010600040101010101" charset="-122"/>
                <a:cs typeface="华文中宋" panose="02010600040101010101" charset="-122"/>
                <a:sym typeface="+mn-ea"/>
              </a:rPr>
              <a:t>在</a:t>
            </a:r>
            <a:r>
              <a:rPr lang="zh-CN" sz="2800">
                <a:solidFill>
                  <a:srgbClr val="C00000"/>
                </a:solidFill>
                <a:latin typeface="华文中宋" panose="02010600040101010101" charset="-122"/>
                <a:ea typeface="华文中宋" panose="02010600040101010101" charset="-122"/>
                <a:cs typeface="华文中宋" panose="02010600040101010101" charset="-122"/>
                <a:sym typeface="+mn-ea"/>
              </a:rPr>
              <a:t>广州</a:t>
            </a:r>
            <a:r>
              <a:rPr sz="2800">
                <a:latin typeface="华文中宋" panose="02010600040101010101" charset="-122"/>
                <a:ea typeface="华文中宋" panose="02010600040101010101" charset="-122"/>
                <a:cs typeface="华文中宋" panose="02010600040101010101" charset="-122"/>
                <a:sym typeface="+mn-ea"/>
              </a:rPr>
              <a:t>召开</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7" name="文本框 16"/>
          <p:cNvSpPr txBox="1"/>
          <p:nvPr/>
        </p:nvSpPr>
        <p:spPr>
          <a:xfrm>
            <a:off x="393700" y="5297805"/>
            <a:ext cx="6894830" cy="953135"/>
          </a:xfrm>
          <a:prstGeom prst="rect">
            <a:avLst/>
          </a:prstGeom>
          <a:solidFill>
            <a:srgbClr val="C0000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wrap="square" anchor="t" anchorCtr="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国民党被改组成了工人、农民、小资产阶级和民族资产阶级的革命联盟</a:t>
            </a:r>
          </a:p>
        </p:txBody>
      </p:sp>
      <p:sp>
        <p:nvSpPr>
          <p:cNvPr id="9" name="文本框 8"/>
          <p:cNvSpPr txBox="1"/>
          <p:nvPr>
            <p:custDataLst>
              <p:tags r:id="rId15"/>
            </p:custDataLst>
          </p:nvPr>
        </p:nvSpPr>
        <p:spPr>
          <a:xfrm>
            <a:off x="136525" y="2952115"/>
            <a:ext cx="2466340" cy="521970"/>
          </a:xfrm>
          <a:prstGeom prst="rect">
            <a:avLst/>
          </a:prstGeom>
          <a:noFill/>
        </p:spPr>
        <p:txBody>
          <a:bodyPr wrap="square" rtlCol="0">
            <a:spAutoFit/>
          </a:bodyPr>
          <a:lstStyle/>
          <a:p>
            <a:pPr>
              <a:lnSpc>
                <a:spcPct val="100000"/>
              </a:lnSpc>
            </a:pPr>
            <a:r>
              <a:rPr lang="zh-CN" altLang="en-US" sz="2800" b="1">
                <a:solidFill>
                  <a:srgbClr val="9C7D2C"/>
                </a:solidFill>
                <a:latin typeface="华文中宋" panose="02010600040101010101" charset="-122"/>
                <a:ea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sym typeface="+mn-ea"/>
              </a:rPr>
              <a:t>3</a:t>
            </a:r>
            <a:r>
              <a:rPr lang="zh-CN" altLang="en-US" sz="2800" b="1">
                <a:solidFill>
                  <a:srgbClr val="9C7D2C"/>
                </a:solidFill>
                <a:latin typeface="华文中宋" panose="02010600040101010101" charset="-122"/>
                <a:ea typeface="华文中宋" panose="02010600040101010101" charset="-122"/>
                <a:sym typeface="+mn-ea"/>
              </a:rPr>
              <a:t>）国民党：</a:t>
            </a:r>
          </a:p>
        </p:txBody>
      </p:sp>
      <p:pic>
        <p:nvPicPr>
          <p:cNvPr id="16" name="Picture 3" descr="6-5"/>
          <p:cNvPicPr>
            <a:picLocks noChangeAspect="1"/>
          </p:cNvPicPr>
          <p:nvPr/>
        </p:nvPicPr>
        <p:blipFill>
          <a:blip r:embed="rId17"/>
          <a:stretch>
            <a:fillRect/>
          </a:stretch>
        </p:blipFill>
        <p:spPr>
          <a:xfrm>
            <a:off x="7466965" y="3844290"/>
            <a:ext cx="4353560" cy="2530475"/>
          </a:xfrm>
          <a:prstGeom prst="rect">
            <a:avLst/>
          </a:prstGeom>
          <a:noFill/>
          <a:ln w="9525">
            <a:noFill/>
          </a:ln>
          <a:effectLst>
            <a:outerShdw blurRad="50800" dist="38100" dir="2700000" algn="tl" rotWithShape="0">
              <a:prstClr val="black">
                <a:alpha val="40000"/>
              </a:prstClr>
            </a:outerShdw>
          </a:effectLst>
        </p:spPr>
      </p:pic>
      <p:sp>
        <p:nvSpPr>
          <p:cNvPr id="3" name="文本框 2"/>
          <p:cNvSpPr txBox="1"/>
          <p:nvPr/>
        </p:nvSpPr>
        <p:spPr>
          <a:xfrm>
            <a:off x="5545455" y="3406140"/>
            <a:ext cx="1171575" cy="460375"/>
          </a:xfrm>
          <a:prstGeom prst="rect">
            <a:avLst/>
          </a:prstGeom>
          <a:noFill/>
        </p:spPr>
        <p:txBody>
          <a:bodyPr wrap="square" rtlCol="0" anchor="t">
            <a:spAutoFit/>
          </a:bodyPr>
          <a:lstStyle/>
          <a:p>
            <a:endParaRPr lang="zh-CN" altLang="en-US" sz="2400">
              <a:latin typeface="宋体" panose="02010600030101010101" pitchFamily="2" charset="-122"/>
              <a:ea typeface="宋体" panose="02010600030101010101" pitchFamily="2" charset="-122"/>
              <a:sym typeface="+mn-ea"/>
            </a:endParaRPr>
          </a:p>
        </p:txBody>
      </p:sp>
      <p:grpSp>
        <p:nvGrpSpPr>
          <p:cNvPr id="19" name="组合 18"/>
          <p:cNvGrpSpPr/>
          <p:nvPr/>
        </p:nvGrpSpPr>
        <p:grpSpPr>
          <a:xfrm>
            <a:off x="8564245" y="983615"/>
            <a:ext cx="3378835" cy="2490470"/>
            <a:chOff x="13487" y="1549"/>
            <a:chExt cx="5321" cy="3922"/>
          </a:xfrm>
        </p:grpSpPr>
        <p:pic>
          <p:nvPicPr>
            <p:cNvPr id="102" name="图片 101"/>
            <p:cNvPicPr/>
            <p:nvPr/>
          </p:nvPicPr>
          <p:blipFill>
            <a:blip r:embed="rId18"/>
            <a:stretch>
              <a:fillRect/>
            </a:stretch>
          </p:blipFill>
          <p:spPr>
            <a:xfrm>
              <a:off x="13487" y="1549"/>
              <a:ext cx="5321" cy="3922"/>
            </a:xfrm>
            <a:prstGeom prst="rect">
              <a:avLst/>
            </a:prstGeom>
            <a:noFill/>
            <a:ln w="9525">
              <a:noFill/>
            </a:ln>
          </p:spPr>
        </p:pic>
        <p:sp>
          <p:nvSpPr>
            <p:cNvPr id="18" name="文本框 17"/>
            <p:cNvSpPr txBox="1"/>
            <p:nvPr/>
          </p:nvSpPr>
          <p:spPr>
            <a:xfrm>
              <a:off x="17468" y="1549"/>
              <a:ext cx="869" cy="2474"/>
            </a:xfrm>
            <a:prstGeom prst="rect">
              <a:avLst/>
            </a:prstGeom>
            <a:noFill/>
          </p:spPr>
          <p:txBody>
            <a:bodyPr vert="eaVert" wrap="square" rtlCol="0">
              <a:spAutoFit/>
            </a:bodyPr>
            <a:lstStyle/>
            <a:p>
              <a:r>
                <a:rPr lang="zh-CN" altLang="en-US" sz="2400">
                  <a:latin typeface="华文仿宋" panose="02010600040101010101" charset="-122"/>
                  <a:ea typeface="华文仿宋" panose="02010600040101010101" charset="-122"/>
                  <a:sym typeface="+mn-ea"/>
                </a:rPr>
                <a:t>◎孙中山</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2" grpId="0"/>
      <p:bldP spid="12" grpId="1"/>
      <p:bldP spid="7" grpId="0"/>
      <p:bldP spid="7" grpId="1"/>
      <p:bldP spid="8" grpId="0"/>
      <p:bldP spid="8" grpId="1"/>
      <p:bldP spid="10" grpId="0"/>
      <p:bldP spid="10" grpId="1"/>
      <p:bldP spid="11" grpId="0"/>
      <p:bldP spid="11" grpId="1"/>
      <p:bldP spid="13" grpId="0"/>
      <p:bldP spid="13" grpId="1"/>
      <p:bldP spid="14" grpId="0"/>
      <p:bldP spid="14" grpId="1"/>
      <p:bldP spid="15" grpId="0"/>
      <p:bldP spid="15" grpId="1"/>
      <p:bldP spid="17" grpId="0" animBg="1"/>
      <p:bldP spid="17" grpId="1" animBg="1"/>
      <p:bldP spid="9" grpId="0"/>
      <p:bldP spid="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257810" y="913765"/>
            <a:ext cx="11685270" cy="2489200"/>
          </a:xfrm>
          <a:prstGeom prst="rect">
            <a:avLst/>
          </a:prstGeom>
          <a:noFill/>
        </p:spPr>
        <p:txBody>
          <a:bodyPr wrap="square" rtlCol="0" anchor="t">
            <a:spAutoFit/>
          </a:bodyPr>
          <a:lstStyle/>
          <a:p>
            <a:pPr>
              <a:lnSpc>
                <a:spcPct val="130000"/>
              </a:lnSpc>
            </a:pPr>
            <a:r>
              <a:rPr 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8</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（2023·江苏高考）</a:t>
            </a:r>
            <a:r>
              <a:rPr sz="2400" dirty="0">
                <a:latin typeface="黑体" panose="02010609060101010101" pitchFamily="49" charset="-122"/>
                <a:ea typeface="黑体" panose="02010609060101010101" pitchFamily="49" charset="-122"/>
                <a:cs typeface="黑体" panose="02010609060101010101" pitchFamily="49" charset="-122"/>
                <a:sym typeface="+mn-ea"/>
              </a:rPr>
              <a:t>陈毅在纪念文章中肯定了列宁建立反帝“联合战线”和领导世界革命的意义，指出列宁逝世一年来，中国革命运动继续蓬勃发展，尤其是工农阶级表现出“领导国民革命的力量，使一般敌人惊吓恐惧”。此时的“工农阶级”</a:t>
            </a:r>
            <a:r>
              <a:rPr lang="zh-CN" sz="24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   </a:t>
            </a:r>
            <a:r>
              <a:rPr lang="zh-CN" sz="2400" dirty="0">
                <a:latin typeface="黑体" panose="02010609060101010101" pitchFamily="49" charset="-122"/>
                <a:ea typeface="黑体" panose="02010609060101010101" pitchFamily="49" charset="-122"/>
                <a:cs typeface="黑体" panose="02010609060101010101" pitchFamily="49" charset="-122"/>
                <a:sym typeface="+mn-ea"/>
              </a:rPr>
              <a:t>）</a:t>
            </a:r>
            <a:endParaRPr sz="2400"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sz="2400" dirty="0">
                <a:latin typeface="黑体" panose="02010609060101010101" pitchFamily="49" charset="-122"/>
                <a:ea typeface="黑体" panose="02010609060101010101" pitchFamily="49" charset="-122"/>
                <a:cs typeface="黑体" panose="02010609060101010101" pitchFamily="49" charset="-122"/>
                <a:sym typeface="+mn-ea"/>
              </a:rPr>
              <a:t>A．积极声援五四爱国运动             B．致力于巩固革命统一战线</a:t>
            </a:r>
            <a:endParaRPr sz="2400"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sz="2400" dirty="0">
                <a:latin typeface="黑体" panose="02010609060101010101" pitchFamily="49" charset="-122"/>
                <a:ea typeface="黑体" panose="02010609060101010101" pitchFamily="49" charset="-122"/>
                <a:cs typeface="黑体" panose="02010609060101010101" pitchFamily="49" charset="-122"/>
                <a:sym typeface="+mn-ea"/>
              </a:rPr>
              <a:t>C．坚持独立领导武装斗争             D．推翻了北洋军阀反动统治</a:t>
            </a:r>
            <a:endParaRPr lang="zh-CN" altLang="en-US" sz="240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10643870" y="2037080"/>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B</a:t>
            </a:r>
          </a:p>
        </p:txBody>
      </p:sp>
      <p:sp>
        <p:nvSpPr>
          <p:cNvPr id="5" name="文本框 4"/>
          <p:cNvSpPr txBox="1"/>
          <p:nvPr/>
        </p:nvSpPr>
        <p:spPr>
          <a:xfrm>
            <a:off x="379095" y="3496945"/>
            <a:ext cx="11436985" cy="2968625"/>
          </a:xfrm>
          <a:prstGeom prst="rect">
            <a:avLst/>
          </a:prstGeom>
          <a:noFill/>
        </p:spPr>
        <p:txBody>
          <a:bodyPr wrap="square" rtlCol="0" anchor="t">
            <a:spAutoFit/>
          </a:bodyPr>
          <a:lstStyle/>
          <a:p>
            <a:pPr>
              <a:lnSpc>
                <a:spcPct val="13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9</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(2018·</a:t>
            </a:r>
            <a:r>
              <a:rPr lang="zh-CN"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全国Ⅱ卷</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1923</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年底，孙中山认为：</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俄革命六年成功，而我则十二年尚未成功，何以故？则由于我党组织之方法不善，前此因无可仿效。法国革命八十年成功，美国革命血战八年而始得独立，因均无一定成功之方法。惟今俄国有之，殊可为我党师法。</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其意在</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p>
          <a:p>
            <a:pPr>
              <a:lnSpc>
                <a:spcPct val="13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走苏俄革命的道路</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B.</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放弃资产阶级代议制</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C.</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加强革命的领导核心      </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D.</a:t>
            </a:r>
            <a:r>
              <a:rPr lang="zh-CN" altLang="zh-CN" sz="2400">
                <a:latin typeface="黑体" panose="02010609060101010101" pitchFamily="49" charset="-122"/>
                <a:ea typeface="黑体" panose="02010609060101010101" pitchFamily="49" charset="-122"/>
                <a:cs typeface="黑体" panose="02010609060101010101" pitchFamily="49" charset="-122"/>
                <a:sym typeface="+mn-ea"/>
              </a:rPr>
              <a:t>改变反封建的斗争目标</a:t>
            </a:r>
          </a:p>
        </p:txBody>
      </p:sp>
      <p:sp>
        <p:nvSpPr>
          <p:cNvPr id="6" name="文本框 5"/>
          <p:cNvSpPr txBox="1"/>
          <p:nvPr/>
        </p:nvSpPr>
        <p:spPr>
          <a:xfrm>
            <a:off x="10644505" y="4897120"/>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7330440"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（一）国民革命的开始：第一次国共合作</a:t>
            </a:r>
          </a:p>
        </p:txBody>
      </p:sp>
      <p:sp>
        <p:nvSpPr>
          <p:cNvPr id="5" name="文本框 4"/>
          <p:cNvSpPr txBox="1"/>
          <p:nvPr>
            <p:custDataLst>
              <p:tags r:id="rId4"/>
            </p:custDataLst>
          </p:nvPr>
        </p:nvSpPr>
        <p:spPr>
          <a:xfrm>
            <a:off x="379095" y="1429385"/>
            <a:ext cx="372808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3</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、政治基础：</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773045" y="1412875"/>
            <a:ext cx="2259013" cy="521970"/>
          </a:xfrm>
          <a:prstGeom prst="rect">
            <a:avLst/>
          </a:prstGeom>
          <a:noFill/>
          <a:ln w="9525">
            <a:noFill/>
          </a:ln>
        </p:spPr>
        <p:txBody>
          <a:bodyPr wrap="square" anchor="t" anchorCtr="0">
            <a:spAutoFit/>
          </a:bodyPr>
          <a:lstStyle/>
          <a:p>
            <a:r>
              <a:rPr lang="zh-CN" altLang="en-US" sz="2800">
                <a:solidFill>
                  <a:srgbClr val="C00000"/>
                </a:solidFill>
                <a:latin typeface="华文中宋" panose="02010600040101010101" charset="-122"/>
                <a:ea typeface="华文中宋" panose="02010600040101010101" charset="-122"/>
              </a:rPr>
              <a:t>新三民主义</a:t>
            </a:r>
          </a:p>
        </p:txBody>
      </p:sp>
      <p:graphicFrame>
        <p:nvGraphicFramePr>
          <p:cNvPr id="417853" name="Group 61"/>
          <p:cNvGraphicFramePr>
            <a:graphicFrameLocks noGrp="1"/>
          </p:cNvGraphicFramePr>
          <p:nvPr>
            <p:custDataLst>
              <p:tags r:id="rId5"/>
            </p:custDataLst>
          </p:nvPr>
        </p:nvGraphicFramePr>
        <p:xfrm>
          <a:off x="398780" y="1967865"/>
          <a:ext cx="11469370" cy="3786505"/>
        </p:xfrm>
        <a:graphic>
          <a:graphicData uri="http://schemas.openxmlformats.org/drawingml/2006/table">
            <a:tbl>
              <a:tblPr/>
              <a:tblGrid>
                <a:gridCol w="1480820"/>
                <a:gridCol w="2969260"/>
                <a:gridCol w="4382135"/>
                <a:gridCol w="2637155"/>
              </a:tblGrid>
              <a:tr h="45974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a:ln>
                          <a:noFill/>
                        </a:ln>
                        <a:solidFill>
                          <a:srgbClr val="C00000"/>
                        </a:solidFill>
                        <a:effectLst/>
                        <a:latin typeface="华文中宋" panose="02010600040101010101" charset="-122"/>
                        <a:ea typeface="华文中宋" panose="02010600040101010101" charset="-122"/>
                      </a:endParaRP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a:ln>
                            <a:noFill/>
                          </a:ln>
                          <a:solidFill>
                            <a:srgbClr val="C00000"/>
                          </a:solidFill>
                          <a:effectLst/>
                          <a:latin typeface="华文中宋" panose="02010600040101010101" charset="-122"/>
                          <a:ea typeface="华文中宋" panose="02010600040101010101" charset="-122"/>
                        </a:rPr>
                        <a:t>旧三民主义</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a:ln>
                            <a:noFill/>
                          </a:ln>
                          <a:solidFill>
                            <a:srgbClr val="C00000"/>
                          </a:solidFill>
                          <a:effectLst/>
                          <a:latin typeface="华文中宋" panose="02010600040101010101" charset="-122"/>
                          <a:ea typeface="华文中宋" panose="02010600040101010101" charset="-122"/>
                        </a:rPr>
                        <a:t>新三民主义</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400" b="1" i="0" u="none" strike="noStrike" cap="none" normalizeH="0" baseline="0">
                          <a:ln>
                            <a:noFill/>
                          </a:ln>
                          <a:solidFill>
                            <a:srgbClr val="C00000"/>
                          </a:solidFill>
                          <a:effectLst/>
                          <a:latin typeface="华文中宋" panose="02010600040101010101" charset="-122"/>
                          <a:ea typeface="华文中宋" panose="02010600040101010101" charset="-122"/>
                        </a:rPr>
                        <a:t>新发展</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96774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rgbClr val="C00000"/>
                          </a:solidFill>
                          <a:effectLst/>
                          <a:latin typeface="华文中宋" panose="02010600040101010101" charset="-122"/>
                          <a:ea typeface="华文中宋" panose="02010600040101010101" charset="-122"/>
                        </a:rPr>
                        <a:t>民族主义</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rPr>
                        <a:t>反对民族压迫，反对满洲贵族的统治</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en-US" sz="2400" b="0">
                          <a:solidFill>
                            <a:srgbClr val="C00000"/>
                          </a:solidFill>
                          <a:latin typeface="华文中宋" panose="02010600040101010101" charset="-122"/>
                          <a:ea typeface="华文中宋" panose="02010600040101010101" charset="-122"/>
                          <a:cs typeface="华文中宋" panose="02010600040101010101" charset="-122"/>
                        </a:rPr>
                        <a:t>对外</a:t>
                      </a:r>
                      <a:r>
                        <a:rPr lang="en-US" altLang="zh-CN" sz="2400" b="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400" b="0">
                          <a:solidFill>
                            <a:srgbClr val="C00000"/>
                          </a:solidFill>
                          <a:latin typeface="华文中宋" panose="02010600040101010101" charset="-122"/>
                          <a:ea typeface="华文中宋" panose="02010600040101010101" charset="-122"/>
                          <a:cs typeface="华文中宋" panose="02010600040101010101" charset="-122"/>
                        </a:rPr>
                        <a:t>反</a:t>
                      </a: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对</a:t>
                      </a:r>
                      <a:r>
                        <a:rPr lang="zh-CN" altLang="en-US" sz="2400" b="0">
                          <a:solidFill>
                            <a:srgbClr val="C00000"/>
                          </a:solidFill>
                          <a:latin typeface="华文中宋" panose="02010600040101010101" charset="-122"/>
                          <a:ea typeface="华文中宋" panose="02010600040101010101" charset="-122"/>
                          <a:cs typeface="华文中宋" panose="02010600040101010101" charset="-122"/>
                        </a:rPr>
                        <a:t>帝</a:t>
                      </a: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国主义侵略</a:t>
                      </a:r>
                      <a:r>
                        <a:rPr lang="en-US" altLang="zh-CN" sz="2400" b="0">
                          <a:solidFill>
                            <a:schemeClr val="tx1"/>
                          </a:solidFill>
                          <a:latin typeface="华文中宋" panose="02010600040101010101" charset="-122"/>
                          <a:ea typeface="华文中宋" panose="02010600040101010101" charset="-122"/>
                          <a:cs typeface="华文中宋" panose="02010600040101010101" charset="-122"/>
                        </a:rPr>
                        <a:t>,</a:t>
                      </a: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中国民族自求解放</a:t>
                      </a:r>
                      <a:r>
                        <a:rPr lang="en-US" altLang="zh-CN" sz="2400" b="0">
                          <a:solidFill>
                            <a:schemeClr val="tx1"/>
                          </a:solidFill>
                          <a:latin typeface="华文中宋" panose="02010600040101010101" charset="-122"/>
                          <a:ea typeface="华文中宋" panose="02010600040101010101" charset="-122"/>
                          <a:cs typeface="华文中宋" panose="02010600040101010101" charset="-122"/>
                        </a:rPr>
                        <a:t>;</a:t>
                      </a:r>
                    </a:p>
                    <a:p>
                      <a:pPr marL="0" marR="0" lvl="0" indent="0" algn="l" defTabSz="914400" rtl="0" eaLnBrk="0" fontAlgn="base" latinLnBrk="0" hangingPunct="0">
                        <a:lnSpc>
                          <a:spcPct val="100000"/>
                        </a:lnSpc>
                        <a:spcBef>
                          <a:spcPct val="0"/>
                        </a:spcBef>
                        <a:spcAft>
                          <a:spcPct val="0"/>
                        </a:spcAft>
                        <a:buClrTx/>
                        <a:buSzTx/>
                        <a:buFontTx/>
                        <a:buNone/>
                      </a:pPr>
                      <a:r>
                        <a:rPr lang="zh-CN" altLang="en-US" sz="2400" b="0">
                          <a:solidFill>
                            <a:srgbClr val="C00000"/>
                          </a:solidFill>
                          <a:latin typeface="华文中宋" panose="02010600040101010101" charset="-122"/>
                          <a:ea typeface="华文中宋" panose="02010600040101010101" charset="-122"/>
                          <a:cs typeface="华文中宋" panose="02010600040101010101" charset="-122"/>
                        </a:rPr>
                        <a:t>对内</a:t>
                      </a:r>
                      <a:r>
                        <a:rPr lang="en-US" altLang="zh-CN" sz="2400" b="0">
                          <a:solidFill>
                            <a:srgbClr val="FF0000"/>
                          </a:solidFill>
                          <a:latin typeface="华文中宋" panose="02010600040101010101" charset="-122"/>
                          <a:ea typeface="华文中宋" panose="02010600040101010101" charset="-122"/>
                          <a:cs typeface="华文中宋" panose="02010600040101010101" charset="-122"/>
                        </a:rPr>
                        <a:t>:</a:t>
                      </a: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各</a:t>
                      </a:r>
                      <a:r>
                        <a:rPr lang="zh-CN" altLang="en-US" sz="2400" b="0">
                          <a:solidFill>
                            <a:srgbClr val="C00000"/>
                          </a:solidFill>
                          <a:latin typeface="华文中宋" panose="02010600040101010101" charset="-122"/>
                          <a:ea typeface="华文中宋" panose="02010600040101010101" charset="-122"/>
                          <a:cs typeface="华文中宋" panose="02010600040101010101" charset="-122"/>
                        </a:rPr>
                        <a:t>民族</a:t>
                      </a: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一律</a:t>
                      </a:r>
                      <a:r>
                        <a:rPr lang="zh-CN" altLang="en-US" sz="2400" b="0">
                          <a:solidFill>
                            <a:srgbClr val="C00000"/>
                          </a:solidFill>
                          <a:latin typeface="华文中宋" panose="02010600040101010101" charset="-122"/>
                          <a:ea typeface="华文中宋" panose="02010600040101010101" charset="-122"/>
                          <a:cs typeface="华文中宋" panose="02010600040101010101" charset="-122"/>
                        </a:rPr>
                        <a:t>平等</a:t>
                      </a:r>
                      <a:endParaRPr kumimoji="0" lang="zh-CN" altLang="en-US" sz="2400" b="0" i="0" u="none" strike="noStrike" cap="none" normalizeH="0" baseline="0">
                        <a:ln>
                          <a:noFill/>
                        </a:ln>
                        <a:solidFill>
                          <a:srgbClr val="C00000"/>
                        </a:solidFill>
                        <a:effectLst/>
                        <a:latin typeface="华文中宋" panose="02010600040101010101" charset="-122"/>
                        <a:ea typeface="华文中宋" panose="02010600040101010101" charset="-122"/>
                        <a:cs typeface="华文中宋" panose="02010600040101010101" charset="-122"/>
                      </a:endParaRP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rgbClr val="FF0000"/>
                        </a:solidFill>
                        <a:effectLst/>
                        <a:latin typeface="华文中宋" panose="02010600040101010101" charset="-122"/>
                        <a:ea typeface="华文中宋" panose="02010600040101010101" charset="-122"/>
                        <a:cs typeface="仿宋" panose="02010609060101010101" charset="-122"/>
                      </a:endParaRP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861695">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rgbClr val="C00000"/>
                          </a:solidFill>
                          <a:effectLst/>
                          <a:latin typeface="华文中宋" panose="02010600040101010101" charset="-122"/>
                          <a:ea typeface="华文中宋" panose="02010600040101010101" charset="-122"/>
                        </a:rPr>
                        <a:t>民权主义</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b="0">
                          <a:solidFill>
                            <a:schemeClr val="tx1"/>
                          </a:solidFill>
                          <a:latin typeface="华文中宋" panose="02010600040101010101" charset="-122"/>
                          <a:ea typeface="华文中宋" panose="02010600040101010101" charset="-122"/>
                        </a:rPr>
                        <a:t>推翻君主专制政体，建立国民政府，国民一律平等</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en-US" sz="2400" b="0">
                          <a:solidFill>
                            <a:schemeClr val="tx1"/>
                          </a:solidFill>
                          <a:latin typeface="华文中宋" panose="02010600040101010101" charset="-122"/>
                          <a:ea typeface="华文中宋" panose="02010600040101010101" charset="-122"/>
                        </a:rPr>
                        <a:t>民权为</a:t>
                      </a:r>
                      <a:r>
                        <a:rPr lang="zh-CN" altLang="en-US" sz="2400" b="0">
                          <a:solidFill>
                            <a:srgbClr val="C00000"/>
                          </a:solidFill>
                          <a:latin typeface="华文中宋" panose="02010600040101010101" charset="-122"/>
                          <a:ea typeface="华文中宋" panose="02010600040101010101" charset="-122"/>
                        </a:rPr>
                        <a:t>一般平民所共有</a:t>
                      </a:r>
                      <a:r>
                        <a:rPr lang="zh-CN" altLang="en-US" sz="2400" b="0">
                          <a:solidFill>
                            <a:schemeClr val="tx1"/>
                          </a:solidFill>
                          <a:latin typeface="华文中宋" panose="02010600040101010101" charset="-122"/>
                          <a:ea typeface="华文中宋" panose="02010600040101010101" charset="-122"/>
                        </a:rPr>
                        <a:t>，不是少数人专有</a:t>
                      </a:r>
                      <a:endPar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endParaRP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endParaRP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944245">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rgbClr val="C00000"/>
                          </a:solidFill>
                          <a:effectLst/>
                          <a:latin typeface="华文中宋" panose="02010600040101010101" charset="-122"/>
                          <a:ea typeface="华文中宋" panose="02010600040101010101" charset="-122"/>
                        </a:rPr>
                        <a:t>民生主义</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平均地权</a:t>
                      </a:r>
                      <a:r>
                        <a:rPr kumimoji="0" lang="en-US" altLang="zh-CN"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a:t>
                      </a:r>
                      <a:r>
                        <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核定地价 涨价归公</a:t>
                      </a:r>
                      <a:r>
                        <a:rPr kumimoji="0" lang="en-US" altLang="zh-CN"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平均地权</a:t>
                      </a:r>
                      <a:r>
                        <a:rPr kumimoji="0" lang="en-US" altLang="zh-CN"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a:t>
                      </a:r>
                      <a:r>
                        <a:rPr kumimoji="0" lang="zh-CN" altLang="en-US" sz="2400" b="0" i="0" u="none" strike="noStrike" cap="none" normalizeH="0" baseline="0">
                          <a:ln>
                            <a:noFill/>
                          </a:ln>
                          <a:solidFill>
                            <a:srgbClr val="C00000"/>
                          </a:solidFill>
                          <a:effectLst/>
                          <a:latin typeface="华文中宋" panose="02010600040101010101" charset="-122"/>
                          <a:ea typeface="华文中宋" panose="02010600040101010101" charset="-122"/>
                          <a:cs typeface="华文中宋" panose="02010600040101010101" charset="-122"/>
                        </a:rPr>
                        <a:t>节制资本</a:t>
                      </a:r>
                      <a:r>
                        <a:rPr kumimoji="0" lang="en-US" altLang="zh-CN" sz="2400" b="0" i="0" u="none" strike="noStrike" cap="none" normalizeH="0" baseline="0">
                          <a:ln>
                            <a:noFill/>
                          </a:ln>
                          <a:solidFill>
                            <a:srgbClr val="C00000"/>
                          </a:solidFill>
                          <a:effectLst/>
                          <a:latin typeface="华文中宋" panose="02010600040101010101" charset="-122"/>
                          <a:ea typeface="华文中宋" panose="02010600040101010101" charset="-122"/>
                          <a:cs typeface="华文中宋" panose="02010600040101010101" charset="-122"/>
                        </a:rPr>
                        <a:t>,</a:t>
                      </a:r>
                      <a:r>
                        <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承认“耕者</a:t>
                      </a:r>
                      <a:r>
                        <a:rPr kumimoji="0" lang="zh-CN" altLang="en-US" sz="2400" b="0" i="0" u="none" strike="noStrike" cap="none" normalizeH="0" baseline="0">
                          <a:ln>
                            <a:noFill/>
                          </a:ln>
                          <a:solidFill>
                            <a:srgbClr val="C00000"/>
                          </a:solidFill>
                          <a:effectLst/>
                          <a:latin typeface="华文中宋" panose="02010600040101010101" charset="-122"/>
                          <a:ea typeface="华文中宋" panose="02010600040101010101" charset="-122"/>
                          <a:cs typeface="华文中宋" panose="02010600040101010101" charset="-122"/>
                        </a:rPr>
                        <a:t>有</a:t>
                      </a:r>
                      <a:r>
                        <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其</a:t>
                      </a:r>
                      <a:r>
                        <a:rPr kumimoji="0" lang="zh-CN" altLang="en-US" sz="2400" b="0" i="0" u="none" strike="noStrike" cap="none" normalizeH="0" baseline="0">
                          <a:ln>
                            <a:noFill/>
                          </a:ln>
                          <a:solidFill>
                            <a:srgbClr val="C00000"/>
                          </a:solidFill>
                          <a:effectLst/>
                          <a:latin typeface="华文中宋" panose="02010600040101010101" charset="-122"/>
                          <a:ea typeface="华文中宋" panose="02010600040101010101" charset="-122"/>
                          <a:cs typeface="华文中宋" panose="02010600040101010101" charset="-122"/>
                        </a:rPr>
                        <a:t>田</a:t>
                      </a:r>
                      <a:r>
                        <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cs typeface="华文中宋" panose="02010600040101010101" charset="-122"/>
                        </a:rPr>
                        <a:t>”</a:t>
                      </a: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华文中宋" panose="02010600040101010101" charset="-122"/>
                        <a:ea typeface="华文中宋" panose="02010600040101010101" charset="-122"/>
                        <a:cs typeface="仿宋" panose="02010609060101010101" charset="-122"/>
                      </a:endParaRPr>
                    </a:p>
                  </a:txBody>
                  <a:tcPr marL="120000" marR="120000" marT="46800" marB="46800" anchor="ctr" anchorCtr="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76848" name="Rectangle 48"/>
          <p:cNvSpPr/>
          <p:nvPr/>
        </p:nvSpPr>
        <p:spPr>
          <a:xfrm>
            <a:off x="9385300" y="2599055"/>
            <a:ext cx="2364740" cy="829945"/>
          </a:xfrm>
          <a:prstGeom prst="rect">
            <a:avLst/>
          </a:prstGeom>
          <a:noFill/>
          <a:ln w="9525" cap="flat" cmpd="sng">
            <a:noFill/>
            <a:prstDash val="solid"/>
            <a:miter/>
            <a:headEnd type="none" w="med" len="med"/>
            <a:tailEnd type="none" w="med" len="med"/>
          </a:ln>
        </p:spPr>
        <p:txBody>
          <a:bodyPr wrap="square" anchor="t" anchorCtr="0">
            <a:spAutoFit/>
          </a:bodyPr>
          <a:lstStyle/>
          <a:p>
            <a:pPr defTabSz="457200"/>
            <a:r>
              <a:rPr lang="zh-CN" altLang="en-US" sz="2400" b="1" dirty="0">
                <a:solidFill>
                  <a:srgbClr val="C00000"/>
                </a:solidFill>
                <a:effectLst/>
                <a:latin typeface="华文中宋" panose="02010600040101010101" charset="-122"/>
                <a:ea typeface="华文中宋" panose="02010600040101010101" charset="-122"/>
                <a:cs typeface="华文中宋" panose="02010600040101010101" charset="-122"/>
              </a:rPr>
              <a:t>明确“反帝”和民族平等</a:t>
            </a:r>
          </a:p>
        </p:txBody>
      </p:sp>
      <p:sp>
        <p:nvSpPr>
          <p:cNvPr id="6" name="Rectangle 48"/>
          <p:cNvSpPr/>
          <p:nvPr/>
        </p:nvSpPr>
        <p:spPr>
          <a:xfrm>
            <a:off x="9384665" y="3636010"/>
            <a:ext cx="2365375" cy="1111885"/>
          </a:xfrm>
          <a:prstGeom prst="rect">
            <a:avLst/>
          </a:prstGeom>
          <a:noFill/>
          <a:ln w="9525" cap="flat" cmpd="sng">
            <a:noFill/>
            <a:prstDash val="solid"/>
            <a:miter/>
            <a:headEnd type="none" w="med" len="med"/>
            <a:tailEnd type="none" w="med" len="med"/>
          </a:ln>
        </p:spPr>
        <p:txBody>
          <a:bodyPr wrap="square" anchor="t" anchorCtr="0">
            <a:noAutofit/>
          </a:bodyPr>
          <a:lstStyle/>
          <a:p>
            <a:pPr algn="ctr"/>
            <a:r>
              <a:rPr lang="zh-CN" altLang="en-US" sz="2400" b="1" dirty="0">
                <a:solidFill>
                  <a:srgbClr val="C00000"/>
                </a:solidFill>
                <a:effectLst/>
                <a:latin typeface="华文中宋" panose="02010600040101010101" charset="-122"/>
                <a:ea typeface="华文中宋" panose="02010600040101010101" charset="-122"/>
                <a:cs typeface="华文中宋" panose="02010600040101010101" charset="-122"/>
              </a:rPr>
              <a:t>强调民权</a:t>
            </a:r>
            <a:r>
              <a:rPr lang="zh-CN" altLang="en-US" sz="2400" b="1">
                <a:solidFill>
                  <a:srgbClr val="C00000"/>
                </a:solidFill>
                <a:effectLst/>
                <a:latin typeface="华文中宋" panose="02010600040101010101" charset="-122"/>
                <a:ea typeface="华文中宋" panose="02010600040101010101" charset="-122"/>
                <a:cs typeface="宋体" panose="02010600030101010101" pitchFamily="2" charset="-122"/>
                <a:sym typeface="+mn-ea"/>
              </a:rPr>
              <a:t>民权的普遍性和可行性</a:t>
            </a:r>
            <a:endParaRPr lang="zh-CN" altLang="en-US" sz="2400" b="1">
              <a:solidFill>
                <a:srgbClr val="C00000"/>
              </a:solidFill>
              <a:effectLst/>
              <a:latin typeface="华文中宋" panose="02010600040101010101" charset="-122"/>
              <a:ea typeface="华文中宋" panose="02010600040101010101" charset="-122"/>
              <a:cs typeface="宋体" panose="02010600030101010101" pitchFamily="2" charset="-122"/>
            </a:endParaRPr>
          </a:p>
          <a:p>
            <a:pPr defTabSz="457200">
              <a:lnSpc>
                <a:spcPct val="90000"/>
              </a:lnSpc>
            </a:pPr>
            <a:r>
              <a:rPr lang="zh-CN" altLang="en-US" sz="2400" b="1">
                <a:solidFill>
                  <a:srgbClr val="C00000"/>
                </a:solidFill>
                <a:effectLst/>
                <a:latin typeface="华文中宋" panose="02010600040101010101" charset="-122"/>
                <a:ea typeface="华文中宋" panose="02010600040101010101" charset="-122"/>
                <a:sym typeface="+mn-ea"/>
              </a:rPr>
              <a:t>建立各阶级联盟</a:t>
            </a:r>
            <a:endParaRPr lang="zh-CN" altLang="en-US" sz="2400" b="1" dirty="0">
              <a:solidFill>
                <a:srgbClr val="C00000"/>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7" name="Rectangle 48"/>
          <p:cNvSpPr/>
          <p:nvPr/>
        </p:nvSpPr>
        <p:spPr>
          <a:xfrm>
            <a:off x="9385300" y="4841875"/>
            <a:ext cx="2364740" cy="829945"/>
          </a:xfrm>
          <a:prstGeom prst="rect">
            <a:avLst/>
          </a:prstGeom>
          <a:noFill/>
          <a:ln w="9525" cap="flat" cmpd="sng">
            <a:noFill/>
            <a:prstDash val="solid"/>
            <a:miter/>
            <a:headEnd type="none" w="med" len="med"/>
            <a:tailEnd type="none" w="med" len="med"/>
          </a:ln>
        </p:spPr>
        <p:txBody>
          <a:bodyPr wrap="square" anchor="t" anchorCtr="0">
            <a:spAutoFit/>
          </a:bodyPr>
          <a:lstStyle/>
          <a:p>
            <a:pPr algn="l" defTabSz="457200"/>
            <a:r>
              <a:rPr lang="zh-CN" altLang="en-US" sz="2400" b="1" dirty="0">
                <a:solidFill>
                  <a:srgbClr val="C00000"/>
                </a:solidFill>
                <a:effectLst/>
                <a:latin typeface="华文中宋" panose="02010600040101010101" charset="-122"/>
                <a:ea typeface="华文中宋" panose="02010600040101010101" charset="-122"/>
                <a:cs typeface="华文中宋" panose="02010600040101010101" charset="-122"/>
              </a:rPr>
              <a:t>节制资本，扶助农工</a:t>
            </a:r>
          </a:p>
        </p:txBody>
      </p:sp>
      <p:sp>
        <p:nvSpPr>
          <p:cNvPr id="8" name="文本框 7"/>
          <p:cNvSpPr txBox="1"/>
          <p:nvPr/>
        </p:nvSpPr>
        <p:spPr>
          <a:xfrm>
            <a:off x="379095" y="5913120"/>
            <a:ext cx="1171638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lvl="0" indent="0" algn="l" defTabSz="457200" fontAlgn="auto">
              <a:lnSpc>
                <a:spcPct val="100000"/>
              </a:lnSpc>
              <a:buClrTx/>
              <a:buSzTx/>
              <a:buFontTx/>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Arial" panose="020B0604020202020204" pitchFamily="34" charset="0"/>
                <a:sym typeface="微软雅黑" panose="020B0503020204020204" charset="-122"/>
              </a:rPr>
              <a:t>新三民主义与共产党最低纲领基本一致（反帝反封），是合作的政治基础</a:t>
            </a:r>
          </a:p>
        </p:txBody>
      </p:sp>
      <p:pic>
        <p:nvPicPr>
          <p:cNvPr id="10" name="图片 9"/>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8591550" y="239395"/>
            <a:ext cx="3276600" cy="17119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8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P spid="76848" grpId="0"/>
      <p:bldP spid="76848" grpId="1"/>
      <p:bldP spid="6" grpId="0"/>
      <p:bldP spid="6" grpId="1"/>
      <p:bldP spid="7" grpId="0"/>
      <p:bldP spid="7" grpId="1"/>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custDataLst>
              <p:tags r:id="rId2"/>
            </p:custDataLst>
          </p:nvPr>
        </p:nvPicPr>
        <p:blipFill>
          <a:blip r:embed="rId9">
            <a:clrChange>
              <a:clrFrom>
                <a:srgbClr val="FEFEFE">
                  <a:alpha val="100000"/>
                </a:srgbClr>
              </a:clrFrom>
              <a:clrTo>
                <a:srgbClr val="FEFEFE">
                  <a:alpha val="100000"/>
                  <a:alpha val="0"/>
                </a:srgbClr>
              </a:clrTo>
            </a:clrChange>
          </a:blip>
          <a:stretch>
            <a:fillRect/>
          </a:stretch>
        </p:blipFill>
        <p:spPr>
          <a:xfrm>
            <a:off x="6339840" y="1237615"/>
            <a:ext cx="5602605" cy="3412490"/>
          </a:xfrm>
          <a:prstGeom prst="rect">
            <a:avLst/>
          </a:prstGeom>
        </p:spPr>
      </p:pic>
      <p:sp>
        <p:nvSpPr>
          <p:cNvPr id="51202" name="矩形 4"/>
          <p:cNvSpPr/>
          <p:nvPr>
            <p:custDataLst>
              <p:tags r:id="rId3"/>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4"/>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7330440"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（一）国民革命的开始：第一次国共合作</a:t>
            </a:r>
          </a:p>
        </p:txBody>
      </p:sp>
      <p:sp>
        <p:nvSpPr>
          <p:cNvPr id="5" name="文本框 4"/>
          <p:cNvSpPr txBox="1"/>
          <p:nvPr>
            <p:custDataLst>
              <p:tags r:id="rId5"/>
            </p:custDataLst>
          </p:nvPr>
        </p:nvSpPr>
        <p:spPr>
          <a:xfrm>
            <a:off x="379095" y="1429385"/>
            <a:ext cx="372808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4</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、三大政策：</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16" name="文本框 15"/>
          <p:cNvSpPr txBox="1"/>
          <p:nvPr/>
        </p:nvSpPr>
        <p:spPr>
          <a:xfrm>
            <a:off x="2679065" y="1412875"/>
            <a:ext cx="3800475" cy="521970"/>
          </a:xfrm>
          <a:prstGeom prst="rect">
            <a:avLst/>
          </a:prstGeom>
          <a:noFill/>
        </p:spPr>
        <p:txBody>
          <a:bodyPr wrap="square" rtlCol="0" anchor="t">
            <a:spAutoFit/>
          </a:bodyPr>
          <a:lstStyle/>
          <a:p>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联俄、联共、扶助农工</a:t>
            </a:r>
          </a:p>
        </p:txBody>
      </p:sp>
      <p:sp>
        <p:nvSpPr>
          <p:cNvPr id="28" name="文本框 27"/>
          <p:cNvSpPr txBox="1"/>
          <p:nvPr>
            <p:custDataLst>
              <p:tags r:id="rId6"/>
            </p:custDataLst>
          </p:nvPr>
        </p:nvSpPr>
        <p:spPr>
          <a:xfrm>
            <a:off x="379095" y="1934845"/>
            <a:ext cx="372808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5</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、合作方式：</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29" name="文本框 28"/>
          <p:cNvSpPr txBox="1"/>
          <p:nvPr/>
        </p:nvSpPr>
        <p:spPr>
          <a:xfrm>
            <a:off x="2679065" y="1934845"/>
            <a:ext cx="2000885" cy="521970"/>
          </a:xfrm>
          <a:prstGeom prst="rect">
            <a:avLst/>
          </a:prstGeom>
          <a:noFill/>
          <a:ln w="9525">
            <a:noFill/>
          </a:ln>
        </p:spPr>
        <p:txBody>
          <a:bodyPr wrap="square" anchor="t" anchorCtr="0">
            <a:spAutoFit/>
          </a:bodyPr>
          <a:lstStyle/>
          <a:p>
            <a:r>
              <a:rPr lang="zh-CN" altLang="en-US" sz="2800">
                <a:solidFill>
                  <a:srgbClr val="C00000"/>
                </a:solidFill>
                <a:latin typeface="华文中宋" panose="02010600040101010101" charset="-122"/>
                <a:ea typeface="华文中宋" panose="02010600040101010101" charset="-122"/>
              </a:rPr>
              <a:t>党内合作</a:t>
            </a:r>
          </a:p>
        </p:txBody>
      </p:sp>
      <p:sp>
        <p:nvSpPr>
          <p:cNvPr id="30" name="文本框 29"/>
          <p:cNvSpPr txBox="1"/>
          <p:nvPr>
            <p:custDataLst>
              <p:tags r:id="rId7"/>
            </p:custDataLst>
          </p:nvPr>
        </p:nvSpPr>
        <p:spPr>
          <a:xfrm>
            <a:off x="379095" y="2379980"/>
            <a:ext cx="3728085" cy="521970"/>
          </a:xfrm>
          <a:prstGeom prst="rect">
            <a:avLst/>
          </a:prstGeom>
          <a:noFill/>
        </p:spPr>
        <p:txBody>
          <a:bodyPr wrap="square" rtlCol="0" anchor="t">
            <a:spAutoFit/>
          </a:bodyPr>
          <a:lstStyle/>
          <a:p>
            <a:r>
              <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rPr>
              <a:t>6</a:t>
            </a:r>
            <a:r>
              <a:rPr lang="zh-CN" altLang="en-US" sz="2800" b="1" dirty="0">
                <a:solidFill>
                  <a:srgbClr val="9C7D2C"/>
                </a:solidFill>
                <a:latin typeface="华文中宋" panose="02010600040101010101" charset="-122"/>
                <a:ea typeface="华文中宋" panose="02010600040101010101" charset="-122"/>
                <a:cs typeface="华文中宋" panose="02010600040101010101" charset="-122"/>
                <a:sym typeface="+mn-ea"/>
              </a:rPr>
              <a:t>、历史意义：</a:t>
            </a:r>
            <a:endParaRPr lang="en-US" altLang="zh-CN" sz="2800" b="1" dirty="0">
              <a:solidFill>
                <a:srgbClr val="9C7D2C"/>
              </a:solidFill>
              <a:latin typeface="华文中宋" panose="02010600040101010101" charset="-122"/>
              <a:ea typeface="华文中宋" panose="02010600040101010101" charset="-122"/>
              <a:cs typeface="华文中宋" panose="02010600040101010101" charset="-122"/>
              <a:sym typeface="+mn-ea"/>
            </a:endParaRPr>
          </a:p>
        </p:txBody>
      </p:sp>
      <p:sp>
        <p:nvSpPr>
          <p:cNvPr id="31" name="文本框 30"/>
          <p:cNvSpPr txBox="1"/>
          <p:nvPr/>
        </p:nvSpPr>
        <p:spPr>
          <a:xfrm>
            <a:off x="339090" y="2859405"/>
            <a:ext cx="6140450" cy="953135"/>
          </a:xfrm>
          <a:prstGeom prst="rect">
            <a:avLst/>
          </a:prstGeom>
          <a:noFill/>
          <a:ln w="9525">
            <a:noFill/>
          </a:ln>
        </p:spPr>
        <p:txBody>
          <a:bodyPr wrap="square" anchor="t" anchorCtr="0">
            <a:spAutoFit/>
          </a:bodyPr>
          <a:lstStyle/>
          <a:p>
            <a:r>
              <a:rPr lang="zh-CN" altLang="en-US" sz="2800">
                <a:solidFill>
                  <a:srgbClr val="C00000"/>
                </a:solidFill>
                <a:latin typeface="华文中宋" panose="02010600040101010101" charset="-122"/>
                <a:ea typeface="华文中宋" panose="02010600040101010101" charset="-122"/>
              </a:rPr>
              <a:t>①标志着以国共合作为基础的国民革命正式兴起；</a:t>
            </a:r>
            <a:endParaRPr lang="zh-CN" altLang="en-US" sz="2800">
              <a:solidFill>
                <a:srgbClr val="C00000"/>
              </a:solidFill>
              <a:latin typeface="华文中宋" panose="02010600040101010101" charset="-122"/>
              <a:ea typeface="华文中宋" panose="02010600040101010101" charset="-122"/>
              <a:sym typeface="+mn-ea"/>
            </a:endParaRPr>
          </a:p>
        </p:txBody>
      </p:sp>
      <p:sp>
        <p:nvSpPr>
          <p:cNvPr id="32" name="文本框 31"/>
          <p:cNvSpPr txBox="1"/>
          <p:nvPr/>
        </p:nvSpPr>
        <p:spPr>
          <a:xfrm>
            <a:off x="339090" y="3767455"/>
            <a:ext cx="6096000" cy="953135"/>
          </a:xfrm>
          <a:prstGeom prst="rect">
            <a:avLst/>
          </a:prstGeom>
          <a:noFill/>
        </p:spPr>
        <p:txBody>
          <a:bodyPr wrap="square" rtlCol="0" anchor="t">
            <a:spAutoFit/>
          </a:bodyPr>
          <a:lstStyle/>
          <a:p>
            <a:r>
              <a:rPr lang="zh-CN" altLang="en-US" sz="2800">
                <a:solidFill>
                  <a:srgbClr val="C00000"/>
                </a:solidFill>
                <a:latin typeface="华文中宋" panose="02010600040101010101" charset="-122"/>
                <a:ea typeface="华文中宋" panose="02010600040101010101" charset="-122"/>
                <a:sym typeface="+mn-ea"/>
              </a:rPr>
              <a:t>②大大加强了革命力量，推动了全国工农群众运动的高涨。</a:t>
            </a:r>
          </a:p>
        </p:txBody>
      </p:sp>
      <p:sp>
        <p:nvSpPr>
          <p:cNvPr id="34" name="文本框 33"/>
          <p:cNvSpPr txBox="1"/>
          <p:nvPr/>
        </p:nvSpPr>
        <p:spPr>
          <a:xfrm>
            <a:off x="379095" y="4720590"/>
            <a:ext cx="11344910" cy="1814830"/>
          </a:xfrm>
          <a:prstGeom prst="rect">
            <a:avLst/>
          </a:prstGeom>
          <a:noFill/>
          <a:ln w="12700" cmpd="sng">
            <a:solidFill>
              <a:srgbClr val="CEBB67"/>
            </a:solidFill>
            <a:prstDash val="solid"/>
          </a:ln>
        </p:spPr>
        <p:txBody>
          <a:bodyPr wrap="square" rtlCol="0" anchor="t">
            <a:spAutoFit/>
          </a:bodyPr>
          <a:lstStyle/>
          <a:p>
            <a:pPr algn="just">
              <a:lnSpc>
                <a:spcPct val="100000"/>
              </a:lnSpc>
            </a:pPr>
            <a:r>
              <a:rPr lang="zh-CN" altLang="en-US" sz="2800" b="1">
                <a:solidFill>
                  <a:srgbClr val="C00000"/>
                </a:solidFill>
                <a:latin typeface="楷体" panose="02010609060101010101" charset="-122"/>
                <a:ea typeface="楷体" panose="02010609060101010101" charset="-122"/>
                <a:sym typeface="+mn-ea"/>
              </a:rPr>
              <a:t>党内合作：</a:t>
            </a:r>
            <a:r>
              <a:rPr lang="zh-CN" altLang="en-US" sz="2800">
                <a:solidFill>
                  <a:schemeClr val="tx1"/>
                </a:solidFill>
                <a:latin typeface="楷体" panose="02010609060101010101" charset="-122"/>
                <a:ea typeface="楷体" panose="02010609060101010101" charset="-122"/>
                <a:sym typeface="+mn-ea"/>
              </a:rPr>
              <a:t>共产党人当时力量弱小，共产党员</a:t>
            </a:r>
            <a:r>
              <a:rPr lang="zh-CN" altLang="en-US" sz="2800">
                <a:solidFill>
                  <a:srgbClr val="C00000"/>
                </a:solidFill>
                <a:latin typeface="楷体" panose="02010609060101010101" charset="-122"/>
                <a:ea typeface="楷体" panose="02010609060101010101" charset="-122"/>
                <a:sym typeface="+mn-ea"/>
              </a:rPr>
              <a:t>以个人身份加入国民党</a:t>
            </a:r>
            <a:r>
              <a:rPr lang="zh-CN" altLang="en-US" sz="2800">
                <a:solidFill>
                  <a:schemeClr val="tx1"/>
                </a:solidFill>
                <a:latin typeface="楷体" panose="02010609060101010101" charset="-122"/>
                <a:ea typeface="楷体" panose="02010609060101010101" charset="-122"/>
                <a:sym typeface="+mn-ea"/>
              </a:rPr>
              <a:t>，目的是为了将它</a:t>
            </a:r>
            <a:r>
              <a:rPr lang="zh-CN" altLang="en-US" sz="2800">
                <a:solidFill>
                  <a:srgbClr val="C00000"/>
                </a:solidFill>
                <a:latin typeface="楷体" panose="02010609060101010101" charset="-122"/>
                <a:ea typeface="楷体" panose="02010609060101010101" charset="-122"/>
                <a:sym typeface="+mn-ea"/>
              </a:rPr>
              <a:t>改造</a:t>
            </a:r>
            <a:r>
              <a:rPr lang="zh-CN" altLang="en-US" sz="2800">
                <a:solidFill>
                  <a:schemeClr val="tx1"/>
                </a:solidFill>
                <a:latin typeface="楷体" panose="02010609060101010101" charset="-122"/>
                <a:ea typeface="楷体" panose="02010609060101010101" charset="-122"/>
                <a:sym typeface="+mn-ea"/>
              </a:rPr>
              <a:t>成</a:t>
            </a:r>
            <a:r>
              <a:rPr lang="zh-CN" altLang="en-US" sz="2800">
                <a:solidFill>
                  <a:srgbClr val="C00000"/>
                </a:solidFill>
                <a:latin typeface="楷体" panose="02010609060101010101" charset="-122"/>
                <a:ea typeface="楷体" panose="02010609060101010101" charset="-122"/>
                <a:sym typeface="+mn-ea"/>
              </a:rPr>
              <a:t>工农</a:t>
            </a:r>
            <a:r>
              <a:rPr lang="zh-CN" altLang="en-US" sz="2800">
                <a:solidFill>
                  <a:schemeClr val="tx1"/>
                </a:solidFill>
                <a:latin typeface="楷体" panose="02010609060101010101" charset="-122"/>
                <a:ea typeface="楷体" panose="02010609060101010101" charset="-122"/>
                <a:sym typeface="+mn-ea"/>
              </a:rPr>
              <a:t>、</a:t>
            </a:r>
            <a:r>
              <a:rPr lang="zh-CN" altLang="en-US" sz="2800">
                <a:solidFill>
                  <a:srgbClr val="C00000"/>
                </a:solidFill>
                <a:latin typeface="楷体" panose="02010609060101010101" charset="-122"/>
                <a:ea typeface="楷体" panose="02010609060101010101" charset="-122"/>
                <a:sym typeface="+mn-ea"/>
              </a:rPr>
              <a:t>小资</a:t>
            </a:r>
            <a:r>
              <a:rPr lang="zh-CN" altLang="en-US" sz="2800">
                <a:solidFill>
                  <a:schemeClr val="tx1"/>
                </a:solidFill>
                <a:latin typeface="楷体" panose="02010609060101010101" charset="-122"/>
                <a:ea typeface="楷体" panose="02010609060101010101" charset="-122"/>
                <a:sym typeface="+mn-ea"/>
              </a:rPr>
              <a:t>产阶级、</a:t>
            </a:r>
            <a:r>
              <a:rPr lang="zh-CN" altLang="en-US" sz="2800">
                <a:solidFill>
                  <a:srgbClr val="C00000"/>
                </a:solidFill>
                <a:latin typeface="楷体" panose="02010609060101010101" charset="-122"/>
                <a:ea typeface="楷体" panose="02010609060101010101" charset="-122"/>
                <a:sym typeface="+mn-ea"/>
              </a:rPr>
              <a:t>民</a:t>
            </a:r>
            <a:r>
              <a:rPr lang="zh-CN" altLang="en-US" sz="2800">
                <a:solidFill>
                  <a:schemeClr val="tx1"/>
                </a:solidFill>
                <a:latin typeface="楷体" panose="02010609060101010101" charset="-122"/>
                <a:ea typeface="楷体" panose="02010609060101010101" charset="-122"/>
                <a:sym typeface="+mn-ea"/>
              </a:rPr>
              <a:t>族</a:t>
            </a:r>
            <a:r>
              <a:rPr lang="zh-CN" altLang="en-US" sz="2800">
                <a:solidFill>
                  <a:srgbClr val="C00000"/>
                </a:solidFill>
                <a:latin typeface="楷体" panose="02010609060101010101" charset="-122"/>
                <a:ea typeface="楷体" panose="02010609060101010101" charset="-122"/>
                <a:sym typeface="+mn-ea"/>
              </a:rPr>
              <a:t>资</a:t>
            </a:r>
            <a:r>
              <a:rPr lang="zh-CN" altLang="en-US" sz="2800">
                <a:solidFill>
                  <a:schemeClr val="tx1"/>
                </a:solidFill>
                <a:latin typeface="楷体" panose="02010609060101010101" charset="-122"/>
                <a:ea typeface="楷体" panose="02010609060101010101" charset="-122"/>
                <a:sym typeface="+mn-ea"/>
              </a:rPr>
              <a:t>产阶级的</a:t>
            </a:r>
            <a:r>
              <a:rPr lang="zh-CN" altLang="en-US" sz="2800">
                <a:solidFill>
                  <a:srgbClr val="C00000"/>
                </a:solidFill>
                <a:latin typeface="楷体" panose="02010609060101010101" charset="-122"/>
                <a:ea typeface="楷体" panose="02010609060101010101" charset="-122"/>
                <a:sym typeface="+mn-ea"/>
              </a:rPr>
              <a:t>革命联盟</a:t>
            </a:r>
            <a:r>
              <a:rPr lang="zh-CN" altLang="en-US" sz="2800">
                <a:solidFill>
                  <a:schemeClr val="tx1"/>
                </a:solidFill>
                <a:latin typeface="楷体" panose="02010609060101010101" charset="-122"/>
                <a:ea typeface="楷体" panose="02010609060101010101" charset="-122"/>
                <a:sym typeface="+mn-ea"/>
              </a:rPr>
              <a:t>，共同完成</a:t>
            </a:r>
            <a:r>
              <a:rPr lang="zh-CN" altLang="en-US" sz="2800">
                <a:solidFill>
                  <a:srgbClr val="C00000"/>
                </a:solidFill>
                <a:latin typeface="楷体" panose="02010609060101010101" charset="-122"/>
                <a:ea typeface="楷体" panose="02010609060101010101" charset="-122"/>
                <a:sym typeface="+mn-ea"/>
              </a:rPr>
              <a:t>反帝反封建</a:t>
            </a:r>
            <a:r>
              <a:rPr lang="zh-CN" altLang="en-US" sz="2800">
                <a:solidFill>
                  <a:schemeClr val="tx1"/>
                </a:solidFill>
                <a:latin typeface="楷体" panose="02010609060101010101" charset="-122"/>
                <a:ea typeface="楷体" panose="02010609060101010101" charset="-122"/>
                <a:sym typeface="+mn-ea"/>
              </a:rPr>
              <a:t>斗争任务。党内合作</a:t>
            </a:r>
            <a:r>
              <a:rPr lang="zh-CN" altLang="en-US" sz="2800">
                <a:solidFill>
                  <a:srgbClr val="C00000"/>
                </a:solidFill>
                <a:latin typeface="楷体" panose="02010609060101010101" charset="-122"/>
                <a:ea typeface="楷体" panose="02010609060101010101" charset="-122"/>
                <a:sym typeface="+mn-ea"/>
              </a:rPr>
              <a:t>不是</a:t>
            </a:r>
            <a:r>
              <a:rPr lang="zh-CN" altLang="en-US" sz="2800">
                <a:solidFill>
                  <a:schemeClr val="tx1"/>
                </a:solidFill>
                <a:latin typeface="楷体" panose="02010609060101010101" charset="-122"/>
                <a:ea typeface="楷体" panose="02010609060101010101" charset="-122"/>
                <a:sym typeface="+mn-ea"/>
              </a:rPr>
              <a:t>共产党</a:t>
            </a:r>
            <a:r>
              <a:rPr lang="zh-CN" altLang="en-US" sz="2800">
                <a:solidFill>
                  <a:srgbClr val="C00000"/>
                </a:solidFill>
                <a:latin typeface="楷体" panose="02010609060101010101" charset="-122"/>
                <a:ea typeface="楷体" panose="02010609060101010101" charset="-122"/>
                <a:sym typeface="+mn-ea"/>
              </a:rPr>
              <a:t>并入</a:t>
            </a:r>
            <a:r>
              <a:rPr lang="zh-CN" altLang="en-US" sz="2800">
                <a:solidFill>
                  <a:schemeClr val="tx1"/>
                </a:solidFill>
                <a:latin typeface="楷体" panose="02010609060101010101" charset="-122"/>
                <a:ea typeface="楷体" panose="02010609060101010101" charset="-122"/>
                <a:sym typeface="+mn-ea"/>
              </a:rPr>
              <a:t>国民党，</a:t>
            </a:r>
            <a:r>
              <a:rPr lang="zh-CN" altLang="en-US" sz="2800">
                <a:solidFill>
                  <a:schemeClr val="tx1"/>
                </a:solidFill>
                <a:latin typeface="楷体" panose="02010609060101010101" charset="-122"/>
                <a:ea typeface="楷体" panose="02010609060101010101" charset="-122"/>
                <a:sym typeface="宋体" panose="02010600030101010101" pitchFamily="2" charset="-122"/>
              </a:rPr>
              <a:t>共产党</a:t>
            </a:r>
            <a:r>
              <a:rPr lang="zh-CN" altLang="en-US" sz="2800">
                <a:solidFill>
                  <a:schemeClr val="tx1"/>
                </a:solidFill>
                <a:latin typeface="楷体" panose="02010609060101010101" charset="-122"/>
                <a:ea typeface="楷体" panose="02010609060101010101" charset="-122"/>
                <a:sym typeface="+mn-ea"/>
              </a:rPr>
              <a:t>必须在</a:t>
            </a:r>
            <a:r>
              <a:rPr lang="zh-CN" altLang="en-US" sz="2800">
                <a:solidFill>
                  <a:srgbClr val="C00000"/>
                </a:solidFill>
                <a:latin typeface="楷体" panose="02010609060101010101" charset="-122"/>
                <a:ea typeface="楷体" panose="02010609060101010101" charset="-122"/>
                <a:sym typeface="+mn-ea"/>
              </a:rPr>
              <a:t>政治上、思想上、经济上</a:t>
            </a:r>
            <a:r>
              <a:rPr lang="zh-CN" altLang="en-US" sz="2800">
                <a:solidFill>
                  <a:schemeClr val="tx1"/>
                </a:solidFill>
                <a:latin typeface="楷体" panose="02010609060101010101" charset="-122"/>
                <a:ea typeface="楷体" panose="02010609060101010101" charset="-122"/>
                <a:sym typeface="+mn-ea"/>
              </a:rPr>
              <a:t>都保持自己的</a:t>
            </a:r>
            <a:r>
              <a:rPr lang="zh-CN" altLang="en-US" sz="2800">
                <a:solidFill>
                  <a:srgbClr val="C00000"/>
                </a:solidFill>
                <a:latin typeface="楷体" panose="02010609060101010101" charset="-122"/>
                <a:ea typeface="楷体" panose="02010609060101010101" charset="-122"/>
                <a:sym typeface="+mn-ea"/>
              </a:rPr>
              <a:t>独立性</a:t>
            </a:r>
            <a:r>
              <a:rPr lang="zh-CN" altLang="en-US" sz="2800">
                <a:solidFill>
                  <a:schemeClr val="tx1"/>
                </a:solidFill>
                <a:latin typeface="楷体" panose="02010609060101010101" charset="-122"/>
                <a:ea typeface="楷体" panose="02010609060101010101"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6" grpId="0"/>
      <p:bldP spid="16" grpId="1"/>
      <p:bldP spid="28" grpId="0"/>
      <p:bldP spid="28" grpId="1"/>
      <p:bldP spid="29" grpId="0"/>
      <p:bldP spid="29" grpId="1"/>
      <p:bldP spid="30" grpId="0"/>
      <p:bldP spid="30" grpId="1"/>
      <p:bldP spid="31" grpId="0"/>
      <p:bldP spid="31" grpId="1"/>
      <p:bldP spid="32" grpId="0"/>
      <p:bldP spid="32" grpId="1"/>
      <p:bldP spid="34" grpId="0" animBg="1"/>
      <p:bldP spid="3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文本框 2"/>
          <p:cNvSpPr txBox="1"/>
          <p:nvPr>
            <p:custDataLst>
              <p:tags r:id="rId3"/>
            </p:custDataLst>
          </p:nvPr>
        </p:nvSpPr>
        <p:spPr>
          <a:xfrm>
            <a:off x="257810" y="874395"/>
            <a:ext cx="11537315" cy="3192780"/>
          </a:xfrm>
          <a:prstGeom prst="rect">
            <a:avLst/>
          </a:prstGeom>
          <a:noFill/>
        </p:spPr>
        <p:txBody>
          <a:bodyPr wrap="square" rtlCol="0">
            <a:spAutoFit/>
          </a:bodyPr>
          <a:lstStyle/>
          <a:p>
            <a:pPr fontAlgn="auto">
              <a:lnSpc>
                <a:spcPct val="120000"/>
              </a:lnSpc>
            </a:pPr>
            <a:r>
              <a:rPr 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10</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rPr>
              <a:t>（2022·海南</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卷</a:t>
            </a:r>
            <a:r>
              <a:rPr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sz="2400">
                <a:latin typeface="黑体" panose="02010609060101010101" pitchFamily="49" charset="-122"/>
                <a:ea typeface="黑体" panose="02010609060101010101" pitchFamily="49" charset="-122"/>
                <a:cs typeface="黑体" panose="02010609060101010101" pitchFamily="49" charset="-122"/>
              </a:rPr>
              <a:t>1924年，共产党员罗汉、王文明、王大鹏等在海南创办农工职业学校。学校开设栽培、染织、雕刻等课程，同时讲授社会发展史和政治常识，并介绍共产主义和新三民主义。1926年春，增设政治课，宣传马克思主义理论。由此可知，该学校的创办主要是为了（   ）</a:t>
            </a:r>
          </a:p>
          <a:p>
            <a:pPr fontAlgn="auto">
              <a:lnSpc>
                <a:spcPct val="120000"/>
              </a:lnSpc>
            </a:pPr>
            <a:r>
              <a:rPr lang="en-US" sz="2400">
                <a:latin typeface="黑体" panose="02010609060101010101" pitchFamily="49" charset="-122"/>
                <a:ea typeface="黑体" panose="02010609060101010101" pitchFamily="49" charset="-122"/>
                <a:cs typeface="黑体" panose="02010609060101010101" pitchFamily="49" charset="-122"/>
              </a:rPr>
              <a:t> </a:t>
            </a:r>
            <a:r>
              <a:rPr sz="2400">
                <a:latin typeface="黑体" panose="02010609060101010101" pitchFamily="49" charset="-122"/>
                <a:ea typeface="黑体" panose="02010609060101010101" pitchFamily="49" charset="-122"/>
                <a:cs typeface="黑体" panose="02010609060101010101" pitchFamily="49" charset="-122"/>
              </a:rPr>
              <a:t>A．立农务本，学以致用	            B．实业救国，富裕海岛</a:t>
            </a:r>
          </a:p>
          <a:p>
            <a:pPr fontAlgn="auto">
              <a:lnSpc>
                <a:spcPct val="120000"/>
              </a:lnSpc>
            </a:pPr>
            <a:r>
              <a:rPr lang="en-US" sz="2400">
                <a:latin typeface="黑体" panose="02010609060101010101" pitchFamily="49" charset="-122"/>
                <a:ea typeface="黑体" panose="02010609060101010101" pitchFamily="49" charset="-122"/>
                <a:cs typeface="黑体" panose="02010609060101010101" pitchFamily="49" charset="-122"/>
              </a:rPr>
              <a:t> </a:t>
            </a:r>
            <a:r>
              <a:rPr sz="2400">
                <a:latin typeface="黑体" panose="02010609060101010101" pitchFamily="49" charset="-122"/>
                <a:ea typeface="黑体" panose="02010609060101010101" pitchFamily="49" charset="-122"/>
                <a:cs typeface="黑体" panose="02010609060101010101" pitchFamily="49" charset="-122"/>
              </a:rPr>
              <a:t>C．普及教育，发达文化	            D．扶助农工，唤醒民众</a:t>
            </a:r>
          </a:p>
          <a:p>
            <a:pPr fontAlgn="auto">
              <a:lnSpc>
                <a:spcPct val="120000"/>
              </a:lnSpc>
            </a:pPr>
            <a:endParaRPr sz="2400">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custDataLst>
              <p:tags r:id="rId4"/>
            </p:custDataLst>
          </p:nvPr>
        </p:nvSpPr>
        <p:spPr>
          <a:xfrm>
            <a:off x="401320" y="3789680"/>
            <a:ext cx="11393805" cy="2258695"/>
          </a:xfrm>
          <a:prstGeom prst="rect">
            <a:avLst/>
          </a:prstGeom>
          <a:noFill/>
        </p:spPr>
        <p:txBody>
          <a:bodyPr wrap="square" rtlCol="0">
            <a:spAutoFit/>
          </a:bodyPr>
          <a:lstStyle/>
          <a:p>
            <a:pPr fontAlgn="auto">
              <a:lnSpc>
                <a:spcPts val="3380"/>
              </a:lnSpc>
            </a:pPr>
            <a:r>
              <a:rPr 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11</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rPr>
              <a:t>(2021·广东</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卷</a:t>
            </a:r>
            <a:r>
              <a:rPr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sz="2400">
                <a:latin typeface="黑体" panose="02010609060101010101" pitchFamily="49" charset="-122"/>
                <a:ea typeface="黑体" panose="02010609060101010101" pitchFamily="49" charset="-122"/>
                <a:cs typeface="黑体" panose="02010609060101010101" pitchFamily="49" charset="-122"/>
              </a:rPr>
              <a:t>孙中山在一次演说中认为，近代欧美各国工商业发达，却出现“富者敌国，贫者无立锥”的现象，因此中国必须“未雨绸缪，赶紧设法，免得再蹈覆辙”。孙中山旨在(    )</a:t>
            </a:r>
          </a:p>
          <a:p>
            <a:pPr fontAlgn="auto">
              <a:lnSpc>
                <a:spcPts val="3380"/>
              </a:lnSpc>
            </a:pPr>
            <a:r>
              <a:rPr sz="2400">
                <a:latin typeface="黑体" panose="02010609060101010101" pitchFamily="49" charset="-122"/>
                <a:ea typeface="黑体" panose="02010609060101010101" pitchFamily="49" charset="-122"/>
                <a:cs typeface="黑体" panose="02010609060101010101" pitchFamily="49" charset="-122"/>
              </a:rPr>
              <a:t>A．抨击资本主义制度的弊端	</a:t>
            </a:r>
            <a:r>
              <a:rPr lang="en-US" sz="2400">
                <a:latin typeface="黑体" panose="02010609060101010101" pitchFamily="49" charset="-122"/>
                <a:ea typeface="黑体" panose="02010609060101010101" pitchFamily="49" charset="-122"/>
                <a:cs typeface="黑体" panose="02010609060101010101" pitchFamily="49" charset="-122"/>
              </a:rPr>
              <a:t>     </a:t>
            </a:r>
            <a:r>
              <a:rPr sz="2400">
                <a:latin typeface="黑体" panose="02010609060101010101" pitchFamily="49" charset="-122"/>
                <a:ea typeface="黑体" panose="02010609060101010101" pitchFamily="49" charset="-122"/>
                <a:cs typeface="黑体" panose="02010609060101010101" pitchFamily="49" charset="-122"/>
              </a:rPr>
              <a:t>B．宣传“均贫富”的政治理想</a:t>
            </a:r>
          </a:p>
          <a:p>
            <a:pPr fontAlgn="auto">
              <a:lnSpc>
                <a:spcPts val="3380"/>
              </a:lnSpc>
            </a:pPr>
            <a:r>
              <a:rPr sz="2400">
                <a:latin typeface="黑体" panose="02010609060101010101" pitchFamily="49" charset="-122"/>
                <a:ea typeface="黑体" panose="02010609060101010101" pitchFamily="49" charset="-122"/>
                <a:cs typeface="黑体" panose="02010609060101010101" pitchFamily="49" charset="-122"/>
              </a:rPr>
              <a:t>C．为联合苏俄提供政策依据	</a:t>
            </a:r>
            <a:r>
              <a:rPr lang="en-US" sz="2400">
                <a:latin typeface="黑体" panose="02010609060101010101" pitchFamily="49" charset="-122"/>
                <a:ea typeface="黑体" panose="02010609060101010101" pitchFamily="49" charset="-122"/>
                <a:cs typeface="黑体" panose="02010609060101010101" pitchFamily="49" charset="-122"/>
              </a:rPr>
              <a:t>     </a:t>
            </a:r>
            <a:r>
              <a:rPr sz="2400">
                <a:latin typeface="黑体" panose="02010609060101010101" pitchFamily="49" charset="-122"/>
                <a:ea typeface="黑体" panose="02010609060101010101" pitchFamily="49" charset="-122"/>
                <a:cs typeface="黑体" panose="02010609060101010101" pitchFamily="49" charset="-122"/>
              </a:rPr>
              <a:t>D．主张社会革命解决民生问题</a:t>
            </a:r>
          </a:p>
        </p:txBody>
      </p:sp>
      <p:sp>
        <p:nvSpPr>
          <p:cNvPr id="7" name="圆角矩形 6"/>
          <p:cNvSpPr/>
          <p:nvPr>
            <p:custDataLst>
              <p:tags r:id="rId5"/>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8" name="文本框 7"/>
          <p:cNvSpPr txBox="1"/>
          <p:nvPr/>
        </p:nvSpPr>
        <p:spPr>
          <a:xfrm>
            <a:off x="10279380" y="2221230"/>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D</a:t>
            </a:r>
          </a:p>
        </p:txBody>
      </p:sp>
      <p:sp>
        <p:nvSpPr>
          <p:cNvPr id="9" name="文本框 8"/>
          <p:cNvSpPr txBox="1"/>
          <p:nvPr/>
        </p:nvSpPr>
        <p:spPr>
          <a:xfrm>
            <a:off x="10406380" y="469201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圆角矩形 2"/>
          <p:cNvSpPr/>
          <p:nvPr>
            <p:custDataLst>
              <p:tags r:id="rId3"/>
            </p:custDataLst>
          </p:nvPr>
        </p:nvSpPr>
        <p:spPr>
          <a:xfrm>
            <a:off x="379095" y="339090"/>
            <a:ext cx="971486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阶段特征：新民主主义革命崛起时期</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1919</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1927</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p>
        </p:txBody>
      </p:sp>
      <p:graphicFrame>
        <p:nvGraphicFramePr>
          <p:cNvPr id="2" name="表格 1"/>
          <p:cNvGraphicFramePr/>
          <p:nvPr>
            <p:custDataLst>
              <p:tags r:id="rId4"/>
            </p:custDataLst>
          </p:nvPr>
        </p:nvGraphicFramePr>
        <p:xfrm>
          <a:off x="379095" y="894080"/>
          <a:ext cx="11461750" cy="4632960"/>
        </p:xfrm>
        <a:graphic>
          <a:graphicData uri="http://schemas.openxmlformats.org/drawingml/2006/table">
            <a:tbl>
              <a:tblPr firstRow="1" bandRow="1">
                <a:tableStyleId>{5C22544A-7EE6-4342-B048-85BDC9FD1C3A}</a:tableStyleId>
              </a:tblPr>
              <a:tblGrid>
                <a:gridCol w="11461750"/>
              </a:tblGrid>
              <a:tr h="1889760">
                <a:tc>
                  <a:txBody>
                    <a:bodyPr/>
                    <a:lstStyle/>
                    <a:p>
                      <a:pPr>
                        <a:buNone/>
                      </a:pPr>
                      <a:r>
                        <a:rPr lang="zh-CN" altLang="en-US" sz="2800">
                          <a:solidFill>
                            <a:srgbClr val="C00000"/>
                          </a:solidFill>
                          <a:latin typeface="华文中宋" panose="02010600040101010101" charset="-122"/>
                          <a:ea typeface="华文中宋" panose="02010600040101010101" charset="-122"/>
                        </a:rPr>
                        <a:t>政治上：</a:t>
                      </a:r>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8160">
                <a:tc>
                  <a:txBody>
                    <a:bodyPr/>
                    <a:lstStyle/>
                    <a:p>
                      <a:pPr>
                        <a:buNone/>
                      </a:pPr>
                      <a:r>
                        <a:rPr lang="zh-CN" altLang="en-US" sz="2800" b="1">
                          <a:solidFill>
                            <a:srgbClr val="C00000"/>
                          </a:solidFill>
                          <a:latin typeface="华文中宋" panose="02010600040101010101" charset="-122"/>
                          <a:ea typeface="华文中宋" panose="02010600040101010101" charset="-122"/>
                        </a:rPr>
                        <a:t>经济上：</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883410">
                <a:tc>
                  <a:txBody>
                    <a:bodyPr/>
                    <a:lstStyle/>
                    <a:p>
                      <a:pPr>
                        <a:buNone/>
                      </a:pPr>
                      <a:r>
                        <a:rPr lang="zh-CN" altLang="en-US" sz="2800" b="1">
                          <a:solidFill>
                            <a:srgbClr val="C00000"/>
                          </a:solidFill>
                          <a:latin typeface="华文中宋" panose="02010600040101010101" charset="-122"/>
                          <a:ea typeface="华文中宋" panose="02010600040101010101" charset="-122"/>
                        </a:rPr>
                        <a:t>思想文化上：</a:t>
                      </a: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6" name="文本框 5"/>
          <p:cNvSpPr txBox="1"/>
          <p:nvPr/>
        </p:nvSpPr>
        <p:spPr>
          <a:xfrm>
            <a:off x="379095" y="1376680"/>
            <a:ext cx="11461750" cy="1814830"/>
          </a:xfrm>
          <a:prstGeom prst="rect">
            <a:avLst/>
          </a:prstGeom>
          <a:noFill/>
        </p:spPr>
        <p:txBody>
          <a:bodyPr wrap="square" rtlCol="0" anchor="t">
            <a:spAutoFit/>
          </a:bodyPr>
          <a:lstStyle/>
          <a:p>
            <a:pPr inden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五四运动：是中国新民主主义革命开端；</a:t>
            </a:r>
          </a:p>
          <a:p>
            <a:pPr inden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中国共产党诞生：使中国革命面貌焕然一新；</a:t>
            </a:r>
          </a:p>
          <a:p>
            <a:pPr inden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3</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第一次国共合作：掀起国民革命，北伐基本上推翻北洋军阀统治，沉重打击帝国主义；国民党右派背叛革命，发动反革命政变，合作破裂。</a:t>
            </a:r>
            <a:endPar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822450" y="3281680"/>
            <a:ext cx="10018395"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mn-ea"/>
              </a:rPr>
              <a:t>一战结束，帝国主义卷土重来，民族资本主义经济迅速萧条。</a:t>
            </a:r>
          </a:p>
        </p:txBody>
      </p:sp>
      <p:sp>
        <p:nvSpPr>
          <p:cNvPr id="5" name="文本框 4"/>
          <p:cNvSpPr txBox="1"/>
          <p:nvPr/>
        </p:nvSpPr>
        <p:spPr>
          <a:xfrm>
            <a:off x="379095" y="4350385"/>
            <a:ext cx="11255375" cy="1383665"/>
          </a:xfrm>
          <a:prstGeom prst="rect">
            <a:avLst/>
          </a:prstGeom>
          <a:noFill/>
        </p:spPr>
        <p:txBody>
          <a:bodyPr wrap="square" rtlCol="0" anchor="t">
            <a:spAutoFit/>
          </a:bodyPr>
          <a:lstStyle/>
          <a:p>
            <a:pPr indent="0" fontAlgn="auto">
              <a:lnSpc>
                <a:spcPct val="100000"/>
              </a:lnSpc>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、五四运动后，马克思主义广泛传播，并与中国工人运动相结合；</a:t>
            </a:r>
          </a:p>
          <a:p>
            <a:pPr indent="0" fontAlgn="auto">
              <a:lnSpc>
                <a:spcPct val="100000"/>
              </a:lnSpc>
            </a:pPr>
            <a:r>
              <a:rPr lang="en-US" altLang="zh-CN" sz="2800">
                <a:latin typeface="华文中宋" panose="02010600040101010101" charset="-122"/>
                <a:ea typeface="华文中宋" panose="02010600040101010101" charset="-122"/>
                <a:cs typeface="华文中宋" panose="02010600040101010101" charset="-122"/>
                <a:sym typeface="+mn-ea"/>
              </a:rPr>
              <a:t>2</a:t>
            </a:r>
            <a:r>
              <a:rPr lang="zh-CN" altLang="en-US" sz="2800">
                <a:latin typeface="华文中宋" panose="02010600040101010101" charset="-122"/>
                <a:ea typeface="华文中宋" panose="02010600040101010101" charset="-122"/>
                <a:cs typeface="华文中宋" panose="02010600040101010101" charset="-122"/>
                <a:sym typeface="+mn-ea"/>
              </a:rPr>
              <a:t>、先进知识分子从学习欧美到以俄为师；</a:t>
            </a:r>
          </a:p>
          <a:p>
            <a:pPr indent="0" fontAlgn="auto">
              <a:lnSpc>
                <a:spcPct val="100000"/>
              </a:lnSpc>
            </a:pPr>
            <a:r>
              <a:rPr lang="en-US" altLang="zh-CN" sz="2800">
                <a:latin typeface="华文中宋" panose="02010600040101010101" charset="-122"/>
                <a:ea typeface="华文中宋" panose="02010600040101010101" charset="-122"/>
                <a:cs typeface="华文中宋" panose="02010600040101010101" charset="-122"/>
                <a:sym typeface="+mn-ea"/>
              </a:rPr>
              <a:t>3</a:t>
            </a:r>
            <a:r>
              <a:rPr lang="zh-CN" altLang="en-US" sz="2800">
                <a:latin typeface="华文中宋" panose="02010600040101010101" charset="-122"/>
                <a:ea typeface="华文中宋" panose="02010600040101010101" charset="-122"/>
                <a:cs typeface="华文中宋" panose="02010600040101010101" charset="-122"/>
                <a:sym typeface="+mn-ea"/>
              </a:rPr>
              <a:t>、孙中山提出新三民主义成为国共合作的思想基础；</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8307705"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（二）国民革命的高潮：</a:t>
            </a:r>
          </a:p>
        </p:txBody>
      </p:sp>
      <p:sp>
        <p:nvSpPr>
          <p:cNvPr id="5" name="文本框 4"/>
          <p:cNvSpPr txBox="1"/>
          <p:nvPr/>
        </p:nvSpPr>
        <p:spPr>
          <a:xfrm>
            <a:off x="4014470" y="890905"/>
            <a:ext cx="6096000" cy="521970"/>
          </a:xfrm>
          <a:prstGeom prst="rect">
            <a:avLst/>
          </a:prstGeom>
          <a:noFill/>
        </p:spPr>
        <p:txBody>
          <a:bodyPr wrap="square" rtlCol="0" anchor="t">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北伐战争（</a:t>
            </a: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1926-1928</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年）</a:t>
            </a:r>
          </a:p>
        </p:txBody>
      </p:sp>
      <p:sp>
        <p:nvSpPr>
          <p:cNvPr id="6" name="文本框 5"/>
          <p:cNvSpPr txBox="1"/>
          <p:nvPr/>
        </p:nvSpPr>
        <p:spPr>
          <a:xfrm>
            <a:off x="379095" y="1360170"/>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、目标：</a:t>
            </a:r>
          </a:p>
        </p:txBody>
      </p:sp>
      <p:sp>
        <p:nvSpPr>
          <p:cNvPr id="23" name="文本框 22"/>
          <p:cNvSpPr txBox="1"/>
          <p:nvPr/>
        </p:nvSpPr>
        <p:spPr>
          <a:xfrm>
            <a:off x="2032000" y="1360170"/>
            <a:ext cx="5382260" cy="521970"/>
          </a:xfrm>
          <a:prstGeom prst="rect">
            <a:avLst/>
          </a:prstGeom>
          <a:noFill/>
        </p:spPr>
        <p:txBody>
          <a:bodyPr wrap="square" rtlCol="0">
            <a:spAutoFit/>
          </a:bodyPr>
          <a:lstStyle/>
          <a:p>
            <a:pPr algn="l"/>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打倒列强，除军阀，统一中国</a:t>
            </a:r>
          </a:p>
        </p:txBody>
      </p:sp>
      <p:sp>
        <p:nvSpPr>
          <p:cNvPr id="10" name="文本框 9"/>
          <p:cNvSpPr txBox="1"/>
          <p:nvPr/>
        </p:nvSpPr>
        <p:spPr>
          <a:xfrm>
            <a:off x="379095" y="186499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、准备：</a:t>
            </a:r>
          </a:p>
        </p:txBody>
      </p:sp>
      <p:sp>
        <p:nvSpPr>
          <p:cNvPr id="25" name="文本框 24"/>
          <p:cNvSpPr txBox="1"/>
          <p:nvPr/>
        </p:nvSpPr>
        <p:spPr>
          <a:xfrm>
            <a:off x="136525" y="2347595"/>
            <a:ext cx="3244215" cy="2158365"/>
          </a:xfrm>
          <a:prstGeom prst="rect">
            <a:avLst/>
          </a:prstGeom>
          <a:noFill/>
        </p:spPr>
        <p:txBody>
          <a:bodyPr wrap="square" rtlCol="0">
            <a:spAutoFit/>
          </a:bodyPr>
          <a:lstStyle/>
          <a:p>
            <a:pPr algn="l">
              <a:lnSpc>
                <a:spcPct val="120000"/>
              </a:lnSpc>
            </a:pP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）前提条件：</a:t>
            </a:r>
          </a:p>
          <a:p>
            <a:pPr algn="l">
              <a:lnSpc>
                <a:spcPct val="120000"/>
              </a:lnSpc>
            </a:pP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）群众基础:</a:t>
            </a: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 </a:t>
            </a:r>
          </a:p>
          <a:p>
            <a:pPr algn="l">
              <a:lnSpc>
                <a:spcPct val="120000"/>
              </a:lnSpc>
            </a:pP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）组织基础：</a:t>
            </a:r>
          </a:p>
          <a:p>
            <a:pPr algn="l">
              <a:lnSpc>
                <a:spcPct val="120000"/>
              </a:lnSpc>
            </a:pP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4</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）军事基础：</a:t>
            </a:r>
          </a:p>
        </p:txBody>
      </p:sp>
      <p:sp>
        <p:nvSpPr>
          <p:cNvPr id="7" name="文本框 6"/>
          <p:cNvSpPr txBox="1"/>
          <p:nvPr/>
        </p:nvSpPr>
        <p:spPr>
          <a:xfrm>
            <a:off x="2912745" y="2347595"/>
            <a:ext cx="5516880" cy="607695"/>
          </a:xfrm>
          <a:prstGeom prst="rect">
            <a:avLst/>
          </a:prstGeom>
          <a:noFill/>
        </p:spPr>
        <p:txBody>
          <a:bodyPr wrap="none" rtlCol="0" anchor="t">
            <a:spAutoFit/>
          </a:bodyPr>
          <a:lstStyle/>
          <a:p>
            <a:pPr algn="l">
              <a:lnSpc>
                <a:spcPct val="120000"/>
              </a:lnSpc>
            </a:pP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国共合作实现，革命统一战线建立</a:t>
            </a:r>
          </a:p>
        </p:txBody>
      </p:sp>
      <p:sp>
        <p:nvSpPr>
          <p:cNvPr id="11" name="文本框 10"/>
          <p:cNvSpPr txBox="1"/>
          <p:nvPr/>
        </p:nvSpPr>
        <p:spPr>
          <a:xfrm>
            <a:off x="2912745" y="2884170"/>
            <a:ext cx="3738880" cy="607695"/>
          </a:xfrm>
          <a:prstGeom prst="rect">
            <a:avLst/>
          </a:prstGeom>
          <a:noFill/>
        </p:spPr>
        <p:txBody>
          <a:bodyPr wrap="none" rtlCol="0" anchor="t">
            <a:spAutoFit/>
          </a:bodyPr>
          <a:lstStyle/>
          <a:p>
            <a:pPr algn="l">
              <a:lnSpc>
                <a:spcPct val="120000"/>
              </a:lnSpc>
            </a:pP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工农运动</a:t>
            </a:r>
            <a:r>
              <a:rPr lang="zh-CN" altLang="en-US" sz="2800">
                <a:latin typeface="华文中宋" panose="02010600040101010101" charset="-122"/>
                <a:ea typeface="华文中宋" panose="02010600040101010101" charset="-122"/>
                <a:cs typeface="楷体" panose="02010609060101010101" charset="-122"/>
                <a:sym typeface="+mn-ea"/>
              </a:rPr>
              <a:t>的蓬勃发展；</a:t>
            </a:r>
          </a:p>
        </p:txBody>
      </p:sp>
      <p:sp>
        <p:nvSpPr>
          <p:cNvPr id="13" name="文本框 12"/>
          <p:cNvSpPr txBox="1"/>
          <p:nvPr/>
        </p:nvSpPr>
        <p:spPr>
          <a:xfrm>
            <a:off x="2912745" y="3391535"/>
            <a:ext cx="4975860" cy="607695"/>
          </a:xfrm>
          <a:prstGeom prst="rect">
            <a:avLst/>
          </a:prstGeom>
          <a:noFill/>
        </p:spPr>
        <p:txBody>
          <a:bodyPr wrap="none" rtlCol="0" anchor="t">
            <a:spAutoFit/>
          </a:bodyPr>
          <a:lstStyle/>
          <a:p>
            <a:pPr algn="l">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1925年，成立</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广州</a:t>
            </a:r>
            <a:r>
              <a:rPr lang="zh-CN" altLang="en-US" sz="2800">
                <a:latin typeface="华文中宋" panose="02010600040101010101" charset="-122"/>
                <a:ea typeface="华文中宋" panose="02010600040101010101" charset="-122"/>
                <a:cs typeface="华文中宋" panose="02010600040101010101" charset="-122"/>
                <a:sym typeface="+mn-ea"/>
              </a:rPr>
              <a:t>国民政府；</a:t>
            </a:r>
          </a:p>
        </p:txBody>
      </p:sp>
      <p:sp>
        <p:nvSpPr>
          <p:cNvPr id="14" name="文本框 13"/>
          <p:cNvSpPr txBox="1"/>
          <p:nvPr/>
        </p:nvSpPr>
        <p:spPr>
          <a:xfrm>
            <a:off x="2912745" y="3983990"/>
            <a:ext cx="6939280" cy="521970"/>
          </a:xfrm>
          <a:prstGeom prst="rect">
            <a:avLst/>
          </a:prstGeom>
          <a:noFill/>
        </p:spPr>
        <p:txBody>
          <a:bodyPr wrap="none" rtlCol="0" anchor="t">
            <a:spAutoFit/>
          </a:bodyPr>
          <a:lstStyle/>
          <a:p>
            <a:r>
              <a:rPr lang="zh-CN" altLang="en-US" sz="2800">
                <a:latin typeface="华文中宋" panose="02010600040101010101" charset="-122"/>
                <a:ea typeface="华文中宋" panose="02010600040101010101" charset="-122"/>
                <a:cs typeface="楷体" panose="02010609060101010101" charset="-122"/>
                <a:sym typeface="+mn-ea"/>
              </a:rPr>
              <a:t>整编</a:t>
            </a: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国民革命军</a:t>
            </a:r>
            <a:r>
              <a:rPr lang="zh-CN" altLang="en-US" sz="2800">
                <a:latin typeface="华文中宋" panose="02010600040101010101" charset="-122"/>
                <a:ea typeface="华文中宋" panose="02010600040101010101" charset="-122"/>
                <a:cs typeface="楷体" panose="02010609060101010101" charset="-122"/>
                <a:sym typeface="+mn-ea"/>
              </a:rPr>
              <a:t>，统一了</a:t>
            </a:r>
            <a:r>
              <a:rPr lang="zh-CN" altLang="en-US" sz="2800">
                <a:solidFill>
                  <a:srgbClr val="C00000"/>
                </a:solidFill>
                <a:latin typeface="华文中宋" panose="02010600040101010101" charset="-122"/>
                <a:ea typeface="华文中宋" panose="02010600040101010101" charset="-122"/>
                <a:cs typeface="楷体" panose="02010609060101010101" charset="-122"/>
                <a:sym typeface="+mn-ea"/>
              </a:rPr>
              <a:t>广东革命根据地</a:t>
            </a:r>
            <a:r>
              <a:rPr lang="zh-CN" altLang="en-US" sz="2800">
                <a:latin typeface="华文中宋" panose="02010600040101010101" charset="-122"/>
                <a:ea typeface="华文中宋" panose="02010600040101010101" charset="-122"/>
                <a:cs typeface="楷体" panose="02010609060101010101" charset="-122"/>
                <a:sym typeface="+mn-ea"/>
              </a:rPr>
              <a:t>。</a:t>
            </a:r>
          </a:p>
        </p:txBody>
      </p:sp>
      <p:grpSp>
        <p:nvGrpSpPr>
          <p:cNvPr id="16" name="组合 15"/>
          <p:cNvGrpSpPr/>
          <p:nvPr/>
        </p:nvGrpSpPr>
        <p:grpSpPr>
          <a:xfrm>
            <a:off x="8524875" y="901700"/>
            <a:ext cx="3512185" cy="2648168"/>
            <a:chOff x="13297" y="3060"/>
            <a:chExt cx="5531" cy="4432"/>
          </a:xfrm>
        </p:grpSpPr>
        <p:pic>
          <p:nvPicPr>
            <p:cNvPr id="15" name="图片 14" descr="timg"/>
            <p:cNvPicPr>
              <a:picLocks noChangeAspect="1"/>
            </p:cNvPicPr>
            <p:nvPr/>
          </p:nvPicPr>
          <p:blipFill>
            <a:blip r:embed="rId7"/>
            <a:stretch>
              <a:fillRect/>
            </a:stretch>
          </p:blipFill>
          <p:spPr>
            <a:xfrm>
              <a:off x="13297" y="3060"/>
              <a:ext cx="5382" cy="3662"/>
            </a:xfrm>
            <a:prstGeom prst="roundRect">
              <a:avLst/>
            </a:prstGeom>
            <a:effectLst>
              <a:outerShdw blurRad="50800" dist="38100" dir="2700000" algn="tl" rotWithShape="0">
                <a:prstClr val="black">
                  <a:alpha val="40000"/>
                </a:prstClr>
              </a:outerShdw>
            </a:effectLst>
          </p:spPr>
        </p:pic>
        <p:sp>
          <p:nvSpPr>
            <p:cNvPr id="22" name="文本框 21"/>
            <p:cNvSpPr txBox="1"/>
            <p:nvPr>
              <p:custDataLst>
                <p:tags r:id="rId4"/>
              </p:custDataLst>
            </p:nvPr>
          </p:nvSpPr>
          <p:spPr>
            <a:xfrm>
              <a:off x="13446" y="6722"/>
              <a:ext cx="5382" cy="77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zh-CN" altLang="en-US" sz="2400">
                  <a:latin typeface="宋体" panose="02010600030101010101" pitchFamily="2" charset="-122"/>
                  <a:ea typeface="宋体" panose="02010600030101010101" pitchFamily="2" charset="-122"/>
                  <a:sym typeface="+mn-ea"/>
                </a:rPr>
                <a:t>◎</a:t>
              </a:r>
              <a:r>
                <a:rPr lang="en-US" altLang="zh-CN" sz="2400">
                  <a:latin typeface="宋体" panose="02010600030101010101" pitchFamily="2" charset="-122"/>
                  <a:ea typeface="宋体" panose="02010600030101010101" pitchFamily="2" charset="-122"/>
                  <a:sym typeface="+mn-ea"/>
                </a:rPr>
                <a:t>1924</a:t>
              </a:r>
              <a:r>
                <a:rPr lang="zh-CN" altLang="en-US" sz="2400">
                  <a:latin typeface="宋体" panose="02010600030101010101" pitchFamily="2" charset="-122"/>
                  <a:ea typeface="宋体" panose="02010600030101010101" pitchFamily="2" charset="-122"/>
                  <a:sym typeface="+mn-ea"/>
                </a:rPr>
                <a:t>年成立黄埔军校</a:t>
              </a:r>
              <a:endParaRPr kumimoji="0" lang="zh-CN" altLang="en-US" sz="2400" i="0" u="none" strike="noStrike" kern="1200" cap="none" spc="0" normalizeH="0" baseline="0" noProof="0">
                <a:ln>
                  <a:noFill/>
                </a:ln>
                <a:solidFill>
                  <a:prstClr val="black"/>
                </a:solidFill>
                <a:effectLst/>
                <a:uLnTx/>
                <a:uFillTx/>
                <a:latin typeface="华文仿宋" panose="02010600040101010101" charset="-122"/>
                <a:ea typeface="华文仿宋" panose="02010600040101010101" charset="-122"/>
                <a:cs typeface="仿宋" panose="02010609060101010101" charset="-122"/>
              </a:endParaRPr>
            </a:p>
          </p:txBody>
        </p:sp>
      </p:grpSp>
      <p:pic>
        <p:nvPicPr>
          <p:cNvPr id="17" name="图片 16" descr="微信图片_20221122164804(1)"/>
          <p:cNvPicPr>
            <a:picLocks noChangeAspect="1"/>
          </p:cNvPicPr>
          <p:nvPr/>
        </p:nvPicPr>
        <p:blipFill>
          <a:blip r:embed="rId8"/>
          <a:stretch>
            <a:fillRect/>
          </a:stretch>
        </p:blipFill>
        <p:spPr>
          <a:xfrm>
            <a:off x="8951595" y="3491865"/>
            <a:ext cx="3085465" cy="3345180"/>
          </a:xfrm>
          <a:prstGeom prst="rect">
            <a:avLst/>
          </a:prstGeom>
        </p:spPr>
      </p:pic>
      <p:sp>
        <p:nvSpPr>
          <p:cNvPr id="18" name="文本框 17"/>
          <p:cNvSpPr txBox="1"/>
          <p:nvPr/>
        </p:nvSpPr>
        <p:spPr>
          <a:xfrm>
            <a:off x="379095" y="4505960"/>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、对象：</a:t>
            </a:r>
          </a:p>
        </p:txBody>
      </p:sp>
      <p:sp>
        <p:nvSpPr>
          <p:cNvPr id="19" name="文本框 18"/>
          <p:cNvSpPr txBox="1"/>
          <p:nvPr/>
        </p:nvSpPr>
        <p:spPr>
          <a:xfrm>
            <a:off x="379095" y="4998085"/>
            <a:ext cx="4647565" cy="521970"/>
          </a:xfrm>
          <a:prstGeom prst="rect">
            <a:avLst/>
          </a:prstGeom>
          <a:noFill/>
        </p:spPr>
        <p:txBody>
          <a:bodyPr wrap="square" rtlCol="0" anchor="t">
            <a:spAutoFit/>
          </a:bodyPr>
          <a:lstStyle/>
          <a:p>
            <a:r>
              <a:rPr lang="zh-CN" altLang="en-US" sz="2800" dirty="0">
                <a:solidFill>
                  <a:srgbClr val="C00000"/>
                </a:solidFill>
                <a:latin typeface="华文中宋" panose="02010600040101010101" charset="-122"/>
                <a:ea typeface="华文中宋" panose="02010600040101010101" charset="-122"/>
                <a:sym typeface="+mn-ea"/>
              </a:rPr>
              <a:t>吴佩孚、孙传芳、张作霖</a:t>
            </a:r>
          </a:p>
        </p:txBody>
      </p:sp>
      <p:sp>
        <p:nvSpPr>
          <p:cNvPr id="62541" name="矩形 2"/>
          <p:cNvSpPr/>
          <p:nvPr/>
        </p:nvSpPr>
        <p:spPr>
          <a:xfrm>
            <a:off x="4836160" y="4600575"/>
            <a:ext cx="3901440" cy="521970"/>
          </a:xfrm>
          <a:prstGeom prst="rect">
            <a:avLst/>
          </a:prstGeom>
          <a:solidFill>
            <a:srgbClr val="FFFF01"/>
          </a:solidFill>
          <a:ln w="9525">
            <a:noFill/>
          </a:ln>
          <a:effectLst>
            <a:outerShdw blurRad="50800" dist="38100" dir="2700000" algn="tl" rotWithShape="0">
              <a:prstClr val="black">
                <a:alpha val="40000"/>
              </a:prstClr>
            </a:outerShdw>
          </a:effectLst>
        </p:spPr>
        <p:txBody>
          <a:bodyPr wrap="square" anchor="t" anchorCtr="0">
            <a:spAutoFit/>
          </a:bodyPr>
          <a:lstStyle/>
          <a:p>
            <a:pPr>
              <a:lnSpc>
                <a:spcPct val="100000"/>
              </a:lnSpc>
            </a:pPr>
            <a:r>
              <a:rPr lang="zh-CN" altLang="en-US" sz="2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奉系：张作霖兵力</a:t>
            </a:r>
            <a:r>
              <a:rPr lang="en-US" altLang="zh-CN" sz="2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35</a:t>
            </a:r>
            <a:r>
              <a:rPr lang="zh-CN" altLang="en-US" sz="2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万</a:t>
            </a:r>
          </a:p>
        </p:txBody>
      </p:sp>
      <p:sp>
        <p:nvSpPr>
          <p:cNvPr id="62537" name="文本框 1"/>
          <p:cNvSpPr txBox="1"/>
          <p:nvPr/>
        </p:nvSpPr>
        <p:spPr>
          <a:xfrm>
            <a:off x="4846320" y="5226685"/>
            <a:ext cx="3891280" cy="521970"/>
          </a:xfrm>
          <a:prstGeom prst="rect">
            <a:avLst/>
          </a:prstGeom>
          <a:solidFill>
            <a:srgbClr val="3EA1CA"/>
          </a:solidFill>
          <a:ln w="9525">
            <a:noFill/>
          </a:ln>
          <a:effectLst>
            <a:outerShdw blurRad="50800" dist="38100" dir="2700000" algn="tl" rotWithShape="0">
              <a:prstClr val="black">
                <a:alpha val="40000"/>
              </a:prstClr>
            </a:outerShdw>
          </a:effectLst>
        </p:spPr>
        <p:txBody>
          <a:bodyPr wrap="square" anchor="t" anchorCtr="0">
            <a:spAutoFit/>
          </a:bodyPr>
          <a:lstStyle/>
          <a:p>
            <a:pPr>
              <a:lnSpc>
                <a:spcPct val="100000"/>
              </a:lnSpc>
            </a:pP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直系：孙传芳兵力</a:t>
            </a:r>
            <a:r>
              <a:rPr lang="en-US" altLang="zh-CN"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20</a:t>
            </a: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万</a:t>
            </a:r>
          </a:p>
        </p:txBody>
      </p:sp>
      <p:sp>
        <p:nvSpPr>
          <p:cNvPr id="186443" name="Rectangle 75"/>
          <p:cNvSpPr/>
          <p:nvPr/>
        </p:nvSpPr>
        <p:spPr>
          <a:xfrm>
            <a:off x="4846320" y="5852795"/>
            <a:ext cx="3901440" cy="531495"/>
          </a:xfrm>
          <a:prstGeom prst="rect">
            <a:avLst/>
          </a:prstGeom>
          <a:solidFill>
            <a:srgbClr val="3467FF"/>
          </a:solidFill>
          <a:ln w="952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none" lIns="91390" tIns="45696" rIns="91390" bIns="45696" anchor="ctr" anchorCtr="0"/>
          <a:lstStyle/>
          <a:p>
            <a:pPr algn="ctr">
              <a:lnSpc>
                <a:spcPct val="100000"/>
              </a:lnSpc>
              <a:spcBef>
                <a:spcPct val="50000"/>
              </a:spcBef>
            </a:pPr>
            <a:endParaRPr lang="en-US" altLang="zh-CN"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a:lnSpc>
                <a:spcPct val="100000"/>
              </a:lnSpc>
              <a:spcBef>
                <a:spcPct val="50000"/>
              </a:spcBef>
            </a:pP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直系：吴佩孚兵力</a:t>
            </a:r>
            <a:r>
              <a:rPr lang="en-US" altLang="zh-CN"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20</a:t>
            </a: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万</a:t>
            </a:r>
          </a:p>
          <a:p>
            <a:pPr algn="ctr">
              <a:spcBef>
                <a:spcPct val="50000"/>
              </a:spcBef>
            </a:pPr>
            <a:endPar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86453" name="Text Box 85"/>
          <p:cNvSpPr txBox="1"/>
          <p:nvPr/>
        </p:nvSpPr>
        <p:spPr>
          <a:xfrm>
            <a:off x="504825" y="5649595"/>
            <a:ext cx="3901440" cy="471805"/>
          </a:xfrm>
          <a:prstGeom prst="rect">
            <a:avLst/>
          </a:prstGeom>
          <a:solidFill>
            <a:srgbClr val="FF0000"/>
          </a:solidFill>
          <a:ln w="9525">
            <a:noFill/>
          </a:ln>
          <a:effectLst>
            <a:outerShdw blurRad="50800" dist="38100" dir="2700000" algn="tl" rotWithShape="0">
              <a:prstClr val="black">
                <a:alpha val="40000"/>
              </a:prstClr>
            </a:outerShdw>
          </a:effectLst>
        </p:spPr>
        <p:txBody>
          <a:bodyPr wrap="square" lIns="69015" tIns="34507" rIns="69015" bIns="34507" anchor="t" anchorCtr="0">
            <a:noAutofit/>
          </a:bodyPr>
          <a:lstStyle/>
          <a:p>
            <a:pPr algn="ctr">
              <a:lnSpc>
                <a:spcPct val="100000"/>
              </a:lnSpc>
              <a:buSzPct val="95000"/>
            </a:pP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广州国民政府兵力</a:t>
            </a:r>
            <a:r>
              <a:rPr lang="en-US" altLang="zh-CN"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10</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万</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5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5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64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6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23" grpId="0"/>
      <p:bldP spid="23" grpId="1"/>
      <p:bldP spid="10" grpId="0"/>
      <p:bldP spid="10" grpId="1"/>
      <p:bldP spid="25" grpId="0"/>
      <p:bldP spid="25" grpId="1"/>
      <p:bldP spid="7" grpId="0"/>
      <p:bldP spid="7" grpId="1"/>
      <p:bldP spid="11" grpId="0"/>
      <p:bldP spid="11" grpId="1"/>
      <p:bldP spid="13" grpId="0"/>
      <p:bldP spid="13" grpId="1"/>
      <p:bldP spid="14" grpId="0"/>
      <p:bldP spid="14" grpId="1"/>
      <p:bldP spid="18" grpId="0"/>
      <p:bldP spid="18" grpId="1"/>
      <p:bldP spid="19" grpId="0"/>
      <p:bldP spid="19" grpId="1"/>
      <p:bldP spid="62541" grpId="0" animBg="1"/>
      <p:bldP spid="62541" grpId="1" animBg="1"/>
      <p:bldP spid="62537" grpId="0" animBg="1"/>
      <p:bldP spid="62537" grpId="1" animBg="1"/>
      <p:bldP spid="186443" grpId="0" animBg="1"/>
      <p:bldP spid="186443" grpId="1" animBg="1"/>
      <p:bldP spid="186453" grpId="0" animBg="1"/>
      <p:bldP spid="18645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113530" y="5120640"/>
            <a:ext cx="4206875" cy="1383665"/>
          </a:xfrm>
          <a:prstGeom prst="rect">
            <a:avLst/>
          </a:prstGeom>
          <a:noFill/>
        </p:spPr>
        <p:txBody>
          <a:bodyPr wrap="square" rtlCol="0" anchor="t">
            <a:spAutoFit/>
          </a:bodyPr>
          <a:lstStyle/>
          <a:p>
            <a:r>
              <a:rPr lang="en-US" altLang="zh-CN" sz="2800" noProof="0" smtClean="0">
                <a:ln>
                  <a:noFill/>
                </a:ln>
                <a:solidFill>
                  <a:srgbClr val="C00000"/>
                </a:solidFill>
                <a:effectLst/>
                <a:uLnTx/>
                <a:uFillTx/>
                <a:latin typeface="华文中宋" panose="02010600040101010101" charset="-122"/>
                <a:ea typeface="华文中宋" panose="02010600040101010101" charset="-122"/>
                <a:sym typeface="+mn-ea"/>
              </a:rPr>
              <a:t>               </a:t>
            </a:r>
            <a:r>
              <a:rPr lang="zh-CN" altLang="en-US" sz="2800" noProof="0" smtClean="0">
                <a:ln>
                  <a:noFill/>
                </a:ln>
                <a:solidFill>
                  <a:srgbClr val="C00000"/>
                </a:solidFill>
                <a:effectLst/>
                <a:uLnTx/>
                <a:uFillTx/>
                <a:latin typeface="华文中宋" panose="02010600040101010101" charset="-122"/>
                <a:ea typeface="华文中宋" panose="02010600040101010101" charset="-122"/>
                <a:sym typeface="+mn-ea"/>
              </a:rPr>
              <a:t>基本上推翻了北洋军阀的统治，动摇了帝国主义统治中国的根基。</a:t>
            </a: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8307705"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（二）国民革命的高潮：北伐战争（</a:t>
            </a: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1926-1928</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年）</a:t>
            </a:r>
          </a:p>
        </p:txBody>
      </p:sp>
      <p:sp>
        <p:nvSpPr>
          <p:cNvPr id="6" name="文本框 5"/>
          <p:cNvSpPr txBox="1"/>
          <p:nvPr/>
        </p:nvSpPr>
        <p:spPr>
          <a:xfrm>
            <a:off x="379095" y="1360170"/>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4</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、高潮：</a:t>
            </a:r>
          </a:p>
        </p:txBody>
      </p:sp>
      <p:sp>
        <p:nvSpPr>
          <p:cNvPr id="3" name="文本框 2"/>
          <p:cNvSpPr txBox="1"/>
          <p:nvPr/>
        </p:nvSpPr>
        <p:spPr>
          <a:xfrm>
            <a:off x="1941195" y="1345565"/>
            <a:ext cx="9547225" cy="565150"/>
          </a:xfrm>
          <a:prstGeom prst="rect">
            <a:avLst/>
          </a:prstGeom>
          <a:noFill/>
        </p:spPr>
        <p:txBody>
          <a:bodyPr wrap="square" rtlCol="0" anchor="t">
            <a:spAutoFit/>
          </a:bodyPr>
          <a:lstStyle/>
          <a:p>
            <a:pPr lvl="0" algn="just">
              <a:lnSpc>
                <a:spcPct val="110000"/>
              </a:lnSpc>
            </a:pPr>
            <a:r>
              <a:rPr lang="en-US" altLang="zh-CN" sz="2800">
                <a:solidFill>
                  <a:prstClr val="black"/>
                </a:solidFill>
                <a:latin typeface="华文中宋" panose="02010600040101010101" charset="-122"/>
                <a:ea typeface="华文中宋" panose="02010600040101010101" charset="-122"/>
                <a:cs typeface="华文中宋" panose="02010600040101010101" charset="-122"/>
                <a:sym typeface="+mn-ea"/>
              </a:rPr>
              <a:t>1926</a:t>
            </a:r>
            <a:r>
              <a:rPr lang="zh-CN" altLang="en-US" sz="2800">
                <a:solidFill>
                  <a:prstClr val="black"/>
                </a:solidFill>
                <a:latin typeface="华文中宋" panose="02010600040101010101" charset="-122"/>
                <a:ea typeface="华文中宋" panose="02010600040101010101" charset="-122"/>
                <a:cs typeface="华文中宋" panose="02010600040101010101" charset="-122"/>
                <a:sym typeface="+mn-ea"/>
              </a:rPr>
              <a:t>年，国共合作开始</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北伐</a:t>
            </a:r>
            <a:r>
              <a:rPr lang="zh-CN" altLang="en-US" sz="2800">
                <a:solidFill>
                  <a:prstClr val="black"/>
                </a:solidFill>
                <a:latin typeface="华文中宋" panose="02010600040101010101" charset="-122"/>
                <a:ea typeface="华文中宋" panose="02010600040101010101" charset="-122"/>
                <a:cs typeface="华文中宋" panose="02010600040101010101" charset="-122"/>
                <a:sym typeface="+mn-ea"/>
              </a:rPr>
              <a:t>，从珠江流域发展到</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长江流域</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p>
        </p:txBody>
      </p:sp>
      <p:grpSp>
        <p:nvGrpSpPr>
          <p:cNvPr id="5" name="组合 4"/>
          <p:cNvGrpSpPr/>
          <p:nvPr>
            <p:custDataLst>
              <p:tags r:id="rId4"/>
            </p:custDataLst>
          </p:nvPr>
        </p:nvGrpSpPr>
        <p:grpSpPr>
          <a:xfrm>
            <a:off x="483235" y="1910080"/>
            <a:ext cx="3629660" cy="4627880"/>
            <a:chOff x="11669" y="133"/>
            <a:chExt cx="7366" cy="10792"/>
          </a:xfrm>
        </p:grpSpPr>
        <p:pic>
          <p:nvPicPr>
            <p:cNvPr id="7" name="图片 6"/>
            <p:cNvPicPr>
              <a:picLocks noChangeAspect="1"/>
            </p:cNvPicPr>
            <p:nvPr>
              <p:custDataLst>
                <p:tags r:id="rId5"/>
              </p:custDataLst>
            </p:nvPr>
          </p:nvPicPr>
          <p:blipFill>
            <a:blip r:embed="rId8"/>
            <a:stretch>
              <a:fillRect/>
            </a:stretch>
          </p:blipFill>
          <p:spPr>
            <a:xfrm>
              <a:off x="11669" y="133"/>
              <a:ext cx="7366" cy="9718"/>
            </a:xfrm>
            <a:prstGeom prst="rect">
              <a:avLst/>
            </a:prstGeom>
          </p:spPr>
        </p:pic>
        <p:sp>
          <p:nvSpPr>
            <p:cNvPr id="8" name="文本框 7"/>
            <p:cNvSpPr txBox="1"/>
            <p:nvPr>
              <p:custDataLst>
                <p:tags r:id="rId6"/>
              </p:custDataLst>
            </p:nvPr>
          </p:nvSpPr>
          <p:spPr>
            <a:xfrm>
              <a:off x="11669" y="9851"/>
              <a:ext cx="7366" cy="1074"/>
            </a:xfrm>
            <a:prstGeom prst="rect">
              <a:avLst/>
            </a:prstGeom>
            <a:noFill/>
          </p:spPr>
          <p:txBody>
            <a:bodyPr wrap="square">
              <a:spAutoFit/>
              <a:extLst>
                <a:ext uri="{4A0BC546-FE56-4ADE-93B0-CB8AF2F6F144}">
                  <wpsdc:textFrameExt xmlns:wpsdc="http://www.wps.cn/officeDocument/2022/drawingmlCustomData" xmlns="" type="sub-title"/>
                </a:ext>
              </a:extLst>
            </a:bodyPr>
            <a:lstStyle/>
            <a:p>
              <a:pPr algn="ctr"/>
              <a:r>
                <a:rPr lang="zh-CN" altLang="en-US" sz="2400" spc="200">
                  <a:solidFill>
                    <a:schemeClr val="tx1"/>
                  </a:solidFill>
                  <a:latin typeface="华文仿宋" panose="02010600040101010101" charset="-122"/>
                  <a:ea typeface="华文仿宋" panose="02010600040101010101" charset="-122"/>
                </a:rPr>
                <a:t>北伐战争形势图</a:t>
              </a:r>
            </a:p>
          </p:txBody>
        </p:sp>
      </p:grpSp>
      <p:sp>
        <p:nvSpPr>
          <p:cNvPr id="9" name="文本框 8"/>
          <p:cNvSpPr txBox="1"/>
          <p:nvPr/>
        </p:nvSpPr>
        <p:spPr>
          <a:xfrm>
            <a:off x="4201795" y="1910715"/>
            <a:ext cx="378777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marL="0" lvl="0" indent="0" algn="l" eaLnBrk="1" hangingPunct="1">
              <a:lnSpc>
                <a:spcPct val="100000"/>
              </a:lnSpc>
              <a:spcBef>
                <a:spcPct val="15000"/>
              </a:spcBef>
              <a:buFontTx/>
              <a:buNone/>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主要战场：湖南、湖北</a:t>
            </a:r>
          </a:p>
        </p:txBody>
      </p:sp>
      <p:sp>
        <p:nvSpPr>
          <p:cNvPr id="10" name="文本框 9"/>
          <p:cNvSpPr txBox="1"/>
          <p:nvPr/>
        </p:nvSpPr>
        <p:spPr>
          <a:xfrm>
            <a:off x="4112895" y="2436495"/>
            <a:ext cx="7736205" cy="2245360"/>
          </a:xfrm>
          <a:prstGeom prst="rect">
            <a:avLst/>
          </a:prstGeom>
          <a:noFill/>
        </p:spPr>
        <p:txBody>
          <a:bodyPr wrap="square" rtlCol="0" anchor="t">
            <a:spAutoFit/>
          </a:bodyPr>
          <a:lstStyle/>
          <a:p>
            <a:pPr>
              <a:lnSpc>
                <a:spcPct val="100000"/>
              </a:lnSpc>
            </a:pPr>
            <a:r>
              <a:rPr lang="zh-CN" altLang="en-US" sz="2800">
                <a:latin typeface="楷体" panose="02010609060101010101" charset="-122"/>
                <a:ea typeface="楷体" panose="02010609060101010101" charset="-122"/>
                <a:cs typeface="楷体" panose="02010609060101010101" charset="-122"/>
                <a:sym typeface="+mn-ea"/>
              </a:rPr>
              <a:t>①1926年开始北伐，歼灭了（两湖）</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吴佩孚</a:t>
            </a:r>
            <a:r>
              <a:rPr lang="zh-CN" altLang="en-US" sz="2800">
                <a:latin typeface="楷体" panose="02010609060101010101" charset="-122"/>
                <a:ea typeface="楷体" panose="02010609060101010101" charset="-122"/>
                <a:cs typeface="楷体" panose="02010609060101010101" charset="-122"/>
                <a:sym typeface="+mn-ea"/>
              </a:rPr>
              <a:t>、（东南五省）</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孙传芳</a:t>
            </a:r>
            <a:r>
              <a:rPr lang="zh-CN" altLang="en-US" sz="2800">
                <a:latin typeface="楷体" panose="02010609060101010101" charset="-122"/>
                <a:ea typeface="楷体" panose="02010609060101010101" charset="-122"/>
                <a:cs typeface="楷体" panose="02010609060101010101" charset="-122"/>
                <a:sym typeface="+mn-ea"/>
              </a:rPr>
              <a:t>的主力，由珠江流域→</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长江流域</a:t>
            </a:r>
            <a:r>
              <a:rPr lang="zh-CN" altLang="en-US" sz="2800">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800">
              <a:solidFill>
                <a:schemeClr val="tx1"/>
              </a:solidFill>
              <a:latin typeface="楷体" panose="02010609060101010101" charset="-122"/>
              <a:ea typeface="楷体" panose="02010609060101010101" charset="-122"/>
              <a:cs typeface="楷体" panose="02010609060101010101" charset="-122"/>
            </a:endParaRPr>
          </a:p>
          <a:p>
            <a:pPr algn="l">
              <a:lnSpc>
                <a:spcPct val="100000"/>
              </a:lnSpc>
            </a:pPr>
            <a:r>
              <a:rPr lang="zh-CN" altLang="en-US" sz="2800">
                <a:latin typeface="楷体" panose="02010609060101010101" charset="-122"/>
                <a:ea typeface="楷体" panose="02010609060101010101" charset="-122"/>
                <a:cs typeface="楷体" panose="02010609060101010101" charset="-122"/>
                <a:sym typeface="+mn-ea"/>
              </a:rPr>
              <a:t>②1927年，国民政府从广州迁往</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武汉</a:t>
            </a:r>
            <a:r>
              <a:rPr lang="zh-CN" altLang="en-US" sz="28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a:solidFill>
                  <a:sysClr val="windowText" lastClr="000000"/>
                </a:solidFill>
                <a:latin typeface="楷体" panose="02010609060101010101" charset="-122"/>
                <a:ea typeface="楷体" panose="02010609060101010101" charset="-122"/>
                <a:cs typeface="楷体" panose="02010609060101010101" charset="-122"/>
                <a:sym typeface="微软雅黑" panose="020B0503020204020204" charset="-122"/>
              </a:rPr>
              <a:t>收回汉口、九江英租界。</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11" name="文本框 10"/>
          <p:cNvSpPr txBox="1"/>
          <p:nvPr/>
        </p:nvSpPr>
        <p:spPr>
          <a:xfrm>
            <a:off x="4112895" y="4598670"/>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5</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、发展：</a:t>
            </a:r>
          </a:p>
        </p:txBody>
      </p:sp>
      <p:sp>
        <p:nvSpPr>
          <p:cNvPr id="13" name="文本框 12"/>
          <p:cNvSpPr txBox="1"/>
          <p:nvPr/>
        </p:nvSpPr>
        <p:spPr>
          <a:xfrm>
            <a:off x="5671185" y="4598670"/>
            <a:ext cx="2491105" cy="521970"/>
          </a:xfrm>
          <a:prstGeom prst="rect">
            <a:avLst/>
          </a:prstGeom>
          <a:noFill/>
        </p:spPr>
        <p:txBody>
          <a:bodyPr wrap="square" rtlCol="0" anchor="t">
            <a:spAutoFit/>
          </a:bodyPr>
          <a:lstStyle/>
          <a:p>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工农运动高涨</a:t>
            </a:r>
          </a:p>
        </p:txBody>
      </p:sp>
      <p:sp>
        <p:nvSpPr>
          <p:cNvPr id="14" name="文本框 13"/>
          <p:cNvSpPr txBox="1"/>
          <p:nvPr/>
        </p:nvSpPr>
        <p:spPr>
          <a:xfrm>
            <a:off x="4113530" y="506285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6</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、意义：</a:t>
            </a:r>
          </a:p>
        </p:txBody>
      </p:sp>
      <p:grpSp>
        <p:nvGrpSpPr>
          <p:cNvPr id="17" name="组合 16"/>
          <p:cNvGrpSpPr/>
          <p:nvPr/>
        </p:nvGrpSpPr>
        <p:grpSpPr>
          <a:xfrm>
            <a:off x="8238490" y="4235450"/>
            <a:ext cx="3634740" cy="2302510"/>
            <a:chOff x="12974" y="6670"/>
            <a:chExt cx="5724" cy="3626"/>
          </a:xfrm>
          <a:effectLst>
            <a:outerShdw blurRad="50800" dist="38100" dir="2700000" algn="tl" rotWithShape="0">
              <a:prstClr val="black">
                <a:alpha val="40000"/>
              </a:prstClr>
            </a:outerShdw>
          </a:effectLst>
        </p:grpSpPr>
        <p:pic>
          <p:nvPicPr>
            <p:cNvPr id="2180" name="Picture 5" descr="上海工人第三次起义"/>
            <p:cNvPicPr>
              <a:picLocks noChangeAspect="1"/>
            </p:cNvPicPr>
            <p:nvPr/>
          </p:nvPicPr>
          <p:blipFill>
            <a:blip r:embed="rId9"/>
            <a:stretch>
              <a:fillRect/>
            </a:stretch>
          </p:blipFill>
          <p:spPr>
            <a:xfrm>
              <a:off x="12974" y="6670"/>
              <a:ext cx="5670" cy="3626"/>
            </a:xfrm>
            <a:prstGeom prst="rect">
              <a:avLst/>
            </a:prstGeom>
            <a:noFill/>
            <a:ln w="9525">
              <a:noFill/>
            </a:ln>
          </p:spPr>
        </p:pic>
        <p:sp>
          <p:nvSpPr>
            <p:cNvPr id="16" name="文本框 15"/>
            <p:cNvSpPr txBox="1"/>
            <p:nvPr/>
          </p:nvSpPr>
          <p:spPr>
            <a:xfrm>
              <a:off x="12975" y="9571"/>
              <a:ext cx="5723" cy="725"/>
            </a:xfrm>
            <a:prstGeom prst="rect">
              <a:avLst/>
            </a:prstGeom>
            <a:solidFill>
              <a:schemeClr val="bg1">
                <a:alpha val="61000"/>
              </a:schemeClr>
            </a:solidFill>
          </p:spPr>
          <p:txBody>
            <a:bodyPr wrap="square" rtlCol="0" anchor="t">
              <a:spAutoFit/>
            </a:bodyPr>
            <a:lstStyle/>
            <a:p>
              <a:pPr algn="ctr"/>
              <a:r>
                <a:rPr lang="zh-CN" altLang="en-US" sz="2400">
                  <a:solidFill>
                    <a:schemeClr val="tx1"/>
                  </a:solidFill>
                  <a:latin typeface="华文仿宋" panose="02010600040101010101" charset="-122"/>
                  <a:ea typeface="华文仿宋" panose="02010600040101010101" charset="-122"/>
                  <a:sym typeface="+mn-ea"/>
                </a:rPr>
                <a:t>上海工人第三次武装起义</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6" grpId="0"/>
      <p:bldP spid="6" grpId="1"/>
      <p:bldP spid="3" grpId="0"/>
      <p:bldP spid="3" grpId="1"/>
      <p:bldP spid="9" grpId="0" animBg="1"/>
      <p:bldP spid="9" grpId="1" animBg="1"/>
      <p:bldP spid="10" grpId="0"/>
      <p:bldP spid="10" grpId="1"/>
      <p:bldP spid="11" grpId="0"/>
      <p:bldP spid="11" grpId="1"/>
      <p:bldP spid="13" grpId="0"/>
      <p:bldP spid="13" grpId="1"/>
      <p:bldP spid="14" grpId="0"/>
      <p:bldP spid="1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3879215"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（三）国民革命的失败</a:t>
            </a:r>
          </a:p>
        </p:txBody>
      </p:sp>
      <p:sp>
        <p:nvSpPr>
          <p:cNvPr id="6" name="文本框 5"/>
          <p:cNvSpPr txBox="1"/>
          <p:nvPr/>
        </p:nvSpPr>
        <p:spPr>
          <a:xfrm>
            <a:off x="379095" y="1360170"/>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、标志：</a:t>
            </a:r>
          </a:p>
        </p:txBody>
      </p:sp>
      <p:sp>
        <p:nvSpPr>
          <p:cNvPr id="10" name="文本框 9"/>
          <p:cNvSpPr txBox="1"/>
          <p:nvPr/>
        </p:nvSpPr>
        <p:spPr>
          <a:xfrm>
            <a:off x="136525" y="1882140"/>
            <a:ext cx="11071860" cy="521970"/>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cs typeface="华文中宋" panose="02010600040101010101" charset="-122"/>
                <a:sym typeface="+mn-ea"/>
              </a:rPr>
              <a:t>  ①</a:t>
            </a:r>
            <a:r>
              <a:rPr lang="en-US" altLang="en-US" sz="2800">
                <a:solidFill>
                  <a:srgbClr val="C00000"/>
                </a:solidFill>
                <a:latin typeface="华文中宋" panose="02010600040101010101" charset="-122"/>
                <a:ea typeface="华文中宋" panose="02010600040101010101" charset="-122"/>
                <a:cs typeface="华文中宋" panose="02010600040101010101" charset="-122"/>
                <a:sym typeface="+mn-ea"/>
              </a:rPr>
              <a:t>1927</a:t>
            </a:r>
            <a:r>
              <a:rPr lang="en-US" altLang="en-US" sz="2800">
                <a:latin typeface="华文中宋" panose="02010600040101010101" charset="-122"/>
                <a:ea typeface="华文中宋" panose="02010600040101010101" charset="-122"/>
                <a:cs typeface="华文中宋" panose="02010600040101010101" charset="-122"/>
                <a:sym typeface="+mn-ea"/>
              </a:rPr>
              <a:t>.4.12</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蒋介石</a:t>
            </a:r>
            <a:r>
              <a:rPr lang="zh-CN" altLang="en-US" sz="2800">
                <a:latin typeface="华文中宋" panose="02010600040101010101" charset="-122"/>
                <a:ea typeface="华文中宋" panose="02010600040101010101" charset="-122"/>
                <a:cs typeface="华文中宋" panose="02010600040101010101" charset="-122"/>
              </a:rPr>
              <a:t>在上海制造</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四</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一二</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政变</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379095" y="2422525"/>
            <a:ext cx="11684635" cy="953135"/>
          </a:xfrm>
          <a:prstGeom prst="rect">
            <a:avLst/>
          </a:prstGeom>
          <a:noFill/>
          <a:ln w="9525">
            <a:noFill/>
          </a:ln>
        </p:spPr>
        <p:txBody>
          <a:bodyPr wrap="square" anchor="t" anchorCtr="0">
            <a:spAutoFit/>
          </a:bodyPr>
          <a:lstStyle/>
          <a:p>
            <a:pPr>
              <a:buClr>
                <a:schemeClr val="hlink"/>
              </a:buClr>
              <a:buSzPct val="75000"/>
              <a:buFont typeface="Wingdings" panose="05000000000000000000" pitchFamily="2" charset="2"/>
            </a:pPr>
            <a:r>
              <a:rPr lang="en-US" altLang="zh-CN" sz="2800" dirty="0">
                <a:latin typeface="楷体" panose="02010609060101010101" charset="-122"/>
                <a:ea typeface="楷体" panose="02010609060101010101" charset="-122"/>
                <a:cs typeface="楷体" panose="02010609060101010101" charset="-122"/>
                <a:sym typeface="宋体" panose="02010600030101010101" pitchFamily="2" charset="-122"/>
              </a:rPr>
              <a:t>1927</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年</a:t>
            </a:r>
            <a:r>
              <a:rPr lang="en-US" altLang="zh-CN" sz="2800" dirty="0">
                <a:latin typeface="楷体" panose="02010609060101010101" charset="-122"/>
                <a:ea typeface="楷体" panose="02010609060101010101" charset="-122"/>
                <a:cs typeface="楷体" panose="02010609060101010101" charset="-122"/>
                <a:sym typeface="宋体" panose="02010600030101010101" pitchFamily="2" charset="-122"/>
              </a:rPr>
              <a:t>4</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月，蒋介石在南京建立</a:t>
            </a:r>
            <a:r>
              <a:rPr lang="zh-CN" altLang="en-US" sz="2800" dirty="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南京国民政府</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，与汪精卫任主席的</a:t>
            </a:r>
            <a:r>
              <a:rPr lang="zh-CN" altLang="en-US" sz="2800" dirty="0">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武汉国民政府</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相对抗</a:t>
            </a:r>
          </a:p>
        </p:txBody>
      </p:sp>
      <p:sp>
        <p:nvSpPr>
          <p:cNvPr id="3" name="文本框 2"/>
          <p:cNvSpPr txBox="1"/>
          <p:nvPr/>
        </p:nvSpPr>
        <p:spPr>
          <a:xfrm>
            <a:off x="136525" y="3333750"/>
            <a:ext cx="11071860" cy="521970"/>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cs typeface="华文中宋" panose="02010600040101010101" charset="-122"/>
                <a:sym typeface="+mn-ea"/>
              </a:rPr>
              <a:t>  ②</a:t>
            </a:r>
            <a:r>
              <a:rPr lang="en-US" altLang="en-US" sz="2800">
                <a:solidFill>
                  <a:srgbClr val="C00000"/>
                </a:solidFill>
                <a:latin typeface="华文中宋" panose="02010600040101010101" charset="-122"/>
                <a:ea typeface="华文中宋" panose="02010600040101010101" charset="-122"/>
                <a:cs typeface="华文中宋" panose="02010600040101010101" charset="-122"/>
                <a:sym typeface="+mn-ea"/>
              </a:rPr>
              <a:t>1927.</a:t>
            </a:r>
            <a:r>
              <a:rPr lang="en-US" altLang="en-US" sz="2800">
                <a:latin typeface="华文中宋" panose="02010600040101010101" charset="-122"/>
                <a:ea typeface="华文中宋" panose="02010600040101010101" charset="-122"/>
                <a:cs typeface="华文中宋" panose="02010600040101010101" charset="-122"/>
                <a:sym typeface="+mn-ea"/>
              </a:rPr>
              <a:t>7.15</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汪精卫</a:t>
            </a:r>
            <a:r>
              <a:rPr lang="zh-CN" altLang="en-US" sz="2800">
                <a:latin typeface="华文中宋" panose="02010600040101010101" charset="-122"/>
                <a:ea typeface="华文中宋" panose="02010600040101010101" charset="-122"/>
                <a:cs typeface="华文中宋" panose="02010600040101010101" charset="-122"/>
                <a:sym typeface="+mn-ea"/>
              </a:rPr>
              <a:t>发动</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七</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一五</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分共</a:t>
            </a:r>
          </a:p>
        </p:txBody>
      </p:sp>
      <p:sp>
        <p:nvSpPr>
          <p:cNvPr id="7" name="文本框 6"/>
          <p:cNvSpPr txBox="1"/>
          <p:nvPr/>
        </p:nvSpPr>
        <p:spPr>
          <a:xfrm>
            <a:off x="379095" y="3830320"/>
            <a:ext cx="11562715" cy="1383665"/>
          </a:xfrm>
          <a:prstGeom prst="rect">
            <a:avLst/>
          </a:prstGeom>
          <a:noFill/>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武汉方面最初仍主张容共，其后与共产党发生磨擦，再加上冯玉祥等军事实力派人士的表态要求分共，</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汪精卫于7月15日当日，在武汉召集会议，宣布停止与中国共产党的合作。</a:t>
            </a:r>
            <a:r>
              <a:rPr lang="zh-CN" altLang="en-US" sz="2800">
                <a:latin typeface="楷体" panose="02010609060101010101" charset="-122"/>
                <a:ea typeface="楷体" panose="02010609060101010101" charset="-122"/>
                <a:cs typeface="楷体" panose="02010609060101010101" charset="-122"/>
                <a:sym typeface="+mn-ea"/>
              </a:rPr>
              <a:t>至此第一次国共合作正式结束。</a:t>
            </a:r>
          </a:p>
        </p:txBody>
      </p:sp>
      <p:sp>
        <p:nvSpPr>
          <p:cNvPr id="9" name="文本框 8"/>
          <p:cNvSpPr txBox="1"/>
          <p:nvPr/>
        </p:nvSpPr>
        <p:spPr>
          <a:xfrm>
            <a:off x="349250" y="5221605"/>
            <a:ext cx="11593195" cy="1038860"/>
          </a:xfrm>
          <a:prstGeom prst="rect">
            <a:avLst/>
          </a:prstGeom>
          <a:noFill/>
        </p:spPr>
        <p:txBody>
          <a:bodyPr wrap="square" rtlCol="0" anchor="t">
            <a:spAutoFit/>
          </a:bodyPr>
          <a:lstStyle/>
          <a:p>
            <a:pPr>
              <a:lnSpc>
                <a:spcPct val="110000"/>
              </a:lnSpc>
            </a:pPr>
            <a:r>
              <a:rPr lang="zh-CN" altLang="en-US" sz="2800" dirty="0">
                <a:latin typeface="华文中宋" panose="02010600040101010101" charset="-122"/>
                <a:ea typeface="华文中宋" panose="02010600040101010101" charset="-122"/>
                <a:cs typeface="华文中宋" panose="02010600040101010101" charset="-122"/>
                <a:sym typeface="黑体" panose="02010609060101010101" pitchFamily="49" charset="-122"/>
              </a:rPr>
              <a:t>③</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sym typeface="黑体" panose="02010609060101010101" pitchFamily="49" charset="-122"/>
              </a:rPr>
              <a:t>1927</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黑体" panose="02010609060101010101" pitchFamily="49" charset="-122"/>
              </a:rPr>
              <a:t>年</a:t>
            </a:r>
            <a:r>
              <a:rPr lang="zh-CN" altLang="en-US" sz="2800" dirty="0">
                <a:latin typeface="华文中宋" panose="02010600040101010101" charset="-122"/>
                <a:ea typeface="华文中宋" panose="02010600040101010101" charset="-122"/>
                <a:cs typeface="华文中宋" panose="02010600040101010101" charset="-122"/>
                <a:sym typeface="黑体" panose="02010609060101010101" pitchFamily="49" charset="-122"/>
              </a:rPr>
              <a:t>秋，</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黑体" panose="02010609060101010101" pitchFamily="49" charset="-122"/>
              </a:rPr>
              <a:t>武汉</a:t>
            </a:r>
            <a:r>
              <a:rPr lang="zh-CN" altLang="en-US" sz="2800" dirty="0">
                <a:latin typeface="华文中宋" panose="02010600040101010101" charset="-122"/>
                <a:ea typeface="华文中宋" panose="02010600040101010101" charset="-122"/>
                <a:cs typeface="华文中宋" panose="02010600040101010101" charset="-122"/>
                <a:sym typeface="黑体" panose="02010609060101010101" pitchFamily="49" charset="-122"/>
              </a:rPr>
              <a:t>国民政府迁往南京，与</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黑体" panose="02010609060101010101" pitchFamily="49" charset="-122"/>
              </a:rPr>
              <a:t>南京</a:t>
            </a:r>
            <a:r>
              <a:rPr lang="zh-CN" altLang="en-US" sz="2800" dirty="0">
                <a:latin typeface="华文中宋" panose="02010600040101010101" charset="-122"/>
                <a:ea typeface="华文中宋" panose="02010600040101010101" charset="-122"/>
                <a:cs typeface="华文中宋" panose="02010600040101010101" charset="-122"/>
                <a:sym typeface="黑体" panose="02010609060101010101" pitchFamily="49" charset="-122"/>
              </a:rPr>
              <a:t>国民政府合并，史称</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黑体" panose="02010609060101010101" pitchFamily="49" charset="-122"/>
              </a:rPr>
              <a:t>“宁汉合流”</a:t>
            </a:r>
            <a:r>
              <a:rPr lang="zh-CN" altLang="en-US" sz="2800" dirty="0">
                <a:latin typeface="华文中宋" panose="02010600040101010101" charset="-122"/>
                <a:ea typeface="华文中宋" panose="02010600040101010101" charset="-122"/>
                <a:cs typeface="华文中宋" panose="02010600040101010101" charset="-122"/>
                <a:sym typeface="黑体" panose="02010609060101010101" pitchFamily="49" charset="-122"/>
              </a:rPr>
              <a:t>。</a:t>
            </a:r>
          </a:p>
        </p:txBody>
      </p:sp>
      <p:sp>
        <p:nvSpPr>
          <p:cNvPr id="11" name="文本框 10"/>
          <p:cNvSpPr txBox="1"/>
          <p:nvPr/>
        </p:nvSpPr>
        <p:spPr>
          <a:xfrm>
            <a:off x="8534400" y="1882140"/>
            <a:ext cx="180848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开始破裂</a:t>
            </a:r>
          </a:p>
        </p:txBody>
      </p:sp>
      <p:sp>
        <p:nvSpPr>
          <p:cNvPr id="12" name="文本框 11"/>
          <p:cNvSpPr txBox="1"/>
          <p:nvPr/>
        </p:nvSpPr>
        <p:spPr>
          <a:xfrm>
            <a:off x="7389495" y="3308350"/>
            <a:ext cx="180848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正式破裂</a:t>
            </a:r>
          </a:p>
        </p:txBody>
      </p:sp>
      <p:sp>
        <p:nvSpPr>
          <p:cNvPr id="13" name="文本框 12"/>
          <p:cNvSpPr txBox="1"/>
          <p:nvPr/>
        </p:nvSpPr>
        <p:spPr>
          <a:xfrm>
            <a:off x="2081530" y="6095365"/>
            <a:ext cx="826135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第一次国共合作全面破裂，中国革命暂时转入低潮。</a:t>
            </a:r>
          </a:p>
        </p:txBody>
      </p:sp>
      <p:sp>
        <p:nvSpPr>
          <p:cNvPr id="14" name="文本框 13"/>
          <p:cNvSpPr txBox="1"/>
          <p:nvPr/>
        </p:nvSpPr>
        <p:spPr>
          <a:xfrm>
            <a:off x="3648710" y="890905"/>
            <a:ext cx="5443220" cy="521970"/>
          </a:xfrm>
          <a:prstGeom prst="rect">
            <a:avLst/>
          </a:prstGeom>
          <a:noFill/>
        </p:spPr>
        <p:txBody>
          <a:bodyPr wrap="square" rtlCol="0" anchor="t">
            <a:spAutoFit/>
          </a:bodyPr>
          <a:lstStyle/>
          <a:p>
            <a:pPr algn="l"/>
            <a:r>
              <a:rPr lang="zh-CN" altLang="en-US" sz="2800" b="1">
                <a:solidFill>
                  <a:srgbClr val="C00000"/>
                </a:solidFill>
                <a:latin typeface="华文中宋" panose="02010600040101010101" charset="-122"/>
                <a:ea typeface="华文中宋" panose="02010600040101010101" charset="-122"/>
                <a:sym typeface="+mn-ea"/>
              </a:rPr>
              <a:t>（未完成反帝反封建的革命任务）</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0" grpId="0"/>
      <p:bldP spid="10" grpId="1"/>
      <p:bldP spid="8" grpId="0"/>
      <p:bldP spid="8" grpId="1"/>
      <p:bldP spid="3" grpId="0"/>
      <p:bldP spid="3" grpId="1"/>
      <p:bldP spid="7" grpId="0"/>
      <p:bldP spid="7" grpId="1"/>
      <p:bldP spid="9" grpId="0"/>
      <p:bldP spid="9" grpId="1"/>
      <p:bldP spid="11" grpId="0" animBg="1"/>
      <p:bldP spid="11" grpId="1" animBg="1"/>
      <p:bldP spid="12" grpId="0" animBg="1"/>
      <p:bldP spid="12" grpId="1" animBg="1"/>
      <p:bldP spid="13" grpId="0" animBg="1"/>
      <p:bldP spid="13" grpId="1" animBg="1"/>
      <p:bldP spid="14" grpId="0"/>
      <p:bldP spid="1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3879215"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（三）国民革命的失败</a:t>
            </a:r>
          </a:p>
        </p:txBody>
      </p:sp>
      <p:sp>
        <p:nvSpPr>
          <p:cNvPr id="14" name="文本框 13"/>
          <p:cNvSpPr txBox="1"/>
          <p:nvPr/>
        </p:nvSpPr>
        <p:spPr>
          <a:xfrm>
            <a:off x="3648710" y="890905"/>
            <a:ext cx="5443220" cy="521970"/>
          </a:xfrm>
          <a:prstGeom prst="rect">
            <a:avLst/>
          </a:prstGeom>
          <a:noFill/>
        </p:spPr>
        <p:txBody>
          <a:bodyPr wrap="square" rtlCol="0" anchor="t">
            <a:spAutoFit/>
          </a:bodyPr>
          <a:lstStyle/>
          <a:p>
            <a:pPr algn="l"/>
            <a:r>
              <a:rPr lang="zh-CN" altLang="en-US" sz="2800" b="1">
                <a:solidFill>
                  <a:srgbClr val="C00000"/>
                </a:solidFill>
                <a:latin typeface="华文中宋" panose="02010600040101010101" charset="-122"/>
                <a:ea typeface="华文中宋" panose="02010600040101010101" charset="-122"/>
                <a:sym typeface="+mn-ea"/>
              </a:rPr>
              <a:t>（未完成反帝反封建的革命任务）</a:t>
            </a:r>
          </a:p>
        </p:txBody>
      </p:sp>
      <p:sp>
        <p:nvSpPr>
          <p:cNvPr id="19" name="文本框 18"/>
          <p:cNvSpPr txBox="1"/>
          <p:nvPr/>
        </p:nvSpPr>
        <p:spPr>
          <a:xfrm>
            <a:off x="468630" y="1483995"/>
            <a:ext cx="9945370" cy="521970"/>
          </a:xfrm>
          <a:prstGeom prst="rect">
            <a:avLst/>
          </a:prstGeom>
          <a:solidFill>
            <a:srgbClr val="CEBB67"/>
          </a:solidFill>
          <a:ln w="9525">
            <a:noFill/>
          </a:ln>
          <a:effectLst>
            <a:outerShdw blurRad="50800" dist="38100" dir="2700000" algn="tl" rotWithShape="0">
              <a:prstClr val="black">
                <a:alpha val="40000"/>
              </a:prstClr>
            </a:outerShdw>
          </a:effectLst>
        </p:spPr>
        <p:txBody>
          <a:bodyPr wrap="square" anchor="t" anchorCtr="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思考：根据材料并结合所学知识，指出国民大革命失败的原因</a:t>
            </a:r>
            <a:r>
              <a:rPr lang="zh-CN" altLang="en-US" sz="2800" b="1">
                <a:solidFill>
                  <a:schemeClr val="bg1"/>
                </a:solidFill>
                <a:latin typeface="华文中宋" panose="02010600040101010101" charset="-122"/>
                <a:ea typeface="华文中宋" panose="02010600040101010101" charset="-122"/>
                <a:cs typeface="华文中宋" panose="02010600040101010101" charset="-122"/>
              </a:rPr>
              <a:t> </a:t>
            </a:r>
          </a:p>
        </p:txBody>
      </p:sp>
      <p:sp>
        <p:nvSpPr>
          <p:cNvPr id="67585" name="文本框 3"/>
          <p:cNvSpPr txBox="1"/>
          <p:nvPr/>
        </p:nvSpPr>
        <p:spPr>
          <a:xfrm>
            <a:off x="379095" y="2124075"/>
            <a:ext cx="11488738" cy="2245360"/>
          </a:xfrm>
          <a:prstGeom prst="rect">
            <a:avLst/>
          </a:prstGeom>
          <a:noFill/>
          <a:ln w="9525" cap="flat" cmpd="sng">
            <a:noFill/>
            <a:prstDash val="solid"/>
            <a:round/>
            <a:headEnd type="none" w="med" len="med"/>
            <a:tailEnd type="none" w="med" len="med"/>
          </a:ln>
        </p:spPr>
        <p:txBody>
          <a:bodyPr wrap="square" anchor="t" anchorCtr="0">
            <a:spAutoFit/>
          </a:bodyPr>
          <a:lstStyle/>
          <a:p>
            <a:pPr>
              <a:lnSpc>
                <a:spcPct val="100000"/>
              </a:lnSpc>
            </a:pPr>
            <a:r>
              <a:rPr lang="zh-CN" altLang="en-US" sz="2800">
                <a:solidFill>
                  <a:schemeClr val="tx1"/>
                </a:solidFill>
                <a:latin typeface="楷体" panose="02010609060101010101" charset="-122"/>
                <a:ea typeface="楷体" panose="02010609060101010101" charset="-122"/>
                <a:cs typeface="楷体" panose="02010609060101010101" charset="-122"/>
              </a:rPr>
              <a:t>材料：</a:t>
            </a:r>
            <a:r>
              <a:rPr lang="zh-CN" altLang="en-US" sz="2800">
                <a:solidFill>
                  <a:srgbClr val="C00000"/>
                </a:solidFill>
                <a:latin typeface="楷体" panose="02010609060101010101" charset="-122"/>
                <a:ea typeface="楷体" panose="02010609060101010101" charset="-122"/>
                <a:cs typeface="楷体" panose="02010609060101010101" charset="-122"/>
              </a:rPr>
              <a:t>帝国主义</a:t>
            </a:r>
            <a:r>
              <a:rPr lang="zh-CN" altLang="en-US" sz="2800">
                <a:latin typeface="楷体" panose="02010609060101010101" charset="-122"/>
                <a:ea typeface="楷体" panose="02010609060101010101" charset="-122"/>
                <a:cs typeface="楷体" panose="02010609060101010101" charset="-122"/>
              </a:rPr>
              <a:t>对北伐战争开始是持</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中立</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态度的，但随着北伐胜利进军，受其支持的吴佩孚、孙传芳直系军阀迅速败溃，特别是工农群众运动蓬勃高涨，他们为了维护在华利益，</a:t>
            </a:r>
            <a:r>
              <a:rPr lang="zh-CN" altLang="en-US" sz="2800">
                <a:solidFill>
                  <a:srgbClr val="C00000"/>
                </a:solidFill>
                <a:latin typeface="楷体" panose="02010609060101010101" charset="-122"/>
                <a:ea typeface="楷体" panose="02010609060101010101" charset="-122"/>
                <a:cs typeface="楷体" panose="02010609060101010101" charset="-122"/>
              </a:rPr>
              <a:t>公然干涉中国的国民革命</a:t>
            </a:r>
            <a:r>
              <a:rPr lang="zh-CN" altLang="en-US" sz="2800">
                <a:latin typeface="楷体" panose="02010609060101010101" charset="-122"/>
                <a:ea typeface="楷体" panose="02010609060101010101" charset="-122"/>
                <a:cs typeface="楷体" panose="02010609060101010101" charset="-122"/>
              </a:rPr>
              <a:t>。</a:t>
            </a:r>
            <a:r>
              <a:rPr lang="en-US" altLang="zh-CN" sz="2800">
                <a:latin typeface="楷体" panose="02010609060101010101" charset="-122"/>
                <a:ea typeface="楷体" panose="02010609060101010101" charset="-122"/>
                <a:cs typeface="楷体" panose="02010609060101010101" charset="-122"/>
              </a:rPr>
              <a:t>1926</a:t>
            </a:r>
            <a:r>
              <a:rPr lang="zh-CN" altLang="en-US" sz="2800">
                <a:latin typeface="楷体" panose="02010609060101010101" charset="-122"/>
                <a:ea typeface="楷体" panose="02010609060101010101" charset="-122"/>
                <a:cs typeface="楷体" panose="02010609060101010101" charset="-122"/>
              </a:rPr>
              <a:t>年</a:t>
            </a:r>
            <a:r>
              <a:rPr lang="en-US" altLang="zh-CN" sz="2800">
                <a:latin typeface="楷体" panose="02010609060101010101" charset="-122"/>
                <a:ea typeface="楷体" panose="02010609060101010101" charset="-122"/>
                <a:cs typeface="楷体" panose="02010609060101010101" charset="-122"/>
              </a:rPr>
              <a:t>9</a:t>
            </a:r>
            <a:r>
              <a:rPr lang="zh-CN" altLang="en-US" sz="2800">
                <a:latin typeface="楷体" panose="02010609060101010101" charset="-122"/>
                <a:ea typeface="楷体" panose="02010609060101010101" charset="-122"/>
                <a:cs typeface="楷体" panose="02010609060101010101" charset="-122"/>
              </a:rPr>
              <a:t>月</a:t>
            </a:r>
            <a:r>
              <a:rPr lang="en-US" altLang="zh-CN" sz="2800">
                <a:latin typeface="楷体" panose="02010609060101010101" charset="-122"/>
                <a:ea typeface="楷体" panose="02010609060101010101" charset="-122"/>
                <a:cs typeface="楷体" panose="02010609060101010101" charset="-122"/>
              </a:rPr>
              <a:t>5</a:t>
            </a:r>
            <a:r>
              <a:rPr lang="zh-CN" altLang="en-US" sz="2800">
                <a:latin typeface="楷体" panose="02010609060101010101" charset="-122"/>
                <a:ea typeface="楷体" panose="02010609060101010101" charset="-122"/>
                <a:cs typeface="楷体" panose="02010609060101010101" charset="-122"/>
              </a:rPr>
              <a:t>日，英国帝国主义军舰炮轰四川万县县城，屠杀中国军民，制造了</a:t>
            </a:r>
            <a:r>
              <a:rPr lang="en-US" altLang="zh-CN" sz="2800">
                <a:solidFill>
                  <a:srgbClr val="C00000"/>
                </a:solidFill>
                <a:latin typeface="楷体" panose="02010609060101010101" charset="-122"/>
                <a:ea typeface="楷体" panose="02010609060101010101" charset="-122"/>
                <a:cs typeface="楷体" panose="02010609060101010101" charset="-122"/>
              </a:rPr>
              <a:t>“</a:t>
            </a:r>
            <a:r>
              <a:rPr lang="zh-CN" altLang="en-US" sz="2800">
                <a:solidFill>
                  <a:srgbClr val="C00000"/>
                </a:solidFill>
                <a:latin typeface="楷体" panose="02010609060101010101" charset="-122"/>
                <a:ea typeface="楷体" panose="02010609060101010101" charset="-122"/>
                <a:cs typeface="楷体" panose="02010609060101010101" charset="-122"/>
              </a:rPr>
              <a:t>万县惨案</a:t>
            </a:r>
            <a:r>
              <a:rPr lang="en-US" altLang="zh-CN" sz="2800">
                <a:solidFill>
                  <a:srgbClr val="C00000"/>
                </a:solidFill>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a:t>
            </a:r>
            <a:r>
              <a:rPr lang="en-US" altLang="zh-CN" sz="2800">
                <a:latin typeface="楷体" panose="02010609060101010101" charset="-122"/>
                <a:ea typeface="楷体" panose="02010609060101010101" charset="-122"/>
                <a:cs typeface="楷体" panose="02010609060101010101" charset="-122"/>
              </a:rPr>
              <a:t>1927</a:t>
            </a:r>
            <a:r>
              <a:rPr lang="zh-CN" altLang="en-US" sz="2800">
                <a:latin typeface="楷体" panose="02010609060101010101" charset="-122"/>
                <a:ea typeface="楷体" panose="02010609060101010101" charset="-122"/>
                <a:cs typeface="楷体" panose="02010609060101010101" charset="-122"/>
              </a:rPr>
              <a:t>年</a:t>
            </a:r>
            <a:r>
              <a:rPr lang="en-US" altLang="zh-CN" sz="2800">
                <a:latin typeface="楷体" panose="02010609060101010101" charset="-122"/>
                <a:ea typeface="楷体" panose="02010609060101010101" charset="-122"/>
                <a:cs typeface="楷体" panose="02010609060101010101" charset="-122"/>
              </a:rPr>
              <a:t>2</a:t>
            </a:r>
            <a:r>
              <a:rPr lang="zh-CN" altLang="en-US" sz="2800">
                <a:latin typeface="楷体" panose="02010609060101010101" charset="-122"/>
                <a:ea typeface="楷体" panose="02010609060101010101" charset="-122"/>
                <a:cs typeface="楷体" panose="02010609060101010101" charset="-122"/>
              </a:rPr>
              <a:t>月，美国建议将上海划为中立区。</a:t>
            </a:r>
          </a:p>
        </p:txBody>
      </p:sp>
      <p:sp>
        <p:nvSpPr>
          <p:cNvPr id="67586" name="文本框 8"/>
          <p:cNvSpPr txBox="1"/>
          <p:nvPr/>
        </p:nvSpPr>
        <p:spPr>
          <a:xfrm>
            <a:off x="379095" y="4380865"/>
            <a:ext cx="11488738" cy="953135"/>
          </a:xfrm>
          <a:prstGeom prst="rect">
            <a:avLst/>
          </a:prstGeom>
          <a:noFill/>
          <a:ln w="9525" cap="flat" cmpd="sng">
            <a:noFill/>
            <a:prstDash val="solid"/>
            <a:round/>
            <a:headEnd type="none" w="med" len="med"/>
            <a:tailEnd type="none" w="med" len="med"/>
          </a:ln>
        </p:spPr>
        <p:txBody>
          <a:bodyPr wrap="square" anchor="t" anchorCtr="0">
            <a:spAutoFit/>
          </a:bodyPr>
          <a:lstStyle/>
          <a:p>
            <a:pPr>
              <a:lnSpc>
                <a:spcPct val="100000"/>
              </a:lnSpc>
            </a:pPr>
            <a:r>
              <a:rPr lang="zh-CN" altLang="en-US" sz="2800">
                <a:solidFill>
                  <a:srgbClr val="C00000"/>
                </a:solidFill>
                <a:latin typeface="楷体" panose="02010609060101010101" charset="-122"/>
                <a:ea typeface="楷体" panose="02010609060101010101" charset="-122"/>
                <a:sym typeface="+mn-ea"/>
              </a:rPr>
              <a:t>维经斯基：</a:t>
            </a:r>
            <a:r>
              <a:rPr lang="zh-CN" altLang="en-US" sz="2800">
                <a:latin typeface="楷体" panose="02010609060101010101" charset="-122"/>
                <a:ea typeface="楷体" panose="02010609060101010101" charset="-122"/>
                <a:sym typeface="+mn-ea"/>
              </a:rPr>
              <a:t>对中国共产党所犯错误我承担很大的责任，我要承担比中国共产党领导更大的责任。</a:t>
            </a:r>
          </a:p>
        </p:txBody>
      </p:sp>
      <p:sp>
        <p:nvSpPr>
          <p:cNvPr id="39938" name="文本框 3"/>
          <p:cNvSpPr txBox="1"/>
          <p:nvPr/>
        </p:nvSpPr>
        <p:spPr>
          <a:xfrm>
            <a:off x="379095" y="5392420"/>
            <a:ext cx="11562715" cy="953135"/>
          </a:xfrm>
          <a:prstGeom prst="rect">
            <a:avLst/>
          </a:prstGeom>
          <a:noFill/>
          <a:ln w="9525">
            <a:noFill/>
          </a:ln>
        </p:spPr>
        <p:txBody>
          <a:bodyPr wrap="square" anchor="t" anchorCtr="0">
            <a:spAutoFit/>
          </a:bodyPr>
          <a:lstStyle/>
          <a:p>
            <a:pPr>
              <a:lnSpc>
                <a:spcPct val="100000"/>
              </a:lnSpc>
            </a:pPr>
            <a:r>
              <a:rPr lang="zh-CN" altLang="en-US" sz="2800">
                <a:latin typeface="楷体" panose="02010609060101010101" charset="-122"/>
                <a:ea typeface="楷体" panose="02010609060101010101" charset="-122"/>
                <a:cs typeface="楷体" panose="02010609060101010101" charset="-122"/>
              </a:rPr>
              <a:t>胡乔木：</a:t>
            </a:r>
            <a:r>
              <a:rPr lang="zh-CN" altLang="en-US" sz="2800">
                <a:solidFill>
                  <a:srgbClr val="C00000"/>
                </a:solidFill>
                <a:latin typeface="楷体" panose="02010609060101010101" charset="-122"/>
                <a:ea typeface="楷体" panose="02010609060101010101" charset="-122"/>
                <a:cs typeface="楷体" panose="02010609060101010101" charset="-122"/>
              </a:rPr>
              <a:t>陈独秀</a:t>
            </a:r>
            <a:r>
              <a:rPr lang="zh-CN" altLang="en-US" sz="2800">
                <a:latin typeface="楷体" panose="02010609060101010101" charset="-122"/>
                <a:ea typeface="楷体" panose="02010609060101010101" charset="-122"/>
                <a:cs typeface="楷体" panose="02010609060101010101" charset="-122"/>
              </a:rPr>
              <a:t>是一个书生，缺乏政治经验……完全幻想的，认为只要有群众运动就行了</a:t>
            </a:r>
            <a:r>
              <a:rPr lang="zh-CN" altLang="en-US" sz="2800">
                <a:latin typeface="楷体" panose="02010609060101010101" charset="-122"/>
                <a:ea typeface="楷体" panose="02010609060101010101" charset="-122"/>
                <a:cs typeface="楷体" panose="02010609060101010101" charset="-122"/>
                <a:sym typeface="黑体" panose="02010609060101010101" pitchFamily="49" charset="-122"/>
              </a:rPr>
              <a:t>……</a:t>
            </a:r>
            <a:r>
              <a:rPr lang="zh-CN" altLang="en-US" sz="2800">
                <a:solidFill>
                  <a:srgbClr val="C00000"/>
                </a:solidFill>
                <a:latin typeface="楷体" panose="02010609060101010101" charset="-122"/>
                <a:ea typeface="楷体" panose="02010609060101010101" charset="-122"/>
                <a:cs typeface="楷体" panose="02010609060101010101" charset="-122"/>
                <a:sym typeface="黑体" panose="02010609060101010101" pitchFamily="49" charset="-122"/>
              </a:rPr>
              <a:t>军队不要，政权也不要</a:t>
            </a:r>
            <a:r>
              <a:rPr lang="zh-CN" altLang="en-US" sz="2800">
                <a:latin typeface="楷体" panose="02010609060101010101" charset="-122"/>
                <a:ea typeface="楷体" panose="02010609060101010101" charset="-122"/>
                <a:cs typeface="楷体" panose="02010609060101010101" charset="-122"/>
                <a:sym typeface="黑体" panose="02010609060101010101" pitchFamily="49" charset="-122"/>
              </a:rPr>
              <a:t>，就专门搞群众运动。</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3879215"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（三）国民革命的失败</a:t>
            </a:r>
          </a:p>
        </p:txBody>
      </p:sp>
      <p:sp>
        <p:nvSpPr>
          <p:cNvPr id="14" name="文本框 13"/>
          <p:cNvSpPr txBox="1"/>
          <p:nvPr/>
        </p:nvSpPr>
        <p:spPr>
          <a:xfrm>
            <a:off x="3648710" y="890905"/>
            <a:ext cx="5443220" cy="521970"/>
          </a:xfrm>
          <a:prstGeom prst="rect">
            <a:avLst/>
          </a:prstGeom>
          <a:noFill/>
        </p:spPr>
        <p:txBody>
          <a:bodyPr wrap="square" rtlCol="0" anchor="t">
            <a:spAutoFit/>
          </a:bodyPr>
          <a:lstStyle/>
          <a:p>
            <a:pPr algn="l"/>
            <a:r>
              <a:rPr lang="zh-CN" altLang="en-US" sz="2800" b="1">
                <a:solidFill>
                  <a:srgbClr val="C00000"/>
                </a:solidFill>
                <a:latin typeface="华文中宋" panose="02010600040101010101" charset="-122"/>
                <a:ea typeface="华文中宋" panose="02010600040101010101" charset="-122"/>
                <a:sym typeface="+mn-ea"/>
              </a:rPr>
              <a:t>（未完成反帝反封建的革命任务）</a:t>
            </a:r>
          </a:p>
        </p:txBody>
      </p:sp>
      <p:sp>
        <p:nvSpPr>
          <p:cNvPr id="6" name="文本框 5"/>
          <p:cNvSpPr txBox="1"/>
          <p:nvPr/>
        </p:nvSpPr>
        <p:spPr>
          <a:xfrm>
            <a:off x="379095" y="1360170"/>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、原因：</a:t>
            </a:r>
          </a:p>
        </p:txBody>
      </p:sp>
      <p:sp>
        <p:nvSpPr>
          <p:cNvPr id="40967" name="文本框 16"/>
          <p:cNvSpPr txBox="1"/>
          <p:nvPr/>
        </p:nvSpPr>
        <p:spPr>
          <a:xfrm>
            <a:off x="483235" y="1975485"/>
            <a:ext cx="1220788" cy="521970"/>
          </a:xfrm>
          <a:prstGeom prst="rect">
            <a:avLst/>
          </a:prstGeom>
          <a:noFill/>
          <a:ln w="9525">
            <a:noFill/>
          </a:ln>
        </p:spPr>
        <p:txBody>
          <a:bodyPr wrap="square" anchor="t" anchorCtr="0">
            <a:spAutoFit/>
          </a:bodyPr>
          <a:lstStyle/>
          <a:p>
            <a:r>
              <a:rPr lang="zh-CN" altLang="en-US" sz="2800" b="1">
                <a:solidFill>
                  <a:srgbClr val="C00000"/>
                </a:solidFill>
                <a:latin typeface="华文中宋" panose="02010600040101010101" charset="-122"/>
                <a:ea typeface="华文中宋" panose="02010600040101010101" charset="-122"/>
              </a:rPr>
              <a:t>主观：</a:t>
            </a:r>
          </a:p>
        </p:txBody>
      </p:sp>
      <p:sp>
        <p:nvSpPr>
          <p:cNvPr id="40972" name="文本框 15"/>
          <p:cNvSpPr txBox="1"/>
          <p:nvPr/>
        </p:nvSpPr>
        <p:spPr>
          <a:xfrm>
            <a:off x="1694815" y="1975168"/>
            <a:ext cx="6381750" cy="521970"/>
          </a:xfrm>
          <a:prstGeom prst="rect">
            <a:avLst/>
          </a:prstGeom>
          <a:noFill/>
          <a:ln w="9525">
            <a:noFill/>
          </a:ln>
        </p:spPr>
        <p:txBody>
          <a:bodyPr wrap="square" anchor="t" anchorCtr="0">
            <a:spAutoFit/>
          </a:bodyPr>
          <a:lstStyle/>
          <a:p>
            <a:r>
              <a:rPr lang="zh-CN" altLang="en-US" sz="2800">
                <a:latin typeface="华文中宋" panose="02010600040101010101" charset="-122"/>
                <a:ea typeface="华文中宋" panose="02010600040101010101" charset="-122"/>
              </a:rPr>
              <a:t>①共产党</a:t>
            </a:r>
            <a:r>
              <a:rPr lang="zh-CN" altLang="en-US" sz="2800">
                <a:solidFill>
                  <a:srgbClr val="C00000"/>
                </a:solidFill>
                <a:latin typeface="华文中宋" panose="02010600040101010101" charset="-122"/>
                <a:ea typeface="华文中宋" panose="02010600040101010101" charset="-122"/>
              </a:rPr>
              <a:t>年幼</a:t>
            </a:r>
            <a:r>
              <a:rPr lang="zh-CN" altLang="en-US" sz="2800">
                <a:latin typeface="华文中宋" panose="02010600040101010101" charset="-122"/>
                <a:ea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rPr>
              <a:t>经验不足</a:t>
            </a:r>
            <a:r>
              <a:rPr lang="zh-CN" altLang="en-US" sz="2800">
                <a:latin typeface="华文中宋" panose="02010600040101010101" charset="-122"/>
                <a:ea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rPr>
              <a:t>无军队</a:t>
            </a:r>
          </a:p>
        </p:txBody>
      </p:sp>
      <p:sp>
        <p:nvSpPr>
          <p:cNvPr id="40966" name="文本框 15"/>
          <p:cNvSpPr txBox="1"/>
          <p:nvPr/>
        </p:nvSpPr>
        <p:spPr>
          <a:xfrm>
            <a:off x="1694815" y="2497138"/>
            <a:ext cx="6827838" cy="521970"/>
          </a:xfrm>
          <a:prstGeom prst="rect">
            <a:avLst/>
          </a:prstGeom>
          <a:noFill/>
          <a:ln w="9525">
            <a:noFill/>
          </a:ln>
        </p:spPr>
        <p:txBody>
          <a:bodyPr wrap="square" anchor="t" anchorCtr="0">
            <a:spAutoFit/>
          </a:bodyPr>
          <a:lstStyle/>
          <a:p>
            <a:r>
              <a:rPr lang="zh-CN" altLang="en-US" sz="2800">
                <a:latin typeface="华文中宋" panose="02010600040101010101" charset="-122"/>
                <a:ea typeface="华文中宋" panose="02010600040101010101" charset="-122"/>
              </a:rPr>
              <a:t>②陈独秀坚持</a:t>
            </a:r>
            <a:r>
              <a:rPr lang="zh-CN" altLang="en-US" sz="2800">
                <a:solidFill>
                  <a:srgbClr val="C00000"/>
                </a:solidFill>
                <a:latin typeface="华文中宋" panose="02010600040101010101" charset="-122"/>
                <a:ea typeface="华文中宋" panose="02010600040101010101" charset="-122"/>
              </a:rPr>
              <a:t>右倾</a:t>
            </a:r>
            <a:r>
              <a:rPr lang="zh-CN" altLang="en-US" sz="2800">
                <a:latin typeface="华文中宋" panose="02010600040101010101" charset="-122"/>
                <a:ea typeface="华文中宋" panose="02010600040101010101" charset="-122"/>
              </a:rPr>
              <a:t>错误，</a:t>
            </a:r>
            <a:r>
              <a:rPr lang="zh-CN" altLang="en-US" sz="2800">
                <a:solidFill>
                  <a:srgbClr val="C00000"/>
                </a:solidFill>
                <a:latin typeface="华文中宋" panose="02010600040101010101" charset="-122"/>
                <a:ea typeface="华文中宋" panose="02010600040101010101" charset="-122"/>
              </a:rPr>
              <a:t>放弃领导权</a:t>
            </a:r>
          </a:p>
        </p:txBody>
      </p:sp>
      <p:sp>
        <p:nvSpPr>
          <p:cNvPr id="40965" name="文本框 14"/>
          <p:cNvSpPr txBox="1"/>
          <p:nvPr/>
        </p:nvSpPr>
        <p:spPr>
          <a:xfrm>
            <a:off x="1694815" y="3019108"/>
            <a:ext cx="6673850" cy="521970"/>
          </a:xfrm>
          <a:prstGeom prst="rect">
            <a:avLst/>
          </a:prstGeom>
          <a:noFill/>
          <a:ln w="9525">
            <a:noFill/>
          </a:ln>
        </p:spPr>
        <p:txBody>
          <a:bodyPr wrap="square" anchor="t" anchorCtr="0">
            <a:spAutoFit/>
          </a:bodyPr>
          <a:lstStyle/>
          <a:p>
            <a:r>
              <a:rPr lang="zh-CN" altLang="en-US" sz="2800">
                <a:latin typeface="华文中宋" panose="02010600040101010101" charset="-122"/>
                <a:ea typeface="华文中宋" panose="02010600040101010101" charset="-122"/>
              </a:rPr>
              <a:t>③</a:t>
            </a:r>
            <a:r>
              <a:rPr lang="zh-CN" altLang="en-US" sz="2800">
                <a:solidFill>
                  <a:srgbClr val="C00000"/>
                </a:solidFill>
                <a:latin typeface="华文中宋" panose="02010600040101010101" charset="-122"/>
                <a:ea typeface="华文中宋" panose="02010600040101010101" charset="-122"/>
              </a:rPr>
              <a:t>共产国际</a:t>
            </a:r>
            <a:r>
              <a:rPr lang="zh-CN" altLang="en-US" sz="2800">
                <a:latin typeface="华文中宋" panose="02010600040101010101" charset="-122"/>
                <a:ea typeface="华文中宋" panose="02010600040101010101" charset="-122"/>
              </a:rPr>
              <a:t>错误领导</a:t>
            </a:r>
          </a:p>
        </p:txBody>
      </p:sp>
      <p:sp>
        <p:nvSpPr>
          <p:cNvPr id="3" name="文本框 16"/>
          <p:cNvSpPr txBox="1"/>
          <p:nvPr/>
        </p:nvSpPr>
        <p:spPr>
          <a:xfrm>
            <a:off x="474980" y="3621405"/>
            <a:ext cx="1220788" cy="521970"/>
          </a:xfrm>
          <a:prstGeom prst="rect">
            <a:avLst/>
          </a:prstGeom>
          <a:noFill/>
          <a:ln w="9525">
            <a:noFill/>
          </a:ln>
        </p:spPr>
        <p:txBody>
          <a:bodyPr wrap="square" anchor="t" anchorCtr="0">
            <a:spAutoFit/>
          </a:bodyPr>
          <a:lstStyle/>
          <a:p>
            <a:r>
              <a:rPr lang="zh-CN" altLang="en-US" sz="2800" b="1">
                <a:solidFill>
                  <a:srgbClr val="C00000"/>
                </a:solidFill>
                <a:latin typeface="华文中宋" panose="02010600040101010101" charset="-122"/>
                <a:ea typeface="华文中宋" panose="02010600040101010101" charset="-122"/>
              </a:rPr>
              <a:t>客观：</a:t>
            </a:r>
          </a:p>
        </p:txBody>
      </p:sp>
      <p:sp>
        <p:nvSpPr>
          <p:cNvPr id="40963" name="文本框 12"/>
          <p:cNvSpPr txBox="1"/>
          <p:nvPr/>
        </p:nvSpPr>
        <p:spPr>
          <a:xfrm>
            <a:off x="1694815" y="3621405"/>
            <a:ext cx="6673850" cy="521970"/>
          </a:xfrm>
          <a:prstGeom prst="rect">
            <a:avLst/>
          </a:prstGeom>
          <a:noFill/>
          <a:ln w="9525">
            <a:noFill/>
          </a:ln>
        </p:spPr>
        <p:txBody>
          <a:bodyPr wrap="square" anchor="t" anchorCtr="0">
            <a:spAutoFit/>
          </a:bodyPr>
          <a:lstStyle/>
          <a:p>
            <a:r>
              <a:rPr lang="zh-CN" altLang="en-US" sz="2800">
                <a:latin typeface="华文中宋" panose="02010600040101010101" charset="-122"/>
                <a:ea typeface="华文中宋" panose="02010600040101010101" charset="-122"/>
              </a:rPr>
              <a:t>①</a:t>
            </a:r>
            <a:r>
              <a:rPr lang="zh-CN" altLang="en-US" sz="2800">
                <a:solidFill>
                  <a:srgbClr val="C00000"/>
                </a:solidFill>
                <a:latin typeface="华文中宋" panose="02010600040101010101" charset="-122"/>
                <a:ea typeface="华文中宋" panose="02010600040101010101" charset="-122"/>
              </a:rPr>
              <a:t>中外</a:t>
            </a:r>
            <a:r>
              <a:rPr lang="zh-CN" altLang="en-US" sz="2800">
                <a:latin typeface="华文中宋" panose="02010600040101010101" charset="-122"/>
                <a:ea typeface="华文中宋" panose="02010600040101010101" charset="-122"/>
              </a:rPr>
              <a:t>反动势力</a:t>
            </a:r>
            <a:r>
              <a:rPr lang="zh-CN" altLang="en-US" sz="2800">
                <a:solidFill>
                  <a:srgbClr val="C00000"/>
                </a:solidFill>
                <a:latin typeface="华文中宋" panose="02010600040101010101" charset="-122"/>
                <a:ea typeface="华文中宋" panose="02010600040101010101" charset="-122"/>
              </a:rPr>
              <a:t>联合绞杀</a:t>
            </a:r>
            <a:r>
              <a:rPr lang="zh-CN" altLang="en-US" sz="2800">
                <a:latin typeface="华文中宋" panose="02010600040101010101" charset="-122"/>
                <a:ea typeface="华文中宋" panose="02010600040101010101" charset="-122"/>
              </a:rPr>
              <a:t>中国革命</a:t>
            </a:r>
          </a:p>
        </p:txBody>
      </p:sp>
      <p:sp>
        <p:nvSpPr>
          <p:cNvPr id="40964" name="文本框 13"/>
          <p:cNvSpPr txBox="1"/>
          <p:nvPr/>
        </p:nvSpPr>
        <p:spPr>
          <a:xfrm>
            <a:off x="1696085" y="4143058"/>
            <a:ext cx="6380163" cy="521970"/>
          </a:xfrm>
          <a:prstGeom prst="rect">
            <a:avLst/>
          </a:prstGeom>
          <a:noFill/>
          <a:ln w="9525">
            <a:noFill/>
          </a:ln>
        </p:spPr>
        <p:txBody>
          <a:bodyPr wrap="square" anchor="t" anchorCtr="0">
            <a:spAutoFit/>
          </a:bodyPr>
          <a:lstStyle/>
          <a:p>
            <a:r>
              <a:rPr lang="zh-CN" altLang="en-US" sz="2800">
                <a:latin typeface="华文中宋" panose="02010600040101010101" charset="-122"/>
                <a:ea typeface="华文中宋" panose="02010600040101010101" charset="-122"/>
              </a:rPr>
              <a:t>②</a:t>
            </a:r>
            <a:r>
              <a:rPr lang="zh-CN" altLang="en-US" sz="2800">
                <a:solidFill>
                  <a:srgbClr val="C00000"/>
                </a:solidFill>
                <a:latin typeface="华文中宋" panose="02010600040101010101" charset="-122"/>
                <a:ea typeface="华文中宋" panose="02010600040101010101" charset="-122"/>
              </a:rPr>
              <a:t>国民党右派</a:t>
            </a:r>
            <a:r>
              <a:rPr lang="zh-CN" altLang="en-US" sz="2800">
                <a:latin typeface="华文中宋" panose="02010600040101010101" charset="-122"/>
                <a:ea typeface="华文中宋" panose="02010600040101010101" charset="-122"/>
              </a:rPr>
              <a:t>背叛革命</a:t>
            </a:r>
            <a:r>
              <a:rPr lang="zh-CN" altLang="en-US" sz="2800">
                <a:solidFill>
                  <a:srgbClr val="C00000"/>
                </a:solidFill>
                <a:latin typeface="华文中宋" panose="02010600040101010101" charset="-122"/>
                <a:ea typeface="华文中宋" panose="02010600040101010101" charset="-122"/>
              </a:rPr>
              <a:t>（直接原因）</a:t>
            </a:r>
          </a:p>
        </p:txBody>
      </p:sp>
      <p:sp>
        <p:nvSpPr>
          <p:cNvPr id="9" name="文本框 8"/>
          <p:cNvSpPr txBox="1"/>
          <p:nvPr/>
        </p:nvSpPr>
        <p:spPr>
          <a:xfrm>
            <a:off x="7959090" y="2497455"/>
            <a:ext cx="3579495" cy="1383665"/>
          </a:xfrm>
          <a:prstGeom prst="rect">
            <a:avLst/>
          </a:prstGeom>
          <a:solidFill>
            <a:srgbClr val="EFE9CD"/>
          </a:solidFill>
          <a:effectLst>
            <a:outerShdw blurRad="50800" dist="38100" dir="2700000" algn="tl" rotWithShape="0">
              <a:prstClr val="black">
                <a:alpha val="40000"/>
              </a:prstClr>
            </a:outerShdw>
          </a:effectLst>
        </p:spPr>
        <p:txBody>
          <a:bodyPr wrap="square" rtlCol="0">
            <a:spAutoFit/>
          </a:bodyPr>
          <a:lstStyle/>
          <a:p>
            <a:r>
              <a:rPr lang="zh-CN" altLang="en-US" sz="2800">
                <a:latin typeface="楷体" panose="02010609060101010101" charset="-122"/>
                <a:ea typeface="楷体" panose="02010609060101010101" charset="-122"/>
                <a:cs typeface="楷体" panose="02010609060101010101" charset="-122"/>
              </a:rPr>
              <a:t>右倾</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是保守主义、投降主义，主要表现为</a:t>
            </a:r>
            <a:r>
              <a:rPr lang="zh-CN" altLang="en-US" sz="2800">
                <a:solidFill>
                  <a:srgbClr val="C00000"/>
                </a:solidFill>
                <a:latin typeface="楷体" panose="02010609060101010101" charset="-122"/>
                <a:ea typeface="楷体" panose="02010609060101010101" charset="-122"/>
                <a:cs typeface="楷体" panose="02010609060101010101" charset="-122"/>
              </a:rPr>
              <a:t>保守、妥协、退让</a:t>
            </a:r>
            <a:r>
              <a:rPr lang="zh-CN" altLang="en-US" sz="2800">
                <a:latin typeface="楷体" panose="02010609060101010101" charset="-122"/>
                <a:ea typeface="楷体" panose="02010609060101010101" charset="-122"/>
                <a:cs typeface="楷体" panose="02010609060101010101" charset="-122"/>
              </a:rPr>
              <a:t>。</a:t>
            </a:r>
          </a:p>
        </p:txBody>
      </p:sp>
      <p:sp>
        <p:nvSpPr>
          <p:cNvPr id="5" name="文本框 4"/>
          <p:cNvSpPr txBox="1"/>
          <p:nvPr/>
        </p:nvSpPr>
        <p:spPr>
          <a:xfrm>
            <a:off x="379095" y="4745355"/>
            <a:ext cx="2284095" cy="521970"/>
          </a:xfrm>
          <a:prstGeom prst="rect">
            <a:avLst/>
          </a:prstGeom>
          <a:noFill/>
        </p:spPr>
        <p:txBody>
          <a:bodyPr wrap="square" rtlCol="0">
            <a:spAutoFit/>
          </a:bodyPr>
          <a:lstStyle/>
          <a:p>
            <a:pPr fontAlgn="auto">
              <a:buFont typeface="Wingdings" panose="05000000000000000000" charset="0"/>
            </a:pPr>
            <a:r>
              <a:rPr lang="en-US" altLang="zh-CN" sz="2800" b="1">
                <a:solidFill>
                  <a:srgbClr val="9C7D2C"/>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、教训：</a:t>
            </a:r>
          </a:p>
        </p:txBody>
      </p:sp>
      <p:sp>
        <p:nvSpPr>
          <p:cNvPr id="7" name="文本框 6"/>
          <p:cNvSpPr txBox="1"/>
          <p:nvPr/>
        </p:nvSpPr>
        <p:spPr>
          <a:xfrm>
            <a:off x="379095" y="5267325"/>
            <a:ext cx="11563350" cy="953135"/>
          </a:xfrm>
          <a:prstGeom prst="rect">
            <a:avLst/>
          </a:prstGeom>
          <a:noFill/>
        </p:spPr>
        <p:txBody>
          <a:bodyPr wrap="square" rtlCol="0" anchor="t">
            <a:spAutoFit/>
          </a:bodyPr>
          <a:lstStyle/>
          <a:p>
            <a:pPr marL="12700" indent="0">
              <a:lnSpc>
                <a:spcPct val="100000"/>
              </a:lnSpc>
              <a:spcBef>
                <a:spcPts val="620"/>
              </a:spcBef>
              <a:buSzPct val="96000"/>
              <a:buNone/>
              <a:tabLst>
                <a:tab pos="843915" algn="l"/>
              </a:tabLst>
            </a:pPr>
            <a:r>
              <a:rPr sz="2800">
                <a:solidFill>
                  <a:srgbClr val="C00000"/>
                </a:solidFill>
                <a:latin typeface="华文中宋" panose="02010600040101010101" charset="-122"/>
                <a:ea typeface="华文中宋" panose="02010600040101010101" charset="-122"/>
                <a:cs typeface="黑体" panose="02010609060101010101" pitchFamily="49" charset="-122"/>
                <a:sym typeface="+mn-ea"/>
              </a:rPr>
              <a:t>必须坚持无产阶级</a:t>
            </a:r>
            <a:r>
              <a:rPr lang="zh-CN" sz="2800">
                <a:solidFill>
                  <a:srgbClr val="C00000"/>
                </a:solidFill>
                <a:latin typeface="华文中宋" panose="02010600040101010101" charset="-122"/>
                <a:ea typeface="华文中宋" panose="02010600040101010101" charset="-122"/>
                <a:cs typeface="黑体" panose="02010609060101010101" pitchFamily="49" charset="-122"/>
                <a:sym typeface="+mn-ea"/>
              </a:rPr>
              <a:t>革命</a:t>
            </a:r>
            <a:r>
              <a:rPr sz="2800">
                <a:solidFill>
                  <a:srgbClr val="C00000"/>
                </a:solidFill>
                <a:latin typeface="华文中宋" panose="02010600040101010101" charset="-122"/>
                <a:ea typeface="华文中宋" panose="02010600040101010101" charset="-122"/>
                <a:cs typeface="黑体" panose="02010609060101010101" pitchFamily="49" charset="-122"/>
                <a:sym typeface="+mn-ea"/>
              </a:rPr>
              <a:t>领导权，必须掌握革命武</a:t>
            </a:r>
            <a:r>
              <a:rPr sz="2800" spc="-10">
                <a:solidFill>
                  <a:srgbClr val="C00000"/>
                </a:solidFill>
                <a:latin typeface="华文中宋" panose="02010600040101010101" charset="-122"/>
                <a:ea typeface="华文中宋" panose="02010600040101010101" charset="-122"/>
                <a:cs typeface="黑体" panose="02010609060101010101" pitchFamily="49" charset="-122"/>
                <a:sym typeface="+mn-ea"/>
              </a:rPr>
              <a:t>装</a:t>
            </a:r>
            <a:r>
              <a:rPr lang="zh-CN" sz="2800" spc="-10">
                <a:solidFill>
                  <a:srgbClr val="C00000"/>
                </a:solidFill>
                <a:latin typeface="华文中宋" panose="02010600040101010101" charset="-122"/>
                <a:ea typeface="华文中宋" panose="02010600040101010101" charset="-122"/>
                <a:cs typeface="黑体" panose="02010609060101010101" pitchFamily="49" charset="-122"/>
                <a:sym typeface="+mn-ea"/>
              </a:rPr>
              <a:t>，必须依靠农民，建立巩固的工农联盟</a:t>
            </a:r>
            <a:endParaRPr lang="zh-CN" altLang="en-US" sz="2800" spc="-10">
              <a:solidFill>
                <a:srgbClr val="C00000"/>
              </a:solidFill>
              <a:latin typeface="华文中宋" panose="02010600040101010101" charset="-122"/>
              <a:ea typeface="华文中宋" panose="02010600040101010101" charset="-122"/>
              <a:cs typeface="黑体" panose="02010609060101010101" pitchFamily="49"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967" grpId="0"/>
      <p:bldP spid="40972" grpId="0"/>
      <p:bldP spid="40972" grpId="1"/>
      <p:bldP spid="40966" grpId="0"/>
      <p:bldP spid="40966" grpId="1"/>
      <p:bldP spid="40965" grpId="0"/>
      <p:bldP spid="40965" grpId="1"/>
      <p:bldP spid="3" grpId="0"/>
      <p:bldP spid="40963" grpId="0"/>
      <p:bldP spid="40963" grpId="1"/>
      <p:bldP spid="40964" grpId="0"/>
      <p:bldP spid="40964" grpId="1"/>
      <p:bldP spid="9" grpId="0" bldLvl="0" animBg="1"/>
      <p:bldP spid="9" grpId="1" animBg="1"/>
      <p:bldP spid="5" grpId="0"/>
      <p:bldP spid="7" grpId="0"/>
      <p:bldP spid="7"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4" name="文本框 3"/>
          <p:cNvSpPr txBox="1"/>
          <p:nvPr/>
        </p:nvSpPr>
        <p:spPr>
          <a:xfrm>
            <a:off x="136525" y="890905"/>
            <a:ext cx="3879215" cy="521970"/>
          </a:xfrm>
          <a:prstGeom prst="rect">
            <a:avLst/>
          </a:prstGeom>
          <a:noFill/>
        </p:spPr>
        <p:txBody>
          <a:bodyPr wrap="square" rtlCol="0">
            <a:spAutoFit/>
          </a:bodyPr>
          <a:lstStyle/>
          <a:p>
            <a:pPr algn="l"/>
            <a:r>
              <a:rPr lang="zh-CN" altLang="en-US" sz="2800" b="1">
                <a:solidFill>
                  <a:srgbClr val="9C7D2C"/>
                </a:solidFill>
                <a:latin typeface="华文中宋" panose="02010600040101010101" charset="-122"/>
                <a:ea typeface="华文中宋" panose="02010600040101010101" charset="-122"/>
                <a:cs typeface="华文中宋" panose="02010600040101010101" charset="-122"/>
                <a:sym typeface="+mn-ea"/>
              </a:rPr>
              <a:t>（四）国民革命的评价</a:t>
            </a:r>
          </a:p>
        </p:txBody>
      </p:sp>
      <p:sp>
        <p:nvSpPr>
          <p:cNvPr id="3" name="文本框 2"/>
          <p:cNvSpPr txBox="1"/>
          <p:nvPr/>
        </p:nvSpPr>
        <p:spPr>
          <a:xfrm>
            <a:off x="379095" y="1401445"/>
            <a:ext cx="1901825" cy="521970"/>
          </a:xfrm>
          <a:prstGeom prst="rect">
            <a:avLst/>
          </a:prstGeom>
          <a:noFill/>
        </p:spPr>
        <p:txBody>
          <a:bodyPr wrap="square" rtlCol="0">
            <a:spAutoFit/>
          </a:bodyPr>
          <a:lstStyle/>
          <a:p>
            <a:r>
              <a:rPr lang="en-US" altLang="zh-CN" sz="2800" b="1">
                <a:solidFill>
                  <a:srgbClr val="9C7D2C"/>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9C7D2C"/>
                </a:solidFill>
                <a:latin typeface="华文中宋" panose="02010600040101010101" charset="-122"/>
                <a:ea typeface="华文中宋" panose="02010600040101010101" charset="-122"/>
                <a:cs typeface="华文中宋" panose="02010600040101010101" charset="-122"/>
              </a:rPr>
              <a:t>、功绩：</a:t>
            </a:r>
          </a:p>
        </p:txBody>
      </p:sp>
      <p:sp>
        <p:nvSpPr>
          <p:cNvPr id="5" name="文本框 4"/>
          <p:cNvSpPr txBox="1"/>
          <p:nvPr/>
        </p:nvSpPr>
        <p:spPr>
          <a:xfrm>
            <a:off x="379095" y="5297805"/>
            <a:ext cx="11373485" cy="521970"/>
          </a:xfrm>
          <a:prstGeom prst="rect">
            <a:avLst/>
          </a:prstGeom>
          <a:noFill/>
        </p:spPr>
        <p:txBody>
          <a:bodyPr wrap="square" rtlCol="0">
            <a:spAutoFit/>
          </a:bodyPr>
          <a:lstStyle/>
          <a:p>
            <a:r>
              <a:rPr lang="zh-CN" altLang="en-US" sz="2800">
                <a:solidFill>
                  <a:srgbClr val="C00000"/>
                </a:solidFill>
                <a:latin typeface="华文中宋" panose="02010600040101010101" charset="-122"/>
                <a:ea typeface="华文中宋" panose="02010600040101010101" charset="-122"/>
                <a:cs typeface="楷体" panose="02010609060101010101" charset="-122"/>
              </a:rPr>
              <a:t>没有完成反帝反封建的革命任务，没改变中国半殖半封的社会性质。</a:t>
            </a:r>
          </a:p>
        </p:txBody>
      </p:sp>
      <p:sp>
        <p:nvSpPr>
          <p:cNvPr id="6" name="文本框 5"/>
          <p:cNvSpPr txBox="1"/>
          <p:nvPr/>
        </p:nvSpPr>
        <p:spPr>
          <a:xfrm>
            <a:off x="136525" y="1841500"/>
            <a:ext cx="11685270" cy="2934335"/>
          </a:xfrm>
          <a:prstGeom prst="rect">
            <a:avLst/>
          </a:prstGeom>
          <a:noFill/>
        </p:spPr>
        <p:txBody>
          <a:bodyPr wrap="square" rtlCol="0" anchor="t">
            <a:spAutoFit/>
          </a:bodyPr>
          <a:lstStyle/>
          <a:p>
            <a:pPr indent="0" fontAlgn="auto">
              <a:lnSpc>
                <a:spcPct val="110000"/>
              </a:lnSpc>
            </a:pP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r>
              <a:rPr lang="en-US" altLang="zh-CN" sz="2800">
                <a:solidFill>
                  <a:schemeClr val="tx1"/>
                </a:solidFill>
                <a:latin typeface="华文中宋" panose="02010600040101010101" charset="-122"/>
                <a:ea typeface="华文中宋" panose="02010600040101010101" charset="-122"/>
                <a:cs typeface="黑体" panose="02010609060101010101" pitchFamily="49" charset="-122"/>
                <a:sym typeface="+mn-ea"/>
              </a:rPr>
              <a:t>1</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基本推翻</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了</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北洋军阀</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的反动统治。</a:t>
            </a:r>
          </a:p>
          <a:p>
            <a:pPr indent="0" fontAlgn="auto">
              <a:lnSpc>
                <a:spcPct val="110000"/>
              </a:lnSpc>
            </a:pP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r>
              <a:rPr lang="en-US" altLang="zh-CN" sz="2800">
                <a:solidFill>
                  <a:schemeClr val="tx1"/>
                </a:solidFill>
                <a:latin typeface="华文中宋" panose="02010600040101010101" charset="-122"/>
                <a:ea typeface="华文中宋" panose="02010600040101010101" charset="-122"/>
                <a:cs typeface="黑体" panose="02010609060101010101" pitchFamily="49" charset="-122"/>
                <a:sym typeface="+mn-ea"/>
              </a:rPr>
              <a:t>2</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沉重</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地</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打击</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了</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帝国主义</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的侵略势力。</a:t>
            </a:r>
          </a:p>
          <a:p>
            <a:pPr indent="0" fontAlgn="auto">
              <a:lnSpc>
                <a:spcPct val="110000"/>
              </a:lnSpc>
            </a:pP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r>
              <a:rPr lang="en-US" altLang="zh-CN" sz="2800">
                <a:solidFill>
                  <a:schemeClr val="tx1"/>
                </a:solidFill>
                <a:latin typeface="华文中宋" panose="02010600040101010101" charset="-122"/>
                <a:ea typeface="华文中宋" panose="02010600040101010101" charset="-122"/>
                <a:cs typeface="黑体" panose="02010609060101010101" pitchFamily="49" charset="-122"/>
                <a:sym typeface="+mn-ea"/>
              </a:rPr>
              <a:t>3</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）为</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新民主主义革命</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的发展</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准备条件</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p>
          <a:p>
            <a:pPr indent="0" fontAlgn="auto">
              <a:lnSpc>
                <a:spcPct val="110000"/>
              </a:lnSpc>
            </a:pPr>
            <a:r>
              <a:rPr lang="en-US" altLang="zh-CN" sz="2800">
                <a:solidFill>
                  <a:schemeClr val="tx1"/>
                </a:solidFill>
                <a:latin typeface="华文中宋" panose="02010600040101010101" charset="-122"/>
                <a:ea typeface="华文中宋" panose="02010600040101010101" charset="-122"/>
                <a:cs typeface="黑体" panose="02010609060101010101" pitchFamily="49" charset="-122"/>
                <a:sym typeface="+mn-ea"/>
              </a:rPr>
              <a:t>  </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①宣传了</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中国共产党革命主张</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扩大</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了党在群众中的</a:t>
            </a:r>
            <a:r>
              <a:rPr lang="zh-CN" altLang="en-US" sz="2800">
                <a:solidFill>
                  <a:srgbClr val="C00000"/>
                </a:solidFill>
                <a:latin typeface="华文中宋" panose="02010600040101010101" charset="-122"/>
                <a:ea typeface="华文中宋" panose="02010600040101010101" charset="-122"/>
                <a:cs typeface="黑体" panose="02010609060101010101" pitchFamily="49" charset="-122"/>
                <a:sym typeface="+mn-ea"/>
              </a:rPr>
              <a:t>影响</a:t>
            </a:r>
            <a:r>
              <a:rPr lang="zh-CN" altLang="en-US" sz="2800">
                <a:solidFill>
                  <a:schemeClr val="tx1"/>
                </a:solidFill>
                <a:latin typeface="华文中宋" panose="02010600040101010101" charset="-122"/>
                <a:ea typeface="华文中宋" panose="02010600040101010101" charset="-122"/>
                <a:cs typeface="黑体" panose="02010609060101010101" pitchFamily="49" charset="-122"/>
                <a:sym typeface="+mn-ea"/>
              </a:rPr>
              <a:t>；</a:t>
            </a:r>
          </a:p>
          <a:p>
            <a:pPr indent="0" fontAlgn="auto">
              <a:lnSpc>
                <a:spcPct val="110000"/>
              </a:lnSpc>
            </a:pPr>
            <a:r>
              <a:rPr lang="en-US" altLang="zh-CN" sz="2800">
                <a:solidFill>
                  <a:schemeClr val="tx1"/>
                </a:solidFill>
                <a:latin typeface="华文中宋" panose="02010600040101010101" charset="-122"/>
                <a:ea typeface="华文中宋" panose="02010600040101010101" charset="-122"/>
                <a:cs typeface="黑体" panose="02010609060101010101" pitchFamily="49" charset="-122"/>
                <a:sym typeface="+mn-ea"/>
              </a:rPr>
              <a:t> </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②</a:t>
            </a:r>
            <a:r>
              <a:rPr lang="zh-CN" altLang="en-US" sz="2800">
                <a:latin typeface="华文中宋" panose="02010600040101010101" charset="-122"/>
                <a:ea typeface="华文中宋" panose="02010600040101010101" charset="-122"/>
                <a:cs typeface="华文中宋" panose="02010600040101010101" charset="-122"/>
                <a:sym typeface="+mn-ea"/>
              </a:rPr>
              <a:t>传播了</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新三民主义</a:t>
            </a:r>
            <a:r>
              <a:rPr lang="zh-CN" altLang="en-US" sz="2800">
                <a:latin typeface="华文中宋" panose="02010600040101010101" charset="-122"/>
                <a:ea typeface="华文中宋" panose="02010600040101010101" charset="-122"/>
                <a:cs typeface="华文中宋" panose="02010600040101010101" charset="-122"/>
                <a:sym typeface="+mn-ea"/>
              </a:rPr>
              <a:t>和</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马克思主义</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群众</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的革命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觉悟</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得到了提高，为以后的工农</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革命积累经验</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和</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力量</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p>
        </p:txBody>
      </p:sp>
      <p:sp>
        <p:nvSpPr>
          <p:cNvPr id="7" name="文本框 6"/>
          <p:cNvSpPr txBox="1"/>
          <p:nvPr/>
        </p:nvSpPr>
        <p:spPr>
          <a:xfrm>
            <a:off x="379095" y="4775835"/>
            <a:ext cx="1901825" cy="521970"/>
          </a:xfrm>
          <a:prstGeom prst="rect">
            <a:avLst/>
          </a:prstGeom>
          <a:noFill/>
        </p:spPr>
        <p:txBody>
          <a:bodyPr wrap="square" rtlCol="0">
            <a:spAutoFit/>
          </a:bodyPr>
          <a:lstStyle/>
          <a:p>
            <a:r>
              <a:rPr lang="en-US" altLang="zh-CN" sz="2800" b="1">
                <a:solidFill>
                  <a:srgbClr val="9C7D2C"/>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9C7D2C"/>
                </a:solidFill>
                <a:latin typeface="华文中宋" panose="02010600040101010101" charset="-122"/>
                <a:ea typeface="华文中宋" panose="02010600040101010101" charset="-122"/>
                <a:cs typeface="华文中宋" panose="02010600040101010101" charset="-122"/>
              </a:rPr>
              <a:t>、局限：</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5" grpId="0"/>
      <p:bldP spid="5" grpId="1"/>
      <p:bldP spid="6" grpId="0"/>
      <p:bldP spid="6" grpId="1"/>
      <p:bldP spid="7" grpId="0"/>
      <p:bldP spid="7"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5889625"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四、国民大革命（</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1924-1927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年）</a:t>
            </a:r>
          </a:p>
        </p:txBody>
      </p:sp>
      <p:sp>
        <p:nvSpPr>
          <p:cNvPr id="8" name="文本框 7"/>
          <p:cNvSpPr txBox="1"/>
          <p:nvPr/>
        </p:nvSpPr>
        <p:spPr>
          <a:xfrm>
            <a:off x="379095" y="968375"/>
            <a:ext cx="8678545" cy="521970"/>
          </a:xfrm>
          <a:prstGeom prst="rect">
            <a:avLst/>
          </a:prstGeom>
          <a:solidFill>
            <a:srgbClr val="CEBB67"/>
          </a:solidFill>
          <a:effectLst>
            <a:outerShdw blurRad="50800" dist="38100" dir="2700000" algn="tl" rotWithShape="0">
              <a:prstClr val="black">
                <a:alpha val="40000"/>
              </a:prstClr>
            </a:outerShdw>
          </a:effectLst>
        </p:spPr>
        <p:txBody>
          <a:bodyPr wrap="square" rtlCol="0" anchor="t">
            <a:spAutoFit/>
          </a:bodyPr>
          <a:lstStyle/>
          <a:p>
            <a:pPr algn="l"/>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思考探究：国民革命与辛亥革命相比有怎样的新特点？</a:t>
            </a:r>
          </a:p>
        </p:txBody>
      </p:sp>
      <p:sp>
        <p:nvSpPr>
          <p:cNvPr id="3" name="文本框 2"/>
          <p:cNvSpPr txBox="1"/>
          <p:nvPr/>
        </p:nvSpPr>
        <p:spPr>
          <a:xfrm>
            <a:off x="379095" y="1490345"/>
            <a:ext cx="11673840" cy="3538220"/>
          </a:xfrm>
          <a:prstGeom prst="rect">
            <a:avLst/>
          </a:prstGeom>
          <a:noFill/>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材料：总而言之，</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国共合作</a:t>
            </a:r>
            <a:r>
              <a:rPr lang="zh-CN" altLang="en-US" sz="2800">
                <a:latin typeface="楷体" panose="02010609060101010101" charset="-122"/>
                <a:ea typeface="楷体" panose="02010609060101010101" charset="-122"/>
                <a:cs typeface="楷体" panose="02010609060101010101" charset="-122"/>
                <a:sym typeface="+mn-ea"/>
              </a:rPr>
              <a:t>主导下的国民革命，是一场更富有现代意义上的社会革命性质的大革命。与辛亥革命相比，这场革命与社会生活各个领域的变迁更加密切相关，</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革命的社会动员程度和民众参与积极性更加高涨</a:t>
            </a:r>
            <a:r>
              <a:rPr lang="zh-CN" altLang="en-US" sz="2800">
                <a:latin typeface="楷体" panose="02010609060101010101" charset="-122"/>
                <a:ea typeface="楷体" panose="02010609060101010101" charset="-122"/>
                <a:cs typeface="楷体" panose="02010609060101010101" charset="-122"/>
                <a:sym typeface="+mn-ea"/>
              </a:rPr>
              <a:t>，是在对政治共同体作出新的解说</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(新三民主义)</a:t>
            </a:r>
            <a:r>
              <a:rPr lang="zh-CN" altLang="en-US" sz="2800">
                <a:latin typeface="楷体" panose="02010609060101010101" charset="-122"/>
                <a:ea typeface="楷体" panose="02010609060101010101" charset="-122"/>
                <a:cs typeface="楷体" panose="02010609060101010101" charset="-122"/>
                <a:sym typeface="+mn-ea"/>
              </a:rPr>
              <a:t>的前提下，由一个新的政治上层来取得政权，建立起更强有力的政治体制。它反映的历史主流，是在中国建立起</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对外自主独立的、对内具备有效权力和权威体系</a:t>
            </a:r>
            <a:r>
              <a:rPr lang="zh-CN" altLang="en-US" sz="2800">
                <a:latin typeface="楷体" panose="02010609060101010101" charset="-122"/>
                <a:ea typeface="楷体" panose="02010609060101010101" charset="-122"/>
                <a:cs typeface="楷体" panose="02010609060101010101" charset="-122"/>
                <a:sym typeface="+mn-ea"/>
              </a:rPr>
              <a:t>的统一的现代民族国家。</a:t>
            </a:r>
            <a:endParaRPr lang="zh-CN" altLang="en-US" sz="2800">
              <a:latin typeface="楷体" panose="02010609060101010101" charset="-122"/>
              <a:ea typeface="楷体" panose="02010609060101010101" charset="-122"/>
              <a:cs typeface="楷体" panose="02010609060101010101" charset="-122"/>
            </a:endParaRPr>
          </a:p>
          <a:p>
            <a:pPr algn="r"/>
            <a:r>
              <a:rPr lang="zh-CN" altLang="en-US" sz="2800">
                <a:latin typeface="楷体" panose="02010609060101010101" charset="-122"/>
                <a:ea typeface="楷体" panose="02010609060101010101" charset="-122"/>
                <a:cs typeface="楷体" panose="02010609060101010101" charset="-122"/>
                <a:sym typeface="+mn-ea"/>
              </a:rPr>
              <a:t>    ——陈勤等著《中国现代化史纲·无法告别的革命》</a:t>
            </a:r>
          </a:p>
        </p:txBody>
      </p:sp>
      <p:sp>
        <p:nvSpPr>
          <p:cNvPr id="4" name="文本框 3"/>
          <p:cNvSpPr txBox="1"/>
          <p:nvPr/>
        </p:nvSpPr>
        <p:spPr>
          <a:xfrm>
            <a:off x="269240" y="4958080"/>
            <a:ext cx="11673205" cy="1512570"/>
          </a:xfrm>
          <a:prstGeom prst="rect">
            <a:avLst/>
          </a:prstGeom>
          <a:noFill/>
        </p:spPr>
        <p:txBody>
          <a:bodyPr wrap="square" rtlCol="0" anchor="t">
            <a:spAutoFit/>
          </a:bodyPr>
          <a:lstStyle/>
          <a:p>
            <a:pPr algn="l">
              <a:lnSpc>
                <a:spcPct val="110000"/>
              </a:lnSpc>
              <a:spcAft>
                <a:spcPct val="0"/>
              </a:spcAft>
              <a:tabLst>
                <a:tab pos="2070735" algn="l"/>
              </a:tabLst>
            </a:pPr>
            <a:r>
              <a:rPr lang="zh-CN" altLang="zh-CN" sz="2800" b="1" kern="100" smtClean="0">
                <a:solidFill>
                  <a:srgbClr val="C00000"/>
                </a:solidFill>
                <a:latin typeface="华文中宋" panose="02010600040101010101" charset="-122"/>
                <a:ea typeface="华文中宋" panose="02010600040101010101" charset="-122"/>
                <a:cs typeface="楷体" panose="02010609060101010101" charset="-122"/>
                <a:sym typeface="+mn-ea"/>
              </a:rPr>
              <a:t>特点：①四个阶级统一战线，</a:t>
            </a:r>
            <a:r>
              <a:rPr lang="zh-CN" altLang="zh-CN" sz="2800" b="1" kern="100" spc="-100">
                <a:solidFill>
                  <a:srgbClr val="C00000"/>
                </a:solidFill>
                <a:latin typeface="华文中宋" panose="02010600040101010101" charset="-122"/>
                <a:ea typeface="华文中宋" panose="02010600040101010101" charset="-122"/>
                <a:cs typeface="楷体" panose="02010609060101010101" charset="-122"/>
                <a:sym typeface="+mn-ea"/>
              </a:rPr>
              <a:t>群众基础更广泛；②国共两党合作，共同领导；③</a:t>
            </a:r>
            <a:r>
              <a:rPr lang="zh-CN" altLang="zh-CN" sz="2800" b="1" kern="100">
                <a:solidFill>
                  <a:srgbClr val="C00000"/>
                </a:solidFill>
                <a:latin typeface="华文中宋" panose="02010600040101010101" charset="-122"/>
                <a:ea typeface="华文中宋" panose="02010600040101010101" charset="-122"/>
                <a:cs typeface="楷体" panose="02010609060101010101" charset="-122"/>
                <a:sym typeface="+mn-ea"/>
              </a:rPr>
              <a:t>以新三民主义作指导思想；④具有明确的反帝目标；⑤组建了正规的新式革命军队。</a:t>
            </a:r>
            <a:endParaRPr lang="zh-CN" altLang="zh-CN" sz="2800" b="1" kern="100" spc="-100">
              <a:solidFill>
                <a:srgbClr val="C00000"/>
              </a:solidFill>
              <a:latin typeface="华文中宋" panose="02010600040101010101" charset="-122"/>
              <a:ea typeface="华文中宋" panose="0201060004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206121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
        <p:nvSpPr>
          <p:cNvPr id="3" name="文本框 2"/>
          <p:cNvSpPr txBox="1"/>
          <p:nvPr/>
        </p:nvSpPr>
        <p:spPr>
          <a:xfrm>
            <a:off x="379095" y="819785"/>
            <a:ext cx="11420475" cy="5013325"/>
          </a:xfrm>
          <a:prstGeom prst="rect">
            <a:avLst/>
          </a:prstGeom>
          <a:noFill/>
        </p:spPr>
        <p:txBody>
          <a:bodyPr wrap="square" rtlCol="0" anchor="t">
            <a:spAutoFit/>
          </a:bodyPr>
          <a:lstStyle/>
          <a:p>
            <a:pPr>
              <a:lnSpc>
                <a:spcPct val="120000"/>
              </a:lnSpc>
              <a:buClrTx/>
              <a:buSzTx/>
              <a:buFontTx/>
            </a:pPr>
            <a:r>
              <a:rPr 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（2022</a:t>
            </a:r>
            <a:r>
              <a:rPr 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天津</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卷</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latin typeface="黑体" panose="02010609060101010101" pitchFamily="49" charset="-122"/>
                <a:ea typeface="黑体" panose="02010609060101010101" pitchFamily="49" charset="-122"/>
                <a:cs typeface="黑体" panose="02010609060101010101" pitchFamily="49" charset="-122"/>
                <a:sym typeface="+mn-ea"/>
              </a:rPr>
              <a:t>下表为中国共产党创建初期的部分活动。</a:t>
            </a:r>
          </a:p>
          <a:p>
            <a:pPr>
              <a:lnSpc>
                <a:spcPct val="120000"/>
              </a:lnSpc>
              <a:buClrTx/>
              <a:buSzTx/>
              <a:buFontTx/>
            </a:pPr>
            <a:endParaRPr sz="2400">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400">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400">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400">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400">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400">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fontAlgn="auto">
              <a:lnSpc>
                <a:spcPts val="3580"/>
              </a:lnSpc>
              <a:buClrTx/>
              <a:buSzTx/>
              <a:buFontTx/>
            </a:pPr>
            <a:r>
              <a:rPr lang="en-US" sz="2400">
                <a:latin typeface="黑体" panose="02010609060101010101" pitchFamily="49" charset="-122"/>
                <a:ea typeface="黑体" panose="02010609060101010101" pitchFamily="49" charset="-122"/>
                <a:cs typeface="黑体" panose="02010609060101010101" pitchFamily="49" charset="-122"/>
                <a:sym typeface="+mn-ea"/>
              </a:rPr>
              <a:t> </a:t>
            </a:r>
            <a:r>
              <a:rPr sz="2400">
                <a:latin typeface="黑体" panose="02010609060101010101" pitchFamily="49" charset="-122"/>
                <a:ea typeface="黑体" panose="02010609060101010101" pitchFamily="49" charset="-122"/>
                <a:cs typeface="黑体" panose="02010609060101010101" pitchFamily="49" charset="-122"/>
                <a:sym typeface="+mn-ea"/>
              </a:rPr>
              <a:t>这说明该时期中国共产党</a:t>
            </a:r>
          </a:p>
          <a:p>
            <a:pPr indent="0" fontAlgn="auto">
              <a:lnSpc>
                <a:spcPts val="3580"/>
              </a:lnSpc>
              <a:buClrTx/>
              <a:buSzTx/>
              <a:buFontTx/>
            </a:pPr>
            <a:r>
              <a:rPr lang="en-US" sz="2400">
                <a:latin typeface="黑体" panose="02010609060101010101" pitchFamily="49" charset="-122"/>
                <a:ea typeface="黑体" panose="02010609060101010101" pitchFamily="49" charset="-122"/>
                <a:cs typeface="黑体" panose="02010609060101010101" pitchFamily="49" charset="-122"/>
                <a:sym typeface="+mn-ea"/>
              </a:rPr>
              <a:t> </a:t>
            </a:r>
            <a:r>
              <a:rPr sz="2400">
                <a:latin typeface="黑体" panose="02010609060101010101" pitchFamily="49" charset="-122"/>
                <a:ea typeface="黑体" panose="02010609060101010101" pitchFamily="49" charset="-122"/>
                <a:cs typeface="黑体" panose="02010609060101010101" pitchFamily="49" charset="-122"/>
                <a:sym typeface="+mn-ea"/>
              </a:rPr>
              <a:t>A．坚持贯彻扶助农工政策             </a:t>
            </a:r>
            <a:r>
              <a:rPr lang="en-US" sz="2400">
                <a:latin typeface="黑体" panose="02010609060101010101" pitchFamily="49" charset="-122"/>
                <a:ea typeface="黑体" panose="02010609060101010101" pitchFamily="49" charset="-122"/>
                <a:cs typeface="黑体" panose="02010609060101010101" pitchFamily="49" charset="-122"/>
                <a:sym typeface="+mn-ea"/>
              </a:rPr>
              <a:t>    </a:t>
            </a:r>
            <a:r>
              <a:rPr sz="2400">
                <a:latin typeface="黑体" panose="02010609060101010101" pitchFamily="49" charset="-122"/>
                <a:ea typeface="黑体" panose="02010609060101010101" pitchFamily="49" charset="-122"/>
                <a:cs typeface="黑体" panose="02010609060101010101" pitchFamily="49" charset="-122"/>
                <a:sym typeface="+mn-ea"/>
              </a:rPr>
              <a:t>B．积极参与国民革命运动</a:t>
            </a:r>
          </a:p>
          <a:p>
            <a:pPr indent="0" fontAlgn="auto">
              <a:lnSpc>
                <a:spcPts val="3580"/>
              </a:lnSpc>
              <a:buClrTx/>
              <a:buSzTx/>
              <a:buFontTx/>
            </a:pPr>
            <a:r>
              <a:rPr lang="en-US" sz="2400">
                <a:latin typeface="黑体" panose="02010609060101010101" pitchFamily="49" charset="-122"/>
                <a:ea typeface="黑体" panose="02010609060101010101" pitchFamily="49" charset="-122"/>
                <a:cs typeface="黑体" panose="02010609060101010101" pitchFamily="49" charset="-122"/>
                <a:sym typeface="+mn-ea"/>
              </a:rPr>
              <a:t> </a:t>
            </a:r>
            <a:r>
              <a:rPr sz="2400">
                <a:latin typeface="黑体" panose="02010609060101010101" pitchFamily="49" charset="-122"/>
                <a:ea typeface="黑体" panose="02010609060101010101" pitchFamily="49" charset="-122"/>
                <a:cs typeface="黑体" panose="02010609060101010101" pitchFamily="49" charset="-122"/>
                <a:sym typeface="+mn-ea"/>
              </a:rPr>
              <a:t>C．广泛开展土地革命斗争             </a:t>
            </a:r>
            <a:r>
              <a:rPr lang="en-US" sz="2400">
                <a:latin typeface="黑体" panose="02010609060101010101" pitchFamily="49" charset="-122"/>
                <a:ea typeface="黑体" panose="02010609060101010101" pitchFamily="49" charset="-122"/>
                <a:cs typeface="黑体" panose="02010609060101010101" pitchFamily="49" charset="-122"/>
                <a:sym typeface="+mn-ea"/>
              </a:rPr>
              <a:t>    </a:t>
            </a:r>
            <a:r>
              <a:rPr sz="2400">
                <a:latin typeface="黑体" panose="02010609060101010101" pitchFamily="49" charset="-122"/>
                <a:ea typeface="黑体" panose="02010609060101010101" pitchFamily="49" charset="-122"/>
                <a:cs typeface="黑体" panose="02010609060101010101" pitchFamily="49" charset="-122"/>
                <a:sym typeface="+mn-ea"/>
              </a:rPr>
              <a:t>D．教育发动群众进行革命</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8" name="表格 7"/>
          <p:cNvGraphicFramePr>
            <a:graphicFrameLocks noGrp="1"/>
          </p:cNvGraphicFramePr>
          <p:nvPr>
            <p:custDataLst>
              <p:tags r:id="rId4"/>
            </p:custDataLst>
          </p:nvPr>
        </p:nvGraphicFramePr>
        <p:xfrm>
          <a:off x="504825" y="1413510"/>
          <a:ext cx="9845675" cy="2898775"/>
        </p:xfrm>
        <a:graphic>
          <a:graphicData uri="http://schemas.openxmlformats.org/drawingml/2006/table">
            <a:tbl>
              <a:tblPr/>
              <a:tblGrid>
                <a:gridCol w="2197735"/>
                <a:gridCol w="7647940"/>
              </a:tblGrid>
              <a:tr h="457200">
                <a:tc>
                  <a:txBody>
                    <a:bodyPr/>
                    <a:lstStyle/>
                    <a:p>
                      <a:pPr indent="0" algn="ctr">
                        <a:buNone/>
                      </a:pPr>
                      <a:r>
                        <a:rPr lang="en-US" sz="2400" b="1">
                          <a:latin typeface="楷体" panose="02010609060101010101" charset="-122"/>
                          <a:ea typeface="楷体" panose="02010609060101010101" charset="-122"/>
                          <a:cs typeface="楷体_GB2312" charset="0"/>
                        </a:rPr>
                        <a:t>时间</a:t>
                      </a:r>
                      <a:endParaRPr lang="en-US" altLang="en-US" sz="2400" b="1">
                        <a:latin typeface="楷体" panose="02010609060101010101" charset="-122"/>
                        <a:ea typeface="楷体" panose="02010609060101010101"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楷体" panose="02010609060101010101" charset="-122"/>
                          <a:ea typeface="楷体" panose="02010609060101010101" charset="-122"/>
                          <a:cs typeface="楷体_GB2312" charset="0"/>
                        </a:rPr>
                        <a:t>部分活动</a:t>
                      </a:r>
                      <a:endParaRPr lang="en-US" altLang="en-US" sz="2400" b="1">
                        <a:latin typeface="楷体" panose="02010609060101010101" charset="-122"/>
                        <a:ea typeface="楷体" panose="02010609060101010101"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835">
                <a:tc>
                  <a:txBody>
                    <a:bodyPr/>
                    <a:lstStyle/>
                    <a:p>
                      <a:pPr indent="0" algn="ctr">
                        <a:buNone/>
                      </a:pPr>
                      <a:r>
                        <a:rPr lang="en-US" sz="2400" b="1">
                          <a:latin typeface="楷体" panose="02010609060101010101" charset="-122"/>
                          <a:ea typeface="楷体" panose="02010609060101010101" charset="-122"/>
                          <a:cs typeface="楷体" panose="02010609060101010101" charset="-122"/>
                        </a:rPr>
                        <a:t>1922年1月</a:t>
                      </a:r>
                      <a:endParaRPr lang="en-US" altLang="en-US" sz="2400" b="1">
                        <a:latin typeface="楷体" panose="02010609060101010101" charset="-122"/>
                        <a:ea typeface="楷体" panose="02010609060101010101" charset="-122"/>
                        <a:cs typeface="楷体" panose="02010609060101010101"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楷体" panose="02010609060101010101" charset="-122"/>
                          <a:ea typeface="楷体" panose="02010609060101010101" charset="-122"/>
                          <a:cs typeface="楷体_GB2312" charset="0"/>
                        </a:rPr>
                        <a:t>组织并领导香港海员大罢工</a:t>
                      </a:r>
                      <a:endParaRPr lang="en-US" altLang="en-US" sz="2400" b="1">
                        <a:latin typeface="楷体" panose="02010609060101010101" charset="-122"/>
                        <a:ea typeface="楷体" panose="02010609060101010101"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8470">
                <a:tc>
                  <a:txBody>
                    <a:bodyPr/>
                    <a:lstStyle/>
                    <a:p>
                      <a:pPr indent="0" algn="ctr">
                        <a:buNone/>
                      </a:pPr>
                      <a:r>
                        <a:rPr lang="en-US" sz="2400" b="1">
                          <a:latin typeface="楷体" panose="02010609060101010101" charset="-122"/>
                          <a:ea typeface="楷体" panose="02010609060101010101" charset="-122"/>
                          <a:cs typeface="楷体" panose="02010609060101010101" charset="-122"/>
                        </a:rPr>
                        <a:t>1922年2月</a:t>
                      </a:r>
                      <a:endParaRPr lang="en-US" altLang="en-US" sz="2400" b="1">
                        <a:latin typeface="楷体" panose="02010609060101010101" charset="-122"/>
                        <a:ea typeface="楷体" panose="02010609060101010101" charset="-122"/>
                        <a:cs typeface="楷体" panose="02010609060101010101"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楷体" panose="02010609060101010101" charset="-122"/>
                          <a:ea typeface="楷体" panose="02010609060101010101" charset="-122"/>
                          <a:cs typeface="楷体_GB2312" charset="0"/>
                        </a:rPr>
                        <a:t>开办上海平民女校，培养妇女运动的骨干</a:t>
                      </a:r>
                      <a:endParaRPr lang="en-US" altLang="en-US" sz="2400" b="1">
                        <a:latin typeface="楷体" panose="02010609060101010101" charset="-122"/>
                        <a:ea typeface="楷体" panose="02010609060101010101"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0235">
                <a:tc>
                  <a:txBody>
                    <a:bodyPr/>
                    <a:lstStyle/>
                    <a:p>
                      <a:pPr indent="0" algn="ctr">
                        <a:buNone/>
                      </a:pPr>
                      <a:r>
                        <a:rPr lang="en-US" sz="2400" b="1">
                          <a:latin typeface="楷体" panose="02010609060101010101" charset="-122"/>
                          <a:ea typeface="楷体" panose="02010609060101010101" charset="-122"/>
                          <a:cs typeface="楷体" panose="02010609060101010101" charset="-122"/>
                        </a:rPr>
                        <a:t>1922年5月</a:t>
                      </a:r>
                      <a:endParaRPr lang="en-US" altLang="en-US" sz="2400" b="1">
                        <a:latin typeface="楷体" panose="02010609060101010101" charset="-122"/>
                        <a:ea typeface="楷体" panose="02010609060101010101" charset="-122"/>
                        <a:cs typeface="楷体" panose="02010609060101010101"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楷体" panose="02010609060101010101" charset="-122"/>
                          <a:ea typeface="楷体" panose="02010609060101010101" charset="-122"/>
                          <a:cs typeface="楷体_GB2312" charset="0"/>
                        </a:rPr>
                        <a:t>在上海、北京、天津等地建立起社会主义青年团组织</a:t>
                      </a:r>
                      <a:endParaRPr lang="en-US" altLang="en-US" sz="2400" b="1">
                        <a:latin typeface="楷体" panose="02010609060101010101" charset="-122"/>
                        <a:ea typeface="楷体" panose="02010609060101010101"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835">
                <a:tc>
                  <a:txBody>
                    <a:bodyPr/>
                    <a:lstStyle/>
                    <a:p>
                      <a:pPr indent="0" algn="ctr">
                        <a:buNone/>
                      </a:pPr>
                      <a:r>
                        <a:rPr lang="en-US" sz="2400" b="1">
                          <a:latin typeface="楷体" panose="02010609060101010101" charset="-122"/>
                          <a:ea typeface="楷体" panose="02010609060101010101" charset="-122"/>
                          <a:cs typeface="楷体" panose="02010609060101010101" charset="-122"/>
                        </a:rPr>
                        <a:t>1922年7月</a:t>
                      </a:r>
                      <a:endParaRPr lang="en-US" altLang="en-US" sz="2400" b="1">
                        <a:latin typeface="楷体" panose="02010609060101010101" charset="-122"/>
                        <a:ea typeface="楷体" panose="02010609060101010101" charset="-122"/>
                        <a:cs typeface="楷体" panose="02010609060101010101"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楷体" panose="02010609060101010101" charset="-122"/>
                          <a:ea typeface="楷体" panose="02010609060101010101" charset="-122"/>
                          <a:cs typeface="楷体_GB2312" charset="0"/>
                        </a:rPr>
                        <a:t>在广东海丰县成立第一个秘密农会</a:t>
                      </a:r>
                      <a:endParaRPr lang="en-US" altLang="en-US" sz="2400" b="1">
                        <a:latin typeface="楷体" panose="02010609060101010101" charset="-122"/>
                        <a:ea typeface="楷体" panose="02010609060101010101"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lstStyle/>
                    <a:p>
                      <a:pPr indent="0" algn="ctr">
                        <a:buNone/>
                      </a:pPr>
                      <a:r>
                        <a:rPr lang="en-US" sz="2400" b="1">
                          <a:latin typeface="楷体" panose="02010609060101010101" charset="-122"/>
                          <a:ea typeface="楷体" panose="02010609060101010101" charset="-122"/>
                          <a:cs typeface="楷体" panose="02010609060101010101" charset="-122"/>
                        </a:rPr>
                        <a:t>1922年9月</a:t>
                      </a:r>
                      <a:endParaRPr lang="en-US" altLang="en-US" sz="2400" b="1">
                        <a:latin typeface="楷体" panose="02010609060101010101" charset="-122"/>
                        <a:ea typeface="楷体" panose="02010609060101010101" charset="-122"/>
                        <a:cs typeface="楷体" panose="02010609060101010101"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楷体" panose="02010609060101010101" charset="-122"/>
                          <a:ea typeface="楷体" panose="02010609060101010101" charset="-122"/>
                          <a:cs typeface="楷体_GB2312" charset="0"/>
                        </a:rPr>
                        <a:t>组织并领导安源路矿工人大罢工</a:t>
                      </a:r>
                      <a:endParaRPr lang="en-US" altLang="en-US" sz="2400" b="1">
                        <a:latin typeface="楷体" panose="02010609060101010101" charset="-122"/>
                        <a:ea typeface="楷体" panose="02010609060101010101"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0627995" y="242125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206121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
        <p:nvSpPr>
          <p:cNvPr id="3" name="文本框 2"/>
          <p:cNvSpPr txBox="1"/>
          <p:nvPr/>
        </p:nvSpPr>
        <p:spPr>
          <a:xfrm>
            <a:off x="379095" y="864235"/>
            <a:ext cx="6473825" cy="3192780"/>
          </a:xfrm>
          <a:prstGeom prst="rect">
            <a:avLst/>
          </a:prstGeom>
          <a:noFill/>
        </p:spPr>
        <p:txBody>
          <a:bodyPr wrap="square" rtlCol="0" anchor="t">
            <a:spAutoFit/>
          </a:bodyPr>
          <a:lstStyle/>
          <a:p>
            <a:pPr fontAlgn="auto">
              <a:lnSpc>
                <a:spcPct val="120000"/>
              </a:lnSpc>
            </a:pPr>
            <a:r>
              <a:rPr lang="en-US" altLang="zh-CN" sz="2400">
                <a:ln>
                  <a:noFill/>
                </a:ln>
                <a:solidFill>
                  <a:srgbClr val="C00000"/>
                </a:solidFill>
                <a:effectLst/>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ln>
                  <a:noFill/>
                </a:ln>
                <a:solidFill>
                  <a:srgbClr val="C00000"/>
                </a:solidFill>
                <a:effectLst/>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n>
                  <a:noFill/>
                </a:ln>
                <a:solidFill>
                  <a:srgbClr val="C00000"/>
                </a:solidFill>
                <a:effectLst/>
                <a:latin typeface="黑体" panose="02010609060101010101" pitchFamily="49" charset="-122"/>
                <a:ea typeface="黑体" panose="02010609060101010101" pitchFamily="49" charset="-122"/>
                <a:cs typeface="黑体" panose="02010609060101010101" pitchFamily="49" charset="-122"/>
                <a:sym typeface="+mn-ea"/>
              </a:rPr>
              <a:t>（2020·</a:t>
            </a:r>
            <a:r>
              <a:rPr lang="zh-CN" altLang="en-US" sz="2400">
                <a:ln>
                  <a:noFill/>
                </a:ln>
                <a:solidFill>
                  <a:srgbClr val="C00000"/>
                </a:solidFill>
                <a:effectLst/>
                <a:latin typeface="黑体" panose="02010609060101010101" pitchFamily="49" charset="-122"/>
                <a:ea typeface="黑体" panose="02010609060101010101" pitchFamily="49" charset="-122"/>
                <a:cs typeface="黑体" panose="02010609060101010101" pitchFamily="49" charset="-122"/>
                <a:sym typeface="+mn-ea"/>
              </a:rPr>
              <a:t>山东卷</a:t>
            </a:r>
            <a:r>
              <a:rPr lang="en-US" altLang="zh-CN" sz="2400">
                <a:ln>
                  <a:noFill/>
                </a:ln>
                <a:solidFill>
                  <a:srgbClr val="C00000"/>
                </a:solidFill>
                <a:effectLst/>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如图为中国近代某一</a:t>
            </a:r>
          </a:p>
          <a:p>
            <a:pPr fontAlgn="auto">
              <a:lnSpc>
                <a:spcPct val="120000"/>
              </a:lnSpc>
            </a:pPr>
            <a:r>
              <a:rPr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历史时期农民运动发展形势示意图。图中形势</a:t>
            </a:r>
          </a:p>
          <a:p>
            <a:pPr fontAlgn="auto">
              <a:lnSpc>
                <a:spcPct val="120000"/>
              </a:lnSpc>
            </a:pPr>
            <a:r>
              <a:rPr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形成的原因是（   ）</a:t>
            </a:r>
            <a:endParaRPr sz="2400">
              <a:solidFill>
                <a:srgbClr val="070707"/>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0000"/>
              </a:lnSpc>
            </a:pPr>
            <a:r>
              <a:rPr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A．辛亥革命得到各地响应</a:t>
            </a:r>
            <a:r>
              <a:rPr lang="en-US"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                             </a:t>
            </a:r>
            <a:endParaRPr sz="2400">
              <a:solidFill>
                <a:srgbClr val="070707"/>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0000"/>
              </a:lnSpc>
            </a:pPr>
            <a:r>
              <a:rPr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B．国民革命运动的发展</a:t>
            </a:r>
            <a:endParaRPr sz="2400">
              <a:solidFill>
                <a:srgbClr val="070707"/>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0000"/>
              </a:lnSpc>
            </a:pPr>
            <a:r>
              <a:rPr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C．农村革命根据地的开辟</a:t>
            </a:r>
            <a:endParaRPr sz="2400">
              <a:solidFill>
                <a:srgbClr val="070707"/>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0000"/>
              </a:lnSpc>
            </a:pPr>
            <a:r>
              <a:rPr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rPr>
              <a:t>D．人民解放军展开战略反攻</a:t>
            </a:r>
            <a:endParaRPr lang="zh-CN" altLang="en-US" sz="2400">
              <a:solidFill>
                <a:srgbClr val="070707"/>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4" name="图片 3"/>
          <p:cNvPicPr>
            <a:picLocks noChangeAspect="1"/>
          </p:cNvPicPr>
          <p:nvPr>
            <p:custDataLst>
              <p:tags r:id="rId4"/>
            </p:custDataLst>
          </p:nvPr>
        </p:nvPicPr>
        <p:blipFill>
          <a:blip r:embed="rId6"/>
          <a:stretch>
            <a:fillRect/>
          </a:stretch>
        </p:blipFill>
        <p:spPr>
          <a:xfrm>
            <a:off x="6747510" y="685800"/>
            <a:ext cx="4926330" cy="3371215"/>
          </a:xfrm>
          <a:prstGeom prst="rect">
            <a:avLst/>
          </a:prstGeom>
        </p:spPr>
      </p:pic>
      <p:sp>
        <p:nvSpPr>
          <p:cNvPr id="5" name="文本框 4"/>
          <p:cNvSpPr txBox="1"/>
          <p:nvPr/>
        </p:nvSpPr>
        <p:spPr>
          <a:xfrm>
            <a:off x="5301615" y="195008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B</a:t>
            </a:r>
          </a:p>
        </p:txBody>
      </p:sp>
      <p:sp>
        <p:nvSpPr>
          <p:cNvPr id="6" name="文本框 5"/>
          <p:cNvSpPr txBox="1"/>
          <p:nvPr/>
        </p:nvSpPr>
        <p:spPr>
          <a:xfrm>
            <a:off x="379095" y="4057015"/>
            <a:ext cx="11725910" cy="2526665"/>
          </a:xfrm>
          <a:prstGeom prst="rect">
            <a:avLst/>
          </a:prstGeom>
          <a:noFill/>
        </p:spPr>
        <p:txBody>
          <a:bodyPr wrap="square" rtlCol="0" anchor="t">
            <a:spAutoFit/>
          </a:bodyPr>
          <a:lstStyle/>
          <a:p>
            <a:pPr>
              <a:lnSpc>
                <a:spcPct val="110000"/>
              </a:lnSpc>
            </a:pP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（2021·江苏</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卷</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中共早期领导人恽代英曾在无锡省立第三师范学院演讲。据亲历者回忆：“一位穿着竹布长衫的青年登上讲台，一下子就吸引了全场。他从孙中山逝世谈起，讲到打倒帝国主义和封建军阀，反对当时反动、卖国的北洋政府，号召青年奋起救国。”此类演讲有利于</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A．国民革命的发展	                  B．新文化运动的兴起</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C．土地革命的开展	                  D．革命统一战线的建立</a:t>
            </a:r>
          </a:p>
        </p:txBody>
      </p:sp>
      <p:sp>
        <p:nvSpPr>
          <p:cNvPr id="7" name="文本框 6"/>
          <p:cNvSpPr txBox="1"/>
          <p:nvPr/>
        </p:nvSpPr>
        <p:spPr>
          <a:xfrm>
            <a:off x="10502265" y="504888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2" name="圆角矩形 1"/>
          <p:cNvSpPr/>
          <p:nvPr>
            <p:custDataLst>
              <p:tags r:id="rId3"/>
            </p:custDataLst>
          </p:nvPr>
        </p:nvSpPr>
        <p:spPr>
          <a:xfrm>
            <a:off x="379095" y="339090"/>
            <a:ext cx="206121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
        <p:nvSpPr>
          <p:cNvPr id="3" name="文本框 2"/>
          <p:cNvSpPr txBox="1"/>
          <p:nvPr/>
        </p:nvSpPr>
        <p:spPr>
          <a:xfrm>
            <a:off x="379095" y="950595"/>
            <a:ext cx="11486515" cy="3928110"/>
          </a:xfrm>
          <a:prstGeom prst="rect">
            <a:avLst/>
          </a:prstGeom>
          <a:noFill/>
        </p:spPr>
        <p:txBody>
          <a:bodyPr wrap="square" rtlCol="0" anchor="t">
            <a:spAutoFit/>
          </a:bodyPr>
          <a:lstStyle/>
          <a:p>
            <a:pPr>
              <a:lnSpc>
                <a:spcPct val="130000"/>
              </a:lnSpc>
            </a:pPr>
            <a:r>
              <a:rPr 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(2016·海南</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卷</a:t>
            </a:r>
            <a:r>
              <a:rPr alt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altLang="zh-CN" sz="2400">
                <a:latin typeface="黑体" panose="02010609060101010101" pitchFamily="49" charset="-122"/>
                <a:ea typeface="黑体" panose="02010609060101010101" pitchFamily="49" charset="-122"/>
                <a:cs typeface="黑体" panose="02010609060101010101" pitchFamily="49" charset="-122"/>
                <a:sym typeface="+mn-ea"/>
              </a:rPr>
              <a:t>毛泽东在一篇文章中说:“打倒帝国主义,打倒军阀,打倒贪官污吏,打倒土豪劣绅,这几个政治口号,真是不翼而飞,飞到无数乡村的青年壮年老头子小孩子妇女们的面前,一直钻进他们的脑子里去,又从他们的脑子里流到了他们的嘴上。”该文描述的这一现象表明</a:t>
            </a:r>
            <a:r>
              <a:rPr lang="zh-CN"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sz="2400">
                <a:latin typeface="黑体" panose="02010609060101010101" pitchFamily="49" charset="-122"/>
                <a:ea typeface="黑体" panose="02010609060101010101" pitchFamily="49" charset="-122"/>
                <a:cs typeface="黑体" panose="02010609060101010101" pitchFamily="49" charset="-122"/>
                <a:sym typeface="+mn-ea"/>
              </a:rPr>
              <a:t>）</a:t>
            </a:r>
            <a:endParaRPr altLang="zh-CN" sz="2400">
              <a:latin typeface="黑体" panose="02010609060101010101" pitchFamily="49" charset="-122"/>
              <a:ea typeface="黑体" panose="02010609060101010101" pitchFamily="49" charset="-122"/>
              <a:cs typeface="黑体" panose="02010609060101010101" pitchFamily="49" charset="-122"/>
              <a:sym typeface="+mn-ea"/>
            </a:endParaRPr>
          </a:p>
          <a:p>
            <a:pPr>
              <a:lnSpc>
                <a:spcPct val="130000"/>
              </a:lnSpc>
            </a:pPr>
            <a:r>
              <a:rPr altLang="zh-CN" sz="2400">
                <a:latin typeface="黑体" panose="02010609060101010101" pitchFamily="49" charset="-122"/>
                <a:ea typeface="黑体" panose="02010609060101010101" pitchFamily="49" charset="-122"/>
                <a:cs typeface="黑体" panose="02010609060101010101" pitchFamily="49" charset="-122"/>
                <a:sym typeface="+mn-ea"/>
              </a:rPr>
              <a:t>A.中国革命目标与民众需求相一致</a:t>
            </a:r>
          </a:p>
          <a:p>
            <a:pPr>
              <a:lnSpc>
                <a:spcPct val="130000"/>
              </a:lnSpc>
            </a:pPr>
            <a:r>
              <a:rPr altLang="zh-CN" sz="2400">
                <a:latin typeface="黑体" panose="02010609060101010101" pitchFamily="49" charset="-122"/>
                <a:ea typeface="黑体" panose="02010609060101010101" pitchFamily="49" charset="-122"/>
                <a:cs typeface="黑体" panose="02010609060101010101" pitchFamily="49" charset="-122"/>
                <a:sym typeface="+mn-ea"/>
              </a:rPr>
              <a:t>B.国民党在农村调整扶助农工政策</a:t>
            </a:r>
          </a:p>
          <a:p>
            <a:pPr>
              <a:lnSpc>
                <a:spcPct val="130000"/>
              </a:lnSpc>
            </a:pPr>
            <a:r>
              <a:rPr altLang="zh-CN" sz="2400">
                <a:latin typeface="黑体" panose="02010609060101010101" pitchFamily="49" charset="-122"/>
                <a:ea typeface="黑体" panose="02010609060101010101" pitchFamily="49" charset="-122"/>
                <a:cs typeface="黑体" panose="02010609060101010101" pitchFamily="49" charset="-122"/>
                <a:sym typeface="+mn-ea"/>
              </a:rPr>
              <a:t>C.中共工农武装割据理论日益成熟</a:t>
            </a:r>
          </a:p>
          <a:p>
            <a:pPr>
              <a:lnSpc>
                <a:spcPct val="130000"/>
              </a:lnSpc>
            </a:pPr>
            <a:r>
              <a:rPr altLang="zh-CN" sz="2400">
                <a:latin typeface="黑体" panose="02010609060101010101" pitchFamily="49" charset="-122"/>
                <a:ea typeface="黑体" panose="02010609060101010101" pitchFamily="49" charset="-122"/>
                <a:cs typeface="黑体" panose="02010609060101010101" pitchFamily="49" charset="-122"/>
                <a:sym typeface="+mn-ea"/>
              </a:rPr>
              <a:t>D.中国革命性质开始发生根本转变</a:t>
            </a:r>
            <a:endParaRPr lang="zh-CN" alt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9901555" y="2869565"/>
            <a:ext cx="1171575" cy="1568450"/>
          </a:xfrm>
          <a:prstGeom prst="rect">
            <a:avLst/>
          </a:prstGeom>
          <a:noFill/>
          <a:ln w="9525">
            <a:noFill/>
          </a:ln>
        </p:spPr>
        <p:txBody>
          <a:bodyPr>
            <a:spAutoFit/>
          </a:bodyPr>
          <a:lstStyle/>
          <a:p>
            <a:pPr>
              <a:spcBef>
                <a:spcPct val="50000"/>
              </a:spcBef>
            </a:pPr>
            <a:r>
              <a:rPr lang="en-US" altLang="zh-CN" sz="9600" b="1" dirty="0">
                <a:solidFill>
                  <a:srgbClr val="C00000"/>
                </a:solidFill>
                <a:cs typeface="+mn-lt"/>
              </a:rPr>
              <a:t>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220472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时空坐标</a:t>
            </a:r>
          </a:p>
        </p:txBody>
      </p:sp>
      <p:sp>
        <p:nvSpPr>
          <p:cNvPr id="2" name="圆角矩形 1"/>
          <p:cNvSpPr/>
          <p:nvPr>
            <p:custDataLst>
              <p:tags r:id="rId4"/>
            </p:custDataLst>
          </p:nvPr>
        </p:nvSpPr>
        <p:spPr>
          <a:xfrm>
            <a:off x="379095" y="4258310"/>
            <a:ext cx="220472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课程标准</a:t>
            </a:r>
          </a:p>
        </p:txBody>
      </p:sp>
      <p:pic>
        <p:nvPicPr>
          <p:cNvPr id="2049" name="Picture 1"/>
          <p:cNvPicPr>
            <a:picLocks noChangeAspect="1" noChangeArrowheads="1"/>
          </p:cNvPicPr>
          <p:nvPr/>
        </p:nvPicPr>
        <p:blipFill>
          <a:blip r:embed="rId6">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bwMode="auto">
          <a:xfrm>
            <a:off x="379095" y="981075"/>
            <a:ext cx="11323320" cy="375793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79095" y="4874260"/>
            <a:ext cx="11563350" cy="1383665"/>
          </a:xfrm>
          <a:prstGeom prst="rect">
            <a:avLst/>
          </a:prstGeom>
          <a:noFill/>
        </p:spPr>
        <p:txBody>
          <a:bodyPr wrap="square" rtlCol="0" anchor="t">
            <a:spAutoFit/>
          </a:bodyPr>
          <a:lstStyle/>
          <a:p>
            <a:pPr indent="0" fontAlgn="auto"/>
            <a:r>
              <a:rPr lang="en-US" altLang="zh-CN" sz="2800">
                <a:solidFill>
                  <a:prstClr val="black"/>
                </a:solidFill>
                <a:latin typeface="楷体" panose="02010609060101010101" charset="-122"/>
                <a:ea typeface="楷体" panose="02010609060101010101" charset="-122"/>
                <a:cs typeface="楷体" panose="02010609060101010101" charset="-122"/>
                <a:sym typeface="+mn-ea"/>
              </a:rPr>
              <a:t>1</a:t>
            </a:r>
            <a:r>
              <a:rPr lang="zh-CN" altLang="en-US" sz="2800">
                <a:solidFill>
                  <a:prstClr val="black"/>
                </a:solidFill>
                <a:latin typeface="楷体" panose="02010609060101010101" charset="-122"/>
                <a:ea typeface="楷体" panose="02010609060101010101" charset="-122"/>
                <a:cs typeface="楷体" panose="02010609060101010101" charset="-122"/>
                <a:sym typeface="+mn-ea"/>
              </a:rPr>
              <a:t>、认识五四爱国运动的历史意义；</a:t>
            </a:r>
            <a:endParaRPr lang="en-US" altLang="zh-CN" sz="2800" noProof="1">
              <a:solidFill>
                <a:prstClr val="black"/>
              </a:solidFill>
              <a:latin typeface="楷体" panose="02010609060101010101" charset="-122"/>
              <a:ea typeface="楷体" panose="02010609060101010101" charset="-122"/>
              <a:cs typeface="楷体" panose="02010609060101010101" charset="-122"/>
            </a:endParaRPr>
          </a:p>
          <a:p>
            <a:pPr indent="0" fontAlgn="auto"/>
            <a:r>
              <a:rPr lang="en-US" altLang="zh-CN" sz="2800">
                <a:solidFill>
                  <a:prstClr val="black"/>
                </a:solidFill>
                <a:latin typeface="楷体" panose="02010609060101010101" charset="-122"/>
                <a:ea typeface="楷体" panose="02010609060101010101" charset="-122"/>
                <a:cs typeface="楷体" panose="02010609060101010101" charset="-122"/>
                <a:sym typeface="+mn-ea"/>
              </a:rPr>
              <a:t>2</a:t>
            </a:r>
            <a:r>
              <a:rPr lang="zh-CN" altLang="en-US" sz="2800">
                <a:solidFill>
                  <a:prstClr val="black"/>
                </a:solidFill>
                <a:latin typeface="楷体" panose="02010609060101010101" charset="-122"/>
                <a:ea typeface="楷体" panose="02010609060101010101" charset="-122"/>
                <a:cs typeface="楷体" panose="02010609060101010101" charset="-122"/>
                <a:sym typeface="+mn-ea"/>
              </a:rPr>
              <a:t>、认识马克思主义在中国的传播与中国共产党成立对中国革命的深远影响；认识国共合作领导国民革命的历史作用。</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032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379095" y="339090"/>
            <a:ext cx="220472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选必链接</a:t>
            </a:r>
          </a:p>
        </p:txBody>
      </p:sp>
      <p:graphicFrame>
        <p:nvGraphicFramePr>
          <p:cNvPr id="12" name="表格 11"/>
          <p:cNvGraphicFramePr/>
          <p:nvPr>
            <p:custDataLst>
              <p:tags r:id="rId2"/>
            </p:custDataLst>
          </p:nvPr>
        </p:nvGraphicFramePr>
        <p:xfrm>
          <a:off x="379095" y="890270"/>
          <a:ext cx="11441430" cy="3385820"/>
        </p:xfrm>
        <a:graphic>
          <a:graphicData uri="http://schemas.openxmlformats.org/drawingml/2006/table">
            <a:tbl>
              <a:tblPr firstRow="1" bandRow="1">
                <a:tableStyleId>{5C22544A-7EE6-4342-B048-85BDC9FD1C3A}</a:tableStyleId>
              </a:tblPr>
              <a:tblGrid>
                <a:gridCol w="1467485"/>
                <a:gridCol w="9973945"/>
              </a:tblGrid>
              <a:tr h="569595">
                <a:tc>
                  <a:txBody>
                    <a:bodyPr/>
                    <a:lstStyle/>
                    <a:p>
                      <a:pPr>
                        <a:buNone/>
                      </a:pPr>
                      <a:r>
                        <a:rPr lang="zh-CN" altLang="en-US" sz="2800" b="0">
                          <a:solidFill>
                            <a:schemeClr val="tx1"/>
                          </a:solidFill>
                          <a:latin typeface="华文中宋" panose="02010600040101010101" charset="-122"/>
                          <a:ea typeface="华文中宋" panose="02010600040101010101" charset="-122"/>
                        </a:rPr>
                        <a:t>纲要上</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036445">
                <a:tc>
                  <a:txBody>
                    <a:bodyPr/>
                    <a:lstStyle/>
                    <a:p>
                      <a:pPr>
                        <a:buNone/>
                      </a:pPr>
                      <a:r>
                        <a:rPr lang="zh-CN" altLang="en-US" sz="2800" b="0">
                          <a:solidFill>
                            <a:schemeClr val="tx1"/>
                          </a:solidFill>
                          <a:latin typeface="华文中宋" panose="02010600040101010101" charset="-122"/>
                          <a:ea typeface="华文中宋" panose="02010600040101010101" charset="-122"/>
                        </a:rPr>
                        <a:t>纲要下</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91185">
                <a:tc>
                  <a:txBody>
                    <a:bodyPr/>
                    <a:lstStyle/>
                    <a:p>
                      <a:pPr>
                        <a:buNone/>
                      </a:pPr>
                      <a:r>
                        <a:rPr lang="zh-CN" altLang="en-US" sz="2800" b="0">
                          <a:solidFill>
                            <a:schemeClr val="tx1"/>
                          </a:solidFill>
                          <a:latin typeface="华文中宋" panose="02010600040101010101" charset="-122"/>
                          <a:ea typeface="华文中宋" panose="02010600040101010101" charset="-122"/>
                        </a:rPr>
                        <a:t>选必三</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文本框 1"/>
          <p:cNvSpPr txBox="1"/>
          <p:nvPr/>
        </p:nvSpPr>
        <p:spPr>
          <a:xfrm>
            <a:off x="1971040" y="890270"/>
            <a:ext cx="8382000"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cs typeface="华文中宋" panose="02010600040101010101" charset="-122"/>
              </a:rPr>
              <a:t>第</a:t>
            </a:r>
            <a:r>
              <a:rPr lang="en-US" altLang="zh-CN" sz="2800">
                <a:latin typeface="华文中宋" panose="02010600040101010101" charset="-122"/>
                <a:ea typeface="华文中宋" panose="02010600040101010101" charset="-122"/>
                <a:cs typeface="华文中宋" panose="02010600040101010101" charset="-122"/>
              </a:rPr>
              <a:t>21</a:t>
            </a:r>
            <a:r>
              <a:rPr lang="zh-CN" altLang="en-US" sz="2800">
                <a:latin typeface="华文中宋" panose="02010600040101010101" charset="-122"/>
                <a:ea typeface="华文中宋" panose="02010600040101010101" charset="-122"/>
                <a:cs typeface="华文中宋" panose="02010600040101010101" charset="-122"/>
              </a:rPr>
              <a:t>课：五四运动与中国共产党的诞生</a:t>
            </a:r>
          </a:p>
        </p:txBody>
      </p:sp>
      <p:sp>
        <p:nvSpPr>
          <p:cNvPr id="51202" name="矩形 4"/>
          <p:cNvSpPr/>
          <p:nvPr>
            <p:custDataLst>
              <p:tags r:id="rId3"/>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15" name="矩形 14"/>
          <p:cNvSpPr/>
          <p:nvPr>
            <p:custDataLst>
              <p:tags r:id="rId4"/>
            </p:custDataLst>
          </p:nvPr>
        </p:nvSpPr>
        <p:spPr>
          <a:xfrm>
            <a:off x="1971040" y="1482725"/>
            <a:ext cx="9662795" cy="1202055"/>
          </a:xfrm>
          <a:prstGeom prst="rect">
            <a:avLst/>
          </a:prstGeom>
          <a:noFill/>
        </p:spPr>
        <p:txBody>
          <a:bodyPr wrap="square">
            <a:noAutofit/>
          </a:bodyPr>
          <a:lstStyle/>
          <a:p>
            <a:pPr>
              <a:lnSpc>
                <a:spcPct val="110000"/>
              </a:lnSpc>
            </a:pPr>
            <a:r>
              <a:rPr sz="2800">
                <a:solidFill>
                  <a:schemeClr val="tx1"/>
                </a:solidFill>
                <a:latin typeface="华文中宋" panose="02010600040101010101" charset="-122"/>
                <a:ea typeface="华文中宋" panose="02010600040101010101" charset="-122"/>
                <a:cs typeface="华文中宋" panose="02010600040101010101" charset="-122"/>
              </a:rPr>
              <a:t>第11课</a:t>
            </a:r>
            <a:r>
              <a:rPr lang="zh-CN" sz="2800">
                <a:solidFill>
                  <a:schemeClr val="tx1"/>
                </a:solidFill>
                <a:latin typeface="华文中宋" panose="02010600040101010101" charset="-122"/>
                <a:ea typeface="华文中宋" panose="02010600040101010101" charset="-122"/>
                <a:cs typeface="华文中宋" panose="02010600040101010101" charset="-122"/>
              </a:rPr>
              <a:t>：</a:t>
            </a:r>
            <a:r>
              <a:rPr sz="2800">
                <a:solidFill>
                  <a:schemeClr val="tx1"/>
                </a:solidFill>
                <a:latin typeface="华文中宋" panose="02010600040101010101" charset="-122"/>
                <a:ea typeface="华文中宋" panose="02010600040101010101" charset="-122"/>
                <a:cs typeface="华文中宋" panose="02010600040101010101" charset="-122"/>
              </a:rPr>
              <a:t>马克思主义的诞生和传播</a:t>
            </a:r>
          </a:p>
          <a:p>
            <a:pPr>
              <a:lnSpc>
                <a:spcPct val="110000"/>
              </a:lnSpc>
            </a:pPr>
            <a:r>
              <a:rPr sz="2800">
                <a:solidFill>
                  <a:schemeClr val="tx1"/>
                </a:solidFill>
                <a:latin typeface="华文中宋" panose="02010600040101010101" charset="-122"/>
                <a:ea typeface="华文中宋" panose="02010600040101010101" charset="-122"/>
                <a:cs typeface="华文中宋" panose="02010600040101010101" charset="-122"/>
              </a:rPr>
              <a:t>第14课</a:t>
            </a:r>
            <a:r>
              <a:rPr lang="zh-CN" sz="2800">
                <a:solidFill>
                  <a:schemeClr val="tx1"/>
                </a:solidFill>
                <a:latin typeface="华文中宋" panose="02010600040101010101" charset="-122"/>
                <a:ea typeface="华文中宋" panose="02010600040101010101" charset="-122"/>
                <a:cs typeface="华文中宋" panose="02010600040101010101" charset="-122"/>
              </a:rPr>
              <a:t>：</a:t>
            </a:r>
            <a:r>
              <a:rPr sz="2800">
                <a:solidFill>
                  <a:schemeClr val="tx1"/>
                </a:solidFill>
                <a:latin typeface="华文中宋" panose="02010600040101010101" charset="-122"/>
                <a:ea typeface="华文中宋" panose="02010600040101010101" charset="-122"/>
                <a:cs typeface="华文中宋" panose="02010600040101010101" charset="-122"/>
              </a:rPr>
              <a:t>第一次世界大战与战后国际秩序</a:t>
            </a:r>
          </a:p>
          <a:p>
            <a:pPr>
              <a:lnSpc>
                <a:spcPct val="110000"/>
              </a:lnSpc>
            </a:pPr>
            <a:r>
              <a:rPr sz="2800">
                <a:solidFill>
                  <a:schemeClr val="tx1"/>
                </a:solidFill>
                <a:latin typeface="华文中宋" panose="02010600040101010101" charset="-122"/>
                <a:ea typeface="华文中宋" panose="02010600040101010101" charset="-122"/>
                <a:cs typeface="华文中宋" panose="02010600040101010101" charset="-122"/>
              </a:rPr>
              <a:t>第15课</a:t>
            </a:r>
            <a:r>
              <a:rPr lang="zh-CN" sz="2800">
                <a:solidFill>
                  <a:schemeClr val="tx1"/>
                </a:solidFill>
                <a:latin typeface="华文中宋" panose="02010600040101010101" charset="-122"/>
                <a:ea typeface="华文中宋" panose="02010600040101010101" charset="-122"/>
                <a:cs typeface="华文中宋" panose="02010600040101010101" charset="-122"/>
              </a:rPr>
              <a:t>：</a:t>
            </a:r>
            <a:r>
              <a:rPr sz="2800">
                <a:solidFill>
                  <a:schemeClr val="tx1"/>
                </a:solidFill>
                <a:latin typeface="华文中宋" panose="02010600040101010101" charset="-122"/>
                <a:ea typeface="华文中宋" panose="02010600040101010101" charset="-122"/>
                <a:cs typeface="华文中宋" panose="02010600040101010101" charset="-122"/>
              </a:rPr>
              <a:t>革命的胜利与苏联的社会主义实践</a:t>
            </a:r>
          </a:p>
          <a:p>
            <a:pPr>
              <a:lnSpc>
                <a:spcPct val="110000"/>
              </a:lnSpc>
            </a:pPr>
            <a:r>
              <a:rPr sz="2800">
                <a:solidFill>
                  <a:schemeClr val="tx1"/>
                </a:solidFill>
                <a:latin typeface="华文中宋" panose="02010600040101010101" charset="-122"/>
                <a:ea typeface="华文中宋" panose="02010600040101010101" charset="-122"/>
                <a:cs typeface="华文中宋" panose="02010600040101010101" charset="-122"/>
              </a:rPr>
              <a:t>第16课</a:t>
            </a:r>
            <a:r>
              <a:rPr lang="zh-CN" sz="2800">
                <a:solidFill>
                  <a:schemeClr val="tx1"/>
                </a:solidFill>
                <a:latin typeface="华文中宋" panose="02010600040101010101" charset="-122"/>
                <a:ea typeface="华文中宋" panose="02010600040101010101" charset="-122"/>
                <a:cs typeface="华文中宋" panose="02010600040101010101" charset="-122"/>
              </a:rPr>
              <a:t>：</a:t>
            </a:r>
            <a:r>
              <a:rPr sz="2800">
                <a:solidFill>
                  <a:schemeClr val="tx1"/>
                </a:solidFill>
                <a:latin typeface="华文中宋" panose="02010600040101010101" charset="-122"/>
                <a:ea typeface="华文中宋" panose="02010600040101010101" charset="-122"/>
                <a:cs typeface="华文中宋" panose="02010600040101010101" charset="-122"/>
              </a:rPr>
              <a:t>亚非拉民族民主运动的高涨</a:t>
            </a:r>
            <a:endParaRPr lang="en-US" altLang="zh-CN" sz="28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1971040" y="3565525"/>
            <a:ext cx="6096000" cy="521970"/>
          </a:xfrm>
          <a:prstGeom prst="rect">
            <a:avLst/>
          </a:prstGeom>
          <a:noFill/>
        </p:spPr>
        <p:txBody>
          <a:bodyPr wrap="square" rtlCol="0" anchor="t">
            <a:spAutoFit/>
          </a:bodyPr>
          <a:lstStyle/>
          <a:p>
            <a:r>
              <a:rPr sz="2800">
                <a:latin typeface="华文中宋" panose="02010600040101010101" charset="-122"/>
                <a:ea typeface="华文中宋" panose="02010600040101010101" charset="-122"/>
                <a:cs typeface="华文中宋" panose="02010600040101010101" charset="-122"/>
                <a:sym typeface="+mn-ea"/>
              </a:rPr>
              <a:t>第12课</a:t>
            </a:r>
            <a:r>
              <a:rPr lang="zh-CN" sz="2800">
                <a:latin typeface="华文中宋" panose="02010600040101010101" charset="-122"/>
                <a:ea typeface="华文中宋" panose="02010600040101010101" charset="-122"/>
                <a:cs typeface="华文中宋" panose="02010600040101010101" charset="-122"/>
                <a:sym typeface="+mn-ea"/>
              </a:rPr>
              <a:t>：</a:t>
            </a:r>
            <a:r>
              <a:rPr sz="2800">
                <a:latin typeface="华文中宋" panose="02010600040101010101" charset="-122"/>
                <a:ea typeface="华文中宋" panose="02010600040101010101" charset="-122"/>
                <a:cs typeface="华文中宋" panose="02010600040101010101" charset="-122"/>
                <a:sym typeface="+mn-ea"/>
              </a:rPr>
              <a:t>近代战争与西方文化的扩张 </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pic>
        <p:nvPicPr>
          <p:cNvPr id="46083" name="图片 2"/>
          <p:cNvPicPr>
            <a:picLocks noChangeAspect="1"/>
          </p:cNvPicPr>
          <p:nvPr/>
        </p:nvPicPr>
        <p:blipFill>
          <a:blip r:embed="rId6">
            <a:alphaModFix amt="48000"/>
            <a:clrChange>
              <a:clrFrom>
                <a:srgbClr val="FFFEFD"/>
              </a:clrFrom>
              <a:clrTo>
                <a:srgbClr val="FFFEFD">
                  <a:alpha val="0"/>
                </a:srgbClr>
              </a:clrTo>
            </a:clrChange>
            <a:grayscl/>
          </a:blip>
          <a:stretch>
            <a:fillRect/>
          </a:stretch>
        </p:blipFill>
        <p:spPr>
          <a:xfrm>
            <a:off x="257810" y="4489450"/>
            <a:ext cx="11685270" cy="2020570"/>
          </a:xfrm>
          <a:prstGeom prst="rect">
            <a:avLst/>
          </a:prstGeom>
          <a:noFill/>
          <a:ln w="9525">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379095" y="937260"/>
          <a:ext cx="11370310" cy="5486400"/>
        </p:xfrm>
        <a:graphic>
          <a:graphicData uri="http://schemas.openxmlformats.org/drawingml/2006/table">
            <a:tbl>
              <a:tblPr firstRow="1" bandRow="1">
                <a:tableStyleId>{5C22544A-7EE6-4342-B048-85BDC9FD1C3A}</a:tableStyleId>
              </a:tblPr>
              <a:tblGrid>
                <a:gridCol w="838200"/>
                <a:gridCol w="4901565"/>
                <a:gridCol w="5630545"/>
              </a:tblGrid>
              <a:tr h="457200">
                <a:tc row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r>
                        <a:rPr lang="zh-CN" altLang="en-US" sz="2400" b="1">
                          <a:solidFill>
                            <a:schemeClr val="tx1"/>
                          </a:solidFill>
                          <a:latin typeface="华文中宋" panose="02010600040101010101" charset="-122"/>
                          <a:ea typeface="华文中宋" panose="02010600040101010101" charset="-122"/>
                        </a:rPr>
                        <a:t>考情分析</a:t>
                      </a: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全国卷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地方卷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73621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全国甲卷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中共一大</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全国乙卷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五四运动的意义</a:t>
                      </a:r>
                      <a:endPar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400" b="0">
                          <a:solidFill>
                            <a:schemeClr val="tx1"/>
                          </a:solidFill>
                          <a:latin typeface="楷体" panose="02010609060101010101" charset="-122"/>
                          <a:ea typeface="楷体" panose="02010609060101010101" charset="-122"/>
                          <a:cs typeface="楷体" panose="02010609060101010101" charset="-122"/>
                          <a:sym typeface="+mn-ea"/>
                        </a:rPr>
                        <a:t>2022</a:t>
                      </a:r>
                      <a:r>
                        <a:rPr sz="2400" b="0">
                          <a:solidFill>
                            <a:schemeClr val="tx1"/>
                          </a:solidFill>
                          <a:latin typeface="楷体" panose="02010609060101010101" charset="-122"/>
                          <a:ea typeface="楷体" panose="02010609060101010101" charset="-122"/>
                          <a:cs typeface="楷体" panose="02010609060101010101" charset="-122"/>
                          <a:sym typeface="+mn-ea"/>
                        </a:rPr>
                        <a:t>全国</a:t>
                      </a:r>
                      <a:r>
                        <a:rPr lang="zh-CN" sz="2400" b="0">
                          <a:solidFill>
                            <a:schemeClr val="tx1"/>
                          </a:solidFill>
                          <a:latin typeface="楷体" panose="02010609060101010101" charset="-122"/>
                          <a:ea typeface="楷体" panose="02010609060101010101" charset="-122"/>
                          <a:cs typeface="楷体" panose="02010609060101010101" charset="-122"/>
                          <a:sym typeface="+mn-ea"/>
                        </a:rPr>
                        <a:t>甲卷</a:t>
                      </a:r>
                      <a:r>
                        <a:rPr sz="2400" b="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0">
                          <a:solidFill>
                            <a:schemeClr val="tx1"/>
                          </a:solidFill>
                          <a:latin typeface="楷体" panose="02010609060101010101" charset="-122"/>
                          <a:ea typeface="楷体" panose="02010609060101010101" charset="-122"/>
                          <a:cs typeface="楷体" panose="02010609060101010101" charset="-122"/>
                          <a:sym typeface="+mn-ea"/>
                        </a:rPr>
                        <a:t>马克思主义传播和五四运动</a:t>
                      </a:r>
                    </a:p>
                    <a:p>
                      <a:pPr marR="0" lvl="0" indent="0" algn="l" defTabSz="914400" rtl="0" fontAlgn="auto">
                        <a:lnSpc>
                          <a:spcPts val="3000"/>
                        </a:lnSpc>
                        <a:spcBef>
                          <a:spcPts val="0"/>
                        </a:spcBef>
                        <a:spcAft>
                          <a:spcPts val="0"/>
                        </a:spcAft>
                        <a:buClrTx/>
                        <a:buSzTx/>
                        <a:buFontTx/>
                        <a:buNone/>
                        <a:defRPr/>
                      </a:pPr>
                      <a:r>
                        <a:rPr lang="en-US" altLang="zh-CN" sz="2400" b="0">
                          <a:solidFill>
                            <a:schemeClr val="tx1"/>
                          </a:solidFill>
                          <a:latin typeface="楷体" panose="02010609060101010101" charset="-122"/>
                          <a:ea typeface="楷体" panose="02010609060101010101" charset="-122"/>
                          <a:cs typeface="楷体" panose="02010609060101010101" charset="-122"/>
                          <a:sym typeface="+mn-ea"/>
                        </a:rPr>
                        <a:t>2021全国甲卷·新文化运动与马克思主义传播</a:t>
                      </a:r>
                    </a:p>
                    <a:p>
                      <a:pPr marR="0" lvl="0" indent="0" algn="l" defTabSz="914400" rtl="0" fontAlgn="auto">
                        <a:lnSpc>
                          <a:spcPts val="3000"/>
                        </a:lnSpc>
                        <a:spcBef>
                          <a:spcPts val="0"/>
                        </a:spcBef>
                        <a:spcAft>
                          <a:spcPts val="0"/>
                        </a:spcAft>
                        <a:buClrTx/>
                        <a:buSzTx/>
                        <a:buFontTx/>
                        <a:buNone/>
                        <a:defRPr/>
                      </a:pPr>
                      <a:r>
                        <a:rPr lang="en-US" altLang="zh-CN" sz="2400" b="0">
                          <a:solidFill>
                            <a:schemeClr val="tx1"/>
                          </a:solidFill>
                          <a:latin typeface="楷体" panose="02010609060101010101" charset="-122"/>
                          <a:ea typeface="楷体" panose="02010609060101010101" charset="-122"/>
                          <a:cs typeface="楷体" panose="02010609060101010101" charset="-122"/>
                          <a:sym typeface="+mn-ea"/>
                        </a:rPr>
                        <a:t>2021全国</a:t>
                      </a:r>
                      <a:r>
                        <a:rPr lang="zh-CN" altLang="en-US" sz="2400" b="0">
                          <a:solidFill>
                            <a:schemeClr val="tx1"/>
                          </a:solidFill>
                          <a:latin typeface="楷体" panose="02010609060101010101" charset="-122"/>
                          <a:ea typeface="楷体" panose="02010609060101010101" charset="-122"/>
                          <a:cs typeface="楷体" panose="02010609060101010101" charset="-122"/>
                          <a:sym typeface="+mn-ea"/>
                        </a:rPr>
                        <a:t>乙</a:t>
                      </a:r>
                      <a:r>
                        <a:rPr lang="en-US" altLang="zh-CN" sz="2400" b="0">
                          <a:solidFill>
                            <a:schemeClr val="tx1"/>
                          </a:solidFill>
                          <a:latin typeface="楷体" panose="02010609060101010101" charset="-122"/>
                          <a:ea typeface="楷体" panose="02010609060101010101" charset="-122"/>
                          <a:cs typeface="楷体" panose="02010609060101010101" charset="-122"/>
                          <a:sym typeface="+mn-ea"/>
                        </a:rPr>
                        <a:t>卷·中国共产党的重大会议</a:t>
                      </a:r>
                      <a:endPar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lnSpc>
                          <a:spcPct val="110000"/>
                        </a:lnSpc>
                        <a:spcBef>
                          <a:spcPts val="0"/>
                        </a:spcBef>
                        <a:spcAft>
                          <a:spcPts val="0"/>
                        </a:spcAft>
                      </a:pP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2023</a:t>
                      </a:r>
                      <a:r>
                        <a:rPr sz="2400" b="0">
                          <a:solidFill>
                            <a:schemeClr val="tx1"/>
                          </a:solidFill>
                          <a:latin typeface="楷体" panose="02010609060101010101" charset="-122"/>
                          <a:ea typeface="楷体" panose="02010609060101010101" charset="-122"/>
                          <a:cs typeface="楷体" panose="02010609060101010101" charset="-122"/>
                          <a:sym typeface="Arial" panose="020B0604020202020204"/>
                        </a:rPr>
                        <a:t>湖南卷·</a:t>
                      </a:r>
                      <a:r>
                        <a:rPr 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中国</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共产党</a:t>
                      </a:r>
                      <a:r>
                        <a:rPr sz="2400" b="0">
                          <a:solidFill>
                            <a:schemeClr val="tx1"/>
                          </a:solidFill>
                          <a:latin typeface="楷体" panose="02010609060101010101" charset="-122"/>
                          <a:ea typeface="楷体" panose="02010609060101010101" charset="-122"/>
                          <a:cs typeface="楷体" panose="02010609060101010101" charset="-122"/>
                          <a:sym typeface="Arial" panose="020B0604020202020204"/>
                        </a:rPr>
                        <a:t>的</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诞生</a:t>
                      </a:r>
                      <a:r>
                        <a:rPr lang="zh-CN" altLang="en-US" sz="2400" b="0">
                          <a:solidFill>
                            <a:schemeClr val="tx1"/>
                          </a:solidFill>
                          <a:latin typeface="楷体" panose="02010609060101010101" charset="-122"/>
                          <a:ea typeface="楷体" panose="02010609060101010101" charset="-122"/>
                          <a:cs typeface="楷体" panose="02010609060101010101" charset="-122"/>
                          <a:sym typeface="Arial" panose="020B0604020202020204"/>
                        </a:rPr>
                        <a:t>，</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马克思主义</a:t>
                      </a:r>
                      <a:r>
                        <a:rPr sz="2400" b="0">
                          <a:solidFill>
                            <a:schemeClr val="tx1"/>
                          </a:solidFill>
                          <a:latin typeface="楷体" panose="02010609060101010101" charset="-122"/>
                          <a:ea typeface="楷体" panose="02010609060101010101" charset="-122"/>
                          <a:cs typeface="楷体" panose="02010609060101010101" charset="-122"/>
                          <a:sym typeface="Arial" panose="020B0604020202020204"/>
                        </a:rPr>
                        <a:t>的</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传播</a:t>
                      </a:r>
                    </a:p>
                    <a:p>
                      <a:pPr indent="0" algn="l">
                        <a:lnSpc>
                          <a:spcPct val="110000"/>
                        </a:lnSpc>
                        <a:spcBef>
                          <a:spcPts val="0"/>
                        </a:spcBef>
                        <a:spcAft>
                          <a:spcPts val="0"/>
                        </a:spcAft>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山东卷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五四运动</a:t>
                      </a:r>
                      <a:r>
                        <a:rPr sz="2400" b="0">
                          <a:solidFill>
                            <a:schemeClr val="tx1"/>
                          </a:solidFill>
                          <a:latin typeface="楷体" panose="02010609060101010101" charset="-122"/>
                          <a:ea typeface="楷体" panose="02010609060101010101" charset="-122"/>
                          <a:cs typeface="楷体" panose="02010609060101010101" charset="-122"/>
                          <a:sym typeface="Arial" panose="020B0604020202020204"/>
                        </a:rPr>
                        <a:t>的</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背景</a:t>
                      </a:r>
                    </a:p>
                    <a:p>
                      <a:pPr indent="0" algn="l">
                        <a:lnSpc>
                          <a:spcPct val="110000"/>
                        </a:lnSpc>
                        <a:spcBef>
                          <a:spcPts val="0"/>
                        </a:spcBef>
                        <a:spcAft>
                          <a:spcPts val="0"/>
                        </a:spcAft>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北京卷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马克思主义</a:t>
                      </a:r>
                      <a:r>
                        <a:rPr sz="2400" b="0">
                          <a:solidFill>
                            <a:schemeClr val="tx1"/>
                          </a:solidFill>
                          <a:latin typeface="楷体" panose="02010609060101010101" charset="-122"/>
                          <a:ea typeface="楷体" panose="02010609060101010101" charset="-122"/>
                          <a:cs typeface="楷体" panose="02010609060101010101" charset="-122"/>
                          <a:sym typeface="Arial" panose="020B0604020202020204"/>
                        </a:rPr>
                        <a:t>的</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传播</a:t>
                      </a:r>
                    </a:p>
                    <a:p>
                      <a:pPr indent="0" algn="l">
                        <a:lnSpc>
                          <a:spcPct val="110000"/>
                        </a:lnSpc>
                        <a:spcBef>
                          <a:spcPts val="0"/>
                        </a:spcBef>
                        <a:spcAft>
                          <a:spcPts val="0"/>
                        </a:spcAft>
                      </a:pPr>
                      <a:r>
                        <a:rPr lang="en-US" sz="2400" b="0">
                          <a:solidFill>
                            <a:schemeClr val="tx1"/>
                          </a:solidFill>
                          <a:latin typeface="楷体" panose="02010609060101010101" charset="-122"/>
                          <a:ea typeface="楷体" panose="02010609060101010101" charset="-122"/>
                          <a:cs typeface="楷体" panose="02010609060101010101" charset="-122"/>
                          <a:sym typeface="Arial" panose="020B0604020202020204"/>
                        </a:rPr>
                        <a:t>2023</a:t>
                      </a:r>
                      <a:r>
                        <a:rPr sz="2400" b="0">
                          <a:solidFill>
                            <a:schemeClr val="tx1"/>
                          </a:solidFill>
                          <a:latin typeface="楷体" panose="02010609060101010101" charset="-122"/>
                          <a:ea typeface="楷体" panose="02010609060101010101" charset="-122"/>
                          <a:cs typeface="楷体" panose="02010609060101010101" charset="-122"/>
                          <a:sym typeface="Arial" panose="020B0604020202020204"/>
                        </a:rPr>
                        <a:t>浙江卷·维新思想到</a:t>
                      </a:r>
                      <a:r>
                        <a:rPr lang="en-US" altLang="zh-CN" sz="2400" b="0">
                          <a:solidFill>
                            <a:schemeClr val="tx1"/>
                          </a:solidFill>
                          <a:latin typeface="楷体" panose="02010609060101010101" charset="-122"/>
                          <a:ea typeface="楷体" panose="02010609060101010101" charset="-122"/>
                          <a:cs typeface="楷体" panose="02010609060101010101" charset="-122"/>
                          <a:sym typeface="Arial" panose="020B0604020202020204"/>
                        </a:rPr>
                        <a:t>马克思主义</a:t>
                      </a:r>
                    </a:p>
                    <a:p>
                      <a:pPr indent="0" algn="l">
                        <a:lnSpc>
                          <a:spcPct val="110000"/>
                        </a:lnSpc>
                        <a:spcBef>
                          <a:spcPts val="0"/>
                        </a:spcBef>
                        <a:spcAft>
                          <a:spcPts val="0"/>
                        </a:spcAft>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2021</a:t>
                      </a:r>
                      <a:r>
                        <a:rPr sz="2400" b="0">
                          <a:solidFill>
                            <a:schemeClr val="tx1"/>
                          </a:solidFill>
                          <a:latin typeface="楷体" panose="02010609060101010101" charset="-122"/>
                          <a:ea typeface="楷体" panose="02010609060101010101" charset="-122"/>
                          <a:cs typeface="楷体" panose="02010609060101010101" charset="-122"/>
                          <a:sym typeface="+mn-ea"/>
                        </a:rPr>
                        <a:t>广东</a:t>
                      </a:r>
                      <a:r>
                        <a:rPr lang="zh-CN" sz="2400" b="0">
                          <a:solidFill>
                            <a:schemeClr val="tx1"/>
                          </a:solidFill>
                          <a:latin typeface="楷体" panose="02010609060101010101" charset="-122"/>
                          <a:ea typeface="楷体" panose="02010609060101010101" charset="-122"/>
                          <a:cs typeface="楷体" panose="02010609060101010101" charset="-122"/>
                          <a:sym typeface="+mn-ea"/>
                        </a:rPr>
                        <a:t>卷</a:t>
                      </a:r>
                      <a:r>
                        <a:rPr sz="2400" b="0">
                          <a:solidFill>
                            <a:schemeClr val="tx1"/>
                          </a:solidFill>
                          <a:latin typeface="楷体" panose="02010609060101010101" charset="-122"/>
                          <a:ea typeface="楷体" panose="02010609060101010101" charset="-122"/>
                          <a:cs typeface="楷体" panose="02010609060101010101" charset="-122"/>
                          <a:sym typeface="+mn-ea"/>
                        </a:rPr>
                        <a:t>·国民大革命</a:t>
                      </a:r>
                      <a:endParaRPr sz="2400" b="0">
                        <a:solidFill>
                          <a:schemeClr val="tx1"/>
                        </a:solidFill>
                        <a:latin typeface="楷体" panose="02010609060101010101" charset="-122"/>
                        <a:ea typeface="楷体" panose="02010609060101010101" charset="-122"/>
                        <a:cs typeface="楷体" panose="02010609060101010101" charset="-122"/>
                      </a:endParaRPr>
                    </a:p>
                    <a:p>
                      <a:pPr indent="0" algn="l">
                        <a:lnSpc>
                          <a:spcPct val="110000"/>
                        </a:lnSpc>
                        <a:spcBef>
                          <a:spcPts val="0"/>
                        </a:spcBef>
                        <a:spcAft>
                          <a:spcPts val="0"/>
                        </a:spcAft>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2021</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湖南卷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五四运动促进思想解放</a:t>
                      </a:r>
                    </a:p>
                    <a:p>
                      <a:pPr indent="0" algn="l">
                        <a:lnSpc>
                          <a:spcPct val="110000"/>
                        </a:lnSpc>
                        <a:spcBef>
                          <a:spcPts val="0"/>
                        </a:spcBef>
                        <a:spcAft>
                          <a:spcPts val="0"/>
                        </a:spcAft>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2020</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山东卷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sz="2400" b="0">
                          <a:solidFill>
                            <a:schemeClr val="tx1"/>
                          </a:solidFill>
                          <a:latin typeface="楷体" panose="02010609060101010101" charset="-122"/>
                          <a:ea typeface="楷体" panose="02010609060101010101" charset="-122"/>
                          <a:cs typeface="楷体" panose="02010609060101010101" charset="-122"/>
                          <a:sym typeface="+mn-ea"/>
                        </a:rPr>
                        <a:t>国民大革命</a:t>
                      </a:r>
                      <a:r>
                        <a:rPr lang="zh-CN" sz="2400" b="0">
                          <a:solidFill>
                            <a:schemeClr val="tx1"/>
                          </a:solidFill>
                          <a:latin typeface="楷体" panose="02010609060101010101" charset="-122"/>
                          <a:ea typeface="楷体" panose="02010609060101010101" charset="-122"/>
                          <a:cs typeface="楷体" panose="02010609060101010101" charset="-122"/>
                          <a:sym typeface="+mn-ea"/>
                        </a:rPr>
                        <a:t>的</a:t>
                      </a:r>
                      <a:r>
                        <a:rPr lang="en-US" altLang="zh-CN" sz="2400" b="0">
                          <a:solidFill>
                            <a:schemeClr val="tx1"/>
                          </a:solidFill>
                          <a:latin typeface="楷体" panose="02010609060101010101" charset="-122"/>
                          <a:ea typeface="楷体" panose="02010609060101010101" charset="-122"/>
                          <a:cs typeface="楷体" panose="02010609060101010101" charset="-122"/>
                          <a:sym typeface="+mn-ea"/>
                        </a:rPr>
                        <a:t>农民运动</a:t>
                      </a:r>
                      <a:endPar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0095">
                <a:tc>
                  <a:txBody>
                    <a:bodyPr/>
                    <a:lstStyle/>
                    <a:p>
                      <a:pPr>
                        <a:lnSpc>
                          <a:spcPct val="100000"/>
                        </a:lnSpc>
                        <a:buNone/>
                      </a:pPr>
                      <a:r>
                        <a:rPr lang="zh-CN" altLang="en-US" sz="2400" b="1">
                          <a:solidFill>
                            <a:schemeClr val="tx1"/>
                          </a:solidFill>
                          <a:latin typeface="华文中宋" panose="02010600040101010101" charset="-122"/>
                          <a:ea typeface="华文中宋" panose="02010600040101010101" charset="-122"/>
                        </a:rPr>
                        <a:t>考向</a:t>
                      </a:r>
                    </a:p>
                    <a:p>
                      <a:pPr>
                        <a:lnSpc>
                          <a:spcPct val="100000"/>
                        </a:lnSpc>
                        <a:buNone/>
                      </a:pPr>
                      <a:r>
                        <a:rPr lang="zh-CN" altLang="en-US" sz="2400" b="1">
                          <a:solidFill>
                            <a:schemeClr val="tx1"/>
                          </a:solidFill>
                          <a:latin typeface="华文中宋" panose="02010600040101010101" charset="-122"/>
                          <a:ea typeface="华文中宋" panose="02010600040101010101" charset="-122"/>
                        </a:rPr>
                        <a:t>分析</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54685">
                <a:tc>
                  <a:txBody>
                    <a:bodyPr/>
                    <a:lstStyle/>
                    <a:p>
                      <a:pPr>
                        <a:buNone/>
                      </a:pPr>
                      <a:r>
                        <a:rPr lang="zh-CN" altLang="en-US" sz="2400" b="1">
                          <a:solidFill>
                            <a:schemeClr val="tx1"/>
                          </a:solidFill>
                          <a:latin typeface="华文中宋" panose="02010600040101010101" charset="-122"/>
                          <a:ea typeface="华文中宋" panose="02010600040101010101" charset="-122"/>
                        </a:rPr>
                        <a:t>考查方式</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9" name="圆角矩形 8"/>
          <p:cNvSpPr/>
          <p:nvPr>
            <p:custDataLst>
              <p:tags r:id="rId3"/>
            </p:custDataLst>
          </p:nvPr>
        </p:nvSpPr>
        <p:spPr>
          <a:xfrm>
            <a:off x="379095" y="339090"/>
            <a:ext cx="220472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考情考向</a:t>
            </a:r>
          </a:p>
        </p:txBody>
      </p:sp>
      <p:sp>
        <p:nvSpPr>
          <p:cNvPr id="4" name="文本框 3"/>
          <p:cNvSpPr txBox="1"/>
          <p:nvPr/>
        </p:nvSpPr>
        <p:spPr>
          <a:xfrm>
            <a:off x="1162685" y="4691380"/>
            <a:ext cx="10586720" cy="829945"/>
          </a:xfrm>
          <a:prstGeom prst="rect">
            <a:avLst/>
          </a:prstGeom>
          <a:noFill/>
        </p:spPr>
        <p:txBody>
          <a:bodyPr wrap="square" rtlCol="0" anchor="t">
            <a:spAutoFit/>
          </a:bodyPr>
          <a:lstStyle/>
          <a:p>
            <a:r>
              <a:rPr lang="en-US" sz="2400" b="1">
                <a:solidFill>
                  <a:srgbClr val="C00000"/>
                </a:solidFill>
                <a:effectLst/>
                <a:latin typeface="华文中宋" panose="02010600040101010101" charset="-122"/>
                <a:ea typeface="华文中宋" panose="02010600040101010101" charset="-122"/>
                <a:cs typeface="华文中宋" panose="02010600040101010101" charset="-122"/>
                <a:sym typeface="+mn-ea"/>
              </a:rPr>
              <a:t>1.</a:t>
            </a:r>
            <a:r>
              <a:rPr lang="en-US" sz="2400" b="1">
                <a:solidFill>
                  <a:srgbClr val="C00000"/>
                </a:solidFill>
                <a:latin typeface="华文中宋" panose="02010600040101010101" charset="-122"/>
                <a:ea typeface="华文中宋" panose="02010600040101010101" charset="-122"/>
                <a:cs typeface="华文中宋" panose="02010600040101010101" charset="-122"/>
                <a:sym typeface="+mn-ea"/>
              </a:rPr>
              <a:t>五四运动属于新旧民主革命的分界线，历来是考查重点</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a:t>
            </a:r>
          </a:p>
          <a:p>
            <a:r>
              <a:rPr lang="en-US" altLang="zh-CN" sz="2400" b="1">
                <a:solidFill>
                  <a:srgbClr val="C00000"/>
                </a:solidFill>
                <a:latin typeface="华文中宋" panose="02010600040101010101" charset="-122"/>
                <a:ea typeface="华文中宋" panose="02010600040101010101" charset="-122"/>
                <a:cs typeface="华文中宋" panose="02010600040101010101" charset="-122"/>
                <a:sym typeface="+mn-ea"/>
              </a:rPr>
              <a:t>2.</a:t>
            </a:r>
            <a:r>
              <a:rPr lang="en-US" sz="2400" b="1">
                <a:solidFill>
                  <a:srgbClr val="C00000"/>
                </a:solidFill>
                <a:latin typeface="华文中宋" panose="02010600040101010101" charset="-122"/>
                <a:ea typeface="华文中宋" panose="02010600040101010101" charset="-122"/>
                <a:cs typeface="华文中宋" panose="02010600040101010101" charset="-122"/>
                <a:sym typeface="+mn-ea"/>
              </a:rPr>
              <a:t>马克思主义在中国</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的</a:t>
            </a:r>
            <a:r>
              <a:rPr lang="en-US" sz="2400" b="1">
                <a:solidFill>
                  <a:srgbClr val="C00000"/>
                </a:solidFill>
                <a:latin typeface="华文中宋" panose="02010600040101010101" charset="-122"/>
                <a:ea typeface="华文中宋" panose="02010600040101010101" charset="-122"/>
                <a:cs typeface="华文中宋" panose="02010600040101010101" charset="-122"/>
                <a:sym typeface="+mn-ea"/>
              </a:rPr>
              <a:t>传播</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sz="2400" b="1">
                <a:solidFill>
                  <a:srgbClr val="C00000"/>
                </a:solidFill>
                <a:latin typeface="华文中宋" panose="02010600040101010101" charset="-122"/>
                <a:ea typeface="华文中宋" panose="02010600040101010101" charset="-122"/>
                <a:cs typeface="华文中宋" panose="02010600040101010101" charset="-122"/>
                <a:sym typeface="+mn-ea"/>
              </a:rPr>
              <a:t>中国共产党诞生</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sz="2400" b="1">
                <a:solidFill>
                  <a:srgbClr val="C00000"/>
                </a:solidFill>
                <a:latin typeface="华文中宋" panose="02010600040101010101" charset="-122"/>
                <a:ea typeface="华文中宋" panose="02010600040101010101" charset="-122"/>
                <a:cs typeface="华文中宋" panose="02010600040101010101" charset="-122"/>
                <a:sym typeface="+mn-ea"/>
              </a:rPr>
              <a:t>国共合作</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也是命题的重点。</a:t>
            </a:r>
            <a:endParaRPr lang="zh-CN" altLang="en-US" sz="2400" b="1">
              <a:solidFill>
                <a:srgbClr val="C00000"/>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1175385" y="5521325"/>
            <a:ext cx="10631805" cy="829945"/>
          </a:xfrm>
          <a:prstGeom prst="rect">
            <a:avLst/>
          </a:prstGeom>
          <a:noFill/>
        </p:spPr>
        <p:txBody>
          <a:bodyPr wrap="square" rtlCol="0" anchor="t">
            <a:spAutoFit/>
          </a:bodyPr>
          <a:lstStyle/>
          <a:p>
            <a:pPr marL="0" lvl="0" indent="0" latinLnBrk="1">
              <a:lnSpc>
                <a:spcPct val="100000"/>
              </a:lnSpc>
              <a:buNone/>
            </a:pPr>
            <a:r>
              <a:rPr lang="en-US" sz="2400">
                <a:solidFill>
                  <a:srgbClr val="000000"/>
                </a:solidFill>
                <a:latin typeface="华文中宋" panose="02010600040101010101" charset="-122"/>
                <a:ea typeface="华文中宋" panose="02010600040101010101" charset="-122"/>
                <a:cs typeface="黑体" panose="02010609060101010101" pitchFamily="49" charset="-122"/>
                <a:sym typeface="+mn-ea"/>
              </a:rPr>
              <a:t>近三年考查较多</a:t>
            </a:r>
            <a:r>
              <a:rPr lang="zh-CN" altLang="en-US" sz="2400">
                <a:solidFill>
                  <a:srgbClr val="000000"/>
                </a:solidFill>
                <a:latin typeface="华文中宋" panose="02010600040101010101" charset="-122"/>
                <a:ea typeface="华文中宋" panose="02010600040101010101" charset="-122"/>
                <a:cs typeface="黑体" panose="02010609060101010101" pitchFamily="49" charset="-122"/>
                <a:sym typeface="+mn-ea"/>
              </a:rPr>
              <a:t>，注重时空观念，</a:t>
            </a:r>
            <a:r>
              <a:rPr lang="en-US" sz="2400" dirty="0" err="1">
                <a:solidFill>
                  <a:srgbClr val="000000"/>
                </a:solidFill>
                <a:latin typeface="华文中宋" panose="02010600040101010101" charset="-122"/>
                <a:ea typeface="华文中宋" panose="02010600040101010101" charset="-122"/>
                <a:cs typeface="黑体" panose="02010609060101010101" pitchFamily="49" charset="-122"/>
                <a:sym typeface="+mn-ea"/>
              </a:rPr>
              <a:t>结合地图理解</a:t>
            </a:r>
            <a:r>
              <a:rPr lang="en-US" sz="2400" dirty="0">
                <a:solidFill>
                  <a:srgbClr val="000000"/>
                </a:solidFill>
                <a:latin typeface="华文中宋" panose="02010600040101010101" charset="-122"/>
                <a:ea typeface="华文中宋" panose="02010600040101010101" charset="-122"/>
                <a:cs typeface="黑体" panose="02010609060101010101" pitchFamily="49" charset="-122"/>
                <a:sym typeface="+mn-ea"/>
              </a:rPr>
              <a:t>。</a:t>
            </a:r>
            <a:r>
              <a:rPr lang="zh-CN" altLang="en-US" sz="2400">
                <a:solidFill>
                  <a:schemeClr val="tx1"/>
                </a:solidFill>
                <a:latin typeface="华文中宋" panose="02010600040101010101" charset="-122"/>
                <a:ea typeface="华文中宋" panose="02010600040101010101" charset="-122"/>
                <a:cs typeface="黑体" panose="02010609060101010101" pitchFamily="49" charset="-122"/>
                <a:sym typeface="+mn-ea"/>
              </a:rPr>
              <a:t>多关注中国共产党成立和国民革命对中国革命的作用，</a:t>
            </a:r>
            <a:r>
              <a:rPr lang="en-US" sz="2400">
                <a:solidFill>
                  <a:schemeClr val="tx1"/>
                </a:solidFill>
                <a:latin typeface="华文中宋" panose="02010600040101010101" charset="-122"/>
                <a:ea typeface="华文中宋" panose="02010600040101010101" charset="-122"/>
                <a:cs typeface="黑体" panose="02010609060101010101" pitchFamily="49" charset="-122"/>
                <a:sym typeface="+mn-ea"/>
              </a:rPr>
              <a:t>复习时要关注世界史内容，结合背景知识多加重视</a:t>
            </a:r>
            <a:r>
              <a:rPr lang="zh-CN" altLang="en-US" sz="2400">
                <a:solidFill>
                  <a:schemeClr val="tx1"/>
                </a:solidFill>
                <a:latin typeface="华文中宋" panose="02010600040101010101" charset="-122"/>
                <a:ea typeface="华文中宋" panose="02010600040101010101" charset="-122"/>
                <a:cs typeface="黑体" panose="02010609060101010101" pitchFamily="49" charset="-122"/>
                <a:sym typeface="+mn-ea"/>
              </a:rPr>
              <a:t>。</a:t>
            </a:r>
            <a:endParaRPr lang="zh-CN" altLang="en-US" sz="2400" dirty="0">
              <a:solidFill>
                <a:schemeClr val="tx1"/>
              </a:solidFill>
              <a:latin typeface="华文中宋" panose="02010600040101010101" charset="-122"/>
              <a:ea typeface="华文中宋" panose="02010600040101010101" charset="-122"/>
              <a:cs typeface="黑体" panose="02010609060101010101" pitchFamily="49" charset="-122"/>
              <a:sym typeface="+mn-ea"/>
            </a:endParaRPr>
          </a:p>
        </p:txBody>
      </p:sp>
      <p:sp>
        <p:nvSpPr>
          <p:cNvPr id="51202" name="矩形 4"/>
          <p:cNvSpPr/>
          <p:nvPr>
            <p:custDataLst>
              <p:tags r:id="rId4"/>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custDataLst>
              <p:tags r:id="rId1"/>
            </p:custDataLst>
          </p:nvPr>
        </p:nvSpPr>
        <p:spPr>
          <a:xfrm>
            <a:off x="379095" y="339090"/>
            <a:ext cx="472567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概念解析：新民主主义革命</a:t>
            </a: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pSp>
        <p:nvGrpSpPr>
          <p:cNvPr id="32" name="Group 2"/>
          <p:cNvGrpSpPr/>
          <p:nvPr/>
        </p:nvGrpSpPr>
        <p:grpSpPr>
          <a:xfrm>
            <a:off x="1038225" y="2399030"/>
            <a:ext cx="9861550" cy="1342636"/>
            <a:chOff x="-142" y="250"/>
            <a:chExt cx="6212" cy="972"/>
          </a:xfrm>
        </p:grpSpPr>
        <p:grpSp>
          <p:nvGrpSpPr>
            <p:cNvPr id="33" name="Group 3"/>
            <p:cNvGrpSpPr/>
            <p:nvPr/>
          </p:nvGrpSpPr>
          <p:grpSpPr>
            <a:xfrm>
              <a:off x="1156" y="845"/>
              <a:ext cx="3448" cy="311"/>
              <a:chOff x="1156" y="845"/>
              <a:chExt cx="3448" cy="311"/>
            </a:xfrm>
          </p:grpSpPr>
          <p:sp>
            <p:nvSpPr>
              <p:cNvPr id="34" name="Text Box 4"/>
              <p:cNvSpPr txBox="1"/>
              <p:nvPr/>
            </p:nvSpPr>
            <p:spPr>
              <a:xfrm>
                <a:off x="1156" y="867"/>
                <a:ext cx="1144" cy="289"/>
              </a:xfrm>
              <a:prstGeom prst="rect">
                <a:avLst/>
              </a:prstGeom>
              <a:noFill/>
              <a:ln w="9525">
                <a:noFill/>
              </a:ln>
            </p:spPr>
            <p:txBody>
              <a:bodyPr>
                <a:spAutoFit/>
              </a:bodyPr>
              <a:lstStyle/>
              <a:p>
                <a:pPr>
                  <a:spcBef>
                    <a:spcPct val="50000"/>
                  </a:spcBef>
                </a:pPr>
                <a:r>
                  <a:rPr lang="zh-CN" altLang="en-US" sz="2000">
                    <a:solidFill>
                      <a:schemeClr val="tx1"/>
                    </a:solidFill>
                    <a:latin typeface="华文中宋" panose="02010600040101010101" charset="-122"/>
                    <a:ea typeface="华文中宋" panose="02010600040101010101" charset="-122"/>
                    <a:cs typeface="华文中宋" panose="02010600040101010101" charset="-122"/>
                  </a:rPr>
                  <a:t>（约</a:t>
                </a:r>
                <a:r>
                  <a:rPr lang="en-US" altLang="zh-CN" sz="2000">
                    <a:solidFill>
                      <a:schemeClr val="tx1"/>
                    </a:solidFill>
                    <a:latin typeface="华文中宋" panose="02010600040101010101" charset="-122"/>
                    <a:ea typeface="华文中宋" panose="02010600040101010101" charset="-122"/>
                    <a:cs typeface="华文中宋" panose="02010600040101010101" charset="-122"/>
                  </a:rPr>
                  <a:t>80</a:t>
                </a:r>
                <a:r>
                  <a:rPr lang="zh-CN" altLang="en-US" sz="2000">
                    <a:solidFill>
                      <a:schemeClr val="tx1"/>
                    </a:solidFill>
                    <a:latin typeface="华文中宋" panose="02010600040101010101" charset="-122"/>
                    <a:ea typeface="华文中宋" panose="02010600040101010101" charset="-122"/>
                    <a:cs typeface="华文中宋" panose="02010600040101010101" charset="-122"/>
                  </a:rPr>
                  <a:t>年）</a:t>
                </a:r>
              </a:p>
            </p:txBody>
          </p:sp>
          <p:sp>
            <p:nvSpPr>
              <p:cNvPr id="35" name="Text Box 5"/>
              <p:cNvSpPr txBox="1"/>
              <p:nvPr/>
            </p:nvSpPr>
            <p:spPr>
              <a:xfrm>
                <a:off x="3470" y="845"/>
                <a:ext cx="1134" cy="289"/>
              </a:xfrm>
              <a:prstGeom prst="rect">
                <a:avLst/>
              </a:prstGeom>
              <a:noFill/>
              <a:ln w="9525">
                <a:noFill/>
              </a:ln>
            </p:spPr>
            <p:txBody>
              <a:bodyPr>
                <a:spAutoFit/>
              </a:bodyPr>
              <a:lstStyle/>
              <a:p>
                <a:pPr>
                  <a:spcBef>
                    <a:spcPct val="50000"/>
                  </a:spcBef>
                </a:pPr>
                <a:r>
                  <a:rPr lang="zh-CN" altLang="en-US" sz="2000">
                    <a:solidFill>
                      <a:schemeClr val="tx1"/>
                    </a:solidFill>
                    <a:latin typeface="华文中宋" panose="02010600040101010101" charset="-122"/>
                    <a:ea typeface="华文中宋" panose="02010600040101010101" charset="-122"/>
                    <a:cs typeface="华文中宋" panose="02010600040101010101" charset="-122"/>
                  </a:rPr>
                  <a:t>（约</a:t>
                </a:r>
                <a:r>
                  <a:rPr lang="en-US" altLang="zh-CN" sz="2000">
                    <a:solidFill>
                      <a:schemeClr val="tx1"/>
                    </a:solidFill>
                    <a:latin typeface="华文中宋" panose="02010600040101010101" charset="-122"/>
                    <a:ea typeface="华文中宋" panose="02010600040101010101" charset="-122"/>
                    <a:cs typeface="华文中宋" panose="02010600040101010101" charset="-122"/>
                  </a:rPr>
                  <a:t>30</a:t>
                </a:r>
                <a:r>
                  <a:rPr lang="zh-CN" altLang="en-US" sz="2000">
                    <a:solidFill>
                      <a:schemeClr val="tx1"/>
                    </a:solidFill>
                    <a:latin typeface="华文中宋" panose="02010600040101010101" charset="-122"/>
                    <a:ea typeface="华文中宋" panose="02010600040101010101" charset="-122"/>
                    <a:cs typeface="华文中宋" panose="02010600040101010101" charset="-122"/>
                  </a:rPr>
                  <a:t>年）</a:t>
                </a:r>
              </a:p>
            </p:txBody>
          </p:sp>
        </p:grpSp>
        <p:grpSp>
          <p:nvGrpSpPr>
            <p:cNvPr id="36" name="Group 6"/>
            <p:cNvGrpSpPr/>
            <p:nvPr/>
          </p:nvGrpSpPr>
          <p:grpSpPr>
            <a:xfrm>
              <a:off x="475" y="572"/>
              <a:ext cx="4763" cy="288"/>
              <a:chOff x="521" y="1842"/>
              <a:chExt cx="4763" cy="288"/>
            </a:xfrm>
          </p:grpSpPr>
          <p:sp>
            <p:nvSpPr>
              <p:cNvPr id="37" name="Line 7"/>
              <p:cNvSpPr/>
              <p:nvPr/>
            </p:nvSpPr>
            <p:spPr>
              <a:xfrm>
                <a:off x="521" y="2104"/>
                <a:ext cx="4763" cy="11"/>
              </a:xfrm>
              <a:prstGeom prst="line">
                <a:avLst/>
              </a:prstGeom>
              <a:ln w="85725" cap="flat" cmpd="sng">
                <a:solidFill>
                  <a:srgbClr val="C00000"/>
                </a:solidFill>
                <a:prstDash val="solid"/>
                <a:headEnd type="none" w="med" len="med"/>
                <a:tailEnd type="none" w="med" len="med"/>
              </a:ln>
            </p:spPr>
            <p:txBody>
              <a:bodyPr/>
              <a:lstStyle/>
              <a:p>
                <a:endParaRPr/>
              </a:p>
            </p:txBody>
          </p:sp>
          <p:sp>
            <p:nvSpPr>
              <p:cNvPr id="38" name="Line 8"/>
              <p:cNvSpPr/>
              <p:nvPr/>
            </p:nvSpPr>
            <p:spPr>
              <a:xfrm flipH="1">
                <a:off x="521" y="1868"/>
                <a:ext cx="0" cy="262"/>
              </a:xfrm>
              <a:prstGeom prst="line">
                <a:avLst/>
              </a:prstGeom>
              <a:ln w="85725" cap="flat" cmpd="sng">
                <a:solidFill>
                  <a:srgbClr val="C00000"/>
                </a:solidFill>
                <a:prstDash val="solid"/>
                <a:headEnd type="none" w="med" len="med"/>
                <a:tailEnd type="none" w="med" len="med"/>
              </a:ln>
            </p:spPr>
            <p:txBody>
              <a:bodyPr/>
              <a:lstStyle/>
              <a:p>
                <a:endParaRPr/>
              </a:p>
            </p:txBody>
          </p:sp>
          <p:sp>
            <p:nvSpPr>
              <p:cNvPr id="39" name="Line 9"/>
              <p:cNvSpPr/>
              <p:nvPr/>
            </p:nvSpPr>
            <p:spPr>
              <a:xfrm flipH="1">
                <a:off x="5284" y="1868"/>
                <a:ext cx="0" cy="262"/>
              </a:xfrm>
              <a:prstGeom prst="line">
                <a:avLst/>
              </a:prstGeom>
              <a:ln w="85725" cap="flat" cmpd="sng">
                <a:solidFill>
                  <a:srgbClr val="C00000"/>
                </a:solidFill>
                <a:prstDash val="solid"/>
                <a:headEnd type="none" w="med" len="med"/>
                <a:tailEnd type="none" w="med" len="med"/>
              </a:ln>
            </p:spPr>
            <p:txBody>
              <a:bodyPr/>
              <a:lstStyle/>
              <a:p>
                <a:endParaRPr/>
              </a:p>
            </p:txBody>
          </p:sp>
          <p:sp>
            <p:nvSpPr>
              <p:cNvPr id="40" name="Line 10"/>
              <p:cNvSpPr/>
              <p:nvPr/>
            </p:nvSpPr>
            <p:spPr>
              <a:xfrm flipH="1">
                <a:off x="2880" y="1842"/>
                <a:ext cx="0" cy="262"/>
              </a:xfrm>
              <a:prstGeom prst="line">
                <a:avLst/>
              </a:prstGeom>
              <a:ln w="85725" cap="flat" cmpd="sng">
                <a:solidFill>
                  <a:srgbClr val="C00000"/>
                </a:solidFill>
                <a:prstDash val="solid"/>
                <a:headEnd type="none" w="med" len="med"/>
                <a:tailEnd type="none" w="med" len="med"/>
              </a:ln>
            </p:spPr>
            <p:txBody>
              <a:bodyPr/>
              <a:lstStyle/>
              <a:p>
                <a:endParaRPr/>
              </a:p>
            </p:txBody>
          </p:sp>
        </p:grpSp>
        <p:grpSp>
          <p:nvGrpSpPr>
            <p:cNvPr id="41" name="Group 11"/>
            <p:cNvGrpSpPr/>
            <p:nvPr/>
          </p:nvGrpSpPr>
          <p:grpSpPr>
            <a:xfrm>
              <a:off x="-142" y="250"/>
              <a:ext cx="1207" cy="927"/>
              <a:chOff x="-96" y="1142"/>
              <a:chExt cx="1207" cy="927"/>
            </a:xfrm>
          </p:grpSpPr>
          <p:sp>
            <p:nvSpPr>
              <p:cNvPr id="42" name="Text Box 12"/>
              <p:cNvSpPr txBox="1"/>
              <p:nvPr/>
            </p:nvSpPr>
            <p:spPr>
              <a:xfrm>
                <a:off x="113" y="1736"/>
                <a:ext cx="998" cy="333"/>
              </a:xfrm>
              <a:prstGeom prst="rect">
                <a:avLst/>
              </a:prstGeom>
              <a:noFill/>
              <a:ln w="9525">
                <a:noFill/>
              </a:ln>
            </p:spPr>
            <p:txBody>
              <a:bodyPr>
                <a:spAutoFit/>
              </a:bodyPr>
              <a:lstStyle/>
              <a:p>
                <a:pPr>
                  <a:spcBef>
                    <a:spcPct val="50000"/>
                  </a:spcBef>
                </a:pPr>
                <a:r>
                  <a:rPr lang="zh-CN" altLang="en-US" sz="2400">
                    <a:solidFill>
                      <a:schemeClr val="tx1"/>
                    </a:solidFill>
                    <a:latin typeface="华文中宋" panose="02010600040101010101" charset="-122"/>
                    <a:ea typeface="华文中宋" panose="02010600040101010101" charset="-122"/>
                  </a:rPr>
                  <a:t>１８４０</a:t>
                </a:r>
              </a:p>
            </p:txBody>
          </p:sp>
          <p:sp>
            <p:nvSpPr>
              <p:cNvPr id="43" name="Text Box 13"/>
              <p:cNvSpPr txBox="1"/>
              <p:nvPr/>
            </p:nvSpPr>
            <p:spPr>
              <a:xfrm>
                <a:off x="-96" y="1142"/>
                <a:ext cx="1134" cy="378"/>
              </a:xfrm>
              <a:prstGeom prst="rect">
                <a:avLst/>
              </a:prstGeom>
              <a:noFill/>
              <a:ln w="9525">
                <a:noFill/>
              </a:ln>
            </p:spPr>
            <p:txBody>
              <a:bodyPr>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鸦片战争</a:t>
                </a:r>
              </a:p>
            </p:txBody>
          </p:sp>
        </p:grpSp>
        <p:grpSp>
          <p:nvGrpSpPr>
            <p:cNvPr id="44" name="Group 14"/>
            <p:cNvGrpSpPr/>
            <p:nvPr/>
          </p:nvGrpSpPr>
          <p:grpSpPr>
            <a:xfrm>
              <a:off x="2341" y="250"/>
              <a:ext cx="1088" cy="972"/>
              <a:chOff x="2387" y="1142"/>
              <a:chExt cx="1088" cy="972"/>
            </a:xfrm>
          </p:grpSpPr>
          <p:sp>
            <p:nvSpPr>
              <p:cNvPr id="45" name="Text Box 15"/>
              <p:cNvSpPr txBox="1"/>
              <p:nvPr/>
            </p:nvSpPr>
            <p:spPr>
              <a:xfrm>
                <a:off x="2426" y="1781"/>
                <a:ext cx="1044" cy="333"/>
              </a:xfrm>
              <a:prstGeom prst="rect">
                <a:avLst/>
              </a:prstGeom>
              <a:noFill/>
              <a:ln w="9525">
                <a:noFill/>
              </a:ln>
            </p:spPr>
            <p:txBody>
              <a:bodyPr>
                <a:spAutoFit/>
              </a:bodyPr>
              <a:lstStyle/>
              <a:p>
                <a:pPr>
                  <a:spcBef>
                    <a:spcPct val="50000"/>
                  </a:spcBef>
                </a:pPr>
                <a:r>
                  <a:rPr lang="zh-CN" altLang="en-US" sz="2400">
                    <a:solidFill>
                      <a:schemeClr val="tx1"/>
                    </a:solidFill>
                    <a:latin typeface="华文中宋" panose="02010600040101010101" charset="-122"/>
                    <a:ea typeface="华文中宋" panose="02010600040101010101" charset="-122"/>
                  </a:rPr>
                  <a:t>１９１９</a:t>
                </a:r>
              </a:p>
            </p:txBody>
          </p:sp>
          <p:sp>
            <p:nvSpPr>
              <p:cNvPr id="46" name="Text Box 16"/>
              <p:cNvSpPr txBox="1"/>
              <p:nvPr/>
            </p:nvSpPr>
            <p:spPr>
              <a:xfrm>
                <a:off x="2387" y="1142"/>
                <a:ext cx="1088" cy="378"/>
              </a:xfrm>
              <a:prstGeom prst="rect">
                <a:avLst/>
              </a:prstGeom>
              <a:noFill/>
              <a:ln w="9525">
                <a:noFill/>
              </a:ln>
            </p:spPr>
            <p:txBody>
              <a:bodyPr>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五四运动</a:t>
                </a:r>
              </a:p>
            </p:txBody>
          </p:sp>
        </p:grpSp>
        <p:grpSp>
          <p:nvGrpSpPr>
            <p:cNvPr id="47" name="Group 17"/>
            <p:cNvGrpSpPr/>
            <p:nvPr/>
          </p:nvGrpSpPr>
          <p:grpSpPr>
            <a:xfrm>
              <a:off x="4778" y="315"/>
              <a:ext cx="1292" cy="907"/>
              <a:chOff x="4824" y="1207"/>
              <a:chExt cx="1292" cy="907"/>
            </a:xfrm>
          </p:grpSpPr>
          <p:sp>
            <p:nvSpPr>
              <p:cNvPr id="48" name="Text Box 18"/>
              <p:cNvSpPr txBox="1"/>
              <p:nvPr/>
            </p:nvSpPr>
            <p:spPr>
              <a:xfrm>
                <a:off x="4830" y="1781"/>
                <a:ext cx="952" cy="333"/>
              </a:xfrm>
              <a:prstGeom prst="rect">
                <a:avLst/>
              </a:prstGeom>
              <a:noFill/>
              <a:ln w="9525">
                <a:noFill/>
              </a:ln>
            </p:spPr>
            <p:txBody>
              <a:bodyPr>
                <a:spAutoFit/>
              </a:bodyPr>
              <a:lstStyle/>
              <a:p>
                <a:pPr>
                  <a:spcBef>
                    <a:spcPct val="50000"/>
                  </a:spcBef>
                </a:pPr>
                <a:r>
                  <a:rPr lang="zh-CN" altLang="en-US" sz="2400">
                    <a:solidFill>
                      <a:schemeClr val="tx1"/>
                    </a:solidFill>
                    <a:latin typeface="华文中宋" panose="02010600040101010101" charset="-122"/>
                    <a:ea typeface="华文中宋" panose="02010600040101010101" charset="-122"/>
                  </a:rPr>
                  <a:t>１９４９</a:t>
                </a:r>
              </a:p>
            </p:txBody>
          </p:sp>
          <p:sp>
            <p:nvSpPr>
              <p:cNvPr id="49" name="Text Box 19"/>
              <p:cNvSpPr txBox="1"/>
              <p:nvPr/>
            </p:nvSpPr>
            <p:spPr>
              <a:xfrm>
                <a:off x="4824" y="1207"/>
                <a:ext cx="1292" cy="378"/>
              </a:xfrm>
              <a:prstGeom prst="rect">
                <a:avLst/>
              </a:prstGeom>
              <a:noFill/>
              <a:ln w="9525">
                <a:noFill/>
              </a:ln>
            </p:spPr>
            <p:txBody>
              <a:bodyPr>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新中国成立</a:t>
                </a:r>
              </a:p>
            </p:txBody>
          </p:sp>
        </p:grpSp>
      </p:grpSp>
      <p:sp>
        <p:nvSpPr>
          <p:cNvPr id="2" name="文本框 1"/>
          <p:cNvSpPr txBox="1"/>
          <p:nvPr/>
        </p:nvSpPr>
        <p:spPr>
          <a:xfrm>
            <a:off x="379095" y="961390"/>
            <a:ext cx="10843260" cy="565150"/>
          </a:xfrm>
          <a:prstGeom prst="rect">
            <a:avLst/>
          </a:prstGeom>
          <a:noFill/>
        </p:spPr>
        <p:txBody>
          <a:bodyPr wrap="square" rtlCol="0" anchor="t">
            <a:spAutoFit/>
          </a:bodyPr>
          <a:lstStyle/>
          <a:p>
            <a:pPr>
              <a:lnSpc>
                <a:spcPct val="110000"/>
              </a:lnSpc>
            </a:pP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新民主主义革命是</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微软雅黑" panose="020B0503020204020204" charset="-122"/>
              </a:rPr>
              <a:t>无产阶级领导</a:t>
            </a: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的</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微软雅黑" panose="020B0503020204020204" charset="-122"/>
              </a:rPr>
              <a:t>反帝反封建</a:t>
            </a: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的</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微软雅黑" panose="020B0503020204020204" charset="-122"/>
              </a:rPr>
              <a:t>资产阶级民主革命</a:t>
            </a:r>
            <a:r>
              <a:rPr lang="zh-CN" altLang="zh-CN" sz="2800">
                <a:solidFill>
                  <a:srgbClr val="404040"/>
                </a:solidFill>
                <a:latin typeface="华文中宋" panose="02010600040101010101" charset="-122"/>
                <a:ea typeface="华文中宋" panose="02010600040101010101" charset="-122"/>
                <a:cs typeface="华文中宋" panose="02010600040101010101" charset="-122"/>
                <a:sym typeface="微软雅黑" panose="020B0503020204020204" charset="-122"/>
              </a:rPr>
              <a:t>。</a:t>
            </a:r>
          </a:p>
        </p:txBody>
      </p:sp>
      <p:sp>
        <p:nvSpPr>
          <p:cNvPr id="3" name="文本框 2"/>
          <p:cNvSpPr txBox="1"/>
          <p:nvPr/>
        </p:nvSpPr>
        <p:spPr>
          <a:xfrm>
            <a:off x="379095" y="5301615"/>
            <a:ext cx="10147935" cy="1038860"/>
          </a:xfrm>
          <a:prstGeom prst="rect">
            <a:avLst/>
          </a:prstGeom>
          <a:noFill/>
        </p:spPr>
        <p:txBody>
          <a:bodyPr wrap="square" rtlCol="0" anchor="t">
            <a:spAutoFit/>
          </a:bodyPr>
          <a:lstStyle/>
          <a:p>
            <a:pPr>
              <a:lnSpc>
                <a:spcPct val="110000"/>
              </a:lnSpc>
            </a:pP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1919年</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微软雅黑" panose="020B0503020204020204" charset="-122"/>
              </a:rPr>
              <a:t>五四运动</a:t>
            </a: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标志着新民主主义革命</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微软雅黑" panose="020B0503020204020204" charset="-122"/>
              </a:rPr>
              <a:t>开端</a:t>
            </a: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a:t>
            </a:r>
            <a: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
            </a:r>
            <a:br>
              <a:rPr lang="zh-CN" altLang="en-US"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b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1949年</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微软雅黑" panose="020B0503020204020204" charset="-122"/>
              </a:rPr>
              <a:t>新中国成立</a:t>
            </a: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标志着新民主主义革命的</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微软雅黑" panose="020B0503020204020204" charset="-122"/>
              </a:rPr>
              <a:t>基本结束</a:t>
            </a:r>
            <a:r>
              <a:rPr lang="zh-CN" altLang="zh-CN" sz="28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微软雅黑" panose="020B0503020204020204" charset="-122"/>
              </a:rPr>
              <a:t>。</a:t>
            </a:r>
          </a:p>
        </p:txBody>
      </p:sp>
      <p:grpSp>
        <p:nvGrpSpPr>
          <p:cNvPr id="10" name="组合 9"/>
          <p:cNvGrpSpPr/>
          <p:nvPr/>
        </p:nvGrpSpPr>
        <p:grpSpPr>
          <a:xfrm>
            <a:off x="1803400" y="1515110"/>
            <a:ext cx="7758430" cy="886460"/>
            <a:chOff x="2840" y="2830"/>
            <a:chExt cx="12218" cy="1396"/>
          </a:xfrm>
        </p:grpSpPr>
        <p:sp>
          <p:nvSpPr>
            <p:cNvPr id="4" name="左大括号 3"/>
            <p:cNvSpPr/>
            <p:nvPr/>
          </p:nvSpPr>
          <p:spPr>
            <a:xfrm rot="5400000">
              <a:off x="8771" y="-2061"/>
              <a:ext cx="356" cy="12218"/>
            </a:xfrm>
            <a:prstGeom prst="leftBrace">
              <a:avLst>
                <a:gd name="adj1" fmla="val 0"/>
                <a:gd name="adj2" fmla="val 50302"/>
              </a:avLst>
            </a:prstGeom>
            <a:ln>
              <a:solidFill>
                <a:srgbClr val="C0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5" name="Text Box 16"/>
            <p:cNvSpPr txBox="1"/>
            <p:nvPr/>
          </p:nvSpPr>
          <p:spPr>
            <a:xfrm>
              <a:off x="6195" y="2830"/>
              <a:ext cx="5224" cy="822"/>
            </a:xfrm>
            <a:prstGeom prst="rect">
              <a:avLst/>
            </a:prstGeom>
            <a:solidFill>
              <a:srgbClr val="C00000"/>
            </a:solidFill>
            <a:ln w="9525">
              <a:noFill/>
            </a:ln>
            <a:effectLst>
              <a:outerShdw blurRad="50800" dist="38100" dir="2700000" algn="tl" rotWithShape="0">
                <a:prstClr val="black">
                  <a:alpha val="40000"/>
                </a:prstClr>
              </a:outerShdw>
            </a:effectLst>
          </p:spPr>
          <p:txBody>
            <a:bodyPr wrap="square">
              <a:spAutoFit/>
            </a:bodyPr>
            <a:lstStyle/>
            <a:p>
              <a:pPr algn="ctr">
                <a:spcBef>
                  <a:spcPct val="50000"/>
                </a:spcBef>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资产阶级民主革命</a:t>
              </a:r>
            </a:p>
          </p:txBody>
        </p:sp>
      </p:grpSp>
      <p:grpSp>
        <p:nvGrpSpPr>
          <p:cNvPr id="12" name="组合 11"/>
          <p:cNvGrpSpPr/>
          <p:nvPr/>
        </p:nvGrpSpPr>
        <p:grpSpPr>
          <a:xfrm>
            <a:off x="1883410" y="4439285"/>
            <a:ext cx="7758430" cy="886460"/>
            <a:chOff x="2966" y="6991"/>
            <a:chExt cx="12218" cy="1396"/>
          </a:xfrm>
        </p:grpSpPr>
        <p:sp>
          <p:nvSpPr>
            <p:cNvPr id="8" name="左大括号 7"/>
            <p:cNvSpPr/>
            <p:nvPr/>
          </p:nvSpPr>
          <p:spPr>
            <a:xfrm rot="16200000">
              <a:off x="8897" y="1060"/>
              <a:ext cx="356" cy="12218"/>
            </a:xfrm>
            <a:prstGeom prst="leftBrace">
              <a:avLst>
                <a:gd name="adj1" fmla="val 0"/>
                <a:gd name="adj2" fmla="val 50302"/>
              </a:avLst>
            </a:prstGeom>
            <a:ln>
              <a:solidFill>
                <a:srgbClr val="C0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1" name="文本框 10"/>
            <p:cNvSpPr txBox="1"/>
            <p:nvPr/>
          </p:nvSpPr>
          <p:spPr>
            <a:xfrm>
              <a:off x="4302" y="7565"/>
              <a:ext cx="9386" cy="822"/>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中国近代史：半殖民地半封建社会</a:t>
              </a:r>
            </a:p>
          </p:txBody>
        </p:sp>
      </p:grpSp>
      <p:pic>
        <p:nvPicPr>
          <p:cNvPr id="102" name="图片 101"/>
          <p:cNvPicPr/>
          <p:nvPr/>
        </p:nvPicPr>
        <p:blipFill>
          <a:blip r:embed="rId4">
            <a:alphaModFix amt="37000"/>
            <a:clrChange>
              <a:clrFrom>
                <a:srgbClr val="FFFFFF">
                  <a:alpha val="100000"/>
                </a:srgbClr>
              </a:clrFrom>
              <a:clrTo>
                <a:srgbClr val="FFFFFF">
                  <a:alpha val="100000"/>
                  <a:alpha val="0"/>
                </a:srgbClr>
              </a:clrTo>
            </a:clrChange>
          </a:blip>
          <a:srcRect l="6268" r="41230"/>
          <a:stretch>
            <a:fillRect/>
          </a:stretch>
        </p:blipFill>
        <p:spPr>
          <a:xfrm flipH="1">
            <a:off x="8963660" y="3098165"/>
            <a:ext cx="2978785" cy="3545840"/>
          </a:xfrm>
          <a:prstGeom prst="rect">
            <a:avLst/>
          </a:prstGeom>
          <a:noFill/>
          <a:ln w="9525">
            <a:noFill/>
          </a:ln>
          <a:effectLst/>
        </p:spPr>
      </p:pic>
      <p:sp>
        <p:nvSpPr>
          <p:cNvPr id="6" name="Text Box 20"/>
          <p:cNvSpPr txBox="1"/>
          <p:nvPr/>
        </p:nvSpPr>
        <p:spPr>
          <a:xfrm>
            <a:off x="2357438" y="3765149"/>
            <a:ext cx="2832100" cy="522136"/>
          </a:xfrm>
          <a:prstGeom prst="rect">
            <a:avLst/>
          </a:prstGeom>
          <a:solidFill>
            <a:srgbClr val="DFE3E0"/>
          </a:solidFill>
          <a:ln w="9525">
            <a:noFill/>
          </a:ln>
          <a:effectLst>
            <a:outerShdw blurRad="50800" dist="38100" dir="2700000" algn="tl" rotWithShape="0">
              <a:prstClr val="black">
                <a:alpha val="40000"/>
              </a:prstClr>
            </a:outerShdw>
          </a:effectLst>
        </p:spPr>
        <p:txBody>
          <a:bodyPr wrap="square">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旧民主主义革命</a:t>
            </a:r>
          </a:p>
        </p:txBody>
      </p:sp>
      <p:sp>
        <p:nvSpPr>
          <p:cNvPr id="7" name="Text Box 21"/>
          <p:cNvSpPr txBox="1"/>
          <p:nvPr/>
        </p:nvSpPr>
        <p:spPr>
          <a:xfrm>
            <a:off x="6429375" y="3758242"/>
            <a:ext cx="2800350" cy="522136"/>
          </a:xfrm>
          <a:prstGeom prst="rect">
            <a:avLst/>
          </a:prstGeom>
          <a:solidFill>
            <a:schemeClr val="accent6">
              <a:lumMod val="40000"/>
              <a:lumOff val="60000"/>
            </a:schemeClr>
          </a:solidFill>
          <a:ln w="9525">
            <a:noFill/>
          </a:ln>
          <a:effectLst>
            <a:outerShdw blurRad="50800" dist="38100" dir="2700000" algn="tl" rotWithShape="0">
              <a:prstClr val="black">
                <a:alpha val="40000"/>
              </a:prstClr>
            </a:outerShdw>
          </a:effectLst>
        </p:spPr>
        <p:txBody>
          <a:bodyPr wrap="square">
            <a:spAutoFit/>
          </a:bodyPr>
          <a:lstStyle/>
          <a:p>
            <a:pPr>
              <a:spcBef>
                <a:spcPct val="50000"/>
              </a:spcBef>
            </a:pPr>
            <a:r>
              <a:rPr lang="zh-CN" altLang="en-US" sz="2800">
                <a:solidFill>
                  <a:schemeClr val="tx1"/>
                </a:solidFill>
                <a:latin typeface="华文中宋" panose="02010600040101010101" charset="-122"/>
                <a:ea typeface="华文中宋" panose="02010600040101010101" charset="-122"/>
              </a:rPr>
              <a:t>新民主主义革命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custDataLst>
              <p:tags r:id="rId1"/>
            </p:custDataLst>
          </p:nvPr>
        </p:nvSpPr>
        <p:spPr>
          <a:xfrm>
            <a:off x="379095" y="339090"/>
            <a:ext cx="4725670" cy="480695"/>
          </a:xfrm>
          <a:prstGeom prst="roundRect">
            <a:avLst/>
          </a:prstGeom>
          <a:solidFill>
            <a:srgbClr val="9C7D2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概念解析：新民主主义革命</a:t>
            </a: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9C7D2C"/>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aphicFrame>
        <p:nvGraphicFramePr>
          <p:cNvPr id="4194304" name="表格 5"/>
          <p:cNvGraphicFramePr/>
          <p:nvPr>
            <p:custDataLst>
              <p:tags r:id="rId3"/>
            </p:custDataLst>
          </p:nvPr>
        </p:nvGraphicFramePr>
        <p:xfrm>
          <a:off x="378460" y="958215"/>
          <a:ext cx="11411586" cy="5534660"/>
        </p:xfrm>
        <a:graphic>
          <a:graphicData uri="http://schemas.openxmlformats.org/drawingml/2006/table">
            <a:tbl>
              <a:tblPr firstRow="1" bandRow="1">
                <a:tableStyleId>{5C22544A-7EE6-4342-B048-85BDC9FD1C3A}</a:tableStyleId>
              </a:tblPr>
              <a:tblGrid>
                <a:gridCol w="1990090"/>
                <a:gridCol w="4613910"/>
                <a:gridCol w="4807586"/>
              </a:tblGrid>
              <a:tr h="518160">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800" b="1">
                          <a:solidFill>
                            <a:srgbClr val="C00000"/>
                          </a:solidFill>
                          <a:latin typeface="华文中宋" panose="02010600040101010101" charset="-122"/>
                          <a:ea typeface="华文中宋" panose="02010600040101010101" charset="-122"/>
                        </a:rPr>
                        <a:t>旧民主主义革命</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800" b="1">
                          <a:solidFill>
                            <a:srgbClr val="C00000"/>
                          </a:solidFill>
                          <a:latin typeface="华文中宋" panose="02010600040101010101" charset="-122"/>
                          <a:ea typeface="华文中宋" panose="02010600040101010101" charset="-122"/>
                        </a:rPr>
                        <a:t>新民主主义革命</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8160">
                <a:tc>
                  <a:txBody>
                    <a:bodyPr/>
                    <a:lstStyle/>
                    <a:p>
                      <a:pPr algn="ctr">
                        <a:buNone/>
                      </a:pPr>
                      <a:r>
                        <a:rPr lang="zh-CN" altLang="en-US" sz="2800" b="1">
                          <a:solidFill>
                            <a:srgbClr val="C00000"/>
                          </a:solidFill>
                          <a:latin typeface="华文中宋" panose="02010600040101010101" charset="-122"/>
                          <a:ea typeface="华文中宋" panose="02010600040101010101" charset="-122"/>
                        </a:rPr>
                        <a:t>社会性质</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R w="12700" cmpd="sng">
                      <a:solidFill>
                        <a:schemeClr val="tx1"/>
                      </a:solidFill>
                      <a:prstDash val="solid"/>
                    </a:lnR>
                    <a:lnT w="12700" cmpd="sng">
                      <a:solidFill>
                        <a:schemeClr val="tx1"/>
                      </a:solidFill>
                      <a:prstDash val="solid"/>
                    </a:lnT>
                    <a:lnB w="12700" cmpd="sng">
                      <a:solidFill>
                        <a:schemeClr val="tx1"/>
                      </a:solidFill>
                      <a:prstDash val="solid"/>
                    </a:lnB>
                  </a:tcPr>
                </a:tc>
              </a:tr>
              <a:tr h="518160">
                <a:tc>
                  <a:txBody>
                    <a:bodyPr/>
                    <a:lstStyle/>
                    <a:p>
                      <a:pPr algn="ctr">
                        <a:buNone/>
                      </a:pPr>
                      <a:r>
                        <a:rPr lang="zh-CN" altLang="en-US" sz="2800" b="1">
                          <a:solidFill>
                            <a:srgbClr val="C00000"/>
                          </a:solidFill>
                          <a:latin typeface="华文中宋" panose="02010600040101010101" charset="-122"/>
                          <a:ea typeface="华文中宋" panose="02010600040101010101" charset="-122"/>
                        </a:rPr>
                        <a:t>革命任务</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R w="12700" cmpd="sng">
                      <a:solidFill>
                        <a:schemeClr val="tx1"/>
                      </a:solidFill>
                      <a:prstDash val="solid"/>
                    </a:lnR>
                    <a:lnT w="12700" cmpd="sng">
                      <a:solidFill>
                        <a:schemeClr val="tx1"/>
                      </a:solidFill>
                      <a:prstDash val="solid"/>
                    </a:lnT>
                    <a:lnB w="12700" cmpd="sng">
                      <a:solidFill>
                        <a:schemeClr val="tx1"/>
                      </a:solidFill>
                      <a:prstDash val="solid"/>
                    </a:lnB>
                  </a:tcPr>
                </a:tc>
              </a:tr>
              <a:tr h="518160">
                <a:tc>
                  <a:txBody>
                    <a:bodyPr/>
                    <a:lstStyle/>
                    <a:p>
                      <a:pPr algn="ctr">
                        <a:buNone/>
                      </a:pPr>
                      <a:r>
                        <a:rPr lang="zh-CN" altLang="en-US" sz="2800" b="1">
                          <a:solidFill>
                            <a:srgbClr val="C00000"/>
                          </a:solidFill>
                          <a:latin typeface="华文中宋" panose="02010600040101010101" charset="-122"/>
                          <a:ea typeface="华文中宋" panose="02010600040101010101" charset="-122"/>
                        </a:rPr>
                        <a:t>革命性质</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R w="12700" cmpd="sng">
                      <a:solidFill>
                        <a:schemeClr val="tx1"/>
                      </a:solidFill>
                      <a:prstDash val="solid"/>
                    </a:lnR>
                    <a:lnT w="12700" cmpd="sng">
                      <a:solidFill>
                        <a:schemeClr val="tx1"/>
                      </a:solidFill>
                      <a:prstDash val="solid"/>
                    </a:lnT>
                    <a:lnB w="12700" cmpd="sng">
                      <a:solidFill>
                        <a:schemeClr val="tx1"/>
                      </a:solidFill>
                      <a:prstDash val="solid"/>
                    </a:lnB>
                  </a:tcPr>
                </a:tc>
              </a:tr>
              <a:tr h="488950">
                <a:tc>
                  <a:txBody>
                    <a:bodyPr/>
                    <a:lstStyle/>
                    <a:p>
                      <a:pPr algn="ctr">
                        <a:buNone/>
                      </a:pPr>
                      <a:r>
                        <a:rPr lang="zh-CN" altLang="en-US" sz="2800" b="1">
                          <a:solidFill>
                            <a:srgbClr val="C00000"/>
                          </a:solidFill>
                          <a:latin typeface="华文中宋" panose="02010600040101010101" charset="-122"/>
                          <a:ea typeface="华文中宋" panose="02010600040101010101" charset="-122"/>
                        </a:rPr>
                        <a:t>革命主力</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noFill/>
                  </a:tcPr>
                </a:tc>
              </a:tr>
              <a:tr h="518160">
                <a:tc>
                  <a:txBody>
                    <a:bodyPr/>
                    <a:lstStyle/>
                    <a:p>
                      <a:pPr algn="ctr">
                        <a:buNone/>
                      </a:pPr>
                      <a:r>
                        <a:rPr lang="zh-CN" altLang="en-US" sz="2800" b="1">
                          <a:solidFill>
                            <a:srgbClr val="C00000"/>
                          </a:solidFill>
                          <a:latin typeface="华文中宋" panose="02010600040101010101" charset="-122"/>
                          <a:ea typeface="华文中宋" panose="02010600040101010101" charset="-122"/>
                        </a:rPr>
                        <a:t>领导阶级</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8160">
                <a:tc>
                  <a:txBody>
                    <a:bodyPr/>
                    <a:lstStyle/>
                    <a:p>
                      <a:pPr algn="ctr">
                        <a:buNone/>
                      </a:pPr>
                      <a:r>
                        <a:rPr lang="zh-CN" altLang="en-US" sz="2800" b="1">
                          <a:solidFill>
                            <a:srgbClr val="C00000"/>
                          </a:solidFill>
                          <a:latin typeface="华文中宋" panose="02010600040101010101" charset="-122"/>
                          <a:ea typeface="华文中宋" panose="02010600040101010101" charset="-122"/>
                        </a:rPr>
                        <a:t>指导思想</a:t>
                      </a:r>
                    </a:p>
                  </a:txBody>
                  <a:tcPr anchor="ct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r>
              <a:tr h="871220">
                <a:tc>
                  <a:txBody>
                    <a:bodyPr/>
                    <a:lstStyle/>
                    <a:p>
                      <a:pPr algn="ctr">
                        <a:buNone/>
                      </a:pPr>
                      <a:r>
                        <a:rPr lang="zh-CN" altLang="en-US" sz="2800" b="1">
                          <a:solidFill>
                            <a:srgbClr val="C00000"/>
                          </a:solidFill>
                          <a:latin typeface="华文中宋" panose="02010600040101010101" charset="-122"/>
                          <a:ea typeface="华文中宋" panose="02010600040101010101" charset="-122"/>
                        </a:rPr>
                        <a:t>前途目标</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8160">
                <a:tc>
                  <a:txBody>
                    <a:bodyPr/>
                    <a:lstStyle/>
                    <a:p>
                      <a:pPr algn="ctr">
                        <a:buNone/>
                      </a:pPr>
                      <a:r>
                        <a:rPr lang="zh-CN" altLang="en-US" sz="2800" b="1">
                          <a:solidFill>
                            <a:srgbClr val="C00000"/>
                          </a:solidFill>
                          <a:latin typeface="华文中宋" panose="02010600040101010101" charset="-122"/>
                          <a:ea typeface="华文中宋" panose="02010600040101010101" charset="-122"/>
                        </a:rPr>
                        <a:t>革命范畴</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8160">
                <a:tc>
                  <a:txBody>
                    <a:bodyPr/>
                    <a:lstStyle/>
                    <a:p>
                      <a:pPr algn="ctr">
                        <a:buNone/>
                      </a:pPr>
                      <a:r>
                        <a:rPr lang="zh-CN" altLang="en-US" sz="2800" b="1">
                          <a:solidFill>
                            <a:srgbClr val="C00000"/>
                          </a:solidFill>
                          <a:latin typeface="华文中宋" panose="02010600040101010101" charset="-122"/>
                          <a:ea typeface="华文中宋" panose="02010600040101010101" charset="-122"/>
                        </a:rPr>
                        <a:t>群众基础</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1">
                        <a:solidFill>
                          <a:srgbClr val="C00000"/>
                        </a:solidFill>
                        <a:latin typeface="华文中宋" panose="02010600040101010101" charset="-122"/>
                        <a:ea typeface="华文中宋" panose="0201060004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p:cNvSpPr txBox="1"/>
          <p:nvPr/>
        </p:nvSpPr>
        <p:spPr>
          <a:xfrm>
            <a:off x="8286115" y="4067175"/>
            <a:ext cx="1960880" cy="521970"/>
          </a:xfrm>
          <a:prstGeom prst="rect">
            <a:avLst/>
          </a:prstGeom>
          <a:noFill/>
        </p:spPr>
        <p:txBody>
          <a:bodyPr wrap="non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马克思主义</a:t>
            </a:r>
          </a:p>
        </p:txBody>
      </p:sp>
      <p:sp>
        <p:nvSpPr>
          <p:cNvPr id="11" name="文本框 10"/>
          <p:cNvSpPr txBox="1"/>
          <p:nvPr/>
        </p:nvSpPr>
        <p:spPr>
          <a:xfrm>
            <a:off x="3060065" y="4589145"/>
            <a:ext cx="3256280" cy="953135"/>
          </a:xfrm>
          <a:prstGeom prst="rect">
            <a:avLst/>
          </a:prstGeom>
          <a:noFill/>
        </p:spPr>
        <p:txBody>
          <a:bodyPr wrap="square" rtlCol="0" anchor="t">
            <a:spAutoFit/>
          </a:bodyPr>
          <a:lstStyle/>
          <a:p>
            <a:pPr algn="ctr">
              <a:lnSpc>
                <a:spcPct val="100000"/>
              </a:lnSpc>
              <a:buNone/>
            </a:pPr>
            <a:r>
              <a:rPr lang="zh-CN" altLang="en-US" sz="2800">
                <a:solidFill>
                  <a:srgbClr val="C00000"/>
                </a:solidFill>
                <a:latin typeface="华文中宋" panose="02010600040101010101" charset="-122"/>
                <a:ea typeface="华文中宋" panose="02010600040101010101" charset="-122"/>
                <a:sym typeface="+mn-ea"/>
              </a:rPr>
              <a:t>资产阶级共和国</a:t>
            </a:r>
            <a:endParaRPr lang="zh-CN" altLang="en-US" sz="2800">
              <a:solidFill>
                <a:srgbClr val="C00000"/>
              </a:solidFill>
              <a:latin typeface="华文中宋" panose="02010600040101010101" charset="-122"/>
              <a:ea typeface="华文中宋" panose="02010600040101010101" charset="-122"/>
            </a:endParaRPr>
          </a:p>
          <a:p>
            <a:pPr algn="ctr">
              <a:lnSpc>
                <a:spcPct val="100000"/>
              </a:lnSpc>
              <a:buNone/>
            </a:pPr>
            <a:r>
              <a:rPr lang="zh-CN" altLang="en-US" sz="2800">
                <a:solidFill>
                  <a:srgbClr val="C00000"/>
                </a:solidFill>
                <a:latin typeface="华文中宋" panose="02010600040101010101" charset="-122"/>
                <a:ea typeface="华文中宋" panose="02010600040101010101" charset="-122"/>
                <a:sym typeface="+mn-ea"/>
              </a:rPr>
              <a:t>走资本主义道路</a:t>
            </a:r>
          </a:p>
        </p:txBody>
      </p:sp>
      <p:sp>
        <p:nvSpPr>
          <p:cNvPr id="12" name="文本框 11"/>
          <p:cNvSpPr txBox="1"/>
          <p:nvPr/>
        </p:nvSpPr>
        <p:spPr>
          <a:xfrm>
            <a:off x="7285990" y="4599940"/>
            <a:ext cx="4177665" cy="953135"/>
          </a:xfrm>
          <a:prstGeom prst="rect">
            <a:avLst/>
          </a:prstGeom>
          <a:noFill/>
        </p:spPr>
        <p:txBody>
          <a:bodyPr wrap="squar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人民民主专政国家</a:t>
            </a:r>
            <a:endParaRPr lang="zh-CN" altLang="en-US" sz="2800">
              <a:solidFill>
                <a:srgbClr val="C00000"/>
              </a:solidFill>
              <a:latin typeface="华文中宋" panose="02010600040101010101" charset="-122"/>
              <a:ea typeface="华文中宋" panose="02010600040101010101" charset="-122"/>
            </a:endParaRPr>
          </a:p>
          <a:p>
            <a:pPr algn="ctr">
              <a:buNone/>
            </a:pPr>
            <a:r>
              <a:rPr lang="zh-CN" altLang="en-US" sz="2800">
                <a:solidFill>
                  <a:srgbClr val="C00000"/>
                </a:solidFill>
                <a:latin typeface="华文中宋" panose="02010600040101010101" charset="-122"/>
                <a:ea typeface="华文中宋" panose="02010600040101010101" charset="-122"/>
                <a:sym typeface="+mn-ea"/>
              </a:rPr>
              <a:t>社会主义、共产主义</a:t>
            </a:r>
          </a:p>
        </p:txBody>
      </p:sp>
      <p:sp>
        <p:nvSpPr>
          <p:cNvPr id="14" name="文本框 13"/>
          <p:cNvSpPr txBox="1"/>
          <p:nvPr/>
        </p:nvSpPr>
        <p:spPr>
          <a:xfrm>
            <a:off x="7089775" y="5447665"/>
            <a:ext cx="4570095" cy="521970"/>
          </a:xfrm>
          <a:prstGeom prst="rect">
            <a:avLst/>
          </a:prstGeom>
          <a:noFill/>
        </p:spPr>
        <p:txBody>
          <a:bodyPr wrap="squar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世界无产阶级革命</a:t>
            </a:r>
          </a:p>
        </p:txBody>
      </p:sp>
      <p:sp>
        <p:nvSpPr>
          <p:cNvPr id="15" name="文本框 14"/>
          <p:cNvSpPr txBox="1"/>
          <p:nvPr/>
        </p:nvSpPr>
        <p:spPr>
          <a:xfrm>
            <a:off x="2947670" y="5969635"/>
            <a:ext cx="3761105" cy="521970"/>
          </a:xfrm>
          <a:prstGeom prst="rect">
            <a:avLst/>
          </a:prstGeom>
          <a:noFill/>
        </p:spPr>
        <p:txBody>
          <a:bodyPr wrap="squar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缺乏群众基础</a:t>
            </a:r>
          </a:p>
        </p:txBody>
      </p:sp>
      <p:sp>
        <p:nvSpPr>
          <p:cNvPr id="16" name="文本框 15"/>
          <p:cNvSpPr txBox="1"/>
          <p:nvPr/>
        </p:nvSpPr>
        <p:spPr>
          <a:xfrm>
            <a:off x="7089775" y="5970905"/>
            <a:ext cx="4570095" cy="521970"/>
          </a:xfrm>
          <a:prstGeom prst="rect">
            <a:avLst/>
          </a:prstGeom>
          <a:noFill/>
        </p:spPr>
        <p:txBody>
          <a:bodyPr wrap="squar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广泛的群众基础</a:t>
            </a:r>
          </a:p>
        </p:txBody>
      </p:sp>
      <p:sp>
        <p:nvSpPr>
          <p:cNvPr id="3" name="文本框 1"/>
          <p:cNvSpPr txBox="1"/>
          <p:nvPr/>
        </p:nvSpPr>
        <p:spPr>
          <a:xfrm>
            <a:off x="3793173" y="3041650"/>
            <a:ext cx="2095500" cy="521970"/>
          </a:xfrm>
          <a:prstGeom prst="rect">
            <a:avLst/>
          </a:prstGeom>
          <a:noFill/>
          <a:ln w="9525">
            <a:noFill/>
          </a:ln>
        </p:spPr>
        <p:txBody>
          <a:bodyPr wrap="square" anchor="t" anchorCtr="0">
            <a:spAutoFit/>
          </a:bodyPr>
          <a:lstStyle/>
          <a:p>
            <a:r>
              <a:rPr lang="zh-CN" altLang="en-US" sz="2800">
                <a:solidFill>
                  <a:srgbClr val="C00000"/>
                </a:solidFill>
                <a:latin typeface="华文中宋" panose="02010600040101010101" charset="-122"/>
                <a:ea typeface="华文中宋" panose="02010600040101010101" charset="-122"/>
              </a:rPr>
              <a:t>资产阶级</a:t>
            </a:r>
          </a:p>
        </p:txBody>
      </p:sp>
      <p:sp>
        <p:nvSpPr>
          <p:cNvPr id="17" name="文本框 2"/>
          <p:cNvSpPr txBox="1"/>
          <p:nvPr/>
        </p:nvSpPr>
        <p:spPr>
          <a:xfrm>
            <a:off x="7814945" y="3040380"/>
            <a:ext cx="2858135" cy="521970"/>
          </a:xfrm>
          <a:prstGeom prst="rect">
            <a:avLst/>
          </a:prstGeom>
          <a:noFill/>
          <a:ln w="9525">
            <a:noFill/>
          </a:ln>
        </p:spPr>
        <p:txBody>
          <a:bodyPr wrap="square" anchor="t" anchorCtr="0">
            <a:spAutoFit/>
          </a:bodyPr>
          <a:lstStyle/>
          <a:p>
            <a:r>
              <a:rPr lang="zh-CN" altLang="en-US" sz="2800">
                <a:solidFill>
                  <a:srgbClr val="C00000"/>
                </a:solidFill>
                <a:latin typeface="华文中宋" panose="02010600040101010101" charset="-122"/>
                <a:ea typeface="华文中宋" panose="02010600040101010101" charset="-122"/>
              </a:rPr>
              <a:t>工、农、小、民</a:t>
            </a:r>
          </a:p>
        </p:txBody>
      </p:sp>
      <p:sp>
        <p:nvSpPr>
          <p:cNvPr id="18" name="文本框 17"/>
          <p:cNvSpPr txBox="1"/>
          <p:nvPr/>
        </p:nvSpPr>
        <p:spPr>
          <a:xfrm>
            <a:off x="5104765" y="1494155"/>
            <a:ext cx="3383280" cy="521970"/>
          </a:xfrm>
          <a:prstGeom prst="rect">
            <a:avLst/>
          </a:prstGeom>
          <a:noFill/>
        </p:spPr>
        <p:txBody>
          <a:bodyPr wrap="none" rtlCol="0" anchor="t">
            <a:spAutoFit/>
          </a:bodyPr>
          <a:lstStyle/>
          <a:p>
            <a:pPr algn="ctr">
              <a:buNone/>
            </a:pPr>
            <a:r>
              <a:rPr lang="zh-CN" altLang="en-US" sz="2800">
                <a:latin typeface="华文中宋" panose="02010600040101010101" charset="-122"/>
                <a:ea typeface="华文中宋" panose="02010600040101010101" charset="-122"/>
                <a:sym typeface="+mn-ea"/>
              </a:rPr>
              <a:t>半殖民地半封建社会</a:t>
            </a:r>
          </a:p>
        </p:txBody>
      </p:sp>
      <p:sp>
        <p:nvSpPr>
          <p:cNvPr id="19" name="文本框 18"/>
          <p:cNvSpPr txBox="1"/>
          <p:nvPr/>
        </p:nvSpPr>
        <p:spPr>
          <a:xfrm>
            <a:off x="5425440" y="2016125"/>
            <a:ext cx="1960880" cy="521970"/>
          </a:xfrm>
          <a:prstGeom prst="rect">
            <a:avLst/>
          </a:prstGeom>
          <a:noFill/>
        </p:spPr>
        <p:txBody>
          <a:bodyPr wrap="none" rtlCol="0" anchor="t">
            <a:spAutoFit/>
          </a:bodyPr>
          <a:lstStyle/>
          <a:p>
            <a:pPr algn="ctr">
              <a:buNone/>
            </a:pPr>
            <a:r>
              <a:rPr lang="zh-CN" altLang="en-US" sz="2800">
                <a:latin typeface="华文中宋" panose="02010600040101010101" charset="-122"/>
                <a:ea typeface="华文中宋" panose="02010600040101010101" charset="-122"/>
                <a:sym typeface="+mn-ea"/>
              </a:rPr>
              <a:t>反帝反封建</a:t>
            </a:r>
          </a:p>
        </p:txBody>
      </p:sp>
      <p:sp>
        <p:nvSpPr>
          <p:cNvPr id="20" name="文本框 19"/>
          <p:cNvSpPr txBox="1"/>
          <p:nvPr/>
        </p:nvSpPr>
        <p:spPr>
          <a:xfrm>
            <a:off x="3579495" y="2518410"/>
            <a:ext cx="6667500" cy="521970"/>
          </a:xfrm>
          <a:prstGeom prst="rect">
            <a:avLst/>
          </a:prstGeom>
          <a:noFill/>
        </p:spPr>
        <p:txBody>
          <a:bodyPr wrap="none" rtlCol="0" anchor="t">
            <a:spAutoFit/>
          </a:bodyPr>
          <a:lstStyle/>
          <a:p>
            <a:pPr algn="ctr">
              <a:buNone/>
            </a:pPr>
            <a:r>
              <a:rPr lang="zh-CN" altLang="en-US" sz="2800">
                <a:latin typeface="华文中宋" panose="02010600040101010101" charset="-122"/>
                <a:ea typeface="华文中宋" panose="02010600040101010101" charset="-122"/>
                <a:cs typeface="华文中宋" panose="02010600040101010101" charset="-122"/>
                <a:sym typeface="+mn-ea"/>
              </a:rPr>
              <a:t>资产阶级民主革命（</a:t>
            </a:r>
            <a:r>
              <a:rPr lang="en-US" altLang="zh-CN" sz="2800">
                <a:latin typeface="华文中宋" panose="02010600040101010101" charset="-122"/>
                <a:ea typeface="华文中宋" panose="02010600040101010101" charset="-122"/>
                <a:cs typeface="华文中宋" panose="02010600040101010101" charset="-122"/>
                <a:sym typeface="+mn-ea"/>
              </a:rPr>
              <a:t>1840-</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1919</a:t>
            </a:r>
            <a:r>
              <a:rPr lang="en-US" altLang="zh-CN" sz="2800">
                <a:latin typeface="华文中宋" panose="02010600040101010101" charset="-122"/>
                <a:ea typeface="华文中宋" panose="02010600040101010101" charset="-122"/>
                <a:cs typeface="华文中宋" panose="02010600040101010101" charset="-122"/>
                <a:sym typeface="+mn-ea"/>
              </a:rPr>
              <a:t>-1949</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sp>
        <p:nvSpPr>
          <p:cNvPr id="21" name="文本框 20"/>
          <p:cNvSpPr txBox="1"/>
          <p:nvPr/>
        </p:nvSpPr>
        <p:spPr>
          <a:xfrm>
            <a:off x="2997200" y="3563620"/>
            <a:ext cx="3738880" cy="521970"/>
          </a:xfrm>
          <a:prstGeom prst="rect">
            <a:avLst/>
          </a:prstGeom>
          <a:noFill/>
        </p:spPr>
        <p:txBody>
          <a:bodyPr wrap="non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资产阶级（软弱妥协）</a:t>
            </a:r>
          </a:p>
        </p:txBody>
      </p:sp>
      <p:sp>
        <p:nvSpPr>
          <p:cNvPr id="22" name="文本框 21"/>
          <p:cNvSpPr txBox="1"/>
          <p:nvPr/>
        </p:nvSpPr>
        <p:spPr>
          <a:xfrm>
            <a:off x="7424420" y="3559175"/>
            <a:ext cx="3738880" cy="521970"/>
          </a:xfrm>
          <a:prstGeom prst="rect">
            <a:avLst/>
          </a:prstGeom>
          <a:noFill/>
        </p:spPr>
        <p:txBody>
          <a:bodyPr wrap="non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无产阶级（革命性强）</a:t>
            </a:r>
          </a:p>
        </p:txBody>
      </p:sp>
      <p:sp>
        <p:nvSpPr>
          <p:cNvPr id="23" name="文本框 22"/>
          <p:cNvSpPr txBox="1"/>
          <p:nvPr/>
        </p:nvSpPr>
        <p:spPr>
          <a:xfrm>
            <a:off x="3793490" y="4067175"/>
            <a:ext cx="1605280" cy="521970"/>
          </a:xfrm>
          <a:prstGeom prst="rect">
            <a:avLst/>
          </a:prstGeom>
          <a:noFill/>
        </p:spPr>
        <p:txBody>
          <a:bodyPr wrap="non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三民主义</a:t>
            </a:r>
          </a:p>
        </p:txBody>
      </p:sp>
      <p:sp>
        <p:nvSpPr>
          <p:cNvPr id="13" name="文本框 12"/>
          <p:cNvSpPr txBox="1"/>
          <p:nvPr/>
        </p:nvSpPr>
        <p:spPr>
          <a:xfrm>
            <a:off x="2719070" y="5447665"/>
            <a:ext cx="4017010" cy="521970"/>
          </a:xfrm>
          <a:prstGeom prst="rect">
            <a:avLst/>
          </a:prstGeom>
          <a:noFill/>
        </p:spPr>
        <p:txBody>
          <a:bodyPr wrap="square" rtlCol="0" anchor="t">
            <a:spAutoFit/>
          </a:bodyPr>
          <a:lstStyle/>
          <a:p>
            <a:pPr algn="ctr">
              <a:buNone/>
            </a:pPr>
            <a:r>
              <a:rPr lang="zh-CN" altLang="en-US" sz="2800">
                <a:solidFill>
                  <a:srgbClr val="C00000"/>
                </a:solidFill>
                <a:latin typeface="华文中宋" panose="02010600040101010101" charset="-122"/>
                <a:ea typeface="华文中宋" panose="02010600040101010101" charset="-122"/>
                <a:sym typeface="+mn-ea"/>
              </a:rPr>
              <a:t>世界资产阶级革命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4" grpId="0"/>
      <p:bldP spid="14" grpId="1"/>
      <p:bldP spid="15" grpId="0"/>
      <p:bldP spid="15" grpId="1"/>
      <p:bldP spid="16" grpId="0"/>
      <p:bldP spid="16" grpId="1"/>
      <p:bldP spid="3" grpId="0"/>
      <p:bldP spid="3"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13" grpId="0"/>
      <p:bldP spid="13"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VhNGJiMWVmZTg4ZjFhYWZhYWFiMzBkODkwYWRkZm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AS_UNIQUEID" val="430"/>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a="http://schemas.openxmlformats.org/drawingml/2006/main" xmlns:r="http://schemas.openxmlformats.org/officeDocument/2006/relationships" xmlns:p="http://schemas.openxmlformats.org/presentationml/2006/main">
  <p:tag name="AS_UNIQUEID" val="430"/>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6.xml><?xml version="1.0" encoding="utf-8"?>
<p:tagLst xmlns:a="http://schemas.openxmlformats.org/drawingml/2006/main" xmlns:r="http://schemas.openxmlformats.org/officeDocument/2006/relationships" xmlns:p="http://schemas.openxmlformats.org/presentationml/2006/main">
  <p:tag name="AS_UNIQUEID" val="430"/>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a="http://schemas.openxmlformats.org/drawingml/2006/main" xmlns:r="http://schemas.openxmlformats.org/officeDocument/2006/relationships" xmlns:p="http://schemas.openxmlformats.org/presentationml/2006/main">
  <p:tag name="AS_UNIQUEID" val="43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UNIT_TABLE_BEAUTIFY" val="smartTable{1956ec39-c121-433d-98af-5fc7df8443ad}"/>
  <p:tag name="TABLE_ENDDRAG_ORIGIN_RECT" val="909*300"/>
  <p:tag name="TABLE_ENDDRAG_RECT" val="28*121*909*300"/>
</p:tagLst>
</file>

<file path=ppt/tags/tag112.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13.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14.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15.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16.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17.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18.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19.xml><?xml version="1.0" encoding="utf-8"?>
<p:tagLst xmlns:a="http://schemas.openxmlformats.org/drawingml/2006/main" xmlns:r="http://schemas.openxmlformats.org/officeDocument/2006/relationships" xmlns:p="http://schemas.openxmlformats.org/presentationml/2006/main">
  <p:tag name="KSO_WM_DIAGRAM_VIRTUALLY_FRAME" val="{&quot;height&quot;:208.45,&quot;left&quot;:107.35,&quot;top&quot;:160.8,&quot;width&quot;:529.55}"/>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1.xml><?xml version="1.0" encoding="utf-8"?>
<p:tagLst xmlns:a="http://schemas.openxmlformats.org/drawingml/2006/main" xmlns:r="http://schemas.openxmlformats.org/officeDocument/2006/relationships" xmlns:p="http://schemas.openxmlformats.org/presentationml/2006/main">
  <p:tag name="AS_UNIQUEID" val="430"/>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4.xml><?xml version="1.0" encoding="utf-8"?>
<p:tagLst xmlns:a="http://schemas.openxmlformats.org/drawingml/2006/main" xmlns:r="http://schemas.openxmlformats.org/officeDocument/2006/relationships" xmlns:p="http://schemas.openxmlformats.org/presentationml/2006/main">
  <p:tag name="AS_UNIQUEID" val="2145"/>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AS_UNIQUEID" val="430"/>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8.xml><?xml version="1.0" encoding="utf-8"?>
<p:tagLst xmlns:a="http://schemas.openxmlformats.org/drawingml/2006/main" xmlns:r="http://schemas.openxmlformats.org/officeDocument/2006/relationships" xmlns:p="http://schemas.openxmlformats.org/presentationml/2006/main">
  <p:tag name="AS_UNIQUEID" val="430"/>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a="http://schemas.openxmlformats.org/drawingml/2006/main" xmlns:r="http://schemas.openxmlformats.org/officeDocument/2006/relationships" xmlns:p="http://schemas.openxmlformats.org/presentationml/2006/main">
  <p:tag name="AS_UNIQUEID" val="430"/>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4.xml><?xml version="1.0" encoding="utf-8"?>
<p:tagLst xmlns:a="http://schemas.openxmlformats.org/drawingml/2006/main" xmlns:r="http://schemas.openxmlformats.org/officeDocument/2006/relationships" xmlns:p="http://schemas.openxmlformats.org/presentationml/2006/main">
  <p:tag name="AS_UNIQUEID" val="430"/>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7.xml><?xml version="1.0" encoding="utf-8"?>
<p:tagLst xmlns:a="http://schemas.openxmlformats.org/drawingml/2006/main" xmlns:r="http://schemas.openxmlformats.org/officeDocument/2006/relationships" xmlns:p="http://schemas.openxmlformats.org/presentationml/2006/main">
  <p:tag name="AS_UNIQUEID" val="430"/>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AS_UNIQUEID" val="2293"/>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1.xml><?xml version="1.0" encoding="utf-8"?>
<p:tagLst xmlns:a="http://schemas.openxmlformats.org/drawingml/2006/main" xmlns:r="http://schemas.openxmlformats.org/officeDocument/2006/relationships" xmlns:p="http://schemas.openxmlformats.org/presentationml/2006/main">
  <p:tag name="AS_UNIQUEID" val="430"/>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AS_UNIQUEID" val="2293"/>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6.xml><?xml version="1.0" encoding="utf-8"?>
<p:tagLst xmlns:a="http://schemas.openxmlformats.org/drawingml/2006/main" xmlns:r="http://schemas.openxmlformats.org/officeDocument/2006/relationships" xmlns:p="http://schemas.openxmlformats.org/presentationml/2006/main">
  <p:tag name="AS_UNIQUEID" val="430"/>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9.xml><?xml version="1.0" encoding="utf-8"?>
<p:tagLst xmlns:a="http://schemas.openxmlformats.org/drawingml/2006/main" xmlns:r="http://schemas.openxmlformats.org/officeDocument/2006/relationships" xmlns:p="http://schemas.openxmlformats.org/presentationml/2006/main">
  <p:tag name="AS_UNIQUEID" val="43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2.xml><?xml version="1.0" encoding="utf-8"?>
<p:tagLst xmlns:a="http://schemas.openxmlformats.org/drawingml/2006/main" xmlns:r="http://schemas.openxmlformats.org/officeDocument/2006/relationships" xmlns:p="http://schemas.openxmlformats.org/presentationml/2006/main">
  <p:tag name="AS_UNIQUEID" val="430"/>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AS_UNIQUEID" val="4282"/>
  <p:tag name="KSO_WM_UNIT_TABLE_BEAUTIFY" val="smartTable{52b6e22e-1c56-4361-9cdb-e18620fd61f3}"/>
  <p:tag name="TABLE_EMPHASIZE_COLOR" val="11393268"/>
  <p:tag name="TABLE_ENDDRAG_ORIGIN_RECT" val="895*390"/>
  <p:tag name="TABLE_ENDDRAG_RECT" val="29*112*895*390"/>
</p:tagLst>
</file>

<file path=ppt/tags/tag155.xml><?xml version="1.0" encoding="utf-8"?>
<p:tagLst xmlns:a="http://schemas.openxmlformats.org/drawingml/2006/main" xmlns:r="http://schemas.openxmlformats.org/officeDocument/2006/relationships" xmlns:p="http://schemas.openxmlformats.org/presentationml/2006/main">
  <p:tag name="AS_UNIQUEID" val="4449"/>
</p:tagLst>
</file>

<file path=ppt/tags/tag156.xml><?xml version="1.0" encoding="utf-8"?>
<p:tagLst xmlns:a="http://schemas.openxmlformats.org/drawingml/2006/main" xmlns:r="http://schemas.openxmlformats.org/officeDocument/2006/relationships" xmlns:p="http://schemas.openxmlformats.org/presentationml/2006/main">
  <p:tag name="AS_UNIQUEID" val="4451"/>
</p:tagLst>
</file>

<file path=ppt/tags/tag157.xml><?xml version="1.0" encoding="utf-8"?>
<p:tagLst xmlns:a="http://schemas.openxmlformats.org/drawingml/2006/main" xmlns:r="http://schemas.openxmlformats.org/officeDocument/2006/relationships" xmlns:p="http://schemas.openxmlformats.org/presentationml/2006/main">
  <p:tag name="AS_UNIQUEID" val="4453"/>
</p:tagLst>
</file>

<file path=ppt/tags/tag15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9.xml><?xml version="1.0" encoding="utf-8"?>
<p:tagLst xmlns:a="http://schemas.openxmlformats.org/drawingml/2006/main" xmlns:r="http://schemas.openxmlformats.org/officeDocument/2006/relationships" xmlns:p="http://schemas.openxmlformats.org/presentationml/2006/main">
  <p:tag name="AS_UNIQUEID" val="43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2.xml><?xml version="1.0" encoding="utf-8"?>
<p:tagLst xmlns:a="http://schemas.openxmlformats.org/drawingml/2006/main" xmlns:r="http://schemas.openxmlformats.org/officeDocument/2006/relationships" xmlns:p="http://schemas.openxmlformats.org/presentationml/2006/main">
  <p:tag name="AS_UNIQUEID" val="430"/>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5.xml><?xml version="1.0" encoding="utf-8"?>
<p:tagLst xmlns:a="http://schemas.openxmlformats.org/drawingml/2006/main" xmlns:r="http://schemas.openxmlformats.org/officeDocument/2006/relationships" xmlns:p="http://schemas.openxmlformats.org/presentationml/2006/main">
  <p:tag name="AS_UNIQUEID" val="430"/>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8.xml><?xml version="1.0" encoding="utf-8"?>
<p:tagLst xmlns:a="http://schemas.openxmlformats.org/drawingml/2006/main" xmlns:r="http://schemas.openxmlformats.org/officeDocument/2006/relationships" xmlns:p="http://schemas.openxmlformats.org/presentationml/2006/main">
  <p:tag name="AS_UNIQUEID" val="430"/>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1.xml><?xml version="1.0" encoding="utf-8"?>
<p:tagLst xmlns:a="http://schemas.openxmlformats.org/drawingml/2006/main" xmlns:r="http://schemas.openxmlformats.org/officeDocument/2006/relationships" xmlns:p="http://schemas.openxmlformats.org/presentationml/2006/main">
  <p:tag name="AS_UNIQUEID" val="430"/>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4.xml><?xml version="1.0" encoding="utf-8"?>
<p:tagLst xmlns:a="http://schemas.openxmlformats.org/drawingml/2006/main" xmlns:r="http://schemas.openxmlformats.org/officeDocument/2006/relationships" xmlns:p="http://schemas.openxmlformats.org/presentationml/2006/main">
  <p:tag name="AS_UNIQUEID" val="430"/>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FULL_TEXT_BEAUTIFY_COPY_ID" val="21569"/>
</p:tagLst>
</file>

<file path=ppt/tags/tag17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203,&quot;width&quot;:7714}"/>
</p:tagLst>
</file>

<file path=ppt/tags/tag1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9.xml><?xml version="1.0" encoding="utf-8"?>
<p:tagLst xmlns:a="http://schemas.openxmlformats.org/drawingml/2006/main" xmlns:r="http://schemas.openxmlformats.org/officeDocument/2006/relationships" xmlns:p="http://schemas.openxmlformats.org/presentationml/2006/main">
  <p:tag name="AS_UNIQUEID" val="43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AS_UNIQUEID" val="1191"/>
</p:tagLst>
</file>

<file path=ppt/tags/tag1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3.xml><?xml version="1.0" encoding="utf-8"?>
<p:tagLst xmlns:a="http://schemas.openxmlformats.org/drawingml/2006/main" xmlns:r="http://schemas.openxmlformats.org/officeDocument/2006/relationships" xmlns:p="http://schemas.openxmlformats.org/presentationml/2006/main">
  <p:tag name="AS_UNIQUEID" val="430"/>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AS_UNIQUEID" val="1136"/>
  <p:tag name="KSO_WM_UNIT_TABLE_BEAUTIFY" val="smartTable{372468bb-f0b0-4139-afcc-2f44c451372d}"/>
  <p:tag name="TABLE_ENDDRAG_ORIGIN_RECT" val="902*240"/>
  <p:tag name="TABLE_ENDDRAG_RECT" val="37*275*902*240"/>
</p:tagLst>
</file>

<file path=ppt/tags/tag186.xml><?xml version="1.0" encoding="utf-8"?>
<p:tagLst xmlns:a="http://schemas.openxmlformats.org/drawingml/2006/main" xmlns:r="http://schemas.openxmlformats.org/officeDocument/2006/relationships" xmlns:p="http://schemas.openxmlformats.org/presentationml/2006/main">
  <p:tag name="AS_UNIQUEID" val="1137"/>
</p:tagLst>
</file>

<file path=ppt/tags/tag187.xml><?xml version="1.0" encoding="utf-8"?>
<p:tagLst xmlns:a="http://schemas.openxmlformats.org/drawingml/2006/main" xmlns:r="http://schemas.openxmlformats.org/officeDocument/2006/relationships" xmlns:p="http://schemas.openxmlformats.org/presentationml/2006/main">
  <p:tag name="AS_UNIQUEID" val="1138"/>
</p:tagLst>
</file>

<file path=ppt/tags/tag188.xml><?xml version="1.0" encoding="utf-8"?>
<p:tagLst xmlns:a="http://schemas.openxmlformats.org/drawingml/2006/main" xmlns:r="http://schemas.openxmlformats.org/officeDocument/2006/relationships" xmlns:p="http://schemas.openxmlformats.org/presentationml/2006/main">
  <p:tag name="AS_UNIQUEID" val="1139"/>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AS_UNIQUEID" val="112"/>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2.xml><?xml version="1.0" encoding="utf-8"?>
<p:tagLst xmlns:a="http://schemas.openxmlformats.org/drawingml/2006/main" xmlns:r="http://schemas.openxmlformats.org/officeDocument/2006/relationships" xmlns:p="http://schemas.openxmlformats.org/presentationml/2006/main">
  <p:tag name="AS_UNIQUEID" val="4120"/>
</p:tagLst>
</file>

<file path=ppt/tags/tag193.xml><?xml version="1.0" encoding="utf-8"?>
<p:tagLst xmlns:a="http://schemas.openxmlformats.org/drawingml/2006/main" xmlns:r="http://schemas.openxmlformats.org/officeDocument/2006/relationships" xmlns:p="http://schemas.openxmlformats.org/presentationml/2006/main">
  <p:tag name="AS_UNIQUEID" val="430"/>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AS_UNIQUEID" val="5353"/>
</p:tagLst>
</file>

<file path=ppt/tags/tag196.xml><?xml version="1.0" encoding="utf-8"?>
<p:tagLst xmlns:a="http://schemas.openxmlformats.org/drawingml/2006/main" xmlns:r="http://schemas.openxmlformats.org/officeDocument/2006/relationships" xmlns:p="http://schemas.openxmlformats.org/presentationml/2006/main">
  <p:tag name="AS_UNIQUEID" val="4120"/>
</p:tagLst>
</file>

<file path=ppt/tags/tag197.xml><?xml version="1.0" encoding="utf-8"?>
<p:tagLst xmlns:a="http://schemas.openxmlformats.org/drawingml/2006/main" xmlns:r="http://schemas.openxmlformats.org/officeDocument/2006/relationships" xmlns:p="http://schemas.openxmlformats.org/presentationml/2006/main">
  <p:tag name="AS_UNIQUEID" val="4120"/>
</p:tagLst>
</file>

<file path=ppt/tags/tag1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9.xml><?xml version="1.0" encoding="utf-8"?>
<p:tagLst xmlns:a="http://schemas.openxmlformats.org/drawingml/2006/main" xmlns:r="http://schemas.openxmlformats.org/officeDocument/2006/relationships" xmlns:p="http://schemas.openxmlformats.org/presentationml/2006/main">
  <p:tag name="AS_UNIQUEID" val="430"/>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2.xml><?xml version="1.0" encoding="utf-8"?>
<p:tagLst xmlns:a="http://schemas.openxmlformats.org/drawingml/2006/main" xmlns:r="http://schemas.openxmlformats.org/officeDocument/2006/relationships" xmlns:p="http://schemas.openxmlformats.org/presentationml/2006/main">
  <p:tag name="AS_UNIQUEID" val="430"/>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AS_UNIQUEID" val="174"/>
</p:tagLst>
</file>

<file path=ppt/tags/tag20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6.xml><?xml version="1.0" encoding="utf-8"?>
<p:tagLst xmlns:a="http://schemas.openxmlformats.org/drawingml/2006/main" xmlns:r="http://schemas.openxmlformats.org/officeDocument/2006/relationships" xmlns:p="http://schemas.openxmlformats.org/presentationml/2006/main">
  <p:tag name="AS_UNIQUEID" val="430"/>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09.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AS_UNIQUEID" val="178"/>
  <p:tag name="KSO_WM_DIAGRAM_VIRTUALLY_FRAME" val="{&quot;height&quot;:371.85,&quot;left&quot;:0,&quot;top&quot;:70.15,&quot;width&quot;:663.1}"/>
</p:tagLst>
</file>

<file path=ppt/tags/tag211.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12.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13.xml><?xml version="1.0" encoding="utf-8"?>
<p:tagLst xmlns:a="http://schemas.openxmlformats.org/drawingml/2006/main" xmlns:r="http://schemas.openxmlformats.org/officeDocument/2006/relationships" xmlns:p="http://schemas.openxmlformats.org/presentationml/2006/main">
  <p:tag name="AS_UNIQUEID" val="178"/>
  <p:tag name="KSO_WM_DIAGRAM_VIRTUALLY_FRAME" val="{&quot;height&quot;:371.85,&quot;left&quot;:0,&quot;top&quot;:70.15,&quot;width&quot;:663.1}"/>
</p:tagLst>
</file>

<file path=ppt/tags/tag214.xml><?xml version="1.0" encoding="utf-8"?>
<p:tagLst xmlns:a="http://schemas.openxmlformats.org/drawingml/2006/main" xmlns:r="http://schemas.openxmlformats.org/officeDocument/2006/relationships" xmlns:p="http://schemas.openxmlformats.org/presentationml/2006/main">
  <p:tag name="AS_UNIQUEID" val="178"/>
  <p:tag name="KSO_WM_DIAGRAM_VIRTUALLY_FRAME" val="{&quot;height&quot;:371.85,&quot;left&quot;:0,&quot;top&quot;:70.15,&quot;width&quot;:663.1}"/>
</p:tagLst>
</file>

<file path=ppt/tags/tag215.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16.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17.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18.xml><?xml version="1.0" encoding="utf-8"?>
<p:tagLst xmlns:a="http://schemas.openxmlformats.org/drawingml/2006/main" xmlns:r="http://schemas.openxmlformats.org/officeDocument/2006/relationships" xmlns:p="http://schemas.openxmlformats.org/presentationml/2006/main">
  <p:tag name="KSO_WM_DIAGRAM_VIRTUALLY_FRAME" val="{&quot;height&quot;:371.85,&quot;left&quot;:0,&quot;top&quot;:70.15,&quot;width&quot;:663.1}"/>
</p:tagLst>
</file>

<file path=ppt/tags/tag219.xml><?xml version="1.0" encoding="utf-8"?>
<p:tagLst xmlns:a="http://schemas.openxmlformats.org/drawingml/2006/main" xmlns:r="http://schemas.openxmlformats.org/officeDocument/2006/relationships" xmlns:p="http://schemas.openxmlformats.org/presentationml/2006/main">
  <p:tag name="AS_UNIQUEID" val="178"/>
  <p:tag name="KSO_WM_DIAGRAM_VIRTUALLY_FRAME" val="{&quot;height&quot;:371.85,&quot;left&quot;:0,&quot;top&quot;:70.15,&quot;width&quot;:663.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1.xml><?xml version="1.0" encoding="utf-8"?>
<p:tagLst xmlns:a="http://schemas.openxmlformats.org/drawingml/2006/main" xmlns:r="http://schemas.openxmlformats.org/officeDocument/2006/relationships" xmlns:p="http://schemas.openxmlformats.org/presentationml/2006/main">
  <p:tag name="AS_UNIQUEID" val="430"/>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4.xml><?xml version="1.0" encoding="utf-8"?>
<p:tagLst xmlns:a="http://schemas.openxmlformats.org/drawingml/2006/main" xmlns:r="http://schemas.openxmlformats.org/officeDocument/2006/relationships" xmlns:p="http://schemas.openxmlformats.org/presentationml/2006/main">
  <p:tag name="AS_UNIQUEID" val="430"/>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DIAGRAM_VIRTUALLY_FRAME" val="{&quot;height&quot;:302.35,&quot;left&quot;:10.75,&quot;top&quot;:70.15,&quot;width&quot;:652.35}"/>
</p:tagLst>
</file>

<file path=ppt/tags/tag227.xml><?xml version="1.0" encoding="utf-8"?>
<p:tagLst xmlns:a="http://schemas.openxmlformats.org/drawingml/2006/main" xmlns:r="http://schemas.openxmlformats.org/officeDocument/2006/relationships" xmlns:p="http://schemas.openxmlformats.org/presentationml/2006/main">
  <p:tag name="KSO_WM_UNIT_TABLE_BEAUTIFY" val="smartTable{b4b30877-ff94-4e8b-9fcd-a753ac7b1205}"/>
  <p:tag name="TABLE_ENDDRAG_ORIGIN_RECT" val="903*348"/>
  <p:tag name="TABLE_ENDDRAG_RECT" val="31*149*903*348"/>
</p:tagLst>
</file>

<file path=ppt/tags/tag22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9.xml><?xml version="1.0" encoding="utf-8"?>
<p:tagLst xmlns:a="http://schemas.openxmlformats.org/drawingml/2006/main" xmlns:r="http://schemas.openxmlformats.org/officeDocument/2006/relationships" xmlns:p="http://schemas.openxmlformats.org/presentationml/2006/main">
  <p:tag name="AS_UNIQUEID" val="4576"/>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AS_UNIQUEID" val="430"/>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DIAGRAM_VIRTUALLY_FRAME" val="{&quot;height&quot;:302.35,&quot;left&quot;:10.75,&quot;top&quot;:70.15,&quot;width&quot;:652.35}"/>
</p:tagLst>
</file>

<file path=ppt/tags/tag233.xml><?xml version="1.0" encoding="utf-8"?>
<p:tagLst xmlns:a="http://schemas.openxmlformats.org/drawingml/2006/main" xmlns:r="http://schemas.openxmlformats.org/officeDocument/2006/relationships" xmlns:p="http://schemas.openxmlformats.org/presentationml/2006/main">
  <p:tag name="KSO_WM_DIAGRAM_VIRTUALLY_FRAME" val="{&quot;height&quot;:302.35,&quot;left&quot;:10.75,&quot;top&quot;:70.15,&quot;width&quot;:652.35}"/>
</p:tagLst>
</file>

<file path=ppt/tags/tag234.xml><?xml version="1.0" encoding="utf-8"?>
<p:tagLst xmlns:a="http://schemas.openxmlformats.org/drawingml/2006/main" xmlns:r="http://schemas.openxmlformats.org/officeDocument/2006/relationships" xmlns:p="http://schemas.openxmlformats.org/presentationml/2006/main">
  <p:tag name="KSO_WM_DIAGRAM_VIRTUALLY_FRAME" val="{&quot;height&quot;:302.35,&quot;left&quot;:10.75,&quot;top&quot;:70.15,&quot;width&quot;:652.35}"/>
</p:tagLst>
</file>

<file path=ppt/tags/tag23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6.xml><?xml version="1.0" encoding="utf-8"?>
<p:tagLst xmlns:a="http://schemas.openxmlformats.org/drawingml/2006/main" xmlns:r="http://schemas.openxmlformats.org/officeDocument/2006/relationships" xmlns:p="http://schemas.openxmlformats.org/presentationml/2006/main">
  <p:tag name="AS_UNIQUEID" val="430"/>
</p:tagLst>
</file>

<file path=ppt/tags/tag237.xml><?xml version="1.0" encoding="utf-8"?>
<p:tagLst xmlns:a="http://schemas.openxmlformats.org/drawingml/2006/main" xmlns:r="http://schemas.openxmlformats.org/officeDocument/2006/relationships" xmlns:p="http://schemas.openxmlformats.org/presentationml/2006/main">
  <p:tag name="AS_UNIQUEID" val="2454"/>
</p:tagLst>
</file>

<file path=ppt/tags/tag238.xml><?xml version="1.0" encoding="utf-8"?>
<p:tagLst xmlns:a="http://schemas.openxmlformats.org/drawingml/2006/main" xmlns:r="http://schemas.openxmlformats.org/officeDocument/2006/relationships" xmlns:p="http://schemas.openxmlformats.org/presentationml/2006/main">
  <p:tag name="AS_UNIQUEID" val="2451"/>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1.xml><?xml version="1.0" encoding="utf-8"?>
<p:tagLst xmlns:a="http://schemas.openxmlformats.org/drawingml/2006/main" xmlns:r="http://schemas.openxmlformats.org/officeDocument/2006/relationships" xmlns:p="http://schemas.openxmlformats.org/presentationml/2006/main">
  <p:tag name="AS_UNIQUEID" val="430"/>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AS_UNIQUEID" val="112"/>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5.xml><?xml version="1.0" encoding="utf-8"?>
<p:tagLst xmlns:a="http://schemas.openxmlformats.org/drawingml/2006/main" xmlns:r="http://schemas.openxmlformats.org/officeDocument/2006/relationships" xmlns:p="http://schemas.openxmlformats.org/presentationml/2006/main">
  <p:tag name="AS_UNIQUEID" val="430"/>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AS_UNIQUEID" val="4587"/>
</p:tagLst>
</file>

<file path=ppt/tags/tag248.xml><?xml version="1.0" encoding="utf-8"?>
<p:tagLst xmlns:a="http://schemas.openxmlformats.org/drawingml/2006/main" xmlns:r="http://schemas.openxmlformats.org/officeDocument/2006/relationships" xmlns:p="http://schemas.openxmlformats.org/presentationml/2006/main">
  <p:tag name="AS_UNIQUEID" val="4588"/>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AS_UNIQUEID" val="4589"/>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1.xml><?xml version="1.0" encoding="utf-8"?>
<p:tagLst xmlns:a="http://schemas.openxmlformats.org/drawingml/2006/main" xmlns:r="http://schemas.openxmlformats.org/officeDocument/2006/relationships" xmlns:p="http://schemas.openxmlformats.org/presentationml/2006/main">
  <p:tag name="AS_UNIQUEID" val="430"/>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4.xml><?xml version="1.0" encoding="utf-8"?>
<p:tagLst xmlns:a="http://schemas.openxmlformats.org/drawingml/2006/main" xmlns:r="http://schemas.openxmlformats.org/officeDocument/2006/relationships" xmlns:p="http://schemas.openxmlformats.org/presentationml/2006/main">
  <p:tag name="AS_UNIQUEID" val="430"/>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7.xml><?xml version="1.0" encoding="utf-8"?>
<p:tagLst xmlns:a="http://schemas.openxmlformats.org/drawingml/2006/main" xmlns:r="http://schemas.openxmlformats.org/officeDocument/2006/relationships" xmlns:p="http://schemas.openxmlformats.org/presentationml/2006/main">
  <p:tag name="AS_UNIQUEID" val="430"/>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AS_UNIQUEID" val="430"/>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3.xml><?xml version="1.0" encoding="utf-8"?>
<p:tagLst xmlns:a="http://schemas.openxmlformats.org/drawingml/2006/main" xmlns:r="http://schemas.openxmlformats.org/officeDocument/2006/relationships" xmlns:p="http://schemas.openxmlformats.org/presentationml/2006/main">
  <p:tag name="AS_UNIQUEID" val="430"/>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6.xml><?xml version="1.0" encoding="utf-8"?>
<p:tagLst xmlns:a="http://schemas.openxmlformats.org/drawingml/2006/main" xmlns:r="http://schemas.openxmlformats.org/officeDocument/2006/relationships" xmlns:p="http://schemas.openxmlformats.org/presentationml/2006/main">
  <p:tag name="AS_UNIQUEID" val="430"/>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AS_UNIQUEID" val="4249"/>
  <p:tag name="KSO_WM_BEAUTIFY_FLAG" val=""/>
  <p:tag name="KSO_WM_UNIT_TABLE_BEAUTIFY" val="smartTable{7789936f-f3ab-4726-9008-24293973749d}"/>
  <p:tag name="TABLE_ENDDRAG_ORIGIN_RECT" val="775*228"/>
  <p:tag name="TABLE_ENDDRAG_RECT" val="39*101*775*228"/>
</p:tagLst>
</file>

<file path=ppt/tags/tag2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AS_UNIQUEID" val="430"/>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AS_UNIQUEID" val="4565"/>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4.xml><?xml version="1.0" encoding="utf-8"?>
<p:tagLst xmlns:a="http://schemas.openxmlformats.org/drawingml/2006/main" xmlns:r="http://schemas.openxmlformats.org/officeDocument/2006/relationships" xmlns:p="http://schemas.openxmlformats.org/presentationml/2006/main">
  <p:tag name="AS_UNIQUEID" val="430"/>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AS_UNIQUEID" val="1203"/>
</p:tagLst>
</file>

<file path=ppt/tags/tag65.xml><?xml version="1.0" encoding="utf-8"?>
<p:tagLst xmlns:a="http://schemas.openxmlformats.org/drawingml/2006/main" xmlns:r="http://schemas.openxmlformats.org/officeDocument/2006/relationships" xmlns:p="http://schemas.openxmlformats.org/presentationml/2006/main">
  <p:tag name="AS_UNIQUEID" val="1204"/>
</p:tagLst>
</file>

<file path=ppt/tags/tag66.xml><?xml version="1.0" encoding="utf-8"?>
<p:tagLst xmlns:a="http://schemas.openxmlformats.org/drawingml/2006/main" xmlns:r="http://schemas.openxmlformats.org/officeDocument/2006/relationships" xmlns:p="http://schemas.openxmlformats.org/presentationml/2006/main">
  <p:tag name="AS_UNIQUEID" val="1205"/>
</p:tagLst>
</file>

<file path=ppt/tags/tag67.xml><?xml version="1.0" encoding="utf-8"?>
<p:tagLst xmlns:a="http://schemas.openxmlformats.org/drawingml/2006/main" xmlns:r="http://schemas.openxmlformats.org/officeDocument/2006/relationships" xmlns:p="http://schemas.openxmlformats.org/presentationml/2006/main">
  <p:tag name="AS_UNIQUEID" val="1206"/>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430"/>
</p:tagLst>
</file>

<file path=ppt/tags/tag71.xml><?xml version="1.0" encoding="utf-8"?>
<p:tagLst xmlns:a="http://schemas.openxmlformats.org/drawingml/2006/main" xmlns:r="http://schemas.openxmlformats.org/officeDocument/2006/relationships" xmlns:p="http://schemas.openxmlformats.org/presentationml/2006/main">
  <p:tag name="AS_UNIQUEID" val="4528"/>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AS_UNIQUEID" val="430"/>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AS_UNIQUEID" val="430"/>
</p:tagLst>
</file>

<file path=ppt/tags/tag7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203,&quot;width&quot;:771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AS_UNIQUEID" val="43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TABLE_ENDDRAG_ORIGIN_RECT" val="902*337"/>
  <p:tag name="TABLE_ENDDRAG_RECT" val="29*70*902*337"/>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AS_UNIQUEID" val="43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TABLE_ENDDRAG_ORIGIN_RECT" val="900*438"/>
  <p:tag name="TABLE_ENDDRAG_RECT" val="29*70*900*438"/>
</p:tagLst>
</file>

<file path=ppt/tags/tag88.xml><?xml version="1.0" encoding="utf-8"?>
<p:tagLst xmlns:a="http://schemas.openxmlformats.org/drawingml/2006/main" xmlns:r="http://schemas.openxmlformats.org/officeDocument/2006/relationships" xmlns:p="http://schemas.openxmlformats.org/presentationml/2006/main">
  <p:tag name="AS_UNIQUEID" val="430"/>
</p:tagLst>
</file>

<file path=ppt/tags/tag89.xml><?xml version="1.0" encoding="utf-8"?>
<p:tagLst xmlns:a="http://schemas.openxmlformats.org/drawingml/2006/main" xmlns:r="http://schemas.openxmlformats.org/officeDocument/2006/relationships" xmlns:p="http://schemas.openxmlformats.org/presentationml/2006/main">
  <p:tag name="AS_UNIQUEID" val="1192"/>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TABLE_ENDDRAG_ORIGIN_RECT" val="895*432"/>
  <p:tag name="TABLE_ENDDRAG_RECT" val="29*73*895*432"/>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AS_UNIQUEID" val="430"/>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AS_UNIQUEID" val="430"/>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AS_UNIQUEID" val="430"/>
</p:tagLst>
</file>

<file path=ppt/tags/tag98.xml><?xml version="1.0" encoding="utf-8"?>
<p:tagLst xmlns:a="http://schemas.openxmlformats.org/drawingml/2006/main" xmlns:r="http://schemas.openxmlformats.org/officeDocument/2006/relationships" xmlns:p="http://schemas.openxmlformats.org/presentationml/2006/main">
  <p:tag name="TABLE_ENDDRAG_ORIGIN_RECT" val="898*444"/>
  <p:tag name="TABLE_ENDDRAG_RECT" val="29*76*898*444"/>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5486</Words>
  <PresentationFormat>宽屏</PresentationFormat>
  <Paragraphs>625</Paragraphs>
  <Slides>50</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50</vt:i4>
      </vt:variant>
    </vt:vector>
  </HeadingPairs>
  <TitlesOfParts>
    <vt:vector size="71" baseType="lpstr">
      <vt:lpstr>等线</vt:lpstr>
      <vt:lpstr>方正粗黑宋简体</vt:lpstr>
      <vt:lpstr>方正仿宋_GB2312</vt:lpstr>
      <vt:lpstr>方正清刻本悦宋简体</vt:lpstr>
      <vt:lpstr>仿宋</vt:lpstr>
      <vt:lpstr>黑体</vt:lpstr>
      <vt:lpstr>华文仿宋</vt:lpstr>
      <vt:lpstr>华文行楷</vt:lpstr>
      <vt:lpstr>华文楷体</vt:lpstr>
      <vt:lpstr>华文中宋</vt:lpstr>
      <vt:lpstr>江西拙楷</vt:lpstr>
      <vt:lpstr>楷体</vt:lpstr>
      <vt:lpstr>楷体_GB2312</vt:lpstr>
      <vt:lpstr>宋体</vt:lpstr>
      <vt:lpstr>微软雅黑</vt:lpstr>
      <vt:lpstr>字魂95号-手刻宋</vt:lpstr>
      <vt:lpstr>Arial</vt:lpstr>
      <vt:lpstr>Calibri</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2024-07-17T13:33:26Z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E9FA5B81500643AE92612FF171710A03_11</vt:lpwstr>
  </property>
</Properties>
</file>