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8" r:id="rId2"/>
    <p:sldId id="266" r:id="rId3"/>
    <p:sldId id="267" r:id="rId4"/>
    <p:sldId id="257" r:id="rId5"/>
    <p:sldId id="263" r:id="rId6"/>
    <p:sldId id="260" r:id="rId7"/>
    <p:sldId id="275" r:id="rId8"/>
    <p:sldId id="271" r:id="rId9"/>
    <p:sldId id="264" r:id="rId10"/>
    <p:sldId id="283" r:id="rId11"/>
    <p:sldId id="284" r:id="rId12"/>
    <p:sldId id="265" r:id="rId13"/>
    <p:sldId id="395" r:id="rId14"/>
    <p:sldId id="396" r:id="rId15"/>
    <p:sldId id="398" r:id="rId16"/>
    <p:sldId id="292" r:id="rId17"/>
    <p:sldId id="288" r:id="rId18"/>
    <p:sldId id="286" r:id="rId19"/>
    <p:sldId id="287" r:id="rId20"/>
    <p:sldId id="297" r:id="rId21"/>
    <p:sldId id="307" r:id="rId22"/>
    <p:sldId id="302" r:id="rId23"/>
    <p:sldId id="303" r:id="rId24"/>
    <p:sldId id="311" r:id="rId25"/>
    <p:sldId id="312" r:id="rId26"/>
    <p:sldId id="304" r:id="rId27"/>
    <p:sldId id="319" r:id="rId28"/>
    <p:sldId id="305" r:id="rId29"/>
    <p:sldId id="320" r:id="rId30"/>
    <p:sldId id="321" r:id="rId31"/>
    <p:sldId id="298" r:id="rId32"/>
    <p:sldId id="299" r:id="rId33"/>
    <p:sldId id="404" r:id="rId34"/>
    <p:sldId id="323" r:id="rId35"/>
    <p:sldId id="324" r:id="rId36"/>
    <p:sldId id="332" r:id="rId37"/>
    <p:sldId id="333" r:id="rId38"/>
    <p:sldId id="325" r:id="rId39"/>
    <p:sldId id="331" r:id="rId40"/>
    <p:sldId id="334" r:id="rId41"/>
    <p:sldId id="327" r:id="rId42"/>
    <p:sldId id="337" r:id="rId43"/>
    <p:sldId id="346" r:id="rId44"/>
    <p:sldId id="343" r:id="rId45"/>
    <p:sldId id="348" r:id="rId46"/>
    <p:sldId id="405" r:id="rId47"/>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0" userDrawn="1">
          <p15:clr>
            <a:srgbClr val="A4A3A4"/>
          </p15:clr>
        </p15:guide>
        <p15:guide id="2" pos="384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0" clrIdx="0"/>
  <p:cmAuthor id="1" name="Administrator" initials="A" lastIdx="2" clrIdx="0"/>
  <p:cmAuthor id="44" name="ZhuanZ(无密码)" initials="Z" lastIdx="3" clrIdx="43"/>
  <p:cmAuthor id="2" name="cb nm" initials="c" lastIdx="1" clrIdx="0"/>
  <p:cmAuthor id="3" name="作者" initials="作" lastIdx="0" clrIdx="1"/>
  <p:cmAuthor id="4" name="rebacca" initials="r" lastIdx="0" clrIdx="1"/>
  <p:cmAuthor id="5" name="1206988966@qq.com" initials="1" lastIdx="0" clrIdx="2"/>
  <p:cmAuthor id="6" name="姜伟光" initials="姜" lastIdx="0" clrIdx="0"/>
  <p:cmAuthor id="7" name="宋洁然" initials="宋" lastIdx="0" clrIdx="1"/>
  <p:cmAuthor id="8" name="ming qiu" initials="m" lastIdx="0" clrIdx="1"/>
  <p:cmAuthor id="9" name="pc" initials="p" lastIdx="0" clrIdx="0"/>
  <p:cmAuthor id="10" name="倩文 黄" initials="倩" lastIdx="0" clrIdx="3"/>
  <p:cmAuthor id="11" name="86136" initials="8" lastIdx="0" clrIdx="9"/>
  <p:cmAuthor id="12" name="xiaoxuan Zeng" initials="x" lastIdx="0" clrIdx="0"/>
  <p:cmAuthor id="13" name="12279" initials="1" lastIdx="0" clrIdx="11"/>
  <p:cmAuthor id="14" name="文璇璇" initials="文" lastIdx="0" clrIdx="13"/>
  <p:cmAuthor id="15" name="Rcyz-HL" initials="R" lastIdx="0" clrIdx="12"/>
  <p:cmAuthor id="16" name="付" initials="付" lastIdx="0" clrIdx="14"/>
  <p:cmAuthor id="17" name="HUAWEI" initials="H" lastIdx="0" clrIdx="16"/>
  <p:cmAuthor id="18" name="Nicole Li  李倩" initials="N" lastIdx="0" clrIdx="0"/>
  <p:cmAuthor id="19" name="222" initials="2" lastIdx="0" clrIdx="0"/>
  <p:cmAuthor id="20" name="admin" initials="a" lastIdx="0" clrIdx="0"/>
  <p:cmAuthor id="21" name="王子涵" initials="王" lastIdx="0" clrIdx="0"/>
  <p:cmAuthor id="22" name="dongwc0205" initials="d" lastIdx="0" clrIdx="15"/>
  <p:cmAuthor id="2000" name="张瑞霞" initials="authorId_524709945" lastIdx="0" clrIdx="0"/>
  <p:cmAuthor id="2001" name="骆倩怡_Znauj26B" initials="authorId_382814100" lastIdx="0" clrIdx="0"/>
  <p:cmAuthor id="23" name="pangyt" initials="p" lastIdx="0" clrIdx="0"/>
  <p:cmAuthor id="49837067" name="刘浩" initials="刘" lastIdx="0" clrIdx="0"/>
  <p:cmAuthor id="24" name="easonyoun" initials="e" lastIdx="0" clrIdx="0"/>
  <p:cmAuthor id="25" name="zhouyangfan" initials="z" lastIdx="0" clrIdx="0"/>
  <p:cmAuthor id="26" name="tplife" initials="t" lastIdx="0" clrIdx="0"/>
  <p:cmAuthor id="27" name="??" initials="?" lastIdx="0" clrIdx="0"/>
  <p:cmAuthor id="28" name="何 龙" initials="何" lastIdx="0" clrIdx="25"/>
  <p:cmAuthor id="29" name="韩琳晶" initials="韩" lastIdx="0" clrIdx="28"/>
  <p:cmAuthor id="30" name="LJH" initials="L" lastIdx="0" clrIdx="0"/>
  <p:cmAuthor id="31" name="未知用户1" initials="未" lastIdx="0" clrIdx="22"/>
  <p:cmAuthor id="32" name="陈庆" initials="陈" lastIdx="0" clrIdx="31"/>
  <p:cmAuthor id="76" name="学珍 马" initials="学马" lastIdx="0" clrIdx="25"/>
  <p:cmAuthor id="34" name="a'su's" initials="a" lastIdx="0" clrIdx="33"/>
  <p:cmAuthor id="35" name="陈芳" initials="" lastIdx="0" clrIdx="35"/>
  <p:cmAuthor id="37" name="DELL" initials="" lastIdx="0" clrIdx="25"/>
  <p:cmAuthor id="38" name="邹 嘉豪" initials="" lastIdx="0" clrIdx="25"/>
  <p:cmAuthor id="40" name="乐胜中学微机室" initials="乐" lastIdx="0" clrIdx="39"/>
  <p:cmAuthor id="42" name="hanying" initials="h" lastIdx="0" clrIdx="4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F3E23"/>
    <a:srgbClr val="3F403A"/>
    <a:srgbClr val="F9F2EB"/>
    <a:srgbClr val="A06B43"/>
    <a:srgbClr val="EABD6C"/>
    <a:srgbClr val="CB8D47"/>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65" d="100"/>
          <a:sy n="65" d="100"/>
        </p:scale>
        <p:origin x="96" y="282"/>
      </p:cViewPr>
      <p:guideLst>
        <p:guide orient="horz" pos="2240"/>
        <p:guide pos="384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2024-07-20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06404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2024-07-20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2024-07-20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2024-07-20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aphicFrame>
        <p:nvGraphicFramePr>
          <p:cNvPr id="9" name="表格 7"/>
          <p:cNvGraphicFramePr>
            <a:graphicFrameLocks noGrp="1"/>
          </p:cNvGraphicFramePr>
          <p:nvPr userDrawn="1"/>
        </p:nvGraphicFramePr>
        <p:xfrm>
          <a:off x="0" y="35168"/>
          <a:ext cx="12192000" cy="625475"/>
        </p:xfrm>
        <a:graphic>
          <a:graphicData uri="http://schemas.openxmlformats.org/drawingml/2006/table">
            <a:tbl>
              <a:tblPr firstRow="1" bandRow="1">
                <a:tableStyleId>{5C22544A-7EE6-4342-B048-85BDC9FD1C3A}</a:tableStyleId>
              </a:tblPr>
              <a:tblGrid>
                <a:gridCol w="2438400"/>
                <a:gridCol w="2438400"/>
                <a:gridCol w="2438400"/>
                <a:gridCol w="2438400"/>
                <a:gridCol w="2438400"/>
              </a:tblGrid>
              <a:tr h="625475">
                <a:tc>
                  <a:txBody>
                    <a:bodyPr/>
                    <a:lstStyle/>
                    <a:p>
                      <a:pPr algn="ctr"/>
                      <a:r>
                        <a:rPr lang="zh-CN" altLang="en-US" sz="2400" b="0" kern="1200" dirty="0">
                          <a:solidFill>
                            <a:schemeClr val="tx1"/>
                          </a:solidFill>
                          <a:latin typeface="方正粗黑宋简体" panose="02000000000000000000" pitchFamily="2" charset="-122"/>
                          <a:ea typeface="方正粗黑宋简体" panose="02000000000000000000" pitchFamily="2" charset="-122"/>
                          <a:cs typeface="+mn-cs"/>
                        </a:rPr>
                        <a:t>课标解读</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bg1"/>
                          </a:solidFill>
                          <a:latin typeface="方正粗黑宋简体" panose="02000000000000000000" pitchFamily="2" charset="-122"/>
                          <a:ea typeface="方正粗黑宋简体" panose="02000000000000000000" pitchFamily="2" charset="-122"/>
                          <a:cs typeface="+mn-cs"/>
                        </a:rPr>
                        <a:t>五年高频考点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知识梳理</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阶段特征</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命题探究</a:t>
                      </a:r>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r>
            </a:tbl>
          </a:graphicData>
        </a:graphic>
      </p:graphicFrame>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8090" y="6502400"/>
            <a:ext cx="1962785" cy="27114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aphicFrame>
        <p:nvGraphicFramePr>
          <p:cNvPr id="12" name="表格 7"/>
          <p:cNvGraphicFramePr>
            <a:graphicFrameLocks noGrp="1"/>
          </p:cNvGraphicFramePr>
          <p:nvPr userDrawn="1"/>
        </p:nvGraphicFramePr>
        <p:xfrm>
          <a:off x="0" y="35168"/>
          <a:ext cx="12192000" cy="625475"/>
        </p:xfrm>
        <a:graphic>
          <a:graphicData uri="http://schemas.openxmlformats.org/drawingml/2006/table">
            <a:tbl>
              <a:tblPr firstRow="1" bandRow="1">
                <a:tableStyleId>{5C22544A-7EE6-4342-B048-85BDC9FD1C3A}</a:tableStyleId>
              </a:tblPr>
              <a:tblGrid>
                <a:gridCol w="2438400"/>
                <a:gridCol w="2438400"/>
                <a:gridCol w="2438400"/>
                <a:gridCol w="2438400"/>
                <a:gridCol w="2438400"/>
              </a:tblGrid>
              <a:tr h="625475">
                <a:tc>
                  <a:txBody>
                    <a:bodyPr/>
                    <a:lstStyle/>
                    <a:p>
                      <a:pPr algn="ctr"/>
                      <a:r>
                        <a:rPr lang="zh-CN" altLang="en-US" sz="2400" b="0" kern="1200" dirty="0">
                          <a:solidFill>
                            <a:schemeClr val="tx1"/>
                          </a:solidFill>
                          <a:latin typeface="方正粗黑宋简体" panose="02000000000000000000" pitchFamily="2" charset="-122"/>
                          <a:ea typeface="方正粗黑宋简体" panose="02000000000000000000" pitchFamily="2" charset="-122"/>
                          <a:cs typeface="+mn-cs"/>
                        </a:rPr>
                        <a:t>课标解读</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五年高频考点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知识梳理</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bg1"/>
                          </a:solidFill>
                          <a:latin typeface="方正粗黑宋简体" panose="02000000000000000000" pitchFamily="2" charset="-122"/>
                          <a:ea typeface="方正粗黑宋简体" panose="02000000000000000000" pitchFamily="2" charset="-122"/>
                          <a:cs typeface="+mn-cs"/>
                        </a:rPr>
                        <a:t>阶段特征</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命题探究</a:t>
                      </a:r>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r>
            </a:tbl>
          </a:graphicData>
        </a:graphic>
      </p:graphicFrame>
      <p:sp>
        <p:nvSpPr>
          <p:cNvPr id="9" name="矩形 8"/>
          <p:cNvSpPr/>
          <p:nvPr userDrawn="1"/>
        </p:nvSpPr>
        <p:spPr>
          <a:xfrm>
            <a:off x="10883" y="727017"/>
            <a:ext cx="7315200" cy="625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7326083" y="727016"/>
            <a:ext cx="4876800" cy="6254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占位符 23"/>
          <p:cNvSpPr>
            <a:spLocks noGrp="1"/>
          </p:cNvSpPr>
          <p:nvPr>
            <p:ph type="body" sz="quarter" idx="10" hasCustomPrompt="1"/>
          </p:nvPr>
        </p:nvSpPr>
        <p:spPr>
          <a:xfrm>
            <a:off x="90705" y="788929"/>
            <a:ext cx="6924660" cy="501650"/>
          </a:xfrm>
          <a:prstGeom prst="rect">
            <a:avLst/>
          </a:prstGeom>
        </p:spPr>
        <p:txBody>
          <a:bodyPr/>
          <a:lstStyle>
            <a:lvl1pPr marL="0" indent="0">
              <a:lnSpc>
                <a:spcPct val="100000"/>
              </a:lnSpc>
              <a:spcBef>
                <a:spcPts val="0"/>
              </a:spcBef>
              <a:buFontTx/>
              <a:buNone/>
              <a:defRPr sz="2800" b="1">
                <a:solidFill>
                  <a:schemeClr val="bg1"/>
                </a:solidFill>
              </a:defRPr>
            </a:lvl1pPr>
            <a:lvl2pPr marL="457200" indent="0">
              <a:buFontTx/>
              <a:buNone/>
              <a:defRPr sz="2800" b="1"/>
            </a:lvl2pPr>
            <a:lvl3pPr marL="914400" indent="0">
              <a:buFontTx/>
              <a:buNone/>
              <a:defRPr sz="2800" b="1"/>
            </a:lvl3pPr>
            <a:lvl4pPr marL="1371600" indent="0">
              <a:buFontTx/>
              <a:buNone/>
              <a:defRPr sz="2800" b="1"/>
            </a:lvl4pPr>
            <a:lvl5pPr marL="1828800" indent="0">
              <a:buFontTx/>
              <a:buNone/>
              <a:defRPr sz="2800" b="1"/>
            </a:lvl5pPr>
          </a:lstStyle>
          <a:p>
            <a:pPr lvl="0"/>
            <a:r>
              <a:rPr lang="zh-CN" altLang="en-US" dirty="0"/>
              <a:t>时间范围：</a:t>
            </a:r>
          </a:p>
        </p:txBody>
      </p:sp>
      <p:sp>
        <p:nvSpPr>
          <p:cNvPr id="13" name="文本占位符 23"/>
          <p:cNvSpPr>
            <a:spLocks noGrp="1"/>
          </p:cNvSpPr>
          <p:nvPr>
            <p:ph type="body" sz="quarter" idx="12" hasCustomPrompt="1"/>
          </p:nvPr>
        </p:nvSpPr>
        <p:spPr>
          <a:xfrm>
            <a:off x="7326083" y="788928"/>
            <a:ext cx="4634144" cy="501650"/>
          </a:xfrm>
          <a:prstGeom prst="rect">
            <a:avLst/>
          </a:prstGeom>
        </p:spPr>
        <p:txBody>
          <a:bodyPr/>
          <a:lstStyle>
            <a:lvl1pPr marL="0" indent="0">
              <a:lnSpc>
                <a:spcPct val="100000"/>
              </a:lnSpc>
              <a:spcBef>
                <a:spcPts val="0"/>
              </a:spcBef>
              <a:buFontTx/>
              <a:buNone/>
              <a:defRPr sz="2800" b="1"/>
            </a:lvl1pPr>
            <a:lvl2pPr marL="457200" indent="0">
              <a:buFontTx/>
              <a:buNone/>
              <a:defRPr sz="2800" b="1"/>
            </a:lvl2pPr>
            <a:lvl3pPr marL="914400" indent="0">
              <a:buFontTx/>
              <a:buNone/>
              <a:defRPr sz="2800" b="1"/>
            </a:lvl3pPr>
            <a:lvl4pPr marL="1371600" indent="0">
              <a:buFontTx/>
              <a:buNone/>
              <a:defRPr sz="2800" b="1"/>
            </a:lvl4pPr>
            <a:lvl5pPr marL="1828800" indent="0">
              <a:buFontTx/>
              <a:buNone/>
              <a:defRPr sz="2800" b="1"/>
            </a:lvl5pPr>
          </a:lstStyle>
          <a:p>
            <a:pPr lvl="0"/>
            <a:r>
              <a:rPr lang="zh-CN" altLang="en-US" dirty="0"/>
              <a:t>主要特征：</a:t>
            </a:r>
          </a:p>
        </p:txBody>
      </p:sp>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8090" y="6502400"/>
            <a:ext cx="1962785" cy="27114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2024-07-20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2024-07-20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2024-07-20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2024-07-20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2024-07-20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2024-07-20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2024-07-20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2024-07-20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2024-07-20</a:t>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image" Target="../media/image14.png"/><Relationship Id="rId5" Type="http://schemas.openxmlformats.org/officeDocument/2006/relationships/tags" Target="../tags/tag144.xml"/><Relationship Id="rId10" Type="http://schemas.openxmlformats.org/officeDocument/2006/relationships/slideLayout" Target="../slideLayouts/slideLayout1.xml"/><Relationship Id="rId4" Type="http://schemas.openxmlformats.org/officeDocument/2006/relationships/tags" Target="../tags/tag143.xml"/><Relationship Id="rId9" Type="http://schemas.openxmlformats.org/officeDocument/2006/relationships/tags" Target="../tags/tag148.xml"/></Relationships>
</file>

<file path=ppt/slides/_rels/slide11.xml.rels><?xml version="1.0" encoding="UTF-8" standalone="yes"?>
<Relationships xmlns="http://schemas.openxmlformats.org/package/2006/relationships"><Relationship Id="rId3" Type="http://schemas.openxmlformats.org/officeDocument/2006/relationships/tags" Target="../tags/tag151.xml"/><Relationship Id="rId7" Type="http://schemas.openxmlformats.org/officeDocument/2006/relationships/slideLayout" Target="../slideLayouts/slideLayout1.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s>
</file>

<file path=ppt/slides/_rels/slide12.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15.png"/><Relationship Id="rId5" Type="http://schemas.openxmlformats.org/officeDocument/2006/relationships/slideLayout" Target="../slideLayouts/slideLayout1.xml"/><Relationship Id="rId4" Type="http://schemas.openxmlformats.org/officeDocument/2006/relationships/tags" Target="../tags/tag158.xml"/></Relationships>
</file>

<file path=ppt/slides/_rels/slide13.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slideLayout" Target="../slideLayouts/slideLayout1.xml"/><Relationship Id="rId4" Type="http://schemas.openxmlformats.org/officeDocument/2006/relationships/tags" Target="../tags/tag16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65.xml"/><Relationship Id="rId7" Type="http://schemas.openxmlformats.org/officeDocument/2006/relationships/slideLayout" Target="../slideLayouts/slideLayout1.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s>
</file>

<file path=ppt/slides/_rels/slide15.xml.rels><?xml version="1.0" encoding="UTF-8" standalone="yes"?>
<Relationships xmlns="http://schemas.openxmlformats.org/package/2006/relationships"><Relationship Id="rId3" Type="http://schemas.openxmlformats.org/officeDocument/2006/relationships/tags" Target="../tags/tag171.xml"/><Relationship Id="rId7" Type="http://schemas.openxmlformats.org/officeDocument/2006/relationships/image" Target="../media/image17.jpe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slideLayout" Target="../slideLayouts/slideLayout1.xml"/><Relationship Id="rId5" Type="http://schemas.openxmlformats.org/officeDocument/2006/relationships/tags" Target="../tags/tag173.xml"/><Relationship Id="rId4" Type="http://schemas.openxmlformats.org/officeDocument/2006/relationships/tags" Target="../tags/tag172.xml"/></Relationships>
</file>

<file path=ppt/slides/_rels/slide16.xml.rels><?xml version="1.0" encoding="UTF-8" standalone="yes"?>
<Relationships xmlns="http://schemas.openxmlformats.org/package/2006/relationships"><Relationship Id="rId3" Type="http://schemas.openxmlformats.org/officeDocument/2006/relationships/tags" Target="../tags/tag176.xml"/><Relationship Id="rId7" Type="http://schemas.openxmlformats.org/officeDocument/2006/relationships/image" Target="../media/image19.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8.jpeg"/><Relationship Id="rId5" Type="http://schemas.openxmlformats.org/officeDocument/2006/relationships/slideLayout" Target="../slideLayouts/slideLayout1.xml"/><Relationship Id="rId4" Type="http://schemas.openxmlformats.org/officeDocument/2006/relationships/tags" Target="../tags/tag177.xml"/></Relationships>
</file>

<file path=ppt/slides/_rels/slide17.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18.jpeg"/><Relationship Id="rId5" Type="http://schemas.openxmlformats.org/officeDocument/2006/relationships/slideLayout" Target="../slideLayouts/slideLayout1.xml"/><Relationship Id="rId4" Type="http://schemas.openxmlformats.org/officeDocument/2006/relationships/tags" Target="../tags/tag181.xml"/></Relationships>
</file>

<file path=ppt/slides/_rels/slide18.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20.jpeg"/><Relationship Id="rId5" Type="http://schemas.openxmlformats.org/officeDocument/2006/relationships/slideLayout" Target="../slideLayouts/slideLayout1.xml"/><Relationship Id="rId4" Type="http://schemas.openxmlformats.org/officeDocument/2006/relationships/tags" Target="../tags/tag185.xml"/></Relationships>
</file>

<file path=ppt/slides/_rels/slide19.xml.rels><?xml version="1.0" encoding="UTF-8" standalone="yes"?>
<Relationships xmlns="http://schemas.openxmlformats.org/package/2006/relationships"><Relationship Id="rId3" Type="http://schemas.openxmlformats.org/officeDocument/2006/relationships/tags" Target="../tags/tag188.xml"/><Relationship Id="rId7" Type="http://schemas.openxmlformats.org/officeDocument/2006/relationships/image" Target="../media/image21.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slideLayout" Target="../slideLayouts/slideLayout1.xml"/><Relationship Id="rId5" Type="http://schemas.openxmlformats.org/officeDocument/2006/relationships/tags" Target="../tags/tag190.xml"/><Relationship Id="rId4" Type="http://schemas.openxmlformats.org/officeDocument/2006/relationships/tags" Target="../tags/tag189.xml"/></Relationships>
</file>

<file path=ppt/slides/_rels/slide2.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slideLayout" Target="../slideLayouts/slideLayout1.xml"/><Relationship Id="rId4" Type="http://schemas.openxmlformats.org/officeDocument/2006/relationships/tags" Target="../tags/tag69.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93.xml"/><Relationship Id="rId7" Type="http://schemas.openxmlformats.org/officeDocument/2006/relationships/slideLayout" Target="../slideLayouts/slideLayout1.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99.xml"/><Relationship Id="rId7" Type="http://schemas.openxmlformats.org/officeDocument/2006/relationships/image" Target="../media/image24.png"/><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slideLayout" Target="../slideLayouts/slideLayout1.xml"/><Relationship Id="rId5" Type="http://schemas.openxmlformats.org/officeDocument/2006/relationships/tags" Target="../tags/tag201.xml"/><Relationship Id="rId4" Type="http://schemas.openxmlformats.org/officeDocument/2006/relationships/tags" Target="../tags/tag200.xml"/></Relationships>
</file>

<file path=ppt/slides/_rels/slide22.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 Id="rId5" Type="http://schemas.openxmlformats.org/officeDocument/2006/relationships/image" Target="../media/image30.png"/><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5" Type="http://schemas.openxmlformats.org/officeDocument/2006/relationships/image" Target="../media/image33.jpeg"/><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tags" Target="../tags/tag224.xml"/><Relationship Id="rId13" Type="http://schemas.openxmlformats.org/officeDocument/2006/relationships/tags" Target="../tags/tag229.xml"/><Relationship Id="rId18" Type="http://schemas.openxmlformats.org/officeDocument/2006/relationships/tags" Target="../tags/tag234.xml"/><Relationship Id="rId3" Type="http://schemas.openxmlformats.org/officeDocument/2006/relationships/tags" Target="../tags/tag219.xml"/><Relationship Id="rId21" Type="http://schemas.openxmlformats.org/officeDocument/2006/relationships/tags" Target="../tags/tag237.xml"/><Relationship Id="rId7" Type="http://schemas.openxmlformats.org/officeDocument/2006/relationships/tags" Target="../tags/tag223.xml"/><Relationship Id="rId12" Type="http://schemas.openxmlformats.org/officeDocument/2006/relationships/tags" Target="../tags/tag228.xml"/><Relationship Id="rId17" Type="http://schemas.openxmlformats.org/officeDocument/2006/relationships/tags" Target="../tags/tag233.xml"/><Relationship Id="rId2" Type="http://schemas.openxmlformats.org/officeDocument/2006/relationships/tags" Target="../tags/tag218.xml"/><Relationship Id="rId16" Type="http://schemas.openxmlformats.org/officeDocument/2006/relationships/tags" Target="../tags/tag232.xml"/><Relationship Id="rId20" Type="http://schemas.openxmlformats.org/officeDocument/2006/relationships/tags" Target="../tags/tag236.xml"/><Relationship Id="rId1" Type="http://schemas.openxmlformats.org/officeDocument/2006/relationships/tags" Target="../tags/tag217.xml"/><Relationship Id="rId6" Type="http://schemas.openxmlformats.org/officeDocument/2006/relationships/tags" Target="../tags/tag222.xml"/><Relationship Id="rId11" Type="http://schemas.openxmlformats.org/officeDocument/2006/relationships/tags" Target="../tags/tag227.xml"/><Relationship Id="rId24" Type="http://schemas.openxmlformats.org/officeDocument/2006/relationships/slideLayout" Target="../slideLayouts/slideLayout1.xml"/><Relationship Id="rId5" Type="http://schemas.openxmlformats.org/officeDocument/2006/relationships/tags" Target="../tags/tag221.xml"/><Relationship Id="rId15" Type="http://schemas.openxmlformats.org/officeDocument/2006/relationships/tags" Target="../tags/tag231.xml"/><Relationship Id="rId23" Type="http://schemas.openxmlformats.org/officeDocument/2006/relationships/tags" Target="../tags/tag239.xml"/><Relationship Id="rId10" Type="http://schemas.openxmlformats.org/officeDocument/2006/relationships/tags" Target="../tags/tag226.xml"/><Relationship Id="rId19" Type="http://schemas.openxmlformats.org/officeDocument/2006/relationships/tags" Target="../tags/tag235.xml"/><Relationship Id="rId4" Type="http://schemas.openxmlformats.org/officeDocument/2006/relationships/tags" Target="../tags/tag220.xml"/><Relationship Id="rId9" Type="http://schemas.openxmlformats.org/officeDocument/2006/relationships/tags" Target="../tags/tag225.xml"/><Relationship Id="rId14" Type="http://schemas.openxmlformats.org/officeDocument/2006/relationships/tags" Target="../tags/tag230.xml"/><Relationship Id="rId22" Type="http://schemas.openxmlformats.org/officeDocument/2006/relationships/tags" Target="../tags/tag238.xml"/></Relationships>
</file>

<file path=ppt/slides/_rels/slide28.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image" Target="../media/image34.png"/><Relationship Id="rId5" Type="http://schemas.openxmlformats.org/officeDocument/2006/relationships/slideLayout" Target="../slideLayouts/slideLayout1.xml"/><Relationship Id="rId4" Type="http://schemas.openxmlformats.org/officeDocument/2006/relationships/tags" Target="../tags/tag243.xml"/></Relationships>
</file>

<file path=ppt/slides/_rels/slide29.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5" Type="http://schemas.openxmlformats.org/officeDocument/2006/relationships/image" Target="../media/image35.pn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slideLayout" Target="../slideLayouts/slideLayout1.xml"/><Relationship Id="rId4" Type="http://schemas.openxmlformats.org/officeDocument/2006/relationships/tags" Target="../tags/tag73.xml"/></Relationships>
</file>

<file path=ppt/slides/_rels/slide30.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252.xml"/><Relationship Id="rId7" Type="http://schemas.openxmlformats.org/officeDocument/2006/relationships/slideLayout" Target="../slideLayouts/slideLayout1.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s>
</file>

<file path=ppt/slides/_rels/slide32.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slideLayout" Target="../slideLayouts/slideLayout1.xml"/><Relationship Id="rId4" Type="http://schemas.openxmlformats.org/officeDocument/2006/relationships/tags" Target="../tags/tag262.xml"/></Relationships>
</file>

<file path=ppt/slides/_rels/slide34.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image" Target="../media/image41.png"/><Relationship Id="rId4"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tags" Target="../tags/tag271.xml"/><Relationship Id="rId7" Type="http://schemas.openxmlformats.org/officeDocument/2006/relationships/image" Target="../media/image42.png"/><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slideLayout" Target="../slideLayouts/slideLayout1.xml"/><Relationship Id="rId5" Type="http://schemas.openxmlformats.org/officeDocument/2006/relationships/tags" Target="../tags/tag273.xml"/><Relationship Id="rId4" Type="http://schemas.openxmlformats.org/officeDocument/2006/relationships/tags" Target="../tags/tag272.xml"/></Relationships>
</file>

<file path=ppt/slides/_rels/slide37.xml.rels><?xml version="1.0" encoding="UTF-8" standalone="yes"?>
<Relationships xmlns="http://schemas.openxmlformats.org/package/2006/relationships"><Relationship Id="rId26" Type="http://schemas.openxmlformats.org/officeDocument/2006/relationships/tags" Target="../tags/tag299.xml"/><Relationship Id="rId21" Type="http://schemas.openxmlformats.org/officeDocument/2006/relationships/tags" Target="../tags/tag294.xml"/><Relationship Id="rId34" Type="http://schemas.openxmlformats.org/officeDocument/2006/relationships/tags" Target="../tags/tag307.xml"/><Relationship Id="rId42" Type="http://schemas.openxmlformats.org/officeDocument/2006/relationships/tags" Target="../tags/tag315.xml"/><Relationship Id="rId47" Type="http://schemas.openxmlformats.org/officeDocument/2006/relationships/tags" Target="../tags/tag320.xml"/><Relationship Id="rId50" Type="http://schemas.openxmlformats.org/officeDocument/2006/relationships/tags" Target="../tags/tag323.xml"/><Relationship Id="rId55" Type="http://schemas.openxmlformats.org/officeDocument/2006/relationships/tags" Target="../tags/tag328.xml"/><Relationship Id="rId63" Type="http://schemas.openxmlformats.org/officeDocument/2006/relationships/image" Target="../media/image46.jpeg"/><Relationship Id="rId7" Type="http://schemas.openxmlformats.org/officeDocument/2006/relationships/tags" Target="../tags/tag280.xml"/><Relationship Id="rId2" Type="http://schemas.openxmlformats.org/officeDocument/2006/relationships/tags" Target="../tags/tag275.xml"/><Relationship Id="rId16" Type="http://schemas.openxmlformats.org/officeDocument/2006/relationships/tags" Target="../tags/tag289.xml"/><Relationship Id="rId29" Type="http://schemas.openxmlformats.org/officeDocument/2006/relationships/tags" Target="../tags/tag302.xml"/><Relationship Id="rId11" Type="http://schemas.openxmlformats.org/officeDocument/2006/relationships/tags" Target="../tags/tag284.xml"/><Relationship Id="rId24" Type="http://schemas.openxmlformats.org/officeDocument/2006/relationships/tags" Target="../tags/tag297.xml"/><Relationship Id="rId32" Type="http://schemas.openxmlformats.org/officeDocument/2006/relationships/tags" Target="../tags/tag305.xml"/><Relationship Id="rId37" Type="http://schemas.openxmlformats.org/officeDocument/2006/relationships/tags" Target="../tags/tag310.xml"/><Relationship Id="rId40" Type="http://schemas.openxmlformats.org/officeDocument/2006/relationships/tags" Target="../tags/tag313.xml"/><Relationship Id="rId45" Type="http://schemas.openxmlformats.org/officeDocument/2006/relationships/tags" Target="../tags/tag318.xml"/><Relationship Id="rId53" Type="http://schemas.openxmlformats.org/officeDocument/2006/relationships/tags" Target="../tags/tag326.xml"/><Relationship Id="rId58" Type="http://schemas.openxmlformats.org/officeDocument/2006/relationships/image" Target="../media/image28.jpeg"/><Relationship Id="rId5" Type="http://schemas.openxmlformats.org/officeDocument/2006/relationships/tags" Target="../tags/tag278.xml"/><Relationship Id="rId61" Type="http://schemas.openxmlformats.org/officeDocument/2006/relationships/image" Target="../media/image44.jpeg"/><Relationship Id="rId19" Type="http://schemas.openxmlformats.org/officeDocument/2006/relationships/tags" Target="../tags/tag292.xml"/><Relationship Id="rId14" Type="http://schemas.openxmlformats.org/officeDocument/2006/relationships/tags" Target="../tags/tag287.xml"/><Relationship Id="rId22" Type="http://schemas.openxmlformats.org/officeDocument/2006/relationships/tags" Target="../tags/tag295.xml"/><Relationship Id="rId27" Type="http://schemas.openxmlformats.org/officeDocument/2006/relationships/tags" Target="../tags/tag300.xml"/><Relationship Id="rId30" Type="http://schemas.openxmlformats.org/officeDocument/2006/relationships/tags" Target="../tags/tag303.xml"/><Relationship Id="rId35" Type="http://schemas.openxmlformats.org/officeDocument/2006/relationships/tags" Target="../tags/tag308.xml"/><Relationship Id="rId43" Type="http://schemas.openxmlformats.org/officeDocument/2006/relationships/tags" Target="../tags/tag316.xml"/><Relationship Id="rId48" Type="http://schemas.openxmlformats.org/officeDocument/2006/relationships/tags" Target="../tags/tag321.xml"/><Relationship Id="rId56" Type="http://schemas.openxmlformats.org/officeDocument/2006/relationships/tags" Target="../tags/tag329.xml"/><Relationship Id="rId64" Type="http://schemas.openxmlformats.org/officeDocument/2006/relationships/image" Target="../media/image47.png"/><Relationship Id="rId8" Type="http://schemas.openxmlformats.org/officeDocument/2006/relationships/tags" Target="../tags/tag281.xml"/><Relationship Id="rId51" Type="http://schemas.openxmlformats.org/officeDocument/2006/relationships/tags" Target="../tags/tag324.xml"/><Relationship Id="rId3" Type="http://schemas.openxmlformats.org/officeDocument/2006/relationships/tags" Target="../tags/tag276.xml"/><Relationship Id="rId12" Type="http://schemas.openxmlformats.org/officeDocument/2006/relationships/tags" Target="../tags/tag285.xml"/><Relationship Id="rId17" Type="http://schemas.openxmlformats.org/officeDocument/2006/relationships/tags" Target="../tags/tag290.xml"/><Relationship Id="rId25" Type="http://schemas.openxmlformats.org/officeDocument/2006/relationships/tags" Target="../tags/tag298.xml"/><Relationship Id="rId33" Type="http://schemas.openxmlformats.org/officeDocument/2006/relationships/tags" Target="../tags/tag306.xml"/><Relationship Id="rId38" Type="http://schemas.openxmlformats.org/officeDocument/2006/relationships/tags" Target="../tags/tag311.xml"/><Relationship Id="rId46" Type="http://schemas.openxmlformats.org/officeDocument/2006/relationships/tags" Target="../tags/tag319.xml"/><Relationship Id="rId59" Type="http://schemas.openxmlformats.org/officeDocument/2006/relationships/image" Target="../media/image43.jpeg"/><Relationship Id="rId20" Type="http://schemas.openxmlformats.org/officeDocument/2006/relationships/tags" Target="../tags/tag293.xml"/><Relationship Id="rId41" Type="http://schemas.openxmlformats.org/officeDocument/2006/relationships/tags" Target="../tags/tag314.xml"/><Relationship Id="rId54" Type="http://schemas.openxmlformats.org/officeDocument/2006/relationships/tags" Target="../tags/tag327.xml"/><Relationship Id="rId62" Type="http://schemas.openxmlformats.org/officeDocument/2006/relationships/image" Target="../media/image45.jpeg"/><Relationship Id="rId1" Type="http://schemas.openxmlformats.org/officeDocument/2006/relationships/tags" Target="../tags/tag274.xml"/><Relationship Id="rId6" Type="http://schemas.openxmlformats.org/officeDocument/2006/relationships/tags" Target="../tags/tag279.xml"/><Relationship Id="rId15" Type="http://schemas.openxmlformats.org/officeDocument/2006/relationships/tags" Target="../tags/tag288.xml"/><Relationship Id="rId23" Type="http://schemas.openxmlformats.org/officeDocument/2006/relationships/tags" Target="../tags/tag296.xml"/><Relationship Id="rId28" Type="http://schemas.openxmlformats.org/officeDocument/2006/relationships/tags" Target="../tags/tag301.xml"/><Relationship Id="rId36" Type="http://schemas.openxmlformats.org/officeDocument/2006/relationships/tags" Target="../tags/tag309.xml"/><Relationship Id="rId49" Type="http://schemas.openxmlformats.org/officeDocument/2006/relationships/tags" Target="../tags/tag322.xml"/><Relationship Id="rId57" Type="http://schemas.openxmlformats.org/officeDocument/2006/relationships/slideLayout" Target="../slideLayouts/slideLayout7.xml"/><Relationship Id="rId10" Type="http://schemas.openxmlformats.org/officeDocument/2006/relationships/tags" Target="../tags/tag283.xml"/><Relationship Id="rId31" Type="http://schemas.openxmlformats.org/officeDocument/2006/relationships/tags" Target="../tags/tag304.xml"/><Relationship Id="rId44" Type="http://schemas.openxmlformats.org/officeDocument/2006/relationships/tags" Target="../tags/tag317.xml"/><Relationship Id="rId52" Type="http://schemas.openxmlformats.org/officeDocument/2006/relationships/tags" Target="../tags/tag325.xml"/><Relationship Id="rId60" Type="http://schemas.openxmlformats.org/officeDocument/2006/relationships/slide" Target="slide1.xml"/><Relationship Id="rId65" Type="http://schemas.microsoft.com/office/2007/relationships/hdphoto" Target="../media/hdphoto1.wdp"/><Relationship Id="rId4" Type="http://schemas.openxmlformats.org/officeDocument/2006/relationships/tags" Target="../tags/tag277.xml"/><Relationship Id="rId9" Type="http://schemas.openxmlformats.org/officeDocument/2006/relationships/tags" Target="../tags/tag282.xml"/><Relationship Id="rId13" Type="http://schemas.openxmlformats.org/officeDocument/2006/relationships/tags" Target="../tags/tag286.xml"/><Relationship Id="rId18" Type="http://schemas.openxmlformats.org/officeDocument/2006/relationships/tags" Target="../tags/tag291.xml"/><Relationship Id="rId39" Type="http://schemas.openxmlformats.org/officeDocument/2006/relationships/tags" Target="../tags/tag312.xml"/></Relationships>
</file>

<file path=ppt/slides/_rels/slide38.xml.rels><?xml version="1.0" encoding="UTF-8" standalone="yes"?>
<Relationships xmlns="http://schemas.openxmlformats.org/package/2006/relationships"><Relationship Id="rId8" Type="http://schemas.openxmlformats.org/officeDocument/2006/relationships/tags" Target="../tags/tag337.xml"/><Relationship Id="rId13" Type="http://schemas.openxmlformats.org/officeDocument/2006/relationships/image" Target="../media/image48.jpeg"/><Relationship Id="rId3" Type="http://schemas.openxmlformats.org/officeDocument/2006/relationships/tags" Target="../tags/tag332.xml"/><Relationship Id="rId7" Type="http://schemas.openxmlformats.org/officeDocument/2006/relationships/tags" Target="../tags/tag336.xml"/><Relationship Id="rId12" Type="http://schemas.openxmlformats.org/officeDocument/2006/relationships/slideLayout" Target="../slideLayouts/slideLayout1.xml"/><Relationship Id="rId2" Type="http://schemas.openxmlformats.org/officeDocument/2006/relationships/tags" Target="../tags/tag331.xml"/><Relationship Id="rId16" Type="http://schemas.openxmlformats.org/officeDocument/2006/relationships/image" Target="../media/image51.jpeg"/><Relationship Id="rId1" Type="http://schemas.openxmlformats.org/officeDocument/2006/relationships/tags" Target="../tags/tag330.xml"/><Relationship Id="rId6" Type="http://schemas.openxmlformats.org/officeDocument/2006/relationships/tags" Target="../tags/tag335.xml"/><Relationship Id="rId11" Type="http://schemas.openxmlformats.org/officeDocument/2006/relationships/tags" Target="../tags/tag340.xml"/><Relationship Id="rId5" Type="http://schemas.openxmlformats.org/officeDocument/2006/relationships/tags" Target="../tags/tag334.xml"/><Relationship Id="rId15" Type="http://schemas.openxmlformats.org/officeDocument/2006/relationships/image" Target="../media/image50.jpeg"/><Relationship Id="rId10" Type="http://schemas.openxmlformats.org/officeDocument/2006/relationships/tags" Target="../tags/tag339.xml"/><Relationship Id="rId4" Type="http://schemas.openxmlformats.org/officeDocument/2006/relationships/tags" Target="../tags/tag333.xml"/><Relationship Id="rId9" Type="http://schemas.openxmlformats.org/officeDocument/2006/relationships/tags" Target="../tags/tag338.xml"/><Relationship Id="rId1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 Id="rId5" Type="http://schemas.openxmlformats.org/officeDocument/2006/relationships/image" Target="../media/image52.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image" Target="../media/image8.png"/><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image" Target="../media/image7.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image" Target="../media/image6.png"/><Relationship Id="rId5" Type="http://schemas.openxmlformats.org/officeDocument/2006/relationships/tags" Target="../tags/tag78.xml"/><Relationship Id="rId10" Type="http://schemas.openxmlformats.org/officeDocument/2006/relationships/slideLayout" Target="../slideLayouts/slideLayout1.xml"/><Relationship Id="rId4" Type="http://schemas.openxmlformats.org/officeDocument/2006/relationships/tags" Target="../tags/tag77.xml"/><Relationship Id="rId9" Type="http://schemas.openxmlformats.org/officeDocument/2006/relationships/tags" Target="../tags/tag82.xml"/></Relationships>
</file>

<file path=ppt/slides/_rels/slide40.xml.rels><?xml version="1.0" encoding="UTF-8" standalone="yes"?>
<Relationships xmlns="http://schemas.openxmlformats.org/package/2006/relationships"><Relationship Id="rId3" Type="http://schemas.openxmlformats.org/officeDocument/2006/relationships/tags" Target="../tags/tag346.xml"/><Relationship Id="rId7" Type="http://schemas.openxmlformats.org/officeDocument/2006/relationships/image" Target="../media/image52.png"/><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image" Target="../media/image53.png"/><Relationship Id="rId5" Type="http://schemas.openxmlformats.org/officeDocument/2006/relationships/slideLayout" Target="../slideLayouts/slideLayout1.xml"/><Relationship Id="rId4" Type="http://schemas.openxmlformats.org/officeDocument/2006/relationships/tags" Target="../tags/tag347.xml"/></Relationships>
</file>

<file path=ppt/slides/_rels/slide41.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image" Target="../media/image56.png"/><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tags" Target="../tags/tag358.xml"/><Relationship Id="rId13" Type="http://schemas.openxmlformats.org/officeDocument/2006/relationships/tags" Target="../tags/tag363.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tags" Target="../tags/tag362.xml"/><Relationship Id="rId17" Type="http://schemas.openxmlformats.org/officeDocument/2006/relationships/image" Target="../media/image58.png"/><Relationship Id="rId2" Type="http://schemas.openxmlformats.org/officeDocument/2006/relationships/tags" Target="../tags/tag352.xml"/><Relationship Id="rId16" Type="http://schemas.openxmlformats.org/officeDocument/2006/relationships/image" Target="NULL" TargetMode="Externa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tags" Target="../tags/tag361.xml"/><Relationship Id="rId5" Type="http://schemas.openxmlformats.org/officeDocument/2006/relationships/tags" Target="../tags/tag355.xml"/><Relationship Id="rId15" Type="http://schemas.openxmlformats.org/officeDocument/2006/relationships/image" Target="../media/image57.png"/><Relationship Id="rId10" Type="http://schemas.openxmlformats.org/officeDocument/2006/relationships/tags" Target="../tags/tag360.xml"/><Relationship Id="rId4" Type="http://schemas.openxmlformats.org/officeDocument/2006/relationships/tags" Target="../tags/tag354.xml"/><Relationship Id="rId9" Type="http://schemas.openxmlformats.org/officeDocument/2006/relationships/tags" Target="../tags/tag359.xml"/><Relationship Id="rId14"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5" Type="http://schemas.openxmlformats.org/officeDocument/2006/relationships/slideLayout" Target="../slideLayouts/slideLayout1.xml"/><Relationship Id="rId4" Type="http://schemas.openxmlformats.org/officeDocument/2006/relationships/tags" Target="../tags/tag367.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70.xml"/><Relationship Id="rId7" Type="http://schemas.openxmlformats.org/officeDocument/2006/relationships/tags" Target="../tags/tag374.xml"/><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s>
</file>

<file path=ppt/slides/_rels/slide45.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5" Type="http://schemas.openxmlformats.org/officeDocument/2006/relationships/slideLayout" Target="../slideLayouts/slideLayout1.xml"/><Relationship Id="rId4" Type="http://schemas.openxmlformats.org/officeDocument/2006/relationships/tags" Target="../tags/tag378.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slideLayout" Target="../slideLayouts/slideLayout1.xml"/><Relationship Id="rId4" Type="http://schemas.openxmlformats.org/officeDocument/2006/relationships/tags" Target="../tags/tag86.xml"/></Relationships>
</file>

<file path=ppt/slides/_rels/slide6.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tags" Target="../tags/tag104.xml"/><Relationship Id="rId3" Type="http://schemas.openxmlformats.org/officeDocument/2006/relationships/tags" Target="../tags/tag89.xml"/><Relationship Id="rId21" Type="http://schemas.openxmlformats.org/officeDocument/2006/relationships/tags" Target="../tags/tag107.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tags" Target="../tags/tag103.xml"/><Relationship Id="rId2" Type="http://schemas.openxmlformats.org/officeDocument/2006/relationships/tags" Target="../tags/tag88.xml"/><Relationship Id="rId16" Type="http://schemas.openxmlformats.org/officeDocument/2006/relationships/tags" Target="../tags/tag102.xml"/><Relationship Id="rId20" Type="http://schemas.openxmlformats.org/officeDocument/2006/relationships/tags" Target="../tags/tag106.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tags" Target="../tags/tag101.xml"/><Relationship Id="rId23" Type="http://schemas.openxmlformats.org/officeDocument/2006/relationships/image" Target="../media/image9.png"/><Relationship Id="rId10" Type="http://schemas.openxmlformats.org/officeDocument/2006/relationships/tags" Target="../tags/tag96.xml"/><Relationship Id="rId19" Type="http://schemas.openxmlformats.org/officeDocument/2006/relationships/tags" Target="../tags/tag105.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 Id="rId2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tags" Target="../tags/tag120.xml"/><Relationship Id="rId18" Type="http://schemas.openxmlformats.org/officeDocument/2006/relationships/slideLayout" Target="../slideLayouts/slideLayout1.xml"/><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tags" Target="../tags/tag119.xml"/><Relationship Id="rId17" Type="http://schemas.openxmlformats.org/officeDocument/2006/relationships/tags" Target="../tags/tag124.xml"/><Relationship Id="rId2" Type="http://schemas.openxmlformats.org/officeDocument/2006/relationships/tags" Target="../tags/tag109.xml"/><Relationship Id="rId16" Type="http://schemas.openxmlformats.org/officeDocument/2006/relationships/tags" Target="../tags/tag123.xml"/><Relationship Id="rId20" Type="http://schemas.openxmlformats.org/officeDocument/2006/relationships/image" Target="../media/image11.png"/><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5" Type="http://schemas.openxmlformats.org/officeDocument/2006/relationships/tags" Target="../tags/tag112.xml"/><Relationship Id="rId15" Type="http://schemas.openxmlformats.org/officeDocument/2006/relationships/tags" Target="../tags/tag122.xml"/><Relationship Id="rId10" Type="http://schemas.openxmlformats.org/officeDocument/2006/relationships/tags" Target="../tags/tag117.xml"/><Relationship Id="rId19" Type="http://schemas.openxmlformats.org/officeDocument/2006/relationships/image" Target="../media/image10.jpeg"/><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tags" Target="../tags/tag121.xml"/></Relationships>
</file>

<file path=ppt/slides/_rels/slide8.xml.rels><?xml version="1.0" encoding="UTF-8" standalone="yes"?>
<Relationships xmlns="http://schemas.openxmlformats.org/package/2006/relationships"><Relationship Id="rId8" Type="http://schemas.openxmlformats.org/officeDocument/2006/relationships/tags" Target="../tags/tag132.xml"/><Relationship Id="rId3" Type="http://schemas.openxmlformats.org/officeDocument/2006/relationships/tags" Target="../tags/tag127.xml"/><Relationship Id="rId7" Type="http://schemas.openxmlformats.org/officeDocument/2006/relationships/tags" Target="../tags/tag131.xml"/><Relationship Id="rId12" Type="http://schemas.openxmlformats.org/officeDocument/2006/relationships/image" Target="../media/image13.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image" Target="../media/image12.png"/><Relationship Id="rId5" Type="http://schemas.openxmlformats.org/officeDocument/2006/relationships/tags" Target="../tags/tag129.xml"/><Relationship Id="rId10" Type="http://schemas.openxmlformats.org/officeDocument/2006/relationships/slideLayout" Target="../slideLayouts/slideLayout1.xml"/><Relationship Id="rId4" Type="http://schemas.openxmlformats.org/officeDocument/2006/relationships/tags" Target="../tags/tag128.xml"/><Relationship Id="rId9" Type="http://schemas.openxmlformats.org/officeDocument/2006/relationships/tags" Target="../tags/tag133.xml"/></Relationships>
</file>

<file path=ppt/slides/_rels/slide9.xml.rels><?xml version="1.0" encoding="UTF-8" standalone="yes"?>
<Relationships xmlns="http://schemas.openxmlformats.org/package/2006/relationships"><Relationship Id="rId3" Type="http://schemas.openxmlformats.org/officeDocument/2006/relationships/tags" Target="../tags/tag136.xml"/><Relationship Id="rId7" Type="http://schemas.openxmlformats.org/officeDocument/2006/relationships/slideLayout" Target="../slideLayouts/slideLayout1.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alphaModFix amt="33000"/>
          </a:blip>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9525" y="0"/>
            <a:ext cx="12182475" cy="6858000"/>
          </a:xfrm>
          <a:prstGeom prst="rect">
            <a:avLst/>
          </a:prstGeom>
          <a:gradFill>
            <a:gsLst>
              <a:gs pos="67000">
                <a:srgbClr val="CB8D47">
                  <a:alpha val="53000"/>
                </a:srgbClr>
              </a:gs>
              <a:gs pos="31000">
                <a:schemeClr val="bg1">
                  <a:alpha val="0"/>
                </a:schemeClr>
              </a:gs>
            </a:gsLst>
            <a:lin ang="135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pic>
        <p:nvPicPr>
          <p:cNvPr id="10" name="图片 19" descr="C:/Users/ASUS/AppData/Local/Temp/kaimatting_20190904135449/output_20190904135501..pngoutput_20190904135501."/>
          <p:cNvPicPr>
            <a:picLocks noChangeAspect="1"/>
          </p:cNvPicPr>
          <p:nvPr/>
        </p:nvPicPr>
        <p:blipFill>
          <a:blip r:embed="rId5">
            <a:lum contrast="17998"/>
          </a:blip>
          <a:srcRect l="13297" t="11685" r="1099" b="972"/>
          <a:stretch>
            <a:fillRect/>
          </a:stretch>
        </p:blipFill>
        <p:spPr>
          <a:xfrm flipH="1">
            <a:off x="257175" y="537845"/>
            <a:ext cx="5738495" cy="6079490"/>
          </a:xfrm>
          <a:prstGeom prst="rect">
            <a:avLst/>
          </a:prstGeom>
          <a:noFill/>
          <a:ln w="9525">
            <a:noFill/>
          </a:ln>
          <a:effectLst>
            <a:outerShdw blurRad="50800" dist="38100" dir="2700000" sx="101000" sy="101000" algn="tl" rotWithShape="0">
              <a:prstClr val="black">
                <a:alpha val="40000"/>
              </a:prstClr>
            </a:outerShdw>
          </a:effectLst>
        </p:spPr>
      </p:pic>
      <p:sp>
        <p:nvSpPr>
          <p:cNvPr id="5120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12" name="Freeform 8111"/>
          <p:cNvSpPr/>
          <p:nvPr/>
        </p:nvSpPr>
        <p:spPr bwMode="auto">
          <a:xfrm>
            <a:off x="5995670" y="746760"/>
            <a:ext cx="4058920" cy="1089660"/>
          </a:xfrm>
          <a:custGeom>
            <a:avLst/>
            <a:gdLst>
              <a:gd name="T0" fmla="*/ 1897 w 3772"/>
              <a:gd name="T1" fmla="*/ 1339 h 1451"/>
              <a:gd name="T2" fmla="*/ 2254 w 3772"/>
              <a:gd name="T3" fmla="*/ 1348 h 1451"/>
              <a:gd name="T4" fmla="*/ 2377 w 3772"/>
              <a:gd name="T5" fmla="*/ 1303 h 1451"/>
              <a:gd name="T6" fmla="*/ 2305 w 3772"/>
              <a:gd name="T7" fmla="*/ 1260 h 1451"/>
              <a:gd name="T8" fmla="*/ 2670 w 3772"/>
              <a:gd name="T9" fmla="*/ 1272 h 1451"/>
              <a:gd name="T10" fmla="*/ 3306 w 3772"/>
              <a:gd name="T11" fmla="*/ 1283 h 1451"/>
              <a:gd name="T12" fmla="*/ 3051 w 3772"/>
              <a:gd name="T13" fmla="*/ 1313 h 1451"/>
              <a:gd name="T14" fmla="*/ 3237 w 3772"/>
              <a:gd name="T15" fmla="*/ 1351 h 1451"/>
              <a:gd name="T16" fmla="*/ 3352 w 3772"/>
              <a:gd name="T17" fmla="*/ 1271 h 1451"/>
              <a:gd name="T18" fmla="*/ 3255 w 3772"/>
              <a:gd name="T19" fmla="*/ 1223 h 1451"/>
              <a:gd name="T20" fmla="*/ 3472 w 3772"/>
              <a:gd name="T21" fmla="*/ 1221 h 1451"/>
              <a:gd name="T22" fmla="*/ 3400 w 3772"/>
              <a:gd name="T23" fmla="*/ 1186 h 1451"/>
              <a:gd name="T24" fmla="*/ 3366 w 3772"/>
              <a:gd name="T25" fmla="*/ 1165 h 1451"/>
              <a:gd name="T26" fmla="*/ 3270 w 3772"/>
              <a:gd name="T27" fmla="*/ 1116 h 1451"/>
              <a:gd name="T28" fmla="*/ 3314 w 3772"/>
              <a:gd name="T29" fmla="*/ 1057 h 1451"/>
              <a:gd name="T30" fmla="*/ 3200 w 3772"/>
              <a:gd name="T31" fmla="*/ 1018 h 1451"/>
              <a:gd name="T32" fmla="*/ 3143 w 3772"/>
              <a:gd name="T33" fmla="*/ 1007 h 1451"/>
              <a:gd name="T34" fmla="*/ 3183 w 3772"/>
              <a:gd name="T35" fmla="*/ 985 h 1451"/>
              <a:gd name="T36" fmla="*/ 3091 w 3772"/>
              <a:gd name="T37" fmla="*/ 928 h 1451"/>
              <a:gd name="T38" fmla="*/ 3174 w 3772"/>
              <a:gd name="T39" fmla="*/ 880 h 1451"/>
              <a:gd name="T40" fmla="*/ 2959 w 3772"/>
              <a:gd name="T41" fmla="*/ 813 h 1451"/>
              <a:gd name="T42" fmla="*/ 3087 w 3772"/>
              <a:gd name="T43" fmla="*/ 762 h 1451"/>
              <a:gd name="T44" fmla="*/ 3186 w 3772"/>
              <a:gd name="T45" fmla="*/ 705 h 1451"/>
              <a:gd name="T46" fmla="*/ 3377 w 3772"/>
              <a:gd name="T47" fmla="*/ 672 h 1451"/>
              <a:gd name="T48" fmla="*/ 3091 w 3772"/>
              <a:gd name="T49" fmla="*/ 609 h 1451"/>
              <a:gd name="T50" fmla="*/ 3203 w 3772"/>
              <a:gd name="T51" fmla="*/ 565 h 1451"/>
              <a:gd name="T52" fmla="*/ 3114 w 3772"/>
              <a:gd name="T53" fmla="*/ 513 h 1451"/>
              <a:gd name="T54" fmla="*/ 3036 w 3772"/>
              <a:gd name="T55" fmla="*/ 398 h 1451"/>
              <a:gd name="T56" fmla="*/ 3303 w 3772"/>
              <a:gd name="T57" fmla="*/ 335 h 1451"/>
              <a:gd name="T58" fmla="*/ 2326 w 3772"/>
              <a:gd name="T59" fmla="*/ 246 h 1451"/>
              <a:gd name="T60" fmla="*/ 1636 w 3772"/>
              <a:gd name="T61" fmla="*/ 239 h 1451"/>
              <a:gd name="T62" fmla="*/ 1683 w 3772"/>
              <a:gd name="T63" fmla="*/ 184 h 1451"/>
              <a:gd name="T64" fmla="*/ 1444 w 3772"/>
              <a:gd name="T65" fmla="*/ 171 h 1451"/>
              <a:gd name="T66" fmla="*/ 1598 w 3772"/>
              <a:gd name="T67" fmla="*/ 150 h 1451"/>
              <a:gd name="T68" fmla="*/ 1532 w 3772"/>
              <a:gd name="T69" fmla="*/ 115 h 1451"/>
              <a:gd name="T70" fmla="*/ 1431 w 3772"/>
              <a:gd name="T71" fmla="*/ 129 h 1451"/>
              <a:gd name="T72" fmla="*/ 1433 w 3772"/>
              <a:gd name="T73" fmla="*/ 92 h 1451"/>
              <a:gd name="T74" fmla="*/ 1129 w 3772"/>
              <a:gd name="T75" fmla="*/ 114 h 1451"/>
              <a:gd name="T76" fmla="*/ 1313 w 3772"/>
              <a:gd name="T77" fmla="*/ 75 h 1451"/>
              <a:gd name="T78" fmla="*/ 1510 w 3772"/>
              <a:gd name="T79" fmla="*/ 1 h 1451"/>
              <a:gd name="T80" fmla="*/ 1184 w 3772"/>
              <a:gd name="T81" fmla="*/ 93 h 1451"/>
              <a:gd name="T82" fmla="*/ 842 w 3772"/>
              <a:gd name="T83" fmla="*/ 83 h 1451"/>
              <a:gd name="T84" fmla="*/ 788 w 3772"/>
              <a:gd name="T85" fmla="*/ 127 h 1451"/>
              <a:gd name="T86" fmla="*/ 791 w 3772"/>
              <a:gd name="T87" fmla="*/ 173 h 1451"/>
              <a:gd name="T88" fmla="*/ 625 w 3772"/>
              <a:gd name="T89" fmla="*/ 228 h 1451"/>
              <a:gd name="T90" fmla="*/ 490 w 3772"/>
              <a:gd name="T91" fmla="*/ 241 h 1451"/>
              <a:gd name="T92" fmla="*/ 298 w 3772"/>
              <a:gd name="T93" fmla="*/ 324 h 1451"/>
              <a:gd name="T94" fmla="*/ 293 w 3772"/>
              <a:gd name="T95" fmla="*/ 380 h 1451"/>
              <a:gd name="T96" fmla="*/ 192 w 3772"/>
              <a:gd name="T97" fmla="*/ 461 h 1451"/>
              <a:gd name="T98" fmla="*/ 222 w 3772"/>
              <a:gd name="T99" fmla="*/ 509 h 1451"/>
              <a:gd name="T100" fmla="*/ 139 w 3772"/>
              <a:gd name="T101" fmla="*/ 815 h 1451"/>
              <a:gd name="T102" fmla="*/ 141 w 3772"/>
              <a:gd name="T103" fmla="*/ 919 h 1451"/>
              <a:gd name="T104" fmla="*/ 204 w 3772"/>
              <a:gd name="T105" fmla="*/ 1052 h 1451"/>
              <a:gd name="T106" fmla="*/ 308 w 3772"/>
              <a:gd name="T107" fmla="*/ 1133 h 1451"/>
              <a:gd name="T108" fmla="*/ 389 w 3772"/>
              <a:gd name="T109" fmla="*/ 1160 h 1451"/>
              <a:gd name="T110" fmla="*/ 386 w 3772"/>
              <a:gd name="T111" fmla="*/ 1238 h 1451"/>
              <a:gd name="T112" fmla="*/ 918 w 3772"/>
              <a:gd name="T113" fmla="*/ 1373 h 1451"/>
              <a:gd name="T114" fmla="*/ 956 w 3772"/>
              <a:gd name="T115" fmla="*/ 1335 h 1451"/>
              <a:gd name="T116" fmla="*/ 1199 w 3772"/>
              <a:gd name="T117" fmla="*/ 1351 h 1451"/>
              <a:gd name="T118" fmla="*/ 1354 w 3772"/>
              <a:gd name="T119" fmla="*/ 1333 h 1451"/>
              <a:gd name="T120" fmla="*/ 1290 w 3772"/>
              <a:gd name="T121" fmla="*/ 1354 h 1451"/>
              <a:gd name="T122" fmla="*/ 1533 w 3772"/>
              <a:gd name="T123" fmla="*/ 1379 h 1451"/>
              <a:gd name="T124" fmla="*/ 1661 w 3772"/>
              <a:gd name="T125" fmla="*/ 1383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72" h="1451">
                <a:moveTo>
                  <a:pt x="1883" y="1394"/>
                </a:moveTo>
                <a:cubicBezTo>
                  <a:pt x="1910" y="1393"/>
                  <a:pt x="1928" y="1390"/>
                  <a:pt x="1922" y="1389"/>
                </a:cubicBezTo>
                <a:cubicBezTo>
                  <a:pt x="1913" y="1387"/>
                  <a:pt x="1913" y="1387"/>
                  <a:pt x="1921" y="1386"/>
                </a:cubicBezTo>
                <a:cubicBezTo>
                  <a:pt x="1927" y="1386"/>
                  <a:pt x="1928" y="1385"/>
                  <a:pt x="1925" y="1382"/>
                </a:cubicBezTo>
                <a:cubicBezTo>
                  <a:pt x="1922" y="1380"/>
                  <a:pt x="1927" y="1379"/>
                  <a:pt x="1944" y="1378"/>
                </a:cubicBezTo>
                <a:cubicBezTo>
                  <a:pt x="2003" y="1376"/>
                  <a:pt x="2075" y="1370"/>
                  <a:pt x="2068" y="1368"/>
                </a:cubicBezTo>
                <a:cubicBezTo>
                  <a:pt x="2063" y="1367"/>
                  <a:pt x="2045" y="1368"/>
                  <a:pt x="2028" y="1369"/>
                </a:cubicBezTo>
                <a:cubicBezTo>
                  <a:pt x="1992" y="1373"/>
                  <a:pt x="1932" y="1370"/>
                  <a:pt x="1930" y="1365"/>
                </a:cubicBezTo>
                <a:cubicBezTo>
                  <a:pt x="1929" y="1363"/>
                  <a:pt x="1916" y="1362"/>
                  <a:pt x="1897" y="1363"/>
                </a:cubicBezTo>
                <a:cubicBezTo>
                  <a:pt x="1870" y="1364"/>
                  <a:pt x="1867" y="1363"/>
                  <a:pt x="1880" y="1361"/>
                </a:cubicBezTo>
                <a:cubicBezTo>
                  <a:pt x="1900" y="1356"/>
                  <a:pt x="1943" y="1354"/>
                  <a:pt x="1960" y="1356"/>
                </a:cubicBezTo>
                <a:cubicBezTo>
                  <a:pt x="1998" y="1362"/>
                  <a:pt x="2015" y="1364"/>
                  <a:pt x="2019" y="1363"/>
                </a:cubicBezTo>
                <a:cubicBezTo>
                  <a:pt x="2022" y="1362"/>
                  <a:pt x="2014" y="1360"/>
                  <a:pt x="2002" y="1359"/>
                </a:cubicBezTo>
                <a:cubicBezTo>
                  <a:pt x="1989" y="1357"/>
                  <a:pt x="1969" y="1354"/>
                  <a:pt x="1957" y="1352"/>
                </a:cubicBezTo>
                <a:cubicBezTo>
                  <a:pt x="1945" y="1349"/>
                  <a:pt x="1928" y="1348"/>
                  <a:pt x="1920" y="1347"/>
                </a:cubicBezTo>
                <a:cubicBezTo>
                  <a:pt x="1907" y="1347"/>
                  <a:pt x="1889" y="1340"/>
                  <a:pt x="1897" y="1339"/>
                </a:cubicBezTo>
                <a:cubicBezTo>
                  <a:pt x="1914" y="1336"/>
                  <a:pt x="1964" y="1337"/>
                  <a:pt x="1970" y="1340"/>
                </a:cubicBezTo>
                <a:cubicBezTo>
                  <a:pt x="1975" y="1342"/>
                  <a:pt x="1987" y="1346"/>
                  <a:pt x="1997" y="1347"/>
                </a:cubicBezTo>
                <a:cubicBezTo>
                  <a:pt x="2007" y="1349"/>
                  <a:pt x="2020" y="1352"/>
                  <a:pt x="2027" y="1353"/>
                </a:cubicBezTo>
                <a:cubicBezTo>
                  <a:pt x="2041" y="1356"/>
                  <a:pt x="2130" y="1364"/>
                  <a:pt x="2162" y="1365"/>
                </a:cubicBezTo>
                <a:cubicBezTo>
                  <a:pt x="2189" y="1366"/>
                  <a:pt x="2198" y="1365"/>
                  <a:pt x="2200" y="1363"/>
                </a:cubicBezTo>
                <a:cubicBezTo>
                  <a:pt x="2201" y="1362"/>
                  <a:pt x="2198" y="1361"/>
                  <a:pt x="2193" y="1362"/>
                </a:cubicBezTo>
                <a:cubicBezTo>
                  <a:pt x="2180" y="1363"/>
                  <a:pt x="2167" y="1360"/>
                  <a:pt x="2160" y="1355"/>
                </a:cubicBezTo>
                <a:cubicBezTo>
                  <a:pt x="2155" y="1351"/>
                  <a:pt x="2153" y="1351"/>
                  <a:pt x="2153" y="1354"/>
                </a:cubicBezTo>
                <a:cubicBezTo>
                  <a:pt x="2153" y="1357"/>
                  <a:pt x="2149" y="1357"/>
                  <a:pt x="2139" y="1356"/>
                </a:cubicBezTo>
                <a:cubicBezTo>
                  <a:pt x="2131" y="1355"/>
                  <a:pt x="2123" y="1354"/>
                  <a:pt x="2120" y="1354"/>
                </a:cubicBezTo>
                <a:cubicBezTo>
                  <a:pt x="2117" y="1355"/>
                  <a:pt x="2116" y="1353"/>
                  <a:pt x="2117" y="1350"/>
                </a:cubicBezTo>
                <a:cubicBezTo>
                  <a:pt x="2117" y="1346"/>
                  <a:pt x="2124" y="1345"/>
                  <a:pt x="2150" y="1345"/>
                </a:cubicBezTo>
                <a:cubicBezTo>
                  <a:pt x="2167" y="1345"/>
                  <a:pt x="2186" y="1346"/>
                  <a:pt x="2191" y="1346"/>
                </a:cubicBezTo>
                <a:cubicBezTo>
                  <a:pt x="2198" y="1347"/>
                  <a:pt x="2200" y="1347"/>
                  <a:pt x="2197" y="1344"/>
                </a:cubicBezTo>
                <a:cubicBezTo>
                  <a:pt x="2191" y="1340"/>
                  <a:pt x="2207" y="1339"/>
                  <a:pt x="2218" y="1343"/>
                </a:cubicBezTo>
                <a:cubicBezTo>
                  <a:pt x="2222" y="1345"/>
                  <a:pt x="2238" y="1347"/>
                  <a:pt x="2254" y="1348"/>
                </a:cubicBezTo>
                <a:cubicBezTo>
                  <a:pt x="2270" y="1349"/>
                  <a:pt x="2318" y="1352"/>
                  <a:pt x="2361" y="1354"/>
                </a:cubicBezTo>
                <a:cubicBezTo>
                  <a:pt x="2464" y="1360"/>
                  <a:pt x="2510" y="1362"/>
                  <a:pt x="2532" y="1361"/>
                </a:cubicBezTo>
                <a:cubicBezTo>
                  <a:pt x="2561" y="1359"/>
                  <a:pt x="2539" y="1355"/>
                  <a:pt x="2495" y="1354"/>
                </a:cubicBezTo>
                <a:cubicBezTo>
                  <a:pt x="2474" y="1354"/>
                  <a:pt x="2458" y="1353"/>
                  <a:pt x="2458" y="1352"/>
                </a:cubicBezTo>
                <a:cubicBezTo>
                  <a:pt x="2459" y="1351"/>
                  <a:pt x="2477" y="1349"/>
                  <a:pt x="2497" y="1348"/>
                </a:cubicBezTo>
                <a:cubicBezTo>
                  <a:pt x="2529" y="1347"/>
                  <a:pt x="2533" y="1346"/>
                  <a:pt x="2525" y="1343"/>
                </a:cubicBezTo>
                <a:cubicBezTo>
                  <a:pt x="2510" y="1338"/>
                  <a:pt x="2507" y="1335"/>
                  <a:pt x="2511" y="1331"/>
                </a:cubicBezTo>
                <a:cubicBezTo>
                  <a:pt x="2514" y="1329"/>
                  <a:pt x="2511" y="1328"/>
                  <a:pt x="2504" y="1328"/>
                </a:cubicBezTo>
                <a:cubicBezTo>
                  <a:pt x="2498" y="1328"/>
                  <a:pt x="2488" y="1327"/>
                  <a:pt x="2482" y="1326"/>
                </a:cubicBezTo>
                <a:cubicBezTo>
                  <a:pt x="2476" y="1324"/>
                  <a:pt x="2453" y="1322"/>
                  <a:pt x="2431" y="1321"/>
                </a:cubicBezTo>
                <a:cubicBezTo>
                  <a:pt x="2409" y="1321"/>
                  <a:pt x="2389" y="1319"/>
                  <a:pt x="2387" y="1318"/>
                </a:cubicBezTo>
                <a:cubicBezTo>
                  <a:pt x="2385" y="1317"/>
                  <a:pt x="2377" y="1317"/>
                  <a:pt x="2371" y="1318"/>
                </a:cubicBezTo>
                <a:cubicBezTo>
                  <a:pt x="2364" y="1318"/>
                  <a:pt x="2359" y="1318"/>
                  <a:pt x="2360" y="1316"/>
                </a:cubicBezTo>
                <a:cubicBezTo>
                  <a:pt x="2363" y="1312"/>
                  <a:pt x="2435" y="1305"/>
                  <a:pt x="2447" y="1307"/>
                </a:cubicBezTo>
                <a:cubicBezTo>
                  <a:pt x="2453" y="1309"/>
                  <a:pt x="2460" y="1308"/>
                  <a:pt x="2464" y="1306"/>
                </a:cubicBezTo>
                <a:cubicBezTo>
                  <a:pt x="2473" y="1302"/>
                  <a:pt x="2427" y="1300"/>
                  <a:pt x="2377" y="1303"/>
                </a:cubicBezTo>
                <a:cubicBezTo>
                  <a:pt x="2317" y="1307"/>
                  <a:pt x="2225" y="1308"/>
                  <a:pt x="2226" y="1304"/>
                </a:cubicBezTo>
                <a:cubicBezTo>
                  <a:pt x="2227" y="1303"/>
                  <a:pt x="2237" y="1301"/>
                  <a:pt x="2247" y="1300"/>
                </a:cubicBezTo>
                <a:cubicBezTo>
                  <a:pt x="2261" y="1299"/>
                  <a:pt x="2266" y="1298"/>
                  <a:pt x="2262" y="1296"/>
                </a:cubicBezTo>
                <a:cubicBezTo>
                  <a:pt x="2260" y="1294"/>
                  <a:pt x="2254" y="1293"/>
                  <a:pt x="2250" y="1294"/>
                </a:cubicBezTo>
                <a:cubicBezTo>
                  <a:pt x="2212" y="1296"/>
                  <a:pt x="2183" y="1296"/>
                  <a:pt x="2183" y="1294"/>
                </a:cubicBezTo>
                <a:cubicBezTo>
                  <a:pt x="2183" y="1292"/>
                  <a:pt x="2170" y="1290"/>
                  <a:pt x="2155" y="1290"/>
                </a:cubicBezTo>
                <a:cubicBezTo>
                  <a:pt x="2139" y="1289"/>
                  <a:pt x="2120" y="1289"/>
                  <a:pt x="2112" y="1288"/>
                </a:cubicBezTo>
                <a:cubicBezTo>
                  <a:pt x="2103" y="1288"/>
                  <a:pt x="2073" y="1287"/>
                  <a:pt x="2045" y="1287"/>
                </a:cubicBezTo>
                <a:cubicBezTo>
                  <a:pt x="2016" y="1286"/>
                  <a:pt x="1978" y="1285"/>
                  <a:pt x="1960" y="1284"/>
                </a:cubicBezTo>
                <a:cubicBezTo>
                  <a:pt x="1941" y="1284"/>
                  <a:pt x="1909" y="1283"/>
                  <a:pt x="1888" y="1283"/>
                </a:cubicBezTo>
                <a:cubicBezTo>
                  <a:pt x="1867" y="1283"/>
                  <a:pt x="1848" y="1281"/>
                  <a:pt x="1846" y="1279"/>
                </a:cubicBezTo>
                <a:cubicBezTo>
                  <a:pt x="1843" y="1277"/>
                  <a:pt x="1852" y="1276"/>
                  <a:pt x="1872" y="1277"/>
                </a:cubicBezTo>
                <a:cubicBezTo>
                  <a:pt x="1888" y="1277"/>
                  <a:pt x="1941" y="1276"/>
                  <a:pt x="1988" y="1275"/>
                </a:cubicBezTo>
                <a:cubicBezTo>
                  <a:pt x="2059" y="1273"/>
                  <a:pt x="2076" y="1272"/>
                  <a:pt x="2084" y="1267"/>
                </a:cubicBezTo>
                <a:cubicBezTo>
                  <a:pt x="2093" y="1262"/>
                  <a:pt x="2181" y="1256"/>
                  <a:pt x="2227" y="1258"/>
                </a:cubicBezTo>
                <a:cubicBezTo>
                  <a:pt x="2239" y="1258"/>
                  <a:pt x="2274" y="1259"/>
                  <a:pt x="2305" y="1260"/>
                </a:cubicBezTo>
                <a:cubicBezTo>
                  <a:pt x="2348" y="1261"/>
                  <a:pt x="2362" y="1262"/>
                  <a:pt x="2366" y="1266"/>
                </a:cubicBezTo>
                <a:cubicBezTo>
                  <a:pt x="2370" y="1269"/>
                  <a:pt x="2372" y="1270"/>
                  <a:pt x="2373" y="1267"/>
                </a:cubicBezTo>
                <a:cubicBezTo>
                  <a:pt x="2375" y="1263"/>
                  <a:pt x="2393" y="1258"/>
                  <a:pt x="2391" y="1262"/>
                </a:cubicBezTo>
                <a:cubicBezTo>
                  <a:pt x="2390" y="1264"/>
                  <a:pt x="2396" y="1265"/>
                  <a:pt x="2403" y="1265"/>
                </a:cubicBezTo>
                <a:cubicBezTo>
                  <a:pt x="2411" y="1264"/>
                  <a:pt x="2417" y="1262"/>
                  <a:pt x="2418" y="1260"/>
                </a:cubicBezTo>
                <a:cubicBezTo>
                  <a:pt x="2418" y="1256"/>
                  <a:pt x="2420" y="1256"/>
                  <a:pt x="2425" y="1259"/>
                </a:cubicBezTo>
                <a:cubicBezTo>
                  <a:pt x="2432" y="1263"/>
                  <a:pt x="2432" y="1263"/>
                  <a:pt x="2432" y="1263"/>
                </a:cubicBezTo>
                <a:cubicBezTo>
                  <a:pt x="2425" y="1263"/>
                  <a:pt x="2425" y="1263"/>
                  <a:pt x="2425" y="1263"/>
                </a:cubicBezTo>
                <a:cubicBezTo>
                  <a:pt x="2422" y="1264"/>
                  <a:pt x="2416" y="1266"/>
                  <a:pt x="2413" y="1267"/>
                </a:cubicBezTo>
                <a:cubicBezTo>
                  <a:pt x="2410" y="1270"/>
                  <a:pt x="2419" y="1270"/>
                  <a:pt x="2439" y="1269"/>
                </a:cubicBezTo>
                <a:cubicBezTo>
                  <a:pt x="2457" y="1269"/>
                  <a:pt x="2469" y="1267"/>
                  <a:pt x="2468" y="1265"/>
                </a:cubicBezTo>
                <a:cubicBezTo>
                  <a:pt x="2466" y="1261"/>
                  <a:pt x="2495" y="1262"/>
                  <a:pt x="2503" y="1266"/>
                </a:cubicBezTo>
                <a:cubicBezTo>
                  <a:pt x="2507" y="1268"/>
                  <a:pt x="2531" y="1269"/>
                  <a:pt x="2558" y="1269"/>
                </a:cubicBezTo>
                <a:cubicBezTo>
                  <a:pt x="2629" y="1268"/>
                  <a:pt x="2672" y="1270"/>
                  <a:pt x="2660" y="1272"/>
                </a:cubicBezTo>
                <a:cubicBezTo>
                  <a:pt x="2649" y="1273"/>
                  <a:pt x="2649" y="1273"/>
                  <a:pt x="2658" y="1274"/>
                </a:cubicBezTo>
                <a:cubicBezTo>
                  <a:pt x="2663" y="1275"/>
                  <a:pt x="2669" y="1274"/>
                  <a:pt x="2670" y="1272"/>
                </a:cubicBezTo>
                <a:cubicBezTo>
                  <a:pt x="2672" y="1270"/>
                  <a:pt x="2688" y="1269"/>
                  <a:pt x="2706" y="1269"/>
                </a:cubicBezTo>
                <a:cubicBezTo>
                  <a:pt x="2739" y="1269"/>
                  <a:pt x="2739" y="1269"/>
                  <a:pt x="2739" y="1269"/>
                </a:cubicBezTo>
                <a:cubicBezTo>
                  <a:pt x="2717" y="1272"/>
                  <a:pt x="2717" y="1272"/>
                  <a:pt x="2717" y="1272"/>
                </a:cubicBezTo>
                <a:cubicBezTo>
                  <a:pt x="2703" y="1274"/>
                  <a:pt x="2712" y="1275"/>
                  <a:pt x="2746" y="1273"/>
                </a:cubicBezTo>
                <a:cubicBezTo>
                  <a:pt x="2777" y="1272"/>
                  <a:pt x="2793" y="1270"/>
                  <a:pt x="2788" y="1268"/>
                </a:cubicBezTo>
                <a:cubicBezTo>
                  <a:pt x="2782" y="1267"/>
                  <a:pt x="2785" y="1266"/>
                  <a:pt x="2796" y="1267"/>
                </a:cubicBezTo>
                <a:cubicBezTo>
                  <a:pt x="2806" y="1267"/>
                  <a:pt x="2835" y="1267"/>
                  <a:pt x="2862" y="1267"/>
                </a:cubicBezTo>
                <a:cubicBezTo>
                  <a:pt x="2956" y="1265"/>
                  <a:pt x="2974" y="1265"/>
                  <a:pt x="2992" y="1267"/>
                </a:cubicBezTo>
                <a:cubicBezTo>
                  <a:pt x="3002" y="1269"/>
                  <a:pt x="3013" y="1270"/>
                  <a:pt x="3016" y="1270"/>
                </a:cubicBezTo>
                <a:cubicBezTo>
                  <a:pt x="3019" y="1269"/>
                  <a:pt x="3029" y="1271"/>
                  <a:pt x="3038" y="1272"/>
                </a:cubicBezTo>
                <a:cubicBezTo>
                  <a:pt x="3047" y="1274"/>
                  <a:pt x="3064" y="1276"/>
                  <a:pt x="3075" y="1276"/>
                </a:cubicBezTo>
                <a:cubicBezTo>
                  <a:pt x="3086" y="1277"/>
                  <a:pt x="3096" y="1278"/>
                  <a:pt x="3097" y="1279"/>
                </a:cubicBezTo>
                <a:cubicBezTo>
                  <a:pt x="3101" y="1281"/>
                  <a:pt x="3170" y="1286"/>
                  <a:pt x="3208" y="1286"/>
                </a:cubicBezTo>
                <a:cubicBezTo>
                  <a:pt x="3228" y="1286"/>
                  <a:pt x="3245" y="1288"/>
                  <a:pt x="3247" y="1289"/>
                </a:cubicBezTo>
                <a:cubicBezTo>
                  <a:pt x="3252" y="1293"/>
                  <a:pt x="3300" y="1293"/>
                  <a:pt x="3299" y="1289"/>
                </a:cubicBezTo>
                <a:cubicBezTo>
                  <a:pt x="3299" y="1286"/>
                  <a:pt x="3302" y="1284"/>
                  <a:pt x="3306" y="1283"/>
                </a:cubicBezTo>
                <a:cubicBezTo>
                  <a:pt x="3314" y="1282"/>
                  <a:pt x="3314" y="1282"/>
                  <a:pt x="3314" y="1282"/>
                </a:cubicBezTo>
                <a:cubicBezTo>
                  <a:pt x="3306" y="1294"/>
                  <a:pt x="3306" y="1294"/>
                  <a:pt x="3306" y="1294"/>
                </a:cubicBezTo>
                <a:cubicBezTo>
                  <a:pt x="3291" y="1315"/>
                  <a:pt x="3286" y="1317"/>
                  <a:pt x="3254" y="1318"/>
                </a:cubicBezTo>
                <a:cubicBezTo>
                  <a:pt x="3220" y="1318"/>
                  <a:pt x="3145" y="1315"/>
                  <a:pt x="3142" y="1313"/>
                </a:cubicBezTo>
                <a:cubicBezTo>
                  <a:pt x="3141" y="1312"/>
                  <a:pt x="3131" y="1312"/>
                  <a:pt x="3120" y="1311"/>
                </a:cubicBezTo>
                <a:cubicBezTo>
                  <a:pt x="3109" y="1311"/>
                  <a:pt x="3092" y="1311"/>
                  <a:pt x="3083" y="1310"/>
                </a:cubicBezTo>
                <a:cubicBezTo>
                  <a:pt x="3074" y="1309"/>
                  <a:pt x="3061" y="1308"/>
                  <a:pt x="3055" y="1308"/>
                </a:cubicBezTo>
                <a:cubicBezTo>
                  <a:pt x="3048" y="1307"/>
                  <a:pt x="3035" y="1306"/>
                  <a:pt x="3026" y="1306"/>
                </a:cubicBezTo>
                <a:cubicBezTo>
                  <a:pt x="2979" y="1303"/>
                  <a:pt x="2909" y="1302"/>
                  <a:pt x="2897" y="1305"/>
                </a:cubicBezTo>
                <a:cubicBezTo>
                  <a:pt x="2890" y="1306"/>
                  <a:pt x="2881" y="1306"/>
                  <a:pt x="2878" y="1305"/>
                </a:cubicBezTo>
                <a:cubicBezTo>
                  <a:pt x="2874" y="1303"/>
                  <a:pt x="2857" y="1303"/>
                  <a:pt x="2840" y="1305"/>
                </a:cubicBezTo>
                <a:cubicBezTo>
                  <a:pt x="2823" y="1307"/>
                  <a:pt x="2805" y="1307"/>
                  <a:pt x="2798" y="1306"/>
                </a:cubicBezTo>
                <a:cubicBezTo>
                  <a:pt x="2792" y="1305"/>
                  <a:pt x="2765" y="1304"/>
                  <a:pt x="2737" y="1304"/>
                </a:cubicBezTo>
                <a:cubicBezTo>
                  <a:pt x="2704" y="1305"/>
                  <a:pt x="2694" y="1306"/>
                  <a:pt x="2708" y="1307"/>
                </a:cubicBezTo>
                <a:cubicBezTo>
                  <a:pt x="2754" y="1310"/>
                  <a:pt x="2831" y="1311"/>
                  <a:pt x="2889" y="1309"/>
                </a:cubicBezTo>
                <a:cubicBezTo>
                  <a:pt x="2945" y="1308"/>
                  <a:pt x="2983" y="1309"/>
                  <a:pt x="3051" y="1313"/>
                </a:cubicBezTo>
                <a:cubicBezTo>
                  <a:pt x="3066" y="1314"/>
                  <a:pt x="3082" y="1315"/>
                  <a:pt x="3087" y="1315"/>
                </a:cubicBezTo>
                <a:cubicBezTo>
                  <a:pt x="3092" y="1314"/>
                  <a:pt x="3097" y="1316"/>
                  <a:pt x="3098" y="1318"/>
                </a:cubicBezTo>
                <a:cubicBezTo>
                  <a:pt x="3099" y="1321"/>
                  <a:pt x="3094" y="1321"/>
                  <a:pt x="3080" y="1321"/>
                </a:cubicBezTo>
                <a:cubicBezTo>
                  <a:pt x="3068" y="1320"/>
                  <a:pt x="3044" y="1320"/>
                  <a:pt x="3025" y="1320"/>
                </a:cubicBezTo>
                <a:cubicBezTo>
                  <a:pt x="2985" y="1320"/>
                  <a:pt x="3003" y="1324"/>
                  <a:pt x="3051" y="1325"/>
                </a:cubicBezTo>
                <a:cubicBezTo>
                  <a:pt x="3079" y="1326"/>
                  <a:pt x="3085" y="1329"/>
                  <a:pt x="3070" y="1334"/>
                </a:cubicBezTo>
                <a:cubicBezTo>
                  <a:pt x="3066" y="1335"/>
                  <a:pt x="3070" y="1335"/>
                  <a:pt x="3078" y="1334"/>
                </a:cubicBezTo>
                <a:cubicBezTo>
                  <a:pt x="3086" y="1332"/>
                  <a:pt x="3099" y="1330"/>
                  <a:pt x="3106" y="1329"/>
                </a:cubicBezTo>
                <a:cubicBezTo>
                  <a:pt x="3120" y="1327"/>
                  <a:pt x="3126" y="1323"/>
                  <a:pt x="3115" y="1323"/>
                </a:cubicBezTo>
                <a:cubicBezTo>
                  <a:pt x="3110" y="1324"/>
                  <a:pt x="3109" y="1323"/>
                  <a:pt x="3113" y="1320"/>
                </a:cubicBezTo>
                <a:cubicBezTo>
                  <a:pt x="3118" y="1316"/>
                  <a:pt x="3150" y="1317"/>
                  <a:pt x="3216" y="1322"/>
                </a:cubicBezTo>
                <a:cubicBezTo>
                  <a:pt x="3240" y="1324"/>
                  <a:pt x="3244" y="1325"/>
                  <a:pt x="3245" y="1331"/>
                </a:cubicBezTo>
                <a:cubicBezTo>
                  <a:pt x="3245" y="1340"/>
                  <a:pt x="3235" y="1346"/>
                  <a:pt x="3224" y="1344"/>
                </a:cubicBezTo>
                <a:cubicBezTo>
                  <a:pt x="3219" y="1343"/>
                  <a:pt x="3215" y="1344"/>
                  <a:pt x="3215" y="1346"/>
                </a:cubicBezTo>
                <a:cubicBezTo>
                  <a:pt x="3215" y="1348"/>
                  <a:pt x="3219" y="1349"/>
                  <a:pt x="3224" y="1349"/>
                </a:cubicBezTo>
                <a:cubicBezTo>
                  <a:pt x="3229" y="1349"/>
                  <a:pt x="3235" y="1350"/>
                  <a:pt x="3237" y="1351"/>
                </a:cubicBezTo>
                <a:cubicBezTo>
                  <a:pt x="3242" y="1355"/>
                  <a:pt x="3263" y="1348"/>
                  <a:pt x="3280" y="1337"/>
                </a:cubicBezTo>
                <a:cubicBezTo>
                  <a:pt x="3293" y="1327"/>
                  <a:pt x="3295" y="1327"/>
                  <a:pt x="3321" y="1328"/>
                </a:cubicBezTo>
                <a:cubicBezTo>
                  <a:pt x="3335" y="1329"/>
                  <a:pt x="3352" y="1330"/>
                  <a:pt x="3357" y="1329"/>
                </a:cubicBezTo>
                <a:cubicBezTo>
                  <a:pt x="3365" y="1329"/>
                  <a:pt x="3367" y="1331"/>
                  <a:pt x="3367" y="1334"/>
                </a:cubicBezTo>
                <a:cubicBezTo>
                  <a:pt x="3366" y="1336"/>
                  <a:pt x="3366" y="1338"/>
                  <a:pt x="3368" y="1338"/>
                </a:cubicBezTo>
                <a:cubicBezTo>
                  <a:pt x="3383" y="1339"/>
                  <a:pt x="3445" y="1335"/>
                  <a:pt x="3451" y="1333"/>
                </a:cubicBezTo>
                <a:cubicBezTo>
                  <a:pt x="3457" y="1331"/>
                  <a:pt x="3449" y="1331"/>
                  <a:pt x="3429" y="1331"/>
                </a:cubicBezTo>
                <a:cubicBezTo>
                  <a:pt x="3411" y="1332"/>
                  <a:pt x="3402" y="1331"/>
                  <a:pt x="3407" y="1329"/>
                </a:cubicBezTo>
                <a:cubicBezTo>
                  <a:pt x="3414" y="1327"/>
                  <a:pt x="3413" y="1326"/>
                  <a:pt x="3398" y="1325"/>
                </a:cubicBezTo>
                <a:cubicBezTo>
                  <a:pt x="3388" y="1324"/>
                  <a:pt x="3371" y="1324"/>
                  <a:pt x="3359" y="1324"/>
                </a:cubicBezTo>
                <a:cubicBezTo>
                  <a:pt x="3337" y="1325"/>
                  <a:pt x="3332" y="1323"/>
                  <a:pt x="3337" y="1318"/>
                </a:cubicBezTo>
                <a:cubicBezTo>
                  <a:pt x="3340" y="1316"/>
                  <a:pt x="3336" y="1316"/>
                  <a:pt x="3328" y="1318"/>
                </a:cubicBezTo>
                <a:cubicBezTo>
                  <a:pt x="3322" y="1319"/>
                  <a:pt x="3314" y="1319"/>
                  <a:pt x="3311" y="1318"/>
                </a:cubicBezTo>
                <a:cubicBezTo>
                  <a:pt x="3307" y="1315"/>
                  <a:pt x="3308" y="1312"/>
                  <a:pt x="3320" y="1292"/>
                </a:cubicBezTo>
                <a:cubicBezTo>
                  <a:pt x="3333" y="1270"/>
                  <a:pt x="3333" y="1270"/>
                  <a:pt x="3333" y="1270"/>
                </a:cubicBezTo>
                <a:cubicBezTo>
                  <a:pt x="3352" y="1271"/>
                  <a:pt x="3352" y="1271"/>
                  <a:pt x="3352" y="1271"/>
                </a:cubicBezTo>
                <a:cubicBezTo>
                  <a:pt x="3370" y="1272"/>
                  <a:pt x="3371" y="1272"/>
                  <a:pt x="3361" y="1268"/>
                </a:cubicBezTo>
                <a:cubicBezTo>
                  <a:pt x="3350" y="1265"/>
                  <a:pt x="3350" y="1265"/>
                  <a:pt x="3350" y="1265"/>
                </a:cubicBezTo>
                <a:cubicBezTo>
                  <a:pt x="3361" y="1259"/>
                  <a:pt x="3361" y="1259"/>
                  <a:pt x="3361" y="1259"/>
                </a:cubicBezTo>
                <a:cubicBezTo>
                  <a:pt x="3373" y="1254"/>
                  <a:pt x="3375" y="1250"/>
                  <a:pt x="3367" y="1247"/>
                </a:cubicBezTo>
                <a:cubicBezTo>
                  <a:pt x="3359" y="1245"/>
                  <a:pt x="3451" y="1247"/>
                  <a:pt x="3464" y="1249"/>
                </a:cubicBezTo>
                <a:cubicBezTo>
                  <a:pt x="3470" y="1250"/>
                  <a:pt x="3473" y="1249"/>
                  <a:pt x="3473" y="1247"/>
                </a:cubicBezTo>
                <a:cubicBezTo>
                  <a:pt x="3473" y="1245"/>
                  <a:pt x="3468" y="1243"/>
                  <a:pt x="3463" y="1243"/>
                </a:cubicBezTo>
                <a:cubicBezTo>
                  <a:pt x="3457" y="1243"/>
                  <a:pt x="3451" y="1243"/>
                  <a:pt x="3448" y="1242"/>
                </a:cubicBezTo>
                <a:cubicBezTo>
                  <a:pt x="3446" y="1242"/>
                  <a:pt x="3429" y="1242"/>
                  <a:pt x="3411" y="1241"/>
                </a:cubicBezTo>
                <a:cubicBezTo>
                  <a:pt x="3384" y="1240"/>
                  <a:pt x="3377" y="1239"/>
                  <a:pt x="3377" y="1235"/>
                </a:cubicBezTo>
                <a:cubicBezTo>
                  <a:pt x="3377" y="1232"/>
                  <a:pt x="3375" y="1231"/>
                  <a:pt x="3370" y="1233"/>
                </a:cubicBezTo>
                <a:cubicBezTo>
                  <a:pt x="3364" y="1236"/>
                  <a:pt x="3364" y="1236"/>
                  <a:pt x="3348" y="1234"/>
                </a:cubicBezTo>
                <a:cubicBezTo>
                  <a:pt x="3333" y="1232"/>
                  <a:pt x="3300" y="1232"/>
                  <a:pt x="3276" y="1233"/>
                </a:cubicBezTo>
                <a:cubicBezTo>
                  <a:pt x="3263" y="1233"/>
                  <a:pt x="3256" y="1232"/>
                  <a:pt x="3257" y="1230"/>
                </a:cubicBezTo>
                <a:cubicBezTo>
                  <a:pt x="3258" y="1228"/>
                  <a:pt x="3257" y="1227"/>
                  <a:pt x="3254" y="1227"/>
                </a:cubicBezTo>
                <a:cubicBezTo>
                  <a:pt x="3250" y="1227"/>
                  <a:pt x="3250" y="1226"/>
                  <a:pt x="3255" y="1223"/>
                </a:cubicBezTo>
                <a:cubicBezTo>
                  <a:pt x="3259" y="1221"/>
                  <a:pt x="3275" y="1220"/>
                  <a:pt x="3299" y="1221"/>
                </a:cubicBezTo>
                <a:cubicBezTo>
                  <a:pt x="3351" y="1223"/>
                  <a:pt x="3400" y="1226"/>
                  <a:pt x="3415" y="1227"/>
                </a:cubicBezTo>
                <a:cubicBezTo>
                  <a:pt x="3418" y="1228"/>
                  <a:pt x="3432" y="1229"/>
                  <a:pt x="3445" y="1229"/>
                </a:cubicBezTo>
                <a:cubicBezTo>
                  <a:pt x="3458" y="1230"/>
                  <a:pt x="3469" y="1231"/>
                  <a:pt x="3469" y="1233"/>
                </a:cubicBezTo>
                <a:cubicBezTo>
                  <a:pt x="3470" y="1235"/>
                  <a:pt x="3473" y="1235"/>
                  <a:pt x="3476" y="1233"/>
                </a:cubicBezTo>
                <a:cubicBezTo>
                  <a:pt x="3483" y="1229"/>
                  <a:pt x="3510" y="1229"/>
                  <a:pt x="3567" y="1233"/>
                </a:cubicBezTo>
                <a:cubicBezTo>
                  <a:pt x="3574" y="1234"/>
                  <a:pt x="3594" y="1235"/>
                  <a:pt x="3611" y="1236"/>
                </a:cubicBezTo>
                <a:cubicBezTo>
                  <a:pt x="3627" y="1236"/>
                  <a:pt x="3655" y="1238"/>
                  <a:pt x="3671" y="1239"/>
                </a:cubicBezTo>
                <a:cubicBezTo>
                  <a:pt x="3688" y="1240"/>
                  <a:pt x="3714" y="1241"/>
                  <a:pt x="3730" y="1241"/>
                </a:cubicBezTo>
                <a:cubicBezTo>
                  <a:pt x="3746" y="1241"/>
                  <a:pt x="3762" y="1242"/>
                  <a:pt x="3766" y="1243"/>
                </a:cubicBezTo>
                <a:cubicBezTo>
                  <a:pt x="3772" y="1245"/>
                  <a:pt x="3772" y="1244"/>
                  <a:pt x="3764" y="1239"/>
                </a:cubicBezTo>
                <a:cubicBezTo>
                  <a:pt x="3757" y="1233"/>
                  <a:pt x="3749" y="1233"/>
                  <a:pt x="3708" y="1233"/>
                </a:cubicBezTo>
                <a:cubicBezTo>
                  <a:pt x="3681" y="1233"/>
                  <a:pt x="3657" y="1233"/>
                  <a:pt x="3654" y="1232"/>
                </a:cubicBezTo>
                <a:cubicBezTo>
                  <a:pt x="3651" y="1232"/>
                  <a:pt x="3630" y="1230"/>
                  <a:pt x="3608" y="1229"/>
                </a:cubicBezTo>
                <a:cubicBezTo>
                  <a:pt x="3585" y="1228"/>
                  <a:pt x="3558" y="1226"/>
                  <a:pt x="3547" y="1225"/>
                </a:cubicBezTo>
                <a:cubicBezTo>
                  <a:pt x="3523" y="1222"/>
                  <a:pt x="3484" y="1220"/>
                  <a:pt x="3472" y="1221"/>
                </a:cubicBezTo>
                <a:cubicBezTo>
                  <a:pt x="3462" y="1222"/>
                  <a:pt x="3462" y="1222"/>
                  <a:pt x="3462" y="1222"/>
                </a:cubicBezTo>
                <a:cubicBezTo>
                  <a:pt x="3470" y="1218"/>
                  <a:pt x="3470" y="1218"/>
                  <a:pt x="3470" y="1218"/>
                </a:cubicBezTo>
                <a:cubicBezTo>
                  <a:pt x="3474" y="1215"/>
                  <a:pt x="3477" y="1212"/>
                  <a:pt x="3475" y="1211"/>
                </a:cubicBezTo>
                <a:cubicBezTo>
                  <a:pt x="3470" y="1208"/>
                  <a:pt x="3457" y="1209"/>
                  <a:pt x="3452" y="1213"/>
                </a:cubicBezTo>
                <a:cubicBezTo>
                  <a:pt x="3446" y="1217"/>
                  <a:pt x="3409" y="1220"/>
                  <a:pt x="3394" y="1218"/>
                </a:cubicBezTo>
                <a:cubicBezTo>
                  <a:pt x="3387" y="1216"/>
                  <a:pt x="3385" y="1214"/>
                  <a:pt x="3386" y="1211"/>
                </a:cubicBezTo>
                <a:cubicBezTo>
                  <a:pt x="3387" y="1204"/>
                  <a:pt x="3380" y="1202"/>
                  <a:pt x="3367" y="1207"/>
                </a:cubicBezTo>
                <a:cubicBezTo>
                  <a:pt x="3360" y="1210"/>
                  <a:pt x="3348" y="1212"/>
                  <a:pt x="3340" y="1212"/>
                </a:cubicBezTo>
                <a:cubicBezTo>
                  <a:pt x="3332" y="1212"/>
                  <a:pt x="3318" y="1212"/>
                  <a:pt x="3311" y="1213"/>
                </a:cubicBezTo>
                <a:cubicBezTo>
                  <a:pt x="3303" y="1213"/>
                  <a:pt x="3296" y="1212"/>
                  <a:pt x="3296" y="1210"/>
                </a:cubicBezTo>
                <a:cubicBezTo>
                  <a:pt x="3296" y="1209"/>
                  <a:pt x="3298" y="1207"/>
                  <a:pt x="3300" y="1207"/>
                </a:cubicBezTo>
                <a:cubicBezTo>
                  <a:pt x="3302" y="1207"/>
                  <a:pt x="3304" y="1205"/>
                  <a:pt x="3305" y="1203"/>
                </a:cubicBezTo>
                <a:cubicBezTo>
                  <a:pt x="3305" y="1200"/>
                  <a:pt x="3313" y="1196"/>
                  <a:pt x="3321" y="1193"/>
                </a:cubicBezTo>
                <a:cubicBezTo>
                  <a:pt x="3329" y="1190"/>
                  <a:pt x="3336" y="1186"/>
                  <a:pt x="3336" y="1184"/>
                </a:cubicBezTo>
                <a:cubicBezTo>
                  <a:pt x="3336" y="1181"/>
                  <a:pt x="3371" y="1181"/>
                  <a:pt x="3391" y="1184"/>
                </a:cubicBezTo>
                <a:cubicBezTo>
                  <a:pt x="3400" y="1186"/>
                  <a:pt x="3400" y="1186"/>
                  <a:pt x="3400" y="1186"/>
                </a:cubicBezTo>
                <a:cubicBezTo>
                  <a:pt x="3391" y="1189"/>
                  <a:pt x="3391" y="1189"/>
                  <a:pt x="3391" y="1189"/>
                </a:cubicBezTo>
                <a:cubicBezTo>
                  <a:pt x="3381" y="1192"/>
                  <a:pt x="3381" y="1192"/>
                  <a:pt x="3381" y="1192"/>
                </a:cubicBezTo>
                <a:cubicBezTo>
                  <a:pt x="3392" y="1192"/>
                  <a:pt x="3392" y="1192"/>
                  <a:pt x="3392" y="1192"/>
                </a:cubicBezTo>
                <a:cubicBezTo>
                  <a:pt x="3399" y="1192"/>
                  <a:pt x="3405" y="1193"/>
                  <a:pt x="3407" y="1195"/>
                </a:cubicBezTo>
                <a:cubicBezTo>
                  <a:pt x="3409" y="1198"/>
                  <a:pt x="3417" y="1198"/>
                  <a:pt x="3438" y="1193"/>
                </a:cubicBezTo>
                <a:cubicBezTo>
                  <a:pt x="3460" y="1188"/>
                  <a:pt x="3473" y="1187"/>
                  <a:pt x="3508" y="1189"/>
                </a:cubicBezTo>
                <a:cubicBezTo>
                  <a:pt x="3551" y="1191"/>
                  <a:pt x="3593" y="1186"/>
                  <a:pt x="3618" y="1177"/>
                </a:cubicBezTo>
                <a:cubicBezTo>
                  <a:pt x="3633" y="1171"/>
                  <a:pt x="3630" y="1166"/>
                  <a:pt x="3612" y="1169"/>
                </a:cubicBezTo>
                <a:cubicBezTo>
                  <a:pt x="3604" y="1170"/>
                  <a:pt x="3579" y="1173"/>
                  <a:pt x="3558" y="1175"/>
                </a:cubicBezTo>
                <a:cubicBezTo>
                  <a:pt x="3526" y="1178"/>
                  <a:pt x="3519" y="1178"/>
                  <a:pt x="3519" y="1174"/>
                </a:cubicBezTo>
                <a:cubicBezTo>
                  <a:pt x="3519" y="1170"/>
                  <a:pt x="3515" y="1170"/>
                  <a:pt x="3506" y="1172"/>
                </a:cubicBezTo>
                <a:cubicBezTo>
                  <a:pt x="3498" y="1173"/>
                  <a:pt x="3494" y="1173"/>
                  <a:pt x="3495" y="1171"/>
                </a:cubicBezTo>
                <a:cubicBezTo>
                  <a:pt x="3496" y="1168"/>
                  <a:pt x="3490" y="1168"/>
                  <a:pt x="3481" y="1169"/>
                </a:cubicBezTo>
                <a:cubicBezTo>
                  <a:pt x="3465" y="1171"/>
                  <a:pt x="3390" y="1176"/>
                  <a:pt x="3351" y="1177"/>
                </a:cubicBezTo>
                <a:cubicBezTo>
                  <a:pt x="3331" y="1178"/>
                  <a:pt x="3330" y="1178"/>
                  <a:pt x="3334" y="1173"/>
                </a:cubicBezTo>
                <a:cubicBezTo>
                  <a:pt x="3338" y="1169"/>
                  <a:pt x="3348" y="1167"/>
                  <a:pt x="3366" y="1165"/>
                </a:cubicBezTo>
                <a:cubicBezTo>
                  <a:pt x="3394" y="1163"/>
                  <a:pt x="3394" y="1163"/>
                  <a:pt x="3394" y="1163"/>
                </a:cubicBezTo>
                <a:cubicBezTo>
                  <a:pt x="3367" y="1163"/>
                  <a:pt x="3367" y="1163"/>
                  <a:pt x="3367" y="1163"/>
                </a:cubicBezTo>
                <a:cubicBezTo>
                  <a:pt x="3344" y="1164"/>
                  <a:pt x="3340" y="1163"/>
                  <a:pt x="3341" y="1158"/>
                </a:cubicBezTo>
                <a:cubicBezTo>
                  <a:pt x="3342" y="1154"/>
                  <a:pt x="3341" y="1153"/>
                  <a:pt x="3338" y="1156"/>
                </a:cubicBezTo>
                <a:cubicBezTo>
                  <a:pt x="3335" y="1157"/>
                  <a:pt x="3328" y="1159"/>
                  <a:pt x="3321" y="1160"/>
                </a:cubicBezTo>
                <a:cubicBezTo>
                  <a:pt x="3309" y="1162"/>
                  <a:pt x="3309" y="1162"/>
                  <a:pt x="3309" y="1162"/>
                </a:cubicBezTo>
                <a:cubicBezTo>
                  <a:pt x="3318" y="1157"/>
                  <a:pt x="3318" y="1157"/>
                  <a:pt x="3318" y="1157"/>
                </a:cubicBezTo>
                <a:cubicBezTo>
                  <a:pt x="3334" y="1149"/>
                  <a:pt x="3343" y="1142"/>
                  <a:pt x="3343" y="1137"/>
                </a:cubicBezTo>
                <a:cubicBezTo>
                  <a:pt x="3343" y="1134"/>
                  <a:pt x="3348" y="1129"/>
                  <a:pt x="3356" y="1126"/>
                </a:cubicBezTo>
                <a:cubicBezTo>
                  <a:pt x="3367" y="1122"/>
                  <a:pt x="3368" y="1120"/>
                  <a:pt x="3364" y="1117"/>
                </a:cubicBezTo>
                <a:cubicBezTo>
                  <a:pt x="3361" y="1115"/>
                  <a:pt x="3357" y="1116"/>
                  <a:pt x="3351" y="1118"/>
                </a:cubicBezTo>
                <a:cubicBezTo>
                  <a:pt x="3338" y="1125"/>
                  <a:pt x="3325" y="1125"/>
                  <a:pt x="3324" y="1118"/>
                </a:cubicBezTo>
                <a:cubicBezTo>
                  <a:pt x="3324" y="1114"/>
                  <a:pt x="3323" y="1113"/>
                  <a:pt x="3319" y="1115"/>
                </a:cubicBezTo>
                <a:cubicBezTo>
                  <a:pt x="3309" y="1121"/>
                  <a:pt x="3273" y="1133"/>
                  <a:pt x="3260" y="1135"/>
                </a:cubicBezTo>
                <a:cubicBezTo>
                  <a:pt x="3248" y="1138"/>
                  <a:pt x="3246" y="1137"/>
                  <a:pt x="3247" y="1133"/>
                </a:cubicBezTo>
                <a:cubicBezTo>
                  <a:pt x="3249" y="1128"/>
                  <a:pt x="3264" y="1116"/>
                  <a:pt x="3270" y="1116"/>
                </a:cubicBezTo>
                <a:cubicBezTo>
                  <a:pt x="3272" y="1116"/>
                  <a:pt x="3275" y="1114"/>
                  <a:pt x="3277" y="1112"/>
                </a:cubicBezTo>
                <a:cubicBezTo>
                  <a:pt x="3278" y="1109"/>
                  <a:pt x="3287" y="1105"/>
                  <a:pt x="3297" y="1102"/>
                </a:cubicBezTo>
                <a:cubicBezTo>
                  <a:pt x="3314" y="1097"/>
                  <a:pt x="3314" y="1097"/>
                  <a:pt x="3314" y="1097"/>
                </a:cubicBezTo>
                <a:cubicBezTo>
                  <a:pt x="3294" y="1097"/>
                  <a:pt x="3294" y="1097"/>
                  <a:pt x="3294" y="1097"/>
                </a:cubicBezTo>
                <a:cubicBezTo>
                  <a:pt x="3284" y="1097"/>
                  <a:pt x="3272" y="1097"/>
                  <a:pt x="3267" y="1097"/>
                </a:cubicBezTo>
                <a:cubicBezTo>
                  <a:pt x="3262" y="1097"/>
                  <a:pt x="3259" y="1096"/>
                  <a:pt x="3259" y="1092"/>
                </a:cubicBezTo>
                <a:cubicBezTo>
                  <a:pt x="3258" y="1089"/>
                  <a:pt x="3263" y="1087"/>
                  <a:pt x="3273" y="1085"/>
                </a:cubicBezTo>
                <a:cubicBezTo>
                  <a:pt x="3288" y="1082"/>
                  <a:pt x="3288" y="1082"/>
                  <a:pt x="3288" y="1082"/>
                </a:cubicBezTo>
                <a:cubicBezTo>
                  <a:pt x="3274" y="1081"/>
                  <a:pt x="3274" y="1081"/>
                  <a:pt x="3274" y="1081"/>
                </a:cubicBezTo>
                <a:cubicBezTo>
                  <a:pt x="3263" y="1081"/>
                  <a:pt x="3261" y="1079"/>
                  <a:pt x="3260" y="1073"/>
                </a:cubicBezTo>
                <a:cubicBezTo>
                  <a:pt x="3258" y="1065"/>
                  <a:pt x="3258" y="1065"/>
                  <a:pt x="3258" y="1065"/>
                </a:cubicBezTo>
                <a:cubicBezTo>
                  <a:pt x="3301" y="1065"/>
                  <a:pt x="3301" y="1065"/>
                  <a:pt x="3301" y="1065"/>
                </a:cubicBezTo>
                <a:cubicBezTo>
                  <a:pt x="3343" y="1064"/>
                  <a:pt x="3363" y="1060"/>
                  <a:pt x="3336" y="1057"/>
                </a:cubicBezTo>
                <a:cubicBezTo>
                  <a:pt x="3329" y="1056"/>
                  <a:pt x="3319" y="1055"/>
                  <a:pt x="3314" y="1054"/>
                </a:cubicBezTo>
                <a:cubicBezTo>
                  <a:pt x="3306" y="1052"/>
                  <a:pt x="3306" y="1052"/>
                  <a:pt x="3306" y="1052"/>
                </a:cubicBezTo>
                <a:cubicBezTo>
                  <a:pt x="3314" y="1057"/>
                  <a:pt x="3314" y="1057"/>
                  <a:pt x="3314" y="1057"/>
                </a:cubicBezTo>
                <a:cubicBezTo>
                  <a:pt x="3323" y="1062"/>
                  <a:pt x="3322" y="1062"/>
                  <a:pt x="3305" y="1061"/>
                </a:cubicBezTo>
                <a:cubicBezTo>
                  <a:pt x="3295" y="1061"/>
                  <a:pt x="3277" y="1059"/>
                  <a:pt x="3264" y="1058"/>
                </a:cubicBezTo>
                <a:cubicBezTo>
                  <a:pt x="3252" y="1057"/>
                  <a:pt x="3240" y="1057"/>
                  <a:pt x="3239" y="1058"/>
                </a:cubicBezTo>
                <a:cubicBezTo>
                  <a:pt x="3237" y="1059"/>
                  <a:pt x="3236" y="1059"/>
                  <a:pt x="3237" y="1057"/>
                </a:cubicBezTo>
                <a:cubicBezTo>
                  <a:pt x="3239" y="1053"/>
                  <a:pt x="3230" y="1053"/>
                  <a:pt x="3199" y="1055"/>
                </a:cubicBezTo>
                <a:cubicBezTo>
                  <a:pt x="3189" y="1055"/>
                  <a:pt x="3170" y="1055"/>
                  <a:pt x="3158" y="1053"/>
                </a:cubicBezTo>
                <a:cubicBezTo>
                  <a:pt x="3146" y="1052"/>
                  <a:pt x="3129" y="1050"/>
                  <a:pt x="3120" y="1050"/>
                </a:cubicBezTo>
                <a:cubicBezTo>
                  <a:pt x="3103" y="1048"/>
                  <a:pt x="3103" y="1048"/>
                  <a:pt x="3103" y="1048"/>
                </a:cubicBezTo>
                <a:cubicBezTo>
                  <a:pt x="3115" y="1043"/>
                  <a:pt x="3115" y="1043"/>
                  <a:pt x="3115" y="1043"/>
                </a:cubicBezTo>
                <a:cubicBezTo>
                  <a:pt x="3122" y="1041"/>
                  <a:pt x="3132" y="1036"/>
                  <a:pt x="3139" y="1032"/>
                </a:cubicBezTo>
                <a:cubicBezTo>
                  <a:pt x="3145" y="1029"/>
                  <a:pt x="3157" y="1026"/>
                  <a:pt x="3166" y="1025"/>
                </a:cubicBezTo>
                <a:cubicBezTo>
                  <a:pt x="3177" y="1024"/>
                  <a:pt x="3179" y="1023"/>
                  <a:pt x="3173" y="1022"/>
                </a:cubicBezTo>
                <a:cubicBezTo>
                  <a:pt x="3165" y="1020"/>
                  <a:pt x="3165" y="1020"/>
                  <a:pt x="3165" y="1020"/>
                </a:cubicBezTo>
                <a:cubicBezTo>
                  <a:pt x="3175" y="1015"/>
                  <a:pt x="3175" y="1015"/>
                  <a:pt x="3175" y="1015"/>
                </a:cubicBezTo>
                <a:cubicBezTo>
                  <a:pt x="3182" y="1011"/>
                  <a:pt x="3186" y="1011"/>
                  <a:pt x="3192" y="1014"/>
                </a:cubicBezTo>
                <a:cubicBezTo>
                  <a:pt x="3200" y="1018"/>
                  <a:pt x="3200" y="1018"/>
                  <a:pt x="3200" y="1018"/>
                </a:cubicBezTo>
                <a:cubicBezTo>
                  <a:pt x="3192" y="1020"/>
                  <a:pt x="3192" y="1020"/>
                  <a:pt x="3192" y="1020"/>
                </a:cubicBezTo>
                <a:cubicBezTo>
                  <a:pt x="3186" y="1022"/>
                  <a:pt x="3189" y="1023"/>
                  <a:pt x="3206" y="1025"/>
                </a:cubicBezTo>
                <a:cubicBezTo>
                  <a:pt x="3218" y="1026"/>
                  <a:pt x="3230" y="1027"/>
                  <a:pt x="3232" y="1026"/>
                </a:cubicBezTo>
                <a:cubicBezTo>
                  <a:pt x="3234" y="1026"/>
                  <a:pt x="3253" y="1027"/>
                  <a:pt x="3273" y="1028"/>
                </a:cubicBezTo>
                <a:cubicBezTo>
                  <a:pt x="3330" y="1032"/>
                  <a:pt x="3357" y="1033"/>
                  <a:pt x="3355" y="1030"/>
                </a:cubicBezTo>
                <a:cubicBezTo>
                  <a:pt x="3353" y="1029"/>
                  <a:pt x="3339" y="1027"/>
                  <a:pt x="3322" y="1025"/>
                </a:cubicBezTo>
                <a:cubicBezTo>
                  <a:pt x="3305" y="1023"/>
                  <a:pt x="3289" y="1020"/>
                  <a:pt x="3287" y="1018"/>
                </a:cubicBezTo>
                <a:cubicBezTo>
                  <a:pt x="3284" y="1016"/>
                  <a:pt x="3273" y="1015"/>
                  <a:pt x="3260" y="1015"/>
                </a:cubicBezTo>
                <a:cubicBezTo>
                  <a:pt x="3247" y="1016"/>
                  <a:pt x="3236" y="1015"/>
                  <a:pt x="3235" y="1014"/>
                </a:cubicBezTo>
                <a:cubicBezTo>
                  <a:pt x="3234" y="1013"/>
                  <a:pt x="3238" y="1009"/>
                  <a:pt x="3244" y="1004"/>
                </a:cubicBezTo>
                <a:cubicBezTo>
                  <a:pt x="3249" y="1000"/>
                  <a:pt x="3256" y="995"/>
                  <a:pt x="3258" y="993"/>
                </a:cubicBezTo>
                <a:cubicBezTo>
                  <a:pt x="3262" y="989"/>
                  <a:pt x="3262" y="988"/>
                  <a:pt x="3239" y="998"/>
                </a:cubicBezTo>
                <a:cubicBezTo>
                  <a:pt x="3233" y="1000"/>
                  <a:pt x="3223" y="1000"/>
                  <a:pt x="3211" y="998"/>
                </a:cubicBezTo>
                <a:cubicBezTo>
                  <a:pt x="3197" y="996"/>
                  <a:pt x="3191" y="996"/>
                  <a:pt x="3189" y="999"/>
                </a:cubicBezTo>
                <a:cubicBezTo>
                  <a:pt x="3187" y="1002"/>
                  <a:pt x="3180" y="1003"/>
                  <a:pt x="3171" y="1002"/>
                </a:cubicBezTo>
                <a:cubicBezTo>
                  <a:pt x="3162" y="1001"/>
                  <a:pt x="3153" y="1003"/>
                  <a:pt x="3143" y="1007"/>
                </a:cubicBezTo>
                <a:cubicBezTo>
                  <a:pt x="3124" y="1016"/>
                  <a:pt x="3110" y="1015"/>
                  <a:pt x="3109" y="1005"/>
                </a:cubicBezTo>
                <a:cubicBezTo>
                  <a:pt x="3109" y="1000"/>
                  <a:pt x="3107" y="998"/>
                  <a:pt x="3101" y="996"/>
                </a:cubicBezTo>
                <a:cubicBezTo>
                  <a:pt x="3097" y="996"/>
                  <a:pt x="3092" y="996"/>
                  <a:pt x="3090" y="997"/>
                </a:cubicBezTo>
                <a:cubicBezTo>
                  <a:pt x="3084" y="1000"/>
                  <a:pt x="3061" y="997"/>
                  <a:pt x="3061" y="993"/>
                </a:cubicBezTo>
                <a:cubicBezTo>
                  <a:pt x="3061" y="991"/>
                  <a:pt x="3064" y="989"/>
                  <a:pt x="3069" y="989"/>
                </a:cubicBezTo>
                <a:cubicBezTo>
                  <a:pt x="3078" y="988"/>
                  <a:pt x="3078" y="988"/>
                  <a:pt x="3078" y="988"/>
                </a:cubicBezTo>
                <a:cubicBezTo>
                  <a:pt x="3069" y="987"/>
                  <a:pt x="3069" y="987"/>
                  <a:pt x="3069" y="987"/>
                </a:cubicBezTo>
                <a:cubicBezTo>
                  <a:pt x="3064" y="986"/>
                  <a:pt x="3058" y="983"/>
                  <a:pt x="3056" y="979"/>
                </a:cubicBezTo>
                <a:cubicBezTo>
                  <a:pt x="3052" y="971"/>
                  <a:pt x="3048" y="971"/>
                  <a:pt x="3036" y="982"/>
                </a:cubicBezTo>
                <a:cubicBezTo>
                  <a:pt x="3026" y="991"/>
                  <a:pt x="3026" y="991"/>
                  <a:pt x="2994" y="989"/>
                </a:cubicBezTo>
                <a:cubicBezTo>
                  <a:pt x="2970" y="987"/>
                  <a:pt x="2962" y="985"/>
                  <a:pt x="2961" y="982"/>
                </a:cubicBezTo>
                <a:cubicBezTo>
                  <a:pt x="2961" y="975"/>
                  <a:pt x="2979" y="966"/>
                  <a:pt x="2989" y="967"/>
                </a:cubicBezTo>
                <a:cubicBezTo>
                  <a:pt x="2994" y="968"/>
                  <a:pt x="3008" y="969"/>
                  <a:pt x="3021" y="969"/>
                </a:cubicBezTo>
                <a:cubicBezTo>
                  <a:pt x="3034" y="970"/>
                  <a:pt x="3061" y="971"/>
                  <a:pt x="3081" y="972"/>
                </a:cubicBezTo>
                <a:cubicBezTo>
                  <a:pt x="3102" y="972"/>
                  <a:pt x="3121" y="973"/>
                  <a:pt x="3124" y="973"/>
                </a:cubicBezTo>
                <a:cubicBezTo>
                  <a:pt x="3143" y="973"/>
                  <a:pt x="3172" y="979"/>
                  <a:pt x="3183" y="985"/>
                </a:cubicBezTo>
                <a:cubicBezTo>
                  <a:pt x="3192" y="990"/>
                  <a:pt x="3200" y="992"/>
                  <a:pt x="3208" y="992"/>
                </a:cubicBezTo>
                <a:cubicBezTo>
                  <a:pt x="3220" y="991"/>
                  <a:pt x="3220" y="991"/>
                  <a:pt x="3211" y="989"/>
                </a:cubicBezTo>
                <a:cubicBezTo>
                  <a:pt x="3202" y="987"/>
                  <a:pt x="3202" y="987"/>
                  <a:pt x="3218" y="982"/>
                </a:cubicBezTo>
                <a:cubicBezTo>
                  <a:pt x="3235" y="976"/>
                  <a:pt x="3267" y="973"/>
                  <a:pt x="3335" y="971"/>
                </a:cubicBezTo>
                <a:cubicBezTo>
                  <a:pt x="3369" y="970"/>
                  <a:pt x="3380" y="969"/>
                  <a:pt x="3386" y="964"/>
                </a:cubicBezTo>
                <a:cubicBezTo>
                  <a:pt x="3393" y="959"/>
                  <a:pt x="3393" y="959"/>
                  <a:pt x="3393" y="959"/>
                </a:cubicBezTo>
                <a:cubicBezTo>
                  <a:pt x="3386" y="958"/>
                  <a:pt x="3386" y="958"/>
                  <a:pt x="3386" y="958"/>
                </a:cubicBezTo>
                <a:cubicBezTo>
                  <a:pt x="3381" y="957"/>
                  <a:pt x="3371" y="956"/>
                  <a:pt x="3363" y="955"/>
                </a:cubicBezTo>
                <a:cubicBezTo>
                  <a:pt x="3338" y="953"/>
                  <a:pt x="3336" y="951"/>
                  <a:pt x="3345" y="945"/>
                </a:cubicBezTo>
                <a:cubicBezTo>
                  <a:pt x="3359" y="935"/>
                  <a:pt x="3355" y="934"/>
                  <a:pt x="3305" y="934"/>
                </a:cubicBezTo>
                <a:cubicBezTo>
                  <a:pt x="3292" y="934"/>
                  <a:pt x="3272" y="934"/>
                  <a:pt x="3262" y="934"/>
                </a:cubicBezTo>
                <a:cubicBezTo>
                  <a:pt x="3246" y="935"/>
                  <a:pt x="3244" y="934"/>
                  <a:pt x="3246" y="930"/>
                </a:cubicBezTo>
                <a:cubicBezTo>
                  <a:pt x="3248" y="926"/>
                  <a:pt x="3247" y="925"/>
                  <a:pt x="3240" y="924"/>
                </a:cubicBezTo>
                <a:cubicBezTo>
                  <a:pt x="3236" y="924"/>
                  <a:pt x="3226" y="925"/>
                  <a:pt x="3219" y="927"/>
                </a:cubicBezTo>
                <a:cubicBezTo>
                  <a:pt x="3212" y="929"/>
                  <a:pt x="3191" y="930"/>
                  <a:pt x="3168" y="929"/>
                </a:cubicBezTo>
                <a:cubicBezTo>
                  <a:pt x="3147" y="928"/>
                  <a:pt x="3112" y="928"/>
                  <a:pt x="3091" y="928"/>
                </a:cubicBezTo>
                <a:cubicBezTo>
                  <a:pt x="3069" y="927"/>
                  <a:pt x="3052" y="926"/>
                  <a:pt x="3052" y="924"/>
                </a:cubicBezTo>
                <a:cubicBezTo>
                  <a:pt x="3052" y="923"/>
                  <a:pt x="3054" y="921"/>
                  <a:pt x="3057" y="921"/>
                </a:cubicBezTo>
                <a:cubicBezTo>
                  <a:pt x="3060" y="921"/>
                  <a:pt x="3062" y="919"/>
                  <a:pt x="3062" y="917"/>
                </a:cubicBezTo>
                <a:cubicBezTo>
                  <a:pt x="3062" y="915"/>
                  <a:pt x="3065" y="910"/>
                  <a:pt x="3068" y="905"/>
                </a:cubicBezTo>
                <a:cubicBezTo>
                  <a:pt x="3075" y="895"/>
                  <a:pt x="3075" y="895"/>
                  <a:pt x="3061" y="897"/>
                </a:cubicBezTo>
                <a:cubicBezTo>
                  <a:pt x="3055" y="897"/>
                  <a:pt x="3050" y="896"/>
                  <a:pt x="3049" y="894"/>
                </a:cubicBezTo>
                <a:cubicBezTo>
                  <a:pt x="3044" y="886"/>
                  <a:pt x="3222" y="890"/>
                  <a:pt x="3245" y="899"/>
                </a:cubicBezTo>
                <a:cubicBezTo>
                  <a:pt x="3251" y="901"/>
                  <a:pt x="3256" y="901"/>
                  <a:pt x="3256" y="900"/>
                </a:cubicBezTo>
                <a:cubicBezTo>
                  <a:pt x="3256" y="898"/>
                  <a:pt x="3258" y="897"/>
                  <a:pt x="3260" y="898"/>
                </a:cubicBezTo>
                <a:cubicBezTo>
                  <a:pt x="3267" y="900"/>
                  <a:pt x="3305" y="901"/>
                  <a:pt x="3301" y="900"/>
                </a:cubicBezTo>
                <a:cubicBezTo>
                  <a:pt x="3299" y="899"/>
                  <a:pt x="3291" y="897"/>
                  <a:pt x="3282" y="895"/>
                </a:cubicBezTo>
                <a:cubicBezTo>
                  <a:pt x="3271" y="893"/>
                  <a:pt x="3267" y="891"/>
                  <a:pt x="3269" y="889"/>
                </a:cubicBezTo>
                <a:cubicBezTo>
                  <a:pt x="3271" y="888"/>
                  <a:pt x="3265" y="887"/>
                  <a:pt x="3256" y="889"/>
                </a:cubicBezTo>
                <a:cubicBezTo>
                  <a:pt x="3245" y="891"/>
                  <a:pt x="3239" y="890"/>
                  <a:pt x="3239" y="888"/>
                </a:cubicBezTo>
                <a:cubicBezTo>
                  <a:pt x="3239" y="886"/>
                  <a:pt x="3230" y="884"/>
                  <a:pt x="3220" y="884"/>
                </a:cubicBezTo>
                <a:cubicBezTo>
                  <a:pt x="3210" y="883"/>
                  <a:pt x="3189" y="881"/>
                  <a:pt x="3174" y="880"/>
                </a:cubicBezTo>
                <a:cubicBezTo>
                  <a:pt x="3159" y="879"/>
                  <a:pt x="3124" y="878"/>
                  <a:pt x="3097" y="878"/>
                </a:cubicBezTo>
                <a:cubicBezTo>
                  <a:pt x="3070" y="878"/>
                  <a:pt x="3045" y="876"/>
                  <a:pt x="3042" y="874"/>
                </a:cubicBezTo>
                <a:cubicBezTo>
                  <a:pt x="3039" y="872"/>
                  <a:pt x="3030" y="872"/>
                  <a:pt x="3021" y="874"/>
                </a:cubicBezTo>
                <a:cubicBezTo>
                  <a:pt x="3011" y="875"/>
                  <a:pt x="3005" y="875"/>
                  <a:pt x="3005" y="873"/>
                </a:cubicBezTo>
                <a:cubicBezTo>
                  <a:pt x="3005" y="869"/>
                  <a:pt x="3018" y="865"/>
                  <a:pt x="3036" y="864"/>
                </a:cubicBezTo>
                <a:cubicBezTo>
                  <a:pt x="3044" y="863"/>
                  <a:pt x="3053" y="862"/>
                  <a:pt x="3056" y="860"/>
                </a:cubicBezTo>
                <a:cubicBezTo>
                  <a:pt x="3063" y="858"/>
                  <a:pt x="3064" y="850"/>
                  <a:pt x="3058" y="848"/>
                </a:cubicBezTo>
                <a:cubicBezTo>
                  <a:pt x="3055" y="846"/>
                  <a:pt x="3056" y="845"/>
                  <a:pt x="3058" y="842"/>
                </a:cubicBezTo>
                <a:cubicBezTo>
                  <a:pt x="3061" y="839"/>
                  <a:pt x="3058" y="838"/>
                  <a:pt x="3043" y="840"/>
                </a:cubicBezTo>
                <a:cubicBezTo>
                  <a:pt x="3033" y="840"/>
                  <a:pt x="3020" y="841"/>
                  <a:pt x="3015" y="841"/>
                </a:cubicBezTo>
                <a:cubicBezTo>
                  <a:pt x="3005" y="841"/>
                  <a:pt x="3005" y="841"/>
                  <a:pt x="3010" y="835"/>
                </a:cubicBezTo>
                <a:cubicBezTo>
                  <a:pt x="3015" y="830"/>
                  <a:pt x="3015" y="830"/>
                  <a:pt x="3003" y="833"/>
                </a:cubicBezTo>
                <a:cubicBezTo>
                  <a:pt x="2986" y="836"/>
                  <a:pt x="2891" y="841"/>
                  <a:pt x="2889" y="839"/>
                </a:cubicBezTo>
                <a:cubicBezTo>
                  <a:pt x="2888" y="837"/>
                  <a:pt x="2892" y="831"/>
                  <a:pt x="2897" y="824"/>
                </a:cubicBezTo>
                <a:cubicBezTo>
                  <a:pt x="2906" y="814"/>
                  <a:pt x="2909" y="812"/>
                  <a:pt x="2916" y="813"/>
                </a:cubicBezTo>
                <a:cubicBezTo>
                  <a:pt x="2921" y="814"/>
                  <a:pt x="2940" y="814"/>
                  <a:pt x="2959" y="813"/>
                </a:cubicBezTo>
                <a:cubicBezTo>
                  <a:pt x="2977" y="812"/>
                  <a:pt x="3010" y="812"/>
                  <a:pt x="3032" y="812"/>
                </a:cubicBezTo>
                <a:cubicBezTo>
                  <a:pt x="3054" y="813"/>
                  <a:pt x="3096" y="814"/>
                  <a:pt x="3124" y="815"/>
                </a:cubicBezTo>
                <a:cubicBezTo>
                  <a:pt x="3191" y="816"/>
                  <a:pt x="3257" y="823"/>
                  <a:pt x="3282" y="832"/>
                </a:cubicBezTo>
                <a:cubicBezTo>
                  <a:pt x="3285" y="833"/>
                  <a:pt x="3288" y="832"/>
                  <a:pt x="3288" y="831"/>
                </a:cubicBezTo>
                <a:cubicBezTo>
                  <a:pt x="3288" y="829"/>
                  <a:pt x="3277" y="825"/>
                  <a:pt x="3265" y="822"/>
                </a:cubicBezTo>
                <a:cubicBezTo>
                  <a:pt x="3242" y="817"/>
                  <a:pt x="3242" y="817"/>
                  <a:pt x="3242" y="817"/>
                </a:cubicBezTo>
                <a:cubicBezTo>
                  <a:pt x="3256" y="812"/>
                  <a:pt x="3256" y="812"/>
                  <a:pt x="3256" y="812"/>
                </a:cubicBezTo>
                <a:cubicBezTo>
                  <a:pt x="3268" y="808"/>
                  <a:pt x="3265" y="808"/>
                  <a:pt x="3227" y="810"/>
                </a:cubicBezTo>
                <a:cubicBezTo>
                  <a:pt x="3196" y="811"/>
                  <a:pt x="3183" y="810"/>
                  <a:pt x="3173" y="806"/>
                </a:cubicBezTo>
                <a:cubicBezTo>
                  <a:pt x="3162" y="802"/>
                  <a:pt x="3147" y="801"/>
                  <a:pt x="3100" y="803"/>
                </a:cubicBezTo>
                <a:cubicBezTo>
                  <a:pt x="3068" y="804"/>
                  <a:pt x="3035" y="804"/>
                  <a:pt x="3026" y="803"/>
                </a:cubicBezTo>
                <a:cubicBezTo>
                  <a:pt x="3018" y="802"/>
                  <a:pt x="3014" y="800"/>
                  <a:pt x="3017" y="800"/>
                </a:cubicBezTo>
                <a:cubicBezTo>
                  <a:pt x="3020" y="799"/>
                  <a:pt x="3024" y="797"/>
                  <a:pt x="3026" y="794"/>
                </a:cubicBezTo>
                <a:cubicBezTo>
                  <a:pt x="3028" y="791"/>
                  <a:pt x="3031" y="788"/>
                  <a:pt x="3033" y="788"/>
                </a:cubicBezTo>
                <a:cubicBezTo>
                  <a:pt x="3035" y="788"/>
                  <a:pt x="3037" y="787"/>
                  <a:pt x="3037" y="785"/>
                </a:cubicBezTo>
                <a:cubicBezTo>
                  <a:pt x="3038" y="781"/>
                  <a:pt x="3072" y="765"/>
                  <a:pt x="3087" y="762"/>
                </a:cubicBezTo>
                <a:cubicBezTo>
                  <a:pt x="3095" y="761"/>
                  <a:pt x="3102" y="758"/>
                  <a:pt x="3102" y="757"/>
                </a:cubicBezTo>
                <a:cubicBezTo>
                  <a:pt x="3103" y="755"/>
                  <a:pt x="3107" y="753"/>
                  <a:pt x="3112" y="753"/>
                </a:cubicBezTo>
                <a:cubicBezTo>
                  <a:pt x="3116" y="753"/>
                  <a:pt x="3120" y="751"/>
                  <a:pt x="3121" y="750"/>
                </a:cubicBezTo>
                <a:cubicBezTo>
                  <a:pt x="3123" y="745"/>
                  <a:pt x="3141" y="741"/>
                  <a:pt x="3149" y="745"/>
                </a:cubicBezTo>
                <a:cubicBezTo>
                  <a:pt x="3158" y="749"/>
                  <a:pt x="3252" y="763"/>
                  <a:pt x="3261" y="762"/>
                </a:cubicBezTo>
                <a:cubicBezTo>
                  <a:pt x="3264" y="762"/>
                  <a:pt x="3259" y="760"/>
                  <a:pt x="3250" y="758"/>
                </a:cubicBezTo>
                <a:cubicBezTo>
                  <a:pt x="3241" y="756"/>
                  <a:pt x="3230" y="753"/>
                  <a:pt x="3225" y="751"/>
                </a:cubicBezTo>
                <a:cubicBezTo>
                  <a:pt x="3217" y="748"/>
                  <a:pt x="3217" y="748"/>
                  <a:pt x="3217" y="748"/>
                </a:cubicBezTo>
                <a:cubicBezTo>
                  <a:pt x="3225" y="747"/>
                  <a:pt x="3225" y="747"/>
                  <a:pt x="3225" y="747"/>
                </a:cubicBezTo>
                <a:cubicBezTo>
                  <a:pt x="3232" y="746"/>
                  <a:pt x="3232" y="746"/>
                  <a:pt x="3227" y="744"/>
                </a:cubicBezTo>
                <a:cubicBezTo>
                  <a:pt x="3224" y="742"/>
                  <a:pt x="3219" y="741"/>
                  <a:pt x="3215" y="741"/>
                </a:cubicBezTo>
                <a:cubicBezTo>
                  <a:pt x="3209" y="741"/>
                  <a:pt x="3209" y="742"/>
                  <a:pt x="3212" y="745"/>
                </a:cubicBezTo>
                <a:cubicBezTo>
                  <a:pt x="3217" y="749"/>
                  <a:pt x="3210" y="748"/>
                  <a:pt x="3183" y="740"/>
                </a:cubicBezTo>
                <a:cubicBezTo>
                  <a:pt x="3165" y="736"/>
                  <a:pt x="3165" y="736"/>
                  <a:pt x="3165" y="736"/>
                </a:cubicBezTo>
                <a:cubicBezTo>
                  <a:pt x="3174" y="725"/>
                  <a:pt x="3174" y="725"/>
                  <a:pt x="3174" y="725"/>
                </a:cubicBezTo>
                <a:cubicBezTo>
                  <a:pt x="3179" y="720"/>
                  <a:pt x="3184" y="711"/>
                  <a:pt x="3186" y="705"/>
                </a:cubicBezTo>
                <a:cubicBezTo>
                  <a:pt x="3187" y="699"/>
                  <a:pt x="3190" y="694"/>
                  <a:pt x="3191" y="694"/>
                </a:cubicBezTo>
                <a:cubicBezTo>
                  <a:pt x="3193" y="694"/>
                  <a:pt x="3193" y="692"/>
                  <a:pt x="3191" y="689"/>
                </a:cubicBezTo>
                <a:cubicBezTo>
                  <a:pt x="3183" y="679"/>
                  <a:pt x="3195" y="679"/>
                  <a:pt x="3217" y="689"/>
                </a:cubicBezTo>
                <a:cubicBezTo>
                  <a:pt x="3223" y="692"/>
                  <a:pt x="3232" y="696"/>
                  <a:pt x="3236" y="697"/>
                </a:cubicBezTo>
                <a:cubicBezTo>
                  <a:pt x="3244" y="698"/>
                  <a:pt x="3242" y="697"/>
                  <a:pt x="3229" y="691"/>
                </a:cubicBezTo>
                <a:cubicBezTo>
                  <a:pt x="3223" y="689"/>
                  <a:pt x="3223" y="688"/>
                  <a:pt x="3226" y="685"/>
                </a:cubicBezTo>
                <a:cubicBezTo>
                  <a:pt x="3229" y="683"/>
                  <a:pt x="3228" y="682"/>
                  <a:pt x="3223" y="682"/>
                </a:cubicBezTo>
                <a:cubicBezTo>
                  <a:pt x="3219" y="682"/>
                  <a:pt x="3211" y="680"/>
                  <a:pt x="3205" y="676"/>
                </a:cubicBezTo>
                <a:cubicBezTo>
                  <a:pt x="3194" y="670"/>
                  <a:pt x="3194" y="670"/>
                  <a:pt x="3194" y="670"/>
                </a:cubicBezTo>
                <a:cubicBezTo>
                  <a:pt x="3202" y="670"/>
                  <a:pt x="3202" y="670"/>
                  <a:pt x="3202" y="670"/>
                </a:cubicBezTo>
                <a:cubicBezTo>
                  <a:pt x="3206" y="669"/>
                  <a:pt x="3214" y="670"/>
                  <a:pt x="3220" y="672"/>
                </a:cubicBezTo>
                <a:cubicBezTo>
                  <a:pt x="3239" y="678"/>
                  <a:pt x="3278" y="685"/>
                  <a:pt x="3278" y="682"/>
                </a:cubicBezTo>
                <a:cubicBezTo>
                  <a:pt x="3278" y="680"/>
                  <a:pt x="3281" y="679"/>
                  <a:pt x="3284" y="679"/>
                </a:cubicBezTo>
                <a:cubicBezTo>
                  <a:pt x="3293" y="678"/>
                  <a:pt x="3293" y="673"/>
                  <a:pt x="3285" y="671"/>
                </a:cubicBezTo>
                <a:cubicBezTo>
                  <a:pt x="3273" y="667"/>
                  <a:pt x="3281" y="666"/>
                  <a:pt x="3302" y="668"/>
                </a:cubicBezTo>
                <a:cubicBezTo>
                  <a:pt x="3313" y="669"/>
                  <a:pt x="3347" y="671"/>
                  <a:pt x="3377" y="672"/>
                </a:cubicBezTo>
                <a:cubicBezTo>
                  <a:pt x="3407" y="674"/>
                  <a:pt x="3435" y="676"/>
                  <a:pt x="3439" y="676"/>
                </a:cubicBezTo>
                <a:cubicBezTo>
                  <a:pt x="3446" y="678"/>
                  <a:pt x="3446" y="678"/>
                  <a:pt x="3438" y="673"/>
                </a:cubicBezTo>
                <a:cubicBezTo>
                  <a:pt x="3427" y="666"/>
                  <a:pt x="3428" y="661"/>
                  <a:pt x="3439" y="663"/>
                </a:cubicBezTo>
                <a:cubicBezTo>
                  <a:pt x="3455" y="666"/>
                  <a:pt x="3445" y="661"/>
                  <a:pt x="3423" y="655"/>
                </a:cubicBezTo>
                <a:cubicBezTo>
                  <a:pt x="3398" y="648"/>
                  <a:pt x="3355" y="643"/>
                  <a:pt x="3353" y="646"/>
                </a:cubicBezTo>
                <a:cubicBezTo>
                  <a:pt x="3352" y="647"/>
                  <a:pt x="3354" y="648"/>
                  <a:pt x="3357" y="647"/>
                </a:cubicBezTo>
                <a:cubicBezTo>
                  <a:pt x="3368" y="647"/>
                  <a:pt x="3367" y="654"/>
                  <a:pt x="3357" y="655"/>
                </a:cubicBezTo>
                <a:cubicBezTo>
                  <a:pt x="3346" y="656"/>
                  <a:pt x="3346" y="656"/>
                  <a:pt x="3346" y="656"/>
                </a:cubicBezTo>
                <a:cubicBezTo>
                  <a:pt x="3357" y="658"/>
                  <a:pt x="3357" y="658"/>
                  <a:pt x="3357" y="658"/>
                </a:cubicBezTo>
                <a:cubicBezTo>
                  <a:pt x="3363" y="658"/>
                  <a:pt x="3345" y="660"/>
                  <a:pt x="3316" y="661"/>
                </a:cubicBezTo>
                <a:cubicBezTo>
                  <a:pt x="3272" y="662"/>
                  <a:pt x="3260" y="661"/>
                  <a:pt x="3235" y="655"/>
                </a:cubicBezTo>
                <a:cubicBezTo>
                  <a:pt x="3219" y="651"/>
                  <a:pt x="3205" y="646"/>
                  <a:pt x="3203" y="643"/>
                </a:cubicBezTo>
                <a:cubicBezTo>
                  <a:pt x="3201" y="641"/>
                  <a:pt x="3191" y="637"/>
                  <a:pt x="3181" y="634"/>
                </a:cubicBezTo>
                <a:cubicBezTo>
                  <a:pt x="3170" y="632"/>
                  <a:pt x="3156" y="628"/>
                  <a:pt x="3150" y="624"/>
                </a:cubicBezTo>
                <a:cubicBezTo>
                  <a:pt x="3132" y="615"/>
                  <a:pt x="3117" y="611"/>
                  <a:pt x="3104" y="613"/>
                </a:cubicBezTo>
                <a:cubicBezTo>
                  <a:pt x="3095" y="615"/>
                  <a:pt x="3092" y="614"/>
                  <a:pt x="3091" y="609"/>
                </a:cubicBezTo>
                <a:cubicBezTo>
                  <a:pt x="3089" y="601"/>
                  <a:pt x="3095" y="601"/>
                  <a:pt x="3118" y="608"/>
                </a:cubicBezTo>
                <a:cubicBezTo>
                  <a:pt x="3128" y="612"/>
                  <a:pt x="3144" y="614"/>
                  <a:pt x="3154" y="614"/>
                </a:cubicBezTo>
                <a:cubicBezTo>
                  <a:pt x="3163" y="614"/>
                  <a:pt x="3173" y="614"/>
                  <a:pt x="3176" y="616"/>
                </a:cubicBezTo>
                <a:cubicBezTo>
                  <a:pt x="3190" y="624"/>
                  <a:pt x="3221" y="637"/>
                  <a:pt x="3229" y="638"/>
                </a:cubicBezTo>
                <a:cubicBezTo>
                  <a:pt x="3240" y="640"/>
                  <a:pt x="3237" y="639"/>
                  <a:pt x="3213" y="627"/>
                </a:cubicBezTo>
                <a:cubicBezTo>
                  <a:pt x="3201" y="622"/>
                  <a:pt x="3198" y="619"/>
                  <a:pt x="3196" y="610"/>
                </a:cubicBezTo>
                <a:cubicBezTo>
                  <a:pt x="3195" y="604"/>
                  <a:pt x="3192" y="595"/>
                  <a:pt x="3190" y="590"/>
                </a:cubicBezTo>
                <a:cubicBezTo>
                  <a:pt x="3185" y="581"/>
                  <a:pt x="3185" y="581"/>
                  <a:pt x="3185" y="581"/>
                </a:cubicBezTo>
                <a:cubicBezTo>
                  <a:pt x="3196" y="580"/>
                  <a:pt x="3196" y="580"/>
                  <a:pt x="3196" y="580"/>
                </a:cubicBezTo>
                <a:cubicBezTo>
                  <a:pt x="3202" y="580"/>
                  <a:pt x="3220" y="584"/>
                  <a:pt x="3236" y="589"/>
                </a:cubicBezTo>
                <a:cubicBezTo>
                  <a:pt x="3266" y="597"/>
                  <a:pt x="3283" y="599"/>
                  <a:pt x="3280" y="594"/>
                </a:cubicBezTo>
                <a:cubicBezTo>
                  <a:pt x="3279" y="592"/>
                  <a:pt x="3274" y="590"/>
                  <a:pt x="3267" y="589"/>
                </a:cubicBezTo>
                <a:cubicBezTo>
                  <a:pt x="3258" y="588"/>
                  <a:pt x="3248" y="583"/>
                  <a:pt x="3240" y="575"/>
                </a:cubicBezTo>
                <a:cubicBezTo>
                  <a:pt x="3239" y="575"/>
                  <a:pt x="3240" y="573"/>
                  <a:pt x="3241" y="572"/>
                </a:cubicBezTo>
                <a:cubicBezTo>
                  <a:pt x="3243" y="570"/>
                  <a:pt x="3238" y="569"/>
                  <a:pt x="3230" y="569"/>
                </a:cubicBezTo>
                <a:cubicBezTo>
                  <a:pt x="3222" y="569"/>
                  <a:pt x="3210" y="567"/>
                  <a:pt x="3203" y="565"/>
                </a:cubicBezTo>
                <a:cubicBezTo>
                  <a:pt x="3191" y="561"/>
                  <a:pt x="3139" y="550"/>
                  <a:pt x="3121" y="548"/>
                </a:cubicBezTo>
                <a:cubicBezTo>
                  <a:pt x="3110" y="547"/>
                  <a:pt x="3104" y="540"/>
                  <a:pt x="3111" y="535"/>
                </a:cubicBezTo>
                <a:cubicBezTo>
                  <a:pt x="3113" y="533"/>
                  <a:pt x="3117" y="533"/>
                  <a:pt x="3120" y="536"/>
                </a:cubicBezTo>
                <a:cubicBezTo>
                  <a:pt x="3127" y="541"/>
                  <a:pt x="3131" y="540"/>
                  <a:pt x="3131" y="534"/>
                </a:cubicBezTo>
                <a:cubicBezTo>
                  <a:pt x="3130" y="531"/>
                  <a:pt x="3128" y="529"/>
                  <a:pt x="3125" y="529"/>
                </a:cubicBezTo>
                <a:cubicBezTo>
                  <a:pt x="3122" y="529"/>
                  <a:pt x="3119" y="527"/>
                  <a:pt x="3119" y="524"/>
                </a:cubicBezTo>
                <a:cubicBezTo>
                  <a:pt x="3119" y="520"/>
                  <a:pt x="3123" y="519"/>
                  <a:pt x="3141" y="520"/>
                </a:cubicBezTo>
                <a:cubicBezTo>
                  <a:pt x="3167" y="520"/>
                  <a:pt x="3223" y="524"/>
                  <a:pt x="3227" y="525"/>
                </a:cubicBezTo>
                <a:cubicBezTo>
                  <a:pt x="3229" y="526"/>
                  <a:pt x="3233" y="524"/>
                  <a:pt x="3237" y="521"/>
                </a:cubicBezTo>
                <a:cubicBezTo>
                  <a:pt x="3242" y="517"/>
                  <a:pt x="3242" y="516"/>
                  <a:pt x="3238" y="516"/>
                </a:cubicBezTo>
                <a:cubicBezTo>
                  <a:pt x="3236" y="516"/>
                  <a:pt x="3234" y="515"/>
                  <a:pt x="3234" y="512"/>
                </a:cubicBezTo>
                <a:cubicBezTo>
                  <a:pt x="3234" y="503"/>
                  <a:pt x="3233" y="499"/>
                  <a:pt x="3227" y="500"/>
                </a:cubicBezTo>
                <a:cubicBezTo>
                  <a:pt x="3221" y="500"/>
                  <a:pt x="3220" y="512"/>
                  <a:pt x="3226" y="515"/>
                </a:cubicBezTo>
                <a:cubicBezTo>
                  <a:pt x="3228" y="516"/>
                  <a:pt x="3217" y="516"/>
                  <a:pt x="3201" y="515"/>
                </a:cubicBezTo>
                <a:cubicBezTo>
                  <a:pt x="3185" y="515"/>
                  <a:pt x="3159" y="515"/>
                  <a:pt x="3143" y="516"/>
                </a:cubicBezTo>
                <a:cubicBezTo>
                  <a:pt x="3120" y="517"/>
                  <a:pt x="3114" y="517"/>
                  <a:pt x="3114" y="513"/>
                </a:cubicBezTo>
                <a:cubicBezTo>
                  <a:pt x="3115" y="510"/>
                  <a:pt x="3113" y="509"/>
                  <a:pt x="3107" y="509"/>
                </a:cubicBezTo>
                <a:cubicBezTo>
                  <a:pt x="3102" y="510"/>
                  <a:pt x="3099" y="508"/>
                  <a:pt x="3099" y="505"/>
                </a:cubicBezTo>
                <a:cubicBezTo>
                  <a:pt x="3099" y="502"/>
                  <a:pt x="3100" y="499"/>
                  <a:pt x="3101" y="499"/>
                </a:cubicBezTo>
                <a:cubicBezTo>
                  <a:pt x="3107" y="499"/>
                  <a:pt x="3104" y="489"/>
                  <a:pt x="3096" y="481"/>
                </a:cubicBezTo>
                <a:cubicBezTo>
                  <a:pt x="3092" y="476"/>
                  <a:pt x="3089" y="472"/>
                  <a:pt x="3089" y="471"/>
                </a:cubicBezTo>
                <a:cubicBezTo>
                  <a:pt x="3090" y="470"/>
                  <a:pt x="3097" y="467"/>
                  <a:pt x="3105" y="463"/>
                </a:cubicBezTo>
                <a:cubicBezTo>
                  <a:pt x="3120" y="457"/>
                  <a:pt x="3120" y="457"/>
                  <a:pt x="3120" y="457"/>
                </a:cubicBezTo>
                <a:cubicBezTo>
                  <a:pt x="3099" y="460"/>
                  <a:pt x="3099" y="460"/>
                  <a:pt x="3099" y="460"/>
                </a:cubicBezTo>
                <a:cubicBezTo>
                  <a:pt x="3087" y="461"/>
                  <a:pt x="3077" y="461"/>
                  <a:pt x="3076" y="459"/>
                </a:cubicBezTo>
                <a:cubicBezTo>
                  <a:pt x="3075" y="457"/>
                  <a:pt x="3077" y="457"/>
                  <a:pt x="3079" y="458"/>
                </a:cubicBezTo>
                <a:cubicBezTo>
                  <a:pt x="3083" y="460"/>
                  <a:pt x="3083" y="459"/>
                  <a:pt x="3078" y="453"/>
                </a:cubicBezTo>
                <a:cubicBezTo>
                  <a:pt x="3071" y="445"/>
                  <a:pt x="3070" y="442"/>
                  <a:pt x="3073" y="432"/>
                </a:cubicBezTo>
                <a:cubicBezTo>
                  <a:pt x="3076" y="426"/>
                  <a:pt x="3069" y="421"/>
                  <a:pt x="3040" y="410"/>
                </a:cubicBezTo>
                <a:cubicBezTo>
                  <a:pt x="3035" y="408"/>
                  <a:pt x="3031" y="405"/>
                  <a:pt x="3031" y="403"/>
                </a:cubicBezTo>
                <a:cubicBezTo>
                  <a:pt x="3031" y="402"/>
                  <a:pt x="3028" y="400"/>
                  <a:pt x="3025" y="399"/>
                </a:cubicBezTo>
                <a:cubicBezTo>
                  <a:pt x="3021" y="398"/>
                  <a:pt x="3026" y="398"/>
                  <a:pt x="3036" y="398"/>
                </a:cubicBezTo>
                <a:cubicBezTo>
                  <a:pt x="3046" y="399"/>
                  <a:pt x="3056" y="401"/>
                  <a:pt x="3059" y="402"/>
                </a:cubicBezTo>
                <a:cubicBezTo>
                  <a:pt x="3069" y="408"/>
                  <a:pt x="3069" y="400"/>
                  <a:pt x="3060" y="384"/>
                </a:cubicBezTo>
                <a:cubicBezTo>
                  <a:pt x="3051" y="368"/>
                  <a:pt x="3051" y="368"/>
                  <a:pt x="3051" y="368"/>
                </a:cubicBezTo>
                <a:cubicBezTo>
                  <a:pt x="3060" y="367"/>
                  <a:pt x="3060" y="367"/>
                  <a:pt x="3060" y="367"/>
                </a:cubicBezTo>
                <a:cubicBezTo>
                  <a:pt x="3069" y="366"/>
                  <a:pt x="3069" y="366"/>
                  <a:pt x="3069" y="366"/>
                </a:cubicBezTo>
                <a:cubicBezTo>
                  <a:pt x="3059" y="363"/>
                  <a:pt x="3059" y="363"/>
                  <a:pt x="3059" y="363"/>
                </a:cubicBezTo>
                <a:cubicBezTo>
                  <a:pt x="3047" y="359"/>
                  <a:pt x="3031" y="348"/>
                  <a:pt x="3023" y="338"/>
                </a:cubicBezTo>
                <a:cubicBezTo>
                  <a:pt x="3018" y="331"/>
                  <a:pt x="3018" y="331"/>
                  <a:pt x="3018" y="331"/>
                </a:cubicBezTo>
                <a:cubicBezTo>
                  <a:pt x="3029" y="333"/>
                  <a:pt x="3029" y="333"/>
                  <a:pt x="3029" y="333"/>
                </a:cubicBezTo>
                <a:cubicBezTo>
                  <a:pt x="3041" y="334"/>
                  <a:pt x="3063" y="335"/>
                  <a:pt x="3149" y="335"/>
                </a:cubicBezTo>
                <a:cubicBezTo>
                  <a:pt x="3183" y="336"/>
                  <a:pt x="3211" y="336"/>
                  <a:pt x="3214" y="337"/>
                </a:cubicBezTo>
                <a:cubicBezTo>
                  <a:pt x="3216" y="338"/>
                  <a:pt x="3230" y="339"/>
                  <a:pt x="3244" y="339"/>
                </a:cubicBezTo>
                <a:cubicBezTo>
                  <a:pt x="3258" y="339"/>
                  <a:pt x="3274" y="341"/>
                  <a:pt x="3280" y="342"/>
                </a:cubicBezTo>
                <a:cubicBezTo>
                  <a:pt x="3287" y="344"/>
                  <a:pt x="3292" y="344"/>
                  <a:pt x="3294" y="342"/>
                </a:cubicBezTo>
                <a:cubicBezTo>
                  <a:pt x="3296" y="340"/>
                  <a:pt x="3301" y="338"/>
                  <a:pt x="3305" y="337"/>
                </a:cubicBezTo>
                <a:cubicBezTo>
                  <a:pt x="3313" y="335"/>
                  <a:pt x="3313" y="335"/>
                  <a:pt x="3303" y="335"/>
                </a:cubicBezTo>
                <a:cubicBezTo>
                  <a:pt x="3298" y="335"/>
                  <a:pt x="3284" y="333"/>
                  <a:pt x="3273" y="331"/>
                </a:cubicBezTo>
                <a:cubicBezTo>
                  <a:pt x="3250" y="326"/>
                  <a:pt x="3142" y="322"/>
                  <a:pt x="3108" y="323"/>
                </a:cubicBezTo>
                <a:cubicBezTo>
                  <a:pt x="3099" y="324"/>
                  <a:pt x="3072" y="323"/>
                  <a:pt x="3048" y="322"/>
                </a:cubicBezTo>
                <a:cubicBezTo>
                  <a:pt x="3003" y="319"/>
                  <a:pt x="2997" y="317"/>
                  <a:pt x="2983" y="300"/>
                </a:cubicBezTo>
                <a:cubicBezTo>
                  <a:pt x="2979" y="296"/>
                  <a:pt x="2975" y="293"/>
                  <a:pt x="2972" y="293"/>
                </a:cubicBezTo>
                <a:cubicBezTo>
                  <a:pt x="2970" y="293"/>
                  <a:pt x="2961" y="289"/>
                  <a:pt x="2952" y="285"/>
                </a:cubicBezTo>
                <a:cubicBezTo>
                  <a:pt x="2938" y="277"/>
                  <a:pt x="2937" y="276"/>
                  <a:pt x="2942" y="275"/>
                </a:cubicBezTo>
                <a:cubicBezTo>
                  <a:pt x="2950" y="273"/>
                  <a:pt x="2979" y="286"/>
                  <a:pt x="2983" y="292"/>
                </a:cubicBezTo>
                <a:cubicBezTo>
                  <a:pt x="2984" y="294"/>
                  <a:pt x="2988" y="295"/>
                  <a:pt x="2992" y="295"/>
                </a:cubicBezTo>
                <a:cubicBezTo>
                  <a:pt x="2998" y="294"/>
                  <a:pt x="2998" y="294"/>
                  <a:pt x="2994" y="293"/>
                </a:cubicBezTo>
                <a:cubicBezTo>
                  <a:pt x="2991" y="292"/>
                  <a:pt x="2985" y="289"/>
                  <a:pt x="2981" y="286"/>
                </a:cubicBezTo>
                <a:cubicBezTo>
                  <a:pt x="2967" y="274"/>
                  <a:pt x="2926" y="258"/>
                  <a:pt x="2914" y="259"/>
                </a:cubicBezTo>
                <a:cubicBezTo>
                  <a:pt x="2907" y="259"/>
                  <a:pt x="2892" y="256"/>
                  <a:pt x="2877" y="250"/>
                </a:cubicBezTo>
                <a:cubicBezTo>
                  <a:pt x="2849" y="239"/>
                  <a:pt x="2837" y="239"/>
                  <a:pt x="2749" y="241"/>
                </a:cubicBezTo>
                <a:cubicBezTo>
                  <a:pt x="2721" y="242"/>
                  <a:pt x="2678" y="242"/>
                  <a:pt x="2653" y="242"/>
                </a:cubicBezTo>
                <a:cubicBezTo>
                  <a:pt x="2552" y="238"/>
                  <a:pt x="2472" y="240"/>
                  <a:pt x="2326" y="246"/>
                </a:cubicBezTo>
                <a:cubicBezTo>
                  <a:pt x="2242" y="250"/>
                  <a:pt x="2162" y="252"/>
                  <a:pt x="2147" y="252"/>
                </a:cubicBezTo>
                <a:cubicBezTo>
                  <a:pt x="2133" y="251"/>
                  <a:pt x="2113" y="252"/>
                  <a:pt x="2103" y="252"/>
                </a:cubicBezTo>
                <a:cubicBezTo>
                  <a:pt x="1987" y="263"/>
                  <a:pt x="1606" y="277"/>
                  <a:pt x="1606" y="271"/>
                </a:cubicBezTo>
                <a:cubicBezTo>
                  <a:pt x="1606" y="269"/>
                  <a:pt x="1604" y="269"/>
                  <a:pt x="1603" y="271"/>
                </a:cubicBezTo>
                <a:cubicBezTo>
                  <a:pt x="1601" y="272"/>
                  <a:pt x="1583" y="275"/>
                  <a:pt x="1564" y="276"/>
                </a:cubicBezTo>
                <a:cubicBezTo>
                  <a:pt x="1544" y="277"/>
                  <a:pt x="1511" y="280"/>
                  <a:pt x="1489" y="283"/>
                </a:cubicBezTo>
                <a:cubicBezTo>
                  <a:pt x="1408" y="291"/>
                  <a:pt x="1353" y="295"/>
                  <a:pt x="1352" y="292"/>
                </a:cubicBezTo>
                <a:cubicBezTo>
                  <a:pt x="1352" y="290"/>
                  <a:pt x="1351" y="289"/>
                  <a:pt x="1350" y="290"/>
                </a:cubicBezTo>
                <a:cubicBezTo>
                  <a:pt x="1349" y="291"/>
                  <a:pt x="1347" y="291"/>
                  <a:pt x="1346" y="289"/>
                </a:cubicBezTo>
                <a:cubicBezTo>
                  <a:pt x="1344" y="287"/>
                  <a:pt x="1346" y="285"/>
                  <a:pt x="1349" y="285"/>
                </a:cubicBezTo>
                <a:cubicBezTo>
                  <a:pt x="1351" y="285"/>
                  <a:pt x="1356" y="282"/>
                  <a:pt x="1360" y="279"/>
                </a:cubicBezTo>
                <a:cubicBezTo>
                  <a:pt x="1363" y="276"/>
                  <a:pt x="1368" y="274"/>
                  <a:pt x="1371" y="274"/>
                </a:cubicBezTo>
                <a:cubicBezTo>
                  <a:pt x="1375" y="274"/>
                  <a:pt x="1381" y="273"/>
                  <a:pt x="1384" y="270"/>
                </a:cubicBezTo>
                <a:cubicBezTo>
                  <a:pt x="1395" y="264"/>
                  <a:pt x="1462" y="251"/>
                  <a:pt x="1482" y="252"/>
                </a:cubicBezTo>
                <a:cubicBezTo>
                  <a:pt x="1522" y="254"/>
                  <a:pt x="1562" y="253"/>
                  <a:pt x="1560" y="251"/>
                </a:cubicBezTo>
                <a:cubicBezTo>
                  <a:pt x="1558" y="247"/>
                  <a:pt x="1601" y="241"/>
                  <a:pt x="1636" y="239"/>
                </a:cubicBezTo>
                <a:cubicBezTo>
                  <a:pt x="1653" y="238"/>
                  <a:pt x="1659" y="237"/>
                  <a:pt x="1656" y="235"/>
                </a:cubicBezTo>
                <a:cubicBezTo>
                  <a:pt x="1654" y="233"/>
                  <a:pt x="1644" y="232"/>
                  <a:pt x="1635" y="232"/>
                </a:cubicBezTo>
                <a:cubicBezTo>
                  <a:pt x="1625" y="233"/>
                  <a:pt x="1618" y="232"/>
                  <a:pt x="1619" y="230"/>
                </a:cubicBezTo>
                <a:cubicBezTo>
                  <a:pt x="1620" y="229"/>
                  <a:pt x="1618" y="226"/>
                  <a:pt x="1615" y="226"/>
                </a:cubicBezTo>
                <a:cubicBezTo>
                  <a:pt x="1612" y="225"/>
                  <a:pt x="1609" y="226"/>
                  <a:pt x="1609" y="227"/>
                </a:cubicBezTo>
                <a:cubicBezTo>
                  <a:pt x="1608" y="230"/>
                  <a:pt x="1476" y="239"/>
                  <a:pt x="1474" y="236"/>
                </a:cubicBezTo>
                <a:cubicBezTo>
                  <a:pt x="1471" y="233"/>
                  <a:pt x="1541" y="225"/>
                  <a:pt x="1604" y="222"/>
                </a:cubicBezTo>
                <a:cubicBezTo>
                  <a:pt x="1641" y="220"/>
                  <a:pt x="1671" y="217"/>
                  <a:pt x="1670" y="216"/>
                </a:cubicBezTo>
                <a:cubicBezTo>
                  <a:pt x="1669" y="215"/>
                  <a:pt x="1672" y="214"/>
                  <a:pt x="1677" y="215"/>
                </a:cubicBezTo>
                <a:cubicBezTo>
                  <a:pt x="1682" y="216"/>
                  <a:pt x="1685" y="216"/>
                  <a:pt x="1685" y="213"/>
                </a:cubicBezTo>
                <a:cubicBezTo>
                  <a:pt x="1685" y="209"/>
                  <a:pt x="1681" y="208"/>
                  <a:pt x="1676" y="209"/>
                </a:cubicBezTo>
                <a:cubicBezTo>
                  <a:pt x="1667" y="212"/>
                  <a:pt x="1534" y="219"/>
                  <a:pt x="1533" y="217"/>
                </a:cubicBezTo>
                <a:cubicBezTo>
                  <a:pt x="1530" y="211"/>
                  <a:pt x="1607" y="198"/>
                  <a:pt x="1662" y="195"/>
                </a:cubicBezTo>
                <a:cubicBezTo>
                  <a:pt x="1710" y="193"/>
                  <a:pt x="1710" y="193"/>
                  <a:pt x="1686" y="191"/>
                </a:cubicBezTo>
                <a:cubicBezTo>
                  <a:pt x="1661" y="188"/>
                  <a:pt x="1661" y="188"/>
                  <a:pt x="1661" y="188"/>
                </a:cubicBezTo>
                <a:cubicBezTo>
                  <a:pt x="1683" y="184"/>
                  <a:pt x="1683" y="184"/>
                  <a:pt x="1683" y="184"/>
                </a:cubicBezTo>
                <a:cubicBezTo>
                  <a:pt x="1695" y="182"/>
                  <a:pt x="1719" y="180"/>
                  <a:pt x="1736" y="179"/>
                </a:cubicBezTo>
                <a:cubicBezTo>
                  <a:pt x="1772" y="177"/>
                  <a:pt x="1797" y="173"/>
                  <a:pt x="1788" y="169"/>
                </a:cubicBezTo>
                <a:cubicBezTo>
                  <a:pt x="1785" y="168"/>
                  <a:pt x="1769" y="168"/>
                  <a:pt x="1753" y="170"/>
                </a:cubicBezTo>
                <a:cubicBezTo>
                  <a:pt x="1736" y="172"/>
                  <a:pt x="1684" y="175"/>
                  <a:pt x="1636" y="176"/>
                </a:cubicBezTo>
                <a:cubicBezTo>
                  <a:pt x="1551" y="178"/>
                  <a:pt x="1549" y="178"/>
                  <a:pt x="1547" y="171"/>
                </a:cubicBezTo>
                <a:cubicBezTo>
                  <a:pt x="1545" y="164"/>
                  <a:pt x="1545" y="164"/>
                  <a:pt x="1543" y="172"/>
                </a:cubicBezTo>
                <a:cubicBezTo>
                  <a:pt x="1542" y="176"/>
                  <a:pt x="1540" y="178"/>
                  <a:pt x="1538" y="177"/>
                </a:cubicBezTo>
                <a:cubicBezTo>
                  <a:pt x="1536" y="176"/>
                  <a:pt x="1534" y="177"/>
                  <a:pt x="1533" y="178"/>
                </a:cubicBezTo>
                <a:cubicBezTo>
                  <a:pt x="1532" y="183"/>
                  <a:pt x="1473" y="189"/>
                  <a:pt x="1473" y="185"/>
                </a:cubicBezTo>
                <a:cubicBezTo>
                  <a:pt x="1473" y="184"/>
                  <a:pt x="1475" y="182"/>
                  <a:pt x="1478" y="182"/>
                </a:cubicBezTo>
                <a:cubicBezTo>
                  <a:pt x="1481" y="182"/>
                  <a:pt x="1484" y="180"/>
                  <a:pt x="1484" y="178"/>
                </a:cubicBezTo>
                <a:cubicBezTo>
                  <a:pt x="1484" y="177"/>
                  <a:pt x="1488" y="175"/>
                  <a:pt x="1493" y="175"/>
                </a:cubicBezTo>
                <a:cubicBezTo>
                  <a:pt x="1498" y="174"/>
                  <a:pt x="1503" y="172"/>
                  <a:pt x="1504" y="170"/>
                </a:cubicBezTo>
                <a:cubicBezTo>
                  <a:pt x="1505" y="168"/>
                  <a:pt x="1502" y="167"/>
                  <a:pt x="1498" y="167"/>
                </a:cubicBezTo>
                <a:cubicBezTo>
                  <a:pt x="1493" y="167"/>
                  <a:pt x="1484" y="167"/>
                  <a:pt x="1478" y="168"/>
                </a:cubicBezTo>
                <a:cubicBezTo>
                  <a:pt x="1471" y="168"/>
                  <a:pt x="1456" y="169"/>
                  <a:pt x="1444" y="171"/>
                </a:cubicBezTo>
                <a:cubicBezTo>
                  <a:pt x="1429" y="174"/>
                  <a:pt x="1424" y="174"/>
                  <a:pt x="1427" y="171"/>
                </a:cubicBezTo>
                <a:cubicBezTo>
                  <a:pt x="1432" y="168"/>
                  <a:pt x="1432" y="168"/>
                  <a:pt x="1425" y="168"/>
                </a:cubicBezTo>
                <a:cubicBezTo>
                  <a:pt x="1420" y="168"/>
                  <a:pt x="1418" y="170"/>
                  <a:pt x="1419" y="172"/>
                </a:cubicBezTo>
                <a:cubicBezTo>
                  <a:pt x="1421" y="174"/>
                  <a:pt x="1405" y="173"/>
                  <a:pt x="1401" y="170"/>
                </a:cubicBezTo>
                <a:cubicBezTo>
                  <a:pt x="1396" y="165"/>
                  <a:pt x="1412" y="162"/>
                  <a:pt x="1461" y="157"/>
                </a:cubicBezTo>
                <a:cubicBezTo>
                  <a:pt x="1496" y="154"/>
                  <a:pt x="1500" y="154"/>
                  <a:pt x="1495" y="159"/>
                </a:cubicBezTo>
                <a:cubicBezTo>
                  <a:pt x="1490" y="164"/>
                  <a:pt x="1491" y="164"/>
                  <a:pt x="1499" y="164"/>
                </a:cubicBezTo>
                <a:cubicBezTo>
                  <a:pt x="1504" y="164"/>
                  <a:pt x="1508" y="162"/>
                  <a:pt x="1507" y="160"/>
                </a:cubicBezTo>
                <a:cubicBezTo>
                  <a:pt x="1507" y="155"/>
                  <a:pt x="1533" y="151"/>
                  <a:pt x="1540" y="155"/>
                </a:cubicBezTo>
                <a:cubicBezTo>
                  <a:pt x="1547" y="158"/>
                  <a:pt x="1547" y="158"/>
                  <a:pt x="1541" y="153"/>
                </a:cubicBezTo>
                <a:cubicBezTo>
                  <a:pt x="1536" y="149"/>
                  <a:pt x="1537" y="148"/>
                  <a:pt x="1558" y="147"/>
                </a:cubicBezTo>
                <a:cubicBezTo>
                  <a:pt x="1573" y="146"/>
                  <a:pt x="1578" y="147"/>
                  <a:pt x="1575" y="150"/>
                </a:cubicBezTo>
                <a:cubicBezTo>
                  <a:pt x="1572" y="152"/>
                  <a:pt x="1573" y="153"/>
                  <a:pt x="1579" y="153"/>
                </a:cubicBezTo>
                <a:cubicBezTo>
                  <a:pt x="1584" y="153"/>
                  <a:pt x="1586" y="151"/>
                  <a:pt x="1585" y="149"/>
                </a:cubicBezTo>
                <a:cubicBezTo>
                  <a:pt x="1583" y="146"/>
                  <a:pt x="1584" y="146"/>
                  <a:pt x="1589" y="149"/>
                </a:cubicBezTo>
                <a:cubicBezTo>
                  <a:pt x="1592" y="151"/>
                  <a:pt x="1596" y="151"/>
                  <a:pt x="1598" y="150"/>
                </a:cubicBezTo>
                <a:cubicBezTo>
                  <a:pt x="1602" y="146"/>
                  <a:pt x="1619" y="145"/>
                  <a:pt x="1638" y="148"/>
                </a:cubicBezTo>
                <a:cubicBezTo>
                  <a:pt x="1656" y="150"/>
                  <a:pt x="1656" y="150"/>
                  <a:pt x="1648" y="155"/>
                </a:cubicBezTo>
                <a:cubicBezTo>
                  <a:pt x="1638" y="161"/>
                  <a:pt x="1646" y="161"/>
                  <a:pt x="1658" y="155"/>
                </a:cubicBezTo>
                <a:cubicBezTo>
                  <a:pt x="1664" y="152"/>
                  <a:pt x="1665" y="150"/>
                  <a:pt x="1662" y="148"/>
                </a:cubicBezTo>
                <a:cubicBezTo>
                  <a:pt x="1660" y="146"/>
                  <a:pt x="1663" y="145"/>
                  <a:pt x="1671" y="144"/>
                </a:cubicBezTo>
                <a:cubicBezTo>
                  <a:pt x="1683" y="143"/>
                  <a:pt x="1683" y="143"/>
                  <a:pt x="1683" y="143"/>
                </a:cubicBezTo>
                <a:cubicBezTo>
                  <a:pt x="1672" y="141"/>
                  <a:pt x="1672" y="141"/>
                  <a:pt x="1672" y="141"/>
                </a:cubicBezTo>
                <a:cubicBezTo>
                  <a:pt x="1650" y="138"/>
                  <a:pt x="1673" y="133"/>
                  <a:pt x="1736" y="128"/>
                </a:cubicBezTo>
                <a:cubicBezTo>
                  <a:pt x="1794" y="123"/>
                  <a:pt x="1796" y="122"/>
                  <a:pt x="1769" y="121"/>
                </a:cubicBezTo>
                <a:cubicBezTo>
                  <a:pt x="1754" y="121"/>
                  <a:pt x="1695" y="123"/>
                  <a:pt x="1639" y="128"/>
                </a:cubicBezTo>
                <a:cubicBezTo>
                  <a:pt x="1497" y="138"/>
                  <a:pt x="1457" y="134"/>
                  <a:pt x="1561" y="120"/>
                </a:cubicBezTo>
                <a:cubicBezTo>
                  <a:pt x="1601" y="114"/>
                  <a:pt x="1617" y="110"/>
                  <a:pt x="1600" y="110"/>
                </a:cubicBezTo>
                <a:cubicBezTo>
                  <a:pt x="1597" y="110"/>
                  <a:pt x="1586" y="110"/>
                  <a:pt x="1576" y="110"/>
                </a:cubicBezTo>
                <a:cubicBezTo>
                  <a:pt x="1566" y="110"/>
                  <a:pt x="1557" y="111"/>
                  <a:pt x="1555" y="114"/>
                </a:cubicBezTo>
                <a:cubicBezTo>
                  <a:pt x="1552" y="117"/>
                  <a:pt x="1551" y="117"/>
                  <a:pt x="1549" y="114"/>
                </a:cubicBezTo>
                <a:cubicBezTo>
                  <a:pt x="1547" y="110"/>
                  <a:pt x="1535" y="110"/>
                  <a:pt x="1532" y="115"/>
                </a:cubicBezTo>
                <a:cubicBezTo>
                  <a:pt x="1532" y="116"/>
                  <a:pt x="1526" y="118"/>
                  <a:pt x="1519" y="120"/>
                </a:cubicBezTo>
                <a:cubicBezTo>
                  <a:pt x="1510" y="122"/>
                  <a:pt x="1508" y="121"/>
                  <a:pt x="1512" y="119"/>
                </a:cubicBezTo>
                <a:cubicBezTo>
                  <a:pt x="1517" y="116"/>
                  <a:pt x="1517" y="115"/>
                  <a:pt x="1510" y="115"/>
                </a:cubicBezTo>
                <a:cubicBezTo>
                  <a:pt x="1502" y="116"/>
                  <a:pt x="1498" y="121"/>
                  <a:pt x="1503" y="124"/>
                </a:cubicBezTo>
                <a:cubicBezTo>
                  <a:pt x="1505" y="124"/>
                  <a:pt x="1503" y="125"/>
                  <a:pt x="1498" y="126"/>
                </a:cubicBezTo>
                <a:cubicBezTo>
                  <a:pt x="1489" y="127"/>
                  <a:pt x="1486" y="122"/>
                  <a:pt x="1492" y="119"/>
                </a:cubicBezTo>
                <a:cubicBezTo>
                  <a:pt x="1494" y="118"/>
                  <a:pt x="1493" y="118"/>
                  <a:pt x="1490" y="119"/>
                </a:cubicBezTo>
                <a:cubicBezTo>
                  <a:pt x="1482" y="122"/>
                  <a:pt x="1466" y="122"/>
                  <a:pt x="1464" y="118"/>
                </a:cubicBezTo>
                <a:cubicBezTo>
                  <a:pt x="1464" y="117"/>
                  <a:pt x="1459" y="115"/>
                  <a:pt x="1455" y="115"/>
                </a:cubicBezTo>
                <a:cubicBezTo>
                  <a:pt x="1451" y="116"/>
                  <a:pt x="1449" y="117"/>
                  <a:pt x="1450" y="119"/>
                </a:cubicBezTo>
                <a:cubicBezTo>
                  <a:pt x="1451" y="121"/>
                  <a:pt x="1453" y="122"/>
                  <a:pt x="1456" y="121"/>
                </a:cubicBezTo>
                <a:cubicBezTo>
                  <a:pt x="1459" y="120"/>
                  <a:pt x="1463" y="121"/>
                  <a:pt x="1466" y="123"/>
                </a:cubicBezTo>
                <a:cubicBezTo>
                  <a:pt x="1471" y="128"/>
                  <a:pt x="1471" y="128"/>
                  <a:pt x="1461" y="127"/>
                </a:cubicBezTo>
                <a:cubicBezTo>
                  <a:pt x="1454" y="126"/>
                  <a:pt x="1445" y="125"/>
                  <a:pt x="1440" y="124"/>
                </a:cubicBezTo>
                <a:cubicBezTo>
                  <a:pt x="1433" y="122"/>
                  <a:pt x="1431" y="123"/>
                  <a:pt x="1433" y="126"/>
                </a:cubicBezTo>
                <a:cubicBezTo>
                  <a:pt x="1435" y="129"/>
                  <a:pt x="1434" y="130"/>
                  <a:pt x="1431" y="129"/>
                </a:cubicBezTo>
                <a:cubicBezTo>
                  <a:pt x="1428" y="127"/>
                  <a:pt x="1420" y="127"/>
                  <a:pt x="1412" y="127"/>
                </a:cubicBezTo>
                <a:cubicBezTo>
                  <a:pt x="1395" y="127"/>
                  <a:pt x="1399" y="126"/>
                  <a:pt x="1424" y="121"/>
                </a:cubicBezTo>
                <a:cubicBezTo>
                  <a:pt x="1454" y="116"/>
                  <a:pt x="1442" y="112"/>
                  <a:pt x="1402" y="113"/>
                </a:cubicBezTo>
                <a:cubicBezTo>
                  <a:pt x="1369" y="115"/>
                  <a:pt x="1367" y="114"/>
                  <a:pt x="1384" y="112"/>
                </a:cubicBezTo>
                <a:cubicBezTo>
                  <a:pt x="1396" y="110"/>
                  <a:pt x="1415" y="109"/>
                  <a:pt x="1427" y="110"/>
                </a:cubicBezTo>
                <a:cubicBezTo>
                  <a:pt x="1439" y="111"/>
                  <a:pt x="1449" y="111"/>
                  <a:pt x="1450" y="110"/>
                </a:cubicBezTo>
                <a:cubicBezTo>
                  <a:pt x="1454" y="107"/>
                  <a:pt x="1492" y="102"/>
                  <a:pt x="1493" y="105"/>
                </a:cubicBezTo>
                <a:cubicBezTo>
                  <a:pt x="1494" y="106"/>
                  <a:pt x="1514" y="105"/>
                  <a:pt x="1536" y="103"/>
                </a:cubicBezTo>
                <a:cubicBezTo>
                  <a:pt x="1558" y="101"/>
                  <a:pt x="1592" y="97"/>
                  <a:pt x="1611" y="96"/>
                </a:cubicBezTo>
                <a:cubicBezTo>
                  <a:pt x="1635" y="94"/>
                  <a:pt x="1639" y="93"/>
                  <a:pt x="1626" y="93"/>
                </a:cubicBezTo>
                <a:cubicBezTo>
                  <a:pt x="1614" y="93"/>
                  <a:pt x="1608" y="91"/>
                  <a:pt x="1610" y="89"/>
                </a:cubicBezTo>
                <a:cubicBezTo>
                  <a:pt x="1617" y="84"/>
                  <a:pt x="1594" y="82"/>
                  <a:pt x="1555" y="86"/>
                </a:cubicBezTo>
                <a:cubicBezTo>
                  <a:pt x="1524" y="89"/>
                  <a:pt x="1456" y="90"/>
                  <a:pt x="1470" y="87"/>
                </a:cubicBezTo>
                <a:cubicBezTo>
                  <a:pt x="1478" y="85"/>
                  <a:pt x="1473" y="79"/>
                  <a:pt x="1465" y="80"/>
                </a:cubicBezTo>
                <a:cubicBezTo>
                  <a:pt x="1461" y="81"/>
                  <a:pt x="1457" y="84"/>
                  <a:pt x="1457" y="86"/>
                </a:cubicBezTo>
                <a:cubicBezTo>
                  <a:pt x="1457" y="89"/>
                  <a:pt x="1451" y="91"/>
                  <a:pt x="1433" y="92"/>
                </a:cubicBezTo>
                <a:cubicBezTo>
                  <a:pt x="1420" y="93"/>
                  <a:pt x="1400" y="95"/>
                  <a:pt x="1388" y="96"/>
                </a:cubicBezTo>
                <a:cubicBezTo>
                  <a:pt x="1374" y="98"/>
                  <a:pt x="1367" y="98"/>
                  <a:pt x="1370" y="96"/>
                </a:cubicBezTo>
                <a:cubicBezTo>
                  <a:pt x="1372" y="93"/>
                  <a:pt x="1372" y="92"/>
                  <a:pt x="1368" y="90"/>
                </a:cubicBezTo>
                <a:cubicBezTo>
                  <a:pt x="1362" y="88"/>
                  <a:pt x="1358" y="88"/>
                  <a:pt x="1360" y="92"/>
                </a:cubicBezTo>
                <a:cubicBezTo>
                  <a:pt x="1361" y="93"/>
                  <a:pt x="1360" y="96"/>
                  <a:pt x="1358" y="98"/>
                </a:cubicBezTo>
                <a:cubicBezTo>
                  <a:pt x="1353" y="104"/>
                  <a:pt x="1275" y="117"/>
                  <a:pt x="1226" y="120"/>
                </a:cubicBezTo>
                <a:cubicBezTo>
                  <a:pt x="1211" y="121"/>
                  <a:pt x="1211" y="121"/>
                  <a:pt x="1222" y="123"/>
                </a:cubicBezTo>
                <a:cubicBezTo>
                  <a:pt x="1233" y="125"/>
                  <a:pt x="1233" y="125"/>
                  <a:pt x="1233" y="125"/>
                </a:cubicBezTo>
                <a:cubicBezTo>
                  <a:pt x="1224" y="127"/>
                  <a:pt x="1224" y="127"/>
                  <a:pt x="1224" y="127"/>
                </a:cubicBezTo>
                <a:cubicBezTo>
                  <a:pt x="1219" y="128"/>
                  <a:pt x="1192" y="130"/>
                  <a:pt x="1165" y="131"/>
                </a:cubicBezTo>
                <a:cubicBezTo>
                  <a:pt x="1129" y="133"/>
                  <a:pt x="1115" y="133"/>
                  <a:pt x="1113" y="130"/>
                </a:cubicBezTo>
                <a:cubicBezTo>
                  <a:pt x="1111" y="128"/>
                  <a:pt x="1104" y="125"/>
                  <a:pt x="1098" y="124"/>
                </a:cubicBezTo>
                <a:cubicBezTo>
                  <a:pt x="1085" y="122"/>
                  <a:pt x="1085" y="122"/>
                  <a:pt x="1085" y="122"/>
                </a:cubicBezTo>
                <a:cubicBezTo>
                  <a:pt x="1103" y="118"/>
                  <a:pt x="1103" y="118"/>
                  <a:pt x="1103" y="118"/>
                </a:cubicBezTo>
                <a:cubicBezTo>
                  <a:pt x="1114" y="116"/>
                  <a:pt x="1124" y="114"/>
                  <a:pt x="1126" y="112"/>
                </a:cubicBezTo>
                <a:cubicBezTo>
                  <a:pt x="1129" y="111"/>
                  <a:pt x="1130" y="111"/>
                  <a:pt x="1129" y="114"/>
                </a:cubicBezTo>
                <a:cubicBezTo>
                  <a:pt x="1128" y="116"/>
                  <a:pt x="1131" y="118"/>
                  <a:pt x="1136" y="119"/>
                </a:cubicBezTo>
                <a:cubicBezTo>
                  <a:pt x="1150" y="123"/>
                  <a:pt x="1200" y="121"/>
                  <a:pt x="1207" y="117"/>
                </a:cubicBezTo>
                <a:cubicBezTo>
                  <a:pt x="1210" y="115"/>
                  <a:pt x="1220" y="111"/>
                  <a:pt x="1227" y="109"/>
                </a:cubicBezTo>
                <a:cubicBezTo>
                  <a:pt x="1234" y="107"/>
                  <a:pt x="1250" y="103"/>
                  <a:pt x="1262" y="100"/>
                </a:cubicBezTo>
                <a:cubicBezTo>
                  <a:pt x="1274" y="96"/>
                  <a:pt x="1300" y="92"/>
                  <a:pt x="1319" y="89"/>
                </a:cubicBezTo>
                <a:cubicBezTo>
                  <a:pt x="1352" y="85"/>
                  <a:pt x="1368" y="81"/>
                  <a:pt x="1408" y="67"/>
                </a:cubicBezTo>
                <a:cubicBezTo>
                  <a:pt x="1417" y="64"/>
                  <a:pt x="1428" y="61"/>
                  <a:pt x="1432" y="59"/>
                </a:cubicBezTo>
                <a:cubicBezTo>
                  <a:pt x="1441" y="57"/>
                  <a:pt x="1445" y="53"/>
                  <a:pt x="1439" y="54"/>
                </a:cubicBezTo>
                <a:cubicBezTo>
                  <a:pt x="1437" y="54"/>
                  <a:pt x="1427" y="57"/>
                  <a:pt x="1418" y="61"/>
                </a:cubicBezTo>
                <a:cubicBezTo>
                  <a:pt x="1408" y="64"/>
                  <a:pt x="1395" y="67"/>
                  <a:pt x="1388" y="68"/>
                </a:cubicBezTo>
                <a:cubicBezTo>
                  <a:pt x="1381" y="69"/>
                  <a:pt x="1375" y="70"/>
                  <a:pt x="1374" y="72"/>
                </a:cubicBezTo>
                <a:cubicBezTo>
                  <a:pt x="1373" y="73"/>
                  <a:pt x="1360" y="76"/>
                  <a:pt x="1344" y="77"/>
                </a:cubicBezTo>
                <a:cubicBezTo>
                  <a:pt x="1329" y="79"/>
                  <a:pt x="1313" y="81"/>
                  <a:pt x="1309" y="83"/>
                </a:cubicBezTo>
                <a:cubicBezTo>
                  <a:pt x="1305" y="84"/>
                  <a:pt x="1301" y="84"/>
                  <a:pt x="1300" y="82"/>
                </a:cubicBezTo>
                <a:cubicBezTo>
                  <a:pt x="1299" y="80"/>
                  <a:pt x="1298" y="78"/>
                  <a:pt x="1298" y="78"/>
                </a:cubicBezTo>
                <a:cubicBezTo>
                  <a:pt x="1299" y="78"/>
                  <a:pt x="1305" y="77"/>
                  <a:pt x="1313" y="75"/>
                </a:cubicBezTo>
                <a:cubicBezTo>
                  <a:pt x="1320" y="74"/>
                  <a:pt x="1329" y="70"/>
                  <a:pt x="1333" y="67"/>
                </a:cubicBezTo>
                <a:cubicBezTo>
                  <a:pt x="1337" y="65"/>
                  <a:pt x="1346" y="62"/>
                  <a:pt x="1352" y="62"/>
                </a:cubicBezTo>
                <a:cubicBezTo>
                  <a:pt x="1358" y="61"/>
                  <a:pt x="1363" y="59"/>
                  <a:pt x="1364" y="56"/>
                </a:cubicBezTo>
                <a:cubicBezTo>
                  <a:pt x="1368" y="49"/>
                  <a:pt x="1412" y="38"/>
                  <a:pt x="1446" y="36"/>
                </a:cubicBezTo>
                <a:cubicBezTo>
                  <a:pt x="1464" y="35"/>
                  <a:pt x="1480" y="33"/>
                  <a:pt x="1483" y="31"/>
                </a:cubicBezTo>
                <a:cubicBezTo>
                  <a:pt x="1486" y="29"/>
                  <a:pt x="1471" y="29"/>
                  <a:pt x="1448" y="31"/>
                </a:cubicBezTo>
                <a:cubicBezTo>
                  <a:pt x="1408" y="35"/>
                  <a:pt x="1407" y="35"/>
                  <a:pt x="1420" y="29"/>
                </a:cubicBezTo>
                <a:cubicBezTo>
                  <a:pt x="1427" y="26"/>
                  <a:pt x="1438" y="23"/>
                  <a:pt x="1444" y="23"/>
                </a:cubicBezTo>
                <a:cubicBezTo>
                  <a:pt x="1449" y="22"/>
                  <a:pt x="1454" y="20"/>
                  <a:pt x="1455" y="18"/>
                </a:cubicBezTo>
                <a:cubicBezTo>
                  <a:pt x="1457" y="15"/>
                  <a:pt x="1453" y="15"/>
                  <a:pt x="1441" y="17"/>
                </a:cubicBezTo>
                <a:cubicBezTo>
                  <a:pt x="1431" y="18"/>
                  <a:pt x="1427" y="18"/>
                  <a:pt x="1429" y="16"/>
                </a:cubicBezTo>
                <a:cubicBezTo>
                  <a:pt x="1431" y="15"/>
                  <a:pt x="1441" y="12"/>
                  <a:pt x="1450" y="10"/>
                </a:cubicBezTo>
                <a:cubicBezTo>
                  <a:pt x="1459" y="9"/>
                  <a:pt x="1469" y="7"/>
                  <a:pt x="1473" y="5"/>
                </a:cubicBezTo>
                <a:cubicBezTo>
                  <a:pt x="1476" y="4"/>
                  <a:pt x="1483" y="5"/>
                  <a:pt x="1487" y="6"/>
                </a:cubicBezTo>
                <a:cubicBezTo>
                  <a:pt x="1492" y="8"/>
                  <a:pt x="1496" y="8"/>
                  <a:pt x="1498" y="6"/>
                </a:cubicBezTo>
                <a:cubicBezTo>
                  <a:pt x="1500" y="4"/>
                  <a:pt x="1505" y="2"/>
                  <a:pt x="1510" y="1"/>
                </a:cubicBezTo>
                <a:cubicBezTo>
                  <a:pt x="1516" y="0"/>
                  <a:pt x="1504" y="0"/>
                  <a:pt x="1484" y="2"/>
                </a:cubicBezTo>
                <a:cubicBezTo>
                  <a:pt x="1465" y="4"/>
                  <a:pt x="1442" y="7"/>
                  <a:pt x="1433" y="9"/>
                </a:cubicBezTo>
                <a:cubicBezTo>
                  <a:pt x="1424" y="12"/>
                  <a:pt x="1409" y="16"/>
                  <a:pt x="1400" y="18"/>
                </a:cubicBezTo>
                <a:cubicBezTo>
                  <a:pt x="1391" y="20"/>
                  <a:pt x="1376" y="25"/>
                  <a:pt x="1367" y="29"/>
                </a:cubicBezTo>
                <a:cubicBezTo>
                  <a:pt x="1357" y="33"/>
                  <a:pt x="1343" y="38"/>
                  <a:pt x="1336" y="40"/>
                </a:cubicBezTo>
                <a:cubicBezTo>
                  <a:pt x="1328" y="42"/>
                  <a:pt x="1311" y="46"/>
                  <a:pt x="1298" y="50"/>
                </a:cubicBezTo>
                <a:cubicBezTo>
                  <a:pt x="1285" y="53"/>
                  <a:pt x="1270" y="57"/>
                  <a:pt x="1265" y="57"/>
                </a:cubicBezTo>
                <a:cubicBezTo>
                  <a:pt x="1260" y="57"/>
                  <a:pt x="1256" y="58"/>
                  <a:pt x="1257" y="59"/>
                </a:cubicBezTo>
                <a:cubicBezTo>
                  <a:pt x="1260" y="65"/>
                  <a:pt x="1220" y="74"/>
                  <a:pt x="1164" y="80"/>
                </a:cubicBezTo>
                <a:cubicBezTo>
                  <a:pt x="1150" y="82"/>
                  <a:pt x="1137" y="85"/>
                  <a:pt x="1136" y="87"/>
                </a:cubicBezTo>
                <a:cubicBezTo>
                  <a:pt x="1134" y="89"/>
                  <a:pt x="1140" y="89"/>
                  <a:pt x="1149" y="88"/>
                </a:cubicBezTo>
                <a:cubicBezTo>
                  <a:pt x="1204" y="80"/>
                  <a:pt x="1255" y="74"/>
                  <a:pt x="1258" y="76"/>
                </a:cubicBezTo>
                <a:cubicBezTo>
                  <a:pt x="1260" y="78"/>
                  <a:pt x="1191" y="101"/>
                  <a:pt x="1181" y="101"/>
                </a:cubicBezTo>
                <a:cubicBezTo>
                  <a:pt x="1179" y="101"/>
                  <a:pt x="1180" y="99"/>
                  <a:pt x="1184" y="96"/>
                </a:cubicBezTo>
                <a:cubicBezTo>
                  <a:pt x="1190" y="90"/>
                  <a:pt x="1190" y="90"/>
                  <a:pt x="1190" y="90"/>
                </a:cubicBezTo>
                <a:cubicBezTo>
                  <a:pt x="1184" y="93"/>
                  <a:pt x="1184" y="93"/>
                  <a:pt x="1184" y="93"/>
                </a:cubicBezTo>
                <a:cubicBezTo>
                  <a:pt x="1158" y="102"/>
                  <a:pt x="1124" y="105"/>
                  <a:pt x="1079" y="103"/>
                </a:cubicBezTo>
                <a:cubicBezTo>
                  <a:pt x="1042" y="102"/>
                  <a:pt x="1033" y="102"/>
                  <a:pt x="1031" y="106"/>
                </a:cubicBezTo>
                <a:cubicBezTo>
                  <a:pt x="1030" y="109"/>
                  <a:pt x="1024" y="110"/>
                  <a:pt x="1008" y="109"/>
                </a:cubicBezTo>
                <a:cubicBezTo>
                  <a:pt x="996" y="109"/>
                  <a:pt x="974" y="108"/>
                  <a:pt x="959" y="108"/>
                </a:cubicBezTo>
                <a:cubicBezTo>
                  <a:pt x="937" y="108"/>
                  <a:pt x="934" y="109"/>
                  <a:pt x="946" y="110"/>
                </a:cubicBezTo>
                <a:cubicBezTo>
                  <a:pt x="954" y="111"/>
                  <a:pt x="961" y="113"/>
                  <a:pt x="963" y="115"/>
                </a:cubicBezTo>
                <a:cubicBezTo>
                  <a:pt x="964" y="116"/>
                  <a:pt x="959" y="116"/>
                  <a:pt x="952" y="115"/>
                </a:cubicBezTo>
                <a:cubicBezTo>
                  <a:pt x="945" y="114"/>
                  <a:pt x="927" y="114"/>
                  <a:pt x="911" y="115"/>
                </a:cubicBezTo>
                <a:cubicBezTo>
                  <a:pt x="896" y="116"/>
                  <a:pt x="880" y="115"/>
                  <a:pt x="877" y="114"/>
                </a:cubicBezTo>
                <a:cubicBezTo>
                  <a:pt x="873" y="112"/>
                  <a:pt x="881" y="111"/>
                  <a:pt x="899" y="110"/>
                </a:cubicBezTo>
                <a:cubicBezTo>
                  <a:pt x="915" y="109"/>
                  <a:pt x="928" y="108"/>
                  <a:pt x="929" y="107"/>
                </a:cubicBezTo>
                <a:cubicBezTo>
                  <a:pt x="930" y="105"/>
                  <a:pt x="861" y="104"/>
                  <a:pt x="811" y="105"/>
                </a:cubicBezTo>
                <a:cubicBezTo>
                  <a:pt x="770" y="106"/>
                  <a:pt x="769" y="106"/>
                  <a:pt x="773" y="103"/>
                </a:cubicBezTo>
                <a:cubicBezTo>
                  <a:pt x="778" y="99"/>
                  <a:pt x="831" y="89"/>
                  <a:pt x="856" y="87"/>
                </a:cubicBezTo>
                <a:cubicBezTo>
                  <a:pt x="872" y="86"/>
                  <a:pt x="874" y="86"/>
                  <a:pt x="867" y="83"/>
                </a:cubicBezTo>
                <a:cubicBezTo>
                  <a:pt x="862" y="82"/>
                  <a:pt x="851" y="82"/>
                  <a:pt x="842" y="83"/>
                </a:cubicBezTo>
                <a:cubicBezTo>
                  <a:pt x="832" y="85"/>
                  <a:pt x="825" y="85"/>
                  <a:pt x="825" y="83"/>
                </a:cubicBezTo>
                <a:cubicBezTo>
                  <a:pt x="824" y="77"/>
                  <a:pt x="835" y="74"/>
                  <a:pt x="853" y="76"/>
                </a:cubicBezTo>
                <a:cubicBezTo>
                  <a:pt x="863" y="77"/>
                  <a:pt x="871" y="76"/>
                  <a:pt x="871" y="75"/>
                </a:cubicBezTo>
                <a:cubicBezTo>
                  <a:pt x="871" y="74"/>
                  <a:pt x="863" y="72"/>
                  <a:pt x="855" y="70"/>
                </a:cubicBezTo>
                <a:cubicBezTo>
                  <a:pt x="837" y="67"/>
                  <a:pt x="824" y="71"/>
                  <a:pt x="815" y="84"/>
                </a:cubicBezTo>
                <a:cubicBezTo>
                  <a:pt x="811" y="89"/>
                  <a:pt x="810" y="90"/>
                  <a:pt x="808" y="86"/>
                </a:cubicBezTo>
                <a:cubicBezTo>
                  <a:pt x="806" y="83"/>
                  <a:pt x="805" y="83"/>
                  <a:pt x="803" y="86"/>
                </a:cubicBezTo>
                <a:cubicBezTo>
                  <a:pt x="801" y="90"/>
                  <a:pt x="775" y="99"/>
                  <a:pt x="761" y="99"/>
                </a:cubicBezTo>
                <a:cubicBezTo>
                  <a:pt x="755" y="100"/>
                  <a:pt x="754" y="99"/>
                  <a:pt x="756" y="97"/>
                </a:cubicBezTo>
                <a:cubicBezTo>
                  <a:pt x="759" y="94"/>
                  <a:pt x="756" y="93"/>
                  <a:pt x="747" y="91"/>
                </a:cubicBezTo>
                <a:cubicBezTo>
                  <a:pt x="739" y="89"/>
                  <a:pt x="733" y="88"/>
                  <a:pt x="732" y="89"/>
                </a:cubicBezTo>
                <a:cubicBezTo>
                  <a:pt x="732" y="90"/>
                  <a:pt x="735" y="93"/>
                  <a:pt x="740" y="96"/>
                </a:cubicBezTo>
                <a:cubicBezTo>
                  <a:pt x="745" y="100"/>
                  <a:pt x="748" y="103"/>
                  <a:pt x="747" y="105"/>
                </a:cubicBezTo>
                <a:cubicBezTo>
                  <a:pt x="746" y="106"/>
                  <a:pt x="749" y="107"/>
                  <a:pt x="753" y="107"/>
                </a:cubicBezTo>
                <a:cubicBezTo>
                  <a:pt x="757" y="107"/>
                  <a:pt x="762" y="108"/>
                  <a:pt x="765" y="109"/>
                </a:cubicBezTo>
                <a:cubicBezTo>
                  <a:pt x="781" y="118"/>
                  <a:pt x="787" y="122"/>
                  <a:pt x="788" y="127"/>
                </a:cubicBezTo>
                <a:cubicBezTo>
                  <a:pt x="789" y="131"/>
                  <a:pt x="786" y="133"/>
                  <a:pt x="776" y="133"/>
                </a:cubicBezTo>
                <a:cubicBezTo>
                  <a:pt x="721" y="137"/>
                  <a:pt x="672" y="144"/>
                  <a:pt x="628" y="154"/>
                </a:cubicBezTo>
                <a:cubicBezTo>
                  <a:pt x="617" y="156"/>
                  <a:pt x="613" y="163"/>
                  <a:pt x="618" y="173"/>
                </a:cubicBezTo>
                <a:cubicBezTo>
                  <a:pt x="622" y="180"/>
                  <a:pt x="622" y="179"/>
                  <a:pt x="628" y="171"/>
                </a:cubicBezTo>
                <a:cubicBezTo>
                  <a:pt x="634" y="164"/>
                  <a:pt x="638" y="162"/>
                  <a:pt x="665" y="159"/>
                </a:cubicBezTo>
                <a:cubicBezTo>
                  <a:pt x="682" y="157"/>
                  <a:pt x="700" y="153"/>
                  <a:pt x="705" y="151"/>
                </a:cubicBezTo>
                <a:cubicBezTo>
                  <a:pt x="710" y="148"/>
                  <a:pt x="720" y="147"/>
                  <a:pt x="726" y="148"/>
                </a:cubicBezTo>
                <a:cubicBezTo>
                  <a:pt x="734" y="148"/>
                  <a:pt x="745" y="146"/>
                  <a:pt x="753" y="143"/>
                </a:cubicBezTo>
                <a:cubicBezTo>
                  <a:pt x="767" y="138"/>
                  <a:pt x="768" y="138"/>
                  <a:pt x="769" y="143"/>
                </a:cubicBezTo>
                <a:cubicBezTo>
                  <a:pt x="770" y="147"/>
                  <a:pt x="775" y="153"/>
                  <a:pt x="779" y="157"/>
                </a:cubicBezTo>
                <a:cubicBezTo>
                  <a:pt x="784" y="161"/>
                  <a:pt x="787" y="165"/>
                  <a:pt x="786" y="167"/>
                </a:cubicBezTo>
                <a:cubicBezTo>
                  <a:pt x="784" y="171"/>
                  <a:pt x="770" y="172"/>
                  <a:pt x="767" y="168"/>
                </a:cubicBezTo>
                <a:cubicBezTo>
                  <a:pt x="766" y="166"/>
                  <a:pt x="762" y="165"/>
                  <a:pt x="758" y="165"/>
                </a:cubicBezTo>
                <a:cubicBezTo>
                  <a:pt x="751" y="166"/>
                  <a:pt x="751" y="166"/>
                  <a:pt x="751" y="166"/>
                </a:cubicBezTo>
                <a:cubicBezTo>
                  <a:pt x="759" y="170"/>
                  <a:pt x="759" y="170"/>
                  <a:pt x="759" y="170"/>
                </a:cubicBezTo>
                <a:cubicBezTo>
                  <a:pt x="764" y="173"/>
                  <a:pt x="777" y="174"/>
                  <a:pt x="791" y="173"/>
                </a:cubicBezTo>
                <a:cubicBezTo>
                  <a:pt x="804" y="173"/>
                  <a:pt x="820" y="173"/>
                  <a:pt x="826" y="174"/>
                </a:cubicBezTo>
                <a:cubicBezTo>
                  <a:pt x="839" y="176"/>
                  <a:pt x="842" y="181"/>
                  <a:pt x="833" y="185"/>
                </a:cubicBezTo>
                <a:cubicBezTo>
                  <a:pt x="830" y="186"/>
                  <a:pt x="826" y="190"/>
                  <a:pt x="822" y="193"/>
                </a:cubicBezTo>
                <a:cubicBezTo>
                  <a:pt x="814" y="201"/>
                  <a:pt x="818" y="208"/>
                  <a:pt x="829" y="204"/>
                </a:cubicBezTo>
                <a:cubicBezTo>
                  <a:pt x="835" y="203"/>
                  <a:pt x="839" y="203"/>
                  <a:pt x="841" y="206"/>
                </a:cubicBezTo>
                <a:cubicBezTo>
                  <a:pt x="844" y="210"/>
                  <a:pt x="838" y="212"/>
                  <a:pt x="802" y="216"/>
                </a:cubicBezTo>
                <a:cubicBezTo>
                  <a:pt x="765" y="220"/>
                  <a:pt x="759" y="220"/>
                  <a:pt x="756" y="215"/>
                </a:cubicBezTo>
                <a:cubicBezTo>
                  <a:pt x="754" y="212"/>
                  <a:pt x="748" y="210"/>
                  <a:pt x="744" y="210"/>
                </a:cubicBezTo>
                <a:cubicBezTo>
                  <a:pt x="739" y="211"/>
                  <a:pt x="735" y="210"/>
                  <a:pt x="734" y="208"/>
                </a:cubicBezTo>
                <a:cubicBezTo>
                  <a:pt x="733" y="206"/>
                  <a:pt x="726" y="207"/>
                  <a:pt x="718" y="209"/>
                </a:cubicBezTo>
                <a:cubicBezTo>
                  <a:pt x="710" y="210"/>
                  <a:pt x="697" y="212"/>
                  <a:pt x="689" y="213"/>
                </a:cubicBezTo>
                <a:cubicBezTo>
                  <a:pt x="680" y="214"/>
                  <a:pt x="672" y="217"/>
                  <a:pt x="669" y="220"/>
                </a:cubicBezTo>
                <a:cubicBezTo>
                  <a:pt x="666" y="222"/>
                  <a:pt x="661" y="225"/>
                  <a:pt x="658" y="225"/>
                </a:cubicBezTo>
                <a:cubicBezTo>
                  <a:pt x="653" y="225"/>
                  <a:pt x="653" y="225"/>
                  <a:pt x="656" y="221"/>
                </a:cubicBezTo>
                <a:cubicBezTo>
                  <a:pt x="659" y="218"/>
                  <a:pt x="659" y="218"/>
                  <a:pt x="655" y="220"/>
                </a:cubicBezTo>
                <a:cubicBezTo>
                  <a:pt x="652" y="221"/>
                  <a:pt x="639" y="225"/>
                  <a:pt x="625" y="228"/>
                </a:cubicBezTo>
                <a:cubicBezTo>
                  <a:pt x="604" y="232"/>
                  <a:pt x="596" y="232"/>
                  <a:pt x="583" y="229"/>
                </a:cubicBezTo>
                <a:cubicBezTo>
                  <a:pt x="575" y="227"/>
                  <a:pt x="564" y="226"/>
                  <a:pt x="561" y="226"/>
                </a:cubicBezTo>
                <a:cubicBezTo>
                  <a:pt x="521" y="232"/>
                  <a:pt x="450" y="229"/>
                  <a:pt x="419" y="220"/>
                </a:cubicBezTo>
                <a:cubicBezTo>
                  <a:pt x="399" y="214"/>
                  <a:pt x="362" y="211"/>
                  <a:pt x="347" y="214"/>
                </a:cubicBezTo>
                <a:cubicBezTo>
                  <a:pt x="330" y="218"/>
                  <a:pt x="280" y="251"/>
                  <a:pt x="280" y="258"/>
                </a:cubicBezTo>
                <a:cubicBezTo>
                  <a:pt x="281" y="263"/>
                  <a:pt x="284" y="263"/>
                  <a:pt x="287" y="258"/>
                </a:cubicBezTo>
                <a:cubicBezTo>
                  <a:pt x="289" y="257"/>
                  <a:pt x="297" y="250"/>
                  <a:pt x="306" y="243"/>
                </a:cubicBezTo>
                <a:cubicBezTo>
                  <a:pt x="320" y="232"/>
                  <a:pt x="324" y="231"/>
                  <a:pt x="351" y="228"/>
                </a:cubicBezTo>
                <a:cubicBezTo>
                  <a:pt x="370" y="226"/>
                  <a:pt x="381" y="226"/>
                  <a:pt x="384" y="229"/>
                </a:cubicBezTo>
                <a:cubicBezTo>
                  <a:pt x="386" y="232"/>
                  <a:pt x="385" y="233"/>
                  <a:pt x="379" y="233"/>
                </a:cubicBezTo>
                <a:cubicBezTo>
                  <a:pt x="368" y="233"/>
                  <a:pt x="353" y="244"/>
                  <a:pt x="341" y="260"/>
                </a:cubicBezTo>
                <a:cubicBezTo>
                  <a:pt x="329" y="277"/>
                  <a:pt x="327" y="285"/>
                  <a:pt x="337" y="279"/>
                </a:cubicBezTo>
                <a:cubicBezTo>
                  <a:pt x="340" y="276"/>
                  <a:pt x="344" y="271"/>
                  <a:pt x="345" y="267"/>
                </a:cubicBezTo>
                <a:cubicBezTo>
                  <a:pt x="349" y="254"/>
                  <a:pt x="369" y="243"/>
                  <a:pt x="392" y="242"/>
                </a:cubicBezTo>
                <a:cubicBezTo>
                  <a:pt x="449" y="239"/>
                  <a:pt x="469" y="239"/>
                  <a:pt x="472" y="241"/>
                </a:cubicBezTo>
                <a:cubicBezTo>
                  <a:pt x="474" y="242"/>
                  <a:pt x="482" y="242"/>
                  <a:pt x="490" y="241"/>
                </a:cubicBezTo>
                <a:cubicBezTo>
                  <a:pt x="502" y="240"/>
                  <a:pt x="504" y="241"/>
                  <a:pt x="501" y="244"/>
                </a:cubicBezTo>
                <a:cubicBezTo>
                  <a:pt x="498" y="246"/>
                  <a:pt x="496" y="249"/>
                  <a:pt x="496" y="251"/>
                </a:cubicBezTo>
                <a:cubicBezTo>
                  <a:pt x="496" y="256"/>
                  <a:pt x="504" y="254"/>
                  <a:pt x="507" y="248"/>
                </a:cubicBezTo>
                <a:cubicBezTo>
                  <a:pt x="508" y="244"/>
                  <a:pt x="514" y="242"/>
                  <a:pt x="529" y="240"/>
                </a:cubicBezTo>
                <a:cubicBezTo>
                  <a:pt x="548" y="237"/>
                  <a:pt x="550" y="237"/>
                  <a:pt x="549" y="243"/>
                </a:cubicBezTo>
                <a:cubicBezTo>
                  <a:pt x="549" y="247"/>
                  <a:pt x="547" y="250"/>
                  <a:pt x="544" y="251"/>
                </a:cubicBezTo>
                <a:cubicBezTo>
                  <a:pt x="541" y="252"/>
                  <a:pt x="528" y="257"/>
                  <a:pt x="516" y="262"/>
                </a:cubicBezTo>
                <a:cubicBezTo>
                  <a:pt x="503" y="267"/>
                  <a:pt x="487" y="272"/>
                  <a:pt x="480" y="274"/>
                </a:cubicBezTo>
                <a:cubicBezTo>
                  <a:pt x="461" y="278"/>
                  <a:pt x="442" y="290"/>
                  <a:pt x="440" y="299"/>
                </a:cubicBezTo>
                <a:cubicBezTo>
                  <a:pt x="439" y="305"/>
                  <a:pt x="437" y="305"/>
                  <a:pt x="418" y="306"/>
                </a:cubicBezTo>
                <a:cubicBezTo>
                  <a:pt x="407" y="307"/>
                  <a:pt x="398" y="307"/>
                  <a:pt x="398" y="305"/>
                </a:cubicBezTo>
                <a:cubicBezTo>
                  <a:pt x="398" y="304"/>
                  <a:pt x="400" y="301"/>
                  <a:pt x="402" y="298"/>
                </a:cubicBezTo>
                <a:cubicBezTo>
                  <a:pt x="409" y="291"/>
                  <a:pt x="401" y="292"/>
                  <a:pt x="392" y="300"/>
                </a:cubicBezTo>
                <a:cubicBezTo>
                  <a:pt x="385" y="305"/>
                  <a:pt x="381" y="306"/>
                  <a:pt x="354" y="304"/>
                </a:cubicBezTo>
                <a:cubicBezTo>
                  <a:pt x="320" y="302"/>
                  <a:pt x="304" y="305"/>
                  <a:pt x="297" y="315"/>
                </a:cubicBezTo>
                <a:cubicBezTo>
                  <a:pt x="292" y="323"/>
                  <a:pt x="292" y="323"/>
                  <a:pt x="298" y="324"/>
                </a:cubicBezTo>
                <a:cubicBezTo>
                  <a:pt x="301" y="325"/>
                  <a:pt x="307" y="326"/>
                  <a:pt x="310" y="326"/>
                </a:cubicBezTo>
                <a:cubicBezTo>
                  <a:pt x="313" y="326"/>
                  <a:pt x="318" y="327"/>
                  <a:pt x="320" y="330"/>
                </a:cubicBezTo>
                <a:cubicBezTo>
                  <a:pt x="325" y="335"/>
                  <a:pt x="367" y="335"/>
                  <a:pt x="436" y="331"/>
                </a:cubicBezTo>
                <a:cubicBezTo>
                  <a:pt x="488" y="327"/>
                  <a:pt x="488" y="327"/>
                  <a:pt x="488" y="327"/>
                </a:cubicBezTo>
                <a:cubicBezTo>
                  <a:pt x="480" y="336"/>
                  <a:pt x="480" y="336"/>
                  <a:pt x="480" y="336"/>
                </a:cubicBezTo>
                <a:cubicBezTo>
                  <a:pt x="472" y="346"/>
                  <a:pt x="470" y="346"/>
                  <a:pt x="449" y="343"/>
                </a:cubicBezTo>
                <a:cubicBezTo>
                  <a:pt x="439" y="341"/>
                  <a:pt x="433" y="341"/>
                  <a:pt x="431" y="344"/>
                </a:cubicBezTo>
                <a:cubicBezTo>
                  <a:pt x="430" y="346"/>
                  <a:pt x="431" y="347"/>
                  <a:pt x="436" y="347"/>
                </a:cubicBezTo>
                <a:cubicBezTo>
                  <a:pt x="441" y="347"/>
                  <a:pt x="443" y="348"/>
                  <a:pt x="442" y="350"/>
                </a:cubicBezTo>
                <a:cubicBezTo>
                  <a:pt x="441" y="352"/>
                  <a:pt x="437" y="354"/>
                  <a:pt x="432" y="354"/>
                </a:cubicBezTo>
                <a:cubicBezTo>
                  <a:pt x="427" y="354"/>
                  <a:pt x="393" y="356"/>
                  <a:pt x="355" y="359"/>
                </a:cubicBezTo>
                <a:cubicBezTo>
                  <a:pt x="301" y="363"/>
                  <a:pt x="283" y="365"/>
                  <a:pt x="270" y="371"/>
                </a:cubicBezTo>
                <a:cubicBezTo>
                  <a:pt x="247" y="380"/>
                  <a:pt x="205" y="401"/>
                  <a:pt x="206" y="402"/>
                </a:cubicBezTo>
                <a:cubicBezTo>
                  <a:pt x="207" y="403"/>
                  <a:pt x="221" y="398"/>
                  <a:pt x="237" y="390"/>
                </a:cubicBezTo>
                <a:cubicBezTo>
                  <a:pt x="274" y="373"/>
                  <a:pt x="286" y="370"/>
                  <a:pt x="286" y="378"/>
                </a:cubicBezTo>
                <a:cubicBezTo>
                  <a:pt x="286" y="381"/>
                  <a:pt x="288" y="382"/>
                  <a:pt x="293" y="380"/>
                </a:cubicBezTo>
                <a:cubicBezTo>
                  <a:pt x="308" y="373"/>
                  <a:pt x="348" y="370"/>
                  <a:pt x="377" y="372"/>
                </a:cubicBezTo>
                <a:cubicBezTo>
                  <a:pt x="394" y="374"/>
                  <a:pt x="409" y="374"/>
                  <a:pt x="411" y="373"/>
                </a:cubicBezTo>
                <a:cubicBezTo>
                  <a:pt x="412" y="373"/>
                  <a:pt x="417" y="373"/>
                  <a:pt x="420" y="374"/>
                </a:cubicBezTo>
                <a:cubicBezTo>
                  <a:pt x="426" y="377"/>
                  <a:pt x="423" y="378"/>
                  <a:pt x="405" y="383"/>
                </a:cubicBezTo>
                <a:cubicBezTo>
                  <a:pt x="387" y="387"/>
                  <a:pt x="374" y="388"/>
                  <a:pt x="338" y="386"/>
                </a:cubicBezTo>
                <a:cubicBezTo>
                  <a:pt x="282" y="384"/>
                  <a:pt x="259" y="388"/>
                  <a:pt x="213" y="410"/>
                </a:cubicBezTo>
                <a:cubicBezTo>
                  <a:pt x="179" y="427"/>
                  <a:pt x="166" y="436"/>
                  <a:pt x="166" y="445"/>
                </a:cubicBezTo>
                <a:cubicBezTo>
                  <a:pt x="167" y="450"/>
                  <a:pt x="168" y="450"/>
                  <a:pt x="176" y="445"/>
                </a:cubicBezTo>
                <a:cubicBezTo>
                  <a:pt x="184" y="440"/>
                  <a:pt x="185" y="440"/>
                  <a:pt x="184" y="444"/>
                </a:cubicBezTo>
                <a:cubicBezTo>
                  <a:pt x="182" y="451"/>
                  <a:pt x="184" y="451"/>
                  <a:pt x="197" y="442"/>
                </a:cubicBezTo>
                <a:cubicBezTo>
                  <a:pt x="203" y="437"/>
                  <a:pt x="209" y="435"/>
                  <a:pt x="212" y="436"/>
                </a:cubicBezTo>
                <a:cubicBezTo>
                  <a:pt x="215" y="437"/>
                  <a:pt x="223" y="436"/>
                  <a:pt x="230" y="433"/>
                </a:cubicBezTo>
                <a:cubicBezTo>
                  <a:pt x="238" y="431"/>
                  <a:pt x="244" y="430"/>
                  <a:pt x="245" y="431"/>
                </a:cubicBezTo>
                <a:cubicBezTo>
                  <a:pt x="246" y="432"/>
                  <a:pt x="220" y="444"/>
                  <a:pt x="212" y="446"/>
                </a:cubicBezTo>
                <a:cubicBezTo>
                  <a:pt x="204" y="448"/>
                  <a:pt x="197" y="452"/>
                  <a:pt x="197" y="456"/>
                </a:cubicBezTo>
                <a:cubicBezTo>
                  <a:pt x="197" y="457"/>
                  <a:pt x="195" y="460"/>
                  <a:pt x="192" y="461"/>
                </a:cubicBezTo>
                <a:cubicBezTo>
                  <a:pt x="189" y="462"/>
                  <a:pt x="187" y="465"/>
                  <a:pt x="188" y="467"/>
                </a:cubicBezTo>
                <a:cubicBezTo>
                  <a:pt x="190" y="471"/>
                  <a:pt x="171" y="491"/>
                  <a:pt x="166" y="492"/>
                </a:cubicBezTo>
                <a:cubicBezTo>
                  <a:pt x="164" y="492"/>
                  <a:pt x="164" y="493"/>
                  <a:pt x="165" y="495"/>
                </a:cubicBezTo>
                <a:cubicBezTo>
                  <a:pt x="167" y="499"/>
                  <a:pt x="180" y="495"/>
                  <a:pt x="182" y="490"/>
                </a:cubicBezTo>
                <a:cubicBezTo>
                  <a:pt x="183" y="489"/>
                  <a:pt x="190" y="483"/>
                  <a:pt x="198" y="478"/>
                </a:cubicBezTo>
                <a:cubicBezTo>
                  <a:pt x="213" y="469"/>
                  <a:pt x="213" y="469"/>
                  <a:pt x="213" y="469"/>
                </a:cubicBezTo>
                <a:cubicBezTo>
                  <a:pt x="202" y="471"/>
                  <a:pt x="202" y="471"/>
                  <a:pt x="202" y="471"/>
                </a:cubicBezTo>
                <a:cubicBezTo>
                  <a:pt x="191" y="473"/>
                  <a:pt x="191" y="473"/>
                  <a:pt x="198" y="468"/>
                </a:cubicBezTo>
                <a:cubicBezTo>
                  <a:pt x="207" y="460"/>
                  <a:pt x="214" y="460"/>
                  <a:pt x="214" y="467"/>
                </a:cubicBezTo>
                <a:cubicBezTo>
                  <a:pt x="214" y="472"/>
                  <a:pt x="215" y="472"/>
                  <a:pt x="218" y="469"/>
                </a:cubicBezTo>
                <a:cubicBezTo>
                  <a:pt x="222" y="463"/>
                  <a:pt x="224" y="463"/>
                  <a:pt x="226" y="472"/>
                </a:cubicBezTo>
                <a:cubicBezTo>
                  <a:pt x="228" y="478"/>
                  <a:pt x="229" y="479"/>
                  <a:pt x="231" y="475"/>
                </a:cubicBezTo>
                <a:cubicBezTo>
                  <a:pt x="235" y="470"/>
                  <a:pt x="262" y="468"/>
                  <a:pt x="265" y="472"/>
                </a:cubicBezTo>
                <a:cubicBezTo>
                  <a:pt x="266" y="474"/>
                  <a:pt x="264" y="477"/>
                  <a:pt x="261" y="478"/>
                </a:cubicBezTo>
                <a:cubicBezTo>
                  <a:pt x="252" y="482"/>
                  <a:pt x="205" y="514"/>
                  <a:pt x="206" y="515"/>
                </a:cubicBezTo>
                <a:cubicBezTo>
                  <a:pt x="207" y="516"/>
                  <a:pt x="214" y="513"/>
                  <a:pt x="222" y="509"/>
                </a:cubicBezTo>
                <a:cubicBezTo>
                  <a:pt x="240" y="500"/>
                  <a:pt x="245" y="500"/>
                  <a:pt x="247" y="506"/>
                </a:cubicBezTo>
                <a:cubicBezTo>
                  <a:pt x="251" y="516"/>
                  <a:pt x="224" y="526"/>
                  <a:pt x="187" y="528"/>
                </a:cubicBezTo>
                <a:cubicBezTo>
                  <a:pt x="152" y="530"/>
                  <a:pt x="138" y="539"/>
                  <a:pt x="96" y="586"/>
                </a:cubicBezTo>
                <a:cubicBezTo>
                  <a:pt x="81" y="602"/>
                  <a:pt x="61" y="616"/>
                  <a:pt x="20" y="639"/>
                </a:cubicBezTo>
                <a:cubicBezTo>
                  <a:pt x="10" y="645"/>
                  <a:pt x="1" y="651"/>
                  <a:pt x="1" y="653"/>
                </a:cubicBezTo>
                <a:cubicBezTo>
                  <a:pt x="0" y="655"/>
                  <a:pt x="2" y="670"/>
                  <a:pt x="4" y="686"/>
                </a:cubicBezTo>
                <a:cubicBezTo>
                  <a:pt x="7" y="708"/>
                  <a:pt x="7" y="720"/>
                  <a:pt x="4" y="738"/>
                </a:cubicBezTo>
                <a:cubicBezTo>
                  <a:pt x="1" y="761"/>
                  <a:pt x="1" y="762"/>
                  <a:pt x="11" y="801"/>
                </a:cubicBezTo>
                <a:cubicBezTo>
                  <a:pt x="12" y="806"/>
                  <a:pt x="11" y="812"/>
                  <a:pt x="9" y="815"/>
                </a:cubicBezTo>
                <a:cubicBezTo>
                  <a:pt x="5" y="821"/>
                  <a:pt x="5" y="823"/>
                  <a:pt x="10" y="835"/>
                </a:cubicBezTo>
                <a:cubicBezTo>
                  <a:pt x="14" y="846"/>
                  <a:pt x="17" y="850"/>
                  <a:pt x="27" y="854"/>
                </a:cubicBezTo>
                <a:cubicBezTo>
                  <a:pt x="40" y="860"/>
                  <a:pt x="40" y="860"/>
                  <a:pt x="45" y="853"/>
                </a:cubicBezTo>
                <a:cubicBezTo>
                  <a:pt x="49" y="849"/>
                  <a:pt x="56" y="843"/>
                  <a:pt x="62" y="841"/>
                </a:cubicBezTo>
                <a:cubicBezTo>
                  <a:pt x="68" y="838"/>
                  <a:pt x="78" y="833"/>
                  <a:pt x="84" y="828"/>
                </a:cubicBezTo>
                <a:cubicBezTo>
                  <a:pt x="92" y="823"/>
                  <a:pt x="104" y="820"/>
                  <a:pt x="118" y="818"/>
                </a:cubicBezTo>
                <a:cubicBezTo>
                  <a:pt x="139" y="815"/>
                  <a:pt x="139" y="815"/>
                  <a:pt x="139" y="815"/>
                </a:cubicBezTo>
                <a:cubicBezTo>
                  <a:pt x="135" y="822"/>
                  <a:pt x="135" y="822"/>
                  <a:pt x="135" y="822"/>
                </a:cubicBezTo>
                <a:cubicBezTo>
                  <a:pt x="129" y="830"/>
                  <a:pt x="85" y="849"/>
                  <a:pt x="62" y="853"/>
                </a:cubicBezTo>
                <a:cubicBezTo>
                  <a:pt x="52" y="855"/>
                  <a:pt x="48" y="857"/>
                  <a:pt x="48" y="860"/>
                </a:cubicBezTo>
                <a:cubicBezTo>
                  <a:pt x="49" y="862"/>
                  <a:pt x="54" y="863"/>
                  <a:pt x="60" y="862"/>
                </a:cubicBezTo>
                <a:cubicBezTo>
                  <a:pt x="68" y="861"/>
                  <a:pt x="70" y="861"/>
                  <a:pt x="69" y="867"/>
                </a:cubicBezTo>
                <a:cubicBezTo>
                  <a:pt x="69" y="872"/>
                  <a:pt x="71" y="873"/>
                  <a:pt x="82" y="871"/>
                </a:cubicBezTo>
                <a:cubicBezTo>
                  <a:pt x="94" y="869"/>
                  <a:pt x="95" y="870"/>
                  <a:pt x="94" y="876"/>
                </a:cubicBezTo>
                <a:cubicBezTo>
                  <a:pt x="93" y="882"/>
                  <a:pt x="93" y="883"/>
                  <a:pt x="97" y="881"/>
                </a:cubicBezTo>
                <a:cubicBezTo>
                  <a:pt x="99" y="880"/>
                  <a:pt x="109" y="881"/>
                  <a:pt x="119" y="883"/>
                </a:cubicBezTo>
                <a:cubicBezTo>
                  <a:pt x="130" y="885"/>
                  <a:pt x="140" y="886"/>
                  <a:pt x="141" y="885"/>
                </a:cubicBezTo>
                <a:cubicBezTo>
                  <a:pt x="143" y="885"/>
                  <a:pt x="145" y="886"/>
                  <a:pt x="145" y="889"/>
                </a:cubicBezTo>
                <a:cubicBezTo>
                  <a:pt x="145" y="892"/>
                  <a:pt x="146" y="892"/>
                  <a:pt x="147" y="889"/>
                </a:cubicBezTo>
                <a:cubicBezTo>
                  <a:pt x="151" y="881"/>
                  <a:pt x="169" y="873"/>
                  <a:pt x="179" y="874"/>
                </a:cubicBezTo>
                <a:cubicBezTo>
                  <a:pt x="190" y="876"/>
                  <a:pt x="191" y="882"/>
                  <a:pt x="182" y="898"/>
                </a:cubicBezTo>
                <a:cubicBezTo>
                  <a:pt x="177" y="908"/>
                  <a:pt x="174" y="910"/>
                  <a:pt x="166" y="911"/>
                </a:cubicBezTo>
                <a:cubicBezTo>
                  <a:pt x="160" y="911"/>
                  <a:pt x="149" y="915"/>
                  <a:pt x="141" y="919"/>
                </a:cubicBezTo>
                <a:cubicBezTo>
                  <a:pt x="133" y="923"/>
                  <a:pt x="122" y="929"/>
                  <a:pt x="117" y="931"/>
                </a:cubicBezTo>
                <a:cubicBezTo>
                  <a:pt x="106" y="936"/>
                  <a:pt x="97" y="945"/>
                  <a:pt x="104" y="945"/>
                </a:cubicBezTo>
                <a:cubicBezTo>
                  <a:pt x="106" y="945"/>
                  <a:pt x="115" y="943"/>
                  <a:pt x="124" y="941"/>
                </a:cubicBezTo>
                <a:cubicBezTo>
                  <a:pt x="140" y="937"/>
                  <a:pt x="164" y="937"/>
                  <a:pt x="164" y="942"/>
                </a:cubicBezTo>
                <a:cubicBezTo>
                  <a:pt x="164" y="943"/>
                  <a:pt x="159" y="947"/>
                  <a:pt x="154" y="951"/>
                </a:cubicBezTo>
                <a:cubicBezTo>
                  <a:pt x="143" y="957"/>
                  <a:pt x="140" y="966"/>
                  <a:pt x="148" y="969"/>
                </a:cubicBezTo>
                <a:cubicBezTo>
                  <a:pt x="150" y="970"/>
                  <a:pt x="152" y="974"/>
                  <a:pt x="152" y="979"/>
                </a:cubicBezTo>
                <a:cubicBezTo>
                  <a:pt x="153" y="993"/>
                  <a:pt x="159" y="995"/>
                  <a:pt x="180" y="987"/>
                </a:cubicBezTo>
                <a:cubicBezTo>
                  <a:pt x="191" y="983"/>
                  <a:pt x="202" y="981"/>
                  <a:pt x="207" y="983"/>
                </a:cubicBezTo>
                <a:cubicBezTo>
                  <a:pt x="213" y="985"/>
                  <a:pt x="213" y="985"/>
                  <a:pt x="199" y="990"/>
                </a:cubicBezTo>
                <a:cubicBezTo>
                  <a:pt x="162" y="1003"/>
                  <a:pt x="140" y="1018"/>
                  <a:pt x="152" y="1022"/>
                </a:cubicBezTo>
                <a:cubicBezTo>
                  <a:pt x="154" y="1023"/>
                  <a:pt x="167" y="1018"/>
                  <a:pt x="181" y="1011"/>
                </a:cubicBezTo>
                <a:cubicBezTo>
                  <a:pt x="195" y="1004"/>
                  <a:pt x="209" y="998"/>
                  <a:pt x="212" y="998"/>
                </a:cubicBezTo>
                <a:cubicBezTo>
                  <a:pt x="216" y="998"/>
                  <a:pt x="223" y="1002"/>
                  <a:pt x="229" y="1009"/>
                </a:cubicBezTo>
                <a:cubicBezTo>
                  <a:pt x="240" y="1021"/>
                  <a:pt x="240" y="1022"/>
                  <a:pt x="222" y="1034"/>
                </a:cubicBezTo>
                <a:cubicBezTo>
                  <a:pt x="216" y="1039"/>
                  <a:pt x="208" y="1046"/>
                  <a:pt x="204" y="1052"/>
                </a:cubicBezTo>
                <a:cubicBezTo>
                  <a:pt x="197" y="1061"/>
                  <a:pt x="197" y="1062"/>
                  <a:pt x="202" y="1066"/>
                </a:cubicBezTo>
                <a:cubicBezTo>
                  <a:pt x="205" y="1068"/>
                  <a:pt x="211" y="1070"/>
                  <a:pt x="216" y="1070"/>
                </a:cubicBezTo>
                <a:cubicBezTo>
                  <a:pt x="224" y="1070"/>
                  <a:pt x="224" y="1070"/>
                  <a:pt x="219" y="1075"/>
                </a:cubicBezTo>
                <a:cubicBezTo>
                  <a:pt x="216" y="1078"/>
                  <a:pt x="211" y="1082"/>
                  <a:pt x="209" y="1085"/>
                </a:cubicBezTo>
                <a:cubicBezTo>
                  <a:pt x="204" y="1089"/>
                  <a:pt x="204" y="1090"/>
                  <a:pt x="210" y="1097"/>
                </a:cubicBezTo>
                <a:cubicBezTo>
                  <a:pt x="214" y="1103"/>
                  <a:pt x="217" y="1104"/>
                  <a:pt x="229" y="1101"/>
                </a:cubicBezTo>
                <a:cubicBezTo>
                  <a:pt x="241" y="1099"/>
                  <a:pt x="243" y="1099"/>
                  <a:pt x="243" y="1104"/>
                </a:cubicBezTo>
                <a:cubicBezTo>
                  <a:pt x="244" y="1108"/>
                  <a:pt x="241" y="1110"/>
                  <a:pt x="235" y="1110"/>
                </a:cubicBezTo>
                <a:cubicBezTo>
                  <a:pt x="224" y="1111"/>
                  <a:pt x="176" y="1129"/>
                  <a:pt x="164" y="1136"/>
                </a:cubicBezTo>
                <a:cubicBezTo>
                  <a:pt x="155" y="1142"/>
                  <a:pt x="153" y="1150"/>
                  <a:pt x="158" y="1153"/>
                </a:cubicBezTo>
                <a:cubicBezTo>
                  <a:pt x="159" y="1154"/>
                  <a:pt x="166" y="1151"/>
                  <a:pt x="173" y="1146"/>
                </a:cubicBezTo>
                <a:cubicBezTo>
                  <a:pt x="180" y="1141"/>
                  <a:pt x="190" y="1136"/>
                  <a:pt x="195" y="1134"/>
                </a:cubicBezTo>
                <a:cubicBezTo>
                  <a:pt x="201" y="1133"/>
                  <a:pt x="211" y="1129"/>
                  <a:pt x="218" y="1126"/>
                </a:cubicBezTo>
                <a:cubicBezTo>
                  <a:pt x="238" y="1118"/>
                  <a:pt x="257" y="1118"/>
                  <a:pt x="263" y="1126"/>
                </a:cubicBezTo>
                <a:cubicBezTo>
                  <a:pt x="267" y="1131"/>
                  <a:pt x="272" y="1132"/>
                  <a:pt x="282" y="1132"/>
                </a:cubicBezTo>
                <a:cubicBezTo>
                  <a:pt x="289" y="1132"/>
                  <a:pt x="301" y="1132"/>
                  <a:pt x="308" y="1133"/>
                </a:cubicBezTo>
                <a:cubicBezTo>
                  <a:pt x="318" y="1135"/>
                  <a:pt x="319" y="1136"/>
                  <a:pt x="314" y="1138"/>
                </a:cubicBezTo>
                <a:cubicBezTo>
                  <a:pt x="311" y="1140"/>
                  <a:pt x="302" y="1140"/>
                  <a:pt x="293" y="1140"/>
                </a:cubicBezTo>
                <a:cubicBezTo>
                  <a:pt x="278" y="1138"/>
                  <a:pt x="237" y="1147"/>
                  <a:pt x="238" y="1152"/>
                </a:cubicBezTo>
                <a:cubicBezTo>
                  <a:pt x="238" y="1153"/>
                  <a:pt x="245" y="1153"/>
                  <a:pt x="255" y="1151"/>
                </a:cubicBezTo>
                <a:cubicBezTo>
                  <a:pt x="264" y="1149"/>
                  <a:pt x="277" y="1148"/>
                  <a:pt x="283" y="1148"/>
                </a:cubicBezTo>
                <a:cubicBezTo>
                  <a:pt x="342" y="1148"/>
                  <a:pt x="354" y="1147"/>
                  <a:pt x="341" y="1146"/>
                </a:cubicBezTo>
                <a:cubicBezTo>
                  <a:pt x="332" y="1145"/>
                  <a:pt x="324" y="1144"/>
                  <a:pt x="323" y="1142"/>
                </a:cubicBezTo>
                <a:cubicBezTo>
                  <a:pt x="320" y="1138"/>
                  <a:pt x="341" y="1139"/>
                  <a:pt x="357" y="1143"/>
                </a:cubicBezTo>
                <a:cubicBezTo>
                  <a:pt x="366" y="1145"/>
                  <a:pt x="378" y="1148"/>
                  <a:pt x="384" y="1148"/>
                </a:cubicBezTo>
                <a:cubicBezTo>
                  <a:pt x="390" y="1149"/>
                  <a:pt x="397" y="1150"/>
                  <a:pt x="400" y="1151"/>
                </a:cubicBezTo>
                <a:cubicBezTo>
                  <a:pt x="404" y="1152"/>
                  <a:pt x="407" y="1152"/>
                  <a:pt x="407" y="1152"/>
                </a:cubicBezTo>
                <a:cubicBezTo>
                  <a:pt x="408" y="1152"/>
                  <a:pt x="407" y="1154"/>
                  <a:pt x="405" y="1156"/>
                </a:cubicBezTo>
                <a:cubicBezTo>
                  <a:pt x="403" y="1158"/>
                  <a:pt x="399" y="1159"/>
                  <a:pt x="396" y="1158"/>
                </a:cubicBezTo>
                <a:cubicBezTo>
                  <a:pt x="393" y="1157"/>
                  <a:pt x="389" y="1156"/>
                  <a:pt x="386" y="1155"/>
                </a:cubicBezTo>
                <a:cubicBezTo>
                  <a:pt x="383" y="1154"/>
                  <a:pt x="380" y="1155"/>
                  <a:pt x="380" y="1157"/>
                </a:cubicBezTo>
                <a:cubicBezTo>
                  <a:pt x="380" y="1159"/>
                  <a:pt x="384" y="1161"/>
                  <a:pt x="389" y="1160"/>
                </a:cubicBezTo>
                <a:cubicBezTo>
                  <a:pt x="399" y="1160"/>
                  <a:pt x="399" y="1165"/>
                  <a:pt x="389" y="1172"/>
                </a:cubicBezTo>
                <a:cubicBezTo>
                  <a:pt x="380" y="1179"/>
                  <a:pt x="381" y="1185"/>
                  <a:pt x="391" y="1184"/>
                </a:cubicBezTo>
                <a:cubicBezTo>
                  <a:pt x="396" y="1184"/>
                  <a:pt x="398" y="1186"/>
                  <a:pt x="398" y="1190"/>
                </a:cubicBezTo>
                <a:cubicBezTo>
                  <a:pt x="399" y="1194"/>
                  <a:pt x="399" y="1195"/>
                  <a:pt x="401" y="1192"/>
                </a:cubicBezTo>
                <a:cubicBezTo>
                  <a:pt x="402" y="1188"/>
                  <a:pt x="413" y="1187"/>
                  <a:pt x="440" y="1188"/>
                </a:cubicBezTo>
                <a:cubicBezTo>
                  <a:pt x="442" y="1188"/>
                  <a:pt x="441" y="1191"/>
                  <a:pt x="440" y="1194"/>
                </a:cubicBezTo>
                <a:cubicBezTo>
                  <a:pt x="435" y="1202"/>
                  <a:pt x="439" y="1204"/>
                  <a:pt x="452" y="1199"/>
                </a:cubicBezTo>
                <a:cubicBezTo>
                  <a:pt x="465" y="1195"/>
                  <a:pt x="487" y="1195"/>
                  <a:pt x="489" y="1200"/>
                </a:cubicBezTo>
                <a:cubicBezTo>
                  <a:pt x="489" y="1202"/>
                  <a:pt x="491" y="1202"/>
                  <a:pt x="492" y="1201"/>
                </a:cubicBezTo>
                <a:cubicBezTo>
                  <a:pt x="493" y="1200"/>
                  <a:pt x="502" y="1204"/>
                  <a:pt x="512" y="1209"/>
                </a:cubicBezTo>
                <a:cubicBezTo>
                  <a:pt x="528" y="1217"/>
                  <a:pt x="529" y="1218"/>
                  <a:pt x="522" y="1219"/>
                </a:cubicBezTo>
                <a:cubicBezTo>
                  <a:pt x="490" y="1222"/>
                  <a:pt x="456" y="1219"/>
                  <a:pt x="437" y="1211"/>
                </a:cubicBezTo>
                <a:cubicBezTo>
                  <a:pt x="433" y="1209"/>
                  <a:pt x="432" y="1210"/>
                  <a:pt x="433" y="1212"/>
                </a:cubicBezTo>
                <a:cubicBezTo>
                  <a:pt x="435" y="1216"/>
                  <a:pt x="405" y="1226"/>
                  <a:pt x="399" y="1223"/>
                </a:cubicBezTo>
                <a:cubicBezTo>
                  <a:pt x="394" y="1221"/>
                  <a:pt x="379" y="1232"/>
                  <a:pt x="379" y="1237"/>
                </a:cubicBezTo>
                <a:cubicBezTo>
                  <a:pt x="379" y="1239"/>
                  <a:pt x="382" y="1240"/>
                  <a:pt x="386" y="1238"/>
                </a:cubicBezTo>
                <a:cubicBezTo>
                  <a:pt x="399" y="1233"/>
                  <a:pt x="426" y="1231"/>
                  <a:pt x="430" y="1234"/>
                </a:cubicBezTo>
                <a:cubicBezTo>
                  <a:pt x="432" y="1236"/>
                  <a:pt x="434" y="1236"/>
                  <a:pt x="435" y="1234"/>
                </a:cubicBezTo>
                <a:cubicBezTo>
                  <a:pt x="438" y="1225"/>
                  <a:pt x="483" y="1230"/>
                  <a:pt x="515" y="1243"/>
                </a:cubicBezTo>
                <a:cubicBezTo>
                  <a:pt x="524" y="1247"/>
                  <a:pt x="546" y="1254"/>
                  <a:pt x="565" y="1260"/>
                </a:cubicBezTo>
                <a:cubicBezTo>
                  <a:pt x="609" y="1273"/>
                  <a:pt x="638" y="1282"/>
                  <a:pt x="647" y="1284"/>
                </a:cubicBezTo>
                <a:cubicBezTo>
                  <a:pt x="654" y="1287"/>
                  <a:pt x="654" y="1287"/>
                  <a:pt x="641" y="1293"/>
                </a:cubicBezTo>
                <a:cubicBezTo>
                  <a:pt x="638" y="1294"/>
                  <a:pt x="636" y="1296"/>
                  <a:pt x="637" y="1297"/>
                </a:cubicBezTo>
                <a:cubicBezTo>
                  <a:pt x="638" y="1298"/>
                  <a:pt x="643" y="1296"/>
                  <a:pt x="649" y="1293"/>
                </a:cubicBezTo>
                <a:cubicBezTo>
                  <a:pt x="660" y="1287"/>
                  <a:pt x="660" y="1287"/>
                  <a:pt x="660" y="1287"/>
                </a:cubicBezTo>
                <a:cubicBezTo>
                  <a:pt x="719" y="1308"/>
                  <a:pt x="719" y="1308"/>
                  <a:pt x="719" y="1308"/>
                </a:cubicBezTo>
                <a:cubicBezTo>
                  <a:pt x="752" y="1320"/>
                  <a:pt x="787" y="1333"/>
                  <a:pt x="796" y="1336"/>
                </a:cubicBezTo>
                <a:cubicBezTo>
                  <a:pt x="805" y="1339"/>
                  <a:pt x="824" y="1345"/>
                  <a:pt x="838" y="1350"/>
                </a:cubicBezTo>
                <a:cubicBezTo>
                  <a:pt x="852" y="1355"/>
                  <a:pt x="865" y="1359"/>
                  <a:pt x="867" y="1359"/>
                </a:cubicBezTo>
                <a:cubicBezTo>
                  <a:pt x="870" y="1359"/>
                  <a:pt x="873" y="1361"/>
                  <a:pt x="874" y="1363"/>
                </a:cubicBezTo>
                <a:cubicBezTo>
                  <a:pt x="876" y="1366"/>
                  <a:pt x="882" y="1368"/>
                  <a:pt x="888" y="1369"/>
                </a:cubicBezTo>
                <a:cubicBezTo>
                  <a:pt x="894" y="1370"/>
                  <a:pt x="908" y="1372"/>
                  <a:pt x="918" y="1373"/>
                </a:cubicBezTo>
                <a:cubicBezTo>
                  <a:pt x="929" y="1375"/>
                  <a:pt x="941" y="1376"/>
                  <a:pt x="946" y="1377"/>
                </a:cubicBezTo>
                <a:cubicBezTo>
                  <a:pt x="953" y="1378"/>
                  <a:pt x="953" y="1378"/>
                  <a:pt x="948" y="1375"/>
                </a:cubicBezTo>
                <a:cubicBezTo>
                  <a:pt x="944" y="1374"/>
                  <a:pt x="933" y="1371"/>
                  <a:pt x="923" y="1369"/>
                </a:cubicBezTo>
                <a:cubicBezTo>
                  <a:pt x="913" y="1368"/>
                  <a:pt x="901" y="1366"/>
                  <a:pt x="897" y="1365"/>
                </a:cubicBezTo>
                <a:cubicBezTo>
                  <a:pt x="891" y="1363"/>
                  <a:pt x="891" y="1363"/>
                  <a:pt x="900" y="1360"/>
                </a:cubicBezTo>
                <a:cubicBezTo>
                  <a:pt x="909" y="1357"/>
                  <a:pt x="909" y="1357"/>
                  <a:pt x="901" y="1357"/>
                </a:cubicBezTo>
                <a:cubicBezTo>
                  <a:pt x="896" y="1357"/>
                  <a:pt x="890" y="1355"/>
                  <a:pt x="887" y="1352"/>
                </a:cubicBezTo>
                <a:cubicBezTo>
                  <a:pt x="882" y="1348"/>
                  <a:pt x="883" y="1347"/>
                  <a:pt x="904" y="1347"/>
                </a:cubicBezTo>
                <a:cubicBezTo>
                  <a:pt x="916" y="1347"/>
                  <a:pt x="926" y="1348"/>
                  <a:pt x="927" y="1349"/>
                </a:cubicBezTo>
                <a:cubicBezTo>
                  <a:pt x="927" y="1353"/>
                  <a:pt x="941" y="1354"/>
                  <a:pt x="948" y="1351"/>
                </a:cubicBezTo>
                <a:cubicBezTo>
                  <a:pt x="953" y="1349"/>
                  <a:pt x="950" y="1348"/>
                  <a:pt x="931" y="1343"/>
                </a:cubicBezTo>
                <a:cubicBezTo>
                  <a:pt x="919" y="1341"/>
                  <a:pt x="907" y="1337"/>
                  <a:pt x="905" y="1336"/>
                </a:cubicBezTo>
                <a:cubicBezTo>
                  <a:pt x="902" y="1332"/>
                  <a:pt x="920" y="1331"/>
                  <a:pt x="930" y="1335"/>
                </a:cubicBezTo>
                <a:cubicBezTo>
                  <a:pt x="935" y="1336"/>
                  <a:pt x="942" y="1338"/>
                  <a:pt x="947" y="1339"/>
                </a:cubicBezTo>
                <a:cubicBezTo>
                  <a:pt x="953" y="1340"/>
                  <a:pt x="954" y="1340"/>
                  <a:pt x="951" y="1337"/>
                </a:cubicBezTo>
                <a:cubicBezTo>
                  <a:pt x="947" y="1334"/>
                  <a:pt x="948" y="1334"/>
                  <a:pt x="956" y="1335"/>
                </a:cubicBezTo>
                <a:cubicBezTo>
                  <a:pt x="961" y="1336"/>
                  <a:pt x="977" y="1337"/>
                  <a:pt x="993" y="1337"/>
                </a:cubicBezTo>
                <a:cubicBezTo>
                  <a:pt x="1010" y="1338"/>
                  <a:pt x="1018" y="1339"/>
                  <a:pt x="1015" y="1341"/>
                </a:cubicBezTo>
                <a:cubicBezTo>
                  <a:pt x="1011" y="1343"/>
                  <a:pt x="1012" y="1344"/>
                  <a:pt x="1021" y="1344"/>
                </a:cubicBezTo>
                <a:cubicBezTo>
                  <a:pt x="1045" y="1345"/>
                  <a:pt x="1084" y="1342"/>
                  <a:pt x="1085" y="1340"/>
                </a:cubicBezTo>
                <a:cubicBezTo>
                  <a:pt x="1086" y="1338"/>
                  <a:pt x="1093" y="1338"/>
                  <a:pt x="1102" y="1339"/>
                </a:cubicBezTo>
                <a:cubicBezTo>
                  <a:pt x="1117" y="1340"/>
                  <a:pt x="1117" y="1340"/>
                  <a:pt x="1113" y="1345"/>
                </a:cubicBezTo>
                <a:cubicBezTo>
                  <a:pt x="1104" y="1353"/>
                  <a:pt x="1106" y="1360"/>
                  <a:pt x="1118" y="1359"/>
                </a:cubicBezTo>
                <a:cubicBezTo>
                  <a:pt x="1128" y="1358"/>
                  <a:pt x="1128" y="1358"/>
                  <a:pt x="1121" y="1355"/>
                </a:cubicBezTo>
                <a:cubicBezTo>
                  <a:pt x="1114" y="1352"/>
                  <a:pt x="1114" y="1352"/>
                  <a:pt x="1114" y="1352"/>
                </a:cubicBezTo>
                <a:cubicBezTo>
                  <a:pt x="1121" y="1349"/>
                  <a:pt x="1121" y="1349"/>
                  <a:pt x="1121" y="1349"/>
                </a:cubicBezTo>
                <a:cubicBezTo>
                  <a:pt x="1130" y="1345"/>
                  <a:pt x="1143" y="1344"/>
                  <a:pt x="1143" y="1347"/>
                </a:cubicBezTo>
                <a:cubicBezTo>
                  <a:pt x="1143" y="1349"/>
                  <a:pt x="1146" y="1350"/>
                  <a:pt x="1149" y="1350"/>
                </a:cubicBezTo>
                <a:cubicBezTo>
                  <a:pt x="1152" y="1350"/>
                  <a:pt x="1161" y="1352"/>
                  <a:pt x="1167" y="1354"/>
                </a:cubicBezTo>
                <a:cubicBezTo>
                  <a:pt x="1175" y="1357"/>
                  <a:pt x="1180" y="1358"/>
                  <a:pt x="1180" y="1355"/>
                </a:cubicBezTo>
                <a:cubicBezTo>
                  <a:pt x="1181" y="1353"/>
                  <a:pt x="1186" y="1352"/>
                  <a:pt x="1190" y="1353"/>
                </a:cubicBezTo>
                <a:cubicBezTo>
                  <a:pt x="1194" y="1354"/>
                  <a:pt x="1199" y="1353"/>
                  <a:pt x="1199" y="1351"/>
                </a:cubicBezTo>
                <a:cubicBezTo>
                  <a:pt x="1200" y="1349"/>
                  <a:pt x="1198" y="1348"/>
                  <a:pt x="1194" y="1348"/>
                </a:cubicBezTo>
                <a:cubicBezTo>
                  <a:pt x="1169" y="1348"/>
                  <a:pt x="1145" y="1345"/>
                  <a:pt x="1145" y="1340"/>
                </a:cubicBezTo>
                <a:cubicBezTo>
                  <a:pt x="1145" y="1338"/>
                  <a:pt x="1147" y="1338"/>
                  <a:pt x="1150" y="1339"/>
                </a:cubicBezTo>
                <a:cubicBezTo>
                  <a:pt x="1153" y="1340"/>
                  <a:pt x="1171" y="1340"/>
                  <a:pt x="1190" y="1339"/>
                </a:cubicBezTo>
                <a:cubicBezTo>
                  <a:pt x="1223" y="1337"/>
                  <a:pt x="1236" y="1338"/>
                  <a:pt x="1274" y="1345"/>
                </a:cubicBezTo>
                <a:cubicBezTo>
                  <a:pt x="1291" y="1348"/>
                  <a:pt x="1296" y="1345"/>
                  <a:pt x="1280" y="1341"/>
                </a:cubicBezTo>
                <a:cubicBezTo>
                  <a:pt x="1264" y="1336"/>
                  <a:pt x="1262" y="1331"/>
                  <a:pt x="1277" y="1330"/>
                </a:cubicBezTo>
                <a:cubicBezTo>
                  <a:pt x="1285" y="1330"/>
                  <a:pt x="1287" y="1331"/>
                  <a:pt x="1284" y="1333"/>
                </a:cubicBezTo>
                <a:cubicBezTo>
                  <a:pt x="1278" y="1339"/>
                  <a:pt x="1287" y="1340"/>
                  <a:pt x="1313" y="1338"/>
                </a:cubicBezTo>
                <a:cubicBezTo>
                  <a:pt x="1329" y="1336"/>
                  <a:pt x="1342" y="1337"/>
                  <a:pt x="1349" y="1339"/>
                </a:cubicBezTo>
                <a:cubicBezTo>
                  <a:pt x="1355" y="1342"/>
                  <a:pt x="1362" y="1343"/>
                  <a:pt x="1364" y="1341"/>
                </a:cubicBezTo>
                <a:cubicBezTo>
                  <a:pt x="1366" y="1340"/>
                  <a:pt x="1366" y="1341"/>
                  <a:pt x="1366" y="1343"/>
                </a:cubicBezTo>
                <a:cubicBezTo>
                  <a:pt x="1365" y="1345"/>
                  <a:pt x="1365" y="1346"/>
                  <a:pt x="1367" y="1346"/>
                </a:cubicBezTo>
                <a:cubicBezTo>
                  <a:pt x="1369" y="1346"/>
                  <a:pt x="1370" y="1344"/>
                  <a:pt x="1370" y="1341"/>
                </a:cubicBezTo>
                <a:cubicBezTo>
                  <a:pt x="1369" y="1336"/>
                  <a:pt x="1366" y="1335"/>
                  <a:pt x="1356" y="1336"/>
                </a:cubicBezTo>
                <a:cubicBezTo>
                  <a:pt x="1355" y="1336"/>
                  <a:pt x="1354" y="1335"/>
                  <a:pt x="1354" y="1333"/>
                </a:cubicBezTo>
                <a:cubicBezTo>
                  <a:pt x="1356" y="1329"/>
                  <a:pt x="1394" y="1331"/>
                  <a:pt x="1398" y="1335"/>
                </a:cubicBezTo>
                <a:cubicBezTo>
                  <a:pt x="1399" y="1336"/>
                  <a:pt x="1405" y="1338"/>
                  <a:pt x="1410" y="1337"/>
                </a:cubicBezTo>
                <a:cubicBezTo>
                  <a:pt x="1416" y="1337"/>
                  <a:pt x="1429" y="1339"/>
                  <a:pt x="1440" y="1342"/>
                </a:cubicBezTo>
                <a:cubicBezTo>
                  <a:pt x="1459" y="1347"/>
                  <a:pt x="1459" y="1347"/>
                  <a:pt x="1459" y="1347"/>
                </a:cubicBezTo>
                <a:cubicBezTo>
                  <a:pt x="1437" y="1351"/>
                  <a:pt x="1437" y="1351"/>
                  <a:pt x="1437" y="1351"/>
                </a:cubicBezTo>
                <a:cubicBezTo>
                  <a:pt x="1412" y="1355"/>
                  <a:pt x="1396" y="1356"/>
                  <a:pt x="1385" y="1353"/>
                </a:cubicBezTo>
                <a:cubicBezTo>
                  <a:pt x="1376" y="1350"/>
                  <a:pt x="1367" y="1352"/>
                  <a:pt x="1368" y="1357"/>
                </a:cubicBezTo>
                <a:cubicBezTo>
                  <a:pt x="1368" y="1359"/>
                  <a:pt x="1374" y="1360"/>
                  <a:pt x="1381" y="1359"/>
                </a:cubicBezTo>
                <a:cubicBezTo>
                  <a:pt x="1399" y="1358"/>
                  <a:pt x="1402" y="1364"/>
                  <a:pt x="1386" y="1368"/>
                </a:cubicBezTo>
                <a:cubicBezTo>
                  <a:pt x="1373" y="1371"/>
                  <a:pt x="1298" y="1372"/>
                  <a:pt x="1295" y="1369"/>
                </a:cubicBezTo>
                <a:cubicBezTo>
                  <a:pt x="1292" y="1366"/>
                  <a:pt x="1317" y="1359"/>
                  <a:pt x="1340" y="1357"/>
                </a:cubicBezTo>
                <a:cubicBezTo>
                  <a:pt x="1359" y="1356"/>
                  <a:pt x="1363" y="1354"/>
                  <a:pt x="1357" y="1352"/>
                </a:cubicBezTo>
                <a:cubicBezTo>
                  <a:pt x="1350" y="1350"/>
                  <a:pt x="1300" y="1357"/>
                  <a:pt x="1290" y="1363"/>
                </a:cubicBezTo>
                <a:cubicBezTo>
                  <a:pt x="1288" y="1364"/>
                  <a:pt x="1286" y="1363"/>
                  <a:pt x="1286" y="1361"/>
                </a:cubicBezTo>
                <a:cubicBezTo>
                  <a:pt x="1286" y="1360"/>
                  <a:pt x="1289" y="1357"/>
                  <a:pt x="1293" y="1356"/>
                </a:cubicBezTo>
                <a:cubicBezTo>
                  <a:pt x="1299" y="1355"/>
                  <a:pt x="1299" y="1354"/>
                  <a:pt x="1290" y="1354"/>
                </a:cubicBezTo>
                <a:cubicBezTo>
                  <a:pt x="1282" y="1354"/>
                  <a:pt x="1281" y="1355"/>
                  <a:pt x="1282" y="1359"/>
                </a:cubicBezTo>
                <a:cubicBezTo>
                  <a:pt x="1284" y="1365"/>
                  <a:pt x="1279" y="1367"/>
                  <a:pt x="1276" y="1361"/>
                </a:cubicBezTo>
                <a:cubicBezTo>
                  <a:pt x="1275" y="1359"/>
                  <a:pt x="1273" y="1359"/>
                  <a:pt x="1272" y="1360"/>
                </a:cubicBezTo>
                <a:cubicBezTo>
                  <a:pt x="1271" y="1361"/>
                  <a:pt x="1262" y="1363"/>
                  <a:pt x="1253" y="1364"/>
                </a:cubicBezTo>
                <a:cubicBezTo>
                  <a:pt x="1243" y="1365"/>
                  <a:pt x="1230" y="1368"/>
                  <a:pt x="1224" y="1369"/>
                </a:cubicBezTo>
                <a:cubicBezTo>
                  <a:pt x="1217" y="1371"/>
                  <a:pt x="1212" y="1371"/>
                  <a:pt x="1211" y="1369"/>
                </a:cubicBezTo>
                <a:cubicBezTo>
                  <a:pt x="1210" y="1367"/>
                  <a:pt x="1210" y="1365"/>
                  <a:pt x="1212" y="1365"/>
                </a:cubicBezTo>
                <a:cubicBezTo>
                  <a:pt x="1213" y="1365"/>
                  <a:pt x="1215" y="1363"/>
                  <a:pt x="1215" y="1361"/>
                </a:cubicBezTo>
                <a:cubicBezTo>
                  <a:pt x="1215" y="1359"/>
                  <a:pt x="1212" y="1360"/>
                  <a:pt x="1209" y="1362"/>
                </a:cubicBezTo>
                <a:cubicBezTo>
                  <a:pt x="1201" y="1368"/>
                  <a:pt x="1195" y="1376"/>
                  <a:pt x="1197" y="1378"/>
                </a:cubicBezTo>
                <a:cubicBezTo>
                  <a:pt x="1198" y="1379"/>
                  <a:pt x="1260" y="1386"/>
                  <a:pt x="1266" y="1386"/>
                </a:cubicBezTo>
                <a:cubicBezTo>
                  <a:pt x="1267" y="1386"/>
                  <a:pt x="1268" y="1387"/>
                  <a:pt x="1267" y="1389"/>
                </a:cubicBezTo>
                <a:cubicBezTo>
                  <a:pt x="1266" y="1390"/>
                  <a:pt x="1309" y="1389"/>
                  <a:pt x="1363" y="1387"/>
                </a:cubicBezTo>
                <a:cubicBezTo>
                  <a:pt x="1438" y="1384"/>
                  <a:pt x="1460" y="1383"/>
                  <a:pt x="1463" y="1379"/>
                </a:cubicBezTo>
                <a:cubicBezTo>
                  <a:pt x="1466" y="1376"/>
                  <a:pt x="1473" y="1375"/>
                  <a:pt x="1486" y="1376"/>
                </a:cubicBezTo>
                <a:cubicBezTo>
                  <a:pt x="1496" y="1377"/>
                  <a:pt x="1517" y="1378"/>
                  <a:pt x="1533" y="1379"/>
                </a:cubicBezTo>
                <a:cubicBezTo>
                  <a:pt x="1562" y="1380"/>
                  <a:pt x="1584" y="1387"/>
                  <a:pt x="1596" y="1399"/>
                </a:cubicBezTo>
                <a:cubicBezTo>
                  <a:pt x="1602" y="1406"/>
                  <a:pt x="1638" y="1417"/>
                  <a:pt x="1654" y="1417"/>
                </a:cubicBezTo>
                <a:cubicBezTo>
                  <a:pt x="1660" y="1417"/>
                  <a:pt x="1673" y="1419"/>
                  <a:pt x="1682" y="1421"/>
                </a:cubicBezTo>
                <a:cubicBezTo>
                  <a:pt x="1691" y="1423"/>
                  <a:pt x="1712" y="1428"/>
                  <a:pt x="1729" y="1431"/>
                </a:cubicBezTo>
                <a:cubicBezTo>
                  <a:pt x="1746" y="1435"/>
                  <a:pt x="1762" y="1440"/>
                  <a:pt x="1766" y="1442"/>
                </a:cubicBezTo>
                <a:cubicBezTo>
                  <a:pt x="1770" y="1444"/>
                  <a:pt x="1779" y="1447"/>
                  <a:pt x="1787" y="1448"/>
                </a:cubicBezTo>
                <a:cubicBezTo>
                  <a:pt x="1787" y="1448"/>
                  <a:pt x="1787" y="1448"/>
                  <a:pt x="1787" y="1448"/>
                </a:cubicBezTo>
                <a:cubicBezTo>
                  <a:pt x="1795" y="1449"/>
                  <a:pt x="1802" y="1450"/>
                  <a:pt x="1804" y="1450"/>
                </a:cubicBezTo>
                <a:cubicBezTo>
                  <a:pt x="1808" y="1451"/>
                  <a:pt x="1795" y="1442"/>
                  <a:pt x="1788" y="1440"/>
                </a:cubicBezTo>
                <a:cubicBezTo>
                  <a:pt x="1760" y="1431"/>
                  <a:pt x="1716" y="1415"/>
                  <a:pt x="1713" y="1412"/>
                </a:cubicBezTo>
                <a:cubicBezTo>
                  <a:pt x="1712" y="1410"/>
                  <a:pt x="1703" y="1407"/>
                  <a:pt x="1695" y="1406"/>
                </a:cubicBezTo>
                <a:cubicBezTo>
                  <a:pt x="1687" y="1406"/>
                  <a:pt x="1675" y="1401"/>
                  <a:pt x="1667" y="1397"/>
                </a:cubicBezTo>
                <a:cubicBezTo>
                  <a:pt x="1656" y="1391"/>
                  <a:pt x="1653" y="1390"/>
                  <a:pt x="1649" y="1395"/>
                </a:cubicBezTo>
                <a:cubicBezTo>
                  <a:pt x="1646" y="1397"/>
                  <a:pt x="1645" y="1401"/>
                  <a:pt x="1646" y="1402"/>
                </a:cubicBezTo>
                <a:cubicBezTo>
                  <a:pt x="1653" y="1411"/>
                  <a:pt x="1592" y="1396"/>
                  <a:pt x="1584" y="1387"/>
                </a:cubicBezTo>
                <a:cubicBezTo>
                  <a:pt x="1581" y="1382"/>
                  <a:pt x="1583" y="1382"/>
                  <a:pt x="1661" y="1383"/>
                </a:cubicBezTo>
                <a:cubicBezTo>
                  <a:pt x="1711" y="1383"/>
                  <a:pt x="1725" y="1384"/>
                  <a:pt x="1747" y="1390"/>
                </a:cubicBezTo>
                <a:cubicBezTo>
                  <a:pt x="1762" y="1394"/>
                  <a:pt x="1777" y="1398"/>
                  <a:pt x="1782" y="1399"/>
                </a:cubicBezTo>
                <a:cubicBezTo>
                  <a:pt x="1790" y="1400"/>
                  <a:pt x="1790" y="1400"/>
                  <a:pt x="1790" y="1400"/>
                </a:cubicBezTo>
                <a:cubicBezTo>
                  <a:pt x="1781" y="1395"/>
                  <a:pt x="1781" y="1395"/>
                  <a:pt x="1781" y="1395"/>
                </a:cubicBezTo>
                <a:cubicBezTo>
                  <a:pt x="1776" y="1393"/>
                  <a:pt x="1772" y="1390"/>
                  <a:pt x="1772" y="1389"/>
                </a:cubicBezTo>
                <a:cubicBezTo>
                  <a:pt x="1772" y="1389"/>
                  <a:pt x="1783" y="1387"/>
                  <a:pt x="1797" y="1386"/>
                </a:cubicBezTo>
                <a:cubicBezTo>
                  <a:pt x="1820" y="1384"/>
                  <a:pt x="1824" y="1385"/>
                  <a:pt x="1828" y="1390"/>
                </a:cubicBezTo>
                <a:cubicBezTo>
                  <a:pt x="1833" y="1396"/>
                  <a:pt x="1838" y="1396"/>
                  <a:pt x="1883" y="1394"/>
                </a:cubicBezTo>
                <a:close/>
              </a:path>
            </a:pathLst>
          </a:custGeom>
          <a:solidFill>
            <a:schemeClr val="accent2">
              <a:lumMod val="50000"/>
            </a:schemeClr>
          </a:solidFill>
          <a:ln>
            <a:noFill/>
          </a:ln>
        </p:spPr>
        <p:txBody>
          <a:bodyPr vert="horz" wrap="square" lIns="91440" tIns="45720" rIns="91440" bIns="45720" numCol="1" anchor="t" anchorCtr="0" compatLnSpc="1"/>
          <a:lstStyle/>
          <a:p>
            <a:endParaRPr lang="zh-CN" altLang="en-US" dirty="0">
              <a:solidFill>
                <a:schemeClr val="tx1">
                  <a:lumMod val="50000"/>
                </a:schemeClr>
              </a:solidFill>
            </a:endParaRPr>
          </a:p>
        </p:txBody>
      </p:sp>
      <p:pic>
        <p:nvPicPr>
          <p:cNvPr id="101" name="图片 100"/>
          <p:cNvPicPr/>
          <p:nvPr/>
        </p:nvPicPr>
        <p:blipFill>
          <a:blip r:embed="rId6"/>
          <a:stretch>
            <a:fillRect/>
          </a:stretch>
        </p:blipFill>
        <p:spPr>
          <a:xfrm>
            <a:off x="3351847" y="2216785"/>
            <a:ext cx="8942705" cy="3522980"/>
          </a:xfrm>
          <a:prstGeom prst="rect">
            <a:avLst/>
          </a:prstGeom>
          <a:noFill/>
          <a:ln w="9525">
            <a:noFill/>
          </a:ln>
        </p:spPr>
      </p:pic>
      <p:pic>
        <p:nvPicPr>
          <p:cNvPr id="102" name="图片 101"/>
          <p:cNvPicPr/>
          <p:nvPr/>
        </p:nvPicPr>
        <p:blipFill>
          <a:blip r:embed="rId7"/>
          <a:stretch>
            <a:fillRect/>
          </a:stretch>
        </p:blipFill>
        <p:spPr>
          <a:xfrm>
            <a:off x="6564630" y="897890"/>
            <a:ext cx="2517140" cy="938530"/>
          </a:xfrm>
          <a:prstGeom prst="rect">
            <a:avLst/>
          </a:prstGeom>
          <a:noFill/>
          <a:ln w="9525">
            <a:noFill/>
          </a:ln>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5" name="文本框 4"/>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（一）政治上：</a:t>
            </a:r>
          </a:p>
        </p:txBody>
      </p:sp>
      <p:sp>
        <p:nvSpPr>
          <p:cNvPr id="34" name="文本框 33"/>
          <p:cNvSpPr txBox="1"/>
          <p:nvPr>
            <p:custDataLst>
              <p:tags r:id="rId4"/>
            </p:custDataLst>
          </p:nvPr>
        </p:nvSpPr>
        <p:spPr>
          <a:xfrm>
            <a:off x="2452370" y="937260"/>
            <a:ext cx="4645660" cy="478155"/>
          </a:xfrm>
          <a:prstGeom prst="rect">
            <a:avLst/>
          </a:prstGeom>
          <a:noFill/>
        </p:spPr>
        <p:txBody>
          <a:bodyPr wrap="square" rtlCol="0">
            <a:spAutoFit/>
          </a:bodyPr>
          <a:lstStyle/>
          <a:p>
            <a:pPr>
              <a:lnSpc>
                <a:spcPct val="90000"/>
              </a:lnSpc>
            </a:pPr>
            <a:r>
              <a:rPr lang="zh-CN" altLang="en-US" sz="2800" b="1">
                <a:solidFill>
                  <a:srgbClr val="5F3E23"/>
                </a:solidFill>
                <a:latin typeface="华文中宋" panose="02010600040101010101" pitchFamily="2" charset="-122"/>
                <a:ea typeface="华文中宋" panose="02010600040101010101" pitchFamily="2" charset="-122"/>
              </a:rPr>
              <a:t>形式上统一中国，专制统治</a:t>
            </a:r>
          </a:p>
        </p:txBody>
      </p:sp>
      <p:sp>
        <p:nvSpPr>
          <p:cNvPr id="7" name="文本框 6"/>
          <p:cNvSpPr txBox="1"/>
          <p:nvPr>
            <p:custDataLst>
              <p:tags r:id="rId5"/>
            </p:custDataLst>
          </p:nvPr>
        </p:nvSpPr>
        <p:spPr>
          <a:xfrm>
            <a:off x="334010" y="1423670"/>
            <a:ext cx="6764020" cy="521970"/>
          </a:xfrm>
          <a:prstGeom prst="rect">
            <a:avLst/>
          </a:prstGeom>
          <a:solidFill>
            <a:srgbClr val="A06B43"/>
          </a:solidFill>
          <a:ln w="19050">
            <a:noFill/>
          </a:ln>
          <a:effectLst>
            <a:outerShdw blurRad="50800" dist="38100" dir="2700000" algn="tl" rotWithShape="0">
              <a:prstClr val="black">
                <a:alpha val="40000"/>
              </a:prstClr>
            </a:outerShdw>
          </a:effectLst>
        </p:spPr>
        <p:txBody>
          <a:bodyPr wrap="square">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选必连接：南京国民政府时期的政治制度</a:t>
            </a:r>
          </a:p>
        </p:txBody>
      </p:sp>
      <p:sp>
        <p:nvSpPr>
          <p:cNvPr id="8" name="文本框 7"/>
          <p:cNvSpPr txBox="1"/>
          <p:nvPr/>
        </p:nvSpPr>
        <p:spPr>
          <a:xfrm>
            <a:off x="187325" y="2072005"/>
            <a:ext cx="495427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国民党</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：一党</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“训政”</a:t>
            </a:r>
          </a:p>
        </p:txBody>
      </p:sp>
      <p:sp>
        <p:nvSpPr>
          <p:cNvPr id="3" name="文本框 2"/>
          <p:cNvSpPr txBox="1"/>
          <p:nvPr/>
        </p:nvSpPr>
        <p:spPr>
          <a:xfrm>
            <a:off x="4213860" y="2030730"/>
            <a:ext cx="288417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1928-1948</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a:t>
            </a:r>
          </a:p>
        </p:txBody>
      </p:sp>
      <p:sp>
        <p:nvSpPr>
          <p:cNvPr id="10" name="文本框 9"/>
          <p:cNvSpPr txBox="1"/>
          <p:nvPr/>
        </p:nvSpPr>
        <p:spPr>
          <a:xfrm>
            <a:off x="864870" y="2549525"/>
            <a:ext cx="11685905" cy="521970"/>
          </a:xfrm>
          <a:prstGeom prst="rect">
            <a:avLst/>
          </a:prstGeom>
          <a:noFill/>
        </p:spPr>
        <p:txBody>
          <a:bodyPr wrap="square" rtlCol="0" anchor="t">
            <a:spAutoFit/>
          </a:bodyPr>
          <a:lstStyle/>
          <a:p>
            <a:r>
              <a:rPr lang="en-US" altLang="zh-CN" sz="280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1928</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年，中国国民党成为中国新的统治者，颁布《训政纲领》</a:t>
            </a:r>
          </a:p>
        </p:txBody>
      </p:sp>
      <p:sp>
        <p:nvSpPr>
          <p:cNvPr id="6" name="文本框 5"/>
          <p:cNvSpPr txBox="1"/>
          <p:nvPr/>
        </p:nvSpPr>
        <p:spPr>
          <a:xfrm>
            <a:off x="36830" y="2549525"/>
            <a:ext cx="1927225" cy="521970"/>
          </a:xfrm>
          <a:prstGeom prst="rect">
            <a:avLst/>
          </a:prstGeom>
          <a:noFill/>
        </p:spPr>
        <p:txBody>
          <a:bodyPr wrap="square" rtlCol="0" anchor="t">
            <a:spAutoFit/>
          </a:bodyPr>
          <a:lstStyle/>
          <a:p>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）背景：</a:t>
            </a:r>
          </a:p>
        </p:txBody>
      </p:sp>
      <p:sp>
        <p:nvSpPr>
          <p:cNvPr id="15" name="文本框 14"/>
          <p:cNvSpPr txBox="1"/>
          <p:nvPr/>
        </p:nvSpPr>
        <p:spPr>
          <a:xfrm>
            <a:off x="36830" y="3071495"/>
            <a:ext cx="1927225" cy="521970"/>
          </a:xfrm>
          <a:prstGeom prst="rect">
            <a:avLst/>
          </a:prstGeom>
          <a:noFill/>
        </p:spPr>
        <p:txBody>
          <a:bodyPr wrap="square" rtlCol="0" anchor="t">
            <a:spAutoFit/>
          </a:bodyPr>
          <a:lstStyle/>
          <a:p>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）内容：</a:t>
            </a:r>
          </a:p>
        </p:txBody>
      </p:sp>
      <p:sp>
        <p:nvSpPr>
          <p:cNvPr id="12" name="文本框 11"/>
          <p:cNvSpPr txBox="1"/>
          <p:nvPr>
            <p:custDataLst>
              <p:tags r:id="rId6"/>
            </p:custDataLst>
          </p:nvPr>
        </p:nvSpPr>
        <p:spPr>
          <a:xfrm>
            <a:off x="334010" y="3510280"/>
            <a:ext cx="7498715" cy="3178175"/>
          </a:xfrm>
          <a:prstGeom prst="rect">
            <a:avLst/>
          </a:prstGeom>
          <a:noFill/>
          <a:ln w="12700" cmpd="sng">
            <a:noFill/>
            <a:prstDash val="solid"/>
          </a:ln>
        </p:spPr>
        <p:txBody>
          <a:bodyPr wrap="square">
            <a:noAutofit/>
          </a:bodyPr>
          <a:lstStyle/>
          <a:p>
            <a:pPr indent="0" algn="just">
              <a:lnSpc>
                <a:spcPct val="100000"/>
              </a:lnSpc>
              <a:spcBef>
                <a:spcPct val="0"/>
              </a:spcBef>
              <a:spcAft>
                <a:spcPct val="0"/>
              </a:spcAft>
            </a:pPr>
            <a:r>
              <a:rPr lang="zh-CN" altLang="en-US" sz="2800">
                <a:solidFill>
                  <a:sysClr val="windowText" lastClr="000000"/>
                </a:solidFill>
                <a:latin typeface="华文楷体" panose="02010600040101010101" charset="-122"/>
                <a:ea typeface="华文楷体" panose="02010600040101010101" charset="-122"/>
                <a:cs typeface="华文楷体" panose="02010600040101010101" charset="-122"/>
              </a:rPr>
              <a:t>①在训政时期，由</a:t>
            </a:r>
            <a:r>
              <a:rPr lang="zh-CN" altLang="en-US" sz="2800" b="1">
                <a:solidFill>
                  <a:srgbClr val="C00000"/>
                </a:solidFill>
                <a:latin typeface="华文楷体" panose="02010600040101010101" charset="-122"/>
                <a:ea typeface="华文楷体" panose="02010600040101010101" charset="-122"/>
                <a:cs typeface="华文楷体" panose="02010600040101010101" charset="-122"/>
              </a:rPr>
              <a:t>国民党全国代表大会</a:t>
            </a:r>
            <a:r>
              <a:rPr lang="zh-CN" altLang="en-US" sz="2800">
                <a:solidFill>
                  <a:sysClr val="windowText" lastClr="000000"/>
                </a:solidFill>
                <a:latin typeface="华文楷体" panose="02010600040101010101" charset="-122"/>
                <a:ea typeface="华文楷体" panose="02010600040101010101" charset="-122"/>
                <a:cs typeface="华文楷体" panose="02010600040101010101" charset="-122"/>
              </a:rPr>
              <a:t>代表国民大会领导国民行使政权，大会闭会期间，把政权托付给</a:t>
            </a:r>
            <a:r>
              <a:rPr lang="zh-CN" altLang="en-US" sz="2800" b="1">
                <a:solidFill>
                  <a:srgbClr val="C00000"/>
                </a:solidFill>
                <a:latin typeface="华文楷体" panose="02010600040101010101" charset="-122"/>
                <a:ea typeface="华文楷体" panose="02010600040101010101" charset="-122"/>
                <a:cs typeface="华文楷体" panose="02010600040101010101" charset="-122"/>
              </a:rPr>
              <a:t>国民党中央</a:t>
            </a:r>
            <a:r>
              <a:rPr lang="zh-CN" altLang="en-US" sz="2800">
                <a:solidFill>
                  <a:sysClr val="windowText" lastClr="000000"/>
                </a:solidFill>
                <a:latin typeface="华文楷体" panose="02010600040101010101" charset="-122"/>
                <a:ea typeface="华文楷体" panose="02010600040101010101" charset="-122"/>
                <a:cs typeface="华文楷体" panose="02010600040101010101" charset="-122"/>
              </a:rPr>
              <a:t>执行委员会。</a:t>
            </a:r>
          </a:p>
          <a:p>
            <a:pPr indent="0" algn="just">
              <a:lnSpc>
                <a:spcPct val="100000"/>
              </a:lnSpc>
              <a:spcBef>
                <a:spcPct val="0"/>
              </a:spcBef>
              <a:spcAft>
                <a:spcPct val="0"/>
              </a:spcAft>
            </a:pPr>
            <a:r>
              <a:rPr lang="zh-CN" altLang="en-US" sz="2800">
                <a:solidFill>
                  <a:sysClr val="windowText" lastClr="000000"/>
                </a:solidFill>
                <a:latin typeface="华文楷体" panose="02010600040101010101" charset="-122"/>
                <a:ea typeface="华文楷体" panose="02010600040101010101" charset="-122"/>
                <a:cs typeface="华文楷体" panose="02010600040101010101" charset="-122"/>
              </a:rPr>
              <a:t>②行政、立法、司法、考试、监察五项治权，托付给</a:t>
            </a:r>
            <a:r>
              <a:rPr lang="zh-CN" altLang="en-US" sz="2800" b="1">
                <a:solidFill>
                  <a:srgbClr val="C00000"/>
                </a:solidFill>
                <a:latin typeface="华文楷体" panose="02010600040101010101" charset="-122"/>
                <a:ea typeface="华文楷体" panose="02010600040101010101" charset="-122"/>
                <a:cs typeface="华文楷体" panose="02010600040101010101" charset="-122"/>
              </a:rPr>
              <a:t>国民政府</a:t>
            </a:r>
            <a:r>
              <a:rPr lang="zh-CN" altLang="en-US" sz="2800">
                <a:solidFill>
                  <a:sysClr val="windowText" lastClr="000000"/>
                </a:solidFill>
                <a:latin typeface="华文楷体" panose="02010600040101010101" charset="-122"/>
                <a:ea typeface="华文楷体" panose="02010600040101010101" charset="-122"/>
                <a:cs typeface="华文楷体" panose="02010600040101010101" charset="-122"/>
              </a:rPr>
              <a:t>总揽执行。</a:t>
            </a:r>
          </a:p>
          <a:p>
            <a:pPr indent="0" algn="just">
              <a:lnSpc>
                <a:spcPct val="100000"/>
              </a:lnSpc>
              <a:spcBef>
                <a:spcPct val="0"/>
              </a:spcBef>
              <a:spcAft>
                <a:spcPct val="0"/>
              </a:spcAft>
            </a:pPr>
            <a:r>
              <a:rPr lang="zh-CN" altLang="en-US" sz="2800">
                <a:solidFill>
                  <a:sysClr val="windowText" lastClr="000000"/>
                </a:solidFill>
                <a:latin typeface="华文楷体" panose="02010600040101010101" charset="-122"/>
                <a:ea typeface="华文楷体" panose="02010600040101010101" charset="-122"/>
                <a:cs typeface="华文楷体" panose="02010600040101010101" charset="-122"/>
              </a:rPr>
              <a:t>③国民党中央执行委员会政治会议负责指导监督国民政府的重大国务。</a:t>
            </a:r>
          </a:p>
        </p:txBody>
      </p:sp>
      <p:pic>
        <p:nvPicPr>
          <p:cNvPr id="11" name="图片 10" descr="组织架构"/>
          <p:cNvPicPr>
            <a:picLocks noChangeAspect="1"/>
          </p:cNvPicPr>
          <p:nvPr>
            <p:custDataLst>
              <p:tags r:id="rId7"/>
            </p:custDataLst>
          </p:nvPr>
        </p:nvPicPr>
        <p:blipFill>
          <a:blip r:embed="rId11"/>
          <a:stretch>
            <a:fillRect/>
          </a:stretch>
        </p:blipFill>
        <p:spPr>
          <a:xfrm>
            <a:off x="7583170" y="2804160"/>
            <a:ext cx="4608830" cy="3966845"/>
          </a:xfrm>
          <a:prstGeom prst="rect">
            <a:avLst/>
          </a:prstGeom>
        </p:spPr>
      </p:pic>
      <p:sp>
        <p:nvSpPr>
          <p:cNvPr id="14" name="文本框 13"/>
          <p:cNvSpPr txBox="1"/>
          <p:nvPr>
            <p:custDataLst>
              <p:tags r:id="rId8"/>
            </p:custDataLst>
          </p:nvPr>
        </p:nvSpPr>
        <p:spPr>
          <a:xfrm>
            <a:off x="551180" y="6268085"/>
            <a:ext cx="11098530" cy="502920"/>
          </a:xfrm>
          <a:prstGeom prst="rect">
            <a:avLst/>
          </a:prstGeom>
          <a:solidFill>
            <a:srgbClr val="C00000"/>
          </a:solidFill>
          <a:effectLst>
            <a:outerShdw blurRad="50800" dist="38100" dir="2700000" algn="tl" rotWithShape="0">
              <a:prstClr val="black">
                <a:alpha val="40000"/>
              </a:prstClr>
            </a:outerShdw>
          </a:effectLst>
        </p:spPr>
        <p:txBody>
          <a:bodyPr wrap="square" rtlCol="0">
            <a:noAutofit/>
          </a:bodyPr>
          <a:lstStyle/>
          <a:p>
            <a:pPr>
              <a:lnSpc>
                <a:spcPct val="90000"/>
              </a:lnSpc>
            </a:pP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实质：剥夺人民权利的一党专政，违背了孙中山</a:t>
            </a: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主权在民</a:t>
            </a: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初衷。</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7" name="文本框 26"/>
          <p:cNvSpPr txBox="1"/>
          <p:nvPr>
            <p:custDataLst>
              <p:tags r:id="rId9"/>
            </p:custDataLst>
          </p:nvPr>
        </p:nvSpPr>
        <p:spPr>
          <a:xfrm>
            <a:off x="6842125" y="1986915"/>
            <a:ext cx="5196840" cy="521970"/>
          </a:xfrm>
          <a:prstGeom prst="rect">
            <a:avLst/>
          </a:prstGeom>
          <a:solidFill>
            <a:srgbClr val="C00000"/>
          </a:solidFill>
        </p:spPr>
        <p:txBody>
          <a:bodyPr wrap="square" rtlCol="0">
            <a:spAutoFit/>
          </a:bodyPr>
          <a:lstStyle/>
          <a:p>
            <a:pPr>
              <a:lnSpc>
                <a:spcPct val="100000"/>
              </a:lnSpc>
            </a:pPr>
            <a:r>
              <a:rPr lang="zh-CN" altLang="en-US" sz="280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鲜明特色：以党治国＋军权统治</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6" grpId="0"/>
      <p:bldP spid="6" grpId="1"/>
      <p:bldP spid="15" grpId="0"/>
      <p:bldP spid="15" grpId="1"/>
      <p:bldP spid="12" grpId="0"/>
      <p:bldP spid="12" grpId="1"/>
      <p:bldP spid="14" grpId="0" animBg="1"/>
      <p:bldP spid="14" grpId="1" animBg="1"/>
      <p:bldP spid="27" grpId="0" animBg="1"/>
      <p:bldP spid="2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5" name="文本框 4"/>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（一）政治上：</a:t>
            </a:r>
          </a:p>
        </p:txBody>
      </p:sp>
      <p:sp>
        <p:nvSpPr>
          <p:cNvPr id="34" name="文本框 33"/>
          <p:cNvSpPr txBox="1"/>
          <p:nvPr>
            <p:custDataLst>
              <p:tags r:id="rId4"/>
            </p:custDataLst>
          </p:nvPr>
        </p:nvSpPr>
        <p:spPr>
          <a:xfrm>
            <a:off x="2452370" y="937260"/>
            <a:ext cx="4645660" cy="478155"/>
          </a:xfrm>
          <a:prstGeom prst="rect">
            <a:avLst/>
          </a:prstGeom>
          <a:noFill/>
        </p:spPr>
        <p:txBody>
          <a:bodyPr wrap="square" rtlCol="0">
            <a:spAutoFit/>
          </a:bodyPr>
          <a:lstStyle/>
          <a:p>
            <a:pPr>
              <a:lnSpc>
                <a:spcPct val="90000"/>
              </a:lnSpc>
            </a:pPr>
            <a:r>
              <a:rPr lang="zh-CN" altLang="en-US" sz="2800" b="1">
                <a:solidFill>
                  <a:srgbClr val="5F3E23"/>
                </a:solidFill>
                <a:latin typeface="华文中宋" panose="02010600040101010101" pitchFamily="2" charset="-122"/>
                <a:ea typeface="华文中宋" panose="02010600040101010101" pitchFamily="2" charset="-122"/>
              </a:rPr>
              <a:t>形式上统一中国，专制统治</a:t>
            </a:r>
          </a:p>
        </p:txBody>
      </p:sp>
      <p:sp>
        <p:nvSpPr>
          <p:cNvPr id="7" name="文本框 6"/>
          <p:cNvSpPr txBox="1"/>
          <p:nvPr>
            <p:custDataLst>
              <p:tags r:id="rId5"/>
            </p:custDataLst>
          </p:nvPr>
        </p:nvSpPr>
        <p:spPr>
          <a:xfrm>
            <a:off x="334010" y="1423670"/>
            <a:ext cx="6764020" cy="521970"/>
          </a:xfrm>
          <a:prstGeom prst="rect">
            <a:avLst/>
          </a:prstGeom>
          <a:solidFill>
            <a:srgbClr val="A06B43"/>
          </a:solidFill>
          <a:ln w="19050">
            <a:noFill/>
          </a:ln>
          <a:effectLst>
            <a:outerShdw blurRad="50800" dist="38100" dir="2700000" algn="tl" rotWithShape="0">
              <a:prstClr val="black">
                <a:alpha val="40000"/>
              </a:prstClr>
            </a:outerShdw>
          </a:effectLst>
        </p:spPr>
        <p:txBody>
          <a:bodyPr wrap="square">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选必连接：南京国民政府时期的政治制度</a:t>
            </a:r>
          </a:p>
        </p:txBody>
      </p:sp>
      <p:sp>
        <p:nvSpPr>
          <p:cNvPr id="8" name="文本框 7"/>
          <p:cNvSpPr txBox="1"/>
          <p:nvPr/>
        </p:nvSpPr>
        <p:spPr>
          <a:xfrm>
            <a:off x="257810" y="2059940"/>
            <a:ext cx="495427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、选官制度：公务员制度</a:t>
            </a:r>
          </a:p>
        </p:txBody>
      </p:sp>
      <p:graphicFrame>
        <p:nvGraphicFramePr>
          <p:cNvPr id="9" name="表格 8"/>
          <p:cNvGraphicFramePr>
            <a:graphicFrameLocks noGrp="1"/>
          </p:cNvGraphicFramePr>
          <p:nvPr>
            <p:custDataLst>
              <p:tags r:id="rId6"/>
            </p:custDataLst>
          </p:nvPr>
        </p:nvGraphicFramePr>
        <p:xfrm>
          <a:off x="334010" y="2978150"/>
          <a:ext cx="11442700" cy="2860675"/>
        </p:xfrm>
        <a:graphic>
          <a:graphicData uri="http://schemas.openxmlformats.org/drawingml/2006/table">
            <a:tbl>
              <a:tblPr firstRow="1" bandRow="1">
                <a:tableStyleId>{5940675A-B579-460E-94D1-54222C63F5DA}</a:tableStyleId>
              </a:tblPr>
              <a:tblGrid>
                <a:gridCol w="2719070"/>
                <a:gridCol w="8723630"/>
              </a:tblGrid>
              <a:tr h="464820">
                <a:tc>
                  <a:txBody>
                    <a:bodyPr/>
                    <a:lstStyle/>
                    <a:p>
                      <a:pPr algn="ctr">
                        <a:lnSpc>
                          <a:spcPct val="100000"/>
                        </a:lnSpc>
                        <a:buClrTx/>
                        <a:buSzTx/>
                        <a:buFontTx/>
                        <a:buNone/>
                      </a:pPr>
                      <a:r>
                        <a:rPr lang="zh-CN" altLang="en-US" sz="2800" b="0">
                          <a:solidFill>
                            <a:srgbClr val="5F3E23"/>
                          </a:solidFill>
                          <a:latin typeface="华文中宋" panose="02010600040101010101" pitchFamily="2" charset="-122"/>
                          <a:ea typeface="华文中宋" panose="02010600040101010101" pitchFamily="2" charset="-122"/>
                        </a:rPr>
                        <a:t>人事制度改革</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lnSpc>
                          <a:spcPct val="100000"/>
                        </a:lnSpc>
                        <a:buClrTx/>
                        <a:buSzTx/>
                        <a:buFontTx/>
                        <a:buNone/>
                      </a:pPr>
                      <a:endParaRPr lang="zh-CN" altLang="en-US" sz="2800" b="0">
                        <a:latin typeface="华文中宋" panose="02010600040101010101" pitchFamily="2" charset="-122"/>
                        <a:ea typeface="华文中宋" panose="0201060004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1965">
                <a:tc>
                  <a:txBody>
                    <a:bodyPr/>
                    <a:lstStyle/>
                    <a:p>
                      <a:pPr algn="ctr">
                        <a:lnSpc>
                          <a:spcPct val="100000"/>
                        </a:lnSpc>
                        <a:buClrTx/>
                        <a:buSzTx/>
                        <a:buFontTx/>
                        <a:buNone/>
                      </a:pPr>
                      <a:r>
                        <a:rPr lang="zh-CN" altLang="en-US" sz="2800" b="0">
                          <a:solidFill>
                            <a:srgbClr val="5F3E23"/>
                          </a:solidFill>
                          <a:latin typeface="华文中宋" panose="02010600040101010101" pitchFamily="2" charset="-122"/>
                          <a:ea typeface="华文中宋" panose="02010600040101010101" pitchFamily="2" charset="-122"/>
                          <a:sym typeface="+mn-ea"/>
                        </a:rPr>
                        <a:t>公务员制度建立</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lnSpc>
                          <a:spcPct val="100000"/>
                        </a:lnSpc>
                        <a:buClrTx/>
                        <a:buSzTx/>
                        <a:buFontTx/>
                        <a:buNone/>
                      </a:pPr>
                      <a:endParaRPr lang="zh-CN" altLang="en-US" sz="2800" b="0">
                        <a:latin typeface="华文中宋" panose="02010600040101010101" pitchFamily="2" charset="-122"/>
                        <a:ea typeface="华文中宋" panose="0201060004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2755">
                <a:tc>
                  <a:txBody>
                    <a:bodyPr/>
                    <a:lstStyle/>
                    <a:p>
                      <a:pPr algn="ctr">
                        <a:lnSpc>
                          <a:spcPct val="100000"/>
                        </a:lnSpc>
                        <a:buClrTx/>
                        <a:buSzTx/>
                        <a:buFontTx/>
                        <a:buNone/>
                      </a:pPr>
                      <a:r>
                        <a:rPr lang="zh-CN" altLang="en-US" sz="2800" b="0">
                          <a:solidFill>
                            <a:srgbClr val="5F3E23"/>
                          </a:solidFill>
                          <a:latin typeface="华文中宋" panose="02010600040101010101" pitchFamily="2" charset="-122"/>
                          <a:ea typeface="华文中宋" panose="02010600040101010101" pitchFamily="2" charset="-122"/>
                        </a:rPr>
                        <a:t>考试机关</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lnSpc>
                          <a:spcPct val="100000"/>
                        </a:lnSpc>
                        <a:buClrTx/>
                        <a:buSzTx/>
                        <a:buFontTx/>
                        <a:buNone/>
                      </a:pPr>
                      <a:endParaRPr lang="zh-CN" altLang="en-US" sz="2800" b="0">
                        <a:latin typeface="华文中宋" panose="02010600040101010101" pitchFamily="2" charset="-122"/>
                        <a:ea typeface="华文中宋" panose="0201060004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025">
                <a:tc>
                  <a:txBody>
                    <a:bodyPr/>
                    <a:lstStyle/>
                    <a:p>
                      <a:pPr algn="ctr">
                        <a:lnSpc>
                          <a:spcPct val="100000"/>
                        </a:lnSpc>
                        <a:buClrTx/>
                        <a:buSzTx/>
                        <a:buFontTx/>
                        <a:buNone/>
                      </a:pPr>
                      <a:r>
                        <a:rPr lang="zh-CN" altLang="en-US" sz="2800" b="0">
                          <a:solidFill>
                            <a:srgbClr val="5F3E23"/>
                          </a:solidFill>
                          <a:latin typeface="华文中宋" panose="02010600040101010101" pitchFamily="2" charset="-122"/>
                          <a:ea typeface="华文中宋" panose="02010600040101010101" pitchFamily="2" charset="-122"/>
                          <a:sym typeface="+mn-ea"/>
                        </a:rPr>
                        <a:t>考试法规</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lnSpc>
                          <a:spcPct val="100000"/>
                        </a:lnSpc>
                        <a:buClrTx/>
                        <a:buSzTx/>
                        <a:buFontTx/>
                        <a:buNone/>
                      </a:pPr>
                      <a:endParaRPr lang="zh-CN" altLang="en-US" sz="2800" b="0">
                        <a:latin typeface="华文中宋" panose="02010600040101010101" pitchFamily="2" charset="-122"/>
                        <a:ea typeface="华文中宋" panose="0201060004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2755">
                <a:tc>
                  <a:txBody>
                    <a:bodyPr/>
                    <a:lstStyle/>
                    <a:p>
                      <a:pPr algn="ctr">
                        <a:lnSpc>
                          <a:spcPct val="100000"/>
                        </a:lnSpc>
                        <a:buClrTx/>
                        <a:buSzTx/>
                        <a:buFontTx/>
                        <a:buNone/>
                      </a:pPr>
                      <a:r>
                        <a:rPr lang="zh-CN" altLang="en-US" sz="2800" b="0">
                          <a:solidFill>
                            <a:srgbClr val="5F3E23"/>
                          </a:solidFill>
                          <a:latin typeface="华文中宋" panose="02010600040101010101" pitchFamily="2" charset="-122"/>
                          <a:ea typeface="华文中宋" panose="02010600040101010101" pitchFamily="2" charset="-122"/>
                          <a:sym typeface="+mn-ea"/>
                        </a:rPr>
                        <a:t>报考资格</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lnSpc>
                          <a:spcPct val="100000"/>
                        </a:lnSpc>
                        <a:buClrTx/>
                        <a:buSzTx/>
                        <a:buFontTx/>
                        <a:buNone/>
                      </a:pPr>
                      <a:endParaRPr lang="zh-CN" altLang="en-US" sz="2800" b="0">
                        <a:latin typeface="华文中宋" panose="02010600040101010101" pitchFamily="2" charset="-122"/>
                        <a:ea typeface="华文中宋" panose="0201060004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4355">
                <a:tc>
                  <a:txBody>
                    <a:bodyPr/>
                    <a:lstStyle/>
                    <a:p>
                      <a:pPr algn="ctr">
                        <a:lnSpc>
                          <a:spcPct val="100000"/>
                        </a:lnSpc>
                        <a:buClrTx/>
                        <a:buSzTx/>
                        <a:buFontTx/>
                        <a:buNone/>
                      </a:pPr>
                      <a:r>
                        <a:rPr lang="zh-CN" altLang="en-US" sz="2800" b="0">
                          <a:solidFill>
                            <a:srgbClr val="5F3E23"/>
                          </a:solidFill>
                          <a:latin typeface="华文中宋" panose="02010600040101010101" pitchFamily="2" charset="-122"/>
                          <a:ea typeface="华文中宋" panose="02010600040101010101" pitchFamily="2" charset="-122"/>
                        </a:rPr>
                        <a:t>甄别制度</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lnSpc>
                          <a:spcPct val="100000"/>
                        </a:lnSpc>
                        <a:buClrTx/>
                        <a:buSzTx/>
                        <a:buFontTx/>
                        <a:buNone/>
                      </a:pPr>
                      <a:endParaRPr lang="zh-CN" altLang="en-US" sz="2800" b="0">
                        <a:latin typeface="华文中宋" panose="02010600040101010101" pitchFamily="2" charset="-122"/>
                        <a:ea typeface="华文中宋" panose="0201060004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1" name="文本框 10"/>
          <p:cNvSpPr txBox="1"/>
          <p:nvPr/>
        </p:nvSpPr>
        <p:spPr>
          <a:xfrm>
            <a:off x="2837815" y="2978150"/>
            <a:ext cx="6885305" cy="521970"/>
          </a:xfrm>
          <a:prstGeom prst="rect">
            <a:avLst/>
          </a:prstGeom>
          <a:noFill/>
        </p:spPr>
        <p:txBody>
          <a:bodyPr wrap="square" rtlCol="0" anchor="t">
            <a:spAutoFit/>
          </a:bodyPr>
          <a:lstStyle/>
          <a:p>
            <a:pPr algn="l"/>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官吏</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称谓逐渐被</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公务员</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代替</a:t>
            </a:r>
          </a:p>
        </p:txBody>
      </p:sp>
      <p:sp>
        <p:nvSpPr>
          <p:cNvPr id="12" name="文本框 11"/>
          <p:cNvSpPr txBox="1"/>
          <p:nvPr/>
        </p:nvSpPr>
        <p:spPr>
          <a:xfrm>
            <a:off x="3011170" y="3450590"/>
            <a:ext cx="9013825" cy="521970"/>
          </a:xfrm>
          <a:prstGeom prst="rect">
            <a:avLst/>
          </a:prstGeom>
          <a:noFill/>
        </p:spPr>
        <p:txBody>
          <a:bodyPr wrap="square" rtlCol="0" anchor="t">
            <a:spAutoFit/>
          </a:bodyPr>
          <a:lstStyle/>
          <a:p>
            <a:pPr algn="l"/>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1929年《公务员任用条例》1933年《公务员任用法》</a:t>
            </a:r>
            <a:endPar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3" name="文本框 12"/>
          <p:cNvSpPr txBox="1"/>
          <p:nvPr/>
        </p:nvSpPr>
        <p:spPr>
          <a:xfrm>
            <a:off x="3080385" y="3887470"/>
            <a:ext cx="6998335" cy="521970"/>
          </a:xfrm>
          <a:prstGeom prst="rect">
            <a:avLst/>
          </a:prstGeom>
          <a:noFill/>
        </p:spPr>
        <p:txBody>
          <a:bodyPr wrap="square" rtlCol="0" anchor="t">
            <a:spAutoFit/>
          </a:bodyPr>
          <a:lstStyle/>
          <a:p>
            <a:pPr algn="l"/>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最高考试机关</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考试院</a:t>
            </a:r>
          </a:p>
        </p:txBody>
      </p:sp>
      <p:sp>
        <p:nvSpPr>
          <p:cNvPr id="14" name="文本框 13"/>
          <p:cNvSpPr txBox="1"/>
          <p:nvPr/>
        </p:nvSpPr>
        <p:spPr>
          <a:xfrm>
            <a:off x="3011170" y="4403090"/>
            <a:ext cx="9088120" cy="521970"/>
          </a:xfrm>
          <a:prstGeom prst="rect">
            <a:avLst/>
          </a:prstGeom>
          <a:noFill/>
        </p:spPr>
        <p:txBody>
          <a:bodyPr wrap="square" rtlCol="0" anchor="t">
            <a:spAutoFit/>
          </a:bodyPr>
          <a:lstStyle/>
          <a:p>
            <a:pPr algn="l"/>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1929</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年第一部</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《考试法》</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公布等</a:t>
            </a:r>
          </a:p>
        </p:txBody>
      </p:sp>
      <p:sp>
        <p:nvSpPr>
          <p:cNvPr id="15" name="文本框 14"/>
          <p:cNvSpPr txBox="1"/>
          <p:nvPr/>
        </p:nvSpPr>
        <p:spPr>
          <a:xfrm>
            <a:off x="3080385" y="4796790"/>
            <a:ext cx="6998335" cy="521970"/>
          </a:xfrm>
          <a:prstGeom prst="rect">
            <a:avLst/>
          </a:prstGeom>
          <a:noFill/>
        </p:spPr>
        <p:txBody>
          <a:bodyPr wrap="square" rtlCol="0" anchor="t">
            <a:spAutoFit/>
          </a:bodyPr>
          <a:lstStyle/>
          <a:p>
            <a:pPr algn="l"/>
            <a:r>
              <a:rPr lang="zh-CN" altLang="en-US" sz="2800">
                <a:solidFill>
                  <a:srgbClr val="C00000"/>
                </a:solidFill>
                <a:latin typeface="华文中宋" panose="02010600040101010101" pitchFamily="2" charset="-122"/>
                <a:ea typeface="华文中宋" panose="02010600040101010101" pitchFamily="2" charset="-122"/>
                <a:cs typeface="黑体" panose="02010609060101010101" charset="-122"/>
                <a:sym typeface="+mn-ea"/>
              </a:rPr>
              <a:t>男女皆可</a:t>
            </a:r>
            <a:r>
              <a:rPr lang="zh-CN" altLang="en-US" sz="2800">
                <a:latin typeface="华文中宋" panose="02010600040101010101" pitchFamily="2" charset="-122"/>
                <a:ea typeface="华文中宋" panose="02010600040101010101" pitchFamily="2" charset="-122"/>
                <a:cs typeface="黑体" panose="02010609060101010101" charset="-122"/>
                <a:sym typeface="+mn-ea"/>
              </a:rPr>
              <a:t>，允许女子参加考试</a:t>
            </a:r>
          </a:p>
        </p:txBody>
      </p:sp>
      <p:sp>
        <p:nvSpPr>
          <p:cNvPr id="16" name="文本框 15"/>
          <p:cNvSpPr txBox="1"/>
          <p:nvPr/>
        </p:nvSpPr>
        <p:spPr>
          <a:xfrm>
            <a:off x="3150235" y="5302885"/>
            <a:ext cx="8949055" cy="521970"/>
          </a:xfrm>
          <a:prstGeom prst="rect">
            <a:avLst/>
          </a:prstGeom>
          <a:noFill/>
        </p:spPr>
        <p:txBody>
          <a:bodyPr wrap="square" rtlCol="0" anchor="t">
            <a:spAutoFit/>
          </a:bodyPr>
          <a:lstStyle/>
          <a:p>
            <a:pPr algn="just"/>
            <a:r>
              <a:rPr lang="zh-CN" altLang="en-US" sz="2800">
                <a:latin typeface="华文中宋" panose="02010600040101010101" pitchFamily="2" charset="-122"/>
                <a:ea typeface="华文中宋" panose="02010600040101010101" pitchFamily="2" charset="-122"/>
                <a:cs typeface="黑体" panose="02010609060101010101" charset="-122"/>
                <a:sym typeface="+mn-ea"/>
              </a:rPr>
              <a:t>一般在职人员，采用</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charset="-122"/>
                <a:sym typeface="+mn-ea"/>
              </a:rPr>
              <a:t>甄别</a:t>
            </a:r>
            <a:r>
              <a:rPr lang="zh-CN" altLang="en-US" sz="2800">
                <a:latin typeface="华文中宋" panose="02010600040101010101" pitchFamily="2" charset="-122"/>
                <a:ea typeface="华文中宋" panose="02010600040101010101" pitchFamily="2" charset="-122"/>
                <a:cs typeface="黑体" panose="02010609060101010101" charset="-122"/>
                <a:sym typeface="+mn-ea"/>
              </a:rPr>
              <a:t>审查措施，使其取得任用资格</a:t>
            </a:r>
          </a:p>
        </p:txBody>
      </p:sp>
      <p:sp>
        <p:nvSpPr>
          <p:cNvPr id="3" name="文本框 2"/>
          <p:cNvSpPr txBox="1"/>
          <p:nvPr/>
        </p:nvSpPr>
        <p:spPr>
          <a:xfrm>
            <a:off x="81280" y="2505075"/>
            <a:ext cx="2319655" cy="473075"/>
          </a:xfrm>
          <a:prstGeom prst="rect">
            <a:avLst/>
          </a:prstGeom>
          <a:noFill/>
        </p:spPr>
        <p:txBody>
          <a:bodyPr wrap="square" rtlCol="0" anchor="t">
            <a:spAutoFit/>
          </a:bodyPr>
          <a:lstStyle/>
          <a:p>
            <a:pPr indent="0" fontAlgn="auto">
              <a:lnSpc>
                <a:spcPts val="298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）内容：</a:t>
            </a:r>
          </a:p>
        </p:txBody>
      </p:sp>
      <p:sp>
        <p:nvSpPr>
          <p:cNvPr id="10" name="文本框 9"/>
          <p:cNvSpPr txBox="1"/>
          <p:nvPr/>
        </p:nvSpPr>
        <p:spPr>
          <a:xfrm>
            <a:off x="334010" y="4417695"/>
            <a:ext cx="5848985" cy="521970"/>
          </a:xfrm>
          <a:prstGeom prst="rect">
            <a:avLst/>
          </a:prstGeom>
          <a:solidFill>
            <a:srgbClr val="C00000">
              <a:alpha val="88000"/>
            </a:srgbClr>
          </a:solidFill>
          <a:effectLst>
            <a:outerShdw blurRad="50800" dist="38100" dir="2700000" algn="tl" rotWithShape="0">
              <a:prstClr val="black">
                <a:alpha val="40000"/>
              </a:prstClr>
            </a:outerShdw>
          </a:effectLst>
        </p:spPr>
        <p:txBody>
          <a:bodyPr wrap="square" rtlCol="0" anchor="t">
            <a:spAutoFit/>
          </a:bodyPr>
          <a:lstStyle/>
          <a:p>
            <a:r>
              <a:rPr lang="zh-CN" altLang="en-US" sz="2800" b="1" spc="-3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①孙中山文官考试思想以法律条文确立</a:t>
            </a:r>
          </a:p>
        </p:txBody>
      </p:sp>
      <p:sp>
        <p:nvSpPr>
          <p:cNvPr id="17" name="文本框 16"/>
          <p:cNvSpPr txBox="1"/>
          <p:nvPr/>
        </p:nvSpPr>
        <p:spPr>
          <a:xfrm>
            <a:off x="334010" y="5193665"/>
            <a:ext cx="7391400"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indent="0" fontAlgn="auto">
              <a:lnSpc>
                <a:spcPct val="100000"/>
              </a:lnSpc>
              <a:spcBef>
                <a:spcPts val="600"/>
              </a:spcBef>
              <a:spcAft>
                <a:spcPct val="0"/>
              </a:spcAft>
              <a:defRPr/>
            </a:pPr>
            <a:r>
              <a:rPr lang="zh-CN" altLang="en-US" sz="2800" b="1" spc="-300">
                <a:solidFill>
                  <a:schemeClr val="bg1"/>
                </a:solidFill>
                <a:latin typeface="华文中宋" panose="02010600040101010101" pitchFamily="2" charset="-122"/>
                <a:ea typeface="华文中宋" panose="02010600040101010101" pitchFamily="2" charset="-122"/>
                <a:cs typeface="华文中宋" panose="02010600040101010101" pitchFamily="2" charset="-122"/>
                <a:sym typeface="+mn-ea"/>
              </a:rPr>
              <a:t>②允许女子参加考试</a:t>
            </a:r>
            <a:r>
              <a:rPr lang="zh-CN" altLang="en-US" sz="2800" b="1" spc="-300" noProof="0">
                <a:ln>
                  <a:noFill/>
                </a:ln>
                <a:solidFill>
                  <a:schemeClr val="bg1"/>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，具有</a:t>
            </a:r>
            <a:r>
              <a:rPr lang="zh-CN" altLang="en-US" sz="2800" b="1" spc="-300">
                <a:solidFill>
                  <a:schemeClr val="bg1"/>
                </a:solidFill>
                <a:latin typeface="华文中宋" panose="02010600040101010101" pitchFamily="2" charset="-122"/>
                <a:ea typeface="华文中宋" panose="02010600040101010101" pitchFamily="2" charset="-122"/>
                <a:cs typeface="华文中宋" panose="02010600040101010101" pitchFamily="2" charset="-122"/>
                <a:sym typeface="+mn-ea"/>
              </a:rPr>
              <a:t>更强的开放性</a:t>
            </a:r>
            <a:r>
              <a:rPr lang="zh-CN" altLang="en-US" sz="2800" b="1" spc="-300" noProof="0">
                <a:ln>
                  <a:noFill/>
                </a:ln>
                <a:solidFill>
                  <a:schemeClr val="bg1"/>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和</a:t>
            </a:r>
            <a:r>
              <a:rPr lang="zh-CN" altLang="en-US" sz="2800" b="1" spc="-300">
                <a:solidFill>
                  <a:schemeClr val="bg1"/>
                </a:solidFill>
                <a:latin typeface="华文中宋" panose="02010600040101010101" pitchFamily="2" charset="-122"/>
                <a:ea typeface="华文中宋" panose="02010600040101010101" pitchFamily="2" charset="-122"/>
                <a:cs typeface="华文中宋" panose="02010600040101010101" pitchFamily="2" charset="-122"/>
                <a:sym typeface="+mn-ea"/>
              </a:rPr>
              <a:t>平等性</a:t>
            </a:r>
          </a:p>
        </p:txBody>
      </p:sp>
      <p:sp>
        <p:nvSpPr>
          <p:cNvPr id="18" name="文本框 17"/>
          <p:cNvSpPr txBox="1"/>
          <p:nvPr/>
        </p:nvSpPr>
        <p:spPr>
          <a:xfrm>
            <a:off x="334010" y="6007735"/>
            <a:ext cx="8977630"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r>
              <a:rPr lang="zh-CN" altLang="en-US" sz="2800" b="1" spc="-300" noProof="0">
                <a:ln>
                  <a:noFill/>
                </a:ln>
                <a:solidFill>
                  <a:schemeClr val="bg1"/>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③实施过程漏洞百出，</a:t>
            </a:r>
            <a:r>
              <a:rPr lang="zh-CN" altLang="en-US" sz="2800" b="1" spc="-3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任用亲信</a:t>
            </a:r>
            <a:r>
              <a:rPr lang="zh-CN" altLang="en-US" sz="2800" b="1" spc="-300" noProof="0">
                <a:ln>
                  <a:noFill/>
                </a:ln>
                <a:solidFill>
                  <a:schemeClr val="bg1"/>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b="1" spc="-3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拉帮结派现象</a:t>
            </a:r>
            <a:r>
              <a:rPr lang="zh-CN" altLang="en-US" sz="2800" b="1" spc="-300" noProof="0">
                <a:ln>
                  <a:noFill/>
                </a:ln>
                <a:solidFill>
                  <a:schemeClr val="bg1"/>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始终</a:t>
            </a:r>
            <a:r>
              <a:rPr lang="zh-CN" altLang="en-US" sz="2800" b="1" spc="-3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无法禁绝</a:t>
            </a:r>
          </a:p>
        </p:txBody>
      </p:sp>
      <p:sp>
        <p:nvSpPr>
          <p:cNvPr id="19" name="矩形标注 18"/>
          <p:cNvSpPr/>
          <p:nvPr/>
        </p:nvSpPr>
        <p:spPr>
          <a:xfrm>
            <a:off x="8392795" y="2505710"/>
            <a:ext cx="3799205" cy="488315"/>
          </a:xfrm>
          <a:prstGeom prst="wedgeRectCallout">
            <a:avLst>
              <a:gd name="adj1" fmla="val 693"/>
              <a:gd name="adj2" fmla="val 144018"/>
            </a:avLst>
          </a:prstGeom>
          <a:solidFill>
            <a:srgbClr val="C00000"/>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标志着公务员制度建立</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P spid="12" grpId="0"/>
      <p:bldP spid="12" grpId="1"/>
      <p:bldP spid="13" grpId="0"/>
      <p:bldP spid="13" grpId="1"/>
      <p:bldP spid="14" grpId="0"/>
      <p:bldP spid="14" grpId="1"/>
      <p:bldP spid="15" grpId="0"/>
      <p:bldP spid="15" grpId="1"/>
      <p:bldP spid="16" grpId="0"/>
      <p:bldP spid="16" grpId="1"/>
      <p:bldP spid="3" grpId="0"/>
      <p:bldP spid="3" grpId="1"/>
      <p:bldP spid="10" grpId="0" animBg="1"/>
      <p:bldP spid="10" grpId="1" animBg="1"/>
      <p:bldP spid="17" grpId="0" animBg="1"/>
      <p:bldP spid="17" grpId="1" animBg="1"/>
      <p:bldP spid="18" grpId="0" animBg="1"/>
      <p:bldP spid="18" grpId="1" animBg="1"/>
      <p:bldP spid="19" grpId="0" animBg="1"/>
      <p:bldP spid="1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clrChange>
              <a:clrFrom>
                <a:srgbClr val="FFFFFF">
                  <a:alpha val="100000"/>
                </a:srgbClr>
              </a:clrFrom>
              <a:clrTo>
                <a:srgbClr val="FFFFFF">
                  <a:alpha val="100000"/>
                  <a:alpha val="0"/>
                </a:srgbClr>
              </a:clrTo>
            </a:clrChange>
          </a:blip>
          <a:srcRect l="3863" t="8033" r="3131"/>
          <a:stretch>
            <a:fillRect/>
          </a:stretch>
        </p:blipFill>
        <p:spPr>
          <a:xfrm>
            <a:off x="6096000" y="1843405"/>
            <a:ext cx="6096000" cy="3693160"/>
          </a:xfrm>
          <a:prstGeom prst="rect">
            <a:avLst/>
          </a:prstGeom>
          <a:noFill/>
          <a:effectLst/>
        </p:spPr>
      </p:pic>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5" name="文本框 4"/>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（二）经济上：</a:t>
            </a:r>
          </a:p>
        </p:txBody>
      </p:sp>
      <p:sp>
        <p:nvSpPr>
          <p:cNvPr id="3" name="文本框 2"/>
          <p:cNvSpPr txBox="1"/>
          <p:nvPr>
            <p:custDataLst>
              <p:tags r:id="rId4"/>
            </p:custDataLst>
          </p:nvPr>
        </p:nvSpPr>
        <p:spPr>
          <a:xfrm>
            <a:off x="2496185" y="901700"/>
            <a:ext cx="7839075" cy="521970"/>
          </a:xfrm>
          <a:prstGeom prst="rect">
            <a:avLst/>
          </a:prstGeom>
          <a:noFill/>
        </p:spPr>
        <p:txBody>
          <a:bodyPr wrap="square">
            <a:spAutoFit/>
          </a:bodyPr>
          <a:lstStyle/>
          <a:p>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民族资本主义迅速发展的十年（</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1927—1936</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6" name="文本框 5"/>
          <p:cNvSpPr txBox="1"/>
          <p:nvPr/>
        </p:nvSpPr>
        <p:spPr>
          <a:xfrm>
            <a:off x="9963150" y="901700"/>
            <a:ext cx="1667510"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黄金十年</a:t>
            </a:r>
          </a:p>
        </p:txBody>
      </p:sp>
      <p:sp>
        <p:nvSpPr>
          <p:cNvPr id="9" name="文本框 8"/>
          <p:cNvSpPr txBox="1"/>
          <p:nvPr/>
        </p:nvSpPr>
        <p:spPr>
          <a:xfrm>
            <a:off x="257810" y="1440815"/>
            <a:ext cx="175006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、原因</a:t>
            </a:r>
            <a:endPar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0" name="矩形 9"/>
          <p:cNvSpPr/>
          <p:nvPr/>
        </p:nvSpPr>
        <p:spPr>
          <a:xfrm>
            <a:off x="257810" y="1931035"/>
            <a:ext cx="6433820" cy="3846195"/>
          </a:xfrm>
          <a:prstGeom prst="rect">
            <a:avLst/>
          </a:prstGeom>
        </p:spPr>
        <p:txBody>
          <a:bodyPr wrap="square">
            <a:spAutoFit/>
          </a:bodyPr>
          <a:lstStyle/>
          <a:p>
            <a:pPr>
              <a:lnSpc>
                <a:spcPct val="100000"/>
              </a:lnSpc>
              <a:spcBef>
                <a:spcPts val="600"/>
              </a:spcBef>
            </a:pPr>
            <a:r>
              <a:rPr lang="zh-CN" altLang="en-US" sz="2800" b="1" smtClean="0">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①政治前提：</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形式上</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统一</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endParaRPr lang="en-US" altLang="zh-CN" sz="2800" smtClean="0">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spcBef>
                <a:spcPts val="600"/>
              </a:spcBef>
            </a:pPr>
            <a:r>
              <a:rPr lang="zh-CN"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②政策：</a:t>
            </a:r>
            <a:r>
              <a:rPr lang="zh-CN"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“国民经济建设运动”</a:t>
            </a:r>
            <a:r>
              <a:rPr lang="zh-CN"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1935</a:t>
            </a:r>
            <a:r>
              <a:rPr lang="zh-CN"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年</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-1937</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年</a:t>
            </a:r>
            <a:r>
              <a:rPr lang="zh-CN"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zh-CN" sz="2800">
                <a:latin typeface="华文中宋" panose="02010600040101010101" pitchFamily="2" charset="-122"/>
                <a:ea typeface="华文中宋" panose="02010600040101010101" pitchFamily="2" charset="-122"/>
                <a:cs typeface="华文中宋" panose="02010600040101010101" pitchFamily="2" charset="-122"/>
              </a:rPr>
              <a:t>的推动、</a:t>
            </a:r>
            <a:r>
              <a:rPr lang="zh-CN" altLang="zh-CN" sz="2800" smtClean="0">
                <a:latin typeface="华文中宋" panose="02010600040101010101" pitchFamily="2" charset="-122"/>
                <a:ea typeface="华文中宋" panose="02010600040101010101" pitchFamily="2" charset="-122"/>
                <a:cs typeface="华文中宋" panose="02010600040101010101" pitchFamily="2" charset="-122"/>
              </a:rPr>
              <a:t>国民政府</a:t>
            </a:r>
            <a:r>
              <a:rPr lang="zh-CN" altLang="zh-CN" sz="2800">
                <a:latin typeface="华文中宋" panose="02010600040101010101" pitchFamily="2" charset="-122"/>
                <a:ea typeface="华文中宋" panose="02010600040101010101" pitchFamily="2" charset="-122"/>
                <a:cs typeface="华文中宋" panose="02010600040101010101" pitchFamily="2" charset="-122"/>
              </a:rPr>
              <a:t>整顿税务</a:t>
            </a:r>
            <a:r>
              <a:rPr lang="zh-CN"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1928-1933</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年</a:t>
            </a:r>
            <a:r>
              <a:rPr lang="zh-CN" altLang="zh-CN"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改订</a:t>
            </a:r>
            <a:r>
              <a:rPr lang="zh-CN"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新约运动）</a:t>
            </a:r>
            <a:r>
              <a:rPr lang="zh-CN" alt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zh-CN" sz="280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nSpc>
                <a:spcPct val="100000"/>
              </a:lnSpc>
              <a:spcBef>
                <a:spcPts val="600"/>
              </a:spcBef>
            </a:pPr>
            <a:r>
              <a:rPr lang="zh-CN" altLang="zh-CN" sz="2800">
                <a:latin typeface="华文中宋" panose="02010600040101010101" pitchFamily="2" charset="-122"/>
                <a:ea typeface="华文中宋" panose="02010600040101010101" pitchFamily="2" charset="-122"/>
                <a:cs typeface="华文中宋" panose="02010600040101010101" pitchFamily="2" charset="-122"/>
              </a:rPr>
              <a:t>稳定金融、统一货币</a:t>
            </a:r>
            <a:r>
              <a:rPr lang="zh-CN"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1935“</a:t>
            </a:r>
            <a:r>
              <a:rPr lang="zh-CN"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币制改革”）</a:t>
            </a:r>
            <a:r>
              <a:rPr lang="zh-CN" altLang="zh-CN" sz="2800">
                <a:latin typeface="华文中宋" panose="02010600040101010101" pitchFamily="2" charset="-122"/>
                <a:ea typeface="华文中宋" panose="02010600040101010101" pitchFamily="2" charset="-122"/>
                <a:cs typeface="华文中宋" panose="02010600040101010101" pitchFamily="2" charset="-122"/>
              </a:rPr>
              <a:t>；</a:t>
            </a:r>
          </a:p>
          <a:p>
            <a:pPr>
              <a:lnSpc>
                <a:spcPct val="100000"/>
              </a:lnSpc>
              <a:spcBef>
                <a:spcPts val="600"/>
              </a:spcBef>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③社会：</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反帝爱国运动；</a:t>
            </a:r>
          </a:p>
          <a:p>
            <a:pPr>
              <a:lnSpc>
                <a:spcPct val="100000"/>
              </a:lnSpc>
              <a:spcBef>
                <a:spcPts val="600"/>
              </a:spcBef>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④思潮：</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实业救国</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11" name="文本框 10"/>
          <p:cNvSpPr txBox="1"/>
          <p:nvPr/>
        </p:nvSpPr>
        <p:spPr>
          <a:xfrm>
            <a:off x="257810" y="5794375"/>
            <a:ext cx="175006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、表现：</a:t>
            </a:r>
            <a:endPar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2" name="文本框 11"/>
          <p:cNvSpPr txBox="1"/>
          <p:nvPr/>
        </p:nvSpPr>
        <p:spPr>
          <a:xfrm>
            <a:off x="1896110" y="5745480"/>
            <a:ext cx="8660765" cy="521970"/>
          </a:xfrm>
          <a:prstGeom prst="rect">
            <a:avLst/>
          </a:prstGeom>
          <a:noFill/>
        </p:spPr>
        <p:txBody>
          <a:bodyPr wrap="square" rtlCol="0" anchor="t">
            <a:spAutoFit/>
          </a:bodyPr>
          <a:lstStyle/>
          <a:p>
            <a:pPr algn="l"/>
            <a:r>
              <a:rPr lang="zh-CN" altLang="en-US" sz="2800">
                <a:latin typeface="华文中宋" panose="02010600040101010101" pitchFamily="2" charset="-122"/>
                <a:ea typeface="华文中宋" panose="02010600040101010101" pitchFamily="2" charset="-122"/>
                <a:cs typeface="+mn-ea"/>
                <a:sym typeface="+mn-lt"/>
              </a:rPr>
              <a:t>除纺织和面粉等行业外，新兴部门有一定程度的发展。</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animBg="1"/>
      <p:bldP spid="6" grpId="1" animBg="1"/>
      <p:bldP spid="9" grpId="0"/>
      <p:bldP spid="9" grpId="1"/>
      <p:bldP spid="10" grpId="0"/>
      <p:bldP spid="10" grpId="1"/>
      <p:bldP spid="11" grpId="0"/>
      <p:bldP spid="11" grpId="1"/>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文本框 18"/>
          <p:cNvSpPr txBox="1"/>
          <p:nvPr/>
        </p:nvSpPr>
        <p:spPr>
          <a:xfrm>
            <a:off x="87630" y="3079750"/>
            <a:ext cx="2218690" cy="2460625"/>
          </a:xfrm>
          <a:prstGeom prst="rect">
            <a:avLst/>
          </a:prstGeom>
          <a:noFill/>
        </p:spPr>
        <p:txBody>
          <a:bodyPr wrap="square" rtlCol="0" anchor="t">
            <a:spAutoFit/>
          </a:bodyPr>
          <a:lstStyle/>
          <a:p>
            <a:pPr>
              <a:lnSpc>
                <a:spcPct val="11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）背景：</a:t>
            </a:r>
          </a:p>
          <a:p>
            <a:pPr>
              <a:lnSpc>
                <a:spcPct val="11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）概况：</a:t>
            </a:r>
          </a:p>
          <a:p>
            <a:pPr>
              <a:lnSpc>
                <a:spcPct val="11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）内容：</a:t>
            </a:r>
          </a:p>
          <a:p>
            <a:pPr>
              <a:lnSpc>
                <a:spcPct val="11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nSpc>
                <a:spcPct val="11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4</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）意义：</a:t>
            </a:r>
          </a:p>
        </p:txBody>
      </p:sp>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7" name="文本框 6"/>
          <p:cNvSpPr txBox="1"/>
          <p:nvPr>
            <p:custDataLst>
              <p:tags r:id="rId4"/>
            </p:custDataLst>
          </p:nvPr>
        </p:nvSpPr>
        <p:spPr>
          <a:xfrm>
            <a:off x="379095" y="1009650"/>
            <a:ext cx="7908290" cy="521970"/>
          </a:xfrm>
          <a:prstGeom prst="rect">
            <a:avLst/>
          </a:prstGeom>
          <a:solidFill>
            <a:srgbClr val="A06B43"/>
          </a:solidFill>
          <a:ln w="19050">
            <a:noFill/>
          </a:ln>
          <a:effectLst>
            <a:outerShdw blurRad="50800" dist="38100" dir="2700000" algn="tl" rotWithShape="0">
              <a:prstClr val="black">
                <a:alpha val="40000"/>
              </a:prstClr>
            </a:outerShdw>
          </a:effectLst>
        </p:spPr>
        <p:txBody>
          <a:bodyPr wrap="square">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知识补充：</a:t>
            </a: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1935-1937</a:t>
            </a:r>
            <a:r>
              <a:rPr lang="zh-CN"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年</a:t>
            </a:r>
            <a:r>
              <a:rPr lang="zh-CN" altLang="zh-CN"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“国民经济建设运动”</a:t>
            </a:r>
            <a:endParaRPr lang="zh-CN"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3" name="矩形 12"/>
          <p:cNvSpPr/>
          <p:nvPr/>
        </p:nvSpPr>
        <p:spPr>
          <a:xfrm>
            <a:off x="290195" y="1609725"/>
            <a:ext cx="11652250" cy="1512570"/>
          </a:xfrm>
          <a:prstGeom prst="rect">
            <a:avLst/>
          </a:prstGeom>
        </p:spPr>
        <p:txBody>
          <a:bodyPr wrap="square">
            <a:spAutoFit/>
          </a:bodyPr>
          <a:lstStyle/>
          <a:p>
            <a:pPr>
              <a:lnSpc>
                <a:spcPct val="110000"/>
              </a:lnSpc>
            </a:pPr>
            <a:r>
              <a:rPr lang="zh-CN" altLang="en-US" sz="2800" smtClean="0">
                <a:latin typeface="楷体" panose="02010609060101010101" charset="-122"/>
                <a:ea typeface="楷体" panose="02010609060101010101" charset="-122"/>
                <a:cs typeface="楷体" panose="02010609060101010101" charset="-122"/>
              </a:rPr>
              <a:t>材料</a:t>
            </a:r>
            <a:r>
              <a:rPr lang="en-US" altLang="zh-CN" sz="2800" smtClean="0">
                <a:latin typeface="楷体" panose="02010609060101010101" charset="-122"/>
                <a:ea typeface="楷体" panose="02010609060101010101" charset="-122"/>
                <a:cs typeface="楷体" panose="02010609060101010101" charset="-122"/>
              </a:rPr>
              <a:t>1</a:t>
            </a:r>
            <a:r>
              <a:rPr lang="zh-CN" altLang="en-US" sz="2800" smtClean="0">
                <a:latin typeface="楷体" panose="02010609060101010101" charset="-122"/>
                <a:ea typeface="楷体" panose="02010609060101010101" charset="-122"/>
                <a:cs typeface="楷体" panose="02010609060101010101" charset="-122"/>
              </a:rPr>
              <a:t>：</a:t>
            </a:r>
            <a:r>
              <a:rPr lang="en-US" altLang="zh-CN" sz="2800" smtClean="0">
                <a:latin typeface="楷体" panose="02010609060101010101" charset="-122"/>
                <a:ea typeface="楷体" panose="02010609060101010101" charset="-122"/>
                <a:cs typeface="楷体" panose="02010609060101010101" charset="-122"/>
              </a:rPr>
              <a:t>20</a:t>
            </a:r>
            <a:r>
              <a:rPr lang="zh-CN" altLang="en-US" sz="2800">
                <a:latin typeface="楷体" panose="02010609060101010101" charset="-122"/>
                <a:ea typeface="楷体" panose="02010609060101010101" charset="-122"/>
                <a:cs typeface="楷体" panose="02010609060101010101" charset="-122"/>
              </a:rPr>
              <a:t>世纪</a:t>
            </a:r>
            <a:r>
              <a:rPr lang="en-US" altLang="zh-CN" sz="2800">
                <a:latin typeface="楷体" panose="02010609060101010101" charset="-122"/>
                <a:ea typeface="楷体" panose="02010609060101010101" charset="-122"/>
                <a:cs typeface="楷体" panose="02010609060101010101" charset="-122"/>
              </a:rPr>
              <a:t>30</a:t>
            </a:r>
            <a:r>
              <a:rPr lang="zh-CN" altLang="en-US" sz="2800">
                <a:latin typeface="楷体" panose="02010609060101010101" charset="-122"/>
                <a:ea typeface="楷体" panose="02010609060101010101" charset="-122"/>
                <a:cs typeface="楷体" panose="02010609060101010101" charset="-122"/>
              </a:rPr>
              <a:t>年代，国民政府开始推行苏式计划经济体制</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还通过独资和与中央及地方单位、私人合办等方式，大力兴办厂矿。这与苏俄以及斯大林时期的通行做法是一样的</a:t>
            </a:r>
            <a:r>
              <a:rPr lang="zh-CN" altLang="en-US" sz="2800" smtClean="0">
                <a:latin typeface="楷体" panose="02010609060101010101" charset="-122"/>
                <a:ea typeface="楷体" panose="02010609060101010101" charset="-122"/>
                <a:cs typeface="楷体" panose="02010609060101010101" charset="-122"/>
              </a:rPr>
              <a:t>。</a:t>
            </a:r>
          </a:p>
        </p:txBody>
      </p:sp>
      <p:sp>
        <p:nvSpPr>
          <p:cNvPr id="14" name="矩形 13"/>
          <p:cNvSpPr/>
          <p:nvPr/>
        </p:nvSpPr>
        <p:spPr>
          <a:xfrm>
            <a:off x="2004695" y="3079750"/>
            <a:ext cx="10052685" cy="521970"/>
          </a:xfrm>
          <a:prstGeom prst="rect">
            <a:avLst/>
          </a:prstGeom>
        </p:spPr>
        <p:txBody>
          <a:bodyPr wrap="square">
            <a:spAutoFit/>
          </a:bodyPr>
          <a:lstStyle/>
          <a:p>
            <a:pPr lvl="0"/>
            <a:r>
              <a:rPr lang="zh-CN" altLang="en-US" sz="2800" smtClean="0">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①日本侵华加剧，民族危机加深；②受苏联经济经济模式影响。</a:t>
            </a:r>
          </a:p>
        </p:txBody>
      </p:sp>
      <p:sp>
        <p:nvSpPr>
          <p:cNvPr id="15" name="矩形 14"/>
          <p:cNvSpPr/>
          <p:nvPr/>
        </p:nvSpPr>
        <p:spPr>
          <a:xfrm>
            <a:off x="2004695" y="3604895"/>
            <a:ext cx="11652885" cy="52197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zh-CN" sz="2800">
                <a:latin typeface="华文中宋" panose="02010600040101010101" pitchFamily="2" charset="-122"/>
                <a:ea typeface="华文中宋" panose="02010600040101010101" pitchFamily="2" charset="-122"/>
                <a:cs typeface="华文中宋" panose="02010600040101010101" pitchFamily="2" charset="-122"/>
              </a:rPr>
              <a:t>1935</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年，南京国民政府开展“</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国民经济建设运动</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a:t>
            </a:r>
            <a:endPar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8" name="文本框 17"/>
          <p:cNvSpPr txBox="1"/>
          <p:nvPr/>
        </p:nvSpPr>
        <p:spPr>
          <a:xfrm>
            <a:off x="367030" y="4109085"/>
            <a:ext cx="11575415" cy="953135"/>
          </a:xfrm>
          <a:prstGeom prst="rect">
            <a:avLst/>
          </a:prstGeom>
          <a:noFill/>
        </p:spPr>
        <p:txBody>
          <a:bodyPr wrap="square" rtlCol="0" anchor="t">
            <a:spAutoFit/>
          </a:bodyPr>
          <a:lstStyle/>
          <a:p>
            <a:r>
              <a:rPr lang="en-US" altLang="zh-CN" sz="2800">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①振兴农业，改良农产；②保护矿业，开发矿产；③扶助工商，调节劳资；④开辟道路，发展交通；⑤调整金融，流通资金，促进实业。</a:t>
            </a:r>
          </a:p>
        </p:txBody>
      </p:sp>
      <p:sp>
        <p:nvSpPr>
          <p:cNvPr id="20" name="文本框 19"/>
          <p:cNvSpPr txBox="1"/>
          <p:nvPr/>
        </p:nvSpPr>
        <p:spPr>
          <a:xfrm>
            <a:off x="290830" y="5469255"/>
            <a:ext cx="12009120" cy="953135"/>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①积极：一定程度上</a:t>
            </a:r>
            <a:r>
              <a:rPr lang="zh-CN" altLang="en-US" sz="2800">
                <a:solidFill>
                  <a:srgbClr val="C00000"/>
                </a:solidFill>
                <a:latin typeface="华文中宋" panose="02010600040101010101" pitchFamily="2" charset="-122"/>
                <a:ea typeface="华文中宋" panose="02010600040101010101" pitchFamily="2" charset="-122"/>
                <a:sym typeface="+mn-ea"/>
              </a:rPr>
              <a:t>抵制了外国资本的入侵</a:t>
            </a:r>
            <a:r>
              <a:rPr lang="zh-CN" altLang="en-US" sz="2800" smtClean="0">
                <a:latin typeface="华文中宋" panose="02010600040101010101" pitchFamily="2" charset="-122"/>
                <a:ea typeface="华文中宋" panose="02010600040101010101" pitchFamily="2" charset="-122"/>
                <a:sym typeface="+mn-ea"/>
              </a:rPr>
              <a:t>；为</a:t>
            </a:r>
            <a:r>
              <a:rPr lang="zh-CN" altLang="en-US" sz="2800">
                <a:solidFill>
                  <a:srgbClr val="C00000"/>
                </a:solidFill>
                <a:latin typeface="华文中宋" panose="02010600040101010101" pitchFamily="2" charset="-122"/>
                <a:ea typeface="华文中宋" panose="02010600040101010101" pitchFamily="2" charset="-122"/>
                <a:sym typeface="+mn-ea"/>
              </a:rPr>
              <a:t>抗日战争</a:t>
            </a:r>
            <a:r>
              <a:rPr lang="zh-CN" altLang="en-US" sz="2800">
                <a:latin typeface="华文中宋" panose="02010600040101010101" pitchFamily="2" charset="-122"/>
                <a:ea typeface="华文中宋" panose="02010600040101010101" pitchFamily="2" charset="-122"/>
                <a:sym typeface="+mn-ea"/>
              </a:rPr>
              <a:t>奠定物质基础；</a:t>
            </a:r>
            <a:endParaRPr lang="en-US" altLang="zh-CN" sz="2800">
              <a:latin typeface="华文中宋" panose="02010600040101010101" pitchFamily="2" charset="-122"/>
              <a:ea typeface="华文中宋" panose="02010600040101010101" pitchFamily="2" charset="-122"/>
            </a:endParaRPr>
          </a:p>
          <a:p>
            <a:r>
              <a:rPr lang="zh-CN" altLang="en-US" sz="2800">
                <a:latin typeface="华文中宋" panose="02010600040101010101" pitchFamily="2" charset="-122"/>
                <a:ea typeface="华文中宋" panose="02010600040101010101" pitchFamily="2" charset="-122"/>
                <a:sym typeface="+mn-ea"/>
              </a:rPr>
              <a:t>②消极：</a:t>
            </a:r>
            <a:r>
              <a:rPr lang="zh-CN" altLang="en-US" sz="2800">
                <a:solidFill>
                  <a:srgbClr val="C00000"/>
                </a:solidFill>
                <a:latin typeface="华文中宋" panose="02010600040101010101" pitchFamily="2" charset="-122"/>
                <a:ea typeface="华文中宋" panose="02010600040101010101" pitchFamily="2" charset="-122"/>
                <a:sym typeface="+mn-ea"/>
              </a:rPr>
              <a:t>官僚资本</a:t>
            </a:r>
            <a:r>
              <a:rPr lang="zh-CN" altLang="en-US" sz="2800">
                <a:latin typeface="华文中宋" panose="02010600040101010101" pitchFamily="2" charset="-122"/>
                <a:ea typeface="华文中宋" panose="02010600040101010101" pitchFamily="2" charset="-122"/>
                <a:sym typeface="+mn-ea"/>
              </a:rPr>
              <a:t>凭借国家政权聚敛起巨额财富。</a:t>
            </a:r>
          </a:p>
        </p:txBody>
      </p:sp>
      <p:sp>
        <p:nvSpPr>
          <p:cNvPr id="21" name="文本框 20"/>
          <p:cNvSpPr txBox="1"/>
          <p:nvPr/>
        </p:nvSpPr>
        <p:spPr>
          <a:xfrm>
            <a:off x="9513570" y="4991100"/>
            <a:ext cx="2428875" cy="478155"/>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p>
            <a:pPr>
              <a:lnSpc>
                <a:spcPct val="90000"/>
              </a:lnSpc>
            </a:pP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全面发展经济</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7" grpId="0" animBg="1"/>
      <p:bldP spid="7" grpId="1" animBg="1"/>
      <p:bldP spid="13" grpId="0"/>
      <p:bldP spid="13" grpId="1"/>
      <p:bldP spid="14" grpId="0"/>
      <p:bldP spid="14" grpId="1"/>
      <p:bldP spid="15" grpId="0" animBg="1"/>
      <p:bldP spid="15" grpId="1" animBg="1"/>
      <p:bldP spid="18" grpId="0"/>
      <p:bldP spid="18" grpId="1"/>
      <p:bldP spid="20" grpId="0"/>
      <p:bldP spid="20" grpId="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7" name="文本框 6"/>
          <p:cNvSpPr txBox="1"/>
          <p:nvPr>
            <p:custDataLst>
              <p:tags r:id="rId4"/>
            </p:custDataLst>
          </p:nvPr>
        </p:nvSpPr>
        <p:spPr>
          <a:xfrm>
            <a:off x="379095" y="1009650"/>
            <a:ext cx="8087360" cy="521970"/>
          </a:xfrm>
          <a:prstGeom prst="rect">
            <a:avLst/>
          </a:prstGeom>
          <a:solidFill>
            <a:srgbClr val="A06B43"/>
          </a:solidFill>
          <a:ln w="19050">
            <a:noFill/>
          </a:ln>
          <a:effectLst>
            <a:outerShdw blurRad="50800" dist="38100" dir="2700000" algn="tl" rotWithShape="0">
              <a:prstClr val="black">
                <a:alpha val="40000"/>
              </a:prstClr>
            </a:outerShdw>
          </a:effectLst>
        </p:spPr>
        <p:txBody>
          <a:bodyPr wrap="square">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选必链接：</a:t>
            </a: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1935</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年</a:t>
            </a:r>
            <a:r>
              <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国民政府法币改革（币制改革）</a:t>
            </a:r>
            <a:endParaRPr lang="en-US" altLang="zh-CN"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graphicFrame>
        <p:nvGraphicFramePr>
          <p:cNvPr id="3" name="表格 2"/>
          <p:cNvGraphicFramePr/>
          <p:nvPr>
            <p:custDataLst>
              <p:tags r:id="rId5"/>
            </p:custDataLst>
          </p:nvPr>
        </p:nvGraphicFramePr>
        <p:xfrm>
          <a:off x="379095" y="1630045"/>
          <a:ext cx="11379835" cy="3491865"/>
        </p:xfrm>
        <a:graphic>
          <a:graphicData uri="http://schemas.openxmlformats.org/drawingml/2006/table">
            <a:tbl>
              <a:tblPr firstRow="1" bandRow="1">
                <a:tableStyleId>{5C22544A-7EE6-4342-B048-85BDC9FD1C3A}</a:tableStyleId>
              </a:tblPr>
              <a:tblGrid>
                <a:gridCol w="909955"/>
                <a:gridCol w="10469880"/>
              </a:tblGrid>
              <a:tr h="1052195">
                <a:tc>
                  <a:txBody>
                    <a:bodyPr/>
                    <a:lstStyle/>
                    <a:p>
                      <a:pPr>
                        <a:buNone/>
                      </a:pPr>
                      <a:r>
                        <a:rPr lang="zh-CN" altLang="en-US" sz="2800" b="1">
                          <a:solidFill>
                            <a:schemeClr val="accent2">
                              <a:lumMod val="50000"/>
                            </a:schemeClr>
                          </a:solidFill>
                          <a:latin typeface="华文中宋" panose="02010600040101010101" pitchFamily="2" charset="-122"/>
                          <a:ea typeface="华文中宋" panose="02010600040101010101" pitchFamily="2" charset="-122"/>
                        </a:rPr>
                        <a:t>背景</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83285">
                <a:tc>
                  <a:txBody>
                    <a:bodyPr/>
                    <a:lstStyle/>
                    <a:p>
                      <a:pPr>
                        <a:buNone/>
                      </a:pPr>
                      <a:r>
                        <a:rPr lang="zh-CN" altLang="en-US" sz="2800" b="1">
                          <a:solidFill>
                            <a:schemeClr val="accent2">
                              <a:lumMod val="50000"/>
                            </a:schemeClr>
                          </a:solidFill>
                          <a:latin typeface="华文中宋" panose="02010600040101010101" pitchFamily="2" charset="-122"/>
                          <a:ea typeface="华文中宋" panose="02010600040101010101" pitchFamily="2" charset="-122"/>
                        </a:rPr>
                        <a:t>内容</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556385">
                <a:tc>
                  <a:txBody>
                    <a:bodyPr/>
                    <a:lstStyle/>
                    <a:p>
                      <a:pPr>
                        <a:buNone/>
                      </a:pPr>
                      <a:r>
                        <a:rPr lang="zh-CN" altLang="en-US" sz="2800" b="1">
                          <a:solidFill>
                            <a:schemeClr val="accent2">
                              <a:lumMod val="50000"/>
                            </a:schemeClr>
                          </a:solidFill>
                          <a:latin typeface="华文中宋" panose="02010600040101010101" pitchFamily="2" charset="-122"/>
                          <a:ea typeface="华文中宋" panose="02010600040101010101" pitchFamily="2" charset="-122"/>
                        </a:rPr>
                        <a:t>评价</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p>
                      <a:pPr>
                        <a:buNone/>
                      </a:pPr>
                      <a:endParaRPr lang="zh-CN" altLang="en-US" sz="2800">
                        <a:solidFill>
                          <a:schemeClr val="tx1"/>
                        </a:solidFill>
                        <a:latin typeface="华文中宋" panose="02010600040101010101" pitchFamily="2" charset="-122"/>
                        <a:ea typeface="华文中宋" panose="02010600040101010101" pitchFamily="2" charset="-122"/>
                      </a:endParaRPr>
                    </a:p>
                    <a:p>
                      <a:pPr>
                        <a:buNone/>
                      </a:pPr>
                      <a:endParaRPr lang="zh-CN" altLang="en-US" sz="2800">
                        <a:solidFill>
                          <a:schemeClr val="tx1"/>
                        </a:solidFill>
                        <a:latin typeface="华文中宋" panose="02010600040101010101" pitchFamily="2" charset="-122"/>
                        <a:ea typeface="华文中宋" panose="02010600040101010101" pitchFamily="2" charset="-122"/>
                      </a:endParaRPr>
                    </a:p>
                    <a:p>
                      <a:pPr>
                        <a:buNone/>
                      </a:pPr>
                      <a:endParaRPr lang="zh-CN" altLang="en-US" sz="2800">
                        <a:solidFill>
                          <a:schemeClr val="tx1"/>
                        </a:solidFill>
                        <a:latin typeface="华文中宋" panose="02010600040101010101" pitchFamily="2" charset="-122"/>
                        <a:ea typeface="华文中宋" panose="02010600040101010101" pitchFamily="2" charset="-122"/>
                      </a:endParaRPr>
                    </a:p>
                    <a:p>
                      <a:pPr>
                        <a:buNone/>
                      </a:pPr>
                      <a:endParaRPr lang="zh-CN" altLang="en-US" sz="2800">
                        <a:solidFill>
                          <a:schemeClr val="tx1"/>
                        </a:solidFill>
                        <a:latin typeface="华文中宋" panose="02010600040101010101" pitchFamily="2" charset="-122"/>
                        <a:ea typeface="华文中宋" panose="02010600040101010101" pitchFamily="2" charset="-122"/>
                      </a:endParaRPr>
                    </a:p>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5" name="文本框 4"/>
          <p:cNvSpPr txBox="1"/>
          <p:nvPr/>
        </p:nvSpPr>
        <p:spPr>
          <a:xfrm>
            <a:off x="1289050" y="1630045"/>
            <a:ext cx="10260330" cy="1038860"/>
          </a:xfrm>
          <a:prstGeom prst="rect">
            <a:avLst/>
          </a:prstGeom>
          <a:noFill/>
        </p:spPr>
        <p:txBody>
          <a:bodyPr wrap="square" rtlCol="0" anchor="t">
            <a:spAutoFit/>
          </a:bodyPr>
          <a:lstStyle/>
          <a:p>
            <a:pPr algn="l">
              <a:lnSpc>
                <a:spcPct val="110000"/>
              </a:lnSpc>
            </a:pP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①国内货币制度混乱；②世界经济危机波及到中国</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美国大量收购白银，导致</a:t>
            </a:r>
            <a:r>
              <a:rPr lang="zh-CN" altLang="zh-CN" sz="2800">
                <a:latin typeface="华文中宋" panose="02010600040101010101" pitchFamily="2" charset="-122"/>
                <a:ea typeface="华文中宋" panose="02010600040101010101" pitchFamily="2" charset="-122"/>
                <a:cs typeface="华文中宋" panose="02010600040101010101" pitchFamily="2" charset="-122"/>
                <a:sym typeface="+mn-ea"/>
              </a:rPr>
              <a:t>白银外流</a:t>
            </a: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③</a:t>
            </a: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巩固统治，发展经济的需要。</a:t>
            </a:r>
            <a:endPar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6" name="文本框 5"/>
          <p:cNvSpPr txBox="1"/>
          <p:nvPr/>
        </p:nvSpPr>
        <p:spPr>
          <a:xfrm>
            <a:off x="1289050" y="2668905"/>
            <a:ext cx="10568305" cy="953135"/>
          </a:xfrm>
          <a:prstGeom prst="rect">
            <a:avLst/>
          </a:prstGeom>
          <a:noFill/>
        </p:spPr>
        <p:txBody>
          <a:bodyPr wrap="square" rtlCol="0" anchor="t">
            <a:spAutoFit/>
          </a:bodyPr>
          <a:lstStyle/>
          <a:p>
            <a:r>
              <a:rPr lang="zh-CN" altLang="en-US" sz="2800" smtClean="0">
                <a:solidFill>
                  <a:schemeClr val="tx1"/>
                </a:solidFill>
                <a:latin typeface="华文中宋" panose="02010600040101010101" pitchFamily="2" charset="-122"/>
                <a:ea typeface="华文中宋" panose="02010600040101010101" pitchFamily="2" charset="-122"/>
                <a:cs typeface="楷体" panose="02010609060101010101" charset="-122"/>
                <a:sym typeface="+mn-ea"/>
              </a:rPr>
              <a:t>废止银本位制、以法定纸币为本位货币的币制改革（所有公私使用法币；白银国有；银本位制为外汇本位制）</a:t>
            </a:r>
          </a:p>
        </p:txBody>
      </p:sp>
      <p:sp>
        <p:nvSpPr>
          <p:cNvPr id="10" name="文本框 9"/>
          <p:cNvSpPr txBox="1"/>
          <p:nvPr/>
        </p:nvSpPr>
        <p:spPr>
          <a:xfrm>
            <a:off x="1289050" y="3622040"/>
            <a:ext cx="10567670" cy="2460625"/>
          </a:xfrm>
          <a:prstGeom prst="rect">
            <a:avLst/>
          </a:prstGeom>
          <a:noFill/>
        </p:spPr>
        <p:txBody>
          <a:bodyPr wrap="square" rtlCol="0" anchor="t">
            <a:spAutoFit/>
          </a:bodyPr>
          <a:lstStyle/>
          <a:p>
            <a:pPr indent="0">
              <a:lnSpc>
                <a:spcPct val="110000"/>
              </a:lnSpc>
            </a:pPr>
            <a:r>
              <a:rPr lang="zh-CN" sz="2800" b="1">
                <a:solidFill>
                  <a:srgbClr val="C00000"/>
                </a:solidFill>
                <a:latin typeface="华文中宋" panose="02010600040101010101" pitchFamily="2" charset="-122"/>
                <a:ea typeface="华文中宋" panose="02010600040101010101" pitchFamily="2" charset="-122"/>
                <a:cs typeface="微软雅黑" panose="020B0503020204020204" charset="-122"/>
                <a:sym typeface="+mn-ea"/>
              </a:rPr>
              <a:t>积极：</a:t>
            </a:r>
            <a:r>
              <a:rPr lang="zh-CN" sz="2800">
                <a:solidFill>
                  <a:schemeClr val="tx1"/>
                </a:solidFill>
                <a:latin typeface="华文中宋" panose="02010600040101010101" pitchFamily="2" charset="-122"/>
                <a:ea typeface="华文中宋" panose="02010600040101010101" pitchFamily="2" charset="-122"/>
                <a:cs typeface="微软雅黑" panose="020B0503020204020204" charset="-122"/>
                <a:sym typeface="+mn-ea"/>
              </a:rPr>
              <a:t>①</a:t>
            </a:r>
            <a:r>
              <a:rPr lang="zh-CN" sz="2800">
                <a:solidFill>
                  <a:srgbClr val="222222"/>
                </a:solidFill>
                <a:latin typeface="华文中宋" panose="02010600040101010101" pitchFamily="2" charset="-122"/>
                <a:ea typeface="华文中宋" panose="02010600040101010101" pitchFamily="2" charset="-122"/>
                <a:cs typeface="微软雅黑" panose="020B0503020204020204" charset="-122"/>
                <a:sym typeface="+mn-ea"/>
              </a:rPr>
              <a:t>对防止白银外流，稳定金融市场，促进物价回升，刺激生产复苏，民族资本主义发展起到了一定的作用；②</a:t>
            </a:r>
            <a:r>
              <a:rPr lang="zh-CN" altLang="en-US" sz="2800">
                <a:latin typeface="华文中宋" panose="02010600040101010101" pitchFamily="2" charset="-122"/>
                <a:ea typeface="华文中宋" panose="02010600040101010101" pitchFamily="2" charset="-122"/>
                <a:cs typeface="微软雅黑" panose="020B0503020204020204" charset="-122"/>
                <a:sym typeface="+mn-ea"/>
              </a:rPr>
              <a:t>为抗日战争奠定物质基础。</a:t>
            </a:r>
            <a:endParaRPr lang="en-US" altLang="zh-CN" sz="2800" b="0">
              <a:solidFill>
                <a:srgbClr val="222222"/>
              </a:solidFill>
              <a:latin typeface="华文中宋" panose="02010600040101010101" pitchFamily="2" charset="-122"/>
              <a:ea typeface="华文中宋" panose="02010600040101010101" pitchFamily="2" charset="-122"/>
              <a:cs typeface="微软雅黑" panose="020B0503020204020204" charset="-122"/>
            </a:endParaRPr>
          </a:p>
          <a:p>
            <a:pPr indent="0">
              <a:lnSpc>
                <a:spcPct val="110000"/>
              </a:lnSpc>
            </a:pPr>
            <a:r>
              <a:rPr lang="zh-CN" sz="2800" b="1">
                <a:solidFill>
                  <a:srgbClr val="C00000"/>
                </a:solidFill>
                <a:latin typeface="华文中宋" panose="02010600040101010101" pitchFamily="2" charset="-122"/>
                <a:ea typeface="华文中宋" panose="02010600040101010101" pitchFamily="2" charset="-122"/>
                <a:cs typeface="微软雅黑" panose="020B0503020204020204" charset="-122"/>
                <a:sym typeface="+mn-ea"/>
              </a:rPr>
              <a:t>消极：</a:t>
            </a:r>
            <a:r>
              <a:rPr lang="zh-CN" sz="2800">
                <a:solidFill>
                  <a:schemeClr val="tx1"/>
                </a:solidFill>
                <a:latin typeface="华文中宋" panose="02010600040101010101" pitchFamily="2" charset="-122"/>
                <a:ea typeface="华文中宋" panose="02010600040101010101" pitchFamily="2" charset="-122"/>
                <a:cs typeface="微软雅黑" panose="020B0503020204020204" charset="-122"/>
                <a:sym typeface="+mn-ea"/>
              </a:rPr>
              <a:t>①</a:t>
            </a:r>
            <a:r>
              <a:rPr lang="zh-CN" sz="2800">
                <a:solidFill>
                  <a:srgbClr val="222222"/>
                </a:solidFill>
                <a:latin typeface="华文中宋" panose="02010600040101010101" pitchFamily="2" charset="-122"/>
                <a:ea typeface="华文中宋" panose="02010600040101010101" pitchFamily="2" charset="-122"/>
                <a:cs typeface="微软雅黑" panose="020B0503020204020204" charset="-122"/>
                <a:sym typeface="+mn-ea"/>
              </a:rPr>
              <a:t>官僚资本借此聚敛起巨额财富；②为后期国民政府滥发纸币，造成恶性通货膨胀的局面埋下了隐患。</a:t>
            </a:r>
            <a:endParaRPr lang="zh-CN" altLang="en-US" sz="2800">
              <a:solidFill>
                <a:srgbClr val="222222"/>
              </a:solidFill>
              <a:latin typeface="华文中宋" panose="02010600040101010101" pitchFamily="2" charset="-122"/>
              <a:ea typeface="华文中宋" panose="02010600040101010101" pitchFamily="2" charset="-122"/>
              <a:cs typeface="微软雅黑" panose="020B0503020204020204" charset="-122"/>
              <a:sym typeface="+mn-ea"/>
            </a:endParaRPr>
          </a:p>
        </p:txBody>
      </p:sp>
      <p:pic>
        <p:nvPicPr>
          <p:cNvPr id="9" name="图片 8"/>
          <p:cNvPicPr>
            <a:picLocks noChangeAspect="1"/>
          </p:cNvPicPr>
          <p:nvPr>
            <p:custDataLst>
              <p:tags r:id="rId6"/>
            </p:custDataLst>
          </p:nvPr>
        </p:nvPicPr>
        <p:blipFill>
          <a:blip r:embed="rId8"/>
          <a:srcRect b="13923"/>
          <a:stretch>
            <a:fillRect/>
          </a:stretch>
        </p:blipFill>
        <p:spPr>
          <a:xfrm>
            <a:off x="8908415" y="339090"/>
            <a:ext cx="2850515" cy="109855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 grpId="0"/>
      <p:bldP spid="5" grpId="1"/>
      <p:bldP spid="6" grpId="0"/>
      <p:bldP spid="6" grpId="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7" name="文本框 6"/>
          <p:cNvSpPr txBox="1"/>
          <p:nvPr>
            <p:custDataLst>
              <p:tags r:id="rId4"/>
            </p:custDataLst>
          </p:nvPr>
        </p:nvSpPr>
        <p:spPr>
          <a:xfrm>
            <a:off x="379095" y="1009650"/>
            <a:ext cx="8087360" cy="521970"/>
          </a:xfrm>
          <a:prstGeom prst="rect">
            <a:avLst/>
          </a:prstGeom>
          <a:solidFill>
            <a:srgbClr val="A06B43"/>
          </a:solidFill>
          <a:ln w="19050">
            <a:noFill/>
          </a:ln>
          <a:effectLst>
            <a:outerShdw blurRad="50800" dist="38100" dir="2700000" algn="tl" rotWithShape="0">
              <a:prstClr val="black">
                <a:alpha val="40000"/>
              </a:prstClr>
            </a:outerShdw>
          </a:effectLst>
        </p:spPr>
        <p:txBody>
          <a:bodyPr wrap="square">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选必链接：</a:t>
            </a: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1928—1933</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年</a:t>
            </a:r>
            <a:r>
              <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微软雅黑" panose="020B0503020204020204" charset="-122"/>
                <a:sym typeface="+mn-ea"/>
              </a:rPr>
              <a:t>国民政府改订新约运动</a:t>
            </a:r>
          </a:p>
        </p:txBody>
      </p:sp>
      <p:graphicFrame>
        <p:nvGraphicFramePr>
          <p:cNvPr id="3" name="表格 2"/>
          <p:cNvGraphicFramePr/>
          <p:nvPr>
            <p:custDataLst>
              <p:tags r:id="rId5"/>
            </p:custDataLst>
          </p:nvPr>
        </p:nvGraphicFramePr>
        <p:xfrm>
          <a:off x="379095" y="1630045"/>
          <a:ext cx="11379835" cy="4946650"/>
        </p:xfrm>
        <a:graphic>
          <a:graphicData uri="http://schemas.openxmlformats.org/drawingml/2006/table">
            <a:tbl>
              <a:tblPr firstRow="1" bandRow="1">
                <a:tableStyleId>{5C22544A-7EE6-4342-B048-85BDC9FD1C3A}</a:tableStyleId>
              </a:tblPr>
              <a:tblGrid>
                <a:gridCol w="909955"/>
                <a:gridCol w="10469880"/>
              </a:tblGrid>
              <a:tr h="1371600">
                <a:tc>
                  <a:txBody>
                    <a:bodyPr/>
                    <a:lstStyle/>
                    <a:p>
                      <a:pPr>
                        <a:buNone/>
                      </a:pPr>
                      <a:r>
                        <a:rPr lang="zh-CN" altLang="en-US" sz="2800" b="1">
                          <a:solidFill>
                            <a:schemeClr val="accent2">
                              <a:lumMod val="50000"/>
                            </a:schemeClr>
                          </a:solidFill>
                          <a:latin typeface="华文中宋" panose="02010600040101010101" pitchFamily="2" charset="-122"/>
                          <a:ea typeface="华文中宋" panose="02010600040101010101" pitchFamily="2" charset="-122"/>
                        </a:rPr>
                        <a:t>背景</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p>
                      <a:pPr>
                        <a:buNone/>
                      </a:pPr>
                      <a:endParaRPr lang="zh-CN" altLang="en-US" sz="2800">
                        <a:solidFill>
                          <a:schemeClr val="tx1"/>
                        </a:solidFill>
                        <a:latin typeface="华文中宋" panose="02010600040101010101" pitchFamily="2" charset="-122"/>
                        <a:ea typeface="华文中宋" panose="02010600040101010101" pitchFamily="2" charset="-122"/>
                      </a:endParaRPr>
                    </a:p>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371600">
                <a:tc>
                  <a:txBody>
                    <a:bodyPr/>
                    <a:lstStyle/>
                    <a:p>
                      <a:pPr>
                        <a:buNone/>
                      </a:pPr>
                      <a:r>
                        <a:rPr lang="zh-CN" altLang="en-US" sz="2800" b="1">
                          <a:solidFill>
                            <a:schemeClr val="accent2">
                              <a:lumMod val="50000"/>
                            </a:schemeClr>
                          </a:solidFill>
                          <a:latin typeface="华文中宋" panose="02010600040101010101" pitchFamily="2" charset="-122"/>
                          <a:ea typeface="华文中宋" panose="02010600040101010101" pitchFamily="2" charset="-122"/>
                        </a:rPr>
                        <a:t>内容</a:t>
                      </a:r>
                    </a:p>
                    <a:p>
                      <a:pPr>
                        <a:buNone/>
                      </a:pPr>
                      <a:endParaRPr lang="zh-CN" altLang="en-US" sz="2800" b="1">
                        <a:solidFill>
                          <a:schemeClr val="accent2">
                            <a:lumMod val="50000"/>
                          </a:schemeClr>
                        </a:solidFill>
                        <a:latin typeface="华文中宋" panose="02010600040101010101" pitchFamily="2" charset="-122"/>
                        <a:ea typeface="华文中宋" panose="02010600040101010101" pitchFamily="2" charset="-122"/>
                      </a:endParaRPr>
                    </a:p>
                    <a:p>
                      <a:pPr>
                        <a:buNone/>
                      </a:pPr>
                      <a:endParaRPr lang="zh-CN" altLang="en-US" sz="2800" b="1">
                        <a:solidFill>
                          <a:schemeClr val="accent2">
                            <a:lumMod val="50000"/>
                          </a:schemeClr>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203450">
                <a:tc>
                  <a:txBody>
                    <a:bodyPr/>
                    <a:lstStyle/>
                    <a:p>
                      <a:pPr>
                        <a:buNone/>
                      </a:pPr>
                      <a:r>
                        <a:rPr lang="zh-CN" altLang="en-US" sz="2800" b="1">
                          <a:solidFill>
                            <a:schemeClr val="accent2">
                              <a:lumMod val="50000"/>
                            </a:schemeClr>
                          </a:solidFill>
                          <a:latin typeface="华文中宋" panose="02010600040101010101" pitchFamily="2" charset="-122"/>
                          <a:ea typeface="华文中宋" panose="02010600040101010101" pitchFamily="2" charset="-122"/>
                        </a:rPr>
                        <a:t>评价</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p>
                      <a:pPr>
                        <a:buNone/>
                      </a:pPr>
                      <a:endParaRPr lang="zh-CN" altLang="en-US" sz="2800">
                        <a:solidFill>
                          <a:schemeClr val="tx1"/>
                        </a:solidFill>
                        <a:latin typeface="华文中宋" panose="02010600040101010101" pitchFamily="2" charset="-122"/>
                        <a:ea typeface="华文中宋" panose="02010600040101010101" pitchFamily="2" charset="-122"/>
                      </a:endParaRPr>
                    </a:p>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5" name="文本框 4"/>
          <p:cNvSpPr txBox="1"/>
          <p:nvPr/>
        </p:nvSpPr>
        <p:spPr>
          <a:xfrm>
            <a:off x="1285875" y="1624965"/>
            <a:ext cx="10473055" cy="1383665"/>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cs typeface="楷体" panose="02010609060101010101" charset="-122"/>
                <a:sym typeface="+mn-ea"/>
              </a:rPr>
              <a:t>①</a:t>
            </a:r>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民族意识</a:t>
            </a:r>
            <a:r>
              <a:rPr lang="zh-CN" altLang="en-US" sz="2800">
                <a:latin typeface="华文中宋" panose="02010600040101010101" pitchFamily="2" charset="-122"/>
                <a:ea typeface="华文中宋" panose="02010600040101010101" pitchFamily="2" charset="-122"/>
                <a:cs typeface="楷体" panose="02010609060101010101" charset="-122"/>
                <a:sym typeface="+mn-ea"/>
              </a:rPr>
              <a:t>觉醒，</a:t>
            </a:r>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主权意识</a:t>
            </a:r>
            <a:r>
              <a:rPr lang="zh-CN" altLang="en-US" sz="2800">
                <a:latin typeface="华文中宋" panose="02010600040101010101" pitchFamily="2" charset="-122"/>
                <a:ea typeface="华文中宋" panose="02010600040101010101" pitchFamily="2" charset="-122"/>
                <a:cs typeface="楷体" panose="02010609060101010101" charset="-122"/>
                <a:sym typeface="+mn-ea"/>
              </a:rPr>
              <a:t>增强；②</a:t>
            </a:r>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民族工业</a:t>
            </a:r>
            <a:r>
              <a:rPr lang="zh-CN" altLang="en-US" sz="2800">
                <a:latin typeface="华文中宋" panose="02010600040101010101" pitchFamily="2" charset="-122"/>
                <a:ea typeface="华文中宋" panose="02010600040101010101" pitchFamily="2" charset="-122"/>
                <a:cs typeface="楷体" panose="02010609060101010101" charset="-122"/>
                <a:sym typeface="+mn-ea"/>
              </a:rPr>
              <a:t>的发展；③南京国民政府</a:t>
            </a:r>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增加财政收入</a:t>
            </a:r>
            <a:r>
              <a:rPr lang="zh-CN" altLang="en-US" sz="2800">
                <a:latin typeface="华文中宋" panose="02010600040101010101" pitchFamily="2" charset="-122"/>
                <a:ea typeface="华文中宋" panose="02010600040101010101" pitchFamily="2" charset="-122"/>
                <a:cs typeface="楷体" panose="02010609060101010101" charset="-122"/>
                <a:sym typeface="+mn-ea"/>
              </a:rPr>
              <a:t>的需要；④南京国民政府</a:t>
            </a:r>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形式上统一中国</a:t>
            </a:r>
            <a:r>
              <a:rPr lang="zh-CN" altLang="en-US" sz="2800">
                <a:latin typeface="华文中宋" panose="02010600040101010101" pitchFamily="2" charset="-122"/>
                <a:ea typeface="华文中宋" panose="02010600040101010101" pitchFamily="2" charset="-122"/>
                <a:cs typeface="楷体" panose="02010609060101010101" charset="-122"/>
                <a:sym typeface="+mn-ea"/>
              </a:rPr>
              <a:t>，</a:t>
            </a:r>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提升形象</a:t>
            </a:r>
            <a:r>
              <a:rPr lang="zh-CN" altLang="en-US" sz="2800">
                <a:latin typeface="华文中宋" panose="02010600040101010101" pitchFamily="2" charset="-122"/>
                <a:ea typeface="华文中宋" panose="02010600040101010101" pitchFamily="2" charset="-122"/>
                <a:cs typeface="楷体" panose="02010609060101010101" charset="-122"/>
                <a:sym typeface="+mn-ea"/>
              </a:rPr>
              <a:t>、</a:t>
            </a:r>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巩固统治</a:t>
            </a:r>
            <a:r>
              <a:rPr lang="zh-CN" altLang="en-US" sz="2800">
                <a:latin typeface="华文中宋" panose="02010600040101010101" pitchFamily="2" charset="-122"/>
                <a:ea typeface="华文中宋" panose="02010600040101010101" pitchFamily="2" charset="-122"/>
                <a:cs typeface="楷体" panose="02010609060101010101" charset="-122"/>
                <a:sym typeface="+mn-ea"/>
              </a:rPr>
              <a:t>的需要。</a:t>
            </a:r>
          </a:p>
        </p:txBody>
      </p:sp>
      <p:sp>
        <p:nvSpPr>
          <p:cNvPr id="6" name="文本框 5"/>
          <p:cNvSpPr txBox="1"/>
          <p:nvPr/>
        </p:nvSpPr>
        <p:spPr>
          <a:xfrm>
            <a:off x="1285875" y="3008630"/>
            <a:ext cx="10384155" cy="1383665"/>
          </a:xfrm>
          <a:prstGeom prst="rect">
            <a:avLst/>
          </a:prstGeom>
          <a:noFill/>
        </p:spPr>
        <p:txBody>
          <a:bodyPr wrap="square" rtlCol="0" anchor="t">
            <a:spAutoFit/>
          </a:bodyPr>
          <a:lstStyle/>
          <a:p>
            <a:pPr fontAlgn="auto">
              <a:lnSpc>
                <a:spcPct val="100000"/>
              </a:lnSpc>
              <a:spcBef>
                <a:spcPts val="1200"/>
              </a:spcBef>
              <a:spcAft>
                <a:spcPts val="600"/>
              </a:spcAft>
            </a:pP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1928</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年</a:t>
            </a:r>
            <a:r>
              <a:rPr lang="en-US" altLang="zh-CN" sz="2800" smtClean="0">
                <a:latin typeface="华文中宋" panose="02010600040101010101" pitchFamily="2" charset="-122"/>
                <a:ea typeface="华文中宋" panose="02010600040101010101" pitchFamily="2" charset="-122"/>
                <a:cs typeface="华文中宋" panose="02010600040101010101" pitchFamily="2" charset="-122"/>
                <a:sym typeface="+mn-ea"/>
              </a:rPr>
              <a:t>7</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月</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，南京国民政府发表</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了</a:t>
            </a:r>
            <a:r>
              <a:rPr lang="en-US" altLang="zh-CN"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关于重订新条约之宣言</a:t>
            </a:r>
            <a:r>
              <a:rPr lang="en-US" altLang="zh-CN"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，美、法</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、英等国与南京政府订立新约，</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承认</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中国</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“关税完全自主之原则</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但对于</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“在华领事裁判权”</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，各国托词</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拒绝</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p>
        </p:txBody>
      </p:sp>
      <p:sp>
        <p:nvSpPr>
          <p:cNvPr id="8" name="文本框 7"/>
          <p:cNvSpPr txBox="1"/>
          <p:nvPr/>
        </p:nvSpPr>
        <p:spPr>
          <a:xfrm>
            <a:off x="1374775" y="4331335"/>
            <a:ext cx="10384155" cy="2245360"/>
          </a:xfrm>
          <a:prstGeom prst="rect">
            <a:avLst/>
          </a:prstGeom>
          <a:noFill/>
        </p:spPr>
        <p:txBody>
          <a:bodyPr wrap="square" rtlCol="0" anchor="t">
            <a:spAutoFit/>
          </a:bodyPr>
          <a:lstStyle/>
          <a:p>
            <a:pPr>
              <a:lnSpc>
                <a:spcPct val="100000"/>
              </a:lnSpc>
            </a:pP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①国民政府</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基本收回关税自主权</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，增加了</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关税收入</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；②有利于</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民族工商业</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的发展；③</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实现了</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外交重大突破</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增强民族自尊心</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自信心</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；④通过改订新约，使南京国民政府获得了</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国际社会</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的</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普遍承认</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。⑥</a:t>
            </a:r>
            <a:r>
              <a:rPr lang="zh-CN" altLang="en-US" sz="2800"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但</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目标没有完全实现</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，存在一定的</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局限性</a:t>
            </a:r>
            <a:r>
              <a:rPr lang="zh-CN" altLang="en-US" sz="2800"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1943</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年才废除领事裁判权</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p>
        </p:txBody>
      </p:sp>
      <p:pic>
        <p:nvPicPr>
          <p:cNvPr id="101" name="图片 100"/>
          <p:cNvPicPr/>
          <p:nvPr/>
        </p:nvPicPr>
        <p:blipFill>
          <a:blip r:embed="rId7"/>
          <a:stretch>
            <a:fillRect/>
          </a:stretch>
        </p:blipFill>
        <p:spPr>
          <a:xfrm>
            <a:off x="10148570" y="230505"/>
            <a:ext cx="1521460" cy="1346200"/>
          </a:xfrm>
          <a:prstGeom prst="ellipse">
            <a:avLst/>
          </a:prstGeom>
          <a:noFill/>
          <a:ln w="9525">
            <a:noFill/>
          </a:ln>
          <a:effectLst>
            <a:outerShdw blurRad="50800" dist="38100" dir="2700000" algn="tl" rotWithShape="0">
              <a:prstClr val="black">
                <a:alpha val="40000"/>
              </a:prst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5" grpId="0"/>
      <p:bldP spid="5" grpId="1"/>
      <p:bldP spid="6" grpId="0"/>
      <p:bldP spid="6" grpId="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5" name="文本框 4"/>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（二）经济上：</a:t>
            </a:r>
          </a:p>
        </p:txBody>
      </p:sp>
      <p:sp>
        <p:nvSpPr>
          <p:cNvPr id="3" name="文本框 2"/>
          <p:cNvSpPr txBox="1"/>
          <p:nvPr>
            <p:custDataLst>
              <p:tags r:id="rId4"/>
            </p:custDataLst>
          </p:nvPr>
        </p:nvSpPr>
        <p:spPr>
          <a:xfrm>
            <a:off x="2496185" y="901700"/>
            <a:ext cx="8824595" cy="521970"/>
          </a:xfrm>
          <a:prstGeom prst="rect">
            <a:avLst/>
          </a:prstGeom>
          <a:noFill/>
        </p:spPr>
        <p:txBody>
          <a:bodyPr wrap="square">
            <a:spAutoFit/>
          </a:bodyPr>
          <a:lstStyle/>
          <a:p>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民族资本主义迅速发展的十年（</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1927—1936</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6" name="文本框 5"/>
          <p:cNvSpPr txBox="1"/>
          <p:nvPr/>
        </p:nvSpPr>
        <p:spPr>
          <a:xfrm>
            <a:off x="9963150" y="901700"/>
            <a:ext cx="1667510"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黄金十年</a:t>
            </a:r>
          </a:p>
        </p:txBody>
      </p:sp>
      <p:sp>
        <p:nvSpPr>
          <p:cNvPr id="9" name="文本框 8"/>
          <p:cNvSpPr txBox="1"/>
          <p:nvPr/>
        </p:nvSpPr>
        <p:spPr>
          <a:xfrm>
            <a:off x="257810" y="1440815"/>
            <a:ext cx="175006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、影响</a:t>
            </a:r>
            <a:endPar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grpSp>
        <p:nvGrpSpPr>
          <p:cNvPr id="7" name="组合 6"/>
          <p:cNvGrpSpPr/>
          <p:nvPr/>
        </p:nvGrpSpPr>
        <p:grpSpPr>
          <a:xfrm>
            <a:off x="277495" y="1913890"/>
            <a:ext cx="11523980" cy="2860675"/>
            <a:chOff x="437" y="3014"/>
            <a:chExt cx="18148" cy="4505"/>
          </a:xfrm>
        </p:grpSpPr>
        <p:pic>
          <p:nvPicPr>
            <p:cNvPr id="18" name="图片 17" descr="timg (15)"/>
            <p:cNvPicPr>
              <a:picLocks noChangeAspect="1"/>
            </p:cNvPicPr>
            <p:nvPr/>
          </p:nvPicPr>
          <p:blipFill>
            <a:blip r:embed="rId6"/>
            <a:stretch>
              <a:fillRect/>
            </a:stretch>
          </p:blipFill>
          <p:spPr>
            <a:xfrm>
              <a:off x="437" y="3014"/>
              <a:ext cx="4013" cy="4495"/>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4651" y="3083"/>
              <a:ext cx="13934" cy="4437"/>
            </a:xfrm>
            <a:prstGeom prst="rect">
              <a:avLst/>
            </a:prstGeom>
            <a:noFill/>
            <a:ln>
              <a:solidFill>
                <a:srgbClr val="3F403A"/>
              </a:solidFill>
            </a:ln>
          </p:spPr>
          <p:txBody>
            <a:bodyPr wrap="square" rtlCol="0">
              <a:noAutofit/>
            </a:bodyPr>
            <a:lstStyle/>
            <a:p>
              <a:r>
                <a:rPr lang="zh-CN" altLang="en-US" sz="2800">
                  <a:latin typeface="楷体" panose="02010609060101010101" charset="-122"/>
                  <a:ea typeface="楷体" panose="02010609060101010101" charset="-122"/>
                </a:rPr>
                <a:t>官僚资本主义是指</a:t>
              </a:r>
              <a:r>
                <a:rPr lang="zh-CN" altLang="en-US" sz="2800">
                  <a:solidFill>
                    <a:srgbClr val="C00000"/>
                  </a:solidFill>
                  <a:latin typeface="楷体" panose="02010609060101010101" charset="-122"/>
                  <a:ea typeface="楷体" panose="02010609060101010101" charset="-122"/>
                </a:rPr>
                <a:t>本国统治者凭借国家权力获得的资本</a:t>
              </a:r>
              <a:r>
                <a:rPr lang="zh-CN" altLang="en-US" sz="2800">
                  <a:latin typeface="楷体" panose="02010609060101010101" charset="-122"/>
                  <a:ea typeface="楷体" panose="02010609060101010101" charset="-122"/>
                </a:rPr>
                <a:t>，这种资本通常是在半殖民地半封建社会中产生和发展起来的。</a:t>
              </a:r>
              <a:r>
                <a:rPr lang="zh-CN" altLang="en-US" sz="2800">
                  <a:latin typeface="楷体" panose="02010609060101010101" charset="-122"/>
                  <a:ea typeface="楷体" panose="02010609060101010101" charset="-122"/>
                  <a:sym typeface="+mn-ea"/>
                </a:rPr>
                <a:t>其特点是</a:t>
              </a:r>
              <a:r>
                <a:rPr lang="zh-CN" altLang="en-US" sz="2800">
                  <a:solidFill>
                    <a:srgbClr val="C00000"/>
                  </a:solidFill>
                  <a:latin typeface="楷体" panose="02010609060101010101" charset="-122"/>
                  <a:ea typeface="楷体" panose="02010609060101010101" charset="-122"/>
                  <a:sym typeface="+mn-ea"/>
                </a:rPr>
                <a:t>运用国家政权力量，与外国帝国主义、本国封建主义密切结合，利用政治特权</a:t>
              </a:r>
              <a:r>
                <a:rPr lang="zh-CN" altLang="en-US" sz="2800">
                  <a:latin typeface="楷体" panose="02010609060101010101" charset="-122"/>
                  <a:ea typeface="楷体" panose="02010609060101010101" charset="-122"/>
                  <a:sym typeface="+mn-ea"/>
                </a:rPr>
                <a:t>，通过</a:t>
              </a:r>
              <a:r>
                <a:rPr lang="zh-CN" altLang="en-US" sz="2800">
                  <a:solidFill>
                    <a:srgbClr val="C00000"/>
                  </a:solidFill>
                  <a:latin typeface="楷体" panose="02010609060101010101" charset="-122"/>
                  <a:ea typeface="楷体" panose="02010609060101010101" charset="-122"/>
                  <a:sym typeface="+mn-ea"/>
                </a:rPr>
                <a:t>滥发纸币、募借内外债、商业投机</a:t>
              </a:r>
              <a:r>
                <a:rPr lang="zh-CN" altLang="en-US" sz="2800">
                  <a:latin typeface="楷体" panose="02010609060101010101" charset="-122"/>
                  <a:ea typeface="楷体" panose="02010609060101010101" charset="-122"/>
                  <a:sym typeface="+mn-ea"/>
                </a:rPr>
                <a:t>等方式，残酷掠夺广大劳动人民而形成。</a:t>
              </a:r>
            </a:p>
          </p:txBody>
        </p:sp>
      </p:grpSp>
      <p:sp>
        <p:nvSpPr>
          <p:cNvPr id="10" name="文本框 9"/>
          <p:cNvSpPr txBox="1"/>
          <p:nvPr/>
        </p:nvSpPr>
        <p:spPr>
          <a:xfrm>
            <a:off x="6082030" y="4170680"/>
            <a:ext cx="5630545" cy="521970"/>
          </a:xfrm>
          <a:prstGeom prst="rect">
            <a:avLst/>
          </a:prstGeom>
          <a:solidFill>
            <a:srgbClr val="3F403A"/>
          </a:solidFill>
          <a:effectLst>
            <a:outerShdw blurRad="50800" dist="38100" dir="2700000" algn="tl" rotWithShape="0">
              <a:prstClr val="black">
                <a:alpha val="40000"/>
              </a:prstClr>
            </a:outerShdw>
          </a:effectLst>
        </p:spPr>
        <p:txBody>
          <a:bodyPr wrap="square" rtlCol="0" anchor="t">
            <a:spAutoFit/>
          </a:bodyPr>
          <a:lstStyle/>
          <a:p>
            <a:r>
              <a:rPr lang="zh-CN" altLang="en-US" sz="2800" b="1">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ea"/>
              </a:rPr>
              <a:t>蒋家天下陈家党，宋氏姐妹孔家财</a:t>
            </a:r>
          </a:p>
        </p:txBody>
      </p:sp>
      <p:sp>
        <p:nvSpPr>
          <p:cNvPr id="13" name="文本框 12"/>
          <p:cNvSpPr txBox="1"/>
          <p:nvPr/>
        </p:nvSpPr>
        <p:spPr>
          <a:xfrm>
            <a:off x="379095" y="4900930"/>
            <a:ext cx="7391400" cy="1391285"/>
          </a:xfrm>
          <a:prstGeom prst="rect">
            <a:avLst/>
          </a:prstGeom>
          <a:noFill/>
        </p:spPr>
        <p:txBody>
          <a:bodyPr wrap="square" rtlCol="0" anchor="t">
            <a:spAutoFit/>
          </a:bodyPr>
          <a:lstStyle/>
          <a:p>
            <a:pPr>
              <a:lnSpc>
                <a:spcPts val="3380"/>
              </a:lnSpc>
              <a:buFontTx/>
            </a:pP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特点：</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①垄断性</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与国家政权相结合；</a:t>
            </a:r>
            <a:endParaRPr lang="zh-CN" altLang="en-US" sz="2800" noProof="1">
              <a:latin typeface="华文中宋" panose="02010600040101010101" pitchFamily="2" charset="-122"/>
              <a:ea typeface="华文中宋" panose="02010600040101010101" pitchFamily="2" charset="-122"/>
              <a:cs typeface="华文中宋" panose="02010600040101010101" pitchFamily="2" charset="-122"/>
            </a:endParaRPr>
          </a:p>
          <a:p>
            <a:pPr>
              <a:lnSpc>
                <a:spcPts val="3380"/>
              </a:lnSpc>
              <a:buFontTx/>
            </a:pPr>
            <a:r>
              <a:rPr lang="en-US" altLang="zh-CN" sz="280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②买办性</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与外国资本主义相结合；</a:t>
            </a:r>
            <a:endParaRPr lang="zh-CN" altLang="en-US" sz="2800" noProof="1">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a:p>
            <a:pPr>
              <a:lnSpc>
                <a:spcPts val="3380"/>
              </a:lnSpc>
              <a:buFontTx/>
            </a:pPr>
            <a:r>
              <a:rPr lang="en-US" altLang="zh-CN" sz="280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③封建性</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与本国封建势力相结合。</a:t>
            </a:r>
          </a:p>
        </p:txBody>
      </p:sp>
      <p:pic>
        <p:nvPicPr>
          <p:cNvPr id="100" name="图片 99"/>
          <p:cNvPicPr/>
          <p:nvPr/>
        </p:nvPicPr>
        <p:blipFill>
          <a:blip r:embed="rId7"/>
          <a:srcRect l="24375" r="10688"/>
          <a:stretch>
            <a:fillRect/>
          </a:stretch>
        </p:blipFill>
        <p:spPr>
          <a:xfrm>
            <a:off x="9304655" y="4622165"/>
            <a:ext cx="2637790" cy="2235835"/>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animBg="1"/>
      <p:bldP spid="10" grpId="1" animBg="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5" name="文本框 4"/>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（二）经济上：</a:t>
            </a:r>
          </a:p>
        </p:txBody>
      </p:sp>
      <p:sp>
        <p:nvSpPr>
          <p:cNvPr id="3" name="文本框 2"/>
          <p:cNvSpPr txBox="1"/>
          <p:nvPr>
            <p:custDataLst>
              <p:tags r:id="rId4"/>
            </p:custDataLst>
          </p:nvPr>
        </p:nvSpPr>
        <p:spPr>
          <a:xfrm>
            <a:off x="2496185" y="901700"/>
            <a:ext cx="8824595" cy="521970"/>
          </a:xfrm>
          <a:prstGeom prst="rect">
            <a:avLst/>
          </a:prstGeom>
          <a:noFill/>
        </p:spPr>
        <p:txBody>
          <a:bodyPr wrap="square">
            <a:spAutoFit/>
          </a:bodyPr>
          <a:lstStyle/>
          <a:p>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民族资本主义迅速发展的十年（</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1927—1936</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6" name="文本框 5"/>
          <p:cNvSpPr txBox="1"/>
          <p:nvPr/>
        </p:nvSpPr>
        <p:spPr>
          <a:xfrm>
            <a:off x="9963150" y="901700"/>
            <a:ext cx="1667510"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黄金十年</a:t>
            </a:r>
          </a:p>
        </p:txBody>
      </p:sp>
      <p:sp>
        <p:nvSpPr>
          <p:cNvPr id="9" name="文本框 8"/>
          <p:cNvSpPr txBox="1"/>
          <p:nvPr/>
        </p:nvSpPr>
        <p:spPr>
          <a:xfrm>
            <a:off x="257810" y="1440815"/>
            <a:ext cx="175006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、影响</a:t>
            </a:r>
            <a:endPar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grpSp>
        <p:nvGrpSpPr>
          <p:cNvPr id="7" name="组合 6"/>
          <p:cNvGrpSpPr/>
          <p:nvPr/>
        </p:nvGrpSpPr>
        <p:grpSpPr>
          <a:xfrm>
            <a:off x="277495" y="1913890"/>
            <a:ext cx="11523980" cy="2860675"/>
            <a:chOff x="437" y="3014"/>
            <a:chExt cx="18148" cy="4505"/>
          </a:xfrm>
        </p:grpSpPr>
        <p:pic>
          <p:nvPicPr>
            <p:cNvPr id="18" name="图片 17" descr="timg (15)"/>
            <p:cNvPicPr>
              <a:picLocks noChangeAspect="1"/>
            </p:cNvPicPr>
            <p:nvPr/>
          </p:nvPicPr>
          <p:blipFill>
            <a:blip r:embed="rId6"/>
            <a:stretch>
              <a:fillRect/>
            </a:stretch>
          </p:blipFill>
          <p:spPr>
            <a:xfrm>
              <a:off x="437" y="3014"/>
              <a:ext cx="4013" cy="4495"/>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4651" y="3083"/>
              <a:ext cx="13934" cy="4437"/>
            </a:xfrm>
            <a:prstGeom prst="rect">
              <a:avLst/>
            </a:prstGeom>
            <a:noFill/>
            <a:ln>
              <a:solidFill>
                <a:srgbClr val="3F403A"/>
              </a:solidFill>
            </a:ln>
          </p:spPr>
          <p:txBody>
            <a:bodyPr wrap="square" rtlCol="0">
              <a:noAutofit/>
            </a:bodyPr>
            <a:lstStyle/>
            <a:p>
              <a:r>
                <a:rPr lang="zh-CN" altLang="en-US" sz="2800">
                  <a:latin typeface="楷体" panose="02010609060101010101" charset="-122"/>
                  <a:ea typeface="楷体" panose="02010609060101010101" charset="-122"/>
                </a:rPr>
                <a:t>官僚资本主义是指</a:t>
              </a:r>
              <a:r>
                <a:rPr lang="zh-CN" altLang="en-US" sz="2800">
                  <a:solidFill>
                    <a:srgbClr val="C00000"/>
                  </a:solidFill>
                  <a:latin typeface="楷体" panose="02010609060101010101" charset="-122"/>
                  <a:ea typeface="楷体" panose="02010609060101010101" charset="-122"/>
                </a:rPr>
                <a:t>本国统治者凭借国家权力获得的资本</a:t>
              </a:r>
              <a:r>
                <a:rPr lang="zh-CN" altLang="en-US" sz="2800">
                  <a:latin typeface="楷体" panose="02010609060101010101" charset="-122"/>
                  <a:ea typeface="楷体" panose="02010609060101010101" charset="-122"/>
                </a:rPr>
                <a:t>，这种资本通常是在半殖民地半封建社会中产生和发展起来的。</a:t>
              </a:r>
              <a:r>
                <a:rPr lang="zh-CN" altLang="en-US" sz="2800">
                  <a:latin typeface="楷体" panose="02010609060101010101" charset="-122"/>
                  <a:ea typeface="楷体" panose="02010609060101010101" charset="-122"/>
                  <a:sym typeface="+mn-ea"/>
                </a:rPr>
                <a:t>其特点是</a:t>
              </a:r>
              <a:r>
                <a:rPr lang="zh-CN" altLang="en-US" sz="2800">
                  <a:solidFill>
                    <a:srgbClr val="C00000"/>
                  </a:solidFill>
                  <a:latin typeface="楷体" panose="02010609060101010101" charset="-122"/>
                  <a:ea typeface="楷体" panose="02010609060101010101" charset="-122"/>
                  <a:sym typeface="+mn-ea"/>
                </a:rPr>
                <a:t>运用国家政权力量，与外国帝国主义、本国封建主义密切结合，利用政治特权</a:t>
              </a:r>
              <a:r>
                <a:rPr lang="zh-CN" altLang="en-US" sz="2800">
                  <a:latin typeface="楷体" panose="02010609060101010101" charset="-122"/>
                  <a:ea typeface="楷体" panose="02010609060101010101" charset="-122"/>
                  <a:sym typeface="+mn-ea"/>
                </a:rPr>
                <a:t>，通过</a:t>
              </a:r>
              <a:r>
                <a:rPr lang="zh-CN" altLang="en-US" sz="2800">
                  <a:solidFill>
                    <a:srgbClr val="C00000"/>
                  </a:solidFill>
                  <a:latin typeface="楷体" panose="02010609060101010101" charset="-122"/>
                  <a:ea typeface="楷体" panose="02010609060101010101" charset="-122"/>
                  <a:sym typeface="+mn-ea"/>
                </a:rPr>
                <a:t>滥发纸币、募借内外债、商业投机</a:t>
              </a:r>
              <a:r>
                <a:rPr lang="zh-CN" altLang="en-US" sz="2800">
                  <a:latin typeface="楷体" panose="02010609060101010101" charset="-122"/>
                  <a:ea typeface="楷体" panose="02010609060101010101" charset="-122"/>
                  <a:sym typeface="+mn-ea"/>
                </a:rPr>
                <a:t>等方式，残酷掠夺广大劳动人民而形成。</a:t>
              </a:r>
            </a:p>
          </p:txBody>
        </p:sp>
      </p:grpSp>
      <p:sp>
        <p:nvSpPr>
          <p:cNvPr id="10" name="文本框 9"/>
          <p:cNvSpPr txBox="1"/>
          <p:nvPr/>
        </p:nvSpPr>
        <p:spPr>
          <a:xfrm>
            <a:off x="6082030" y="4170680"/>
            <a:ext cx="5630545" cy="521970"/>
          </a:xfrm>
          <a:prstGeom prst="rect">
            <a:avLst/>
          </a:prstGeom>
          <a:solidFill>
            <a:srgbClr val="3F403A"/>
          </a:solidFill>
          <a:effectLst>
            <a:outerShdw blurRad="50800" dist="38100" dir="2700000" algn="tl" rotWithShape="0">
              <a:prstClr val="black">
                <a:alpha val="40000"/>
              </a:prstClr>
            </a:outerShdw>
          </a:effectLst>
        </p:spPr>
        <p:txBody>
          <a:bodyPr wrap="square" rtlCol="0" anchor="t">
            <a:spAutoFit/>
          </a:bodyPr>
          <a:lstStyle/>
          <a:p>
            <a:r>
              <a:rPr lang="zh-CN" altLang="en-US" sz="2800" b="1">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ea"/>
              </a:rPr>
              <a:t>蒋家天下陈家党，宋氏姐妹孔家财</a:t>
            </a:r>
          </a:p>
        </p:txBody>
      </p:sp>
      <p:sp>
        <p:nvSpPr>
          <p:cNvPr id="11" name="文本框 10"/>
          <p:cNvSpPr txBox="1"/>
          <p:nvPr/>
        </p:nvSpPr>
        <p:spPr>
          <a:xfrm>
            <a:off x="277495" y="4853940"/>
            <a:ext cx="11567795" cy="521970"/>
          </a:xfrm>
          <a:prstGeom prst="rect">
            <a:avLst/>
          </a:prstGeom>
          <a:noFill/>
        </p:spPr>
        <p:txBody>
          <a:bodyPr wrap="square" rtlCol="0" anchor="t">
            <a:spAutoFit/>
          </a:bodyPr>
          <a:lstStyle/>
          <a:p>
            <a:pPr algn="l"/>
            <a:r>
              <a:rPr lang="zh-CN" altLang="en-US" sz="2800" b="1">
                <a:solidFill>
                  <a:srgbClr val="C00000"/>
                </a:solidFill>
                <a:latin typeface="华文中宋" panose="02010600040101010101" pitchFamily="2" charset="-122"/>
                <a:ea typeface="华文中宋" panose="02010600040101010101" pitchFamily="2" charset="-122"/>
                <a:cs typeface="+mn-ea"/>
                <a:sym typeface="+mn-lt"/>
              </a:rPr>
              <a:t>积极：</a:t>
            </a:r>
            <a:r>
              <a:rPr lang="zh-CN" altLang="en-US" sz="2800">
                <a:latin typeface="华文中宋" panose="02010600040101010101" pitchFamily="2" charset="-122"/>
                <a:ea typeface="华文中宋" panose="02010600040101010101" pitchFamily="2" charset="-122"/>
                <a:cs typeface="+mn-ea"/>
                <a:sym typeface="+mn-lt"/>
              </a:rPr>
              <a:t>一定程度上抵抗了外国经济侵略；为抗日战争胜利奠定了物质基础</a:t>
            </a:r>
          </a:p>
        </p:txBody>
      </p:sp>
      <p:sp>
        <p:nvSpPr>
          <p:cNvPr id="14" name="文本框 13"/>
          <p:cNvSpPr txBox="1"/>
          <p:nvPr/>
        </p:nvSpPr>
        <p:spPr>
          <a:xfrm>
            <a:off x="277495" y="5375910"/>
            <a:ext cx="11566525" cy="953135"/>
          </a:xfrm>
          <a:prstGeom prst="rect">
            <a:avLst/>
          </a:prstGeom>
          <a:noFill/>
        </p:spPr>
        <p:txBody>
          <a:bodyPr wrap="square" rtlCol="0" anchor="t">
            <a:spAutoFit/>
          </a:bodyPr>
          <a:lstStyle/>
          <a:p>
            <a:r>
              <a:rPr lang="zh-CN" altLang="en-US" sz="2800" b="1">
                <a:solidFill>
                  <a:srgbClr val="5F3E23"/>
                </a:solidFill>
                <a:latin typeface="华文中宋" panose="02010600040101010101" pitchFamily="2" charset="-122"/>
                <a:ea typeface="华文中宋" panose="02010600040101010101" pitchFamily="2" charset="-122"/>
                <a:sym typeface="+mn-ea"/>
              </a:rPr>
              <a:t>消极：</a:t>
            </a:r>
            <a:r>
              <a:rPr lang="zh-CN" altLang="en-US" sz="2800">
                <a:latin typeface="华文中宋" panose="02010600040101010101" pitchFamily="2" charset="-122"/>
                <a:ea typeface="华文中宋" panose="02010600040101010101" pitchFamily="2" charset="-122"/>
                <a:sym typeface="+mn-ea"/>
              </a:rPr>
              <a:t>官僚资本凭借国家权力，聚敛巨额财富，四大银行成为他们强取豪夺的重要工具</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graphicFrame>
        <p:nvGraphicFramePr>
          <p:cNvPr id="3" name="表格 2"/>
          <p:cNvGraphicFramePr>
            <a:graphicFrameLocks noGrp="1"/>
          </p:cNvGraphicFramePr>
          <p:nvPr>
            <p:custDataLst>
              <p:tags r:id="rId4"/>
            </p:custDataLst>
          </p:nvPr>
        </p:nvGraphicFramePr>
        <p:xfrm>
          <a:off x="412115" y="942340"/>
          <a:ext cx="11378565" cy="5439410"/>
        </p:xfrm>
        <a:graphic>
          <a:graphicData uri="http://schemas.openxmlformats.org/drawingml/2006/table">
            <a:tbl>
              <a:tblPr firstRow="1" bandRow="1">
                <a:tableStyleId>{5940675A-B579-460E-94D1-54222C63F5DA}</a:tableStyleId>
              </a:tblPr>
              <a:tblGrid>
                <a:gridCol w="913765"/>
                <a:gridCol w="10464800"/>
              </a:tblGrid>
              <a:tr h="1775460">
                <a:tc>
                  <a:txBody>
                    <a:bodyPr/>
                    <a:lstStyle/>
                    <a:p>
                      <a:pPr>
                        <a:lnSpc>
                          <a:spcPct val="100000"/>
                        </a:lnSpc>
                      </a:pPr>
                      <a:endParaRPr lang="zh-CN" altLang="en-US" sz="2800" b="1">
                        <a:solidFill>
                          <a:srgbClr val="5F3E23"/>
                        </a:solidFill>
                        <a:latin typeface="华文中宋" panose="02010600040101010101" pitchFamily="2" charset="-122"/>
                        <a:ea typeface="华文中宋" panose="02010600040101010101" pitchFamily="2" charset="-122"/>
                      </a:endParaRPr>
                    </a:p>
                    <a:p>
                      <a:pPr>
                        <a:lnSpc>
                          <a:spcPct val="100000"/>
                        </a:lnSpc>
                      </a:pPr>
                      <a:r>
                        <a:rPr lang="zh-CN" altLang="en-US" sz="2800" b="1">
                          <a:solidFill>
                            <a:srgbClr val="5F3E23"/>
                          </a:solidFill>
                          <a:latin typeface="华文中宋" panose="02010600040101010101" pitchFamily="2" charset="-122"/>
                          <a:ea typeface="华文中宋" panose="02010600040101010101" pitchFamily="2" charset="-122"/>
                        </a:rPr>
                        <a:t>政治</a:t>
                      </a:r>
                    </a:p>
                  </a:txBody>
                  <a:tcPr marL="68580" marR="68580" marT="34290" marB="34290"/>
                </a:tc>
                <a:tc>
                  <a:txBody>
                    <a:bodyPr/>
                    <a:lstStyle/>
                    <a:p>
                      <a:pPr indent="0" fontAlgn="auto">
                        <a:lnSpc>
                          <a:spcPct val="100000"/>
                        </a:lnSpc>
                      </a:pPr>
                      <a:endParaRPr lang="zh-CN" altLang="en-US" sz="2800" b="0">
                        <a:solidFill>
                          <a:schemeClr val="tx1"/>
                        </a:solidFill>
                        <a:latin typeface="华文中宋" panose="02010600040101010101" pitchFamily="2" charset="-122"/>
                        <a:ea typeface="华文中宋" panose="02010600040101010101" pitchFamily="2" charset="-122"/>
                      </a:endParaRPr>
                    </a:p>
                  </a:txBody>
                  <a:tcPr marL="68580" marR="68580" marT="34290" marB="34290"/>
                </a:tc>
              </a:tr>
              <a:tr h="922020">
                <a:tc>
                  <a:txBody>
                    <a:bodyPr/>
                    <a:lstStyle/>
                    <a:p>
                      <a:pPr>
                        <a:lnSpc>
                          <a:spcPct val="100000"/>
                        </a:lnSpc>
                      </a:pPr>
                      <a:r>
                        <a:rPr lang="zh-CN" altLang="en-US" sz="2800" b="1">
                          <a:solidFill>
                            <a:srgbClr val="5F3E23"/>
                          </a:solidFill>
                          <a:latin typeface="华文中宋" panose="02010600040101010101" pitchFamily="2" charset="-122"/>
                          <a:ea typeface="华文中宋" panose="02010600040101010101" pitchFamily="2" charset="-122"/>
                        </a:rPr>
                        <a:t>经济</a:t>
                      </a:r>
                    </a:p>
                  </a:txBody>
                  <a:tcPr marL="68580" marR="68580" marT="34290" marB="34290"/>
                </a:tc>
                <a:tc>
                  <a:txBody>
                    <a:bodyPr/>
                    <a:lstStyle/>
                    <a:p>
                      <a:pPr indent="0" fontAlgn="auto">
                        <a:lnSpc>
                          <a:spcPct val="100000"/>
                        </a:lnSpc>
                      </a:pPr>
                      <a:endParaRPr lang="zh-CN" altLang="en-US" sz="2800" b="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txBody>
                  <a:tcPr marL="68580" marR="68580" marT="34290" marB="34290"/>
                </a:tc>
              </a:tr>
              <a:tr h="922020">
                <a:tc>
                  <a:txBody>
                    <a:bodyPr/>
                    <a:lstStyle/>
                    <a:p>
                      <a:pPr>
                        <a:lnSpc>
                          <a:spcPct val="100000"/>
                        </a:lnSpc>
                        <a:buNone/>
                      </a:pPr>
                      <a:r>
                        <a:rPr lang="zh-CN" altLang="en-US" sz="2800" b="1">
                          <a:solidFill>
                            <a:srgbClr val="5F3E23"/>
                          </a:solidFill>
                          <a:latin typeface="华文中宋" panose="02010600040101010101" pitchFamily="2" charset="-122"/>
                          <a:ea typeface="华文中宋" panose="02010600040101010101" pitchFamily="2" charset="-122"/>
                        </a:rPr>
                        <a:t>思想文化</a:t>
                      </a:r>
                    </a:p>
                  </a:txBody>
                  <a:tcPr marL="68580" marR="68580" marT="34290" marB="34290"/>
                </a:tc>
                <a:tc>
                  <a:txBody>
                    <a:bodyPr/>
                    <a:lstStyle/>
                    <a:p>
                      <a:pPr indent="0" fontAlgn="auto">
                        <a:lnSpc>
                          <a:spcPct val="100000"/>
                        </a:lnSpc>
                        <a:buNone/>
                      </a:pPr>
                      <a:endParaRPr lang="zh-CN" altLang="en-US" sz="2800" b="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txBody>
                  <a:tcPr marL="68580" marR="68580" marT="34290" marB="34290"/>
                </a:tc>
              </a:tr>
              <a:tr h="1819910">
                <a:tc>
                  <a:txBody>
                    <a:bodyPr/>
                    <a:lstStyle/>
                    <a:p>
                      <a:pPr>
                        <a:lnSpc>
                          <a:spcPct val="100000"/>
                        </a:lnSpc>
                      </a:pPr>
                      <a:endParaRPr lang="zh-CN" altLang="en-US" sz="2800" b="1">
                        <a:solidFill>
                          <a:srgbClr val="5F3E23"/>
                        </a:solidFill>
                        <a:latin typeface="华文中宋" panose="02010600040101010101" pitchFamily="2" charset="-122"/>
                        <a:ea typeface="华文中宋" panose="02010600040101010101" pitchFamily="2" charset="-122"/>
                      </a:endParaRPr>
                    </a:p>
                    <a:p>
                      <a:pPr>
                        <a:lnSpc>
                          <a:spcPct val="100000"/>
                        </a:lnSpc>
                      </a:pPr>
                      <a:r>
                        <a:rPr lang="zh-CN" altLang="en-US" sz="2800" b="1">
                          <a:solidFill>
                            <a:srgbClr val="5F3E23"/>
                          </a:solidFill>
                          <a:latin typeface="华文中宋" panose="02010600040101010101" pitchFamily="2" charset="-122"/>
                          <a:ea typeface="华文中宋" panose="02010600040101010101" pitchFamily="2" charset="-122"/>
                        </a:rPr>
                        <a:t>外交</a:t>
                      </a:r>
                    </a:p>
                  </a:txBody>
                  <a:tcPr marL="68580" marR="68580" marT="34290" marB="34290"/>
                </a:tc>
                <a:tc>
                  <a:txBody>
                    <a:bodyPr/>
                    <a:lstStyle/>
                    <a:p>
                      <a:pPr indent="0" fontAlgn="auto">
                        <a:lnSpc>
                          <a:spcPct val="100000"/>
                        </a:lnSpc>
                      </a:pPr>
                      <a:endParaRPr lang="zh-CN" altLang="en-US" sz="2800" b="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indent="0" fontAlgn="auto">
                        <a:lnSpc>
                          <a:spcPct val="100000"/>
                        </a:lnSpc>
                      </a:pPr>
                      <a:endParaRPr lang="zh-CN" altLang="en-US" sz="2800" b="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indent="0" fontAlgn="auto">
                        <a:lnSpc>
                          <a:spcPct val="100000"/>
                        </a:lnSpc>
                      </a:pPr>
                      <a:endParaRPr lang="zh-CN" altLang="en-US" sz="2800" b="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indent="0" fontAlgn="auto">
                        <a:lnSpc>
                          <a:spcPct val="100000"/>
                        </a:lnSpc>
                      </a:pPr>
                      <a:endParaRPr lang="zh-CN" altLang="en-US" sz="2800" b="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txBody>
                  <a:tcPr marL="68580" marR="68580" marT="34290" marB="34290"/>
                </a:tc>
              </a:tr>
            </a:tbl>
          </a:graphicData>
        </a:graphic>
      </p:graphicFrame>
      <p:sp>
        <p:nvSpPr>
          <p:cNvPr id="6" name="文本框 5"/>
          <p:cNvSpPr txBox="1"/>
          <p:nvPr/>
        </p:nvSpPr>
        <p:spPr>
          <a:xfrm>
            <a:off x="1363980" y="4549775"/>
            <a:ext cx="10426065" cy="521970"/>
          </a:xfrm>
          <a:prstGeom prst="rect">
            <a:avLst/>
          </a:prstGeom>
          <a:noFill/>
        </p:spPr>
        <p:txBody>
          <a:bodyPr wrap="square" rtlCol="0" anchor="t">
            <a:spAutoFit/>
          </a:bodyPr>
          <a:lstStyle/>
          <a:p>
            <a:pPr>
              <a:buNone/>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对苏联：敌对</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停止对苏贸易，驱逐苏联侨民，宣布与苏断交</a:t>
            </a:r>
          </a:p>
        </p:txBody>
      </p:sp>
      <p:sp>
        <p:nvSpPr>
          <p:cNvPr id="11" name="文本框 10"/>
          <p:cNvSpPr txBox="1"/>
          <p:nvPr/>
        </p:nvSpPr>
        <p:spPr>
          <a:xfrm>
            <a:off x="1363980" y="4970780"/>
            <a:ext cx="10426065" cy="953135"/>
          </a:xfrm>
          <a:prstGeom prst="rect">
            <a:avLst/>
          </a:prstGeom>
          <a:noFill/>
        </p:spPr>
        <p:txBody>
          <a:bodyPr wrap="square" rtlCol="0" anchor="t">
            <a:spAutoFit/>
          </a:bodyPr>
          <a:lstStyle/>
          <a:p>
            <a:pPr>
              <a:buNone/>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对英美：依附</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发起改订新约运动，换取帝国主义的承认，收回部分关税自主权，列强在华仍拥有大量政治、经济等特权。</a:t>
            </a:r>
          </a:p>
        </p:txBody>
      </p:sp>
      <p:sp>
        <p:nvSpPr>
          <p:cNvPr id="13" name="文本框 12"/>
          <p:cNvSpPr txBox="1"/>
          <p:nvPr/>
        </p:nvSpPr>
        <p:spPr>
          <a:xfrm>
            <a:off x="1363980" y="5845810"/>
            <a:ext cx="10426065"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对日本：变化</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不抵抗政策</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攘外必先安内</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逐步转向抗日</a:t>
            </a:r>
          </a:p>
        </p:txBody>
      </p:sp>
      <p:sp>
        <p:nvSpPr>
          <p:cNvPr id="7" name="文本框 6"/>
          <p:cNvSpPr txBox="1"/>
          <p:nvPr/>
        </p:nvSpPr>
        <p:spPr>
          <a:xfrm>
            <a:off x="1363980" y="942340"/>
            <a:ext cx="10426065" cy="1814830"/>
          </a:xfrm>
          <a:prstGeom prst="rect">
            <a:avLst/>
          </a:prstGeom>
          <a:noFill/>
        </p:spPr>
        <p:txBody>
          <a:bodyPr wrap="square" rtlCol="0" anchor="t">
            <a:spAutoFit/>
          </a:bodyPr>
          <a:lstStyle/>
          <a:p>
            <a:pPr indent="0" fontAlgn="auto">
              <a:lnSpc>
                <a:spcPct val="100000"/>
              </a:lnSpc>
            </a:pPr>
            <a:r>
              <a:rPr lang="zh-CN" altLang="en-US" sz="2800">
                <a:latin typeface="华文中宋" panose="02010600040101010101" pitchFamily="2" charset="-122"/>
                <a:ea typeface="华文中宋" panose="02010600040101010101" pitchFamily="2" charset="-122"/>
                <a:cs typeface="黑体" panose="02010609060101010101" charset="-122"/>
                <a:sym typeface="+mn-ea"/>
              </a:rPr>
              <a:t>①实行一党专制，独裁统治；</a:t>
            </a:r>
            <a:endParaRPr lang="zh-CN" altLang="en-US" sz="2800" b="0">
              <a:latin typeface="华文中宋" panose="02010600040101010101" pitchFamily="2" charset="-122"/>
              <a:ea typeface="华文中宋" panose="02010600040101010101" pitchFamily="2" charset="-122"/>
              <a:cs typeface="黑体" panose="02010609060101010101" charset="-122"/>
              <a:sym typeface="+mn-ea"/>
            </a:endParaRPr>
          </a:p>
          <a:p>
            <a:pPr indent="0" fontAlgn="auto">
              <a:lnSpc>
                <a:spcPct val="100000"/>
              </a:lnSpc>
            </a:pPr>
            <a:r>
              <a:rPr lang="zh-CN" altLang="en-US" sz="2800">
                <a:latin typeface="华文中宋" panose="02010600040101010101" pitchFamily="2" charset="-122"/>
                <a:ea typeface="华文中宋" panose="02010600040101010101" pitchFamily="2" charset="-122"/>
                <a:cs typeface="黑体" panose="02010609060101010101" charset="-122"/>
                <a:sym typeface="+mn-ea"/>
              </a:rPr>
              <a:t>②地方割据大量存在，未实现真正的统一；</a:t>
            </a:r>
            <a:endParaRPr lang="zh-CN" altLang="en-US" sz="2800" b="0">
              <a:latin typeface="华文中宋" panose="02010600040101010101" pitchFamily="2" charset="-122"/>
              <a:ea typeface="华文中宋" panose="02010600040101010101" pitchFamily="2" charset="-122"/>
              <a:cs typeface="黑体" panose="02010609060101010101" charset="-122"/>
              <a:sym typeface="+mn-ea"/>
            </a:endParaRPr>
          </a:p>
          <a:p>
            <a:pPr indent="0" fontAlgn="auto">
              <a:lnSpc>
                <a:spcPct val="100000"/>
              </a:lnSpc>
            </a:pPr>
            <a:r>
              <a:rPr lang="zh-CN" altLang="en-US" sz="2800">
                <a:latin typeface="华文中宋" panose="02010600040101010101" pitchFamily="2" charset="-122"/>
                <a:ea typeface="华文中宋" panose="02010600040101010101" pitchFamily="2" charset="-122"/>
                <a:cs typeface="黑体" panose="02010609060101010101" charset="-122"/>
                <a:sym typeface="+mn-ea"/>
              </a:rPr>
              <a:t>③</a:t>
            </a:r>
            <a:r>
              <a:rPr lang="zh-CN" altLang="en-US" sz="2800">
                <a:latin typeface="华文中宋" panose="02010600040101010101" pitchFamily="2" charset="-122"/>
                <a:ea typeface="华文中宋" panose="02010600040101010101" pitchFamily="2" charset="-122"/>
                <a:sym typeface="+mn-ea"/>
              </a:rPr>
              <a:t>实行旨在维护地主阶级、买办资产阶级利益的政策；</a:t>
            </a:r>
            <a:endParaRPr lang="zh-CN" altLang="en-US" sz="2800" b="0">
              <a:latin typeface="华文中宋" panose="02010600040101010101" pitchFamily="2" charset="-122"/>
              <a:ea typeface="华文中宋" panose="02010600040101010101" pitchFamily="2" charset="-122"/>
            </a:endParaRPr>
          </a:p>
          <a:p>
            <a:pPr indent="0" fontAlgn="auto">
              <a:lnSpc>
                <a:spcPct val="100000"/>
              </a:lnSpc>
            </a:pPr>
            <a:r>
              <a:rPr lang="zh-CN" altLang="en-US" sz="2800">
                <a:latin typeface="华文中宋" panose="02010600040101010101" pitchFamily="2" charset="-122"/>
                <a:ea typeface="华文中宋" panose="02010600040101010101" pitchFamily="2" charset="-122"/>
                <a:sym typeface="+mn-ea"/>
              </a:rPr>
              <a:t>④建立庞大的特务组织，实施严密的保甲制度。</a:t>
            </a:r>
          </a:p>
        </p:txBody>
      </p:sp>
      <p:sp>
        <p:nvSpPr>
          <p:cNvPr id="8" name="文本框 7"/>
          <p:cNvSpPr txBox="1"/>
          <p:nvPr/>
        </p:nvSpPr>
        <p:spPr>
          <a:xfrm>
            <a:off x="1363980" y="2698115"/>
            <a:ext cx="9144000" cy="953135"/>
          </a:xfrm>
          <a:prstGeom prst="rect">
            <a:avLst/>
          </a:prstGeom>
          <a:noFill/>
        </p:spPr>
        <p:txBody>
          <a:bodyPr wrap="square" rtlCol="0" anchor="t">
            <a:spAutoFit/>
          </a:bodyPr>
          <a:lstStyle/>
          <a:p>
            <a:pPr indent="0" fontAlgn="auto">
              <a:lnSpc>
                <a:spcPct val="100000"/>
              </a:lnSpc>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①改革币制、关税自主、鼓励工商业等；</a:t>
            </a:r>
            <a:endParaRPr lang="zh-CN" altLang="en-US" sz="2800" b="0">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lnSpc>
                <a:spcPct val="100000"/>
              </a:lnSpc>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②官僚资本迅速膨胀，民族资本主义经济艰难发展。</a:t>
            </a:r>
          </a:p>
        </p:txBody>
      </p:sp>
      <p:grpSp>
        <p:nvGrpSpPr>
          <p:cNvPr id="12" name="组合 11"/>
          <p:cNvGrpSpPr/>
          <p:nvPr/>
        </p:nvGrpSpPr>
        <p:grpSpPr>
          <a:xfrm>
            <a:off x="10311765" y="1023620"/>
            <a:ext cx="1345565" cy="1733550"/>
            <a:chOff x="16040" y="1297"/>
            <a:chExt cx="2119" cy="2730"/>
          </a:xfrm>
        </p:grpSpPr>
        <p:pic>
          <p:nvPicPr>
            <p:cNvPr id="101" name="图片 100"/>
            <p:cNvPicPr/>
            <p:nvPr/>
          </p:nvPicPr>
          <p:blipFill>
            <a:blip r:embed="rId6"/>
            <a:stretch>
              <a:fillRect/>
            </a:stretch>
          </p:blipFill>
          <p:spPr>
            <a:xfrm>
              <a:off x="16040" y="1297"/>
              <a:ext cx="2119" cy="2005"/>
            </a:xfrm>
            <a:prstGeom prst="ellipse">
              <a:avLst/>
            </a:prstGeom>
            <a:noFill/>
            <a:ln w="9525">
              <a:noFill/>
            </a:ln>
            <a:effectLst>
              <a:outerShdw blurRad="50800" dist="38100" dir="2700000" algn="tl" rotWithShape="0">
                <a:prstClr val="black">
                  <a:alpha val="40000"/>
                </a:prstClr>
              </a:outerShdw>
            </a:effectLst>
          </p:spPr>
        </p:pic>
        <p:sp>
          <p:nvSpPr>
            <p:cNvPr id="10" name="文本框 9"/>
            <p:cNvSpPr txBox="1"/>
            <p:nvPr/>
          </p:nvSpPr>
          <p:spPr>
            <a:xfrm>
              <a:off x="16040" y="3302"/>
              <a:ext cx="1910" cy="725"/>
            </a:xfrm>
            <a:prstGeom prst="rect">
              <a:avLst/>
            </a:prstGeom>
            <a:noFill/>
          </p:spPr>
          <p:txBody>
            <a:bodyPr wrap="square" rtlCol="0">
              <a:spAutoFit/>
            </a:bodyPr>
            <a:lstStyle/>
            <a:p>
              <a:r>
                <a:rPr lang="zh-CN" altLang="en-US" sz="2400">
                  <a:latin typeface="华文仿宋" panose="02010600040101010101" charset="-122"/>
                  <a:ea typeface="华文仿宋" panose="02010600040101010101" charset="-122"/>
                </a:rPr>
                <a:t>◎戴笠</a:t>
              </a:r>
            </a:p>
          </p:txBody>
        </p:sp>
      </p:grpSp>
      <p:sp>
        <p:nvSpPr>
          <p:cNvPr id="14" name="文本框 13"/>
          <p:cNvSpPr txBox="1"/>
          <p:nvPr/>
        </p:nvSpPr>
        <p:spPr>
          <a:xfrm>
            <a:off x="1363980" y="3669665"/>
            <a:ext cx="10426700" cy="953135"/>
          </a:xfrm>
          <a:prstGeom prst="rect">
            <a:avLst/>
          </a:prstGeom>
          <a:noFill/>
        </p:spPr>
        <p:txBody>
          <a:bodyPr wrap="square" rtlCol="0" anchor="t">
            <a:spAutoFit/>
          </a:bodyPr>
          <a:lstStyle/>
          <a:p>
            <a:pPr indent="0" fontAlgn="auto">
              <a:lnSpc>
                <a:spcPct val="100000"/>
              </a:lnSpc>
              <a:buNone/>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打着孙中山三民主义的旗号，以“训政”为借口，大力推行所谓的“党国”思想。</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1" grpId="1"/>
      <p:bldP spid="13" grpId="0"/>
      <p:bldP spid="13" grpId="1"/>
      <p:bldP spid="7" grpId="0"/>
      <p:bldP spid="7" grpId="1"/>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graphicFrame>
        <p:nvGraphicFramePr>
          <p:cNvPr id="3" name="表格 2"/>
          <p:cNvGraphicFramePr>
            <a:graphicFrameLocks noGrp="1"/>
          </p:cNvGraphicFramePr>
          <p:nvPr>
            <p:custDataLst>
              <p:tags r:id="rId4"/>
            </p:custDataLst>
          </p:nvPr>
        </p:nvGraphicFramePr>
        <p:xfrm>
          <a:off x="412115" y="942340"/>
          <a:ext cx="11378565" cy="5157470"/>
        </p:xfrm>
        <a:graphic>
          <a:graphicData uri="http://schemas.openxmlformats.org/drawingml/2006/table">
            <a:tbl>
              <a:tblPr firstRow="1" bandRow="1">
                <a:tableStyleId>{5940675A-B579-460E-94D1-54222C63F5DA}</a:tableStyleId>
              </a:tblPr>
              <a:tblGrid>
                <a:gridCol w="913765"/>
                <a:gridCol w="10464800"/>
              </a:tblGrid>
              <a:tr h="535940">
                <a:tc>
                  <a:txBody>
                    <a:bodyPr/>
                    <a:lstStyle/>
                    <a:p>
                      <a:pPr>
                        <a:lnSpc>
                          <a:spcPct val="100000"/>
                        </a:lnSpc>
                        <a:buNone/>
                      </a:pPr>
                      <a:r>
                        <a:rPr lang="zh-CN" altLang="en-US" sz="2800" b="1">
                          <a:solidFill>
                            <a:srgbClr val="5F3E23"/>
                          </a:solidFill>
                          <a:latin typeface="华文中宋" panose="02010600040101010101" pitchFamily="2" charset="-122"/>
                          <a:ea typeface="华文中宋" panose="02010600040101010101" pitchFamily="2" charset="-122"/>
                        </a:rPr>
                        <a:t>社会</a:t>
                      </a:r>
                    </a:p>
                  </a:txBody>
                  <a:tcPr marL="68580" marR="68580" marT="34290" marB="34290"/>
                </a:tc>
                <a:tc>
                  <a:txBody>
                    <a:bodyPr/>
                    <a:lstStyle/>
                    <a:p>
                      <a:pPr indent="0" fontAlgn="auto">
                        <a:lnSpc>
                          <a:spcPct val="100000"/>
                        </a:lnSpc>
                        <a:buNone/>
                      </a:pPr>
                      <a:r>
                        <a:rPr lang="zh-CN" altLang="en-US" sz="2800" b="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发起新生活运动，以图革除陋习，提高国民素质。</a:t>
                      </a:r>
                    </a:p>
                  </a:txBody>
                  <a:tcPr marL="68580" marR="68580" marT="34290" marB="34290"/>
                </a:tc>
              </a:tr>
              <a:tr h="534035">
                <a:tc>
                  <a:txBody>
                    <a:bodyPr/>
                    <a:lstStyle/>
                    <a:p>
                      <a:pPr>
                        <a:lnSpc>
                          <a:spcPct val="100000"/>
                        </a:lnSpc>
                        <a:buNone/>
                      </a:pPr>
                      <a:r>
                        <a:rPr lang="zh-CN" altLang="en-US" sz="2800" b="1">
                          <a:solidFill>
                            <a:srgbClr val="5F3E23"/>
                          </a:solidFill>
                          <a:latin typeface="华文中宋" panose="02010600040101010101" pitchFamily="2" charset="-122"/>
                          <a:ea typeface="华文中宋" panose="02010600040101010101" pitchFamily="2" charset="-122"/>
                        </a:rPr>
                        <a:t>军事</a:t>
                      </a:r>
                    </a:p>
                  </a:txBody>
                  <a:tcPr marL="68580" marR="68580" marT="34290" marB="34290"/>
                </a:tc>
                <a:tc>
                  <a:txBody>
                    <a:bodyPr/>
                    <a:lstStyle/>
                    <a:p>
                      <a:pPr indent="0" fontAlgn="auto">
                        <a:lnSpc>
                          <a:spcPct val="100000"/>
                        </a:lnSpc>
                        <a:buNone/>
                      </a:pPr>
                      <a:endParaRPr lang="zh-CN" altLang="en-US" sz="2800" b="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txBody>
                  <a:tcPr marL="68580" marR="68580" marT="34290" marB="34290"/>
                </a:tc>
              </a:tr>
              <a:tr h="4087495">
                <a:tc>
                  <a:txBody>
                    <a:bodyPr/>
                    <a:lstStyle/>
                    <a:p>
                      <a:pPr>
                        <a:lnSpc>
                          <a:spcPct val="100000"/>
                        </a:lnSpc>
                        <a:buNone/>
                      </a:pPr>
                      <a:endParaRPr lang="zh-CN" altLang="en-US" sz="2800" b="1">
                        <a:solidFill>
                          <a:srgbClr val="5F3E23"/>
                        </a:solidFill>
                        <a:latin typeface="华文中宋" panose="02010600040101010101" pitchFamily="2" charset="-122"/>
                        <a:ea typeface="华文中宋" panose="02010600040101010101" pitchFamily="2" charset="-122"/>
                      </a:endParaRPr>
                    </a:p>
                    <a:p>
                      <a:pPr>
                        <a:lnSpc>
                          <a:spcPct val="100000"/>
                        </a:lnSpc>
                        <a:buNone/>
                      </a:pPr>
                      <a:endParaRPr lang="zh-CN" altLang="en-US" sz="2800" b="1">
                        <a:solidFill>
                          <a:srgbClr val="5F3E23"/>
                        </a:solidFill>
                        <a:latin typeface="华文中宋" panose="02010600040101010101" pitchFamily="2" charset="-122"/>
                        <a:ea typeface="华文中宋" panose="02010600040101010101" pitchFamily="2" charset="-122"/>
                      </a:endParaRPr>
                    </a:p>
                    <a:p>
                      <a:pPr>
                        <a:lnSpc>
                          <a:spcPct val="100000"/>
                        </a:lnSpc>
                        <a:buNone/>
                      </a:pPr>
                      <a:endParaRPr lang="zh-CN" altLang="en-US" sz="2800" b="1">
                        <a:solidFill>
                          <a:srgbClr val="5F3E23"/>
                        </a:solidFill>
                        <a:latin typeface="华文中宋" panose="02010600040101010101" pitchFamily="2" charset="-122"/>
                        <a:ea typeface="华文中宋" panose="02010600040101010101" pitchFamily="2" charset="-122"/>
                      </a:endParaRPr>
                    </a:p>
                    <a:p>
                      <a:pPr>
                        <a:lnSpc>
                          <a:spcPct val="100000"/>
                        </a:lnSpc>
                        <a:buNone/>
                      </a:pPr>
                      <a:endParaRPr lang="zh-CN" altLang="en-US" sz="2800" b="1">
                        <a:solidFill>
                          <a:srgbClr val="5F3E23"/>
                        </a:solidFill>
                        <a:latin typeface="华文中宋" panose="02010600040101010101" pitchFamily="2" charset="-122"/>
                        <a:ea typeface="华文中宋" panose="02010600040101010101" pitchFamily="2" charset="-122"/>
                      </a:endParaRPr>
                    </a:p>
                    <a:p>
                      <a:pPr>
                        <a:lnSpc>
                          <a:spcPct val="100000"/>
                        </a:lnSpc>
                        <a:buNone/>
                      </a:pPr>
                      <a:endParaRPr lang="zh-CN" altLang="en-US" sz="2800" b="1">
                        <a:solidFill>
                          <a:srgbClr val="5F3E23"/>
                        </a:solidFill>
                        <a:latin typeface="华文中宋" panose="02010600040101010101" pitchFamily="2" charset="-122"/>
                        <a:ea typeface="华文中宋" panose="02010600040101010101" pitchFamily="2" charset="-122"/>
                      </a:endParaRPr>
                    </a:p>
                    <a:p>
                      <a:pPr>
                        <a:lnSpc>
                          <a:spcPct val="100000"/>
                        </a:lnSpc>
                        <a:buNone/>
                      </a:pPr>
                      <a:endParaRPr lang="zh-CN" altLang="en-US" sz="2800" b="1">
                        <a:solidFill>
                          <a:srgbClr val="5F3E23"/>
                        </a:solidFill>
                        <a:latin typeface="华文中宋" panose="02010600040101010101" pitchFamily="2" charset="-122"/>
                        <a:ea typeface="华文中宋" panose="02010600040101010101" pitchFamily="2" charset="-122"/>
                      </a:endParaRPr>
                    </a:p>
                    <a:p>
                      <a:pPr>
                        <a:lnSpc>
                          <a:spcPct val="100000"/>
                        </a:lnSpc>
                        <a:buNone/>
                      </a:pPr>
                      <a:endParaRPr lang="zh-CN" altLang="en-US" sz="2800" b="1">
                        <a:solidFill>
                          <a:srgbClr val="5F3E23"/>
                        </a:solidFill>
                        <a:latin typeface="华文中宋" panose="02010600040101010101" pitchFamily="2" charset="-122"/>
                        <a:ea typeface="华文中宋" panose="02010600040101010101" pitchFamily="2" charset="-122"/>
                      </a:endParaRPr>
                    </a:p>
                    <a:p>
                      <a:pPr>
                        <a:lnSpc>
                          <a:spcPct val="100000"/>
                        </a:lnSpc>
                        <a:buNone/>
                      </a:pPr>
                      <a:endParaRPr lang="zh-CN" altLang="en-US" sz="2800" b="1">
                        <a:solidFill>
                          <a:srgbClr val="5F3E23"/>
                        </a:solidFill>
                        <a:latin typeface="华文中宋" panose="02010600040101010101" pitchFamily="2" charset="-122"/>
                        <a:ea typeface="华文中宋" panose="02010600040101010101" pitchFamily="2" charset="-122"/>
                      </a:endParaRPr>
                    </a:p>
                    <a:p>
                      <a:pPr>
                        <a:lnSpc>
                          <a:spcPct val="100000"/>
                        </a:lnSpc>
                        <a:buNone/>
                      </a:pPr>
                      <a:endParaRPr lang="zh-CN" altLang="en-US" sz="2800" b="1">
                        <a:solidFill>
                          <a:srgbClr val="5F3E23"/>
                        </a:solidFill>
                        <a:latin typeface="华文中宋" panose="02010600040101010101" pitchFamily="2" charset="-122"/>
                        <a:ea typeface="华文中宋" panose="02010600040101010101" pitchFamily="2" charset="-122"/>
                      </a:endParaRPr>
                    </a:p>
                  </a:txBody>
                  <a:tcPr marL="68580" marR="68580" marT="34290" marB="34290"/>
                </a:tc>
                <a:tc>
                  <a:txBody>
                    <a:bodyPr/>
                    <a:lstStyle/>
                    <a:p>
                      <a:pPr indent="0" fontAlgn="auto">
                        <a:lnSpc>
                          <a:spcPct val="100000"/>
                        </a:lnSpc>
                        <a:buNone/>
                      </a:pPr>
                      <a:endParaRPr lang="zh-CN" altLang="en-US" sz="2800" b="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txBody>
                  <a:tcPr marL="68580" marR="68580" marT="34290" marB="34290"/>
                </a:tc>
              </a:tr>
            </a:tbl>
          </a:graphicData>
        </a:graphic>
      </p:graphicFrame>
      <p:sp>
        <p:nvSpPr>
          <p:cNvPr id="9" name="文本框 8"/>
          <p:cNvSpPr txBox="1"/>
          <p:nvPr/>
        </p:nvSpPr>
        <p:spPr>
          <a:xfrm>
            <a:off x="1364615" y="1511935"/>
            <a:ext cx="10577830"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实行以蒋介石为首的军事独裁统治，扩大和强化反革命的军事力量</a:t>
            </a:r>
          </a:p>
        </p:txBody>
      </p:sp>
      <p:sp>
        <p:nvSpPr>
          <p:cNvPr id="8" name="文本框 7"/>
          <p:cNvSpPr txBox="1"/>
          <p:nvPr/>
        </p:nvSpPr>
        <p:spPr>
          <a:xfrm>
            <a:off x="1081405" y="1935480"/>
            <a:ext cx="3936365" cy="521970"/>
          </a:xfrm>
          <a:prstGeom prst="rect">
            <a:avLst/>
          </a:prstGeom>
          <a:noFill/>
        </p:spPr>
        <p:txBody>
          <a:bodyPr wrap="square" rtlCol="0">
            <a:spAutoFit/>
          </a:bodyPr>
          <a:lstStyle/>
          <a:p>
            <a:r>
              <a:rPr lang="zh-CN" altLang="en-US" sz="2800" b="1">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latin typeface="华文中宋" panose="02010600040101010101" pitchFamily="2" charset="-122"/>
                <a:ea typeface="华文中宋" panose="02010600040101010101" pitchFamily="2" charset="-122"/>
                <a:cs typeface="华文中宋" panose="02010600040101010101" pitchFamily="2" charset="-122"/>
              </a:rPr>
              <a:t>）镇压革命运动</a:t>
            </a:r>
          </a:p>
        </p:txBody>
      </p:sp>
      <p:pic>
        <p:nvPicPr>
          <p:cNvPr id="10" name="图片 9"/>
          <p:cNvPicPr>
            <a:picLocks noChangeAspect="1"/>
          </p:cNvPicPr>
          <p:nvPr/>
        </p:nvPicPr>
        <p:blipFill>
          <a:blip r:embed="rId7"/>
          <a:stretch>
            <a:fillRect/>
          </a:stretch>
        </p:blipFill>
        <p:spPr>
          <a:xfrm>
            <a:off x="9540240" y="0"/>
            <a:ext cx="2519680" cy="1595755"/>
          </a:xfrm>
          <a:prstGeom prst="rect">
            <a:avLst/>
          </a:prstGeom>
          <a:effectLst>
            <a:outerShdw blurRad="50800" dist="38100" dir="2700000" algn="tl" rotWithShape="0">
              <a:prstClr val="black">
                <a:alpha val="40000"/>
              </a:prstClr>
            </a:outerShdw>
          </a:effectLst>
        </p:spPr>
      </p:pic>
      <p:sp>
        <p:nvSpPr>
          <p:cNvPr id="11" name="文本框 10"/>
          <p:cNvSpPr txBox="1"/>
          <p:nvPr/>
        </p:nvSpPr>
        <p:spPr>
          <a:xfrm>
            <a:off x="1364615" y="2372995"/>
            <a:ext cx="8458200"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rPr>
              <a:t>①大革命失败后继续屠杀中国共产党及革命群众</a:t>
            </a:r>
          </a:p>
        </p:txBody>
      </p:sp>
      <p:sp>
        <p:nvSpPr>
          <p:cNvPr id="12" name="文本框 11"/>
          <p:cNvSpPr txBox="1"/>
          <p:nvPr/>
        </p:nvSpPr>
        <p:spPr>
          <a:xfrm>
            <a:off x="1364615" y="2853690"/>
            <a:ext cx="8458200"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rPr>
              <a:t>②镇压中国共产党领导的三次武装起义</a:t>
            </a:r>
          </a:p>
        </p:txBody>
      </p:sp>
      <p:sp>
        <p:nvSpPr>
          <p:cNvPr id="13" name="文本框 12"/>
          <p:cNvSpPr txBox="1"/>
          <p:nvPr/>
        </p:nvSpPr>
        <p:spPr>
          <a:xfrm>
            <a:off x="1364615" y="3325495"/>
            <a:ext cx="8458200"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rPr>
              <a:t>③对农村革命根据地进行五次</a:t>
            </a:r>
            <a:r>
              <a:rPr lang="en-US" altLang="zh-CN" sz="2800">
                <a:latin typeface="华文中宋" panose="02010600040101010101" pitchFamily="2" charset="-122"/>
                <a:ea typeface="华文中宋" panose="02010600040101010101" pitchFamily="2" charset="-122"/>
              </a:rPr>
              <a:t>“</a:t>
            </a:r>
            <a:r>
              <a:rPr lang="zh-CN" altLang="en-US" sz="2800">
                <a:latin typeface="华文中宋" panose="02010600040101010101" pitchFamily="2" charset="-122"/>
                <a:ea typeface="华文中宋" panose="02010600040101010101" pitchFamily="2" charset="-122"/>
              </a:rPr>
              <a:t>围剿</a:t>
            </a:r>
            <a:r>
              <a:rPr lang="en-US" altLang="zh-CN" sz="2800">
                <a:latin typeface="华文中宋" panose="02010600040101010101" pitchFamily="2" charset="-122"/>
                <a:ea typeface="华文中宋" panose="02010600040101010101" pitchFamily="2" charset="-122"/>
              </a:rPr>
              <a:t>”</a:t>
            </a:r>
          </a:p>
        </p:txBody>
      </p:sp>
      <p:sp>
        <p:nvSpPr>
          <p:cNvPr id="14" name="文本框 13"/>
          <p:cNvSpPr txBox="1"/>
          <p:nvPr/>
        </p:nvSpPr>
        <p:spPr>
          <a:xfrm>
            <a:off x="1364615" y="3771900"/>
            <a:ext cx="3653155"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rPr>
              <a:t>④围追堵截长征红军</a:t>
            </a:r>
          </a:p>
        </p:txBody>
      </p:sp>
      <p:sp>
        <p:nvSpPr>
          <p:cNvPr id="15" name="文本框 14"/>
          <p:cNvSpPr txBox="1"/>
          <p:nvPr/>
        </p:nvSpPr>
        <p:spPr>
          <a:xfrm>
            <a:off x="1081405" y="4195445"/>
            <a:ext cx="5525770" cy="521970"/>
          </a:xfrm>
          <a:prstGeom prst="rect">
            <a:avLst/>
          </a:prstGeom>
          <a:noFill/>
        </p:spPr>
        <p:txBody>
          <a:bodyPr wrap="square" rtlCol="0">
            <a:spAutoFit/>
          </a:bodyPr>
          <a:lstStyle/>
          <a:p>
            <a:r>
              <a:rPr lang="zh-CN" altLang="en-US"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rPr>
              <a:t>）镇压抗日民主运动</a:t>
            </a:r>
          </a:p>
        </p:txBody>
      </p:sp>
      <p:sp>
        <p:nvSpPr>
          <p:cNvPr id="16" name="文本框 15"/>
          <p:cNvSpPr txBox="1"/>
          <p:nvPr/>
        </p:nvSpPr>
        <p:spPr>
          <a:xfrm>
            <a:off x="1364615" y="4633595"/>
            <a:ext cx="9399270"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rPr>
              <a:t>①镇压察哈尔民众抗日同盟军（</a:t>
            </a:r>
            <a:r>
              <a:rPr lang="en-US" altLang="zh-CN" sz="2800">
                <a:latin typeface="华文中宋" panose="02010600040101010101" pitchFamily="2" charset="-122"/>
                <a:ea typeface="华文中宋" panose="02010600040101010101" pitchFamily="2" charset="-122"/>
              </a:rPr>
              <a:t>1933</a:t>
            </a:r>
            <a:r>
              <a:rPr lang="zh-CN" altLang="en-US" sz="2800">
                <a:latin typeface="华文中宋" panose="02010600040101010101" pitchFamily="2" charset="-122"/>
                <a:ea typeface="华文中宋" panose="02010600040101010101" pitchFamily="2" charset="-122"/>
              </a:rPr>
              <a:t>年，华北地区）</a:t>
            </a:r>
          </a:p>
        </p:txBody>
      </p:sp>
      <p:sp>
        <p:nvSpPr>
          <p:cNvPr id="17" name="文本框 16"/>
          <p:cNvSpPr txBox="1"/>
          <p:nvPr/>
        </p:nvSpPr>
        <p:spPr>
          <a:xfrm>
            <a:off x="1364615" y="5065395"/>
            <a:ext cx="9399270"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rPr>
              <a:t>②镇压十九路军（</a:t>
            </a:r>
            <a:r>
              <a:rPr lang="en-US" altLang="zh-CN" sz="2800">
                <a:latin typeface="华文中宋" panose="02010600040101010101" pitchFamily="2" charset="-122"/>
                <a:ea typeface="华文中宋" panose="02010600040101010101" pitchFamily="2" charset="-122"/>
              </a:rPr>
              <a:t>1932</a:t>
            </a:r>
            <a:r>
              <a:rPr lang="zh-CN" altLang="en-US" sz="2800">
                <a:latin typeface="华文中宋" panose="02010600040101010101" pitchFamily="2" charset="-122"/>
                <a:ea typeface="华文中宋" panose="02010600040101010101" pitchFamily="2" charset="-122"/>
              </a:rPr>
              <a:t>年，逼蒋抗日）</a:t>
            </a:r>
          </a:p>
        </p:txBody>
      </p:sp>
      <p:sp>
        <p:nvSpPr>
          <p:cNvPr id="18" name="文本框 17"/>
          <p:cNvSpPr txBox="1"/>
          <p:nvPr/>
        </p:nvSpPr>
        <p:spPr>
          <a:xfrm>
            <a:off x="1364615" y="5495290"/>
            <a:ext cx="11795760"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rPr>
              <a:t>③镇压一</a:t>
            </a:r>
            <a:r>
              <a:rPr lang="en-US" altLang="zh-CN" sz="2800">
                <a:latin typeface="华文中宋" panose="02010600040101010101" pitchFamily="2" charset="-122"/>
                <a:ea typeface="华文中宋" panose="02010600040101010101" pitchFamily="2" charset="-122"/>
              </a:rPr>
              <a:t>.</a:t>
            </a:r>
            <a:r>
              <a:rPr lang="zh-CN" altLang="en-US" sz="2800">
                <a:latin typeface="华文中宋" panose="02010600040101010101" pitchFamily="2" charset="-122"/>
                <a:ea typeface="华文中宋" panose="02010600040101010101" pitchFamily="2" charset="-122"/>
              </a:rPr>
              <a:t>二九运动（</a:t>
            </a:r>
            <a:r>
              <a:rPr lang="en-US" altLang="zh-CN" sz="2800">
                <a:latin typeface="华文中宋" panose="02010600040101010101" pitchFamily="2" charset="-122"/>
                <a:ea typeface="华文中宋" panose="02010600040101010101" pitchFamily="2" charset="-122"/>
              </a:rPr>
              <a:t>1933</a:t>
            </a:r>
            <a:r>
              <a:rPr lang="zh-CN" altLang="en-US" sz="2800">
                <a:latin typeface="华文中宋" panose="02010600040101010101" pitchFamily="2" charset="-122"/>
                <a:ea typeface="华文中宋" panose="02010600040101010101" pitchFamily="2" charset="-122"/>
              </a:rPr>
              <a:t>年中共领导的大规模学生爱国运动）</a:t>
            </a:r>
          </a:p>
        </p:txBody>
      </p:sp>
      <p:sp>
        <p:nvSpPr>
          <p:cNvPr id="19" name="矩形 18"/>
          <p:cNvSpPr/>
          <p:nvPr>
            <p:custDataLst>
              <p:tags r:id="rId5"/>
            </p:custDataLst>
          </p:nvPr>
        </p:nvSpPr>
        <p:spPr>
          <a:xfrm>
            <a:off x="261620" y="5905500"/>
            <a:ext cx="11680825" cy="953135"/>
          </a:xfrm>
          <a:prstGeom prst="rect">
            <a:avLst/>
          </a:prstGeom>
          <a:solidFill>
            <a:srgbClr val="C00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p>
            <a:pPr algn="l"/>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南京国民政府是维护地主阶级、买办资产阶级利益的，这种道路选择不会改变中国半殖民地半封建社会性质</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8" grpId="0"/>
      <p:bldP spid="8"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animBg="1"/>
      <p:bldP spid="1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2"/>
            </p:custDataLst>
          </p:nvPr>
        </p:nvSpPr>
        <p:spPr>
          <a:xfrm>
            <a:off x="257810" y="238760"/>
            <a:ext cx="11684635" cy="6378575"/>
          </a:xfrm>
          <a:prstGeom prst="rect">
            <a:avLst/>
          </a:prstGeom>
          <a:noFill/>
          <a:ln w="12700" cap="flat" cmpd="sng">
            <a:solidFill>
              <a:srgbClr val="5F3E23"/>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3" name="圆角矩形 2"/>
          <p:cNvSpPr/>
          <p:nvPr>
            <p:custDataLst>
              <p:tags r:id="rId3"/>
            </p:custDataLst>
          </p:nvPr>
        </p:nvSpPr>
        <p:spPr>
          <a:xfrm>
            <a:off x="379095" y="339090"/>
            <a:ext cx="802132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阶段特征：国共十年对峙时期</a:t>
            </a:r>
            <a:r>
              <a:rPr lang="zh-CN"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1927</a:t>
            </a:r>
            <a:r>
              <a:rPr lang="zh-CN"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1937</a:t>
            </a:r>
            <a:r>
              <a:rPr lang="zh-CN"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年）</a:t>
            </a:r>
          </a:p>
        </p:txBody>
      </p:sp>
      <p:graphicFrame>
        <p:nvGraphicFramePr>
          <p:cNvPr id="2" name="表格 1"/>
          <p:cNvGraphicFramePr/>
          <p:nvPr>
            <p:custDataLst>
              <p:tags r:id="rId4"/>
            </p:custDataLst>
          </p:nvPr>
        </p:nvGraphicFramePr>
        <p:xfrm>
          <a:off x="379095" y="894080"/>
          <a:ext cx="11461750" cy="4896485"/>
        </p:xfrm>
        <a:graphic>
          <a:graphicData uri="http://schemas.openxmlformats.org/drawingml/2006/table">
            <a:tbl>
              <a:tblPr firstRow="1" bandRow="1">
                <a:tableStyleId>{5C22544A-7EE6-4342-B048-85BDC9FD1C3A}</a:tableStyleId>
              </a:tblPr>
              <a:tblGrid>
                <a:gridCol w="11461750"/>
              </a:tblGrid>
              <a:tr h="4896485">
                <a:tc>
                  <a:txBody>
                    <a:bodyPr/>
                    <a:lstStyle/>
                    <a:p>
                      <a:pPr>
                        <a:buNone/>
                      </a:pPr>
                      <a:r>
                        <a:rPr lang="zh-CN" altLang="en-US" sz="2800">
                          <a:solidFill>
                            <a:srgbClr val="C00000"/>
                          </a:solidFill>
                          <a:latin typeface="华文中宋" panose="02010600040101010101" pitchFamily="2" charset="-122"/>
                          <a:ea typeface="华文中宋" panose="02010600040101010101" pitchFamily="2" charset="-122"/>
                        </a:rPr>
                        <a:t>政治上：</a:t>
                      </a:r>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6" name="文本框 5"/>
          <p:cNvSpPr txBox="1"/>
          <p:nvPr/>
        </p:nvSpPr>
        <p:spPr>
          <a:xfrm>
            <a:off x="379095" y="1344930"/>
            <a:ext cx="11461750" cy="4356100"/>
          </a:xfrm>
          <a:prstGeom prst="rect">
            <a:avLst/>
          </a:prstGeom>
          <a:noFill/>
        </p:spPr>
        <p:txBody>
          <a:bodyPr wrap="square" rtlCol="0" anchor="t">
            <a:spAutoFit/>
          </a:bodyPr>
          <a:lstStyle/>
          <a:p>
            <a:pPr indent="0">
              <a:lnSpc>
                <a:spcPct val="110000"/>
              </a:lnSpc>
            </a:pPr>
            <a:r>
              <a:rPr lang="en-US" alt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南京国民政府：“宁汉合流”确立专制统治；继续北伐和“东北易帜”，形式上统一全国；</a:t>
            </a:r>
            <a:r>
              <a:rPr lang="en-US" altLang="zh-CN" sz="2800">
                <a:latin typeface="华文中宋" panose="02010600040101010101" pitchFamily="2" charset="-122"/>
                <a:ea typeface="华文中宋" panose="02010600040101010101" pitchFamily="2" charset="-122"/>
                <a:cs typeface="黑体" panose="02010609060101010101" charset="-122"/>
                <a:sym typeface="+mn-ea"/>
              </a:rPr>
              <a:t>发起改订新约运动，取消不平等条约，</a:t>
            </a:r>
            <a:r>
              <a:rPr lang="zh-CN" altLang="en-US" sz="2800">
                <a:latin typeface="华文中宋" panose="02010600040101010101" pitchFamily="2" charset="-122"/>
                <a:ea typeface="华文中宋" panose="02010600040101010101" pitchFamily="2" charset="-122"/>
                <a:cs typeface="黑体" panose="02010609060101010101" charset="-122"/>
                <a:sym typeface="+mn-ea"/>
              </a:rPr>
              <a:t>收回部分</a:t>
            </a:r>
            <a:r>
              <a:rPr lang="en-US" altLang="zh-CN" sz="2800">
                <a:latin typeface="华文中宋" panose="02010600040101010101" pitchFamily="2" charset="-122"/>
                <a:ea typeface="华文中宋" panose="02010600040101010101" pitchFamily="2" charset="-122"/>
                <a:cs typeface="黑体" panose="02010609060101010101" charset="-122"/>
                <a:sym typeface="+mn-ea"/>
              </a:rPr>
              <a:t>关税自主权</a:t>
            </a:r>
            <a:r>
              <a:rPr lang="zh-CN" altLang="en-US" sz="2800">
                <a:latin typeface="华文中宋" panose="02010600040101010101" pitchFamily="2" charset="-122"/>
                <a:ea typeface="华文中宋" panose="02010600040101010101" pitchFamily="2" charset="-122"/>
                <a:cs typeface="黑体" panose="02010609060101010101" charset="-122"/>
                <a:sym typeface="+mn-ea"/>
              </a:rPr>
              <a:t>；</a:t>
            </a:r>
            <a:endParaRPr 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l" fontAlgn="auto">
              <a:lnSpc>
                <a:spcPct val="110000"/>
              </a:lnSpc>
            </a:pPr>
            <a:r>
              <a:rPr lang="en-US" alt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中国共产党：探索“工农武装割据”的道路，</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mn-ea"/>
              </a:rPr>
              <a:t>革命重心逐渐从城市转向农村</a:t>
            </a:r>
            <a:r>
              <a:rPr 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；第五次反“围剿”的失利，进行长征，革</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mn-ea"/>
              </a:rPr>
              <a:t>命中心从南方转移到北方。</a:t>
            </a:r>
            <a:endParaRPr 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l" fontAlgn="auto">
              <a:lnSpc>
                <a:spcPct val="110000"/>
              </a:lnSpc>
            </a:pP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sz="2800" dirty="0">
                <a:latin typeface="华文中宋" panose="02010600040101010101" pitchFamily="2" charset="-122"/>
                <a:ea typeface="华文中宋" panose="02010600040101010101" pitchFamily="2" charset="-122"/>
                <a:cs typeface="华文中宋" panose="02010600040101010101" pitchFamily="2" charset="-122"/>
                <a:sym typeface="+mn-ea"/>
              </a:rPr>
              <a:t>4</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mn-ea"/>
              </a:rPr>
              <a:t>、随着日本对中国侵略的加深，中日民族矛盾逐渐上升为主要矛盾，国共关系由合作走向对峙；</a:t>
            </a:r>
            <a:endParaRPr lang="zh-CN" altLang="en-US" sz="2800" b="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l" fontAlgn="auto">
              <a:lnSpc>
                <a:spcPct val="110000"/>
              </a:lnSpc>
            </a:pPr>
            <a:r>
              <a:rPr lang="en-US" altLang="zh-CN" sz="2800" dirty="0">
                <a:latin typeface="华文中宋" panose="02010600040101010101" pitchFamily="2" charset="-122"/>
                <a:ea typeface="华文中宋" panose="02010600040101010101" pitchFamily="2" charset="-122"/>
                <a:cs typeface="华文中宋" panose="02010600040101010101" pitchFamily="2" charset="-122"/>
                <a:sym typeface="+mn-ea"/>
              </a:rPr>
              <a:t>5</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mn-ea"/>
              </a:rPr>
              <a:t>、中国革命由国内革命战争向民族革命战争转变。</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3" name="圆角矩形 2"/>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7" name="文本框 6"/>
          <p:cNvSpPr txBox="1"/>
          <p:nvPr>
            <p:custDataLst>
              <p:tags r:id="rId4"/>
            </p:custDataLst>
          </p:nvPr>
        </p:nvSpPr>
        <p:spPr>
          <a:xfrm>
            <a:off x="257810" y="3612515"/>
            <a:ext cx="8197850" cy="2749550"/>
          </a:xfrm>
          <a:prstGeom prst="rect">
            <a:avLst/>
          </a:prstGeom>
          <a:noFill/>
        </p:spPr>
        <p:txBody>
          <a:bodyPr wrap="square" rtlCol="0" anchor="t">
            <a:spAutoFit/>
          </a:bodyPr>
          <a:lstStyle/>
          <a:p>
            <a:pPr indent="0" fontAlgn="auto">
              <a:lnSpc>
                <a:spcPct val="120000"/>
              </a:lnSpc>
            </a:pPr>
            <a:r>
              <a:rPr lang="en-US" altLang="zh-CN" sz="2400">
                <a:solidFill>
                  <a:srgbClr val="C00000"/>
                </a:solidFill>
                <a:latin typeface="黑体" panose="02010609060101010101" charset="-122"/>
                <a:ea typeface="黑体" panose="02010609060101010101" charset="-122"/>
                <a:cs typeface="黑体" panose="02010609060101010101" charset="-122"/>
              </a:rPr>
              <a:t>2</a:t>
            </a:r>
            <a:r>
              <a:rPr lang="zh-CN" altLang="en-US" sz="2400">
                <a:solidFill>
                  <a:srgbClr val="C00000"/>
                </a:solidFill>
                <a:latin typeface="黑体" panose="02010609060101010101" charset="-122"/>
                <a:ea typeface="黑体" panose="02010609060101010101" charset="-122"/>
                <a:cs typeface="黑体" panose="02010609060101010101" charset="-122"/>
              </a:rPr>
              <a:t>、（2021·全国甲卷）</a:t>
            </a:r>
            <a:r>
              <a:rPr lang="zh-CN" altLang="en-US" sz="2400">
                <a:latin typeface="黑体" panose="02010609060101010101" charset="-122"/>
                <a:ea typeface="黑体" panose="02010609060101010101" charset="-122"/>
                <a:cs typeface="黑体" panose="02010609060101010101" charset="-122"/>
              </a:rPr>
              <a:t>1931年</a:t>
            </a:r>
            <a:r>
              <a:rPr lang="en-US" altLang="zh-CN" sz="2400">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1934年中国钢铁</a:t>
            </a:r>
          </a:p>
          <a:p>
            <a:pPr indent="0" fontAlgn="auto">
              <a:lnSpc>
                <a:spcPct val="120000"/>
              </a:lnSpc>
            </a:pPr>
            <a:r>
              <a:rPr lang="zh-CN" altLang="en-US" sz="2400">
                <a:latin typeface="黑体" panose="02010609060101010101" charset="-122"/>
                <a:ea typeface="黑体" panose="02010609060101010101" charset="-122"/>
                <a:cs typeface="黑体" panose="02010609060101010101" charset="-122"/>
              </a:rPr>
              <a:t>业情况表</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单位：吨，根据如表可知，当时（</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a:t>
            </a:r>
          </a:p>
          <a:p>
            <a:pPr indent="0" fontAlgn="auto">
              <a:lnSpc>
                <a:spcPct val="120000"/>
              </a:lnSpc>
            </a:pPr>
            <a:r>
              <a:rPr lang="zh-CN" altLang="en-US" sz="2400">
                <a:latin typeface="黑体" panose="02010609060101010101" charset="-122"/>
                <a:ea typeface="黑体" panose="02010609060101010101" charset="-122"/>
                <a:cs typeface="黑体" panose="02010609060101010101" charset="-122"/>
              </a:rPr>
              <a:t>A．中国民族工业失去发展空间	</a:t>
            </a:r>
          </a:p>
          <a:p>
            <a:pPr indent="0" fontAlgn="auto">
              <a:lnSpc>
                <a:spcPct val="120000"/>
              </a:lnSpc>
            </a:pPr>
            <a:r>
              <a:rPr lang="zh-CN" altLang="en-US" sz="2400">
                <a:latin typeface="黑体" panose="02010609060101010101" charset="-122"/>
                <a:ea typeface="黑体" panose="02010609060101010101" charset="-122"/>
                <a:cs typeface="黑体" panose="02010609060101010101" charset="-122"/>
              </a:rPr>
              <a:t>B．民族企业规模日益萎缩</a:t>
            </a:r>
          </a:p>
          <a:p>
            <a:pPr indent="0" fontAlgn="auto">
              <a:lnSpc>
                <a:spcPct val="120000"/>
              </a:lnSpc>
            </a:pPr>
            <a:r>
              <a:rPr lang="zh-CN" altLang="en-US" sz="2400">
                <a:latin typeface="黑体" panose="02010609060101010101" charset="-122"/>
                <a:ea typeface="黑体" panose="02010609060101010101" charset="-122"/>
                <a:cs typeface="黑体" panose="02010609060101010101" charset="-122"/>
              </a:rPr>
              <a:t>C．国民政府实业政策无甚成效	</a:t>
            </a:r>
          </a:p>
          <a:p>
            <a:pPr indent="0" fontAlgn="auto">
              <a:lnSpc>
                <a:spcPct val="120000"/>
              </a:lnSpc>
            </a:pPr>
            <a:r>
              <a:rPr lang="zh-CN" altLang="en-US" sz="2400">
                <a:latin typeface="黑体" panose="02010609060101010101" charset="-122"/>
                <a:ea typeface="黑体" panose="02010609060101010101" charset="-122"/>
                <a:cs typeface="黑体" panose="02010609060101010101" charset="-122"/>
              </a:rPr>
              <a:t>D．中国工业基础薄弱落后</a:t>
            </a:r>
          </a:p>
        </p:txBody>
      </p:sp>
      <p:pic>
        <p:nvPicPr>
          <p:cNvPr id="13" name="图片 12"/>
          <p:cNvPicPr>
            <a:picLocks noChangeAspect="1"/>
          </p:cNvPicPr>
          <p:nvPr>
            <p:custDataLst>
              <p:tags r:id="rId5"/>
            </p:custDataLst>
          </p:nvPr>
        </p:nvPicPr>
        <p:blipFill>
          <a:blip r:embed="rId8"/>
          <a:stretch>
            <a:fillRect/>
          </a:stretch>
        </p:blipFill>
        <p:spPr>
          <a:xfrm>
            <a:off x="7105650" y="3811905"/>
            <a:ext cx="4754245" cy="2681605"/>
          </a:xfrm>
          <a:prstGeom prst="rect">
            <a:avLst/>
          </a:prstGeom>
        </p:spPr>
      </p:pic>
      <p:sp>
        <p:nvSpPr>
          <p:cNvPr id="5" name="文本框 4"/>
          <p:cNvSpPr txBox="1"/>
          <p:nvPr>
            <p:custDataLst>
              <p:tags r:id="rId6"/>
            </p:custDataLst>
          </p:nvPr>
        </p:nvSpPr>
        <p:spPr>
          <a:xfrm>
            <a:off x="332105" y="901065"/>
            <a:ext cx="11859895" cy="2630170"/>
          </a:xfrm>
          <a:prstGeom prst="rect">
            <a:avLst/>
          </a:prstGeom>
          <a:noFill/>
        </p:spPr>
        <p:txBody>
          <a:bodyPr wrap="square" rtlCol="0">
            <a:spAutoFit/>
          </a:bodyPr>
          <a:lstStyle/>
          <a:p>
            <a:pPr fontAlgn="auto">
              <a:lnSpc>
                <a:spcPts val="3300"/>
              </a:lnSpc>
            </a:pPr>
            <a:r>
              <a:rPr lang="en-US" sz="2400">
                <a:solidFill>
                  <a:srgbClr val="C00000"/>
                </a:solidFill>
                <a:latin typeface="黑体" panose="02010609060101010101" charset="-122"/>
                <a:ea typeface="黑体" panose="02010609060101010101" charset="-122"/>
                <a:cs typeface="黑体" panose="02010609060101010101" charset="-122"/>
              </a:rPr>
              <a:t>1</a:t>
            </a:r>
            <a:r>
              <a:rPr lang="zh-CN" altLang="en-US" sz="2400">
                <a:solidFill>
                  <a:srgbClr val="C00000"/>
                </a:solidFill>
                <a:latin typeface="黑体" panose="02010609060101010101" charset="-122"/>
                <a:ea typeface="黑体" panose="02010609060101010101" charset="-122"/>
                <a:cs typeface="黑体" panose="02010609060101010101" charset="-122"/>
              </a:rPr>
              <a:t>、</a:t>
            </a:r>
            <a:r>
              <a:rPr sz="2400">
                <a:solidFill>
                  <a:srgbClr val="C00000"/>
                </a:solidFill>
                <a:latin typeface="黑体" panose="02010609060101010101" charset="-122"/>
                <a:ea typeface="黑体" panose="02010609060101010101" charset="-122"/>
                <a:cs typeface="黑体" panose="02010609060101010101" charset="-122"/>
              </a:rPr>
              <a:t>（2023·全国</a:t>
            </a:r>
            <a:r>
              <a:rPr lang="zh-CN" sz="2400">
                <a:solidFill>
                  <a:srgbClr val="C00000"/>
                </a:solidFill>
                <a:latin typeface="黑体" panose="02010609060101010101" charset="-122"/>
                <a:ea typeface="黑体" panose="02010609060101010101" charset="-122"/>
                <a:cs typeface="黑体" panose="02010609060101010101" charset="-122"/>
              </a:rPr>
              <a:t>新课标卷</a:t>
            </a:r>
            <a:r>
              <a:rPr sz="2400">
                <a:solidFill>
                  <a:srgbClr val="C00000"/>
                </a:solidFill>
                <a:latin typeface="黑体" panose="02010609060101010101" charset="-122"/>
                <a:ea typeface="黑体" panose="02010609060101010101" charset="-122"/>
                <a:cs typeface="黑体" panose="02010609060101010101" charset="-122"/>
              </a:rPr>
              <a:t>）</a:t>
            </a:r>
            <a:r>
              <a:rPr sz="2400">
                <a:latin typeface="黑体" panose="02010609060101010101" charset="-122"/>
                <a:ea typeface="黑体" panose="02010609060101010101" charset="-122"/>
                <a:cs typeface="黑体" panose="02010609060101010101" charset="-122"/>
              </a:rPr>
              <a:t>如表是中国民族资本构成比重表（%），如表可以反映出（   </a:t>
            </a:r>
            <a:r>
              <a:rPr lang="en-US" sz="2400">
                <a:latin typeface="黑体" panose="02010609060101010101" charset="-122"/>
                <a:ea typeface="黑体" panose="02010609060101010101" charset="-122"/>
                <a:cs typeface="黑体" panose="02010609060101010101" charset="-122"/>
              </a:rPr>
              <a:t> </a:t>
            </a:r>
            <a:r>
              <a:rPr sz="2400">
                <a:latin typeface="黑体" panose="02010609060101010101" charset="-122"/>
                <a:ea typeface="黑体" panose="02010609060101010101" charset="-122"/>
                <a:cs typeface="黑体" panose="02010609060101010101" charset="-122"/>
              </a:rPr>
              <a:t>）</a:t>
            </a:r>
          </a:p>
          <a:p>
            <a:pPr fontAlgn="auto">
              <a:lnSpc>
                <a:spcPts val="3300"/>
              </a:lnSpc>
            </a:pPr>
            <a:r>
              <a:rPr sz="2400">
                <a:latin typeface="黑体" panose="02010609060101010101" charset="-122"/>
                <a:ea typeface="黑体" panose="02010609060101010101" charset="-122"/>
                <a:cs typeface="黑体" panose="02010609060101010101" charset="-122"/>
              </a:rPr>
              <a:t>A．</a:t>
            </a:r>
            <a:r>
              <a:rPr sz="2400">
                <a:latin typeface="黑体" panose="02010609060101010101" charset="-122"/>
                <a:ea typeface="黑体" panose="02010609060101010101" charset="-122"/>
                <a:cs typeface="黑体" panose="02010609060101010101" charset="-122"/>
                <a:sym typeface="+mn-ea"/>
              </a:rPr>
              <a:t>经济结构逐渐失衡</a:t>
            </a:r>
            <a:endParaRPr sz="2400">
              <a:latin typeface="黑体" panose="02010609060101010101" charset="-122"/>
              <a:ea typeface="黑体" panose="02010609060101010101" charset="-122"/>
              <a:cs typeface="黑体" panose="02010609060101010101" charset="-122"/>
            </a:endParaRPr>
          </a:p>
          <a:p>
            <a:pPr fontAlgn="auto">
              <a:lnSpc>
                <a:spcPts val="3300"/>
              </a:lnSpc>
            </a:pPr>
            <a:r>
              <a:rPr sz="2400">
                <a:latin typeface="黑体" panose="02010609060101010101" charset="-122"/>
                <a:ea typeface="黑体" panose="02010609060101010101" charset="-122"/>
                <a:cs typeface="黑体" panose="02010609060101010101" charset="-122"/>
              </a:rPr>
              <a:t>B．商业贸易日益萎缩</a:t>
            </a:r>
          </a:p>
          <a:p>
            <a:pPr fontAlgn="auto">
              <a:lnSpc>
                <a:spcPts val="3300"/>
              </a:lnSpc>
            </a:pPr>
            <a:r>
              <a:rPr sz="2400">
                <a:latin typeface="黑体" panose="02010609060101010101" charset="-122"/>
                <a:ea typeface="黑体" panose="02010609060101010101" charset="-122"/>
                <a:cs typeface="黑体" panose="02010609060101010101" charset="-122"/>
              </a:rPr>
              <a:t>C．近代金融体系臻于完善	</a:t>
            </a:r>
          </a:p>
          <a:p>
            <a:pPr fontAlgn="auto">
              <a:lnSpc>
                <a:spcPts val="3300"/>
              </a:lnSpc>
            </a:pPr>
            <a:r>
              <a:rPr sz="2400">
                <a:latin typeface="黑体" panose="02010609060101010101" charset="-122"/>
                <a:ea typeface="黑体" panose="02010609060101010101" charset="-122"/>
                <a:cs typeface="黑体" panose="02010609060101010101" charset="-122"/>
              </a:rPr>
              <a:t>D．</a:t>
            </a:r>
            <a:r>
              <a:rPr sz="2400">
                <a:latin typeface="黑体" panose="02010609060101010101" charset="-122"/>
                <a:ea typeface="黑体" panose="02010609060101010101" charset="-122"/>
                <a:cs typeface="黑体" panose="02010609060101010101" charset="-122"/>
                <a:sym typeface="+mn-ea"/>
              </a:rPr>
              <a:t>民族工业呈现发展趋势	</a:t>
            </a:r>
            <a:endParaRPr sz="2400">
              <a:latin typeface="黑体" panose="02010609060101010101" charset="-122"/>
              <a:ea typeface="黑体" panose="02010609060101010101" charset="-122"/>
              <a:cs typeface="黑体" panose="02010609060101010101" charset="-122"/>
            </a:endParaRPr>
          </a:p>
        </p:txBody>
      </p:sp>
      <p:pic>
        <p:nvPicPr>
          <p:cNvPr id="6" name="图片 5"/>
          <p:cNvPicPr>
            <a:picLocks noChangeAspect="1"/>
          </p:cNvPicPr>
          <p:nvPr/>
        </p:nvPicPr>
        <p:blipFill>
          <a:blip r:embed="rId9"/>
          <a:stretch>
            <a:fillRect/>
          </a:stretch>
        </p:blipFill>
        <p:spPr>
          <a:xfrm>
            <a:off x="5777865" y="1415415"/>
            <a:ext cx="5988050" cy="2130425"/>
          </a:xfrm>
          <a:prstGeom prst="rect">
            <a:avLst/>
          </a:prstGeom>
        </p:spPr>
      </p:pic>
      <p:sp>
        <p:nvSpPr>
          <p:cNvPr id="8" name="文本框 7"/>
          <p:cNvSpPr txBox="1"/>
          <p:nvPr/>
        </p:nvSpPr>
        <p:spPr>
          <a:xfrm>
            <a:off x="4117340" y="1860550"/>
            <a:ext cx="1171575" cy="1568450"/>
          </a:xfrm>
          <a:prstGeom prst="rect">
            <a:avLst/>
          </a:prstGeom>
          <a:noFill/>
          <a:ln w="9525">
            <a:noFill/>
          </a:ln>
        </p:spPr>
        <p:txBody>
          <a:bodyPr>
            <a:spAutoFit/>
          </a:bodyPr>
          <a:lstStyle/>
          <a:p>
            <a:pPr>
              <a:spcBef>
                <a:spcPct val="50000"/>
              </a:spcBef>
            </a:pPr>
            <a:r>
              <a:rPr lang="en-US" altLang="zh-CN" sz="9600" b="1" dirty="0">
                <a:solidFill>
                  <a:srgbClr val="C00000"/>
                </a:solidFill>
                <a:cs typeface="+mn-lt"/>
              </a:rPr>
              <a:t>D</a:t>
            </a:r>
          </a:p>
        </p:txBody>
      </p:sp>
      <p:sp>
        <p:nvSpPr>
          <p:cNvPr id="9" name="文本框 8"/>
          <p:cNvSpPr txBox="1"/>
          <p:nvPr/>
        </p:nvSpPr>
        <p:spPr>
          <a:xfrm>
            <a:off x="5415915" y="4793615"/>
            <a:ext cx="1171575" cy="1568450"/>
          </a:xfrm>
          <a:prstGeom prst="rect">
            <a:avLst/>
          </a:prstGeom>
          <a:noFill/>
          <a:ln w="9525">
            <a:noFill/>
          </a:ln>
        </p:spPr>
        <p:txBody>
          <a:bodyPr>
            <a:spAutoFit/>
          </a:bodyPr>
          <a:lstStyle/>
          <a:p>
            <a:pPr>
              <a:spcBef>
                <a:spcPct val="50000"/>
              </a:spcBef>
            </a:pPr>
            <a:r>
              <a:rPr lang="en-US" altLang="zh-CN" sz="9600" b="1" dirty="0">
                <a:solidFill>
                  <a:srgbClr val="C00000"/>
                </a:solidFill>
                <a:cs typeface="+mn-lt"/>
              </a:rPr>
              <a:t>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5"/>
          <p:cNvSpPr txBox="1"/>
          <p:nvPr/>
        </p:nvSpPr>
        <p:spPr>
          <a:xfrm>
            <a:off x="377825" y="3684905"/>
            <a:ext cx="11564620" cy="2932430"/>
          </a:xfrm>
          <a:prstGeom prst="rect">
            <a:avLst/>
          </a:prstGeom>
          <a:noFill/>
        </p:spPr>
        <p:txBody>
          <a:bodyPr wrap="square" rtlCol="0" anchor="t">
            <a:spAutoFit/>
          </a:bodyPr>
          <a:lstStyle/>
          <a:p>
            <a:pPr>
              <a:lnSpc>
                <a:spcPct val="110000"/>
              </a:lnSpc>
            </a:pPr>
            <a:r>
              <a:rPr lang="en-US" altLang="zh-CN" sz="2400">
                <a:solidFill>
                  <a:srgbClr val="C00000"/>
                </a:solidFill>
                <a:latin typeface="黑体" panose="02010609060101010101" charset="-122"/>
                <a:ea typeface="黑体" panose="02010609060101010101" charset="-122"/>
                <a:cs typeface="黑体" panose="02010609060101010101" charset="-122"/>
              </a:rPr>
              <a:t>4</a:t>
            </a:r>
            <a:r>
              <a:rPr lang="zh-CN" altLang="en-US" sz="2400">
                <a:solidFill>
                  <a:srgbClr val="C00000"/>
                </a:solidFill>
                <a:latin typeface="黑体" panose="02010609060101010101" charset="-122"/>
                <a:ea typeface="黑体" panose="02010609060101010101" charset="-122"/>
                <a:cs typeface="黑体" panose="02010609060101010101" charset="-122"/>
              </a:rPr>
              <a:t>、(2021·湖北高考·7)</a:t>
            </a:r>
            <a:r>
              <a:rPr lang="zh-CN" altLang="en-US" sz="2400">
                <a:latin typeface="黑体" panose="02010609060101010101" charset="-122"/>
                <a:ea typeface="黑体" panose="02010609060101010101" charset="-122"/>
                <a:cs typeface="黑体" panose="02010609060101010101" charset="-122"/>
              </a:rPr>
              <a:t>博览会是观察社会生活发展演变的窗口，又是汇聚物品和传播知识的平台。表1可以看出近代中国表1武汉劝业奖进会和西湖博览会征集展品类别对比表(  </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a:t>
            </a:r>
          </a:p>
          <a:p>
            <a:pPr>
              <a:lnSpc>
                <a:spcPct val="110000"/>
              </a:lnSpc>
            </a:pPr>
            <a:r>
              <a:rPr lang="zh-CN" altLang="en-US" sz="2400">
                <a:latin typeface="黑体" panose="02010609060101010101" charset="-122"/>
                <a:ea typeface="黑体" panose="02010609060101010101" charset="-122"/>
                <a:cs typeface="黑体" panose="02010609060101010101" charset="-122"/>
              </a:rPr>
              <a:t>A.物质文化生活变迁</a:t>
            </a:r>
          </a:p>
          <a:p>
            <a:pPr>
              <a:lnSpc>
                <a:spcPct val="110000"/>
              </a:lnSpc>
            </a:pPr>
            <a:r>
              <a:rPr lang="zh-CN" altLang="en-US" sz="2400">
                <a:latin typeface="黑体" panose="02010609060101010101" charset="-122"/>
                <a:ea typeface="黑体" panose="02010609060101010101" charset="-122"/>
                <a:cs typeface="黑体" panose="02010609060101010101" charset="-122"/>
              </a:rPr>
              <a:t>B.工业体系已经形成</a:t>
            </a:r>
          </a:p>
          <a:p>
            <a:pPr>
              <a:lnSpc>
                <a:spcPct val="110000"/>
              </a:lnSpc>
            </a:pPr>
            <a:r>
              <a:rPr lang="zh-CN" altLang="en-US" sz="2400">
                <a:latin typeface="黑体" panose="02010609060101010101" charset="-122"/>
                <a:ea typeface="黑体" panose="02010609060101010101" charset="-122"/>
                <a:cs typeface="黑体" panose="02010609060101010101" charset="-122"/>
              </a:rPr>
              <a:t>C.民族意识开始觉醒</a:t>
            </a:r>
          </a:p>
          <a:p>
            <a:pPr>
              <a:lnSpc>
                <a:spcPct val="110000"/>
              </a:lnSpc>
            </a:pPr>
            <a:r>
              <a:rPr lang="zh-CN" altLang="en-US" sz="2400">
                <a:latin typeface="黑体" panose="02010609060101010101" charset="-122"/>
                <a:ea typeface="黑体" panose="02010609060101010101" charset="-122"/>
                <a:cs typeface="黑体" panose="02010609060101010101" charset="-122"/>
              </a:rPr>
              <a:t>D.现代科学知识普及</a:t>
            </a:r>
          </a:p>
        </p:txBody>
      </p:sp>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3" name="圆角矩形 2"/>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pic>
        <p:nvPicPr>
          <p:cNvPr id="4" name="图片 3"/>
          <p:cNvPicPr>
            <a:picLocks noChangeAspect="1"/>
          </p:cNvPicPr>
          <p:nvPr/>
        </p:nvPicPr>
        <p:blipFill>
          <a:blip r:embed="rId7">
            <a:clrChange>
              <a:clrFrom>
                <a:srgbClr val="FFFFFF">
                  <a:alpha val="100000"/>
                </a:srgbClr>
              </a:clrFrom>
              <a:clrTo>
                <a:srgbClr val="FFFFFF">
                  <a:alpha val="100000"/>
                  <a:alpha val="0"/>
                </a:srgbClr>
              </a:clrTo>
            </a:clrChange>
          </a:blip>
          <a:srcRect l="18162" t="12844" r="7980" b="17063"/>
          <a:stretch>
            <a:fillRect/>
          </a:stretch>
        </p:blipFill>
        <p:spPr>
          <a:xfrm>
            <a:off x="4413250" y="4497070"/>
            <a:ext cx="7670800" cy="2196465"/>
          </a:xfrm>
          <a:prstGeom prst="rect">
            <a:avLst/>
          </a:prstGeom>
        </p:spPr>
      </p:pic>
      <p:sp>
        <p:nvSpPr>
          <p:cNvPr id="8" name="文本框 7"/>
          <p:cNvSpPr txBox="1"/>
          <p:nvPr>
            <p:custDataLst>
              <p:tags r:id="rId4"/>
            </p:custDataLst>
          </p:nvPr>
        </p:nvSpPr>
        <p:spPr>
          <a:xfrm>
            <a:off x="260350" y="937260"/>
            <a:ext cx="11682095" cy="2630170"/>
          </a:xfrm>
          <a:prstGeom prst="rect">
            <a:avLst/>
          </a:prstGeom>
          <a:noFill/>
        </p:spPr>
        <p:txBody>
          <a:bodyPr wrap="square" rtlCol="0">
            <a:spAutoFit/>
          </a:bodyPr>
          <a:lstStyle/>
          <a:p>
            <a:pPr fontAlgn="auto">
              <a:lnSpc>
                <a:spcPts val="3300"/>
              </a:lnSpc>
            </a:pPr>
            <a:r>
              <a:rPr lang="en-US" sz="2400">
                <a:solidFill>
                  <a:srgbClr val="C00000"/>
                </a:solidFill>
                <a:latin typeface="黑体" panose="02010609060101010101" charset="-122"/>
                <a:ea typeface="黑体" panose="02010609060101010101" charset="-122"/>
                <a:cs typeface="黑体" panose="02010609060101010101" charset="-122"/>
              </a:rPr>
              <a:t>3</a:t>
            </a:r>
            <a:r>
              <a:rPr lang="zh-CN" altLang="en-US" sz="2400">
                <a:solidFill>
                  <a:srgbClr val="C00000"/>
                </a:solidFill>
                <a:latin typeface="黑体" panose="02010609060101010101" charset="-122"/>
                <a:ea typeface="黑体" panose="02010609060101010101" charset="-122"/>
                <a:cs typeface="黑体" panose="02010609060101010101" charset="-122"/>
              </a:rPr>
              <a:t>、</a:t>
            </a:r>
            <a:r>
              <a:rPr sz="2400">
                <a:solidFill>
                  <a:srgbClr val="C00000"/>
                </a:solidFill>
                <a:latin typeface="黑体" panose="02010609060101010101" charset="-122"/>
                <a:ea typeface="黑体" panose="02010609060101010101" charset="-122"/>
                <a:cs typeface="黑体" panose="02010609060101010101" charset="-122"/>
              </a:rPr>
              <a:t>（2016·上海高考）</a:t>
            </a:r>
            <a:r>
              <a:rPr sz="2400">
                <a:latin typeface="黑体" panose="02010609060101010101" charset="-122"/>
                <a:ea typeface="黑体" panose="02010609060101010101" charset="-122"/>
                <a:cs typeface="黑体" panose="02010609060101010101" charset="-122"/>
              </a:rPr>
              <a:t>右图反映了近代中国关税总收入的明显变化，其主要原因是</a:t>
            </a:r>
          </a:p>
          <a:p>
            <a:pPr fontAlgn="auto">
              <a:lnSpc>
                <a:spcPts val="3300"/>
              </a:lnSpc>
            </a:pPr>
            <a:r>
              <a:rPr sz="2400">
                <a:latin typeface="黑体" panose="02010609060101010101" charset="-122"/>
                <a:ea typeface="黑体" panose="02010609060101010101" charset="-122"/>
                <a:cs typeface="黑体" panose="02010609060101010101" charset="-122"/>
              </a:rPr>
              <a:t>(</a:t>
            </a:r>
            <a:r>
              <a:rPr lang="en-US" sz="2400">
                <a:latin typeface="黑体" panose="02010609060101010101" charset="-122"/>
                <a:ea typeface="黑体" panose="02010609060101010101" charset="-122"/>
                <a:cs typeface="黑体" panose="02010609060101010101" charset="-122"/>
              </a:rPr>
              <a:t> </a:t>
            </a:r>
            <a:r>
              <a:rPr sz="2400">
                <a:latin typeface="黑体" panose="02010609060101010101" charset="-122"/>
                <a:ea typeface="黑体" panose="02010609060101010101" charset="-122"/>
                <a:cs typeface="黑体" panose="02010609060101010101" charset="-122"/>
              </a:rPr>
              <a:t>　)</a:t>
            </a:r>
          </a:p>
          <a:p>
            <a:pPr fontAlgn="auto">
              <a:lnSpc>
                <a:spcPts val="3300"/>
              </a:lnSpc>
            </a:pPr>
            <a:r>
              <a:rPr sz="2400">
                <a:latin typeface="黑体" panose="02010609060101010101" charset="-122"/>
                <a:ea typeface="黑体" panose="02010609060101010101" charset="-122"/>
                <a:cs typeface="黑体" panose="02010609060101010101" charset="-122"/>
              </a:rPr>
              <a:t> A．改订新约运动	        </a:t>
            </a:r>
          </a:p>
          <a:p>
            <a:pPr fontAlgn="auto">
              <a:lnSpc>
                <a:spcPts val="3300"/>
              </a:lnSpc>
            </a:pPr>
            <a:r>
              <a:rPr lang="en-US" sz="2400">
                <a:latin typeface="黑体" panose="02010609060101010101" charset="-122"/>
                <a:ea typeface="黑体" panose="02010609060101010101" charset="-122"/>
                <a:cs typeface="黑体" panose="02010609060101010101" charset="-122"/>
              </a:rPr>
              <a:t> </a:t>
            </a:r>
            <a:r>
              <a:rPr sz="2400">
                <a:latin typeface="黑体" panose="02010609060101010101" charset="-122"/>
                <a:ea typeface="黑体" panose="02010609060101010101" charset="-122"/>
                <a:cs typeface="黑体" panose="02010609060101010101" charset="-122"/>
              </a:rPr>
              <a:t>B．南京临时政府成立</a:t>
            </a:r>
          </a:p>
          <a:p>
            <a:pPr fontAlgn="auto">
              <a:lnSpc>
                <a:spcPts val="3300"/>
              </a:lnSpc>
            </a:pPr>
            <a:r>
              <a:rPr lang="en-US" sz="2400">
                <a:latin typeface="黑体" panose="02010609060101010101" charset="-122"/>
                <a:ea typeface="黑体" panose="02010609060101010101" charset="-122"/>
                <a:cs typeface="黑体" panose="02010609060101010101" charset="-122"/>
              </a:rPr>
              <a:t> </a:t>
            </a:r>
            <a:r>
              <a:rPr sz="2400">
                <a:latin typeface="黑体" panose="02010609060101010101" charset="-122"/>
                <a:ea typeface="黑体" panose="02010609060101010101" charset="-122"/>
                <a:cs typeface="黑体" panose="02010609060101010101" charset="-122"/>
              </a:rPr>
              <a:t>C．民族经济发展	        </a:t>
            </a:r>
          </a:p>
          <a:p>
            <a:pPr fontAlgn="auto">
              <a:lnSpc>
                <a:spcPts val="3300"/>
              </a:lnSpc>
            </a:pPr>
            <a:r>
              <a:rPr lang="en-US" sz="2400">
                <a:latin typeface="黑体" panose="02010609060101010101" charset="-122"/>
                <a:ea typeface="黑体" panose="02010609060101010101" charset="-122"/>
                <a:cs typeface="黑体" panose="02010609060101010101" charset="-122"/>
              </a:rPr>
              <a:t> </a:t>
            </a:r>
            <a:r>
              <a:rPr sz="2400">
                <a:latin typeface="黑体" panose="02010609060101010101" charset="-122"/>
                <a:ea typeface="黑体" panose="02010609060101010101" charset="-122"/>
                <a:cs typeface="黑体" panose="02010609060101010101" charset="-122"/>
              </a:rPr>
              <a:t>D．北伐战争爆发</a:t>
            </a:r>
          </a:p>
        </p:txBody>
      </p:sp>
      <p:pic>
        <p:nvPicPr>
          <p:cNvPr id="9" name="图片 8"/>
          <p:cNvPicPr>
            <a:picLocks noChangeAspect="1"/>
          </p:cNvPicPr>
          <p:nvPr>
            <p:custDataLst>
              <p:tags r:id="rId5"/>
            </p:custDataLst>
          </p:nvPr>
        </p:nvPicPr>
        <p:blipFill>
          <a:blip r:embed="rId8"/>
          <a:stretch>
            <a:fillRect/>
          </a:stretch>
        </p:blipFill>
        <p:spPr>
          <a:xfrm>
            <a:off x="7269480" y="1475740"/>
            <a:ext cx="4350385" cy="2091690"/>
          </a:xfrm>
          <a:prstGeom prst="rect">
            <a:avLst/>
          </a:prstGeom>
        </p:spPr>
      </p:pic>
      <p:sp>
        <p:nvSpPr>
          <p:cNvPr id="10" name="文本框 9"/>
          <p:cNvSpPr txBox="1"/>
          <p:nvPr/>
        </p:nvSpPr>
        <p:spPr>
          <a:xfrm>
            <a:off x="4117340" y="1860550"/>
            <a:ext cx="1171575" cy="1568450"/>
          </a:xfrm>
          <a:prstGeom prst="rect">
            <a:avLst/>
          </a:prstGeom>
          <a:noFill/>
          <a:ln w="9525">
            <a:noFill/>
          </a:ln>
        </p:spPr>
        <p:txBody>
          <a:bodyPr>
            <a:spAutoFit/>
          </a:bodyPr>
          <a:lstStyle/>
          <a:p>
            <a:pPr>
              <a:spcBef>
                <a:spcPct val="50000"/>
              </a:spcBef>
            </a:pPr>
            <a:r>
              <a:rPr lang="en-US" altLang="zh-CN" sz="9600" b="1" dirty="0">
                <a:solidFill>
                  <a:srgbClr val="C00000"/>
                </a:solidFill>
                <a:cs typeface="+mn-lt"/>
              </a:rPr>
              <a:t>A</a:t>
            </a:r>
          </a:p>
        </p:txBody>
      </p:sp>
      <p:sp>
        <p:nvSpPr>
          <p:cNvPr id="11" name="文本框 10"/>
          <p:cNvSpPr txBox="1"/>
          <p:nvPr/>
        </p:nvSpPr>
        <p:spPr>
          <a:xfrm>
            <a:off x="3437255" y="4811395"/>
            <a:ext cx="1171575" cy="1568450"/>
          </a:xfrm>
          <a:prstGeom prst="rect">
            <a:avLst/>
          </a:prstGeom>
          <a:noFill/>
          <a:ln w="9525">
            <a:noFill/>
          </a:ln>
        </p:spPr>
        <p:txBody>
          <a:bodyPr>
            <a:spAutoFit/>
          </a:bodyPr>
          <a:lstStyle/>
          <a:p>
            <a:pPr>
              <a:spcBef>
                <a:spcPct val="50000"/>
              </a:spcBef>
            </a:pPr>
            <a:r>
              <a:rPr lang="en-US" altLang="zh-CN" sz="9600" b="1" dirty="0">
                <a:solidFill>
                  <a:srgbClr val="C00000"/>
                </a:solidFill>
                <a:cs typeface="+mn-lt"/>
              </a:rPr>
              <a:t>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11" name="文本框 10"/>
          <p:cNvSpPr txBox="1"/>
          <p:nvPr/>
        </p:nvSpPr>
        <p:spPr>
          <a:xfrm>
            <a:off x="306070" y="922655"/>
            <a:ext cx="11519535" cy="521970"/>
          </a:xfrm>
          <a:prstGeom prst="rect">
            <a:avLst/>
          </a:prstGeom>
          <a:solidFill>
            <a:srgbClr val="A06B43"/>
          </a:solidFill>
          <a:ln w="9525">
            <a:noFill/>
          </a:ln>
          <a:effectLst>
            <a:outerShdw blurRad="50800" dist="38100" dir="2700000" algn="tl" rotWithShape="0">
              <a:prstClr val="black">
                <a:alpha val="40000"/>
              </a:prstClr>
            </a:outerShdw>
          </a:effectLst>
        </p:spPr>
        <p:txBody>
          <a:bodyPr wrap="square" anchor="t" anchorCtr="0">
            <a:spAutoFit/>
          </a:bodyPr>
          <a:lstStyle/>
          <a:p>
            <a:pPr fontAlgn="auto"/>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微软雅黑" panose="020B0503020204020204" charset="-122"/>
              </a:rPr>
              <a:t>思考：第一次国共合作破裂后，面对国民党的屠杀，中共的选择是什么？</a:t>
            </a:r>
          </a:p>
        </p:txBody>
      </p:sp>
      <p:sp>
        <p:nvSpPr>
          <p:cNvPr id="12" name="文本框 11" descr="7b0a2020202022776f7264617274223a20227b5c2269645c223a32353030323634352c5c227469645c223a31333631327d220a7d0a"/>
          <p:cNvSpPr txBox="1"/>
          <p:nvPr/>
        </p:nvSpPr>
        <p:spPr>
          <a:xfrm>
            <a:off x="379095" y="2719070"/>
            <a:ext cx="1823085" cy="528955"/>
          </a:xfrm>
          <a:prstGeom prst="rect">
            <a:avLst/>
          </a:prstGeom>
          <a:solidFill>
            <a:srgbClr val="C00000"/>
          </a:solidFill>
          <a:ln w="9525">
            <a:noFill/>
          </a:ln>
          <a:effectLst>
            <a:outerShdw blurRad="50800" dist="38100" dir="2700000" algn="tl" rotWithShape="0">
              <a:prstClr val="black">
                <a:alpha val="40000"/>
              </a:prstClr>
            </a:outerShdw>
          </a:effectLst>
        </p:spPr>
        <p:txBody>
          <a:bodyPr wrap="square" anchor="t" anchorCtr="0">
            <a:noAutofit/>
          </a:bodyPr>
          <a:lstStyle/>
          <a:p>
            <a:pPr algn="ctr">
              <a:lnSpc>
                <a:spcPct val="100000"/>
              </a:lnSpc>
            </a:pPr>
            <a:r>
              <a:rPr lang="zh-CN" altLang="en-US" sz="2800" b="1">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cs typeface="汉仪锦昌体简" panose="00020600040101010101" charset="-122"/>
              </a:rPr>
              <a:t>武装起义</a:t>
            </a:r>
          </a:p>
        </p:txBody>
      </p:sp>
      <p:grpSp>
        <p:nvGrpSpPr>
          <p:cNvPr id="6" name="组合 5"/>
          <p:cNvGrpSpPr/>
          <p:nvPr/>
        </p:nvGrpSpPr>
        <p:grpSpPr>
          <a:xfrm>
            <a:off x="306070" y="1605280"/>
            <a:ext cx="11518900" cy="1456055"/>
            <a:chOff x="482" y="2528"/>
            <a:chExt cx="18140" cy="2293"/>
          </a:xfrm>
        </p:grpSpPr>
        <p:sp>
          <p:nvSpPr>
            <p:cNvPr id="6147" name="TextBox 12"/>
            <p:cNvSpPr txBox="1"/>
            <p:nvPr/>
          </p:nvSpPr>
          <p:spPr>
            <a:xfrm>
              <a:off x="482" y="2528"/>
              <a:ext cx="18140" cy="1501"/>
            </a:xfrm>
            <a:prstGeom prst="rect">
              <a:avLst/>
            </a:prstGeom>
            <a:solidFill>
              <a:srgbClr val="F9F2EB"/>
            </a:solidFill>
            <a:ln w="6350" cap="flat" cmpd="sng">
              <a:noFill/>
              <a:prstDash val="solid"/>
              <a:miter/>
              <a:headEnd type="none" w="med" len="med"/>
              <a:tailEnd type="none" w="med" len="med"/>
            </a:ln>
          </p:spPr>
          <p:txBody>
            <a:bodyPr wrap="square" anchor="t" anchorCtr="0">
              <a:spAutoFit/>
            </a:bodyPr>
            <a:lstStyle/>
            <a:p>
              <a:r>
                <a:rPr lang="zh-CN" altLang="en-US" sz="2800" b="1" dirty="0">
                  <a:solidFill>
                    <a:srgbClr val="5F3E23"/>
                  </a:solidFill>
                  <a:latin typeface="楷体" panose="02010609060101010101" charset="-122"/>
                  <a:ea typeface="楷体" panose="02010609060101010101" charset="-122"/>
                </a:rPr>
                <a:t>毛泽东：</a:t>
              </a:r>
              <a:r>
                <a:rPr lang="zh-CN" altLang="en-US" sz="2800" dirty="0">
                  <a:latin typeface="楷体" panose="02010609060101010101" charset="-122"/>
                  <a:ea typeface="楷体" panose="02010609060101010101" charset="-122"/>
                </a:rPr>
                <a:t>“要发动群众，恢复工作，山区的上山，滨湖的上船，拿起枪杆子进行斗争，武装保卫革命。”</a:t>
              </a:r>
            </a:p>
          </p:txBody>
        </p:sp>
        <p:pic>
          <p:nvPicPr>
            <p:cNvPr id="5" name="https://photo-static-api.fotomore.com/creative/vcg/400/new/VCG211388630114.jpg" descr="枪的剪影"/>
            <p:cNvPicPr>
              <a:picLocks noChangeAspect="1"/>
            </p:cNvPicPr>
            <p:nvPr/>
          </p:nvPicPr>
          <p:blipFill>
            <a:blip r:embed="rId5">
              <a:clrChange>
                <a:clrFrom>
                  <a:srgbClr val="FFFFFF">
                    <a:alpha val="100000"/>
                  </a:srgbClr>
                </a:clrFrom>
                <a:clrTo>
                  <a:srgbClr val="FFFFFF">
                    <a:alpha val="100000"/>
                    <a:alpha val="0"/>
                  </a:srgbClr>
                </a:clrTo>
              </a:clrChange>
            </a:blip>
            <a:srcRect t="69056" b="14454"/>
            <a:stretch>
              <a:fillRect/>
            </a:stretch>
          </p:blipFill>
          <p:spPr>
            <a:xfrm>
              <a:off x="14964" y="3667"/>
              <a:ext cx="3658" cy="1155"/>
            </a:xfrm>
            <a:prstGeom prst="rect">
              <a:avLst/>
            </a:prstGeom>
          </p:spPr>
        </p:pic>
      </p:grpSp>
      <p:sp>
        <p:nvSpPr>
          <p:cNvPr id="52229" name="矩形 52228"/>
          <p:cNvSpPr>
            <a:spLocks noGrp="1"/>
          </p:cNvSpPr>
          <p:nvPr/>
        </p:nvSpPr>
        <p:spPr>
          <a:xfrm>
            <a:off x="306070" y="3302635"/>
            <a:ext cx="9584055" cy="851535"/>
          </a:xfrm>
          <a:prstGeom prst="rect">
            <a:avLst/>
          </a:prstGeom>
          <a:noFill/>
          <a:ln w="9525">
            <a:noFill/>
          </a:ln>
        </p:spPr>
        <p:txBody>
          <a:bodyPr anchor="t"/>
          <a:lstStyle/>
          <a:p>
            <a:pPr lvl="0" algn="l">
              <a:lnSpc>
                <a:spcPct val="100000"/>
              </a:lnSpc>
              <a:spcBef>
                <a:spcPct val="0"/>
              </a:spcBef>
            </a:pPr>
            <a:endParaRPr lang="en-US" altLang="zh-CN" sz="2800" b="1" strike="noStrike" noProof="1">
              <a:solidFill>
                <a:srgbClr val="C00000"/>
              </a:solidFill>
              <a:uFillTx/>
              <a:latin typeface="微软雅黑" panose="020B0503020204020204" charset="-122"/>
              <a:ea typeface="微软雅黑" panose="020B0503020204020204" charset="-122"/>
              <a:cs typeface="楷体" panose="02010609060101010101" charset="-122"/>
              <a:sym typeface="宋体" panose="02010600030101010101" pitchFamily="2" charset="-122"/>
            </a:endParaRPr>
          </a:p>
        </p:txBody>
      </p:sp>
      <p:sp>
        <p:nvSpPr>
          <p:cNvPr id="7" name="文本框 6"/>
          <p:cNvSpPr txBox="1"/>
          <p:nvPr/>
        </p:nvSpPr>
        <p:spPr>
          <a:xfrm>
            <a:off x="379095" y="3408680"/>
            <a:ext cx="8227695" cy="521970"/>
          </a:xfrm>
          <a:prstGeom prst="rect">
            <a:avLst/>
          </a:prstGeom>
          <a:solidFill>
            <a:srgbClr val="A06B43"/>
          </a:solidFill>
          <a:effectLst>
            <a:outerShdw blurRad="50800" dist="38100" dir="2700000" algn="tl" rotWithShape="0">
              <a:prstClr val="black">
                <a:alpha val="40000"/>
              </a:prstClr>
            </a:outerShdw>
          </a:effectLst>
        </p:spPr>
        <p:txBody>
          <a:bodyPr wrap="square" rtlCol="0" anchor="t">
            <a:spAutoFit/>
          </a:bodyPr>
          <a:lstStyle/>
          <a:p>
            <a:pPr lvl="0" algn="l">
              <a:lnSpc>
                <a:spcPct val="100000"/>
              </a:lnSpc>
              <a:spcBef>
                <a:spcPct val="0"/>
              </a:spcBef>
            </a:pP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楷体" panose="02010609060101010101" charset="-122"/>
                <a:sym typeface="+mn-ea"/>
              </a:rPr>
              <a:t>思考：从国民大革命的失败中，中共得出什么教训？</a:t>
            </a:r>
          </a:p>
        </p:txBody>
      </p:sp>
      <p:pic>
        <p:nvPicPr>
          <p:cNvPr id="8" name="图片 7" descr="号角"/>
          <p:cNvPicPr>
            <a:picLocks noChangeAspect="1"/>
          </p:cNvPicPr>
          <p:nvPr/>
        </p:nvPicPr>
        <p:blipFill>
          <a:blip r:embed="rId6"/>
          <a:stretch>
            <a:fillRect/>
          </a:stretch>
        </p:blipFill>
        <p:spPr>
          <a:xfrm rot="20880000" flipH="1">
            <a:off x="8709025" y="3630295"/>
            <a:ext cx="3081655" cy="3081655"/>
          </a:xfrm>
          <a:prstGeom prst="rect">
            <a:avLst/>
          </a:prstGeom>
        </p:spPr>
      </p:pic>
      <p:sp>
        <p:nvSpPr>
          <p:cNvPr id="9" name="文本框 8"/>
          <p:cNvSpPr txBox="1"/>
          <p:nvPr/>
        </p:nvSpPr>
        <p:spPr>
          <a:xfrm>
            <a:off x="403225" y="4094480"/>
            <a:ext cx="3388995" cy="521970"/>
          </a:xfrm>
          <a:prstGeom prst="rect">
            <a:avLst/>
          </a:prstGeom>
          <a:solidFill>
            <a:srgbClr val="C00000"/>
          </a:solidFill>
          <a:ln>
            <a:noFill/>
          </a:ln>
          <a:effectLst>
            <a:outerShdw blurRad="50800" dist="38100" dir="2700000" algn="tl" rotWithShape="0">
              <a:prstClr val="black">
                <a:alpha val="40000"/>
              </a:prstClr>
            </a:outerShdw>
          </a:effectLst>
        </p:spPr>
        <p:txBody>
          <a:bodyPr wrap="none" rtlCol="0" anchor="t">
            <a:spAutoFit/>
          </a:bodyPr>
          <a:lstStyle/>
          <a:p>
            <a:pPr algn="l">
              <a:buClr>
                <a:schemeClr val="hlink"/>
              </a:buClr>
              <a:buSzPct val="75000"/>
              <a:buFont typeface="Wingdings" panose="05000000000000000000" pitchFamily="2" charset="2"/>
            </a:pP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必须掌握革命领导权</a:t>
            </a:r>
            <a:endParaRPr lang="zh-CN" altLang="en-US" sz="2800" b="1" spc="-1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黑体" panose="02010609060101010101" charset="-122"/>
              <a:sym typeface="+mn-ea"/>
            </a:endParaRPr>
          </a:p>
        </p:txBody>
      </p:sp>
      <p:sp>
        <p:nvSpPr>
          <p:cNvPr id="10" name="文本框 9"/>
          <p:cNvSpPr txBox="1"/>
          <p:nvPr/>
        </p:nvSpPr>
        <p:spPr>
          <a:xfrm>
            <a:off x="403225" y="4780915"/>
            <a:ext cx="3081020" cy="521970"/>
          </a:xfrm>
          <a:prstGeom prst="rect">
            <a:avLst/>
          </a:prstGeom>
          <a:solidFill>
            <a:srgbClr val="C00000"/>
          </a:solidFill>
          <a:ln>
            <a:noFill/>
          </a:ln>
          <a:effectLst>
            <a:outerShdw blurRad="50800" dist="38100" dir="2700000" algn="tl" rotWithShape="0">
              <a:prstClr val="black">
                <a:alpha val="40000"/>
              </a:prstClr>
            </a:outerShdw>
          </a:effectLst>
        </p:spPr>
        <p:txBody>
          <a:bodyPr wrap="square" rtlCol="0" anchor="t">
            <a:spAutoFit/>
          </a:bodyPr>
          <a:lstStyle/>
          <a:p>
            <a:pPr algn="l">
              <a:buClr>
                <a:schemeClr val="hlink"/>
              </a:buClr>
              <a:buSzPct val="75000"/>
              <a:buFont typeface="Wingdings" panose="05000000000000000000" pitchFamily="2" charset="2"/>
            </a:pP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必须掌握革命军队</a:t>
            </a:r>
            <a:endParaRPr lang="zh-CN" altLang="en-US" sz="2800" b="1" spc="-1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黑体" panose="02010609060101010101" charset="-122"/>
              <a:sym typeface="+mn-ea"/>
            </a:endParaRPr>
          </a:p>
        </p:txBody>
      </p:sp>
      <p:sp>
        <p:nvSpPr>
          <p:cNvPr id="13" name="文本框 12"/>
          <p:cNvSpPr txBox="1"/>
          <p:nvPr/>
        </p:nvSpPr>
        <p:spPr>
          <a:xfrm>
            <a:off x="403225" y="5467350"/>
            <a:ext cx="6096000" cy="521970"/>
          </a:xfrm>
          <a:prstGeom prst="rect">
            <a:avLst/>
          </a:prstGeom>
          <a:solidFill>
            <a:srgbClr val="C00000"/>
          </a:solidFill>
          <a:ln>
            <a:noFill/>
          </a:ln>
          <a:effectLst>
            <a:outerShdw blurRad="50800" dist="38100" dir="2700000" algn="tl" rotWithShape="0">
              <a:prstClr val="black">
                <a:alpha val="40000"/>
              </a:prstClr>
            </a:outerShdw>
          </a:effectLst>
        </p:spPr>
        <p:txBody>
          <a:bodyPr wrap="square" rtlCol="0" anchor="t">
            <a:spAutoFit/>
          </a:bodyPr>
          <a:lstStyle/>
          <a:p>
            <a:pPr algn="l">
              <a:buClr>
                <a:schemeClr val="hlink"/>
              </a:buClr>
              <a:buSzPct val="75000"/>
              <a:buFont typeface="Wingdings" panose="05000000000000000000" pitchFamily="2" charset="2"/>
            </a:pPr>
            <a:r>
              <a:rPr lang="zh-CN" sz="2800" b="1" spc="-1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黑体" panose="02010609060101010101" charset="-122"/>
                <a:sym typeface="+mn-ea"/>
              </a:rPr>
              <a:t>必须依靠农民，建立巩固的工农联盟</a:t>
            </a:r>
            <a:endParaRPr lang="zh-CN" altLang="en-US" sz="2800" b="1" spc="-1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黑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7" grpId="0" animBg="1"/>
      <p:bldP spid="7" grpId="1" animBg="1"/>
      <p:bldP spid="9" grpId="0" animBg="1"/>
      <p:bldP spid="9" grpId="1" animBg="1"/>
      <p:bldP spid="10" grpId="0" animBg="1"/>
      <p:bldP spid="10" grpId="1" animBg="1"/>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5" name="文本框 4"/>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（一）武装反抗</a:t>
            </a:r>
          </a:p>
        </p:txBody>
      </p:sp>
      <p:sp>
        <p:nvSpPr>
          <p:cNvPr id="9" name="文本框 8"/>
          <p:cNvSpPr txBox="1"/>
          <p:nvPr/>
        </p:nvSpPr>
        <p:spPr>
          <a:xfrm>
            <a:off x="257810" y="1440815"/>
            <a:ext cx="256794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、南昌起义</a:t>
            </a:r>
            <a:endPar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0" name="文本框 9"/>
          <p:cNvSpPr txBox="1"/>
          <p:nvPr/>
        </p:nvSpPr>
        <p:spPr>
          <a:xfrm>
            <a:off x="81280" y="1840865"/>
            <a:ext cx="2457450" cy="2863850"/>
          </a:xfrm>
          <a:prstGeom prst="rect">
            <a:avLst/>
          </a:prstGeom>
          <a:noFill/>
        </p:spPr>
        <p:txBody>
          <a:bodyPr wrap="square" rtlCol="0" anchor="t">
            <a:noAutofit/>
          </a:bodyPr>
          <a:lstStyle/>
          <a:p>
            <a:pPr>
              <a:lnSpc>
                <a:spcPct val="13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）地点：</a:t>
            </a:r>
          </a:p>
          <a:p>
            <a:pPr>
              <a:lnSpc>
                <a:spcPct val="13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）时间：</a:t>
            </a:r>
          </a:p>
          <a:p>
            <a:pPr>
              <a:lnSpc>
                <a:spcPct val="13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）领导人：</a:t>
            </a:r>
          </a:p>
          <a:p>
            <a:pPr>
              <a:lnSpc>
                <a:spcPct val="13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4</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）经过：</a:t>
            </a:r>
          </a:p>
          <a:p>
            <a:pPr>
              <a:lnSpc>
                <a:spcPct val="13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nSpc>
                <a:spcPct val="13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endPar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9" name="文本框 18"/>
          <p:cNvSpPr txBox="1"/>
          <p:nvPr/>
        </p:nvSpPr>
        <p:spPr>
          <a:xfrm>
            <a:off x="2114550" y="1993900"/>
            <a:ext cx="93345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南昌</a:t>
            </a:r>
          </a:p>
        </p:txBody>
      </p:sp>
      <p:sp>
        <p:nvSpPr>
          <p:cNvPr id="20" name="文本框 19"/>
          <p:cNvSpPr txBox="1"/>
          <p:nvPr/>
        </p:nvSpPr>
        <p:spPr>
          <a:xfrm>
            <a:off x="2114550" y="2555240"/>
            <a:ext cx="3329940" cy="521970"/>
          </a:xfrm>
          <a:prstGeom prst="rect">
            <a:avLst/>
          </a:prstGeom>
          <a:noFill/>
        </p:spPr>
        <p:txBody>
          <a:bodyPr wrap="square" rtlCol="0" anchor="t">
            <a:spAutoFit/>
          </a:bodyPr>
          <a:lstStyle/>
          <a:p>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1927</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年</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8</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月</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日</a:t>
            </a:r>
          </a:p>
        </p:txBody>
      </p:sp>
      <p:sp>
        <p:nvSpPr>
          <p:cNvPr id="21" name="文本框 20"/>
          <p:cNvSpPr txBox="1"/>
          <p:nvPr/>
        </p:nvSpPr>
        <p:spPr>
          <a:xfrm>
            <a:off x="2351405" y="3086100"/>
            <a:ext cx="332994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周恩来、贺龙等</a:t>
            </a:r>
          </a:p>
        </p:txBody>
      </p:sp>
      <p:sp>
        <p:nvSpPr>
          <p:cNvPr id="12" name="文本框 11"/>
          <p:cNvSpPr txBox="1"/>
          <p:nvPr/>
        </p:nvSpPr>
        <p:spPr>
          <a:xfrm>
            <a:off x="1903730" y="3616960"/>
            <a:ext cx="5872480" cy="521970"/>
          </a:xfrm>
          <a:prstGeom prst="rect">
            <a:avLst/>
          </a:prstGeom>
          <a:noFill/>
          <a:ln>
            <a:noFill/>
          </a:ln>
        </p:spPr>
        <p:txBody>
          <a:bodyPr wrap="none" rtlCol="0" anchor="t">
            <a:spAutoFit/>
          </a:bodyPr>
          <a:lstStyle/>
          <a:p>
            <a:r>
              <a:rPr lang="zh-CN" altLang="en-US" sz="2800">
                <a:latin typeface="华文中宋" panose="02010600040101010101" pitchFamily="2" charset="-122"/>
                <a:ea typeface="华文中宋" panose="02010600040101010101" pitchFamily="2" charset="-122"/>
                <a:sym typeface="+mn-ea"/>
              </a:rPr>
              <a:t>占领</a:t>
            </a:r>
            <a:r>
              <a:rPr lang="zh-CN" altLang="en-US" sz="2800">
                <a:solidFill>
                  <a:srgbClr val="C00000"/>
                </a:solidFill>
                <a:latin typeface="华文中宋" panose="02010600040101010101" pitchFamily="2" charset="-122"/>
                <a:ea typeface="华文中宋" panose="02010600040101010101" pitchFamily="2" charset="-122"/>
                <a:sym typeface="+mn-ea"/>
              </a:rPr>
              <a:t>南昌</a:t>
            </a:r>
            <a:r>
              <a:rPr lang="zh-CN" altLang="en-US" sz="2800">
                <a:latin typeface="华文中宋" panose="02010600040101010101" pitchFamily="2" charset="-122"/>
                <a:ea typeface="华文中宋" panose="02010600040101010101" pitchFamily="2" charset="-122"/>
                <a:sym typeface="+mn-ea"/>
              </a:rPr>
              <a:t>后南下</a:t>
            </a:r>
            <a:r>
              <a:rPr lang="zh-CN" altLang="en-US" sz="2800">
                <a:solidFill>
                  <a:srgbClr val="C00000"/>
                </a:solidFill>
                <a:latin typeface="华文中宋" panose="02010600040101010101" pitchFamily="2" charset="-122"/>
                <a:ea typeface="华文中宋" panose="02010600040101010101" pitchFamily="2" charset="-122"/>
                <a:sym typeface="+mn-ea"/>
              </a:rPr>
              <a:t>广东</a:t>
            </a:r>
            <a:r>
              <a:rPr lang="zh-CN" altLang="en-US" sz="2800">
                <a:latin typeface="华文中宋" panose="02010600040101010101" pitchFamily="2" charset="-122"/>
                <a:ea typeface="华文中宋" panose="02010600040101010101" pitchFamily="2" charset="-122"/>
                <a:sym typeface="+mn-ea"/>
              </a:rPr>
              <a:t>遇堵，兵分两路</a:t>
            </a:r>
          </a:p>
        </p:txBody>
      </p:sp>
      <p:sp>
        <p:nvSpPr>
          <p:cNvPr id="11" name="文本框 10"/>
          <p:cNvSpPr txBox="1"/>
          <p:nvPr/>
        </p:nvSpPr>
        <p:spPr>
          <a:xfrm>
            <a:off x="257810" y="5605145"/>
            <a:ext cx="12348845" cy="953135"/>
          </a:xfrm>
          <a:prstGeom prst="rect">
            <a:avLst/>
          </a:prstGeom>
          <a:noFill/>
        </p:spPr>
        <p:txBody>
          <a:bodyPr wrap="square" rtlCol="0" anchor="t">
            <a:spAutoFit/>
          </a:bodyPr>
          <a:lstStyle/>
          <a:p>
            <a:pPr>
              <a:lnSpc>
                <a:spcPct val="100000"/>
              </a:lnSpc>
              <a:buClr>
                <a:schemeClr val="hlink"/>
              </a:buClr>
              <a:buSzPct val="75000"/>
              <a:buFont typeface="Wingdings" panose="05000000000000000000" pitchFamily="2" charset="2"/>
            </a:pPr>
            <a:r>
              <a:rPr lang="zh-CN" altLang="en-US" sz="2800" dirty="0">
                <a:solidFill>
                  <a:schemeClr val="tx1"/>
                </a:solidFill>
                <a:latin typeface="华文中宋" panose="02010600040101010101" pitchFamily="2" charset="-122"/>
                <a:ea typeface="华文中宋" panose="02010600040101010101" pitchFamily="2" charset="-122"/>
                <a:sym typeface="宋体" panose="02010600030101010101" pitchFamily="2" charset="-122"/>
              </a:rPr>
              <a:t>①打响了</a:t>
            </a:r>
            <a:r>
              <a:rPr lang="zh-CN" altLang="en-US" sz="2800" dirty="0">
                <a:solidFill>
                  <a:srgbClr val="C00000"/>
                </a:solidFill>
                <a:latin typeface="华文中宋" panose="02010600040101010101" pitchFamily="2" charset="-122"/>
                <a:ea typeface="华文中宋" panose="02010600040101010101" pitchFamily="2" charset="-122"/>
                <a:sym typeface="宋体" panose="02010600030101010101" pitchFamily="2" charset="-122"/>
              </a:rPr>
              <a:t>武装反抗国民党反动统治</a:t>
            </a:r>
            <a:r>
              <a:rPr lang="zh-CN" altLang="en-US" sz="2800" dirty="0">
                <a:solidFill>
                  <a:schemeClr val="tx1"/>
                </a:solidFill>
                <a:latin typeface="华文中宋" panose="02010600040101010101" pitchFamily="2" charset="-122"/>
                <a:ea typeface="华文中宋" panose="02010600040101010101" pitchFamily="2" charset="-122"/>
                <a:sym typeface="宋体" panose="02010600030101010101" pitchFamily="2" charset="-122"/>
              </a:rPr>
              <a:t>的第一枪；</a:t>
            </a:r>
          </a:p>
          <a:p>
            <a:pPr>
              <a:lnSpc>
                <a:spcPct val="100000"/>
              </a:lnSpc>
              <a:buClr>
                <a:schemeClr val="hlink"/>
              </a:buClr>
              <a:buSzPct val="75000"/>
              <a:buFont typeface="Wingdings" panose="05000000000000000000" pitchFamily="2" charset="2"/>
            </a:pPr>
            <a:r>
              <a:rPr lang="zh-CN" altLang="en-US" sz="2800" dirty="0">
                <a:solidFill>
                  <a:schemeClr val="tx1"/>
                </a:solidFill>
                <a:latin typeface="华文中宋" panose="02010600040101010101" pitchFamily="2" charset="-122"/>
                <a:ea typeface="华文中宋" panose="02010600040101010101" pitchFamily="2" charset="-122"/>
                <a:sym typeface="宋体" panose="02010600030101010101" pitchFamily="2" charset="-122"/>
              </a:rPr>
              <a:t>②标志着中共</a:t>
            </a:r>
            <a:r>
              <a:rPr lang="zh-CN" altLang="en-US" sz="2800" dirty="0">
                <a:solidFill>
                  <a:srgbClr val="C00000"/>
                </a:solidFill>
                <a:latin typeface="华文中宋" panose="02010600040101010101" pitchFamily="2" charset="-122"/>
                <a:ea typeface="华文中宋" panose="02010600040101010101" pitchFamily="2" charset="-122"/>
                <a:sym typeface="宋体" panose="02010600030101010101" pitchFamily="2" charset="-122"/>
              </a:rPr>
              <a:t>独立领导武装斗争</a:t>
            </a:r>
            <a:r>
              <a:rPr lang="zh-CN" altLang="en-US" sz="2800" dirty="0">
                <a:solidFill>
                  <a:schemeClr val="tx1"/>
                </a:solidFill>
                <a:latin typeface="华文中宋" panose="02010600040101010101" pitchFamily="2" charset="-122"/>
                <a:ea typeface="华文中宋" panose="02010600040101010101" pitchFamily="2" charset="-122"/>
                <a:sym typeface="宋体" panose="02010600030101010101" pitchFamily="2" charset="-122"/>
              </a:rPr>
              <a:t>、</a:t>
            </a:r>
            <a:r>
              <a:rPr lang="zh-CN" altLang="en-US" sz="2800" dirty="0">
                <a:solidFill>
                  <a:srgbClr val="C00000"/>
                </a:solidFill>
                <a:latin typeface="华文中宋" panose="02010600040101010101" pitchFamily="2" charset="-122"/>
                <a:ea typeface="华文中宋" panose="02010600040101010101" pitchFamily="2" charset="-122"/>
                <a:sym typeface="宋体" panose="02010600030101010101" pitchFamily="2" charset="-122"/>
              </a:rPr>
              <a:t>创建人民军队</a:t>
            </a:r>
            <a:r>
              <a:rPr lang="zh-CN" altLang="en-US" sz="2800" dirty="0">
                <a:solidFill>
                  <a:schemeClr val="tx1"/>
                </a:solidFill>
                <a:latin typeface="华文中宋" panose="02010600040101010101" pitchFamily="2" charset="-122"/>
                <a:ea typeface="华文中宋" panose="02010600040101010101" pitchFamily="2" charset="-122"/>
                <a:sym typeface="宋体" panose="02010600030101010101" pitchFamily="2" charset="-122"/>
              </a:rPr>
              <a:t>和</a:t>
            </a:r>
            <a:r>
              <a:rPr lang="zh-CN" altLang="en-US" sz="2800" dirty="0">
                <a:solidFill>
                  <a:srgbClr val="C00000"/>
                </a:solidFill>
                <a:latin typeface="华文中宋" panose="02010600040101010101" pitchFamily="2" charset="-122"/>
                <a:ea typeface="华文中宋" panose="02010600040101010101" pitchFamily="2" charset="-122"/>
                <a:sym typeface="宋体" panose="02010600030101010101" pitchFamily="2" charset="-122"/>
              </a:rPr>
              <a:t>武装夺取政权</a:t>
            </a:r>
            <a:r>
              <a:rPr lang="zh-CN" altLang="en-US" sz="2800" dirty="0">
                <a:solidFill>
                  <a:schemeClr val="tx1"/>
                </a:solidFill>
                <a:latin typeface="华文中宋" panose="02010600040101010101" pitchFamily="2" charset="-122"/>
                <a:ea typeface="华文中宋" panose="02010600040101010101" pitchFamily="2" charset="-122"/>
                <a:sym typeface="宋体" panose="02010600030101010101" pitchFamily="2" charset="-122"/>
              </a:rPr>
              <a:t>的开始。</a:t>
            </a:r>
          </a:p>
        </p:txBody>
      </p:sp>
      <p:pic>
        <p:nvPicPr>
          <p:cNvPr id="3" name="图片 2" descr="timg[8]"/>
          <p:cNvPicPr>
            <a:picLocks noChangeAspect="1"/>
          </p:cNvPicPr>
          <p:nvPr/>
        </p:nvPicPr>
        <p:blipFill>
          <a:blip r:embed="rId5"/>
          <a:srcRect b="10033"/>
          <a:stretch>
            <a:fillRect/>
          </a:stretch>
        </p:blipFill>
        <p:spPr>
          <a:xfrm>
            <a:off x="7143750" y="681355"/>
            <a:ext cx="4552315" cy="2747645"/>
          </a:xfrm>
          <a:prstGeom prst="roundRect">
            <a:avLst>
              <a:gd name="adj" fmla="val 6569"/>
            </a:avLst>
          </a:prstGeom>
          <a:effectLst>
            <a:outerShdw blurRad="50800" dist="38100" dir="2700000" algn="tl" rotWithShape="0">
              <a:prstClr val="black">
                <a:alpha val="40000"/>
              </a:prstClr>
            </a:outerShdw>
          </a:effectLst>
        </p:spPr>
      </p:pic>
      <p:sp>
        <p:nvSpPr>
          <p:cNvPr id="7" name="文本框 6"/>
          <p:cNvSpPr txBox="1"/>
          <p:nvPr/>
        </p:nvSpPr>
        <p:spPr>
          <a:xfrm>
            <a:off x="257810" y="4086860"/>
            <a:ext cx="7865110" cy="1038860"/>
          </a:xfrm>
          <a:prstGeom prst="rect">
            <a:avLst/>
          </a:prstGeom>
          <a:noFill/>
          <a:ln w="9525">
            <a:noFill/>
          </a:ln>
        </p:spPr>
        <p:txBody>
          <a:bodyPr wrap="square" anchor="t" anchorCtr="0">
            <a:spAutoFit/>
          </a:bodyPr>
          <a:lstStyle/>
          <a:p>
            <a:pPr>
              <a:lnSpc>
                <a:spcPct val="110000"/>
              </a:lnSpc>
            </a:pPr>
            <a:r>
              <a:rPr lang="zh-CN" altLang="en-US" sz="2800">
                <a:latin typeface="华文中宋" panose="02010600040101010101" pitchFamily="2" charset="-122"/>
                <a:ea typeface="华文中宋" panose="02010600040101010101" pitchFamily="2" charset="-122"/>
              </a:rPr>
              <a:t>①朱德、陈毅率领一部分转战湖南，坚持斗争；</a:t>
            </a:r>
          </a:p>
          <a:p>
            <a:pPr>
              <a:lnSpc>
                <a:spcPct val="110000"/>
              </a:lnSpc>
            </a:pPr>
            <a:r>
              <a:rPr lang="zh-CN" altLang="en-US" sz="2800">
                <a:latin typeface="华文中宋" panose="02010600040101010101" pitchFamily="2" charset="-122"/>
                <a:ea typeface="华文中宋" panose="02010600040101010101" pitchFamily="2" charset="-122"/>
              </a:rPr>
              <a:t>②另一部分进入海陆丰，与当地农民军会合。</a:t>
            </a:r>
            <a:r>
              <a:rPr lang="zh-CN" altLang="en-US" sz="2400" b="1">
                <a:latin typeface="方正粗黑宋简体" panose="02000000000000000000" pitchFamily="2" charset="-122"/>
                <a:ea typeface="方正粗黑宋简体" panose="02000000000000000000" pitchFamily="2" charset="-122"/>
              </a:rPr>
              <a:t>            </a:t>
            </a:r>
            <a:endParaRPr lang="zh-CN" altLang="en-US" sz="2400" b="1">
              <a:solidFill>
                <a:srgbClr val="FF0000"/>
              </a:solidFill>
              <a:latin typeface="方正粗黑宋简体" panose="02000000000000000000" pitchFamily="2" charset="-122"/>
              <a:ea typeface="方正粗黑宋简体" panose="02000000000000000000" pitchFamily="2" charset="-122"/>
            </a:endParaRPr>
          </a:p>
        </p:txBody>
      </p:sp>
      <p:sp>
        <p:nvSpPr>
          <p:cNvPr id="8" name="文本框 7"/>
          <p:cNvSpPr txBox="1"/>
          <p:nvPr/>
        </p:nvSpPr>
        <p:spPr>
          <a:xfrm>
            <a:off x="81280" y="5083175"/>
            <a:ext cx="2270125" cy="521970"/>
          </a:xfrm>
          <a:prstGeom prst="rect">
            <a:avLst/>
          </a:prstGeom>
          <a:noFill/>
        </p:spPr>
        <p:txBody>
          <a:bodyPr wrap="square" rtlCol="0" anchor="t">
            <a:spAutoFit/>
          </a:bodyPr>
          <a:lstStyle/>
          <a:p>
            <a:pPr>
              <a:lnSpc>
                <a:spcPct val="10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5</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）意义：</a:t>
            </a:r>
          </a:p>
        </p:txBody>
      </p:sp>
      <p:sp>
        <p:nvSpPr>
          <p:cNvPr id="13" name="文本框 12"/>
          <p:cNvSpPr txBox="1"/>
          <p:nvPr/>
        </p:nvSpPr>
        <p:spPr>
          <a:xfrm>
            <a:off x="7916545" y="3751580"/>
            <a:ext cx="4025900" cy="953135"/>
          </a:xfrm>
          <a:prstGeom prst="rect">
            <a:avLst/>
          </a:prstGeom>
          <a:solidFill>
            <a:srgbClr val="F9F2EB"/>
          </a:solidFill>
        </p:spPr>
        <p:txBody>
          <a:bodyPr wrap="square" rtlCol="0" anchor="t">
            <a:spAutoFit/>
          </a:bodyPr>
          <a:lstStyle/>
          <a:p>
            <a:r>
              <a:rPr lang="zh-CN" altLang="en-US" sz="2800">
                <a:latin typeface="楷体" panose="02010609060101010101" charset="-122"/>
                <a:ea typeface="楷体" panose="02010609060101010101" charset="-122"/>
                <a:cs typeface="华文中宋" panose="02010600040101010101" pitchFamily="2" charset="-122"/>
                <a:sym typeface="+mn-ea"/>
              </a:rPr>
              <a:t>认为要取得大城市和国际援助，才能继续革命。</a:t>
            </a:r>
          </a:p>
        </p:txBody>
      </p:sp>
      <p:pic>
        <p:nvPicPr>
          <p:cNvPr id="100" name="图片 99"/>
          <p:cNvPicPr/>
          <p:nvPr/>
        </p:nvPicPr>
        <p:blipFill>
          <a:blip r:embed="rId6">
            <a:clrChange>
              <a:clrFrom>
                <a:srgbClr val="FFFFFF">
                  <a:alpha val="100000"/>
                </a:srgbClr>
              </a:clrFrom>
              <a:clrTo>
                <a:srgbClr val="FFFFFF">
                  <a:alpha val="100000"/>
                  <a:alpha val="0"/>
                </a:srgbClr>
              </a:clrTo>
            </a:clrChange>
          </a:blip>
          <a:stretch>
            <a:fillRect/>
          </a:stretch>
        </p:blipFill>
        <p:spPr>
          <a:xfrm>
            <a:off x="10192385" y="4704715"/>
            <a:ext cx="1633220" cy="1484630"/>
          </a:xfrm>
          <a:prstGeom prst="rect">
            <a:avLst/>
          </a:prstGeom>
          <a:noFill/>
          <a:ln w="9525">
            <a:noFill/>
          </a:ln>
        </p:spPr>
      </p:pic>
      <p:sp>
        <p:nvSpPr>
          <p:cNvPr id="14" name="文本框 13"/>
          <p:cNvSpPr txBox="1"/>
          <p:nvPr/>
        </p:nvSpPr>
        <p:spPr>
          <a:xfrm>
            <a:off x="2918460" y="2024380"/>
            <a:ext cx="308102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（敌人兵力薄弱）</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0" grpId="0"/>
      <p:bldP spid="10" grpId="1"/>
      <p:bldP spid="19" grpId="0"/>
      <p:bldP spid="19" grpId="1"/>
      <p:bldP spid="20" grpId="0"/>
      <p:bldP spid="20" grpId="1"/>
      <p:bldP spid="21" grpId="0"/>
      <p:bldP spid="21" grpId="1"/>
      <p:bldP spid="12" grpId="0"/>
      <p:bldP spid="12" grpId="1"/>
      <p:bldP spid="11" grpId="0"/>
      <p:bldP spid="11" grpId="1"/>
      <p:bldP spid="7" grpId="0"/>
      <p:bldP spid="7" grpId="1"/>
      <p:bldP spid="8" grpId="0"/>
      <p:bldP spid="8" grpId="1"/>
      <p:bldP spid="13" grpId="0" animBg="1"/>
      <p:bldP spid="13" grpId="1" animBg="1"/>
      <p:bldP spid="14" grpId="0"/>
      <p:bldP spid="14"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5" name="文本框 4"/>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（一）武装反抗</a:t>
            </a:r>
          </a:p>
        </p:txBody>
      </p:sp>
      <p:sp>
        <p:nvSpPr>
          <p:cNvPr id="28673" name="Rectangle 2"/>
          <p:cNvSpPr>
            <a:spLocks noGrp="1"/>
          </p:cNvSpPr>
          <p:nvPr>
            <p:ph type="title" idx="4294967295"/>
          </p:nvPr>
        </p:nvSpPr>
        <p:spPr>
          <a:xfrm>
            <a:off x="379095" y="1423670"/>
            <a:ext cx="5100955" cy="513080"/>
          </a:xfrm>
          <a:solidFill>
            <a:srgbClr val="A06B43"/>
          </a:solidFill>
          <a:effectLst>
            <a:outerShdw blurRad="50800" dist="38100" dir="2700000" algn="tl" rotWithShape="0">
              <a:prstClr val="black">
                <a:alpha val="40000"/>
              </a:prstClr>
            </a:outerShdw>
          </a:effectLst>
        </p:spPr>
        <p:txBody>
          <a:bodyPr wrap="square" lIns="91440" tIns="45720" rIns="91440" bIns="45720" anchor="ctr">
            <a:noAutofit/>
          </a:bodyPr>
          <a:lstStyle/>
          <a:p>
            <a:pPr algn="l">
              <a:lnSpc>
                <a:spcPct val="100000"/>
              </a:lnSpc>
            </a:pP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拓展：中共军队的先后名称</a:t>
            </a:r>
          </a:p>
        </p:txBody>
      </p:sp>
      <p:sp>
        <p:nvSpPr>
          <p:cNvPr id="150534" name="Text Box 6"/>
          <p:cNvSpPr txBox="1"/>
          <p:nvPr/>
        </p:nvSpPr>
        <p:spPr>
          <a:xfrm>
            <a:off x="379095" y="1992630"/>
            <a:ext cx="10426065" cy="2005965"/>
          </a:xfrm>
          <a:prstGeom prst="rect">
            <a:avLst/>
          </a:prstGeom>
          <a:noFill/>
          <a:ln w="9525">
            <a:noFill/>
          </a:ln>
        </p:spPr>
        <p:txBody>
          <a:bodyPr wrap="square" anchor="b">
            <a:spAutoFit/>
          </a:bodyPr>
          <a:lstStyle/>
          <a:p>
            <a:pPr>
              <a:lnSpc>
                <a:spcPct val="110000"/>
              </a:lnSpc>
              <a:spcBef>
                <a:spcPts val="50"/>
              </a:spcBef>
              <a:spcAft>
                <a:spcPts val="0"/>
              </a:spcAft>
            </a:pP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、国共十年对峙时期：</a:t>
            </a:r>
          </a:p>
          <a:p>
            <a:pPr>
              <a:lnSpc>
                <a:spcPct val="110000"/>
              </a:lnSpc>
              <a:spcBef>
                <a:spcPts val="50"/>
              </a:spcBef>
              <a:spcAft>
                <a:spcPts val="0"/>
              </a:spcAft>
            </a:pPr>
            <a:r>
              <a:rPr lang="zh-CN" altLang="en-US" sz="2800">
                <a:latin typeface="华文中宋" panose="02010600040101010101" pitchFamily="2" charset="-122"/>
                <a:ea typeface="华文中宋" panose="02010600040101010101" pitchFamily="2" charset="-122"/>
                <a:cs typeface="华文中宋" panose="02010600040101010101" pitchFamily="2" charset="-122"/>
              </a:rPr>
              <a:t>①中国国民革命军（八一南昌起义）</a:t>
            </a:r>
          </a:p>
          <a:p>
            <a:pPr>
              <a:lnSpc>
                <a:spcPct val="110000"/>
              </a:lnSpc>
              <a:spcBef>
                <a:spcPts val="50"/>
              </a:spcBef>
              <a:spcAft>
                <a:spcPts val="0"/>
              </a:spcAft>
            </a:pPr>
            <a:r>
              <a:rPr lang="zh-CN" altLang="en-US" sz="2800">
                <a:latin typeface="华文中宋" panose="02010600040101010101" pitchFamily="2" charset="-122"/>
                <a:ea typeface="华文中宋" panose="02010600040101010101" pitchFamily="2" charset="-122"/>
                <a:cs typeface="华文中宋" panose="02010600040101010101" pitchFamily="2" charset="-122"/>
              </a:rPr>
              <a:t>②中国工农革命军（秋收起义</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首次公开打出此旗号</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a:t>
            </a:r>
          </a:p>
          <a:p>
            <a:pPr>
              <a:lnSpc>
                <a:spcPct val="110000"/>
              </a:lnSpc>
              <a:spcBef>
                <a:spcPts val="50"/>
              </a:spcBef>
              <a:spcAft>
                <a:spcPts val="0"/>
              </a:spcAft>
            </a:pPr>
            <a:r>
              <a:rPr lang="zh-CN" altLang="en-US" sz="2800">
                <a:latin typeface="华文中宋" panose="02010600040101010101" pitchFamily="2" charset="-122"/>
                <a:ea typeface="华文中宋" panose="02010600040101010101" pitchFamily="2" charset="-122"/>
                <a:cs typeface="华文中宋" panose="02010600040101010101" pitchFamily="2" charset="-122"/>
              </a:rPr>
              <a:t>③中国工农</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红军</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（革命根据地时期）</a:t>
            </a:r>
          </a:p>
        </p:txBody>
      </p:sp>
      <p:sp>
        <p:nvSpPr>
          <p:cNvPr id="150535" name="Text Box 7"/>
          <p:cNvSpPr txBox="1"/>
          <p:nvPr/>
        </p:nvSpPr>
        <p:spPr>
          <a:xfrm>
            <a:off x="392430" y="3945890"/>
            <a:ext cx="7238365" cy="1525270"/>
          </a:xfrm>
          <a:prstGeom prst="rect">
            <a:avLst/>
          </a:prstGeom>
          <a:noFill/>
          <a:ln w="6350" cap="flat" cmpd="dbl">
            <a:solidFill>
              <a:schemeClr val="bg1"/>
            </a:solidFill>
            <a:prstDash val="solid"/>
            <a:miter/>
            <a:headEnd type="none" w="med" len="med"/>
            <a:tailEnd type="none" w="med" len="med"/>
          </a:ln>
        </p:spPr>
        <p:txBody>
          <a:bodyPr wrap="square" anchor="b">
            <a:spAutoFit/>
          </a:bodyPr>
          <a:lstStyle/>
          <a:p>
            <a:pPr>
              <a:lnSpc>
                <a:spcPct val="110000"/>
              </a:lnSpc>
              <a:spcBef>
                <a:spcPts val="50"/>
              </a:spcBef>
              <a:spcAft>
                <a:spcPts val="0"/>
              </a:spcAft>
            </a:pP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、抗日战争时期：</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国民革命军</a:t>
            </a:r>
          </a:p>
          <a:p>
            <a:pPr>
              <a:lnSpc>
                <a:spcPct val="110000"/>
              </a:lnSpc>
              <a:spcBef>
                <a:spcPts val="50"/>
              </a:spcBef>
              <a:spcAft>
                <a:spcPts val="0"/>
              </a:spcAft>
            </a:pPr>
            <a:r>
              <a:rPr lang="zh-CN" altLang="en-US" sz="2800">
                <a:latin typeface="华文中宋" panose="02010600040101010101" pitchFamily="2" charset="-122"/>
                <a:ea typeface="华文中宋" panose="02010600040101010101" pitchFamily="2" charset="-122"/>
                <a:cs typeface="华文中宋" panose="02010600040101010101" pitchFamily="2" charset="-122"/>
              </a:rPr>
              <a:t>①</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八路军</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：国民革命军第八路军</a:t>
            </a:r>
          </a:p>
          <a:p>
            <a:pPr>
              <a:lnSpc>
                <a:spcPct val="110000"/>
              </a:lnSpc>
              <a:spcBef>
                <a:spcPts val="50"/>
              </a:spcBef>
              <a:spcAft>
                <a:spcPts val="0"/>
              </a:spcAft>
            </a:pPr>
            <a:r>
              <a:rPr lang="zh-CN" altLang="en-US" sz="2800">
                <a:latin typeface="华文中宋" panose="02010600040101010101" pitchFamily="2" charset="-122"/>
                <a:ea typeface="华文中宋" panose="02010600040101010101" pitchFamily="2" charset="-122"/>
                <a:cs typeface="华文中宋" panose="02010600040101010101" pitchFamily="2" charset="-122"/>
              </a:rPr>
              <a:t>②</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新四军</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：国民革命军陆军新编第四军）</a:t>
            </a:r>
            <a:endPar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文本框 5"/>
          <p:cNvSpPr txBox="1"/>
          <p:nvPr/>
        </p:nvSpPr>
        <p:spPr>
          <a:xfrm>
            <a:off x="379095" y="5370195"/>
            <a:ext cx="6096000" cy="1045210"/>
          </a:xfrm>
          <a:prstGeom prst="rect">
            <a:avLst/>
          </a:prstGeom>
          <a:noFill/>
        </p:spPr>
        <p:txBody>
          <a:bodyPr wrap="square" rtlCol="0" anchor="t">
            <a:spAutoFit/>
          </a:bodyPr>
          <a:lstStyle/>
          <a:p>
            <a:pPr>
              <a:lnSpc>
                <a:spcPct val="110000"/>
              </a:lnSpc>
              <a:spcBef>
                <a:spcPts val="50"/>
              </a:spcBef>
              <a:spcAft>
                <a:spcPts val="0"/>
              </a:spcAft>
            </a:pP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、解放战争时期：</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中国人民</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解放军</a:t>
            </a:r>
            <a:endPar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a:p>
            <a:pPr>
              <a:lnSpc>
                <a:spcPct val="110000"/>
              </a:lnSpc>
              <a:spcBef>
                <a:spcPts val="50"/>
              </a:spcBef>
              <a:spcAft>
                <a:spcPts val="0"/>
              </a:spcAft>
            </a:pP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4</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、抗美援朝战争：</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中国人民</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志愿军</a:t>
            </a:r>
          </a:p>
        </p:txBody>
      </p:sp>
      <p:pic>
        <p:nvPicPr>
          <p:cNvPr id="7" name="图片 6"/>
          <p:cNvPicPr>
            <a:picLocks noChangeAspect="1"/>
          </p:cNvPicPr>
          <p:nvPr/>
        </p:nvPicPr>
        <p:blipFill>
          <a:blip r:embed="rId5"/>
          <a:stretch>
            <a:fillRect/>
          </a:stretch>
        </p:blipFill>
        <p:spPr>
          <a:xfrm>
            <a:off x="7233920" y="339090"/>
            <a:ext cx="4567555" cy="640651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5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05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4" grpId="0"/>
      <p:bldP spid="150534" grpId="1"/>
      <p:bldP spid="150535" grpId="0" animBg="1"/>
      <p:bldP spid="150535" grpId="1" animBg="1"/>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5" name="文本框 4"/>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（一）武装反抗</a:t>
            </a:r>
          </a:p>
        </p:txBody>
      </p:sp>
      <p:sp>
        <p:nvSpPr>
          <p:cNvPr id="9" name="文本框 8"/>
          <p:cNvSpPr txBox="1"/>
          <p:nvPr/>
        </p:nvSpPr>
        <p:spPr>
          <a:xfrm>
            <a:off x="257810" y="1440815"/>
            <a:ext cx="256794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、八七会议</a:t>
            </a:r>
            <a:endPar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0" name="文本框 9"/>
          <p:cNvSpPr txBox="1"/>
          <p:nvPr/>
        </p:nvSpPr>
        <p:spPr>
          <a:xfrm>
            <a:off x="81280" y="1840865"/>
            <a:ext cx="2457450" cy="4277995"/>
          </a:xfrm>
          <a:prstGeom prst="rect">
            <a:avLst/>
          </a:prstGeom>
          <a:noFill/>
        </p:spPr>
        <p:txBody>
          <a:bodyPr wrap="square" rtlCol="0" anchor="t">
            <a:noAutofit/>
          </a:bodyPr>
          <a:lstStyle/>
          <a:p>
            <a:pPr>
              <a:lnSpc>
                <a:spcPct val="13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）地点：</a:t>
            </a:r>
          </a:p>
          <a:p>
            <a:pPr>
              <a:lnSpc>
                <a:spcPct val="13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）时间：</a:t>
            </a:r>
          </a:p>
          <a:p>
            <a:pPr>
              <a:lnSpc>
                <a:spcPct val="13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）内容：</a:t>
            </a:r>
          </a:p>
          <a:p>
            <a:pPr>
              <a:lnSpc>
                <a:spcPct val="13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nSpc>
                <a:spcPct val="13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nSpc>
                <a:spcPct val="13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nSpc>
                <a:spcPct val="13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nSpc>
                <a:spcPct val="13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endPar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6" name="文本框 15"/>
          <p:cNvSpPr txBox="1"/>
          <p:nvPr/>
        </p:nvSpPr>
        <p:spPr>
          <a:xfrm>
            <a:off x="2035810" y="1972945"/>
            <a:ext cx="1056640" cy="521970"/>
          </a:xfrm>
          <a:prstGeom prst="rect">
            <a:avLst/>
          </a:prstGeom>
          <a:noFill/>
        </p:spPr>
        <p:txBody>
          <a:bodyPr wrap="square" rtlCol="0">
            <a:spAutoFit/>
          </a:bodyPr>
          <a:lstStyle/>
          <a:p>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汉口</a:t>
            </a:r>
          </a:p>
        </p:txBody>
      </p:sp>
      <p:sp>
        <p:nvSpPr>
          <p:cNvPr id="14" name="文本框 13"/>
          <p:cNvSpPr txBox="1"/>
          <p:nvPr/>
        </p:nvSpPr>
        <p:spPr>
          <a:xfrm>
            <a:off x="2035810" y="2534920"/>
            <a:ext cx="2711450" cy="521970"/>
          </a:xfrm>
          <a:prstGeom prst="rect">
            <a:avLst/>
          </a:prstGeom>
          <a:noFill/>
        </p:spPr>
        <p:txBody>
          <a:bodyPr wrap="square" rtlCol="0">
            <a:spAutoFit/>
          </a:bodyPr>
          <a:lstStyle/>
          <a:p>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1927</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年</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8</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月</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7</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日</a:t>
            </a:r>
          </a:p>
        </p:txBody>
      </p:sp>
      <p:sp>
        <p:nvSpPr>
          <p:cNvPr id="3" name="文本框 2"/>
          <p:cNvSpPr txBox="1"/>
          <p:nvPr/>
        </p:nvSpPr>
        <p:spPr>
          <a:xfrm>
            <a:off x="347345" y="3429000"/>
            <a:ext cx="9906635" cy="2330450"/>
          </a:xfrm>
          <a:prstGeom prst="rect">
            <a:avLst/>
          </a:prstGeom>
          <a:noFill/>
        </p:spPr>
        <p:txBody>
          <a:bodyPr wrap="square" rtlCol="0" anchor="t">
            <a:spAutoFit/>
          </a:bodyPr>
          <a:lstStyle/>
          <a:p>
            <a:pPr>
              <a:lnSpc>
                <a:spcPct val="130000"/>
              </a:lnSpc>
            </a:pPr>
            <a:r>
              <a:rPr lang="zh-CN" altLang="en-US" sz="2800">
                <a:latin typeface="华文中宋" panose="02010600040101010101" pitchFamily="2" charset="-122"/>
                <a:ea typeface="华文中宋" panose="02010600040101010101" pitchFamily="2" charset="-122"/>
                <a:sym typeface="+mn-ea"/>
              </a:rPr>
              <a:t>①</a:t>
            </a:r>
            <a:r>
              <a:rPr lang="zh-CN" altLang="en-US" sz="2800">
                <a:solidFill>
                  <a:srgbClr val="C00000"/>
                </a:solidFill>
                <a:latin typeface="华文中宋" panose="02010600040101010101" pitchFamily="2" charset="-122"/>
                <a:ea typeface="华文中宋" panose="02010600040101010101" pitchFamily="2" charset="-122"/>
                <a:sym typeface="+mn-ea"/>
              </a:rPr>
              <a:t>总结了</a:t>
            </a:r>
            <a:r>
              <a:rPr lang="zh-CN" altLang="en-US" sz="2800">
                <a:latin typeface="华文中宋" panose="02010600040101010101" pitchFamily="2" charset="-122"/>
                <a:ea typeface="华文中宋" panose="02010600040101010101" pitchFamily="2" charset="-122"/>
                <a:sym typeface="+mn-ea"/>
              </a:rPr>
              <a:t>国民革命失败的</a:t>
            </a:r>
            <a:r>
              <a:rPr lang="zh-CN" altLang="en-US" sz="2800">
                <a:solidFill>
                  <a:srgbClr val="C00000"/>
                </a:solidFill>
                <a:latin typeface="华文中宋" panose="02010600040101010101" pitchFamily="2" charset="-122"/>
                <a:ea typeface="华文中宋" panose="02010600040101010101" pitchFamily="2" charset="-122"/>
                <a:sym typeface="+mn-ea"/>
              </a:rPr>
              <a:t>经验教训</a:t>
            </a:r>
            <a:r>
              <a:rPr lang="zh-CN" altLang="en-US" sz="2800">
                <a:latin typeface="华文中宋" panose="02010600040101010101" pitchFamily="2" charset="-122"/>
                <a:ea typeface="华文中宋" panose="02010600040101010101" pitchFamily="2" charset="-122"/>
                <a:sym typeface="+mn-ea"/>
              </a:rPr>
              <a:t>。</a:t>
            </a:r>
            <a:endParaRPr lang="zh-CN" altLang="en-US" sz="2800">
              <a:latin typeface="华文中宋" panose="02010600040101010101" pitchFamily="2" charset="-122"/>
              <a:ea typeface="华文中宋" panose="02010600040101010101" pitchFamily="2" charset="-122"/>
            </a:endParaRPr>
          </a:p>
          <a:p>
            <a:pPr>
              <a:lnSpc>
                <a:spcPct val="130000"/>
              </a:lnSpc>
            </a:pPr>
            <a:r>
              <a:rPr lang="zh-CN" altLang="en-US" sz="2800">
                <a:latin typeface="华文中宋" panose="02010600040101010101" pitchFamily="2" charset="-122"/>
                <a:ea typeface="华文中宋" panose="02010600040101010101" pitchFamily="2" charset="-122"/>
                <a:sym typeface="+mn-ea"/>
              </a:rPr>
              <a:t>②</a:t>
            </a:r>
            <a:r>
              <a:rPr lang="zh-CN" altLang="en-US" sz="2800">
                <a:solidFill>
                  <a:srgbClr val="C00000"/>
                </a:solidFill>
                <a:latin typeface="华文中宋" panose="02010600040101010101" pitchFamily="2" charset="-122"/>
                <a:ea typeface="华文中宋" panose="02010600040101010101" pitchFamily="2" charset="-122"/>
                <a:sym typeface="+mn-ea"/>
              </a:rPr>
              <a:t>纠正了</a:t>
            </a:r>
            <a:r>
              <a:rPr lang="zh-CN" altLang="en-US" sz="2800">
                <a:latin typeface="华文中宋" panose="02010600040101010101" pitchFamily="2" charset="-122"/>
                <a:ea typeface="华文中宋" panose="02010600040101010101" pitchFamily="2" charset="-122"/>
                <a:sym typeface="+mn-ea"/>
              </a:rPr>
              <a:t>陈独秀的</a:t>
            </a:r>
            <a:r>
              <a:rPr lang="zh-CN" altLang="en-US" sz="2800">
                <a:solidFill>
                  <a:srgbClr val="C00000"/>
                </a:solidFill>
                <a:latin typeface="华文中宋" panose="02010600040101010101" pitchFamily="2" charset="-122"/>
                <a:ea typeface="华文中宋" panose="02010600040101010101" pitchFamily="2" charset="-122"/>
                <a:sym typeface="+mn-ea"/>
              </a:rPr>
              <a:t>右倾</a:t>
            </a:r>
            <a:r>
              <a:rPr lang="zh-CN" altLang="en-US" sz="2800">
                <a:latin typeface="华文中宋" panose="02010600040101010101" pitchFamily="2" charset="-122"/>
                <a:ea typeface="华文中宋" panose="02010600040101010101" pitchFamily="2" charset="-122"/>
                <a:sym typeface="+mn-ea"/>
              </a:rPr>
              <a:t>机会主义</a:t>
            </a:r>
            <a:r>
              <a:rPr lang="zh-CN" altLang="en-US" sz="2800">
                <a:solidFill>
                  <a:srgbClr val="C00000"/>
                </a:solidFill>
                <a:latin typeface="华文中宋" panose="02010600040101010101" pitchFamily="2" charset="-122"/>
                <a:ea typeface="华文中宋" panose="02010600040101010101" pitchFamily="2" charset="-122"/>
                <a:sym typeface="+mn-ea"/>
              </a:rPr>
              <a:t>错误</a:t>
            </a:r>
            <a:r>
              <a:rPr lang="zh-CN" altLang="en-US" sz="2800">
                <a:latin typeface="华文中宋" panose="02010600040101010101" pitchFamily="2" charset="-122"/>
                <a:ea typeface="华文中宋" panose="02010600040101010101" pitchFamily="2" charset="-122"/>
                <a:sym typeface="+mn-ea"/>
              </a:rPr>
              <a:t>。</a:t>
            </a:r>
            <a:endParaRPr lang="zh-CN" altLang="en-US" sz="2800">
              <a:latin typeface="华文中宋" panose="02010600040101010101" pitchFamily="2" charset="-122"/>
              <a:ea typeface="华文中宋" panose="02010600040101010101" pitchFamily="2" charset="-122"/>
            </a:endParaRPr>
          </a:p>
          <a:p>
            <a:pPr>
              <a:lnSpc>
                <a:spcPct val="130000"/>
              </a:lnSpc>
            </a:pPr>
            <a:r>
              <a:rPr lang="zh-CN" altLang="en-US" sz="2800">
                <a:latin typeface="华文中宋" panose="02010600040101010101" pitchFamily="2" charset="-122"/>
                <a:ea typeface="华文中宋" panose="02010600040101010101" pitchFamily="2" charset="-122"/>
                <a:sym typeface="+mn-ea"/>
              </a:rPr>
              <a:t>③</a:t>
            </a:r>
            <a:r>
              <a:rPr lang="zh-CN" altLang="en-US" sz="2800">
                <a:solidFill>
                  <a:srgbClr val="C00000"/>
                </a:solidFill>
                <a:latin typeface="华文中宋" panose="02010600040101010101" pitchFamily="2" charset="-122"/>
                <a:ea typeface="华文中宋" panose="02010600040101010101" pitchFamily="2" charset="-122"/>
                <a:sym typeface="+mn-ea"/>
              </a:rPr>
              <a:t>确定</a:t>
            </a:r>
            <a:r>
              <a:rPr lang="zh-CN" altLang="en-US" sz="2800">
                <a:latin typeface="华文中宋" panose="02010600040101010101" pitchFamily="2" charset="-122"/>
                <a:ea typeface="华文中宋" panose="02010600040101010101" pitchFamily="2" charset="-122"/>
                <a:sym typeface="+mn-ea"/>
              </a:rPr>
              <a:t>实行</a:t>
            </a:r>
            <a:r>
              <a:rPr lang="zh-CN" altLang="en-US" sz="2800">
                <a:solidFill>
                  <a:srgbClr val="C00000"/>
                </a:solidFill>
                <a:latin typeface="华文中宋" panose="02010600040101010101" pitchFamily="2" charset="-122"/>
                <a:ea typeface="华文中宋" panose="02010600040101010101" pitchFamily="2" charset="-122"/>
                <a:sym typeface="+mn-ea"/>
              </a:rPr>
              <a:t>土地革命</a:t>
            </a:r>
            <a:r>
              <a:rPr lang="zh-CN" altLang="en-US" sz="2800">
                <a:latin typeface="华文中宋" panose="02010600040101010101" pitchFamily="2" charset="-122"/>
                <a:ea typeface="华文中宋" panose="02010600040101010101" pitchFamily="2" charset="-122"/>
                <a:sym typeface="+mn-ea"/>
              </a:rPr>
              <a:t>和</a:t>
            </a:r>
            <a:r>
              <a:rPr lang="zh-CN" altLang="en-US" sz="2800">
                <a:solidFill>
                  <a:srgbClr val="C00000"/>
                </a:solidFill>
                <a:latin typeface="华文中宋" panose="02010600040101010101" pitchFamily="2" charset="-122"/>
                <a:ea typeface="华文中宋" panose="02010600040101010101" pitchFamily="2" charset="-122"/>
                <a:sym typeface="+mn-ea"/>
              </a:rPr>
              <a:t>武装反抗国民党反动派</a:t>
            </a:r>
            <a:r>
              <a:rPr lang="zh-CN" altLang="en-US" sz="2800">
                <a:latin typeface="华文中宋" panose="02010600040101010101" pitchFamily="2" charset="-122"/>
                <a:ea typeface="华文中宋" panose="02010600040101010101" pitchFamily="2" charset="-122"/>
                <a:sym typeface="+mn-ea"/>
              </a:rPr>
              <a:t>的</a:t>
            </a:r>
            <a:r>
              <a:rPr lang="zh-CN" altLang="en-US" sz="2800">
                <a:solidFill>
                  <a:srgbClr val="C00000"/>
                </a:solidFill>
                <a:latin typeface="华文中宋" panose="02010600040101010101" pitchFamily="2" charset="-122"/>
                <a:ea typeface="华文中宋" panose="02010600040101010101" pitchFamily="2" charset="-122"/>
                <a:sym typeface="+mn-ea"/>
              </a:rPr>
              <a:t>总方针</a:t>
            </a:r>
            <a:r>
              <a:rPr lang="zh-CN" altLang="en-US" sz="2800">
                <a:latin typeface="华文中宋" panose="02010600040101010101" pitchFamily="2" charset="-122"/>
                <a:ea typeface="华文中宋" panose="02010600040101010101" pitchFamily="2" charset="-122"/>
                <a:sym typeface="+mn-ea"/>
              </a:rPr>
              <a:t>。</a:t>
            </a:r>
          </a:p>
          <a:p>
            <a:pPr>
              <a:lnSpc>
                <a:spcPct val="130000"/>
              </a:lnSpc>
            </a:pPr>
            <a:r>
              <a:rPr lang="zh-CN" altLang="en-US" sz="2800" smtClean="0">
                <a:latin typeface="华文中宋" panose="02010600040101010101" pitchFamily="2" charset="-122"/>
                <a:ea typeface="华文中宋" panose="02010600040101010101" pitchFamily="2" charset="-122"/>
                <a:sym typeface="+mn-ea"/>
              </a:rPr>
              <a:t>④毛泽东：政权是由</a:t>
            </a:r>
            <a:r>
              <a:rPr lang="zh-CN" altLang="en-US" sz="2800" smtClean="0">
                <a:solidFill>
                  <a:srgbClr val="C00000"/>
                </a:solidFill>
                <a:latin typeface="华文中宋" panose="02010600040101010101" pitchFamily="2" charset="-122"/>
                <a:ea typeface="华文中宋" panose="02010600040101010101" pitchFamily="2" charset="-122"/>
                <a:sym typeface="+mn-ea"/>
              </a:rPr>
              <a:t>枪杆子</a:t>
            </a:r>
            <a:r>
              <a:rPr lang="zh-CN" altLang="en-US" sz="2800" smtClean="0">
                <a:latin typeface="华文中宋" panose="02010600040101010101" pitchFamily="2" charset="-122"/>
                <a:ea typeface="华文中宋" panose="02010600040101010101" pitchFamily="2" charset="-122"/>
                <a:sym typeface="+mn-ea"/>
              </a:rPr>
              <a:t>中取得的！</a:t>
            </a:r>
            <a:endParaRPr lang="zh-CN" altLang="en-US" sz="2800">
              <a:latin typeface="华文中宋" panose="02010600040101010101" pitchFamily="2" charset="-122"/>
              <a:ea typeface="华文中宋" panose="02010600040101010101" pitchFamily="2" charset="-122"/>
              <a:sym typeface="+mn-ea"/>
            </a:endParaRPr>
          </a:p>
        </p:txBody>
      </p:sp>
      <p:pic>
        <p:nvPicPr>
          <p:cNvPr id="22" name="图片 21" descr="timgIJCYDR3Z"/>
          <p:cNvPicPr>
            <a:picLocks noChangeAspect="1"/>
          </p:cNvPicPr>
          <p:nvPr/>
        </p:nvPicPr>
        <p:blipFill>
          <a:blip r:embed="rId5"/>
          <a:stretch>
            <a:fillRect/>
          </a:stretch>
        </p:blipFill>
        <p:spPr>
          <a:xfrm>
            <a:off x="7602855" y="413385"/>
            <a:ext cx="4260215" cy="2527935"/>
          </a:xfrm>
          <a:prstGeom prst="roundRect">
            <a:avLst>
              <a:gd name="adj" fmla="val 9354"/>
            </a:avLst>
          </a:prstGeom>
          <a:effectLst>
            <a:outerShdw blurRad="50800" dist="38100" dir="2700000" algn="tl" rotWithShape="0">
              <a:prstClr val="black">
                <a:alpha val="40000"/>
              </a:prstClr>
            </a:outerShdw>
          </a:effectLst>
        </p:spPr>
      </p:pic>
      <p:pic>
        <p:nvPicPr>
          <p:cNvPr id="6" name="图片 5"/>
          <p:cNvPicPr>
            <a:picLocks noChangeAspect="1"/>
          </p:cNvPicPr>
          <p:nvPr/>
        </p:nvPicPr>
        <p:blipFill>
          <a:blip r:embed="rId6">
            <a:clrChange>
              <a:clrFrom>
                <a:srgbClr val="FFFFFF">
                  <a:alpha val="100000"/>
                </a:srgbClr>
              </a:clrFrom>
              <a:clrTo>
                <a:srgbClr val="FFFFFF">
                  <a:alpha val="100000"/>
                  <a:alpha val="0"/>
                </a:srgbClr>
              </a:clrTo>
            </a:clrChange>
          </a:blip>
          <a:srcRect l="3640" t="3623" r="9449" b="3994"/>
          <a:stretch>
            <a:fillRect/>
          </a:stretch>
        </p:blipFill>
        <p:spPr>
          <a:xfrm flipH="1">
            <a:off x="9330055" y="3332480"/>
            <a:ext cx="2685415" cy="32848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6" grpId="0"/>
      <p:bldP spid="16" grpId="1"/>
      <p:bldP spid="14" grpId="0"/>
      <p:bldP spid="14" grpId="1"/>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5" name="文本框 4"/>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（一）武装反抗</a:t>
            </a:r>
          </a:p>
        </p:txBody>
      </p:sp>
      <p:sp>
        <p:nvSpPr>
          <p:cNvPr id="9" name="文本框 8"/>
          <p:cNvSpPr txBox="1"/>
          <p:nvPr/>
        </p:nvSpPr>
        <p:spPr>
          <a:xfrm>
            <a:off x="257810" y="1440815"/>
            <a:ext cx="256794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、秋收起义</a:t>
            </a:r>
            <a:endPar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0" name="文本框 9"/>
          <p:cNvSpPr txBox="1"/>
          <p:nvPr/>
        </p:nvSpPr>
        <p:spPr>
          <a:xfrm>
            <a:off x="81280" y="1840865"/>
            <a:ext cx="2457450" cy="1852295"/>
          </a:xfrm>
          <a:prstGeom prst="rect">
            <a:avLst/>
          </a:prstGeom>
          <a:noFill/>
        </p:spPr>
        <p:txBody>
          <a:bodyPr wrap="square" rtlCol="0" anchor="t">
            <a:noAutofit/>
          </a:bodyPr>
          <a:lstStyle/>
          <a:p>
            <a:pPr>
              <a:lnSpc>
                <a:spcPct val="13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）地点：</a:t>
            </a:r>
          </a:p>
          <a:p>
            <a:pPr>
              <a:lnSpc>
                <a:spcPct val="13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）时间：</a:t>
            </a:r>
          </a:p>
          <a:p>
            <a:pPr>
              <a:lnSpc>
                <a:spcPct val="13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）领导人：</a:t>
            </a:r>
          </a:p>
          <a:p>
            <a:pPr>
              <a:lnSpc>
                <a:spcPct val="13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4</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）经过：</a:t>
            </a:r>
          </a:p>
        </p:txBody>
      </p:sp>
      <p:pic>
        <p:nvPicPr>
          <p:cNvPr id="8" name="图片 7" descr="28南昌起义"/>
          <p:cNvPicPr>
            <a:picLocks noChangeAspect="1"/>
          </p:cNvPicPr>
          <p:nvPr/>
        </p:nvPicPr>
        <p:blipFill>
          <a:blip r:embed="rId5"/>
          <a:srcRect l="3701" t="8350" r="3909" b="1177"/>
          <a:stretch>
            <a:fillRect/>
          </a:stretch>
        </p:blipFill>
        <p:spPr>
          <a:xfrm>
            <a:off x="6816725" y="339090"/>
            <a:ext cx="5025390" cy="6160135"/>
          </a:xfrm>
          <a:prstGeom prst="rect">
            <a:avLst/>
          </a:prstGeom>
          <a:ln>
            <a:solidFill>
              <a:schemeClr val="bg1">
                <a:lumMod val="85000"/>
              </a:schemeClr>
            </a:solidFill>
          </a:ln>
        </p:spPr>
      </p:pic>
      <p:sp>
        <p:nvSpPr>
          <p:cNvPr id="3" name="文本框 2"/>
          <p:cNvSpPr txBox="1"/>
          <p:nvPr/>
        </p:nvSpPr>
        <p:spPr>
          <a:xfrm>
            <a:off x="1999615" y="1931035"/>
            <a:ext cx="183261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cs typeface="华文楷体" panose="02010600040101010101" charset="-122"/>
                <a:sym typeface="+mn-ea"/>
              </a:rPr>
              <a:t>湘赣边界</a:t>
            </a:r>
          </a:p>
        </p:txBody>
      </p:sp>
      <p:sp>
        <p:nvSpPr>
          <p:cNvPr id="6" name="文本框 5"/>
          <p:cNvSpPr txBox="1"/>
          <p:nvPr/>
        </p:nvSpPr>
        <p:spPr>
          <a:xfrm>
            <a:off x="2105660" y="2534920"/>
            <a:ext cx="2198370" cy="521970"/>
          </a:xfrm>
          <a:prstGeom prst="rect">
            <a:avLst/>
          </a:prstGeom>
          <a:noFill/>
        </p:spPr>
        <p:txBody>
          <a:bodyPr wrap="square" rtlCol="0" anchor="t">
            <a:spAutoFit/>
          </a:bodyPr>
          <a:lstStyle/>
          <a:p>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1927</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年</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9</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月</a:t>
            </a:r>
          </a:p>
        </p:txBody>
      </p:sp>
      <p:sp>
        <p:nvSpPr>
          <p:cNvPr id="7" name="文本框 6"/>
          <p:cNvSpPr txBox="1"/>
          <p:nvPr/>
        </p:nvSpPr>
        <p:spPr>
          <a:xfrm>
            <a:off x="2411730" y="3056890"/>
            <a:ext cx="142113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cs typeface="华文楷体" panose="02010600040101010101" charset="-122"/>
                <a:sym typeface="+mn-ea"/>
              </a:rPr>
              <a:t>毛泽东</a:t>
            </a:r>
          </a:p>
        </p:txBody>
      </p:sp>
      <p:sp>
        <p:nvSpPr>
          <p:cNvPr id="19494" name="Text Box 38"/>
          <p:cNvSpPr txBox="1">
            <a:spLocks noChangeArrowheads="1"/>
          </p:cNvSpPr>
          <p:nvPr/>
        </p:nvSpPr>
        <p:spPr bwMode="auto">
          <a:xfrm>
            <a:off x="1999615" y="3618230"/>
            <a:ext cx="3034030" cy="521970"/>
          </a:xfrm>
          <a:prstGeom prst="rect">
            <a:avLst/>
          </a:prstGeom>
          <a:noFill/>
          <a:ln w="34925">
            <a:noFill/>
            <a:miter lim="800000"/>
          </a:ln>
          <a:effectLst/>
          <a:extLst>
            <a:ext uri="{909E8E84-426E-40DD-AFC4-6F175D3DCCD1}">
              <a14:hiddenFill xmlns:a14="http://schemas.microsoft.com/office/drawing/2010/main">
                <a:solidFill>
                  <a:srgbClr val="FFFF00"/>
                </a:solidFill>
              </a14:hiddenFill>
            </a:ext>
          </a:extLst>
        </p:spPr>
        <p:txBody>
          <a:bodyPr wrap="square">
            <a:spAutoFit/>
          </a:bodyPr>
          <a:lstStyle/>
          <a:p>
            <a:pPr marR="0" algn="l" defTabSz="914400" eaLnBrk="0" hangingPunct="0">
              <a:spcBef>
                <a:spcPct val="50000"/>
              </a:spcBef>
              <a:buClrTx/>
              <a:buSzTx/>
              <a:buFontTx/>
              <a:defRPr/>
            </a:pPr>
            <a:r>
              <a:rPr kumimoji="1" lang="zh-CN" altLang="en-US" sz="2800" kern="1200" cap="none" spc="0" normalizeH="0" baseline="0" noProof="0">
                <a:latin typeface="华文中宋" panose="02010600040101010101" pitchFamily="2" charset="-122"/>
                <a:ea typeface="华文中宋" panose="02010600040101010101" pitchFamily="2" charset="-122"/>
                <a:cs typeface="+mn-cs"/>
              </a:rPr>
              <a:t>进攻</a:t>
            </a:r>
            <a:r>
              <a:rPr kumimoji="1" lang="zh-CN" altLang="en-US" sz="2800" kern="1200" cap="none" spc="0" normalizeH="0" baseline="0" noProof="0">
                <a:solidFill>
                  <a:srgbClr val="C00000"/>
                </a:solidFill>
                <a:latin typeface="华文中宋" panose="02010600040101010101" pitchFamily="2" charset="-122"/>
                <a:ea typeface="华文中宋" panose="02010600040101010101" pitchFamily="2" charset="-122"/>
                <a:cs typeface="+mn-cs"/>
              </a:rPr>
              <a:t>长沙</a:t>
            </a:r>
            <a:r>
              <a:rPr kumimoji="1" lang="zh-CN" altLang="en-US" sz="2800" kern="1200" cap="none" spc="0" normalizeH="0" baseline="0" noProof="0">
                <a:latin typeface="华文中宋" panose="02010600040101010101" pitchFamily="2" charset="-122"/>
                <a:ea typeface="华文中宋" panose="02010600040101010101" pitchFamily="2" charset="-122"/>
                <a:cs typeface="+mn-cs"/>
              </a:rPr>
              <a:t>受挫</a:t>
            </a:r>
          </a:p>
        </p:txBody>
      </p:sp>
      <p:sp>
        <p:nvSpPr>
          <p:cNvPr id="19500" name="Text Box 44"/>
          <p:cNvSpPr txBox="1">
            <a:spLocks noChangeArrowheads="1"/>
          </p:cNvSpPr>
          <p:nvPr/>
        </p:nvSpPr>
        <p:spPr bwMode="auto">
          <a:xfrm>
            <a:off x="379095" y="4145280"/>
            <a:ext cx="5496560" cy="521970"/>
          </a:xfrm>
          <a:prstGeom prst="rect">
            <a:avLst/>
          </a:prstGeom>
          <a:noFill/>
          <a:ln w="34925">
            <a:noFill/>
            <a:miter lim="800000"/>
          </a:ln>
          <a:effectLst/>
          <a:extLst>
            <a:ext uri="{909E8E84-426E-40DD-AFC4-6F175D3DCCD1}">
              <a14:hiddenFill xmlns:a14="http://schemas.microsoft.com/office/drawing/2010/main">
                <a:solidFill>
                  <a:srgbClr val="FFFF00"/>
                </a:solidFill>
              </a14:hiddenFill>
            </a:ext>
          </a:extLst>
        </p:spPr>
        <p:txBody>
          <a:bodyPr wrap="square">
            <a:spAutoFit/>
          </a:bodyPr>
          <a:lstStyle/>
          <a:p>
            <a:pPr marR="0" algn="l" defTabSz="914400">
              <a:spcBef>
                <a:spcPct val="0"/>
              </a:spcBef>
              <a:buClrTx/>
              <a:buSzTx/>
              <a:buFontTx/>
              <a:defRPr/>
            </a:pPr>
            <a:r>
              <a:rPr kumimoji="1" lang="zh-CN" altLang="en-US" sz="2800" b="1" kern="1200" cap="none" spc="0" normalizeH="0" baseline="0" noProof="0">
                <a:solidFill>
                  <a:srgbClr val="C00000"/>
                </a:solidFill>
                <a:latin typeface="华文中宋" panose="02010600040101010101" pitchFamily="2" charset="-122"/>
                <a:ea typeface="华文中宋" panose="02010600040101010101" pitchFamily="2" charset="-122"/>
                <a:cs typeface="+mn-cs"/>
              </a:rPr>
              <a:t>①文家市决策：</a:t>
            </a:r>
            <a:r>
              <a:rPr kumimoji="1" lang="zh-CN" altLang="en-US" sz="2800" kern="1200" cap="none" spc="0" normalizeH="0" baseline="0" noProof="0">
                <a:solidFill>
                  <a:srgbClr val="C00000"/>
                </a:solidFill>
                <a:latin typeface="华文中宋" panose="02010600040101010101" pitchFamily="2" charset="-122"/>
                <a:ea typeface="华文中宋" panose="02010600040101010101" pitchFamily="2" charset="-122"/>
                <a:cs typeface="+mn-cs"/>
              </a:rPr>
              <a:t>决定转向农村</a:t>
            </a:r>
          </a:p>
        </p:txBody>
      </p:sp>
      <p:sp>
        <p:nvSpPr>
          <p:cNvPr id="19497" name="Text Box 41"/>
          <p:cNvSpPr txBox="1">
            <a:spLocks noChangeArrowheads="1"/>
          </p:cNvSpPr>
          <p:nvPr/>
        </p:nvSpPr>
        <p:spPr bwMode="auto">
          <a:xfrm>
            <a:off x="379095" y="4700905"/>
            <a:ext cx="6393180" cy="521970"/>
          </a:xfrm>
          <a:prstGeom prst="rect">
            <a:avLst/>
          </a:prstGeom>
          <a:noFill/>
          <a:ln w="34925">
            <a:noFill/>
            <a:miter lim="800000"/>
          </a:ln>
          <a:effectLst/>
          <a:extLst>
            <a:ext uri="{909E8E84-426E-40DD-AFC4-6F175D3DCCD1}">
              <a14:hiddenFill xmlns:a14="http://schemas.microsoft.com/office/drawing/2010/main">
                <a:solidFill>
                  <a:srgbClr val="FFFF00"/>
                </a:solidFill>
              </a14:hiddenFill>
            </a:ext>
          </a:extLst>
        </p:spPr>
        <p:txBody>
          <a:bodyPr wrap="square">
            <a:spAutoFit/>
          </a:bodyPr>
          <a:lstStyle/>
          <a:p>
            <a:pPr marR="0" algn="l" defTabSz="914400">
              <a:spcBef>
                <a:spcPct val="0"/>
              </a:spcBef>
              <a:buClrTx/>
              <a:buSzTx/>
              <a:buFontTx/>
              <a:defRPr/>
            </a:pPr>
            <a:r>
              <a:rPr kumimoji="1" lang="zh-CN" altLang="en-US" sz="2800" b="1" kern="1200" cap="none" spc="0" normalizeH="0" baseline="0" noProof="0">
                <a:solidFill>
                  <a:srgbClr val="C00000"/>
                </a:solidFill>
                <a:latin typeface="华文中宋" panose="02010600040101010101" pitchFamily="2" charset="-122"/>
                <a:ea typeface="华文中宋" panose="02010600040101010101" pitchFamily="2" charset="-122"/>
                <a:cs typeface="+mn-cs"/>
              </a:rPr>
              <a:t>②三湾改编：</a:t>
            </a:r>
            <a:r>
              <a:rPr kumimoji="1" lang="zh-CN" altLang="en-US" sz="2800" kern="1200" cap="none" spc="0" normalizeH="0" baseline="0" noProof="0">
                <a:solidFill>
                  <a:srgbClr val="C00000"/>
                </a:solidFill>
                <a:latin typeface="华文中宋" panose="02010600040101010101" pitchFamily="2" charset="-122"/>
                <a:ea typeface="华文中宋" panose="02010600040101010101" pitchFamily="2" charset="-122"/>
                <a:cs typeface="+mn-cs"/>
              </a:rPr>
              <a:t>确定党对军队的绝对领导</a:t>
            </a:r>
          </a:p>
        </p:txBody>
      </p:sp>
      <p:sp>
        <p:nvSpPr>
          <p:cNvPr id="19499" name="Text Box 43"/>
          <p:cNvSpPr txBox="1">
            <a:spLocks noChangeArrowheads="1"/>
          </p:cNvSpPr>
          <p:nvPr/>
        </p:nvSpPr>
        <p:spPr bwMode="auto">
          <a:xfrm>
            <a:off x="379095" y="5256530"/>
            <a:ext cx="7705725" cy="521970"/>
          </a:xfrm>
          <a:prstGeom prst="rect">
            <a:avLst/>
          </a:prstGeom>
          <a:noFill/>
          <a:ln w="34925">
            <a:noFill/>
            <a:miter lim="800000"/>
          </a:ln>
          <a:effectLst/>
          <a:extLst>
            <a:ext uri="{909E8E84-426E-40DD-AFC4-6F175D3DCCD1}">
              <a14:hiddenFill xmlns:a14="http://schemas.microsoft.com/office/drawing/2010/main">
                <a:solidFill>
                  <a:srgbClr val="FFFF00"/>
                </a:solidFill>
              </a14:hiddenFill>
            </a:ext>
          </a:extLst>
        </p:spPr>
        <p:txBody>
          <a:bodyPr wrap="square">
            <a:spAutoFit/>
          </a:bodyPr>
          <a:lstStyle/>
          <a:p>
            <a:pPr marR="0" algn="l" defTabSz="914400" eaLnBrk="0" hangingPunct="0">
              <a:spcBef>
                <a:spcPct val="50000"/>
              </a:spcBef>
              <a:buClrTx/>
              <a:buSzTx/>
              <a:buFontTx/>
              <a:defRPr/>
            </a:pPr>
            <a:r>
              <a:rPr kumimoji="1" lang="zh-CN" altLang="en-US" sz="2800" b="1" kern="1200" cap="none" spc="0" normalizeH="0" baseline="0" noProof="0">
                <a:solidFill>
                  <a:srgbClr val="C00000"/>
                </a:solidFill>
                <a:latin typeface="华文中宋" panose="02010600040101010101" pitchFamily="2" charset="-122"/>
                <a:ea typeface="华文中宋" panose="02010600040101010101" pitchFamily="2" charset="-122"/>
                <a:cs typeface="+mn-cs"/>
              </a:rPr>
              <a:t>③进军井冈山：</a:t>
            </a:r>
            <a:r>
              <a:rPr kumimoji="1" lang="zh-CN" altLang="en-US" sz="2800" kern="1200" cap="none" spc="0" normalizeH="0" baseline="0" noProof="0">
                <a:solidFill>
                  <a:srgbClr val="C00000"/>
                </a:solidFill>
                <a:latin typeface="华文中宋" panose="02010600040101010101" pitchFamily="2" charset="-122"/>
                <a:ea typeface="华文中宋" panose="02010600040101010101" pitchFamily="2" charset="-122"/>
                <a:cs typeface="+mn-cs"/>
              </a:rPr>
              <a:t>建立第一个革命根据地</a:t>
            </a:r>
          </a:p>
        </p:txBody>
      </p:sp>
      <p:sp>
        <p:nvSpPr>
          <p:cNvPr id="26" name="文本框 25"/>
          <p:cNvSpPr txBox="1"/>
          <p:nvPr/>
        </p:nvSpPr>
        <p:spPr>
          <a:xfrm>
            <a:off x="379095" y="5783580"/>
            <a:ext cx="11366500" cy="953135"/>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marR="0" defTabSz="914400">
              <a:spcBef>
                <a:spcPct val="20000"/>
              </a:spcBef>
              <a:buClr>
                <a:schemeClr val="hlink"/>
              </a:buClr>
              <a:buSzPct val="75000"/>
              <a:buFont typeface="Wingdings" panose="05000000000000000000" pitchFamily="2" charset="2"/>
              <a:defRPr/>
            </a:pPr>
            <a:r>
              <a:rPr lang="zh-CN" altLang="en-US" sz="2800" b="1" kern="0" noProof="0" dirty="0"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方正粗黑宋简体" panose="02000000000000000000" pitchFamily="2" charset="-122"/>
                <a:sym typeface="+mn-ea"/>
              </a:rPr>
              <a:t>开辟</a:t>
            </a:r>
            <a:r>
              <a:rPr lang="en-US" altLang="zh-CN" sz="2800" b="1" kern="0" noProof="0" dirty="0"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方正粗黑宋简体" panose="02000000000000000000" pitchFamily="2" charset="-122"/>
                <a:sym typeface="+mn-ea"/>
              </a:rPr>
              <a:t>“</a:t>
            </a:r>
            <a:r>
              <a:rPr lang="zh-CN" altLang="en-US" sz="2800" b="1" kern="0" noProof="0" dirty="0"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方正粗黑宋简体" panose="02000000000000000000" pitchFamily="2" charset="-122"/>
                <a:sym typeface="+mn-ea"/>
              </a:rPr>
              <a:t>农村包围城市，武装夺取政权</a:t>
            </a:r>
            <a:r>
              <a:rPr lang="en-US" altLang="zh-CN" sz="2800" b="1" kern="0" noProof="0" dirty="0"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方正粗黑宋简体" panose="02000000000000000000" pitchFamily="2" charset="-122"/>
                <a:sym typeface="+mn-ea"/>
              </a:rPr>
              <a:t>”</a:t>
            </a:r>
            <a:r>
              <a:rPr lang="zh-CN" altLang="en-US" sz="2800" b="1" kern="0" noProof="0" dirty="0"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方正粗黑宋简体" panose="02000000000000000000" pitchFamily="2" charset="-122"/>
                <a:sym typeface="+mn-ea"/>
              </a:rPr>
              <a:t>的新道路，党的工</a:t>
            </a:r>
            <a:r>
              <a:rPr lang="zh-CN" altLang="en-US" sz="2800" b="1" kern="0" noProof="0"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方正粗黑宋简体" panose="02000000000000000000" pitchFamily="2" charset="-122"/>
                <a:sym typeface="+mn-ea"/>
              </a:rPr>
              <a:t>作重心开始从城市转入农村</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5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4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49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3" grpId="0"/>
      <p:bldP spid="3" grpId="1"/>
      <p:bldP spid="6" grpId="0"/>
      <p:bldP spid="6" grpId="1"/>
      <p:bldP spid="7" grpId="0"/>
      <p:bldP spid="7" grpId="1"/>
      <p:bldP spid="19494" grpId="0" bldLvl="0" animBg="1"/>
      <p:bldP spid="19494" grpId="1" animBg="1"/>
      <p:bldP spid="19500" grpId="0" animBg="1"/>
      <p:bldP spid="19500" grpId="1" animBg="1"/>
      <p:bldP spid="19497" grpId="0" animBg="1"/>
      <p:bldP spid="19497" grpId="1" animBg="1"/>
      <p:bldP spid="19499" grpId="0" animBg="1"/>
      <p:bldP spid="19499" grpId="1" animBg="1"/>
      <p:bldP spid="26" grpId="0" bldLvl="0" animBg="1"/>
      <p:bldP spid="2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5" name="文本框 4"/>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（一）武装反抗</a:t>
            </a:r>
          </a:p>
        </p:txBody>
      </p:sp>
      <p:grpSp>
        <p:nvGrpSpPr>
          <p:cNvPr id="26" name="组合 25"/>
          <p:cNvGrpSpPr/>
          <p:nvPr/>
        </p:nvGrpSpPr>
        <p:grpSpPr>
          <a:xfrm>
            <a:off x="379095" y="1374775"/>
            <a:ext cx="11311890" cy="659765"/>
            <a:chOff x="597" y="2165"/>
            <a:chExt cx="17814" cy="1039"/>
          </a:xfrm>
        </p:grpSpPr>
        <p:grpSp>
          <p:nvGrpSpPr>
            <p:cNvPr id="14" name="组合 13"/>
            <p:cNvGrpSpPr/>
            <p:nvPr/>
          </p:nvGrpSpPr>
          <p:grpSpPr>
            <a:xfrm>
              <a:off x="597" y="2890"/>
              <a:ext cx="17636" cy="314"/>
              <a:chOff x="597" y="2556"/>
              <a:chExt cx="17636" cy="314"/>
            </a:xfrm>
          </p:grpSpPr>
          <p:cxnSp>
            <p:nvCxnSpPr>
              <p:cNvPr id="3" name="直接箭头连接符 2"/>
              <p:cNvCxnSpPr/>
              <p:nvPr>
                <p:custDataLst>
                  <p:tags r:id="rId23"/>
                </p:custDataLst>
              </p:nvPr>
            </p:nvCxnSpPr>
            <p:spPr>
              <a:xfrm flipV="1">
                <a:off x="597" y="2687"/>
                <a:ext cx="17637" cy="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1835" y="2556"/>
                <a:ext cx="297" cy="315"/>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椭圆 7"/>
              <p:cNvSpPr/>
              <p:nvPr/>
            </p:nvSpPr>
            <p:spPr>
              <a:xfrm>
                <a:off x="4370" y="2556"/>
                <a:ext cx="297" cy="315"/>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椭圆 8"/>
              <p:cNvSpPr/>
              <p:nvPr/>
            </p:nvSpPr>
            <p:spPr>
              <a:xfrm>
                <a:off x="6905" y="2556"/>
                <a:ext cx="297" cy="315"/>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椭圆 9"/>
              <p:cNvSpPr/>
              <p:nvPr/>
            </p:nvSpPr>
            <p:spPr>
              <a:xfrm>
                <a:off x="9440" y="2556"/>
                <a:ext cx="297" cy="315"/>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椭圆 10"/>
              <p:cNvSpPr/>
              <p:nvPr/>
            </p:nvSpPr>
            <p:spPr>
              <a:xfrm>
                <a:off x="11975" y="2556"/>
                <a:ext cx="297" cy="315"/>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椭圆 11"/>
              <p:cNvSpPr/>
              <p:nvPr/>
            </p:nvSpPr>
            <p:spPr>
              <a:xfrm>
                <a:off x="14510" y="2556"/>
                <a:ext cx="297" cy="315"/>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椭圆 12"/>
              <p:cNvSpPr/>
              <p:nvPr/>
            </p:nvSpPr>
            <p:spPr>
              <a:xfrm>
                <a:off x="17045" y="2556"/>
                <a:ext cx="297" cy="315"/>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5" name="文本框 14"/>
            <p:cNvSpPr txBox="1"/>
            <p:nvPr>
              <p:custDataLst>
                <p:tags r:id="rId16"/>
              </p:custDataLst>
            </p:nvPr>
          </p:nvSpPr>
          <p:spPr>
            <a:xfrm>
              <a:off x="968" y="2165"/>
              <a:ext cx="2315" cy="725"/>
            </a:xfrm>
            <a:prstGeom prst="rect">
              <a:avLst/>
            </a:prstGeom>
            <a:noFill/>
            <a:ln>
              <a:noFill/>
            </a:ln>
          </p:spPr>
          <p:txBody>
            <a:bodyPr wrap="square" rtlCol="0" anchor="t">
              <a:spAutoFit/>
            </a:bodyPr>
            <a:lstStyle/>
            <a:p>
              <a:pPr algn="ctr"/>
              <a:r>
                <a:rPr lang="zh-CN" altLang="en-US" sz="2400" b="1">
                  <a:latin typeface="华文仿宋" panose="02010600040101010101" charset="-122"/>
                  <a:ea typeface="华文仿宋" panose="02010600040101010101" charset="-122"/>
                </a:rPr>
                <a:t>1927.8.1</a:t>
              </a:r>
            </a:p>
          </p:txBody>
        </p:sp>
        <p:sp>
          <p:nvSpPr>
            <p:cNvPr id="16" name="文本框 15"/>
            <p:cNvSpPr txBox="1"/>
            <p:nvPr>
              <p:custDataLst>
                <p:tags r:id="rId17"/>
              </p:custDataLst>
            </p:nvPr>
          </p:nvSpPr>
          <p:spPr>
            <a:xfrm>
              <a:off x="3420" y="2165"/>
              <a:ext cx="2341" cy="725"/>
            </a:xfrm>
            <a:prstGeom prst="rect">
              <a:avLst/>
            </a:prstGeom>
            <a:noFill/>
            <a:ln>
              <a:solidFill>
                <a:schemeClr val="bg1"/>
              </a:solidFill>
            </a:ln>
          </p:spPr>
          <p:txBody>
            <a:bodyPr wrap="square" rtlCol="0" anchor="t">
              <a:spAutoFit/>
            </a:bodyPr>
            <a:lstStyle/>
            <a:p>
              <a:pPr algn="ctr"/>
              <a:r>
                <a:rPr lang="zh-CN" altLang="en-US" sz="2400" b="1">
                  <a:latin typeface="华文仿宋" panose="02010600040101010101" charset="-122"/>
                  <a:ea typeface="华文仿宋" panose="02010600040101010101" charset="-122"/>
                </a:rPr>
                <a:t>1927.8.</a:t>
              </a:r>
              <a:r>
                <a:rPr lang="en-US" altLang="zh-CN" sz="2400" b="1">
                  <a:latin typeface="华文仿宋" panose="02010600040101010101" charset="-122"/>
                  <a:ea typeface="华文仿宋" panose="02010600040101010101" charset="-122"/>
                </a:rPr>
                <a:t>7</a:t>
              </a:r>
            </a:p>
          </p:txBody>
        </p:sp>
        <p:sp>
          <p:nvSpPr>
            <p:cNvPr id="17" name="文本框 16"/>
            <p:cNvSpPr txBox="1"/>
            <p:nvPr>
              <p:custDataLst>
                <p:tags r:id="rId18"/>
              </p:custDataLst>
            </p:nvPr>
          </p:nvSpPr>
          <p:spPr>
            <a:xfrm>
              <a:off x="5898" y="2165"/>
              <a:ext cx="2329" cy="725"/>
            </a:xfrm>
            <a:prstGeom prst="rect">
              <a:avLst/>
            </a:prstGeom>
            <a:noFill/>
            <a:ln>
              <a:noFill/>
            </a:ln>
          </p:spPr>
          <p:txBody>
            <a:bodyPr wrap="square" rtlCol="0" anchor="t">
              <a:spAutoFit/>
            </a:bodyPr>
            <a:lstStyle/>
            <a:p>
              <a:pPr algn="ctr"/>
              <a:r>
                <a:rPr lang="zh-CN" altLang="en-US" sz="2400" b="1">
                  <a:latin typeface="华文仿宋" panose="02010600040101010101" charset="-122"/>
                  <a:ea typeface="华文仿宋" panose="02010600040101010101" charset="-122"/>
                </a:rPr>
                <a:t>1927.9</a:t>
              </a:r>
            </a:p>
          </p:txBody>
        </p:sp>
        <p:sp>
          <p:nvSpPr>
            <p:cNvPr id="22" name="文本框 21"/>
            <p:cNvSpPr txBox="1"/>
            <p:nvPr>
              <p:custDataLst>
                <p:tags r:id="rId19"/>
              </p:custDataLst>
            </p:nvPr>
          </p:nvSpPr>
          <p:spPr>
            <a:xfrm>
              <a:off x="8364" y="2165"/>
              <a:ext cx="2352" cy="725"/>
            </a:xfrm>
            <a:prstGeom prst="rect">
              <a:avLst/>
            </a:prstGeom>
            <a:noFill/>
            <a:ln>
              <a:noFill/>
            </a:ln>
          </p:spPr>
          <p:txBody>
            <a:bodyPr wrap="square" rtlCol="0" anchor="t">
              <a:spAutoFit/>
            </a:bodyPr>
            <a:lstStyle/>
            <a:p>
              <a:pPr algn="ctr"/>
              <a:r>
                <a:rPr lang="zh-CN" altLang="en-US" sz="2400" b="1">
                  <a:latin typeface="华文仿宋" panose="02010600040101010101" charset="-122"/>
                  <a:ea typeface="华文仿宋" panose="02010600040101010101" charset="-122"/>
                </a:rPr>
                <a:t>1927.10</a:t>
              </a:r>
            </a:p>
          </p:txBody>
        </p:sp>
        <p:sp>
          <p:nvSpPr>
            <p:cNvPr id="27" name="文本框 26"/>
            <p:cNvSpPr txBox="1"/>
            <p:nvPr>
              <p:custDataLst>
                <p:tags r:id="rId20"/>
              </p:custDataLst>
            </p:nvPr>
          </p:nvSpPr>
          <p:spPr>
            <a:xfrm>
              <a:off x="13342" y="2165"/>
              <a:ext cx="2466" cy="725"/>
            </a:xfrm>
            <a:prstGeom prst="rect">
              <a:avLst/>
            </a:prstGeom>
            <a:noFill/>
            <a:ln>
              <a:noFill/>
            </a:ln>
          </p:spPr>
          <p:txBody>
            <a:bodyPr wrap="square" rtlCol="0" anchor="t">
              <a:spAutoFit/>
            </a:bodyPr>
            <a:lstStyle/>
            <a:p>
              <a:pPr algn="ctr"/>
              <a:r>
                <a:rPr lang="en-US" altLang="zh-CN" sz="2400" b="1">
                  <a:latin typeface="华文仿宋" panose="02010600040101010101" charset="-122"/>
                  <a:ea typeface="华文仿宋" panose="02010600040101010101" charset="-122"/>
                </a:rPr>
                <a:t>1928.4</a:t>
              </a:r>
            </a:p>
          </p:txBody>
        </p:sp>
        <p:sp>
          <p:nvSpPr>
            <p:cNvPr id="35" name="文本框 34"/>
            <p:cNvSpPr txBox="1"/>
            <p:nvPr>
              <p:custDataLst>
                <p:tags r:id="rId21"/>
              </p:custDataLst>
            </p:nvPr>
          </p:nvSpPr>
          <p:spPr>
            <a:xfrm>
              <a:off x="15945" y="2165"/>
              <a:ext cx="2467" cy="725"/>
            </a:xfrm>
            <a:prstGeom prst="rect">
              <a:avLst/>
            </a:prstGeom>
            <a:noFill/>
            <a:ln>
              <a:noFill/>
            </a:ln>
          </p:spPr>
          <p:txBody>
            <a:bodyPr wrap="square" rtlCol="0" anchor="t">
              <a:spAutoFit/>
            </a:bodyPr>
            <a:lstStyle/>
            <a:p>
              <a:pPr algn="ctr"/>
              <a:r>
                <a:rPr lang="en-US" altLang="zh-CN" sz="2400" b="1">
                  <a:latin typeface="华文仿宋" panose="02010600040101010101" charset="-122"/>
                  <a:ea typeface="华文仿宋" panose="02010600040101010101" charset="-122"/>
                </a:rPr>
                <a:t>1929.12</a:t>
              </a:r>
            </a:p>
          </p:txBody>
        </p:sp>
        <p:sp>
          <p:nvSpPr>
            <p:cNvPr id="18" name="文本框 17"/>
            <p:cNvSpPr txBox="1"/>
            <p:nvPr>
              <p:custDataLst>
                <p:tags r:id="rId22"/>
              </p:custDataLst>
            </p:nvPr>
          </p:nvSpPr>
          <p:spPr>
            <a:xfrm>
              <a:off x="10853" y="2165"/>
              <a:ext cx="2352" cy="725"/>
            </a:xfrm>
            <a:prstGeom prst="rect">
              <a:avLst/>
            </a:prstGeom>
            <a:noFill/>
            <a:ln>
              <a:noFill/>
            </a:ln>
          </p:spPr>
          <p:txBody>
            <a:bodyPr wrap="square" rtlCol="0" anchor="t">
              <a:spAutoFit/>
            </a:bodyPr>
            <a:lstStyle/>
            <a:p>
              <a:pPr algn="ctr"/>
              <a:r>
                <a:rPr lang="zh-CN" altLang="en-US" sz="2400" b="1">
                  <a:latin typeface="华文仿宋" panose="02010600040101010101" charset="-122"/>
                  <a:ea typeface="华文仿宋" panose="02010600040101010101" charset="-122"/>
                </a:rPr>
                <a:t>1927.</a:t>
              </a:r>
              <a:r>
                <a:rPr lang="en-US" altLang="zh-CN" sz="2400" b="1">
                  <a:latin typeface="华文仿宋" panose="02010600040101010101" charset="-122"/>
                  <a:ea typeface="华文仿宋" panose="02010600040101010101" charset="-122"/>
                </a:rPr>
                <a:t>12</a:t>
              </a:r>
            </a:p>
          </p:txBody>
        </p:sp>
      </p:grpSp>
      <p:sp>
        <p:nvSpPr>
          <p:cNvPr id="28" name="文本框 27"/>
          <p:cNvSpPr txBox="1"/>
          <p:nvPr>
            <p:custDataLst>
              <p:tags r:id="rId4"/>
            </p:custDataLst>
          </p:nvPr>
        </p:nvSpPr>
        <p:spPr>
          <a:xfrm>
            <a:off x="447040" y="2035175"/>
            <a:ext cx="1724660" cy="460375"/>
          </a:xfrm>
          <a:prstGeom prst="rect">
            <a:avLst/>
          </a:prstGeom>
          <a:noFill/>
        </p:spPr>
        <p:txBody>
          <a:bodyPr wrap="square" rtlCol="0" anchor="t">
            <a:spAutoFit/>
          </a:bodyPr>
          <a:lstStyle/>
          <a:p>
            <a:pPr algn="ctr"/>
            <a:r>
              <a:rPr lang="zh-CN" altLang="en-US" sz="2400" b="1">
                <a:solidFill>
                  <a:schemeClr val="tx1"/>
                </a:solidFill>
                <a:latin typeface="华文仿宋" panose="02010600040101010101" charset="-122"/>
                <a:ea typeface="华文仿宋" panose="02010600040101010101" charset="-122"/>
              </a:rPr>
              <a:t>南昌起义</a:t>
            </a:r>
          </a:p>
        </p:txBody>
      </p:sp>
      <p:sp>
        <p:nvSpPr>
          <p:cNvPr id="29" name="文本框 28"/>
          <p:cNvSpPr txBox="1"/>
          <p:nvPr>
            <p:custDataLst>
              <p:tags r:id="rId5"/>
            </p:custDataLst>
          </p:nvPr>
        </p:nvSpPr>
        <p:spPr>
          <a:xfrm>
            <a:off x="1894840" y="2035175"/>
            <a:ext cx="1810385" cy="829945"/>
          </a:xfrm>
          <a:prstGeom prst="rect">
            <a:avLst/>
          </a:prstGeom>
          <a:noFill/>
        </p:spPr>
        <p:txBody>
          <a:bodyPr wrap="square" rtlCol="0" anchor="t">
            <a:spAutoFit/>
          </a:bodyPr>
          <a:lstStyle/>
          <a:p>
            <a:pPr algn="ctr"/>
            <a:r>
              <a:rPr lang="zh-CN" altLang="en-US" sz="2400" b="1">
                <a:solidFill>
                  <a:schemeClr val="tx1"/>
                </a:solidFill>
                <a:latin typeface="华文仿宋" panose="02010600040101010101" charset="-122"/>
                <a:ea typeface="华文仿宋" panose="02010600040101010101" charset="-122"/>
              </a:rPr>
              <a:t>八七</a:t>
            </a:r>
          </a:p>
          <a:p>
            <a:pPr algn="ctr"/>
            <a:r>
              <a:rPr lang="zh-CN" altLang="en-US" sz="2400" b="1">
                <a:solidFill>
                  <a:schemeClr val="tx1"/>
                </a:solidFill>
                <a:latin typeface="华文仿宋" panose="02010600040101010101" charset="-122"/>
                <a:ea typeface="华文仿宋" panose="02010600040101010101" charset="-122"/>
              </a:rPr>
              <a:t>会议</a:t>
            </a:r>
          </a:p>
        </p:txBody>
      </p:sp>
      <p:sp>
        <p:nvSpPr>
          <p:cNvPr id="30" name="文本框 29"/>
          <p:cNvSpPr txBox="1"/>
          <p:nvPr>
            <p:custDataLst>
              <p:tags r:id="rId6"/>
            </p:custDataLst>
          </p:nvPr>
        </p:nvSpPr>
        <p:spPr>
          <a:xfrm>
            <a:off x="3484880" y="2035175"/>
            <a:ext cx="1826260" cy="460375"/>
          </a:xfrm>
          <a:prstGeom prst="rect">
            <a:avLst/>
          </a:prstGeom>
          <a:noFill/>
        </p:spPr>
        <p:txBody>
          <a:bodyPr wrap="square" rtlCol="0" anchor="t">
            <a:spAutoFit/>
          </a:bodyPr>
          <a:lstStyle/>
          <a:p>
            <a:pPr algn="ctr"/>
            <a:r>
              <a:rPr lang="zh-CN" altLang="en-US" sz="2400" b="1">
                <a:solidFill>
                  <a:schemeClr val="tx1"/>
                </a:solidFill>
                <a:latin typeface="华文仿宋" panose="02010600040101010101" charset="-122"/>
                <a:ea typeface="华文仿宋" panose="02010600040101010101" charset="-122"/>
              </a:rPr>
              <a:t>秋收起义</a:t>
            </a:r>
          </a:p>
        </p:txBody>
      </p:sp>
      <p:sp>
        <p:nvSpPr>
          <p:cNvPr id="31" name="文本框 30"/>
          <p:cNvSpPr txBox="1"/>
          <p:nvPr>
            <p:custDataLst>
              <p:tags r:id="rId7"/>
            </p:custDataLst>
          </p:nvPr>
        </p:nvSpPr>
        <p:spPr>
          <a:xfrm>
            <a:off x="5090160" y="2105660"/>
            <a:ext cx="2114550" cy="829945"/>
          </a:xfrm>
          <a:prstGeom prst="rect">
            <a:avLst/>
          </a:prstGeom>
          <a:noFill/>
        </p:spPr>
        <p:txBody>
          <a:bodyPr wrap="square" rtlCol="0" anchor="t">
            <a:spAutoFit/>
          </a:bodyPr>
          <a:lstStyle/>
          <a:p>
            <a:pPr algn="ctr"/>
            <a:r>
              <a:rPr lang="zh-CN" altLang="en-US" sz="2400" b="1">
                <a:solidFill>
                  <a:schemeClr val="tx1"/>
                </a:solidFill>
                <a:latin typeface="华文仿宋" panose="02010600040101010101" charset="-122"/>
                <a:ea typeface="华文仿宋" panose="02010600040101010101" charset="-122"/>
              </a:rPr>
              <a:t>井冈山</a:t>
            </a:r>
          </a:p>
          <a:p>
            <a:pPr algn="ctr"/>
            <a:r>
              <a:rPr lang="zh-CN" altLang="en-US" sz="2400" b="1">
                <a:solidFill>
                  <a:schemeClr val="tx1"/>
                </a:solidFill>
                <a:latin typeface="华文仿宋" panose="02010600040101010101" charset="-122"/>
                <a:ea typeface="华文仿宋" panose="02010600040101010101" charset="-122"/>
              </a:rPr>
              <a:t>根据地开辟</a:t>
            </a:r>
          </a:p>
        </p:txBody>
      </p:sp>
      <p:sp>
        <p:nvSpPr>
          <p:cNvPr id="32" name="文本框 31"/>
          <p:cNvSpPr txBox="1"/>
          <p:nvPr>
            <p:custDataLst>
              <p:tags r:id="rId8"/>
            </p:custDataLst>
          </p:nvPr>
        </p:nvSpPr>
        <p:spPr>
          <a:xfrm>
            <a:off x="6953250" y="2035175"/>
            <a:ext cx="1707515" cy="460375"/>
          </a:xfrm>
          <a:prstGeom prst="rect">
            <a:avLst/>
          </a:prstGeom>
          <a:noFill/>
        </p:spPr>
        <p:txBody>
          <a:bodyPr wrap="square" rtlCol="0" anchor="t">
            <a:spAutoFit/>
          </a:bodyPr>
          <a:lstStyle/>
          <a:p>
            <a:pPr algn="ctr"/>
            <a:r>
              <a:rPr lang="zh-CN" altLang="en-US" sz="2400" b="1">
                <a:solidFill>
                  <a:schemeClr val="tx1"/>
                </a:solidFill>
                <a:latin typeface="华文仿宋" panose="02010600040101010101" charset="-122"/>
                <a:ea typeface="华文仿宋" panose="02010600040101010101" charset="-122"/>
              </a:rPr>
              <a:t>广州起义</a:t>
            </a:r>
          </a:p>
        </p:txBody>
      </p:sp>
      <p:sp>
        <p:nvSpPr>
          <p:cNvPr id="33" name="文本框 32"/>
          <p:cNvSpPr txBox="1"/>
          <p:nvPr>
            <p:custDataLst>
              <p:tags r:id="rId9"/>
            </p:custDataLst>
          </p:nvPr>
        </p:nvSpPr>
        <p:spPr>
          <a:xfrm>
            <a:off x="8608060" y="2034540"/>
            <a:ext cx="1400175" cy="829945"/>
          </a:xfrm>
          <a:prstGeom prst="rect">
            <a:avLst/>
          </a:prstGeom>
          <a:noFill/>
        </p:spPr>
        <p:txBody>
          <a:bodyPr wrap="square" rtlCol="0" anchor="t">
            <a:spAutoFit/>
          </a:bodyPr>
          <a:lstStyle/>
          <a:p>
            <a:pPr algn="ctr"/>
            <a:r>
              <a:rPr lang="zh-CN" altLang="en-US" sz="2400" b="1">
                <a:solidFill>
                  <a:schemeClr val="tx1"/>
                </a:solidFill>
                <a:latin typeface="华文仿宋" panose="02010600040101010101" charset="-122"/>
                <a:ea typeface="华文仿宋" panose="02010600040101010101" charset="-122"/>
              </a:rPr>
              <a:t>朱毛</a:t>
            </a:r>
          </a:p>
          <a:p>
            <a:pPr algn="ctr"/>
            <a:r>
              <a:rPr lang="zh-CN" altLang="en-US" sz="2400" b="1">
                <a:solidFill>
                  <a:schemeClr val="tx1"/>
                </a:solidFill>
                <a:latin typeface="华文仿宋" panose="02010600040101010101" charset="-122"/>
                <a:ea typeface="华文仿宋" panose="02010600040101010101" charset="-122"/>
              </a:rPr>
              <a:t>会师</a:t>
            </a:r>
          </a:p>
        </p:txBody>
      </p:sp>
      <p:sp>
        <p:nvSpPr>
          <p:cNvPr id="34" name="文本框 33"/>
          <p:cNvSpPr txBox="1"/>
          <p:nvPr>
            <p:custDataLst>
              <p:tags r:id="rId10"/>
            </p:custDataLst>
          </p:nvPr>
        </p:nvSpPr>
        <p:spPr>
          <a:xfrm>
            <a:off x="10394315" y="2035175"/>
            <a:ext cx="1047115" cy="829945"/>
          </a:xfrm>
          <a:prstGeom prst="rect">
            <a:avLst/>
          </a:prstGeom>
          <a:noFill/>
        </p:spPr>
        <p:txBody>
          <a:bodyPr wrap="square" rtlCol="0" anchor="t">
            <a:spAutoFit/>
          </a:bodyPr>
          <a:lstStyle/>
          <a:p>
            <a:pPr algn="ctr"/>
            <a:r>
              <a:rPr lang="zh-CN" altLang="en-US" sz="2400" b="1">
                <a:solidFill>
                  <a:schemeClr val="tx1"/>
                </a:solidFill>
                <a:latin typeface="华文仿宋" panose="02010600040101010101" charset="-122"/>
                <a:ea typeface="华文仿宋" panose="02010600040101010101" charset="-122"/>
              </a:rPr>
              <a:t>古田</a:t>
            </a:r>
          </a:p>
          <a:p>
            <a:pPr algn="ctr"/>
            <a:r>
              <a:rPr lang="zh-CN" altLang="en-US" sz="2400" b="1">
                <a:solidFill>
                  <a:schemeClr val="tx1"/>
                </a:solidFill>
                <a:latin typeface="华文仿宋" panose="02010600040101010101" charset="-122"/>
                <a:ea typeface="华文仿宋" panose="02010600040101010101" charset="-122"/>
              </a:rPr>
              <a:t>会议</a:t>
            </a:r>
          </a:p>
        </p:txBody>
      </p:sp>
      <p:sp>
        <p:nvSpPr>
          <p:cNvPr id="37" name="文本框 36"/>
          <p:cNvSpPr txBox="1"/>
          <p:nvPr>
            <p:custDataLst>
              <p:tags r:id="rId11"/>
            </p:custDataLst>
          </p:nvPr>
        </p:nvSpPr>
        <p:spPr>
          <a:xfrm>
            <a:off x="10232390" y="461645"/>
            <a:ext cx="1459230" cy="829945"/>
          </a:xfrm>
          <a:prstGeom prst="rect">
            <a:avLst/>
          </a:prstGeom>
          <a:noFill/>
          <a:ln w="28575" cmpd="sng">
            <a:solidFill>
              <a:schemeClr val="accent6">
                <a:lumMod val="75000"/>
              </a:schemeClr>
            </a:solidFill>
            <a:prstDash val="solid"/>
          </a:ln>
        </p:spPr>
        <p:txBody>
          <a:bodyPr wrap="square" rtlCol="0" anchor="t">
            <a:spAutoFit/>
          </a:bodyPr>
          <a:lstStyle/>
          <a:p>
            <a:pPr lvl="0" algn="ctr">
              <a:lnSpc>
                <a:spcPct val="100000"/>
              </a:lnSpc>
              <a:buClrTx/>
              <a:buSzTx/>
              <a:buFontTx/>
            </a:pPr>
            <a:r>
              <a:rPr lang="zh-CN" altLang="en-US" sz="2400" b="1">
                <a:solidFill>
                  <a:srgbClr val="C00000"/>
                </a:solidFill>
                <a:effectLst/>
                <a:latin typeface="华文中宋" panose="02010600040101010101" pitchFamily="2" charset="-122"/>
                <a:ea typeface="华文中宋" panose="02010600040101010101" pitchFamily="2" charset="-122"/>
                <a:sym typeface="+mn-ea"/>
              </a:rPr>
              <a:t>思想建党</a:t>
            </a:r>
          </a:p>
          <a:p>
            <a:pPr lvl="0" algn="ctr">
              <a:lnSpc>
                <a:spcPct val="100000"/>
              </a:lnSpc>
              <a:buClrTx/>
              <a:buSzTx/>
              <a:buFontTx/>
            </a:pPr>
            <a:r>
              <a:rPr lang="zh-CN" altLang="en-US" sz="2400" b="1">
                <a:solidFill>
                  <a:srgbClr val="C00000"/>
                </a:solidFill>
                <a:effectLst/>
                <a:latin typeface="华文中宋" panose="02010600040101010101" pitchFamily="2" charset="-122"/>
                <a:ea typeface="华文中宋" panose="02010600040101010101" pitchFamily="2" charset="-122"/>
                <a:sym typeface="+mn-ea"/>
              </a:rPr>
              <a:t>政治建军</a:t>
            </a:r>
          </a:p>
        </p:txBody>
      </p:sp>
      <p:sp>
        <p:nvSpPr>
          <p:cNvPr id="38" name="文本框 37"/>
          <p:cNvSpPr txBox="1"/>
          <p:nvPr>
            <p:custDataLst>
              <p:tags r:id="rId12"/>
            </p:custDataLst>
          </p:nvPr>
        </p:nvSpPr>
        <p:spPr>
          <a:xfrm>
            <a:off x="8385175" y="461645"/>
            <a:ext cx="1734820" cy="829945"/>
          </a:xfrm>
          <a:prstGeom prst="rect">
            <a:avLst/>
          </a:prstGeom>
          <a:noFill/>
          <a:ln w="28575" cmpd="sng">
            <a:solidFill>
              <a:schemeClr val="accent6">
                <a:lumMod val="75000"/>
              </a:schemeClr>
            </a:solidFill>
            <a:prstDash val="solid"/>
          </a:ln>
        </p:spPr>
        <p:txBody>
          <a:bodyPr wrap="square" rtlCol="0" anchor="t">
            <a:spAutoFit/>
          </a:bodyPr>
          <a:lstStyle/>
          <a:p>
            <a:pPr lvl="0" algn="ctr">
              <a:lnSpc>
                <a:spcPct val="100000"/>
              </a:lnSpc>
              <a:buClrTx/>
              <a:buSzTx/>
              <a:buFontTx/>
            </a:pPr>
            <a:r>
              <a:rPr lang="zh-CN" altLang="en-US" sz="2400" b="1">
                <a:solidFill>
                  <a:srgbClr val="C00000"/>
                </a:solidFill>
                <a:effectLst/>
                <a:latin typeface="华文中宋" panose="02010600040101010101" pitchFamily="2" charset="-122"/>
                <a:ea typeface="华文中宋" panose="02010600040101010101" pitchFamily="2" charset="-122"/>
                <a:sym typeface="+mn-ea"/>
              </a:rPr>
              <a:t>成立工农</a:t>
            </a:r>
          </a:p>
          <a:p>
            <a:pPr lvl="0" algn="ctr">
              <a:lnSpc>
                <a:spcPct val="100000"/>
              </a:lnSpc>
              <a:buClrTx/>
              <a:buSzTx/>
              <a:buFontTx/>
            </a:pPr>
            <a:r>
              <a:rPr lang="zh-CN" altLang="en-US" sz="2400" b="1">
                <a:solidFill>
                  <a:srgbClr val="C00000"/>
                </a:solidFill>
                <a:effectLst/>
                <a:latin typeface="华文中宋" panose="02010600040101010101" pitchFamily="2" charset="-122"/>
                <a:ea typeface="华文中宋" panose="02010600040101010101" pitchFamily="2" charset="-122"/>
                <a:sym typeface="+mn-ea"/>
              </a:rPr>
              <a:t>红军第四军</a:t>
            </a:r>
          </a:p>
        </p:txBody>
      </p:sp>
      <p:sp>
        <p:nvSpPr>
          <p:cNvPr id="39" name="文本框 38"/>
          <p:cNvSpPr txBox="1"/>
          <p:nvPr>
            <p:custDataLst>
              <p:tags r:id="rId13"/>
            </p:custDataLst>
          </p:nvPr>
        </p:nvSpPr>
        <p:spPr>
          <a:xfrm>
            <a:off x="753745" y="2501900"/>
            <a:ext cx="896620" cy="460375"/>
          </a:xfrm>
          <a:prstGeom prst="rect">
            <a:avLst/>
          </a:prstGeom>
          <a:solidFill>
            <a:srgbClr val="C00000"/>
          </a:solidFill>
        </p:spPr>
        <p:txBody>
          <a:bodyPr wrap="square" rtlCol="0">
            <a:spAutoFit/>
          </a:bodyPr>
          <a:lstStyle/>
          <a:p>
            <a:pPr algn="ctr"/>
            <a:r>
              <a:rPr lang="zh-CN" altLang="en-US" sz="24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失败</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p:txBody>
      </p:sp>
      <p:sp>
        <p:nvSpPr>
          <p:cNvPr id="40" name="文本框 39"/>
          <p:cNvSpPr txBox="1"/>
          <p:nvPr>
            <p:custDataLst>
              <p:tags r:id="rId14"/>
            </p:custDataLst>
          </p:nvPr>
        </p:nvSpPr>
        <p:spPr>
          <a:xfrm>
            <a:off x="3893820" y="2501900"/>
            <a:ext cx="896620" cy="460375"/>
          </a:xfrm>
          <a:prstGeom prst="rect">
            <a:avLst/>
          </a:prstGeom>
          <a:solidFill>
            <a:srgbClr val="C00000"/>
          </a:solidFill>
        </p:spPr>
        <p:txBody>
          <a:bodyPr wrap="square" rtlCol="0">
            <a:spAutoFit/>
          </a:bodyPr>
          <a:lstStyle/>
          <a:p>
            <a:pPr algn="ctr"/>
            <a:r>
              <a:rPr lang="zh-CN" altLang="en-US" sz="24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失败</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p:txBody>
      </p:sp>
      <p:sp>
        <p:nvSpPr>
          <p:cNvPr id="41" name="文本框 40"/>
          <p:cNvSpPr txBox="1"/>
          <p:nvPr>
            <p:custDataLst>
              <p:tags r:id="rId15"/>
            </p:custDataLst>
          </p:nvPr>
        </p:nvSpPr>
        <p:spPr>
          <a:xfrm>
            <a:off x="7325360" y="2475230"/>
            <a:ext cx="896620" cy="460375"/>
          </a:xfrm>
          <a:prstGeom prst="rect">
            <a:avLst/>
          </a:prstGeom>
          <a:solidFill>
            <a:srgbClr val="C00000"/>
          </a:solidFill>
        </p:spPr>
        <p:txBody>
          <a:bodyPr wrap="square" rtlCol="0">
            <a:spAutoFit/>
          </a:bodyPr>
          <a:lstStyle/>
          <a:p>
            <a:pPr algn="ctr"/>
            <a:r>
              <a:rPr lang="zh-CN" altLang="en-US" sz="24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失败</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p:txBody>
      </p:sp>
      <p:sp>
        <p:nvSpPr>
          <p:cNvPr id="42" name="文本框 41"/>
          <p:cNvSpPr txBox="1"/>
          <p:nvPr/>
        </p:nvSpPr>
        <p:spPr>
          <a:xfrm>
            <a:off x="386080" y="3050540"/>
            <a:ext cx="11473815" cy="521970"/>
          </a:xfrm>
          <a:prstGeom prst="rect">
            <a:avLst/>
          </a:prstGeom>
          <a:solidFill>
            <a:srgbClr val="A06B43"/>
          </a:solidFill>
          <a:effectLst>
            <a:outerShdw blurRad="50800" dist="38100" dir="2700000" algn="tl" rotWithShape="0">
              <a:prstClr val="black">
                <a:alpha val="40000"/>
              </a:prstClr>
            </a:outerShdw>
          </a:effectLst>
        </p:spPr>
        <p:txBody>
          <a:bodyPr wrap="square" rtlCol="0" anchor="t">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思考：当时中共革命道路是？为何走这条革命道路？起义失败明了什么？</a:t>
            </a:r>
          </a:p>
        </p:txBody>
      </p:sp>
      <p:sp>
        <p:nvSpPr>
          <p:cNvPr id="43" name="文本框 42"/>
          <p:cNvSpPr txBox="1"/>
          <p:nvPr/>
        </p:nvSpPr>
        <p:spPr>
          <a:xfrm>
            <a:off x="330835" y="3575685"/>
            <a:ext cx="4980305" cy="521970"/>
          </a:xfrm>
          <a:prstGeom prst="rect">
            <a:avLst/>
          </a:prstGeom>
          <a:noFill/>
        </p:spPr>
        <p:txBody>
          <a:bodyPr wrap="square" rtlCol="0">
            <a:spAutoFit/>
          </a:bodyPr>
          <a:lstStyle/>
          <a:p>
            <a:r>
              <a:rPr lang="zh-CN" altLang="en-US" sz="2800" b="1">
                <a:solidFill>
                  <a:srgbClr val="C00000"/>
                </a:solidFill>
                <a:latin typeface="华文中宋" panose="02010600040101010101" pitchFamily="2" charset="-122"/>
                <a:ea typeface="华文中宋" panose="02010600040101010101" pitchFamily="2" charset="-122"/>
              </a:rPr>
              <a:t>城市中心道路，借鉴苏俄经验</a:t>
            </a:r>
          </a:p>
        </p:txBody>
      </p:sp>
      <p:sp>
        <p:nvSpPr>
          <p:cNvPr id="21511" name="文本框 1"/>
          <p:cNvSpPr txBox="1"/>
          <p:nvPr/>
        </p:nvSpPr>
        <p:spPr>
          <a:xfrm>
            <a:off x="5224145" y="3575685"/>
            <a:ext cx="6151880" cy="521970"/>
          </a:xfrm>
          <a:prstGeom prst="rect">
            <a:avLst/>
          </a:prstGeom>
          <a:noFill/>
          <a:ln w="9525">
            <a:noFill/>
          </a:ln>
        </p:spPr>
        <p:txBody>
          <a:bodyPr wrap="square" anchor="t">
            <a:spAutoFit/>
          </a:bodyPr>
          <a:lstStyle/>
          <a:p>
            <a:r>
              <a:rPr lang="zh-CN" altLang="en-US" sz="2800" b="1">
                <a:solidFill>
                  <a:srgbClr val="C00000"/>
                </a:solidFill>
                <a:latin typeface="华文中宋" panose="02010600040101010101" pitchFamily="2" charset="-122"/>
                <a:ea typeface="华文中宋" panose="02010600040101010101" pitchFamily="2" charset="-122"/>
              </a:rPr>
              <a:t>失败说明城市中心道路在中国行不通</a:t>
            </a:r>
          </a:p>
        </p:txBody>
      </p:sp>
      <p:sp>
        <p:nvSpPr>
          <p:cNvPr id="44" name="文本框 43"/>
          <p:cNvSpPr txBox="1"/>
          <p:nvPr/>
        </p:nvSpPr>
        <p:spPr>
          <a:xfrm>
            <a:off x="386080" y="4156710"/>
            <a:ext cx="10565130" cy="521970"/>
          </a:xfrm>
          <a:prstGeom prst="rect">
            <a:avLst/>
          </a:prstGeom>
          <a:solidFill>
            <a:srgbClr val="A06B43"/>
          </a:solidFill>
          <a:effectLst>
            <a:outerShdw blurRad="50800" dist="38100" dir="2700000" algn="tl" rotWithShape="0">
              <a:prstClr val="black">
                <a:alpha val="40000"/>
              </a:prstClr>
            </a:outerShdw>
          </a:effectLst>
        </p:spPr>
        <p:txBody>
          <a:bodyPr wrap="square" rtlCol="0" anchor="t">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思考：中国为什么要走“农村包围城市，武装夺取政权”的道路？</a:t>
            </a:r>
          </a:p>
        </p:txBody>
      </p:sp>
      <p:sp>
        <p:nvSpPr>
          <p:cNvPr id="45" name="文本框 44"/>
          <p:cNvSpPr txBox="1"/>
          <p:nvPr/>
        </p:nvSpPr>
        <p:spPr>
          <a:xfrm>
            <a:off x="386080" y="4737735"/>
            <a:ext cx="11877675" cy="1814830"/>
          </a:xfrm>
          <a:prstGeom prst="rect">
            <a:avLst/>
          </a:prstGeom>
          <a:noFill/>
        </p:spPr>
        <p:txBody>
          <a:bodyPr wrap="square" rtlCol="0" anchor="t">
            <a:spAutoFit/>
          </a:bodyPr>
          <a:lstStyle/>
          <a:p>
            <a:pPr fontAlgn="base">
              <a:lnSpc>
                <a:spcPct val="100000"/>
              </a:lnSpc>
            </a:pPr>
            <a:r>
              <a:rPr lang="zh-CN" altLang="en-US" sz="2800" b="1">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sym typeface="+mn-ea"/>
              </a:rPr>
              <a:t>社会：半殖民地半封建的社会性质</a:t>
            </a:r>
            <a:endParaRPr lang="zh-CN" altLang="en-US" sz="2800" b="1" strike="noStrike" noProof="1">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endParaRPr>
          </a:p>
          <a:p>
            <a:pPr fontAlgn="base">
              <a:lnSpc>
                <a:spcPct val="100000"/>
              </a:lnSpc>
            </a:pPr>
            <a:r>
              <a:rPr lang="zh-CN" altLang="en-US" sz="2800" b="1">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sym typeface="+mn-ea"/>
              </a:rPr>
              <a:t>经济：资本主义义经济薄弱，自然经济占主导地位</a:t>
            </a:r>
            <a:endParaRPr lang="zh-CN" altLang="en-US" sz="2800" b="1" strike="noStrike" noProof="1">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endParaRPr>
          </a:p>
          <a:p>
            <a:pPr fontAlgn="base">
              <a:lnSpc>
                <a:spcPct val="100000"/>
              </a:lnSpc>
            </a:pPr>
            <a:r>
              <a:rPr lang="zh-CN" altLang="en-US" sz="2800" b="1">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sym typeface="+mn-ea"/>
              </a:rPr>
              <a:t>阶级：工人阶级力量小，农民阶级力量大，革命性强</a:t>
            </a:r>
            <a:endParaRPr lang="zh-CN" altLang="en-US" sz="2800" b="1" strike="noStrike" noProof="1">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endParaRPr>
          </a:p>
          <a:p>
            <a:pPr fontAlgn="base">
              <a:lnSpc>
                <a:spcPct val="100000"/>
              </a:lnSpc>
            </a:pPr>
            <a:r>
              <a:rPr lang="zh-CN" altLang="en-US" sz="2800" b="1">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sym typeface="+mn-ea"/>
              </a:rPr>
              <a:t>政治：农村是敌人统治的薄弱地区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5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p:bldP spid="33" grpId="1"/>
      <p:bldP spid="34" grpId="0"/>
      <p:bldP spid="34" grpId="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p:bldP spid="43" grpId="1"/>
      <p:bldP spid="21511" grpId="0"/>
      <p:bldP spid="21511" grpId="1"/>
      <p:bldP spid="44" grpId="0" animBg="1"/>
      <p:bldP spid="44" grpId="1" animBg="1"/>
      <p:bldP spid="45" grpId="0"/>
      <p:bldP spid="4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3" name="文本框 2"/>
          <p:cNvSpPr txBox="1"/>
          <p:nvPr/>
        </p:nvSpPr>
        <p:spPr>
          <a:xfrm>
            <a:off x="379095" y="5659755"/>
            <a:ext cx="11563350" cy="917575"/>
          </a:xfrm>
          <a:prstGeom prst="rect">
            <a:avLst/>
          </a:prstGeom>
          <a:solidFill>
            <a:srgbClr val="F9F2EB"/>
          </a:solidFill>
          <a:ln w="9525">
            <a:noFill/>
          </a:ln>
        </p:spPr>
        <p:txBody>
          <a:bodyPr wrap="square" anchor="t" anchorCtr="0">
            <a:noAutofit/>
          </a:bodyPr>
          <a:lstStyle/>
          <a:p>
            <a:pPr indent="0">
              <a:buFont typeface="Wingdings" panose="05000000000000000000" charset="0"/>
              <a:buNone/>
            </a:pPr>
            <a:r>
              <a:rPr lang="en-US" altLang="zh-CN" sz="2800" dirty="0">
                <a:solidFill>
                  <a:srgbClr val="C00000"/>
                </a:solidFill>
                <a:latin typeface="楷体" panose="02010609060101010101" charset="-122"/>
                <a:ea typeface="楷体" panose="02010609060101010101" charset="-122"/>
                <a:cs typeface="楷体" panose="02010609060101010101" charset="-122"/>
              </a:rPr>
              <a:t>1928</a:t>
            </a:r>
            <a:r>
              <a:rPr lang="zh-CN" altLang="en-US" sz="2800" dirty="0">
                <a:solidFill>
                  <a:srgbClr val="C00000"/>
                </a:solidFill>
                <a:latin typeface="楷体" panose="02010609060101010101" charset="-122"/>
                <a:ea typeface="楷体" panose="02010609060101010101" charset="-122"/>
                <a:cs typeface="楷体" panose="02010609060101010101" charset="-122"/>
              </a:rPr>
              <a:t>年</a:t>
            </a:r>
            <a:r>
              <a:rPr lang="en-US" altLang="zh-CN" sz="2800" dirty="0">
                <a:solidFill>
                  <a:srgbClr val="C00000"/>
                </a:solidFill>
                <a:latin typeface="楷体" panose="02010609060101010101" charset="-122"/>
                <a:ea typeface="楷体" panose="02010609060101010101" charset="-122"/>
                <a:cs typeface="楷体" panose="02010609060101010101" charset="-122"/>
              </a:rPr>
              <a:t>《</a:t>
            </a:r>
            <a:r>
              <a:rPr lang="zh-CN" altLang="en-US" sz="2800" dirty="0">
                <a:solidFill>
                  <a:srgbClr val="C00000"/>
                </a:solidFill>
                <a:latin typeface="楷体" panose="02010609060101010101" charset="-122"/>
                <a:ea typeface="楷体" panose="02010609060101010101" charset="-122"/>
                <a:cs typeface="楷体" panose="02010609060101010101" charset="-122"/>
              </a:rPr>
              <a:t>中国的红色政权为什么能够存在</a:t>
            </a:r>
            <a:r>
              <a:rPr lang="en-US" altLang="zh-CN" sz="2800" dirty="0">
                <a:solidFill>
                  <a:srgbClr val="C00000"/>
                </a:solidFill>
                <a:latin typeface="楷体" panose="02010609060101010101" charset="-122"/>
                <a:ea typeface="楷体" panose="02010609060101010101" charset="-122"/>
                <a:cs typeface="楷体" panose="02010609060101010101" charset="-122"/>
              </a:rPr>
              <a:t>》</a:t>
            </a:r>
            <a:r>
              <a:rPr lang="zh-CN" altLang="en-US" sz="2800" dirty="0">
                <a:solidFill>
                  <a:srgbClr val="C00000"/>
                </a:solidFill>
                <a:latin typeface="楷体" panose="02010609060101010101" charset="-122"/>
                <a:ea typeface="楷体" panose="02010609060101010101" charset="-122"/>
                <a:cs typeface="楷体" panose="02010609060101010101" charset="-122"/>
              </a:rPr>
              <a:t>、</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1928</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年</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井冈山的斗争</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1930</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年</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星星之火，可以燎原</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a:t>
            </a:r>
          </a:p>
        </p:txBody>
      </p:sp>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5" name="文本框 4"/>
          <p:cNvSpPr txBox="1"/>
          <p:nvPr/>
        </p:nvSpPr>
        <p:spPr>
          <a:xfrm>
            <a:off x="81280" y="901700"/>
            <a:ext cx="487680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（二）革命新道路的开辟</a:t>
            </a:r>
          </a:p>
        </p:txBody>
      </p:sp>
      <p:sp>
        <p:nvSpPr>
          <p:cNvPr id="9" name="文本框 8"/>
          <p:cNvSpPr txBox="1"/>
          <p:nvPr/>
        </p:nvSpPr>
        <p:spPr>
          <a:xfrm>
            <a:off x="288925" y="1440815"/>
            <a:ext cx="256794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、理论：</a:t>
            </a:r>
            <a:endPar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3" name="文本框 2"/>
          <p:cNvSpPr txBox="1"/>
          <p:nvPr/>
        </p:nvSpPr>
        <p:spPr>
          <a:xfrm>
            <a:off x="1753870" y="1423670"/>
            <a:ext cx="3552190" cy="521970"/>
          </a:xfrm>
          <a:prstGeom prst="rect">
            <a:avLst/>
          </a:prstGeom>
          <a:noFill/>
        </p:spPr>
        <p:txBody>
          <a:bodyPr wrap="square" rtlCol="0" anchor="t">
            <a:spAutoFit/>
          </a:bodyPr>
          <a:lstStyle/>
          <a:p>
            <a:pPr>
              <a:spcBef>
                <a:spcPct val="50000"/>
              </a:spcBef>
              <a:defRPr/>
            </a:pPr>
            <a:r>
              <a:rPr lang="zh-CN" altLang="en-US" sz="2800" b="1">
                <a:solidFill>
                  <a:srgbClr val="C00000"/>
                </a:solidFill>
                <a:effectLst/>
                <a:latin typeface="华文中宋" panose="02010600040101010101" pitchFamily="2" charset="-122"/>
                <a:ea typeface="华文中宋" panose="02010600040101010101" pitchFamily="2" charset="-122"/>
                <a:sym typeface="+mn-ea"/>
              </a:rPr>
              <a:t>工农武装割据思想</a:t>
            </a:r>
          </a:p>
        </p:txBody>
      </p:sp>
      <p:sp>
        <p:nvSpPr>
          <p:cNvPr id="6" name="文本框 5"/>
          <p:cNvSpPr txBox="1"/>
          <p:nvPr>
            <p:custDataLst>
              <p:tags r:id="rId4"/>
            </p:custDataLst>
          </p:nvPr>
        </p:nvSpPr>
        <p:spPr>
          <a:xfrm>
            <a:off x="257810" y="2309495"/>
            <a:ext cx="11498580" cy="565150"/>
          </a:xfrm>
          <a:prstGeom prst="rect">
            <a:avLst/>
          </a:prstGeom>
          <a:noFill/>
        </p:spPr>
        <p:txBody>
          <a:bodyPr wrap="square" rtlCol="0" anchor="t">
            <a:spAutoFit/>
          </a:bodyPr>
          <a:lstStyle/>
          <a:p>
            <a:pPr>
              <a:lnSpc>
                <a:spcPct val="110000"/>
              </a:lnSpc>
            </a:pPr>
            <a:r>
              <a:rPr lang="zh-CN" altLang="en-US" sz="2800">
                <a:solidFill>
                  <a:srgbClr val="C00000"/>
                </a:solidFill>
                <a:latin typeface="华文中宋" panose="02010600040101010101" pitchFamily="2" charset="-122"/>
                <a:ea typeface="华文中宋" panose="02010600040101010101" pitchFamily="2" charset="-122"/>
              </a:rPr>
              <a:t>在中国共产党的领导下</a:t>
            </a:r>
            <a:r>
              <a:rPr lang="zh-CN" altLang="en-US" sz="2800">
                <a:latin typeface="华文中宋" panose="02010600040101010101" pitchFamily="2" charset="-122"/>
                <a:ea typeface="华文中宋" panose="02010600040101010101" pitchFamily="2" charset="-122"/>
              </a:rPr>
              <a:t>，把</a:t>
            </a:r>
            <a:r>
              <a:rPr lang="zh-CN" altLang="en-US" sz="2800">
                <a:solidFill>
                  <a:srgbClr val="C00000"/>
                </a:solidFill>
                <a:latin typeface="华文中宋" panose="02010600040101010101" pitchFamily="2" charset="-122"/>
                <a:ea typeface="华文中宋" panose="02010600040101010101" pitchFamily="2" charset="-122"/>
              </a:rPr>
              <a:t>土地革命、根据地建设、武装斗争</a:t>
            </a:r>
            <a:r>
              <a:rPr lang="zh-CN" altLang="en-US" sz="2800">
                <a:latin typeface="华文中宋" panose="02010600040101010101" pitchFamily="2" charset="-122"/>
                <a:ea typeface="华文中宋" panose="02010600040101010101" pitchFamily="2" charset="-122"/>
              </a:rPr>
              <a:t>结合起来</a:t>
            </a:r>
          </a:p>
        </p:txBody>
      </p:sp>
      <p:sp>
        <p:nvSpPr>
          <p:cNvPr id="7" name="文本框 6"/>
          <p:cNvSpPr txBox="1"/>
          <p:nvPr/>
        </p:nvSpPr>
        <p:spPr>
          <a:xfrm>
            <a:off x="81280" y="1931035"/>
            <a:ext cx="2567940" cy="473075"/>
          </a:xfrm>
          <a:prstGeom prst="rect">
            <a:avLst/>
          </a:prstGeom>
          <a:noFill/>
        </p:spPr>
        <p:txBody>
          <a:bodyPr wrap="square" rtlCol="0" anchor="t">
            <a:spAutoFit/>
          </a:bodyPr>
          <a:lstStyle/>
          <a:p>
            <a:pPr indent="0" fontAlgn="auto">
              <a:lnSpc>
                <a:spcPts val="298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）内容：</a:t>
            </a:r>
          </a:p>
        </p:txBody>
      </p:sp>
      <p:sp>
        <p:nvSpPr>
          <p:cNvPr id="8" name="文本框 7"/>
          <p:cNvSpPr txBox="1"/>
          <p:nvPr/>
        </p:nvSpPr>
        <p:spPr>
          <a:xfrm>
            <a:off x="0" y="2874645"/>
            <a:ext cx="2567940" cy="473075"/>
          </a:xfrm>
          <a:prstGeom prst="rect">
            <a:avLst/>
          </a:prstGeom>
          <a:noFill/>
        </p:spPr>
        <p:txBody>
          <a:bodyPr wrap="square" rtlCol="0" anchor="t">
            <a:spAutoFit/>
          </a:bodyPr>
          <a:lstStyle/>
          <a:p>
            <a:pPr indent="0" fontAlgn="auto">
              <a:lnSpc>
                <a:spcPts val="298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）意义：</a:t>
            </a:r>
          </a:p>
        </p:txBody>
      </p:sp>
      <p:sp>
        <p:nvSpPr>
          <p:cNvPr id="10" name="文本框 9"/>
          <p:cNvSpPr txBox="1"/>
          <p:nvPr/>
        </p:nvSpPr>
        <p:spPr>
          <a:xfrm>
            <a:off x="257810" y="3347720"/>
            <a:ext cx="10780395" cy="521970"/>
          </a:xfrm>
          <a:prstGeom prst="rect">
            <a:avLst/>
          </a:prstGeom>
          <a:noFill/>
        </p:spPr>
        <p:txBody>
          <a:bodyPr wrap="square" rtlCol="0">
            <a:spAutoFit/>
          </a:bodyPr>
          <a:lstStyle/>
          <a:p>
            <a:r>
              <a:rPr lang="zh-CN" altLang="en-US" sz="2800">
                <a:solidFill>
                  <a:schemeClr val="tx1"/>
                </a:solidFill>
                <a:latin typeface="华文中宋" panose="02010600040101010101" pitchFamily="2" charset="-122"/>
                <a:ea typeface="华文中宋" panose="02010600040101010101" pitchFamily="2" charset="-122"/>
              </a:rPr>
              <a:t>①奠定了</a:t>
            </a:r>
            <a:r>
              <a:rPr lang="zh-CN" altLang="en-US" sz="2800">
                <a:solidFill>
                  <a:srgbClr val="C00000"/>
                </a:solidFill>
                <a:latin typeface="华文中宋" panose="02010600040101010101" pitchFamily="2" charset="-122"/>
                <a:ea typeface="华文中宋" panose="02010600040101010101" pitchFamily="2" charset="-122"/>
              </a:rPr>
              <a:t>农村包围城市、武装夺取政权革命道路</a:t>
            </a:r>
            <a:r>
              <a:rPr lang="zh-CN" altLang="en-US" sz="2800">
                <a:solidFill>
                  <a:schemeClr val="tx1"/>
                </a:solidFill>
                <a:latin typeface="华文中宋" panose="02010600040101010101" pitchFamily="2" charset="-122"/>
                <a:ea typeface="华文中宋" panose="02010600040101010101" pitchFamily="2" charset="-122"/>
              </a:rPr>
              <a:t>的</a:t>
            </a:r>
            <a:r>
              <a:rPr lang="zh-CN" altLang="en-US" sz="2800">
                <a:solidFill>
                  <a:srgbClr val="C00000"/>
                </a:solidFill>
                <a:latin typeface="华文中宋" panose="02010600040101010101" pitchFamily="2" charset="-122"/>
                <a:ea typeface="华文中宋" panose="02010600040101010101" pitchFamily="2" charset="-122"/>
              </a:rPr>
              <a:t>理论基础</a:t>
            </a:r>
          </a:p>
        </p:txBody>
      </p:sp>
      <p:sp>
        <p:nvSpPr>
          <p:cNvPr id="11" name="文本框 10"/>
          <p:cNvSpPr txBox="1"/>
          <p:nvPr/>
        </p:nvSpPr>
        <p:spPr>
          <a:xfrm>
            <a:off x="257810" y="3818255"/>
            <a:ext cx="11684635" cy="953135"/>
          </a:xfrm>
          <a:prstGeom prst="rect">
            <a:avLst/>
          </a:prstGeom>
          <a:noFill/>
        </p:spPr>
        <p:txBody>
          <a:bodyPr wrap="square" rtlCol="0">
            <a:spAutoFit/>
          </a:bodyPr>
          <a:lstStyle/>
          <a:p>
            <a:r>
              <a:rPr lang="zh-CN" altLang="en-US" sz="2800">
                <a:solidFill>
                  <a:schemeClr val="tx1"/>
                </a:solidFill>
                <a:latin typeface="华文中宋" panose="02010600040101010101" pitchFamily="2" charset="-122"/>
                <a:ea typeface="华文中宋" panose="02010600040101010101" pitchFamily="2" charset="-122"/>
              </a:rPr>
              <a:t>②</a:t>
            </a:r>
            <a:r>
              <a:rPr lang="zh-CN" altLang="en-US" sz="2800">
                <a:solidFill>
                  <a:srgbClr val="C00000"/>
                </a:solidFill>
                <a:latin typeface="华文中宋" panose="02010600040101010101" pitchFamily="2" charset="-122"/>
                <a:ea typeface="华文中宋" panose="02010600040101010101" pitchFamily="2" charset="-122"/>
              </a:rPr>
              <a:t>打破俄国模式</a:t>
            </a:r>
            <a:r>
              <a:rPr lang="zh-CN" altLang="en-US" sz="2800">
                <a:solidFill>
                  <a:schemeClr val="tx1"/>
                </a:solidFill>
                <a:latin typeface="华文中宋" panose="02010600040101010101" pitchFamily="2" charset="-122"/>
                <a:ea typeface="华文中宋" panose="02010600040101010101" pitchFamily="2" charset="-122"/>
              </a:rPr>
              <a:t>，发展了马克思列宁主义关于</a:t>
            </a:r>
            <a:r>
              <a:rPr lang="zh-CN" altLang="en-US" sz="2800">
                <a:solidFill>
                  <a:srgbClr val="C00000"/>
                </a:solidFill>
                <a:latin typeface="华文中宋" panose="02010600040101010101" pitchFamily="2" charset="-122"/>
                <a:ea typeface="华文中宋" panose="02010600040101010101" pitchFamily="2" charset="-122"/>
              </a:rPr>
              <a:t>无产阶级革命</a:t>
            </a:r>
            <a:r>
              <a:rPr lang="zh-CN" altLang="en-US" sz="2800">
                <a:solidFill>
                  <a:schemeClr val="tx1"/>
                </a:solidFill>
                <a:latin typeface="华文中宋" panose="02010600040101010101" pitchFamily="2" charset="-122"/>
                <a:ea typeface="华文中宋" panose="02010600040101010101" pitchFamily="2" charset="-122"/>
              </a:rPr>
              <a:t>的理论，是</a:t>
            </a:r>
            <a:r>
              <a:rPr lang="zh-CN" altLang="en-US" sz="2800">
                <a:solidFill>
                  <a:srgbClr val="C00000"/>
                </a:solidFill>
                <a:latin typeface="华文中宋" panose="02010600040101010101" pitchFamily="2" charset="-122"/>
                <a:ea typeface="华文中宋" panose="02010600040101010101" pitchFamily="2" charset="-122"/>
              </a:rPr>
              <a:t>马克思列宁主义暴力革命原则同中国革命实践相结合</a:t>
            </a:r>
            <a:r>
              <a:rPr lang="zh-CN" altLang="en-US" sz="2800">
                <a:solidFill>
                  <a:schemeClr val="tx1"/>
                </a:solidFill>
                <a:latin typeface="华文中宋" panose="02010600040101010101" pitchFamily="2" charset="-122"/>
                <a:ea typeface="华文中宋" panose="02010600040101010101" pitchFamily="2" charset="-122"/>
              </a:rPr>
              <a:t>的典范。</a:t>
            </a:r>
          </a:p>
        </p:txBody>
      </p:sp>
      <p:sp>
        <p:nvSpPr>
          <p:cNvPr id="12" name="文本框 11"/>
          <p:cNvSpPr txBox="1"/>
          <p:nvPr/>
        </p:nvSpPr>
        <p:spPr>
          <a:xfrm>
            <a:off x="288925" y="4754245"/>
            <a:ext cx="11653520" cy="953135"/>
          </a:xfrm>
          <a:prstGeom prst="rect">
            <a:avLst/>
          </a:prstGeom>
          <a:noFill/>
        </p:spPr>
        <p:txBody>
          <a:bodyPr wrap="square" rtlCol="0">
            <a:spAutoFit/>
          </a:bodyPr>
          <a:lstStyle/>
          <a:p>
            <a:r>
              <a:rPr lang="zh-CN" altLang="en-US" sz="2800">
                <a:solidFill>
                  <a:schemeClr val="tx1"/>
                </a:solidFill>
                <a:latin typeface="华文中宋" panose="02010600040101010101" pitchFamily="2" charset="-122"/>
                <a:ea typeface="华文中宋" panose="02010600040101010101" pitchFamily="2" charset="-122"/>
              </a:rPr>
              <a:t>③</a:t>
            </a:r>
            <a:r>
              <a:rPr lang="zh-CN" altLang="en-US" sz="2800">
                <a:solidFill>
                  <a:schemeClr val="tx1"/>
                </a:solidFill>
                <a:latin typeface="华文中宋" panose="02010600040101010101" pitchFamily="2" charset="-122"/>
                <a:ea typeface="华文中宋" panose="02010600040101010101" pitchFamily="2" charset="-122"/>
                <a:cs typeface="黑体" panose="02010609060101010101" charset="-122"/>
                <a:sym typeface="+mn-ea"/>
              </a:rPr>
              <a:t>孕育了</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charset="-122"/>
                <a:sym typeface="+mn-ea"/>
              </a:rPr>
              <a:t>人民民主专政</a:t>
            </a:r>
            <a:r>
              <a:rPr lang="zh-CN" altLang="en-US" sz="2800">
                <a:solidFill>
                  <a:schemeClr val="tx1"/>
                </a:solidFill>
                <a:latin typeface="华文中宋" panose="02010600040101010101" pitchFamily="2" charset="-122"/>
                <a:ea typeface="华文中宋" panose="02010600040101010101" pitchFamily="2" charset="-122"/>
                <a:cs typeface="黑体" panose="02010609060101010101" charset="-122"/>
                <a:sym typeface="+mn-ea"/>
              </a:rPr>
              <a:t>的思想，为在中国建立一个真正统一的人民共和国</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charset="-122"/>
                <a:sym typeface="+mn-ea"/>
              </a:rPr>
              <a:t>积累了经验</a:t>
            </a:r>
            <a:r>
              <a:rPr lang="zh-CN" altLang="en-US" sz="2800">
                <a:solidFill>
                  <a:schemeClr val="tx1"/>
                </a:solidFill>
                <a:latin typeface="华文中宋" panose="02010600040101010101" pitchFamily="2" charset="-122"/>
                <a:ea typeface="华文中宋" panose="02010600040101010101" pitchFamily="2" charset="-122"/>
                <a:cs typeface="黑体" panose="02010609060101010101" charset="-122"/>
                <a:sym typeface="+mn-ea"/>
              </a:rPr>
              <a:t>，标志着</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charset="-122"/>
                <a:sym typeface="+mn-ea"/>
              </a:rPr>
              <a:t>毛泽东思想的形成</a:t>
            </a:r>
            <a:r>
              <a:rPr lang="zh-CN" altLang="en-US" sz="2800">
                <a:solidFill>
                  <a:schemeClr val="tx1"/>
                </a:solidFill>
                <a:latin typeface="华文中宋" panose="02010600040101010101" pitchFamily="2" charset="-122"/>
                <a:ea typeface="华文中宋" panose="02010600040101010101" pitchFamily="2" charset="-122"/>
                <a:cs typeface="黑体" panose="02010609060101010101" charset="-122"/>
                <a:sym typeface="+mn-ea"/>
              </a:rPr>
              <a:t>。</a:t>
            </a:r>
          </a:p>
        </p:txBody>
      </p:sp>
      <p:pic>
        <p:nvPicPr>
          <p:cNvPr id="16" name="图片 -2147482620"/>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038975" y="340360"/>
            <a:ext cx="4717415" cy="1969135"/>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5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p:bldP spid="22533" grpId="1" animBg="1"/>
      <p:bldP spid="5" grpId="0"/>
      <p:bldP spid="5" grpId="1"/>
      <p:bldP spid="9" grpId="0"/>
      <p:bldP spid="9" grpId="1"/>
      <p:bldP spid="3" grpId="0"/>
      <p:bldP spid="3" grpId="1"/>
      <p:bldP spid="6" grpId="0"/>
      <p:bldP spid="6" grpId="1"/>
      <p:bldP spid="7" grpId="0"/>
      <p:bldP spid="7" grpId="1"/>
      <p:bldP spid="8" grpId="0"/>
      <p:bldP spid="8" grpId="1"/>
      <p:bldP spid="10" grpId="0"/>
      <p:bldP spid="10" grpId="1"/>
      <p:bldP spid="11" grpId="0"/>
      <p:bldP spid="11" grpId="1"/>
      <p:bldP spid="12" grpId="0"/>
      <p:bldP spid="12"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5" name="文本框 4"/>
          <p:cNvSpPr txBox="1"/>
          <p:nvPr/>
        </p:nvSpPr>
        <p:spPr>
          <a:xfrm>
            <a:off x="81280" y="901700"/>
            <a:ext cx="487680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（二）革命新道路的开辟</a:t>
            </a:r>
          </a:p>
        </p:txBody>
      </p:sp>
      <p:sp>
        <p:nvSpPr>
          <p:cNvPr id="9" name="文本框 8"/>
          <p:cNvSpPr txBox="1"/>
          <p:nvPr/>
        </p:nvSpPr>
        <p:spPr>
          <a:xfrm>
            <a:off x="379095" y="1423670"/>
            <a:ext cx="256794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、实践：</a:t>
            </a:r>
            <a:endPar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7" name="文本框 6"/>
          <p:cNvSpPr txBox="1"/>
          <p:nvPr/>
        </p:nvSpPr>
        <p:spPr>
          <a:xfrm>
            <a:off x="81280" y="1931035"/>
            <a:ext cx="3108960" cy="473075"/>
          </a:xfrm>
          <a:prstGeom prst="rect">
            <a:avLst/>
          </a:prstGeom>
          <a:noFill/>
        </p:spPr>
        <p:txBody>
          <a:bodyPr wrap="square" rtlCol="0" anchor="t">
            <a:spAutoFit/>
          </a:bodyPr>
          <a:lstStyle/>
          <a:p>
            <a:pPr indent="0" fontAlgn="auto">
              <a:lnSpc>
                <a:spcPts val="298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）土地革命</a:t>
            </a:r>
          </a:p>
        </p:txBody>
      </p:sp>
      <p:sp>
        <p:nvSpPr>
          <p:cNvPr id="3" name="文本框 2"/>
          <p:cNvSpPr txBox="1"/>
          <p:nvPr/>
        </p:nvSpPr>
        <p:spPr>
          <a:xfrm>
            <a:off x="2287270" y="1882140"/>
            <a:ext cx="1584960" cy="521970"/>
          </a:xfrm>
          <a:prstGeom prst="rect">
            <a:avLst/>
          </a:prstGeom>
          <a:noFill/>
        </p:spPr>
        <p:txBody>
          <a:bodyPr wrap="square" rtlCol="0" anchor="t">
            <a:spAutoFit/>
          </a:bodyPr>
          <a:lstStyle/>
          <a:p>
            <a:pPr>
              <a:spcBef>
                <a:spcPct val="50000"/>
              </a:spcBef>
              <a:defRPr/>
            </a:pPr>
            <a:r>
              <a:rPr lang="zh-CN" altLang="en-US" sz="2800" b="1">
                <a:solidFill>
                  <a:srgbClr val="C00000"/>
                </a:solidFill>
                <a:effectLst/>
                <a:latin typeface="华文中宋" panose="02010600040101010101" pitchFamily="2" charset="-122"/>
                <a:ea typeface="华文中宋" panose="02010600040101010101" pitchFamily="2" charset="-122"/>
                <a:sym typeface="+mn-ea"/>
              </a:rPr>
              <a:t>（核心）</a:t>
            </a:r>
          </a:p>
        </p:txBody>
      </p:sp>
      <p:sp>
        <p:nvSpPr>
          <p:cNvPr id="6" name="文本框 5"/>
          <p:cNvSpPr txBox="1"/>
          <p:nvPr/>
        </p:nvSpPr>
        <p:spPr>
          <a:xfrm>
            <a:off x="274320" y="2389505"/>
            <a:ext cx="1331595" cy="2934335"/>
          </a:xfrm>
          <a:prstGeom prst="rect">
            <a:avLst/>
          </a:prstGeom>
          <a:noFill/>
        </p:spPr>
        <p:txBody>
          <a:bodyPr wrap="square" rtlCol="0" anchor="t">
            <a:spAutoFit/>
          </a:bodyPr>
          <a:lstStyle/>
          <a:p>
            <a:pPr indent="0" fontAlgn="auto">
              <a:lnSpc>
                <a:spcPct val="10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内容：</a:t>
            </a:r>
          </a:p>
          <a:p>
            <a:pPr indent="0" fontAlgn="auto">
              <a:lnSpc>
                <a:spcPct val="10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lnSpc>
                <a:spcPct val="10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lnSpc>
                <a:spcPct val="12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lnSpc>
                <a:spcPct val="12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lnSpc>
                <a:spcPct val="12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意义：</a:t>
            </a:r>
          </a:p>
        </p:txBody>
      </p:sp>
      <p:sp>
        <p:nvSpPr>
          <p:cNvPr id="8" name="文本框 7"/>
          <p:cNvSpPr txBox="1"/>
          <p:nvPr/>
        </p:nvSpPr>
        <p:spPr>
          <a:xfrm>
            <a:off x="274320" y="3411220"/>
            <a:ext cx="11563985" cy="1383665"/>
          </a:xfrm>
          <a:prstGeom prst="rect">
            <a:avLst/>
          </a:prstGeom>
          <a:noFill/>
        </p:spPr>
        <p:txBody>
          <a:bodyPr wrap="square" rtlCol="0" anchor="t">
            <a:spAutoFit/>
          </a:bodyPr>
          <a:lstStyle/>
          <a:p>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②</a:t>
            </a:r>
            <a:r>
              <a:rPr lang="en-US" altLang="zh-CN"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1931</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年制定了土地革命路线：依靠</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贫农、雇农，</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联合</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中农，限制富农，</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保护</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中小工商业者，</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消灭</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地主阶级，变封建半封建的土地所有制为</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农民的土地所有制</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a:t>
            </a:r>
          </a:p>
        </p:txBody>
      </p:sp>
      <p:sp>
        <p:nvSpPr>
          <p:cNvPr id="10" name="文本框 9"/>
          <p:cNvSpPr txBox="1"/>
          <p:nvPr/>
        </p:nvSpPr>
        <p:spPr>
          <a:xfrm>
            <a:off x="274320" y="2874010"/>
            <a:ext cx="609600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sym typeface="+mn-ea"/>
              </a:rPr>
              <a:t>①打土豪，分田地，废除封建剥削</a:t>
            </a:r>
          </a:p>
        </p:txBody>
      </p:sp>
      <p:sp>
        <p:nvSpPr>
          <p:cNvPr id="11" name="文本框 10"/>
          <p:cNvSpPr txBox="1"/>
          <p:nvPr/>
        </p:nvSpPr>
        <p:spPr>
          <a:xfrm>
            <a:off x="274320" y="5241290"/>
            <a:ext cx="11917680" cy="521970"/>
          </a:xfrm>
          <a:prstGeom prst="rect">
            <a:avLst/>
          </a:prstGeom>
          <a:noFill/>
        </p:spPr>
        <p:txBody>
          <a:bodyPr wrap="none" rtlCol="0" anchor="t">
            <a:spAutoFit/>
          </a:bodyPr>
          <a:lstStyle/>
          <a:p>
            <a:r>
              <a:rPr lang="zh-CN" altLang="en-US" sz="2800">
                <a:solidFill>
                  <a:schemeClr val="tx1"/>
                </a:solidFill>
                <a:latin typeface="华文中宋" panose="02010600040101010101" pitchFamily="2" charset="-122"/>
                <a:ea typeface="华文中宋" panose="02010600040101010101" pitchFamily="2" charset="-122"/>
                <a:sym typeface="+mn-ea"/>
              </a:rPr>
              <a:t>①广大贫苦农民</a:t>
            </a:r>
            <a:r>
              <a:rPr lang="zh-CN" altLang="en-US" sz="2800">
                <a:solidFill>
                  <a:srgbClr val="C00000"/>
                </a:solidFill>
                <a:latin typeface="华文中宋" panose="02010600040101010101" pitchFamily="2" charset="-122"/>
                <a:ea typeface="华文中宋" panose="02010600040101010101" pitchFamily="2" charset="-122"/>
                <a:sym typeface="+mn-ea"/>
              </a:rPr>
              <a:t>政治上翻了身</a:t>
            </a:r>
            <a:r>
              <a:rPr lang="zh-CN" altLang="en-US" sz="2800">
                <a:solidFill>
                  <a:schemeClr val="tx1"/>
                </a:solidFill>
                <a:latin typeface="华文中宋" panose="02010600040101010101" pitchFamily="2" charset="-122"/>
                <a:ea typeface="华文中宋" panose="02010600040101010101" pitchFamily="2" charset="-122"/>
                <a:sym typeface="+mn-ea"/>
              </a:rPr>
              <a:t>，经济上分到了</a:t>
            </a:r>
            <a:r>
              <a:rPr lang="zh-CN" altLang="en-US" sz="2800">
                <a:solidFill>
                  <a:srgbClr val="C00000"/>
                </a:solidFill>
                <a:latin typeface="华文中宋" panose="02010600040101010101" pitchFamily="2" charset="-122"/>
                <a:ea typeface="华文中宋" panose="02010600040101010101" pitchFamily="2" charset="-122"/>
                <a:sym typeface="+mn-ea"/>
              </a:rPr>
              <a:t>土地</a:t>
            </a:r>
            <a:r>
              <a:rPr lang="zh-CN" altLang="en-US" sz="2800">
                <a:solidFill>
                  <a:schemeClr val="tx1"/>
                </a:solidFill>
                <a:latin typeface="华文中宋" panose="02010600040101010101" pitchFamily="2" charset="-122"/>
                <a:ea typeface="华文中宋" panose="02010600040101010101" pitchFamily="2" charset="-122"/>
                <a:sym typeface="+mn-ea"/>
              </a:rPr>
              <a:t>，</a:t>
            </a:r>
            <a:r>
              <a:rPr lang="zh-CN" altLang="en-US" sz="2800">
                <a:solidFill>
                  <a:srgbClr val="C00000"/>
                </a:solidFill>
                <a:latin typeface="华文中宋" panose="02010600040101010101" pitchFamily="2" charset="-122"/>
                <a:ea typeface="华文中宋" panose="02010600040101010101" pitchFamily="2" charset="-122"/>
                <a:sym typeface="+mn-ea"/>
              </a:rPr>
              <a:t>革命积极性</a:t>
            </a:r>
            <a:r>
              <a:rPr lang="zh-CN" altLang="en-US" sz="2800">
                <a:solidFill>
                  <a:schemeClr val="tx1"/>
                </a:solidFill>
                <a:latin typeface="华文中宋" panose="02010600040101010101" pitchFamily="2" charset="-122"/>
                <a:ea typeface="华文中宋" panose="02010600040101010101" pitchFamily="2" charset="-122"/>
                <a:sym typeface="+mn-ea"/>
              </a:rPr>
              <a:t>空前高涨；</a:t>
            </a:r>
          </a:p>
        </p:txBody>
      </p:sp>
      <p:sp>
        <p:nvSpPr>
          <p:cNvPr id="12" name="文本框 11"/>
          <p:cNvSpPr txBox="1"/>
          <p:nvPr/>
        </p:nvSpPr>
        <p:spPr>
          <a:xfrm>
            <a:off x="257810" y="5816600"/>
            <a:ext cx="6096000" cy="398780"/>
          </a:xfrm>
          <a:prstGeom prst="rect">
            <a:avLst/>
          </a:prstGeom>
          <a:noFill/>
        </p:spPr>
        <p:txBody>
          <a:bodyPr wrap="square" rtlCol="0" anchor="t">
            <a:spAutoFit/>
          </a:bodyPr>
          <a:lstStyle/>
          <a:p>
            <a:pPr indent="0" fontAlgn="auto">
              <a:lnSpc>
                <a:spcPts val="2400"/>
              </a:lnSpc>
            </a:pP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②一定程度为</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反“围剿”</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奠定了基础。</a:t>
            </a:r>
          </a:p>
        </p:txBody>
      </p:sp>
      <p:pic>
        <p:nvPicPr>
          <p:cNvPr id="16" name="图片 1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5974080" y="462280"/>
            <a:ext cx="5969000" cy="260921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7" grpId="0"/>
      <p:bldP spid="7" grpId="1"/>
      <p:bldP spid="3" grpId="0"/>
      <p:bldP spid="3" grpId="1"/>
      <p:bldP spid="6" grpId="0"/>
      <p:bldP spid="6" grpId="1"/>
      <p:bldP spid="8" grpId="0"/>
      <p:bldP spid="8" grpId="1"/>
      <p:bldP spid="10" grpId="0"/>
      <p:bldP spid="10" grpId="1"/>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2"/>
            </p:custDataLst>
          </p:nvPr>
        </p:nvSpPr>
        <p:spPr>
          <a:xfrm>
            <a:off x="257810" y="238760"/>
            <a:ext cx="11684635" cy="6378575"/>
          </a:xfrm>
          <a:prstGeom prst="rect">
            <a:avLst/>
          </a:prstGeom>
          <a:noFill/>
          <a:ln w="12700" cap="flat" cmpd="sng">
            <a:solidFill>
              <a:srgbClr val="5F3E23"/>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graphicFrame>
        <p:nvGraphicFramePr>
          <p:cNvPr id="2" name="表格 1"/>
          <p:cNvGraphicFramePr/>
          <p:nvPr>
            <p:custDataLst>
              <p:tags r:id="rId3"/>
            </p:custDataLst>
          </p:nvPr>
        </p:nvGraphicFramePr>
        <p:xfrm>
          <a:off x="379095" y="894080"/>
          <a:ext cx="11461750" cy="4923155"/>
        </p:xfrm>
        <a:graphic>
          <a:graphicData uri="http://schemas.openxmlformats.org/drawingml/2006/table">
            <a:tbl>
              <a:tblPr firstRow="1" bandRow="1">
                <a:tableStyleId>{5C22544A-7EE6-4342-B048-85BDC9FD1C3A}</a:tableStyleId>
              </a:tblPr>
              <a:tblGrid>
                <a:gridCol w="11461750"/>
              </a:tblGrid>
              <a:tr h="2914015">
                <a:tc>
                  <a:txBody>
                    <a:bodyPr/>
                    <a:lstStyle/>
                    <a:p>
                      <a:pPr>
                        <a:buNone/>
                      </a:pPr>
                      <a:r>
                        <a:rPr lang="zh-CN" altLang="en-US" sz="2800">
                          <a:solidFill>
                            <a:srgbClr val="C00000"/>
                          </a:solidFill>
                          <a:latin typeface="华文中宋" panose="02010600040101010101" pitchFamily="2" charset="-122"/>
                          <a:ea typeface="华文中宋" panose="02010600040101010101" pitchFamily="2" charset="-122"/>
                        </a:rPr>
                        <a:t>经济上：</a:t>
                      </a:r>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026160">
                <a:tc>
                  <a:txBody>
                    <a:bodyPr/>
                    <a:lstStyle/>
                    <a:p>
                      <a:pPr>
                        <a:buNone/>
                      </a:pPr>
                      <a:r>
                        <a:rPr lang="zh-CN" altLang="en-US" sz="2800" b="1">
                          <a:solidFill>
                            <a:srgbClr val="C00000"/>
                          </a:solidFill>
                          <a:latin typeface="华文中宋" panose="02010600040101010101" pitchFamily="2" charset="-122"/>
                          <a:ea typeface="华文中宋" panose="02010600040101010101" pitchFamily="2" charset="-122"/>
                        </a:rPr>
                        <a:t>思想文化上：</a:t>
                      </a:r>
                    </a:p>
                    <a:p>
                      <a:pPr>
                        <a:buNone/>
                      </a:pPr>
                      <a:endParaRPr lang="zh-CN" altLang="en-US" sz="2800" b="1">
                        <a:solidFill>
                          <a:srgbClr val="C00000"/>
                        </a:solidFill>
                        <a:latin typeface="华文中宋" panose="02010600040101010101" pitchFamily="2" charset="-122"/>
                        <a:ea typeface="华文中宋" panose="02010600040101010101"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5" name="文本框 4"/>
          <p:cNvSpPr txBox="1"/>
          <p:nvPr/>
        </p:nvSpPr>
        <p:spPr>
          <a:xfrm>
            <a:off x="379095" y="1381760"/>
            <a:ext cx="11461750" cy="2245360"/>
          </a:xfrm>
          <a:prstGeom prst="rect">
            <a:avLst/>
          </a:prstGeom>
          <a:noFill/>
        </p:spPr>
        <p:txBody>
          <a:bodyPr wrap="square" rtlCol="0" anchor="t">
            <a:spAutoFit/>
          </a:bodyPr>
          <a:lstStyle/>
          <a:p>
            <a:pPr indent="0" fontAlgn="auto">
              <a:lnSpc>
                <a:spcPct val="100000"/>
              </a:lnSpc>
            </a:pPr>
            <a:r>
              <a:rPr lang="en-US" alt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、南京国民政府的国民经济建设运动和币制改革使民族资本主义迎来黄金时期；</a:t>
            </a:r>
          </a:p>
          <a:p>
            <a:pPr indent="0" fontAlgn="auto">
              <a:lnSpc>
                <a:spcPct val="100000"/>
              </a:lnSpc>
            </a:pPr>
            <a:r>
              <a:rPr lang="en-US" alt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官僚资本则凭借国家权力迅速膨胀，聚敛起巨额财富</a:t>
            </a:r>
            <a:endPar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lnSpc>
                <a:spcPct val="100000"/>
              </a:lnSpc>
            </a:pPr>
            <a:r>
              <a:rPr lang="en-US" alt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、中共在农村革命根据地开展土地改革，进行根据地建设，调动了农民革命积极性，巩固了根据地政权。</a:t>
            </a:r>
          </a:p>
        </p:txBody>
      </p:sp>
      <p:sp>
        <p:nvSpPr>
          <p:cNvPr id="8" name="文本框 7"/>
          <p:cNvSpPr txBox="1"/>
          <p:nvPr/>
        </p:nvSpPr>
        <p:spPr>
          <a:xfrm>
            <a:off x="379095" y="4289425"/>
            <a:ext cx="11462385" cy="521970"/>
          </a:xfrm>
          <a:prstGeom prst="rect">
            <a:avLst/>
          </a:prstGeom>
          <a:noFill/>
        </p:spPr>
        <p:txBody>
          <a:bodyPr wrap="square" rtlCol="0" anchor="t">
            <a:spAutoFit/>
          </a:bodyPr>
          <a:lstStyle/>
          <a:p>
            <a:pPr indent="0" fontAlgn="auto">
              <a:lnSpc>
                <a:spcPct val="100000"/>
              </a:lnSpc>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毛泽东提出工农武装割据理论，标志着毛泽东思想的形成。</a:t>
            </a:r>
          </a:p>
        </p:txBody>
      </p:sp>
      <p:sp>
        <p:nvSpPr>
          <p:cNvPr id="3" name="圆角矩形 2"/>
          <p:cNvSpPr/>
          <p:nvPr>
            <p:custDataLst>
              <p:tags r:id="rId4"/>
            </p:custDataLst>
          </p:nvPr>
        </p:nvSpPr>
        <p:spPr>
          <a:xfrm>
            <a:off x="379095" y="339090"/>
            <a:ext cx="802132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阶段特征：国共十年对峙时期</a:t>
            </a:r>
            <a:r>
              <a:rPr lang="zh-CN"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1927</a:t>
            </a:r>
            <a:r>
              <a:rPr lang="zh-CN"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1937</a:t>
            </a:r>
            <a:r>
              <a:rPr lang="zh-CN"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年）</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文本框 13"/>
          <p:cNvSpPr txBox="1"/>
          <p:nvPr/>
        </p:nvSpPr>
        <p:spPr>
          <a:xfrm>
            <a:off x="379095" y="2911475"/>
            <a:ext cx="6800850" cy="1383665"/>
          </a:xfrm>
          <a:prstGeom prst="rect">
            <a:avLst/>
          </a:prstGeom>
          <a:noFill/>
        </p:spPr>
        <p:txBody>
          <a:bodyPr wrap="square" rtlCol="0" anchor="t">
            <a:spAutoFit/>
          </a:bodyPr>
          <a:lstStyle/>
          <a:p>
            <a:pPr indent="0" fontAlgn="auto">
              <a:lnSpc>
                <a:spcPct val="100000"/>
              </a:lnSpc>
            </a:pP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到1930年夏，全国建立了大小十几块农村革命根据地，分布在十多个省，革命武装力量达十万人。</a:t>
            </a:r>
          </a:p>
        </p:txBody>
      </p:sp>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5" name="文本框 4"/>
          <p:cNvSpPr txBox="1"/>
          <p:nvPr/>
        </p:nvSpPr>
        <p:spPr>
          <a:xfrm>
            <a:off x="81280" y="901700"/>
            <a:ext cx="487680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（二）革命新道路的开辟</a:t>
            </a:r>
          </a:p>
        </p:txBody>
      </p:sp>
      <p:sp>
        <p:nvSpPr>
          <p:cNvPr id="9" name="文本框 8"/>
          <p:cNvSpPr txBox="1"/>
          <p:nvPr/>
        </p:nvSpPr>
        <p:spPr>
          <a:xfrm>
            <a:off x="379095" y="1423670"/>
            <a:ext cx="256794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、实践：</a:t>
            </a:r>
            <a:endPar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7" name="文本框 6"/>
          <p:cNvSpPr txBox="1"/>
          <p:nvPr/>
        </p:nvSpPr>
        <p:spPr>
          <a:xfrm>
            <a:off x="81280" y="1931035"/>
            <a:ext cx="3108960" cy="473075"/>
          </a:xfrm>
          <a:prstGeom prst="rect">
            <a:avLst/>
          </a:prstGeom>
          <a:noFill/>
        </p:spPr>
        <p:txBody>
          <a:bodyPr wrap="square" rtlCol="0" anchor="t">
            <a:spAutoFit/>
          </a:bodyPr>
          <a:lstStyle/>
          <a:p>
            <a:pPr indent="0" fontAlgn="auto">
              <a:lnSpc>
                <a:spcPts val="298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）武装斗争</a:t>
            </a:r>
          </a:p>
        </p:txBody>
      </p:sp>
      <p:sp>
        <p:nvSpPr>
          <p:cNvPr id="6" name="文本框 5"/>
          <p:cNvSpPr txBox="1"/>
          <p:nvPr/>
        </p:nvSpPr>
        <p:spPr>
          <a:xfrm>
            <a:off x="2287270" y="1882140"/>
            <a:ext cx="1584960" cy="521970"/>
          </a:xfrm>
          <a:prstGeom prst="rect">
            <a:avLst/>
          </a:prstGeom>
          <a:noFill/>
        </p:spPr>
        <p:txBody>
          <a:bodyPr wrap="square" rtlCol="0" anchor="t">
            <a:spAutoFit/>
          </a:bodyPr>
          <a:lstStyle/>
          <a:p>
            <a:pPr>
              <a:spcBef>
                <a:spcPct val="50000"/>
              </a:spcBef>
              <a:defRPr/>
            </a:pPr>
            <a:r>
              <a:rPr lang="zh-CN" altLang="en-US" sz="2800" b="1">
                <a:solidFill>
                  <a:srgbClr val="C00000"/>
                </a:solidFill>
                <a:effectLst/>
                <a:latin typeface="华文中宋" panose="02010600040101010101" pitchFamily="2" charset="-122"/>
                <a:ea typeface="华文中宋" panose="02010600040101010101" pitchFamily="2" charset="-122"/>
                <a:sym typeface="+mn-ea"/>
              </a:rPr>
              <a:t>（形式）</a:t>
            </a:r>
          </a:p>
        </p:txBody>
      </p:sp>
      <p:sp>
        <p:nvSpPr>
          <p:cNvPr id="8" name="文本框 7"/>
          <p:cNvSpPr txBox="1"/>
          <p:nvPr/>
        </p:nvSpPr>
        <p:spPr>
          <a:xfrm>
            <a:off x="3707765" y="1882140"/>
            <a:ext cx="7957185" cy="521970"/>
          </a:xfrm>
          <a:prstGeom prst="rect">
            <a:avLst/>
          </a:prstGeom>
          <a:noFill/>
        </p:spPr>
        <p:txBody>
          <a:bodyPr wrap="square" rtlCol="0" anchor="t">
            <a:spAutoFit/>
          </a:bodyPr>
          <a:lstStyle/>
          <a:p>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毛、朱领导红军粉碎了敌人三次大规模“围剿”</a:t>
            </a:r>
          </a:p>
        </p:txBody>
      </p:sp>
      <p:sp>
        <p:nvSpPr>
          <p:cNvPr id="10" name="文本框 9"/>
          <p:cNvSpPr txBox="1"/>
          <p:nvPr/>
        </p:nvSpPr>
        <p:spPr>
          <a:xfrm>
            <a:off x="81280" y="2438400"/>
            <a:ext cx="3108960" cy="473075"/>
          </a:xfrm>
          <a:prstGeom prst="rect">
            <a:avLst/>
          </a:prstGeom>
          <a:noFill/>
        </p:spPr>
        <p:txBody>
          <a:bodyPr wrap="square" rtlCol="0" anchor="t">
            <a:spAutoFit/>
          </a:bodyPr>
          <a:lstStyle/>
          <a:p>
            <a:pPr indent="0" fontAlgn="auto">
              <a:lnSpc>
                <a:spcPts val="298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）根据地建设</a:t>
            </a:r>
          </a:p>
        </p:txBody>
      </p:sp>
      <p:sp>
        <p:nvSpPr>
          <p:cNvPr id="11" name="文本框 10"/>
          <p:cNvSpPr txBox="1"/>
          <p:nvPr/>
        </p:nvSpPr>
        <p:spPr>
          <a:xfrm>
            <a:off x="2697480" y="2409825"/>
            <a:ext cx="1584960" cy="521970"/>
          </a:xfrm>
          <a:prstGeom prst="rect">
            <a:avLst/>
          </a:prstGeom>
          <a:noFill/>
        </p:spPr>
        <p:txBody>
          <a:bodyPr wrap="square" rtlCol="0" anchor="t">
            <a:spAutoFit/>
          </a:bodyPr>
          <a:lstStyle/>
          <a:p>
            <a:pPr>
              <a:spcBef>
                <a:spcPct val="50000"/>
              </a:spcBef>
              <a:defRPr/>
            </a:pPr>
            <a:r>
              <a:rPr lang="zh-CN" altLang="en-US" sz="2800" b="1">
                <a:solidFill>
                  <a:srgbClr val="C00000"/>
                </a:solidFill>
                <a:effectLst/>
                <a:latin typeface="华文中宋" panose="02010600040101010101" pitchFamily="2" charset="-122"/>
                <a:ea typeface="华文中宋" panose="02010600040101010101" pitchFamily="2" charset="-122"/>
                <a:sym typeface="+mn-ea"/>
              </a:rPr>
              <a:t>（基础）</a:t>
            </a:r>
          </a:p>
        </p:txBody>
      </p:sp>
      <p:sp>
        <p:nvSpPr>
          <p:cNvPr id="13" name="文本框 12"/>
          <p:cNvSpPr txBox="1"/>
          <p:nvPr/>
        </p:nvSpPr>
        <p:spPr>
          <a:xfrm>
            <a:off x="379095" y="2839720"/>
            <a:ext cx="1908175" cy="1512570"/>
          </a:xfrm>
          <a:prstGeom prst="rect">
            <a:avLst/>
          </a:prstGeom>
          <a:noFill/>
        </p:spPr>
        <p:txBody>
          <a:bodyPr wrap="square" rtlCol="0" anchor="t">
            <a:spAutoFit/>
          </a:bodyPr>
          <a:lstStyle/>
          <a:p>
            <a:pPr indent="0" fontAlgn="auto">
              <a:lnSpc>
                <a:spcPct val="11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发展概况：</a:t>
            </a:r>
          </a:p>
          <a:p>
            <a:pPr indent="0" fontAlgn="auto">
              <a:lnSpc>
                <a:spcPct val="11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lnSpc>
                <a:spcPct val="11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pic>
        <p:nvPicPr>
          <p:cNvPr id="16" name="图片 1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7179945" y="2404110"/>
            <a:ext cx="4763135" cy="4213860"/>
          </a:xfrm>
          <a:prstGeom prst="rect">
            <a:avLst/>
          </a:prstGeom>
        </p:spPr>
      </p:pic>
      <p:pic>
        <p:nvPicPr>
          <p:cNvPr id="17" name="Picture 82" descr="QT_090"/>
          <p:cNvPicPr>
            <a:picLocks noChangeAspect="1"/>
          </p:cNvPicPr>
          <p:nvPr/>
        </p:nvPicPr>
        <p:blipFill>
          <a:blip r:embed="rId6"/>
          <a:stretch>
            <a:fillRect/>
          </a:stretch>
        </p:blipFill>
        <p:spPr>
          <a:xfrm>
            <a:off x="10855643" y="5300345"/>
            <a:ext cx="1087437" cy="1401763"/>
          </a:xfrm>
          <a:prstGeom prst="rect">
            <a:avLst/>
          </a:prstGeom>
          <a:noFill/>
          <a:ln w="9525">
            <a:noFill/>
          </a:ln>
        </p:spPr>
      </p:pic>
      <p:sp>
        <p:nvSpPr>
          <p:cNvPr id="19" name="文本框 18"/>
          <p:cNvSpPr txBox="1"/>
          <p:nvPr/>
        </p:nvSpPr>
        <p:spPr>
          <a:xfrm>
            <a:off x="318770" y="4802505"/>
            <a:ext cx="6640195" cy="521970"/>
          </a:xfrm>
          <a:prstGeom prst="rect">
            <a:avLst/>
          </a:prstGeom>
          <a:noFill/>
        </p:spPr>
        <p:txBody>
          <a:bodyPr wrap="square" rtlCol="0" anchor="t">
            <a:spAutoFit/>
          </a:bodyPr>
          <a:lstStyle/>
          <a:p>
            <a:pPr eaLnBrk="1" hangingPunct="1"/>
            <a:r>
              <a:rPr lang="zh-CN" altLang="zh-CN" sz="2800">
                <a:solidFill>
                  <a:srgbClr val="C00000"/>
                </a:solidFill>
                <a:latin typeface="华文中宋" panose="02010600040101010101" pitchFamily="2" charset="-122"/>
                <a:ea typeface="华文中宋" panose="02010600040101010101" pitchFamily="2" charset="-122"/>
                <a:sym typeface="+mn-ea"/>
              </a:rPr>
              <a:t>特点：</a:t>
            </a:r>
            <a:r>
              <a:rPr lang="zh-CN" altLang="en-US" sz="2800">
                <a:latin typeface="华文中宋" panose="02010600040101010101" pitchFamily="2" charset="-122"/>
                <a:ea typeface="华文中宋" panose="02010600040101010101" pitchFamily="2" charset="-122"/>
                <a:sym typeface="+mn-ea"/>
              </a:rPr>
              <a:t>南方、各省交界处、偏僻山区。</a:t>
            </a:r>
          </a:p>
        </p:txBody>
      </p:sp>
      <p:sp>
        <p:nvSpPr>
          <p:cNvPr id="42" name="文本框 41"/>
          <p:cNvSpPr txBox="1"/>
          <p:nvPr/>
        </p:nvSpPr>
        <p:spPr>
          <a:xfrm>
            <a:off x="386080" y="4287520"/>
            <a:ext cx="5042535" cy="521970"/>
          </a:xfrm>
          <a:prstGeom prst="rect">
            <a:avLst/>
          </a:prstGeom>
          <a:solidFill>
            <a:srgbClr val="A06B43"/>
          </a:solidFill>
          <a:effectLst>
            <a:outerShdw blurRad="50800" dist="38100" dir="2700000" algn="tl" rotWithShape="0">
              <a:prstClr val="black">
                <a:alpha val="40000"/>
              </a:prstClr>
            </a:outerShdw>
          </a:effectLst>
        </p:spPr>
        <p:txBody>
          <a:bodyPr wrap="square" rtlCol="0" anchor="t">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思考：根据地分布特点及原因</a:t>
            </a:r>
          </a:p>
        </p:txBody>
      </p:sp>
      <p:sp>
        <p:nvSpPr>
          <p:cNvPr id="20" name="文本框 19"/>
          <p:cNvSpPr txBox="1"/>
          <p:nvPr/>
        </p:nvSpPr>
        <p:spPr>
          <a:xfrm>
            <a:off x="318770" y="5295265"/>
            <a:ext cx="6861175" cy="1383665"/>
          </a:xfrm>
          <a:prstGeom prst="rect">
            <a:avLst/>
          </a:prstGeom>
          <a:noFill/>
        </p:spPr>
        <p:txBody>
          <a:bodyPr wrap="square" rtlCol="0" anchor="t">
            <a:spAutoFit/>
          </a:bodyPr>
          <a:lstStyle/>
          <a:p>
            <a:pPr indent="0" fontAlgn="auto">
              <a:lnSpc>
                <a:spcPct val="100000"/>
              </a:lnSpc>
            </a:pPr>
            <a:r>
              <a:rPr lang="zh-CN" altLang="en-US" sz="2800">
                <a:solidFill>
                  <a:srgbClr val="C00000"/>
                </a:solidFill>
                <a:latin typeface="华文中宋" panose="02010600040101010101" pitchFamily="2" charset="-122"/>
                <a:ea typeface="华文中宋" panose="02010600040101010101" pitchFamily="2" charset="-122"/>
                <a:sym typeface="+mn-ea"/>
              </a:rPr>
              <a:t>原因：</a:t>
            </a:r>
            <a:r>
              <a:rPr lang="zh-CN" altLang="en-US" sz="2800">
                <a:latin typeface="华文中宋" panose="02010600040101010101" pitchFamily="2" charset="-122"/>
                <a:ea typeface="华文中宋" panose="02010600040101010101" pitchFamily="2" charset="-122"/>
                <a:sym typeface="+mn-ea"/>
              </a:rPr>
              <a:t>①地势险要，易守难攻，物产丰富；②远离中心城市，敌人力量薄弱；③受国民革命洗礼，群众基础较好。</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7" grpId="0"/>
      <p:bldP spid="7" grpId="1"/>
      <p:bldP spid="6" grpId="0"/>
      <p:bldP spid="6" grpId="1"/>
      <p:bldP spid="8" grpId="0"/>
      <p:bldP spid="8" grpId="1"/>
      <p:bldP spid="10" grpId="0"/>
      <p:bldP spid="10" grpId="1"/>
      <p:bldP spid="11" grpId="0"/>
      <p:bldP spid="11" grpId="1"/>
      <p:bldP spid="13" grpId="0"/>
      <p:bldP spid="13" grpId="1"/>
      <p:bldP spid="19" grpId="0"/>
      <p:bldP spid="19" grpId="1"/>
      <p:bldP spid="42" grpId="0" animBg="1"/>
      <p:bldP spid="42" grpId="1" animBg="1"/>
      <p:bldP spid="20" grpId="0"/>
      <p:bldP spid="20"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nvSpPr>
        <p:spPr>
          <a:xfrm>
            <a:off x="379095" y="2862580"/>
            <a:ext cx="11591925" cy="953135"/>
          </a:xfrm>
          <a:prstGeom prst="rect">
            <a:avLst/>
          </a:prstGeom>
          <a:noFill/>
        </p:spPr>
        <p:txBody>
          <a:bodyPr wrap="square" rtlCol="0" anchor="t">
            <a:spAutoFit/>
          </a:bodyPr>
          <a:lstStyle/>
          <a:p>
            <a:pPr fontAlgn="auto">
              <a:lnSpc>
                <a:spcPct val="100000"/>
              </a:lnSpc>
            </a:pP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1931年</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11月，中华苏维埃第一次全国代表大会在</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江西瑞金</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召开，制定宪法大纲，通过土地法、劳动法令，宣布成立</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中华苏维埃共和国</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a:t>
            </a:r>
          </a:p>
        </p:txBody>
      </p:sp>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文本框 6"/>
          <p:cNvSpPr txBox="1"/>
          <p:nvPr/>
        </p:nvSpPr>
        <p:spPr>
          <a:xfrm>
            <a:off x="81280" y="1931035"/>
            <a:ext cx="3108960" cy="473075"/>
          </a:xfrm>
          <a:prstGeom prst="rect">
            <a:avLst/>
          </a:prstGeom>
          <a:noFill/>
        </p:spPr>
        <p:txBody>
          <a:bodyPr wrap="square" rtlCol="0" anchor="t">
            <a:spAutoFit/>
          </a:bodyPr>
          <a:lstStyle/>
          <a:p>
            <a:pPr indent="0" fontAlgn="auto">
              <a:lnSpc>
                <a:spcPts val="298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）武装斗争</a:t>
            </a:r>
          </a:p>
        </p:txBody>
      </p:sp>
      <p:sp>
        <p:nvSpPr>
          <p:cNvPr id="6" name="文本框 5"/>
          <p:cNvSpPr txBox="1"/>
          <p:nvPr/>
        </p:nvSpPr>
        <p:spPr>
          <a:xfrm>
            <a:off x="2287270" y="1882140"/>
            <a:ext cx="1584960" cy="521970"/>
          </a:xfrm>
          <a:prstGeom prst="rect">
            <a:avLst/>
          </a:prstGeom>
          <a:noFill/>
        </p:spPr>
        <p:txBody>
          <a:bodyPr wrap="square" rtlCol="0" anchor="t">
            <a:spAutoFit/>
          </a:bodyPr>
          <a:lstStyle/>
          <a:p>
            <a:pPr>
              <a:spcBef>
                <a:spcPct val="50000"/>
              </a:spcBef>
              <a:defRPr/>
            </a:pPr>
            <a:r>
              <a:rPr lang="zh-CN" altLang="en-US" sz="2800" b="1">
                <a:solidFill>
                  <a:srgbClr val="C00000"/>
                </a:solidFill>
                <a:effectLst/>
                <a:latin typeface="华文中宋" panose="02010600040101010101" pitchFamily="2" charset="-122"/>
                <a:ea typeface="华文中宋" panose="02010600040101010101" pitchFamily="2" charset="-122"/>
                <a:sym typeface="+mn-ea"/>
              </a:rPr>
              <a:t>（形式）</a:t>
            </a:r>
          </a:p>
        </p:txBody>
      </p:sp>
      <p:sp>
        <p:nvSpPr>
          <p:cNvPr id="8" name="文本框 7"/>
          <p:cNvSpPr txBox="1"/>
          <p:nvPr/>
        </p:nvSpPr>
        <p:spPr>
          <a:xfrm>
            <a:off x="3707765" y="1882140"/>
            <a:ext cx="8128635" cy="521970"/>
          </a:xfrm>
          <a:prstGeom prst="rect">
            <a:avLst/>
          </a:prstGeom>
          <a:noFill/>
        </p:spPr>
        <p:txBody>
          <a:bodyPr wrap="square" rtlCol="0" anchor="t">
            <a:spAutoFit/>
          </a:bodyPr>
          <a:lstStyle/>
          <a:p>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毛、朱领导的红军粉碎了敌人三次大规模的“围剿”</a:t>
            </a:r>
          </a:p>
        </p:txBody>
      </p:sp>
      <p:sp>
        <p:nvSpPr>
          <p:cNvPr id="10" name="文本框 9"/>
          <p:cNvSpPr txBox="1"/>
          <p:nvPr/>
        </p:nvSpPr>
        <p:spPr>
          <a:xfrm>
            <a:off x="81280" y="2438400"/>
            <a:ext cx="3108960" cy="473075"/>
          </a:xfrm>
          <a:prstGeom prst="rect">
            <a:avLst/>
          </a:prstGeom>
          <a:noFill/>
        </p:spPr>
        <p:txBody>
          <a:bodyPr wrap="square" rtlCol="0" anchor="t">
            <a:spAutoFit/>
          </a:bodyPr>
          <a:lstStyle/>
          <a:p>
            <a:pPr indent="0" fontAlgn="auto">
              <a:lnSpc>
                <a:spcPts val="298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）根据地建设</a:t>
            </a:r>
          </a:p>
        </p:txBody>
      </p:sp>
      <p:sp>
        <p:nvSpPr>
          <p:cNvPr id="11" name="文本框 10"/>
          <p:cNvSpPr txBox="1"/>
          <p:nvPr/>
        </p:nvSpPr>
        <p:spPr>
          <a:xfrm>
            <a:off x="2697480" y="2409825"/>
            <a:ext cx="1584960" cy="521970"/>
          </a:xfrm>
          <a:prstGeom prst="rect">
            <a:avLst/>
          </a:prstGeom>
          <a:noFill/>
        </p:spPr>
        <p:txBody>
          <a:bodyPr wrap="square" rtlCol="0" anchor="t">
            <a:spAutoFit/>
          </a:bodyPr>
          <a:lstStyle/>
          <a:p>
            <a:pPr>
              <a:spcBef>
                <a:spcPct val="50000"/>
              </a:spcBef>
              <a:defRPr/>
            </a:pPr>
            <a:r>
              <a:rPr lang="zh-CN" altLang="en-US" sz="2800" b="1">
                <a:solidFill>
                  <a:srgbClr val="C00000"/>
                </a:solidFill>
                <a:effectLst/>
                <a:latin typeface="华文中宋" panose="02010600040101010101" pitchFamily="2" charset="-122"/>
                <a:ea typeface="华文中宋" panose="02010600040101010101" pitchFamily="2" charset="-122"/>
                <a:sym typeface="+mn-ea"/>
              </a:rPr>
              <a:t>（基础）</a:t>
            </a: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5" name="文本框 4"/>
          <p:cNvSpPr txBox="1"/>
          <p:nvPr/>
        </p:nvSpPr>
        <p:spPr>
          <a:xfrm>
            <a:off x="81280" y="901700"/>
            <a:ext cx="487680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（二）革命新道路的开辟</a:t>
            </a:r>
          </a:p>
        </p:txBody>
      </p:sp>
      <p:sp>
        <p:nvSpPr>
          <p:cNvPr id="9" name="文本框 8"/>
          <p:cNvSpPr txBox="1"/>
          <p:nvPr/>
        </p:nvSpPr>
        <p:spPr>
          <a:xfrm>
            <a:off x="379095" y="1423670"/>
            <a:ext cx="256794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、实践：</a:t>
            </a:r>
            <a:endPar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3" name="文本框 12"/>
          <p:cNvSpPr txBox="1"/>
          <p:nvPr/>
        </p:nvSpPr>
        <p:spPr>
          <a:xfrm>
            <a:off x="379095" y="2839720"/>
            <a:ext cx="1908175" cy="699135"/>
          </a:xfrm>
          <a:prstGeom prst="rect">
            <a:avLst/>
          </a:prstGeom>
          <a:noFill/>
        </p:spPr>
        <p:txBody>
          <a:bodyPr wrap="square" rtlCol="0" anchor="t">
            <a:noAutofit/>
          </a:bodyPr>
          <a:lstStyle/>
          <a:p>
            <a:pPr indent="0" fontAlgn="auto">
              <a:lnSpc>
                <a:spcPct val="11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政权建设：</a:t>
            </a:r>
          </a:p>
          <a:p>
            <a:pPr indent="0" fontAlgn="auto">
              <a:lnSpc>
                <a:spcPct val="11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lnSpc>
                <a:spcPct val="11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2" name="文本框 11"/>
          <p:cNvSpPr txBox="1"/>
          <p:nvPr/>
        </p:nvSpPr>
        <p:spPr>
          <a:xfrm>
            <a:off x="379095" y="3815715"/>
            <a:ext cx="7802880" cy="2027555"/>
          </a:xfrm>
          <a:prstGeom prst="rect">
            <a:avLst/>
          </a:prstGeom>
          <a:noFill/>
          <a:ln w="12700" cmpd="sng">
            <a:solidFill>
              <a:srgbClr val="CB8D47"/>
            </a:solidFill>
            <a:prstDash val="solid"/>
          </a:ln>
        </p:spPr>
        <p:txBody>
          <a:bodyPr wrap="square" rtlCol="0" anchor="t">
            <a:spAutoFit/>
          </a:bodyPr>
          <a:lstStyle/>
          <a:p>
            <a:pPr fontAlgn="auto">
              <a:lnSpc>
                <a:spcPct val="90000"/>
              </a:lnSpc>
            </a:pPr>
            <a:r>
              <a:rPr lang="zh-CN" altLang="en-US" sz="2800" b="1">
                <a:solidFill>
                  <a:schemeClr val="accent2">
                    <a:lumMod val="50000"/>
                  </a:schemeClr>
                </a:solidFill>
                <a:latin typeface="楷体" panose="02010609060101010101" charset="-122"/>
                <a:ea typeface="楷体" panose="02010609060101010101" charset="-122"/>
                <a:cs typeface="华文中宋" panose="02010600040101010101" pitchFamily="2" charset="-122"/>
                <a:sym typeface="+mn-ea"/>
              </a:rPr>
              <a:t>宪法大纲规定：</a:t>
            </a:r>
          </a:p>
          <a:p>
            <a:pPr fontAlgn="auto">
              <a:lnSpc>
                <a:spcPct val="90000"/>
              </a:lnSpc>
            </a:pPr>
            <a:r>
              <a:rPr lang="zh-CN" altLang="en-US" sz="2800">
                <a:latin typeface="楷体" panose="02010609060101010101" charset="-122"/>
                <a:ea typeface="楷体" panose="02010609060101010101" charset="-122"/>
                <a:cs typeface="华文中宋" panose="02010600040101010101" pitchFamily="2" charset="-122"/>
                <a:sym typeface="+mn-ea"/>
              </a:rPr>
              <a:t>①</a:t>
            </a:r>
            <a:r>
              <a:rPr lang="zh-CN" altLang="en-US" sz="2800">
                <a:latin typeface="楷体" panose="02010609060101010101" charset="-122"/>
                <a:ea typeface="楷体" panose="02010609060101010101" charset="-122"/>
                <a:sym typeface="Arial" panose="020B0604020202020204" pitchFamily="34" charset="0"/>
              </a:rPr>
              <a:t>苏维埃政权属于工人、农民、红军士兵及一切劳苦民众；</a:t>
            </a:r>
          </a:p>
          <a:p>
            <a:pPr fontAlgn="auto">
              <a:lnSpc>
                <a:spcPct val="90000"/>
              </a:lnSpc>
            </a:pPr>
            <a:r>
              <a:rPr lang="zh-CN" altLang="en-US" sz="2800">
                <a:latin typeface="楷体" panose="02010609060101010101" charset="-122"/>
                <a:ea typeface="楷体" panose="02010609060101010101" charset="-122"/>
                <a:cs typeface="华文中宋" panose="02010600040101010101" pitchFamily="2" charset="-122"/>
                <a:sym typeface="+mn-ea"/>
              </a:rPr>
              <a:t>②宣布中华苏维埃共和国临时中央政府正式成立；</a:t>
            </a:r>
            <a:endParaRPr lang="zh-CN" altLang="en-US" sz="2800">
              <a:solidFill>
                <a:schemeClr val="tx1"/>
              </a:solidFill>
              <a:latin typeface="楷体" panose="02010609060101010101" charset="-122"/>
              <a:ea typeface="楷体" panose="02010609060101010101" charset="-122"/>
              <a:cs typeface="华文中宋" panose="02010600040101010101" pitchFamily="2" charset="-122"/>
              <a:sym typeface="+mn-ea"/>
            </a:endParaRPr>
          </a:p>
          <a:p>
            <a:pPr fontAlgn="auto">
              <a:lnSpc>
                <a:spcPct val="90000"/>
              </a:lnSpc>
            </a:pPr>
            <a:r>
              <a:rPr lang="zh-CN" altLang="en-US" sz="2800">
                <a:latin typeface="楷体" panose="02010609060101010101" charset="-122"/>
                <a:ea typeface="楷体" panose="02010609060101010101" charset="-122"/>
                <a:cs typeface="华文中宋" panose="02010600040101010101" pitchFamily="2" charset="-122"/>
                <a:sym typeface="+mn-ea"/>
              </a:rPr>
              <a:t>③大会推选毛泽东为临时中央政府主席。</a:t>
            </a:r>
          </a:p>
        </p:txBody>
      </p:sp>
      <p:sp>
        <p:nvSpPr>
          <p:cNvPr id="14" name="文本框 13"/>
          <p:cNvSpPr txBox="1"/>
          <p:nvPr>
            <p:custDataLst>
              <p:tags r:id="rId4"/>
            </p:custDataLst>
          </p:nvPr>
        </p:nvSpPr>
        <p:spPr>
          <a:xfrm>
            <a:off x="8275955" y="3815715"/>
            <a:ext cx="3560445" cy="478155"/>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p>
            <a:pPr>
              <a:lnSpc>
                <a:spcPct val="90000"/>
              </a:lnSpc>
            </a:pP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Arial" panose="020B0604020202020204" pitchFamily="34" charset="0"/>
              </a:rPr>
              <a:t>性质：工农民主政权</a:t>
            </a:r>
          </a:p>
        </p:txBody>
      </p:sp>
      <p:sp>
        <p:nvSpPr>
          <p:cNvPr id="15" name="文本框 14"/>
          <p:cNvSpPr txBox="1"/>
          <p:nvPr>
            <p:custDataLst>
              <p:tags r:id="rId5"/>
            </p:custDataLst>
          </p:nvPr>
        </p:nvSpPr>
        <p:spPr>
          <a:xfrm>
            <a:off x="8275955" y="4418330"/>
            <a:ext cx="3559810" cy="1383665"/>
          </a:xfrm>
          <a:prstGeom prst="rect">
            <a:avLst/>
          </a:prstGeom>
          <a:solidFill>
            <a:srgbClr val="C00000"/>
          </a:solidFill>
        </p:spPr>
        <p:txBody>
          <a:bodyPr wrap="square">
            <a:spAutoFit/>
          </a:bodyPr>
          <a:lstStyle>
            <a:defPPr>
              <a:defRPr lang="zh-CN"/>
            </a:defPPr>
            <a:lvl1pPr>
              <a:defRPr sz="2800" b="1">
                <a:solidFill>
                  <a:srgbClr val="FF0000"/>
                </a:solidFill>
              </a:defRPr>
            </a:lvl1pPr>
          </a:lstStyle>
          <a:p>
            <a:r>
              <a:rPr lang="zh-CN" altLang="en-US">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意义：①指导根据地建设和革命；②创建人民政权的尝试。</a:t>
            </a:r>
          </a:p>
        </p:txBody>
      </p:sp>
      <p:sp>
        <p:nvSpPr>
          <p:cNvPr id="16" name="文本框 15"/>
          <p:cNvSpPr txBox="1"/>
          <p:nvPr/>
        </p:nvSpPr>
        <p:spPr>
          <a:xfrm>
            <a:off x="379095" y="5812790"/>
            <a:ext cx="1908175" cy="699135"/>
          </a:xfrm>
          <a:prstGeom prst="rect">
            <a:avLst/>
          </a:prstGeom>
          <a:noFill/>
        </p:spPr>
        <p:txBody>
          <a:bodyPr wrap="square" rtlCol="0" anchor="t">
            <a:noAutofit/>
          </a:bodyPr>
          <a:lstStyle/>
          <a:p>
            <a:pPr indent="0" fontAlgn="auto">
              <a:lnSpc>
                <a:spcPct val="11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经济建设：</a:t>
            </a:r>
          </a:p>
          <a:p>
            <a:pPr indent="0" fontAlgn="auto">
              <a:lnSpc>
                <a:spcPct val="11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lnSpc>
                <a:spcPct val="11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7" name="文本框 16"/>
          <p:cNvSpPr txBox="1"/>
          <p:nvPr/>
        </p:nvSpPr>
        <p:spPr>
          <a:xfrm>
            <a:off x="2119630" y="5858510"/>
            <a:ext cx="7166610" cy="521970"/>
          </a:xfrm>
          <a:prstGeom prst="rect">
            <a:avLst/>
          </a:prstGeom>
          <a:noFill/>
        </p:spPr>
        <p:txBody>
          <a:bodyPr wrap="none" rtlCol="0" anchor="t">
            <a:spAutoFit/>
          </a:bodyPr>
          <a:lstStyle/>
          <a:p>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粉碎经济封锁</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，努力发展生产，巩固</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政权。</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  </a:t>
            </a:r>
          </a:p>
        </p:txBody>
      </p:sp>
      <p:pic>
        <p:nvPicPr>
          <p:cNvPr id="19" name="图片 18"/>
          <p:cNvPicPr>
            <a:picLocks noChangeAspect="1"/>
          </p:cNvPicPr>
          <p:nvPr>
            <p:custDataLst>
              <p:tags r:id="rId6"/>
            </p:custDataLst>
          </p:nvPr>
        </p:nvPicPr>
        <p:blipFill>
          <a:blip r:embed="rId8"/>
          <a:stretch>
            <a:fillRect/>
          </a:stretch>
        </p:blipFill>
        <p:spPr>
          <a:xfrm>
            <a:off x="9854565" y="342265"/>
            <a:ext cx="1891665" cy="1534160"/>
          </a:xfrm>
          <a:prstGeom prst="rect">
            <a:avLst/>
          </a:prstGeom>
          <a:noFill/>
          <a:ln w="9525">
            <a:noFill/>
          </a:ln>
          <a:effectLst>
            <a:outerShdw blurRad="50800" dist="38100" dir="2700000" algn="tl" rotWithShape="0">
              <a:prstClr val="black">
                <a:alpha val="40000"/>
              </a:prst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P spid="11" grpId="1"/>
      <p:bldP spid="13" grpId="0"/>
      <p:bldP spid="13" grpId="1"/>
      <p:bldP spid="12" grpId="0" animBg="1"/>
      <p:bldP spid="12" grpId="1" animBg="1"/>
      <p:bldP spid="14" grpId="0" animBg="1"/>
      <p:bldP spid="14" grpId="1" animBg="1"/>
      <p:bldP spid="15" grpId="0" animBg="1"/>
      <p:bldP spid="15" grpId="1" animBg="1"/>
      <p:bldP spid="16" grpId="0"/>
      <p:bldP spid="16" grpId="1"/>
      <p:bldP spid="17" grpId="0"/>
      <p:bldP spid="17"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3" name="文本框 2"/>
          <p:cNvSpPr txBox="1"/>
          <p:nvPr/>
        </p:nvSpPr>
        <p:spPr>
          <a:xfrm>
            <a:off x="257810" y="925830"/>
            <a:ext cx="11685270" cy="2306320"/>
          </a:xfrm>
          <a:prstGeom prst="rect">
            <a:avLst/>
          </a:prstGeom>
          <a:noFill/>
        </p:spPr>
        <p:txBody>
          <a:bodyPr wrap="square" rtlCol="0" anchor="t">
            <a:spAutoFit/>
          </a:bodyPr>
          <a:lstStyle/>
          <a:p>
            <a:pPr algn="just">
              <a:lnSpc>
                <a:spcPct val="120000"/>
              </a:lnSpc>
            </a:pPr>
            <a:r>
              <a:rPr lang="en-US" altLang="zh-CN" sz="2400" kern="100">
                <a:solidFill>
                  <a:srgbClr val="C00000"/>
                </a:solidFill>
                <a:effectLst/>
                <a:latin typeface="黑体" panose="02010609060101010101" charset="-122"/>
                <a:ea typeface="黑体" panose="02010609060101010101" charset="-122"/>
                <a:cs typeface="黑体" panose="02010609060101010101" charset="-122"/>
                <a:sym typeface="+mn-ea"/>
              </a:rPr>
              <a:t>5</a:t>
            </a:r>
            <a:r>
              <a:rPr lang="zh-CN" altLang="en-US" sz="2400" kern="100">
                <a:solidFill>
                  <a:srgbClr val="C00000"/>
                </a:solidFill>
                <a:effectLst/>
                <a:latin typeface="黑体" panose="02010609060101010101" charset="-122"/>
                <a:ea typeface="黑体" panose="02010609060101010101" charset="-122"/>
                <a:cs typeface="黑体" panose="02010609060101010101" charset="-122"/>
                <a:sym typeface="+mn-ea"/>
              </a:rPr>
              <a:t>、</a:t>
            </a:r>
            <a:r>
              <a:rPr lang="zh-CN" altLang="zh-CN" sz="2400" kern="100">
                <a:solidFill>
                  <a:srgbClr val="C00000"/>
                </a:solidFill>
                <a:effectLst/>
                <a:latin typeface="黑体" panose="02010609060101010101" charset="-122"/>
                <a:ea typeface="黑体" panose="02010609060101010101" charset="-122"/>
                <a:cs typeface="黑体" panose="02010609060101010101" charset="-122"/>
                <a:sym typeface="+mn-ea"/>
              </a:rPr>
              <a:t>（</a:t>
            </a:r>
            <a:r>
              <a:rPr lang="en-US" altLang="zh-CN" sz="2400" kern="100">
                <a:solidFill>
                  <a:srgbClr val="C00000"/>
                </a:solidFill>
                <a:effectLst/>
                <a:latin typeface="黑体" panose="02010609060101010101" charset="-122"/>
                <a:ea typeface="黑体" panose="02010609060101010101" charset="-122"/>
                <a:cs typeface="黑体" panose="02010609060101010101" charset="-122"/>
                <a:sym typeface="+mn-ea"/>
              </a:rPr>
              <a:t>2020·</a:t>
            </a:r>
            <a:r>
              <a:rPr lang="zh-CN" altLang="zh-CN" sz="2400" kern="100">
                <a:solidFill>
                  <a:srgbClr val="C00000"/>
                </a:solidFill>
                <a:effectLst/>
                <a:latin typeface="黑体" panose="02010609060101010101" charset="-122"/>
                <a:ea typeface="黑体" panose="02010609060101010101" charset="-122"/>
                <a:cs typeface="黑体" panose="02010609060101010101" charset="-122"/>
                <a:sym typeface="+mn-ea"/>
              </a:rPr>
              <a:t>江苏卷）</a:t>
            </a:r>
            <a:r>
              <a:rPr lang="en-US" altLang="zh-CN" sz="2400" kern="100">
                <a:solidFill>
                  <a:schemeClr val="tx1"/>
                </a:solidFill>
                <a:effectLst/>
                <a:latin typeface="黑体" panose="02010609060101010101" charset="-122"/>
                <a:ea typeface="黑体" panose="02010609060101010101" charset="-122"/>
                <a:cs typeface="黑体" panose="02010609060101010101" charset="-122"/>
                <a:sym typeface="+mn-ea"/>
              </a:rPr>
              <a:t>1</a:t>
            </a:r>
            <a:r>
              <a:rPr lang="en-US" altLang="zh-CN" sz="2400" kern="100">
                <a:effectLst/>
                <a:latin typeface="黑体" panose="02010609060101010101" charset="-122"/>
                <a:ea typeface="黑体" panose="02010609060101010101" charset="-122"/>
                <a:cs typeface="黑体" panose="02010609060101010101" charset="-122"/>
                <a:sym typeface="+mn-ea"/>
              </a:rPr>
              <a:t>927</a:t>
            </a:r>
            <a:r>
              <a:rPr lang="zh-CN" altLang="zh-CN" sz="2400" kern="100">
                <a:effectLst/>
                <a:latin typeface="黑体" panose="02010609060101010101" charset="-122"/>
                <a:ea typeface="黑体" panose="02010609060101010101" charset="-122"/>
                <a:cs typeface="黑体" panose="02010609060101010101" charset="-122"/>
                <a:sym typeface="+mn-ea"/>
              </a:rPr>
              <a:t>年</a:t>
            </a:r>
            <a:r>
              <a:rPr lang="en-US" altLang="zh-CN" sz="2400" kern="100">
                <a:effectLst/>
                <a:latin typeface="黑体" panose="02010609060101010101" charset="-122"/>
                <a:ea typeface="黑体" panose="02010609060101010101" charset="-122"/>
                <a:cs typeface="黑体" panose="02010609060101010101" charset="-122"/>
                <a:sym typeface="+mn-ea"/>
              </a:rPr>
              <a:t>11</a:t>
            </a:r>
            <a:r>
              <a:rPr lang="zh-CN" altLang="zh-CN" sz="2400" kern="100">
                <a:effectLst/>
                <a:latin typeface="黑体" panose="02010609060101010101" charset="-122"/>
                <a:ea typeface="黑体" panose="02010609060101010101" charset="-122"/>
                <a:cs typeface="黑体" panose="02010609060101010101" charset="-122"/>
                <a:sym typeface="+mn-ea"/>
              </a:rPr>
              <a:t>月</a:t>
            </a:r>
            <a:r>
              <a:rPr lang="en-US" altLang="zh-CN" sz="2400" kern="100">
                <a:effectLst/>
                <a:latin typeface="黑体" panose="02010609060101010101" charset="-122"/>
                <a:ea typeface="黑体" panose="02010609060101010101" charset="-122"/>
                <a:cs typeface="黑体" panose="02010609060101010101" charset="-122"/>
                <a:sym typeface="+mn-ea"/>
              </a:rPr>
              <a:t>1</a:t>
            </a:r>
            <a:r>
              <a:rPr lang="zh-CN" altLang="zh-CN" sz="2400" kern="100">
                <a:effectLst/>
                <a:latin typeface="黑体" panose="02010609060101010101" charset="-122"/>
                <a:ea typeface="黑体" panose="02010609060101010101" charset="-122"/>
                <a:cs typeface="黑体" panose="02010609060101010101" charset="-122"/>
                <a:sym typeface="+mn-ea"/>
              </a:rPr>
              <a:t>日，在时任中共中央农运委员会书记、江苏省委负责人王若飞的组织领导下，宜兴县各路农民队伍举行暴动，宣告成立宜兴县工农兵苏维埃政府。随后江阴、常熟等地共产党人先后暴动予以响应。这一革命斗争重在（</a:t>
            </a:r>
            <a:r>
              <a:rPr lang="en-US" altLang="zh-CN" sz="2400" kern="100">
                <a:effectLst/>
                <a:latin typeface="黑体" panose="02010609060101010101" charset="-122"/>
                <a:ea typeface="黑体" panose="02010609060101010101" charset="-122"/>
                <a:cs typeface="黑体" panose="02010609060101010101" charset="-122"/>
                <a:sym typeface="+mn-ea"/>
              </a:rPr>
              <a:t>   </a:t>
            </a:r>
            <a:r>
              <a:rPr lang="zh-CN" altLang="zh-CN" sz="2400" kern="100">
                <a:effectLst/>
                <a:latin typeface="黑体" panose="02010609060101010101" charset="-122"/>
                <a:ea typeface="黑体" panose="02010609060101010101" charset="-122"/>
                <a:cs typeface="黑体" panose="02010609060101010101" charset="-122"/>
                <a:sym typeface="+mn-ea"/>
              </a:rPr>
              <a:t>）</a:t>
            </a:r>
            <a:endParaRPr lang="zh-CN" altLang="zh-CN" sz="2400" kern="100">
              <a:effectLst/>
              <a:latin typeface="黑体" panose="02010609060101010101" charset="-122"/>
              <a:ea typeface="黑体" panose="02010609060101010101" charset="-122"/>
              <a:cs typeface="黑体" panose="02010609060101010101" charset="-122"/>
            </a:endParaRPr>
          </a:p>
          <a:p>
            <a:pPr algn="just">
              <a:lnSpc>
                <a:spcPct val="120000"/>
              </a:lnSpc>
            </a:pPr>
            <a:r>
              <a:rPr lang="en-US" altLang="zh-CN" sz="2400" kern="100">
                <a:effectLst/>
                <a:latin typeface="黑体" panose="02010609060101010101" charset="-122"/>
                <a:ea typeface="黑体" panose="02010609060101010101" charset="-122"/>
                <a:cs typeface="黑体" panose="02010609060101010101" charset="-122"/>
                <a:sym typeface="+mn-ea"/>
              </a:rPr>
              <a:t>A</a:t>
            </a:r>
            <a:r>
              <a:rPr lang="zh-CN" altLang="zh-CN" sz="2400" kern="100">
                <a:effectLst/>
                <a:latin typeface="黑体" panose="02010609060101010101" charset="-122"/>
                <a:ea typeface="黑体" panose="02010609060101010101" charset="-122"/>
                <a:cs typeface="黑体" panose="02010609060101010101" charset="-122"/>
                <a:sym typeface="+mn-ea"/>
              </a:rPr>
              <a:t>．推动国民革命运动进程</a:t>
            </a:r>
            <a:r>
              <a:rPr lang="en-US" altLang="zh-CN" sz="2400" kern="100">
                <a:effectLst/>
                <a:latin typeface="黑体" panose="02010609060101010101" charset="-122"/>
                <a:ea typeface="黑体" panose="02010609060101010101" charset="-122"/>
                <a:cs typeface="黑体" panose="02010609060101010101" charset="-122"/>
                <a:sym typeface="+mn-ea"/>
              </a:rPr>
              <a:t>              B</a:t>
            </a:r>
            <a:r>
              <a:rPr lang="zh-CN" altLang="zh-CN" sz="2400" kern="100">
                <a:effectLst/>
                <a:latin typeface="黑体" panose="02010609060101010101" charset="-122"/>
                <a:ea typeface="黑体" panose="02010609060101010101" charset="-122"/>
                <a:cs typeface="黑体" panose="02010609060101010101" charset="-122"/>
                <a:sym typeface="+mn-ea"/>
              </a:rPr>
              <a:t>．开辟武装夺取政权道路</a:t>
            </a:r>
            <a:endParaRPr lang="zh-CN" altLang="zh-CN" sz="2400" kern="100">
              <a:effectLst/>
              <a:latin typeface="黑体" panose="02010609060101010101" charset="-122"/>
              <a:ea typeface="黑体" panose="02010609060101010101" charset="-122"/>
              <a:cs typeface="黑体" panose="02010609060101010101" charset="-122"/>
            </a:endParaRPr>
          </a:p>
          <a:p>
            <a:pPr algn="just">
              <a:lnSpc>
                <a:spcPct val="120000"/>
              </a:lnSpc>
            </a:pPr>
            <a:r>
              <a:rPr lang="en-US" altLang="zh-CN" sz="2400" kern="100">
                <a:effectLst/>
                <a:latin typeface="黑体" panose="02010609060101010101" charset="-122"/>
                <a:ea typeface="黑体" panose="02010609060101010101" charset="-122"/>
                <a:cs typeface="黑体" panose="02010609060101010101" charset="-122"/>
                <a:sym typeface="+mn-ea"/>
              </a:rPr>
              <a:t>C</a:t>
            </a:r>
            <a:r>
              <a:rPr lang="zh-CN" altLang="zh-CN" sz="2400" kern="100">
                <a:effectLst/>
                <a:latin typeface="黑体" panose="02010609060101010101" charset="-122"/>
                <a:ea typeface="黑体" panose="02010609060101010101" charset="-122"/>
                <a:cs typeface="黑体" panose="02010609060101010101" charset="-122"/>
                <a:sym typeface="+mn-ea"/>
              </a:rPr>
              <a:t>．尝试开展中心城市暴动</a:t>
            </a:r>
            <a:r>
              <a:rPr lang="en-US" altLang="zh-CN" sz="2400" kern="100">
                <a:effectLst/>
                <a:latin typeface="黑体" panose="02010609060101010101" charset="-122"/>
                <a:ea typeface="黑体" panose="02010609060101010101" charset="-122"/>
                <a:cs typeface="黑体" panose="02010609060101010101" charset="-122"/>
                <a:sym typeface="+mn-ea"/>
              </a:rPr>
              <a:t>              D</a:t>
            </a:r>
            <a:r>
              <a:rPr lang="zh-CN" altLang="zh-CN" sz="2400" kern="100">
                <a:effectLst/>
                <a:latin typeface="黑体" panose="02010609060101010101" charset="-122"/>
                <a:ea typeface="黑体" panose="02010609060101010101" charset="-122"/>
                <a:cs typeface="黑体" panose="02010609060101010101" charset="-122"/>
                <a:sym typeface="+mn-ea"/>
              </a:rPr>
              <a:t>．探索建立农村革命政权</a:t>
            </a:r>
          </a:p>
        </p:txBody>
      </p:sp>
      <p:sp>
        <p:nvSpPr>
          <p:cNvPr id="10" name="文本框 9"/>
          <p:cNvSpPr txBox="1"/>
          <p:nvPr/>
        </p:nvSpPr>
        <p:spPr>
          <a:xfrm>
            <a:off x="10838815" y="2107565"/>
            <a:ext cx="1171575" cy="1568450"/>
          </a:xfrm>
          <a:prstGeom prst="rect">
            <a:avLst/>
          </a:prstGeom>
          <a:noFill/>
          <a:ln w="9525">
            <a:noFill/>
          </a:ln>
        </p:spPr>
        <p:txBody>
          <a:bodyPr>
            <a:spAutoFit/>
          </a:bodyPr>
          <a:lstStyle/>
          <a:p>
            <a:pPr>
              <a:spcBef>
                <a:spcPct val="50000"/>
              </a:spcBef>
            </a:pPr>
            <a:r>
              <a:rPr lang="en-US" altLang="zh-CN" sz="9600" b="1" dirty="0">
                <a:solidFill>
                  <a:srgbClr val="C00000"/>
                </a:solidFill>
                <a:cs typeface="+mn-lt"/>
              </a:rPr>
              <a:t>D</a:t>
            </a:r>
          </a:p>
        </p:txBody>
      </p:sp>
      <p:sp>
        <p:nvSpPr>
          <p:cNvPr id="5" name="文本框 4"/>
          <p:cNvSpPr txBox="1"/>
          <p:nvPr/>
        </p:nvSpPr>
        <p:spPr>
          <a:xfrm>
            <a:off x="345440" y="3429000"/>
            <a:ext cx="11371580" cy="2968625"/>
          </a:xfrm>
          <a:prstGeom prst="rect">
            <a:avLst/>
          </a:prstGeom>
          <a:noFill/>
        </p:spPr>
        <p:txBody>
          <a:bodyPr wrap="square" rtlCol="0" anchor="t">
            <a:spAutoFit/>
          </a:bodyPr>
          <a:lstStyle/>
          <a:p>
            <a:pPr>
              <a:lnSpc>
                <a:spcPct val="130000"/>
              </a:lnSpc>
            </a:pPr>
            <a:r>
              <a:rPr lang="en-US" altLang="zh-CN" sz="2400">
                <a:solidFill>
                  <a:srgbClr val="C00000"/>
                </a:solidFill>
                <a:latin typeface="黑体" panose="02010609060101010101" charset="-122"/>
                <a:ea typeface="黑体" panose="02010609060101010101" charset="-122"/>
                <a:cs typeface="黑体" panose="02010609060101010101" charset="-122"/>
              </a:rPr>
              <a:t>6</a:t>
            </a:r>
            <a:r>
              <a:rPr lang="zh-CN" altLang="en-US" sz="2400">
                <a:solidFill>
                  <a:srgbClr val="C00000"/>
                </a:solidFill>
                <a:latin typeface="黑体" panose="02010609060101010101" charset="-122"/>
                <a:ea typeface="黑体" panose="02010609060101010101" charset="-122"/>
                <a:cs typeface="黑体" panose="02010609060101010101" charset="-122"/>
              </a:rPr>
              <a:t>、</a:t>
            </a:r>
            <a:r>
              <a:rPr lang="en-US" altLang="zh-CN" sz="2400">
                <a:solidFill>
                  <a:srgbClr val="C00000"/>
                </a:solidFill>
                <a:latin typeface="黑体" panose="02010609060101010101" charset="-122"/>
                <a:ea typeface="黑体" panose="02010609060101010101" charset="-122"/>
                <a:cs typeface="黑体" panose="02010609060101010101" charset="-122"/>
              </a:rPr>
              <a:t>(</a:t>
            </a:r>
            <a:r>
              <a:rPr lang="zh-CN" altLang="en-US" sz="2400">
                <a:solidFill>
                  <a:srgbClr val="C00000"/>
                </a:solidFill>
                <a:latin typeface="黑体" panose="02010609060101010101" charset="-122"/>
                <a:ea typeface="黑体" panose="02010609060101010101" charset="-122"/>
                <a:cs typeface="黑体" panose="02010609060101010101" charset="-122"/>
              </a:rPr>
              <a:t>2013·全国I卷</a:t>
            </a:r>
            <a:r>
              <a:rPr lang="en-US" altLang="zh-CN" sz="2400">
                <a:solidFill>
                  <a:srgbClr val="C00000"/>
                </a:solidFill>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1928年中共六大通过的《政治议决案》指出：各省自发的农民游击战争，只有和“无产阶级的城市的新的革命高潮相联结起来”，才可能变成“全国胜利的民众暴动的</a:t>
            </a:r>
            <a:r>
              <a:rPr lang="zh-CN" altLang="en-US" sz="2400">
                <a:latin typeface="黑体" panose="02010609060101010101" charset="-122"/>
                <a:ea typeface="黑体" panose="02010609060101010101" charset="-122"/>
                <a:cs typeface="黑体" panose="02010609060101010101" charset="-122"/>
                <a:sym typeface="+mn-ea"/>
              </a:rPr>
              <a:t>出发点”。这反映了当时中共中央（</a:t>
            </a:r>
            <a:r>
              <a:rPr lang="en-US" altLang="zh-CN" sz="2400">
                <a:latin typeface="黑体" panose="02010609060101010101" charset="-122"/>
                <a:ea typeface="黑体" panose="02010609060101010101" charset="-122"/>
                <a:cs typeface="黑体" panose="02010609060101010101" charset="-122"/>
                <a:sym typeface="+mn-ea"/>
              </a:rPr>
              <a:t>   </a:t>
            </a:r>
            <a:r>
              <a:rPr lang="zh-CN" altLang="en-US" sz="2400">
                <a:latin typeface="黑体" panose="02010609060101010101" charset="-122"/>
                <a:ea typeface="黑体" panose="02010609060101010101" charset="-122"/>
                <a:cs typeface="黑体" panose="02010609060101010101" charset="-122"/>
                <a:sym typeface="+mn-ea"/>
              </a:rPr>
              <a:t>）</a:t>
            </a:r>
            <a:endParaRPr lang="zh-CN" altLang="en-US" sz="2400">
              <a:latin typeface="黑体" panose="02010609060101010101" charset="-122"/>
              <a:ea typeface="黑体" panose="02010609060101010101" charset="-122"/>
              <a:cs typeface="黑体" panose="02010609060101010101" charset="-122"/>
            </a:endParaRPr>
          </a:p>
          <a:p>
            <a:pPr>
              <a:lnSpc>
                <a:spcPct val="130000"/>
              </a:lnSpc>
            </a:pPr>
            <a:r>
              <a:rPr lang="zh-CN" altLang="en-US" sz="2400">
                <a:latin typeface="黑体" panose="02010609060101010101" charset="-122"/>
                <a:ea typeface="黑体" panose="02010609060101010101" charset="-122"/>
                <a:cs typeface="黑体" panose="02010609060101010101" charset="-122"/>
              </a:rPr>
              <a:t>A.主张走农村包围城市的革命道路 </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sym typeface="+mn-ea"/>
              </a:rPr>
              <a:t>B.坚持以城市为中心的革命模式</a:t>
            </a:r>
            <a:endParaRPr lang="zh-CN" altLang="en-US" sz="2400">
              <a:latin typeface="黑体" panose="02010609060101010101" charset="-122"/>
              <a:ea typeface="黑体" panose="02010609060101010101" charset="-122"/>
              <a:cs typeface="黑体" panose="02010609060101010101" charset="-122"/>
            </a:endParaRPr>
          </a:p>
          <a:p>
            <a:pPr>
              <a:lnSpc>
                <a:spcPct val="130000"/>
              </a:lnSpc>
            </a:pPr>
            <a:r>
              <a:rPr lang="zh-CN" altLang="en-US" sz="2400">
                <a:latin typeface="黑体" panose="02010609060101010101" charset="-122"/>
                <a:ea typeface="黑体" panose="02010609060101010101" charset="-122"/>
                <a:cs typeface="黑体" panose="02010609060101010101" charset="-122"/>
                <a:sym typeface="+mn-ea"/>
              </a:rPr>
              <a:t>C.重视农民战争与城市暴动的结合  </a:t>
            </a:r>
            <a:r>
              <a:rPr lang="en-US" altLang="zh-CN" sz="2400">
                <a:latin typeface="黑体" panose="02010609060101010101" charset="-122"/>
                <a:ea typeface="黑体" panose="02010609060101010101" charset="-122"/>
                <a:cs typeface="黑体" panose="02010609060101010101" charset="-122"/>
                <a:sym typeface="+mn-ea"/>
              </a:rPr>
              <a:t>    </a:t>
            </a:r>
            <a:r>
              <a:rPr lang="zh-CN" altLang="en-US" sz="2400">
                <a:latin typeface="黑体" panose="02010609060101010101" charset="-122"/>
                <a:ea typeface="黑体" panose="02010609060101010101" charset="-122"/>
                <a:cs typeface="黑体" panose="02010609060101010101" charset="-122"/>
                <a:sym typeface="+mn-ea"/>
              </a:rPr>
              <a:t>D.认为农民阶级是取得革命胜利的主导</a:t>
            </a:r>
            <a:endParaRPr lang="zh-CN" altLang="en-US" sz="2400">
              <a:latin typeface="黑体" panose="02010609060101010101" charset="-122"/>
              <a:ea typeface="黑体" panose="02010609060101010101" charset="-122"/>
              <a:cs typeface="黑体" panose="02010609060101010101" charset="-122"/>
            </a:endParaRPr>
          </a:p>
          <a:p>
            <a:pPr>
              <a:lnSpc>
                <a:spcPct val="130000"/>
              </a:lnSpc>
            </a:pPr>
            <a:endParaRPr lang="zh-CN" altLang="en-US" sz="2400">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38815" y="4431030"/>
            <a:ext cx="1171575" cy="1568450"/>
          </a:xfrm>
          <a:prstGeom prst="rect">
            <a:avLst/>
          </a:prstGeom>
          <a:noFill/>
          <a:ln w="9525">
            <a:noFill/>
          </a:ln>
        </p:spPr>
        <p:txBody>
          <a:bodyPr>
            <a:spAutoFit/>
          </a:bodyPr>
          <a:lstStyle/>
          <a:p>
            <a:pPr>
              <a:spcBef>
                <a:spcPct val="50000"/>
              </a:spcBef>
            </a:pPr>
            <a:r>
              <a:rPr lang="en-US" altLang="zh-CN" sz="9600" b="1" dirty="0">
                <a:solidFill>
                  <a:srgbClr val="C00000"/>
                </a:solidFill>
                <a:cs typeface="+mn-lt"/>
              </a:rPr>
              <a:t>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593725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工农武装割据开辟革命新道路</a:t>
            </a:r>
          </a:p>
        </p:txBody>
      </p:sp>
      <p:sp>
        <p:nvSpPr>
          <p:cNvPr id="3" name="文本框 2"/>
          <p:cNvSpPr txBox="1"/>
          <p:nvPr/>
        </p:nvSpPr>
        <p:spPr>
          <a:xfrm>
            <a:off x="379095" y="819785"/>
            <a:ext cx="11463020" cy="2306320"/>
          </a:xfrm>
          <a:prstGeom prst="rect">
            <a:avLst/>
          </a:prstGeom>
          <a:noFill/>
        </p:spPr>
        <p:txBody>
          <a:bodyPr wrap="square" rtlCol="0" anchor="t">
            <a:spAutoFit/>
          </a:bodyPr>
          <a:lstStyle/>
          <a:p>
            <a:pPr algn="l">
              <a:lnSpc>
                <a:spcPct val="120000"/>
              </a:lnSpc>
            </a:pPr>
            <a:r>
              <a:rPr lang="en-US" altLang="zh-CN" sz="2400" kern="100">
                <a:solidFill>
                  <a:srgbClr val="C00000"/>
                </a:solidFill>
                <a:effectLst/>
                <a:latin typeface="黑体" panose="02010609060101010101" charset="-122"/>
                <a:ea typeface="黑体" panose="02010609060101010101" charset="-122"/>
                <a:cs typeface="黑体" panose="02010609060101010101" charset="-122"/>
                <a:sym typeface="+mn-ea"/>
              </a:rPr>
              <a:t>3</a:t>
            </a:r>
            <a:r>
              <a:rPr lang="zh-CN" altLang="en-US" sz="2400" kern="100">
                <a:solidFill>
                  <a:srgbClr val="C00000"/>
                </a:solidFill>
                <a:effectLst/>
                <a:latin typeface="黑体" panose="02010609060101010101" charset="-122"/>
                <a:ea typeface="黑体" panose="02010609060101010101" charset="-122"/>
                <a:cs typeface="黑体" panose="02010609060101010101" charset="-122"/>
                <a:sym typeface="+mn-ea"/>
              </a:rPr>
              <a:t>、（</a:t>
            </a:r>
            <a:r>
              <a:rPr lang="en-US" altLang="zh-CN" sz="2400" kern="100">
                <a:solidFill>
                  <a:srgbClr val="C00000"/>
                </a:solidFill>
                <a:effectLst/>
                <a:latin typeface="黑体" panose="02010609060101010101" charset="-122"/>
                <a:ea typeface="黑体" panose="02010609060101010101" charset="-122"/>
                <a:cs typeface="黑体" panose="02010609060101010101" charset="-122"/>
                <a:sym typeface="+mn-ea"/>
              </a:rPr>
              <a:t>2016·</a:t>
            </a:r>
            <a:r>
              <a:rPr lang="zh-CN" altLang="zh-CN" sz="2400" kern="100">
                <a:solidFill>
                  <a:srgbClr val="C00000"/>
                </a:solidFill>
                <a:effectLst/>
                <a:latin typeface="黑体" panose="02010609060101010101" charset="-122"/>
                <a:ea typeface="黑体" panose="02010609060101010101" charset="-122"/>
                <a:cs typeface="黑体" panose="02010609060101010101" charset="-122"/>
                <a:sym typeface="+mn-ea"/>
              </a:rPr>
              <a:t>全国新课标）</a:t>
            </a:r>
            <a:r>
              <a:rPr lang="en-US" altLang="zh-CN" sz="2400" kern="100">
                <a:effectLst/>
                <a:latin typeface="黑体" panose="02010609060101010101" charset="-122"/>
                <a:ea typeface="黑体" panose="02010609060101010101" charset="-122"/>
                <a:cs typeface="黑体" panose="02010609060101010101" charset="-122"/>
                <a:sym typeface="+mn-ea"/>
              </a:rPr>
              <a:t>1930</a:t>
            </a:r>
            <a:r>
              <a:rPr lang="zh-CN" altLang="zh-CN" sz="2400" kern="100">
                <a:effectLst/>
                <a:latin typeface="黑体" panose="02010609060101010101" charset="-122"/>
                <a:ea typeface="黑体" panose="02010609060101010101" charset="-122"/>
                <a:cs typeface="黑体" panose="02010609060101010101" charset="-122"/>
                <a:sym typeface="+mn-ea"/>
              </a:rPr>
              <a:t>年，鄂豫皖革命根据地英山县水稻单位面积产量增加二三成，有的甚至达到五成，出现“赤色区米价一元一斗，白色区一元只能买四五升”的情况。这主要是因为根据地（</a:t>
            </a:r>
            <a:r>
              <a:rPr lang="en-US" altLang="zh-CN" sz="2400" kern="100">
                <a:effectLst/>
                <a:latin typeface="黑体" panose="02010609060101010101" charset="-122"/>
                <a:ea typeface="黑体" panose="02010609060101010101" charset="-122"/>
                <a:cs typeface="黑体" panose="02010609060101010101" charset="-122"/>
                <a:sym typeface="+mn-ea"/>
              </a:rPr>
              <a:t>   </a:t>
            </a:r>
            <a:r>
              <a:rPr lang="zh-CN" altLang="zh-CN" sz="2400" kern="100">
                <a:effectLst/>
                <a:latin typeface="黑体" panose="02010609060101010101" charset="-122"/>
                <a:ea typeface="黑体" panose="02010609060101010101" charset="-122"/>
                <a:cs typeface="黑体" panose="02010609060101010101" charset="-122"/>
                <a:sym typeface="+mn-ea"/>
              </a:rPr>
              <a:t>）</a:t>
            </a:r>
            <a:endParaRPr lang="zh-CN" altLang="zh-CN" sz="2400" kern="100">
              <a:effectLst/>
              <a:latin typeface="黑体" panose="02010609060101010101" charset="-122"/>
              <a:ea typeface="黑体" panose="02010609060101010101" charset="-122"/>
              <a:cs typeface="黑体" panose="02010609060101010101" charset="-122"/>
            </a:endParaRPr>
          </a:p>
          <a:p>
            <a:pPr algn="l">
              <a:lnSpc>
                <a:spcPct val="120000"/>
              </a:lnSpc>
            </a:pPr>
            <a:r>
              <a:rPr lang="en-US" altLang="zh-CN" sz="2400" kern="100">
                <a:effectLst/>
                <a:latin typeface="黑体" panose="02010609060101010101" charset="-122"/>
                <a:ea typeface="黑体" panose="02010609060101010101" charset="-122"/>
                <a:cs typeface="黑体" panose="02010609060101010101" charset="-122"/>
                <a:sym typeface="+mn-ea"/>
              </a:rPr>
              <a:t>A.</a:t>
            </a:r>
            <a:r>
              <a:rPr lang="zh-CN" altLang="zh-CN" sz="2400" kern="100">
                <a:effectLst/>
                <a:latin typeface="黑体" panose="02010609060101010101" charset="-122"/>
                <a:ea typeface="黑体" panose="02010609060101010101" charset="-122"/>
                <a:cs typeface="黑体" panose="02010609060101010101" charset="-122"/>
                <a:sym typeface="+mn-ea"/>
              </a:rPr>
              <a:t>农民生产的积极性高</a:t>
            </a:r>
            <a:r>
              <a:rPr lang="en-US" altLang="zh-CN" sz="2400" kern="100">
                <a:effectLst/>
                <a:latin typeface="黑体" panose="02010609060101010101" charset="-122"/>
                <a:ea typeface="黑体" panose="02010609060101010101" charset="-122"/>
                <a:cs typeface="黑体" panose="02010609060101010101" charset="-122"/>
                <a:sym typeface="+mn-ea"/>
              </a:rPr>
              <a:t>                 B.</a:t>
            </a:r>
            <a:r>
              <a:rPr lang="zh-CN" altLang="zh-CN" sz="2400" kern="100">
                <a:effectLst/>
                <a:latin typeface="黑体" panose="02010609060101010101" charset="-122"/>
                <a:ea typeface="黑体" panose="02010609060101010101" charset="-122"/>
                <a:cs typeface="黑体" panose="02010609060101010101" charset="-122"/>
                <a:sym typeface="+mn-ea"/>
              </a:rPr>
              <a:t>红军英勇奋战保卫农民生产</a:t>
            </a:r>
            <a:endParaRPr lang="zh-CN" altLang="zh-CN" sz="2400" kern="100">
              <a:effectLst/>
              <a:latin typeface="黑体" panose="02010609060101010101" charset="-122"/>
              <a:ea typeface="黑体" panose="02010609060101010101" charset="-122"/>
              <a:cs typeface="黑体" panose="02010609060101010101" charset="-122"/>
            </a:endParaRPr>
          </a:p>
          <a:p>
            <a:pPr>
              <a:lnSpc>
                <a:spcPct val="120000"/>
              </a:lnSpc>
            </a:pPr>
            <a:r>
              <a:rPr lang="en-US" altLang="zh-CN" sz="2400" kern="100">
                <a:effectLst/>
                <a:latin typeface="黑体" panose="02010609060101010101" charset="-122"/>
                <a:ea typeface="黑体" panose="02010609060101010101" charset="-122"/>
                <a:cs typeface="黑体" panose="02010609060101010101" charset="-122"/>
                <a:sym typeface="+mn-ea"/>
              </a:rPr>
              <a:t>C.</a:t>
            </a:r>
            <a:r>
              <a:rPr lang="zh-CN" altLang="zh-CN" sz="2400" kern="100">
                <a:effectLst/>
                <a:latin typeface="黑体" panose="02010609060101010101" charset="-122"/>
                <a:ea typeface="黑体" panose="02010609060101010101" charset="-122"/>
                <a:cs typeface="黑体" panose="02010609060101010101" charset="-122"/>
                <a:sym typeface="+mn-ea"/>
              </a:rPr>
              <a:t>政府主要精力用于增产</a:t>
            </a:r>
            <a:r>
              <a:rPr lang="en-US" altLang="zh-CN" sz="2400" kern="100">
                <a:effectLst/>
                <a:latin typeface="黑体" panose="02010609060101010101" charset="-122"/>
                <a:ea typeface="黑体" panose="02010609060101010101" charset="-122"/>
                <a:cs typeface="黑体" panose="02010609060101010101" charset="-122"/>
                <a:sym typeface="+mn-ea"/>
              </a:rPr>
              <a:t>               D.</a:t>
            </a:r>
            <a:r>
              <a:rPr lang="zh-CN" altLang="zh-CN" sz="2400" kern="100">
                <a:effectLst/>
                <a:latin typeface="黑体" panose="02010609060101010101" charset="-122"/>
                <a:ea typeface="黑体" panose="02010609060101010101" charset="-122"/>
                <a:cs typeface="黑体" panose="02010609060101010101" charset="-122"/>
                <a:sym typeface="+mn-ea"/>
              </a:rPr>
              <a:t>人民打破国民党的经济封锁</a:t>
            </a:r>
          </a:p>
        </p:txBody>
      </p:sp>
      <p:sp>
        <p:nvSpPr>
          <p:cNvPr id="10" name="文本框 9"/>
          <p:cNvSpPr txBox="1"/>
          <p:nvPr/>
        </p:nvSpPr>
        <p:spPr>
          <a:xfrm>
            <a:off x="10715625" y="1860550"/>
            <a:ext cx="1171575" cy="1568450"/>
          </a:xfrm>
          <a:prstGeom prst="rect">
            <a:avLst/>
          </a:prstGeom>
          <a:noFill/>
          <a:ln w="9525">
            <a:noFill/>
          </a:ln>
        </p:spPr>
        <p:txBody>
          <a:bodyPr>
            <a:spAutoFit/>
          </a:bodyPr>
          <a:lstStyle/>
          <a:p>
            <a:pPr>
              <a:spcBef>
                <a:spcPct val="50000"/>
              </a:spcBef>
            </a:pPr>
            <a:r>
              <a:rPr lang="en-US" altLang="zh-CN" sz="9600" b="1" dirty="0">
                <a:solidFill>
                  <a:srgbClr val="C00000"/>
                </a:solidFill>
                <a:cs typeface="+mn-lt"/>
              </a:rPr>
              <a:t>A</a:t>
            </a:r>
          </a:p>
        </p:txBody>
      </p:sp>
      <p:sp>
        <p:nvSpPr>
          <p:cNvPr id="5" name="文本框 4"/>
          <p:cNvSpPr txBox="1"/>
          <p:nvPr>
            <p:custDataLst>
              <p:tags r:id="rId4"/>
            </p:custDataLst>
          </p:nvPr>
        </p:nvSpPr>
        <p:spPr>
          <a:xfrm>
            <a:off x="379095" y="3126105"/>
            <a:ext cx="11562715" cy="2630170"/>
          </a:xfrm>
          <a:prstGeom prst="rect">
            <a:avLst/>
          </a:prstGeom>
          <a:noFill/>
        </p:spPr>
        <p:txBody>
          <a:bodyPr wrap="square" rtlCol="0">
            <a:spAutoFit/>
          </a:bodyPr>
          <a:lstStyle/>
          <a:p>
            <a:pPr fontAlgn="auto">
              <a:lnSpc>
                <a:spcPts val="3300"/>
              </a:lnSpc>
            </a:pPr>
            <a:r>
              <a:rPr lang="en-US" sz="2400">
                <a:solidFill>
                  <a:srgbClr val="C00000"/>
                </a:solidFill>
                <a:latin typeface="黑体" panose="02010609060101010101" charset="-122"/>
                <a:ea typeface="黑体" panose="02010609060101010101" charset="-122"/>
                <a:cs typeface="黑体" panose="02010609060101010101" charset="-122"/>
              </a:rPr>
              <a:t>4</a:t>
            </a:r>
            <a:r>
              <a:rPr lang="zh-CN" altLang="en-US" sz="2400">
                <a:solidFill>
                  <a:srgbClr val="C00000"/>
                </a:solidFill>
                <a:latin typeface="黑体" panose="02010609060101010101" charset="-122"/>
                <a:ea typeface="黑体" panose="02010609060101010101" charset="-122"/>
                <a:cs typeface="黑体" panose="02010609060101010101" charset="-122"/>
              </a:rPr>
              <a:t>、</a:t>
            </a:r>
            <a:r>
              <a:rPr sz="2400">
                <a:solidFill>
                  <a:srgbClr val="C00000"/>
                </a:solidFill>
                <a:latin typeface="黑体" panose="02010609060101010101" charset="-122"/>
                <a:ea typeface="黑体" panose="02010609060101010101" charset="-122"/>
                <a:cs typeface="黑体" panose="02010609060101010101" charset="-122"/>
              </a:rPr>
              <a:t> （2021·辽宁高考）</a:t>
            </a:r>
            <a:r>
              <a:rPr sz="2400">
                <a:latin typeface="黑体" panose="02010609060101010101" charset="-122"/>
                <a:ea typeface="黑体" panose="02010609060101010101" charset="-122"/>
                <a:cs typeface="黑体" panose="02010609060101010101" charset="-122"/>
              </a:rPr>
              <a:t>1933年8月，毛泽东在一份报告中指出，中央苏区各地“忽视经济建设的重要性”“没有把经济建设这个任务宣传到广大群众中去”。他强调必须注意经济工作，要在苏区“普遍建设谷仓，建设备荒仓”“巩固金融，发展贸易”。此时强调经济工作意在（　　）</a:t>
            </a:r>
          </a:p>
          <a:p>
            <a:pPr fontAlgn="auto">
              <a:lnSpc>
                <a:spcPts val="3300"/>
              </a:lnSpc>
            </a:pPr>
            <a:r>
              <a:rPr sz="2400">
                <a:latin typeface="黑体" panose="02010609060101010101" charset="-122"/>
                <a:ea typeface="黑体" panose="02010609060101010101" charset="-122"/>
                <a:cs typeface="黑体" panose="02010609060101010101" charset="-122"/>
              </a:rPr>
              <a:t>A．进行经济结构调整                 </a:t>
            </a:r>
            <a:r>
              <a:rPr lang="en-US" sz="2400">
                <a:latin typeface="黑体" panose="02010609060101010101" charset="-122"/>
                <a:ea typeface="黑体" panose="02010609060101010101" charset="-122"/>
                <a:cs typeface="黑体" panose="02010609060101010101" charset="-122"/>
              </a:rPr>
              <a:t> </a:t>
            </a:r>
            <a:r>
              <a:rPr sz="2400">
                <a:latin typeface="黑体" panose="02010609060101010101" charset="-122"/>
                <a:ea typeface="黑体" panose="02010609060101010101" charset="-122"/>
                <a:cs typeface="黑体" panose="02010609060101010101" charset="-122"/>
              </a:rPr>
              <a:t>B．提高防灾抗灾能力</a:t>
            </a:r>
          </a:p>
          <a:p>
            <a:pPr fontAlgn="auto">
              <a:lnSpc>
                <a:spcPts val="3300"/>
              </a:lnSpc>
            </a:pPr>
            <a:r>
              <a:rPr sz="2400">
                <a:latin typeface="黑体" panose="02010609060101010101" charset="-122"/>
                <a:ea typeface="黑体" panose="02010609060101010101" charset="-122"/>
                <a:cs typeface="黑体" panose="02010609060101010101" charset="-122"/>
              </a:rPr>
              <a:t>C．推动工作重心转移                </a:t>
            </a:r>
            <a:r>
              <a:rPr lang="en-US" sz="2400">
                <a:latin typeface="黑体" panose="02010609060101010101" charset="-122"/>
                <a:ea typeface="黑体" panose="02010609060101010101" charset="-122"/>
                <a:cs typeface="黑体" panose="02010609060101010101" charset="-122"/>
              </a:rPr>
              <a:t> </a:t>
            </a:r>
            <a:r>
              <a:rPr sz="2400">
                <a:latin typeface="黑体" panose="02010609060101010101" charset="-122"/>
                <a:ea typeface="黑体" panose="02010609060101010101" charset="-122"/>
                <a:cs typeface="黑体" panose="02010609060101010101" charset="-122"/>
              </a:rPr>
              <a:t> D．为军事斗争做准备</a:t>
            </a:r>
          </a:p>
        </p:txBody>
      </p:sp>
      <p:sp>
        <p:nvSpPr>
          <p:cNvPr id="7" name="文本框 6"/>
          <p:cNvSpPr txBox="1"/>
          <p:nvPr/>
        </p:nvSpPr>
        <p:spPr>
          <a:xfrm>
            <a:off x="10770235" y="4531360"/>
            <a:ext cx="1171575" cy="1568450"/>
          </a:xfrm>
          <a:prstGeom prst="rect">
            <a:avLst/>
          </a:prstGeom>
          <a:noFill/>
          <a:ln w="9525">
            <a:noFill/>
          </a:ln>
        </p:spPr>
        <p:txBody>
          <a:bodyPr>
            <a:spAutoFit/>
          </a:bodyPr>
          <a:lstStyle/>
          <a:p>
            <a:pPr>
              <a:spcBef>
                <a:spcPct val="50000"/>
              </a:spcBef>
            </a:pPr>
            <a:r>
              <a:rPr lang="en-US" altLang="zh-CN" sz="9600" b="1" dirty="0">
                <a:solidFill>
                  <a:srgbClr val="C00000"/>
                </a:solidFill>
                <a:cs typeface="+mn-lt"/>
              </a:rPr>
              <a:t>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 name="图片 103"/>
          <p:cNvPicPr/>
          <p:nvPr/>
        </p:nvPicPr>
        <p:blipFill>
          <a:blip r:embed="rId5">
            <a:alphaModFix amt="37000"/>
          </a:blip>
          <a:stretch>
            <a:fillRect/>
          </a:stretch>
        </p:blipFill>
        <p:spPr>
          <a:xfrm>
            <a:off x="7009130" y="3032760"/>
            <a:ext cx="5616575" cy="3980815"/>
          </a:xfrm>
          <a:prstGeom prst="rect">
            <a:avLst/>
          </a:prstGeom>
          <a:noFill/>
          <a:ln w="9525">
            <a:noFill/>
          </a:ln>
        </p:spPr>
      </p:pic>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242697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三、红军长征</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endParaRPr>
          </a:p>
        </p:txBody>
      </p:sp>
      <p:sp>
        <p:nvSpPr>
          <p:cNvPr id="3" name="文本框 2"/>
          <p:cNvSpPr txBox="1"/>
          <p:nvPr/>
        </p:nvSpPr>
        <p:spPr>
          <a:xfrm>
            <a:off x="379095" y="944880"/>
            <a:ext cx="2310765" cy="521970"/>
          </a:xfrm>
          <a:prstGeom prst="rect">
            <a:avLst/>
          </a:prstGeom>
          <a:noFill/>
        </p:spPr>
        <p:txBody>
          <a:bodyPr wrap="square" rtlCol="0">
            <a:spAutoFit/>
          </a:bodyPr>
          <a:lstStyle/>
          <a:p>
            <a:r>
              <a:rPr lang="zh-CN" altLang="en-US" sz="2800" b="1">
                <a:solidFill>
                  <a:srgbClr val="C00000"/>
                </a:solidFill>
                <a:latin typeface="华文中宋" panose="02010600040101010101" pitchFamily="2" charset="-122"/>
                <a:ea typeface="华文中宋" panose="02010600040101010101" pitchFamily="2" charset="-122"/>
              </a:rPr>
              <a:t>战略大转移</a:t>
            </a:r>
          </a:p>
        </p:txBody>
      </p:sp>
      <p:sp>
        <p:nvSpPr>
          <p:cNvPr id="6" name="文本框 5"/>
          <p:cNvSpPr txBox="1"/>
          <p:nvPr/>
        </p:nvSpPr>
        <p:spPr>
          <a:xfrm>
            <a:off x="379095" y="1466850"/>
            <a:ext cx="3741420"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rPr>
              <a:t>①革命中心：</a:t>
            </a:r>
          </a:p>
        </p:txBody>
      </p:sp>
      <p:sp>
        <p:nvSpPr>
          <p:cNvPr id="7" name="文本框 6"/>
          <p:cNvSpPr txBox="1"/>
          <p:nvPr/>
        </p:nvSpPr>
        <p:spPr>
          <a:xfrm>
            <a:off x="2435860" y="1466850"/>
            <a:ext cx="5144770" cy="521970"/>
          </a:xfrm>
          <a:prstGeom prst="rect">
            <a:avLst/>
          </a:prstGeom>
          <a:noFill/>
        </p:spPr>
        <p:txBody>
          <a:bodyPr wrap="square" rtlCol="0">
            <a:spAutoFit/>
          </a:bodyPr>
          <a:lstStyle/>
          <a:p>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南方（瑞金）</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北方（延安</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p>
        </p:txBody>
      </p:sp>
      <p:sp>
        <p:nvSpPr>
          <p:cNvPr id="8" name="文本框 7"/>
          <p:cNvSpPr txBox="1"/>
          <p:nvPr/>
        </p:nvSpPr>
        <p:spPr>
          <a:xfrm>
            <a:off x="379095" y="1988820"/>
            <a:ext cx="3741420"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rPr>
              <a:t>②革命任务：</a:t>
            </a:r>
          </a:p>
        </p:txBody>
      </p:sp>
      <p:sp>
        <p:nvSpPr>
          <p:cNvPr id="9" name="文本框 8"/>
          <p:cNvSpPr txBox="1"/>
          <p:nvPr/>
        </p:nvSpPr>
        <p:spPr>
          <a:xfrm>
            <a:off x="2435860" y="1988820"/>
            <a:ext cx="6249035" cy="521970"/>
          </a:xfrm>
          <a:prstGeom prst="rect">
            <a:avLst/>
          </a:prstGeom>
          <a:noFill/>
        </p:spPr>
        <p:txBody>
          <a:bodyPr wrap="square" rtlCol="0">
            <a:spAutoFit/>
          </a:bodyPr>
          <a:lstStyle/>
          <a:p>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反蒋（新军阀反动统治）</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抗日</a:t>
            </a:r>
          </a:p>
        </p:txBody>
      </p:sp>
      <p:sp>
        <p:nvSpPr>
          <p:cNvPr id="10" name="文本框 9"/>
          <p:cNvSpPr txBox="1"/>
          <p:nvPr/>
        </p:nvSpPr>
        <p:spPr>
          <a:xfrm>
            <a:off x="379095" y="2635885"/>
            <a:ext cx="6249035" cy="521970"/>
          </a:xfrm>
          <a:prstGeom prst="rect">
            <a:avLst/>
          </a:prstGeom>
          <a:noFill/>
        </p:spPr>
        <p:txBody>
          <a:bodyPr wrap="square" rtlCol="0">
            <a:spAutoFit/>
          </a:bodyPr>
          <a:lstStyle/>
          <a:p>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革命任务变化的原因：</a:t>
            </a:r>
          </a:p>
        </p:txBody>
      </p:sp>
      <p:sp>
        <p:nvSpPr>
          <p:cNvPr id="11" name="文本框 10"/>
          <p:cNvSpPr txBox="1"/>
          <p:nvPr/>
        </p:nvSpPr>
        <p:spPr>
          <a:xfrm>
            <a:off x="3876675" y="2635885"/>
            <a:ext cx="2751455"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主要矛盾的变化</a:t>
            </a:r>
          </a:p>
        </p:txBody>
      </p:sp>
      <p:sp>
        <p:nvSpPr>
          <p:cNvPr id="12" name="文本框 11"/>
          <p:cNvSpPr txBox="1"/>
          <p:nvPr/>
        </p:nvSpPr>
        <p:spPr>
          <a:xfrm>
            <a:off x="379095" y="3211830"/>
            <a:ext cx="9782810" cy="953135"/>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cs typeface="华文中宋" panose="02010600040101010101" pitchFamily="2" charset="-122"/>
              </a:rPr>
              <a:t>①</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1931.9.18</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九</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一八事变</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东北沦陷，民族矛盾开始上升</a:t>
            </a:r>
          </a:p>
          <a:p>
            <a:r>
              <a:rPr lang="en-US" altLang="zh-CN" sz="2800">
                <a:latin typeface="华文中宋" panose="02010600040101010101" pitchFamily="2" charset="-122"/>
                <a:ea typeface="华文中宋" panose="02010600040101010101" pitchFamily="2" charset="-122"/>
                <a:cs typeface="华文中宋" panose="02010600040101010101" pitchFamily="2" charset="-122"/>
              </a:rPr>
              <a:t>       </a:t>
            </a:r>
            <a:endParaRPr lang="zh-CN" altLang="en-US" sz="2800">
              <a:solidFill>
                <a:schemeClr val="accent2"/>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3" name="文本框 12"/>
          <p:cNvSpPr txBox="1"/>
          <p:nvPr/>
        </p:nvSpPr>
        <p:spPr>
          <a:xfrm>
            <a:off x="379095" y="4326890"/>
            <a:ext cx="9782810"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cs typeface="华文中宋" panose="02010600040101010101" pitchFamily="2" charset="-122"/>
              </a:rPr>
              <a:t>②</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1932.1.28</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一</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二八事变</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：日本进攻上海</a:t>
            </a:r>
          </a:p>
        </p:txBody>
      </p:sp>
      <p:sp>
        <p:nvSpPr>
          <p:cNvPr id="14" name="文本框 13"/>
          <p:cNvSpPr txBox="1"/>
          <p:nvPr/>
        </p:nvSpPr>
        <p:spPr>
          <a:xfrm>
            <a:off x="379095" y="4939665"/>
            <a:ext cx="9782810"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cs typeface="华文中宋" panose="02010600040101010101" pitchFamily="2" charset="-122"/>
              </a:rPr>
              <a:t>③</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1935</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年</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华北事变</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：中日民族矛盾上升为主要矛盾</a:t>
            </a:r>
          </a:p>
        </p:txBody>
      </p:sp>
      <p:sp>
        <p:nvSpPr>
          <p:cNvPr id="15" name="文本框 14"/>
          <p:cNvSpPr txBox="1"/>
          <p:nvPr/>
        </p:nvSpPr>
        <p:spPr>
          <a:xfrm>
            <a:off x="257810" y="3745865"/>
            <a:ext cx="719201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（不抵抗政策，蒋介石</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攘外必先安内</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p>
        </p:txBody>
      </p:sp>
      <p:pic>
        <p:nvPicPr>
          <p:cNvPr id="105" name="图片 104"/>
          <p:cNvPicPr/>
          <p:nvPr/>
        </p:nvPicPr>
        <p:blipFill>
          <a:blip r:embed="rId6">
            <a:clrChange>
              <a:clrFrom>
                <a:srgbClr val="FFFFCB">
                  <a:alpha val="100000"/>
                </a:srgbClr>
              </a:clrFrom>
              <a:clrTo>
                <a:srgbClr val="FFFFCB">
                  <a:alpha val="100000"/>
                  <a:alpha val="0"/>
                </a:srgbClr>
              </a:clrTo>
            </a:clrChange>
          </a:blip>
          <a:stretch>
            <a:fillRect/>
          </a:stretch>
        </p:blipFill>
        <p:spPr>
          <a:xfrm>
            <a:off x="8064500" y="339090"/>
            <a:ext cx="4127500" cy="2540000"/>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8" grpId="0"/>
      <p:bldP spid="8" grpId="1"/>
      <p:bldP spid="9" grpId="0"/>
      <p:bldP spid="9" grpId="1"/>
      <p:bldP spid="10" grpId="0"/>
      <p:bldP spid="10" grpId="1"/>
      <p:bldP spid="11" grpId="0" animBg="1"/>
      <p:bldP spid="11" grpId="1" animBg="1"/>
      <p:bldP spid="12" grpId="0"/>
      <p:bldP spid="12" grpId="1"/>
      <p:bldP spid="13" grpId="0"/>
      <p:bldP spid="13" grpId="1"/>
      <p:bldP spid="14" grpId="0"/>
      <p:bldP spid="14" grpId="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5" name="文本框 4"/>
          <p:cNvSpPr txBox="1"/>
          <p:nvPr/>
        </p:nvSpPr>
        <p:spPr>
          <a:xfrm>
            <a:off x="81280" y="901700"/>
            <a:ext cx="487680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（一）背景</a:t>
            </a:r>
          </a:p>
        </p:txBody>
      </p:sp>
      <p:sp>
        <p:nvSpPr>
          <p:cNvPr id="4" name="圆角矩形 3"/>
          <p:cNvSpPr/>
          <p:nvPr>
            <p:custDataLst>
              <p:tags r:id="rId3"/>
            </p:custDataLst>
          </p:nvPr>
        </p:nvSpPr>
        <p:spPr>
          <a:xfrm>
            <a:off x="379095" y="339090"/>
            <a:ext cx="242697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三、红军长征</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endParaRPr>
          </a:p>
        </p:txBody>
      </p:sp>
      <p:sp>
        <p:nvSpPr>
          <p:cNvPr id="19460" name="文本框 4"/>
          <p:cNvSpPr txBox="1"/>
          <p:nvPr/>
        </p:nvSpPr>
        <p:spPr>
          <a:xfrm>
            <a:off x="379095" y="1423670"/>
            <a:ext cx="11473180" cy="1471930"/>
          </a:xfrm>
          <a:prstGeom prst="rect">
            <a:avLst/>
          </a:prstGeom>
          <a:noFill/>
          <a:ln w="9525">
            <a:noFill/>
          </a:ln>
        </p:spPr>
        <p:txBody>
          <a:bodyPr wrap="square" anchor="t" anchorCtr="0">
            <a:noAutofit/>
          </a:bodyPr>
          <a:lstStyle/>
          <a:p>
            <a:pPr algn="just">
              <a:lnSpc>
                <a:spcPct val="110000"/>
              </a:lnSpc>
            </a:pPr>
            <a:r>
              <a:rPr lang="zh-CN" altLang="en-US" sz="2800">
                <a:latin typeface="楷体" panose="02010609060101010101" charset="-122"/>
                <a:ea typeface="楷体" panose="02010609060101010101" charset="-122"/>
                <a:cs typeface="楷体" panose="02010609060101010101" charset="-122"/>
              </a:rPr>
              <a:t>材料</a:t>
            </a:r>
            <a:r>
              <a:rPr lang="en-US" altLang="zh-CN" sz="2800">
                <a:latin typeface="楷体" panose="02010609060101010101" charset="-122"/>
                <a:ea typeface="楷体" panose="02010609060101010101" charset="-122"/>
                <a:cs typeface="楷体" panose="02010609060101010101" charset="-122"/>
              </a:rPr>
              <a:t>1</a:t>
            </a:r>
            <a:r>
              <a:rPr lang="zh-CN" altLang="en-US" sz="2800">
                <a:latin typeface="楷体" panose="02010609060101010101" charset="-122"/>
                <a:ea typeface="楷体" panose="02010609060101010101" charset="-122"/>
                <a:cs typeface="楷体" panose="02010609060101010101" charset="-122"/>
              </a:rPr>
              <a:t>：</a:t>
            </a:r>
            <a:r>
              <a:rPr lang="zh-CN" altLang="zh-CN" sz="2800">
                <a:latin typeface="楷体" panose="02010609060101010101" charset="-122"/>
                <a:ea typeface="楷体" panose="02010609060101010101" charset="-122"/>
                <a:cs typeface="楷体" panose="02010609060101010101" charset="-122"/>
              </a:rPr>
              <a:t>共产国际派了对中国国情一无所知的德国人李德任军事指挥，红军的指挥权从朱德、周恩来手中转入李德和博古（秦邦宪）手中。他们</a:t>
            </a:r>
            <a:r>
              <a:rPr lang="zh-CN" altLang="zh-CN" sz="2800">
                <a:solidFill>
                  <a:srgbClr val="C00000"/>
                </a:solidFill>
                <a:latin typeface="楷体" panose="02010609060101010101" charset="-122"/>
                <a:ea typeface="楷体" panose="02010609060101010101" charset="-122"/>
                <a:cs typeface="楷体" panose="02010609060101010101" charset="-122"/>
              </a:rPr>
              <a:t>放弃了</a:t>
            </a:r>
            <a:r>
              <a:rPr lang="zh-CN" altLang="zh-CN" sz="2800">
                <a:latin typeface="楷体" panose="02010609060101010101" charset="-122"/>
                <a:ea typeface="楷体" panose="02010609060101010101" charset="-122"/>
                <a:cs typeface="楷体" panose="02010609060101010101" charset="-122"/>
              </a:rPr>
              <a:t>前四次反</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围剿</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的</a:t>
            </a:r>
            <a:r>
              <a:rPr lang="zh-CN" altLang="en-US" sz="2800">
                <a:solidFill>
                  <a:srgbClr val="C00000"/>
                </a:solidFill>
                <a:latin typeface="楷体" panose="02010609060101010101" charset="-122"/>
                <a:ea typeface="楷体" panose="02010609060101010101" charset="-122"/>
                <a:cs typeface="楷体" panose="02010609060101010101" charset="-122"/>
              </a:rPr>
              <a:t>成功经验</a:t>
            </a:r>
            <a:r>
              <a:rPr lang="zh-CN" altLang="en-US" sz="2800">
                <a:latin typeface="楷体" panose="02010609060101010101" charset="-122"/>
                <a:ea typeface="楷体" panose="02010609060101010101" charset="-122"/>
                <a:cs typeface="楷体" panose="02010609060101010101" charset="-122"/>
              </a:rPr>
              <a:t>，实行进攻中的</a:t>
            </a:r>
            <a:r>
              <a:rPr lang="zh-CN" altLang="en-US" sz="2800">
                <a:solidFill>
                  <a:srgbClr val="C00000"/>
                </a:solidFill>
                <a:latin typeface="楷体" panose="02010609060101010101" charset="-122"/>
                <a:ea typeface="楷体" panose="02010609060101010101" charset="-122"/>
                <a:cs typeface="楷体" panose="02010609060101010101" charset="-122"/>
              </a:rPr>
              <a:t>冒险主义</a:t>
            </a:r>
            <a:r>
              <a:rPr lang="zh-CN" altLang="en-US" sz="2800">
                <a:latin typeface="楷体" panose="02010609060101010101" charset="-122"/>
                <a:ea typeface="楷体" panose="02010609060101010101" charset="-122"/>
                <a:cs typeface="楷体" panose="02010609060101010101" charset="-122"/>
              </a:rPr>
              <a:t>。</a:t>
            </a:r>
            <a:endParaRPr lang="zh-CN" altLang="en-US" sz="2800">
              <a:latin typeface="楷体" panose="02010609060101010101" charset="-122"/>
              <a:ea typeface="楷体" panose="02010609060101010101" charset="-122"/>
              <a:cs typeface="楷体" panose="02010609060101010101" charset="-122"/>
              <a:sym typeface="宋体" panose="02010600030101010101" pitchFamily="2" charset="-122"/>
            </a:endParaRPr>
          </a:p>
        </p:txBody>
      </p:sp>
      <p:sp>
        <p:nvSpPr>
          <p:cNvPr id="3" name="文本框 2"/>
          <p:cNvSpPr txBox="1"/>
          <p:nvPr/>
        </p:nvSpPr>
        <p:spPr>
          <a:xfrm>
            <a:off x="6729095" y="2940050"/>
            <a:ext cx="5213350" cy="3538220"/>
          </a:xfrm>
          <a:prstGeom prst="rect">
            <a:avLst/>
          </a:prstGeom>
          <a:noFill/>
        </p:spPr>
        <p:txBody>
          <a:bodyPr wrap="square" rtlCol="0" anchor="t">
            <a:spAutoFit/>
          </a:bodyPr>
          <a:lstStyle/>
          <a:p>
            <a:pPr fontAlgn="auto">
              <a:lnSpc>
                <a:spcPct val="100000"/>
              </a:lnSpc>
            </a:pPr>
            <a:r>
              <a:rPr lang="zh-CN" altLang="en-US" sz="2800">
                <a:latin typeface="楷体" panose="02010609060101010101" charset="-122"/>
                <a:ea typeface="楷体" panose="02010609060101010101" charset="-122"/>
                <a:cs typeface="楷体" panose="02010609060101010101" charset="-122"/>
                <a:sym typeface="等线" panose="02010600030101010101" charset="-122"/>
              </a:rPr>
              <a:t>材料</a:t>
            </a:r>
            <a:r>
              <a:rPr lang="en-US" altLang="zh-CN" sz="2800">
                <a:latin typeface="楷体" panose="02010609060101010101" charset="-122"/>
                <a:ea typeface="楷体" panose="02010609060101010101" charset="-122"/>
                <a:cs typeface="楷体" panose="02010609060101010101" charset="-122"/>
                <a:sym typeface="等线" panose="02010600030101010101" charset="-122"/>
              </a:rPr>
              <a:t>2</a:t>
            </a:r>
            <a:r>
              <a:rPr lang="zh-CN" altLang="en-US" sz="2800">
                <a:latin typeface="楷体" panose="02010609060101010101" charset="-122"/>
                <a:ea typeface="楷体" panose="02010609060101010101" charset="-122"/>
                <a:cs typeface="楷体" panose="02010609060101010101" charset="-122"/>
                <a:sym typeface="等线" panose="02010600030101010101" charset="-122"/>
              </a:rPr>
              <a:t>：第五次</a:t>
            </a:r>
            <a:r>
              <a:rPr lang="en-US" altLang="zh-CN" sz="2800">
                <a:latin typeface="楷体" panose="02010609060101010101" charset="-122"/>
                <a:ea typeface="楷体" panose="02010609060101010101" charset="-122"/>
                <a:cs typeface="楷体" panose="02010609060101010101" charset="-122"/>
                <a:sym typeface="等线" panose="02010600030101010101" charset="-122"/>
              </a:rPr>
              <a:t>“</a:t>
            </a:r>
            <a:r>
              <a:rPr lang="zh-CN" altLang="en-US" sz="2800">
                <a:latin typeface="楷体" panose="02010609060101010101" charset="-122"/>
                <a:ea typeface="楷体" panose="02010609060101010101" charset="-122"/>
                <a:cs typeface="楷体" panose="02010609060101010101" charset="-122"/>
                <a:sym typeface="等线" panose="02010600030101010101" charset="-122"/>
              </a:rPr>
              <a:t>围剿</a:t>
            </a:r>
            <a:r>
              <a:rPr lang="en-US" altLang="zh-CN" sz="2800">
                <a:latin typeface="楷体" panose="02010609060101010101" charset="-122"/>
                <a:ea typeface="楷体" panose="02010609060101010101" charset="-122"/>
                <a:cs typeface="楷体" panose="02010609060101010101" charset="-122"/>
                <a:sym typeface="等线" panose="02010600030101010101" charset="-122"/>
              </a:rPr>
              <a:t>”</a:t>
            </a:r>
            <a:r>
              <a:rPr lang="zh-CN" altLang="en-US" sz="2800">
                <a:latin typeface="楷体" panose="02010609060101010101" charset="-122"/>
                <a:ea typeface="楷体" panose="02010609060101010101" charset="-122"/>
                <a:cs typeface="楷体" panose="02010609060101010101" charset="-122"/>
                <a:sym typeface="等线" panose="02010600030101010101" charset="-122"/>
              </a:rPr>
              <a:t>，美、英提供购买军火的贷款，增加了国民党军的新式装备，德国的七十多名军事专家被聘为顾问，美、英、德、日、法、意等国帮助运输武器装备。在投入兵力上也为历次</a:t>
            </a:r>
            <a:r>
              <a:rPr lang="en-US" altLang="zh-CN" sz="2800">
                <a:latin typeface="楷体" panose="02010609060101010101" charset="-122"/>
                <a:ea typeface="楷体" panose="02010609060101010101" charset="-122"/>
                <a:cs typeface="楷体" panose="02010609060101010101" charset="-122"/>
                <a:sym typeface="等线" panose="02010600030101010101" charset="-122"/>
              </a:rPr>
              <a:t>“</a:t>
            </a:r>
            <a:r>
              <a:rPr lang="zh-CN" altLang="en-US" sz="2800">
                <a:latin typeface="楷体" panose="02010609060101010101" charset="-122"/>
                <a:ea typeface="楷体" panose="02010609060101010101" charset="-122"/>
                <a:cs typeface="楷体" panose="02010609060101010101" charset="-122"/>
                <a:sym typeface="等线" panose="02010600030101010101" charset="-122"/>
              </a:rPr>
              <a:t>围剿</a:t>
            </a:r>
            <a:r>
              <a:rPr lang="en-US" altLang="zh-CN" sz="2800">
                <a:latin typeface="楷体" panose="02010609060101010101" charset="-122"/>
                <a:ea typeface="楷体" panose="02010609060101010101" charset="-122"/>
                <a:cs typeface="楷体" panose="02010609060101010101" charset="-122"/>
                <a:sym typeface="等线" panose="02010600030101010101" charset="-122"/>
              </a:rPr>
              <a:t>”</a:t>
            </a:r>
            <a:r>
              <a:rPr lang="zh-CN" altLang="en-US" sz="2800">
                <a:latin typeface="楷体" panose="02010609060101010101" charset="-122"/>
                <a:ea typeface="楷体" panose="02010609060101010101" charset="-122"/>
                <a:cs typeface="楷体" panose="02010609060101010101" charset="-122"/>
                <a:sym typeface="等线" panose="02010600030101010101" charset="-122"/>
              </a:rPr>
              <a:t>最多，具体情况如表格</a:t>
            </a:r>
          </a:p>
        </p:txBody>
      </p:sp>
      <p:pic>
        <p:nvPicPr>
          <p:cNvPr id="6" name="图片 5"/>
          <p:cNvPicPr>
            <a:picLocks noChangeAspect="1"/>
          </p:cNvPicPr>
          <p:nvPr/>
        </p:nvPicPr>
        <p:blipFill>
          <a:blip r:embed="rId5"/>
          <a:stretch>
            <a:fillRect/>
          </a:stretch>
        </p:blipFill>
        <p:spPr>
          <a:xfrm>
            <a:off x="379095" y="2895600"/>
            <a:ext cx="6350000" cy="3550285"/>
          </a:xfrm>
          <a:prstGeom prst="rect">
            <a:avLst/>
          </a:prstGeo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5" name="文本框 4"/>
          <p:cNvSpPr txBox="1"/>
          <p:nvPr/>
        </p:nvSpPr>
        <p:spPr>
          <a:xfrm>
            <a:off x="81280" y="901700"/>
            <a:ext cx="487680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（一）背景</a:t>
            </a:r>
          </a:p>
        </p:txBody>
      </p:sp>
      <p:sp>
        <p:nvSpPr>
          <p:cNvPr id="4" name="圆角矩形 3"/>
          <p:cNvSpPr/>
          <p:nvPr>
            <p:custDataLst>
              <p:tags r:id="rId3"/>
            </p:custDataLst>
          </p:nvPr>
        </p:nvSpPr>
        <p:spPr>
          <a:xfrm>
            <a:off x="379095" y="339090"/>
            <a:ext cx="242697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三、红军长征</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endParaRPr>
          </a:p>
        </p:txBody>
      </p:sp>
      <p:sp>
        <p:nvSpPr>
          <p:cNvPr id="3" name="文本框 2"/>
          <p:cNvSpPr txBox="1"/>
          <p:nvPr/>
        </p:nvSpPr>
        <p:spPr>
          <a:xfrm>
            <a:off x="257810" y="1423670"/>
            <a:ext cx="9625330" cy="521970"/>
          </a:xfrm>
          <a:prstGeom prst="rect">
            <a:avLst/>
          </a:prstGeom>
          <a:noFill/>
          <a:ln w="9525">
            <a:noFill/>
          </a:ln>
        </p:spPr>
        <p:txBody>
          <a:bodyPr wrap="square" anchor="t" anchorCtr="0">
            <a:spAutoFit/>
          </a:bodyPr>
          <a:lstStyle/>
          <a:p>
            <a:r>
              <a:rPr lang="en-US" altLang="zh-CN"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、根本原因：</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左</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倾</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思想在党中央占据了统治地位</a:t>
            </a:r>
          </a:p>
        </p:txBody>
      </p:sp>
      <p:sp>
        <p:nvSpPr>
          <p:cNvPr id="6" name="文本框 5"/>
          <p:cNvSpPr txBox="1"/>
          <p:nvPr/>
        </p:nvSpPr>
        <p:spPr>
          <a:xfrm>
            <a:off x="257810" y="1945640"/>
            <a:ext cx="10137775" cy="521970"/>
          </a:xfrm>
          <a:prstGeom prst="rect">
            <a:avLst/>
          </a:prstGeom>
          <a:noFill/>
          <a:ln w="9525">
            <a:noFill/>
          </a:ln>
        </p:spPr>
        <p:txBody>
          <a:bodyPr wrap="square" anchor="t" anchorCtr="0">
            <a:spAutoFit/>
          </a:bodyPr>
          <a:lstStyle/>
          <a:p>
            <a:r>
              <a:rPr lang="en-US" altLang="zh-CN"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、直接原因：</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红军第五次反</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围剿</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失利</a:t>
            </a:r>
          </a:p>
        </p:txBody>
      </p:sp>
      <p:sp>
        <p:nvSpPr>
          <p:cNvPr id="8" name="文本框 7"/>
          <p:cNvSpPr txBox="1"/>
          <p:nvPr/>
        </p:nvSpPr>
        <p:spPr>
          <a:xfrm>
            <a:off x="379095" y="2467610"/>
            <a:ext cx="11473815" cy="1383665"/>
          </a:xfrm>
          <a:prstGeom prst="rect">
            <a:avLst/>
          </a:prstGeom>
          <a:solidFill>
            <a:srgbClr val="F9F2EB"/>
          </a:solidFill>
        </p:spPr>
        <p:txBody>
          <a:bodyPr wrap="square" rtlCol="0" anchor="t">
            <a:spAutoFit/>
          </a:bodyPr>
          <a:lstStyle/>
          <a:p>
            <a:pPr>
              <a:lnSpc>
                <a:spcPct val="100000"/>
              </a:lnSpc>
              <a:buClrTx/>
              <a:buFontTx/>
              <a:buNone/>
            </a:pPr>
            <a:r>
              <a:rPr lang="zh-CN" altLang="en-US" sz="2800" b="1">
                <a:solidFill>
                  <a:srgbClr val="C00000"/>
                </a:solidFill>
                <a:effectLst/>
                <a:latin typeface="楷体" panose="02010609060101010101" charset="-122"/>
                <a:ea typeface="楷体" panose="02010609060101010101" charset="-122"/>
                <a:cs typeface="楷体" panose="02010609060101010101" charset="-122"/>
                <a:sym typeface="宋体" panose="02010600030101010101" pitchFamily="2" charset="-122"/>
              </a:rPr>
              <a:t>右</a:t>
            </a:r>
            <a:r>
              <a:rPr lang="en-US" altLang="en-US" sz="2800" b="1">
                <a:solidFill>
                  <a:srgbClr val="C00000"/>
                </a:solidFill>
                <a:effectLst/>
                <a:latin typeface="楷体" panose="02010609060101010101" charset="-122"/>
                <a:ea typeface="楷体" panose="02010609060101010101" charset="-122"/>
                <a:cs typeface="楷体" panose="02010609060101010101" charset="-122"/>
                <a:sym typeface="宋体" panose="02010600030101010101" pitchFamily="2" charset="-122"/>
              </a:rPr>
              <a:t>倾与“左”倾的区别：</a:t>
            </a:r>
            <a:r>
              <a:rPr lang="en-US" altLang="en-US" sz="2800">
                <a:solidFill>
                  <a:srgbClr val="C00000"/>
                </a:solidFill>
                <a:effectLst/>
                <a:latin typeface="楷体" panose="02010609060101010101" charset="-122"/>
                <a:ea typeface="楷体" panose="02010609060101010101" charset="-122"/>
                <a:cs typeface="楷体" panose="02010609060101010101" charset="-122"/>
                <a:sym typeface="宋体" panose="02010600030101010101" pitchFamily="2" charset="-122"/>
              </a:rPr>
              <a:t>右倾</a:t>
            </a:r>
            <a:r>
              <a:rPr lang="en-US" altLang="en-US" sz="2800">
                <a:effectLst/>
                <a:latin typeface="楷体" panose="02010609060101010101" charset="-122"/>
                <a:ea typeface="楷体" panose="02010609060101010101" charset="-122"/>
                <a:cs typeface="楷体" panose="02010609060101010101" charset="-122"/>
                <a:sym typeface="宋体" panose="02010600030101010101" pitchFamily="2" charset="-122"/>
              </a:rPr>
              <a:t>主要表现为</a:t>
            </a:r>
            <a:r>
              <a:rPr lang="en-US" altLang="en-US" sz="2800">
                <a:solidFill>
                  <a:srgbClr val="C00000"/>
                </a:solidFill>
                <a:effectLst/>
                <a:latin typeface="楷体" panose="02010609060101010101" charset="-122"/>
                <a:ea typeface="楷体" panose="02010609060101010101" charset="-122"/>
                <a:cs typeface="楷体" panose="02010609060101010101" charset="-122"/>
                <a:sym typeface="宋体" panose="02010600030101010101" pitchFamily="2" charset="-122"/>
              </a:rPr>
              <a:t>保守、妥协、退让</a:t>
            </a:r>
            <a:r>
              <a:rPr lang="en-US" altLang="en-US" sz="2800">
                <a:effectLst/>
                <a:latin typeface="楷体" panose="02010609060101010101" charset="-122"/>
                <a:ea typeface="楷体" panose="02010609060101010101" charset="-122"/>
                <a:cs typeface="楷体" panose="02010609060101010101" charset="-122"/>
                <a:sym typeface="宋体" panose="02010600030101010101" pitchFamily="2" charset="-122"/>
              </a:rPr>
              <a:t>；“左”倾往往以</a:t>
            </a:r>
            <a:r>
              <a:rPr lang="en-US" altLang="en-US" sz="2800">
                <a:solidFill>
                  <a:srgbClr val="C00000"/>
                </a:solidFill>
                <a:effectLst/>
                <a:latin typeface="楷体" panose="02010609060101010101" charset="-122"/>
                <a:ea typeface="楷体" panose="02010609060101010101" charset="-122"/>
                <a:cs typeface="楷体" panose="02010609060101010101" charset="-122"/>
                <a:sym typeface="宋体" panose="02010600030101010101" pitchFamily="2" charset="-122"/>
              </a:rPr>
              <a:t>革命</a:t>
            </a:r>
            <a:r>
              <a:rPr lang="en-US" altLang="en-US" sz="2800">
                <a:effectLst/>
                <a:latin typeface="楷体" panose="02010609060101010101" charset="-122"/>
                <a:ea typeface="楷体" panose="02010609060101010101" charset="-122"/>
                <a:cs typeface="楷体" panose="02010609060101010101" charset="-122"/>
                <a:sym typeface="宋体" panose="02010600030101010101" pitchFamily="2" charset="-122"/>
              </a:rPr>
              <a:t>的面目出现，表现为</a:t>
            </a:r>
            <a:r>
              <a:rPr lang="en-US" altLang="en-US" sz="2800">
                <a:solidFill>
                  <a:srgbClr val="C00000"/>
                </a:solidFill>
                <a:effectLst/>
                <a:latin typeface="楷体" panose="02010609060101010101" charset="-122"/>
                <a:ea typeface="楷体" panose="02010609060101010101" charset="-122"/>
                <a:cs typeface="楷体" panose="02010609060101010101" charset="-122"/>
                <a:sym typeface="宋体" panose="02010600030101010101" pitchFamily="2" charset="-122"/>
              </a:rPr>
              <a:t>急躁冒进、急于求成</a:t>
            </a:r>
            <a:r>
              <a:rPr lang="en-US" altLang="en-US" sz="2800">
                <a:effectLst/>
                <a:latin typeface="楷体" panose="02010609060101010101" charset="-122"/>
                <a:ea typeface="楷体" panose="02010609060101010101" charset="-122"/>
                <a:cs typeface="楷体" panose="02010609060101010101" charset="-122"/>
                <a:sym typeface="宋体" panose="02010600030101010101" pitchFamily="2" charset="-122"/>
              </a:rPr>
              <a:t>。两者都有危害性，尤其是“左”倾错误的危害性更大。</a:t>
            </a:r>
          </a:p>
        </p:txBody>
      </p:sp>
      <p:sp>
        <p:nvSpPr>
          <p:cNvPr id="9" name="文本框 8"/>
          <p:cNvSpPr txBox="1"/>
          <p:nvPr/>
        </p:nvSpPr>
        <p:spPr>
          <a:xfrm>
            <a:off x="0" y="3851275"/>
            <a:ext cx="234442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（二）过程</a:t>
            </a:r>
          </a:p>
        </p:txBody>
      </p:sp>
      <p:pic>
        <p:nvPicPr>
          <p:cNvPr id="18" name="图片 17"/>
          <p:cNvPicPr>
            <a:picLocks noChangeAspect="1"/>
          </p:cNvPicPr>
          <p:nvPr>
            <p:custDataLst>
              <p:tags r:id="rId4"/>
            </p:custDataLst>
          </p:nvPr>
        </p:nvPicPr>
        <p:blipFill>
          <a:blip r:embed="rId7"/>
          <a:srcRect b="1390"/>
          <a:stretch>
            <a:fillRect/>
          </a:stretch>
        </p:blipFill>
        <p:spPr>
          <a:xfrm>
            <a:off x="7850505" y="3916045"/>
            <a:ext cx="4002405" cy="2540635"/>
          </a:xfrm>
          <a:prstGeom prst="rect">
            <a:avLst/>
          </a:prstGeom>
          <a:effectLst/>
        </p:spPr>
      </p:pic>
      <p:sp>
        <p:nvSpPr>
          <p:cNvPr id="12" name="文本框 8"/>
          <p:cNvSpPr txBox="1"/>
          <p:nvPr/>
        </p:nvSpPr>
        <p:spPr>
          <a:xfrm>
            <a:off x="238125" y="4310380"/>
            <a:ext cx="2785110" cy="629920"/>
          </a:xfrm>
          <a:prstGeom prst="rect">
            <a:avLst/>
          </a:prstGeom>
          <a:noFill/>
          <a:ln w="9525">
            <a:noFill/>
          </a:ln>
        </p:spPr>
        <p:txBody>
          <a:bodyPr wrap="square" anchor="t" anchorCtr="0">
            <a:spAutoFit/>
          </a:bodyPr>
          <a:lstStyle/>
          <a:p>
            <a:pPr algn="just">
              <a:lnSpc>
                <a:spcPct val="12500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、开始</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17" name="文本框 16"/>
          <p:cNvSpPr txBox="1"/>
          <p:nvPr>
            <p:custDataLst>
              <p:tags r:id="rId5"/>
            </p:custDataLst>
          </p:nvPr>
        </p:nvSpPr>
        <p:spPr>
          <a:xfrm>
            <a:off x="238125" y="4895215"/>
            <a:ext cx="7736840" cy="1124585"/>
          </a:xfrm>
          <a:prstGeom prst="rect">
            <a:avLst/>
          </a:prstGeom>
          <a:noFill/>
        </p:spPr>
        <p:txBody>
          <a:bodyPr wrap="square" rtlCol="0" anchor="t">
            <a:spAutoFit/>
          </a:bodyPr>
          <a:lstStyle/>
          <a:p>
            <a:pPr>
              <a:lnSpc>
                <a:spcPct val="120000"/>
              </a:lnSpc>
            </a:pPr>
            <a:r>
              <a:rPr lang="zh-CN" altLang="en-US" sz="2800">
                <a:latin typeface="华文中宋" panose="02010600040101010101" pitchFamily="2" charset="-122"/>
                <a:ea typeface="华文中宋" panose="02010600040101010101" pitchFamily="2" charset="-122"/>
                <a:cs typeface="华文中宋" panose="02010600040101010101" pitchFamily="2" charset="-122"/>
              </a:rPr>
              <a:t>①1934年10月，开始长征。退却中犯</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逃跑主义</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错误；</a:t>
            </a:r>
          </a:p>
        </p:txBody>
      </p:sp>
      <p:sp>
        <p:nvSpPr>
          <p:cNvPr id="10" name="文本框 9"/>
          <p:cNvSpPr txBox="1"/>
          <p:nvPr/>
        </p:nvSpPr>
        <p:spPr>
          <a:xfrm>
            <a:off x="257810" y="6009640"/>
            <a:ext cx="6096000" cy="521970"/>
          </a:xfrm>
          <a:prstGeom prst="rect">
            <a:avLst/>
          </a:prstGeom>
          <a:noFill/>
        </p:spPr>
        <p:txBody>
          <a:bodyPr wrap="square" rtlCol="0" anchor="t">
            <a:spAutoFit/>
          </a:bodyPr>
          <a:lstStyle/>
          <a:p>
            <a:pPr>
              <a:lnSpc>
                <a:spcPct val="100000"/>
              </a:lnSpc>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②进军敌人力量薄弱的贵州。</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P spid="8" grpId="1" animBg="1"/>
      <p:bldP spid="9" grpId="0"/>
      <p:bldP spid="9" grpId="1"/>
      <p:bldP spid="12" grpId="0"/>
      <p:bldP spid="12" grpId="1"/>
      <p:bldP spid="17" grpId="0"/>
      <p:bldP spid="17" grpId="1"/>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timgOPMLCN6E"/>
          <p:cNvPicPr>
            <a:picLocks noChangeAspect="1"/>
          </p:cNvPicPr>
          <p:nvPr>
            <p:custDataLst>
              <p:tags r:id="rId1"/>
            </p:custDataLst>
          </p:nvPr>
        </p:nvPicPr>
        <p:blipFill>
          <a:blip r:embed="rId58"/>
          <a:srcRect t="25868" b="10657"/>
          <a:stretch>
            <a:fillRect/>
          </a:stretch>
        </p:blipFill>
        <p:spPr>
          <a:xfrm>
            <a:off x="-19050" y="742950"/>
            <a:ext cx="12220575" cy="5882640"/>
          </a:xfrm>
          <a:prstGeom prst="rect">
            <a:avLst/>
          </a:prstGeom>
        </p:spPr>
      </p:pic>
      <p:sp>
        <p:nvSpPr>
          <p:cNvPr id="7" name="矩形 6"/>
          <p:cNvSpPr/>
          <p:nvPr>
            <p:custDataLst>
              <p:tags r:id="rId2"/>
            </p:custDataLst>
          </p:nvPr>
        </p:nvSpPr>
        <p:spPr>
          <a:xfrm>
            <a:off x="-12065" y="708660"/>
            <a:ext cx="12226925" cy="5916930"/>
          </a:xfrm>
          <a:prstGeom prst="rect">
            <a:avLst/>
          </a:prstGeom>
          <a:solidFill>
            <a:schemeClr val="lt1">
              <a:alpha val="9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1" name="灯片编号占位符 10"/>
          <p:cNvSpPr>
            <a:spLocks noGrp="1"/>
          </p:cNvSpPr>
          <p:nvPr>
            <p:ph type="sldNum" sz="quarter" idx="12"/>
            <p:custDataLst>
              <p:tags r:id="rId3"/>
            </p:custDataLst>
          </p:nvPr>
        </p:nvSpPr>
        <p:spPr>
          <a:xfrm>
            <a:off x="8699500" y="6398260"/>
            <a:ext cx="2743200" cy="323215"/>
          </a:xfrm>
        </p:spPr>
        <p:txBody>
          <a:bodyPr/>
          <a:lstStyle/>
          <a:p>
            <a:fld id="{565CE74E-AB26-4998-AD42-012C4C1AD076}" type="slidenum">
              <a:rPr lang="zh-CN" altLang="en-US" smtClean="0"/>
              <a:t>37</a:t>
            </a:fld>
            <a:endParaRPr lang="zh-CN" altLang="en-US"/>
          </a:p>
        </p:txBody>
      </p:sp>
      <p:pic>
        <p:nvPicPr>
          <p:cNvPr id="29" name="Picture 3" descr="长征图"/>
          <p:cNvPicPr>
            <a:picLocks noChangeAspect="1" noChangeArrowheads="1"/>
          </p:cNvPicPr>
          <p:nvPr>
            <p:custDataLst>
              <p:tags r:id="rId4"/>
            </p:custDataLst>
          </p:nvPr>
        </p:nvPicPr>
        <p:blipFill>
          <a:blip r:embed="rId59">
            <a:extLst>
              <a:ext uri="{28A0092B-C50C-407E-A947-70E740481C1C}">
                <a14:useLocalDpi xmlns:a14="http://schemas.microsoft.com/office/drawing/2010/main" val="0"/>
              </a:ext>
            </a:extLst>
          </a:blip>
          <a:srcRect l="1430" t="3797" r="3217" b="3591"/>
          <a:stretch>
            <a:fillRect/>
          </a:stretch>
        </p:blipFill>
        <p:spPr bwMode="auto">
          <a:xfrm>
            <a:off x="2506980" y="812800"/>
            <a:ext cx="9547860" cy="5932170"/>
          </a:xfrm>
          <a:prstGeom prst="rect">
            <a:avLst/>
          </a:prstGeom>
          <a:noFill/>
          <a:ln w="63500" algn="ctr">
            <a:noFill/>
            <a:miter lim="800000"/>
            <a:headEnd/>
            <a:tailEnd type="none" w="med" len="lg"/>
          </a:ln>
          <a:effectLst>
            <a:softEdge rad="127000"/>
          </a:effectLst>
          <a:extLst>
            <a:ext uri="{909E8E84-426E-40DD-AFC4-6F175D3DCCD1}">
              <a14:hiddenFill xmlns:a14="http://schemas.microsoft.com/office/drawing/2010/main">
                <a:solidFill>
                  <a:srgbClr val="FFFFFF"/>
                </a:solidFill>
              </a14:hiddenFill>
            </a:ext>
          </a:extLst>
        </p:spPr>
      </p:pic>
      <p:sp>
        <p:nvSpPr>
          <p:cNvPr id="30" name="Freeform 4"/>
          <p:cNvSpPr/>
          <p:nvPr>
            <p:custDataLst>
              <p:tags r:id="rId5"/>
            </p:custDataLst>
          </p:nvPr>
        </p:nvSpPr>
        <p:spPr bwMode="auto">
          <a:xfrm>
            <a:off x="6652260" y="5720080"/>
            <a:ext cx="2449830" cy="552450"/>
          </a:xfrm>
          <a:custGeom>
            <a:avLst/>
            <a:gdLst/>
            <a:ahLst/>
            <a:cxnLst>
              <a:cxn ang="0">
                <a:pos x="1543" y="136"/>
              </a:cxn>
              <a:cxn ang="0">
                <a:pos x="1361" y="363"/>
              </a:cxn>
              <a:cxn ang="0">
                <a:pos x="1271" y="317"/>
              </a:cxn>
              <a:cxn ang="0">
                <a:pos x="1044" y="272"/>
              </a:cxn>
              <a:cxn ang="0">
                <a:pos x="862" y="227"/>
              </a:cxn>
              <a:cxn ang="0">
                <a:pos x="227" y="91"/>
              </a:cxn>
              <a:cxn ang="0">
                <a:pos x="0" y="0"/>
              </a:cxn>
            </a:cxnLst>
            <a:rect l="0" t="0" r="r" b="b"/>
            <a:pathLst>
              <a:path w="1543" h="393">
                <a:moveTo>
                  <a:pt x="1543" y="136"/>
                </a:moveTo>
                <a:cubicBezTo>
                  <a:pt x="1474" y="234"/>
                  <a:pt x="1406" y="333"/>
                  <a:pt x="1361" y="363"/>
                </a:cubicBezTo>
                <a:cubicBezTo>
                  <a:pt x="1316" y="393"/>
                  <a:pt x="1324" y="332"/>
                  <a:pt x="1271" y="317"/>
                </a:cubicBezTo>
                <a:cubicBezTo>
                  <a:pt x="1218" y="302"/>
                  <a:pt x="1112" y="287"/>
                  <a:pt x="1044" y="272"/>
                </a:cubicBezTo>
                <a:cubicBezTo>
                  <a:pt x="976" y="257"/>
                  <a:pt x="998" y="257"/>
                  <a:pt x="862" y="227"/>
                </a:cubicBezTo>
                <a:cubicBezTo>
                  <a:pt x="726" y="197"/>
                  <a:pt x="371" y="129"/>
                  <a:pt x="227" y="91"/>
                </a:cubicBezTo>
                <a:cubicBezTo>
                  <a:pt x="83" y="53"/>
                  <a:pt x="41" y="26"/>
                  <a:pt x="0" y="0"/>
                </a:cubicBezTo>
              </a:path>
            </a:pathLst>
          </a:custGeom>
          <a:noFill/>
          <a:ln w="76200">
            <a:solidFill>
              <a:srgbClr val="FF0000"/>
            </a:solidFill>
            <a:round/>
            <a:tailEnd type="stealth" w="med" len="lg"/>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grpSp>
        <p:nvGrpSpPr>
          <p:cNvPr id="33" name="Group 5"/>
          <p:cNvGrpSpPr/>
          <p:nvPr>
            <p:custDataLst>
              <p:tags r:id="rId6"/>
            </p:custDataLst>
          </p:nvPr>
        </p:nvGrpSpPr>
        <p:grpSpPr>
          <a:xfrm>
            <a:off x="5706745" y="5130800"/>
            <a:ext cx="788670" cy="508635"/>
            <a:chOff x="1973" y="3114"/>
            <a:chExt cx="497" cy="361"/>
          </a:xfrm>
        </p:grpSpPr>
        <p:sp>
          <p:nvSpPr>
            <p:cNvPr id="36" name="Freeform 6"/>
            <p:cNvSpPr/>
            <p:nvPr>
              <p:custDataLst>
                <p:tags r:id="rId55"/>
              </p:custDataLst>
            </p:nvPr>
          </p:nvSpPr>
          <p:spPr bwMode="auto">
            <a:xfrm rot="480956">
              <a:off x="1973" y="3203"/>
              <a:ext cx="453" cy="272"/>
            </a:xfrm>
            <a:custGeom>
              <a:avLst/>
              <a:gdLst/>
              <a:ahLst/>
              <a:cxnLst>
                <a:cxn ang="0">
                  <a:pos x="453" y="272"/>
                </a:cxn>
                <a:cxn ang="0">
                  <a:pos x="181" y="136"/>
                </a:cxn>
                <a:cxn ang="0">
                  <a:pos x="0" y="0"/>
                </a:cxn>
              </a:cxnLst>
              <a:rect l="0" t="0" r="r" b="b"/>
              <a:pathLst>
                <a:path w="452" h="272">
                  <a:moveTo>
                    <a:pt x="453" y="272"/>
                  </a:moveTo>
                  <a:cubicBezTo>
                    <a:pt x="354" y="226"/>
                    <a:pt x="256" y="181"/>
                    <a:pt x="181" y="136"/>
                  </a:cubicBezTo>
                  <a:cubicBezTo>
                    <a:pt x="106" y="91"/>
                    <a:pt x="53" y="45"/>
                    <a:pt x="0" y="0"/>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sp>
          <p:nvSpPr>
            <p:cNvPr id="40" name="Freeform 7"/>
            <p:cNvSpPr/>
            <p:nvPr>
              <p:custDataLst>
                <p:tags r:id="rId56"/>
              </p:custDataLst>
            </p:nvPr>
          </p:nvSpPr>
          <p:spPr bwMode="auto">
            <a:xfrm rot="279641">
              <a:off x="2016" y="3114"/>
              <a:ext cx="454" cy="272"/>
            </a:xfrm>
            <a:custGeom>
              <a:avLst/>
              <a:gdLst/>
              <a:ahLst/>
              <a:cxnLst>
                <a:cxn ang="0">
                  <a:pos x="408" y="226"/>
                </a:cxn>
                <a:cxn ang="0">
                  <a:pos x="181" y="45"/>
                </a:cxn>
                <a:cxn ang="0">
                  <a:pos x="0" y="0"/>
                </a:cxn>
              </a:cxnLst>
              <a:rect l="0" t="0" r="r" b="b"/>
              <a:pathLst>
                <a:path w="408" h="226">
                  <a:moveTo>
                    <a:pt x="408" y="226"/>
                  </a:moveTo>
                  <a:cubicBezTo>
                    <a:pt x="328" y="154"/>
                    <a:pt x="249" y="83"/>
                    <a:pt x="181" y="45"/>
                  </a:cubicBezTo>
                  <a:cubicBezTo>
                    <a:pt x="113" y="7"/>
                    <a:pt x="56" y="3"/>
                    <a:pt x="0" y="0"/>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grpSp>
      <p:sp>
        <p:nvSpPr>
          <p:cNvPr id="43" name="Freeform 8"/>
          <p:cNvSpPr/>
          <p:nvPr>
            <p:custDataLst>
              <p:tags r:id="rId7"/>
            </p:custDataLst>
          </p:nvPr>
        </p:nvSpPr>
        <p:spPr bwMode="auto">
          <a:xfrm rot="2804293">
            <a:off x="5449570" y="1030605"/>
            <a:ext cx="429260" cy="1066800"/>
          </a:xfrm>
          <a:custGeom>
            <a:avLst/>
            <a:gdLst/>
            <a:ahLst/>
            <a:cxnLst>
              <a:cxn ang="0">
                <a:pos x="521" y="212"/>
              </a:cxn>
              <a:cxn ang="0">
                <a:pos x="431" y="30"/>
              </a:cxn>
              <a:cxn ang="0">
                <a:pos x="204" y="30"/>
              </a:cxn>
              <a:cxn ang="0">
                <a:pos x="159" y="76"/>
              </a:cxn>
              <a:cxn ang="0">
                <a:pos x="23" y="121"/>
              </a:cxn>
              <a:cxn ang="0">
                <a:pos x="23" y="166"/>
              </a:cxn>
              <a:cxn ang="0">
                <a:pos x="113" y="257"/>
              </a:cxn>
            </a:cxnLst>
            <a:rect l="0" t="0" r="r" b="b"/>
            <a:pathLst>
              <a:path w="521" h="257">
                <a:moveTo>
                  <a:pt x="521" y="212"/>
                </a:moveTo>
                <a:cubicBezTo>
                  <a:pt x="502" y="136"/>
                  <a:pt x="484" y="60"/>
                  <a:pt x="431" y="30"/>
                </a:cubicBezTo>
                <a:cubicBezTo>
                  <a:pt x="378" y="0"/>
                  <a:pt x="249" y="22"/>
                  <a:pt x="204" y="30"/>
                </a:cubicBezTo>
                <a:cubicBezTo>
                  <a:pt x="159" y="38"/>
                  <a:pt x="189" y="61"/>
                  <a:pt x="159" y="76"/>
                </a:cubicBezTo>
                <a:cubicBezTo>
                  <a:pt x="129" y="91"/>
                  <a:pt x="46" y="106"/>
                  <a:pt x="23" y="121"/>
                </a:cubicBezTo>
                <a:cubicBezTo>
                  <a:pt x="0" y="136"/>
                  <a:pt x="8" y="143"/>
                  <a:pt x="23" y="166"/>
                </a:cubicBezTo>
                <a:cubicBezTo>
                  <a:pt x="38" y="189"/>
                  <a:pt x="75" y="223"/>
                  <a:pt x="113" y="257"/>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sp>
        <p:nvSpPr>
          <p:cNvPr id="48" name="Freeform 9"/>
          <p:cNvSpPr/>
          <p:nvPr>
            <p:custDataLst>
              <p:tags r:id="rId8"/>
            </p:custDataLst>
          </p:nvPr>
        </p:nvSpPr>
        <p:spPr bwMode="auto">
          <a:xfrm>
            <a:off x="5236845" y="4732020"/>
            <a:ext cx="502920" cy="202565"/>
          </a:xfrm>
          <a:custGeom>
            <a:avLst/>
            <a:gdLst/>
            <a:ahLst/>
            <a:cxnLst>
              <a:cxn ang="0">
                <a:pos x="0" y="99"/>
              </a:cxn>
              <a:cxn ang="0">
                <a:pos x="90" y="99"/>
              </a:cxn>
              <a:cxn ang="0">
                <a:pos x="226" y="8"/>
              </a:cxn>
              <a:cxn ang="0">
                <a:pos x="272" y="53"/>
              </a:cxn>
              <a:cxn ang="0">
                <a:pos x="317" y="144"/>
              </a:cxn>
            </a:cxnLst>
            <a:rect l="0" t="0" r="r" b="b"/>
            <a:pathLst>
              <a:path w="317" h="144">
                <a:moveTo>
                  <a:pt x="0" y="99"/>
                </a:moveTo>
                <a:cubicBezTo>
                  <a:pt x="26" y="106"/>
                  <a:pt x="52" y="114"/>
                  <a:pt x="90" y="99"/>
                </a:cubicBezTo>
                <a:cubicBezTo>
                  <a:pt x="128" y="84"/>
                  <a:pt x="196" y="16"/>
                  <a:pt x="226" y="8"/>
                </a:cubicBezTo>
                <a:cubicBezTo>
                  <a:pt x="256" y="0"/>
                  <a:pt x="257" y="30"/>
                  <a:pt x="272" y="53"/>
                </a:cubicBezTo>
                <a:cubicBezTo>
                  <a:pt x="287" y="76"/>
                  <a:pt x="302" y="110"/>
                  <a:pt x="317" y="144"/>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sp>
        <p:nvSpPr>
          <p:cNvPr id="49" name="Freeform 10"/>
          <p:cNvSpPr/>
          <p:nvPr>
            <p:custDataLst>
              <p:tags r:id="rId9"/>
            </p:custDataLst>
          </p:nvPr>
        </p:nvSpPr>
        <p:spPr bwMode="auto">
          <a:xfrm>
            <a:off x="5328920" y="4877435"/>
            <a:ext cx="431800" cy="224790"/>
          </a:xfrm>
          <a:custGeom>
            <a:avLst/>
            <a:gdLst/>
            <a:ahLst/>
            <a:cxnLst>
              <a:cxn ang="0">
                <a:pos x="272" y="137"/>
              </a:cxn>
              <a:cxn ang="0">
                <a:pos x="136" y="137"/>
              </a:cxn>
              <a:cxn ang="0">
                <a:pos x="0" y="0"/>
              </a:cxn>
            </a:cxnLst>
            <a:rect l="0" t="0" r="r" b="b"/>
            <a:pathLst>
              <a:path w="272" h="160">
                <a:moveTo>
                  <a:pt x="272" y="137"/>
                </a:moveTo>
                <a:cubicBezTo>
                  <a:pt x="226" y="148"/>
                  <a:pt x="181" y="160"/>
                  <a:pt x="136" y="137"/>
                </a:cubicBezTo>
                <a:cubicBezTo>
                  <a:pt x="91" y="114"/>
                  <a:pt x="45" y="57"/>
                  <a:pt x="0" y="0"/>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sp>
        <p:nvSpPr>
          <p:cNvPr id="50" name="Freeform 11"/>
          <p:cNvSpPr/>
          <p:nvPr>
            <p:custDataLst>
              <p:tags r:id="rId10"/>
            </p:custDataLst>
          </p:nvPr>
        </p:nvSpPr>
        <p:spPr bwMode="auto">
          <a:xfrm>
            <a:off x="5307965" y="5069205"/>
            <a:ext cx="431800" cy="584200"/>
          </a:xfrm>
          <a:custGeom>
            <a:avLst/>
            <a:gdLst/>
            <a:ahLst/>
            <a:cxnLst>
              <a:cxn ang="0">
                <a:pos x="0" y="7"/>
              </a:cxn>
              <a:cxn ang="0">
                <a:pos x="91" y="7"/>
              </a:cxn>
              <a:cxn ang="0">
                <a:pos x="181" y="52"/>
              </a:cxn>
              <a:cxn ang="0">
                <a:pos x="181" y="279"/>
              </a:cxn>
              <a:cxn ang="0">
                <a:pos x="272" y="415"/>
              </a:cxn>
            </a:cxnLst>
            <a:rect l="0" t="0" r="r" b="b"/>
            <a:pathLst>
              <a:path w="272" h="415">
                <a:moveTo>
                  <a:pt x="0" y="7"/>
                </a:moveTo>
                <a:cubicBezTo>
                  <a:pt x="30" y="3"/>
                  <a:pt x="61" y="0"/>
                  <a:pt x="91" y="7"/>
                </a:cubicBezTo>
                <a:cubicBezTo>
                  <a:pt x="121" y="14"/>
                  <a:pt x="166" y="7"/>
                  <a:pt x="181" y="52"/>
                </a:cubicBezTo>
                <a:cubicBezTo>
                  <a:pt x="196" y="97"/>
                  <a:pt x="166" y="219"/>
                  <a:pt x="181" y="279"/>
                </a:cubicBezTo>
                <a:cubicBezTo>
                  <a:pt x="196" y="339"/>
                  <a:pt x="234" y="377"/>
                  <a:pt x="272" y="415"/>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sp>
        <p:nvSpPr>
          <p:cNvPr id="51" name="Freeform 12"/>
          <p:cNvSpPr/>
          <p:nvPr>
            <p:custDataLst>
              <p:tags r:id="rId11"/>
            </p:custDataLst>
          </p:nvPr>
        </p:nvSpPr>
        <p:spPr bwMode="auto">
          <a:xfrm>
            <a:off x="3744595" y="5367655"/>
            <a:ext cx="2016125" cy="594995"/>
          </a:xfrm>
          <a:custGeom>
            <a:avLst/>
            <a:gdLst/>
            <a:ahLst/>
            <a:cxnLst>
              <a:cxn ang="0">
                <a:pos x="1270" y="136"/>
              </a:cxn>
              <a:cxn ang="0">
                <a:pos x="1088" y="363"/>
              </a:cxn>
              <a:cxn ang="0">
                <a:pos x="635" y="408"/>
              </a:cxn>
              <a:cxn ang="0">
                <a:pos x="363" y="363"/>
              </a:cxn>
              <a:cxn ang="0">
                <a:pos x="136" y="363"/>
              </a:cxn>
              <a:cxn ang="0">
                <a:pos x="0" y="0"/>
              </a:cxn>
            </a:cxnLst>
            <a:rect l="0" t="0" r="r" b="b"/>
            <a:pathLst>
              <a:path w="1270" h="422">
                <a:moveTo>
                  <a:pt x="1270" y="136"/>
                </a:moveTo>
                <a:cubicBezTo>
                  <a:pt x="1232" y="227"/>
                  <a:pt x="1194" y="318"/>
                  <a:pt x="1088" y="363"/>
                </a:cubicBezTo>
                <a:cubicBezTo>
                  <a:pt x="982" y="408"/>
                  <a:pt x="756" y="408"/>
                  <a:pt x="635" y="408"/>
                </a:cubicBezTo>
                <a:cubicBezTo>
                  <a:pt x="514" y="408"/>
                  <a:pt x="446" y="370"/>
                  <a:pt x="363" y="363"/>
                </a:cubicBezTo>
                <a:cubicBezTo>
                  <a:pt x="280" y="356"/>
                  <a:pt x="196" y="423"/>
                  <a:pt x="136" y="363"/>
                </a:cubicBezTo>
                <a:cubicBezTo>
                  <a:pt x="76" y="303"/>
                  <a:pt x="38" y="151"/>
                  <a:pt x="0" y="0"/>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grpSp>
        <p:nvGrpSpPr>
          <p:cNvPr id="52" name="Group 13"/>
          <p:cNvGrpSpPr/>
          <p:nvPr>
            <p:custDataLst>
              <p:tags r:id="rId12"/>
            </p:custDataLst>
          </p:nvPr>
        </p:nvGrpSpPr>
        <p:grpSpPr>
          <a:xfrm>
            <a:off x="3737610" y="4431665"/>
            <a:ext cx="264795" cy="828675"/>
            <a:chOff x="649" y="2614"/>
            <a:chExt cx="167" cy="589"/>
          </a:xfrm>
        </p:grpSpPr>
        <p:sp>
          <p:nvSpPr>
            <p:cNvPr id="53" name="Freeform 14"/>
            <p:cNvSpPr/>
            <p:nvPr>
              <p:custDataLst>
                <p:tags r:id="rId53"/>
              </p:custDataLst>
            </p:nvPr>
          </p:nvSpPr>
          <p:spPr bwMode="auto">
            <a:xfrm>
              <a:off x="649" y="2659"/>
              <a:ext cx="54" cy="544"/>
            </a:xfrm>
            <a:custGeom>
              <a:avLst/>
              <a:gdLst/>
              <a:ahLst/>
              <a:cxnLst>
                <a:cxn ang="0">
                  <a:pos x="8" y="544"/>
                </a:cxn>
                <a:cxn ang="0">
                  <a:pos x="8" y="363"/>
                </a:cxn>
                <a:cxn ang="0">
                  <a:pos x="54" y="0"/>
                </a:cxn>
              </a:cxnLst>
              <a:rect l="0" t="0" r="r" b="b"/>
              <a:pathLst>
                <a:path w="54" h="544">
                  <a:moveTo>
                    <a:pt x="8" y="544"/>
                  </a:moveTo>
                  <a:cubicBezTo>
                    <a:pt x="4" y="499"/>
                    <a:pt x="0" y="454"/>
                    <a:pt x="8" y="363"/>
                  </a:cubicBezTo>
                  <a:cubicBezTo>
                    <a:pt x="16" y="272"/>
                    <a:pt x="35" y="136"/>
                    <a:pt x="54" y="0"/>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sp>
          <p:nvSpPr>
            <p:cNvPr id="54" name="Freeform 15"/>
            <p:cNvSpPr/>
            <p:nvPr>
              <p:custDataLst>
                <p:tags r:id="rId54"/>
              </p:custDataLst>
            </p:nvPr>
          </p:nvSpPr>
          <p:spPr bwMode="auto">
            <a:xfrm>
              <a:off x="657" y="2614"/>
              <a:ext cx="159" cy="317"/>
            </a:xfrm>
            <a:custGeom>
              <a:avLst/>
              <a:gdLst/>
              <a:ahLst/>
              <a:cxnLst>
                <a:cxn ang="0">
                  <a:pos x="0" y="317"/>
                </a:cxn>
                <a:cxn ang="0">
                  <a:pos x="136" y="226"/>
                </a:cxn>
                <a:cxn ang="0">
                  <a:pos x="136" y="90"/>
                </a:cxn>
                <a:cxn ang="0">
                  <a:pos x="91" y="0"/>
                </a:cxn>
              </a:cxnLst>
              <a:rect l="0" t="0" r="r" b="b"/>
              <a:pathLst>
                <a:path w="159" h="317">
                  <a:moveTo>
                    <a:pt x="0" y="317"/>
                  </a:moveTo>
                  <a:cubicBezTo>
                    <a:pt x="56" y="290"/>
                    <a:pt x="113" y="264"/>
                    <a:pt x="136" y="226"/>
                  </a:cubicBezTo>
                  <a:cubicBezTo>
                    <a:pt x="159" y="188"/>
                    <a:pt x="143" y="128"/>
                    <a:pt x="136" y="90"/>
                  </a:cubicBezTo>
                  <a:cubicBezTo>
                    <a:pt x="129" y="52"/>
                    <a:pt x="110" y="26"/>
                    <a:pt x="91" y="0"/>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grpSp>
      <p:grpSp>
        <p:nvGrpSpPr>
          <p:cNvPr id="55" name="Group 16"/>
          <p:cNvGrpSpPr/>
          <p:nvPr>
            <p:custDataLst>
              <p:tags r:id="rId13"/>
            </p:custDataLst>
          </p:nvPr>
        </p:nvGrpSpPr>
        <p:grpSpPr>
          <a:xfrm>
            <a:off x="3889375" y="3943350"/>
            <a:ext cx="142875" cy="191770"/>
            <a:chOff x="703" y="2432"/>
            <a:chExt cx="90" cy="136"/>
          </a:xfrm>
        </p:grpSpPr>
        <p:sp>
          <p:nvSpPr>
            <p:cNvPr id="56" name="Line 17"/>
            <p:cNvSpPr>
              <a:spLocks noChangeShapeType="1"/>
            </p:cNvSpPr>
            <p:nvPr>
              <p:custDataLst>
                <p:tags r:id="rId51"/>
              </p:custDataLst>
            </p:nvPr>
          </p:nvSpPr>
          <p:spPr bwMode="auto">
            <a:xfrm flipV="1">
              <a:off x="703" y="2432"/>
              <a:ext cx="45" cy="136"/>
            </a:xfrm>
            <a:prstGeom prst="line">
              <a:avLst/>
            </a:prstGeom>
            <a:noFill/>
            <a:ln w="38100">
              <a:solidFill>
                <a:srgbClr val="FF0000"/>
              </a:solidFill>
              <a:round/>
              <a:tailEnd type="stealth" w="med" len="lg"/>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sp>
          <p:nvSpPr>
            <p:cNvPr id="57" name="Line 18"/>
            <p:cNvSpPr>
              <a:spLocks noChangeShapeType="1"/>
            </p:cNvSpPr>
            <p:nvPr>
              <p:custDataLst>
                <p:tags r:id="rId52"/>
              </p:custDataLst>
            </p:nvPr>
          </p:nvSpPr>
          <p:spPr bwMode="auto">
            <a:xfrm flipH="1" flipV="1">
              <a:off x="793" y="2432"/>
              <a:ext cx="0" cy="136"/>
            </a:xfrm>
            <a:prstGeom prst="line">
              <a:avLst/>
            </a:prstGeom>
            <a:noFill/>
            <a:ln w="38100">
              <a:solidFill>
                <a:srgbClr val="FF0000"/>
              </a:solidFill>
              <a:round/>
              <a:tailEnd type="stealth" w="med" len="lg"/>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grpSp>
      <p:sp>
        <p:nvSpPr>
          <p:cNvPr id="58" name="Freeform 19"/>
          <p:cNvSpPr/>
          <p:nvPr>
            <p:custDataLst>
              <p:tags r:id="rId14"/>
            </p:custDataLst>
          </p:nvPr>
        </p:nvSpPr>
        <p:spPr bwMode="auto">
          <a:xfrm>
            <a:off x="4013835" y="3599815"/>
            <a:ext cx="229870" cy="594995"/>
          </a:xfrm>
          <a:custGeom>
            <a:avLst/>
            <a:gdLst/>
            <a:ahLst/>
            <a:cxnLst>
              <a:cxn ang="0">
                <a:pos x="0" y="317"/>
              </a:cxn>
              <a:cxn ang="0">
                <a:pos x="46" y="408"/>
              </a:cxn>
              <a:cxn ang="0">
                <a:pos x="91" y="408"/>
              </a:cxn>
              <a:cxn ang="0">
                <a:pos x="137" y="317"/>
              </a:cxn>
              <a:cxn ang="0">
                <a:pos x="137" y="226"/>
              </a:cxn>
              <a:cxn ang="0">
                <a:pos x="91" y="90"/>
              </a:cxn>
              <a:cxn ang="0">
                <a:pos x="46" y="0"/>
              </a:cxn>
            </a:cxnLst>
            <a:rect l="0" t="0" r="r" b="b"/>
            <a:pathLst>
              <a:path w="145" h="422">
                <a:moveTo>
                  <a:pt x="0" y="317"/>
                </a:moveTo>
                <a:cubicBezTo>
                  <a:pt x="15" y="355"/>
                  <a:pt x="31" y="393"/>
                  <a:pt x="46" y="408"/>
                </a:cubicBezTo>
                <a:cubicBezTo>
                  <a:pt x="61" y="423"/>
                  <a:pt x="76" y="423"/>
                  <a:pt x="91" y="408"/>
                </a:cubicBezTo>
                <a:cubicBezTo>
                  <a:pt x="106" y="393"/>
                  <a:pt x="129" y="347"/>
                  <a:pt x="137" y="317"/>
                </a:cubicBezTo>
                <a:cubicBezTo>
                  <a:pt x="145" y="287"/>
                  <a:pt x="145" y="264"/>
                  <a:pt x="137" y="226"/>
                </a:cubicBezTo>
                <a:cubicBezTo>
                  <a:pt x="129" y="188"/>
                  <a:pt x="106" y="128"/>
                  <a:pt x="91" y="90"/>
                </a:cubicBezTo>
                <a:cubicBezTo>
                  <a:pt x="76" y="52"/>
                  <a:pt x="61" y="26"/>
                  <a:pt x="46" y="0"/>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grpSp>
        <p:nvGrpSpPr>
          <p:cNvPr id="59" name="Group 20"/>
          <p:cNvGrpSpPr/>
          <p:nvPr>
            <p:custDataLst>
              <p:tags r:id="rId15"/>
            </p:custDataLst>
          </p:nvPr>
        </p:nvGrpSpPr>
        <p:grpSpPr>
          <a:xfrm>
            <a:off x="4078605" y="2656840"/>
            <a:ext cx="755650" cy="956945"/>
            <a:chOff x="816" y="1344"/>
            <a:chExt cx="476" cy="680"/>
          </a:xfrm>
        </p:grpSpPr>
        <p:sp>
          <p:nvSpPr>
            <p:cNvPr id="60" name="Freeform 21"/>
            <p:cNvSpPr/>
            <p:nvPr>
              <p:custDataLst>
                <p:tags r:id="rId49"/>
              </p:custDataLst>
            </p:nvPr>
          </p:nvSpPr>
          <p:spPr bwMode="auto">
            <a:xfrm>
              <a:off x="816" y="1706"/>
              <a:ext cx="250" cy="318"/>
            </a:xfrm>
            <a:custGeom>
              <a:avLst/>
              <a:gdLst/>
              <a:ahLst/>
              <a:cxnLst>
                <a:cxn ang="0">
                  <a:pos x="23" y="318"/>
                </a:cxn>
                <a:cxn ang="0">
                  <a:pos x="23" y="227"/>
                </a:cxn>
                <a:cxn ang="0">
                  <a:pos x="159" y="136"/>
                </a:cxn>
                <a:cxn ang="0">
                  <a:pos x="250" y="0"/>
                </a:cxn>
              </a:cxnLst>
              <a:rect l="0" t="0" r="r" b="b"/>
              <a:pathLst>
                <a:path w="250" h="318">
                  <a:moveTo>
                    <a:pt x="23" y="318"/>
                  </a:moveTo>
                  <a:cubicBezTo>
                    <a:pt x="11" y="287"/>
                    <a:pt x="0" y="257"/>
                    <a:pt x="23" y="227"/>
                  </a:cubicBezTo>
                  <a:cubicBezTo>
                    <a:pt x="46" y="197"/>
                    <a:pt x="121" y="174"/>
                    <a:pt x="159" y="136"/>
                  </a:cubicBezTo>
                  <a:cubicBezTo>
                    <a:pt x="197" y="98"/>
                    <a:pt x="223" y="49"/>
                    <a:pt x="250" y="0"/>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sp>
          <p:nvSpPr>
            <p:cNvPr id="61" name="Freeform 22"/>
            <p:cNvSpPr/>
            <p:nvPr>
              <p:custDataLst>
                <p:tags r:id="rId50"/>
              </p:custDataLst>
            </p:nvPr>
          </p:nvSpPr>
          <p:spPr bwMode="auto">
            <a:xfrm>
              <a:off x="1036" y="1344"/>
              <a:ext cx="256" cy="272"/>
            </a:xfrm>
            <a:custGeom>
              <a:avLst/>
              <a:gdLst/>
              <a:ahLst/>
              <a:cxnLst>
                <a:cxn ang="0">
                  <a:pos x="75" y="272"/>
                </a:cxn>
                <a:cxn ang="0">
                  <a:pos x="30" y="136"/>
                </a:cxn>
                <a:cxn ang="0">
                  <a:pos x="256" y="0"/>
                </a:cxn>
              </a:cxnLst>
              <a:rect l="0" t="0" r="r" b="b"/>
              <a:pathLst>
                <a:path w="256" h="272">
                  <a:moveTo>
                    <a:pt x="75" y="272"/>
                  </a:moveTo>
                  <a:cubicBezTo>
                    <a:pt x="37" y="226"/>
                    <a:pt x="0" y="181"/>
                    <a:pt x="30" y="136"/>
                  </a:cubicBezTo>
                  <a:cubicBezTo>
                    <a:pt x="60" y="91"/>
                    <a:pt x="158" y="45"/>
                    <a:pt x="256" y="0"/>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grpSp>
      <p:sp>
        <p:nvSpPr>
          <p:cNvPr id="62" name="Freeform 23"/>
          <p:cNvSpPr/>
          <p:nvPr>
            <p:custDataLst>
              <p:tags r:id="rId16"/>
            </p:custDataLst>
          </p:nvPr>
        </p:nvSpPr>
        <p:spPr bwMode="auto">
          <a:xfrm>
            <a:off x="4986655" y="1511300"/>
            <a:ext cx="1512570" cy="967740"/>
          </a:xfrm>
          <a:custGeom>
            <a:avLst/>
            <a:gdLst/>
            <a:ahLst/>
            <a:cxnLst>
              <a:cxn ang="0">
                <a:pos x="0" y="688"/>
              </a:cxn>
              <a:cxn ang="0">
                <a:pos x="136" y="597"/>
              </a:cxn>
              <a:cxn ang="0">
                <a:pos x="182" y="461"/>
              </a:cxn>
              <a:cxn ang="0">
                <a:pos x="544" y="325"/>
              </a:cxn>
              <a:cxn ang="0">
                <a:pos x="771" y="53"/>
              </a:cxn>
              <a:cxn ang="0">
                <a:pos x="953" y="7"/>
              </a:cxn>
            </a:cxnLst>
            <a:rect l="0" t="0" r="r" b="b"/>
            <a:pathLst>
              <a:path w="953" h="688">
                <a:moveTo>
                  <a:pt x="0" y="688"/>
                </a:moveTo>
                <a:cubicBezTo>
                  <a:pt x="53" y="661"/>
                  <a:pt x="106" y="635"/>
                  <a:pt x="136" y="597"/>
                </a:cubicBezTo>
                <a:cubicBezTo>
                  <a:pt x="166" y="559"/>
                  <a:pt x="114" y="506"/>
                  <a:pt x="182" y="461"/>
                </a:cubicBezTo>
                <a:cubicBezTo>
                  <a:pt x="250" y="416"/>
                  <a:pt x="446" y="393"/>
                  <a:pt x="544" y="325"/>
                </a:cubicBezTo>
                <a:cubicBezTo>
                  <a:pt x="642" y="257"/>
                  <a:pt x="703" y="106"/>
                  <a:pt x="771" y="53"/>
                </a:cubicBezTo>
                <a:cubicBezTo>
                  <a:pt x="839" y="0"/>
                  <a:pt x="896" y="3"/>
                  <a:pt x="953" y="7"/>
                </a:cubicBezTo>
              </a:path>
            </a:pathLst>
          </a:custGeom>
          <a:noFill/>
          <a:ln w="63500" cap="flat" cmpd="sng">
            <a:solidFill>
              <a:srgbClr val="FF0000"/>
            </a:solidFill>
            <a:prstDash val="solid"/>
            <a:round/>
            <a:headEnd type="none" w="med" len="med"/>
            <a:tailEnd type="triangle" w="med" len="lg"/>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sp>
        <p:nvSpPr>
          <p:cNvPr id="63" name="AutoShape 24"/>
          <p:cNvSpPr>
            <a:spLocks noChangeArrowheads="1"/>
          </p:cNvSpPr>
          <p:nvPr>
            <p:custDataLst>
              <p:tags r:id="rId17"/>
            </p:custDataLst>
          </p:nvPr>
        </p:nvSpPr>
        <p:spPr bwMode="auto">
          <a:xfrm>
            <a:off x="6103620" y="6272530"/>
            <a:ext cx="2353945" cy="376555"/>
          </a:xfrm>
          <a:prstGeom prst="wedgeRoundRectCallout">
            <a:avLst>
              <a:gd name="adj1" fmla="val -16387"/>
              <a:gd name="adj2" fmla="val -147757"/>
              <a:gd name="adj3" fmla="val 16667"/>
            </a:avLst>
          </a:prstGeom>
          <a:solidFill>
            <a:schemeClr val="bg1">
              <a:lumMod val="75000"/>
              <a:alpha val="76000"/>
            </a:schemeClr>
          </a:solidFill>
          <a:ln w="9525">
            <a:solidFill>
              <a:schemeClr val="tx1"/>
            </a:solidFill>
            <a:miter lim="800000"/>
          </a:ln>
        </p:spPr>
        <p:txBody>
          <a:bodyPr/>
          <a:lstStyle>
            <a:lvl1pPr eaLnBrk="0" hangingPunct="0">
              <a:defRPr kumimoji="1" sz="4400">
                <a:solidFill>
                  <a:schemeClr val="bg1"/>
                </a:solidFill>
                <a:latin typeface="隶书" panose="02010509060101010101" charset="-122"/>
                <a:ea typeface="隶书" panose="02010509060101010101" charset="-122"/>
              </a:defRPr>
            </a:lvl1pPr>
            <a:lvl2pPr marL="742950" indent="-285750" eaLnBrk="0" hangingPunct="0">
              <a:defRPr kumimoji="1" sz="4400">
                <a:solidFill>
                  <a:schemeClr val="bg1"/>
                </a:solidFill>
                <a:latin typeface="隶书" panose="02010509060101010101" charset="-122"/>
                <a:ea typeface="隶书" panose="02010509060101010101" charset="-122"/>
              </a:defRPr>
            </a:lvl2pPr>
            <a:lvl3pPr marL="1143000" indent="-228600" eaLnBrk="0" hangingPunct="0">
              <a:defRPr kumimoji="1" sz="4400">
                <a:solidFill>
                  <a:schemeClr val="bg1"/>
                </a:solidFill>
                <a:latin typeface="隶书" panose="02010509060101010101" charset="-122"/>
                <a:ea typeface="隶书" panose="02010509060101010101" charset="-122"/>
              </a:defRPr>
            </a:lvl3pPr>
            <a:lvl4pPr marL="1600200" indent="-228600" eaLnBrk="0" hangingPunct="0">
              <a:defRPr kumimoji="1" sz="4400">
                <a:solidFill>
                  <a:schemeClr val="bg1"/>
                </a:solidFill>
                <a:latin typeface="隶书" panose="02010509060101010101" charset="-122"/>
                <a:ea typeface="隶书" panose="02010509060101010101" charset="-122"/>
              </a:defRPr>
            </a:lvl4pPr>
            <a:lvl5pPr marL="2057400" indent="-228600" eaLnBrk="0" hangingPunct="0">
              <a:defRPr kumimoji="1" sz="4400">
                <a:solidFill>
                  <a:schemeClr val="bg1"/>
                </a:solidFill>
                <a:latin typeface="隶书" panose="02010509060101010101" charset="-122"/>
                <a:ea typeface="隶书" panose="02010509060101010101" charset="-122"/>
              </a:defRPr>
            </a:lvl5pPr>
            <a:lvl6pPr marL="25146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6pPr>
            <a:lvl7pPr marL="29718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7pPr>
            <a:lvl8pPr marL="34290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8pPr>
            <a:lvl9pPr marL="38862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mn-cs"/>
              </a:rPr>
              <a:t>冲破四道封锁线</a:t>
            </a:r>
          </a:p>
        </p:txBody>
      </p:sp>
      <p:sp>
        <p:nvSpPr>
          <p:cNvPr id="64" name="AutoShape 25">
            <a:hlinkClick r:id="" action="ppaction://noaction"/>
          </p:cNvPr>
          <p:cNvSpPr>
            <a:spLocks noChangeArrowheads="1"/>
          </p:cNvSpPr>
          <p:nvPr>
            <p:custDataLst>
              <p:tags r:id="rId18"/>
            </p:custDataLst>
          </p:nvPr>
        </p:nvSpPr>
        <p:spPr bwMode="auto">
          <a:xfrm>
            <a:off x="6308090" y="4561205"/>
            <a:ext cx="1945005" cy="412115"/>
          </a:xfrm>
          <a:prstGeom prst="wedgeRoundRectCallout">
            <a:avLst>
              <a:gd name="adj1" fmla="val -60725"/>
              <a:gd name="adj2" fmla="val 25871"/>
              <a:gd name="adj3" fmla="val 16667"/>
            </a:avLst>
          </a:prstGeom>
          <a:solidFill>
            <a:schemeClr val="bg1">
              <a:lumMod val="75000"/>
              <a:alpha val="76000"/>
            </a:schemeClr>
          </a:solidFill>
          <a:ln w="9525">
            <a:solidFill>
              <a:schemeClr val="tx1"/>
            </a:solidFill>
            <a:miter lim="800000"/>
          </a:ln>
        </p:spPr>
        <p:txBody>
          <a:bodyPr anchor="ctr"/>
          <a:lstStyle>
            <a:lvl1pPr eaLnBrk="0" hangingPunct="0">
              <a:defRPr kumimoji="1" sz="4400">
                <a:solidFill>
                  <a:schemeClr val="bg1"/>
                </a:solidFill>
                <a:latin typeface="隶书" panose="02010509060101010101" charset="-122"/>
                <a:ea typeface="隶书" panose="02010509060101010101" charset="-122"/>
              </a:defRPr>
            </a:lvl1pPr>
            <a:lvl2pPr marL="742950" indent="-285750" eaLnBrk="0" hangingPunct="0">
              <a:defRPr kumimoji="1" sz="4400">
                <a:solidFill>
                  <a:schemeClr val="bg1"/>
                </a:solidFill>
                <a:latin typeface="隶书" panose="02010509060101010101" charset="-122"/>
                <a:ea typeface="隶书" panose="02010509060101010101" charset="-122"/>
              </a:defRPr>
            </a:lvl2pPr>
            <a:lvl3pPr marL="1143000" indent="-228600" eaLnBrk="0" hangingPunct="0">
              <a:defRPr kumimoji="1" sz="4400">
                <a:solidFill>
                  <a:schemeClr val="bg1"/>
                </a:solidFill>
                <a:latin typeface="隶书" panose="02010509060101010101" charset="-122"/>
                <a:ea typeface="隶书" panose="02010509060101010101" charset="-122"/>
              </a:defRPr>
            </a:lvl3pPr>
            <a:lvl4pPr marL="1600200" indent="-228600" eaLnBrk="0" hangingPunct="0">
              <a:defRPr kumimoji="1" sz="4400">
                <a:solidFill>
                  <a:schemeClr val="bg1"/>
                </a:solidFill>
                <a:latin typeface="隶书" panose="02010509060101010101" charset="-122"/>
                <a:ea typeface="隶书" panose="02010509060101010101" charset="-122"/>
              </a:defRPr>
            </a:lvl4pPr>
            <a:lvl5pPr marL="2057400" indent="-228600" eaLnBrk="0" hangingPunct="0">
              <a:defRPr kumimoji="1" sz="4400">
                <a:solidFill>
                  <a:schemeClr val="bg1"/>
                </a:solidFill>
                <a:latin typeface="隶书" panose="02010509060101010101" charset="-122"/>
                <a:ea typeface="隶书" panose="02010509060101010101" charset="-122"/>
              </a:defRPr>
            </a:lvl5pPr>
            <a:lvl6pPr marL="25146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6pPr>
            <a:lvl7pPr marL="29718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7pPr>
            <a:lvl8pPr marL="34290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8pPr>
            <a:lvl9pPr marL="38862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仿宋" panose="02010609060101010101" charset="-122"/>
                <a:ea typeface="仿宋" panose="02010609060101010101" charset="-122"/>
                <a:cs typeface="+mn-cs"/>
                <a:hlinkClick r:id="rId60" action="ppaction://hlinksldjump"/>
              </a:rPr>
              <a:t>遵义会议</a:t>
            </a:r>
          </a:p>
        </p:txBody>
      </p:sp>
      <p:sp>
        <p:nvSpPr>
          <p:cNvPr id="65" name="AutoShape 26"/>
          <p:cNvSpPr>
            <a:spLocks noChangeArrowheads="1"/>
          </p:cNvSpPr>
          <p:nvPr>
            <p:custDataLst>
              <p:tags r:id="rId19"/>
            </p:custDataLst>
          </p:nvPr>
        </p:nvSpPr>
        <p:spPr bwMode="auto">
          <a:xfrm>
            <a:off x="4465320" y="4135120"/>
            <a:ext cx="1729105" cy="412115"/>
          </a:xfrm>
          <a:prstGeom prst="wedgeRoundRectCallout">
            <a:avLst>
              <a:gd name="adj1" fmla="val 13234"/>
              <a:gd name="adj2" fmla="val 120411"/>
              <a:gd name="adj3" fmla="val 16667"/>
            </a:avLst>
          </a:prstGeom>
          <a:solidFill>
            <a:schemeClr val="bg1">
              <a:lumMod val="75000"/>
              <a:alpha val="76000"/>
            </a:schemeClr>
          </a:solidFill>
          <a:ln w="9525">
            <a:solidFill>
              <a:schemeClr val="tx1"/>
            </a:solidFill>
            <a:miter lim="800000"/>
          </a:ln>
        </p:spPr>
        <p:txBody>
          <a:bodyPr anchor="ctr"/>
          <a:lstStyle>
            <a:lvl1pPr eaLnBrk="0" hangingPunct="0">
              <a:defRPr kumimoji="1" sz="4400">
                <a:solidFill>
                  <a:schemeClr val="bg1"/>
                </a:solidFill>
                <a:latin typeface="隶书" panose="02010509060101010101" charset="-122"/>
                <a:ea typeface="隶书" panose="02010509060101010101" charset="-122"/>
              </a:defRPr>
            </a:lvl1pPr>
            <a:lvl2pPr marL="742950" indent="-285750" eaLnBrk="0" hangingPunct="0">
              <a:defRPr kumimoji="1" sz="4400">
                <a:solidFill>
                  <a:schemeClr val="bg1"/>
                </a:solidFill>
                <a:latin typeface="隶书" panose="02010509060101010101" charset="-122"/>
                <a:ea typeface="隶书" panose="02010509060101010101" charset="-122"/>
              </a:defRPr>
            </a:lvl2pPr>
            <a:lvl3pPr marL="1143000" indent="-228600" eaLnBrk="0" hangingPunct="0">
              <a:defRPr kumimoji="1" sz="4400">
                <a:solidFill>
                  <a:schemeClr val="bg1"/>
                </a:solidFill>
                <a:latin typeface="隶书" panose="02010509060101010101" charset="-122"/>
                <a:ea typeface="隶书" panose="02010509060101010101" charset="-122"/>
              </a:defRPr>
            </a:lvl3pPr>
            <a:lvl4pPr marL="1600200" indent="-228600" eaLnBrk="0" hangingPunct="0">
              <a:defRPr kumimoji="1" sz="4400">
                <a:solidFill>
                  <a:schemeClr val="bg1"/>
                </a:solidFill>
                <a:latin typeface="隶书" panose="02010509060101010101" charset="-122"/>
                <a:ea typeface="隶书" panose="02010509060101010101" charset="-122"/>
              </a:defRPr>
            </a:lvl4pPr>
            <a:lvl5pPr marL="2057400" indent="-228600" eaLnBrk="0" hangingPunct="0">
              <a:defRPr kumimoji="1" sz="4400">
                <a:solidFill>
                  <a:schemeClr val="bg1"/>
                </a:solidFill>
                <a:latin typeface="隶书" panose="02010509060101010101" charset="-122"/>
                <a:ea typeface="隶书" panose="02010509060101010101" charset="-122"/>
              </a:defRPr>
            </a:lvl5pPr>
            <a:lvl6pPr marL="25146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6pPr>
            <a:lvl7pPr marL="29718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7pPr>
            <a:lvl8pPr marL="34290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8pPr>
            <a:lvl9pPr marL="38862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mn-cs"/>
              </a:rPr>
              <a:t>四渡赤水</a:t>
            </a:r>
          </a:p>
        </p:txBody>
      </p:sp>
      <p:sp>
        <p:nvSpPr>
          <p:cNvPr id="66" name="AutoShape 27"/>
          <p:cNvSpPr>
            <a:spLocks noChangeArrowheads="1"/>
          </p:cNvSpPr>
          <p:nvPr>
            <p:custDataLst>
              <p:tags r:id="rId20"/>
            </p:custDataLst>
          </p:nvPr>
        </p:nvSpPr>
        <p:spPr bwMode="auto">
          <a:xfrm>
            <a:off x="2931160" y="6132830"/>
            <a:ext cx="1750060" cy="412115"/>
          </a:xfrm>
          <a:prstGeom prst="wedgeRoundRectCallout">
            <a:avLst>
              <a:gd name="adj1" fmla="val 12560"/>
              <a:gd name="adj2" fmla="val -166042"/>
              <a:gd name="adj3" fmla="val 16667"/>
            </a:avLst>
          </a:prstGeom>
          <a:solidFill>
            <a:schemeClr val="bg1">
              <a:lumMod val="75000"/>
              <a:alpha val="76000"/>
            </a:schemeClr>
          </a:solidFill>
          <a:ln w="9525">
            <a:solidFill>
              <a:schemeClr val="tx1"/>
            </a:solidFill>
            <a:miter lim="800000"/>
          </a:ln>
        </p:spPr>
        <p:txBody>
          <a:bodyPr/>
          <a:lstStyle>
            <a:lvl1pPr eaLnBrk="0" hangingPunct="0">
              <a:defRPr kumimoji="1" sz="4400">
                <a:solidFill>
                  <a:schemeClr val="bg1"/>
                </a:solidFill>
                <a:latin typeface="隶书" panose="02010509060101010101" charset="-122"/>
                <a:ea typeface="隶书" panose="02010509060101010101" charset="-122"/>
              </a:defRPr>
            </a:lvl1pPr>
            <a:lvl2pPr marL="742950" indent="-285750" eaLnBrk="0" hangingPunct="0">
              <a:defRPr kumimoji="1" sz="4400">
                <a:solidFill>
                  <a:schemeClr val="bg1"/>
                </a:solidFill>
                <a:latin typeface="隶书" panose="02010509060101010101" charset="-122"/>
                <a:ea typeface="隶书" panose="02010509060101010101" charset="-122"/>
              </a:defRPr>
            </a:lvl2pPr>
            <a:lvl3pPr marL="1143000" indent="-228600" eaLnBrk="0" hangingPunct="0">
              <a:defRPr kumimoji="1" sz="4400">
                <a:solidFill>
                  <a:schemeClr val="bg1"/>
                </a:solidFill>
                <a:latin typeface="隶书" panose="02010509060101010101" charset="-122"/>
                <a:ea typeface="隶书" panose="02010509060101010101" charset="-122"/>
              </a:defRPr>
            </a:lvl3pPr>
            <a:lvl4pPr marL="1600200" indent="-228600" eaLnBrk="0" hangingPunct="0">
              <a:defRPr kumimoji="1" sz="4400">
                <a:solidFill>
                  <a:schemeClr val="bg1"/>
                </a:solidFill>
                <a:latin typeface="隶书" panose="02010509060101010101" charset="-122"/>
                <a:ea typeface="隶书" panose="02010509060101010101" charset="-122"/>
              </a:defRPr>
            </a:lvl4pPr>
            <a:lvl5pPr marL="2057400" indent="-228600" eaLnBrk="0" hangingPunct="0">
              <a:defRPr kumimoji="1" sz="4400">
                <a:solidFill>
                  <a:schemeClr val="bg1"/>
                </a:solidFill>
                <a:latin typeface="隶书" panose="02010509060101010101" charset="-122"/>
                <a:ea typeface="隶书" panose="02010509060101010101" charset="-122"/>
              </a:defRPr>
            </a:lvl5pPr>
            <a:lvl6pPr marL="25146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6pPr>
            <a:lvl7pPr marL="29718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7pPr>
            <a:lvl8pPr marL="34290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8pPr>
            <a:lvl9pPr marL="38862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mn-cs"/>
              </a:rPr>
              <a:t>巧渡金沙江</a:t>
            </a:r>
          </a:p>
        </p:txBody>
      </p:sp>
      <p:sp>
        <p:nvSpPr>
          <p:cNvPr id="67" name="AutoShape 28"/>
          <p:cNvSpPr>
            <a:spLocks noChangeArrowheads="1"/>
          </p:cNvSpPr>
          <p:nvPr>
            <p:custDataLst>
              <p:tags r:id="rId21"/>
            </p:custDataLst>
          </p:nvPr>
        </p:nvSpPr>
        <p:spPr bwMode="auto">
          <a:xfrm>
            <a:off x="2931160" y="4740275"/>
            <a:ext cx="1692275" cy="412115"/>
          </a:xfrm>
          <a:prstGeom prst="wedgeRoundRectCallout">
            <a:avLst>
              <a:gd name="adj1" fmla="val 14577"/>
              <a:gd name="adj2" fmla="val -122592"/>
              <a:gd name="adj3" fmla="val 16667"/>
            </a:avLst>
          </a:prstGeom>
          <a:solidFill>
            <a:schemeClr val="bg1">
              <a:lumMod val="75000"/>
              <a:alpha val="76000"/>
            </a:schemeClr>
          </a:solidFill>
          <a:ln w="9525">
            <a:solidFill>
              <a:schemeClr val="tx1"/>
            </a:solidFill>
            <a:miter lim="800000"/>
          </a:ln>
        </p:spPr>
        <p:txBody>
          <a:bodyPr/>
          <a:lstStyle>
            <a:lvl1pPr eaLnBrk="0" hangingPunct="0">
              <a:defRPr kumimoji="1" sz="4400">
                <a:solidFill>
                  <a:schemeClr val="bg1"/>
                </a:solidFill>
                <a:latin typeface="隶书" panose="02010509060101010101" charset="-122"/>
                <a:ea typeface="隶书" panose="02010509060101010101" charset="-122"/>
              </a:defRPr>
            </a:lvl1pPr>
            <a:lvl2pPr marL="742950" indent="-285750" eaLnBrk="0" hangingPunct="0">
              <a:defRPr kumimoji="1" sz="4400">
                <a:solidFill>
                  <a:schemeClr val="bg1"/>
                </a:solidFill>
                <a:latin typeface="隶书" panose="02010509060101010101" charset="-122"/>
                <a:ea typeface="隶书" panose="02010509060101010101" charset="-122"/>
              </a:defRPr>
            </a:lvl2pPr>
            <a:lvl3pPr marL="1143000" indent="-228600" eaLnBrk="0" hangingPunct="0">
              <a:defRPr kumimoji="1" sz="4400">
                <a:solidFill>
                  <a:schemeClr val="bg1"/>
                </a:solidFill>
                <a:latin typeface="隶书" panose="02010509060101010101" charset="-122"/>
                <a:ea typeface="隶书" panose="02010509060101010101" charset="-122"/>
              </a:defRPr>
            </a:lvl3pPr>
            <a:lvl4pPr marL="1600200" indent="-228600" eaLnBrk="0" hangingPunct="0">
              <a:defRPr kumimoji="1" sz="4400">
                <a:solidFill>
                  <a:schemeClr val="bg1"/>
                </a:solidFill>
                <a:latin typeface="隶书" panose="02010509060101010101" charset="-122"/>
                <a:ea typeface="隶书" panose="02010509060101010101" charset="-122"/>
              </a:defRPr>
            </a:lvl4pPr>
            <a:lvl5pPr marL="2057400" indent="-228600" eaLnBrk="0" hangingPunct="0">
              <a:defRPr kumimoji="1" sz="4400">
                <a:solidFill>
                  <a:schemeClr val="bg1"/>
                </a:solidFill>
                <a:latin typeface="隶书" panose="02010509060101010101" charset="-122"/>
                <a:ea typeface="隶书" panose="02010509060101010101" charset="-122"/>
              </a:defRPr>
            </a:lvl5pPr>
            <a:lvl6pPr marL="25146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6pPr>
            <a:lvl7pPr marL="29718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7pPr>
            <a:lvl8pPr marL="34290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8pPr>
            <a:lvl9pPr marL="38862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mn-cs"/>
              </a:rPr>
              <a:t>强渡大渡河</a:t>
            </a:r>
          </a:p>
        </p:txBody>
      </p:sp>
      <p:sp>
        <p:nvSpPr>
          <p:cNvPr id="68" name="AutoShape 29"/>
          <p:cNvSpPr>
            <a:spLocks noChangeArrowheads="1"/>
          </p:cNvSpPr>
          <p:nvPr>
            <p:custDataLst>
              <p:tags r:id="rId22"/>
            </p:custDataLst>
          </p:nvPr>
        </p:nvSpPr>
        <p:spPr bwMode="auto">
          <a:xfrm>
            <a:off x="4255770" y="3574415"/>
            <a:ext cx="1944370" cy="412115"/>
          </a:xfrm>
          <a:prstGeom prst="wedgeRoundRectCallout">
            <a:avLst>
              <a:gd name="adj1" fmla="val -66618"/>
              <a:gd name="adj2" fmla="val 96861"/>
              <a:gd name="adj3" fmla="val 16667"/>
            </a:avLst>
          </a:prstGeom>
          <a:solidFill>
            <a:schemeClr val="bg1">
              <a:lumMod val="75000"/>
              <a:alpha val="76000"/>
            </a:schemeClr>
          </a:solidFill>
          <a:ln w="9525">
            <a:solidFill>
              <a:schemeClr val="tx1"/>
            </a:solidFill>
            <a:miter lim="800000"/>
          </a:ln>
        </p:spPr>
        <p:txBody>
          <a:bodyPr/>
          <a:lstStyle>
            <a:lvl1pPr eaLnBrk="0" hangingPunct="0">
              <a:defRPr kumimoji="1" sz="4400">
                <a:solidFill>
                  <a:schemeClr val="bg1"/>
                </a:solidFill>
                <a:latin typeface="隶书" panose="02010509060101010101" charset="-122"/>
                <a:ea typeface="隶书" panose="02010509060101010101" charset="-122"/>
              </a:defRPr>
            </a:lvl1pPr>
            <a:lvl2pPr marL="742950" indent="-285750" eaLnBrk="0" hangingPunct="0">
              <a:defRPr kumimoji="1" sz="4400">
                <a:solidFill>
                  <a:schemeClr val="bg1"/>
                </a:solidFill>
                <a:latin typeface="隶书" panose="02010509060101010101" charset="-122"/>
                <a:ea typeface="隶书" panose="02010509060101010101" charset="-122"/>
              </a:defRPr>
            </a:lvl2pPr>
            <a:lvl3pPr marL="1143000" indent="-228600" eaLnBrk="0" hangingPunct="0">
              <a:defRPr kumimoji="1" sz="4400">
                <a:solidFill>
                  <a:schemeClr val="bg1"/>
                </a:solidFill>
                <a:latin typeface="隶书" panose="02010509060101010101" charset="-122"/>
                <a:ea typeface="隶书" panose="02010509060101010101" charset="-122"/>
              </a:defRPr>
            </a:lvl3pPr>
            <a:lvl4pPr marL="1600200" indent="-228600" eaLnBrk="0" hangingPunct="0">
              <a:defRPr kumimoji="1" sz="4400">
                <a:solidFill>
                  <a:schemeClr val="bg1"/>
                </a:solidFill>
                <a:latin typeface="隶书" panose="02010509060101010101" charset="-122"/>
                <a:ea typeface="隶书" panose="02010509060101010101" charset="-122"/>
              </a:defRPr>
            </a:lvl4pPr>
            <a:lvl5pPr marL="2057400" indent="-228600" eaLnBrk="0" hangingPunct="0">
              <a:defRPr kumimoji="1" sz="4400">
                <a:solidFill>
                  <a:schemeClr val="bg1"/>
                </a:solidFill>
                <a:latin typeface="隶书" panose="02010509060101010101" charset="-122"/>
                <a:ea typeface="隶书" panose="02010509060101010101" charset="-122"/>
              </a:defRPr>
            </a:lvl5pPr>
            <a:lvl6pPr marL="25146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6pPr>
            <a:lvl7pPr marL="29718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7pPr>
            <a:lvl8pPr marL="34290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8pPr>
            <a:lvl9pPr marL="38862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mn-cs"/>
              </a:rPr>
              <a:t>飞夺泸定桥</a:t>
            </a:r>
          </a:p>
        </p:txBody>
      </p:sp>
      <p:sp>
        <p:nvSpPr>
          <p:cNvPr id="71" name="AutoShape 32"/>
          <p:cNvSpPr>
            <a:spLocks noChangeArrowheads="1"/>
          </p:cNvSpPr>
          <p:nvPr>
            <p:custDataLst>
              <p:tags r:id="rId23"/>
            </p:custDataLst>
          </p:nvPr>
        </p:nvSpPr>
        <p:spPr bwMode="auto">
          <a:xfrm>
            <a:off x="3489960" y="812800"/>
            <a:ext cx="2449830" cy="636905"/>
          </a:xfrm>
          <a:prstGeom prst="wedgeRoundRectCallout">
            <a:avLst>
              <a:gd name="adj1" fmla="val 68351"/>
              <a:gd name="adj2" fmla="val 57243"/>
              <a:gd name="adj3" fmla="val 16667"/>
            </a:avLst>
          </a:prstGeom>
          <a:solidFill>
            <a:schemeClr val="bg1">
              <a:lumMod val="75000"/>
              <a:alpha val="76000"/>
            </a:schemeClr>
          </a:solidFill>
          <a:ln w="9525">
            <a:solidFill>
              <a:schemeClr val="tx1"/>
            </a:solidFill>
            <a:miter lim="800000"/>
          </a:ln>
        </p:spPr>
        <p:txBody>
          <a:bodyPr anchor="ctr"/>
          <a:lstStyle>
            <a:lvl1pPr eaLnBrk="0" hangingPunct="0">
              <a:defRPr kumimoji="1" sz="4400">
                <a:solidFill>
                  <a:schemeClr val="bg1"/>
                </a:solidFill>
                <a:latin typeface="隶书" panose="02010509060101010101" charset="-122"/>
                <a:ea typeface="隶书" panose="02010509060101010101" charset="-122"/>
              </a:defRPr>
            </a:lvl1pPr>
            <a:lvl2pPr marL="742950" indent="-285750" eaLnBrk="0" hangingPunct="0">
              <a:defRPr kumimoji="1" sz="4400">
                <a:solidFill>
                  <a:schemeClr val="bg1"/>
                </a:solidFill>
                <a:latin typeface="隶书" panose="02010509060101010101" charset="-122"/>
                <a:ea typeface="隶书" panose="02010509060101010101" charset="-122"/>
              </a:defRPr>
            </a:lvl2pPr>
            <a:lvl3pPr marL="1143000" indent="-228600" eaLnBrk="0" hangingPunct="0">
              <a:defRPr kumimoji="1" sz="4400">
                <a:solidFill>
                  <a:schemeClr val="bg1"/>
                </a:solidFill>
                <a:latin typeface="隶书" panose="02010509060101010101" charset="-122"/>
                <a:ea typeface="隶书" panose="02010509060101010101" charset="-122"/>
              </a:defRPr>
            </a:lvl3pPr>
            <a:lvl4pPr marL="1600200" indent="-228600" eaLnBrk="0" hangingPunct="0">
              <a:defRPr kumimoji="1" sz="4400">
                <a:solidFill>
                  <a:schemeClr val="bg1"/>
                </a:solidFill>
                <a:latin typeface="隶书" panose="02010509060101010101" charset="-122"/>
                <a:ea typeface="隶书" panose="02010509060101010101" charset="-122"/>
              </a:defRPr>
            </a:lvl4pPr>
            <a:lvl5pPr marL="2057400" indent="-228600" eaLnBrk="0" hangingPunct="0">
              <a:defRPr kumimoji="1" sz="4400">
                <a:solidFill>
                  <a:schemeClr val="bg1"/>
                </a:solidFill>
                <a:latin typeface="隶书" panose="02010509060101010101" charset="-122"/>
                <a:ea typeface="隶书" panose="02010509060101010101" charset="-122"/>
              </a:defRPr>
            </a:lvl5pPr>
            <a:lvl6pPr marL="25146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6pPr>
            <a:lvl7pPr marL="29718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7pPr>
            <a:lvl8pPr marL="34290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8pPr>
            <a:lvl9pPr marL="38862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1935</a:t>
            </a:r>
            <a:r>
              <a:rPr kumimoji="0" lang="zh-CN" altLang="en-US" sz="20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年</a:t>
            </a:r>
            <a:r>
              <a:rPr kumimoji="0" lang="en-US" altLang="zh-CN" sz="20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10</a:t>
            </a:r>
            <a:r>
              <a:rPr kumimoji="0" lang="zh-CN" altLang="en-US" sz="20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月中央红军到达陕北吴起镇</a:t>
            </a:r>
          </a:p>
        </p:txBody>
      </p:sp>
      <p:sp>
        <p:nvSpPr>
          <p:cNvPr id="72" name="AutoShape 33"/>
          <p:cNvSpPr>
            <a:spLocks noChangeArrowheads="1"/>
          </p:cNvSpPr>
          <p:nvPr>
            <p:custDataLst>
              <p:tags r:id="rId24"/>
            </p:custDataLst>
          </p:nvPr>
        </p:nvSpPr>
        <p:spPr bwMode="auto">
          <a:xfrm>
            <a:off x="9759950" y="5237480"/>
            <a:ext cx="2295525" cy="725170"/>
          </a:xfrm>
          <a:prstGeom prst="wedgeRoundRectCallout">
            <a:avLst>
              <a:gd name="adj1" fmla="val -60650"/>
              <a:gd name="adj2" fmla="val 29302"/>
              <a:gd name="adj3" fmla="val 16667"/>
            </a:avLst>
          </a:prstGeom>
          <a:solidFill>
            <a:schemeClr val="bg1">
              <a:lumMod val="75000"/>
              <a:alpha val="76000"/>
            </a:schemeClr>
          </a:solidFill>
          <a:ln w="9525">
            <a:solidFill>
              <a:schemeClr val="tx1"/>
            </a:solidFill>
            <a:miter lim="800000"/>
          </a:ln>
        </p:spPr>
        <p:txBody>
          <a:bodyPr anchor="ctr"/>
          <a:lstStyle>
            <a:lvl1pPr eaLnBrk="0" hangingPunct="0">
              <a:defRPr kumimoji="1" sz="4400">
                <a:solidFill>
                  <a:schemeClr val="bg1"/>
                </a:solidFill>
                <a:latin typeface="隶书" panose="02010509060101010101" charset="-122"/>
                <a:ea typeface="隶书" panose="02010509060101010101" charset="-122"/>
              </a:defRPr>
            </a:lvl1pPr>
            <a:lvl2pPr marL="742950" indent="-285750" eaLnBrk="0" hangingPunct="0">
              <a:defRPr kumimoji="1" sz="4400">
                <a:solidFill>
                  <a:schemeClr val="bg1"/>
                </a:solidFill>
                <a:latin typeface="隶书" panose="02010509060101010101" charset="-122"/>
                <a:ea typeface="隶书" panose="02010509060101010101" charset="-122"/>
              </a:defRPr>
            </a:lvl2pPr>
            <a:lvl3pPr marL="1143000" indent="-228600" eaLnBrk="0" hangingPunct="0">
              <a:defRPr kumimoji="1" sz="4400">
                <a:solidFill>
                  <a:schemeClr val="bg1"/>
                </a:solidFill>
                <a:latin typeface="隶书" panose="02010509060101010101" charset="-122"/>
                <a:ea typeface="隶书" panose="02010509060101010101" charset="-122"/>
              </a:defRPr>
            </a:lvl3pPr>
            <a:lvl4pPr marL="1600200" indent="-228600" eaLnBrk="0" hangingPunct="0">
              <a:defRPr kumimoji="1" sz="4400">
                <a:solidFill>
                  <a:schemeClr val="bg1"/>
                </a:solidFill>
                <a:latin typeface="隶书" panose="02010509060101010101" charset="-122"/>
                <a:ea typeface="隶书" panose="02010509060101010101" charset="-122"/>
              </a:defRPr>
            </a:lvl4pPr>
            <a:lvl5pPr marL="2057400" indent="-228600" eaLnBrk="0" hangingPunct="0">
              <a:defRPr kumimoji="1" sz="4400">
                <a:solidFill>
                  <a:schemeClr val="bg1"/>
                </a:solidFill>
                <a:latin typeface="隶书" panose="02010509060101010101" charset="-122"/>
                <a:ea typeface="隶书" panose="02010509060101010101" charset="-122"/>
              </a:defRPr>
            </a:lvl5pPr>
            <a:lvl6pPr marL="25146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6pPr>
            <a:lvl7pPr marL="29718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7pPr>
            <a:lvl8pPr marL="34290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8pPr>
            <a:lvl9pPr marL="38862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1934</a:t>
            </a:r>
            <a:r>
              <a:rPr kumimoji="0" lang="zh-CN" altLang="en-US" sz="22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年</a:t>
            </a:r>
            <a:r>
              <a:rPr kumimoji="0" lang="en-US" altLang="zh-CN" sz="22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10</a:t>
            </a:r>
            <a:r>
              <a:rPr kumimoji="0" lang="zh-CN" altLang="en-US" sz="22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月中央红军开始长征</a:t>
            </a:r>
          </a:p>
        </p:txBody>
      </p:sp>
      <p:sp>
        <p:nvSpPr>
          <p:cNvPr id="74" name="AutoShape 35"/>
          <p:cNvSpPr>
            <a:spLocks noChangeArrowheads="1"/>
          </p:cNvSpPr>
          <p:nvPr>
            <p:custDataLst>
              <p:tags r:id="rId25"/>
            </p:custDataLst>
          </p:nvPr>
        </p:nvSpPr>
        <p:spPr bwMode="auto">
          <a:xfrm>
            <a:off x="5542915" y="2164080"/>
            <a:ext cx="2117725" cy="664210"/>
          </a:xfrm>
          <a:prstGeom prst="wedgeRoundRectCallout">
            <a:avLst>
              <a:gd name="adj1" fmla="val -59816"/>
              <a:gd name="adj2" fmla="val -58897"/>
              <a:gd name="adj3" fmla="val 16667"/>
            </a:avLst>
          </a:prstGeom>
          <a:solidFill>
            <a:schemeClr val="bg1">
              <a:lumMod val="75000"/>
              <a:alpha val="76000"/>
            </a:schemeClr>
          </a:solidFill>
          <a:ln w="9525">
            <a:solidFill>
              <a:schemeClr val="tx1"/>
            </a:solidFill>
            <a:miter lim="800000"/>
          </a:ln>
        </p:spPr>
        <p:txBody>
          <a:bodyPr anchor="ctr"/>
          <a:lstStyle>
            <a:lvl1pPr eaLnBrk="0" hangingPunct="0">
              <a:defRPr kumimoji="1" sz="4400">
                <a:solidFill>
                  <a:schemeClr val="bg1"/>
                </a:solidFill>
                <a:latin typeface="隶书" panose="02010509060101010101" charset="-122"/>
                <a:ea typeface="隶书" panose="02010509060101010101" charset="-122"/>
              </a:defRPr>
            </a:lvl1pPr>
            <a:lvl2pPr marL="742950" indent="-285750" eaLnBrk="0" hangingPunct="0">
              <a:defRPr kumimoji="1" sz="4400">
                <a:solidFill>
                  <a:schemeClr val="bg1"/>
                </a:solidFill>
                <a:latin typeface="隶书" panose="02010509060101010101" charset="-122"/>
                <a:ea typeface="隶书" panose="02010509060101010101" charset="-122"/>
              </a:defRPr>
            </a:lvl2pPr>
            <a:lvl3pPr marL="1143000" indent="-228600" eaLnBrk="0" hangingPunct="0">
              <a:defRPr kumimoji="1" sz="4400">
                <a:solidFill>
                  <a:schemeClr val="bg1"/>
                </a:solidFill>
                <a:latin typeface="隶书" panose="02010509060101010101" charset="-122"/>
                <a:ea typeface="隶书" panose="02010509060101010101" charset="-122"/>
              </a:defRPr>
            </a:lvl3pPr>
            <a:lvl4pPr marL="1600200" indent="-228600" eaLnBrk="0" hangingPunct="0">
              <a:defRPr kumimoji="1" sz="4400">
                <a:solidFill>
                  <a:schemeClr val="bg1"/>
                </a:solidFill>
                <a:latin typeface="隶书" panose="02010509060101010101" charset="-122"/>
                <a:ea typeface="隶书" panose="02010509060101010101" charset="-122"/>
              </a:defRPr>
            </a:lvl4pPr>
            <a:lvl5pPr marL="2057400" indent="-228600" eaLnBrk="0" hangingPunct="0">
              <a:defRPr kumimoji="1" sz="4400">
                <a:solidFill>
                  <a:schemeClr val="bg1"/>
                </a:solidFill>
                <a:latin typeface="隶书" panose="02010509060101010101" charset="-122"/>
                <a:ea typeface="隶书" panose="02010509060101010101" charset="-122"/>
              </a:defRPr>
            </a:lvl5pPr>
            <a:lvl6pPr marL="25146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6pPr>
            <a:lvl7pPr marL="29718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7pPr>
            <a:lvl8pPr marL="34290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8pPr>
            <a:lvl9pPr marL="3886200" indent="-228600" eaLnBrk="0" fontAlgn="base" hangingPunct="0">
              <a:spcBef>
                <a:spcPct val="50000"/>
              </a:spcBef>
              <a:spcAft>
                <a:spcPct val="0"/>
              </a:spcAft>
              <a:defRPr kumimoji="1" sz="4400">
                <a:solidFill>
                  <a:schemeClr val="bg1"/>
                </a:solidFill>
                <a:latin typeface="隶书" panose="02010509060101010101" charset="-122"/>
                <a:ea typeface="隶书" panose="02010509060101010101"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1936</a:t>
            </a:r>
            <a:r>
              <a:rPr kumimoji="0" lang="zh-CN" altLang="en-US" sz="20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年</a:t>
            </a:r>
            <a:r>
              <a:rPr kumimoji="0" lang="en-US" altLang="zh-CN" sz="20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10</a:t>
            </a:r>
            <a:r>
              <a:rPr kumimoji="0" lang="zh-CN" altLang="en-US" sz="2000" b="1" i="0" u="none" strike="noStrike" kern="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月红军三大主力会师</a:t>
            </a:r>
          </a:p>
        </p:txBody>
      </p:sp>
      <p:sp>
        <p:nvSpPr>
          <p:cNvPr id="77" name="Freeform 40"/>
          <p:cNvSpPr/>
          <p:nvPr>
            <p:custDataLst>
              <p:tags r:id="rId26"/>
            </p:custDataLst>
          </p:nvPr>
        </p:nvSpPr>
        <p:spPr bwMode="auto">
          <a:xfrm>
            <a:off x="4912360" y="4740275"/>
            <a:ext cx="827405" cy="361950"/>
          </a:xfrm>
          <a:custGeom>
            <a:avLst/>
            <a:gdLst/>
            <a:ahLst/>
            <a:cxnLst>
              <a:cxn ang="0">
                <a:pos x="521" y="212"/>
              </a:cxn>
              <a:cxn ang="0">
                <a:pos x="431" y="30"/>
              </a:cxn>
              <a:cxn ang="0">
                <a:pos x="204" y="30"/>
              </a:cxn>
              <a:cxn ang="0">
                <a:pos x="159" y="76"/>
              </a:cxn>
              <a:cxn ang="0">
                <a:pos x="23" y="121"/>
              </a:cxn>
              <a:cxn ang="0">
                <a:pos x="23" y="166"/>
              </a:cxn>
              <a:cxn ang="0">
                <a:pos x="113" y="257"/>
              </a:cxn>
            </a:cxnLst>
            <a:rect l="0" t="0" r="r" b="b"/>
            <a:pathLst>
              <a:path w="521" h="257">
                <a:moveTo>
                  <a:pt x="521" y="212"/>
                </a:moveTo>
                <a:cubicBezTo>
                  <a:pt x="502" y="136"/>
                  <a:pt x="484" y="60"/>
                  <a:pt x="431" y="30"/>
                </a:cubicBezTo>
                <a:cubicBezTo>
                  <a:pt x="378" y="0"/>
                  <a:pt x="249" y="22"/>
                  <a:pt x="204" y="30"/>
                </a:cubicBezTo>
                <a:cubicBezTo>
                  <a:pt x="159" y="38"/>
                  <a:pt x="189" y="61"/>
                  <a:pt x="159" y="76"/>
                </a:cubicBezTo>
                <a:cubicBezTo>
                  <a:pt x="129" y="91"/>
                  <a:pt x="46" y="106"/>
                  <a:pt x="23" y="121"/>
                </a:cubicBezTo>
                <a:cubicBezTo>
                  <a:pt x="0" y="136"/>
                  <a:pt x="8" y="143"/>
                  <a:pt x="23" y="166"/>
                </a:cubicBezTo>
                <a:cubicBezTo>
                  <a:pt x="38" y="189"/>
                  <a:pt x="75" y="223"/>
                  <a:pt x="113" y="257"/>
                </a:cubicBezTo>
              </a:path>
            </a:pathLst>
          </a:custGeom>
          <a:noFill/>
          <a:ln w="76200" cap="flat" cmpd="sng">
            <a:solidFill>
              <a:srgbClr val="FF0000"/>
            </a:solidFill>
            <a:prstDash val="solid"/>
            <a:round/>
            <a:headEnd type="none" w="med" len="med"/>
            <a:tailEnd type="triangle" w="sm" len="sm"/>
          </a:ln>
          <a:effectLst/>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zh-CN" altLang="en-US"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mn-cs"/>
            </a:endParaRPr>
          </a:p>
        </p:txBody>
      </p:sp>
      <p:grpSp>
        <p:nvGrpSpPr>
          <p:cNvPr id="10" name="组合 9"/>
          <p:cNvGrpSpPr/>
          <p:nvPr>
            <p:custDataLst>
              <p:tags r:id="rId27"/>
            </p:custDataLst>
          </p:nvPr>
        </p:nvGrpSpPr>
        <p:grpSpPr>
          <a:xfrm>
            <a:off x="368300" y="955040"/>
            <a:ext cx="2355215" cy="1524000"/>
            <a:chOff x="119" y="1507"/>
            <a:chExt cx="3709" cy="2400"/>
          </a:xfrm>
        </p:grpSpPr>
        <p:pic>
          <p:nvPicPr>
            <p:cNvPr id="12" name="图片 11" descr="mmexport1607405005638"/>
            <p:cNvPicPr>
              <a:picLocks noChangeAspect="1"/>
            </p:cNvPicPr>
            <p:nvPr>
              <p:custDataLst>
                <p:tags r:id="rId45"/>
              </p:custDataLst>
            </p:nvPr>
          </p:nvPicPr>
          <p:blipFill>
            <a:blip r:embed="rId61"/>
            <a:stretch>
              <a:fillRect/>
            </a:stretch>
          </p:blipFill>
          <p:spPr>
            <a:xfrm>
              <a:off x="136" y="1507"/>
              <a:ext cx="3692" cy="2400"/>
            </a:xfrm>
            <a:prstGeom prst="rect">
              <a:avLst/>
            </a:prstGeom>
          </p:spPr>
        </p:pic>
        <p:grpSp>
          <p:nvGrpSpPr>
            <p:cNvPr id="17" name="组合 16"/>
            <p:cNvGrpSpPr/>
            <p:nvPr>
              <p:custDataLst>
                <p:tags r:id="rId46"/>
              </p:custDataLst>
            </p:nvPr>
          </p:nvGrpSpPr>
          <p:grpSpPr>
            <a:xfrm>
              <a:off x="119" y="3257"/>
              <a:ext cx="3689" cy="647"/>
              <a:chOff x="119" y="3257"/>
              <a:chExt cx="3689" cy="647"/>
            </a:xfrm>
          </p:grpSpPr>
          <p:sp>
            <p:nvSpPr>
              <p:cNvPr id="80" name="矩形 79"/>
              <p:cNvSpPr/>
              <p:nvPr>
                <p:custDataLst>
                  <p:tags r:id="rId47"/>
                </p:custDataLst>
              </p:nvPr>
            </p:nvSpPr>
            <p:spPr>
              <a:xfrm>
                <a:off x="119" y="3257"/>
                <a:ext cx="3689" cy="647"/>
              </a:xfrm>
              <a:prstGeom prst="rect">
                <a:avLst/>
              </a:prstGeom>
              <a:solidFill>
                <a:srgbClr val="6A6A6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48"/>
                </p:custDataLst>
              </p:nvPr>
            </p:nvSpPr>
            <p:spPr>
              <a:xfrm>
                <a:off x="146" y="3287"/>
                <a:ext cx="3636" cy="580"/>
              </a:xfrm>
              <a:prstGeom prst="rect">
                <a:avLst/>
              </a:prstGeom>
              <a:noFill/>
            </p:spPr>
            <p:txBody>
              <a:bodyPr wrap="square" rtlCol="0">
                <a:spAutoFit/>
              </a:bodyPr>
              <a:lstStyle/>
              <a:p>
                <a:pPr algn="ctr"/>
                <a:r>
                  <a:rPr lang="en-US" altLang="zh-CN" b="1">
                    <a:solidFill>
                      <a:schemeClr val="bg1"/>
                    </a:solidFill>
                    <a:latin typeface="仿宋" panose="02010609060101010101" charset="-122"/>
                    <a:ea typeface="仿宋" panose="02010609060101010101" charset="-122"/>
                  </a:rPr>
                  <a:t>1934.11-12</a:t>
                </a:r>
                <a:r>
                  <a:rPr lang="zh-CN" altLang="en-US" b="1">
                    <a:solidFill>
                      <a:schemeClr val="bg1"/>
                    </a:solidFill>
                    <a:latin typeface="仿宋" panose="02010609060101010101" charset="-122"/>
                    <a:ea typeface="仿宋" panose="02010609060101010101" charset="-122"/>
                  </a:rPr>
                  <a:t>湘江之战</a:t>
                </a:r>
              </a:p>
            </p:txBody>
          </p:sp>
        </p:grpSp>
      </p:grpSp>
      <p:grpSp>
        <p:nvGrpSpPr>
          <p:cNvPr id="14" name="组合 13"/>
          <p:cNvGrpSpPr/>
          <p:nvPr>
            <p:custDataLst>
              <p:tags r:id="rId28"/>
            </p:custDataLst>
          </p:nvPr>
        </p:nvGrpSpPr>
        <p:grpSpPr>
          <a:xfrm>
            <a:off x="366395" y="2507615"/>
            <a:ext cx="2357120" cy="1196975"/>
            <a:chOff x="116" y="3952"/>
            <a:chExt cx="3712" cy="1885"/>
          </a:xfrm>
        </p:grpSpPr>
        <p:pic>
          <p:nvPicPr>
            <p:cNvPr id="15" name="图片 14" descr="mmexport1607405010701"/>
            <p:cNvPicPr>
              <a:picLocks noChangeAspect="1"/>
            </p:cNvPicPr>
            <p:nvPr>
              <p:custDataLst>
                <p:tags r:id="rId41"/>
              </p:custDataLst>
            </p:nvPr>
          </p:nvPicPr>
          <p:blipFill>
            <a:blip r:embed="rId62"/>
            <a:stretch>
              <a:fillRect/>
            </a:stretch>
          </p:blipFill>
          <p:spPr>
            <a:xfrm>
              <a:off x="122" y="3952"/>
              <a:ext cx="3691" cy="1882"/>
            </a:xfrm>
            <a:prstGeom prst="rect">
              <a:avLst/>
            </a:prstGeom>
          </p:spPr>
        </p:pic>
        <p:grpSp>
          <p:nvGrpSpPr>
            <p:cNvPr id="16" name="组合 15"/>
            <p:cNvGrpSpPr/>
            <p:nvPr>
              <p:custDataLst>
                <p:tags r:id="rId42"/>
              </p:custDataLst>
            </p:nvPr>
          </p:nvGrpSpPr>
          <p:grpSpPr>
            <a:xfrm>
              <a:off x="116" y="5190"/>
              <a:ext cx="3712" cy="647"/>
              <a:chOff x="101" y="5262"/>
              <a:chExt cx="3712" cy="647"/>
            </a:xfrm>
          </p:grpSpPr>
          <p:sp>
            <p:nvSpPr>
              <p:cNvPr id="18" name="矩形 17"/>
              <p:cNvSpPr/>
              <p:nvPr>
                <p:custDataLst>
                  <p:tags r:id="rId43"/>
                </p:custDataLst>
              </p:nvPr>
            </p:nvSpPr>
            <p:spPr>
              <a:xfrm>
                <a:off x="101" y="5262"/>
                <a:ext cx="3689" cy="647"/>
              </a:xfrm>
              <a:prstGeom prst="rect">
                <a:avLst/>
              </a:prstGeom>
              <a:solidFill>
                <a:srgbClr val="6A6A6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hlinkClick r:id="" action="ppaction://noaction"/>
              </p:cNvPr>
              <p:cNvSpPr txBox="1"/>
              <p:nvPr>
                <p:custDataLst>
                  <p:tags r:id="rId44"/>
                </p:custDataLst>
              </p:nvPr>
            </p:nvSpPr>
            <p:spPr>
              <a:xfrm>
                <a:off x="177" y="5263"/>
                <a:ext cx="3636" cy="586"/>
              </a:xfrm>
              <a:prstGeom prst="rect">
                <a:avLst/>
              </a:prstGeom>
              <a:noFill/>
            </p:spPr>
            <p:txBody>
              <a:bodyPr wrap="square" rtlCol="0">
                <a:noAutofit/>
              </a:bodyPr>
              <a:lstStyle/>
              <a:p>
                <a:pPr algn="ctr"/>
                <a:r>
                  <a:rPr lang="en-US" altLang="zh-CN" b="1">
                    <a:solidFill>
                      <a:schemeClr val="bg1"/>
                    </a:solidFill>
                    <a:latin typeface="仿宋" panose="02010609060101010101" charset="-122"/>
                    <a:ea typeface="仿宋" panose="02010609060101010101" charset="-122"/>
                  </a:rPr>
                  <a:t>1935.1</a:t>
                </a:r>
                <a:r>
                  <a:rPr lang="zh-CN" altLang="en-US" b="1">
                    <a:solidFill>
                      <a:schemeClr val="bg1"/>
                    </a:solidFill>
                    <a:latin typeface="仿宋" panose="02010609060101010101" charset="-122"/>
                    <a:ea typeface="仿宋" panose="02010609060101010101" charset="-122"/>
                  </a:rPr>
                  <a:t>遵义会议</a:t>
                </a:r>
                <a:endParaRPr lang="zh-CN" altLang="en-US" b="1">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hlinkClick r:id="" action="ppaction://noaction"/>
                </a:endParaRPr>
              </a:p>
            </p:txBody>
          </p:sp>
        </p:grpSp>
      </p:grpSp>
      <p:grpSp>
        <p:nvGrpSpPr>
          <p:cNvPr id="20" name="组合 19"/>
          <p:cNvGrpSpPr/>
          <p:nvPr>
            <p:custDataLst>
              <p:tags r:id="rId29"/>
            </p:custDataLst>
          </p:nvPr>
        </p:nvGrpSpPr>
        <p:grpSpPr>
          <a:xfrm>
            <a:off x="376555" y="3792220"/>
            <a:ext cx="2357120" cy="1414780"/>
            <a:chOff x="132" y="5975"/>
            <a:chExt cx="3712" cy="2228"/>
          </a:xfrm>
        </p:grpSpPr>
        <p:pic>
          <p:nvPicPr>
            <p:cNvPr id="21" name="图片 20" descr="C:\Users\Administrator\Desktop\mmexport1607405025727.jpgmmexport1607405025727"/>
            <p:cNvPicPr>
              <a:picLocks noChangeAspect="1"/>
            </p:cNvPicPr>
            <p:nvPr>
              <p:custDataLst>
                <p:tags r:id="rId37"/>
              </p:custDataLst>
            </p:nvPr>
          </p:nvPicPr>
          <p:blipFill>
            <a:blip r:embed="rId63"/>
            <a:stretch>
              <a:fillRect/>
            </a:stretch>
          </p:blipFill>
          <p:spPr>
            <a:xfrm>
              <a:off x="135" y="5975"/>
              <a:ext cx="3691" cy="2159"/>
            </a:xfrm>
            <a:prstGeom prst="rect">
              <a:avLst/>
            </a:prstGeom>
          </p:spPr>
        </p:pic>
        <p:grpSp>
          <p:nvGrpSpPr>
            <p:cNvPr id="22" name="组合 21"/>
            <p:cNvGrpSpPr/>
            <p:nvPr>
              <p:custDataLst>
                <p:tags r:id="rId38"/>
              </p:custDataLst>
            </p:nvPr>
          </p:nvGrpSpPr>
          <p:grpSpPr>
            <a:xfrm>
              <a:off x="132" y="7556"/>
              <a:ext cx="3712" cy="647"/>
              <a:chOff x="101" y="5187"/>
              <a:chExt cx="3712" cy="647"/>
            </a:xfrm>
          </p:grpSpPr>
          <p:sp>
            <p:nvSpPr>
              <p:cNvPr id="23" name="矩形 22"/>
              <p:cNvSpPr/>
              <p:nvPr>
                <p:custDataLst>
                  <p:tags r:id="rId39"/>
                </p:custDataLst>
              </p:nvPr>
            </p:nvSpPr>
            <p:spPr>
              <a:xfrm>
                <a:off x="101" y="5187"/>
                <a:ext cx="3689" cy="647"/>
              </a:xfrm>
              <a:prstGeom prst="rect">
                <a:avLst/>
              </a:prstGeom>
              <a:solidFill>
                <a:srgbClr val="6A6A6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custDataLst>
                  <p:tags r:id="rId40"/>
                </p:custDataLst>
              </p:nvPr>
            </p:nvSpPr>
            <p:spPr>
              <a:xfrm>
                <a:off x="177" y="5224"/>
                <a:ext cx="3636" cy="580"/>
              </a:xfrm>
              <a:prstGeom prst="rect">
                <a:avLst/>
              </a:prstGeom>
              <a:noFill/>
            </p:spPr>
            <p:txBody>
              <a:bodyPr wrap="square" rtlCol="0">
                <a:spAutoFit/>
              </a:bodyPr>
              <a:lstStyle/>
              <a:p>
                <a:pPr algn="ctr"/>
                <a:r>
                  <a:rPr lang="zh-CN" b="1">
                    <a:solidFill>
                      <a:schemeClr val="bg1"/>
                    </a:solidFill>
                    <a:latin typeface="仿宋" panose="02010609060101010101" charset="-122"/>
                    <a:ea typeface="仿宋" panose="02010609060101010101" charset="-122"/>
                  </a:rPr>
                  <a:t>艰苦卓绝的远征</a:t>
                </a:r>
              </a:p>
            </p:txBody>
          </p:sp>
        </p:grpSp>
      </p:grpSp>
      <p:grpSp>
        <p:nvGrpSpPr>
          <p:cNvPr id="25" name="组合 24"/>
          <p:cNvGrpSpPr/>
          <p:nvPr>
            <p:custDataLst>
              <p:tags r:id="rId30"/>
            </p:custDataLst>
          </p:nvPr>
        </p:nvGrpSpPr>
        <p:grpSpPr>
          <a:xfrm>
            <a:off x="293370" y="5228590"/>
            <a:ext cx="2419350" cy="1515745"/>
            <a:chOff x="1" y="8237"/>
            <a:chExt cx="3810" cy="2387"/>
          </a:xfrm>
        </p:grpSpPr>
        <p:pic>
          <p:nvPicPr>
            <p:cNvPr id="26" name="Picture 2"/>
            <p:cNvPicPr>
              <a:picLocks noChangeArrowheads="1"/>
            </p:cNvPicPr>
            <p:nvPr>
              <p:custDataLst>
                <p:tags r:id="rId33"/>
              </p:custDataLst>
            </p:nvPr>
          </p:nvPicPr>
          <p:blipFill>
            <a:blip r:embed="rId64" cstate="print">
              <a:extLst>
                <a:ext uri="{BEBA8EAE-BF5A-486C-A8C5-ECC9F3942E4B}">
                  <a14:imgProps xmlns:a14="http://schemas.microsoft.com/office/drawing/2010/main">
                    <a14:imgLayer r:embed="rId65">
                      <a14:imgEffect>
                        <a14:brightnessContrast bright="4000"/>
                      </a14:imgEffect>
                    </a14:imgLayer>
                  </a14:imgProps>
                </a:ext>
                <a:ext uri="{28A0092B-C50C-407E-A947-70E740481C1C}">
                  <a14:useLocalDpi xmlns:a14="http://schemas.microsoft.com/office/drawing/2010/main" val="0"/>
                </a:ext>
              </a:extLst>
            </a:blip>
            <a:srcRect l="967" r="1369"/>
            <a:stretch>
              <a:fillRect/>
            </a:stretch>
          </p:blipFill>
          <p:spPr bwMode="auto">
            <a:xfrm>
              <a:off x="116" y="8237"/>
              <a:ext cx="3657" cy="2373"/>
            </a:xfrm>
            <a:prstGeom prst="rect">
              <a:avLst/>
            </a:prstGeom>
            <a:noFill/>
            <a:ln>
              <a:noFill/>
            </a:ln>
            <a:effectLst>
              <a:reflection endPos="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组合 26"/>
            <p:cNvGrpSpPr/>
            <p:nvPr>
              <p:custDataLst>
                <p:tags r:id="rId34"/>
              </p:custDataLst>
            </p:nvPr>
          </p:nvGrpSpPr>
          <p:grpSpPr>
            <a:xfrm>
              <a:off x="1" y="9978"/>
              <a:ext cx="3811" cy="647"/>
              <a:chOff x="2" y="5187"/>
              <a:chExt cx="3811" cy="647"/>
            </a:xfrm>
          </p:grpSpPr>
          <p:sp>
            <p:nvSpPr>
              <p:cNvPr id="28" name="矩形 27"/>
              <p:cNvSpPr/>
              <p:nvPr>
                <p:custDataLst>
                  <p:tags r:id="rId35"/>
                </p:custDataLst>
              </p:nvPr>
            </p:nvSpPr>
            <p:spPr>
              <a:xfrm>
                <a:off x="101" y="5187"/>
                <a:ext cx="3689" cy="647"/>
              </a:xfrm>
              <a:prstGeom prst="rect">
                <a:avLst/>
              </a:prstGeom>
              <a:solidFill>
                <a:srgbClr val="6A6A6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36"/>
                </p:custDataLst>
              </p:nvPr>
            </p:nvSpPr>
            <p:spPr>
              <a:xfrm>
                <a:off x="2" y="5224"/>
                <a:ext cx="3811" cy="580"/>
              </a:xfrm>
              <a:prstGeom prst="rect">
                <a:avLst/>
              </a:prstGeom>
              <a:noFill/>
            </p:spPr>
            <p:txBody>
              <a:bodyPr wrap="square" rtlCol="0">
                <a:spAutoFit/>
              </a:bodyPr>
              <a:lstStyle/>
              <a:p>
                <a:pPr algn="ctr"/>
                <a:r>
                  <a:rPr lang="en-US" altLang="zh-CN" b="1">
                    <a:solidFill>
                      <a:schemeClr val="bg1"/>
                    </a:solidFill>
                    <a:latin typeface="仿宋" panose="02010609060101010101" charset="-122"/>
                    <a:ea typeface="仿宋" panose="02010609060101010101" charset="-122"/>
                  </a:rPr>
                  <a:t>1936.10</a:t>
                </a:r>
                <a:r>
                  <a:rPr lang="zh-CN" b="1">
                    <a:solidFill>
                      <a:schemeClr val="bg1"/>
                    </a:solidFill>
                    <a:latin typeface="仿宋" panose="02010609060101010101" charset="-122"/>
                    <a:ea typeface="仿宋" panose="02010609060101010101" charset="-122"/>
                  </a:rPr>
                  <a:t>甘肃会宁会师</a:t>
                </a:r>
              </a:p>
            </p:txBody>
          </p:sp>
        </p:grpSp>
      </p:grpSp>
      <p:sp>
        <p:nvSpPr>
          <p:cNvPr id="3" name="圆角矩形 2"/>
          <p:cNvSpPr/>
          <p:nvPr>
            <p:custDataLst>
              <p:tags r:id="rId31"/>
            </p:custDataLst>
          </p:nvPr>
        </p:nvSpPr>
        <p:spPr>
          <a:xfrm>
            <a:off x="379095" y="339090"/>
            <a:ext cx="242697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三、红军长征</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endParaRPr>
          </a:p>
        </p:txBody>
      </p:sp>
      <p:sp>
        <p:nvSpPr>
          <p:cNvPr id="6" name="矩形 4"/>
          <p:cNvSpPr/>
          <p:nvPr>
            <p:custDataLst>
              <p:tags r:id="rId3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wipe(up)">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wipe(down)">
                                      <p:cBhvr>
                                        <p:cTn id="29" dur="500"/>
                                        <p:tgtEl>
                                          <p:spTgt spid="64"/>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right)">
                                      <p:cBhvr>
                                        <p:cTn id="38" dur="500"/>
                                        <p:tgtEl>
                                          <p:spTgt spid="7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down)">
                                      <p:cBhvr>
                                        <p:cTn id="46" dur="500"/>
                                        <p:tgtEl>
                                          <p:spTgt spid="49"/>
                                        </p:tgtEl>
                                      </p:cBhvr>
                                    </p:animEffect>
                                  </p:childTnLst>
                                </p:cTn>
                              </p:par>
                            </p:childTnLst>
                          </p:cTn>
                        </p:par>
                        <p:par>
                          <p:cTn id="47" fill="hold">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up)">
                                      <p:cBhvr>
                                        <p:cTn id="50" dur="500"/>
                                        <p:tgtEl>
                                          <p:spTgt spid="50"/>
                                        </p:tgtEl>
                                      </p:cBhvr>
                                    </p:animEffect>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wipe(down)">
                                      <p:cBhvr>
                                        <p:cTn id="54" dur="500"/>
                                        <p:tgtEl>
                                          <p:spTgt spid="65"/>
                                        </p:tgtEl>
                                      </p:cBhvr>
                                    </p:animEffect>
                                  </p:childTnLst>
                                </p:cTn>
                              </p:par>
                            </p:childTnLst>
                          </p:cTn>
                        </p:par>
                        <p:par>
                          <p:cTn id="55" fill="hold">
                            <p:stCondLst>
                              <p:cond delay="2500"/>
                            </p:stCondLst>
                            <p:childTnLst>
                              <p:par>
                                <p:cTn id="56" presetID="22" presetClass="entr" presetSubtype="1"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up)">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ipe(right)">
                                      <p:cBhvr>
                                        <p:cTn id="63" dur="500"/>
                                        <p:tgtEl>
                                          <p:spTgt spid="51"/>
                                        </p:tgtEl>
                                      </p:cBhvr>
                                    </p:animEffec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up)">
                                      <p:cBhvr>
                                        <p:cTn id="67" dur="500"/>
                                        <p:tgtEl>
                                          <p:spTgt spid="6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wipe(down)">
                                      <p:cBhvr>
                                        <p:cTn id="72" dur="500"/>
                                        <p:tgtEl>
                                          <p:spTgt spid="52"/>
                                        </p:tgtEl>
                                      </p:cBhvr>
                                    </p:animEffect>
                                  </p:childTnLst>
                                </p:cTn>
                              </p:par>
                            </p:childTnLst>
                          </p:cTn>
                        </p:par>
                        <p:par>
                          <p:cTn id="73" fill="hold">
                            <p:stCondLst>
                              <p:cond delay="500"/>
                            </p:stCondLst>
                            <p:childTnLst>
                              <p:par>
                                <p:cTn id="74" presetID="22" presetClass="entr" presetSubtype="1" fill="hold" grpId="0" nodeType="after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wipe(up)">
                                      <p:cBhvr>
                                        <p:cTn id="76" dur="500"/>
                                        <p:tgtEl>
                                          <p:spTgt spid="6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wipe(down)">
                                      <p:cBhvr>
                                        <p:cTn id="81" dur="500"/>
                                        <p:tgtEl>
                                          <p:spTgt spid="55"/>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8"/>
                                        </p:tgtEl>
                                        <p:attrNameLst>
                                          <p:attrName>style.visibility</p:attrName>
                                        </p:attrNameLst>
                                      </p:cBhvr>
                                      <p:to>
                                        <p:strVal val="visible"/>
                                      </p:to>
                                    </p:set>
                                    <p:animEffect transition="in" filter="wipe(down)">
                                      <p:cBhvr>
                                        <p:cTn id="85" dur="500"/>
                                        <p:tgtEl>
                                          <p:spTgt spid="6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wipe(down)">
                                      <p:cBhvr>
                                        <p:cTn id="90" dur="500"/>
                                        <p:tgtEl>
                                          <p:spTgt spid="58"/>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59"/>
                                        </p:tgtEl>
                                        <p:attrNameLst>
                                          <p:attrName>style.visibility</p:attrName>
                                        </p:attrNameLst>
                                      </p:cBhvr>
                                      <p:to>
                                        <p:strVal val="visible"/>
                                      </p:to>
                                    </p:set>
                                    <p:animEffect transition="in" filter="wipe(down)">
                                      <p:cBhvr>
                                        <p:cTn id="95" dur="500"/>
                                        <p:tgtEl>
                                          <p:spTgt spid="5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62"/>
                                        </p:tgtEl>
                                        <p:attrNameLst>
                                          <p:attrName>style.visibility</p:attrName>
                                        </p:attrNameLst>
                                      </p:cBhvr>
                                      <p:to>
                                        <p:strVal val="visible"/>
                                      </p:to>
                                    </p:set>
                                    <p:animEffect transition="in" filter="wipe(down)">
                                      <p:cBhvr>
                                        <p:cTn id="100" dur="500"/>
                                        <p:tgtEl>
                                          <p:spTgt spid="62"/>
                                        </p:tgtEl>
                                      </p:cBhvr>
                                    </p:animEffect>
                                  </p:childTnLst>
                                </p:cTn>
                              </p:par>
                            </p:childTnLst>
                          </p:cTn>
                        </p:par>
                        <p:par>
                          <p:cTn id="101" fill="hold">
                            <p:stCondLst>
                              <p:cond delay="500"/>
                            </p:stCondLst>
                            <p:childTnLst>
                              <p:par>
                                <p:cTn id="102" presetID="22" presetClass="entr" presetSubtype="4" fill="hold" grpId="0" nodeType="afterEffect">
                                  <p:stCondLst>
                                    <p:cond delay="0"/>
                                  </p:stCondLst>
                                  <p:childTnLst>
                                    <p:set>
                                      <p:cBhvr>
                                        <p:cTn id="103" dur="1" fill="hold">
                                          <p:stCondLst>
                                            <p:cond delay="0"/>
                                          </p:stCondLst>
                                        </p:cTn>
                                        <p:tgtEl>
                                          <p:spTgt spid="71"/>
                                        </p:tgtEl>
                                        <p:attrNameLst>
                                          <p:attrName>style.visibility</p:attrName>
                                        </p:attrNameLst>
                                      </p:cBhvr>
                                      <p:to>
                                        <p:strVal val="visible"/>
                                      </p:to>
                                    </p:set>
                                    <p:animEffect transition="in" filter="wipe(down)">
                                      <p:cBhvr>
                                        <p:cTn id="104" dur="500"/>
                                        <p:tgtEl>
                                          <p:spTgt spid="7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wipe(down)">
                                      <p:cBhvr>
                                        <p:cTn id="109" dur="500"/>
                                        <p:tgtEl>
                                          <p:spTgt spid="74"/>
                                        </p:tgtEl>
                                      </p:cBhvr>
                                    </p:animEffect>
                                  </p:childTnLst>
                                </p:cTn>
                              </p:par>
                            </p:childTnLst>
                          </p:cTn>
                        </p:par>
                        <p:par>
                          <p:cTn id="110" fill="hold">
                            <p:stCondLst>
                              <p:cond delay="500"/>
                            </p:stCondLst>
                            <p:childTnLst>
                              <p:par>
                                <p:cTn id="111" presetID="3" presetClass="entr" presetSubtype="10" fill="hold" nodeType="after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linds(horizontal)">
                                      <p:cBhvr>
                                        <p:cTn id="113" dur="500"/>
                                        <p:tgtEl>
                                          <p:spTgt spid="43"/>
                                        </p:tgtEl>
                                      </p:cBhvr>
                                    </p:animEffect>
                                  </p:childTnLst>
                                </p:cTn>
                              </p:par>
                            </p:childTnLst>
                          </p:cTn>
                        </p:par>
                        <p:par>
                          <p:cTn id="114" fill="hold">
                            <p:stCondLst>
                              <p:cond delay="1000"/>
                            </p:stCondLst>
                            <p:childTnLst>
                              <p:par>
                                <p:cTn id="115" presetID="22" presetClass="entr" presetSubtype="1"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wipe(up)">
                                      <p:cBhvr>
                                        <p:cTn id="1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48" grpId="0" bldLvl="0" animBg="1"/>
      <p:bldP spid="49" grpId="0" bldLvl="0" animBg="1"/>
      <p:bldP spid="50" grpId="0" bldLvl="0" animBg="1"/>
      <p:bldP spid="51" grpId="0" bldLvl="0" animBg="1"/>
      <p:bldP spid="58" grpId="0" bldLvl="0" animBg="1"/>
      <p:bldP spid="63" grpId="0" bldLvl="0" animBg="1"/>
      <p:bldP spid="64" grpId="0" bldLvl="0" animBg="1"/>
      <p:bldP spid="65" grpId="0" bldLvl="0" animBg="1"/>
      <p:bldP spid="66" grpId="0" bldLvl="0" animBg="1"/>
      <p:bldP spid="67" grpId="0" bldLvl="0" animBg="1"/>
      <p:bldP spid="68" grpId="0" bldLvl="0" animBg="1"/>
      <p:bldP spid="71" grpId="0" bldLvl="0" animBg="1"/>
      <p:bldP spid="72" grpId="0" bldLvl="0" animBg="1"/>
      <p:bldP spid="74" grpId="0" bldLvl="0" animBg="1"/>
      <p:bldP spid="77"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5" name="文本框 4"/>
          <p:cNvSpPr txBox="1"/>
          <p:nvPr/>
        </p:nvSpPr>
        <p:spPr>
          <a:xfrm>
            <a:off x="81280" y="901700"/>
            <a:ext cx="487680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（二）过程</a:t>
            </a:r>
          </a:p>
        </p:txBody>
      </p:sp>
      <p:sp>
        <p:nvSpPr>
          <p:cNvPr id="4" name="圆角矩形 3"/>
          <p:cNvSpPr/>
          <p:nvPr>
            <p:custDataLst>
              <p:tags r:id="rId3"/>
            </p:custDataLst>
          </p:nvPr>
        </p:nvSpPr>
        <p:spPr>
          <a:xfrm>
            <a:off x="379095" y="339090"/>
            <a:ext cx="242697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三、红军长征</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endParaRPr>
          </a:p>
        </p:txBody>
      </p:sp>
      <p:sp>
        <p:nvSpPr>
          <p:cNvPr id="12" name="文本框 8"/>
          <p:cNvSpPr txBox="1"/>
          <p:nvPr/>
        </p:nvSpPr>
        <p:spPr>
          <a:xfrm>
            <a:off x="379095" y="1423670"/>
            <a:ext cx="1765300" cy="521970"/>
          </a:xfrm>
          <a:prstGeom prst="rect">
            <a:avLst/>
          </a:prstGeom>
          <a:noFill/>
          <a:ln w="9525">
            <a:noFill/>
          </a:ln>
        </p:spPr>
        <p:txBody>
          <a:bodyPr wrap="square" anchor="t" anchorCtr="0">
            <a:spAutoFit/>
          </a:bodyPr>
          <a:lstStyle/>
          <a:p>
            <a:pPr algn="just">
              <a:lnSpc>
                <a:spcPct val="10000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、转折</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6" name="文本框 5"/>
          <p:cNvSpPr txBox="1"/>
          <p:nvPr/>
        </p:nvSpPr>
        <p:spPr>
          <a:xfrm>
            <a:off x="2028190" y="1423670"/>
            <a:ext cx="4157980" cy="521970"/>
          </a:xfrm>
          <a:prstGeom prst="rect">
            <a:avLst/>
          </a:prstGeom>
          <a:noFill/>
        </p:spPr>
        <p:txBody>
          <a:bodyPr wrap="square" rtlCol="0" anchor="t">
            <a:spAutoFit/>
          </a:bodyPr>
          <a:lstStyle/>
          <a:p>
            <a:pPr algn="just">
              <a:lnSpc>
                <a:spcPct val="100000"/>
              </a:lnSpc>
            </a:pP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1935</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年</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1</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月，</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遵义会议</a:t>
            </a:r>
          </a:p>
        </p:txBody>
      </p:sp>
      <p:grpSp>
        <p:nvGrpSpPr>
          <p:cNvPr id="7" name="组合 6"/>
          <p:cNvGrpSpPr/>
          <p:nvPr>
            <p:custDataLst>
              <p:tags r:id="rId4"/>
            </p:custDataLst>
          </p:nvPr>
        </p:nvGrpSpPr>
        <p:grpSpPr>
          <a:xfrm>
            <a:off x="6391910" y="456565"/>
            <a:ext cx="5477510" cy="1949466"/>
            <a:chOff x="9461" y="6971"/>
            <a:chExt cx="9949" cy="3503"/>
          </a:xfrm>
        </p:grpSpPr>
        <p:grpSp>
          <p:nvGrpSpPr>
            <p:cNvPr id="22" name="组合 21"/>
            <p:cNvGrpSpPr/>
            <p:nvPr>
              <p:custDataLst>
                <p:tags r:id="rId5"/>
              </p:custDataLst>
            </p:nvPr>
          </p:nvGrpSpPr>
          <p:grpSpPr>
            <a:xfrm>
              <a:off x="9461" y="6992"/>
              <a:ext cx="9949" cy="3482"/>
              <a:chOff x="179512" y="905254"/>
              <a:chExt cx="4969012" cy="1739190"/>
            </a:xfrm>
          </p:grpSpPr>
          <p:grpSp>
            <p:nvGrpSpPr>
              <p:cNvPr id="23" name="组合 22"/>
              <p:cNvGrpSpPr/>
              <p:nvPr>
                <p:custDataLst>
                  <p:tags r:id="rId7"/>
                </p:custDataLst>
              </p:nvPr>
            </p:nvGrpSpPr>
            <p:grpSpPr>
              <a:xfrm>
                <a:off x="179512" y="905254"/>
                <a:ext cx="4969012" cy="1739190"/>
                <a:chOff x="5481707" y="1386225"/>
                <a:chExt cx="4969216" cy="1739113"/>
              </a:xfrm>
            </p:grpSpPr>
            <p:pic>
              <p:nvPicPr>
                <p:cNvPr id="24" name="图片 11"/>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bwMode="auto">
                <a:xfrm>
                  <a:off x="6715494" y="1386225"/>
                  <a:ext cx="1177208" cy="127407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2"/>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bwMode="auto">
                <a:xfrm>
                  <a:off x="5481707" y="1386225"/>
                  <a:ext cx="1157740" cy="127407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4"/>
                <p:cNvSpPr txBox="1">
                  <a:spLocks noChangeArrowheads="1"/>
                </p:cNvSpPr>
                <p:nvPr>
                  <p:custDataLst>
                    <p:tags r:id="rId11"/>
                  </p:custDataLst>
                </p:nvPr>
              </p:nvSpPr>
              <p:spPr bwMode="auto">
                <a:xfrm>
                  <a:off x="5611569" y="2712162"/>
                  <a:ext cx="4839354" cy="41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微软雅黑" panose="020B0503020204020204" charset="-122"/>
                      <a:cs typeface="微软雅黑" panose="020B0503020204020204" charset="-122"/>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微软雅黑" panose="020B0503020204020204" charset="-122"/>
                      <a:cs typeface="微软雅黑" panose="020B0503020204020204" charset="-122"/>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微软雅黑" panose="020B0503020204020204" charset="-122"/>
                      <a:cs typeface="微软雅黑" panose="020B0503020204020204" charset="-122"/>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微软雅黑" panose="020B0503020204020204" charset="-122"/>
                      <a:cs typeface="微软雅黑" panose="020B0503020204020204" charset="-122"/>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微软雅黑" panose="020B0503020204020204" charset="-122"/>
                      <a:cs typeface="微软雅黑" panose="020B0503020204020204" charset="-122"/>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微软雅黑" panose="020B0503020204020204" charset="-122"/>
                      <a:cs typeface="微软雅黑" panose="020B0503020204020204" charset="-122"/>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微软雅黑" panose="020B0503020204020204" charset="-122"/>
                      <a:cs typeface="微软雅黑" panose="020B0503020204020204" charset="-122"/>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微软雅黑" panose="020B0503020204020204" charset="-122"/>
                      <a:cs typeface="微软雅黑" panose="020B0503020204020204" charset="-122"/>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微软雅黑" panose="020B0503020204020204" charset="-122"/>
                      <a:cs typeface="微软雅黑" panose="020B0503020204020204" charset="-122"/>
                    </a:defRPr>
                  </a:lvl9pPr>
                </a:lstStyle>
                <a:p>
                  <a:pPr eaLnBrk="1" hangingPunct="1">
                    <a:lnSpc>
                      <a:spcPct val="100000"/>
                    </a:lnSpc>
                    <a:spcBef>
                      <a:spcPct val="0"/>
                    </a:spcBef>
                    <a:buFontTx/>
                    <a:buNone/>
                  </a:pPr>
                  <a:r>
                    <a:rPr lang="zh-CN" altLang="en-US" sz="2400">
                      <a:latin typeface="华文仿宋" panose="02010600040101010101" charset="-122"/>
                      <a:ea typeface="华文仿宋" panose="02010600040101010101" charset="-122"/>
                      <a:cs typeface="华文仿宋" panose="02010600040101010101" charset="-122"/>
                    </a:rPr>
                    <a:t>张闻</a:t>
                  </a:r>
                  <a:r>
                    <a:rPr lang="zh-CN" altLang="en-US" sz="2400" smtClean="0">
                      <a:latin typeface="华文仿宋" panose="02010600040101010101" charset="-122"/>
                      <a:ea typeface="华文仿宋" panose="02010600040101010101" charset="-122"/>
                      <a:cs typeface="华文仿宋" panose="02010600040101010101" charset="-122"/>
                    </a:rPr>
                    <a:t>天</a:t>
                  </a:r>
                  <a:r>
                    <a:rPr lang="en-US" altLang="zh-CN" sz="2400" smtClean="0">
                      <a:latin typeface="华文仿宋" panose="02010600040101010101" charset="-122"/>
                      <a:ea typeface="华文仿宋" panose="02010600040101010101" charset="-122"/>
                      <a:cs typeface="华文仿宋" panose="02010600040101010101" charset="-122"/>
                    </a:rPr>
                    <a:t>     </a:t>
                  </a:r>
                  <a:r>
                    <a:rPr lang="zh-CN" altLang="en-US" sz="2400" smtClean="0">
                      <a:latin typeface="华文仿宋" panose="02010600040101010101" charset="-122"/>
                      <a:ea typeface="华文仿宋" panose="02010600040101010101" charset="-122"/>
                      <a:cs typeface="华文仿宋" panose="02010600040101010101" charset="-122"/>
                    </a:rPr>
                    <a:t>周恩来  </a:t>
                  </a:r>
                  <a:r>
                    <a:rPr lang="en-US" altLang="zh-CN" sz="2400" smtClean="0">
                      <a:latin typeface="华文仿宋" panose="02010600040101010101" charset="-122"/>
                      <a:ea typeface="华文仿宋" panose="02010600040101010101" charset="-122"/>
                      <a:cs typeface="华文仿宋" panose="02010600040101010101" charset="-122"/>
                    </a:rPr>
                    <a:t>   </a:t>
                  </a:r>
                  <a:r>
                    <a:rPr lang="zh-CN" altLang="en-US" sz="2400" smtClean="0">
                      <a:latin typeface="华文仿宋" panose="02010600040101010101" charset="-122"/>
                      <a:ea typeface="华文仿宋" panose="02010600040101010101" charset="-122"/>
                      <a:cs typeface="华文仿宋" panose="02010600040101010101" charset="-122"/>
                    </a:rPr>
                    <a:t>王稼祥  </a:t>
                  </a:r>
                  <a:r>
                    <a:rPr lang="en-US" altLang="zh-CN" sz="2400" smtClean="0">
                      <a:latin typeface="华文仿宋" panose="02010600040101010101" charset="-122"/>
                      <a:ea typeface="华文仿宋" panose="02010600040101010101" charset="-122"/>
                      <a:cs typeface="华文仿宋" panose="02010600040101010101" charset="-122"/>
                    </a:rPr>
                    <a:t> </a:t>
                  </a:r>
                  <a:r>
                    <a:rPr lang="zh-CN" altLang="en-US" sz="2400" smtClean="0">
                      <a:latin typeface="华文仿宋" panose="02010600040101010101" charset="-122"/>
                      <a:ea typeface="华文仿宋" panose="02010600040101010101" charset="-122"/>
                      <a:cs typeface="华文仿宋" panose="02010600040101010101" charset="-122"/>
                    </a:rPr>
                    <a:t>毛泽东</a:t>
                  </a:r>
                </a:p>
              </p:txBody>
            </p:sp>
          </p:grpSp>
          <p:pic>
            <p:nvPicPr>
              <p:cNvPr id="27" name="图片 26"/>
              <p:cNvPicPr>
                <a:picLocks noChangeAspect="1"/>
              </p:cNvPicPr>
              <p:nvPr>
                <p:custDataLst>
                  <p:tags r:id="rId8"/>
                </p:custDataLst>
              </p:nvPr>
            </p:nvPicPr>
            <p:blipFill>
              <a:blip r:embed="rId15" cstate="print">
                <a:extLst>
                  <a:ext uri="{28A0092B-C50C-407E-A947-70E740481C1C}">
                    <a14:useLocalDpi xmlns:a14="http://schemas.microsoft.com/office/drawing/2010/main" val="0"/>
                  </a:ext>
                </a:extLst>
              </a:blip>
              <a:stretch>
                <a:fillRect/>
              </a:stretch>
            </p:blipFill>
            <p:spPr>
              <a:xfrm>
                <a:off x="2671318" y="905254"/>
                <a:ext cx="1170468" cy="1325981"/>
              </a:xfrm>
              <a:prstGeom prst="ellipse">
                <a:avLst/>
              </a:prstGeom>
            </p:spPr>
          </p:pic>
        </p:grpSp>
        <p:pic>
          <p:nvPicPr>
            <p:cNvPr id="8" name="图片 7"/>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6792" y="6971"/>
              <a:ext cx="2234" cy="2675"/>
            </a:xfrm>
            <a:prstGeom prst="ellipse">
              <a:avLst/>
            </a:prstGeom>
          </p:spPr>
        </p:pic>
      </p:grpSp>
      <p:sp>
        <p:nvSpPr>
          <p:cNvPr id="10" name="文本框 8"/>
          <p:cNvSpPr txBox="1"/>
          <p:nvPr/>
        </p:nvSpPr>
        <p:spPr>
          <a:xfrm>
            <a:off x="105410" y="1945640"/>
            <a:ext cx="2537460" cy="2245360"/>
          </a:xfrm>
          <a:prstGeom prst="rect">
            <a:avLst/>
          </a:prstGeom>
          <a:noFill/>
          <a:ln w="9525">
            <a:noFill/>
          </a:ln>
        </p:spPr>
        <p:txBody>
          <a:bodyPr wrap="square" anchor="t" anchorCtr="0">
            <a:spAutoFit/>
          </a:bodyPr>
          <a:lstStyle/>
          <a:p>
            <a:pPr algn="just">
              <a:lnSpc>
                <a:spcPct val="10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）内容：</a:t>
            </a:r>
          </a:p>
          <a:p>
            <a:pPr algn="just">
              <a:lnSpc>
                <a:spcPct val="10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endParaRPr>
          </a:p>
          <a:p>
            <a:pPr algn="just">
              <a:lnSpc>
                <a:spcPct val="10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endParaRPr>
          </a:p>
          <a:p>
            <a:pPr algn="just">
              <a:lnSpc>
                <a:spcPct val="10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endParaRPr>
          </a:p>
          <a:p>
            <a:pPr algn="just">
              <a:lnSpc>
                <a:spcPct val="100000"/>
              </a:lnSpc>
            </a:pPr>
            <a:endPar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3" name="文本框 12"/>
          <p:cNvSpPr txBox="1"/>
          <p:nvPr/>
        </p:nvSpPr>
        <p:spPr>
          <a:xfrm>
            <a:off x="379095" y="2406015"/>
            <a:ext cx="11821795" cy="1512570"/>
          </a:xfrm>
          <a:prstGeom prst="rect">
            <a:avLst/>
          </a:prstGeom>
          <a:noFill/>
        </p:spPr>
        <p:txBody>
          <a:bodyPr wrap="square" rtlCol="0" anchor="t">
            <a:spAutoFit/>
          </a:bodyPr>
          <a:lstStyle/>
          <a:p>
            <a:pPr indent="0" fontAlgn="auto">
              <a:lnSpc>
                <a:spcPct val="110000"/>
              </a:lnSpc>
            </a:pPr>
            <a:r>
              <a:rPr lang="zh-CN" altLang="en-US" sz="2800">
                <a:latin typeface="华文中宋" panose="02010600040101010101" pitchFamily="2" charset="-122"/>
                <a:ea typeface="华文中宋" panose="02010600040101010101" pitchFamily="2" charset="-122"/>
                <a:cs typeface="黑体" panose="02010609060101010101" charset="-122"/>
                <a:sym typeface="+mn-ea"/>
              </a:rPr>
              <a:t>①改组中央领导机构，增选</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charset="-122"/>
                <a:sym typeface="+mn-ea"/>
              </a:rPr>
              <a:t>毛泽东</a:t>
            </a:r>
            <a:r>
              <a:rPr lang="zh-CN" altLang="en-US" sz="2800">
                <a:latin typeface="华文中宋" panose="02010600040101010101" pitchFamily="2" charset="-122"/>
                <a:ea typeface="华文中宋" panose="02010600040101010101" pitchFamily="2" charset="-122"/>
                <a:cs typeface="黑体" panose="02010609060101010101" charset="-122"/>
                <a:sym typeface="+mn-ea"/>
              </a:rPr>
              <a:t>为</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charset="-122"/>
                <a:sym typeface="+mn-ea"/>
              </a:rPr>
              <a:t>政治局常委</a:t>
            </a:r>
            <a:r>
              <a:rPr lang="zh-CN" altLang="en-US" sz="2800">
                <a:latin typeface="华文中宋" panose="02010600040101010101" pitchFamily="2" charset="-122"/>
                <a:ea typeface="华文中宋" panose="02010600040101010101" pitchFamily="2" charset="-122"/>
                <a:cs typeface="黑体" panose="02010609060101010101" charset="-122"/>
                <a:sym typeface="+mn-ea"/>
              </a:rPr>
              <a:t>。</a:t>
            </a:r>
          </a:p>
          <a:p>
            <a:pPr indent="0" fontAlgn="auto">
              <a:lnSpc>
                <a:spcPct val="110000"/>
              </a:lnSpc>
            </a:pPr>
            <a:r>
              <a:rPr lang="zh-CN" altLang="en-US" sz="2800">
                <a:latin typeface="华文中宋" panose="02010600040101010101" pitchFamily="2" charset="-122"/>
                <a:ea typeface="华文中宋" panose="02010600040101010101" pitchFamily="2" charset="-122"/>
                <a:cs typeface="黑体" panose="02010609060101010101" charset="-122"/>
                <a:sym typeface="+mn-ea"/>
              </a:rPr>
              <a:t>②会后不久，政治局常委决定由</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charset="-122"/>
                <a:sym typeface="+mn-ea"/>
              </a:rPr>
              <a:t>张闻天</a:t>
            </a:r>
            <a:r>
              <a:rPr lang="zh-CN" altLang="en-US" sz="2800">
                <a:latin typeface="华文中宋" panose="02010600040101010101" pitchFamily="2" charset="-122"/>
                <a:ea typeface="华文中宋" panose="02010600040101010101" pitchFamily="2" charset="-122"/>
                <a:cs typeface="黑体" panose="02010609060101010101" charset="-122"/>
                <a:sym typeface="+mn-ea"/>
              </a:rPr>
              <a:t>负总责，并成立由</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charset="-122"/>
                <a:sym typeface="+mn-ea"/>
              </a:rPr>
              <a:t>周恩来、毛泽东、王稼祥</a:t>
            </a:r>
            <a:r>
              <a:rPr lang="zh-CN" altLang="en-US" sz="2800">
                <a:latin typeface="华文中宋" panose="02010600040101010101" pitchFamily="2" charset="-122"/>
                <a:ea typeface="华文中宋" panose="02010600040101010101" pitchFamily="2" charset="-122"/>
                <a:cs typeface="黑体" panose="02010609060101010101" charset="-122"/>
                <a:sym typeface="+mn-ea"/>
              </a:rPr>
              <a:t>组成的三人小组，负责全军的军事行动。</a:t>
            </a:r>
          </a:p>
        </p:txBody>
      </p:sp>
      <p:sp>
        <p:nvSpPr>
          <p:cNvPr id="14" name="文本框 13"/>
          <p:cNvSpPr txBox="1"/>
          <p:nvPr/>
        </p:nvSpPr>
        <p:spPr>
          <a:xfrm>
            <a:off x="105410" y="3856990"/>
            <a:ext cx="2263775" cy="521970"/>
          </a:xfrm>
          <a:prstGeom prst="rect">
            <a:avLst/>
          </a:prstGeom>
          <a:noFill/>
        </p:spPr>
        <p:txBody>
          <a:bodyPr wrap="square" rtlCol="0" anchor="t">
            <a:spAutoFit/>
          </a:bodyPr>
          <a:lstStyle/>
          <a:p>
            <a:pPr algn="just">
              <a:lnSpc>
                <a:spcPct val="100000"/>
              </a:lnSpc>
            </a:pP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）意义：</a:t>
            </a:r>
          </a:p>
        </p:txBody>
      </p:sp>
      <p:sp>
        <p:nvSpPr>
          <p:cNvPr id="23553" name="文本框 1"/>
          <p:cNvSpPr txBox="1"/>
          <p:nvPr/>
        </p:nvSpPr>
        <p:spPr>
          <a:xfrm>
            <a:off x="377190" y="4277360"/>
            <a:ext cx="11565255" cy="953135"/>
          </a:xfrm>
          <a:prstGeom prst="rect">
            <a:avLst/>
          </a:prstGeom>
          <a:noFill/>
          <a:ln w="9525">
            <a:noFill/>
          </a:ln>
        </p:spPr>
        <p:txBody>
          <a:bodyPr wrap="square" anchor="t" anchorCtr="0">
            <a:spAutoFit/>
          </a:bodyPr>
          <a:lstStyle/>
          <a:p>
            <a:pPr>
              <a:buClr>
                <a:schemeClr val="hlink"/>
              </a:buClr>
              <a:buSzPct val="75000"/>
              <a:buFont typeface="Wingdings" panose="05000000000000000000" pitchFamily="2" charset="2"/>
            </a:pP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①结束了</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“左”倾错误</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在中央的统治，开始确立</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以</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毛泽东</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为代表的马克思主义的</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正确路线</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在党中央的</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领导地位</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a:t>
            </a:r>
          </a:p>
        </p:txBody>
      </p:sp>
      <p:sp>
        <p:nvSpPr>
          <p:cNvPr id="15" name="文本框 14"/>
          <p:cNvSpPr txBox="1"/>
          <p:nvPr/>
        </p:nvSpPr>
        <p:spPr>
          <a:xfrm>
            <a:off x="379095" y="5142230"/>
            <a:ext cx="8724900" cy="521970"/>
          </a:xfrm>
          <a:prstGeom prst="rect">
            <a:avLst/>
          </a:prstGeom>
          <a:noFill/>
          <a:ln w="12700" cmpd="sng">
            <a:noFill/>
            <a:prstDash val="solid"/>
          </a:ln>
        </p:spPr>
        <p:txBody>
          <a:bodyPr wrap="square" rtlCol="0" anchor="t">
            <a:spAutoFit/>
          </a:bodyPr>
          <a:lstStyle/>
          <a:p>
            <a:r>
              <a:rPr lang="zh-CN" altLang="en-US" sz="2800">
                <a:solidFill>
                  <a:schemeClr val="tx1"/>
                </a:solidFill>
                <a:latin typeface="华文中宋" panose="02010600040101010101" pitchFamily="2" charset="-122"/>
                <a:ea typeface="华文中宋" panose="02010600040101010101" pitchFamily="2" charset="-122"/>
                <a:sym typeface="+mn-ea"/>
              </a:rPr>
              <a:t>②</a:t>
            </a:r>
            <a:r>
              <a:rPr lang="zh-CN" altLang="en-US" sz="2800">
                <a:solidFill>
                  <a:srgbClr val="C00000"/>
                </a:solidFill>
                <a:latin typeface="华文中宋" panose="02010600040101010101" pitchFamily="2" charset="-122"/>
                <a:ea typeface="华文中宋" panose="02010600040101010101" pitchFamily="2" charset="-122"/>
                <a:sym typeface="+mn-ea"/>
              </a:rPr>
              <a:t>独立自主</a:t>
            </a:r>
            <a:r>
              <a:rPr lang="zh-CN" altLang="en-US" sz="2800">
                <a:latin typeface="华文中宋" panose="02010600040101010101" pitchFamily="2" charset="-122"/>
                <a:ea typeface="华文中宋" panose="02010600040101010101" pitchFamily="2" charset="-122"/>
                <a:sym typeface="+mn-ea"/>
              </a:rPr>
              <a:t>解决党内问题，标志着党从</a:t>
            </a:r>
            <a:r>
              <a:rPr lang="zh-CN" altLang="en-US" sz="2800">
                <a:solidFill>
                  <a:srgbClr val="C00000"/>
                </a:solidFill>
                <a:latin typeface="华文中宋" panose="02010600040101010101" pitchFamily="2" charset="-122"/>
                <a:ea typeface="华文中宋" panose="02010600040101010101" pitchFamily="2" charset="-122"/>
                <a:sym typeface="+mn-ea"/>
              </a:rPr>
              <a:t>幼稚</a:t>
            </a:r>
            <a:r>
              <a:rPr lang="zh-CN" altLang="en-US" sz="2800">
                <a:latin typeface="华文中宋" panose="02010600040101010101" pitchFamily="2" charset="-122"/>
                <a:ea typeface="华文中宋" panose="02010600040101010101" pitchFamily="2" charset="-122"/>
                <a:sym typeface="+mn-ea"/>
              </a:rPr>
              <a:t>走向</a:t>
            </a:r>
            <a:r>
              <a:rPr lang="zh-CN" altLang="en-US" sz="2800">
                <a:solidFill>
                  <a:srgbClr val="C00000"/>
                </a:solidFill>
                <a:latin typeface="华文中宋" panose="02010600040101010101" pitchFamily="2" charset="-122"/>
                <a:ea typeface="华文中宋" panose="02010600040101010101" pitchFamily="2" charset="-122"/>
                <a:sym typeface="+mn-ea"/>
              </a:rPr>
              <a:t>成熟</a:t>
            </a:r>
            <a:r>
              <a:rPr lang="zh-CN" altLang="en-US" sz="2800">
                <a:solidFill>
                  <a:schemeClr val="tx1"/>
                </a:solidFill>
                <a:latin typeface="华文中宋" panose="02010600040101010101" pitchFamily="2" charset="-122"/>
                <a:ea typeface="华文中宋" panose="02010600040101010101" pitchFamily="2" charset="-122"/>
                <a:sym typeface="+mn-ea"/>
              </a:rPr>
              <a:t>。</a:t>
            </a:r>
          </a:p>
        </p:txBody>
      </p:sp>
      <p:sp>
        <p:nvSpPr>
          <p:cNvPr id="16" name="文本框 15"/>
          <p:cNvSpPr txBox="1"/>
          <p:nvPr/>
        </p:nvSpPr>
        <p:spPr>
          <a:xfrm>
            <a:off x="379095" y="5664200"/>
            <a:ext cx="11673205" cy="953135"/>
          </a:xfrm>
          <a:prstGeom prst="rect">
            <a:avLst/>
          </a:prstGeom>
          <a:noFill/>
          <a:ln w="9525">
            <a:noFill/>
          </a:ln>
        </p:spPr>
        <p:txBody>
          <a:bodyPr wrap="square" anchor="t" anchorCtr="0">
            <a:spAutoFit/>
          </a:bodyPr>
          <a:lstStyle/>
          <a:p>
            <a:pPr>
              <a:buClr>
                <a:schemeClr val="hlink"/>
              </a:buClr>
              <a:buSzPct val="75000"/>
              <a:buFont typeface="Wingdings" panose="05000000000000000000" pitchFamily="2" charset="2"/>
            </a:pP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③挽救了党和红军，挽救了中国革命，成为党的历史上一个</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生死攸关的转折点。</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6" grpId="0"/>
      <p:bldP spid="6" grpId="1"/>
      <p:bldP spid="10" grpId="0"/>
      <p:bldP spid="10" grpId="1"/>
      <p:bldP spid="13" grpId="0"/>
      <p:bldP spid="13" grpId="1"/>
      <p:bldP spid="14" grpId="0"/>
      <p:bldP spid="14" grpId="1"/>
      <p:bldP spid="23553" grpId="0"/>
      <p:bldP spid="23553" grpId="1"/>
      <p:bldP spid="15" grpId="0"/>
      <p:bldP spid="15" grpId="1"/>
      <p:bldP spid="16" grpId="0"/>
      <p:bldP spid="16"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5" name="文本框 4"/>
          <p:cNvSpPr txBox="1"/>
          <p:nvPr/>
        </p:nvSpPr>
        <p:spPr>
          <a:xfrm>
            <a:off x="81280" y="901700"/>
            <a:ext cx="487680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（二）过程</a:t>
            </a:r>
          </a:p>
        </p:txBody>
      </p:sp>
      <p:sp>
        <p:nvSpPr>
          <p:cNvPr id="4" name="圆角矩形 3"/>
          <p:cNvSpPr/>
          <p:nvPr>
            <p:custDataLst>
              <p:tags r:id="rId3"/>
            </p:custDataLst>
          </p:nvPr>
        </p:nvSpPr>
        <p:spPr>
          <a:xfrm>
            <a:off x="379095" y="339090"/>
            <a:ext cx="242697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三、红军长征</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endParaRPr>
          </a:p>
        </p:txBody>
      </p:sp>
      <p:sp>
        <p:nvSpPr>
          <p:cNvPr id="12" name="文本框 8"/>
          <p:cNvSpPr txBox="1"/>
          <p:nvPr/>
        </p:nvSpPr>
        <p:spPr>
          <a:xfrm>
            <a:off x="379095" y="1356995"/>
            <a:ext cx="1765300" cy="521970"/>
          </a:xfrm>
          <a:prstGeom prst="rect">
            <a:avLst/>
          </a:prstGeom>
          <a:noFill/>
          <a:ln w="9525">
            <a:noFill/>
          </a:ln>
        </p:spPr>
        <p:txBody>
          <a:bodyPr wrap="square" anchor="t" anchorCtr="0">
            <a:spAutoFit/>
          </a:bodyPr>
          <a:lstStyle/>
          <a:p>
            <a:pPr algn="just">
              <a:lnSpc>
                <a:spcPct val="10000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、结束</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16" name="文本框 15"/>
          <p:cNvSpPr txBox="1"/>
          <p:nvPr/>
        </p:nvSpPr>
        <p:spPr>
          <a:xfrm>
            <a:off x="250826" y="1871980"/>
            <a:ext cx="8261350" cy="521970"/>
          </a:xfrm>
          <a:prstGeom prst="rect">
            <a:avLst/>
          </a:prstGeom>
          <a:noFill/>
        </p:spPr>
        <p:txBody>
          <a:bodyPr wrap="none" rtlCol="0" anchor="t">
            <a:spAutoFit/>
          </a:bodyPr>
          <a:lstStyle/>
          <a:p>
            <a:pPr algn="just">
              <a:lnSpc>
                <a:spcPct val="100000"/>
              </a:lnSpc>
            </a:pP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①</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1935</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年10月</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到</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达陕北</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吴起镇</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，与陕北红军会师。</a:t>
            </a:r>
          </a:p>
        </p:txBody>
      </p:sp>
      <p:sp>
        <p:nvSpPr>
          <p:cNvPr id="17" name="文本框 16"/>
          <p:cNvSpPr txBox="1"/>
          <p:nvPr/>
        </p:nvSpPr>
        <p:spPr>
          <a:xfrm>
            <a:off x="257810" y="2365375"/>
            <a:ext cx="11447780" cy="521970"/>
          </a:xfrm>
          <a:prstGeom prst="rect">
            <a:avLst/>
          </a:prstGeom>
          <a:noFill/>
        </p:spPr>
        <p:txBody>
          <a:bodyPr wrap="square" rtlCol="0" anchor="t">
            <a:spAutoFit/>
          </a:bodyPr>
          <a:lstStyle/>
          <a:p>
            <a:pPr algn="just">
              <a:lnSpc>
                <a:spcPct val="100000"/>
              </a:lnSpc>
            </a:pP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②</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1936年10月</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，红军三大主力在</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甘肃会宁</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地区会师，长征胜利结束</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a:t>
            </a:r>
          </a:p>
        </p:txBody>
      </p:sp>
      <p:sp>
        <p:nvSpPr>
          <p:cNvPr id="3" name="文本框 8"/>
          <p:cNvSpPr txBox="1"/>
          <p:nvPr/>
        </p:nvSpPr>
        <p:spPr>
          <a:xfrm>
            <a:off x="379095" y="2842260"/>
            <a:ext cx="1765300" cy="521970"/>
          </a:xfrm>
          <a:prstGeom prst="rect">
            <a:avLst/>
          </a:prstGeom>
          <a:noFill/>
          <a:ln w="9525">
            <a:noFill/>
          </a:ln>
        </p:spPr>
        <p:txBody>
          <a:bodyPr wrap="square" anchor="t" anchorCtr="0">
            <a:spAutoFit/>
          </a:bodyPr>
          <a:lstStyle/>
          <a:p>
            <a:pPr algn="just">
              <a:lnSpc>
                <a:spcPct val="10000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4</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、意义</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6" name="文本框 5"/>
          <p:cNvSpPr txBox="1"/>
          <p:nvPr/>
        </p:nvSpPr>
        <p:spPr>
          <a:xfrm>
            <a:off x="258445" y="3319780"/>
            <a:ext cx="11684000" cy="3189605"/>
          </a:xfrm>
          <a:prstGeom prst="rect">
            <a:avLst/>
          </a:prstGeom>
          <a:noFill/>
        </p:spPr>
        <p:txBody>
          <a:bodyPr wrap="square" rtlCol="0" anchor="t">
            <a:spAutoFit/>
          </a:bodyPr>
          <a:lstStyle/>
          <a:p>
            <a:pPr algn="just">
              <a:lnSpc>
                <a:spcPct val="90000"/>
              </a:lnSpc>
            </a:pPr>
            <a:r>
              <a:rPr lang="zh-CN" altLang="en-US" sz="2800">
                <a:latin typeface="楷体" panose="02010609060101010101" charset="-122"/>
                <a:ea typeface="楷体" panose="02010609060101010101" charset="-122"/>
                <a:cs typeface="楷体" panose="02010609060101010101" charset="-122"/>
                <a:sym typeface="+mn-ea"/>
              </a:rPr>
              <a:t>材料</a:t>
            </a:r>
            <a:r>
              <a:rPr lang="en-US" altLang="zh-CN" sz="2800">
                <a:latin typeface="楷体" panose="02010609060101010101" charset="-122"/>
                <a:ea typeface="楷体" panose="02010609060101010101" charset="-122"/>
                <a:cs typeface="楷体" panose="02010609060101010101" charset="-122"/>
                <a:sym typeface="+mn-ea"/>
              </a:rPr>
              <a:t>1</a:t>
            </a:r>
            <a:r>
              <a:rPr lang="zh-CN" altLang="en-US" sz="2800">
                <a:latin typeface="楷体" panose="02010609060101010101" charset="-122"/>
                <a:ea typeface="楷体" panose="02010609060101010101" charset="-122"/>
                <a:cs typeface="楷体" panose="02010609060101010101" charset="-122"/>
                <a:sym typeface="+mn-ea"/>
              </a:rPr>
              <a:t>：长征是历史纪录上的第一次，长征是宣言书，长征是</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宣传</a:t>
            </a:r>
            <a:r>
              <a:rPr lang="zh-CN" altLang="en-US" sz="2800">
                <a:latin typeface="楷体" panose="02010609060101010101" charset="-122"/>
                <a:ea typeface="楷体" panose="02010609060101010101" charset="-122"/>
                <a:cs typeface="楷体" panose="02010609060101010101" charset="-122"/>
                <a:sym typeface="+mn-ea"/>
              </a:rPr>
              <a:t>队，长征是</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播种</a:t>
            </a:r>
            <a:r>
              <a:rPr lang="zh-CN" altLang="en-US" sz="2800">
                <a:latin typeface="楷体" panose="02010609060101010101" charset="-122"/>
                <a:ea typeface="楷体" panose="02010609060101010101" charset="-122"/>
                <a:cs typeface="楷体" panose="02010609060101010101" charset="-122"/>
                <a:sym typeface="+mn-ea"/>
              </a:rPr>
              <a:t>机。……</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长征一完结，新局面就开始。</a:t>
            </a:r>
            <a:r>
              <a:rPr lang="zh-CN" altLang="en-US" sz="2800">
                <a:latin typeface="楷体" panose="02010609060101010101" charset="-122"/>
                <a:ea typeface="楷体" panose="02010609060101010101" charset="-122"/>
                <a:cs typeface="楷体" panose="02010609060101010101" charset="-122"/>
                <a:sym typeface="+mn-ea"/>
              </a:rPr>
              <a:t>         </a:t>
            </a:r>
            <a:endParaRPr lang="zh-CN" altLang="en-US" sz="2800">
              <a:latin typeface="楷体" panose="02010609060101010101" charset="-122"/>
              <a:ea typeface="楷体" panose="02010609060101010101" charset="-122"/>
              <a:cs typeface="楷体" panose="02010609060101010101" charset="-122"/>
            </a:endParaRPr>
          </a:p>
          <a:p>
            <a:pPr algn="just">
              <a:lnSpc>
                <a:spcPct val="90000"/>
              </a:lnSpc>
            </a:pPr>
            <a:r>
              <a:rPr lang="zh-CN" altLang="en-US" sz="2800">
                <a:latin typeface="楷体" panose="02010609060101010101" charset="-122"/>
                <a:ea typeface="楷体" panose="02010609060101010101" charset="-122"/>
                <a:cs typeface="楷体" panose="02010609060101010101" charset="-122"/>
                <a:sym typeface="+mn-ea"/>
              </a:rPr>
              <a:t>                            ——毛泽东《论反对日本帝国主义的策略》</a:t>
            </a:r>
            <a:endParaRPr lang="zh-CN" altLang="en-US" sz="2800">
              <a:latin typeface="楷体" panose="02010609060101010101" charset="-122"/>
              <a:ea typeface="楷体" panose="02010609060101010101" charset="-122"/>
              <a:cs typeface="楷体" panose="02010609060101010101" charset="-122"/>
            </a:endParaRPr>
          </a:p>
          <a:p>
            <a:pPr>
              <a:lnSpc>
                <a:spcPct val="90000"/>
              </a:lnSpc>
            </a:pPr>
            <a:r>
              <a:rPr lang="zh-CN" altLang="en-US" sz="2800">
                <a:latin typeface="楷体" panose="02010609060101010101" charset="-122"/>
                <a:ea typeface="楷体" panose="02010609060101010101" charset="-122"/>
                <a:cs typeface="楷体" panose="02010609060101010101" charset="-122"/>
                <a:sym typeface="+mn-ea"/>
              </a:rPr>
              <a:t>材料</a:t>
            </a:r>
            <a:r>
              <a:rPr lang="en-US" altLang="zh-CN" sz="2800">
                <a:latin typeface="楷体" panose="02010609060101010101" charset="-122"/>
                <a:ea typeface="楷体" panose="02010609060101010101" charset="-122"/>
                <a:cs typeface="楷体" panose="02010609060101010101" charset="-122"/>
                <a:sym typeface="+mn-ea"/>
              </a:rPr>
              <a:t>2</a:t>
            </a:r>
            <a:r>
              <a:rPr lang="zh-CN" altLang="en-US" sz="2800">
                <a:latin typeface="楷体" panose="02010609060101010101" charset="-122"/>
                <a:ea typeface="楷体" panose="02010609060101010101" charset="-122"/>
                <a:cs typeface="楷体" panose="02010609060101010101" charset="-122"/>
                <a:sym typeface="+mn-ea"/>
              </a:rPr>
              <a:t>：长征……宣告了国民党反动派消灭中国共产党和红军的图谋彻底失败，宣告了中国共产党和红军肩负着民族希望胜利实现了北上抗日的</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战略转移</a:t>
            </a:r>
            <a:r>
              <a:rPr lang="zh-CN" altLang="en-US" sz="2800">
                <a:latin typeface="楷体" panose="02010609060101010101" charset="-122"/>
                <a:ea typeface="楷体" panose="02010609060101010101" charset="-122"/>
                <a:cs typeface="楷体" panose="02010609060101010101" charset="-122"/>
                <a:sym typeface="+mn-ea"/>
              </a:rPr>
              <a:t>，实现了中国共产党和中国革命事业从挫折走向胜利的伟大转折，开启了中国共产党为实现民族独立、人民解放而斗争的新的伟大进军。</a:t>
            </a:r>
            <a:endParaRPr lang="zh-CN" altLang="en-US" sz="2800">
              <a:latin typeface="楷体" panose="02010609060101010101" charset="-122"/>
              <a:ea typeface="楷体" panose="02010609060101010101" charset="-122"/>
              <a:cs typeface="楷体" panose="02010609060101010101" charset="-122"/>
            </a:endParaRPr>
          </a:p>
          <a:p>
            <a:pPr>
              <a:lnSpc>
                <a:spcPct val="90000"/>
              </a:lnSpc>
            </a:pPr>
            <a:r>
              <a:rPr lang="en-US" altLang="zh-CN" sz="2800">
                <a:latin typeface="楷体" panose="02010609060101010101" charset="-122"/>
                <a:ea typeface="楷体" panose="02010609060101010101" charset="-122"/>
                <a:cs typeface="楷体" panose="02010609060101010101" charset="-122"/>
                <a:sym typeface="+mn-ea"/>
              </a:rPr>
              <a:t>                ——</a:t>
            </a:r>
            <a:r>
              <a:rPr lang="zh-CN" altLang="en-US" sz="2800">
                <a:latin typeface="楷体" panose="02010609060101010101" charset="-122"/>
                <a:ea typeface="楷体" panose="02010609060101010101" charset="-122"/>
                <a:cs typeface="楷体" panose="02010609060101010101" charset="-122"/>
                <a:sym typeface="+mn-ea"/>
              </a:rPr>
              <a:t>习近平《</a:t>
            </a:r>
            <a:r>
              <a:rPr lang="en-US" altLang="zh-CN" sz="2800">
                <a:latin typeface="楷体" panose="02010609060101010101" charset="-122"/>
                <a:ea typeface="楷体" panose="02010609060101010101" charset="-122"/>
                <a:cs typeface="楷体" panose="02010609060101010101" charset="-122"/>
                <a:sym typeface="+mn-ea"/>
              </a:rPr>
              <a:t>在纪念红军长征胜利80周年大会上的讲话</a:t>
            </a:r>
            <a:r>
              <a:rPr lang="zh-CN" altLang="en-US" sz="2800">
                <a:latin typeface="楷体" panose="02010609060101010101" charset="-122"/>
                <a:ea typeface="楷体" panose="02010609060101010101" charset="-122"/>
                <a:cs typeface="楷体" panose="02010609060101010101" charset="-122"/>
                <a:sym typeface="+mn-ea"/>
              </a:rPr>
              <a:t>》</a:t>
            </a:r>
          </a:p>
        </p:txBody>
      </p:sp>
      <p:pic>
        <p:nvPicPr>
          <p:cNvPr id="7" name="图片 6"/>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8674100" y="339090"/>
            <a:ext cx="3268345" cy="194119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6" grpId="0"/>
      <p:bldP spid="16" grpId="1"/>
      <p:bldP spid="17" grpId="0"/>
      <p:bldP spid="17" grpId="1"/>
      <p:bldP spid="3" grpId="0"/>
      <p:bldP spid="3"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3" name="圆角矩形 2"/>
          <p:cNvSpPr/>
          <p:nvPr>
            <p:custDataLst>
              <p:tags r:id="rId3"/>
            </p:custDataLst>
          </p:nvPr>
        </p:nvSpPr>
        <p:spPr>
          <a:xfrm>
            <a:off x="379095" y="339090"/>
            <a:ext cx="220472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时空坐标</a:t>
            </a:r>
          </a:p>
        </p:txBody>
      </p:sp>
      <p:sp>
        <p:nvSpPr>
          <p:cNvPr id="6" name="圆角矩形 5"/>
          <p:cNvSpPr/>
          <p:nvPr>
            <p:custDataLst>
              <p:tags r:id="rId4"/>
            </p:custDataLst>
          </p:nvPr>
        </p:nvSpPr>
        <p:spPr>
          <a:xfrm>
            <a:off x="412115" y="3134995"/>
            <a:ext cx="220472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课程标准</a:t>
            </a:r>
          </a:p>
        </p:txBody>
      </p:sp>
      <p:pic>
        <p:nvPicPr>
          <p:cNvPr id="1026" name="Picture 2"/>
          <p:cNvPicPr>
            <a:picLocks noChangeAspect="1" noChangeArrowheads="1"/>
          </p:cNvPicPr>
          <p:nvPr/>
        </p:nvPicPr>
        <p:blipFill>
          <a:blip r:embed="rId11"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bwMode="auto">
          <a:xfrm>
            <a:off x="379095" y="778510"/>
            <a:ext cx="11557635" cy="231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379095" y="3656965"/>
            <a:ext cx="11287760" cy="953135"/>
          </a:xfrm>
          <a:prstGeom prst="rect">
            <a:avLst/>
          </a:prstGeom>
          <a:noFill/>
        </p:spPr>
        <p:txBody>
          <a:bodyPr wrap="square" rtlCol="0" anchor="t">
            <a:spAutoFit/>
          </a:bodyPr>
          <a:lstStyle/>
          <a:p>
            <a:pPr indent="0" fontAlgn="auto">
              <a:lnSpc>
                <a:spcPct val="100000"/>
              </a:lnSpc>
            </a:pPr>
            <a:r>
              <a:rPr lang="en-US" sz="2800">
                <a:latin typeface="楷体" panose="02010609060101010101" charset="-122"/>
                <a:ea typeface="楷体" panose="02010609060101010101" charset="-122"/>
                <a:cs typeface="楷体" panose="02010609060101010101" charset="-122"/>
                <a:sym typeface="+mn-ea"/>
              </a:rPr>
              <a:t>1</a:t>
            </a:r>
            <a:r>
              <a:rPr lang="zh-CN" altLang="en-US" sz="2800">
                <a:latin typeface="楷体" panose="02010609060101010101" charset="-122"/>
                <a:ea typeface="楷体" panose="02010609060101010101" charset="-122"/>
                <a:cs typeface="楷体" panose="02010609060101010101" charset="-122"/>
                <a:sym typeface="+mn-ea"/>
              </a:rPr>
              <a:t>、</a:t>
            </a:r>
            <a:r>
              <a:rPr sz="2800">
                <a:latin typeface="楷体" panose="02010609060101010101" charset="-122"/>
                <a:ea typeface="楷体" panose="02010609060101010101" charset="-122"/>
                <a:cs typeface="楷体" panose="02010609060101010101" charset="-122"/>
                <a:sym typeface="+mn-ea"/>
              </a:rPr>
              <a:t>了解南京国民政府的成立；</a:t>
            </a:r>
            <a:endParaRPr sz="2800">
              <a:latin typeface="楷体" panose="02010609060101010101" charset="-122"/>
              <a:ea typeface="楷体" panose="02010609060101010101" charset="-122"/>
              <a:cs typeface="楷体" panose="02010609060101010101" charset="-122"/>
            </a:endParaRPr>
          </a:p>
          <a:p>
            <a:pPr indent="0" fontAlgn="auto">
              <a:lnSpc>
                <a:spcPct val="100000"/>
              </a:lnSpc>
            </a:pPr>
            <a:r>
              <a:rPr lang="en-US" sz="2800">
                <a:latin typeface="楷体" panose="02010609060101010101" charset="-122"/>
                <a:ea typeface="楷体" panose="02010609060101010101" charset="-122"/>
                <a:cs typeface="楷体" panose="02010609060101010101" charset="-122"/>
                <a:sym typeface="+mn-ea"/>
              </a:rPr>
              <a:t>2</a:t>
            </a:r>
            <a:r>
              <a:rPr lang="zh-CN" altLang="en-US" sz="2800">
                <a:latin typeface="楷体" panose="02010609060101010101" charset="-122"/>
                <a:ea typeface="楷体" panose="02010609060101010101" charset="-122"/>
                <a:cs typeface="楷体" panose="02010609060101010101" charset="-122"/>
                <a:sym typeface="+mn-ea"/>
              </a:rPr>
              <a:t>、</a:t>
            </a:r>
            <a:r>
              <a:rPr sz="2800">
                <a:latin typeface="楷体" panose="02010609060101010101" charset="-122"/>
                <a:ea typeface="楷体" panose="02010609060101010101" charset="-122"/>
                <a:cs typeface="楷体" panose="02010609060101010101" charset="-122"/>
                <a:sym typeface="+mn-ea"/>
              </a:rPr>
              <a:t>认识中国共产党开辟革命新道路的意义</a:t>
            </a:r>
            <a:r>
              <a:rPr lang="zh-CN" sz="2800">
                <a:latin typeface="楷体" panose="02010609060101010101" charset="-122"/>
                <a:ea typeface="楷体" panose="02010609060101010101" charset="-122"/>
                <a:cs typeface="楷体" panose="02010609060101010101" charset="-122"/>
                <a:sym typeface="+mn-ea"/>
              </a:rPr>
              <a:t>，</a:t>
            </a:r>
            <a:r>
              <a:rPr sz="2800">
                <a:latin typeface="楷体" panose="02010609060101010101" charset="-122"/>
                <a:ea typeface="楷体" panose="02010609060101010101" charset="-122"/>
                <a:cs typeface="楷体" panose="02010609060101010101" charset="-122"/>
                <a:sym typeface="+mn-ea"/>
              </a:rPr>
              <a:t>认识红军长征的意义</a:t>
            </a:r>
            <a:r>
              <a:rPr lang="zh-CN" sz="2800">
                <a:latin typeface="楷体" panose="02010609060101010101" charset="-122"/>
                <a:ea typeface="楷体" panose="02010609060101010101" charset="-122"/>
                <a:cs typeface="楷体" panose="02010609060101010101" charset="-122"/>
                <a:sym typeface="+mn-ea"/>
              </a:rPr>
              <a:t>。</a:t>
            </a:r>
            <a:endParaRPr lang="zh-CN" altLang="en-US" sz="2800">
              <a:latin typeface="楷体" panose="02010609060101010101" charset="-122"/>
              <a:ea typeface="楷体" panose="02010609060101010101" charset="-122"/>
              <a:cs typeface="楷体" panose="02010609060101010101" charset="-122"/>
              <a:sym typeface="+mn-ea"/>
            </a:endParaRPr>
          </a:p>
        </p:txBody>
      </p:sp>
      <p:pic>
        <p:nvPicPr>
          <p:cNvPr id="8" name="图片 7"/>
          <p:cNvPicPr>
            <a:picLocks noChangeAspect="1"/>
          </p:cNvPicPr>
          <p:nvPr>
            <p:custDataLst>
              <p:tags r:id="rId5"/>
            </p:custDataLst>
          </p:nvPr>
        </p:nvPicPr>
        <p:blipFill>
          <a:blip r:embed="rId12"/>
          <a:stretch>
            <a:fillRect/>
          </a:stretch>
        </p:blipFill>
        <p:spPr>
          <a:xfrm>
            <a:off x="11282680" y="3134995"/>
            <a:ext cx="641985" cy="668655"/>
          </a:xfrm>
          <a:prstGeom prst="ellipse">
            <a:avLst/>
          </a:prstGeom>
        </p:spPr>
      </p:pic>
      <p:pic>
        <p:nvPicPr>
          <p:cNvPr id="7" name="图片 6"/>
          <p:cNvPicPr>
            <a:picLocks noChangeAspect="1"/>
          </p:cNvPicPr>
          <p:nvPr>
            <p:custDataLst>
              <p:tags r:id="rId6"/>
            </p:custDataLst>
          </p:nvPr>
        </p:nvPicPr>
        <p:blipFill>
          <a:blip r:embed="rId13"/>
          <a:stretch>
            <a:fillRect/>
          </a:stretch>
        </p:blipFill>
        <p:spPr>
          <a:xfrm>
            <a:off x="11299825" y="339090"/>
            <a:ext cx="624840" cy="630555"/>
          </a:xfrm>
          <a:prstGeom prst="ellipse">
            <a:avLst/>
          </a:prstGeom>
        </p:spPr>
      </p:pic>
      <p:sp>
        <p:nvSpPr>
          <p:cNvPr id="9" name="圆角矩形 8"/>
          <p:cNvSpPr/>
          <p:nvPr>
            <p:custDataLst>
              <p:tags r:id="rId7"/>
            </p:custDataLst>
          </p:nvPr>
        </p:nvSpPr>
        <p:spPr>
          <a:xfrm>
            <a:off x="412115" y="4610100"/>
            <a:ext cx="220472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教材融合</a:t>
            </a:r>
          </a:p>
        </p:txBody>
      </p:sp>
      <p:graphicFrame>
        <p:nvGraphicFramePr>
          <p:cNvPr id="12" name="表格 11"/>
          <p:cNvGraphicFramePr/>
          <p:nvPr>
            <p:custDataLst>
              <p:tags r:id="rId8"/>
            </p:custDataLst>
          </p:nvPr>
        </p:nvGraphicFramePr>
        <p:xfrm>
          <a:off x="412115" y="5216525"/>
          <a:ext cx="11441430" cy="1061085"/>
        </p:xfrm>
        <a:graphic>
          <a:graphicData uri="http://schemas.openxmlformats.org/drawingml/2006/table">
            <a:tbl>
              <a:tblPr firstRow="1" bandRow="1">
                <a:tableStyleId>{5C22544A-7EE6-4342-B048-85BDC9FD1C3A}</a:tableStyleId>
              </a:tblPr>
              <a:tblGrid>
                <a:gridCol w="1467485"/>
                <a:gridCol w="9973945"/>
              </a:tblGrid>
              <a:tr h="518160">
                <a:tc>
                  <a:txBody>
                    <a:bodyPr/>
                    <a:lstStyle/>
                    <a:p>
                      <a:pPr>
                        <a:buNone/>
                      </a:pPr>
                      <a:r>
                        <a:rPr lang="zh-CN" altLang="en-US" sz="2800" b="0">
                          <a:solidFill>
                            <a:schemeClr val="tx1"/>
                          </a:solidFill>
                          <a:latin typeface="华文中宋" panose="02010600040101010101" pitchFamily="2" charset="-122"/>
                          <a:ea typeface="华文中宋" panose="02010600040101010101" pitchFamily="2" charset="-122"/>
                        </a:rPr>
                        <a:t>纲要上</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b="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42925">
                <a:tc>
                  <a:txBody>
                    <a:bodyPr/>
                    <a:lstStyle/>
                    <a:p>
                      <a:pPr>
                        <a:buNone/>
                      </a:pPr>
                      <a:r>
                        <a:rPr lang="zh-CN" altLang="en-US" sz="2800" b="0">
                          <a:solidFill>
                            <a:schemeClr val="tx1"/>
                          </a:solidFill>
                          <a:latin typeface="华文中宋" panose="02010600040101010101" pitchFamily="2" charset="-122"/>
                          <a:ea typeface="华文中宋" panose="02010600040101010101" pitchFamily="2" charset="-122"/>
                        </a:rPr>
                        <a:t>选必一</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b="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11" name="文本框 10"/>
          <p:cNvSpPr txBox="1"/>
          <p:nvPr/>
        </p:nvSpPr>
        <p:spPr>
          <a:xfrm>
            <a:off x="2004060" y="5240020"/>
            <a:ext cx="9170670" cy="521970"/>
          </a:xfrm>
          <a:prstGeom prst="rect">
            <a:avLst/>
          </a:prstGeom>
          <a:noFill/>
        </p:spPr>
        <p:txBody>
          <a:bodyPr wrap="square" rtlCol="0">
            <a:spAutoFit/>
          </a:bodyPr>
          <a:lstStyle/>
          <a:p>
            <a:r>
              <a:rPr lang="zh-CN" altLang="en-US" sz="2800">
                <a:latin typeface="华文中宋" panose="02010600040101010101" pitchFamily="2" charset="-122"/>
                <a:ea typeface="华文中宋" panose="02010600040101010101" pitchFamily="2" charset="-122"/>
                <a:cs typeface="华文中宋" panose="02010600040101010101" pitchFamily="2" charset="-122"/>
              </a:rPr>
              <a:t>第</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22</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课：南京国民政府的统治和中国共产党开辟新道路</a:t>
            </a:r>
          </a:p>
        </p:txBody>
      </p:sp>
      <p:sp>
        <p:nvSpPr>
          <p:cNvPr id="15" name="矩形 14"/>
          <p:cNvSpPr/>
          <p:nvPr>
            <p:custDataLst>
              <p:tags r:id="rId9"/>
            </p:custDataLst>
          </p:nvPr>
        </p:nvSpPr>
        <p:spPr>
          <a:xfrm>
            <a:off x="2004060" y="5723255"/>
            <a:ext cx="9662795" cy="554990"/>
          </a:xfrm>
          <a:prstGeom prst="rect">
            <a:avLst/>
          </a:prstGeom>
          <a:noFill/>
        </p:spPr>
        <p:txBody>
          <a:bodyPr wrap="square">
            <a:noAutofit/>
          </a:bodyPr>
          <a:lstStyle/>
          <a:p>
            <a:pPr>
              <a:lnSpc>
                <a:spcPct val="110000"/>
              </a:lnSpc>
            </a:pPr>
            <a:r>
              <a:rPr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第</a:t>
            </a:r>
            <a:r>
              <a:rPr 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3</a:t>
            </a:r>
            <a:r>
              <a:rPr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课</a:t>
            </a:r>
            <a:r>
              <a:rPr 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中国近代至当代政治制度的演变</a:t>
            </a:r>
            <a:endParaRPr lang="en-US" alt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74a1f68bca9cdacd02932f36fbb30967"/>
          <p:cNvPicPr>
            <a:picLocks noChangeAspect="1"/>
          </p:cNvPicPr>
          <p:nvPr/>
        </p:nvPicPr>
        <p:blipFill>
          <a:blip r:embed="rId6" cstate="email">
            <a:alphaModFix amt="20000"/>
          </a:blip>
          <a:stretch>
            <a:fillRect/>
          </a:stretch>
        </p:blipFill>
        <p:spPr>
          <a:xfrm>
            <a:off x="250825" y="3020060"/>
            <a:ext cx="11624310" cy="3597275"/>
          </a:xfrm>
          <a:prstGeom prst="rect">
            <a:avLst/>
          </a:prstGeom>
        </p:spPr>
      </p:pic>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5" name="文本框 4"/>
          <p:cNvSpPr txBox="1"/>
          <p:nvPr/>
        </p:nvSpPr>
        <p:spPr>
          <a:xfrm>
            <a:off x="81280" y="901700"/>
            <a:ext cx="487680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（二）过程</a:t>
            </a:r>
          </a:p>
        </p:txBody>
      </p:sp>
      <p:sp>
        <p:nvSpPr>
          <p:cNvPr id="4" name="圆角矩形 3"/>
          <p:cNvSpPr/>
          <p:nvPr>
            <p:custDataLst>
              <p:tags r:id="rId3"/>
            </p:custDataLst>
          </p:nvPr>
        </p:nvSpPr>
        <p:spPr>
          <a:xfrm>
            <a:off x="379095" y="339090"/>
            <a:ext cx="242697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三、红军长征</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endParaRPr>
          </a:p>
        </p:txBody>
      </p:sp>
      <p:sp>
        <p:nvSpPr>
          <p:cNvPr id="12" name="文本框 8"/>
          <p:cNvSpPr txBox="1"/>
          <p:nvPr/>
        </p:nvSpPr>
        <p:spPr>
          <a:xfrm>
            <a:off x="379095" y="1356995"/>
            <a:ext cx="1765300" cy="521970"/>
          </a:xfrm>
          <a:prstGeom prst="rect">
            <a:avLst/>
          </a:prstGeom>
          <a:noFill/>
          <a:ln w="9525">
            <a:noFill/>
          </a:ln>
        </p:spPr>
        <p:txBody>
          <a:bodyPr wrap="square" anchor="t" anchorCtr="0">
            <a:spAutoFit/>
          </a:bodyPr>
          <a:lstStyle/>
          <a:p>
            <a:pPr algn="just">
              <a:lnSpc>
                <a:spcPct val="10000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、结束</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16" name="文本框 15"/>
          <p:cNvSpPr txBox="1"/>
          <p:nvPr/>
        </p:nvSpPr>
        <p:spPr>
          <a:xfrm>
            <a:off x="250826" y="1871980"/>
            <a:ext cx="8261350" cy="521970"/>
          </a:xfrm>
          <a:prstGeom prst="rect">
            <a:avLst/>
          </a:prstGeom>
          <a:noFill/>
        </p:spPr>
        <p:txBody>
          <a:bodyPr wrap="none" rtlCol="0" anchor="t">
            <a:spAutoFit/>
          </a:bodyPr>
          <a:lstStyle/>
          <a:p>
            <a:pPr algn="just">
              <a:lnSpc>
                <a:spcPct val="100000"/>
              </a:lnSpc>
            </a:pP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①</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1935</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年10月</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到</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达陕北</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吴起镇</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，与陕北红军会师。</a:t>
            </a:r>
          </a:p>
        </p:txBody>
      </p:sp>
      <p:sp>
        <p:nvSpPr>
          <p:cNvPr id="17" name="文本框 16"/>
          <p:cNvSpPr txBox="1"/>
          <p:nvPr/>
        </p:nvSpPr>
        <p:spPr>
          <a:xfrm>
            <a:off x="257810" y="2365375"/>
            <a:ext cx="11447780" cy="521970"/>
          </a:xfrm>
          <a:prstGeom prst="rect">
            <a:avLst/>
          </a:prstGeom>
          <a:noFill/>
        </p:spPr>
        <p:txBody>
          <a:bodyPr wrap="square" rtlCol="0" anchor="t">
            <a:spAutoFit/>
          </a:bodyPr>
          <a:lstStyle/>
          <a:p>
            <a:pPr algn="just">
              <a:lnSpc>
                <a:spcPct val="100000"/>
              </a:lnSpc>
            </a:pPr>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②</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1936年10月</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，红军三大主力在</a:t>
            </a:r>
            <a:r>
              <a:rPr lang="en-US" alt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甘肃会宁</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地区会师，长征胜利结束</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a:t>
            </a:r>
          </a:p>
        </p:txBody>
      </p:sp>
      <p:sp>
        <p:nvSpPr>
          <p:cNvPr id="3" name="文本框 8"/>
          <p:cNvSpPr txBox="1"/>
          <p:nvPr/>
        </p:nvSpPr>
        <p:spPr>
          <a:xfrm>
            <a:off x="379095" y="2842260"/>
            <a:ext cx="1765300" cy="521970"/>
          </a:xfrm>
          <a:prstGeom prst="rect">
            <a:avLst/>
          </a:prstGeom>
          <a:noFill/>
          <a:ln w="9525">
            <a:noFill/>
          </a:ln>
        </p:spPr>
        <p:txBody>
          <a:bodyPr wrap="square" anchor="t" anchorCtr="0">
            <a:spAutoFit/>
          </a:bodyPr>
          <a:lstStyle/>
          <a:p>
            <a:pPr algn="just">
              <a:lnSpc>
                <a:spcPct val="10000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4</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、意义</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6" name="文本框 5"/>
          <p:cNvSpPr txBox="1"/>
          <p:nvPr>
            <p:custDataLst>
              <p:tags r:id="rId4"/>
            </p:custDataLst>
          </p:nvPr>
        </p:nvSpPr>
        <p:spPr>
          <a:xfrm>
            <a:off x="379095" y="3373755"/>
            <a:ext cx="8470900" cy="1986280"/>
          </a:xfrm>
          <a:prstGeom prst="rect">
            <a:avLst/>
          </a:prstGeom>
          <a:noFill/>
        </p:spPr>
        <p:txBody>
          <a:bodyPr wrap="square" rtlCol="0">
            <a:spAutoFit/>
          </a:bodyPr>
          <a:lstStyle/>
          <a:p>
            <a:pPr fontAlgn="auto">
              <a:lnSpc>
                <a:spcPct val="110000"/>
              </a:lnSpc>
            </a:pPr>
            <a:r>
              <a:rPr lang="zh-CN" altLang="en-US" sz="2800">
                <a:latin typeface="华文中宋" panose="02010600040101010101" pitchFamily="2" charset="-122"/>
                <a:ea typeface="华文中宋" panose="02010600040101010101" pitchFamily="2" charset="-122"/>
                <a:cs typeface="方正苏新诗柳楷简体" panose="02000000000000000000" charset="-122"/>
              </a:rPr>
              <a:t>①实现了红军的战略大转移，</a:t>
            </a:r>
            <a:r>
              <a:rPr lang="zh-CN" altLang="en-US" sz="2800">
                <a:latin typeface="华文中宋" panose="02010600040101010101" pitchFamily="2" charset="-122"/>
                <a:ea typeface="华文中宋" panose="02010600040101010101" pitchFamily="2" charset="-122"/>
                <a:cs typeface="黑体" panose="02010609060101010101" charset="-122"/>
                <a:sym typeface="+mn-ea"/>
              </a:rPr>
              <a:t>使中国革命转危为安</a:t>
            </a:r>
            <a:r>
              <a:rPr lang="zh-CN" altLang="en-US" sz="2800">
                <a:latin typeface="华文中宋" panose="02010600040101010101" pitchFamily="2" charset="-122"/>
                <a:ea typeface="华文中宋" panose="02010600040101010101" pitchFamily="2" charset="-122"/>
                <a:cs typeface="方正苏新诗柳楷简体" panose="02000000000000000000" charset="-122"/>
              </a:rPr>
              <a:t>；</a:t>
            </a:r>
          </a:p>
          <a:p>
            <a:pPr fontAlgn="auto">
              <a:lnSpc>
                <a:spcPct val="110000"/>
              </a:lnSpc>
            </a:pPr>
            <a:r>
              <a:rPr lang="zh-CN" altLang="en-US" sz="2800">
                <a:latin typeface="华文中宋" panose="02010600040101010101" pitchFamily="2" charset="-122"/>
                <a:ea typeface="华文中宋" panose="02010600040101010101" pitchFamily="2" charset="-122"/>
                <a:cs typeface="方正苏新诗柳楷简体" panose="02000000000000000000" charset="-122"/>
              </a:rPr>
              <a:t>②宣传了中共的政治主张，播下了革命种子；</a:t>
            </a:r>
          </a:p>
          <a:p>
            <a:pPr fontAlgn="auto">
              <a:lnSpc>
                <a:spcPct val="110000"/>
              </a:lnSpc>
            </a:pPr>
            <a:r>
              <a:rPr lang="zh-CN" altLang="en-US" sz="2800">
                <a:latin typeface="华文中宋" panose="02010600040101010101" pitchFamily="2" charset="-122"/>
                <a:ea typeface="华文中宋" panose="02010600040101010101" pitchFamily="2" charset="-122"/>
                <a:cs typeface="方正苏新诗柳楷简体" panose="02000000000000000000" charset="-122"/>
              </a:rPr>
              <a:t>③鼓舞了广大人民群众，铸就了伟大的长征精神；</a:t>
            </a:r>
          </a:p>
          <a:p>
            <a:pPr fontAlgn="auto">
              <a:lnSpc>
                <a:spcPct val="110000"/>
              </a:lnSpc>
            </a:pPr>
            <a:r>
              <a:rPr lang="zh-CN" altLang="en-US" sz="2800">
                <a:latin typeface="华文中宋" panose="02010600040101010101" pitchFamily="2" charset="-122"/>
                <a:ea typeface="华文中宋" panose="02010600040101010101" pitchFamily="2" charset="-122"/>
                <a:cs typeface="方正苏新诗柳楷简体" panose="02000000000000000000" charset="-122"/>
                <a:sym typeface="+mn-ea"/>
              </a:rPr>
              <a:t>④打开了中国革命新局面。</a:t>
            </a:r>
            <a:endParaRPr lang="zh-CN" altLang="en-US" sz="2800">
              <a:latin typeface="华文中宋" panose="02010600040101010101" pitchFamily="2" charset="-122"/>
              <a:ea typeface="华文中宋" panose="02010600040101010101" pitchFamily="2" charset="-122"/>
              <a:cs typeface="方正苏新诗柳楷简体" panose="02000000000000000000" charset="-122"/>
            </a:endParaRPr>
          </a:p>
        </p:txBody>
      </p:sp>
      <p:pic>
        <p:nvPicPr>
          <p:cNvPr id="8" name="图片 7"/>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8674100" y="339090"/>
            <a:ext cx="3268345" cy="194119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242697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三、红军长征</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endParaRPr>
          </a:p>
        </p:txBody>
      </p:sp>
      <p:sp>
        <p:nvSpPr>
          <p:cNvPr id="5" name="Text Box 5"/>
          <p:cNvSpPr txBox="1"/>
          <p:nvPr/>
        </p:nvSpPr>
        <p:spPr>
          <a:xfrm>
            <a:off x="424180" y="942975"/>
            <a:ext cx="4046220" cy="521970"/>
          </a:xfrm>
          <a:prstGeom prst="rect">
            <a:avLst/>
          </a:prstGeom>
          <a:solidFill>
            <a:srgbClr val="C00000"/>
          </a:solidFill>
          <a:ln w="9525">
            <a:noFill/>
          </a:ln>
          <a:extLst/>
        </p:spPr>
        <p:txBody>
          <a:bodyPr wrap="square">
            <a:spAutoFit/>
          </a:bodyPr>
          <a:lstStyle/>
          <a:p>
            <a:pPr>
              <a:spcBef>
                <a:spcPct val="50000"/>
              </a:spcBef>
            </a:pP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拓展：什么是长征精神？</a:t>
            </a:r>
          </a:p>
        </p:txBody>
      </p:sp>
      <p:grpSp>
        <p:nvGrpSpPr>
          <p:cNvPr id="8" name="组合 7"/>
          <p:cNvGrpSpPr/>
          <p:nvPr/>
        </p:nvGrpSpPr>
        <p:grpSpPr>
          <a:xfrm>
            <a:off x="424180" y="1588135"/>
            <a:ext cx="11497945" cy="3107690"/>
            <a:chOff x="668" y="2501"/>
            <a:chExt cx="18107" cy="4894"/>
          </a:xfrm>
        </p:grpSpPr>
        <p:sp>
          <p:nvSpPr>
            <p:cNvPr id="3" name="文本框 2"/>
            <p:cNvSpPr txBox="1"/>
            <p:nvPr/>
          </p:nvSpPr>
          <p:spPr>
            <a:xfrm>
              <a:off x="668" y="2501"/>
              <a:ext cx="12172" cy="4894"/>
            </a:xfrm>
            <a:prstGeom prst="rect">
              <a:avLst/>
            </a:prstGeom>
            <a:solidFill>
              <a:srgbClr val="F9F2EB"/>
            </a:solidFill>
          </p:spPr>
          <p:txBody>
            <a:bodyPr wrap="square" rtlCol="0" anchor="t">
              <a:spAutoFit/>
            </a:bodyPr>
            <a:lstStyle/>
            <a:p>
              <a:pPr>
                <a:lnSpc>
                  <a:spcPct val="100000"/>
                </a:lnSpc>
              </a:pPr>
              <a:r>
                <a:rPr lang="zh-CN" altLang="en-US" sz="2800">
                  <a:latin typeface="楷体" panose="02010609060101010101" charset="-122"/>
                  <a:ea typeface="楷体" panose="02010609060101010101" charset="-122"/>
                  <a:cs typeface="楷体" panose="02010609060101010101" charset="-122"/>
                  <a:sym typeface="+mn-ea"/>
                </a:rPr>
                <a:t>红军长征途中，几乎平均</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每天就有一次</a:t>
              </a:r>
              <a:r>
                <a:rPr lang="zh-CN" altLang="en-US" sz="2800">
                  <a:latin typeface="楷体" panose="02010609060101010101" charset="-122"/>
                  <a:ea typeface="楷体" panose="02010609060101010101" charset="-122"/>
                  <a:cs typeface="楷体" panose="02010609060101010101" charset="-122"/>
                  <a:sym typeface="+mn-ea"/>
                </a:rPr>
                <a:t>遭遇战，长征路上，红军只休息了</a:t>
              </a:r>
              <a:r>
                <a:rPr lang="en-US" altLang="zh-CN" sz="2800">
                  <a:solidFill>
                    <a:srgbClr val="C00000"/>
                  </a:solidFill>
                  <a:latin typeface="楷体" panose="02010609060101010101" charset="-122"/>
                  <a:ea typeface="楷体" panose="02010609060101010101" charset="-122"/>
                  <a:cs typeface="楷体" panose="02010609060101010101" charset="-122"/>
                  <a:sym typeface="+mn-ea"/>
                </a:rPr>
                <a:t>44</a:t>
              </a:r>
              <a:r>
                <a:rPr lang="zh-CN" altLang="en-US" sz="2800">
                  <a:latin typeface="楷体" panose="02010609060101010101" charset="-122"/>
                  <a:ea typeface="楷体" panose="02010609060101010101" charset="-122"/>
                  <a:cs typeface="楷体" panose="02010609060101010101" charset="-122"/>
                  <a:sym typeface="+mn-ea"/>
                </a:rPr>
                <a:t>天，平均走</a:t>
              </a:r>
              <a:r>
                <a:rPr lang="en-US" altLang="zh-CN" sz="2800">
                  <a:solidFill>
                    <a:srgbClr val="C00000"/>
                  </a:solidFill>
                  <a:latin typeface="楷体" panose="02010609060101010101" charset="-122"/>
                  <a:ea typeface="楷体" panose="02010609060101010101" charset="-122"/>
                  <a:cs typeface="楷体" panose="02010609060101010101" charset="-122"/>
                  <a:sym typeface="+mn-ea"/>
                </a:rPr>
                <a:t>365</a:t>
              </a:r>
              <a:r>
                <a:rPr lang="zh-CN" altLang="en-US" sz="2800">
                  <a:latin typeface="楷体" panose="02010609060101010101" charset="-122"/>
                  <a:ea typeface="楷体" panose="02010609060101010101" charset="-122"/>
                  <a:cs typeface="楷体" panose="02010609060101010101" charset="-122"/>
                  <a:sym typeface="+mn-ea"/>
                </a:rPr>
                <a:t>华里才休整</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一</a:t>
              </a:r>
              <a:r>
                <a:rPr lang="zh-CN" altLang="en-US" sz="2800">
                  <a:latin typeface="楷体" panose="02010609060101010101" charset="-122"/>
                  <a:ea typeface="楷体" panose="02010609060101010101" charset="-122"/>
                  <a:cs typeface="楷体" panose="02010609060101010101" charset="-122"/>
                  <a:sym typeface="+mn-ea"/>
                </a:rPr>
                <a:t>次，</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日平均</a:t>
              </a:r>
              <a:r>
                <a:rPr lang="zh-CN" altLang="en-US" sz="2800">
                  <a:latin typeface="楷体" panose="02010609060101010101" charset="-122"/>
                  <a:ea typeface="楷体" panose="02010609060101010101" charset="-122"/>
                  <a:cs typeface="楷体" panose="02010609060101010101" charset="-122"/>
                  <a:sym typeface="+mn-ea"/>
                </a:rPr>
                <a:t>行军</a:t>
              </a:r>
              <a:r>
                <a:rPr lang="en-US" altLang="zh-CN" sz="2800">
                  <a:solidFill>
                    <a:srgbClr val="C00000"/>
                  </a:solidFill>
                  <a:latin typeface="楷体" panose="02010609060101010101" charset="-122"/>
                  <a:ea typeface="楷体" panose="02010609060101010101" charset="-122"/>
                  <a:cs typeface="楷体" panose="02010609060101010101" charset="-122"/>
                  <a:sym typeface="+mn-ea"/>
                </a:rPr>
                <a:t>74</a:t>
              </a:r>
              <a:r>
                <a:rPr lang="zh-CN" altLang="en-US" sz="2800">
                  <a:latin typeface="楷体" panose="02010609060101010101" charset="-122"/>
                  <a:ea typeface="楷体" panose="02010609060101010101" charset="-122"/>
                  <a:cs typeface="楷体" panose="02010609060101010101" charset="-122"/>
                  <a:sym typeface="+mn-ea"/>
                </a:rPr>
                <a:t>华里，共爬过</a:t>
              </a:r>
              <a:r>
                <a:rPr lang="en-US" altLang="zh-CN" sz="2800">
                  <a:solidFill>
                    <a:srgbClr val="C00000"/>
                  </a:solidFill>
                  <a:latin typeface="楷体" panose="02010609060101010101" charset="-122"/>
                  <a:ea typeface="楷体" panose="02010609060101010101" charset="-122"/>
                  <a:cs typeface="楷体" panose="02010609060101010101" charset="-122"/>
                  <a:sym typeface="+mn-ea"/>
                </a:rPr>
                <a:t>18</a:t>
              </a:r>
              <a:r>
                <a:rPr lang="zh-CN" altLang="en-US" sz="2800">
                  <a:latin typeface="楷体" panose="02010609060101010101" charset="-122"/>
                  <a:ea typeface="楷体" panose="02010609060101010101" charset="-122"/>
                  <a:cs typeface="楷体" panose="02010609060101010101" charset="-122"/>
                  <a:sym typeface="+mn-ea"/>
                </a:rPr>
                <a:t>条山脉，其中 </a:t>
              </a:r>
              <a:r>
                <a:rPr lang="en-US" altLang="zh-CN" sz="2800">
                  <a:solidFill>
                    <a:srgbClr val="FF0000"/>
                  </a:solidFill>
                  <a:latin typeface="楷体" panose="02010609060101010101" charset="-122"/>
                  <a:ea typeface="楷体" panose="02010609060101010101" charset="-122"/>
                  <a:cs typeface="楷体" panose="02010609060101010101" charset="-122"/>
                  <a:sym typeface="+mn-ea"/>
                </a:rPr>
                <a:t>5</a:t>
              </a:r>
              <a:r>
                <a:rPr lang="zh-CN" altLang="en-US" sz="2800">
                  <a:latin typeface="楷体" panose="02010609060101010101" charset="-122"/>
                  <a:ea typeface="楷体" panose="02010609060101010101" charset="-122"/>
                  <a:cs typeface="楷体" panose="02010609060101010101" charset="-122"/>
                  <a:sym typeface="+mn-ea"/>
                </a:rPr>
                <a:t>条终年积雪，渡过</a:t>
              </a:r>
              <a:r>
                <a:rPr lang="en-US" altLang="zh-CN" sz="2800">
                  <a:solidFill>
                    <a:srgbClr val="C00000"/>
                  </a:solidFill>
                  <a:latin typeface="楷体" panose="02010609060101010101" charset="-122"/>
                  <a:ea typeface="楷体" panose="02010609060101010101" charset="-122"/>
                  <a:cs typeface="楷体" panose="02010609060101010101" charset="-122"/>
                  <a:sym typeface="+mn-ea"/>
                </a:rPr>
                <a:t>24</a:t>
              </a:r>
              <a:r>
                <a:rPr lang="zh-CN" altLang="en-US" sz="2800">
                  <a:latin typeface="楷体" panose="02010609060101010101" charset="-122"/>
                  <a:ea typeface="楷体" panose="02010609060101010101" charset="-122"/>
                  <a:cs typeface="楷体" panose="02010609060101010101" charset="-122"/>
                  <a:sym typeface="+mn-ea"/>
                </a:rPr>
                <a:t>条河流，经过</a:t>
              </a:r>
              <a:r>
                <a:rPr lang="en-US" altLang="zh-CN" sz="2800">
                  <a:solidFill>
                    <a:srgbClr val="C00000"/>
                  </a:solidFill>
                  <a:latin typeface="楷体" panose="02010609060101010101" charset="-122"/>
                  <a:ea typeface="楷体" panose="02010609060101010101" charset="-122"/>
                  <a:cs typeface="楷体" panose="02010609060101010101" charset="-122"/>
                  <a:sym typeface="+mn-ea"/>
                </a:rPr>
                <a:t>11</a:t>
              </a:r>
              <a:r>
                <a:rPr lang="zh-CN" altLang="en-US" sz="2800">
                  <a:latin typeface="楷体" panose="02010609060101010101" charset="-122"/>
                  <a:ea typeface="楷体" panose="02010609060101010101" charset="-122"/>
                  <a:cs typeface="楷体" panose="02010609060101010101" charset="-122"/>
                  <a:sym typeface="+mn-ea"/>
                </a:rPr>
                <a:t>个省，通过</a:t>
              </a:r>
              <a:r>
                <a:rPr lang="en-US" altLang="zh-CN" sz="2800">
                  <a:solidFill>
                    <a:srgbClr val="C00000"/>
                  </a:solidFill>
                  <a:latin typeface="楷体" panose="02010609060101010101" charset="-122"/>
                  <a:ea typeface="楷体" panose="02010609060101010101" charset="-122"/>
                  <a:cs typeface="楷体" panose="02010609060101010101" charset="-122"/>
                  <a:sym typeface="+mn-ea"/>
                </a:rPr>
                <a:t>6</a:t>
              </a:r>
              <a:r>
                <a:rPr lang="zh-CN" altLang="en-US" sz="2800">
                  <a:latin typeface="楷体" panose="02010609060101010101" charset="-122"/>
                  <a:ea typeface="楷体" panose="02010609060101010101" charset="-122"/>
                  <a:cs typeface="楷体" panose="02010609060101010101" charset="-122"/>
                  <a:sym typeface="+mn-ea"/>
                </a:rPr>
                <a:t>个不同少数民族地区。红一方面军从瑞金出发时</a:t>
              </a:r>
              <a:r>
                <a:rPr lang="en-US" altLang="zh-CN" sz="2800">
                  <a:solidFill>
                    <a:srgbClr val="C00000"/>
                  </a:solidFill>
                  <a:latin typeface="楷体" panose="02010609060101010101" charset="-122"/>
                  <a:ea typeface="楷体" panose="02010609060101010101" charset="-122"/>
                  <a:cs typeface="楷体" panose="02010609060101010101" charset="-122"/>
                  <a:sym typeface="+mn-ea"/>
                </a:rPr>
                <a:t>86000</a:t>
              </a:r>
              <a:r>
                <a:rPr lang="zh-CN" altLang="en-US" sz="2800">
                  <a:latin typeface="楷体" panose="02010609060101010101" charset="-122"/>
                  <a:ea typeface="楷体" panose="02010609060101010101" charset="-122"/>
                  <a:cs typeface="楷体" panose="02010609060101010101" charset="-122"/>
                  <a:sym typeface="+mn-ea"/>
                </a:rPr>
                <a:t>人，到陕北是仅剩</a:t>
              </a:r>
              <a:r>
                <a:rPr lang="en-US" altLang="zh-CN" sz="2800">
                  <a:solidFill>
                    <a:srgbClr val="C00000"/>
                  </a:solidFill>
                  <a:latin typeface="楷体" panose="02010609060101010101" charset="-122"/>
                  <a:ea typeface="楷体" panose="02010609060101010101" charset="-122"/>
                  <a:cs typeface="楷体" panose="02010609060101010101" charset="-122"/>
                  <a:sym typeface="+mn-ea"/>
                </a:rPr>
                <a:t>6500</a:t>
              </a:r>
              <a:r>
                <a:rPr lang="zh-CN" altLang="en-US" sz="2800">
                  <a:latin typeface="楷体" panose="02010609060101010101" charset="-122"/>
                  <a:ea typeface="楷体" panose="02010609060101010101" charset="-122"/>
                  <a:cs typeface="楷体" panose="02010609060101010101" charset="-122"/>
                  <a:sym typeface="+mn-ea"/>
                </a:rPr>
                <a:t>人</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平均</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每行进一公里</a:t>
              </a:r>
              <a:r>
                <a:rPr lang="zh-CN" altLang="en-US" sz="2800">
                  <a:latin typeface="楷体" panose="02010609060101010101" charset="-122"/>
                  <a:ea typeface="楷体" panose="02010609060101010101" charset="-122"/>
                  <a:cs typeface="楷体" panose="02010609060101010101" charset="-122"/>
                  <a:sym typeface="+mn-ea"/>
                </a:rPr>
                <a:t>就有</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三四</a:t>
              </a:r>
              <a:r>
                <a:rPr lang="zh-CN" altLang="en-US" sz="2800">
                  <a:latin typeface="楷体" panose="02010609060101010101" charset="-122"/>
                  <a:ea typeface="楷体" panose="02010609060101010101" charset="-122"/>
                  <a:cs typeface="楷体" panose="02010609060101010101" charset="-122"/>
                  <a:sym typeface="+mn-ea"/>
                </a:rPr>
                <a:t>个红军战士献出生命。</a:t>
              </a:r>
            </a:p>
          </p:txBody>
        </p:sp>
        <p:pic>
          <p:nvPicPr>
            <p:cNvPr id="6" name="图片 5"/>
            <p:cNvPicPr>
              <a:picLocks noChangeAspect="1"/>
            </p:cNvPicPr>
            <p:nvPr/>
          </p:nvPicPr>
          <p:blipFill>
            <a:blip r:embed="rId5"/>
            <a:stretch>
              <a:fillRect/>
            </a:stretch>
          </p:blipFill>
          <p:spPr>
            <a:xfrm>
              <a:off x="12841" y="2501"/>
              <a:ext cx="5934" cy="4894"/>
            </a:xfrm>
            <a:prstGeom prst="rect">
              <a:avLst/>
            </a:prstGeom>
          </p:spPr>
        </p:pic>
      </p:grpSp>
      <p:sp>
        <p:nvSpPr>
          <p:cNvPr id="77827" name="Rectangle 5"/>
          <p:cNvSpPr/>
          <p:nvPr/>
        </p:nvSpPr>
        <p:spPr>
          <a:xfrm>
            <a:off x="257810" y="4704080"/>
            <a:ext cx="11315700" cy="521970"/>
          </a:xfrm>
          <a:prstGeom prst="rect">
            <a:avLst/>
          </a:prstGeom>
          <a:noFill/>
          <a:ln w="9525">
            <a:noFill/>
          </a:ln>
        </p:spPr>
        <p:txBody>
          <a:bodyPr wrap="square">
            <a:spAutoFit/>
          </a:bodyPr>
          <a:lstStyle/>
          <a:p>
            <a:pPr algn="l"/>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长征精神是</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一往无前、所向无敌的革命英雄主义</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精神。</a:t>
            </a:r>
          </a:p>
        </p:txBody>
      </p:sp>
      <p:sp>
        <p:nvSpPr>
          <p:cNvPr id="77828" name="Rectangle 6"/>
          <p:cNvSpPr/>
          <p:nvPr/>
        </p:nvSpPr>
        <p:spPr>
          <a:xfrm>
            <a:off x="257493" y="5174615"/>
            <a:ext cx="8756650" cy="521970"/>
          </a:xfrm>
          <a:prstGeom prst="rect">
            <a:avLst/>
          </a:prstGeom>
          <a:noFill/>
          <a:ln w="9525">
            <a:noFill/>
          </a:ln>
        </p:spPr>
        <p:txBody>
          <a:bodyPr>
            <a:spAutoFit/>
          </a:bodyPr>
          <a:lstStyle/>
          <a:p>
            <a:pPr algn="l"/>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长征精神是</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万众一心、团结拼搏的革命集体主义</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精神。</a:t>
            </a:r>
          </a:p>
        </p:txBody>
      </p:sp>
      <p:sp>
        <p:nvSpPr>
          <p:cNvPr id="77829" name="Rectangle 7"/>
          <p:cNvSpPr/>
          <p:nvPr/>
        </p:nvSpPr>
        <p:spPr>
          <a:xfrm>
            <a:off x="257810" y="5645150"/>
            <a:ext cx="8659813" cy="521970"/>
          </a:xfrm>
          <a:prstGeom prst="rect">
            <a:avLst/>
          </a:prstGeom>
          <a:noFill/>
          <a:ln w="9525">
            <a:noFill/>
          </a:ln>
        </p:spPr>
        <p:txBody>
          <a:bodyPr>
            <a:spAutoFit/>
          </a:bodyPr>
          <a:lstStyle/>
          <a:p>
            <a:pPr algn="l"/>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长征精神是</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战天斗地、不怕牺牲的革命乐观主义</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精神。</a:t>
            </a:r>
          </a:p>
        </p:txBody>
      </p:sp>
      <p:sp>
        <p:nvSpPr>
          <p:cNvPr id="77830" name="Rectangle 8"/>
          <p:cNvSpPr/>
          <p:nvPr/>
        </p:nvSpPr>
        <p:spPr>
          <a:xfrm>
            <a:off x="257810" y="6115685"/>
            <a:ext cx="8610600" cy="521970"/>
          </a:xfrm>
          <a:prstGeom prst="rect">
            <a:avLst/>
          </a:prstGeom>
          <a:noFill/>
          <a:ln w="9525">
            <a:noFill/>
          </a:ln>
        </p:spPr>
        <p:txBody>
          <a:bodyPr>
            <a:spAutoFit/>
          </a:bodyPr>
          <a:lstStyle/>
          <a:p>
            <a:pPr algn="l">
              <a:spcBef>
                <a:spcPct val="50000"/>
              </a:spcBef>
            </a:pPr>
            <a:r>
              <a:rPr lang="zh-CN" altLang="en-US" sz="2800" dirty="0">
                <a:solidFill>
                  <a:schemeClr val="tx1"/>
                </a:solidFill>
                <a:latin typeface="华文中宋" panose="02010600040101010101" pitchFamily="2" charset="-122"/>
                <a:ea typeface="华文中宋" panose="02010600040101010101" pitchFamily="2" charset="-122"/>
              </a:rPr>
              <a:t>长征精神就是</a:t>
            </a:r>
            <a:r>
              <a:rPr lang="zh-CN" altLang="en-US" sz="2800" dirty="0">
                <a:solidFill>
                  <a:srgbClr val="C00000"/>
                </a:solidFill>
                <a:latin typeface="华文中宋" panose="02010600040101010101" pitchFamily="2" charset="-122"/>
                <a:ea typeface="华文中宋" panose="02010600040101010101" pitchFamily="2" charset="-122"/>
              </a:rPr>
              <a:t>艰苦奋斗、坚韧不拔</a:t>
            </a:r>
            <a:r>
              <a:rPr lang="zh-CN" altLang="en-US" sz="2800" dirty="0">
                <a:solidFill>
                  <a:schemeClr val="tx1"/>
                </a:solidFill>
                <a:latin typeface="华文中宋" panose="02010600040101010101" pitchFamily="2" charset="-122"/>
                <a:ea typeface="华文中宋" panose="02010600040101010101" pitchFamily="2" charset="-122"/>
              </a:rPr>
              <a:t>精神。</a:t>
            </a:r>
          </a:p>
        </p:txBody>
      </p:sp>
      <p:pic>
        <p:nvPicPr>
          <p:cNvPr id="107" name="图片 106"/>
          <p:cNvPicPr/>
          <p:nvPr/>
        </p:nvPicPr>
        <p:blipFill>
          <a:blip r:embed="rId6"/>
          <a:stretch>
            <a:fillRect/>
          </a:stretch>
        </p:blipFill>
        <p:spPr>
          <a:xfrm>
            <a:off x="8618220" y="4892040"/>
            <a:ext cx="3324225" cy="1965960"/>
          </a:xfrm>
          <a:prstGeom prst="rect">
            <a:avLst/>
          </a:prstGeom>
          <a:noFill/>
          <a:ln w="9525">
            <a:noFill/>
          </a:ln>
        </p:spPr>
      </p:pic>
      <p:pic>
        <p:nvPicPr>
          <p:cNvPr id="111" name="图片 110"/>
          <p:cNvPicPr/>
          <p:nvPr/>
        </p:nvPicPr>
        <p:blipFill>
          <a:blip r:embed="rId7"/>
          <a:stretch>
            <a:fillRect/>
          </a:stretch>
        </p:blipFill>
        <p:spPr>
          <a:xfrm>
            <a:off x="8020050" y="-123190"/>
            <a:ext cx="3922395" cy="1997710"/>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P spid="77827" grpId="1"/>
      <p:bldP spid="77828" grpId="0"/>
      <p:bldP spid="77828" grpId="1"/>
      <p:bldP spid="77829" grpId="0"/>
      <p:bldP spid="77829" grpId="1"/>
      <p:bldP spid="77830" grpId="0"/>
      <p:bldP spid="77830"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p:custDataLst>
              <p:tags r:id="rId2"/>
            </p:custDataLst>
          </p:nvPr>
        </p:nvSpPr>
        <p:spPr>
          <a:xfrm>
            <a:off x="332105" y="2435225"/>
            <a:ext cx="11678920" cy="953135"/>
          </a:xfrm>
          <a:prstGeom prst="rect">
            <a:avLst/>
          </a:prstGeom>
          <a:noFill/>
        </p:spPr>
        <p:txBody>
          <a:bodyPr wrap="square" rtlCol="0" anchor="t">
            <a:spAutoFit/>
          </a:bodyPr>
          <a:lstStyle/>
          <a:p>
            <a:r>
              <a:rPr lang="en-US" altLang="zh-CN" sz="2800">
                <a:latin typeface="楷体" panose="02010609060101010101" charset="-122"/>
                <a:ea typeface="楷体" panose="02010609060101010101" charset="-122"/>
                <a:cs typeface="楷体" panose="02010609060101010101" charset="-122"/>
                <a:sym typeface="+mn-ea"/>
              </a:rPr>
              <a:t>                       </a:t>
            </a:r>
            <a:r>
              <a:rPr lang="zh-CN" altLang="en-US" sz="2800">
                <a:latin typeface="楷体" panose="02010609060101010101" charset="-122"/>
                <a:ea typeface="楷体" panose="02010609060101010101" charset="-122"/>
                <a:cs typeface="楷体" panose="02010609060101010101" charset="-122"/>
                <a:sym typeface="+mn-ea"/>
              </a:rPr>
              <a:t>右倾错误到八七会议的正确决策；“左”倾错误到遵义会议的正确决策。</a:t>
            </a:r>
          </a:p>
        </p:txBody>
      </p:sp>
      <p:sp>
        <p:nvSpPr>
          <p:cNvPr id="389125" name="标题 389124"/>
          <p:cNvSpPr>
            <a:spLocks noGrp="1"/>
          </p:cNvSpPr>
          <p:nvPr>
            <p:custDataLst>
              <p:tags r:id="rId3"/>
            </p:custDataLst>
          </p:nvPr>
        </p:nvSpPr>
        <p:spPr>
          <a:xfrm>
            <a:off x="257810" y="1616710"/>
            <a:ext cx="11684635" cy="777240"/>
          </a:xfrm>
          <a:prstGeom prst="rect">
            <a:avLst/>
          </a:prstGeom>
          <a:noFill/>
          <a:ln w="9525">
            <a:noFill/>
            <a:miter/>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pPr algn="l">
              <a:lnSpc>
                <a:spcPct val="110000"/>
              </a:lnSpc>
            </a:pPr>
            <a:r>
              <a:rPr lang="en-US" altLang="zh-CN" sz="2800">
                <a:solidFill>
                  <a:schemeClr val="tx1"/>
                </a:solidFill>
                <a:latin typeface="楷体" panose="02010609060101010101" charset="-122"/>
                <a:ea typeface="楷体" panose="02010609060101010101" charset="-122"/>
                <a:cs typeface="楷体" panose="02010609060101010101" charset="-122"/>
              </a:rPr>
              <a:t>                            </a:t>
            </a:r>
            <a:r>
              <a:rPr lang="zh-CN" altLang="en-US" sz="2800">
                <a:solidFill>
                  <a:schemeClr val="tx1"/>
                </a:solidFill>
                <a:latin typeface="楷体" panose="02010609060101010101" charset="-122"/>
                <a:ea typeface="楷体" panose="02010609060101010101" charset="-122"/>
                <a:cs typeface="楷体" panose="02010609060101010101" charset="-122"/>
              </a:rPr>
              <a:t>南昌起义、秋收起义到井冈山革命根据地的建立到形成“工农武装割据”理论。</a:t>
            </a:r>
          </a:p>
        </p:txBody>
      </p:sp>
      <p:sp>
        <p:nvSpPr>
          <p:cNvPr id="13" name="文本框 12"/>
          <p:cNvSpPr txBox="1"/>
          <p:nvPr>
            <p:custDataLst>
              <p:tags r:id="rId4"/>
            </p:custDataLst>
          </p:nvPr>
        </p:nvSpPr>
        <p:spPr>
          <a:xfrm>
            <a:off x="487045" y="5679440"/>
            <a:ext cx="11631930" cy="953135"/>
          </a:xfrm>
          <a:prstGeom prst="rect">
            <a:avLst/>
          </a:prstGeom>
          <a:noFill/>
        </p:spPr>
        <p:txBody>
          <a:bodyPr wrap="square" rtlCol="0" anchor="t">
            <a:spAutoFit/>
          </a:bodyPr>
          <a:lstStyle/>
          <a:p>
            <a:r>
              <a:rPr lang="en-US" altLang="zh-CN" sz="2800">
                <a:latin typeface="楷体" panose="02010609060101010101" charset="-122"/>
                <a:ea typeface="楷体" panose="02010609060101010101" charset="-122"/>
                <a:cs typeface="楷体" panose="02010609060101010101" charset="-122"/>
                <a:sym typeface="+mn-ea"/>
              </a:rPr>
              <a:t>                                   1927-1937</a:t>
            </a:r>
            <a:r>
              <a:rPr lang="zh-CN" altLang="en-US" sz="2800">
                <a:latin typeface="楷体" panose="02010609060101010101" charset="-122"/>
                <a:ea typeface="楷体" panose="02010609060101010101" charset="-122"/>
                <a:cs typeface="楷体" panose="02010609060101010101" charset="-122"/>
                <a:sym typeface="+mn-ea"/>
              </a:rPr>
              <a:t>年国共对峙到</a:t>
            </a:r>
            <a:r>
              <a:rPr lang="en-US" altLang="zh-CN" sz="2800">
                <a:latin typeface="楷体" panose="02010609060101010101" charset="-122"/>
                <a:ea typeface="楷体" panose="02010609060101010101" charset="-122"/>
                <a:cs typeface="楷体" panose="02010609060101010101" charset="-122"/>
                <a:sym typeface="+mn-ea"/>
              </a:rPr>
              <a:t>1937</a:t>
            </a:r>
            <a:r>
              <a:rPr lang="zh-CN" altLang="en-US" sz="2800">
                <a:latin typeface="楷体" panose="02010609060101010101" charset="-122"/>
                <a:ea typeface="楷体" panose="02010609060101010101" charset="-122"/>
                <a:cs typeface="楷体" panose="02010609060101010101" charset="-122"/>
                <a:sym typeface="+mn-ea"/>
              </a:rPr>
              <a:t>年国共合作抗战。</a:t>
            </a:r>
          </a:p>
        </p:txBody>
      </p:sp>
      <p:sp>
        <p:nvSpPr>
          <p:cNvPr id="2" name="矩形 4"/>
          <p:cNvSpPr/>
          <p:nvPr>
            <p:custDataLst>
              <p:tags r:id="rId5"/>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6"/>
            </p:custDataLst>
          </p:nvPr>
        </p:nvSpPr>
        <p:spPr>
          <a:xfrm>
            <a:off x="379095" y="339090"/>
            <a:ext cx="206883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课程总结</a:t>
            </a:r>
          </a:p>
        </p:txBody>
      </p:sp>
      <p:sp>
        <p:nvSpPr>
          <p:cNvPr id="389124" name="矩形 389123"/>
          <p:cNvSpPr/>
          <p:nvPr>
            <p:custDataLst>
              <p:tags r:id="rId7"/>
            </p:custDataLst>
          </p:nvPr>
        </p:nvSpPr>
        <p:spPr>
          <a:xfrm>
            <a:off x="331876" y="896154"/>
            <a:ext cx="6103620" cy="521970"/>
          </a:xfrm>
          <a:prstGeom prst="rect">
            <a:avLst/>
          </a:prstGeom>
          <a:solidFill>
            <a:srgbClr val="C00000"/>
          </a:solidFill>
          <a:ln w="9525">
            <a:noFill/>
          </a:ln>
          <a:effectLst>
            <a:outerShdw blurRad="50800" dist="38100" dir="2700000" algn="tl" rotWithShape="0">
              <a:prstClr val="black">
                <a:alpha val="40000"/>
              </a:prstClr>
            </a:outerShdw>
          </a:effectLst>
        </p:spPr>
        <p:txBody>
          <a:bodyPr wrap="none" anchor="t">
            <a:spAutoFit/>
          </a:bodyP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总结</a:t>
            </a: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1</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：国共十年对峙时期的四个转移</a:t>
            </a:r>
          </a:p>
        </p:txBody>
      </p:sp>
      <p:sp>
        <p:nvSpPr>
          <p:cNvPr id="7" name="文本框 6"/>
          <p:cNvSpPr txBox="1"/>
          <p:nvPr>
            <p:custDataLst>
              <p:tags r:id="rId8"/>
            </p:custDataLst>
          </p:nvPr>
        </p:nvSpPr>
        <p:spPr>
          <a:xfrm>
            <a:off x="257810" y="1493520"/>
            <a:ext cx="5149215" cy="521970"/>
          </a:xfrm>
          <a:prstGeom prst="rect">
            <a:avLst/>
          </a:prstGeom>
          <a:noFill/>
          <a:ln>
            <a:noFill/>
          </a:ln>
        </p:spPr>
        <p:txBody>
          <a:bodyPr wrap="none" rtlCol="0" anchor="t">
            <a:spAutoFit/>
          </a:bodyPr>
          <a:lstStyle/>
          <a:p>
            <a:pPr>
              <a:buNone/>
            </a:pPr>
            <a:r>
              <a:rPr lang="en-US" altLang="zh-CN"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工作重心由城市转移到农村：</a:t>
            </a:r>
          </a:p>
        </p:txBody>
      </p:sp>
      <p:sp>
        <p:nvSpPr>
          <p:cNvPr id="9" name="文本框 8"/>
          <p:cNvSpPr txBox="1"/>
          <p:nvPr>
            <p:custDataLst>
              <p:tags r:id="rId9"/>
            </p:custDataLst>
          </p:nvPr>
        </p:nvSpPr>
        <p:spPr>
          <a:xfrm>
            <a:off x="263525" y="2407285"/>
            <a:ext cx="4436745" cy="521970"/>
          </a:xfrm>
          <a:prstGeom prst="rect">
            <a:avLst/>
          </a:prstGeom>
          <a:noFill/>
          <a:ln>
            <a:noFill/>
          </a:ln>
        </p:spPr>
        <p:txBody>
          <a:bodyPr wrap="none" rtlCol="0" anchor="t">
            <a:spAutoFit/>
          </a:bodyPr>
          <a:lstStyle/>
          <a:p>
            <a:pPr>
              <a:buNone/>
            </a:pPr>
            <a:r>
              <a:rPr lang="en-US" altLang="zh-CN"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最高决策由错误到正确：</a:t>
            </a:r>
          </a:p>
        </p:txBody>
      </p:sp>
      <p:sp>
        <p:nvSpPr>
          <p:cNvPr id="10" name="文本框 9"/>
          <p:cNvSpPr txBox="1"/>
          <p:nvPr>
            <p:custDataLst>
              <p:tags r:id="rId10"/>
            </p:custDataLst>
          </p:nvPr>
        </p:nvSpPr>
        <p:spPr>
          <a:xfrm>
            <a:off x="263525" y="3323590"/>
            <a:ext cx="5149215" cy="521970"/>
          </a:xfrm>
          <a:prstGeom prst="rect">
            <a:avLst/>
          </a:prstGeom>
          <a:noFill/>
          <a:ln>
            <a:noFill/>
          </a:ln>
        </p:spPr>
        <p:txBody>
          <a:bodyPr wrap="none" rtlCol="0" anchor="t">
            <a:spAutoFit/>
          </a:bodyPr>
          <a:lstStyle/>
          <a:p>
            <a:r>
              <a:rPr lang="en-US" altLang="zh-CN"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革命中心由南方转移到北方：</a:t>
            </a:r>
          </a:p>
        </p:txBody>
      </p:sp>
      <p:sp>
        <p:nvSpPr>
          <p:cNvPr id="11" name="文本框 10"/>
          <p:cNvSpPr txBox="1"/>
          <p:nvPr>
            <p:custDataLst>
              <p:tags r:id="rId11"/>
            </p:custDataLst>
          </p:nvPr>
        </p:nvSpPr>
        <p:spPr>
          <a:xfrm>
            <a:off x="371475" y="5677535"/>
            <a:ext cx="6574155" cy="521970"/>
          </a:xfrm>
          <a:prstGeom prst="rect">
            <a:avLst/>
          </a:prstGeom>
          <a:noFill/>
          <a:ln>
            <a:noFill/>
          </a:ln>
        </p:spPr>
        <p:txBody>
          <a:bodyPr wrap="none" rtlCol="0" anchor="t">
            <a:spAutoFit/>
          </a:bodyPr>
          <a:lstStyle/>
          <a:p>
            <a:pPr>
              <a:buNone/>
            </a:pPr>
            <a:r>
              <a:rPr lang="en-US" altLang="zh-CN"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4.</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中国时局由“内战”转移到“外战”：</a:t>
            </a:r>
          </a:p>
        </p:txBody>
      </p:sp>
      <p:sp>
        <p:nvSpPr>
          <p:cNvPr id="14" name="文本框 13"/>
          <p:cNvSpPr txBox="1"/>
          <p:nvPr>
            <p:custDataLst>
              <p:tags r:id="rId12"/>
            </p:custDataLst>
          </p:nvPr>
        </p:nvSpPr>
        <p:spPr>
          <a:xfrm>
            <a:off x="5193030" y="3323590"/>
            <a:ext cx="2316480" cy="521970"/>
          </a:xfrm>
          <a:prstGeom prst="rect">
            <a:avLst/>
          </a:prstGeom>
          <a:noFill/>
        </p:spPr>
        <p:txBody>
          <a:bodyPr wrap="none" rtlCol="0" anchor="t">
            <a:spAutoFit/>
          </a:bodyPr>
          <a:lstStyle/>
          <a:p>
            <a:r>
              <a:rPr lang="zh-CN" altLang="en-US" sz="2800">
                <a:latin typeface="楷体" panose="02010609060101010101" charset="-122"/>
                <a:ea typeface="楷体" panose="02010609060101010101" charset="-122"/>
                <a:sym typeface="+mn-ea"/>
              </a:rPr>
              <a:t>瑞金到陕北。</a:t>
            </a:r>
          </a:p>
        </p:txBody>
      </p:sp>
      <p:pic>
        <p:nvPicPr>
          <p:cNvPr id="139266" name="Picture 2" descr="C:/Documents and Settings/Administrator/桌面/岳麓版历史/布11.tif"/>
          <p:cNvPicPr>
            <a:picLocks noChangeAspect="1"/>
          </p:cNvPicPr>
          <p:nvPr>
            <p:custDataLst>
              <p:tags r:id="rId13"/>
            </p:custDataLst>
          </p:nvPr>
        </p:nvPicPr>
        <p:blipFill>
          <a:blip r:embed="rId15" r:link="rId16">
            <a:clrChange>
              <a:clrFrom>
                <a:srgbClr val="FFFFFF"/>
              </a:clrFrom>
              <a:clrTo>
                <a:srgbClr val="FFFFFF">
                  <a:alpha val="0"/>
                </a:srgbClr>
              </a:clrTo>
            </a:clrChange>
          </a:blip>
          <a:stretch>
            <a:fillRect/>
          </a:stretch>
        </p:blipFill>
        <p:spPr>
          <a:xfrm>
            <a:off x="379095" y="3921125"/>
            <a:ext cx="7608570" cy="1612265"/>
          </a:xfrm>
          <a:prstGeom prst="rect">
            <a:avLst/>
          </a:prstGeom>
          <a:noFill/>
          <a:ln w="9525">
            <a:noFill/>
          </a:ln>
        </p:spPr>
      </p:pic>
      <p:pic>
        <p:nvPicPr>
          <p:cNvPr id="112" name="图片 111"/>
          <p:cNvPicPr/>
          <p:nvPr/>
        </p:nvPicPr>
        <p:blipFill>
          <a:blip r:embed="rId17"/>
          <a:stretch>
            <a:fillRect/>
          </a:stretch>
        </p:blipFill>
        <p:spPr>
          <a:xfrm flipH="1">
            <a:off x="8202930" y="3491865"/>
            <a:ext cx="3738880" cy="2044065"/>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92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89125" grpId="0"/>
      <p:bldP spid="389125" grpId="1"/>
      <p:bldP spid="13" grpId="0"/>
      <p:bldP spid="13" grpId="1"/>
      <p:bldP spid="389124" grpId="0" animBg="1"/>
      <p:bldP spid="389124" grpId="1" animBg="1"/>
      <p:bldP spid="7" grpId="0"/>
      <p:bldP spid="7" grpId="1"/>
      <p:bldP spid="9" grpId="0"/>
      <p:bldP spid="9" grpId="1"/>
      <p:bldP spid="10" grpId="0"/>
      <p:bldP spid="10" grpId="1"/>
      <p:bldP spid="11" grpId="0"/>
      <p:bldP spid="11" grpId="1"/>
      <p:bldP spid="14" grpId="0"/>
      <p:bldP spid="14"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206883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课程总结</a:t>
            </a:r>
          </a:p>
        </p:txBody>
      </p:sp>
      <p:sp>
        <p:nvSpPr>
          <p:cNvPr id="389124" name="矩形 389123"/>
          <p:cNvSpPr/>
          <p:nvPr>
            <p:custDataLst>
              <p:tags r:id="rId4"/>
            </p:custDataLst>
          </p:nvPr>
        </p:nvSpPr>
        <p:spPr>
          <a:xfrm>
            <a:off x="379184" y="896154"/>
            <a:ext cx="7884795" cy="521970"/>
          </a:xfrm>
          <a:prstGeom prst="rect">
            <a:avLst/>
          </a:prstGeom>
          <a:solidFill>
            <a:srgbClr val="C00000"/>
          </a:solidFill>
          <a:ln w="9525">
            <a:noFill/>
          </a:ln>
          <a:effectLst>
            <a:outerShdw blurRad="50800" dist="38100" dir="2700000" algn="tl" rotWithShape="0">
              <a:prstClr val="black">
                <a:alpha val="40000"/>
              </a:prstClr>
            </a:outerShdw>
          </a:effectLst>
        </p:spPr>
        <p:txBody>
          <a:bodyPr wrap="none" anchor="t">
            <a:spAutoFit/>
          </a:bodyP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总结</a:t>
            </a: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2</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黑体" panose="02010609060101010101" charset="-122"/>
                <a:sym typeface="+mn-ea"/>
              </a:rPr>
              <a:t>中国共产党从幼稚走向成熟的过程和特点</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黑体" panose="02010609060101010101" charset="-122"/>
            </a:endParaRPr>
          </a:p>
        </p:txBody>
      </p:sp>
      <p:sp>
        <p:nvSpPr>
          <p:cNvPr id="5" name="文本框 4"/>
          <p:cNvSpPr txBox="1"/>
          <p:nvPr/>
        </p:nvSpPr>
        <p:spPr>
          <a:xfrm>
            <a:off x="132715" y="1494155"/>
            <a:ext cx="2118360" cy="521970"/>
          </a:xfrm>
          <a:prstGeom prst="rect">
            <a:avLst/>
          </a:prstGeom>
          <a:noFill/>
        </p:spPr>
        <p:txBody>
          <a:bodyPr wrap="square" rtlCol="0" anchor="t">
            <a:spAutoFit/>
          </a:bodyPr>
          <a:lstStyle/>
          <a:p>
            <a:pPr indent="0" fontAlgn="auto">
              <a:lnSpc>
                <a:spcPct val="100000"/>
              </a:lnSpc>
            </a:pP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）过程</a:t>
            </a:r>
          </a:p>
        </p:txBody>
      </p:sp>
      <p:sp>
        <p:nvSpPr>
          <p:cNvPr id="8" name="文本框 7"/>
          <p:cNvSpPr txBox="1"/>
          <p:nvPr/>
        </p:nvSpPr>
        <p:spPr>
          <a:xfrm>
            <a:off x="347980" y="1926590"/>
            <a:ext cx="11594465" cy="3709035"/>
          </a:xfrm>
          <a:prstGeom prst="rect">
            <a:avLst/>
          </a:prstGeom>
          <a:noFill/>
        </p:spPr>
        <p:txBody>
          <a:bodyPr wrap="square" rtlCol="0" anchor="t">
            <a:spAutoFit/>
          </a:bodyPr>
          <a:lstStyle/>
          <a:p>
            <a:pPr indent="0" fontAlgn="auto">
              <a:lnSpc>
                <a:spcPct val="120000"/>
              </a:lnSpc>
            </a:pP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①革命纲领：</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从中国的基本国情认识到提出民主革命纲领的重要性。</a:t>
            </a:r>
            <a:endParaRPr lang="zh-CN" altLang="en-US" sz="2800">
              <a:latin typeface="华文中宋" panose="02010600040101010101" pitchFamily="2" charset="-122"/>
              <a:ea typeface="华文中宋" panose="02010600040101010101" pitchFamily="2" charset="-122"/>
              <a:cs typeface="华文中宋" panose="02010600040101010101" pitchFamily="2" charset="-122"/>
            </a:endParaRPr>
          </a:p>
          <a:p>
            <a:pPr indent="0" fontAlgn="auto">
              <a:lnSpc>
                <a:spcPct val="120000"/>
              </a:lnSpc>
            </a:pP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②革命力量：</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从工人运动失败认识到建立革命统一战线的重要性。</a:t>
            </a:r>
            <a:endParaRPr lang="zh-CN" altLang="en-US" sz="2800">
              <a:latin typeface="华文中宋" panose="02010600040101010101" pitchFamily="2" charset="-122"/>
              <a:ea typeface="华文中宋" panose="02010600040101010101" pitchFamily="2" charset="-122"/>
              <a:cs typeface="华文中宋" panose="02010600040101010101" pitchFamily="2" charset="-122"/>
            </a:endParaRPr>
          </a:p>
          <a:p>
            <a:pPr indent="0" fontAlgn="auto">
              <a:lnSpc>
                <a:spcPct val="120000"/>
              </a:lnSpc>
            </a:pP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③革命领导：</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从大革命失败认识到革命领导权和武装斗争的重要性。</a:t>
            </a:r>
            <a:endParaRPr lang="zh-CN" altLang="en-US" sz="2800">
              <a:latin typeface="华文中宋" panose="02010600040101010101" pitchFamily="2" charset="-122"/>
              <a:ea typeface="华文中宋" panose="02010600040101010101" pitchFamily="2" charset="-122"/>
              <a:cs typeface="华文中宋" panose="02010600040101010101" pitchFamily="2" charset="-122"/>
            </a:endParaRPr>
          </a:p>
          <a:p>
            <a:pPr indent="0" fontAlgn="auto">
              <a:lnSpc>
                <a:spcPct val="120000"/>
              </a:lnSpc>
            </a:pP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④革命道路：</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从照搬城市中心论到探索出适合中国国情的革命道路。</a:t>
            </a:r>
            <a:endParaRPr lang="zh-CN" altLang="en-US" sz="2800">
              <a:latin typeface="华文中宋" panose="02010600040101010101" pitchFamily="2" charset="-122"/>
              <a:ea typeface="华文中宋" panose="02010600040101010101" pitchFamily="2" charset="-122"/>
              <a:cs typeface="华文中宋" panose="02010600040101010101" pitchFamily="2" charset="-122"/>
            </a:endParaRPr>
          </a:p>
          <a:p>
            <a:pPr indent="0" fontAlgn="auto">
              <a:lnSpc>
                <a:spcPct val="120000"/>
              </a:lnSpc>
            </a:pP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⑤革命心理：</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从依赖共产国际到独立自主地处理党内问题。</a:t>
            </a:r>
            <a:endParaRPr lang="zh-CN" altLang="en-US" sz="2800">
              <a:latin typeface="华文中宋" panose="02010600040101010101" pitchFamily="2" charset="-122"/>
              <a:ea typeface="华文中宋" panose="02010600040101010101" pitchFamily="2" charset="-122"/>
              <a:cs typeface="华文中宋" panose="02010600040101010101" pitchFamily="2" charset="-122"/>
            </a:endParaRPr>
          </a:p>
          <a:p>
            <a:pPr indent="0" fontAlgn="auto">
              <a:lnSpc>
                <a:spcPct val="120000"/>
              </a:lnSpc>
            </a:pP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⑥主要矛盾认识：</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根据社会主要矛盾的变化适时调整国共两党关系和土地政策。</a:t>
            </a:r>
          </a:p>
        </p:txBody>
      </p:sp>
      <p:sp>
        <p:nvSpPr>
          <p:cNvPr id="9" name="文本框 8"/>
          <p:cNvSpPr txBox="1"/>
          <p:nvPr/>
        </p:nvSpPr>
        <p:spPr>
          <a:xfrm>
            <a:off x="493395" y="5725160"/>
            <a:ext cx="1647825" cy="521970"/>
          </a:xfrm>
          <a:prstGeom prst="rect">
            <a:avLst/>
          </a:prstGeom>
          <a:solidFill>
            <a:srgbClr val="C00000"/>
          </a:solidFill>
        </p:spPr>
        <p:txBody>
          <a:bodyPr wrap="square" rtlCol="0" anchor="t">
            <a:spAutoFit/>
          </a:bodyPr>
          <a:lstStyle/>
          <a:p>
            <a:pPr algn="ctr"/>
            <a:r>
              <a:rPr lang="zh-CN" altLang="en-US" sz="2800" b="1">
                <a:solidFill>
                  <a:schemeClr val="bg1"/>
                </a:solidFill>
                <a:latin typeface="华文中宋" panose="02010600040101010101" pitchFamily="2" charset="-122"/>
                <a:ea typeface="华文中宋" panose="02010600040101010101" pitchFamily="2" charset="-122"/>
                <a:cs typeface="华文中宋" panose="02010600040101010101" pitchFamily="2" charset="-122"/>
                <a:sym typeface="+mn-ea"/>
              </a:rPr>
              <a:t>符合国情</a:t>
            </a:r>
          </a:p>
        </p:txBody>
      </p:sp>
      <p:sp>
        <p:nvSpPr>
          <p:cNvPr id="10" name="文本框 9"/>
          <p:cNvSpPr txBox="1"/>
          <p:nvPr/>
        </p:nvSpPr>
        <p:spPr>
          <a:xfrm>
            <a:off x="2620645" y="5725160"/>
            <a:ext cx="2609215" cy="521970"/>
          </a:xfrm>
          <a:prstGeom prst="rect">
            <a:avLst/>
          </a:prstGeom>
          <a:solidFill>
            <a:srgbClr val="C00000"/>
          </a:solidFill>
        </p:spPr>
        <p:txBody>
          <a:bodyPr wrap="square" rtlCol="0" anchor="t">
            <a:spAutoFit/>
          </a:bodyPr>
          <a:lstStyle/>
          <a:p>
            <a:pPr algn="ctr"/>
            <a:r>
              <a:rPr lang="zh-CN" altLang="en-US" sz="2800" b="1">
                <a:solidFill>
                  <a:schemeClr val="bg1"/>
                </a:solidFill>
                <a:latin typeface="华文中宋" panose="02010600040101010101" pitchFamily="2" charset="-122"/>
                <a:ea typeface="华文中宋" panose="02010600040101010101" pitchFamily="2" charset="-122"/>
                <a:cs typeface="华文中宋" panose="02010600040101010101" pitchFamily="2" charset="-122"/>
                <a:sym typeface="+mn-ea"/>
              </a:rPr>
              <a:t>总结经验教训</a:t>
            </a:r>
          </a:p>
        </p:txBody>
      </p:sp>
      <p:sp>
        <p:nvSpPr>
          <p:cNvPr id="11" name="文本框 10"/>
          <p:cNvSpPr txBox="1"/>
          <p:nvPr/>
        </p:nvSpPr>
        <p:spPr>
          <a:xfrm>
            <a:off x="5776595" y="5725160"/>
            <a:ext cx="1881505" cy="521970"/>
          </a:xfrm>
          <a:prstGeom prst="rect">
            <a:avLst/>
          </a:prstGeom>
          <a:solidFill>
            <a:srgbClr val="C00000"/>
          </a:solidFill>
        </p:spPr>
        <p:txBody>
          <a:bodyPr wrap="square" rtlCol="0" anchor="t">
            <a:spAutoFit/>
          </a:bodyPr>
          <a:lstStyle/>
          <a:p>
            <a:pPr algn="ctr"/>
            <a:r>
              <a:rPr lang="zh-CN" altLang="en-US" sz="2800" b="1">
                <a:solidFill>
                  <a:schemeClr val="bg1"/>
                </a:solidFill>
                <a:latin typeface="华文中宋" panose="02010600040101010101" pitchFamily="2" charset="-122"/>
                <a:ea typeface="华文中宋" panose="02010600040101010101" pitchFamily="2" charset="-122"/>
                <a:cs typeface="华文中宋" panose="02010600040101010101" pitchFamily="2" charset="-122"/>
                <a:sym typeface="+mn-ea"/>
              </a:rPr>
              <a:t>独立自主</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4" grpId="0" animBg="1"/>
      <p:bldP spid="389124" grpId="1" animBg="1"/>
      <p:bldP spid="5" grpId="0"/>
      <p:bldP spid="5" grpId="1"/>
      <p:bldP spid="8" grpId="0"/>
      <p:bldP spid="8" grpId="1"/>
      <p:bldP spid="9" grpId="0" animBg="1"/>
      <p:bldP spid="9" grpId="1" animBg="1"/>
      <p:bldP spid="10" grpId="0" animBg="1"/>
      <p:bldP spid="10" grpId="1"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206883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当堂检测</a:t>
            </a:r>
          </a:p>
        </p:txBody>
      </p:sp>
      <p:sp>
        <p:nvSpPr>
          <p:cNvPr id="3" name="文本框 2"/>
          <p:cNvSpPr txBox="1"/>
          <p:nvPr>
            <p:custDataLst>
              <p:tags r:id="rId4"/>
            </p:custDataLst>
          </p:nvPr>
        </p:nvSpPr>
        <p:spPr>
          <a:xfrm>
            <a:off x="257810" y="892810"/>
            <a:ext cx="11684000" cy="2630170"/>
          </a:xfrm>
          <a:prstGeom prst="rect">
            <a:avLst/>
          </a:prstGeom>
          <a:noFill/>
        </p:spPr>
        <p:txBody>
          <a:bodyPr wrap="square" rtlCol="0">
            <a:spAutoFit/>
          </a:bodyPr>
          <a:lstStyle/>
          <a:p>
            <a:pPr fontAlgn="auto">
              <a:lnSpc>
                <a:spcPts val="3300"/>
              </a:lnSpc>
            </a:pPr>
            <a:r>
              <a:rPr lang="en-US" sz="2400">
                <a:solidFill>
                  <a:srgbClr val="C00000"/>
                </a:solidFill>
                <a:latin typeface="黑体" panose="02010609060101010101" charset="-122"/>
                <a:ea typeface="黑体" panose="02010609060101010101" charset="-122"/>
                <a:cs typeface="黑体" panose="02010609060101010101" charset="-122"/>
              </a:rPr>
              <a:t>1</a:t>
            </a:r>
            <a:r>
              <a:rPr lang="zh-CN" altLang="en-US" sz="2400">
                <a:solidFill>
                  <a:srgbClr val="C00000"/>
                </a:solidFill>
                <a:latin typeface="黑体" panose="02010609060101010101" charset="-122"/>
                <a:ea typeface="黑体" panose="02010609060101010101" charset="-122"/>
                <a:cs typeface="黑体" panose="02010609060101010101" charset="-122"/>
              </a:rPr>
              <a:t>、</a:t>
            </a:r>
            <a:r>
              <a:rPr sz="2400">
                <a:solidFill>
                  <a:srgbClr val="C00000"/>
                </a:solidFill>
                <a:latin typeface="黑体" panose="02010609060101010101" charset="-122"/>
                <a:ea typeface="黑体" panose="02010609060101010101" charset="-122"/>
                <a:cs typeface="黑体" panose="02010609060101010101" charset="-122"/>
              </a:rPr>
              <a:t>（2021·海南高考）</a:t>
            </a:r>
            <a:r>
              <a:rPr sz="2400">
                <a:latin typeface="黑体" panose="02010609060101010101" charset="-122"/>
                <a:ea typeface="黑体" panose="02010609060101010101" charset="-122"/>
                <a:cs typeface="黑体" panose="02010609060101010101" charset="-122"/>
              </a:rPr>
              <a:t>琼崖土地革命时期，有歌谣“火烧红白契，百姓喜分田，老爷眼白白，依仔笑开颜”，可见当时的情景。1933年初，琼崖革命根据地和党中央失去联系，革命进入了异常艰难时期。1937年7月，琼崖革命根据地与上级党委和党中央重新取得联系，开创了革命的新局面。决定这一革命进程的关键是（　　）</a:t>
            </a:r>
          </a:p>
          <a:p>
            <a:pPr fontAlgn="auto">
              <a:lnSpc>
                <a:spcPts val="3300"/>
              </a:lnSpc>
            </a:pPr>
            <a:r>
              <a:rPr sz="2400">
                <a:latin typeface="黑体" panose="02010609060101010101" charset="-122"/>
                <a:ea typeface="黑体" panose="02010609060101010101" charset="-122"/>
                <a:cs typeface="黑体" panose="02010609060101010101" charset="-122"/>
              </a:rPr>
              <a:t>A．党领导人民坚持不懈的斗争        </a:t>
            </a:r>
            <a:r>
              <a:rPr lang="en-US" sz="2400">
                <a:latin typeface="黑体" panose="02010609060101010101" charset="-122"/>
                <a:ea typeface="黑体" panose="02010609060101010101" charset="-122"/>
                <a:cs typeface="黑体" panose="02010609060101010101" charset="-122"/>
              </a:rPr>
              <a:t>      </a:t>
            </a:r>
            <a:r>
              <a:rPr sz="2400">
                <a:latin typeface="黑体" panose="02010609060101010101" charset="-122"/>
                <a:ea typeface="黑体" panose="02010609060101010101" charset="-122"/>
                <a:cs typeface="黑体" panose="02010609060101010101" charset="-122"/>
              </a:rPr>
              <a:t> B．共产国际的指导帮助</a:t>
            </a:r>
          </a:p>
          <a:p>
            <a:pPr fontAlgn="auto">
              <a:lnSpc>
                <a:spcPts val="3300"/>
              </a:lnSpc>
            </a:pPr>
            <a:r>
              <a:rPr sz="2400">
                <a:latin typeface="黑体" panose="02010609060101010101" charset="-122"/>
                <a:ea typeface="黑体" panose="02010609060101010101" charset="-122"/>
                <a:cs typeface="黑体" panose="02010609060101010101" charset="-122"/>
              </a:rPr>
              <a:t>C．险要地形利于革命力量保存         </a:t>
            </a:r>
            <a:r>
              <a:rPr lang="en-US" sz="2400">
                <a:latin typeface="黑体" panose="02010609060101010101" charset="-122"/>
                <a:ea typeface="黑体" panose="02010609060101010101" charset="-122"/>
                <a:cs typeface="黑体" panose="02010609060101010101" charset="-122"/>
              </a:rPr>
              <a:t>      </a:t>
            </a:r>
            <a:r>
              <a:rPr sz="2400">
                <a:latin typeface="黑体" panose="02010609060101010101" charset="-122"/>
                <a:ea typeface="黑体" panose="02010609060101010101" charset="-122"/>
                <a:cs typeface="黑体" panose="02010609060101010101" charset="-122"/>
              </a:rPr>
              <a:t>D．爱国华侨的有力支持</a:t>
            </a:r>
          </a:p>
        </p:txBody>
      </p:sp>
      <p:sp>
        <p:nvSpPr>
          <p:cNvPr id="10" name="文本框 9"/>
          <p:cNvSpPr txBox="1"/>
          <p:nvPr>
            <p:custDataLst>
              <p:tags r:id="rId5"/>
            </p:custDataLst>
          </p:nvPr>
        </p:nvSpPr>
        <p:spPr>
          <a:xfrm>
            <a:off x="10715625" y="2039620"/>
            <a:ext cx="1171575" cy="1568450"/>
          </a:xfrm>
          <a:prstGeom prst="rect">
            <a:avLst/>
          </a:prstGeom>
          <a:noFill/>
          <a:ln w="9525">
            <a:noFill/>
          </a:ln>
        </p:spPr>
        <p:txBody>
          <a:bodyPr>
            <a:spAutoFit/>
          </a:bodyPr>
          <a:lstStyle/>
          <a:p>
            <a:pPr>
              <a:spcBef>
                <a:spcPct val="50000"/>
              </a:spcBef>
            </a:pPr>
            <a:r>
              <a:rPr lang="en-US" altLang="zh-CN" sz="9600" b="1" dirty="0">
                <a:solidFill>
                  <a:srgbClr val="C00000"/>
                </a:solidFill>
                <a:cs typeface="+mn-lt"/>
              </a:rPr>
              <a:t>A</a:t>
            </a:r>
          </a:p>
        </p:txBody>
      </p:sp>
      <p:sp>
        <p:nvSpPr>
          <p:cNvPr id="5" name="文本框 4"/>
          <p:cNvSpPr txBox="1"/>
          <p:nvPr>
            <p:custDataLst>
              <p:tags r:id="rId6"/>
            </p:custDataLst>
          </p:nvPr>
        </p:nvSpPr>
        <p:spPr>
          <a:xfrm>
            <a:off x="257810" y="3550920"/>
            <a:ext cx="11684635" cy="2749550"/>
          </a:xfrm>
          <a:prstGeom prst="rect">
            <a:avLst/>
          </a:prstGeom>
          <a:noFill/>
        </p:spPr>
        <p:txBody>
          <a:bodyPr wrap="square" rtlCol="0" anchor="t">
            <a:spAutoFit/>
          </a:bodyPr>
          <a:lstStyle/>
          <a:p>
            <a:pPr marL="0" lvl="0" indent="0">
              <a:lnSpc>
                <a:spcPct val="120000"/>
              </a:lnSpc>
              <a:spcBef>
                <a:spcPct val="0"/>
              </a:spcBef>
              <a:buSzTx/>
              <a:buFontTx/>
              <a:buNone/>
            </a:pPr>
            <a:r>
              <a:rPr lang="en-US" altLang="zh-CN" sz="2400" dirty="0">
                <a:solidFill>
                  <a:srgbClr val="C00000"/>
                </a:solidFill>
                <a:latin typeface="黑体" panose="02010609060101010101" charset="-122"/>
                <a:ea typeface="黑体" panose="02010609060101010101" charset="-122"/>
                <a:cs typeface="黑体" panose="02010609060101010101" charset="-122"/>
                <a:sym typeface="Arial" panose="020B0604020202020204" pitchFamily="34" charset="0"/>
              </a:rPr>
              <a:t>2</a:t>
            </a:r>
            <a:r>
              <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zh-CN" sz="2400" dirty="0">
                <a:solidFill>
                  <a:srgbClr val="C00000"/>
                </a:solidFill>
                <a:latin typeface="黑体" panose="02010609060101010101" charset="-122"/>
                <a:ea typeface="黑体" panose="02010609060101010101" charset="-122"/>
                <a:cs typeface="黑体" panose="02010609060101010101" charset="-122"/>
                <a:sym typeface="Arial" panose="020B0604020202020204" pitchFamily="34" charset="0"/>
              </a:rPr>
              <a:t>（</a:t>
            </a:r>
            <a:r>
              <a:rPr lang="en-US" altLang="zh-CN" sz="2400" dirty="0">
                <a:solidFill>
                  <a:srgbClr val="C00000"/>
                </a:solidFill>
                <a:latin typeface="黑体" panose="02010609060101010101" charset="-122"/>
                <a:ea typeface="黑体" panose="02010609060101010101" charset="-122"/>
                <a:cs typeface="黑体" panose="02010609060101010101" charset="-122"/>
                <a:sym typeface="Arial" panose="020B0604020202020204" pitchFamily="34" charset="0"/>
              </a:rPr>
              <a:t>2021</a:t>
            </a:r>
            <a:r>
              <a:rPr lang="zh-CN" altLang="zh-CN" sz="2400" dirty="0">
                <a:solidFill>
                  <a:srgbClr val="C00000"/>
                </a:solidFill>
                <a:latin typeface="黑体" panose="02010609060101010101" charset="-122"/>
                <a:ea typeface="黑体" panose="02010609060101010101" charset="-122"/>
                <a:cs typeface="黑体" panose="02010609060101010101" charset="-122"/>
                <a:sym typeface="Arial" panose="020B0604020202020204" pitchFamily="34" charset="0"/>
              </a:rPr>
              <a:t>·全国乙卷）</a:t>
            </a:r>
            <a:r>
              <a:rPr lang="en-US" altLang="zh-CN" sz="2400" dirty="0">
                <a:latin typeface="黑体" panose="02010609060101010101" charset="-122"/>
                <a:ea typeface="黑体" panose="02010609060101010101" charset="-122"/>
                <a:cs typeface="黑体" panose="02010609060101010101" charset="-122"/>
                <a:sym typeface="Arial" panose="020B0604020202020204" pitchFamily="34" charset="0"/>
              </a:rPr>
              <a:t>1934</a:t>
            </a:r>
            <a:r>
              <a:rPr lang="zh-CN" altLang="zh-CN" sz="2400" dirty="0">
                <a:latin typeface="黑体" panose="02010609060101010101" charset="-122"/>
                <a:ea typeface="黑体" panose="02010609060101010101" charset="-122"/>
                <a:cs typeface="黑体" panose="02010609060101010101" charset="-122"/>
                <a:sym typeface="Arial" panose="020B0604020202020204" pitchFamily="34" charset="0"/>
              </a:rPr>
              <a:t>年，毛泽东提出：</a:t>
            </a:r>
            <a:r>
              <a:rPr lang="en-US" altLang="zh-CN" sz="2400" dirty="0">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zh-CN" sz="2400" dirty="0">
                <a:latin typeface="黑体" panose="02010609060101010101" charset="-122"/>
                <a:ea typeface="黑体" panose="02010609060101010101" charset="-122"/>
                <a:cs typeface="黑体" panose="02010609060101010101" charset="-122"/>
                <a:sym typeface="Arial" panose="020B0604020202020204" pitchFamily="34" charset="0"/>
              </a:rPr>
              <a:t>我们是革命战争的领导者、组织者，我们又是群众生活的领导者、组织者……在这里，工作方法的问题，就严重地摆在我们的面前。我们不但要提出任务，而且要解决完成任务的方法问题。</a:t>
            </a:r>
            <a:r>
              <a:rPr lang="en-US" altLang="zh-CN" sz="2400" dirty="0">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zh-CN" sz="2400" dirty="0">
                <a:latin typeface="黑体" panose="02010609060101010101" charset="-122"/>
                <a:ea typeface="黑体" panose="02010609060101010101" charset="-122"/>
                <a:cs typeface="黑体" panose="02010609060101010101" charset="-122"/>
                <a:sym typeface="Arial" panose="020B0604020202020204" pitchFamily="34" charset="0"/>
              </a:rPr>
              <a:t>当时毛泽东强调改进工作方法意在（</a:t>
            </a:r>
            <a:r>
              <a:rPr lang="en-US" altLang="zh-CN" sz="2400" dirty="0">
                <a:latin typeface="黑体" panose="02010609060101010101" charset="-122"/>
                <a:ea typeface="黑体" panose="02010609060101010101" charset="-122"/>
                <a:cs typeface="黑体" panose="02010609060101010101" charset="-122"/>
                <a:sym typeface="Arial" panose="020B0604020202020204" pitchFamily="34" charset="0"/>
              </a:rPr>
              <a:t>   </a:t>
            </a:r>
            <a:r>
              <a:rPr lang="zh-CN" altLang="zh-CN" sz="2400" dirty="0">
                <a:latin typeface="黑体" panose="02010609060101010101" charset="-122"/>
                <a:ea typeface="黑体" panose="02010609060101010101" charset="-122"/>
                <a:cs typeface="黑体" panose="02010609060101010101" charset="-122"/>
                <a:sym typeface="Arial" panose="020B0604020202020204" pitchFamily="34" charset="0"/>
              </a:rPr>
              <a:t>）</a:t>
            </a:r>
          </a:p>
          <a:p>
            <a:pPr marL="0" lvl="0" indent="0">
              <a:lnSpc>
                <a:spcPct val="120000"/>
              </a:lnSpc>
              <a:spcBef>
                <a:spcPct val="0"/>
              </a:spcBef>
              <a:buSzTx/>
              <a:buFontTx/>
              <a:buNone/>
            </a:pPr>
            <a:r>
              <a:rPr lang="en-US" altLang="zh-CN" sz="2400" dirty="0">
                <a:latin typeface="黑体" panose="02010609060101010101" charset="-122"/>
                <a:ea typeface="黑体" panose="02010609060101010101" charset="-122"/>
                <a:cs typeface="黑体" panose="02010609060101010101" charset="-122"/>
                <a:sym typeface="Arial" panose="020B0604020202020204" pitchFamily="34" charset="0"/>
              </a:rPr>
              <a:t>A</a:t>
            </a:r>
            <a:r>
              <a:rPr lang="zh-CN" altLang="zh-CN" sz="2400" dirty="0">
                <a:latin typeface="黑体" panose="02010609060101010101" charset="-122"/>
                <a:ea typeface="黑体" panose="02010609060101010101" charset="-122"/>
                <a:cs typeface="黑体" panose="02010609060101010101" charset="-122"/>
                <a:sym typeface="Arial" panose="020B0604020202020204" pitchFamily="34" charset="0"/>
              </a:rPr>
              <a:t>．发动群众参加革命战争</a:t>
            </a:r>
            <a:r>
              <a:rPr lang="en-US" altLang="zh-CN" sz="2400" dirty="0">
                <a:latin typeface="黑体" panose="02010609060101010101" charset="-122"/>
                <a:ea typeface="黑体" panose="02010609060101010101" charset="-122"/>
                <a:cs typeface="黑体" panose="02010609060101010101" charset="-122"/>
                <a:sym typeface="Arial" panose="020B0604020202020204" pitchFamily="34" charset="0"/>
              </a:rPr>
              <a:t>                   B</a:t>
            </a:r>
            <a:r>
              <a:rPr lang="zh-CN" altLang="zh-CN" sz="2400" dirty="0">
                <a:latin typeface="黑体" panose="02010609060101010101" charset="-122"/>
                <a:ea typeface="黑体" panose="02010609060101010101" charset="-122"/>
                <a:cs typeface="黑体" panose="02010609060101010101" charset="-122"/>
                <a:sym typeface="Arial" panose="020B0604020202020204" pitchFamily="34" charset="0"/>
              </a:rPr>
              <a:t>．开辟中国革命的新道路</a:t>
            </a:r>
          </a:p>
          <a:p>
            <a:pPr marL="0" lvl="0" indent="0">
              <a:lnSpc>
                <a:spcPct val="120000"/>
              </a:lnSpc>
              <a:spcBef>
                <a:spcPct val="0"/>
              </a:spcBef>
              <a:buSzTx/>
              <a:buFontTx/>
              <a:buNone/>
            </a:pPr>
            <a:r>
              <a:rPr lang="en-US" altLang="zh-CN" sz="2400" dirty="0">
                <a:latin typeface="黑体" panose="02010609060101010101" charset="-122"/>
                <a:ea typeface="黑体" panose="02010609060101010101" charset="-122"/>
                <a:cs typeface="黑体" panose="02010609060101010101" charset="-122"/>
                <a:sym typeface="Arial" panose="020B0604020202020204" pitchFamily="34" charset="0"/>
              </a:rPr>
              <a:t>C</a:t>
            </a:r>
            <a:r>
              <a:rPr lang="zh-CN" altLang="zh-CN" sz="2400" dirty="0">
                <a:latin typeface="黑体" panose="02010609060101010101" charset="-122"/>
                <a:ea typeface="黑体" panose="02010609060101010101" charset="-122"/>
                <a:cs typeface="黑体" panose="02010609060101010101" charset="-122"/>
                <a:sym typeface="Arial" panose="020B0604020202020204" pitchFamily="34" charset="0"/>
              </a:rPr>
              <a:t>．建立广泛革命统一战线</a:t>
            </a:r>
            <a:r>
              <a:rPr lang="en-US" altLang="zh-CN" sz="2400" dirty="0">
                <a:latin typeface="黑体" panose="02010609060101010101" charset="-122"/>
                <a:ea typeface="黑体" panose="02010609060101010101" charset="-122"/>
                <a:cs typeface="黑体" panose="02010609060101010101" charset="-122"/>
                <a:sym typeface="Arial" panose="020B0604020202020204" pitchFamily="34" charset="0"/>
              </a:rPr>
              <a:t>                   D</a:t>
            </a:r>
            <a:r>
              <a:rPr lang="zh-CN" altLang="zh-CN" sz="2400" dirty="0">
                <a:latin typeface="黑体" panose="02010609060101010101" charset="-122"/>
                <a:ea typeface="黑体" panose="02010609060101010101" charset="-122"/>
                <a:cs typeface="黑体" panose="02010609060101010101" charset="-122"/>
                <a:sym typeface="Arial" panose="020B0604020202020204" pitchFamily="34" charset="0"/>
              </a:rPr>
              <a:t>．动员社会各界进行抗战</a:t>
            </a:r>
          </a:p>
        </p:txBody>
      </p:sp>
      <p:sp>
        <p:nvSpPr>
          <p:cNvPr id="6" name="文本框 5"/>
          <p:cNvSpPr txBox="1"/>
          <p:nvPr>
            <p:custDataLst>
              <p:tags r:id="rId7"/>
            </p:custDataLst>
          </p:nvPr>
        </p:nvSpPr>
        <p:spPr>
          <a:xfrm>
            <a:off x="10715625" y="5125085"/>
            <a:ext cx="1171575" cy="1568450"/>
          </a:xfrm>
          <a:prstGeom prst="rect">
            <a:avLst/>
          </a:prstGeom>
          <a:noFill/>
          <a:ln w="9525">
            <a:noFill/>
          </a:ln>
        </p:spPr>
        <p:txBody>
          <a:bodyPr>
            <a:spAutoFit/>
          </a:bodyPr>
          <a:lstStyle/>
          <a:p>
            <a:pPr>
              <a:spcBef>
                <a:spcPct val="50000"/>
              </a:spcBef>
            </a:pPr>
            <a:r>
              <a:rPr lang="en-US" altLang="zh-CN" sz="9600" b="1" dirty="0">
                <a:solidFill>
                  <a:srgbClr val="C00000"/>
                </a:solidFill>
                <a:cs typeface="+mn-lt"/>
              </a:rPr>
              <a:t>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206883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方正公文黑体" panose="02000500000000000000" charset="-122"/>
              </a:rPr>
              <a:t>当堂检测</a:t>
            </a:r>
          </a:p>
        </p:txBody>
      </p:sp>
      <p:sp>
        <p:nvSpPr>
          <p:cNvPr id="3" name="文本框 2"/>
          <p:cNvSpPr txBox="1"/>
          <p:nvPr/>
        </p:nvSpPr>
        <p:spPr>
          <a:xfrm>
            <a:off x="379095" y="922655"/>
            <a:ext cx="11463020" cy="2526665"/>
          </a:xfrm>
          <a:prstGeom prst="rect">
            <a:avLst/>
          </a:prstGeom>
          <a:noFill/>
        </p:spPr>
        <p:txBody>
          <a:bodyPr wrap="square" rtlCol="0" anchor="t">
            <a:spAutoFit/>
          </a:bodyPr>
          <a:lstStyle/>
          <a:p>
            <a:pPr marR="0" defTabSz="914400" fontAlgn="ctr">
              <a:lnSpc>
                <a:spcPct val="110000"/>
              </a:lnSpc>
              <a:buClrTx/>
              <a:buSzTx/>
              <a:buFontTx/>
              <a:buNone/>
              <a:defRPr/>
            </a:pPr>
            <a:r>
              <a:rPr lang="en-US" altLang="zh-CN" sz="2400" kern="100" noProof="0" dirty="0">
                <a:solidFill>
                  <a:srgbClr val="C00000"/>
                </a:solidFill>
                <a:latin typeface="黑体" panose="02010609060101010101" charset="-122"/>
                <a:ea typeface="黑体" panose="02010609060101010101" charset="-122"/>
                <a:cs typeface="黑体" panose="02010609060101010101" charset="-122"/>
                <a:sym typeface="Arial" panose="020B0604020202020204" pitchFamily="34" charset="0"/>
              </a:rPr>
              <a:t>3</a:t>
            </a:r>
            <a:r>
              <a:rPr lang="zh-CN" altLang="en-US" sz="2400" kern="100" noProof="0" dirty="0">
                <a:solidFill>
                  <a:srgbClr val="C00000"/>
                </a:solidFill>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zh-CN" sz="2400" kern="100" noProof="0" dirty="0">
                <a:solidFill>
                  <a:srgbClr val="C00000"/>
                </a:solidFill>
                <a:latin typeface="黑体" panose="02010609060101010101" charset="-122"/>
                <a:ea typeface="黑体" panose="02010609060101010101" charset="-122"/>
                <a:cs typeface="黑体" panose="02010609060101010101" charset="-122"/>
                <a:sym typeface="Arial" panose="020B0604020202020204" pitchFamily="34" charset="0"/>
              </a:rPr>
              <a:t>（</a:t>
            </a:r>
            <a:r>
              <a:rPr lang="en-US" altLang="zh-CN" sz="2400" kern="100" noProof="0" dirty="0">
                <a:solidFill>
                  <a:srgbClr val="C00000"/>
                </a:solidFill>
                <a:latin typeface="黑体" panose="02010609060101010101" charset="-122"/>
                <a:ea typeface="黑体" panose="02010609060101010101" charset="-122"/>
                <a:cs typeface="黑体" panose="02010609060101010101" charset="-122"/>
                <a:sym typeface="Arial" panose="020B0604020202020204" pitchFamily="34" charset="0"/>
              </a:rPr>
              <a:t>2022·</a:t>
            </a:r>
            <a:r>
              <a:rPr lang="zh-CN" altLang="zh-CN" sz="2400" kern="100" noProof="0" dirty="0">
                <a:solidFill>
                  <a:srgbClr val="C00000"/>
                </a:solidFill>
                <a:latin typeface="黑体" panose="02010609060101010101" charset="-122"/>
                <a:ea typeface="黑体" panose="02010609060101010101" charset="-122"/>
                <a:cs typeface="黑体" panose="02010609060101010101" charset="-122"/>
                <a:sym typeface="Arial" panose="020B0604020202020204" pitchFamily="34" charset="0"/>
              </a:rPr>
              <a:t>福建卷）</a:t>
            </a:r>
            <a:r>
              <a:rPr lang="zh-CN"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在中央苏区，俱乐部是以政治动员为目标，进行政治文化学习与文娱体育活动的重要组织。</a:t>
            </a:r>
            <a:r>
              <a:rPr lang="en-US"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1933</a:t>
            </a:r>
            <a:r>
              <a:rPr lang="zh-CN"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年的统计显示，苏区乡村共有俱乐部</a:t>
            </a:r>
            <a:r>
              <a:rPr lang="en-US"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1917</a:t>
            </a:r>
            <a:r>
              <a:rPr lang="zh-CN"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个，经常参加体育运动者近</a:t>
            </a:r>
            <a:r>
              <a:rPr lang="en-US"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10</a:t>
            </a:r>
            <a:r>
              <a:rPr lang="zh-CN"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万人，城镇中俱乐部更加普遍。据此可知，该时期的俱乐部活动（</a:t>
            </a:r>
            <a:r>
              <a:rPr lang="en-US" altLang="zh-CN" sz="2400" kern="0" noProof="0" dirty="0">
                <a:latin typeface="黑体" panose="02010609060101010101" charset="-122"/>
                <a:ea typeface="黑体" panose="02010609060101010101" charset="-122"/>
                <a:cs typeface="黑体" panose="02010609060101010101" charset="-122"/>
                <a:sym typeface="Arial" panose="020B0604020202020204" pitchFamily="34" charset="0"/>
              </a:rPr>
              <a:t>     </a:t>
            </a:r>
            <a:r>
              <a:rPr lang="zh-CN"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a:t>
            </a:r>
            <a:endParaRPr kumimoji="0" lang="zh-CN" altLang="zh-CN" sz="2400" kern="100" cap="none" spc="0" normalizeH="0" baseline="0" noProof="0" dirty="0">
              <a:latin typeface="黑体" panose="02010609060101010101" charset="-122"/>
              <a:ea typeface="黑体" panose="02010609060101010101" charset="-122"/>
              <a:cs typeface="黑体" panose="02010609060101010101" charset="-122"/>
              <a:sym typeface="Arial" panose="020B0604020202020204" pitchFamily="34" charset="0"/>
            </a:endParaRPr>
          </a:p>
          <a:p>
            <a:pPr marL="241300" marR="0" defTabSz="914400" fontAlgn="ctr">
              <a:lnSpc>
                <a:spcPct val="110000"/>
              </a:lnSpc>
              <a:buClrTx/>
              <a:buSzTx/>
              <a:buFontTx/>
              <a:buNone/>
              <a:tabLst>
                <a:tab pos="2639060" algn="l"/>
              </a:tabLst>
              <a:defRPr/>
            </a:pPr>
            <a:r>
              <a:rPr lang="en-US"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A</a:t>
            </a:r>
            <a:r>
              <a:rPr lang="zh-CN"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．照搬了苏联的工作经验</a:t>
            </a:r>
            <a:r>
              <a:rPr lang="en-US"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	       B</a:t>
            </a:r>
            <a:r>
              <a:rPr lang="zh-CN"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．回应了革命斗争的需求</a:t>
            </a:r>
            <a:endParaRPr kumimoji="0" lang="zh-CN" altLang="zh-CN" sz="2400" kern="100" cap="none" spc="0" normalizeH="0" baseline="0" noProof="0" dirty="0">
              <a:latin typeface="黑体" panose="02010609060101010101" charset="-122"/>
              <a:ea typeface="黑体" panose="02010609060101010101" charset="-122"/>
              <a:cs typeface="黑体" panose="02010609060101010101" charset="-122"/>
              <a:sym typeface="Arial" panose="020B0604020202020204" pitchFamily="34" charset="0"/>
            </a:endParaRPr>
          </a:p>
          <a:p>
            <a:pPr marL="241300" marR="0" defTabSz="914400" fontAlgn="ctr">
              <a:lnSpc>
                <a:spcPct val="110000"/>
              </a:lnSpc>
              <a:buClrTx/>
              <a:buSzTx/>
              <a:buFontTx/>
              <a:buNone/>
              <a:tabLst>
                <a:tab pos="2639060" algn="l"/>
              </a:tabLst>
              <a:defRPr/>
            </a:pPr>
            <a:r>
              <a:rPr lang="en-US"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C</a:t>
            </a:r>
            <a:r>
              <a:rPr lang="zh-CN"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．扭转了苏区的发展态势</a:t>
            </a:r>
            <a:r>
              <a:rPr lang="en-US"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	       D</a:t>
            </a:r>
            <a:r>
              <a:rPr lang="zh-CN" altLang="zh-CN" sz="2400" kern="100" noProof="0" dirty="0">
                <a:latin typeface="黑体" panose="02010609060101010101" charset="-122"/>
                <a:ea typeface="黑体" panose="02010609060101010101" charset="-122"/>
                <a:cs typeface="黑体" panose="02010609060101010101" charset="-122"/>
                <a:sym typeface="Arial" panose="020B0604020202020204" pitchFamily="34" charset="0"/>
              </a:rPr>
              <a:t>．弘扬了竞技体育的精神</a:t>
            </a:r>
          </a:p>
        </p:txBody>
      </p:sp>
      <p:sp>
        <p:nvSpPr>
          <p:cNvPr id="6" name="文本框 5"/>
          <p:cNvSpPr txBox="1"/>
          <p:nvPr>
            <p:custDataLst>
              <p:tags r:id="rId4"/>
            </p:custDataLst>
          </p:nvPr>
        </p:nvSpPr>
        <p:spPr>
          <a:xfrm>
            <a:off x="10334625" y="2435860"/>
            <a:ext cx="1171575" cy="1568450"/>
          </a:xfrm>
          <a:prstGeom prst="rect">
            <a:avLst/>
          </a:prstGeom>
          <a:noFill/>
          <a:ln w="9525">
            <a:noFill/>
          </a:ln>
        </p:spPr>
        <p:txBody>
          <a:bodyPr>
            <a:spAutoFit/>
          </a:bodyPr>
          <a:lstStyle/>
          <a:p>
            <a:pPr>
              <a:spcBef>
                <a:spcPct val="50000"/>
              </a:spcBef>
            </a:pPr>
            <a:r>
              <a:rPr lang="en-US" altLang="zh-CN" sz="9600" b="1" dirty="0">
                <a:solidFill>
                  <a:srgbClr val="C00000"/>
                </a:solidFill>
                <a:cs typeface="+mn-lt"/>
              </a:rPr>
              <a:t>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399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3" name="圆角矩形 2"/>
          <p:cNvSpPr/>
          <p:nvPr>
            <p:custDataLst>
              <p:tags r:id="rId3"/>
            </p:custDataLst>
          </p:nvPr>
        </p:nvSpPr>
        <p:spPr>
          <a:xfrm>
            <a:off x="379095" y="339090"/>
            <a:ext cx="2204720"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考情考向</a:t>
            </a:r>
          </a:p>
        </p:txBody>
      </p:sp>
      <p:graphicFrame>
        <p:nvGraphicFramePr>
          <p:cNvPr id="4" name="表格 3"/>
          <p:cNvGraphicFramePr/>
          <p:nvPr>
            <p:custDataLst>
              <p:tags r:id="rId4"/>
            </p:custDataLst>
          </p:nvPr>
        </p:nvGraphicFramePr>
        <p:xfrm>
          <a:off x="379095" y="937260"/>
          <a:ext cx="11370310" cy="5486400"/>
        </p:xfrm>
        <a:graphic>
          <a:graphicData uri="http://schemas.openxmlformats.org/drawingml/2006/table">
            <a:tbl>
              <a:tblPr firstRow="1" bandRow="1">
                <a:tableStyleId>{5C22544A-7EE6-4342-B048-85BDC9FD1C3A}</a:tableStyleId>
              </a:tblPr>
              <a:tblGrid>
                <a:gridCol w="838200"/>
                <a:gridCol w="4901565"/>
                <a:gridCol w="5630545"/>
              </a:tblGrid>
              <a:tr h="457200">
                <a:tc rowSpan="2">
                  <a:txBody>
                    <a:bodyPr/>
                    <a:lstStyle/>
                    <a:p>
                      <a:pPr>
                        <a:buNone/>
                      </a:pPr>
                      <a:endParaRPr lang="zh-CN" altLang="en-US" sz="2400" b="1">
                        <a:solidFill>
                          <a:schemeClr val="tx1"/>
                        </a:solidFill>
                        <a:latin typeface="华文中宋" panose="02010600040101010101" pitchFamily="2" charset="-122"/>
                        <a:ea typeface="华文中宋" panose="02010600040101010101" pitchFamily="2" charset="-122"/>
                      </a:endParaRPr>
                    </a:p>
                    <a:p>
                      <a:pPr>
                        <a:buNone/>
                      </a:pPr>
                      <a:endParaRPr lang="zh-CN" altLang="en-US" sz="2400" b="1">
                        <a:solidFill>
                          <a:schemeClr val="tx1"/>
                        </a:solidFill>
                        <a:latin typeface="华文中宋" panose="02010600040101010101" pitchFamily="2" charset="-122"/>
                        <a:ea typeface="华文中宋" panose="02010600040101010101" pitchFamily="2" charset="-122"/>
                      </a:endParaRPr>
                    </a:p>
                    <a:p>
                      <a:pPr>
                        <a:buNone/>
                      </a:pPr>
                      <a:endParaRPr lang="zh-CN" altLang="en-US" sz="2400" b="1">
                        <a:solidFill>
                          <a:schemeClr val="tx1"/>
                        </a:solidFill>
                        <a:latin typeface="华文中宋" panose="02010600040101010101" pitchFamily="2" charset="-122"/>
                        <a:ea typeface="华文中宋" panose="02010600040101010101" pitchFamily="2" charset="-122"/>
                      </a:endParaRPr>
                    </a:p>
                    <a:p>
                      <a:pPr>
                        <a:buNone/>
                      </a:pPr>
                      <a:r>
                        <a:rPr lang="zh-CN" altLang="en-US" sz="2400" b="1">
                          <a:solidFill>
                            <a:schemeClr val="tx1"/>
                          </a:solidFill>
                          <a:latin typeface="华文中宋" panose="02010600040101010101" pitchFamily="2" charset="-122"/>
                          <a:ea typeface="华文中宋" panose="02010600040101010101" pitchFamily="2" charset="-122"/>
                        </a:rPr>
                        <a:t>考情分析</a:t>
                      </a:r>
                    </a:p>
                    <a:p>
                      <a:pPr>
                        <a:buNone/>
                      </a:pPr>
                      <a:endParaRPr lang="zh-CN" altLang="en-US" sz="2400" b="1">
                        <a:solidFill>
                          <a:schemeClr val="tx1"/>
                        </a:solidFill>
                        <a:latin typeface="华文中宋" panose="02010600040101010101" pitchFamily="2" charset="-122"/>
                        <a:ea typeface="华文中宋" panose="02010600040101010101" pitchFamily="2" charset="-122"/>
                      </a:endParaRPr>
                    </a:p>
                    <a:p>
                      <a:pPr>
                        <a:buNone/>
                      </a:pPr>
                      <a:endParaRPr lang="zh-CN" altLang="en-US" sz="2400" b="1">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2400" b="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全国卷</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2400" b="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地方卷</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224530">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dirty="0">
                          <a:solidFill>
                            <a:schemeClr val="tx1"/>
                          </a:solidFill>
                          <a:effectLst/>
                          <a:latin typeface="楷体" panose="02010609060101010101" charset="-122"/>
                          <a:ea typeface="楷体" panose="02010609060101010101" charset="-122"/>
                          <a:cs typeface="楷体" panose="02010609060101010101" charset="-122"/>
                          <a:sym typeface="+mn-ea"/>
                        </a:rPr>
                        <a:t>2023</a:t>
                      </a:r>
                      <a:r>
                        <a:rPr lang="zh-CN" altLang="en-US" sz="2400" b="0" dirty="0">
                          <a:solidFill>
                            <a:schemeClr val="tx1"/>
                          </a:solidFill>
                          <a:effectLst/>
                          <a:latin typeface="楷体" panose="02010609060101010101" charset="-122"/>
                          <a:ea typeface="楷体" panose="02010609060101010101" charset="-122"/>
                          <a:cs typeface="楷体" panose="02010609060101010101" charset="-122"/>
                          <a:sym typeface="+mn-ea"/>
                        </a:rPr>
                        <a:t>全国新课标卷</a:t>
                      </a:r>
                      <a:r>
                        <a:rPr lang="en-US" altLang="zh-CN" sz="2400" b="0" dirty="0">
                          <a:solidFill>
                            <a:schemeClr val="tx1"/>
                          </a:solidFill>
                          <a:effectLst/>
                          <a:latin typeface="楷体" panose="02010609060101010101" charset="-122"/>
                          <a:ea typeface="楷体" panose="02010609060101010101" charset="-122"/>
                          <a:cs typeface="楷体" panose="02010609060101010101" charset="-122"/>
                          <a:sym typeface="+mn-ea"/>
                        </a:rPr>
                        <a:t>·</a:t>
                      </a:r>
                      <a:r>
                        <a:rPr lang="en-US" altLang="zh-CN" sz="2400" dirty="0">
                          <a:latin typeface="楷体" panose="02010609060101010101" charset="-122"/>
                          <a:ea typeface="楷体" panose="02010609060101010101" charset="-122"/>
                          <a:cs typeface="楷体" panose="02010609060101010101" charset="-122"/>
                          <a:sym typeface="+mn-ea"/>
                        </a:rPr>
                        <a:t>国民政府初期民族工业的发展</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2023</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全国甲卷</a:t>
                      </a: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a:t>
                      </a:r>
                      <a:r>
                        <a:rPr lang="en-US" altLang="zh-CN" sz="2400" dirty="0">
                          <a:latin typeface="楷体" panose="02010609060101010101" charset="-122"/>
                          <a:ea typeface="楷体" panose="02010609060101010101" charset="-122"/>
                          <a:cs typeface="楷体" panose="02010609060101010101" charset="-122"/>
                          <a:sym typeface="+mn-ea"/>
                        </a:rPr>
                        <a:t>中共在根据地的制度探索</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2021</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全国乙卷</a:t>
                      </a: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a:t>
                      </a:r>
                      <a:r>
                        <a:rPr lang="zh-CN" altLang="zh-CN" sz="2400" dirty="0">
                          <a:solidFill>
                            <a:schemeClr val="tx1"/>
                          </a:solidFill>
                          <a:effectLst/>
                          <a:latin typeface="楷体" panose="02010609060101010101" charset="-122"/>
                          <a:ea typeface="楷体" panose="02010609060101010101" charset="-122"/>
                          <a:cs typeface="楷体" panose="02010609060101010101" charset="-122"/>
                          <a:sym typeface="Arial" panose="020B0604020202020204"/>
                        </a:rPr>
                        <a:t>土地革命时期的毛泽东思想、</a:t>
                      </a:r>
                      <a:r>
                        <a:rPr lang="zh-CN" altLang="en-US" sz="2400" dirty="0">
                          <a:latin typeface="楷体" panose="02010609060101010101" charset="-122"/>
                          <a:ea typeface="楷体" panose="02010609060101010101" charset="-122"/>
                          <a:cs typeface="楷体" panose="02010609060101010101" charset="-122"/>
                          <a:sym typeface="+mn-ea"/>
                        </a:rPr>
                        <a:t>中国共产党的重大会议</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2021</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全国甲卷</a:t>
                      </a: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民族工业发展情况</a:t>
                      </a:r>
                      <a:endParaRPr lang="en-US" altLang="zh-CN" sz="2400" dirty="0">
                        <a:latin typeface="楷体" panose="02010609060101010101" charset="-122"/>
                        <a:ea typeface="楷体" panose="02010609060101010101" charset="-122"/>
                        <a:cs typeface="楷体" panose="02010609060101010101"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2020</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全国</a:t>
                      </a:r>
                      <a:r>
                        <a:rPr lang="zh-CN" altLang="en-US" sz="2400" dirty="0">
                          <a:latin typeface="楷体" panose="02010609060101010101" charset="-122"/>
                          <a:ea typeface="楷体" panose="02010609060101010101" charset="-122"/>
                          <a:cs typeface="楷体" panose="02010609060101010101" charset="-122"/>
                          <a:sym typeface="+mn-ea"/>
                        </a:rPr>
                        <a:t>Ⅱ卷</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国共十年对峙</a:t>
                      </a:r>
                      <a:endPar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l">
                        <a:lnSpc>
                          <a:spcPct val="110000"/>
                        </a:lnSpc>
                        <a:spcBef>
                          <a:spcPts val="0"/>
                        </a:spcBef>
                        <a:spcAft>
                          <a:spcPts val="0"/>
                        </a:spcAft>
                      </a:pP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0" dirty="0">
                          <a:solidFill>
                            <a:schemeClr val="tx1"/>
                          </a:solidFill>
                          <a:latin typeface="楷体" panose="02010609060101010101" charset="-122"/>
                          <a:ea typeface="楷体" panose="02010609060101010101" charset="-122"/>
                          <a:cs typeface="楷体" panose="02010609060101010101" charset="-122"/>
                          <a:sym typeface="+mn-ea"/>
                        </a:rPr>
                        <a:t>辽宁</a:t>
                      </a:r>
                      <a:r>
                        <a:rPr sz="2400" b="0">
                          <a:solidFill>
                            <a:schemeClr val="tx1"/>
                          </a:solidFill>
                          <a:latin typeface="楷体" panose="02010609060101010101" charset="-122"/>
                          <a:ea typeface="楷体" panose="02010609060101010101" charset="-122"/>
                          <a:cs typeface="楷体" panose="02010609060101010101" charset="-122"/>
                          <a:sym typeface="Arial" panose="020B0604020202020204"/>
                        </a:rPr>
                        <a:t>卷·</a:t>
                      </a:r>
                      <a:r>
                        <a:rPr lang="zh-CN" altLang="en-US" sz="2400" dirty="0">
                          <a:latin typeface="楷体" panose="02010609060101010101" charset="-122"/>
                          <a:ea typeface="楷体" panose="02010609060101010101" charset="-122"/>
                          <a:cs typeface="楷体" panose="02010609060101010101" charset="-122"/>
                          <a:sym typeface="+mn-ea"/>
                        </a:rPr>
                        <a:t>民族工业发展的影响</a:t>
                      </a:r>
                      <a:endParaRPr lang="en-US" altLang="zh-CN" sz="2400" b="0">
                        <a:solidFill>
                          <a:schemeClr val="tx1"/>
                        </a:solidFill>
                        <a:latin typeface="楷体" panose="02010609060101010101" charset="-122"/>
                        <a:ea typeface="楷体" panose="02010609060101010101" charset="-122"/>
                        <a:cs typeface="楷体" panose="02010609060101010101" charset="-122"/>
                        <a:sym typeface="Arial" panose="020B0604020202020204"/>
                      </a:endParaRPr>
                    </a:p>
                    <a:p>
                      <a:pPr indent="0" algn="l">
                        <a:lnSpc>
                          <a:spcPct val="110000"/>
                        </a:lnSpc>
                        <a:spcBef>
                          <a:spcPts val="0"/>
                        </a:spcBef>
                        <a:spcAft>
                          <a:spcPts val="0"/>
                        </a:spcAft>
                      </a:pP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2023</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福建卷</a:t>
                      </a: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工农武装割据的实践</a:t>
                      </a:r>
                      <a:endPar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endParaRPr>
                    </a:p>
                    <a:p>
                      <a:pPr indent="0" algn="l">
                        <a:lnSpc>
                          <a:spcPct val="110000"/>
                        </a:lnSpc>
                        <a:spcBef>
                          <a:spcPts val="0"/>
                        </a:spcBef>
                        <a:spcAft>
                          <a:spcPts val="0"/>
                        </a:spcAft>
                      </a:pP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2022</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浙江卷</a:t>
                      </a: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土地革命</a:t>
                      </a:r>
                      <a:endPar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endParaRPr>
                    </a:p>
                    <a:p>
                      <a:pPr indent="0" algn="l">
                        <a:lnSpc>
                          <a:spcPct val="110000"/>
                        </a:lnSpc>
                        <a:spcBef>
                          <a:spcPts val="0"/>
                        </a:spcBef>
                        <a:spcAft>
                          <a:spcPts val="0"/>
                        </a:spcAft>
                      </a:pP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2021</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重庆卷</a:t>
                      </a: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中共领导农民运动</a:t>
                      </a:r>
                      <a:endPar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endParaRPr>
                    </a:p>
                    <a:p>
                      <a:pPr indent="0" algn="l">
                        <a:lnSpc>
                          <a:spcPct val="110000"/>
                        </a:lnSpc>
                        <a:spcBef>
                          <a:spcPts val="0"/>
                        </a:spcBef>
                        <a:spcAft>
                          <a:spcPts val="0"/>
                        </a:spcAft>
                      </a:pP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2021</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山东卷</a:t>
                      </a: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中共发展史</a:t>
                      </a:r>
                      <a:endPar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endParaRPr>
                    </a:p>
                    <a:p>
                      <a:pPr indent="0" algn="l">
                        <a:lnSpc>
                          <a:spcPct val="110000"/>
                        </a:lnSpc>
                        <a:spcBef>
                          <a:spcPts val="0"/>
                        </a:spcBef>
                        <a:spcAft>
                          <a:spcPts val="0"/>
                        </a:spcAft>
                      </a:pP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2021</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辽宁卷</a:t>
                      </a: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中央苏区经济建设</a:t>
                      </a:r>
                      <a:endPar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endParaRPr>
                    </a:p>
                    <a:p>
                      <a:pPr indent="0" algn="l">
                        <a:lnSpc>
                          <a:spcPct val="110000"/>
                        </a:lnSpc>
                        <a:spcBef>
                          <a:spcPts val="0"/>
                        </a:spcBef>
                        <a:spcAft>
                          <a:spcPts val="0"/>
                        </a:spcAft>
                      </a:pP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2021</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福建卷</a:t>
                      </a: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土地革命</a:t>
                      </a:r>
                      <a:endPar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endParaRPr>
                    </a:p>
                    <a:p>
                      <a:pPr indent="0" algn="l">
                        <a:lnSpc>
                          <a:spcPct val="110000"/>
                        </a:lnSpc>
                        <a:spcBef>
                          <a:spcPts val="0"/>
                        </a:spcBef>
                        <a:spcAft>
                          <a:spcPts val="0"/>
                        </a:spcAft>
                      </a:pP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2021</a:t>
                      </a:r>
                      <a:r>
                        <a:rPr lang="zh-CN" altLang="en-US" sz="2400" b="0" kern="0" dirty="0">
                          <a:solidFill>
                            <a:schemeClr val="tx1"/>
                          </a:solidFill>
                          <a:effectLst/>
                          <a:latin typeface="楷体" panose="02010609060101010101" charset="-122"/>
                          <a:ea typeface="楷体" panose="02010609060101010101" charset="-122"/>
                          <a:cs typeface="楷体" panose="02010609060101010101" charset="-122"/>
                          <a:sym typeface="+mn-ea"/>
                        </a:rPr>
                        <a:t>河北卷</a:t>
                      </a:r>
                      <a:r>
                        <a:rPr lang="en-US"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rPr>
                        <a:t>·</a:t>
                      </a:r>
                      <a:r>
                        <a:rPr lang="zh-CN" sz="2400" b="0" kern="0">
                          <a:solidFill>
                            <a:schemeClr val="tx1"/>
                          </a:solidFill>
                          <a:effectLst/>
                          <a:latin typeface="楷体" panose="02010609060101010101" charset="-122"/>
                          <a:ea typeface="楷体" panose="02010609060101010101" charset="-122"/>
                          <a:sym typeface="+mn-ea"/>
                        </a:rPr>
                        <a:t>群众工作</a:t>
                      </a:r>
                      <a:endParaRPr lang="zh-CN" altLang="zh-CN" sz="2400" b="0" kern="0" dirty="0">
                        <a:solidFill>
                          <a:schemeClr val="tx1"/>
                        </a:solidFill>
                        <a:effectLst/>
                        <a:latin typeface="楷体" panose="02010609060101010101" charset="-122"/>
                        <a:ea typeface="楷体" panose="02010609060101010101" charset="-122"/>
                        <a:cs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059180">
                <a:tc>
                  <a:txBody>
                    <a:bodyPr/>
                    <a:lstStyle/>
                    <a:p>
                      <a:pPr>
                        <a:lnSpc>
                          <a:spcPct val="100000"/>
                        </a:lnSpc>
                        <a:buNone/>
                      </a:pPr>
                      <a:r>
                        <a:rPr lang="zh-CN" altLang="en-US" sz="2400" b="1">
                          <a:solidFill>
                            <a:schemeClr val="tx1"/>
                          </a:solidFill>
                          <a:latin typeface="华文中宋" panose="02010600040101010101" pitchFamily="2" charset="-122"/>
                          <a:ea typeface="华文中宋" panose="02010600040101010101" pitchFamily="2" charset="-122"/>
                        </a:rPr>
                        <a:t>考向</a:t>
                      </a:r>
                    </a:p>
                    <a:p>
                      <a:pPr>
                        <a:lnSpc>
                          <a:spcPct val="100000"/>
                        </a:lnSpc>
                        <a:buNone/>
                      </a:pPr>
                      <a:r>
                        <a:rPr lang="zh-CN" altLang="en-US" sz="2400" b="1">
                          <a:solidFill>
                            <a:schemeClr val="tx1"/>
                          </a:solidFill>
                          <a:latin typeface="华文中宋" panose="02010600040101010101" pitchFamily="2" charset="-122"/>
                          <a:ea typeface="华文中宋" panose="02010600040101010101" pitchFamily="2" charset="-122"/>
                        </a:rPr>
                        <a:t>分析</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a:buNone/>
                      </a:pPr>
                      <a:endParaRPr lang="zh-CN" altLang="en-US" sz="2400" b="1">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669925">
                <a:tc>
                  <a:txBody>
                    <a:bodyPr/>
                    <a:lstStyle/>
                    <a:p>
                      <a:pPr>
                        <a:buNone/>
                      </a:pPr>
                      <a:r>
                        <a:rPr lang="zh-CN" altLang="en-US" sz="2400" b="1">
                          <a:solidFill>
                            <a:schemeClr val="tx1"/>
                          </a:solidFill>
                          <a:latin typeface="华文中宋" panose="02010600040101010101" pitchFamily="2" charset="-122"/>
                          <a:ea typeface="华文中宋" panose="02010600040101010101" pitchFamily="2" charset="-122"/>
                        </a:rPr>
                        <a:t>考查方式</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a:buNone/>
                      </a:pPr>
                      <a:endParaRPr lang="zh-CN" altLang="en-US" sz="2400" b="1">
                        <a:solidFill>
                          <a:schemeClr val="tx1"/>
                        </a:solidFill>
                        <a:latin typeface="华文中宋" panose="02010600040101010101" pitchFamily="2" charset="-122"/>
                        <a:ea typeface="华文中宋" panose="02010600040101010101" pitchFamily="2" charset="-122"/>
                      </a:endParaRPr>
                    </a:p>
                    <a:p>
                      <a:pPr>
                        <a:buNone/>
                      </a:pPr>
                      <a:endParaRPr lang="zh-CN" altLang="en-US" sz="2400" b="1">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5" name="文本框 4"/>
          <p:cNvSpPr txBox="1"/>
          <p:nvPr/>
        </p:nvSpPr>
        <p:spPr>
          <a:xfrm>
            <a:off x="1162685" y="4699635"/>
            <a:ext cx="10586720" cy="1087755"/>
          </a:xfrm>
          <a:prstGeom prst="rect">
            <a:avLst/>
          </a:prstGeom>
          <a:noFill/>
        </p:spPr>
        <p:txBody>
          <a:bodyPr wrap="square" rtlCol="0" anchor="t">
            <a:spAutoFit/>
          </a:bodyPr>
          <a:lstStyle/>
          <a:p>
            <a:pPr>
              <a:lnSpc>
                <a:spcPct val="90000"/>
              </a:lnSpc>
            </a:pPr>
            <a:r>
              <a:rPr lang="en-US" sz="2400" b="1">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sym typeface="+mn-ea"/>
              </a:rPr>
              <a:t>1.</a:t>
            </a:r>
            <a:r>
              <a:rPr lang="en-US" altLang="zh-CN" sz="24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国共十年对峙时期中共对革命道路的探索</a:t>
            </a:r>
            <a:r>
              <a:rPr lang="zh-CN" altLang="en-US" sz="24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a:t>
            </a:r>
          </a:p>
          <a:p>
            <a:pPr>
              <a:lnSpc>
                <a:spcPct val="90000"/>
              </a:lnSpc>
            </a:pPr>
            <a:r>
              <a:rPr lang="en-US" altLang="zh-CN" sz="24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2.</a:t>
            </a:r>
            <a:r>
              <a:rPr lang="zh-CN" altLang="en-US" sz="24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共产党的政权建设、经济建设和武装斗争；</a:t>
            </a:r>
          </a:p>
          <a:p>
            <a:pPr>
              <a:lnSpc>
                <a:spcPct val="90000"/>
              </a:lnSpc>
            </a:pPr>
            <a:r>
              <a:rPr lang="en-US" altLang="zh-CN" sz="24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3.</a:t>
            </a:r>
            <a:r>
              <a:rPr lang="zh-CN" altLang="en-US" sz="24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长征的历史意义等。</a:t>
            </a:r>
            <a:endParaRPr lang="zh-CN" altLang="en-US" sz="2400" b="1" dirty="0">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6" name="文本框 5"/>
          <p:cNvSpPr txBox="1"/>
          <p:nvPr/>
        </p:nvSpPr>
        <p:spPr>
          <a:xfrm>
            <a:off x="1175385" y="5787390"/>
            <a:ext cx="10631805" cy="829945"/>
          </a:xfrm>
          <a:prstGeom prst="rect">
            <a:avLst/>
          </a:prstGeom>
          <a:noFill/>
        </p:spPr>
        <p:txBody>
          <a:bodyPr wrap="square" rtlCol="0" anchor="t">
            <a:spAutoFit/>
          </a:bodyPr>
          <a:lstStyle/>
          <a:p>
            <a:pPr marL="0" lvl="0" indent="0" latinLnBrk="1">
              <a:lnSpc>
                <a:spcPct val="100000"/>
              </a:lnSpc>
              <a:buNone/>
            </a:pPr>
            <a:r>
              <a:rPr lang="zh-CN" sz="2400" kern="100" dirty="0">
                <a:solidFill>
                  <a:srgbClr val="000000"/>
                </a:solidFill>
                <a:effectLst/>
                <a:latin typeface="华文中宋" panose="02010600040101010101" pitchFamily="2" charset="-122"/>
                <a:ea typeface="华文中宋" panose="02010600040101010101" pitchFamily="2" charset="-122"/>
                <a:cs typeface="黑体" panose="02010609060101010101" charset="-122"/>
                <a:sym typeface="+mn-ea"/>
              </a:rPr>
              <a:t>近三年考查多，选择题、材料题都有考查，中共在根据地的制度探索，重点是土地革命的开展，复习时要重视。</a:t>
            </a:r>
            <a:endParaRPr lang="zh-CN" altLang="en-US" sz="2400" dirty="0">
              <a:solidFill>
                <a:schemeClr val="tx1"/>
              </a:solidFill>
              <a:latin typeface="华文中宋" panose="02010600040101010101" pitchFamily="2" charset="-122"/>
              <a:ea typeface="华文中宋" panose="02010600040101010101" pitchFamily="2" charset="-122"/>
              <a:cs typeface="黑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3" name="圆角矩形 2"/>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4" name="文本框 3"/>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（一）政治上</a:t>
            </a:r>
          </a:p>
        </p:txBody>
      </p:sp>
      <p:grpSp>
        <p:nvGrpSpPr>
          <p:cNvPr id="5" name="组合 4"/>
          <p:cNvGrpSpPr/>
          <p:nvPr/>
        </p:nvGrpSpPr>
        <p:grpSpPr>
          <a:xfrm>
            <a:off x="234950" y="1442085"/>
            <a:ext cx="1493520" cy="5147310"/>
            <a:chOff x="-8" y="2475"/>
            <a:chExt cx="2352" cy="8106"/>
          </a:xfrm>
        </p:grpSpPr>
        <p:grpSp>
          <p:nvGrpSpPr>
            <p:cNvPr id="6" name="组合 5"/>
            <p:cNvGrpSpPr/>
            <p:nvPr/>
          </p:nvGrpSpPr>
          <p:grpSpPr>
            <a:xfrm>
              <a:off x="-8" y="2927"/>
              <a:ext cx="2352" cy="6622"/>
              <a:chOff x="-8" y="2927"/>
              <a:chExt cx="2352" cy="6622"/>
            </a:xfrm>
          </p:grpSpPr>
          <p:sp>
            <p:nvSpPr>
              <p:cNvPr id="14" name="文本框 11"/>
              <p:cNvSpPr txBox="1"/>
              <p:nvPr>
                <p:custDataLst>
                  <p:tags r:id="rId18"/>
                </p:custDataLst>
              </p:nvPr>
            </p:nvSpPr>
            <p:spPr>
              <a:xfrm>
                <a:off x="0" y="2927"/>
                <a:ext cx="2345" cy="771"/>
              </a:xfrm>
              <a:prstGeom prst="rect">
                <a:avLst/>
              </a:prstGeom>
              <a:noFill/>
            </p:spPr>
            <p:txBody>
              <a:bodyPr wrap="square" lIns="121912" tIns="60956" rIns="121912" bIns="60956" rtlCol="0">
                <a:spAutoFit/>
              </a:bodyPr>
              <a:lstStyle/>
              <a:p>
                <a:pPr algn="l"/>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1925</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年</a:t>
                </a:r>
              </a:p>
            </p:txBody>
          </p:sp>
          <p:sp>
            <p:nvSpPr>
              <p:cNvPr id="15" name="文本框 11"/>
              <p:cNvSpPr txBox="1"/>
              <p:nvPr>
                <p:custDataLst>
                  <p:tags r:id="rId19"/>
                </p:custDataLst>
              </p:nvPr>
            </p:nvSpPr>
            <p:spPr>
              <a:xfrm>
                <a:off x="0" y="3919"/>
                <a:ext cx="2345" cy="771"/>
              </a:xfrm>
              <a:prstGeom prst="rect">
                <a:avLst/>
              </a:prstGeom>
              <a:noFill/>
            </p:spPr>
            <p:txBody>
              <a:bodyPr wrap="square" lIns="121912" tIns="60956" rIns="121912" bIns="60956" rtlCol="0">
                <a:spAutoFit/>
              </a:bodyPr>
              <a:lstStyle/>
              <a:p>
                <a:pPr algn="l"/>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1926</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年</a:t>
                </a:r>
              </a:p>
            </p:txBody>
          </p:sp>
          <p:sp>
            <p:nvSpPr>
              <p:cNvPr id="16" name="文本框 11"/>
              <p:cNvSpPr txBox="1"/>
              <p:nvPr>
                <p:custDataLst>
                  <p:tags r:id="rId20"/>
                </p:custDataLst>
              </p:nvPr>
            </p:nvSpPr>
            <p:spPr>
              <a:xfrm>
                <a:off x="0" y="4940"/>
                <a:ext cx="2345" cy="771"/>
              </a:xfrm>
              <a:prstGeom prst="rect">
                <a:avLst/>
              </a:prstGeom>
              <a:noFill/>
            </p:spPr>
            <p:txBody>
              <a:bodyPr wrap="square" lIns="121912" tIns="60956" rIns="121912" bIns="60956" rtlCol="0">
                <a:spAutoFit/>
              </a:bodyPr>
              <a:lstStyle/>
              <a:p>
                <a:pPr algn="l"/>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1927</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年</a:t>
                </a:r>
              </a:p>
            </p:txBody>
          </p:sp>
          <p:sp>
            <p:nvSpPr>
              <p:cNvPr id="18" name="文本框 17"/>
              <p:cNvSpPr txBox="1"/>
              <p:nvPr/>
            </p:nvSpPr>
            <p:spPr>
              <a:xfrm>
                <a:off x="860" y="5564"/>
                <a:ext cx="1214" cy="725"/>
              </a:xfrm>
              <a:prstGeom prst="rect">
                <a:avLst/>
              </a:prstGeom>
              <a:noFill/>
            </p:spPr>
            <p:txBody>
              <a:bodyPr wrap="square" rtlCol="0" anchor="t">
                <a:spAutoFit/>
              </a:bodyPr>
              <a:lstStyle/>
              <a:p>
                <a:pPr algn="l"/>
                <a:r>
                  <a:rPr lang="en-US" altLang="zh-CN" sz="2400">
                    <a:latin typeface="华文中宋" panose="02010600040101010101" pitchFamily="2" charset="-122"/>
                    <a:ea typeface="华文中宋" panose="02010600040101010101" pitchFamily="2" charset="-122"/>
                    <a:cs typeface="华文中宋" panose="02010600040101010101" pitchFamily="2" charset="-122"/>
                    <a:sym typeface="+mn-ea"/>
                  </a:rPr>
                  <a:t>4</a:t>
                </a:r>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月</a:t>
                </a:r>
              </a:p>
            </p:txBody>
          </p:sp>
          <p:sp>
            <p:nvSpPr>
              <p:cNvPr id="20" name="文本框 19"/>
              <p:cNvSpPr txBox="1"/>
              <p:nvPr/>
            </p:nvSpPr>
            <p:spPr>
              <a:xfrm>
                <a:off x="890" y="6788"/>
                <a:ext cx="1214" cy="725"/>
              </a:xfrm>
              <a:prstGeom prst="rect">
                <a:avLst/>
              </a:prstGeom>
              <a:noFill/>
            </p:spPr>
            <p:txBody>
              <a:bodyPr wrap="square" rtlCol="0" anchor="t">
                <a:spAutoFit/>
              </a:bodyPr>
              <a:lstStyle/>
              <a:p>
                <a:pPr algn="l"/>
                <a:r>
                  <a:rPr lang="en-US" altLang="zh-CN" sz="2400">
                    <a:latin typeface="华文中宋" panose="02010600040101010101" pitchFamily="2" charset="-122"/>
                    <a:ea typeface="华文中宋" panose="02010600040101010101" pitchFamily="2" charset="-122"/>
                    <a:cs typeface="华文中宋" panose="02010600040101010101" pitchFamily="2" charset="-122"/>
                    <a:sym typeface="+mn-ea"/>
                  </a:rPr>
                  <a:t>7</a:t>
                </a:r>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月</a:t>
                </a:r>
              </a:p>
            </p:txBody>
          </p:sp>
          <p:sp>
            <p:nvSpPr>
              <p:cNvPr id="21" name="文本框 20"/>
              <p:cNvSpPr txBox="1"/>
              <p:nvPr/>
            </p:nvSpPr>
            <p:spPr>
              <a:xfrm>
                <a:off x="890" y="7866"/>
                <a:ext cx="1214" cy="725"/>
              </a:xfrm>
              <a:prstGeom prst="rect">
                <a:avLst/>
              </a:prstGeom>
              <a:noFill/>
            </p:spPr>
            <p:txBody>
              <a:bodyPr wrap="square" rtlCol="0" anchor="t">
                <a:spAutoFit/>
              </a:bodyPr>
              <a:lstStyle/>
              <a:p>
                <a:pPr algn="l"/>
                <a:r>
                  <a:rPr lang="en-US" altLang="zh-CN" sz="2400">
                    <a:latin typeface="华文中宋" panose="02010600040101010101" pitchFamily="2" charset="-122"/>
                    <a:ea typeface="华文中宋" panose="02010600040101010101" pitchFamily="2" charset="-122"/>
                    <a:cs typeface="华文中宋" panose="02010600040101010101" pitchFamily="2" charset="-122"/>
                    <a:sym typeface="+mn-ea"/>
                  </a:rPr>
                  <a:t>9</a:t>
                </a:r>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月</a:t>
                </a:r>
              </a:p>
            </p:txBody>
          </p:sp>
          <p:sp>
            <p:nvSpPr>
              <p:cNvPr id="27" name="文本框 26"/>
              <p:cNvSpPr txBox="1"/>
              <p:nvPr>
                <p:custDataLst>
                  <p:tags r:id="rId21"/>
                </p:custDataLst>
              </p:nvPr>
            </p:nvSpPr>
            <p:spPr>
              <a:xfrm>
                <a:off x="-8" y="8825"/>
                <a:ext cx="2082" cy="725"/>
              </a:xfrm>
              <a:prstGeom prst="rect">
                <a:avLst/>
              </a:prstGeom>
              <a:noFill/>
            </p:spPr>
            <p:txBody>
              <a:bodyPr wrap="square">
                <a:spAutoFit/>
              </a:bodyPr>
              <a:lstStyle/>
              <a:p>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1928</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年</a:t>
                </a:r>
              </a:p>
            </p:txBody>
          </p:sp>
        </p:grpSp>
        <p:grpSp>
          <p:nvGrpSpPr>
            <p:cNvPr id="7" name="组合 6"/>
            <p:cNvGrpSpPr/>
            <p:nvPr/>
          </p:nvGrpSpPr>
          <p:grpSpPr>
            <a:xfrm>
              <a:off x="1935" y="2475"/>
              <a:ext cx="306" cy="8106"/>
              <a:chOff x="1935" y="2475"/>
              <a:chExt cx="306" cy="8106"/>
            </a:xfrm>
          </p:grpSpPr>
          <p:cxnSp>
            <p:nvCxnSpPr>
              <p:cNvPr id="17" name="直接连接符 16"/>
              <p:cNvCxnSpPr/>
              <p:nvPr>
                <p:custDataLst>
                  <p:tags r:id="rId11"/>
                </p:custDataLst>
              </p:nvPr>
            </p:nvCxnSpPr>
            <p:spPr>
              <a:xfrm flipH="1">
                <a:off x="2076" y="2475"/>
                <a:ext cx="28" cy="81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流程图: 接点 18"/>
              <p:cNvSpPr/>
              <p:nvPr>
                <p:custDataLst>
                  <p:tags r:id="rId12"/>
                </p:custDataLst>
              </p:nvPr>
            </p:nvSpPr>
            <p:spPr>
              <a:xfrm>
                <a:off x="1935" y="3231"/>
                <a:ext cx="307" cy="275"/>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接点 18"/>
              <p:cNvSpPr/>
              <p:nvPr>
                <p:custDataLst>
                  <p:tags r:id="rId13"/>
                </p:custDataLst>
              </p:nvPr>
            </p:nvSpPr>
            <p:spPr>
              <a:xfrm>
                <a:off x="1935" y="4155"/>
                <a:ext cx="307" cy="275"/>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流程图: 接点 18"/>
              <p:cNvSpPr/>
              <p:nvPr>
                <p:custDataLst>
                  <p:tags r:id="rId14"/>
                </p:custDataLst>
              </p:nvPr>
            </p:nvSpPr>
            <p:spPr>
              <a:xfrm>
                <a:off x="1935" y="5846"/>
                <a:ext cx="307" cy="275"/>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接点 18"/>
              <p:cNvSpPr/>
              <p:nvPr>
                <p:custDataLst>
                  <p:tags r:id="rId15"/>
                </p:custDataLst>
              </p:nvPr>
            </p:nvSpPr>
            <p:spPr>
              <a:xfrm>
                <a:off x="1935" y="7019"/>
                <a:ext cx="307" cy="275"/>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接点 18"/>
              <p:cNvSpPr/>
              <p:nvPr>
                <p:custDataLst>
                  <p:tags r:id="rId16"/>
                </p:custDataLst>
              </p:nvPr>
            </p:nvSpPr>
            <p:spPr>
              <a:xfrm>
                <a:off x="1935" y="8192"/>
                <a:ext cx="307" cy="275"/>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流程图: 接点 18"/>
              <p:cNvSpPr/>
              <p:nvPr>
                <p:custDataLst>
                  <p:tags r:id="rId17"/>
                </p:custDataLst>
              </p:nvPr>
            </p:nvSpPr>
            <p:spPr>
              <a:xfrm>
                <a:off x="1935" y="9275"/>
                <a:ext cx="307" cy="275"/>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2" name="图片 31"/>
          <p:cNvPicPr>
            <a:picLocks noChangeAspect="1"/>
          </p:cNvPicPr>
          <p:nvPr>
            <p:custDataLst>
              <p:tags r:id="rId4"/>
            </p:custDataLst>
          </p:nvPr>
        </p:nvPicPr>
        <p:blipFill>
          <a:blip r:embed="rId23"/>
          <a:stretch>
            <a:fillRect/>
          </a:stretch>
        </p:blipFill>
        <p:spPr>
          <a:xfrm>
            <a:off x="6987540" y="1280795"/>
            <a:ext cx="4954905" cy="5308600"/>
          </a:xfrm>
          <a:prstGeom prst="rect">
            <a:avLst/>
          </a:prstGeom>
        </p:spPr>
      </p:pic>
      <p:sp>
        <p:nvSpPr>
          <p:cNvPr id="22" name="文本框 11"/>
          <p:cNvSpPr txBox="1"/>
          <p:nvPr>
            <p:custDataLst>
              <p:tags r:id="rId5"/>
            </p:custDataLst>
          </p:nvPr>
        </p:nvSpPr>
        <p:spPr>
          <a:xfrm>
            <a:off x="1904365" y="1807845"/>
            <a:ext cx="3136265" cy="551180"/>
          </a:xfrm>
          <a:prstGeom prst="rect">
            <a:avLst/>
          </a:prstGeom>
          <a:solidFill>
            <a:srgbClr val="FFFFFF"/>
          </a:solidFill>
          <a:ln w="19050">
            <a:solidFill>
              <a:srgbClr val="5F3E23"/>
            </a:solidFill>
          </a:ln>
        </p:spPr>
        <p:txBody>
          <a:bodyPr wrap="square" lIns="121912" tIns="60956" rIns="121912" bIns="60956" rtlCol="0">
            <a:spAutoFit/>
          </a:bodyPr>
          <a:lstStyle/>
          <a:p>
            <a:pPr algn="l"/>
            <a:r>
              <a:rPr lang="zh-CN" altLang="en-US" sz="2800">
                <a:solidFill>
                  <a:sysClr val="windowText" lastClr="000000"/>
                </a:solidFill>
                <a:latin typeface="华文中宋" panose="02010600040101010101" pitchFamily="2" charset="-122"/>
                <a:ea typeface="华文中宋" panose="02010600040101010101" pitchFamily="2" charset="-122"/>
              </a:rPr>
              <a:t>广州国民政府成立</a:t>
            </a:r>
          </a:p>
        </p:txBody>
      </p:sp>
      <p:sp>
        <p:nvSpPr>
          <p:cNvPr id="23" name="文本框 22"/>
          <p:cNvSpPr txBox="1"/>
          <p:nvPr>
            <p:custDataLst>
              <p:tags r:id="rId6"/>
            </p:custDataLst>
          </p:nvPr>
        </p:nvSpPr>
        <p:spPr>
          <a:xfrm>
            <a:off x="1904365" y="2437765"/>
            <a:ext cx="3502660" cy="551180"/>
          </a:xfrm>
          <a:prstGeom prst="rect">
            <a:avLst/>
          </a:prstGeom>
          <a:solidFill>
            <a:srgbClr val="FFFFFF"/>
          </a:solidFill>
          <a:ln w="19050">
            <a:solidFill>
              <a:srgbClr val="5F3E23"/>
            </a:solidFill>
          </a:ln>
        </p:spPr>
        <p:txBody>
          <a:bodyPr wrap="square" lIns="121912" tIns="60956" rIns="121912" bIns="60956" rtlCol="0">
            <a:spAutoFit/>
          </a:bodyPr>
          <a:lstStyle/>
          <a:p>
            <a:pPr algn="l"/>
            <a:r>
              <a:rPr lang="zh-CN" altLang="en-US" sz="2800">
                <a:solidFill>
                  <a:sysClr val="windowText" lastClr="000000"/>
                </a:solidFill>
                <a:latin typeface="华文中宋" panose="02010600040101010101" pitchFamily="2" charset="-122"/>
                <a:ea typeface="华文中宋" panose="02010600040101010101" pitchFamily="2" charset="-122"/>
              </a:rPr>
              <a:t>国共合作，开始北伐</a:t>
            </a:r>
          </a:p>
        </p:txBody>
      </p:sp>
      <p:sp>
        <p:nvSpPr>
          <p:cNvPr id="24" name="文本框 23"/>
          <p:cNvSpPr txBox="1"/>
          <p:nvPr>
            <p:custDataLst>
              <p:tags r:id="rId7"/>
            </p:custDataLst>
          </p:nvPr>
        </p:nvSpPr>
        <p:spPr>
          <a:xfrm>
            <a:off x="1904365" y="3482340"/>
            <a:ext cx="4182110" cy="551180"/>
          </a:xfrm>
          <a:prstGeom prst="rect">
            <a:avLst/>
          </a:prstGeom>
          <a:solidFill>
            <a:srgbClr val="FFFFFF"/>
          </a:solidFill>
          <a:ln w="19050">
            <a:solidFill>
              <a:srgbClr val="5F3E23"/>
            </a:solidFill>
          </a:ln>
        </p:spPr>
        <p:txBody>
          <a:bodyPr wrap="square" lIns="121912" tIns="60956" rIns="121912" bIns="60956" rtlCol="0">
            <a:spAutoFit/>
          </a:bodyPr>
          <a:lstStyle/>
          <a:p>
            <a:pPr algn="l"/>
            <a:r>
              <a:rPr lang="zh-CN" altLang="en-US"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蒋介石</a:t>
            </a:r>
            <a:r>
              <a:rPr lang="en-US" altLang="zh-CN"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四</a:t>
            </a:r>
            <a:r>
              <a:rPr lang="en-US" altLang="zh-CN"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一二</a:t>
            </a:r>
            <a:r>
              <a:rPr lang="en-US" altLang="zh-CN"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政变</a:t>
            </a:r>
            <a:endParaRPr lang="en-US" altLang="zh-CN"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5" name="文本框 24"/>
          <p:cNvSpPr txBox="1"/>
          <p:nvPr>
            <p:custDataLst>
              <p:tags r:id="rId8"/>
            </p:custDataLst>
          </p:nvPr>
        </p:nvSpPr>
        <p:spPr>
          <a:xfrm>
            <a:off x="1904365" y="4157980"/>
            <a:ext cx="4182110" cy="551180"/>
          </a:xfrm>
          <a:prstGeom prst="rect">
            <a:avLst/>
          </a:prstGeom>
          <a:solidFill>
            <a:srgbClr val="FFFFFF"/>
          </a:solidFill>
          <a:ln w="19050">
            <a:solidFill>
              <a:srgbClr val="5F3E23"/>
            </a:solidFill>
          </a:ln>
        </p:spPr>
        <p:txBody>
          <a:bodyPr wrap="square" lIns="121912" tIns="60956" rIns="121912" bIns="60956" rtlCol="0">
            <a:spAutoFit/>
          </a:bodyPr>
          <a:lstStyle/>
          <a:p>
            <a:pPr algn="l"/>
            <a:r>
              <a:rPr lang="zh-CN" altLang="en-US"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汪精卫</a:t>
            </a:r>
            <a:r>
              <a:rPr lang="en-US" altLang="zh-CN"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七</a:t>
            </a:r>
            <a:r>
              <a:rPr lang="en-US" altLang="zh-CN"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一五</a:t>
            </a:r>
            <a:r>
              <a:rPr lang="en-US" altLang="zh-CN"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分共</a:t>
            </a:r>
          </a:p>
        </p:txBody>
      </p:sp>
      <p:sp>
        <p:nvSpPr>
          <p:cNvPr id="26" name="文本框 11"/>
          <p:cNvSpPr txBox="1"/>
          <p:nvPr>
            <p:custDataLst>
              <p:tags r:id="rId9"/>
            </p:custDataLst>
          </p:nvPr>
        </p:nvSpPr>
        <p:spPr>
          <a:xfrm>
            <a:off x="1904365" y="4932045"/>
            <a:ext cx="2382520" cy="551180"/>
          </a:xfrm>
          <a:prstGeom prst="rect">
            <a:avLst/>
          </a:prstGeom>
          <a:solidFill>
            <a:srgbClr val="FFFFFF"/>
          </a:solidFill>
          <a:ln w="19050">
            <a:solidFill>
              <a:srgbClr val="5F3E23"/>
            </a:solidFill>
          </a:ln>
        </p:spPr>
        <p:txBody>
          <a:bodyPr wrap="square" lIns="121912" tIns="60956" rIns="121912" bIns="60956" rtlCol="0">
            <a:spAutoFit/>
          </a:bodyPr>
          <a:lstStyle/>
          <a:p>
            <a:pPr algn="l"/>
            <a:r>
              <a:rPr lang="zh-CN" altLang="en-US" sz="2800">
                <a:solidFill>
                  <a:sysClr val="windowText" lastClr="000000"/>
                </a:solidFill>
                <a:latin typeface="华文中宋" panose="02010600040101010101" pitchFamily="2" charset="-122"/>
                <a:ea typeface="华文中宋" panose="02010600040101010101" pitchFamily="2" charset="-122"/>
                <a:cs typeface="华文中宋" panose="02010600040101010101" pitchFamily="2" charset="-122"/>
              </a:rPr>
              <a:t>“宁汉合流”</a:t>
            </a:r>
          </a:p>
        </p:txBody>
      </p:sp>
      <p:sp>
        <p:nvSpPr>
          <p:cNvPr id="29" name="文本框 28"/>
          <p:cNvSpPr txBox="1"/>
          <p:nvPr>
            <p:custDataLst>
              <p:tags r:id="rId10"/>
            </p:custDataLst>
          </p:nvPr>
        </p:nvSpPr>
        <p:spPr>
          <a:xfrm>
            <a:off x="1904365" y="5706110"/>
            <a:ext cx="3879215" cy="521970"/>
          </a:xfrm>
          <a:prstGeom prst="rect">
            <a:avLst/>
          </a:prstGeom>
          <a:solidFill>
            <a:srgbClr val="FFFFFF"/>
          </a:solidFill>
          <a:ln w="19050">
            <a:solidFill>
              <a:srgbClr val="5F3E23"/>
            </a:solidFill>
          </a:ln>
        </p:spPr>
        <p:txBody>
          <a:bodyPr wrap="square">
            <a:spAutoFit/>
          </a:bodyPr>
          <a:lstStyle/>
          <a:p>
            <a:r>
              <a:rPr lang="zh-CN" altLang="en-US" sz="2800">
                <a:latin typeface="华文中宋" panose="02010600040101010101" pitchFamily="2" charset="-122"/>
                <a:ea typeface="华文中宋" panose="02010600040101010101" pitchFamily="2" charset="-122"/>
              </a:rPr>
              <a:t>南京国民政府继续北伐</a:t>
            </a:r>
          </a:p>
        </p:txBody>
      </p:sp>
      <p:sp>
        <p:nvSpPr>
          <p:cNvPr id="33" name="文本框 32"/>
          <p:cNvSpPr txBox="1"/>
          <p:nvPr/>
        </p:nvSpPr>
        <p:spPr>
          <a:xfrm>
            <a:off x="4381500" y="4919980"/>
            <a:ext cx="5589270"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fontAlgn="auto">
              <a:lnSpc>
                <a:spcPct val="100000"/>
              </a:lnSpc>
              <a:buClrTx/>
              <a:buSzTx/>
              <a:buFontTx/>
            </a:pPr>
            <a:r>
              <a:rPr lang="zh-CN" altLang="en-US" sz="2800" b="1">
                <a:solidFill>
                  <a:sysClr val="window" lastClr="FFFFFF"/>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标志着中国国民党专制统治的确立</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9" grpId="0" animBg="1"/>
      <p:bldP spid="29" grpId="1" animBg="1"/>
      <p:bldP spid="33" grpId="0" animBg="1"/>
      <p:bldP spid="3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3" name="圆角矩形 2"/>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4" name="文本框 3"/>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（一）政治上</a:t>
            </a:r>
          </a:p>
        </p:txBody>
      </p:sp>
      <p:grpSp>
        <p:nvGrpSpPr>
          <p:cNvPr id="5" name="组合 4"/>
          <p:cNvGrpSpPr/>
          <p:nvPr/>
        </p:nvGrpSpPr>
        <p:grpSpPr>
          <a:xfrm>
            <a:off x="81280" y="1442085"/>
            <a:ext cx="1647825" cy="5147310"/>
            <a:chOff x="-250" y="2475"/>
            <a:chExt cx="2595" cy="8106"/>
          </a:xfrm>
        </p:grpSpPr>
        <p:grpSp>
          <p:nvGrpSpPr>
            <p:cNvPr id="6" name="组合 5"/>
            <p:cNvGrpSpPr/>
            <p:nvPr/>
          </p:nvGrpSpPr>
          <p:grpSpPr>
            <a:xfrm>
              <a:off x="-250" y="2927"/>
              <a:ext cx="2595" cy="3961"/>
              <a:chOff x="-250" y="2927"/>
              <a:chExt cx="2595" cy="3961"/>
            </a:xfrm>
          </p:grpSpPr>
          <p:sp>
            <p:nvSpPr>
              <p:cNvPr id="14" name="文本框 11"/>
              <p:cNvSpPr txBox="1"/>
              <p:nvPr>
                <p:custDataLst>
                  <p:tags r:id="rId15"/>
                </p:custDataLst>
              </p:nvPr>
            </p:nvSpPr>
            <p:spPr>
              <a:xfrm>
                <a:off x="0" y="2927"/>
                <a:ext cx="2345" cy="771"/>
              </a:xfrm>
              <a:prstGeom prst="rect">
                <a:avLst/>
              </a:prstGeom>
              <a:noFill/>
            </p:spPr>
            <p:txBody>
              <a:bodyPr wrap="square" lIns="121912" tIns="60956" rIns="121912" bIns="60956" rtlCol="0">
                <a:spAutoFit/>
              </a:bodyPr>
              <a:lstStyle/>
              <a:p>
                <a:pPr algn="l"/>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1928</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年</a:t>
                </a:r>
              </a:p>
            </p:txBody>
          </p:sp>
          <p:sp>
            <p:nvSpPr>
              <p:cNvPr id="15" name="文本框 11"/>
              <p:cNvSpPr txBox="1"/>
              <p:nvPr>
                <p:custDataLst>
                  <p:tags r:id="rId16"/>
                </p:custDataLst>
              </p:nvPr>
            </p:nvSpPr>
            <p:spPr>
              <a:xfrm>
                <a:off x="-250" y="3933"/>
                <a:ext cx="2345" cy="771"/>
              </a:xfrm>
              <a:prstGeom prst="rect">
                <a:avLst/>
              </a:prstGeom>
              <a:noFill/>
            </p:spPr>
            <p:txBody>
              <a:bodyPr wrap="square" lIns="121912" tIns="60956" rIns="121912" bIns="60956" rtlCol="0">
                <a:spAutoFit/>
              </a:bodyPr>
              <a:lstStyle/>
              <a:p>
                <a:pPr algn="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5</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月</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日</a:t>
                </a:r>
              </a:p>
            </p:txBody>
          </p:sp>
          <p:sp>
            <p:nvSpPr>
              <p:cNvPr id="16" name="文本框 11"/>
              <p:cNvSpPr txBox="1"/>
              <p:nvPr>
                <p:custDataLst>
                  <p:tags r:id="rId17"/>
                </p:custDataLst>
              </p:nvPr>
            </p:nvSpPr>
            <p:spPr>
              <a:xfrm>
                <a:off x="0" y="4940"/>
                <a:ext cx="2103" cy="771"/>
              </a:xfrm>
              <a:prstGeom prst="rect">
                <a:avLst/>
              </a:prstGeom>
              <a:noFill/>
            </p:spPr>
            <p:txBody>
              <a:bodyPr wrap="square" lIns="121912" tIns="60956" rIns="121912" bIns="60956" rtlCol="0">
                <a:spAutoFit/>
              </a:bodyPr>
              <a:lstStyle/>
              <a:p>
                <a:pPr algn="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6</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月</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4</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日</a:t>
                </a:r>
              </a:p>
            </p:txBody>
          </p:sp>
          <p:sp>
            <p:nvSpPr>
              <p:cNvPr id="20" name="文本框 19"/>
              <p:cNvSpPr txBox="1"/>
              <p:nvPr/>
            </p:nvSpPr>
            <p:spPr>
              <a:xfrm>
                <a:off x="-217" y="6163"/>
                <a:ext cx="2459" cy="725"/>
              </a:xfrm>
              <a:prstGeom prst="rect">
                <a:avLst/>
              </a:prstGeom>
              <a:noFill/>
            </p:spPr>
            <p:txBody>
              <a:bodyPr wrap="square" rtlCol="0" anchor="t">
                <a:spAutoFit/>
              </a:bodyPr>
              <a:lstStyle/>
              <a:p>
                <a:pPr algn="l"/>
                <a:r>
                  <a:rPr lang="en-US" altLang="zh-CN" sz="2400">
                    <a:latin typeface="华文中宋" panose="02010600040101010101" pitchFamily="2" charset="-122"/>
                    <a:ea typeface="华文中宋" panose="02010600040101010101" pitchFamily="2" charset="-122"/>
                    <a:cs typeface="华文中宋" panose="02010600040101010101" pitchFamily="2" charset="-122"/>
                    <a:sym typeface="+mn-ea"/>
                  </a:rPr>
                  <a:t>12</a:t>
                </a:r>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月</a:t>
                </a:r>
                <a:r>
                  <a:rPr lang="en-US" altLang="zh-CN" sz="2400">
                    <a:latin typeface="华文中宋" panose="02010600040101010101" pitchFamily="2" charset="-122"/>
                    <a:ea typeface="华文中宋" panose="02010600040101010101" pitchFamily="2" charset="-122"/>
                    <a:cs typeface="华文中宋" panose="02010600040101010101" pitchFamily="2" charset="-122"/>
                    <a:sym typeface="+mn-ea"/>
                  </a:rPr>
                  <a:t>29</a:t>
                </a:r>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日</a:t>
                </a:r>
              </a:p>
            </p:txBody>
          </p:sp>
        </p:grpSp>
        <p:grpSp>
          <p:nvGrpSpPr>
            <p:cNvPr id="7" name="组合 6"/>
            <p:cNvGrpSpPr/>
            <p:nvPr/>
          </p:nvGrpSpPr>
          <p:grpSpPr>
            <a:xfrm>
              <a:off x="1935" y="2475"/>
              <a:ext cx="307" cy="8106"/>
              <a:chOff x="1935" y="2475"/>
              <a:chExt cx="307" cy="8106"/>
            </a:xfrm>
          </p:grpSpPr>
          <p:cxnSp>
            <p:nvCxnSpPr>
              <p:cNvPr id="17" name="直接连接符 16"/>
              <p:cNvCxnSpPr/>
              <p:nvPr>
                <p:custDataLst>
                  <p:tags r:id="rId11"/>
                </p:custDataLst>
              </p:nvPr>
            </p:nvCxnSpPr>
            <p:spPr>
              <a:xfrm flipH="1">
                <a:off x="2076" y="2475"/>
                <a:ext cx="28" cy="81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流程图: 接点 18"/>
              <p:cNvSpPr/>
              <p:nvPr>
                <p:custDataLst>
                  <p:tags r:id="rId12"/>
                </p:custDataLst>
              </p:nvPr>
            </p:nvSpPr>
            <p:spPr>
              <a:xfrm>
                <a:off x="1935" y="3120"/>
                <a:ext cx="307" cy="275"/>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接点 18"/>
              <p:cNvSpPr/>
              <p:nvPr>
                <p:custDataLst>
                  <p:tags r:id="rId13"/>
                </p:custDataLst>
              </p:nvPr>
            </p:nvSpPr>
            <p:spPr>
              <a:xfrm>
                <a:off x="1935" y="4167"/>
                <a:ext cx="307" cy="275"/>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接点 18"/>
              <p:cNvSpPr/>
              <p:nvPr>
                <p:custDataLst>
                  <p:tags r:id="rId14"/>
                </p:custDataLst>
              </p:nvPr>
            </p:nvSpPr>
            <p:spPr>
              <a:xfrm>
                <a:off x="1935" y="5242"/>
                <a:ext cx="307" cy="275"/>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 name="流程图: 接点 18"/>
          <p:cNvSpPr/>
          <p:nvPr>
            <p:custDataLst>
              <p:tags r:id="rId4"/>
            </p:custDataLst>
          </p:nvPr>
        </p:nvSpPr>
        <p:spPr>
          <a:xfrm>
            <a:off x="1468755" y="3959860"/>
            <a:ext cx="194945" cy="174625"/>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custDataLst>
              <p:tags r:id="rId5"/>
            </p:custDataLst>
          </p:nvPr>
        </p:nvSpPr>
        <p:spPr>
          <a:xfrm>
            <a:off x="1729105" y="1666240"/>
            <a:ext cx="5285105" cy="521970"/>
          </a:xfrm>
          <a:prstGeom prst="rect">
            <a:avLst/>
          </a:prstGeom>
          <a:noFill/>
          <a:ln w="19050">
            <a:solidFill>
              <a:srgbClr val="5F3E23"/>
            </a:solidFill>
          </a:ln>
        </p:spPr>
        <p:txBody>
          <a:bodyPr wrap="square">
            <a:spAutoFit/>
          </a:bodyPr>
          <a:lstStyle/>
          <a:p>
            <a:r>
              <a:rPr lang="zh-CN" altLang="en-US" sz="2800">
                <a:latin typeface="华文中宋" panose="02010600040101010101" pitchFamily="2" charset="-122"/>
                <a:ea typeface="华文中宋" panose="02010600040101010101" pitchFamily="2" charset="-122"/>
              </a:rPr>
              <a:t>南京国民政府继续北伐（张作霖）</a:t>
            </a:r>
          </a:p>
        </p:txBody>
      </p:sp>
      <p:sp>
        <p:nvSpPr>
          <p:cNvPr id="9" name="文本框 8"/>
          <p:cNvSpPr txBox="1"/>
          <p:nvPr>
            <p:custDataLst>
              <p:tags r:id="rId6"/>
            </p:custDataLst>
          </p:nvPr>
        </p:nvSpPr>
        <p:spPr>
          <a:xfrm>
            <a:off x="1729105" y="2402205"/>
            <a:ext cx="3765550" cy="521970"/>
          </a:xfrm>
          <a:prstGeom prst="rect">
            <a:avLst/>
          </a:prstGeom>
          <a:noFill/>
          <a:ln w="19050">
            <a:solidFill>
              <a:srgbClr val="5F3E23"/>
            </a:solidFill>
          </a:ln>
        </p:spPr>
        <p:txBody>
          <a:bodyPr wrap="square">
            <a:spAutoFit/>
          </a:bodyPr>
          <a:lstStyle/>
          <a:p>
            <a:r>
              <a:rPr lang="zh-CN" altLang="en-US" sz="2800">
                <a:latin typeface="华文中宋" panose="02010600040101010101" pitchFamily="2" charset="-122"/>
                <a:ea typeface="华文中宋" panose="02010600040101010101" pitchFamily="2" charset="-122"/>
                <a:cs typeface="华文中宋" panose="02010600040101010101" pitchFamily="2" charset="-122"/>
              </a:rPr>
              <a:t>日本制造</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济南惨案</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22" name="文本框 21"/>
          <p:cNvSpPr txBox="1"/>
          <p:nvPr>
            <p:custDataLst>
              <p:tags r:id="rId7"/>
            </p:custDataLst>
          </p:nvPr>
        </p:nvSpPr>
        <p:spPr>
          <a:xfrm>
            <a:off x="1729105" y="3111500"/>
            <a:ext cx="3980815" cy="521970"/>
          </a:xfrm>
          <a:prstGeom prst="rect">
            <a:avLst/>
          </a:prstGeom>
          <a:noFill/>
          <a:ln w="19050">
            <a:solidFill>
              <a:srgbClr val="5F3E23"/>
            </a:solidFill>
          </a:ln>
        </p:spPr>
        <p:txBody>
          <a:bodyPr wrap="square">
            <a:spAutoFit/>
          </a:bodyPr>
          <a:lstStyle/>
          <a:p>
            <a:r>
              <a:rPr lang="zh-CN" altLang="en-US" sz="2800">
                <a:latin typeface="华文中宋" panose="02010600040101010101" pitchFamily="2" charset="-122"/>
                <a:ea typeface="华文中宋" panose="02010600040101010101" pitchFamily="2" charset="-122"/>
                <a:cs typeface="华文中宋" panose="02010600040101010101" pitchFamily="2" charset="-122"/>
              </a:rPr>
              <a:t>日本制造</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皇姑屯事件</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23" name="文本框 22"/>
          <p:cNvSpPr txBox="1"/>
          <p:nvPr>
            <p:custDataLst>
              <p:tags r:id="rId8"/>
            </p:custDataLst>
          </p:nvPr>
        </p:nvSpPr>
        <p:spPr>
          <a:xfrm>
            <a:off x="1729105" y="3873500"/>
            <a:ext cx="3345180" cy="521970"/>
          </a:xfrm>
          <a:prstGeom prst="rect">
            <a:avLst/>
          </a:prstGeom>
          <a:noFill/>
          <a:ln w="19050">
            <a:solidFill>
              <a:srgbClr val="5F3E23"/>
            </a:solidFill>
          </a:ln>
        </p:spPr>
        <p:txBody>
          <a:bodyPr wrap="square">
            <a:spAutoFit/>
          </a:bodyPr>
          <a:lstStyle/>
          <a:p>
            <a:r>
              <a:rPr lang="zh-CN" altLang="en-US" sz="2800">
                <a:latin typeface="华文中宋" panose="02010600040101010101" pitchFamily="2" charset="-122"/>
                <a:ea typeface="华文中宋" panose="02010600040101010101" pitchFamily="2" charset="-122"/>
                <a:cs typeface="华文中宋" panose="02010600040101010101" pitchFamily="2" charset="-122"/>
              </a:rPr>
              <a:t>张学良</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rPr>
              <a:t>东北易帜</a:t>
            </a:r>
            <a:r>
              <a:rPr lang="en-US" altLang="zh-CN" sz="2800">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24" name="文本框 23"/>
          <p:cNvSpPr txBox="1"/>
          <p:nvPr/>
        </p:nvSpPr>
        <p:spPr>
          <a:xfrm>
            <a:off x="1661160" y="6292850"/>
            <a:ext cx="4361180" cy="521970"/>
          </a:xfrm>
          <a:prstGeom prst="rect">
            <a:avLst/>
          </a:prstGeom>
          <a:solidFill>
            <a:srgbClr val="C00000"/>
          </a:solidFill>
          <a:ln w="12700" cmpd="sng">
            <a:noFill/>
            <a:prstDash val="solid"/>
          </a:ln>
          <a:effectLst>
            <a:outerShdw blurRad="50800" dist="38100" dir="2700000" algn="tl" rotWithShape="0">
              <a:prstClr val="black">
                <a:alpha val="40000"/>
              </a:prstClr>
            </a:outerShdw>
          </a:effectLst>
        </p:spPr>
        <p:txBody>
          <a:bodyPr wrap="square" rtlCol="0" anchor="t">
            <a:spAutoFit/>
          </a:bodyP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楷体" panose="02010609060101010101" charset="-122"/>
                <a:sym typeface="+mn-ea"/>
              </a:rPr>
              <a:t>国民政府形式上统一全国</a:t>
            </a:r>
          </a:p>
        </p:txBody>
      </p:sp>
      <p:pic>
        <p:nvPicPr>
          <p:cNvPr id="25" name="图片 24"/>
          <p:cNvPicPr>
            <a:picLocks noChangeAspect="1"/>
          </p:cNvPicPr>
          <p:nvPr>
            <p:custDataLst>
              <p:tags r:id="rId9"/>
            </p:custDataLst>
          </p:nvPr>
        </p:nvPicPr>
        <p:blipFill rotWithShape="1">
          <a:blip r:embed="rId19" cstate="print">
            <a:extLst>
              <a:ext uri="{28A0092B-C50C-407E-A947-70E740481C1C}">
                <a14:useLocalDpi xmlns:a14="http://schemas.microsoft.com/office/drawing/2010/main" val="0"/>
              </a:ext>
            </a:extLst>
          </a:blip>
          <a:srcRect t="2686" b="1102"/>
          <a:stretch>
            <a:fillRect/>
          </a:stretch>
        </p:blipFill>
        <p:spPr>
          <a:xfrm>
            <a:off x="1729740" y="4474210"/>
            <a:ext cx="3980180" cy="1753235"/>
          </a:xfrm>
          <a:prstGeom prst="rect">
            <a:avLst/>
          </a:prstGeom>
          <a:effectLst>
            <a:outerShdw blurRad="50800" dist="38100" dir="2700000" algn="tl" rotWithShape="0">
              <a:prstClr val="black">
                <a:alpha val="40000"/>
              </a:prstClr>
            </a:outerShdw>
          </a:effectLst>
        </p:spPr>
      </p:pic>
      <p:pic>
        <p:nvPicPr>
          <p:cNvPr id="4100" name="Picture 4"/>
          <p:cNvPicPr>
            <a:picLocks noChangeAspect="1" noChangeArrowheads="1"/>
          </p:cNvPicPr>
          <p:nvPr>
            <p:custDataLst>
              <p:tags r:id="rId10"/>
            </p:custDataLst>
          </p:nvPr>
        </p:nvPicPr>
        <p:blipFill>
          <a:blip r:embed="rId20">
            <a:lum bright="20000"/>
          </a:blip>
          <a:stretch>
            <a:fillRect/>
          </a:stretch>
        </p:blipFill>
        <p:spPr bwMode="auto">
          <a:xfrm>
            <a:off x="7079615" y="1205865"/>
            <a:ext cx="4862830" cy="538353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9" grpId="0" bldLvl="0" animBg="1"/>
      <p:bldP spid="22" grpId="0" bldLvl="0" animBg="1"/>
      <p:bldP spid="23" grpId="0" bldLvl="0" animBg="1"/>
      <p:bldP spid="2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3" name="圆角矩形 2"/>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4" name="文本框 3"/>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（一）政治上：</a:t>
            </a:r>
          </a:p>
        </p:txBody>
      </p:sp>
      <p:sp>
        <p:nvSpPr>
          <p:cNvPr id="34" name="文本框 33"/>
          <p:cNvSpPr txBox="1"/>
          <p:nvPr>
            <p:custDataLst>
              <p:tags r:id="rId4"/>
            </p:custDataLst>
          </p:nvPr>
        </p:nvSpPr>
        <p:spPr>
          <a:xfrm>
            <a:off x="2452370" y="937260"/>
            <a:ext cx="4645660" cy="478155"/>
          </a:xfrm>
          <a:prstGeom prst="rect">
            <a:avLst/>
          </a:prstGeom>
          <a:noFill/>
        </p:spPr>
        <p:txBody>
          <a:bodyPr wrap="square" rtlCol="0">
            <a:spAutoFit/>
          </a:bodyPr>
          <a:lstStyle/>
          <a:p>
            <a:pPr>
              <a:lnSpc>
                <a:spcPct val="90000"/>
              </a:lnSpc>
            </a:pPr>
            <a:r>
              <a:rPr lang="zh-CN" altLang="en-US" sz="2800" b="1">
                <a:solidFill>
                  <a:srgbClr val="5F3E23"/>
                </a:solidFill>
                <a:latin typeface="华文中宋" panose="02010600040101010101" pitchFamily="2" charset="-122"/>
                <a:ea typeface="华文中宋" panose="02010600040101010101" pitchFamily="2" charset="-122"/>
              </a:rPr>
              <a:t>形式上统一中国，专制统治</a:t>
            </a:r>
          </a:p>
        </p:txBody>
      </p:sp>
      <p:sp>
        <p:nvSpPr>
          <p:cNvPr id="5" name="文本框 4"/>
          <p:cNvSpPr txBox="1"/>
          <p:nvPr>
            <p:custDataLst>
              <p:tags r:id="rId5"/>
            </p:custDataLst>
          </p:nvPr>
        </p:nvSpPr>
        <p:spPr>
          <a:xfrm>
            <a:off x="334010" y="1423670"/>
            <a:ext cx="10235565" cy="521970"/>
          </a:xfrm>
          <a:prstGeom prst="rect">
            <a:avLst/>
          </a:prstGeom>
          <a:solidFill>
            <a:srgbClr val="A06B43"/>
          </a:solidFill>
          <a:ln w="19050">
            <a:noFill/>
          </a:ln>
          <a:effectLst>
            <a:outerShdw blurRad="50800" dist="38100" dir="2700000" algn="tl" rotWithShape="0">
              <a:prstClr val="black">
                <a:alpha val="40000"/>
              </a:prstClr>
            </a:outerShdw>
          </a:effectLst>
        </p:spPr>
        <p:txBody>
          <a:bodyPr wrap="square">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探究：为什么说“南京国民政府只是在形式上基本统一全国”？</a:t>
            </a:r>
          </a:p>
        </p:txBody>
      </p:sp>
      <p:sp>
        <p:nvSpPr>
          <p:cNvPr id="10" name="矩形 9"/>
          <p:cNvSpPr/>
          <p:nvPr>
            <p:custDataLst>
              <p:tags r:id="rId6"/>
            </p:custDataLst>
          </p:nvPr>
        </p:nvSpPr>
        <p:spPr>
          <a:xfrm>
            <a:off x="379095" y="2037080"/>
            <a:ext cx="7122795" cy="2676525"/>
          </a:xfrm>
          <a:prstGeom prst="rect">
            <a:avLst/>
          </a:prstGeom>
          <a:solidFill>
            <a:srgbClr val="F9F2EB"/>
          </a:solidFill>
          <a:ln>
            <a:noFill/>
            <a:prstDash val="lgDash"/>
          </a:ln>
          <a:effectLst/>
        </p:spPr>
        <p:txBody>
          <a:bodyPr wrap="square">
            <a:spAutoFit/>
          </a:bodyPr>
          <a:lstStyle/>
          <a:p>
            <a:pPr>
              <a:lnSpc>
                <a:spcPct val="100000"/>
              </a:lnSpc>
            </a:pPr>
            <a:r>
              <a:rPr lang="zh-CN" altLang="en-US" sz="2800">
                <a:solidFill>
                  <a:schemeClr val="tx1"/>
                </a:solidFill>
                <a:uFillTx/>
                <a:latin typeface="楷体" panose="02010609060101010101" charset="-122"/>
                <a:ea typeface="楷体" panose="02010609060101010101" charset="-122"/>
                <a:cs typeface="楷体" panose="02010609060101010101" charset="-122"/>
              </a:rPr>
              <a:t>材料：他们缺乏效命国家的意识，只要与南京（国民政府）之间没有利害冲突，他们就可以长期与南京合作；但一旦发生利益冲突，这些军阀就将见机行事，甚至还会与南京国民政府展开较量。 </a:t>
            </a:r>
            <a:r>
              <a:rPr lang="en-US" altLang="zh-CN" sz="2800">
                <a:solidFill>
                  <a:schemeClr val="tx1"/>
                </a:solidFill>
                <a:uFillTx/>
                <a:latin typeface="楷体" panose="02010609060101010101" charset="-122"/>
                <a:ea typeface="楷体" panose="02010609060101010101" charset="-122"/>
                <a:cs typeface="楷体" panose="02010609060101010101" charset="-122"/>
              </a:rPr>
              <a:t>                  </a:t>
            </a:r>
          </a:p>
          <a:p>
            <a:pPr>
              <a:lnSpc>
                <a:spcPct val="100000"/>
              </a:lnSpc>
            </a:pPr>
            <a:r>
              <a:rPr lang="en-US" altLang="zh-CN" sz="2800">
                <a:solidFill>
                  <a:schemeClr val="tx1"/>
                </a:solidFill>
                <a:uFillTx/>
                <a:latin typeface="楷体" panose="02010609060101010101" charset="-122"/>
                <a:ea typeface="楷体" panose="02010609060101010101" charset="-122"/>
                <a:cs typeface="楷体" panose="02010609060101010101" charset="-122"/>
              </a:rPr>
              <a:t>                </a:t>
            </a:r>
            <a:r>
              <a:rPr lang="zh-CN" altLang="en-US" sz="2800">
                <a:solidFill>
                  <a:schemeClr val="tx1"/>
                </a:solidFill>
                <a:uFillTx/>
                <a:latin typeface="楷体" panose="02010609060101010101" charset="-122"/>
                <a:ea typeface="楷体" panose="02010609060101010101" charset="-122"/>
                <a:cs typeface="楷体" panose="02010609060101010101" charset="-122"/>
              </a:rPr>
              <a:t>——徐中约《中国近代史》</a:t>
            </a:r>
            <a:r>
              <a:rPr lang="en-US" altLang="zh-CN" sz="2800">
                <a:solidFill>
                  <a:schemeClr val="tx1"/>
                </a:solidFill>
                <a:uFillTx/>
                <a:latin typeface="楷体" panose="02010609060101010101" charset="-122"/>
                <a:ea typeface="楷体" panose="02010609060101010101" charset="-122"/>
                <a:cs typeface="楷体" panose="02010609060101010101" charset="-122"/>
              </a:rPr>
              <a:t> </a:t>
            </a:r>
            <a:r>
              <a:rPr lang="en-US" altLang="zh-CN" sz="2400">
                <a:solidFill>
                  <a:schemeClr val="tx1"/>
                </a:solidFill>
                <a:uFillTx/>
                <a:latin typeface="华文楷体" panose="02010600040101010101" charset="-122"/>
                <a:ea typeface="华文楷体" panose="02010600040101010101" charset="-122"/>
                <a:cs typeface="华文楷体" panose="02010600040101010101" charset="-122"/>
              </a:rPr>
              <a:t> </a:t>
            </a:r>
          </a:p>
        </p:txBody>
      </p:sp>
      <p:grpSp>
        <p:nvGrpSpPr>
          <p:cNvPr id="13" name="组合 12"/>
          <p:cNvGrpSpPr/>
          <p:nvPr/>
        </p:nvGrpSpPr>
        <p:grpSpPr>
          <a:xfrm>
            <a:off x="7609205" y="2091055"/>
            <a:ext cx="4203065" cy="4342130"/>
            <a:chOff x="11983" y="3293"/>
            <a:chExt cx="6619" cy="6838"/>
          </a:xfrm>
        </p:grpSpPr>
        <p:pic>
          <p:nvPicPr>
            <p:cNvPr id="8" name="图片 7"/>
            <p:cNvPicPr>
              <a:picLocks noChangeAspect="1"/>
            </p:cNvPicPr>
            <p:nvPr/>
          </p:nvPicPr>
          <p:blipFill>
            <a:blip r:embed="rId11"/>
            <a:srcRect l="1323"/>
            <a:stretch>
              <a:fillRect/>
            </a:stretch>
          </p:blipFill>
          <p:spPr>
            <a:xfrm>
              <a:off x="11983" y="3293"/>
              <a:ext cx="6619" cy="6113"/>
            </a:xfrm>
            <a:prstGeom prst="rect">
              <a:avLst/>
            </a:prstGeom>
            <a:effectLst>
              <a:outerShdw blurRad="50800" dist="38100" dir="2700000" algn="tl" rotWithShape="0">
                <a:prstClr val="black">
                  <a:alpha val="40000"/>
                </a:prstClr>
              </a:outerShdw>
            </a:effectLst>
          </p:spPr>
        </p:pic>
        <p:sp>
          <p:nvSpPr>
            <p:cNvPr id="12" name="TextBox 16"/>
            <p:cNvSpPr txBox="1"/>
            <p:nvPr>
              <p:custDataLst>
                <p:tags r:id="rId9"/>
              </p:custDataLst>
            </p:nvPr>
          </p:nvSpPr>
          <p:spPr>
            <a:xfrm>
              <a:off x="12007" y="9406"/>
              <a:ext cx="6595" cy="725"/>
            </a:xfrm>
            <a:prstGeom prst="rect">
              <a:avLst/>
            </a:prstGeom>
            <a:noFill/>
            <a:ln w="9525">
              <a:noFill/>
            </a:ln>
          </p:spPr>
          <p:txBody>
            <a:bodyPr wrap="square" anchor="t">
              <a:spAutoFit/>
            </a:bodyPr>
            <a:lstStyle/>
            <a:p>
              <a:r>
                <a:rPr lang="zh-CN" altLang="en-US" sz="2400">
                  <a:latin typeface="宋体" panose="02010600030101010101" pitchFamily="2" charset="-122"/>
                  <a:ea typeface="宋体" panose="02010600030101010101" pitchFamily="2" charset="-122"/>
                </a:rPr>
                <a:t>◎</a:t>
              </a:r>
              <a:r>
                <a:rPr lang="zh-CN" altLang="en-US" sz="2400">
                  <a:latin typeface="华文仿宋" panose="02010600040101010101" charset="-122"/>
                  <a:ea typeface="华文仿宋" panose="02010600040101010101" charset="-122"/>
                </a:rPr>
                <a:t>国民党新军阀割据形势图</a:t>
              </a:r>
            </a:p>
          </p:txBody>
        </p:sp>
      </p:grpSp>
      <p:pic>
        <p:nvPicPr>
          <p:cNvPr id="14" name="图片 13"/>
          <p:cNvPicPr>
            <a:picLocks noChangeAspect="1"/>
          </p:cNvPicPr>
          <p:nvPr>
            <p:custDataLst>
              <p:tags r:id="rId7"/>
            </p:custDataLst>
          </p:nvPr>
        </p:nvPicPr>
        <p:blipFill>
          <a:blip r:embed="rId12"/>
          <a:srcRect l="1718" t="2029" b="5157"/>
          <a:stretch>
            <a:fillRect/>
          </a:stretch>
        </p:blipFill>
        <p:spPr>
          <a:xfrm>
            <a:off x="7609205" y="2037080"/>
            <a:ext cx="4203065" cy="4299585"/>
          </a:xfrm>
          <a:prstGeom prst="rect">
            <a:avLst/>
          </a:prstGeom>
          <a:ln w="12700" cmpd="sng">
            <a:solidFill>
              <a:srgbClr val="A06B43"/>
            </a:solidFill>
            <a:prstDash val="solid"/>
          </a:ln>
        </p:spPr>
      </p:pic>
      <p:sp>
        <p:nvSpPr>
          <p:cNvPr id="15" name="文本框 14"/>
          <p:cNvSpPr txBox="1"/>
          <p:nvPr>
            <p:custDataLst>
              <p:tags r:id="rId8"/>
            </p:custDataLst>
          </p:nvPr>
        </p:nvSpPr>
        <p:spPr>
          <a:xfrm>
            <a:off x="257810" y="4666615"/>
            <a:ext cx="5182235" cy="1512570"/>
          </a:xfrm>
          <a:prstGeom prst="rect">
            <a:avLst/>
          </a:prstGeom>
          <a:noFill/>
        </p:spPr>
        <p:txBody>
          <a:bodyPr wrap="square" rtlCol="0" anchor="t">
            <a:spAutoFit/>
          </a:bodyPr>
          <a:lstStyle/>
          <a:p>
            <a:pPr indent="0" algn="just">
              <a:lnSpc>
                <a:spcPct val="110000"/>
              </a:lnSpc>
              <a:spcBef>
                <a:spcPct val="0"/>
              </a:spcBef>
              <a:spcAft>
                <a:spcPct val="0"/>
              </a:spcAft>
            </a:pPr>
            <a:r>
              <a:rPr lang="zh-CN" sz="2800" b="1">
                <a:solidFill>
                  <a:srgbClr val="C00000"/>
                </a:solidFill>
                <a:latin typeface="华文中宋" panose="02010600040101010101" pitchFamily="2" charset="-122"/>
                <a:ea typeface="华文中宋" panose="02010600040101010101" pitchFamily="2" charset="-122"/>
                <a:cs typeface="黑体" panose="02010609060101010101" charset="-122"/>
                <a:sym typeface="+mn-ea"/>
              </a:rPr>
              <a:t>①国民党新军阀各自为政；</a:t>
            </a:r>
            <a:endParaRPr lang="zh-CN" sz="2800" b="1">
              <a:solidFill>
                <a:srgbClr val="C00000"/>
              </a:solidFill>
              <a:latin typeface="华文中宋" panose="02010600040101010101" pitchFamily="2" charset="-122"/>
              <a:ea typeface="华文中宋" panose="02010600040101010101" pitchFamily="2" charset="-122"/>
              <a:cs typeface="黑体" panose="02010609060101010101" charset="-122"/>
            </a:endParaRPr>
          </a:p>
          <a:p>
            <a:pPr indent="0" algn="just">
              <a:lnSpc>
                <a:spcPct val="110000"/>
              </a:lnSpc>
              <a:spcBef>
                <a:spcPct val="0"/>
              </a:spcBef>
              <a:spcAft>
                <a:spcPct val="0"/>
              </a:spcAft>
            </a:pPr>
            <a:r>
              <a:rPr lang="zh-CN" sz="2800" b="1">
                <a:solidFill>
                  <a:srgbClr val="C00000"/>
                </a:solidFill>
                <a:latin typeface="华文中宋" panose="02010600040101010101" pitchFamily="2" charset="-122"/>
                <a:ea typeface="华文中宋" panose="02010600040101010101" pitchFamily="2" charset="-122"/>
                <a:cs typeface="黑体" panose="02010609060101010101" charset="-122"/>
                <a:sym typeface="+mn-ea"/>
              </a:rPr>
              <a:t>②帝国主义势力尚未清除；</a:t>
            </a:r>
            <a:endParaRPr lang="zh-CN" sz="2800" b="1">
              <a:solidFill>
                <a:srgbClr val="C00000"/>
              </a:solidFill>
              <a:latin typeface="华文中宋" panose="02010600040101010101" pitchFamily="2" charset="-122"/>
              <a:ea typeface="华文中宋" panose="02010600040101010101" pitchFamily="2" charset="-122"/>
              <a:cs typeface="黑体" panose="02010609060101010101" charset="-122"/>
            </a:endParaRPr>
          </a:p>
          <a:p>
            <a:pPr indent="0" algn="just">
              <a:lnSpc>
                <a:spcPct val="110000"/>
              </a:lnSpc>
              <a:spcBef>
                <a:spcPct val="0"/>
              </a:spcBef>
              <a:spcAft>
                <a:spcPct val="0"/>
              </a:spcAft>
            </a:pPr>
            <a:r>
              <a:rPr lang="zh-CN" sz="2800" b="1">
                <a:solidFill>
                  <a:srgbClr val="C00000"/>
                </a:solidFill>
                <a:latin typeface="华文中宋" panose="02010600040101010101" pitchFamily="2" charset="-122"/>
                <a:ea typeface="华文中宋" panose="02010600040101010101" pitchFamily="2" charset="-122"/>
                <a:cs typeface="黑体" panose="02010609060101010101" charset="-122"/>
                <a:sym typeface="+mn-ea"/>
              </a:rPr>
              <a:t>③国共两党处在对峙中。</a:t>
            </a:r>
            <a:endParaRPr lang="zh-CN" altLang="en-US" sz="2800" b="1">
              <a:solidFill>
                <a:srgbClr val="C00000"/>
              </a:solidFill>
              <a:latin typeface="华文中宋" panose="02010600040101010101" pitchFamily="2" charset="-122"/>
              <a:ea typeface="华文中宋" panose="02010600040101010101" pitchFamily="2" charset="-122"/>
              <a:cs typeface="黑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0" grpId="0" bldLvl="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2"/>
            </p:custDataLst>
          </p:nvPr>
        </p:nvSpPr>
        <p:spPr>
          <a:xfrm>
            <a:off x="257810" y="238760"/>
            <a:ext cx="11684635" cy="6378575"/>
          </a:xfrm>
          <a:prstGeom prst="rect">
            <a:avLst/>
          </a:prstGeom>
          <a:noFill/>
          <a:ln w="12700" cap="flat" cmpd="sng">
            <a:solidFill>
              <a:schemeClr val="accent2">
                <a:lumMod val="50000"/>
              </a:schemeClr>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3"/>
            </p:custDataLst>
          </p:nvPr>
        </p:nvSpPr>
        <p:spPr>
          <a:xfrm>
            <a:off x="379095" y="339090"/>
            <a:ext cx="4229735" cy="480695"/>
          </a:xfrm>
          <a:prstGeom prst="roundRect">
            <a:avLst/>
          </a:prstGeom>
          <a:solidFill>
            <a:srgbClr val="5F3E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一、南京国民政府的统治</a:t>
            </a:r>
          </a:p>
        </p:txBody>
      </p:sp>
      <p:sp>
        <p:nvSpPr>
          <p:cNvPr id="5" name="文本框 4"/>
          <p:cNvSpPr txBox="1"/>
          <p:nvPr/>
        </p:nvSpPr>
        <p:spPr>
          <a:xfrm>
            <a:off x="81280" y="901700"/>
            <a:ext cx="2744470" cy="521970"/>
          </a:xfrm>
          <a:prstGeom prst="rect">
            <a:avLst/>
          </a:prstGeom>
          <a:noFill/>
        </p:spPr>
        <p:txBody>
          <a:bodyPr wrap="square" rtlCol="0">
            <a:spAutoFit/>
          </a:bodyPr>
          <a:lstStyle/>
          <a:p>
            <a:r>
              <a:rPr lang="zh-CN" altLang="en-US" sz="2800" b="1">
                <a:solidFill>
                  <a:srgbClr val="5F3E23"/>
                </a:solidFill>
                <a:latin typeface="华文中宋" panose="02010600040101010101" pitchFamily="2" charset="-122"/>
                <a:ea typeface="华文中宋" panose="02010600040101010101" pitchFamily="2" charset="-122"/>
              </a:rPr>
              <a:t>（一）政治上：</a:t>
            </a:r>
          </a:p>
        </p:txBody>
      </p:sp>
      <p:sp>
        <p:nvSpPr>
          <p:cNvPr id="34" name="文本框 33"/>
          <p:cNvSpPr txBox="1"/>
          <p:nvPr>
            <p:custDataLst>
              <p:tags r:id="rId4"/>
            </p:custDataLst>
          </p:nvPr>
        </p:nvSpPr>
        <p:spPr>
          <a:xfrm>
            <a:off x="2452370" y="937260"/>
            <a:ext cx="4645660" cy="478155"/>
          </a:xfrm>
          <a:prstGeom prst="rect">
            <a:avLst/>
          </a:prstGeom>
          <a:noFill/>
        </p:spPr>
        <p:txBody>
          <a:bodyPr wrap="square" rtlCol="0">
            <a:spAutoFit/>
          </a:bodyPr>
          <a:lstStyle/>
          <a:p>
            <a:pPr>
              <a:lnSpc>
                <a:spcPct val="90000"/>
              </a:lnSpc>
            </a:pPr>
            <a:r>
              <a:rPr lang="zh-CN" altLang="en-US" sz="2800" b="1">
                <a:solidFill>
                  <a:srgbClr val="5F3E23"/>
                </a:solidFill>
                <a:latin typeface="华文中宋" panose="02010600040101010101" pitchFamily="2" charset="-122"/>
                <a:ea typeface="华文中宋" panose="02010600040101010101" pitchFamily="2" charset="-122"/>
              </a:rPr>
              <a:t>形式上统一中国，专制统治</a:t>
            </a:r>
          </a:p>
        </p:txBody>
      </p:sp>
      <p:sp>
        <p:nvSpPr>
          <p:cNvPr id="7" name="文本框 6"/>
          <p:cNvSpPr txBox="1"/>
          <p:nvPr>
            <p:custDataLst>
              <p:tags r:id="rId5"/>
            </p:custDataLst>
          </p:nvPr>
        </p:nvSpPr>
        <p:spPr>
          <a:xfrm>
            <a:off x="334010" y="1423670"/>
            <a:ext cx="6764020" cy="521970"/>
          </a:xfrm>
          <a:prstGeom prst="rect">
            <a:avLst/>
          </a:prstGeom>
          <a:solidFill>
            <a:srgbClr val="A06B43"/>
          </a:solidFill>
          <a:ln w="19050">
            <a:noFill/>
          </a:ln>
          <a:effectLst>
            <a:outerShdw blurRad="50800" dist="38100" dir="2700000" algn="tl" rotWithShape="0">
              <a:prstClr val="black">
                <a:alpha val="40000"/>
              </a:prstClr>
            </a:outerShdw>
          </a:effectLst>
        </p:spPr>
        <p:txBody>
          <a:bodyPr wrap="square">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选必连接：南京国民政府时期的政治制度</a:t>
            </a:r>
          </a:p>
        </p:txBody>
      </p:sp>
      <p:sp>
        <p:nvSpPr>
          <p:cNvPr id="8" name="文本框 7"/>
          <p:cNvSpPr txBox="1"/>
          <p:nvPr/>
        </p:nvSpPr>
        <p:spPr>
          <a:xfrm>
            <a:off x="187325" y="2072005"/>
            <a:ext cx="4954270" cy="473075"/>
          </a:xfrm>
          <a:prstGeom prst="rect">
            <a:avLst/>
          </a:prstGeom>
          <a:noFill/>
        </p:spPr>
        <p:txBody>
          <a:bodyPr wrap="square" rtlCol="0" anchor="t">
            <a:spAutoFit/>
          </a:bodyPr>
          <a:lstStyle/>
          <a:p>
            <a:pPr indent="0" fontAlgn="auto">
              <a:lnSpc>
                <a:spcPts val="2980"/>
              </a:lnSpc>
            </a:pP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国民党</a:t>
            </a:r>
            <a:r>
              <a:rPr lang="zh-CN" altLang="en-US"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：一党</a:t>
            </a:r>
            <a:r>
              <a:rPr lang="en-US" altLang="zh-CN" sz="2800" b="1">
                <a:solidFill>
                  <a:srgbClr val="5F3E23"/>
                </a:solidFill>
                <a:latin typeface="华文中宋" panose="02010600040101010101" pitchFamily="2" charset="-122"/>
                <a:ea typeface="华文中宋" panose="02010600040101010101" pitchFamily="2" charset="-122"/>
                <a:cs typeface="华文中宋" panose="02010600040101010101" pitchFamily="2" charset="-122"/>
                <a:sym typeface="+mn-ea"/>
              </a:rPr>
              <a:t>“训政”</a:t>
            </a:r>
          </a:p>
        </p:txBody>
      </p:sp>
      <p:sp>
        <p:nvSpPr>
          <p:cNvPr id="9" name="文本框 8"/>
          <p:cNvSpPr txBox="1"/>
          <p:nvPr/>
        </p:nvSpPr>
        <p:spPr>
          <a:xfrm>
            <a:off x="379095" y="2671445"/>
            <a:ext cx="11474450" cy="3454400"/>
          </a:xfrm>
          <a:prstGeom prst="rect">
            <a:avLst/>
          </a:prstGeom>
          <a:solidFill>
            <a:srgbClr val="F9F2EB">
              <a:alpha val="88000"/>
            </a:srgbClr>
          </a:solidFill>
        </p:spPr>
        <p:txBody>
          <a:bodyPr wrap="square" rtlCol="0" anchor="t">
            <a:noAutofit/>
          </a:bodyPr>
          <a:lstStyle/>
          <a:p>
            <a:pPr algn="ctr">
              <a:lnSpc>
                <a:spcPct val="110000"/>
              </a:lnSpc>
            </a:pPr>
            <a:r>
              <a:rPr lang="zh-CN" altLang="en-US" sz="2800" b="1">
                <a:solidFill>
                  <a:srgbClr val="C00000"/>
                </a:solidFill>
                <a:latin typeface="楷体" panose="02010609060101010101" charset="-122"/>
                <a:ea typeface="楷体" panose="02010609060101010101" charset="-122"/>
                <a:cs typeface="楷体" panose="02010609060101010101" charset="-122"/>
                <a:sym typeface="+mn-ea"/>
              </a:rPr>
              <a:t>孙中山革命程序论：军政、训政、宪政。</a:t>
            </a:r>
            <a:endParaRPr lang="zh-CN" altLang="en-US" sz="2800" b="1">
              <a:solidFill>
                <a:srgbClr val="C00000"/>
              </a:solidFill>
              <a:latin typeface="楷体" panose="02010609060101010101" charset="-122"/>
              <a:ea typeface="楷体" panose="02010609060101010101" charset="-122"/>
              <a:cs typeface="楷体" panose="02010609060101010101" charset="-122"/>
            </a:endParaRPr>
          </a:p>
          <a:p>
            <a:pPr>
              <a:lnSpc>
                <a:spcPct val="110000"/>
              </a:lnSpc>
            </a:pPr>
            <a:r>
              <a:rPr lang="zh-CN" altLang="en-US" sz="2800" b="1">
                <a:solidFill>
                  <a:srgbClr val="C00000"/>
                </a:solidFill>
                <a:latin typeface="楷体" panose="02010609060101010101" charset="-122"/>
                <a:ea typeface="楷体" panose="02010609060101010101" charset="-122"/>
                <a:cs typeface="楷体" panose="02010609060101010101" charset="-122"/>
                <a:sym typeface="+mn-ea"/>
              </a:rPr>
              <a:t>一、军政时期（</a:t>
            </a:r>
            <a:r>
              <a:rPr lang="en-US" altLang="zh-CN" sz="2800" b="1">
                <a:solidFill>
                  <a:srgbClr val="C00000"/>
                </a:solidFill>
                <a:latin typeface="楷体" panose="02010609060101010101" charset="-122"/>
                <a:ea typeface="楷体" panose="02010609060101010101" charset="-122"/>
                <a:cs typeface="楷体" panose="02010609060101010101" charset="-122"/>
                <a:sym typeface="+mn-ea"/>
              </a:rPr>
              <a:t>1924—1928</a:t>
            </a:r>
            <a:r>
              <a:rPr lang="zh-CN" altLang="en-US" sz="2800" b="1">
                <a:solidFill>
                  <a:srgbClr val="C00000"/>
                </a:solidFill>
                <a:latin typeface="楷体" panose="02010609060101010101" charset="-122"/>
                <a:ea typeface="楷体" panose="02010609060101010101" charset="-122"/>
                <a:cs typeface="楷体" panose="02010609060101010101" charset="-122"/>
                <a:sym typeface="+mn-ea"/>
              </a:rPr>
              <a:t>）：</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以军治国</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时期，国民党通过暴力革命，</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建立统一国家，实现民族独立。</a:t>
            </a:r>
            <a:endParaRPr lang="zh-CN" altLang="en-US" sz="2800">
              <a:solidFill>
                <a:srgbClr val="C00000"/>
              </a:solidFill>
              <a:latin typeface="楷体" panose="02010609060101010101" charset="-122"/>
              <a:ea typeface="楷体" panose="02010609060101010101" charset="-122"/>
              <a:cs typeface="楷体" panose="02010609060101010101" charset="-122"/>
            </a:endParaRPr>
          </a:p>
          <a:p>
            <a:pPr>
              <a:lnSpc>
                <a:spcPct val="110000"/>
              </a:lnSpc>
            </a:pPr>
            <a:r>
              <a:rPr lang="zh-CN" altLang="en-US" sz="2800" b="1">
                <a:solidFill>
                  <a:srgbClr val="C00000"/>
                </a:solidFill>
                <a:latin typeface="楷体" panose="02010609060101010101" charset="-122"/>
                <a:ea typeface="楷体" panose="02010609060101010101" charset="-122"/>
                <a:cs typeface="楷体" panose="02010609060101010101" charset="-122"/>
                <a:sym typeface="+mn-ea"/>
              </a:rPr>
              <a:t>二、训政时期（</a:t>
            </a:r>
            <a:r>
              <a:rPr lang="en-US" altLang="zh-CN" sz="2800" b="1">
                <a:solidFill>
                  <a:srgbClr val="C00000"/>
                </a:solidFill>
                <a:latin typeface="楷体" panose="02010609060101010101" charset="-122"/>
                <a:ea typeface="楷体" panose="02010609060101010101" charset="-122"/>
                <a:cs typeface="楷体" panose="02010609060101010101" charset="-122"/>
                <a:sym typeface="+mn-ea"/>
              </a:rPr>
              <a:t>1928—1948</a:t>
            </a:r>
            <a:r>
              <a:rPr lang="zh-CN" altLang="en-US" sz="2800" b="1">
                <a:solidFill>
                  <a:srgbClr val="C00000"/>
                </a:solidFill>
                <a:latin typeface="楷体" panose="02010609060101010101" charset="-122"/>
                <a:ea typeface="楷体" panose="02010609060101010101" charset="-122"/>
                <a:cs typeface="楷体" panose="02010609060101010101" charset="-122"/>
                <a:sym typeface="+mn-ea"/>
              </a:rPr>
              <a:t>）：</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以党治国</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时期，国民党训导国民，</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开启民智，培育民主意识，为宪政做准备。</a:t>
            </a:r>
            <a:endParaRPr lang="zh-CN" altLang="en-US" sz="2800">
              <a:solidFill>
                <a:srgbClr val="C00000"/>
              </a:solidFill>
              <a:latin typeface="楷体" panose="02010609060101010101" charset="-122"/>
              <a:ea typeface="楷体" panose="02010609060101010101" charset="-122"/>
              <a:cs typeface="楷体" panose="02010609060101010101" charset="-122"/>
            </a:endParaRPr>
          </a:p>
          <a:p>
            <a:pPr>
              <a:lnSpc>
                <a:spcPct val="110000"/>
              </a:lnSpc>
            </a:pPr>
            <a:r>
              <a:rPr lang="zh-CN" altLang="en-US" sz="2800" b="1">
                <a:solidFill>
                  <a:srgbClr val="C00000"/>
                </a:solidFill>
                <a:latin typeface="楷体" panose="02010609060101010101" charset="-122"/>
                <a:ea typeface="楷体" panose="02010609060101010101" charset="-122"/>
                <a:cs typeface="楷体" panose="02010609060101010101" charset="-122"/>
                <a:sym typeface="+mn-ea"/>
              </a:rPr>
              <a:t>三、宪政时期（</a:t>
            </a:r>
            <a:r>
              <a:rPr lang="en-US" altLang="zh-CN" sz="2800" b="1">
                <a:solidFill>
                  <a:srgbClr val="C00000"/>
                </a:solidFill>
                <a:latin typeface="楷体" panose="02010609060101010101" charset="-122"/>
                <a:ea typeface="楷体" panose="02010609060101010101" charset="-122"/>
                <a:cs typeface="楷体" panose="02010609060101010101" charset="-122"/>
                <a:sym typeface="+mn-ea"/>
              </a:rPr>
              <a:t>1948</a:t>
            </a:r>
            <a:r>
              <a:rPr lang="zh-CN" altLang="en-US" sz="2800" b="1">
                <a:solidFill>
                  <a:srgbClr val="C00000"/>
                </a:solidFill>
                <a:latin typeface="楷体" panose="02010609060101010101" charset="-122"/>
                <a:ea typeface="楷体" panose="02010609060101010101" charset="-122"/>
                <a:cs typeface="楷体" panose="02010609060101010101" charset="-122"/>
                <a:sym typeface="+mn-ea"/>
              </a:rPr>
              <a:t>年以后）：</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还政于民</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时期，</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制定宪法，强调主权在民</a:t>
            </a:r>
            <a:r>
              <a:rPr lang="zh-CN" altLang="en-US" sz="2800">
                <a:latin typeface="楷体" panose="02010609060101010101" charset="-122"/>
                <a:ea typeface="楷体" panose="02010609060101010101" charset="-122"/>
                <a:cs typeface="楷体" panose="02010609060101010101" charset="-122"/>
                <a:sym typeface="+mn-ea"/>
              </a:rPr>
              <a:t>，民众是宪政的主要力量。</a:t>
            </a:r>
          </a:p>
        </p:txBody>
      </p:sp>
      <p:sp>
        <p:nvSpPr>
          <p:cNvPr id="27" name="文本框 26"/>
          <p:cNvSpPr txBox="1"/>
          <p:nvPr>
            <p:custDataLst>
              <p:tags r:id="rId6"/>
            </p:custDataLst>
          </p:nvPr>
        </p:nvSpPr>
        <p:spPr>
          <a:xfrm>
            <a:off x="7346950" y="4559300"/>
            <a:ext cx="2325370" cy="521970"/>
          </a:xfrm>
          <a:prstGeom prst="rect">
            <a:avLst/>
          </a:prstGeom>
          <a:solidFill>
            <a:srgbClr val="C00000"/>
          </a:solidFill>
        </p:spPr>
        <p:txBody>
          <a:bodyPr wrap="square" rtlCol="0">
            <a:spAutoFit/>
          </a:bodyPr>
          <a:lstStyle/>
          <a:p>
            <a:pPr>
              <a:lnSpc>
                <a:spcPct val="100000"/>
              </a:lnSpc>
            </a:pP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主权在民原则</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8" grpId="1"/>
      <p:bldP spid="9" grpId="0" animBg="1"/>
      <p:bldP spid="9" grpId="1" animBg="1"/>
      <p:bldP spid="27" grpId="0" animBg="1"/>
      <p:bldP spid="2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VhNGJiMWVmZTg4ZjFhYWZhYWFiMzBkODkwYWRkZmU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AS_UNIQUEID" val="1065"/>
</p:tagLst>
</file>

<file path=ppt/tags/tag101.xml><?xml version="1.0" encoding="utf-8"?>
<p:tagLst xmlns:a="http://schemas.openxmlformats.org/drawingml/2006/main" xmlns:r="http://schemas.openxmlformats.org/officeDocument/2006/relationships" xmlns:p="http://schemas.openxmlformats.org/presentationml/2006/main">
  <p:tag name="AS_UNIQUEID" val="1065"/>
</p:tagLst>
</file>

<file path=ppt/tags/tag102.xml><?xml version="1.0" encoding="utf-8"?>
<p:tagLst xmlns:a="http://schemas.openxmlformats.org/drawingml/2006/main" xmlns:r="http://schemas.openxmlformats.org/officeDocument/2006/relationships" xmlns:p="http://schemas.openxmlformats.org/presentationml/2006/main">
  <p:tag name="AS_UNIQUEID" val="1065"/>
</p:tagLst>
</file>

<file path=ppt/tags/tag103.xml><?xml version="1.0" encoding="utf-8"?>
<p:tagLst xmlns:a="http://schemas.openxmlformats.org/drawingml/2006/main" xmlns:r="http://schemas.openxmlformats.org/officeDocument/2006/relationships" xmlns:p="http://schemas.openxmlformats.org/presentationml/2006/main">
  <p:tag name="AS_UNIQUEID" val="1065"/>
</p:tagLst>
</file>

<file path=ppt/tags/tag104.xml><?xml version="1.0" encoding="utf-8"?>
<p:tagLst xmlns:a="http://schemas.openxmlformats.org/drawingml/2006/main" xmlns:r="http://schemas.openxmlformats.org/officeDocument/2006/relationships" xmlns:p="http://schemas.openxmlformats.org/presentationml/2006/main">
  <p:tag name="AS_UNIQUEID" val="519"/>
</p:tagLst>
</file>

<file path=ppt/tags/tag105.xml><?xml version="1.0" encoding="utf-8"?>
<p:tagLst xmlns:a="http://schemas.openxmlformats.org/drawingml/2006/main" xmlns:r="http://schemas.openxmlformats.org/officeDocument/2006/relationships" xmlns:p="http://schemas.openxmlformats.org/presentationml/2006/main">
  <p:tag name="AS_UNIQUEID" val="519"/>
</p:tagLst>
</file>

<file path=ppt/tags/tag106.xml><?xml version="1.0" encoding="utf-8"?>
<p:tagLst xmlns:a="http://schemas.openxmlformats.org/drawingml/2006/main" xmlns:r="http://schemas.openxmlformats.org/officeDocument/2006/relationships" xmlns:p="http://schemas.openxmlformats.org/presentationml/2006/main">
  <p:tag name="AS_UNIQUEID" val="519"/>
</p:tagLst>
</file>

<file path=ppt/tags/tag107.xml><?xml version="1.0" encoding="utf-8"?>
<p:tagLst xmlns:a="http://schemas.openxmlformats.org/drawingml/2006/main" xmlns:r="http://schemas.openxmlformats.org/officeDocument/2006/relationships" xmlns:p="http://schemas.openxmlformats.org/presentationml/2006/main">
  <p:tag name="AS_UNIQUEID" val="1070"/>
</p:tagLst>
</file>

<file path=ppt/tags/tag10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9.xml><?xml version="1.0" encoding="utf-8"?>
<p:tagLst xmlns:a="http://schemas.openxmlformats.org/drawingml/2006/main" xmlns:r="http://schemas.openxmlformats.org/officeDocument/2006/relationships" xmlns:p="http://schemas.openxmlformats.org/presentationml/2006/main">
  <p:tag name="AS_UNIQUEID" val="430"/>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AS_UNIQUEID" val="1065"/>
</p:tagLst>
</file>

<file path=ppt/tags/tag112.xml><?xml version="1.0" encoding="utf-8"?>
<p:tagLst xmlns:a="http://schemas.openxmlformats.org/drawingml/2006/main" xmlns:r="http://schemas.openxmlformats.org/officeDocument/2006/relationships" xmlns:p="http://schemas.openxmlformats.org/presentationml/2006/main">
  <p:tag name="AS_UNIQUEID" val="1071"/>
</p:tagLst>
</file>

<file path=ppt/tags/tag113.xml><?xml version="1.0" encoding="utf-8"?>
<p:tagLst xmlns:a="http://schemas.openxmlformats.org/drawingml/2006/main" xmlns:r="http://schemas.openxmlformats.org/officeDocument/2006/relationships" xmlns:p="http://schemas.openxmlformats.org/presentationml/2006/main">
  <p:tag name="AS_UNIQUEID" val="1071"/>
</p:tagLst>
</file>

<file path=ppt/tags/tag114.xml><?xml version="1.0" encoding="utf-8"?>
<p:tagLst xmlns:a="http://schemas.openxmlformats.org/drawingml/2006/main" xmlns:r="http://schemas.openxmlformats.org/officeDocument/2006/relationships" xmlns:p="http://schemas.openxmlformats.org/presentationml/2006/main">
  <p:tag name="AS_UNIQUEID" val="1071"/>
</p:tagLst>
</file>

<file path=ppt/tags/tag115.xml><?xml version="1.0" encoding="utf-8"?>
<p:tagLst xmlns:a="http://schemas.openxmlformats.org/drawingml/2006/main" xmlns:r="http://schemas.openxmlformats.org/officeDocument/2006/relationships" xmlns:p="http://schemas.openxmlformats.org/presentationml/2006/main">
  <p:tag name="AS_UNIQUEID" val="1071"/>
</p:tagLst>
</file>

<file path=ppt/tags/tag1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9200}"/>
</p:tagLst>
</file>

<file path=ppt/tags/tag117.xml><?xml version="1.0" encoding="utf-8"?>
<p:tagLst xmlns:a="http://schemas.openxmlformats.org/drawingml/2006/main" xmlns:r="http://schemas.openxmlformats.org/officeDocument/2006/relationships" xmlns:p="http://schemas.openxmlformats.org/presentationml/2006/main">
  <p:tag name="AS_UNIQUEID" val="4053"/>
</p:tagLst>
</file>

<file path=ppt/tags/tag118.xml><?xml version="1.0" encoding="utf-8"?>
<p:tagLst xmlns:a="http://schemas.openxmlformats.org/drawingml/2006/main" xmlns:r="http://schemas.openxmlformats.org/officeDocument/2006/relationships" xmlns:p="http://schemas.openxmlformats.org/presentationml/2006/main">
  <p:tag name="AS_UNIQUEID" val="1064"/>
</p:tagLst>
</file>

<file path=ppt/tags/tag119.xml><?xml version="1.0" encoding="utf-8"?>
<p:tagLst xmlns:a="http://schemas.openxmlformats.org/drawingml/2006/main" xmlns:r="http://schemas.openxmlformats.org/officeDocument/2006/relationships" xmlns:p="http://schemas.openxmlformats.org/presentationml/2006/main">
  <p:tag name="AS_UNIQUEID" val="1065"/>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AS_UNIQUEID" val="1065"/>
</p:tagLst>
</file>

<file path=ppt/tags/tag121.xml><?xml version="1.0" encoding="utf-8"?>
<p:tagLst xmlns:a="http://schemas.openxmlformats.org/drawingml/2006/main" xmlns:r="http://schemas.openxmlformats.org/officeDocument/2006/relationships" xmlns:p="http://schemas.openxmlformats.org/presentationml/2006/main">
  <p:tag name="AS_UNIQUEID" val="1065"/>
</p:tagLst>
</file>

<file path=ppt/tags/tag122.xml><?xml version="1.0" encoding="utf-8"?>
<p:tagLst xmlns:a="http://schemas.openxmlformats.org/drawingml/2006/main" xmlns:r="http://schemas.openxmlformats.org/officeDocument/2006/relationships" xmlns:p="http://schemas.openxmlformats.org/presentationml/2006/main">
  <p:tag name="AS_UNIQUEID" val="519"/>
</p:tagLst>
</file>

<file path=ppt/tags/tag123.xml><?xml version="1.0" encoding="utf-8"?>
<p:tagLst xmlns:a="http://schemas.openxmlformats.org/drawingml/2006/main" xmlns:r="http://schemas.openxmlformats.org/officeDocument/2006/relationships" xmlns:p="http://schemas.openxmlformats.org/presentationml/2006/main">
  <p:tag name="AS_UNIQUEID" val="519"/>
</p:tagLst>
</file>

<file path=ppt/tags/tag124.xml><?xml version="1.0" encoding="utf-8"?>
<p:tagLst xmlns:a="http://schemas.openxmlformats.org/drawingml/2006/main" xmlns:r="http://schemas.openxmlformats.org/officeDocument/2006/relationships" xmlns:p="http://schemas.openxmlformats.org/presentationml/2006/main">
  <p:tag name="AS_UNIQUEID" val="519"/>
</p:tagLst>
</file>

<file path=ppt/tags/tag1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6.xml><?xml version="1.0" encoding="utf-8"?>
<p:tagLst xmlns:a="http://schemas.openxmlformats.org/drawingml/2006/main" xmlns:r="http://schemas.openxmlformats.org/officeDocument/2006/relationships" xmlns:p="http://schemas.openxmlformats.org/presentationml/2006/main">
  <p:tag name="AS_UNIQUEID" val="430"/>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AS_UNIQUEID" val="3160"/>
</p:tagLst>
</file>

<file path=ppt/tags/tag129.xml><?xml version="1.0" encoding="utf-8"?>
<p:tagLst xmlns:a="http://schemas.openxmlformats.org/drawingml/2006/main" xmlns:r="http://schemas.openxmlformats.org/officeDocument/2006/relationships" xmlns:p="http://schemas.openxmlformats.org/presentationml/2006/main">
  <p:tag name="AS_UNIQUEID" val="1086"/>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AS_UNIQUEID" val="966"/>
</p:tagLst>
</file>

<file path=ppt/tags/tag131.xml><?xml version="1.0" encoding="utf-8"?>
<p:tagLst xmlns:a="http://schemas.openxmlformats.org/drawingml/2006/main" xmlns:r="http://schemas.openxmlformats.org/officeDocument/2006/relationships" xmlns:p="http://schemas.openxmlformats.org/presentationml/2006/main">
  <p:tag name="AS_UNIQUEID" val="1372"/>
  <p:tag name="KSO_WM_UNIT_PLACING_PICTURE_USER_VIEWPORT" val="{&quot;height&quot;:6284,&quot;width&quot;:7042}"/>
</p:tagLst>
</file>

<file path=ppt/tags/tag132.xml><?xml version="1.0" encoding="utf-8"?>
<p:tagLst xmlns:a="http://schemas.openxmlformats.org/drawingml/2006/main" xmlns:r="http://schemas.openxmlformats.org/officeDocument/2006/relationships" xmlns:p="http://schemas.openxmlformats.org/presentationml/2006/main">
  <p:tag name="AS_UNIQUEID" val="4063"/>
</p:tagLst>
</file>

<file path=ppt/tags/tag133.xml><?xml version="1.0" encoding="utf-8"?>
<p:tagLst xmlns:a="http://schemas.openxmlformats.org/drawingml/2006/main" xmlns:r="http://schemas.openxmlformats.org/officeDocument/2006/relationships" xmlns:p="http://schemas.openxmlformats.org/presentationml/2006/main">
  <p:tag name="AS_UNIQUEID" val="2575"/>
</p:tagLst>
</file>

<file path=ppt/tags/tag1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5.xml><?xml version="1.0" encoding="utf-8"?>
<p:tagLst xmlns:a="http://schemas.openxmlformats.org/drawingml/2006/main" xmlns:r="http://schemas.openxmlformats.org/officeDocument/2006/relationships" xmlns:p="http://schemas.openxmlformats.org/presentationml/2006/main">
  <p:tag name="AS_UNIQUEID" val="430"/>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AS_UNIQUEID" val="3160"/>
</p:tagLst>
</file>

<file path=ppt/tags/tag138.xml><?xml version="1.0" encoding="utf-8"?>
<p:tagLst xmlns:a="http://schemas.openxmlformats.org/drawingml/2006/main" xmlns:r="http://schemas.openxmlformats.org/officeDocument/2006/relationships" xmlns:p="http://schemas.openxmlformats.org/presentationml/2006/main">
  <p:tag name="AS_UNIQUEID" val="1086"/>
</p:tagLst>
</file>

<file path=ppt/tags/tag139.xml><?xml version="1.0" encoding="utf-8"?>
<p:tagLst xmlns:a="http://schemas.openxmlformats.org/drawingml/2006/main" xmlns:r="http://schemas.openxmlformats.org/officeDocument/2006/relationships" xmlns:p="http://schemas.openxmlformats.org/presentationml/2006/main">
  <p:tag name="AS_UNIQUEID" val="1135"/>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1.xml><?xml version="1.0" encoding="utf-8"?>
<p:tagLst xmlns:a="http://schemas.openxmlformats.org/drawingml/2006/main" xmlns:r="http://schemas.openxmlformats.org/officeDocument/2006/relationships" xmlns:p="http://schemas.openxmlformats.org/presentationml/2006/main">
  <p:tag name="AS_UNIQUEID" val="430"/>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AS_UNIQUEID" val="3160"/>
</p:tagLst>
</file>

<file path=ppt/tags/tag144.xml><?xml version="1.0" encoding="utf-8"?>
<p:tagLst xmlns:a="http://schemas.openxmlformats.org/drawingml/2006/main" xmlns:r="http://schemas.openxmlformats.org/officeDocument/2006/relationships" xmlns:p="http://schemas.openxmlformats.org/presentationml/2006/main">
  <p:tag name="AS_UNIQUEID" val="1086"/>
</p:tagLst>
</file>

<file path=ppt/tags/tag145.xml><?xml version="1.0" encoding="utf-8"?>
<p:tagLst xmlns:a="http://schemas.openxmlformats.org/drawingml/2006/main" xmlns:r="http://schemas.openxmlformats.org/officeDocument/2006/relationships" xmlns:p="http://schemas.openxmlformats.org/presentationml/2006/main">
  <p:tag name="AS_UNIQUEID" val="1382"/>
</p:tagLst>
</file>

<file path=ppt/tags/tag146.xml><?xml version="1.0" encoding="utf-8"?>
<p:tagLst xmlns:a="http://schemas.openxmlformats.org/drawingml/2006/main" xmlns:r="http://schemas.openxmlformats.org/officeDocument/2006/relationships" xmlns:p="http://schemas.openxmlformats.org/presentationml/2006/main">
  <p:tag name="AS_UNIQUEID" val="1383"/>
</p:tagLst>
</file>

<file path=ppt/tags/tag147.xml><?xml version="1.0" encoding="utf-8"?>
<p:tagLst xmlns:a="http://schemas.openxmlformats.org/drawingml/2006/main" xmlns:r="http://schemas.openxmlformats.org/officeDocument/2006/relationships" xmlns:p="http://schemas.openxmlformats.org/presentationml/2006/main">
  <p:tag name="AS_UNIQUEID" val="4959"/>
</p:tagLst>
</file>

<file path=ppt/tags/tag148.xml><?xml version="1.0" encoding="utf-8"?>
<p:tagLst xmlns:a="http://schemas.openxmlformats.org/drawingml/2006/main" xmlns:r="http://schemas.openxmlformats.org/officeDocument/2006/relationships" xmlns:p="http://schemas.openxmlformats.org/presentationml/2006/main">
  <p:tag name="AS_UNIQUEID" val="1135"/>
</p:tagLst>
</file>

<file path=ppt/tags/tag14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AS_UNIQUEID" val="430"/>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AS_UNIQUEID" val="3160"/>
</p:tagLst>
</file>

<file path=ppt/tags/tag153.xml><?xml version="1.0" encoding="utf-8"?>
<p:tagLst xmlns:a="http://schemas.openxmlformats.org/drawingml/2006/main" xmlns:r="http://schemas.openxmlformats.org/officeDocument/2006/relationships" xmlns:p="http://schemas.openxmlformats.org/presentationml/2006/main">
  <p:tag name="AS_UNIQUEID" val="1086"/>
</p:tagLst>
</file>

<file path=ppt/tags/tag154.xml><?xml version="1.0" encoding="utf-8"?>
<p:tagLst xmlns:a="http://schemas.openxmlformats.org/drawingml/2006/main" xmlns:r="http://schemas.openxmlformats.org/officeDocument/2006/relationships" xmlns:p="http://schemas.openxmlformats.org/presentationml/2006/main">
  <p:tag name="TABLE_ENDDRAG_ORIGIN_RECT" val="900*284"/>
  <p:tag name="TABLE_ENDDRAG_RECT" val="29*200*901*284"/>
</p:tagLst>
</file>

<file path=ppt/tags/tag15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6.xml><?xml version="1.0" encoding="utf-8"?>
<p:tagLst xmlns:a="http://schemas.openxmlformats.org/drawingml/2006/main" xmlns:r="http://schemas.openxmlformats.org/officeDocument/2006/relationships" xmlns:p="http://schemas.openxmlformats.org/presentationml/2006/main">
  <p:tag name="AS_UNIQUEID" val="430"/>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AS_UNIQUEID" val="1108"/>
</p:tagLst>
</file>

<file path=ppt/tags/tag1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AS_UNIQUEID" val="430"/>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AS_UNIQUEID" val="1086"/>
</p:tagLst>
</file>

<file path=ppt/tags/tag1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4.xml><?xml version="1.0" encoding="utf-8"?>
<p:tagLst xmlns:a="http://schemas.openxmlformats.org/drawingml/2006/main" xmlns:r="http://schemas.openxmlformats.org/officeDocument/2006/relationships" xmlns:p="http://schemas.openxmlformats.org/presentationml/2006/main">
  <p:tag name="AS_UNIQUEID" val="430"/>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AS_UNIQUEID" val="1086"/>
</p:tagLst>
</file>

<file path=ppt/tags/tag167.xml><?xml version="1.0" encoding="utf-8"?>
<p:tagLst xmlns:a="http://schemas.openxmlformats.org/drawingml/2006/main" xmlns:r="http://schemas.openxmlformats.org/officeDocument/2006/relationships" xmlns:p="http://schemas.openxmlformats.org/presentationml/2006/main">
  <p:tag name="TABLE_ENDDRAG_ORIGIN_RECT" val="888*367"/>
  <p:tag name="TABLE_ENDDRAG_RECT" val="35*135*888*367"/>
</p:tagLst>
</file>

<file path=ppt/tags/tag168.xml><?xml version="1.0" encoding="utf-8"?>
<p:tagLst xmlns:a="http://schemas.openxmlformats.org/drawingml/2006/main" xmlns:r="http://schemas.openxmlformats.org/officeDocument/2006/relationships" xmlns:p="http://schemas.openxmlformats.org/presentationml/2006/main">
  <p:tag name="AS_UNIQUEID" val="5551"/>
</p:tagLst>
</file>

<file path=ppt/tags/tag1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AS_UNIQUEID" val="430"/>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AS_UNIQUEID" val="1086"/>
</p:tagLst>
</file>

<file path=ppt/tags/tag173.xml><?xml version="1.0" encoding="utf-8"?>
<p:tagLst xmlns:a="http://schemas.openxmlformats.org/drawingml/2006/main" xmlns:r="http://schemas.openxmlformats.org/officeDocument/2006/relationships" xmlns:p="http://schemas.openxmlformats.org/presentationml/2006/main">
  <p:tag name="TABLE_ENDDRAG_ORIGIN_RECT" val="896*379"/>
  <p:tag name="TABLE_ENDDRAG_RECT" val="29*128*896*379"/>
</p:tagLst>
</file>

<file path=ppt/tags/tag1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5.xml><?xml version="1.0" encoding="utf-8"?>
<p:tagLst xmlns:a="http://schemas.openxmlformats.org/drawingml/2006/main" xmlns:r="http://schemas.openxmlformats.org/officeDocument/2006/relationships" xmlns:p="http://schemas.openxmlformats.org/presentationml/2006/main">
  <p:tag name="AS_UNIQUEID" val="430"/>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AS_UNIQUEID" val="1108"/>
</p:tagLst>
</file>

<file path=ppt/tags/tag1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9.xml><?xml version="1.0" encoding="utf-8"?>
<p:tagLst xmlns:a="http://schemas.openxmlformats.org/drawingml/2006/main" xmlns:r="http://schemas.openxmlformats.org/officeDocument/2006/relationships" xmlns:p="http://schemas.openxmlformats.org/presentationml/2006/main">
  <p:tag name="AS_UNIQUEID" val="430"/>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AS_UNIQUEID" val="1108"/>
</p:tagLst>
</file>

<file path=ppt/tags/tag18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3.xml><?xml version="1.0" encoding="utf-8"?>
<p:tagLst xmlns:a="http://schemas.openxmlformats.org/drawingml/2006/main" xmlns:r="http://schemas.openxmlformats.org/officeDocument/2006/relationships" xmlns:p="http://schemas.openxmlformats.org/presentationml/2006/main">
  <p:tag name="AS_UNIQUEID" val="430"/>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AS_UNIQUEID" val="987"/>
  <p:tag name="KSO_WM_UNIT_TABLE_BEAUTIFY" val="smartTable{32e9fb4e-4455-421b-8450-01cd5d94adbd}"/>
  <p:tag name="TABLE_ENDDRAG_ORIGIN_RECT" val="895*394"/>
  <p:tag name="TABLE_ENDDRAG_RECT" val="32*74*895*394"/>
</p:tagLst>
</file>

<file path=ppt/tags/tag18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7.xml><?xml version="1.0" encoding="utf-8"?>
<p:tagLst xmlns:a="http://schemas.openxmlformats.org/drawingml/2006/main" xmlns:r="http://schemas.openxmlformats.org/officeDocument/2006/relationships" xmlns:p="http://schemas.openxmlformats.org/presentationml/2006/main">
  <p:tag name="AS_UNIQUEID" val="430"/>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TABLE_ENDDRAG_ORIGIN_RECT" val="895*406"/>
  <p:tag name="TABLE_ENDDRAG_RECT" val="32*74*895*406"/>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AS_UNIQUEID" val="986"/>
</p:tagLst>
</file>

<file path=ppt/tags/tag1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2.xml><?xml version="1.0" encoding="utf-8"?>
<p:tagLst xmlns:a="http://schemas.openxmlformats.org/drawingml/2006/main" xmlns:r="http://schemas.openxmlformats.org/officeDocument/2006/relationships" xmlns:p="http://schemas.openxmlformats.org/presentationml/2006/main">
  <p:tag name="AS_UNIQUEID" val="430"/>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AS_UNIQUEID" val="6558"/>
</p:tagLst>
</file>

<file path=ppt/tags/tag195.xml><?xml version="1.0" encoding="utf-8"?>
<p:tagLst xmlns:a="http://schemas.openxmlformats.org/drawingml/2006/main" xmlns:r="http://schemas.openxmlformats.org/officeDocument/2006/relationships" xmlns:p="http://schemas.openxmlformats.org/presentationml/2006/main">
  <p:tag name="AS_UNIQUEID" val="6561"/>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AS_UNIQUEID" val="2451"/>
</p:tagLst>
</file>

<file path=ppt/tags/tag19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8.xml><?xml version="1.0" encoding="utf-8"?>
<p:tagLst xmlns:a="http://schemas.openxmlformats.org/drawingml/2006/main" xmlns:r="http://schemas.openxmlformats.org/officeDocument/2006/relationships" xmlns:p="http://schemas.openxmlformats.org/presentationml/2006/main">
  <p:tag name="AS_UNIQUEID" val="430"/>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AS_UNIQUEID" val="2454"/>
</p:tagLst>
</file>

<file path=ppt/tags/tag201.xml><?xml version="1.0" encoding="utf-8"?>
<p:tagLst xmlns:a="http://schemas.openxmlformats.org/drawingml/2006/main" xmlns:r="http://schemas.openxmlformats.org/officeDocument/2006/relationships" xmlns:p="http://schemas.openxmlformats.org/presentationml/2006/main">
  <p:tag name="AS_UNIQUEID" val="7187"/>
</p:tagLst>
</file>

<file path=ppt/tags/tag20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3.xml><?xml version="1.0" encoding="utf-8"?>
<p:tagLst xmlns:a="http://schemas.openxmlformats.org/drawingml/2006/main" xmlns:r="http://schemas.openxmlformats.org/officeDocument/2006/relationships" xmlns:p="http://schemas.openxmlformats.org/presentationml/2006/main">
  <p:tag name="AS_UNIQUEID" val="430"/>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6.xml><?xml version="1.0" encoding="utf-8"?>
<p:tagLst xmlns:a="http://schemas.openxmlformats.org/drawingml/2006/main" xmlns:r="http://schemas.openxmlformats.org/officeDocument/2006/relationships" xmlns:p="http://schemas.openxmlformats.org/presentationml/2006/main">
  <p:tag name="AS_UNIQUEID" val="430"/>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9.xml><?xml version="1.0" encoding="utf-8"?>
<p:tagLst xmlns:a="http://schemas.openxmlformats.org/drawingml/2006/main" xmlns:r="http://schemas.openxmlformats.org/officeDocument/2006/relationships" xmlns:p="http://schemas.openxmlformats.org/presentationml/2006/main">
  <p:tag name="AS_UNIQUEID" val="430"/>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2.xml><?xml version="1.0" encoding="utf-8"?>
<p:tagLst xmlns:a="http://schemas.openxmlformats.org/drawingml/2006/main" xmlns:r="http://schemas.openxmlformats.org/officeDocument/2006/relationships" xmlns:p="http://schemas.openxmlformats.org/presentationml/2006/main">
  <p:tag name="AS_UNIQUEID" val="430"/>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5.xml><?xml version="1.0" encoding="utf-8"?>
<p:tagLst xmlns:a="http://schemas.openxmlformats.org/drawingml/2006/main" xmlns:r="http://schemas.openxmlformats.org/officeDocument/2006/relationships" xmlns:p="http://schemas.openxmlformats.org/presentationml/2006/main">
  <p:tag name="AS_UNIQUEID" val="430"/>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8.xml><?xml version="1.0" encoding="utf-8"?>
<p:tagLst xmlns:a="http://schemas.openxmlformats.org/drawingml/2006/main" xmlns:r="http://schemas.openxmlformats.org/officeDocument/2006/relationships" xmlns:p="http://schemas.openxmlformats.org/presentationml/2006/main">
  <p:tag name="AS_UNIQUEID" val="430"/>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AS_UNIQUEID" val="2718"/>
</p:tagLst>
</file>

<file path=ppt/tags/tag221.xml><?xml version="1.0" encoding="utf-8"?>
<p:tagLst xmlns:a="http://schemas.openxmlformats.org/drawingml/2006/main" xmlns:r="http://schemas.openxmlformats.org/officeDocument/2006/relationships" xmlns:p="http://schemas.openxmlformats.org/presentationml/2006/main">
  <p:tag name="AS_UNIQUEID" val="2720"/>
</p:tagLst>
</file>

<file path=ppt/tags/tag222.xml><?xml version="1.0" encoding="utf-8"?>
<p:tagLst xmlns:a="http://schemas.openxmlformats.org/drawingml/2006/main" xmlns:r="http://schemas.openxmlformats.org/officeDocument/2006/relationships" xmlns:p="http://schemas.openxmlformats.org/presentationml/2006/main">
  <p:tag name="AS_UNIQUEID" val="2723"/>
</p:tagLst>
</file>

<file path=ppt/tags/tag223.xml><?xml version="1.0" encoding="utf-8"?>
<p:tagLst xmlns:a="http://schemas.openxmlformats.org/drawingml/2006/main" xmlns:r="http://schemas.openxmlformats.org/officeDocument/2006/relationships" xmlns:p="http://schemas.openxmlformats.org/presentationml/2006/main">
  <p:tag name="AS_UNIQUEID" val="2726"/>
</p:tagLst>
</file>

<file path=ppt/tags/tag224.xml><?xml version="1.0" encoding="utf-8"?>
<p:tagLst xmlns:a="http://schemas.openxmlformats.org/drawingml/2006/main" xmlns:r="http://schemas.openxmlformats.org/officeDocument/2006/relationships" xmlns:p="http://schemas.openxmlformats.org/presentationml/2006/main">
  <p:tag name="AS_UNIQUEID" val="2726"/>
</p:tagLst>
</file>

<file path=ppt/tags/tag225.xml><?xml version="1.0" encoding="utf-8"?>
<p:tagLst xmlns:a="http://schemas.openxmlformats.org/drawingml/2006/main" xmlns:r="http://schemas.openxmlformats.org/officeDocument/2006/relationships" xmlns:p="http://schemas.openxmlformats.org/presentationml/2006/main">
  <p:tag name="AS_UNIQUEID" val="2726"/>
</p:tagLst>
</file>

<file path=ppt/tags/tag226.xml><?xml version="1.0" encoding="utf-8"?>
<p:tagLst xmlns:a="http://schemas.openxmlformats.org/drawingml/2006/main" xmlns:r="http://schemas.openxmlformats.org/officeDocument/2006/relationships" xmlns:p="http://schemas.openxmlformats.org/presentationml/2006/main">
  <p:tag name="AS_UNIQUEID" val="2726"/>
</p:tagLst>
</file>

<file path=ppt/tags/tag227.xml><?xml version="1.0" encoding="utf-8"?>
<p:tagLst xmlns:a="http://schemas.openxmlformats.org/drawingml/2006/main" xmlns:r="http://schemas.openxmlformats.org/officeDocument/2006/relationships" xmlns:p="http://schemas.openxmlformats.org/presentationml/2006/main">
  <p:tag name="AS_UNIQUEID" val="2705"/>
</p:tagLst>
</file>

<file path=ppt/tags/tag228.xml><?xml version="1.0" encoding="utf-8"?>
<p:tagLst xmlns:a="http://schemas.openxmlformats.org/drawingml/2006/main" xmlns:r="http://schemas.openxmlformats.org/officeDocument/2006/relationships" xmlns:p="http://schemas.openxmlformats.org/presentationml/2006/main">
  <p:tag name="AS_UNIQUEID" val="2705"/>
</p:tagLst>
</file>

<file path=ppt/tags/tag229.xml><?xml version="1.0" encoding="utf-8"?>
<p:tagLst xmlns:a="http://schemas.openxmlformats.org/drawingml/2006/main" xmlns:r="http://schemas.openxmlformats.org/officeDocument/2006/relationships" xmlns:p="http://schemas.openxmlformats.org/presentationml/2006/main">
  <p:tag name="AS_UNIQUEID" val="2698"/>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AS_UNIQUEID" val="2698"/>
</p:tagLst>
</file>

<file path=ppt/tags/tag231.xml><?xml version="1.0" encoding="utf-8"?>
<p:tagLst xmlns:a="http://schemas.openxmlformats.org/drawingml/2006/main" xmlns:r="http://schemas.openxmlformats.org/officeDocument/2006/relationships" xmlns:p="http://schemas.openxmlformats.org/presentationml/2006/main">
  <p:tag name="AS_UNIQUEID" val="2698"/>
</p:tagLst>
</file>

<file path=ppt/tags/tag232.xml><?xml version="1.0" encoding="utf-8"?>
<p:tagLst xmlns:a="http://schemas.openxmlformats.org/drawingml/2006/main" xmlns:r="http://schemas.openxmlformats.org/officeDocument/2006/relationships" xmlns:p="http://schemas.openxmlformats.org/presentationml/2006/main">
  <p:tag name="AS_UNIQUEID" val="2717"/>
</p:tagLst>
</file>

<file path=ppt/tags/tag233.xml><?xml version="1.0" encoding="utf-8"?>
<p:tagLst xmlns:a="http://schemas.openxmlformats.org/drawingml/2006/main" xmlns:r="http://schemas.openxmlformats.org/officeDocument/2006/relationships" xmlns:p="http://schemas.openxmlformats.org/presentationml/2006/main">
  <p:tag name="AS_UNIQUEID" val="2719"/>
</p:tagLst>
</file>

<file path=ppt/tags/tag234.xml><?xml version="1.0" encoding="utf-8"?>
<p:tagLst xmlns:a="http://schemas.openxmlformats.org/drawingml/2006/main" xmlns:r="http://schemas.openxmlformats.org/officeDocument/2006/relationships" xmlns:p="http://schemas.openxmlformats.org/presentationml/2006/main">
  <p:tag name="AS_UNIQUEID" val="2722"/>
</p:tagLst>
</file>

<file path=ppt/tags/tag235.xml><?xml version="1.0" encoding="utf-8"?>
<p:tagLst xmlns:a="http://schemas.openxmlformats.org/drawingml/2006/main" xmlns:r="http://schemas.openxmlformats.org/officeDocument/2006/relationships" xmlns:p="http://schemas.openxmlformats.org/presentationml/2006/main">
  <p:tag name="AS_UNIQUEID" val="2725"/>
</p:tagLst>
</file>

<file path=ppt/tags/tag236.xml><?xml version="1.0" encoding="utf-8"?>
<p:tagLst xmlns:a="http://schemas.openxmlformats.org/drawingml/2006/main" xmlns:r="http://schemas.openxmlformats.org/officeDocument/2006/relationships" xmlns:p="http://schemas.openxmlformats.org/presentationml/2006/main">
  <p:tag name="AS_UNIQUEID" val="2703"/>
</p:tagLst>
</file>

<file path=ppt/tags/tag237.xml><?xml version="1.0" encoding="utf-8"?>
<p:tagLst xmlns:a="http://schemas.openxmlformats.org/drawingml/2006/main" xmlns:r="http://schemas.openxmlformats.org/officeDocument/2006/relationships" xmlns:p="http://schemas.openxmlformats.org/presentationml/2006/main">
  <p:tag name="AS_UNIQUEID" val="2711"/>
</p:tagLst>
</file>

<file path=ppt/tags/tag238.xml><?xml version="1.0" encoding="utf-8"?>
<p:tagLst xmlns:a="http://schemas.openxmlformats.org/drawingml/2006/main" xmlns:r="http://schemas.openxmlformats.org/officeDocument/2006/relationships" xmlns:p="http://schemas.openxmlformats.org/presentationml/2006/main">
  <p:tag name="AS_UNIQUEID" val="2725"/>
</p:tagLst>
</file>

<file path=ppt/tags/tag239.xml><?xml version="1.0" encoding="utf-8"?>
<p:tagLst xmlns:a="http://schemas.openxmlformats.org/drawingml/2006/main" xmlns:r="http://schemas.openxmlformats.org/officeDocument/2006/relationships" xmlns:p="http://schemas.openxmlformats.org/presentationml/2006/main">
  <p:tag name="AS_UNIQUEID" val="2716"/>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1.xml><?xml version="1.0" encoding="utf-8"?>
<p:tagLst xmlns:a="http://schemas.openxmlformats.org/drawingml/2006/main" xmlns:r="http://schemas.openxmlformats.org/officeDocument/2006/relationships" xmlns:p="http://schemas.openxmlformats.org/presentationml/2006/main">
  <p:tag name="AS_UNIQUEID" val="430"/>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AS_UNIQUEID" val="2736"/>
</p:tagLst>
</file>

<file path=ppt/tags/tag24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5.xml><?xml version="1.0" encoding="utf-8"?>
<p:tagLst xmlns:a="http://schemas.openxmlformats.org/drawingml/2006/main" xmlns:r="http://schemas.openxmlformats.org/officeDocument/2006/relationships" xmlns:p="http://schemas.openxmlformats.org/presentationml/2006/main">
  <p:tag name="AS_UNIQUEID" val="430"/>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8.xml><?xml version="1.0" encoding="utf-8"?>
<p:tagLst xmlns:a="http://schemas.openxmlformats.org/drawingml/2006/main" xmlns:r="http://schemas.openxmlformats.org/officeDocument/2006/relationships" xmlns:p="http://schemas.openxmlformats.org/presentationml/2006/main">
  <p:tag name="AS_UNIQUEID" val="430"/>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1.xml><?xml version="1.0" encoding="utf-8"?>
<p:tagLst xmlns:a="http://schemas.openxmlformats.org/drawingml/2006/main" xmlns:r="http://schemas.openxmlformats.org/officeDocument/2006/relationships" xmlns:p="http://schemas.openxmlformats.org/presentationml/2006/main">
  <p:tag name="AS_UNIQUEID" val="430"/>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AS_UNIQUEID" val="6644"/>
</p:tagLst>
</file>

<file path=ppt/tags/tag254.xml><?xml version="1.0" encoding="utf-8"?>
<p:tagLst xmlns:a="http://schemas.openxmlformats.org/drawingml/2006/main" xmlns:r="http://schemas.openxmlformats.org/officeDocument/2006/relationships" xmlns:p="http://schemas.openxmlformats.org/presentationml/2006/main">
  <p:tag name="AS_UNIQUEID" val="798"/>
</p:tagLst>
</file>

<file path=ppt/tags/tag255.xml><?xml version="1.0" encoding="utf-8"?>
<p:tagLst xmlns:a="http://schemas.openxmlformats.org/drawingml/2006/main" xmlns:r="http://schemas.openxmlformats.org/officeDocument/2006/relationships" xmlns:p="http://schemas.openxmlformats.org/presentationml/2006/main">
  <p:tag name="AS_UNIQUEID" val="2705"/>
</p:tagLst>
</file>

<file path=ppt/tags/tag25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7.xml><?xml version="1.0" encoding="utf-8"?>
<p:tagLst xmlns:a="http://schemas.openxmlformats.org/drawingml/2006/main" xmlns:r="http://schemas.openxmlformats.org/officeDocument/2006/relationships" xmlns:p="http://schemas.openxmlformats.org/presentationml/2006/main">
  <p:tag name="AS_UNIQUEID" val="430"/>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AS_UNIQUEID" val="430"/>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AS_UNIQUEID" val="2454"/>
</p:tagLst>
</file>

<file path=ppt/tags/tag2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4.xml><?xml version="1.0" encoding="utf-8"?>
<p:tagLst xmlns:a="http://schemas.openxmlformats.org/drawingml/2006/main" xmlns:r="http://schemas.openxmlformats.org/officeDocument/2006/relationships" xmlns:p="http://schemas.openxmlformats.org/presentationml/2006/main">
  <p:tag name="AS_UNIQUEID" val="430"/>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7.xml><?xml version="1.0" encoding="utf-8"?>
<p:tagLst xmlns:a="http://schemas.openxmlformats.org/drawingml/2006/main" xmlns:r="http://schemas.openxmlformats.org/officeDocument/2006/relationships" xmlns:p="http://schemas.openxmlformats.org/presentationml/2006/main">
  <p:tag name="AS_UNIQUEID" val="430"/>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AS_UNIQUEID" val="430"/>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AS_UNIQUEID" val="2813"/>
</p:tagLst>
</file>

<file path=ppt/tags/tag273.xml><?xml version="1.0" encoding="utf-8"?>
<p:tagLst xmlns:a="http://schemas.openxmlformats.org/drawingml/2006/main" xmlns:r="http://schemas.openxmlformats.org/officeDocument/2006/relationships" xmlns:p="http://schemas.openxmlformats.org/presentationml/2006/main">
  <p:tag name="AS_UNIQUEID" val="4101"/>
</p:tagLst>
</file>

<file path=ppt/tags/tag274.xml><?xml version="1.0" encoding="utf-8"?>
<p:tagLst xmlns:a="http://schemas.openxmlformats.org/drawingml/2006/main" xmlns:r="http://schemas.openxmlformats.org/officeDocument/2006/relationships" xmlns:p="http://schemas.openxmlformats.org/presentationml/2006/main">
  <p:tag name="AS_UNIQUEID" val="1137"/>
</p:tagLst>
</file>

<file path=ppt/tags/tag275.xml><?xml version="1.0" encoding="utf-8"?>
<p:tagLst xmlns:a="http://schemas.openxmlformats.org/drawingml/2006/main" xmlns:r="http://schemas.openxmlformats.org/officeDocument/2006/relationships" xmlns:p="http://schemas.openxmlformats.org/presentationml/2006/main">
  <p:tag name="AS_UNIQUEID" val="1138"/>
</p:tagLst>
</file>

<file path=ppt/tags/tag276.xml><?xml version="1.0" encoding="utf-8"?>
<p:tagLst xmlns:a="http://schemas.openxmlformats.org/drawingml/2006/main" xmlns:r="http://schemas.openxmlformats.org/officeDocument/2006/relationships" xmlns:p="http://schemas.openxmlformats.org/presentationml/2006/main">
  <p:tag name="AS_UNIQUEID" val="1141"/>
</p:tagLst>
</file>

<file path=ppt/tags/tag277.xml><?xml version="1.0" encoding="utf-8"?>
<p:tagLst xmlns:a="http://schemas.openxmlformats.org/drawingml/2006/main" xmlns:r="http://schemas.openxmlformats.org/officeDocument/2006/relationships" xmlns:p="http://schemas.openxmlformats.org/presentationml/2006/main">
  <p:tag name="AS_UNIQUEID" val="1142"/>
</p:tagLst>
</file>

<file path=ppt/tags/tag278.xml><?xml version="1.0" encoding="utf-8"?>
<p:tagLst xmlns:a="http://schemas.openxmlformats.org/drawingml/2006/main" xmlns:r="http://schemas.openxmlformats.org/officeDocument/2006/relationships" xmlns:p="http://schemas.openxmlformats.org/presentationml/2006/main">
  <p:tag name="AS_UNIQUEID" val="1143"/>
</p:tagLst>
</file>

<file path=ppt/tags/tag279.xml><?xml version="1.0" encoding="utf-8"?>
<p:tagLst xmlns:a="http://schemas.openxmlformats.org/drawingml/2006/main" xmlns:r="http://schemas.openxmlformats.org/officeDocument/2006/relationships" xmlns:p="http://schemas.openxmlformats.org/presentationml/2006/main">
  <p:tag name="AS_UNIQUEID" val="1144"/>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AS_UNIQUEID" val="1147"/>
</p:tagLst>
</file>

<file path=ppt/tags/tag281.xml><?xml version="1.0" encoding="utf-8"?>
<p:tagLst xmlns:a="http://schemas.openxmlformats.org/drawingml/2006/main" xmlns:r="http://schemas.openxmlformats.org/officeDocument/2006/relationships" xmlns:p="http://schemas.openxmlformats.org/presentationml/2006/main">
  <p:tag name="AS_UNIQUEID" val="1148"/>
</p:tagLst>
</file>

<file path=ppt/tags/tag282.xml><?xml version="1.0" encoding="utf-8"?>
<p:tagLst xmlns:a="http://schemas.openxmlformats.org/drawingml/2006/main" xmlns:r="http://schemas.openxmlformats.org/officeDocument/2006/relationships" xmlns:p="http://schemas.openxmlformats.org/presentationml/2006/main">
  <p:tag name="AS_UNIQUEID" val="1149"/>
</p:tagLst>
</file>

<file path=ppt/tags/tag283.xml><?xml version="1.0" encoding="utf-8"?>
<p:tagLst xmlns:a="http://schemas.openxmlformats.org/drawingml/2006/main" xmlns:r="http://schemas.openxmlformats.org/officeDocument/2006/relationships" xmlns:p="http://schemas.openxmlformats.org/presentationml/2006/main">
  <p:tag name="AS_UNIQUEID" val="1150"/>
</p:tagLst>
</file>

<file path=ppt/tags/tag284.xml><?xml version="1.0" encoding="utf-8"?>
<p:tagLst xmlns:a="http://schemas.openxmlformats.org/drawingml/2006/main" xmlns:r="http://schemas.openxmlformats.org/officeDocument/2006/relationships" xmlns:p="http://schemas.openxmlformats.org/presentationml/2006/main">
  <p:tag name="AS_UNIQUEID" val="1151"/>
</p:tagLst>
</file>

<file path=ppt/tags/tag285.xml><?xml version="1.0" encoding="utf-8"?>
<p:tagLst xmlns:a="http://schemas.openxmlformats.org/drawingml/2006/main" xmlns:r="http://schemas.openxmlformats.org/officeDocument/2006/relationships" xmlns:p="http://schemas.openxmlformats.org/presentationml/2006/main">
  <p:tag name="AS_UNIQUEID" val="1152"/>
</p:tagLst>
</file>

<file path=ppt/tags/tag286.xml><?xml version="1.0" encoding="utf-8"?>
<p:tagLst xmlns:a="http://schemas.openxmlformats.org/drawingml/2006/main" xmlns:r="http://schemas.openxmlformats.org/officeDocument/2006/relationships" xmlns:p="http://schemas.openxmlformats.org/presentationml/2006/main">
  <p:tag name="AS_UNIQUEID" val="1155"/>
</p:tagLst>
</file>

<file path=ppt/tags/tag287.xml><?xml version="1.0" encoding="utf-8"?>
<p:tagLst xmlns:a="http://schemas.openxmlformats.org/drawingml/2006/main" xmlns:r="http://schemas.openxmlformats.org/officeDocument/2006/relationships" xmlns:p="http://schemas.openxmlformats.org/presentationml/2006/main">
  <p:tag name="AS_UNIQUEID" val="1158"/>
</p:tagLst>
</file>

<file path=ppt/tags/tag288.xml><?xml version="1.0" encoding="utf-8"?>
<p:tagLst xmlns:a="http://schemas.openxmlformats.org/drawingml/2006/main" xmlns:r="http://schemas.openxmlformats.org/officeDocument/2006/relationships" xmlns:p="http://schemas.openxmlformats.org/presentationml/2006/main">
  <p:tag name="AS_UNIQUEID" val="1159"/>
</p:tagLst>
</file>

<file path=ppt/tags/tag289.xml><?xml version="1.0" encoding="utf-8"?>
<p:tagLst xmlns:a="http://schemas.openxmlformats.org/drawingml/2006/main" xmlns:r="http://schemas.openxmlformats.org/officeDocument/2006/relationships" xmlns:p="http://schemas.openxmlformats.org/presentationml/2006/main">
  <p:tag name="AS_UNIQUEID" val="1162"/>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AS_UNIQUEID" val="1163"/>
</p:tagLst>
</file>

<file path=ppt/tags/tag291.xml><?xml version="1.0" encoding="utf-8"?>
<p:tagLst xmlns:a="http://schemas.openxmlformats.org/drawingml/2006/main" xmlns:r="http://schemas.openxmlformats.org/officeDocument/2006/relationships" xmlns:p="http://schemas.openxmlformats.org/presentationml/2006/main">
  <p:tag name="AS_UNIQUEID" val="1164"/>
</p:tagLst>
</file>

<file path=ppt/tags/tag292.xml><?xml version="1.0" encoding="utf-8"?>
<p:tagLst xmlns:a="http://schemas.openxmlformats.org/drawingml/2006/main" xmlns:r="http://schemas.openxmlformats.org/officeDocument/2006/relationships" xmlns:p="http://schemas.openxmlformats.org/presentationml/2006/main">
  <p:tag name="AS_UNIQUEID" val="1165"/>
</p:tagLst>
</file>

<file path=ppt/tags/tag293.xml><?xml version="1.0" encoding="utf-8"?>
<p:tagLst xmlns:a="http://schemas.openxmlformats.org/drawingml/2006/main" xmlns:r="http://schemas.openxmlformats.org/officeDocument/2006/relationships" xmlns:p="http://schemas.openxmlformats.org/presentationml/2006/main">
  <p:tag name="AS_UNIQUEID" val="1166"/>
</p:tagLst>
</file>

<file path=ppt/tags/tag294.xml><?xml version="1.0" encoding="utf-8"?>
<p:tagLst xmlns:a="http://schemas.openxmlformats.org/drawingml/2006/main" xmlns:r="http://schemas.openxmlformats.org/officeDocument/2006/relationships" xmlns:p="http://schemas.openxmlformats.org/presentationml/2006/main">
  <p:tag name="AS_UNIQUEID" val="1167"/>
</p:tagLst>
</file>

<file path=ppt/tags/tag295.xml><?xml version="1.0" encoding="utf-8"?>
<p:tagLst xmlns:a="http://schemas.openxmlformats.org/drawingml/2006/main" xmlns:r="http://schemas.openxmlformats.org/officeDocument/2006/relationships" xmlns:p="http://schemas.openxmlformats.org/presentationml/2006/main">
  <p:tag name="AS_UNIQUEID" val="1168"/>
</p:tagLst>
</file>

<file path=ppt/tags/tag296.xml><?xml version="1.0" encoding="utf-8"?>
<p:tagLst xmlns:a="http://schemas.openxmlformats.org/drawingml/2006/main" xmlns:r="http://schemas.openxmlformats.org/officeDocument/2006/relationships" xmlns:p="http://schemas.openxmlformats.org/presentationml/2006/main">
  <p:tag name="AS_UNIQUEID" val="1169"/>
</p:tagLst>
</file>

<file path=ppt/tags/tag297.xml><?xml version="1.0" encoding="utf-8"?>
<p:tagLst xmlns:a="http://schemas.openxmlformats.org/drawingml/2006/main" xmlns:r="http://schemas.openxmlformats.org/officeDocument/2006/relationships" xmlns:p="http://schemas.openxmlformats.org/presentationml/2006/main">
  <p:tag name="AS_UNIQUEID" val="1170"/>
</p:tagLst>
</file>

<file path=ppt/tags/tag298.xml><?xml version="1.0" encoding="utf-8"?>
<p:tagLst xmlns:a="http://schemas.openxmlformats.org/drawingml/2006/main" xmlns:r="http://schemas.openxmlformats.org/officeDocument/2006/relationships" xmlns:p="http://schemas.openxmlformats.org/presentationml/2006/main">
  <p:tag name="AS_UNIQUEID" val="1171"/>
</p:tagLst>
</file>

<file path=ppt/tags/tag299.xml><?xml version="1.0" encoding="utf-8"?>
<p:tagLst xmlns:a="http://schemas.openxmlformats.org/drawingml/2006/main" xmlns:r="http://schemas.openxmlformats.org/officeDocument/2006/relationships" xmlns:p="http://schemas.openxmlformats.org/presentationml/2006/main">
  <p:tag name="AS_UNIQUEID" val="1172"/>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AS_UNIQUEID" val="1173"/>
</p:tagLst>
</file>

<file path=ppt/tags/tag301.xml><?xml version="1.0" encoding="utf-8"?>
<p:tagLst xmlns:a="http://schemas.openxmlformats.org/drawingml/2006/main" xmlns:r="http://schemas.openxmlformats.org/officeDocument/2006/relationships" xmlns:p="http://schemas.openxmlformats.org/presentationml/2006/main">
  <p:tag name="AS_UNIQUEID" val="1178"/>
</p:tagLst>
</file>

<file path=ppt/tags/tag302.xml><?xml version="1.0" encoding="utf-8"?>
<p:tagLst xmlns:a="http://schemas.openxmlformats.org/drawingml/2006/main" xmlns:r="http://schemas.openxmlformats.org/officeDocument/2006/relationships" xmlns:p="http://schemas.openxmlformats.org/presentationml/2006/main">
  <p:tag name="AS_UNIQUEID" val="1183"/>
</p:tagLst>
</file>

<file path=ppt/tags/tag303.xml><?xml version="1.0" encoding="utf-8"?>
<p:tagLst xmlns:a="http://schemas.openxmlformats.org/drawingml/2006/main" xmlns:r="http://schemas.openxmlformats.org/officeDocument/2006/relationships" xmlns:p="http://schemas.openxmlformats.org/presentationml/2006/main">
  <p:tag name="AS_UNIQUEID" val="1188"/>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AS_UNIQUEID" val="430"/>
</p:tagLst>
</file>

<file path=ppt/tags/tag306.xml><?xml version="1.0" encoding="utf-8"?>
<p:tagLst xmlns:a="http://schemas.openxmlformats.org/drawingml/2006/main" xmlns:r="http://schemas.openxmlformats.org/officeDocument/2006/relationships" xmlns:p="http://schemas.openxmlformats.org/presentationml/2006/main">
  <p:tag name="AS_UNIQUEID" val="1189"/>
</p:tagLst>
</file>

<file path=ppt/tags/tag307.xml><?xml version="1.0" encoding="utf-8"?>
<p:tagLst xmlns:a="http://schemas.openxmlformats.org/drawingml/2006/main" xmlns:r="http://schemas.openxmlformats.org/officeDocument/2006/relationships" xmlns:p="http://schemas.openxmlformats.org/presentationml/2006/main">
  <p:tag name="AS_UNIQUEID" val="1190"/>
</p:tagLst>
</file>

<file path=ppt/tags/tag308.xml><?xml version="1.0" encoding="utf-8"?>
<p:tagLst xmlns:a="http://schemas.openxmlformats.org/drawingml/2006/main" xmlns:r="http://schemas.openxmlformats.org/officeDocument/2006/relationships" xmlns:p="http://schemas.openxmlformats.org/presentationml/2006/main">
  <p:tag name="AS_UNIQUEID" val="1191"/>
</p:tagLst>
</file>

<file path=ppt/tags/tag309.xml><?xml version="1.0" encoding="utf-8"?>
<p:tagLst xmlns:a="http://schemas.openxmlformats.org/drawingml/2006/main" xmlns:r="http://schemas.openxmlformats.org/officeDocument/2006/relationships" xmlns:p="http://schemas.openxmlformats.org/presentationml/2006/main">
  <p:tag name="AS_UNIQUEID" val="1192"/>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AS_UNIQUEID" val="1184"/>
</p:tagLst>
</file>

<file path=ppt/tags/tag311.xml><?xml version="1.0" encoding="utf-8"?>
<p:tagLst xmlns:a="http://schemas.openxmlformats.org/drawingml/2006/main" xmlns:r="http://schemas.openxmlformats.org/officeDocument/2006/relationships" xmlns:p="http://schemas.openxmlformats.org/presentationml/2006/main">
  <p:tag name="AS_UNIQUEID" val="1185"/>
</p:tagLst>
</file>

<file path=ppt/tags/tag312.xml><?xml version="1.0" encoding="utf-8"?>
<p:tagLst xmlns:a="http://schemas.openxmlformats.org/drawingml/2006/main" xmlns:r="http://schemas.openxmlformats.org/officeDocument/2006/relationships" xmlns:p="http://schemas.openxmlformats.org/presentationml/2006/main">
  <p:tag name="AS_UNIQUEID" val="1186"/>
</p:tagLst>
</file>

<file path=ppt/tags/tag313.xml><?xml version="1.0" encoding="utf-8"?>
<p:tagLst xmlns:a="http://schemas.openxmlformats.org/drawingml/2006/main" xmlns:r="http://schemas.openxmlformats.org/officeDocument/2006/relationships" xmlns:p="http://schemas.openxmlformats.org/presentationml/2006/main">
  <p:tag name="AS_UNIQUEID" val="1187"/>
</p:tagLst>
</file>

<file path=ppt/tags/tag314.xml><?xml version="1.0" encoding="utf-8"?>
<p:tagLst xmlns:a="http://schemas.openxmlformats.org/drawingml/2006/main" xmlns:r="http://schemas.openxmlformats.org/officeDocument/2006/relationships" xmlns:p="http://schemas.openxmlformats.org/presentationml/2006/main">
  <p:tag name="AS_UNIQUEID" val="1179"/>
</p:tagLst>
</file>

<file path=ppt/tags/tag315.xml><?xml version="1.0" encoding="utf-8"?>
<p:tagLst xmlns:a="http://schemas.openxmlformats.org/drawingml/2006/main" xmlns:r="http://schemas.openxmlformats.org/officeDocument/2006/relationships" xmlns:p="http://schemas.openxmlformats.org/presentationml/2006/main">
  <p:tag name="AS_UNIQUEID" val="1180"/>
</p:tagLst>
</file>

<file path=ppt/tags/tag316.xml><?xml version="1.0" encoding="utf-8"?>
<p:tagLst xmlns:a="http://schemas.openxmlformats.org/drawingml/2006/main" xmlns:r="http://schemas.openxmlformats.org/officeDocument/2006/relationships" xmlns:p="http://schemas.openxmlformats.org/presentationml/2006/main">
  <p:tag name="AS_UNIQUEID" val="1181"/>
</p:tagLst>
</file>

<file path=ppt/tags/tag317.xml><?xml version="1.0" encoding="utf-8"?>
<p:tagLst xmlns:a="http://schemas.openxmlformats.org/drawingml/2006/main" xmlns:r="http://schemas.openxmlformats.org/officeDocument/2006/relationships" xmlns:p="http://schemas.openxmlformats.org/presentationml/2006/main">
  <p:tag name="AS_UNIQUEID" val="1182"/>
</p:tagLst>
</file>

<file path=ppt/tags/tag318.xml><?xml version="1.0" encoding="utf-8"?>
<p:tagLst xmlns:a="http://schemas.openxmlformats.org/drawingml/2006/main" xmlns:r="http://schemas.openxmlformats.org/officeDocument/2006/relationships" xmlns:p="http://schemas.openxmlformats.org/presentationml/2006/main">
  <p:tag name="AS_UNIQUEID" val="1174"/>
</p:tagLst>
</file>

<file path=ppt/tags/tag319.xml><?xml version="1.0" encoding="utf-8"?>
<p:tagLst xmlns:a="http://schemas.openxmlformats.org/drawingml/2006/main" xmlns:r="http://schemas.openxmlformats.org/officeDocument/2006/relationships" xmlns:p="http://schemas.openxmlformats.org/presentationml/2006/main">
  <p:tag name="AS_UNIQUEID" val="1175"/>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AS_UNIQUEID" val="1176"/>
</p:tagLst>
</file>

<file path=ppt/tags/tag321.xml><?xml version="1.0" encoding="utf-8"?>
<p:tagLst xmlns:a="http://schemas.openxmlformats.org/drawingml/2006/main" xmlns:r="http://schemas.openxmlformats.org/officeDocument/2006/relationships" xmlns:p="http://schemas.openxmlformats.org/presentationml/2006/main">
  <p:tag name="AS_UNIQUEID" val="1177"/>
</p:tagLst>
</file>

<file path=ppt/tags/tag322.xml><?xml version="1.0" encoding="utf-8"?>
<p:tagLst xmlns:a="http://schemas.openxmlformats.org/drawingml/2006/main" xmlns:r="http://schemas.openxmlformats.org/officeDocument/2006/relationships" xmlns:p="http://schemas.openxmlformats.org/presentationml/2006/main">
  <p:tag name="AS_UNIQUEID" val="1160"/>
</p:tagLst>
</file>

<file path=ppt/tags/tag323.xml><?xml version="1.0" encoding="utf-8"?>
<p:tagLst xmlns:a="http://schemas.openxmlformats.org/drawingml/2006/main" xmlns:r="http://schemas.openxmlformats.org/officeDocument/2006/relationships" xmlns:p="http://schemas.openxmlformats.org/presentationml/2006/main">
  <p:tag name="AS_UNIQUEID" val="1161"/>
</p:tagLst>
</file>

<file path=ppt/tags/tag324.xml><?xml version="1.0" encoding="utf-8"?>
<p:tagLst xmlns:a="http://schemas.openxmlformats.org/drawingml/2006/main" xmlns:r="http://schemas.openxmlformats.org/officeDocument/2006/relationships" xmlns:p="http://schemas.openxmlformats.org/presentationml/2006/main">
  <p:tag name="AS_UNIQUEID" val="1156"/>
</p:tagLst>
</file>

<file path=ppt/tags/tag325.xml><?xml version="1.0" encoding="utf-8"?>
<p:tagLst xmlns:a="http://schemas.openxmlformats.org/drawingml/2006/main" xmlns:r="http://schemas.openxmlformats.org/officeDocument/2006/relationships" xmlns:p="http://schemas.openxmlformats.org/presentationml/2006/main">
  <p:tag name="AS_UNIQUEID" val="1157"/>
</p:tagLst>
</file>

<file path=ppt/tags/tag326.xml><?xml version="1.0" encoding="utf-8"?>
<p:tagLst xmlns:a="http://schemas.openxmlformats.org/drawingml/2006/main" xmlns:r="http://schemas.openxmlformats.org/officeDocument/2006/relationships" xmlns:p="http://schemas.openxmlformats.org/presentationml/2006/main">
  <p:tag name="AS_UNIQUEID" val="1153"/>
</p:tagLst>
</file>

<file path=ppt/tags/tag327.xml><?xml version="1.0" encoding="utf-8"?>
<p:tagLst xmlns:a="http://schemas.openxmlformats.org/drawingml/2006/main" xmlns:r="http://schemas.openxmlformats.org/officeDocument/2006/relationships" xmlns:p="http://schemas.openxmlformats.org/presentationml/2006/main">
  <p:tag name="AS_UNIQUEID" val="1154"/>
</p:tagLst>
</file>

<file path=ppt/tags/tag328.xml><?xml version="1.0" encoding="utf-8"?>
<p:tagLst xmlns:a="http://schemas.openxmlformats.org/drawingml/2006/main" xmlns:r="http://schemas.openxmlformats.org/officeDocument/2006/relationships" xmlns:p="http://schemas.openxmlformats.org/presentationml/2006/main">
  <p:tag name="AS_UNIQUEID" val="1145"/>
</p:tagLst>
</file>

<file path=ppt/tags/tag329.xml><?xml version="1.0" encoding="utf-8"?>
<p:tagLst xmlns:a="http://schemas.openxmlformats.org/drawingml/2006/main" xmlns:r="http://schemas.openxmlformats.org/officeDocument/2006/relationships" xmlns:p="http://schemas.openxmlformats.org/presentationml/2006/main">
  <p:tag name="AS_UNIQUEID" val="1146"/>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1.xml><?xml version="1.0" encoding="utf-8"?>
<p:tagLst xmlns:a="http://schemas.openxmlformats.org/drawingml/2006/main" xmlns:r="http://schemas.openxmlformats.org/officeDocument/2006/relationships" xmlns:p="http://schemas.openxmlformats.org/presentationml/2006/main">
  <p:tag name="AS_UNIQUEID" val="430"/>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AS_UNIQUEID" val="4104"/>
</p:tagLst>
</file>

<file path=ppt/tags/tag334.xml><?xml version="1.0" encoding="utf-8"?>
<p:tagLst xmlns:a="http://schemas.openxmlformats.org/drawingml/2006/main" xmlns:r="http://schemas.openxmlformats.org/officeDocument/2006/relationships" xmlns:p="http://schemas.openxmlformats.org/presentationml/2006/main">
  <p:tag name="AS_UNIQUEID" val="4105"/>
</p:tagLst>
</file>

<file path=ppt/tags/tag335.xml><?xml version="1.0" encoding="utf-8"?>
<p:tagLst xmlns:a="http://schemas.openxmlformats.org/drawingml/2006/main" xmlns:r="http://schemas.openxmlformats.org/officeDocument/2006/relationships" xmlns:p="http://schemas.openxmlformats.org/presentationml/2006/main">
  <p:tag name="AS_UNIQUEID" val="4111"/>
</p:tagLst>
</file>

<file path=ppt/tags/tag336.xml><?xml version="1.0" encoding="utf-8"?>
<p:tagLst xmlns:a="http://schemas.openxmlformats.org/drawingml/2006/main" xmlns:r="http://schemas.openxmlformats.org/officeDocument/2006/relationships" xmlns:p="http://schemas.openxmlformats.org/presentationml/2006/main">
  <p:tag name="AS_UNIQUEID" val="4106"/>
</p:tagLst>
</file>

<file path=ppt/tags/tag337.xml><?xml version="1.0" encoding="utf-8"?>
<p:tagLst xmlns:a="http://schemas.openxmlformats.org/drawingml/2006/main" xmlns:r="http://schemas.openxmlformats.org/officeDocument/2006/relationships" xmlns:p="http://schemas.openxmlformats.org/presentationml/2006/main">
  <p:tag name="AS_UNIQUEID" val="4110"/>
</p:tagLst>
</file>

<file path=ppt/tags/tag338.xml><?xml version="1.0" encoding="utf-8"?>
<p:tagLst xmlns:a="http://schemas.openxmlformats.org/drawingml/2006/main" xmlns:r="http://schemas.openxmlformats.org/officeDocument/2006/relationships" xmlns:p="http://schemas.openxmlformats.org/presentationml/2006/main">
  <p:tag name="AS_UNIQUEID" val="4107"/>
</p:tagLst>
</file>

<file path=ppt/tags/tag339.xml><?xml version="1.0" encoding="utf-8"?>
<p:tagLst xmlns:a="http://schemas.openxmlformats.org/drawingml/2006/main" xmlns:r="http://schemas.openxmlformats.org/officeDocument/2006/relationships" xmlns:p="http://schemas.openxmlformats.org/presentationml/2006/main">
  <p:tag name="AS_UNIQUEID" val="4108"/>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AS_UNIQUEID" val="4109"/>
</p:tagLst>
</file>

<file path=ppt/tags/tag3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2.xml><?xml version="1.0" encoding="utf-8"?>
<p:tagLst xmlns:a="http://schemas.openxmlformats.org/drawingml/2006/main" xmlns:r="http://schemas.openxmlformats.org/officeDocument/2006/relationships" xmlns:p="http://schemas.openxmlformats.org/presentationml/2006/main">
  <p:tag name="AS_UNIQUEID" val="430"/>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5.xml><?xml version="1.0" encoding="utf-8"?>
<p:tagLst xmlns:a="http://schemas.openxmlformats.org/drawingml/2006/main" xmlns:r="http://schemas.openxmlformats.org/officeDocument/2006/relationships" xmlns:p="http://schemas.openxmlformats.org/presentationml/2006/main">
  <p:tag name="AS_UNIQUEID" val="430"/>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AS_UNIQUEID" val="1083"/>
</p:tagLst>
</file>

<file path=ppt/tags/tag34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9.xml><?xml version="1.0" encoding="utf-8"?>
<p:tagLst xmlns:a="http://schemas.openxmlformats.org/drawingml/2006/main" xmlns:r="http://schemas.openxmlformats.org/officeDocument/2006/relationships" xmlns:p="http://schemas.openxmlformats.org/presentationml/2006/main">
  <p:tag name="AS_UNIQUEID" val="430"/>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2.xml><?xml version="1.0" encoding="utf-8"?>
<p:tagLst xmlns:a="http://schemas.openxmlformats.org/drawingml/2006/main" xmlns:r="http://schemas.openxmlformats.org/officeDocument/2006/relationships" xmlns:p="http://schemas.openxmlformats.org/presentationml/2006/main">
  <p:tag name="KSO_WM_DIAGRAM_VIRTUALLY_FRAME" val="{&quot;height&quot;:263.8,&quot;left&quot;:26.45,&quot;top&quot;:68.65,&quot;width&quot;:1019.05}"/>
</p:tagLst>
</file>

<file path=ppt/tags/tag353.xml><?xml version="1.0" encoding="utf-8"?>
<p:tagLst xmlns:a="http://schemas.openxmlformats.org/drawingml/2006/main" xmlns:r="http://schemas.openxmlformats.org/officeDocument/2006/relationships" xmlns:p="http://schemas.openxmlformats.org/presentationml/2006/main">
  <p:tag name="AS_UNIQUEID" val="1196"/>
  <p:tag name="KSO_WM_DIAGRAM_VIRTUALLY_FRAME" val="{&quot;height&quot;:263.8,&quot;left&quot;:26.45,&quot;top&quot;:68.65,&quot;width&quot;:1019.05}"/>
</p:tagLst>
</file>

<file path=ppt/tags/tag354.xml><?xml version="1.0" encoding="utf-8"?>
<p:tagLst xmlns:a="http://schemas.openxmlformats.org/drawingml/2006/main" xmlns:r="http://schemas.openxmlformats.org/officeDocument/2006/relationships" xmlns:p="http://schemas.openxmlformats.org/presentationml/2006/main">
  <p:tag name="KSO_WM_DIAGRAM_VIRTUALLY_FRAME" val="{&quot;height&quot;:263.8,&quot;left&quot;:26.45,&quot;top&quot;:68.65,&quot;width&quot;:1019.05}"/>
</p:tagLst>
</file>

<file path=ppt/tags/tag355.xml><?xml version="1.0" encoding="utf-8"?>
<p:tagLst xmlns:a="http://schemas.openxmlformats.org/drawingml/2006/main" xmlns:r="http://schemas.openxmlformats.org/officeDocument/2006/relationships" xmlns:p="http://schemas.openxmlformats.org/presentationml/2006/main">
  <p:tag name="AS_UNIQUEID" val="430"/>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AS_UNIQUEID" val="1195"/>
</p:tagLst>
</file>

<file path=ppt/tags/tag358.xml><?xml version="1.0" encoding="utf-8"?>
<p:tagLst xmlns:a="http://schemas.openxmlformats.org/drawingml/2006/main" xmlns:r="http://schemas.openxmlformats.org/officeDocument/2006/relationships" xmlns:p="http://schemas.openxmlformats.org/presentationml/2006/main">
  <p:tag name="KSO_WM_DIAGRAM_VIRTUALLY_FRAME" val="{&quot;height&quot;:263.8,&quot;left&quot;:26.45,&quot;top&quot;:68.65,&quot;width&quot;:1019.05}"/>
</p:tagLst>
</file>

<file path=ppt/tags/tag359.xml><?xml version="1.0" encoding="utf-8"?>
<p:tagLst xmlns:a="http://schemas.openxmlformats.org/drawingml/2006/main" xmlns:r="http://schemas.openxmlformats.org/officeDocument/2006/relationships" xmlns:p="http://schemas.openxmlformats.org/presentationml/2006/main">
  <p:tag name="KSO_WM_DIAGRAM_VIRTUALLY_FRAME" val="{&quot;height&quot;:263.8,&quot;left&quot;:26.45,&quot;top&quot;:68.65,&quot;width&quot;:1019.05}"/>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KSO_WM_DIAGRAM_VIRTUALLY_FRAME" val="{&quot;height&quot;:263.8,&quot;left&quot;:26.45,&quot;top&quot;:68.65,&quot;width&quot;:1019.05}"/>
</p:tagLst>
</file>

<file path=ppt/tags/tag361.xml><?xml version="1.0" encoding="utf-8"?>
<p:tagLst xmlns:a="http://schemas.openxmlformats.org/drawingml/2006/main" xmlns:r="http://schemas.openxmlformats.org/officeDocument/2006/relationships" xmlns:p="http://schemas.openxmlformats.org/presentationml/2006/main">
  <p:tag name="KSO_WM_DIAGRAM_VIRTUALLY_FRAME" val="{&quot;height&quot;:263.8,&quot;left&quot;:26.45,&quot;top&quot;:68.65,&quot;width&quot;:1019.05}"/>
</p:tagLst>
</file>

<file path=ppt/tags/tag362.xml><?xml version="1.0" encoding="utf-8"?>
<p:tagLst xmlns:a="http://schemas.openxmlformats.org/drawingml/2006/main" xmlns:r="http://schemas.openxmlformats.org/officeDocument/2006/relationships" xmlns:p="http://schemas.openxmlformats.org/presentationml/2006/main">
  <p:tag name="KSO_WM_DIAGRAM_VIRTUALLY_FRAME" val="{&quot;height&quot;:263.8,&quot;left&quot;:26.45,&quot;top&quot;:68.65,&quot;width&quot;:1019.05}"/>
</p:tagLst>
</file>

<file path=ppt/tags/tag363.xml><?xml version="1.0" encoding="utf-8"?>
<p:tagLst xmlns:a="http://schemas.openxmlformats.org/drawingml/2006/main" xmlns:r="http://schemas.openxmlformats.org/officeDocument/2006/relationships" xmlns:p="http://schemas.openxmlformats.org/presentationml/2006/main">
  <p:tag name="AS_UNIQUEID" val="1200"/>
</p:tagLst>
</file>

<file path=ppt/tags/tag3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5.xml><?xml version="1.0" encoding="utf-8"?>
<p:tagLst xmlns:a="http://schemas.openxmlformats.org/drawingml/2006/main" xmlns:r="http://schemas.openxmlformats.org/officeDocument/2006/relationships" xmlns:p="http://schemas.openxmlformats.org/presentationml/2006/main">
  <p:tag name="AS_UNIQUEID" val="430"/>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AS_UNIQUEID" val="1195"/>
</p:tagLst>
</file>

<file path=ppt/tags/tag3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9.xml><?xml version="1.0" encoding="utf-8"?>
<p:tagLst xmlns:a="http://schemas.openxmlformats.org/drawingml/2006/main" xmlns:r="http://schemas.openxmlformats.org/officeDocument/2006/relationships" xmlns:p="http://schemas.openxmlformats.org/presentationml/2006/main">
  <p:tag name="AS_UNIQUEID" val="430"/>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AS_UNIQUEID" val="2451"/>
  <p:tag name="KSO_WM_DIAGRAM_VIRTUALLY_FRAME" val="{&quot;height&quot;:456.75,&quot;left&quot;:20.3,&quot;top&quot;:70.3,&quot;width&quot;:920.05}"/>
</p:tagLst>
</file>

<file path=ppt/tags/tag372.xml><?xml version="1.0" encoding="utf-8"?>
<p:tagLst xmlns:a="http://schemas.openxmlformats.org/drawingml/2006/main" xmlns:r="http://schemas.openxmlformats.org/officeDocument/2006/relationships" xmlns:p="http://schemas.openxmlformats.org/presentationml/2006/main">
  <p:tag name="KSO_WM_DIAGRAM_VIRTUALLY_FRAME" val="{&quot;height&quot;:456.75,&quot;left&quot;:20.3,&quot;top&quot;:70.3,&quot;width&quot;:920.05}"/>
</p:tagLst>
</file>

<file path=ppt/tags/tag373.xml><?xml version="1.0" encoding="utf-8"?>
<p:tagLst xmlns:a="http://schemas.openxmlformats.org/drawingml/2006/main" xmlns:r="http://schemas.openxmlformats.org/officeDocument/2006/relationships" xmlns:p="http://schemas.openxmlformats.org/presentationml/2006/main">
  <p:tag name="KSO_WM_DIAGRAM_VIRTUALLY_FRAME" val="{&quot;height&quot;:456.75,&quot;left&quot;:20.3,&quot;top&quot;:70.3,&quot;width&quot;:920.05}"/>
</p:tagLst>
</file>

<file path=ppt/tags/tag374.xml><?xml version="1.0" encoding="utf-8"?>
<p:tagLst xmlns:a="http://schemas.openxmlformats.org/drawingml/2006/main" xmlns:r="http://schemas.openxmlformats.org/officeDocument/2006/relationships" xmlns:p="http://schemas.openxmlformats.org/presentationml/2006/main">
  <p:tag name="KSO_WM_DIAGRAM_VIRTUALLY_FRAME" val="{&quot;height&quot;:456.75,&quot;left&quot;:20.3,&quot;top&quot;:70.3,&quot;width&quot;:920.05}"/>
</p:tagLst>
</file>

<file path=ppt/tags/tag3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6.xml><?xml version="1.0" encoding="utf-8"?>
<p:tagLst xmlns:a="http://schemas.openxmlformats.org/drawingml/2006/main" xmlns:r="http://schemas.openxmlformats.org/officeDocument/2006/relationships" xmlns:p="http://schemas.openxmlformats.org/presentationml/2006/main">
  <p:tag name="AS_UNIQUEID" val="430"/>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DIAGRAM_VIRTUALLY_FRAME" val="{&quot;height&quot;:456.75,&quot;left&quot;:20.3,&quot;top&quot;:70.3,&quot;width&quot;:920.05}"/>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AS_UNIQUEID" val="430"/>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AS_UNIQUEID" val="430"/>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TABLE_ENDDRAG_ORIGIN_RECT" val="902*385"/>
  <p:tag name="TABLE_ENDDRAG_RECT" val="29*70*902*385"/>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AS_UNIQUEID" val="430"/>
</p:tagLst>
</file>

<file path=ppt/tags/tag72.xml><?xml version="1.0" encoding="utf-8"?>
<p:tagLst xmlns:a="http://schemas.openxmlformats.org/drawingml/2006/main" xmlns:r="http://schemas.openxmlformats.org/officeDocument/2006/relationships" xmlns:p="http://schemas.openxmlformats.org/presentationml/2006/main">
  <p:tag name="TABLE_ENDDRAG_ORIGIN_RECT" val="902*360"/>
  <p:tag name="TABLE_ENDDRAG_RECT" val="29*70*902*360"/>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AS_UNIQUEID" val="430"/>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AS_UNIQUEID" val="2415"/>
</p:tagLst>
</file>

<file path=ppt/tags/tag79.xml><?xml version="1.0" encoding="utf-8"?>
<p:tagLst xmlns:a="http://schemas.openxmlformats.org/drawingml/2006/main" xmlns:r="http://schemas.openxmlformats.org/officeDocument/2006/relationships" xmlns:p="http://schemas.openxmlformats.org/presentationml/2006/main">
  <p:tag name="AS_UNIQUEID" val="2416"/>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TABLE_ENDDRAG_ORIGIN_RECT" val="900*90"/>
  <p:tag name="TABLE_ENDDRAG_RECT" val="29*70*900*90"/>
</p:tagLst>
</file>

<file path=ppt/tags/tag82.xml><?xml version="1.0" encoding="utf-8"?>
<p:tagLst xmlns:a="http://schemas.openxmlformats.org/drawingml/2006/main" xmlns:r="http://schemas.openxmlformats.org/officeDocument/2006/relationships" xmlns:p="http://schemas.openxmlformats.org/presentationml/2006/main">
  <p:tag name="AS_UNIQUEID" val="1192"/>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a="http://schemas.openxmlformats.org/drawingml/2006/main" xmlns:r="http://schemas.openxmlformats.org/officeDocument/2006/relationships" xmlns:p="http://schemas.openxmlformats.org/presentationml/2006/main">
  <p:tag name="AS_UNIQUEID" val="430"/>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TABLE_ENDDRAG_ORIGIN_RECT" val="895*432"/>
  <p:tag name="TABLE_ENDDRAG_RECT" val="29*73*895*432"/>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a="http://schemas.openxmlformats.org/drawingml/2006/main" xmlns:r="http://schemas.openxmlformats.org/officeDocument/2006/relationships" xmlns:p="http://schemas.openxmlformats.org/presentationml/2006/main">
  <p:tag name="AS_UNIQUEID" val="430"/>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AS_UNIQUEID" val="1072"/>
</p:tagLst>
</file>

<file path=ppt/tags/tag91.xml><?xml version="1.0" encoding="utf-8"?>
<p:tagLst xmlns:a="http://schemas.openxmlformats.org/drawingml/2006/main" xmlns:r="http://schemas.openxmlformats.org/officeDocument/2006/relationships" xmlns:p="http://schemas.openxmlformats.org/presentationml/2006/main">
  <p:tag name="AS_UNIQUEID" val="517"/>
</p:tagLst>
</file>

<file path=ppt/tags/tag92.xml><?xml version="1.0" encoding="utf-8"?>
<p:tagLst xmlns:a="http://schemas.openxmlformats.org/drawingml/2006/main" xmlns:r="http://schemas.openxmlformats.org/officeDocument/2006/relationships" xmlns:p="http://schemas.openxmlformats.org/presentationml/2006/main">
  <p:tag name="AS_UNIQUEID" val="520"/>
</p:tagLst>
</file>

<file path=ppt/tags/tag93.xml><?xml version="1.0" encoding="utf-8"?>
<p:tagLst xmlns:a="http://schemas.openxmlformats.org/drawingml/2006/main" xmlns:r="http://schemas.openxmlformats.org/officeDocument/2006/relationships" xmlns:p="http://schemas.openxmlformats.org/presentationml/2006/main">
  <p:tag name="AS_UNIQUEID" val="523"/>
</p:tagLst>
</file>

<file path=ppt/tags/tag94.xml><?xml version="1.0" encoding="utf-8"?>
<p:tagLst xmlns:a="http://schemas.openxmlformats.org/drawingml/2006/main" xmlns:r="http://schemas.openxmlformats.org/officeDocument/2006/relationships" xmlns:p="http://schemas.openxmlformats.org/presentationml/2006/main">
  <p:tag name="AS_UNIQUEID" val="523"/>
</p:tagLst>
</file>

<file path=ppt/tags/tag95.xml><?xml version="1.0" encoding="utf-8"?>
<p:tagLst xmlns:a="http://schemas.openxmlformats.org/drawingml/2006/main" xmlns:r="http://schemas.openxmlformats.org/officeDocument/2006/relationships" xmlns:p="http://schemas.openxmlformats.org/presentationml/2006/main">
  <p:tag name="AS_UNIQUEID" val="526"/>
</p:tagLst>
</file>

<file path=ppt/tags/tag96.xml><?xml version="1.0" encoding="utf-8"?>
<p:tagLst xmlns:a="http://schemas.openxmlformats.org/drawingml/2006/main" xmlns:r="http://schemas.openxmlformats.org/officeDocument/2006/relationships" xmlns:p="http://schemas.openxmlformats.org/presentationml/2006/main">
  <p:tag name="AS_UNIQUEID" val="1071"/>
</p:tagLst>
</file>

<file path=ppt/tags/tag97.xml><?xml version="1.0" encoding="utf-8"?>
<p:tagLst xmlns:a="http://schemas.openxmlformats.org/drawingml/2006/main" xmlns:r="http://schemas.openxmlformats.org/officeDocument/2006/relationships" xmlns:p="http://schemas.openxmlformats.org/presentationml/2006/main">
  <p:tag name="AS_UNIQUEID" val="1064"/>
</p:tagLst>
</file>

<file path=ppt/tags/tag98.xml><?xml version="1.0" encoding="utf-8"?>
<p:tagLst xmlns:a="http://schemas.openxmlformats.org/drawingml/2006/main" xmlns:r="http://schemas.openxmlformats.org/officeDocument/2006/relationships" xmlns:p="http://schemas.openxmlformats.org/presentationml/2006/main">
  <p:tag name="AS_UNIQUEID" val="1065"/>
</p:tagLst>
</file>

<file path=ppt/tags/tag99.xml><?xml version="1.0" encoding="utf-8"?>
<p:tagLst xmlns:a="http://schemas.openxmlformats.org/drawingml/2006/main" xmlns:r="http://schemas.openxmlformats.org/officeDocument/2006/relationships" xmlns:p="http://schemas.openxmlformats.org/presentationml/2006/main">
  <p:tag name="AS_UNIQUEID" val="106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5273</Words>
  <PresentationFormat>宽屏</PresentationFormat>
  <Paragraphs>582</Paragraphs>
  <Slides>46</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46</vt:i4>
      </vt:variant>
    </vt:vector>
  </HeadingPairs>
  <TitlesOfParts>
    <vt:vector size="65" baseType="lpstr">
      <vt:lpstr>等线</vt:lpstr>
      <vt:lpstr>方正粗黑宋简体</vt:lpstr>
      <vt:lpstr>方正公文黑体</vt:lpstr>
      <vt:lpstr>方正苏新诗柳楷简体</vt:lpstr>
      <vt:lpstr>仿宋</vt:lpstr>
      <vt:lpstr>汉仪锦昌体简</vt:lpstr>
      <vt:lpstr>黑体</vt:lpstr>
      <vt:lpstr>华文仿宋</vt:lpstr>
      <vt:lpstr>华文楷体</vt:lpstr>
      <vt:lpstr>华文中宋</vt:lpstr>
      <vt:lpstr>楷体</vt:lpstr>
      <vt:lpstr>隶书</vt:lpstr>
      <vt:lpstr>宋体</vt:lpstr>
      <vt:lpstr>微软雅黑</vt:lpstr>
      <vt:lpstr>字魂95号-手刻宋</vt:lpstr>
      <vt:lpstr>Arial</vt:lpstr>
      <vt:lpstr>Calibri</vt:lpstr>
      <vt:lpstr>Wingdings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拓展：中共军队的先后名称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2024-07-20T06:55:50Z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19BC07FB5F3F41A1AD2AD71304FC5A3E_11</vt:lpwstr>
  </property>
</Properties>
</file>