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3"/>
    <p:sldId id="273" r:id="rId4"/>
    <p:sldId id="261" r:id="rId5"/>
    <p:sldId id="263" r:id="rId6"/>
    <p:sldId id="265" r:id="rId7"/>
    <p:sldId id="274" r:id="rId8"/>
    <p:sldId id="355" r:id="rId9"/>
    <p:sldId id="317" r:id="rId10"/>
    <p:sldId id="318" r:id="rId11"/>
    <p:sldId id="319" r:id="rId12"/>
    <p:sldId id="320" r:id="rId13"/>
    <p:sldId id="321" r:id="rId14"/>
    <p:sldId id="322" r:id="rId15"/>
    <p:sldId id="352" r:id="rId16"/>
    <p:sldId id="323" r:id="rId17"/>
    <p:sldId id="324" r:id="rId18"/>
    <p:sldId id="325" r:id="rId19"/>
    <p:sldId id="353" r:id="rId20"/>
    <p:sldId id="326" r:id="rId21"/>
    <p:sldId id="327" r:id="rId22"/>
    <p:sldId id="328" r:id="rId23"/>
    <p:sldId id="330" r:id="rId24"/>
    <p:sldId id="331" r:id="rId25"/>
    <p:sldId id="334" r:id="rId26"/>
    <p:sldId id="290" r:id="rId27"/>
    <p:sldId id="292" r:id="rId28"/>
    <p:sldId id="298" r:id="rId29"/>
    <p:sldId id="297" r:id="rId30"/>
    <p:sldId id="335" r:id="rId31"/>
    <p:sldId id="336" r:id="rId32"/>
    <p:sldId id="337" r:id="rId33"/>
    <p:sldId id="338" r:id="rId34"/>
    <p:sldId id="339" r:id="rId35"/>
    <p:sldId id="340" r:id="rId36"/>
    <p:sldId id="341" r:id="rId37"/>
    <p:sldId id="342" r:id="rId38"/>
    <p:sldId id="343" r:id="rId39"/>
    <p:sldId id="344" r:id="rId40"/>
    <p:sldId id="354" r:id="rId41"/>
    <p:sldId id="346" r:id="rId42"/>
    <p:sldId id="347" r:id="rId43"/>
    <p:sldId id="351" r:id="rId44"/>
    <p:sldId id="350" r:id="rId45"/>
    <p:sldId id="299" r:id="rId46"/>
    <p:sldId id="302" r:id="rId47"/>
    <p:sldId id="356" r:id="rId48"/>
    <p:sldId id="304" r:id="rId49"/>
    <p:sldId id="359" r:id="rId50"/>
    <p:sldId id="307" r:id="rId51"/>
    <p:sldId id="306" r:id="rId52"/>
    <p:sldId id="308" r:id="rId53"/>
    <p:sldId id="360" r:id="rId54"/>
    <p:sldId id="309" r:id="rId55"/>
    <p:sldId id="358" r:id="rId56"/>
  </p:sldIdLst>
  <p:sldSz cx="12192000" cy="68580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userDrawn="1">
          <p15:clr>
            <a:srgbClr val="A4A3A4"/>
          </p15:clr>
        </p15:guide>
        <p15:guide id="2" pos="38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永宾" initials="" lastIdx="0" clrIdx="0"/>
  <p:cmAuthor id="1" name="幸全" initials="幸全" lastIdx="0" clrIdx="0"/>
  <p:cmAuthor id="2" name="作者" initials="A" lastIdx="0" clrIdx="1"/>
  <p:cmAuthor id="3" name="CHENYUE" initials="C" lastIdx="0" clrIdx="2"/>
  <p:cmAuthor id="5" name="zxxk" initials="z"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74" d="100"/>
          <a:sy n="74" d="100"/>
        </p:scale>
        <p:origin x="732" y="66"/>
      </p:cViewPr>
      <p:guideLst>
        <p:guide orient="horz" pos="2127"/>
        <p:guide pos="383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1" Type="http://schemas.openxmlformats.org/officeDocument/2006/relationships/tags" Target="tags/tag536.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2C63A4-9D5D-47CE-8D74-13AD5720E5D9}" type="doc">
      <dgm:prSet loTypeId="urn:microsoft.com/office/officeart/2005/8/layout/hierarchy1#1" loCatId="hierarchy" qsTypeId="urn:microsoft.com/office/officeart/2005/8/quickstyle/simple1#1" qsCatId="simple" csTypeId="urn:microsoft.com/office/officeart/2005/8/colors/colorful3#1" csCatId="accent1" phldr="0"/>
      <dgm:spPr/>
      <dgm:t>
        <a:bodyPr/>
        <a:lstStyle/>
        <a:p>
          <a:endParaRPr lang="zh-CN" altLang="en-US"/>
        </a:p>
      </dgm:t>
    </dgm:pt>
    <dgm:pt modelId="{C7195306-E1B1-4ECE-8382-424ACA226556}" cxnId="{2BDE9BDC-392C-4101-81D4-82774465F73F}" type="parTrans">
      <dgm:prSet custT="1"/>
      <dgm:spPr/>
      <dgm:t>
        <a:bodyPr/>
        <a:lstStyle/>
        <a:p>
          <a:endParaRPr lang="zh-CN" altLang="en-US" sz="1600"/>
        </a:p>
      </dgm:t>
    </dgm:pt>
    <dgm:pt modelId="{42D42628-864C-41D6-833F-2DBB342F4DB0}">
      <dgm:prSet phldrT="[文本]" custT="1"/>
      <dgm:spPr>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vert="horz" wrap="square"/>
        <a:lstStyle/>
        <a:p>
          <a:pPr>
            <a:lnSpc>
              <a:spcPct val="100000"/>
            </a:lnSpc>
            <a:spcBef>
              <a:spcPct val="0"/>
            </a:spcBef>
            <a:spcAft>
              <a:spcPct val="35000"/>
            </a:spcAft>
          </a:pPr>
          <a:r>
            <a:rPr lang="zh-CN" altLang="en-US" sz="2400">
              <a:latin typeface="黑体" panose="02010609060101010101" charset="-122"/>
              <a:ea typeface="黑体" panose="02010609060101010101" charset="-122"/>
            </a:rPr>
            <a:t>过渡时期总路线</a:t>
          </a:r>
        </a:p>
      </dgm:t>
    </dgm:pt>
    <dgm:pt modelId="{B025E324-1C01-4543-8D06-F931E0E78FF4}" cxnId="{79B8DC4E-8F75-4DAA-8890-0016A10EFCB3}" type="parTrans">
      <dgm:prSet custT="1"/>
      <dgm:spPr>
        <a:noFill/>
        <a:ln w="12700" cap="flat" cmpd="sng" algn="ctr">
          <a:solidFill>
            <a:schemeClr val="accent4">
              <a:hueOff val="0"/>
              <a:satOff val="0"/>
              <a:lumOff val="0"/>
              <a:alphaOff val="0"/>
            </a:schemeClr>
          </a:solidFill>
          <a:prstDash val="solid"/>
          <a:miter lim="800000"/>
        </a:ln>
      </dgm:spPr>
      <dgm:t>
        <a:bodyPr/>
        <a:lstStyle/>
        <a:p>
          <a:endParaRPr lang="zh-CN" altLang="en-US" sz="1600"/>
        </a:p>
      </dgm:t>
    </dgm:pt>
    <dgm:pt modelId="{1FC1C8C3-63CB-4E55-BD49-AA552B8440D8}">
      <dgm:prSet phldrT="[文本]" custT="1"/>
      <dgm:spPr>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dgm:spPr>
      <dgm:t>
        <a:bodyPr vert="horz" wrap="square"/>
        <a:lstStyle/>
        <a:p>
          <a:pPr>
            <a:lnSpc>
              <a:spcPct val="100000"/>
            </a:lnSpc>
            <a:spcBef>
              <a:spcPct val="0"/>
            </a:spcBef>
            <a:spcAft>
              <a:spcPct val="35000"/>
            </a:spcAft>
          </a:pPr>
          <a:r>
            <a:rPr lang="zh-CN" altLang="en-US" sz="2400">
              <a:latin typeface="黑体" panose="02010609060101010101" charset="-122"/>
              <a:ea typeface="黑体" panose="02010609060101010101" charset="-122"/>
            </a:rPr>
            <a:t>工业化</a:t>
          </a:r>
        </a:p>
      </dgm:t>
    </dgm:pt>
    <dgm:pt modelId="{588AC07E-4185-4602-8798-37B6E219CC88}" cxnId="{79B8DC4E-8F75-4DAA-8890-0016A10EFCB3}" type="sibTrans">
      <dgm:prSet custT="1"/>
      <dgm:spPr/>
      <dgm:t>
        <a:bodyPr/>
        <a:lstStyle/>
        <a:p>
          <a:endParaRPr lang="zh-CN" altLang="en-US" sz="1600"/>
        </a:p>
      </dgm:t>
    </dgm:pt>
    <dgm:pt modelId="{3B533E93-AA45-4AC9-9CB7-4EF287AB96B6}" cxnId="{647FB699-2020-4024-A859-0A581A3EBB8E}" type="parTrans">
      <dgm:prSet custT="1"/>
      <dgm:spPr>
        <a:noFill/>
        <a:ln w="12700" cap="flat" cmpd="sng" algn="ctr">
          <a:solidFill>
            <a:schemeClr val="accent4">
              <a:hueOff val="0"/>
              <a:satOff val="0"/>
              <a:lumOff val="0"/>
              <a:alphaOff val="0"/>
            </a:schemeClr>
          </a:solidFill>
          <a:prstDash val="solid"/>
          <a:miter lim="800000"/>
        </a:ln>
      </dgm:spPr>
      <dgm:t>
        <a:bodyPr/>
        <a:lstStyle/>
        <a:p>
          <a:endParaRPr lang="zh-CN" altLang="en-US" sz="1600"/>
        </a:p>
      </dgm:t>
    </dgm:pt>
    <dgm:pt modelId="{A05D3806-5723-4FF6-989A-CFBBE505DD4B}">
      <dgm:prSet phldrT="[文本]" custT="1"/>
      <dgm:spPr>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dgm:spPr>
      <dgm:t>
        <a:bodyPr vert="horz" wrap="square"/>
        <a:lstStyle/>
        <a:p>
          <a:pPr>
            <a:lnSpc>
              <a:spcPct val="100000"/>
            </a:lnSpc>
            <a:spcBef>
              <a:spcPct val="0"/>
            </a:spcBef>
            <a:spcAft>
              <a:spcPct val="35000"/>
            </a:spcAft>
          </a:pPr>
          <a:r>
            <a:rPr lang="zh-CN" altLang="en-US" sz="2400">
              <a:latin typeface="黑体" panose="02010609060101010101" charset="-122"/>
              <a:ea typeface="黑体" panose="02010609060101010101" charset="-122"/>
            </a:rPr>
            <a:t>三大改造</a:t>
          </a:r>
        </a:p>
      </dgm:t>
    </dgm:pt>
    <dgm:pt modelId="{A2B0C03D-874D-48F0-8AEB-6735F9546654}" cxnId="{5DB08EC8-37CD-4C7D-8887-22857C8A161D}" type="parTrans">
      <dgm:prSet custT="1"/>
      <dgm:spPr>
        <a:noFill/>
        <a:ln w="12700" cap="flat" cmpd="sng" algn="ctr">
          <a:solidFill>
            <a:schemeClr val="accent5">
              <a:hueOff val="0"/>
              <a:satOff val="0"/>
              <a:lumOff val="0"/>
              <a:alphaOff val="0"/>
            </a:schemeClr>
          </a:solidFill>
          <a:prstDash val="solid"/>
          <a:miter lim="800000"/>
        </a:ln>
      </dgm:spPr>
      <dgm:t>
        <a:bodyPr/>
        <a:lstStyle/>
        <a:p>
          <a:endParaRPr lang="zh-CN" altLang="en-US" sz="1600"/>
        </a:p>
      </dgm:t>
    </dgm:pt>
    <dgm:pt modelId="{3686A200-E478-4562-8B19-FD2DBBD557B6}">
      <dgm:prSet phldrT="[文本]" custT="1"/>
      <dgm:spPr>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dgm:spPr>
      <dgm:t>
        <a:bodyPr vert="horz" wrap="square"/>
        <a:lstStyle/>
        <a:p>
          <a:pPr>
            <a:lnSpc>
              <a:spcPct val="100000"/>
            </a:lnSpc>
            <a:spcBef>
              <a:spcPct val="0"/>
            </a:spcBef>
            <a:spcAft>
              <a:spcPct val="35000"/>
            </a:spcAft>
          </a:pPr>
          <a:r>
            <a:rPr lang="zh-CN" altLang="en-US" sz="2400">
              <a:latin typeface="黑体" panose="02010609060101010101" charset="-122"/>
              <a:ea typeface="黑体" panose="02010609060101010101" charset="-122"/>
            </a:rPr>
            <a:t>农业</a:t>
          </a:r>
        </a:p>
      </dgm:t>
    </dgm:pt>
    <dgm:pt modelId="{AFE54AA4-E896-4D7C-A98A-AA7AA56E9B8C}" cxnId="{5DB08EC8-37CD-4C7D-8887-22857C8A161D}" type="sibTrans">
      <dgm:prSet custT="1"/>
      <dgm:spPr/>
      <dgm:t>
        <a:bodyPr/>
        <a:lstStyle/>
        <a:p>
          <a:endParaRPr lang="zh-CN" altLang="en-US" sz="1600"/>
        </a:p>
      </dgm:t>
    </dgm:pt>
    <dgm:pt modelId="{E4E96D63-3FEC-4555-9C2A-BDF67B19C80E}" cxnId="{04E6037E-9ADA-4A48-961B-8355C0B60002}" type="parTrans">
      <dgm:prSet custT="1"/>
      <dgm:spPr>
        <a:noFill/>
        <a:ln w="12700" cap="flat" cmpd="sng" algn="ctr">
          <a:solidFill>
            <a:schemeClr val="accent5">
              <a:hueOff val="0"/>
              <a:satOff val="0"/>
              <a:lumOff val="0"/>
              <a:alphaOff val="0"/>
            </a:schemeClr>
          </a:solidFill>
          <a:prstDash val="solid"/>
          <a:miter lim="800000"/>
        </a:ln>
      </dgm:spPr>
      <dgm:t>
        <a:bodyPr/>
        <a:lstStyle/>
        <a:p>
          <a:endParaRPr lang="zh-CN" altLang="en-US" sz="1600"/>
        </a:p>
      </dgm:t>
    </dgm:pt>
    <dgm:pt modelId="{E31F54F0-0CE4-4F5E-8E3E-9EDD861EA311}">
      <dgm:prSet custT="1"/>
      <dgm:spPr>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dgm:spPr>
      <dgm:t>
        <a:bodyPr vert="horz" wrap="square"/>
        <a:lstStyle/>
        <a:p>
          <a:pPr>
            <a:lnSpc>
              <a:spcPct val="100000"/>
            </a:lnSpc>
            <a:spcBef>
              <a:spcPct val="0"/>
            </a:spcBef>
            <a:spcAft>
              <a:spcPct val="35000"/>
            </a:spcAft>
          </a:pPr>
          <a:r>
            <a:rPr lang="zh-CN" altLang="en-US" sz="2400">
              <a:latin typeface="黑体" panose="02010609060101010101" charset="-122"/>
              <a:ea typeface="黑体" panose="02010609060101010101" charset="-122"/>
            </a:rPr>
            <a:t>手工业</a:t>
          </a:r>
        </a:p>
      </dgm:t>
    </dgm:pt>
    <dgm:pt modelId="{A7D7D12D-E100-4167-BB8F-6A40400ABCC1}" cxnId="{04E6037E-9ADA-4A48-961B-8355C0B60002}" type="sibTrans">
      <dgm:prSet custT="1"/>
      <dgm:spPr/>
      <dgm:t>
        <a:bodyPr/>
        <a:lstStyle/>
        <a:p>
          <a:endParaRPr lang="zh-CN" altLang="en-US" sz="1600"/>
        </a:p>
      </dgm:t>
    </dgm:pt>
    <dgm:pt modelId="{38436159-9310-46E6-86A2-A4D77AA3F902}" cxnId="{9E5FB450-7E85-4E27-A368-9EB5AD7CFF22}" type="parTrans">
      <dgm:prSet custT="1"/>
      <dgm:spPr>
        <a:noFill/>
        <a:ln w="12700" cap="flat" cmpd="sng" algn="ctr">
          <a:solidFill>
            <a:schemeClr val="accent5">
              <a:hueOff val="0"/>
              <a:satOff val="0"/>
              <a:lumOff val="0"/>
              <a:alphaOff val="0"/>
            </a:schemeClr>
          </a:solidFill>
          <a:prstDash val="solid"/>
          <a:miter lim="800000"/>
        </a:ln>
      </dgm:spPr>
      <dgm:t>
        <a:bodyPr/>
        <a:lstStyle/>
        <a:p>
          <a:endParaRPr lang="zh-CN" altLang="en-US" sz="1600"/>
        </a:p>
      </dgm:t>
    </dgm:pt>
    <dgm:pt modelId="{E8AC3BAD-038B-48E3-883C-FC8A74A670EA}">
      <dgm:prSet custT="1"/>
      <dgm:spPr>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dgm:spPr>
      <dgm:t>
        <a:bodyPr vert="horz" wrap="square"/>
        <a:lstStyle/>
        <a:p>
          <a:pPr>
            <a:lnSpc>
              <a:spcPct val="100000"/>
            </a:lnSpc>
            <a:spcBef>
              <a:spcPct val="0"/>
            </a:spcBef>
            <a:spcAft>
              <a:spcPct val="35000"/>
            </a:spcAft>
          </a:pPr>
          <a:r>
            <a:rPr lang="zh-CN" altLang="en-US" sz="2400">
              <a:latin typeface="黑体" panose="02010609060101010101" charset="-122"/>
              <a:ea typeface="黑体" panose="02010609060101010101" charset="-122"/>
            </a:rPr>
            <a:t>资本主义工商业</a:t>
          </a:r>
        </a:p>
      </dgm:t>
    </dgm:pt>
    <dgm:pt modelId="{31B6B9DC-2686-49A8-845A-C62808D8753A}" cxnId="{9E5FB450-7E85-4E27-A368-9EB5AD7CFF22}" type="sibTrans">
      <dgm:prSet custT="1"/>
      <dgm:spPr/>
      <dgm:t>
        <a:bodyPr/>
        <a:lstStyle/>
        <a:p>
          <a:endParaRPr lang="zh-CN" altLang="en-US" sz="1600"/>
        </a:p>
      </dgm:t>
    </dgm:pt>
    <dgm:pt modelId="{C1E7C596-43DD-4C48-95F5-50523BA11C29}" cxnId="{647FB699-2020-4024-A859-0A581A3EBB8E}" type="sibTrans">
      <dgm:prSet custT="1"/>
      <dgm:spPr/>
      <dgm:t>
        <a:bodyPr/>
        <a:lstStyle/>
        <a:p>
          <a:endParaRPr lang="zh-CN" altLang="en-US" sz="1600"/>
        </a:p>
      </dgm:t>
    </dgm:pt>
    <dgm:pt modelId="{33D8AA3E-DAD3-412E-80E1-09AFD3B5EAF9}" cxnId="{2BDE9BDC-392C-4101-81D4-82774465F73F}" type="sibTrans">
      <dgm:prSet custT="1"/>
      <dgm:spPr/>
      <dgm:t>
        <a:bodyPr/>
        <a:lstStyle/>
        <a:p>
          <a:endParaRPr lang="zh-CN" altLang="en-US" sz="1600"/>
        </a:p>
      </dgm:t>
    </dgm:pt>
    <dgm:pt modelId="{32C577E3-B2E7-4F50-83DE-6F01CC88C9C5}" type="pres">
      <dgm:prSet presAssocID="{CD2C63A4-9D5D-47CE-8D74-13AD5720E5D9}" presName="hierChild1">
        <dgm:presLayoutVars>
          <dgm:chPref val="1"/>
          <dgm:dir/>
          <dgm:animOne val="branch"/>
          <dgm:animLvl val="lvl"/>
          <dgm:resizeHandles/>
        </dgm:presLayoutVars>
      </dgm:prSet>
      <dgm:spPr/>
      <dgm:t>
        <a:bodyPr/>
        <a:lstStyle/>
        <a:p>
          <a:endParaRPr lang="zh-CN" altLang="en-US"/>
        </a:p>
      </dgm:t>
    </dgm:pt>
    <dgm:pt modelId="{127C500C-4887-40E4-B187-5B52545DCD7D}" type="pres">
      <dgm:prSet presAssocID="{42D42628-864C-41D6-833F-2DBB342F4DB0}" presName="hierRoot1"/>
      <dgm:spPr/>
      <dgm:t>
        <a:bodyPr/>
        <a:lstStyle/>
        <a:p/>
      </dgm:t>
    </dgm:pt>
    <dgm:pt modelId="{365B431B-456E-4B1C-A19C-568423617177}" type="pres">
      <dgm:prSet presAssocID="{42D42628-864C-41D6-833F-2DBB342F4DB0}" presName="composite"/>
      <dgm:spPr/>
      <dgm:t>
        <a:bodyPr/>
        <a:lstStyle/>
        <a:p/>
      </dgm:t>
    </dgm:pt>
    <dgm:pt modelId="{5CB9CF2E-F8C1-427A-832C-73E3C9485AF5}" type="pres">
      <dgm:prSet presAssocID="{42D42628-864C-41D6-833F-2DBB342F4DB0}" presName="background" presStyleLbl="node0" presStyleCn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dgm:t>
    </dgm:pt>
    <dgm:pt modelId="{9EA914DE-A312-4852-926F-356E365C8677}" type="pres">
      <dgm:prSet presAssocID="{42D42628-864C-41D6-833F-2DBB342F4DB0}" presName="text" presStyleLbl="fgAcc0" presStyleCnt="1">
        <dgm:presLayoutVars>
          <dgm:chPref val="3"/>
        </dgm:presLayoutVars>
      </dgm:prSet>
      <dgm:spPr/>
      <dgm:t>
        <a:bodyPr/>
        <a:lstStyle/>
        <a:p>
          <a:endParaRPr lang="zh-CN" altLang="en-US"/>
        </a:p>
      </dgm:t>
    </dgm:pt>
    <dgm:pt modelId="{7996B813-D5A1-416C-BFD3-D8CB23FE7818}" type="pres">
      <dgm:prSet presAssocID="{42D42628-864C-41D6-833F-2DBB342F4DB0}" presName="hierChild2"/>
      <dgm:spPr/>
      <dgm:t>
        <a:bodyPr/>
        <a:lstStyle/>
        <a:p/>
      </dgm:t>
    </dgm:pt>
    <dgm:pt modelId="{09E7BBA0-5F8D-4D96-A214-A0567596BDAF}" type="pres">
      <dgm:prSet presAssocID="{B025E324-1C01-4543-8D06-F931E0E78FF4}" presName="Name10" presStyleLbl="parChTrans1D2" presStyleIdx="1" presStyleCnt="2"/>
      <dgm:spPr/>
      <dgm:t>
        <a:bodyPr/>
        <a:lstStyle/>
        <a:p>
          <a:endParaRPr lang="zh-CN" altLang="en-US"/>
        </a:p>
      </dgm:t>
    </dgm:pt>
    <dgm:pt modelId="{8D56CC28-91EB-4D35-B97C-A0CE4C54B480}" type="pres">
      <dgm:prSet presAssocID="{1FC1C8C3-63CB-4E55-BD49-AA552B8440D8}" presName="hierRoot2"/>
      <dgm:spPr/>
      <dgm:t>
        <a:bodyPr/>
        <a:lstStyle/>
        <a:p/>
      </dgm:t>
    </dgm:pt>
    <dgm:pt modelId="{1A27D8D0-0CEA-4DF6-B14F-FEB4FC25CED3}" type="pres">
      <dgm:prSet presAssocID="{1FC1C8C3-63CB-4E55-BD49-AA552B8440D8}" presName="composite2"/>
      <dgm:spPr/>
      <dgm:t>
        <a:bodyPr/>
        <a:lstStyle/>
        <a:p/>
      </dgm:t>
    </dgm:pt>
    <dgm:pt modelId="{A34195EE-C43D-4F9B-A621-CBE3CC21780D}" type="pres">
      <dgm:prSet presAssocID="{1FC1C8C3-63CB-4E55-BD49-AA552B8440D8}" presName="background2" presStyleLbl="node2" presStyleCnt="2"/>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dgm:t>
    </dgm:pt>
    <dgm:pt modelId="{0EA44707-A464-4EC8-A803-F76ACC6D424E}" type="pres">
      <dgm:prSet presAssocID="{1FC1C8C3-63CB-4E55-BD49-AA552B8440D8}" presName="text2" presStyleLbl="fgAcc2" presStyleCnt="2">
        <dgm:presLayoutVars>
          <dgm:chPref val="3"/>
        </dgm:presLayoutVars>
      </dgm:prSet>
      <dgm:spPr/>
      <dgm:t>
        <a:bodyPr/>
        <a:lstStyle/>
        <a:p>
          <a:endParaRPr lang="zh-CN" altLang="en-US"/>
        </a:p>
      </dgm:t>
    </dgm:pt>
    <dgm:pt modelId="{6B6A2946-5A7E-4FF4-AF36-E3D5F63CFE3D}" type="pres">
      <dgm:prSet presAssocID="{1FC1C8C3-63CB-4E55-BD49-AA552B8440D8}" presName="hierChild3"/>
      <dgm:spPr/>
      <dgm:t>
        <a:bodyPr/>
        <a:lstStyle/>
        <a:p/>
      </dgm:t>
    </dgm:pt>
    <dgm:pt modelId="{558A19F4-A64F-40E5-82A0-E8FA6D0D2F35}" type="pres">
      <dgm:prSet presAssocID="{3B533E93-AA45-4AC9-9CB7-4EF287AB96B6}" presName="Name10" presStyleLbl="parChTrans1D2" presStyleCnt="2"/>
      <dgm:spPr/>
      <dgm:t>
        <a:bodyPr/>
        <a:lstStyle/>
        <a:p>
          <a:endParaRPr lang="zh-CN" altLang="en-US"/>
        </a:p>
      </dgm:t>
    </dgm:pt>
    <dgm:pt modelId="{0E934F16-8941-405B-8601-29FC10B8D7A0}" type="pres">
      <dgm:prSet presAssocID="{A05D3806-5723-4FF6-989A-CFBBE505DD4B}" presName="hierRoot2"/>
      <dgm:spPr/>
      <dgm:t>
        <a:bodyPr/>
        <a:lstStyle/>
        <a:p/>
      </dgm:t>
    </dgm:pt>
    <dgm:pt modelId="{940CC847-5B2B-4831-A167-B9F242FC0F5A}" type="pres">
      <dgm:prSet presAssocID="{A05D3806-5723-4FF6-989A-CFBBE505DD4B}" presName="composite2"/>
      <dgm:spPr/>
      <dgm:t>
        <a:bodyPr/>
        <a:lstStyle/>
        <a:p/>
      </dgm:t>
    </dgm:pt>
    <dgm:pt modelId="{9BFD9D87-8C19-4DBE-8296-0309769DBFD0}" type="pres">
      <dgm:prSet presAssocID="{A05D3806-5723-4FF6-989A-CFBBE505DD4B}" presName="background2" presStyleLbl="node2" presStyleIdx="1" presStyleCnt="2"/>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dgm:t>
    </dgm:pt>
    <dgm:pt modelId="{C9EEDAB6-9D89-4307-9A78-74562B5413C5}" type="pres">
      <dgm:prSet presAssocID="{A05D3806-5723-4FF6-989A-CFBBE505DD4B}" presName="text2" presStyleLbl="fgAcc2" presStyleIdx="1" presStyleCnt="2">
        <dgm:presLayoutVars>
          <dgm:chPref val="3"/>
        </dgm:presLayoutVars>
      </dgm:prSet>
      <dgm:spPr/>
      <dgm:t>
        <a:bodyPr/>
        <a:lstStyle/>
        <a:p>
          <a:endParaRPr lang="zh-CN" altLang="en-US"/>
        </a:p>
      </dgm:t>
    </dgm:pt>
    <dgm:pt modelId="{2D93EB03-7AEA-4FDD-B804-687235FEF6BB}" type="pres">
      <dgm:prSet presAssocID="{A05D3806-5723-4FF6-989A-CFBBE505DD4B}" presName="hierChild3"/>
      <dgm:spPr/>
      <dgm:t>
        <a:bodyPr/>
        <a:lstStyle/>
        <a:p/>
      </dgm:t>
    </dgm:pt>
    <dgm:pt modelId="{5ABD331D-7FFD-4C80-BE2C-0AA1BA2A958B}" type="pres">
      <dgm:prSet presAssocID="{A2B0C03D-874D-48F0-8AEB-6735F9546654}" presName="Name17" presStyleLbl="parChTrans1D3" presStyleIdx="2" presStyleCnt="3"/>
      <dgm:spPr/>
      <dgm:t>
        <a:bodyPr/>
        <a:lstStyle/>
        <a:p>
          <a:endParaRPr lang="zh-CN" altLang="en-US"/>
        </a:p>
      </dgm:t>
    </dgm:pt>
    <dgm:pt modelId="{EC0D7283-9032-48D9-BD18-1D30B2EE7D4A}" type="pres">
      <dgm:prSet presAssocID="{3686A200-E478-4562-8B19-FD2DBBD557B6}" presName="hierRoot3"/>
      <dgm:spPr/>
      <dgm:t>
        <a:bodyPr/>
        <a:lstStyle/>
        <a:p/>
      </dgm:t>
    </dgm:pt>
    <dgm:pt modelId="{7530B28D-EB3B-4659-B4B2-FC763E4EE3A9}" type="pres">
      <dgm:prSet presAssocID="{3686A200-E478-4562-8B19-FD2DBBD557B6}" presName="composite3"/>
      <dgm:spPr/>
      <dgm:t>
        <a:bodyPr/>
        <a:lstStyle/>
        <a:p/>
      </dgm:t>
    </dgm:pt>
    <dgm:pt modelId="{58F375AC-1231-4C6C-93B9-F66D9D654B90}" type="pres">
      <dgm:prSet presAssocID="{3686A200-E478-4562-8B19-FD2DBBD557B6}" presName="background3" presStyleLbl="node3" presStyleCnt="3"/>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dgm:t>
    </dgm:pt>
    <dgm:pt modelId="{9A027F6F-98EA-4463-AEED-69DDEC77846C}" type="pres">
      <dgm:prSet presAssocID="{3686A200-E478-4562-8B19-FD2DBBD557B6}" presName="text3" presStyleLbl="fgAcc3" presStyleCnt="3">
        <dgm:presLayoutVars>
          <dgm:chPref val="3"/>
        </dgm:presLayoutVars>
      </dgm:prSet>
      <dgm:spPr/>
      <dgm:t>
        <a:bodyPr/>
        <a:lstStyle/>
        <a:p>
          <a:endParaRPr lang="zh-CN" altLang="en-US"/>
        </a:p>
      </dgm:t>
    </dgm:pt>
    <dgm:pt modelId="{4ACDD96A-1C81-485F-AC39-AB623D8C028B}" type="pres">
      <dgm:prSet presAssocID="{3686A200-E478-4562-8B19-FD2DBBD557B6}" presName="hierChild4"/>
      <dgm:spPr/>
      <dgm:t>
        <a:bodyPr/>
        <a:lstStyle/>
        <a:p/>
      </dgm:t>
    </dgm:pt>
    <dgm:pt modelId="{400F40E8-AF32-44B9-BAE3-A03E68366471}" type="pres">
      <dgm:prSet presAssocID="{E4E96D63-3FEC-4555-9C2A-BDF67B19C80E}" presName="Name17" presStyleLbl="parChTrans1D3" presStyleIdx="1" presStyleCnt="3"/>
      <dgm:spPr/>
      <dgm:t>
        <a:bodyPr/>
        <a:lstStyle/>
        <a:p>
          <a:endParaRPr lang="zh-CN" altLang="en-US"/>
        </a:p>
      </dgm:t>
    </dgm:pt>
    <dgm:pt modelId="{42575405-8E3B-4FA7-BF75-1753672E3D04}" type="pres">
      <dgm:prSet presAssocID="{E31F54F0-0CE4-4F5E-8E3E-9EDD861EA311}" presName="hierRoot3"/>
      <dgm:spPr/>
      <dgm:t>
        <a:bodyPr/>
        <a:lstStyle/>
        <a:p/>
      </dgm:t>
    </dgm:pt>
    <dgm:pt modelId="{4F44DD37-B2E5-4F5F-8618-A4BC34305D54}" type="pres">
      <dgm:prSet presAssocID="{E31F54F0-0CE4-4F5E-8E3E-9EDD861EA311}" presName="composite3"/>
      <dgm:spPr/>
      <dgm:t>
        <a:bodyPr/>
        <a:lstStyle/>
        <a:p/>
      </dgm:t>
    </dgm:pt>
    <dgm:pt modelId="{2D59461E-06F3-4DED-A55A-81AC1382B144}" type="pres">
      <dgm:prSet presAssocID="{E31F54F0-0CE4-4F5E-8E3E-9EDD861EA311}" presName="background3" presStyleLbl="node3" presStyleIdx="1" presStyleCnt="3"/>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dgm:t>
    </dgm:pt>
    <dgm:pt modelId="{116FFDA9-AF79-4A3C-86AC-2FA279E4F505}" type="pres">
      <dgm:prSet presAssocID="{E31F54F0-0CE4-4F5E-8E3E-9EDD861EA311}" presName="text3" presStyleLbl="fgAcc3" presStyleIdx="1" presStyleCnt="3">
        <dgm:presLayoutVars>
          <dgm:chPref val="3"/>
        </dgm:presLayoutVars>
      </dgm:prSet>
      <dgm:spPr/>
      <dgm:t>
        <a:bodyPr/>
        <a:lstStyle/>
        <a:p>
          <a:endParaRPr lang="zh-CN" altLang="en-US"/>
        </a:p>
      </dgm:t>
    </dgm:pt>
    <dgm:pt modelId="{4AA254FD-A256-437C-BCD6-3B838DA8C09D}" type="pres">
      <dgm:prSet presAssocID="{E31F54F0-0CE4-4F5E-8E3E-9EDD861EA311}" presName="hierChild4"/>
      <dgm:spPr/>
      <dgm:t>
        <a:bodyPr/>
        <a:lstStyle/>
        <a:p/>
      </dgm:t>
    </dgm:pt>
    <dgm:pt modelId="{16AA2E32-CAB1-4FE7-B618-B2647CEC7A0F}" type="pres">
      <dgm:prSet presAssocID="{38436159-9310-46E6-86A2-A4D77AA3F902}" presName="Name17" presStyleLbl="parChTrans1D3" presStyleCnt="3"/>
      <dgm:spPr/>
      <dgm:t>
        <a:bodyPr/>
        <a:lstStyle/>
        <a:p>
          <a:endParaRPr lang="zh-CN" altLang="en-US"/>
        </a:p>
      </dgm:t>
    </dgm:pt>
    <dgm:pt modelId="{27424680-81EB-43C0-936D-8631AEF6D517}" type="pres">
      <dgm:prSet presAssocID="{E8AC3BAD-038B-48E3-883C-FC8A74A670EA}" presName="hierRoot3"/>
      <dgm:spPr/>
      <dgm:t>
        <a:bodyPr/>
        <a:lstStyle/>
        <a:p/>
      </dgm:t>
    </dgm:pt>
    <dgm:pt modelId="{22AFE9D4-F85A-4465-A607-61557F5E718B}" type="pres">
      <dgm:prSet presAssocID="{E8AC3BAD-038B-48E3-883C-FC8A74A670EA}" presName="composite3"/>
      <dgm:spPr/>
      <dgm:t>
        <a:bodyPr/>
        <a:lstStyle/>
        <a:p/>
      </dgm:t>
    </dgm:pt>
    <dgm:pt modelId="{FA66FDD8-9B5D-4830-A070-3FAD58A4D7C3}" type="pres">
      <dgm:prSet presAssocID="{E8AC3BAD-038B-48E3-883C-FC8A74A670EA}" presName="background3" presStyleLbl="node3" presStyleIdx="2" presStyleCnt="3"/>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dgm:t>
    </dgm:pt>
    <dgm:pt modelId="{3C870DFE-96DA-483C-8A18-5F20E9D74127}" type="pres">
      <dgm:prSet presAssocID="{E8AC3BAD-038B-48E3-883C-FC8A74A670EA}" presName="text3" presStyleLbl="fgAcc3" presStyleIdx="2" presStyleCnt="3">
        <dgm:presLayoutVars>
          <dgm:chPref val="3"/>
        </dgm:presLayoutVars>
      </dgm:prSet>
      <dgm:spPr/>
      <dgm:t>
        <a:bodyPr/>
        <a:lstStyle/>
        <a:p>
          <a:endParaRPr lang="zh-CN" altLang="en-US"/>
        </a:p>
      </dgm:t>
    </dgm:pt>
    <dgm:pt modelId="{3F4714E0-5D2C-4737-A121-F78CD3A11CD9}" type="pres">
      <dgm:prSet presAssocID="{E8AC3BAD-038B-48E3-883C-FC8A74A670EA}" presName="hierChild4"/>
      <dgm:spPr/>
      <dgm:t>
        <a:bodyPr/>
        <a:lstStyle/>
        <a:p/>
      </dgm:t>
    </dgm:pt>
  </dgm:ptLst>
  <dgm:cxnLst>
    <dgm:cxn modelId="{2BDE9BDC-392C-4101-81D4-82774465F73F}" srcId="{CD2C63A4-9D5D-47CE-8D74-13AD5720E5D9}" destId="{42D42628-864C-41D6-833F-2DBB342F4DB0}" srcOrd="0" destOrd="0" parTransId="{C7195306-E1B1-4ECE-8382-424ACA226556}" sibTransId="{33D8AA3E-DAD3-412E-80E1-09AFD3B5EAF9}"/>
    <dgm:cxn modelId="{79B8DC4E-8F75-4DAA-8890-0016A10EFCB3}" srcId="{42D42628-864C-41D6-833F-2DBB342F4DB0}" destId="{1FC1C8C3-63CB-4E55-BD49-AA552B8440D8}" srcOrd="0" destOrd="0" parTransId="{B025E324-1C01-4543-8D06-F931E0E78FF4}" sibTransId="{588AC07E-4185-4602-8798-37B6E219CC88}"/>
    <dgm:cxn modelId="{647FB699-2020-4024-A859-0A581A3EBB8E}" srcId="{42D42628-864C-41D6-833F-2DBB342F4DB0}" destId="{A05D3806-5723-4FF6-989A-CFBBE505DD4B}" srcOrd="1" destOrd="0" parTransId="{3B533E93-AA45-4AC9-9CB7-4EF287AB96B6}" sibTransId="{C1E7C596-43DD-4C48-95F5-50523BA11C29}"/>
    <dgm:cxn modelId="{5DB08EC8-37CD-4C7D-8887-22857C8A161D}" srcId="{A05D3806-5723-4FF6-989A-CFBBE505DD4B}" destId="{3686A200-E478-4562-8B19-FD2DBBD557B6}" srcOrd="0" destOrd="0" parTransId="{A2B0C03D-874D-48F0-8AEB-6735F9546654}" sibTransId="{AFE54AA4-E896-4D7C-A98A-AA7AA56E9B8C}"/>
    <dgm:cxn modelId="{04E6037E-9ADA-4A48-961B-8355C0B60002}" srcId="{A05D3806-5723-4FF6-989A-CFBBE505DD4B}" destId="{E31F54F0-0CE4-4F5E-8E3E-9EDD861EA311}" srcOrd="1" destOrd="0" parTransId="{E4E96D63-3FEC-4555-9C2A-BDF67B19C80E}" sibTransId="{A7D7D12D-E100-4167-BB8F-6A40400ABCC1}"/>
    <dgm:cxn modelId="{9E5FB450-7E85-4E27-A368-9EB5AD7CFF22}" srcId="{A05D3806-5723-4FF6-989A-CFBBE505DD4B}" destId="{E8AC3BAD-038B-48E3-883C-FC8A74A670EA}" srcOrd="2" destOrd="0" parTransId="{38436159-9310-46E6-86A2-A4D77AA3F902}" sibTransId="{31B6B9DC-2686-49A8-845A-C62808D8753A}"/>
    <dgm:cxn modelId="{1108085D-58AE-4B9C-A4D5-048C38666DC4}" type="presOf" srcId="{CD2C63A4-9D5D-47CE-8D74-13AD5720E5D9}" destId="{32C577E3-B2E7-4F50-83DE-6F01CC88C9C5}" srcOrd="0" destOrd="0" presId="urn:microsoft.com/office/officeart/2005/8/layout/hierarchy1#1"/>
    <dgm:cxn modelId="{4122CA47-1063-4C79-BCDF-2F501BF76BE0}" type="presParOf" srcId="{32C577E3-B2E7-4F50-83DE-6F01CC88C9C5}" destId="{127C500C-4887-40E4-B187-5B52545DCD7D}" srcOrd="0" destOrd="0" presId="urn:microsoft.com/office/officeart/2005/8/layout/hierarchy1#1"/>
    <dgm:cxn modelId="{48F343C3-1D33-4F47-AB0F-1BD517554C40}" type="presParOf" srcId="{127C500C-4887-40E4-B187-5B52545DCD7D}" destId="{365B431B-456E-4B1C-A19C-568423617177}" srcOrd="0" destOrd="0" presId="urn:microsoft.com/office/officeart/2005/8/layout/hierarchy1#1"/>
    <dgm:cxn modelId="{64A936C3-41CC-4C11-8543-50F79ECD3905}" type="presParOf" srcId="{365B431B-456E-4B1C-A19C-568423617177}" destId="{5CB9CF2E-F8C1-427A-832C-73E3C9485AF5}" srcOrd="0" destOrd="0" presId="urn:microsoft.com/office/officeart/2005/8/layout/hierarchy1#1"/>
    <dgm:cxn modelId="{B396DBC2-4CCE-4BCF-AE1A-69602FCDC2B9}" type="presParOf" srcId="{365B431B-456E-4B1C-A19C-568423617177}" destId="{9EA914DE-A312-4852-926F-356E365C8677}" srcOrd="1" destOrd="0" presId="urn:microsoft.com/office/officeart/2005/8/layout/hierarchy1#1"/>
    <dgm:cxn modelId="{633F4FF4-2AF8-4FCC-A2C0-26B009A446FC}" type="presOf" srcId="{42D42628-864C-41D6-833F-2DBB342F4DB0}" destId="{9EA914DE-A312-4852-926F-356E365C8677}" srcOrd="0" destOrd="0" presId="urn:microsoft.com/office/officeart/2005/8/layout/hierarchy1#1"/>
    <dgm:cxn modelId="{6825B907-ABC1-46BB-AD4D-A24EF385922F}" type="presParOf" srcId="{127C500C-4887-40E4-B187-5B52545DCD7D}" destId="{7996B813-D5A1-416C-BFD3-D8CB23FE7818}" srcOrd="1" destOrd="0" presId="urn:microsoft.com/office/officeart/2005/8/layout/hierarchy1#1"/>
    <dgm:cxn modelId="{1AFCA8E7-D3CB-48C4-9AA8-8F65AB36B0C4}" type="presParOf" srcId="{7996B813-D5A1-416C-BFD3-D8CB23FE7818}" destId="{09E7BBA0-5F8D-4D96-A214-A0567596BDAF}" srcOrd="0" destOrd="0" presId="urn:microsoft.com/office/officeart/2005/8/layout/hierarchy1#1"/>
    <dgm:cxn modelId="{25926343-B2DB-4163-980C-790F22C2DB69}" type="presOf" srcId="{B025E324-1C01-4543-8D06-F931E0E78FF4}" destId="{09E7BBA0-5F8D-4D96-A214-A0567596BDAF}" srcOrd="0" destOrd="0" presId="urn:microsoft.com/office/officeart/2005/8/layout/hierarchy1#1"/>
    <dgm:cxn modelId="{7717992F-92F8-41C4-BE47-682C5FF8EF04}" type="presParOf" srcId="{7996B813-D5A1-416C-BFD3-D8CB23FE7818}" destId="{8D56CC28-91EB-4D35-B97C-A0CE4C54B480}" srcOrd="1" destOrd="0" presId="urn:microsoft.com/office/officeart/2005/8/layout/hierarchy1#1"/>
    <dgm:cxn modelId="{577D2BF4-2000-4104-8ABD-A5F004F98E59}" type="presParOf" srcId="{8D56CC28-91EB-4D35-B97C-A0CE4C54B480}" destId="{1A27D8D0-0CEA-4DF6-B14F-FEB4FC25CED3}" srcOrd="0" destOrd="0" presId="urn:microsoft.com/office/officeart/2005/8/layout/hierarchy1#1"/>
    <dgm:cxn modelId="{5FDFE6A6-B425-4DF5-ABAE-BA3B272DB72F}" type="presParOf" srcId="{1A27D8D0-0CEA-4DF6-B14F-FEB4FC25CED3}" destId="{A34195EE-C43D-4F9B-A621-CBE3CC21780D}" srcOrd="0" destOrd="0" presId="urn:microsoft.com/office/officeart/2005/8/layout/hierarchy1#1"/>
    <dgm:cxn modelId="{2E0B704A-DE16-4AF1-9EA6-0C6D40035724}" type="presParOf" srcId="{1A27D8D0-0CEA-4DF6-B14F-FEB4FC25CED3}" destId="{0EA44707-A464-4EC8-A803-F76ACC6D424E}" srcOrd="1" destOrd="0" presId="urn:microsoft.com/office/officeart/2005/8/layout/hierarchy1#1"/>
    <dgm:cxn modelId="{921091B3-9CF8-4CFA-893A-793A11C425AC}" type="presOf" srcId="{1FC1C8C3-63CB-4E55-BD49-AA552B8440D8}" destId="{0EA44707-A464-4EC8-A803-F76ACC6D424E}" srcOrd="0" destOrd="0" presId="urn:microsoft.com/office/officeart/2005/8/layout/hierarchy1#1"/>
    <dgm:cxn modelId="{E964F1D5-4B91-434F-8549-63729FE3C9C4}" type="presParOf" srcId="{8D56CC28-91EB-4D35-B97C-A0CE4C54B480}" destId="{6B6A2946-5A7E-4FF4-AF36-E3D5F63CFE3D}" srcOrd="1" destOrd="0" presId="urn:microsoft.com/office/officeart/2005/8/layout/hierarchy1#1"/>
    <dgm:cxn modelId="{90BDA19B-7AB1-4B0A-A1A5-A0EAB53973FA}" type="presParOf" srcId="{7996B813-D5A1-416C-BFD3-D8CB23FE7818}" destId="{558A19F4-A64F-40E5-82A0-E8FA6D0D2F35}" srcOrd="2" destOrd="0" presId="urn:microsoft.com/office/officeart/2005/8/layout/hierarchy1#1"/>
    <dgm:cxn modelId="{59CD2B9F-9F51-41C8-8224-E232674717D4}" type="presOf" srcId="{3B533E93-AA45-4AC9-9CB7-4EF287AB96B6}" destId="{558A19F4-A64F-40E5-82A0-E8FA6D0D2F35}" srcOrd="0" destOrd="0" presId="urn:microsoft.com/office/officeart/2005/8/layout/hierarchy1#1"/>
    <dgm:cxn modelId="{645DF79C-2C4E-42AD-B8B1-8B2571761C0A}" type="presParOf" srcId="{7996B813-D5A1-416C-BFD3-D8CB23FE7818}" destId="{0E934F16-8941-405B-8601-29FC10B8D7A0}" srcOrd="3" destOrd="0" presId="urn:microsoft.com/office/officeart/2005/8/layout/hierarchy1#1"/>
    <dgm:cxn modelId="{47077F37-AAF1-4B73-B598-83BAB06F90A2}" type="presParOf" srcId="{0E934F16-8941-405B-8601-29FC10B8D7A0}" destId="{940CC847-5B2B-4831-A167-B9F242FC0F5A}" srcOrd="0" destOrd="0" presId="urn:microsoft.com/office/officeart/2005/8/layout/hierarchy1#1"/>
    <dgm:cxn modelId="{BB6DDE92-FBA2-4907-9C4B-28A620848792}" type="presParOf" srcId="{940CC847-5B2B-4831-A167-B9F242FC0F5A}" destId="{9BFD9D87-8C19-4DBE-8296-0309769DBFD0}" srcOrd="0" destOrd="0" presId="urn:microsoft.com/office/officeart/2005/8/layout/hierarchy1#1"/>
    <dgm:cxn modelId="{08A8CAB6-1718-48AD-A640-F92BE192A19A}" type="presParOf" srcId="{940CC847-5B2B-4831-A167-B9F242FC0F5A}" destId="{C9EEDAB6-9D89-4307-9A78-74562B5413C5}" srcOrd="1" destOrd="0" presId="urn:microsoft.com/office/officeart/2005/8/layout/hierarchy1#1"/>
    <dgm:cxn modelId="{60BA9712-6A76-4563-B420-EEA1593FE464}" type="presOf" srcId="{A05D3806-5723-4FF6-989A-CFBBE505DD4B}" destId="{C9EEDAB6-9D89-4307-9A78-74562B5413C5}" srcOrd="0" destOrd="0" presId="urn:microsoft.com/office/officeart/2005/8/layout/hierarchy1#1"/>
    <dgm:cxn modelId="{D0D064DD-1EB6-4BE8-8E36-816EFE576943}" type="presParOf" srcId="{0E934F16-8941-405B-8601-29FC10B8D7A0}" destId="{2D93EB03-7AEA-4FDD-B804-687235FEF6BB}" srcOrd="1" destOrd="0" presId="urn:microsoft.com/office/officeart/2005/8/layout/hierarchy1#1"/>
    <dgm:cxn modelId="{8E3BCFFC-7253-49C8-BDCB-B69200A6117D}" type="presParOf" srcId="{2D93EB03-7AEA-4FDD-B804-687235FEF6BB}" destId="{5ABD331D-7FFD-4C80-BE2C-0AA1BA2A958B}" srcOrd="0" destOrd="0" presId="urn:microsoft.com/office/officeart/2005/8/layout/hierarchy1#1"/>
    <dgm:cxn modelId="{07620FBB-D0B4-4AF1-BE05-7563F90C8E0D}" type="presOf" srcId="{A2B0C03D-874D-48F0-8AEB-6735F9546654}" destId="{5ABD331D-7FFD-4C80-BE2C-0AA1BA2A958B}" srcOrd="0" destOrd="0" presId="urn:microsoft.com/office/officeart/2005/8/layout/hierarchy1#1"/>
    <dgm:cxn modelId="{C00A3614-ACED-428E-9BE2-42E356EFD125}" type="presParOf" srcId="{2D93EB03-7AEA-4FDD-B804-687235FEF6BB}" destId="{EC0D7283-9032-48D9-BD18-1D30B2EE7D4A}" srcOrd="1" destOrd="0" presId="urn:microsoft.com/office/officeart/2005/8/layout/hierarchy1#1"/>
    <dgm:cxn modelId="{6AAA731E-4E65-468C-9D76-D391DC97E7BE}" type="presParOf" srcId="{EC0D7283-9032-48D9-BD18-1D30B2EE7D4A}" destId="{7530B28D-EB3B-4659-B4B2-FC763E4EE3A9}" srcOrd="0" destOrd="0" presId="urn:microsoft.com/office/officeart/2005/8/layout/hierarchy1#1"/>
    <dgm:cxn modelId="{C7A60745-0077-45E7-9E4A-9E0F97AAC83D}" type="presParOf" srcId="{7530B28D-EB3B-4659-B4B2-FC763E4EE3A9}" destId="{58F375AC-1231-4C6C-93B9-F66D9D654B90}" srcOrd="0" destOrd="0" presId="urn:microsoft.com/office/officeart/2005/8/layout/hierarchy1#1"/>
    <dgm:cxn modelId="{C388D24D-4D88-43F1-99CE-21D760701F34}" type="presParOf" srcId="{7530B28D-EB3B-4659-B4B2-FC763E4EE3A9}" destId="{9A027F6F-98EA-4463-AEED-69DDEC77846C}" srcOrd="1" destOrd="0" presId="urn:microsoft.com/office/officeart/2005/8/layout/hierarchy1#1"/>
    <dgm:cxn modelId="{1917D9E3-9D82-48BE-BE34-241F317BC2B3}" type="presOf" srcId="{3686A200-E478-4562-8B19-FD2DBBD557B6}" destId="{9A027F6F-98EA-4463-AEED-69DDEC77846C}" srcOrd="0" destOrd="0" presId="urn:microsoft.com/office/officeart/2005/8/layout/hierarchy1#1"/>
    <dgm:cxn modelId="{6EB17292-5458-4BE3-9580-46AD9DBCD21C}" type="presParOf" srcId="{EC0D7283-9032-48D9-BD18-1D30B2EE7D4A}" destId="{4ACDD96A-1C81-485F-AC39-AB623D8C028B}" srcOrd="1" destOrd="0" presId="urn:microsoft.com/office/officeart/2005/8/layout/hierarchy1#1"/>
    <dgm:cxn modelId="{B148FDCB-442B-4D4C-B7E2-B884EB1A7D85}" type="presParOf" srcId="{2D93EB03-7AEA-4FDD-B804-687235FEF6BB}" destId="{400F40E8-AF32-44B9-BAE3-A03E68366471}" srcOrd="2" destOrd="0" presId="urn:microsoft.com/office/officeart/2005/8/layout/hierarchy1#1"/>
    <dgm:cxn modelId="{6CF9471A-E745-44C8-B474-048CA63472CE}" type="presOf" srcId="{E4E96D63-3FEC-4555-9C2A-BDF67B19C80E}" destId="{400F40E8-AF32-44B9-BAE3-A03E68366471}" srcOrd="0" destOrd="0" presId="urn:microsoft.com/office/officeart/2005/8/layout/hierarchy1#1"/>
    <dgm:cxn modelId="{A9320363-8461-4619-98C0-5D775C3D7C6C}" type="presParOf" srcId="{2D93EB03-7AEA-4FDD-B804-687235FEF6BB}" destId="{42575405-8E3B-4FA7-BF75-1753672E3D04}" srcOrd="3" destOrd="0" presId="urn:microsoft.com/office/officeart/2005/8/layout/hierarchy1#1"/>
    <dgm:cxn modelId="{0741EDEB-0854-42DC-A325-D7533B2A841E}" type="presParOf" srcId="{42575405-8E3B-4FA7-BF75-1753672E3D04}" destId="{4F44DD37-B2E5-4F5F-8618-A4BC34305D54}" srcOrd="0" destOrd="0" presId="urn:microsoft.com/office/officeart/2005/8/layout/hierarchy1#1"/>
    <dgm:cxn modelId="{DCF99B5B-2BE7-41E9-8467-EF5A8B7200C9}" type="presParOf" srcId="{4F44DD37-B2E5-4F5F-8618-A4BC34305D54}" destId="{2D59461E-06F3-4DED-A55A-81AC1382B144}" srcOrd="0" destOrd="0" presId="urn:microsoft.com/office/officeart/2005/8/layout/hierarchy1#1"/>
    <dgm:cxn modelId="{ADB7194F-082A-438B-80D3-45B42360EEE4}" type="presParOf" srcId="{4F44DD37-B2E5-4F5F-8618-A4BC34305D54}" destId="{116FFDA9-AF79-4A3C-86AC-2FA279E4F505}" srcOrd="1" destOrd="0" presId="urn:microsoft.com/office/officeart/2005/8/layout/hierarchy1#1"/>
    <dgm:cxn modelId="{01F64B74-DE3A-49A1-A06C-A7F210158E95}" type="presOf" srcId="{E31F54F0-0CE4-4F5E-8E3E-9EDD861EA311}" destId="{116FFDA9-AF79-4A3C-86AC-2FA279E4F505}" srcOrd="0" destOrd="0" presId="urn:microsoft.com/office/officeart/2005/8/layout/hierarchy1#1"/>
    <dgm:cxn modelId="{E46A1C27-2190-4365-99B4-1645E1532696}" type="presParOf" srcId="{42575405-8E3B-4FA7-BF75-1753672E3D04}" destId="{4AA254FD-A256-437C-BCD6-3B838DA8C09D}" srcOrd="1" destOrd="0" presId="urn:microsoft.com/office/officeart/2005/8/layout/hierarchy1#1"/>
    <dgm:cxn modelId="{59D94EEF-496D-4919-BE29-701708D8C398}" type="presParOf" srcId="{2D93EB03-7AEA-4FDD-B804-687235FEF6BB}" destId="{16AA2E32-CAB1-4FE7-B618-B2647CEC7A0F}" srcOrd="4" destOrd="0" presId="urn:microsoft.com/office/officeart/2005/8/layout/hierarchy1#1"/>
    <dgm:cxn modelId="{23D81CB7-4971-451D-9C3C-A0B3EE7735F7}" type="presOf" srcId="{38436159-9310-46E6-86A2-A4D77AA3F902}" destId="{16AA2E32-CAB1-4FE7-B618-B2647CEC7A0F}" srcOrd="0" destOrd="0" presId="urn:microsoft.com/office/officeart/2005/8/layout/hierarchy1#1"/>
    <dgm:cxn modelId="{EF206275-CEBD-4F27-9560-EF235A3D076C}" type="presParOf" srcId="{2D93EB03-7AEA-4FDD-B804-687235FEF6BB}" destId="{27424680-81EB-43C0-936D-8631AEF6D517}" srcOrd="5" destOrd="0" presId="urn:microsoft.com/office/officeart/2005/8/layout/hierarchy1#1"/>
    <dgm:cxn modelId="{C5A3A242-DB75-4981-8E00-CB0BA7BA7949}" type="presParOf" srcId="{27424680-81EB-43C0-936D-8631AEF6D517}" destId="{22AFE9D4-F85A-4465-A607-61557F5E718B}" srcOrd="0" destOrd="0" presId="urn:microsoft.com/office/officeart/2005/8/layout/hierarchy1#1"/>
    <dgm:cxn modelId="{9FEB3330-ECF7-4324-83C3-E3651B162E50}" type="presParOf" srcId="{22AFE9D4-F85A-4465-A607-61557F5E718B}" destId="{FA66FDD8-9B5D-4830-A070-3FAD58A4D7C3}" srcOrd="0" destOrd="0" presId="urn:microsoft.com/office/officeart/2005/8/layout/hierarchy1#1"/>
    <dgm:cxn modelId="{7F229EFB-0558-42EF-ABE8-C47A2720B31C}" type="presParOf" srcId="{22AFE9D4-F85A-4465-A607-61557F5E718B}" destId="{3C870DFE-96DA-483C-8A18-5F20E9D74127}" srcOrd="1" destOrd="0" presId="urn:microsoft.com/office/officeart/2005/8/layout/hierarchy1#1"/>
    <dgm:cxn modelId="{0EE0B1AE-BA9B-4A18-A983-ED073F67A124}" type="presOf" srcId="{E8AC3BAD-038B-48E3-883C-FC8A74A670EA}" destId="{3C870DFE-96DA-483C-8A18-5F20E9D74127}" srcOrd="0" destOrd="0" presId="urn:microsoft.com/office/officeart/2005/8/layout/hierarchy1#1"/>
    <dgm:cxn modelId="{083A18AB-EC9C-4397-A7D3-9BB9A77D85AF}" type="presParOf" srcId="{27424680-81EB-43C0-936D-8631AEF6D517}" destId="{3F4714E0-5D2C-4737-A121-F78CD3A11CD9}" srcOrd="1" destOrd="0" presId="urn:microsoft.com/office/officeart/2005/8/layout/hierarchy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254618" cy="4238088"/>
        <a:chOff x="0" y="0"/>
        <a:chExt cx="5254618" cy="4238088"/>
      </a:xfrm>
    </dsp:grpSpPr>
    <dsp:sp modelId="{09E7BBA0-5F8D-4D96-A214-A0567596BDAF}">
      <dsp:nvSpPr>
        <dsp:cNvPr id="5" name="任意多边形 4"/>
        <dsp:cNvSpPr/>
      </dsp:nvSpPr>
      <dsp:spPr bwMode="white">
        <a:xfrm>
          <a:off x="738931" y="1141192"/>
          <a:ext cx="903137" cy="430632"/>
        </a:xfrm>
        <a:custGeom>
          <a:avLst/>
          <a:gdLst/>
          <a:ahLst/>
          <a:cxnLst/>
          <a:pathLst>
            <a:path w="1422" h="678">
              <a:moveTo>
                <a:pt x="1422" y="0"/>
              </a:moveTo>
              <a:lnTo>
                <a:pt x="1422" y="549"/>
              </a:lnTo>
              <a:lnTo>
                <a:pt x="0" y="549"/>
              </a:lnTo>
              <a:lnTo>
                <a:pt x="0" y="678"/>
              </a:lnTo>
            </a:path>
          </a:pathLst>
        </a:custGeom>
        <a:ln w="12700" cap="flat" cmpd="sng" algn="ctr">
          <a:solidFill>
            <a:schemeClr val="accent4">
              <a:hueOff val="0"/>
              <a:satOff val="0"/>
              <a:lumOff val="0"/>
              <a:alphaOff val="0"/>
            </a:schemeClr>
          </a:solidFill>
          <a:prstDash val="solid"/>
          <a:miter lim="800000"/>
        </a:ln>
      </dsp:spPr>
      <dsp:style>
        <a:lnRef idx="2">
          <a:schemeClr val="accent4"/>
        </a:lnRef>
        <a:fillRef idx="0">
          <a:schemeClr val="accent2">
            <a:tint val="90000"/>
          </a:schemeClr>
        </a:fillRef>
        <a:effectRef idx="0">
          <a:scrgbClr r="0" g="0" b="0"/>
        </a:effectRef>
        <a:fontRef idx="minor"/>
      </dsp:style>
      <dsp:txXfrm>
        <a:off x="738931" y="1141192"/>
        <a:ext cx="903137" cy="430632"/>
      </dsp:txXfrm>
    </dsp:sp>
    <dsp:sp modelId="{558A19F4-A64F-40E5-82A0-E8FA6D0D2F35}">
      <dsp:nvSpPr>
        <dsp:cNvPr id="8" name="任意多边形 7"/>
        <dsp:cNvSpPr/>
      </dsp:nvSpPr>
      <dsp:spPr bwMode="white">
        <a:xfrm>
          <a:off x="1642068" y="1141192"/>
          <a:ext cx="903137" cy="430632"/>
        </a:xfrm>
        <a:custGeom>
          <a:avLst/>
          <a:gdLst/>
          <a:ahLst/>
          <a:cxnLst/>
          <a:pathLst>
            <a:path w="1422" h="678">
              <a:moveTo>
                <a:pt x="0" y="0"/>
              </a:moveTo>
              <a:lnTo>
                <a:pt x="0" y="549"/>
              </a:lnTo>
              <a:lnTo>
                <a:pt x="1422" y="549"/>
              </a:lnTo>
              <a:lnTo>
                <a:pt x="1422" y="678"/>
              </a:lnTo>
            </a:path>
          </a:pathLst>
        </a:custGeom>
        <a:ln w="12700" cap="flat" cmpd="sng" algn="ctr">
          <a:solidFill>
            <a:schemeClr val="accent4">
              <a:hueOff val="0"/>
              <a:satOff val="0"/>
              <a:lumOff val="0"/>
              <a:alphaOff val="0"/>
            </a:schemeClr>
          </a:solidFill>
          <a:prstDash val="solid"/>
          <a:miter lim="800000"/>
        </a:ln>
      </dsp:spPr>
      <dsp:style>
        <a:lnRef idx="2">
          <a:schemeClr val="accent4"/>
        </a:lnRef>
        <a:fillRef idx="0">
          <a:schemeClr val="accent2">
            <a:tint val="90000"/>
          </a:schemeClr>
        </a:fillRef>
        <a:effectRef idx="0">
          <a:scrgbClr r="0" g="0" b="0"/>
        </a:effectRef>
        <a:fontRef idx="minor"/>
      </dsp:style>
      <dsp:txXfrm>
        <a:off x="1642068" y="1141192"/>
        <a:ext cx="903137" cy="430632"/>
      </dsp:txXfrm>
    </dsp:sp>
    <dsp:sp modelId="{5ABD331D-7FFD-4C80-BE2C-0AA1BA2A958B}">
      <dsp:nvSpPr>
        <dsp:cNvPr id="11" name="任意多边形 10"/>
        <dsp:cNvSpPr/>
      </dsp:nvSpPr>
      <dsp:spPr bwMode="white">
        <a:xfrm>
          <a:off x="738931" y="2510267"/>
          <a:ext cx="1806275" cy="430632"/>
        </a:xfrm>
        <a:custGeom>
          <a:avLst/>
          <a:gdLst/>
          <a:ahLst/>
          <a:cxnLst/>
          <a:pathLst>
            <a:path w="2845" h="678">
              <a:moveTo>
                <a:pt x="2845" y="0"/>
              </a:moveTo>
              <a:lnTo>
                <a:pt x="2845" y="549"/>
              </a:lnTo>
              <a:lnTo>
                <a:pt x="0" y="549"/>
              </a:lnTo>
              <a:lnTo>
                <a:pt x="0" y="678"/>
              </a:lnTo>
            </a:path>
          </a:pathLst>
        </a:custGeom>
        <a:ln w="12700" cap="flat" cmpd="sng" algn="ctr">
          <a:solidFill>
            <a:schemeClr val="accent5">
              <a:hueOff val="0"/>
              <a:satOff val="0"/>
              <a:lumOff val="0"/>
              <a:alphaOff val="0"/>
            </a:schemeClr>
          </a:solidFill>
          <a:prstDash val="solid"/>
          <a:miter lim="800000"/>
        </a:ln>
      </dsp:spPr>
      <dsp:style>
        <a:lnRef idx="2">
          <a:schemeClr val="accent5"/>
        </a:lnRef>
        <a:fillRef idx="0">
          <a:schemeClr val="accent2">
            <a:tint val="70000"/>
          </a:schemeClr>
        </a:fillRef>
        <a:effectRef idx="0">
          <a:scrgbClr r="0" g="0" b="0"/>
        </a:effectRef>
        <a:fontRef idx="minor"/>
      </dsp:style>
      <dsp:txXfrm>
        <a:off x="738931" y="2510267"/>
        <a:ext cx="1806275" cy="430632"/>
      </dsp:txXfrm>
    </dsp:sp>
    <dsp:sp modelId="{400F40E8-AF32-44B9-BAE3-A03E68366471}">
      <dsp:nvSpPr>
        <dsp:cNvPr id="14" name="任意多边形 13"/>
        <dsp:cNvSpPr/>
      </dsp:nvSpPr>
      <dsp:spPr bwMode="white">
        <a:xfrm>
          <a:off x="2545206" y="2510267"/>
          <a:ext cx="0" cy="430632"/>
        </a:xfrm>
        <a:custGeom>
          <a:avLst/>
          <a:gdLst/>
          <a:ahLst/>
          <a:cxnLst/>
          <a:pathLst>
            <a:path h="678">
              <a:moveTo>
                <a:pt x="0" y="0"/>
              </a:moveTo>
              <a:lnTo>
                <a:pt x="0" y="678"/>
              </a:lnTo>
            </a:path>
          </a:pathLst>
        </a:custGeom>
        <a:ln w="12700" cap="flat" cmpd="sng" algn="ctr">
          <a:solidFill>
            <a:schemeClr val="accent5">
              <a:hueOff val="0"/>
              <a:satOff val="0"/>
              <a:lumOff val="0"/>
              <a:alphaOff val="0"/>
            </a:schemeClr>
          </a:solidFill>
          <a:prstDash val="solid"/>
          <a:miter lim="800000"/>
        </a:ln>
      </dsp:spPr>
      <dsp:style>
        <a:lnRef idx="2">
          <a:schemeClr val="accent5"/>
        </a:lnRef>
        <a:fillRef idx="0">
          <a:schemeClr val="accent2">
            <a:tint val="70000"/>
          </a:schemeClr>
        </a:fillRef>
        <a:effectRef idx="0">
          <a:scrgbClr r="0" g="0" b="0"/>
        </a:effectRef>
        <a:fontRef idx="minor"/>
      </dsp:style>
      <dsp:txXfrm>
        <a:off x="2545206" y="2510267"/>
        <a:ext cx="0" cy="430632"/>
      </dsp:txXfrm>
    </dsp:sp>
    <dsp:sp modelId="{16AA2E32-CAB1-4FE7-B618-B2647CEC7A0F}">
      <dsp:nvSpPr>
        <dsp:cNvPr id="17" name="任意多边形 16"/>
        <dsp:cNvSpPr/>
      </dsp:nvSpPr>
      <dsp:spPr bwMode="white">
        <a:xfrm>
          <a:off x="2545206" y="2510267"/>
          <a:ext cx="1806275" cy="430632"/>
        </a:xfrm>
        <a:custGeom>
          <a:avLst/>
          <a:gdLst/>
          <a:ahLst/>
          <a:cxnLst/>
          <a:pathLst>
            <a:path w="2845" h="678">
              <a:moveTo>
                <a:pt x="0" y="0"/>
              </a:moveTo>
              <a:lnTo>
                <a:pt x="0" y="549"/>
              </a:lnTo>
              <a:lnTo>
                <a:pt x="2845" y="549"/>
              </a:lnTo>
              <a:lnTo>
                <a:pt x="2845" y="678"/>
              </a:lnTo>
            </a:path>
          </a:pathLst>
        </a:custGeom>
        <a:ln w="12700" cap="flat" cmpd="sng" algn="ctr">
          <a:solidFill>
            <a:schemeClr val="accent5">
              <a:hueOff val="0"/>
              <a:satOff val="0"/>
              <a:lumOff val="0"/>
              <a:alphaOff val="0"/>
            </a:schemeClr>
          </a:solidFill>
          <a:prstDash val="solid"/>
          <a:miter lim="800000"/>
        </a:ln>
      </dsp:spPr>
      <dsp:style>
        <a:lnRef idx="2">
          <a:schemeClr val="accent5"/>
        </a:lnRef>
        <a:fillRef idx="0">
          <a:schemeClr val="accent2">
            <a:tint val="70000"/>
          </a:schemeClr>
        </a:fillRef>
        <a:effectRef idx="0">
          <a:scrgbClr r="0" g="0" b="0"/>
        </a:effectRef>
        <a:fontRef idx="minor"/>
      </dsp:style>
      <dsp:txXfrm>
        <a:off x="2545206" y="2510267"/>
        <a:ext cx="1806275" cy="430632"/>
      </dsp:txXfrm>
    </dsp:sp>
    <dsp:sp modelId="{5CB9CF2E-F8C1-427A-832C-73E3C9485AF5}">
      <dsp:nvSpPr>
        <dsp:cNvPr id="3" name="圆角矩形 2"/>
        <dsp:cNvSpPr/>
      </dsp:nvSpPr>
      <dsp:spPr bwMode="white">
        <a:xfrm>
          <a:off x="903137" y="202750"/>
          <a:ext cx="1477861" cy="9384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2"/>
        </a:fillRef>
        <a:effectRef idx="0">
          <a:scrgbClr r="0" g="0" b="0"/>
        </a:effectRef>
        <a:fontRef idx="minor">
          <a:schemeClr val="lt1"/>
        </a:fontRef>
      </dsp:style>
      <dsp:txXfrm>
        <a:off x="903137" y="202750"/>
        <a:ext cx="1477861" cy="938442"/>
      </dsp:txXfrm>
    </dsp:sp>
    <dsp:sp modelId="{9EA914DE-A312-4852-926F-356E365C8677}">
      <dsp:nvSpPr>
        <dsp:cNvPr id="4" name="圆角矩形 3"/>
        <dsp:cNvSpPr/>
      </dsp:nvSpPr>
      <dsp:spPr bwMode="white">
        <a:xfrm>
          <a:off x="1067344" y="358747"/>
          <a:ext cx="1477861" cy="9384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dsp:spPr>
      <dsp:style>
        <a:lnRef idx="2">
          <a:schemeClr val="accent2"/>
        </a:lnRef>
        <a:fillRef idx="1">
          <a:schemeClr val="lt1">
            <a:alpha val="90000"/>
          </a:schemeClr>
        </a:fillRef>
        <a:effectRef idx="0">
          <a:scrgbClr r="0" g="0" b="0"/>
        </a:effectRef>
        <a:fontRef idx="minor"/>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solidFill>
                <a:schemeClr val="dk1"/>
              </a:solidFill>
              <a:latin typeface="黑体" panose="02010609060101010101" charset="-122"/>
              <a:ea typeface="黑体" panose="02010609060101010101" charset="-122"/>
            </a:rPr>
            <a:t>过渡时期总路线</a:t>
          </a:r>
          <a:endParaRPr>
            <a:solidFill>
              <a:schemeClr val="dk1"/>
            </a:solidFill>
          </a:endParaRPr>
        </a:p>
      </dsp:txBody>
      <dsp:txXfrm>
        <a:off x="1067344" y="358747"/>
        <a:ext cx="1477861" cy="938442"/>
      </dsp:txXfrm>
    </dsp:sp>
    <dsp:sp modelId="{A34195EE-C43D-4F9B-A621-CBE3CC21780D}">
      <dsp:nvSpPr>
        <dsp:cNvPr id="6" name="圆角矩形 5"/>
        <dsp:cNvSpPr/>
      </dsp:nvSpPr>
      <dsp:spPr bwMode="white">
        <a:xfrm>
          <a:off x="0" y="1571825"/>
          <a:ext cx="1477861" cy="9384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0" y="1571825"/>
        <a:ext cx="1477861" cy="938442"/>
      </dsp:txXfrm>
    </dsp:sp>
    <dsp:sp modelId="{0EA44707-A464-4EC8-A803-F76ACC6D424E}">
      <dsp:nvSpPr>
        <dsp:cNvPr id="7" name="圆角矩形 6"/>
        <dsp:cNvSpPr/>
      </dsp:nvSpPr>
      <dsp:spPr bwMode="white">
        <a:xfrm>
          <a:off x="164207" y="1727821"/>
          <a:ext cx="1477861" cy="9384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solidFill>
                <a:schemeClr val="dk1"/>
              </a:solidFill>
              <a:latin typeface="黑体" panose="02010609060101010101" charset="-122"/>
              <a:ea typeface="黑体" panose="02010609060101010101" charset="-122"/>
            </a:rPr>
            <a:t>工业化</a:t>
          </a:r>
          <a:endParaRPr>
            <a:solidFill>
              <a:schemeClr val="dk1"/>
            </a:solidFill>
          </a:endParaRPr>
        </a:p>
      </dsp:txBody>
      <dsp:txXfrm>
        <a:off x="164207" y="1727821"/>
        <a:ext cx="1477861" cy="938442"/>
      </dsp:txXfrm>
    </dsp:sp>
    <dsp:sp modelId="{9BFD9D87-8C19-4DBE-8296-0309769DBFD0}">
      <dsp:nvSpPr>
        <dsp:cNvPr id="9" name="圆角矩形 8"/>
        <dsp:cNvSpPr/>
      </dsp:nvSpPr>
      <dsp:spPr bwMode="white">
        <a:xfrm>
          <a:off x="1806275" y="1571825"/>
          <a:ext cx="1477861" cy="9384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1806275" y="1571825"/>
        <a:ext cx="1477861" cy="938442"/>
      </dsp:txXfrm>
    </dsp:sp>
    <dsp:sp modelId="{C9EEDAB6-9D89-4307-9A78-74562B5413C5}">
      <dsp:nvSpPr>
        <dsp:cNvPr id="10" name="圆角矩形 9"/>
        <dsp:cNvSpPr/>
      </dsp:nvSpPr>
      <dsp:spPr bwMode="white">
        <a:xfrm>
          <a:off x="1970482" y="1727821"/>
          <a:ext cx="1477861" cy="9384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solidFill>
                <a:schemeClr val="dk1"/>
              </a:solidFill>
              <a:latin typeface="黑体" panose="02010609060101010101" charset="-122"/>
              <a:ea typeface="黑体" panose="02010609060101010101" charset="-122"/>
            </a:rPr>
            <a:t>三大改造</a:t>
          </a:r>
          <a:endParaRPr>
            <a:solidFill>
              <a:schemeClr val="dk1"/>
            </a:solidFill>
          </a:endParaRPr>
        </a:p>
      </dsp:txBody>
      <dsp:txXfrm>
        <a:off x="1970482" y="1727821"/>
        <a:ext cx="1477861" cy="938442"/>
      </dsp:txXfrm>
    </dsp:sp>
    <dsp:sp modelId="{58F375AC-1231-4C6C-93B9-F66D9D654B90}">
      <dsp:nvSpPr>
        <dsp:cNvPr id="12" name="圆角矩形 11"/>
        <dsp:cNvSpPr/>
      </dsp:nvSpPr>
      <dsp:spPr bwMode="white">
        <a:xfrm>
          <a:off x="0" y="2940899"/>
          <a:ext cx="1477861" cy="9384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2940899"/>
        <a:ext cx="1477861" cy="938442"/>
      </dsp:txXfrm>
    </dsp:sp>
    <dsp:sp modelId="{9A027F6F-98EA-4463-AEED-69DDEC77846C}">
      <dsp:nvSpPr>
        <dsp:cNvPr id="13" name="圆角矩形 12"/>
        <dsp:cNvSpPr/>
      </dsp:nvSpPr>
      <dsp:spPr bwMode="white">
        <a:xfrm>
          <a:off x="164207" y="3096896"/>
          <a:ext cx="1477861" cy="93844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solidFill>
                <a:schemeClr val="dk1"/>
              </a:solidFill>
              <a:latin typeface="黑体" panose="02010609060101010101" charset="-122"/>
              <a:ea typeface="黑体" panose="02010609060101010101" charset="-122"/>
            </a:rPr>
            <a:t>农业</a:t>
          </a:r>
          <a:endParaRPr>
            <a:solidFill>
              <a:schemeClr val="dk1"/>
            </a:solidFill>
          </a:endParaRPr>
        </a:p>
      </dsp:txBody>
      <dsp:txXfrm>
        <a:off x="164207" y="3096896"/>
        <a:ext cx="1477861" cy="938442"/>
      </dsp:txXfrm>
    </dsp:sp>
    <dsp:sp modelId="{2D59461E-06F3-4DED-A55A-81AC1382B144}">
      <dsp:nvSpPr>
        <dsp:cNvPr id="15" name="圆角矩形 14"/>
        <dsp:cNvSpPr/>
      </dsp:nvSpPr>
      <dsp:spPr bwMode="white">
        <a:xfrm>
          <a:off x="1806275" y="2940899"/>
          <a:ext cx="1477861" cy="9384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1806275" y="2940899"/>
        <a:ext cx="1477861" cy="938442"/>
      </dsp:txXfrm>
    </dsp:sp>
    <dsp:sp modelId="{116FFDA9-AF79-4A3C-86AC-2FA279E4F505}">
      <dsp:nvSpPr>
        <dsp:cNvPr id="16" name="圆角矩形 15"/>
        <dsp:cNvSpPr/>
      </dsp:nvSpPr>
      <dsp:spPr bwMode="white">
        <a:xfrm>
          <a:off x="1970482" y="3096896"/>
          <a:ext cx="1477861" cy="93844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solidFill>
                <a:schemeClr val="dk1"/>
              </a:solidFill>
              <a:latin typeface="黑体" panose="02010609060101010101" charset="-122"/>
              <a:ea typeface="黑体" panose="02010609060101010101" charset="-122"/>
            </a:rPr>
            <a:t>手工业</a:t>
          </a:r>
          <a:endParaRPr>
            <a:solidFill>
              <a:schemeClr val="dk1"/>
            </a:solidFill>
          </a:endParaRPr>
        </a:p>
      </dsp:txBody>
      <dsp:txXfrm>
        <a:off x="1970482" y="3096896"/>
        <a:ext cx="1477861" cy="938442"/>
      </dsp:txXfrm>
    </dsp:sp>
    <dsp:sp modelId="{FA66FDD8-9B5D-4830-A070-3FAD58A4D7C3}">
      <dsp:nvSpPr>
        <dsp:cNvPr id="18" name="圆角矩形 17"/>
        <dsp:cNvSpPr/>
      </dsp:nvSpPr>
      <dsp:spPr bwMode="white">
        <a:xfrm>
          <a:off x="3612550" y="2940899"/>
          <a:ext cx="1477861" cy="9384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3612550" y="2940899"/>
        <a:ext cx="1477861" cy="938442"/>
      </dsp:txXfrm>
    </dsp:sp>
    <dsp:sp modelId="{3C870DFE-96DA-483C-8A18-5F20E9D74127}">
      <dsp:nvSpPr>
        <dsp:cNvPr id="19" name="圆角矩形 18"/>
        <dsp:cNvSpPr/>
      </dsp:nvSpPr>
      <dsp:spPr bwMode="white">
        <a:xfrm>
          <a:off x="3776757" y="3096896"/>
          <a:ext cx="1477861" cy="93844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solidFill>
                <a:schemeClr val="dk1"/>
              </a:solidFill>
              <a:latin typeface="黑体" panose="02010609060101010101" charset="-122"/>
              <a:ea typeface="黑体" panose="02010609060101010101" charset="-122"/>
            </a:rPr>
            <a:t>资本主义工商业</a:t>
          </a:r>
          <a:endParaRPr>
            <a:solidFill>
              <a:schemeClr val="dk1"/>
            </a:solidFill>
          </a:endParaRPr>
        </a:p>
      </dsp:txBody>
      <dsp:txXfrm>
        <a:off x="3776757" y="3096896"/>
        <a:ext cx="1477861" cy="9384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image" Target="../media/image1.png"/><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21663" name="矩形 921662"/>
          <p:cNvSpPr/>
          <p:nvPr userDrawn="1">
            <p:custDataLst>
              <p:tags r:id="rId2"/>
            </p:custDataLst>
          </p:nvPr>
        </p:nvSpPr>
        <p:spPr>
          <a:xfrm>
            <a:off x="0" y="198755"/>
            <a:ext cx="12192635" cy="420370"/>
          </a:xfrm>
          <a:prstGeom prst="rect">
            <a:avLst/>
          </a:prstGeom>
          <a:solidFill>
            <a:srgbClr val="F5F5F5"/>
          </a:solidFill>
          <a:ln w="9525">
            <a:noFill/>
          </a:ln>
        </p:spPr>
        <p:txBody>
          <a:bodyPr/>
          <a:lstStyle/>
          <a:p>
            <a:endParaRPr lang="zh-CN" altLang="en-US"/>
          </a:p>
        </p:txBody>
      </p:sp>
      <p:sp>
        <p:nvSpPr>
          <p:cNvPr id="921610" name="矩形 921609"/>
          <p:cNvSpPr/>
          <p:nvPr userDrawn="1">
            <p:custDataLst>
              <p:tags r:id="rId3"/>
            </p:custDataLst>
          </p:nvPr>
        </p:nvSpPr>
        <p:spPr>
          <a:xfrm>
            <a:off x="415925" y="222250"/>
            <a:ext cx="5364480" cy="337185"/>
          </a:xfrm>
          <a:prstGeom prst="rect">
            <a:avLst/>
          </a:prstGeom>
          <a:noFill/>
          <a:ln w="9525">
            <a:noFill/>
          </a:ln>
        </p:spPr>
        <p:txBody>
          <a:bodyPr wrap="none" anchor="t" anchorCtr="0">
            <a:spAutoFit/>
          </a:bodyPr>
          <a:lstStyle/>
          <a:p>
            <a:pPr lvl="0" algn="l" defTabSz="863600"/>
            <a:r>
              <a:rPr lang="zh-CN" altLang="en-US" sz="1600" i="1" err="1">
                <a:solidFill>
                  <a:schemeClr val="tx1"/>
                </a:solidFill>
                <a:latin typeface="宋体" panose="02010600030101010101" pitchFamily="2" charset="-122"/>
                <a:ea typeface="宋体" panose="02010600030101010101" pitchFamily="2" charset="-122"/>
                <a:cs typeface="宋体" panose="02010600030101010101" pitchFamily="2" charset="-122"/>
              </a:rPr>
              <a:t>第</a:t>
            </a:r>
            <a:r>
              <a:rPr lang="en-US" altLang="zh-CN" sz="1600" i="1" err="1">
                <a:solidFill>
                  <a:schemeClr val="tx1"/>
                </a:solidFill>
                <a:latin typeface="宋体" panose="02010600030101010101" pitchFamily="2" charset="-122"/>
                <a:ea typeface="宋体" panose="02010600030101010101" pitchFamily="2" charset="-122"/>
                <a:cs typeface="宋体" panose="02010600030101010101" pitchFamily="2" charset="-122"/>
              </a:rPr>
              <a:t>14</a:t>
            </a:r>
            <a:r>
              <a:rPr lang="zh-CN" altLang="en-US" sz="1600" i="1" err="1">
                <a:solidFill>
                  <a:schemeClr val="tx1"/>
                </a:solidFill>
                <a:latin typeface="宋体" panose="02010600030101010101" pitchFamily="2" charset="-122"/>
                <a:ea typeface="宋体" panose="02010600030101010101" pitchFamily="2" charset="-122"/>
                <a:cs typeface="宋体" panose="02010600030101010101" pitchFamily="2" charset="-122"/>
              </a:rPr>
              <a:t>讲</a:t>
            </a:r>
            <a:r>
              <a:rPr lang="en-US" altLang="zh-CN" sz="1600" i="1" err="1">
                <a:solidFill>
                  <a:schemeClr val="tx1"/>
                </a:solidFill>
                <a:latin typeface="宋体" panose="02010600030101010101" pitchFamily="2" charset="-122"/>
                <a:ea typeface="宋体" panose="02010600030101010101" pitchFamily="2" charset="-122"/>
                <a:cs typeface="宋体" panose="02010600030101010101" pitchFamily="2" charset="-122"/>
              </a:rPr>
              <a:t> 中华人民共和国成立和社会主义建设的初期探索　</a:t>
            </a:r>
            <a:endParaRPr lang="en-US" altLang="en-US" sz="1600" i="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921648" name="直接连接符 921647"/>
          <p:cNvSpPr/>
          <p:nvPr userDrawn="1">
            <p:custDataLst>
              <p:tags r:id="rId4"/>
            </p:custDataLst>
          </p:nvPr>
        </p:nvSpPr>
        <p:spPr>
          <a:xfrm>
            <a:off x="0" y="152400"/>
            <a:ext cx="11522075" cy="0"/>
          </a:xfrm>
          <a:prstGeom prst="line">
            <a:avLst/>
          </a:prstGeom>
          <a:ln w="3175" cap="flat" cmpd="sng">
            <a:solidFill>
              <a:schemeClr val="tx1"/>
            </a:solidFill>
            <a:prstDash val="solid"/>
            <a:headEnd type="none" w="med" len="med"/>
            <a:tailEnd type="none" w="med" len="med"/>
          </a:ln>
        </p:spPr>
        <p:txBody>
          <a:bodyPr/>
          <a:lstStyle/>
          <a:p/>
        </p:txBody>
      </p:sp>
      <p:sp>
        <p:nvSpPr>
          <p:cNvPr id="921629" name="矩形 921628">
            <a:hlinkClick r:id="" action="ppaction://noaction"/>
          </p:cNvPr>
          <p:cNvSpPr/>
          <p:nvPr userDrawn="1">
            <p:custDataLst>
              <p:tags r:id="rId5"/>
            </p:custDataLst>
          </p:nvPr>
        </p:nvSpPr>
        <p:spPr>
          <a:xfrm>
            <a:off x="9477375" y="269875"/>
            <a:ext cx="869950" cy="366713"/>
          </a:xfrm>
          <a:prstGeom prst="rect">
            <a:avLst/>
          </a:prstGeom>
          <a:noFill/>
          <a:ln w="9525">
            <a:noFill/>
          </a:ln>
        </p:spPr>
        <p:txBody>
          <a:bodyPr wrap="none" anchor="t" anchorCtr="0">
            <a:spAutoFit/>
          </a:bodyPr>
          <a:lstStyle/>
          <a:p>
            <a:pPr lvl="0" algn="ctr" defTabSz="863600"/>
            <a:r>
              <a:rPr lang="zh-CN" altLang="en-US" sz="1800" b="1">
                <a:solidFill>
                  <a:srgbClr val="3D9593"/>
                </a:solidFill>
                <a:latin typeface="黑体" panose="02010609060101010101" charset="-122"/>
                <a:ea typeface="微软雅黑" panose="020B0503020204020204" charset="-122"/>
              </a:rPr>
              <a:t>抓主干</a:t>
            </a:r>
            <a:endParaRPr lang="zh-CN" altLang="en-US" sz="1800" b="1">
              <a:solidFill>
                <a:srgbClr val="3D9593"/>
              </a:solidFill>
              <a:latin typeface="黑体" panose="02010609060101010101" charset="-122"/>
              <a:ea typeface="微软雅黑" panose="020B0503020204020204" charset="-122"/>
            </a:endParaRPr>
          </a:p>
        </p:txBody>
      </p:sp>
      <p:sp>
        <p:nvSpPr>
          <p:cNvPr id="921633" name="矩形 921632">
            <a:hlinkClick r:id="" action="ppaction://noaction"/>
          </p:cNvPr>
          <p:cNvSpPr/>
          <p:nvPr userDrawn="1">
            <p:custDataLst>
              <p:tags r:id="rId6"/>
            </p:custDataLst>
          </p:nvPr>
        </p:nvSpPr>
        <p:spPr>
          <a:xfrm>
            <a:off x="10599738" y="269875"/>
            <a:ext cx="869950" cy="366713"/>
          </a:xfrm>
          <a:prstGeom prst="rect">
            <a:avLst/>
          </a:prstGeom>
          <a:noFill/>
          <a:ln w="9525">
            <a:noFill/>
          </a:ln>
        </p:spPr>
        <p:txBody>
          <a:bodyPr wrap="none" anchor="t" anchorCtr="0">
            <a:spAutoFit/>
          </a:bodyPr>
          <a:lstStyle/>
          <a:p>
            <a:pPr lvl="0" defTabSz="863600"/>
            <a:r>
              <a:rPr lang="zh-CN" altLang="en-US" sz="1800" b="1">
                <a:solidFill>
                  <a:srgbClr val="3D9593"/>
                </a:solidFill>
                <a:latin typeface="黑体" panose="02010609060101010101" charset="-122"/>
                <a:ea typeface="微软雅黑" panose="020B0503020204020204" charset="-122"/>
              </a:rPr>
              <a:t>研高考</a:t>
            </a:r>
            <a:endParaRPr lang="zh-CN" altLang="en-US" sz="1800" b="1">
              <a:solidFill>
                <a:srgbClr val="3D9593"/>
              </a:solidFill>
              <a:latin typeface="黑体" panose="02010609060101010101" charset="-122"/>
              <a:ea typeface="微软雅黑" panose="020B0503020204020204" charset="-122"/>
            </a:endParaRPr>
          </a:p>
        </p:txBody>
      </p:sp>
      <p:grpSp>
        <p:nvGrpSpPr>
          <p:cNvPr id="921668" name="组合 921667"/>
          <p:cNvGrpSpPr/>
          <p:nvPr userDrawn="1">
            <p:custDataLst>
              <p:tags r:id="rId7"/>
            </p:custDataLst>
          </p:nvPr>
        </p:nvGrpSpPr>
        <p:grpSpPr>
          <a:xfrm>
            <a:off x="238125" y="333375"/>
            <a:ext cx="187325" cy="146050"/>
            <a:chOff x="106" y="213"/>
            <a:chExt cx="191" cy="147"/>
          </a:xfrm>
        </p:grpSpPr>
        <p:sp>
          <p:nvSpPr>
            <p:cNvPr id="921665" name="等腰三角形 921664"/>
            <p:cNvSpPr/>
            <p:nvPr userDrawn="1">
              <p:custDataLst>
                <p:tags r:id="rId8"/>
              </p:custDataLst>
            </p:nvPr>
          </p:nvSpPr>
          <p:spPr>
            <a:xfrm rot="5400000">
              <a:off x="96" y="223"/>
              <a:ext cx="147" cy="127"/>
            </a:xfrm>
            <a:prstGeom prst="triangle">
              <a:avLst>
                <a:gd name="adj" fmla="val 50000"/>
              </a:avLst>
            </a:prstGeom>
            <a:solidFill>
              <a:srgbClr val="3D9593"/>
            </a:solidFill>
            <a:ln w="9525">
              <a:noFill/>
            </a:ln>
          </p:spPr>
          <p:txBody>
            <a:bodyPr/>
            <a:lstStyle/>
            <a:p>
              <a:endParaRPr lang="zh-CN" altLang="en-US"/>
            </a:p>
          </p:txBody>
        </p:sp>
        <p:sp>
          <p:nvSpPr>
            <p:cNvPr id="921667" name="等腰三角形 921666"/>
            <p:cNvSpPr/>
            <p:nvPr userDrawn="1">
              <p:custDataLst>
                <p:tags r:id="rId9"/>
              </p:custDataLst>
            </p:nvPr>
          </p:nvSpPr>
          <p:spPr>
            <a:xfrm rot="5400000">
              <a:off x="160" y="223"/>
              <a:ext cx="147" cy="127"/>
            </a:xfrm>
            <a:prstGeom prst="triangle">
              <a:avLst>
                <a:gd name="adj" fmla="val 50000"/>
              </a:avLst>
            </a:prstGeom>
            <a:solidFill>
              <a:srgbClr val="3D9593"/>
            </a:solidFill>
            <a:ln w="9525">
              <a:noFill/>
            </a:ln>
          </p:spPr>
          <p:txBody>
            <a:bodyPr/>
            <a:lstStyle/>
            <a:p>
              <a:endParaRPr lang="zh-CN" altLang="en-US"/>
            </a:p>
          </p:txBody>
        </p:sp>
      </p:grpSp>
      <p:sp>
        <p:nvSpPr>
          <p:cNvPr id="921735" name="等腰三角形 921734"/>
          <p:cNvSpPr/>
          <p:nvPr userDrawn="1">
            <p:custDataLst>
              <p:tags r:id="rId10"/>
            </p:custDataLst>
          </p:nvPr>
        </p:nvSpPr>
        <p:spPr>
          <a:xfrm>
            <a:off x="9747250" y="-9525"/>
            <a:ext cx="330200" cy="284163"/>
          </a:xfrm>
          <a:prstGeom prst="triangle">
            <a:avLst>
              <a:gd name="adj" fmla="val 50000"/>
            </a:avLst>
          </a:prstGeom>
          <a:solidFill>
            <a:srgbClr val="3D9593"/>
          </a:solidFill>
          <a:ln w="9525">
            <a:noFill/>
          </a:ln>
        </p:spPr>
        <p:txBody>
          <a:bodyPr wrap="none" anchor="ctr" anchorCtr="0"/>
          <a:lstStyle/>
          <a:p>
            <a:pPr lvl="0" algn="ctr" defTabSz="863600"/>
            <a:endParaRPr lang="zh-CN" altLang="en-US" sz="2600" b="1">
              <a:solidFill>
                <a:schemeClr val="hlink"/>
              </a:solidFill>
              <a:latin typeface="Arial" panose="020B0604020202020204" pitchFamily="34" charset="0"/>
            </a:endParaRPr>
          </a:p>
        </p:txBody>
      </p:sp>
      <p:sp>
        <p:nvSpPr>
          <p:cNvPr id="921736" name="矩形 921735"/>
          <p:cNvSpPr/>
          <p:nvPr userDrawn="1">
            <p:custDataLst>
              <p:tags r:id="rId11"/>
            </p:custDataLst>
          </p:nvPr>
        </p:nvSpPr>
        <p:spPr>
          <a:xfrm>
            <a:off x="9766300" y="-20637"/>
            <a:ext cx="280988" cy="320675"/>
          </a:xfrm>
          <a:prstGeom prst="rect">
            <a:avLst/>
          </a:prstGeom>
          <a:noFill/>
          <a:ln w="9525">
            <a:noFill/>
          </a:ln>
        </p:spPr>
        <p:txBody>
          <a:bodyPr wrap="none" anchor="t" anchorCtr="0">
            <a:spAutoFit/>
          </a:bodyPr>
          <a:lstStyle/>
          <a:p>
            <a:pPr lvl="0" defTabSz="863600"/>
            <a:r>
              <a:rPr lang="en-US" altLang="zh-CN" sz="1500" b="1">
                <a:solidFill>
                  <a:schemeClr val="bg1"/>
                </a:solidFill>
                <a:latin typeface="宋体" panose="02010600030101010101" pitchFamily="2" charset="-122"/>
              </a:rPr>
              <a:t>1</a:t>
            </a:r>
            <a:endParaRPr lang="en-US" altLang="zh-CN" sz="1500" b="1">
              <a:solidFill>
                <a:schemeClr val="bg1"/>
              </a:solidFill>
              <a:latin typeface="宋体" panose="02010600030101010101" pitchFamily="2" charset="-122"/>
            </a:endParaRPr>
          </a:p>
        </p:txBody>
      </p:sp>
      <p:grpSp>
        <p:nvGrpSpPr>
          <p:cNvPr id="921762" name="组合 921761"/>
          <p:cNvGrpSpPr/>
          <p:nvPr userDrawn="1">
            <p:custDataLst>
              <p:tags r:id="rId12"/>
            </p:custDataLst>
          </p:nvPr>
        </p:nvGrpSpPr>
        <p:grpSpPr>
          <a:xfrm>
            <a:off x="10860088" y="-9525"/>
            <a:ext cx="327025" cy="320675"/>
            <a:chOff x="4130" y="-6"/>
            <a:chExt cx="207" cy="202"/>
          </a:xfrm>
        </p:grpSpPr>
        <p:sp>
          <p:nvSpPr>
            <p:cNvPr id="921746" name="等腰三角形 921745"/>
            <p:cNvSpPr/>
            <p:nvPr userDrawn="1">
              <p:custDataLst>
                <p:tags r:id="rId13"/>
              </p:custDataLst>
            </p:nvPr>
          </p:nvSpPr>
          <p:spPr>
            <a:xfrm>
              <a:off x="4130" y="1"/>
              <a:ext cx="207" cy="179"/>
            </a:xfrm>
            <a:prstGeom prst="triangle">
              <a:avLst>
                <a:gd name="adj" fmla="val 50000"/>
              </a:avLst>
            </a:prstGeom>
            <a:solidFill>
              <a:srgbClr val="3D9593"/>
            </a:solidFill>
            <a:ln w="9525">
              <a:noFill/>
            </a:ln>
          </p:spPr>
          <p:txBody>
            <a:bodyPr wrap="none" anchor="ctr" anchorCtr="0"/>
            <a:lstStyle/>
            <a:p>
              <a:pPr lvl="0" algn="ctr" defTabSz="863600"/>
              <a:endParaRPr lang="zh-CN" altLang="en-US" sz="2600" b="1">
                <a:solidFill>
                  <a:schemeClr val="hlink"/>
                </a:solidFill>
                <a:latin typeface="Arial" panose="020B0604020202020204" pitchFamily="34" charset="0"/>
              </a:endParaRPr>
            </a:p>
          </p:txBody>
        </p:sp>
        <p:sp>
          <p:nvSpPr>
            <p:cNvPr id="921747" name="矩形 921746"/>
            <p:cNvSpPr/>
            <p:nvPr userDrawn="1">
              <p:custDataLst>
                <p:tags r:id="rId14"/>
              </p:custDataLst>
            </p:nvPr>
          </p:nvSpPr>
          <p:spPr>
            <a:xfrm>
              <a:off x="4147" y="-6"/>
              <a:ext cx="176" cy="202"/>
            </a:xfrm>
            <a:prstGeom prst="rect">
              <a:avLst/>
            </a:prstGeom>
            <a:noFill/>
            <a:ln w="9525">
              <a:noFill/>
            </a:ln>
          </p:spPr>
          <p:txBody>
            <a:bodyPr wrap="none" anchor="t" anchorCtr="0">
              <a:spAutoFit/>
            </a:bodyPr>
            <a:lstStyle/>
            <a:p>
              <a:pPr lvl="0" defTabSz="863600"/>
              <a:r>
                <a:rPr lang="en-US" altLang="zh-CN" sz="1500" b="1">
                  <a:solidFill>
                    <a:schemeClr val="bg1"/>
                  </a:solidFill>
                  <a:latin typeface="宋体" panose="02010600030101010101" pitchFamily="2" charset="-122"/>
                </a:rPr>
                <a:t>2</a:t>
              </a:r>
              <a:endParaRPr lang="en-US" altLang="zh-CN" sz="1500" b="1">
                <a:solidFill>
                  <a:schemeClr val="bg1"/>
                </a:solidFill>
                <a:latin typeface="宋体" panose="02010600030101010101" pitchFamily="2" charset="-122"/>
              </a:endParaRPr>
            </a:p>
          </p:txBody>
        </p:sp>
      </p:grpSp>
      <p:pic>
        <p:nvPicPr>
          <p:cNvPr id="921753" name="图片 921752"/>
          <p:cNvPicPr>
            <a:picLocks noChangeAspect="1"/>
          </p:cNvPicPr>
          <p:nvPr userDrawn="1">
            <p:custDataLst>
              <p:tags r:id="rId15"/>
            </p:custDataLst>
          </p:nvPr>
        </p:nvPicPr>
        <p:blipFill>
          <a:blip r:embed="rId16"/>
          <a:stretch>
            <a:fillRect/>
          </a:stretch>
        </p:blipFill>
        <p:spPr>
          <a:xfrm>
            <a:off x="0" y="5864225"/>
            <a:ext cx="658813" cy="615950"/>
          </a:xfrm>
          <a:prstGeom prst="rect">
            <a:avLst/>
          </a:prstGeom>
          <a:noFill/>
          <a:ln w="9525">
            <a:noFill/>
          </a:ln>
        </p:spPr>
      </p:pic>
      <p:pic>
        <p:nvPicPr>
          <p:cNvPr id="921754" name="图片 921753"/>
          <p:cNvPicPr>
            <a:picLocks noChangeAspect="1"/>
          </p:cNvPicPr>
          <p:nvPr userDrawn="1">
            <p:custDataLst>
              <p:tags r:id="rId17"/>
            </p:custDataLst>
          </p:nvPr>
        </p:nvPicPr>
        <p:blipFill>
          <a:blip r:embed="rId16"/>
          <a:stretch>
            <a:fillRect/>
          </a:stretch>
        </p:blipFill>
        <p:spPr>
          <a:xfrm>
            <a:off x="4763" y="5534025"/>
            <a:ext cx="279400" cy="261938"/>
          </a:xfrm>
          <a:prstGeom prst="rect">
            <a:avLst/>
          </a:prstGeom>
          <a:noFill/>
          <a:ln w="9525">
            <a:noFill/>
          </a:ln>
        </p:spPr>
      </p:pic>
      <p:pic>
        <p:nvPicPr>
          <p:cNvPr id="921755" name="图片 921754"/>
          <p:cNvPicPr>
            <a:picLocks noChangeAspect="1"/>
          </p:cNvPicPr>
          <p:nvPr userDrawn="1">
            <p:custDataLst>
              <p:tags r:id="rId18"/>
            </p:custDataLst>
          </p:nvPr>
        </p:nvPicPr>
        <p:blipFill>
          <a:blip r:embed="rId16"/>
          <a:stretch>
            <a:fillRect/>
          </a:stretch>
        </p:blipFill>
        <p:spPr>
          <a:xfrm>
            <a:off x="706438" y="5921375"/>
            <a:ext cx="187325" cy="174625"/>
          </a:xfrm>
          <a:prstGeom prst="rect">
            <a:avLst/>
          </a:prstGeom>
          <a:noFill/>
          <a:ln w="9525">
            <a:noFill/>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74.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2.png"/><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11.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image" Target="../media/image10.png"/><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0" Type="http://schemas.openxmlformats.org/officeDocument/2006/relationships/slideLayout" Target="../slideLayouts/slideLayout2.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8" Type="http://schemas.openxmlformats.org/officeDocument/2006/relationships/slideLayout" Target="../slideLayouts/slideLayout2.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7.xml"/></Relationships>
</file>

<file path=ppt/slides/_rels/slide13.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image" Target="../media/image11.png"/><Relationship Id="rId3" Type="http://schemas.openxmlformats.org/officeDocument/2006/relationships/tags" Target="../tags/tag196.xml"/><Relationship Id="rId2" Type="http://schemas.openxmlformats.org/officeDocument/2006/relationships/tags" Target="../tags/tag195.xml"/><Relationship Id="rId16" Type="http://schemas.openxmlformats.org/officeDocument/2006/relationships/slideLayout" Target="../slideLayouts/slideLayout2.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15.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6" Type="http://schemas.openxmlformats.org/officeDocument/2006/relationships/slideLayout" Target="../slideLayouts/slideLayout2.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3.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image" Target="../media/image12.png"/><Relationship Id="rId1" Type="http://schemas.openxmlformats.org/officeDocument/2006/relationships/tags" Target="../tags/tag228.xml"/></Relationships>
</file>

<file path=ppt/slides/_rels/slide17.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5" Type="http://schemas.openxmlformats.org/officeDocument/2006/relationships/slideLayout" Target="../slideLayouts/slideLayout2.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tags" Target="../tags/tag234.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50.xml"/><Relationship Id="rId4" Type="http://schemas.openxmlformats.org/officeDocument/2006/relationships/image" Target="NULL" TargetMode="External"/><Relationship Id="rId3" Type="http://schemas.openxmlformats.org/officeDocument/2006/relationships/image" Target="../media/image13.png"/><Relationship Id="rId2" Type="http://schemas.openxmlformats.org/officeDocument/2006/relationships/tags" Target="../tags/tag249.xml"/><Relationship Id="rId1" Type="http://schemas.openxmlformats.org/officeDocument/2006/relationships/tags" Target="../tags/tag248.xml"/></Relationships>
</file>

<file path=ppt/slides/_rels/slide19.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5" Type="http://schemas.openxmlformats.org/officeDocument/2006/relationships/slideLayout" Target="../slideLayouts/slideLayout2.xml"/><Relationship Id="rId14" Type="http://schemas.openxmlformats.org/officeDocument/2006/relationships/tags" Target="../tags/tag263.xml"/><Relationship Id="rId13" Type="http://schemas.openxmlformats.org/officeDocument/2006/relationships/tags" Target="../tags/tag262.xml"/><Relationship Id="rId12" Type="http://schemas.openxmlformats.org/officeDocument/2006/relationships/image" Target="../media/image14.jpeg"/><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tags" Target="../tags/tag251.xml"/></Relationships>
</file>

<file path=ppt/slides/_rels/slide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4.png"/><Relationship Id="rId36" Type="http://schemas.openxmlformats.org/officeDocument/2006/relationships/slideLayout" Target="../slideLayouts/slideLayout2.xml"/><Relationship Id="rId35" Type="http://schemas.openxmlformats.org/officeDocument/2006/relationships/tags" Target="../tags/tag110.xml"/><Relationship Id="rId34" Type="http://schemas.openxmlformats.org/officeDocument/2006/relationships/tags" Target="../tags/tag109.xml"/><Relationship Id="rId33" Type="http://schemas.openxmlformats.org/officeDocument/2006/relationships/tags" Target="../tags/tag108.xml"/><Relationship Id="rId32" Type="http://schemas.openxmlformats.org/officeDocument/2006/relationships/tags" Target="../tags/tag107.xml"/><Relationship Id="rId31" Type="http://schemas.openxmlformats.org/officeDocument/2006/relationships/tags" Target="../tags/tag106.xml"/><Relationship Id="rId30" Type="http://schemas.openxmlformats.org/officeDocument/2006/relationships/tags" Target="../tags/tag105.xml"/><Relationship Id="rId3" Type="http://schemas.openxmlformats.org/officeDocument/2006/relationships/tags" Target="../tags/tag79.xml"/><Relationship Id="rId29" Type="http://schemas.openxmlformats.org/officeDocument/2006/relationships/tags" Target="../tags/tag104.xml"/><Relationship Id="rId28" Type="http://schemas.openxmlformats.org/officeDocument/2006/relationships/tags" Target="../tags/tag103.xml"/><Relationship Id="rId27" Type="http://schemas.openxmlformats.org/officeDocument/2006/relationships/tags" Target="../tags/tag102.xml"/><Relationship Id="rId26" Type="http://schemas.openxmlformats.org/officeDocument/2006/relationships/tags" Target="../tags/tag101.xml"/><Relationship Id="rId25" Type="http://schemas.openxmlformats.org/officeDocument/2006/relationships/tags" Target="../tags/tag100.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image" Target="../media/image3.png"/><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8.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21.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image" Target="../media/image15.jpeg"/><Relationship Id="rId17" Type="http://schemas.openxmlformats.org/officeDocument/2006/relationships/slideLayout" Target="../slideLayouts/slideLayout2.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9.xml"/></Relationships>
</file>

<file path=ppt/slides/_rels/slide22.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284.xml"/><Relationship Id="rId7" Type="http://schemas.openxmlformats.org/officeDocument/2006/relationships/image" Target="../media/image17.jpeg"/><Relationship Id="rId6" Type="http://schemas.openxmlformats.org/officeDocument/2006/relationships/tags" Target="../tags/tag283.xml"/><Relationship Id="rId5" Type="http://schemas.openxmlformats.org/officeDocument/2006/relationships/image" Target="../media/image16.jpeg"/><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5" Type="http://schemas.openxmlformats.org/officeDocument/2006/relationships/slideLayout" Target="../slideLayouts/slideLayout2.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image" Target="../media/image19.jpeg"/><Relationship Id="rId10" Type="http://schemas.openxmlformats.org/officeDocument/2006/relationships/tags" Target="../tags/tag285.xml"/><Relationship Id="rId1" Type="http://schemas.openxmlformats.org/officeDocument/2006/relationships/tags" Target="../tags/tag279.xml"/></Relationships>
</file>

<file path=ppt/slides/_rels/slide23.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4" Type="http://schemas.openxmlformats.org/officeDocument/2006/relationships/slideLayout" Target="../slideLayouts/slideLayout2.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tags" Target="../tags/tag289.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image" Target="../media/image20.png"/><Relationship Id="rId1" Type="http://schemas.openxmlformats.org/officeDocument/2006/relationships/tags" Target="../tags/tag30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27.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tags" Target="../tags/tag318.xml"/><Relationship Id="rId7" Type="http://schemas.openxmlformats.org/officeDocument/2006/relationships/tags" Target="../tags/tag317.xml"/><Relationship Id="rId6" Type="http://schemas.openxmlformats.org/officeDocument/2006/relationships/image" Target="../media/image21.png"/><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3" Type="http://schemas.openxmlformats.org/officeDocument/2006/relationships/slideLayout" Target="../slideLayouts/slideLayout2.xml"/><Relationship Id="rId12" Type="http://schemas.openxmlformats.org/officeDocument/2006/relationships/tags" Target="../tags/tag322.xml"/><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tags" Target="../tags/tag312.xml"/></Relationships>
</file>

<file path=ppt/slides/_rels/slide28.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slide" Target="slide1.xml"/><Relationship Id="rId4" Type="http://schemas.openxmlformats.org/officeDocument/2006/relationships/image" Target="../media/image4.png"/><Relationship Id="rId3" Type="http://schemas.openxmlformats.org/officeDocument/2006/relationships/tags" Target="../tags/tag324.xml"/><Relationship Id="rId2" Type="http://schemas.openxmlformats.org/officeDocument/2006/relationships/image" Target="../media/image3.png"/><Relationship Id="rId15" Type="http://schemas.openxmlformats.org/officeDocument/2006/relationships/slideLayout" Target="../slideLayouts/slideLayout2.xml"/><Relationship Id="rId14" Type="http://schemas.openxmlformats.org/officeDocument/2006/relationships/tags" Target="../tags/tag333.xml"/><Relationship Id="rId13" Type="http://schemas.openxmlformats.org/officeDocument/2006/relationships/tags" Target="../tags/tag332.xml"/><Relationship Id="rId12" Type="http://schemas.openxmlformats.org/officeDocument/2006/relationships/tags" Target="../tags/tag331.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tags" Target="../tags/tag323.xml"/></Relationships>
</file>

<file path=ppt/slides/_rels/slide29.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2" Type="http://schemas.openxmlformats.org/officeDocument/2006/relationships/slideLayout" Target="../slideLayouts/slideLayout2.xml"/><Relationship Id="rId11" Type="http://schemas.openxmlformats.org/officeDocument/2006/relationships/tags" Target="../tags/tag344.xml"/><Relationship Id="rId10" Type="http://schemas.openxmlformats.org/officeDocument/2006/relationships/tags" Target="../tags/tag343.xml"/><Relationship Id="rId1" Type="http://schemas.openxmlformats.org/officeDocument/2006/relationships/tags" Target="../tags/tag33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31.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1" Type="http://schemas.openxmlformats.org/officeDocument/2006/relationships/slideLayout" Target="../slideLayouts/slideLayout2.xml"/><Relationship Id="rId10" Type="http://schemas.openxmlformats.org/officeDocument/2006/relationships/tags" Target="../tags/tag357.xml"/><Relationship Id="rId1" Type="http://schemas.openxmlformats.org/officeDocument/2006/relationships/tags" Target="../tags/tag348.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s>
</file>

<file path=ppt/slides/_rels/slide35.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1" Type="http://schemas.openxmlformats.org/officeDocument/2006/relationships/slideLayout" Target="../slideLayouts/slideLayout2.xml"/><Relationship Id="rId10" Type="http://schemas.openxmlformats.org/officeDocument/2006/relationships/tags" Target="../tags/tag384.xml"/><Relationship Id="rId1" Type="http://schemas.openxmlformats.org/officeDocument/2006/relationships/tags" Target="../tags/tag375.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image" Target="../media/image22.jpeg"/><Relationship Id="rId2" Type="http://schemas.openxmlformats.org/officeDocument/2006/relationships/tags" Target="../tags/tag386.xml"/><Relationship Id="rId1" Type="http://schemas.openxmlformats.org/officeDocument/2006/relationships/tags" Target="../tags/tag385.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tags" Target="../tags/tag392.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40.xml.rels><?xml version="1.0" encoding="UTF-8" standalone="yes"?>
<Relationships xmlns="http://schemas.openxmlformats.org/package/2006/relationships"><Relationship Id="rId9" Type="http://schemas.openxmlformats.org/officeDocument/2006/relationships/tags" Target="../tags/tag419.xml"/><Relationship Id="rId8" Type="http://schemas.openxmlformats.org/officeDocument/2006/relationships/tags" Target="../tags/tag418.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7" Type="http://schemas.openxmlformats.org/officeDocument/2006/relationships/slideLayout" Target="../slideLayouts/slideLayout2.xml"/><Relationship Id="rId26" Type="http://schemas.openxmlformats.org/officeDocument/2006/relationships/tags" Target="../tags/tag436.xml"/><Relationship Id="rId25" Type="http://schemas.openxmlformats.org/officeDocument/2006/relationships/tags" Target="../tags/tag435.xml"/><Relationship Id="rId24" Type="http://schemas.openxmlformats.org/officeDocument/2006/relationships/tags" Target="../tags/tag434.xml"/><Relationship Id="rId23" Type="http://schemas.openxmlformats.org/officeDocument/2006/relationships/tags" Target="../tags/tag433.xml"/><Relationship Id="rId22" Type="http://schemas.openxmlformats.org/officeDocument/2006/relationships/tags" Target="../tags/tag432.xml"/><Relationship Id="rId21" Type="http://schemas.openxmlformats.org/officeDocument/2006/relationships/tags" Target="../tags/tag431.xml"/><Relationship Id="rId20" Type="http://schemas.openxmlformats.org/officeDocument/2006/relationships/tags" Target="../tags/tag430.xml"/><Relationship Id="rId2" Type="http://schemas.openxmlformats.org/officeDocument/2006/relationships/tags" Target="../tags/tag412.xml"/><Relationship Id="rId19" Type="http://schemas.openxmlformats.org/officeDocument/2006/relationships/tags" Target="../tags/tag429.xml"/><Relationship Id="rId18" Type="http://schemas.openxmlformats.org/officeDocument/2006/relationships/tags" Target="../tags/tag428.xml"/><Relationship Id="rId17" Type="http://schemas.openxmlformats.org/officeDocument/2006/relationships/tags" Target="../tags/tag427.xml"/><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tags" Target="../tags/tag411.xml"/></Relationships>
</file>

<file path=ppt/slides/_rels/slide41.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3" Type="http://schemas.openxmlformats.org/officeDocument/2006/relationships/slideLayout" Target="../slideLayouts/slideLayout2.xml"/><Relationship Id="rId12" Type="http://schemas.openxmlformats.org/officeDocument/2006/relationships/tags" Target="../tags/tag448.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tags" Target="../tags/tag437.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s>
</file>

<file path=ppt/slides/_rels/slide43.xml.rels><?xml version="1.0" encoding="UTF-8" standalone="yes"?>
<Relationships xmlns="http://schemas.openxmlformats.org/package/2006/relationships"><Relationship Id="rId9" Type="http://schemas.openxmlformats.org/officeDocument/2006/relationships/tags" Target="../tags/tag462.xml"/><Relationship Id="rId8" Type="http://schemas.openxmlformats.org/officeDocument/2006/relationships/tags" Target="../tags/tag461.xml"/><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7" Type="http://schemas.openxmlformats.org/officeDocument/2006/relationships/slideLayout" Target="../slideLayouts/slideLayout2.xml"/><Relationship Id="rId36" Type="http://schemas.openxmlformats.org/officeDocument/2006/relationships/tags" Target="../tags/tag483.xml"/><Relationship Id="rId35" Type="http://schemas.openxmlformats.org/officeDocument/2006/relationships/image" Target="../media/image28.png"/><Relationship Id="rId34" Type="http://schemas.openxmlformats.org/officeDocument/2006/relationships/tags" Target="../tags/tag482.xml"/><Relationship Id="rId33" Type="http://schemas.openxmlformats.org/officeDocument/2006/relationships/tags" Target="../tags/tag481.xml"/><Relationship Id="rId32" Type="http://schemas.openxmlformats.org/officeDocument/2006/relationships/tags" Target="../tags/tag480.xml"/><Relationship Id="rId31" Type="http://schemas.openxmlformats.org/officeDocument/2006/relationships/tags" Target="../tags/tag479.xml"/><Relationship Id="rId30" Type="http://schemas.openxmlformats.org/officeDocument/2006/relationships/tags" Target="../tags/tag478.xml"/><Relationship Id="rId3" Type="http://schemas.openxmlformats.org/officeDocument/2006/relationships/tags" Target="../tags/tag456.xml"/><Relationship Id="rId29" Type="http://schemas.openxmlformats.org/officeDocument/2006/relationships/tags" Target="../tags/tag477.xml"/><Relationship Id="rId28" Type="http://schemas.openxmlformats.org/officeDocument/2006/relationships/tags" Target="../tags/tag476.xml"/><Relationship Id="rId27" Type="http://schemas.openxmlformats.org/officeDocument/2006/relationships/tags" Target="../tags/tag475.xml"/><Relationship Id="rId26" Type="http://schemas.openxmlformats.org/officeDocument/2006/relationships/image" Target="../media/image27.png"/><Relationship Id="rId25" Type="http://schemas.openxmlformats.org/officeDocument/2006/relationships/tags" Target="../tags/tag474.xml"/><Relationship Id="rId24" Type="http://schemas.openxmlformats.org/officeDocument/2006/relationships/tags" Target="../tags/tag473.xml"/><Relationship Id="rId23" Type="http://schemas.openxmlformats.org/officeDocument/2006/relationships/tags" Target="../tags/tag472.xml"/><Relationship Id="rId22" Type="http://schemas.openxmlformats.org/officeDocument/2006/relationships/image" Target="../media/image26.png"/><Relationship Id="rId21" Type="http://schemas.openxmlformats.org/officeDocument/2006/relationships/tags" Target="../tags/tag471.xml"/><Relationship Id="rId20" Type="http://schemas.openxmlformats.org/officeDocument/2006/relationships/tags" Target="../tags/tag470.xml"/><Relationship Id="rId2" Type="http://schemas.openxmlformats.org/officeDocument/2006/relationships/tags" Target="../tags/tag455.xml"/><Relationship Id="rId19" Type="http://schemas.openxmlformats.org/officeDocument/2006/relationships/tags" Target="../tags/tag469.xml"/><Relationship Id="rId18" Type="http://schemas.openxmlformats.org/officeDocument/2006/relationships/image" Target="../media/image25.png"/><Relationship Id="rId17" Type="http://schemas.openxmlformats.org/officeDocument/2006/relationships/tags" Target="../tags/tag468.xml"/><Relationship Id="rId16" Type="http://schemas.openxmlformats.org/officeDocument/2006/relationships/tags" Target="../tags/tag467.xml"/><Relationship Id="rId15" Type="http://schemas.openxmlformats.org/officeDocument/2006/relationships/tags" Target="../tags/tag466.xml"/><Relationship Id="rId14" Type="http://schemas.openxmlformats.org/officeDocument/2006/relationships/image" Target="../media/image24.png"/><Relationship Id="rId13" Type="http://schemas.openxmlformats.org/officeDocument/2006/relationships/tags" Target="../tags/tag465.xml"/><Relationship Id="rId12" Type="http://schemas.openxmlformats.org/officeDocument/2006/relationships/tags" Target="../tags/tag464.xml"/><Relationship Id="rId11" Type="http://schemas.openxmlformats.org/officeDocument/2006/relationships/tags" Target="../tags/tag463.xml"/><Relationship Id="rId10" Type="http://schemas.openxmlformats.org/officeDocument/2006/relationships/image" Target="../media/image23.png"/><Relationship Id="rId1" Type="http://schemas.openxmlformats.org/officeDocument/2006/relationships/tags" Target="../tags/tag454.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image" Target="../media/image20.png"/><Relationship Id="rId1" Type="http://schemas.openxmlformats.org/officeDocument/2006/relationships/tags" Target="../tags/tag484.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s>
</file>

<file path=ppt/slides/_rels/slide47.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image" Target="../media/image21.png"/><Relationship Id="rId3" Type="http://schemas.openxmlformats.org/officeDocument/2006/relationships/tags" Target="../tags/tag497.xml"/><Relationship Id="rId2" Type="http://schemas.openxmlformats.org/officeDocument/2006/relationships/tags" Target="../tags/tag496.xml"/><Relationship Id="rId14" Type="http://schemas.openxmlformats.org/officeDocument/2006/relationships/slideLayout" Target="../slideLayouts/slideLayout2.xml"/><Relationship Id="rId13" Type="http://schemas.openxmlformats.org/officeDocument/2006/relationships/tags" Target="../tags/tag505.xml"/><Relationship Id="rId12" Type="http://schemas.openxmlformats.org/officeDocument/2006/relationships/tags" Target="../tags/tag504.xml"/><Relationship Id="rId11" Type="http://schemas.openxmlformats.org/officeDocument/2006/relationships/image" Target="../media/image29.png"/><Relationship Id="rId10" Type="http://schemas.openxmlformats.org/officeDocument/2006/relationships/tags" Target="../tags/tag503.xml"/><Relationship Id="rId1" Type="http://schemas.openxmlformats.org/officeDocument/2006/relationships/tags" Target="../tags/tag49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7.xml"/><Relationship Id="rId1" Type="http://schemas.openxmlformats.org/officeDocument/2006/relationships/tags" Target="../tags/tag506.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13.xml"/><Relationship Id="rId5" Type="http://schemas.openxmlformats.org/officeDocument/2006/relationships/tags" Target="../tags/tag512.xml"/><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tags" Target="../tags/tag508.xml"/></Relationships>
</file>

<file path=ppt/slides/_rels/slide5.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image" Target="NULL" TargetMode="External"/><Relationship Id="rId7" Type="http://schemas.openxmlformats.org/officeDocument/2006/relationships/image" Target="../media/image5.png"/><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0" Type="http://schemas.openxmlformats.org/officeDocument/2006/relationships/slideLayout" Target="../slideLayouts/slideLayout2.xml"/><Relationship Id="rId1" Type="http://schemas.openxmlformats.org/officeDocument/2006/relationships/tags" Target="../tags/tag123.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17.xml"/><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tags" Target="../tags/tag514.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1.xml"/><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tags" Target="../tags/tag522.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30.xml"/><Relationship Id="rId4" Type="http://schemas.openxmlformats.org/officeDocument/2006/relationships/tags" Target="../tags/tag529.xml"/><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tags" Target="../tags/tag526.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35.xml"/><Relationship Id="rId4" Type="http://schemas.openxmlformats.org/officeDocument/2006/relationships/tags" Target="../tags/tag534.xml"/><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s>
</file>

<file path=ppt/slides/_rels/slide6.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slide" Target="slide1.xml"/><Relationship Id="rId4" Type="http://schemas.openxmlformats.org/officeDocument/2006/relationships/image" Target="../media/image4.png"/><Relationship Id="rId3" Type="http://schemas.openxmlformats.org/officeDocument/2006/relationships/tags" Target="../tags/tag131.xml"/><Relationship Id="rId2" Type="http://schemas.openxmlformats.org/officeDocument/2006/relationships/image" Target="../media/image3.png"/><Relationship Id="rId16" Type="http://schemas.openxmlformats.org/officeDocument/2006/relationships/slideLayout" Target="../slideLayouts/slideLayout2.xml"/><Relationship Id="rId15" Type="http://schemas.openxmlformats.org/officeDocument/2006/relationships/tags" Target="../tags/tag14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143.xml"/><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image" Target="../media/image7.jpeg"/><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5" Type="http://schemas.openxmlformats.org/officeDocument/2006/relationships/slideLayout" Target="../slideLayouts/slideLayout2.xml"/><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image" Target="../media/image9.jpeg"/><Relationship Id="rId11" Type="http://schemas.openxmlformats.org/officeDocument/2006/relationships/tags" Target="../tags/tag155.xml"/><Relationship Id="rId10" Type="http://schemas.openxmlformats.org/officeDocument/2006/relationships/image" Target="../media/image8.png"/><Relationship Id="rId1" Type="http://schemas.openxmlformats.org/officeDocument/2006/relationships/tags" Target="../tags/tag147.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171575" y="2982595"/>
            <a:ext cx="10859135" cy="706755"/>
          </a:xfrm>
          <a:prstGeom prst="rect">
            <a:avLst/>
          </a:prstGeom>
          <a:noFill/>
        </p:spPr>
        <p:txBody>
          <a:bodyPr wrap="square" rtlCol="0" anchor="t">
            <a:spAutoFit/>
          </a:bodyPr>
          <a:lstStyle/>
          <a:p>
            <a:pPr algn="dist"/>
            <a:r>
              <a:rPr lang="zh-CN" altLang="en-US" sz="4000" b="1">
                <a:solidFill>
                  <a:srgbClr val="887940"/>
                </a:solidFill>
                <a:latin typeface="微软雅黑" panose="020B0503020204020204" charset="-122"/>
                <a:ea typeface="微软雅黑" panose="020B0503020204020204" charset="-122"/>
                <a:sym typeface="+mn-ea"/>
              </a:rPr>
              <a:t>中华人民共和国成立和社会主义建设的初期探索</a:t>
            </a:r>
            <a:r>
              <a:rPr lang="zh-CN" altLang="en-US" sz="4000" b="1">
                <a:solidFill>
                  <a:srgbClr val="887940"/>
                </a:solidFill>
                <a:latin typeface="微软雅黑" panose="020B0503020204020204" charset="-122"/>
                <a:ea typeface="微软雅黑" panose="020B0503020204020204" charset="-122"/>
              </a:rPr>
              <a:t> </a:t>
            </a:r>
            <a:r>
              <a:rPr lang="en-US" altLang="zh-CN" sz="4000" b="1">
                <a:solidFill>
                  <a:srgbClr val="887940"/>
                </a:solidFill>
                <a:latin typeface="微软雅黑" panose="020B0503020204020204" charset="-122"/>
                <a:ea typeface="微软雅黑" panose="020B0503020204020204" charset="-122"/>
              </a:rPr>
              <a:t>  </a:t>
            </a:r>
            <a:endParaRPr lang="en-US" altLang="zh-CN" sz="4000" b="1">
              <a:solidFill>
                <a:srgbClr val="887940"/>
              </a:solidFill>
              <a:latin typeface="微软雅黑" panose="020B0503020204020204" charset="-122"/>
              <a:ea typeface="微软雅黑" panose="020B0503020204020204" charset="-122"/>
            </a:endParaRPr>
          </a:p>
        </p:txBody>
      </p:sp>
      <p:sp>
        <p:nvSpPr>
          <p:cNvPr id="10" name="文本框 9"/>
          <p:cNvSpPr txBox="1"/>
          <p:nvPr>
            <p:custDataLst>
              <p:tags r:id="rId2"/>
            </p:custDataLst>
          </p:nvPr>
        </p:nvSpPr>
        <p:spPr>
          <a:xfrm>
            <a:off x="1737360" y="1505585"/>
            <a:ext cx="2639060" cy="922020"/>
          </a:xfrm>
          <a:prstGeom prst="rect">
            <a:avLst/>
          </a:prstGeom>
          <a:noFill/>
        </p:spPr>
        <p:txBody>
          <a:bodyPr wrap="square" rtlCol="0" anchor="t">
            <a:spAutoFit/>
          </a:bodyPr>
          <a:lstStyle/>
          <a:p>
            <a:pPr algn="dist"/>
            <a:r>
              <a:rPr lang="zh-CN" altLang="en-US" sz="5400" b="1" smtClean="0">
                <a:solidFill>
                  <a:srgbClr val="887940"/>
                </a:solidFill>
                <a:latin typeface="微软雅黑" panose="020B0503020204020204" charset="-122"/>
                <a:ea typeface="微软雅黑" panose="020B0503020204020204" charset="-122"/>
              </a:rPr>
              <a:t>第</a:t>
            </a:r>
            <a:r>
              <a:rPr lang="en-US" altLang="zh-CN" sz="5400" b="1" smtClean="0">
                <a:solidFill>
                  <a:srgbClr val="887940"/>
                </a:solidFill>
                <a:latin typeface="微软雅黑" panose="020B0503020204020204" charset="-122"/>
                <a:ea typeface="微软雅黑" panose="020B0503020204020204" charset="-122"/>
              </a:rPr>
              <a:t>14</a:t>
            </a:r>
            <a:r>
              <a:rPr lang="zh-CN" altLang="en-US" sz="5400" b="1" smtClean="0">
                <a:solidFill>
                  <a:srgbClr val="887940"/>
                </a:solidFill>
                <a:latin typeface="微软雅黑" panose="020B0503020204020204" charset="-122"/>
                <a:ea typeface="微软雅黑" panose="020B0503020204020204" charset="-122"/>
              </a:rPr>
              <a:t>讲</a:t>
            </a:r>
            <a:endParaRPr lang="zh-CN" altLang="en-US" sz="5400" b="1" smtClean="0">
              <a:solidFill>
                <a:srgbClr val="887940"/>
              </a:solidFill>
              <a:latin typeface="微软雅黑" panose="020B0503020204020204" charset="-122"/>
              <a:ea typeface="微软雅黑" panose="020B0503020204020204" charset="-122"/>
            </a:endParaRPr>
          </a:p>
        </p:txBody>
      </p:sp>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custDataLst>
              <p:tags r:id="rId1"/>
            </p:custDataLst>
          </p:nvPr>
        </p:nvSpPr>
        <p:spPr>
          <a:xfrm>
            <a:off x="622935" y="815340"/>
            <a:ext cx="1651000" cy="752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rPr>
              <a:t>2.成立</a:t>
            </a:r>
            <a:endPar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2" name="圆角矩形 1"/>
          <p:cNvSpPr/>
          <p:nvPr>
            <p:custDataLst>
              <p:tags r:id="rId2"/>
            </p:custDataLst>
          </p:nvPr>
        </p:nvSpPr>
        <p:spPr>
          <a:xfrm>
            <a:off x="622935" y="1671955"/>
            <a:ext cx="1651000" cy="752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rPr>
              <a:t>3.意义</a:t>
            </a:r>
            <a:endPar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3" name="文本框 2"/>
          <p:cNvSpPr txBox="1"/>
          <p:nvPr>
            <p:custDataLst>
              <p:tags r:id="rId3"/>
            </p:custDataLst>
          </p:nvPr>
        </p:nvSpPr>
        <p:spPr>
          <a:xfrm>
            <a:off x="2437130" y="899795"/>
            <a:ext cx="2843530" cy="583565"/>
          </a:xfrm>
          <a:prstGeom prst="rect">
            <a:avLst/>
          </a:prstGeom>
          <a:noFill/>
        </p:spPr>
        <p:txBody>
          <a:bodyPr wrap="none" rtlCol="0" anchor="t">
            <a:spAutoFit/>
          </a:bodyPr>
          <a:lstStyle/>
          <a:p>
            <a:pPr lvl="0" algn="l">
              <a:buClrTx/>
              <a:buSzTx/>
              <a:buFontTx/>
            </a:pPr>
            <a:r>
              <a:rPr lang="en-US" altLang="zh-CN" sz="3600" b="1">
                <a:solidFill>
                  <a:srgbClr val="000000"/>
                </a:solidFill>
                <a:latin typeface="汉仪颜楷简" panose="00020600040101010101" charset="-122"/>
                <a:ea typeface="汉仪颜楷简" panose="00020600040101010101" charset="-122"/>
                <a:cs typeface="汉仪颜楷简" panose="00020600040101010101" charset="-122"/>
                <a:sym typeface="宋体" panose="02010600030101010101" pitchFamily="2" charset="-122"/>
              </a:rPr>
              <a:t>1949年10月1日</a:t>
            </a:r>
            <a:endParaRPr lang="en-US" altLang="zh-CN" sz="3600" b="1">
              <a:solidFill>
                <a:srgbClr val="000000"/>
              </a:solidFill>
              <a:latin typeface="汉仪颜楷简" panose="00020600040101010101" charset="-122"/>
              <a:ea typeface="汉仪颜楷简" panose="00020600040101010101" charset="-122"/>
              <a:cs typeface="汉仪颜楷简" panose="00020600040101010101" charset="-122"/>
              <a:sym typeface="宋体" panose="02010600030101010101" pitchFamily="2" charset="-122"/>
            </a:endParaRPr>
          </a:p>
        </p:txBody>
      </p:sp>
      <p:sp>
        <p:nvSpPr>
          <p:cNvPr id="122883" name="文本框 4"/>
          <p:cNvSpPr txBox="1"/>
          <p:nvPr>
            <p:custDataLst>
              <p:tags r:id="rId4"/>
            </p:custDataLst>
          </p:nvPr>
        </p:nvSpPr>
        <p:spPr>
          <a:xfrm>
            <a:off x="1100455" y="2528570"/>
            <a:ext cx="10413365" cy="3107690"/>
          </a:xfrm>
          <a:prstGeom prst="rect">
            <a:avLst/>
          </a:prstGeom>
          <a:noFill/>
          <a:ln w="12700" cmpd="sng">
            <a:solidFill>
              <a:schemeClr val="accent1">
                <a:shade val="50000"/>
              </a:schemeClr>
            </a:solidFill>
            <a:prstDash val="lgDash"/>
          </a:ln>
        </p:spPr>
        <p:txBody>
          <a:bodyPr wrap="square" lIns="91440" tIns="45720" rIns="91440" bIns="45720" rtlCol="0" anchor="t">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fontAlgn="auto" hangingPunct="1">
              <a:spcBef>
                <a:spcPct val="0"/>
              </a:spcBef>
              <a:buClrTx/>
              <a:buSzTx/>
              <a:buFontTx/>
              <a:buNone/>
            </a:pPr>
            <a:r>
              <a:rPr lang="en-US" altLang="zh-CN" sz="2800" b="1">
                <a:solidFill>
                  <a:srgbClr val="000000"/>
                </a:solidFill>
                <a:latin typeface="微软雅黑" panose="020B0503020204020204" charset="-122"/>
                <a:ea typeface="微软雅黑" panose="020B0503020204020204" charset="-122"/>
                <a:cs typeface="汉仪颜楷简" panose="00020600040101010101" charset="-122"/>
                <a:sym typeface="宋体" panose="02010600030101010101" pitchFamily="2" charset="-122"/>
              </a:rPr>
              <a:t>①</a:t>
            </a:r>
            <a:r>
              <a:rPr lang="en-US" altLang="zh-CN" sz="2800" b="1">
                <a:solidFill>
                  <a:srgbClr val="000000"/>
                </a:solidFill>
                <a:latin typeface="汉仪颜楷简" panose="00020600040101010101" charset="-122"/>
                <a:ea typeface="汉仪颜楷简" panose="00020600040101010101" charset="-122"/>
                <a:cs typeface="汉仪颜楷简" panose="00020600040101010101" charset="-122"/>
                <a:sym typeface="宋体" panose="02010600030101010101" pitchFamily="2" charset="-122"/>
              </a:rPr>
              <a:t>中华人民共和国的成立，结束了帝国主义、封建主义和官僚资本主义长期压迫和剥削中国各族人民的历史，人民真正成为国家的主人，</a:t>
            </a:r>
            <a:endParaRPr lang="en-US" altLang="zh-CN" sz="2800" b="1">
              <a:solidFill>
                <a:srgbClr val="000000"/>
              </a:solidFill>
              <a:latin typeface="汉仪颜楷简" panose="00020600040101010101" charset="-122"/>
              <a:ea typeface="汉仪颜楷简" panose="00020600040101010101" charset="-122"/>
              <a:cs typeface="汉仪颜楷简" panose="00020600040101010101" charset="-122"/>
              <a:sym typeface="宋体" panose="02010600030101010101" pitchFamily="2" charset="-122"/>
            </a:endParaRPr>
          </a:p>
          <a:p>
            <a:pPr marL="0" lvl="0" indent="0" algn="just" eaLnBrk="1" fontAlgn="auto" hangingPunct="1">
              <a:spcBef>
                <a:spcPct val="0"/>
              </a:spcBef>
              <a:buClrTx/>
              <a:buSzTx/>
              <a:buFontTx/>
              <a:buNone/>
            </a:pPr>
            <a:r>
              <a:rPr lang="en-US" altLang="zh-CN" sz="2800" b="1">
                <a:solidFill>
                  <a:srgbClr val="000000"/>
                </a:solidFill>
                <a:latin typeface="微软雅黑" panose="020B0503020204020204" charset="-122"/>
                <a:ea typeface="微软雅黑" panose="020B0503020204020204" charset="-122"/>
                <a:cs typeface="汉仪颜楷简" panose="00020600040101010101" charset="-122"/>
                <a:sym typeface="Helvetica" pitchFamily="34" charset="0"/>
              </a:rPr>
              <a:t>②</a:t>
            </a:r>
            <a:r>
              <a:rPr lang="en-US" altLang="zh-CN" sz="2800" b="1">
                <a:solidFill>
                  <a:srgbClr val="000000"/>
                </a:solidFill>
                <a:latin typeface="汉仪颜楷简" panose="00020600040101010101" charset="-122"/>
                <a:ea typeface="汉仪颜楷简" panose="00020600040101010101" charset="-122"/>
                <a:cs typeface="汉仪颜楷简" panose="00020600040101010101" charset="-122"/>
                <a:sym typeface="宋体" panose="02010600030101010101" pitchFamily="2" charset="-122"/>
              </a:rPr>
              <a:t>从根本上改变了中国社会的发展方向，为实现由新民主主义向社会主义过渡创造了前提条件。</a:t>
            </a:r>
            <a:endParaRPr lang="en-US" altLang="zh-CN" sz="2800" b="1">
              <a:solidFill>
                <a:srgbClr val="000000"/>
              </a:solidFill>
              <a:latin typeface="汉仪颜楷简" panose="00020600040101010101" charset="-122"/>
              <a:ea typeface="汉仪颜楷简" panose="00020600040101010101" charset="-122"/>
              <a:cs typeface="汉仪颜楷简" panose="00020600040101010101" charset="-122"/>
              <a:sym typeface="宋体" panose="02010600030101010101" pitchFamily="2" charset="-122"/>
            </a:endParaRPr>
          </a:p>
          <a:p>
            <a:pPr marL="0" lvl="0" indent="0" algn="just" eaLnBrk="1" fontAlgn="auto" hangingPunct="1">
              <a:spcBef>
                <a:spcPct val="0"/>
              </a:spcBef>
              <a:buClrTx/>
              <a:buSzTx/>
              <a:buFontTx/>
              <a:buNone/>
            </a:pPr>
            <a:r>
              <a:rPr lang="en-US" altLang="zh-CN" sz="2800" b="1">
                <a:solidFill>
                  <a:srgbClr val="000000"/>
                </a:solidFill>
                <a:latin typeface="微软雅黑" panose="020B0503020204020204" charset="-122"/>
                <a:ea typeface="微软雅黑" panose="020B0503020204020204" charset="-122"/>
                <a:cs typeface="汉仪颜楷简" panose="00020600040101010101" charset="-122"/>
                <a:sym typeface="Helvetica" pitchFamily="34" charset="0"/>
              </a:rPr>
              <a:t>③</a:t>
            </a:r>
            <a:r>
              <a:rPr lang="en-US" altLang="zh-CN" sz="2800" b="1">
                <a:solidFill>
                  <a:srgbClr val="000000"/>
                </a:solidFill>
                <a:latin typeface="汉仪颜楷简" panose="00020600040101010101" charset="-122"/>
                <a:ea typeface="汉仪颜楷简" panose="00020600040101010101" charset="-122"/>
                <a:cs typeface="汉仪颜楷简" panose="00020600040101010101" charset="-122"/>
                <a:sym typeface="宋体" panose="02010600030101010101" pitchFamily="2" charset="-122"/>
              </a:rPr>
              <a:t>中华民族开始以崭新的姿态自立于世界民族之林，中国历史进入新纪元。</a:t>
            </a:r>
            <a:endParaRPr lang="en-US" altLang="zh-CN" sz="2800" b="1">
              <a:solidFill>
                <a:srgbClr val="000000"/>
              </a:solidFill>
              <a:latin typeface="汉仪颜楷简" panose="00020600040101010101" charset="-122"/>
              <a:ea typeface="汉仪颜楷简" panose="00020600040101010101" charset="-122"/>
              <a:cs typeface="汉仪颜楷简" panose="00020600040101010101" charset="-122"/>
              <a:sym typeface="宋体" panose="0201060003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2883"/>
                                        </p:tgtEl>
                                        <p:attrNameLst>
                                          <p:attrName>style.visibility</p:attrName>
                                        </p:attrNameLst>
                                      </p:cBhvr>
                                      <p:to>
                                        <p:strVal val="visible"/>
                                      </p:to>
                                    </p:set>
                                    <p:animEffect transition="in" filter="blinds(horizontal)">
                                      <p:cBhvr>
                                        <p:cTn id="26"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P spid="1228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11200" y="700405"/>
            <a:ext cx="2423795" cy="1076325"/>
          </a:xfrm>
          <a:prstGeom prst="rect">
            <a:avLst/>
          </a:prstGeom>
          <a:noFill/>
        </p:spPr>
        <p:txBody>
          <a:bodyPr wrap="square" rtlCol="0">
            <a:spAutoFit/>
          </a:bodyPr>
          <a:lstStyle/>
          <a:p>
            <a:pPr algn="dist"/>
            <a:r>
              <a:rPr lang="zh-CN" altLang="en-US" sz="3200" b="1"/>
              <a:t>新中国成立之时的形势</a:t>
            </a:r>
            <a:endParaRPr lang="zh-CN" altLang="en-US" sz="3200" b="1"/>
          </a:p>
        </p:txBody>
      </p:sp>
      <p:sp>
        <p:nvSpPr>
          <p:cNvPr id="13" name="矩形 2"/>
          <p:cNvSpPr>
            <a:spLocks noChangeArrowheads="1"/>
          </p:cNvSpPr>
          <p:nvPr>
            <p:custDataLst>
              <p:tags r:id="rId2"/>
            </p:custDataLst>
          </p:nvPr>
        </p:nvSpPr>
        <p:spPr bwMode="auto">
          <a:xfrm>
            <a:off x="3261995" y="639445"/>
            <a:ext cx="8423275" cy="1198880"/>
          </a:xfrm>
          <a:prstGeom prst="rect">
            <a:avLst/>
          </a:prstGeom>
          <a:noFill/>
          <a:ln w="12700" cmpd="sng">
            <a:solidFill>
              <a:schemeClr val="accent1">
                <a:shade val="50000"/>
              </a:schemeClr>
            </a:solidFill>
            <a:prstDash val="lgDash"/>
            <a:miter lim="800000"/>
          </a:ln>
        </p:spPr>
        <p:txBody>
          <a:bodyPr wrap="square" rtlCol="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defRPr>
            </a:lvl9pPr>
          </a:lstStyle>
          <a:p>
            <a:pPr lvl="0" algn="just">
              <a:lnSpc>
                <a:spcPct val="100000"/>
              </a:lnSpc>
              <a:buClrTx/>
              <a:buSzTx/>
              <a:buFontTx/>
              <a:buNone/>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材料1：连年战乱和天灾使整个国民经济处于崩溃边缘：1949年，全国1.2亿亩土地受灾，灾民达4000万；相比1936年下降：重工业约70%，轻工业约30%，农业约25%。</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矩形 2"/>
          <p:cNvSpPr/>
          <p:nvPr>
            <p:custDataLst>
              <p:tags r:id="rId3"/>
            </p:custDataLst>
          </p:nvPr>
        </p:nvSpPr>
        <p:spPr bwMode="auto">
          <a:xfrm>
            <a:off x="434975" y="1998345"/>
            <a:ext cx="4886960" cy="3415030"/>
          </a:xfrm>
          <a:prstGeom prst="rect">
            <a:avLst/>
          </a:prstGeom>
          <a:noFill/>
          <a:ln w="12700" cmpd="sng">
            <a:solidFill>
              <a:schemeClr val="accent1">
                <a:shade val="50000"/>
              </a:schemeClr>
            </a:solidFill>
            <a:prstDash val="lgDash"/>
            <a:miter lim="800000"/>
          </a:ln>
        </p:spPr>
        <p:txBody>
          <a:bodyPr wrap="square" rtlCol="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defRPr>
            </a:lvl9pPr>
          </a:lstStyle>
          <a:p>
            <a:pPr lvl="0" indent="0" algn="just" fontAlgn="auto">
              <a:lnSpc>
                <a:spcPct val="100000"/>
              </a:lnSpc>
              <a:spcBef>
                <a:spcPct val="0"/>
              </a:spcBef>
              <a:buClrTx/>
              <a:buSzTx/>
              <a:buFontTx/>
              <a:buNone/>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材料2：就旧中国一般的土地状况来说，大体是这样的：占乡村人口不到10%的地主和富农，占有约70-80%的土地，他们借此残酷的剥削农民。而占乡村人口90%以上的贫农、雇农、中农和其他人，却总共只占有约20-30%的土地，他们终年劳动，不得温饱。</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a:p>
            <a:pPr lvl="0" indent="0" algn="r" fontAlgn="auto">
              <a:lnSpc>
                <a:spcPct val="100000"/>
              </a:lnSpc>
              <a:spcBef>
                <a:spcPct val="0"/>
              </a:spcBef>
              <a:buClrTx/>
              <a:buSzTx/>
              <a:buFontTx/>
              <a:buNone/>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——《建国以来重要文献选编》</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5" name="组合 4"/>
          <p:cNvGrpSpPr/>
          <p:nvPr>
            <p:custDataLst>
              <p:tags r:id="rId4"/>
            </p:custDataLst>
          </p:nvPr>
        </p:nvGrpSpPr>
        <p:grpSpPr>
          <a:xfrm>
            <a:off x="5412105" y="1998345"/>
            <a:ext cx="6273800" cy="4418965"/>
            <a:chOff x="8206" y="2933"/>
            <a:chExt cx="10197" cy="7276"/>
          </a:xfrm>
        </p:grpSpPr>
        <p:pic>
          <p:nvPicPr>
            <p:cNvPr id="6" name="图片 5"/>
            <p:cNvPicPr>
              <a:picLocks noChangeAspect="1"/>
            </p:cNvPicPr>
            <p:nvPr>
              <p:custDataLst>
                <p:tags r:id="rId5"/>
              </p:custDataLst>
            </p:nvPr>
          </p:nvPicPr>
          <p:blipFill>
            <a:blip r:embed="rId6"/>
            <a:srcRect r="3020"/>
            <a:stretch>
              <a:fillRect/>
            </a:stretch>
          </p:blipFill>
          <p:spPr>
            <a:xfrm>
              <a:off x="8206" y="2933"/>
              <a:ext cx="10197" cy="7276"/>
            </a:xfrm>
            <a:prstGeom prst="rect">
              <a:avLst/>
            </a:prstGeom>
            <a:ln>
              <a:solidFill>
                <a:schemeClr val="tx1"/>
              </a:solidFill>
            </a:ln>
          </p:spPr>
        </p:pic>
        <p:sp>
          <p:nvSpPr>
            <p:cNvPr id="4" name="文本框 3"/>
            <p:cNvSpPr txBox="1"/>
            <p:nvPr>
              <p:custDataLst>
                <p:tags r:id="rId7"/>
              </p:custDataLst>
            </p:nvPr>
          </p:nvSpPr>
          <p:spPr>
            <a:xfrm>
              <a:off x="8206" y="2933"/>
              <a:ext cx="1968" cy="758"/>
            </a:xfrm>
            <a:prstGeom prst="rect">
              <a:avLst/>
            </a:prstGeom>
            <a:noFill/>
          </p:spPr>
          <p:txBody>
            <a:bodyPr wrap="square" rtlCol="0">
              <a:spAutoFit/>
            </a:bodyPr>
            <a:lstStyle/>
            <a:p>
              <a:pPr algn="l"/>
              <a:r>
                <a:rPr lang="zh-CN" altLang="en-US" sz="2400">
                  <a:latin typeface="黑体" panose="02010609060101010101" charset="-122"/>
                  <a:ea typeface="黑体" panose="02010609060101010101" charset="-122"/>
                  <a:sym typeface="+mn-ea"/>
                </a:rPr>
                <a:t>材料</a:t>
              </a:r>
              <a:r>
                <a:rPr lang="en-US" altLang="zh-CN" sz="2400">
                  <a:latin typeface="黑体" panose="02010609060101010101" charset="-122"/>
                  <a:ea typeface="黑体" panose="02010609060101010101" charset="-122"/>
                  <a:sym typeface="+mn-ea"/>
                </a:rPr>
                <a:t>3</a:t>
              </a:r>
              <a:r>
                <a:rPr lang="zh-CN" altLang="en-US" sz="2400">
                  <a:latin typeface="黑体" panose="02010609060101010101" charset="-122"/>
                  <a:ea typeface="黑体" panose="02010609060101010101" charset="-122"/>
                  <a:sym typeface="+mn-ea"/>
                </a:rPr>
                <a:t>：</a:t>
              </a:r>
              <a:endParaRPr lang="zh-CN" altLang="en-US" sz="2400">
                <a:latin typeface="黑体" panose="02010609060101010101" charset="-122"/>
                <a:ea typeface="黑体" panose="02010609060101010101" charset="-122"/>
                <a:sym typeface="+mn-ea"/>
              </a:endParaRPr>
            </a:p>
          </p:txBody>
        </p:sp>
      </p:grpSp>
      <p:sp>
        <p:nvSpPr>
          <p:cNvPr id="7" name="文本框 6"/>
          <p:cNvSpPr txBox="1"/>
          <p:nvPr>
            <p:custDataLst>
              <p:tags r:id="rId8"/>
            </p:custDataLst>
          </p:nvPr>
        </p:nvSpPr>
        <p:spPr>
          <a:xfrm>
            <a:off x="434340" y="5478780"/>
            <a:ext cx="4887595" cy="1198880"/>
          </a:xfrm>
          <a:prstGeom prst="rect">
            <a:avLst/>
          </a:prstGeom>
          <a:noFill/>
        </p:spPr>
        <p:txBody>
          <a:bodyPr wrap="square" rtlCol="0">
            <a:spAutoFit/>
          </a:bodyPr>
          <a:lstStyle/>
          <a:p>
            <a:r>
              <a:rPr lang="zh-CN" altLang="en-US" sz="2400" b="1">
                <a:effectLst>
                  <a:outerShdw blurRad="38100" dist="38100" dir="2700000" algn="tl">
                    <a:srgbClr val="000000">
                      <a:alpha val="43137"/>
                    </a:srgbClr>
                  </a:outerShdw>
                </a:effectLst>
              </a:rPr>
              <a:t>材料表明新中国面临怎样的形势，这种形势下如何巩固政权满足人民的要求呢？</a:t>
            </a:r>
            <a:endParaRPr lang="zh-CN" altLang="en-US" sz="2400" b="1">
              <a:effectLst>
                <a:outerShdw blurRad="38100" dist="38100" dir="2700000" algn="tl">
                  <a:srgbClr val="000000">
                    <a:alpha val="43137"/>
                  </a:srgbClr>
                </a:outerShdw>
              </a:effectLst>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31545" y="757555"/>
            <a:ext cx="6576695" cy="768350"/>
          </a:xfrm>
          <a:prstGeom prst="rect">
            <a:avLst/>
          </a:prstGeom>
          <a:noFill/>
          <a:ln w="9525">
            <a:noFill/>
          </a:ln>
        </p:spPr>
        <p:txBody>
          <a:bodyPr wrap="square" rtlCol="0" anchor="t">
            <a:spAutoFit/>
          </a:bodyPr>
          <a:lstStyle/>
          <a:p>
            <a:pPr lvl="0" algn="l">
              <a:buClrTx/>
              <a:buSzTx/>
              <a:buFontTx/>
            </a:pPr>
            <a:r>
              <a:rPr lang="zh-CN" sz="4400" b="1">
                <a:sym typeface="+mn-ea"/>
              </a:rPr>
              <a:t>（二）</a:t>
            </a:r>
            <a:r>
              <a:rPr lang="zh-CN" sz="4400" b="1">
                <a:sym typeface="Arial" panose="020B0604020202020204" pitchFamily="34" charset="0"/>
              </a:rPr>
              <a:t>人民政权的巩固</a:t>
            </a:r>
            <a:endParaRPr lang="zh-CN" sz="4400" b="1">
              <a:sym typeface="Arial" panose="020B0604020202020204" pitchFamily="34" charset="0"/>
            </a:endParaRPr>
          </a:p>
        </p:txBody>
      </p:sp>
      <p:sp>
        <p:nvSpPr>
          <p:cNvPr id="88069" name="文本框 14"/>
          <p:cNvSpPr txBox="1">
            <a:spLocks noChangeArrowheads="1"/>
          </p:cNvSpPr>
          <p:nvPr>
            <p:custDataLst>
              <p:tags r:id="rId2"/>
            </p:custDataLst>
          </p:nvPr>
        </p:nvSpPr>
        <p:spPr bwMode="auto">
          <a:xfrm>
            <a:off x="1451610" y="1802130"/>
            <a:ext cx="7693025" cy="583565"/>
          </a:xfrm>
          <a:prstGeom prst="rect">
            <a:avLst/>
          </a:prstGeom>
          <a:noFill/>
          <a:ln w="9525">
            <a:noFill/>
            <a:miter lim="800000"/>
          </a:ln>
        </p:spPr>
        <p:txBody>
          <a:bodyPr wrap="square">
            <a:spAutoFit/>
          </a:bodyPr>
          <a:lstStyle/>
          <a:p>
            <a:r>
              <a:rPr lang="en-US" sz="3200" b="1">
                <a:latin typeface="黑体" panose="02010609060101010101" charset="-122"/>
                <a:ea typeface="黑体" panose="02010609060101010101" charset="-122"/>
              </a:rPr>
              <a:t>1</a:t>
            </a:r>
            <a:r>
              <a:rPr lang="zh-CN" altLang="en-US" sz="3200" b="1">
                <a:latin typeface="黑体" panose="02010609060101010101" charset="-122"/>
                <a:ea typeface="黑体" panose="02010609060101010101" charset="-122"/>
              </a:rPr>
              <a:t>、追歼残敌，</a:t>
            </a:r>
            <a:r>
              <a:rPr lang="zh-CN" altLang="en-US" sz="3200" b="1">
                <a:latin typeface="黑体" panose="02010609060101010101" charset="-122"/>
                <a:ea typeface="黑体" panose="02010609060101010101" charset="-122"/>
                <a:sym typeface="+mn-ea"/>
              </a:rPr>
              <a:t>剿匪镇反（</a:t>
            </a:r>
            <a:r>
              <a:rPr lang="en-US" altLang="zh-CN" sz="3200" b="1">
                <a:latin typeface="黑体" panose="02010609060101010101" charset="-122"/>
                <a:ea typeface="黑体" panose="02010609060101010101" charset="-122"/>
                <a:sym typeface="+mn-ea"/>
              </a:rPr>
              <a:t>1949-1951</a:t>
            </a:r>
            <a:r>
              <a:rPr lang="zh-CN" altLang="en-US" sz="3200" b="1">
                <a:latin typeface="黑体" panose="02010609060101010101" charset="-122"/>
                <a:ea typeface="黑体" panose="02010609060101010101" charset="-122"/>
                <a:sym typeface="+mn-ea"/>
              </a:rPr>
              <a:t>）</a:t>
            </a:r>
            <a:endParaRPr lang="zh-CN" altLang="en-US" sz="3200" b="1">
              <a:latin typeface="黑体" panose="02010609060101010101" charset="-122"/>
              <a:ea typeface="黑体" panose="02010609060101010101" charset="-122"/>
              <a:sym typeface="+mn-ea"/>
            </a:endParaRPr>
          </a:p>
        </p:txBody>
      </p:sp>
      <p:sp>
        <p:nvSpPr>
          <p:cNvPr id="100" name="文本框 99"/>
          <p:cNvSpPr txBox="1"/>
          <p:nvPr>
            <p:custDataLst>
              <p:tags r:id="rId3"/>
            </p:custDataLst>
          </p:nvPr>
        </p:nvSpPr>
        <p:spPr bwMode="auto">
          <a:xfrm>
            <a:off x="1451610" y="2557145"/>
            <a:ext cx="4977765" cy="583565"/>
          </a:xfrm>
          <a:prstGeom prst="rect">
            <a:avLst/>
          </a:prstGeom>
          <a:noFill/>
          <a:ln w="9525">
            <a:noFill/>
            <a:miter lim="800000"/>
          </a:ln>
        </p:spPr>
        <p:txBody>
          <a:bodyPr wrap="square">
            <a:spAutoFit/>
          </a:bodyPr>
          <a:lstStyle/>
          <a:p>
            <a:pPr lvl="0" algn="l">
              <a:buClrTx/>
              <a:buSzTx/>
              <a:buFontTx/>
            </a:pPr>
            <a:r>
              <a:rPr lang="en-US" sz="3200" b="1">
                <a:latin typeface="黑体" panose="02010609060101010101" charset="-122"/>
                <a:ea typeface="黑体" panose="02010609060101010101" charset="-122"/>
                <a:sym typeface="+mn-ea"/>
              </a:rPr>
              <a:t>2</a:t>
            </a:r>
            <a:r>
              <a:rPr lang="zh-CN" altLang="en-US" sz="3200" b="1">
                <a:latin typeface="黑体" panose="02010609060101010101" charset="-122"/>
                <a:ea typeface="黑体" panose="02010609060101010101" charset="-122"/>
                <a:sym typeface="+mn-ea"/>
              </a:rPr>
              <a:t>、</a:t>
            </a:r>
            <a:r>
              <a:rPr lang="zh-CN" sz="3200" b="1">
                <a:latin typeface="黑体" panose="02010609060101010101" charset="-122"/>
                <a:ea typeface="黑体" panose="02010609060101010101" charset="-122"/>
                <a:sym typeface="+mn-ea"/>
              </a:rPr>
              <a:t>土地改革</a:t>
            </a:r>
            <a:r>
              <a:rPr lang="en-US" altLang="zh-CN" sz="3200" b="1">
                <a:latin typeface="黑体" panose="02010609060101010101" charset="-122"/>
                <a:ea typeface="黑体" panose="02010609060101010101" charset="-122"/>
                <a:sym typeface="+mn-ea"/>
              </a:rPr>
              <a:t>1950</a:t>
            </a:r>
            <a:r>
              <a:rPr lang="zh-CN" altLang="en-US" sz="3200" b="1">
                <a:latin typeface="黑体" panose="02010609060101010101" charset="-122"/>
                <a:ea typeface="黑体" panose="02010609060101010101" charset="-122"/>
                <a:sym typeface="+mn-ea"/>
              </a:rPr>
              <a:t>年</a:t>
            </a:r>
            <a:endParaRPr lang="zh-CN" altLang="en-US" sz="3200" b="1">
              <a:latin typeface="黑体" panose="02010609060101010101" charset="-122"/>
              <a:ea typeface="黑体" panose="02010609060101010101" charset="-122"/>
              <a:sym typeface="+mn-ea"/>
            </a:endParaRPr>
          </a:p>
        </p:txBody>
      </p:sp>
      <p:sp>
        <p:nvSpPr>
          <p:cNvPr id="3" name="文本框 2"/>
          <p:cNvSpPr txBox="1"/>
          <p:nvPr>
            <p:custDataLst>
              <p:tags r:id="rId4"/>
            </p:custDataLst>
          </p:nvPr>
        </p:nvSpPr>
        <p:spPr bwMode="auto">
          <a:xfrm>
            <a:off x="1451610" y="3312160"/>
            <a:ext cx="5348605" cy="583565"/>
          </a:xfrm>
          <a:prstGeom prst="rect">
            <a:avLst/>
          </a:prstGeom>
          <a:noFill/>
          <a:ln w="9525">
            <a:noFill/>
            <a:miter lim="800000"/>
          </a:ln>
        </p:spPr>
        <p:txBody>
          <a:bodyPr wrap="square">
            <a:spAutoFit/>
          </a:bodyPr>
          <a:lstStyle/>
          <a:p>
            <a:pPr>
              <a:buClrTx/>
              <a:buSzTx/>
              <a:buFontTx/>
            </a:pPr>
            <a:r>
              <a:rPr lang="en-US" sz="3200" b="1">
                <a:latin typeface="黑体" panose="02010609060101010101" charset="-122"/>
                <a:ea typeface="黑体" panose="02010609060101010101" charset="-122"/>
                <a:sym typeface="+mn-ea"/>
              </a:rPr>
              <a:t>3</a:t>
            </a:r>
            <a:r>
              <a:rPr lang="zh-CN" altLang="en-US" sz="3200" b="1">
                <a:latin typeface="黑体" panose="02010609060101010101" charset="-122"/>
                <a:ea typeface="黑体" panose="02010609060101010101" charset="-122"/>
                <a:sym typeface="+mn-ea"/>
              </a:rPr>
              <a:t>、</a:t>
            </a:r>
            <a:r>
              <a:rPr lang="zh-CN" sz="3200" b="1">
                <a:latin typeface="黑体" panose="02010609060101010101" charset="-122"/>
                <a:ea typeface="黑体" panose="02010609060101010101" charset="-122"/>
                <a:sym typeface="+mn-ea"/>
              </a:rPr>
              <a:t>稳定物价、统一财经</a:t>
            </a:r>
            <a:endParaRPr lang="zh-CN" sz="3200" b="1">
              <a:latin typeface="黑体" panose="02010609060101010101" charset="-122"/>
              <a:ea typeface="黑体" panose="02010609060101010101" charset="-122"/>
              <a:sym typeface="+mn-ea"/>
            </a:endParaRPr>
          </a:p>
        </p:txBody>
      </p:sp>
      <p:sp>
        <p:nvSpPr>
          <p:cNvPr id="12" name="文本框 11"/>
          <p:cNvSpPr txBox="1"/>
          <p:nvPr>
            <p:custDataLst>
              <p:tags r:id="rId5"/>
            </p:custDataLst>
          </p:nvPr>
        </p:nvSpPr>
        <p:spPr bwMode="auto">
          <a:xfrm>
            <a:off x="1451610" y="4171950"/>
            <a:ext cx="6167120" cy="583565"/>
          </a:xfrm>
          <a:prstGeom prst="rect">
            <a:avLst/>
          </a:prstGeom>
          <a:noFill/>
          <a:ln w="9525">
            <a:noFill/>
            <a:miter lim="800000"/>
          </a:ln>
        </p:spPr>
        <p:txBody>
          <a:bodyPr wrap="square" rtlCol="0">
            <a:spAutoFit/>
          </a:bodyPr>
          <a:lstStyle/>
          <a:p>
            <a:pPr lvl="0" algn="l">
              <a:buClrTx/>
              <a:buSzTx/>
              <a:buFontTx/>
            </a:pPr>
            <a:r>
              <a:rPr lang="en-US" sz="3200" b="1">
                <a:latin typeface="黑体" panose="02010609060101010101" charset="-122"/>
                <a:ea typeface="黑体" panose="02010609060101010101" charset="-122"/>
                <a:sym typeface="+mn-ea"/>
              </a:rPr>
              <a:t>4</a:t>
            </a:r>
            <a:r>
              <a:rPr lang="zh-CN" altLang="en-US" sz="3200" b="1">
                <a:latin typeface="黑体" panose="02010609060101010101" charset="-122"/>
                <a:ea typeface="黑体" panose="02010609060101010101" charset="-122"/>
                <a:sym typeface="+mn-ea"/>
              </a:rPr>
              <a:t>、</a:t>
            </a:r>
            <a:r>
              <a:rPr lang="zh-CN" sz="3200" b="1">
                <a:latin typeface="黑体" panose="02010609060101010101" charset="-122"/>
                <a:ea typeface="黑体" panose="02010609060101010101" charset="-122"/>
                <a:sym typeface="+mn-ea"/>
              </a:rPr>
              <a:t>抗美援朝（</a:t>
            </a:r>
            <a:r>
              <a:rPr lang="en-US" altLang="zh-CN" sz="3200" b="1">
                <a:latin typeface="黑体" panose="02010609060101010101" charset="-122"/>
                <a:ea typeface="黑体" panose="02010609060101010101" charset="-122"/>
                <a:sym typeface="+mn-ea"/>
              </a:rPr>
              <a:t>1950</a:t>
            </a:r>
            <a:r>
              <a:rPr lang="zh-CN" altLang="en-US" sz="3200" b="1">
                <a:latin typeface="黑体" panose="02010609060101010101" charset="-122"/>
                <a:ea typeface="黑体" panose="02010609060101010101" charset="-122"/>
                <a:sym typeface="+mn-ea"/>
              </a:rPr>
              <a:t>－</a:t>
            </a:r>
            <a:r>
              <a:rPr lang="en-US" altLang="zh-CN" sz="3200" b="1">
                <a:latin typeface="黑体" panose="02010609060101010101" charset="-122"/>
                <a:ea typeface="黑体" panose="02010609060101010101" charset="-122"/>
                <a:sym typeface="+mn-ea"/>
              </a:rPr>
              <a:t>1953</a:t>
            </a:r>
            <a:r>
              <a:rPr lang="zh-CN" altLang="en-US" sz="3200" b="1">
                <a:latin typeface="黑体" panose="02010609060101010101" charset="-122"/>
                <a:ea typeface="黑体" panose="02010609060101010101" charset="-122"/>
                <a:sym typeface="+mn-ea"/>
              </a:rPr>
              <a:t>年</a:t>
            </a:r>
            <a:r>
              <a:rPr lang="zh-CN" sz="3200" b="1">
                <a:latin typeface="黑体" panose="02010609060101010101" charset="-122"/>
                <a:ea typeface="黑体" panose="02010609060101010101" charset="-122"/>
                <a:sym typeface="+mn-ea"/>
              </a:rPr>
              <a:t>）</a:t>
            </a:r>
            <a:endParaRPr lang="zh-CN" sz="3200" b="1">
              <a:latin typeface="黑体" panose="02010609060101010101" charset="-122"/>
              <a:ea typeface="黑体" panose="02010609060101010101" charset="-122"/>
              <a:sym typeface="+mn-ea"/>
            </a:endParaRPr>
          </a:p>
        </p:txBody>
      </p:sp>
      <p:sp>
        <p:nvSpPr>
          <p:cNvPr id="6" name="文本框 5"/>
          <p:cNvSpPr txBox="1"/>
          <p:nvPr>
            <p:custDataLst>
              <p:tags r:id="rId6"/>
            </p:custDataLst>
          </p:nvPr>
        </p:nvSpPr>
        <p:spPr bwMode="auto">
          <a:xfrm>
            <a:off x="1451610" y="4822190"/>
            <a:ext cx="6167120" cy="583565"/>
          </a:xfrm>
          <a:prstGeom prst="rect">
            <a:avLst/>
          </a:prstGeom>
          <a:noFill/>
          <a:ln w="9525">
            <a:noFill/>
            <a:miter lim="800000"/>
          </a:ln>
        </p:spPr>
        <p:txBody>
          <a:bodyPr wrap="square" rtlCol="0">
            <a:spAutoFit/>
          </a:bodyPr>
          <a:lstStyle/>
          <a:p>
            <a:pPr lvl="0" algn="l">
              <a:buClrTx/>
              <a:buSzTx/>
              <a:buFontTx/>
            </a:pPr>
            <a:r>
              <a:rPr lang="en-US" sz="3200" b="1">
                <a:latin typeface="黑体" panose="02010609060101010101" charset="-122"/>
                <a:ea typeface="黑体" panose="02010609060101010101" charset="-122"/>
                <a:sym typeface="+mn-ea"/>
              </a:rPr>
              <a:t>5</a:t>
            </a:r>
            <a:r>
              <a:rPr lang="zh-CN" altLang="en-US" sz="3200" b="1">
                <a:latin typeface="黑体" panose="02010609060101010101" charset="-122"/>
                <a:ea typeface="黑体" panose="02010609060101010101" charset="-122"/>
                <a:sym typeface="+mn-ea"/>
              </a:rPr>
              <a:t>、</a:t>
            </a:r>
            <a:r>
              <a:rPr sz="3200" b="1">
                <a:latin typeface="黑体" panose="02010609060101010101" charset="-122"/>
                <a:ea typeface="黑体" panose="02010609060101010101" charset="-122"/>
                <a:sym typeface="+mn-ea"/>
              </a:rPr>
              <a:t>开展独立自主的外交</a:t>
            </a:r>
            <a:endParaRPr sz="3200" b="1">
              <a:latin typeface="黑体" panose="02010609060101010101" charset="-122"/>
              <a:ea typeface="黑体" panose="02010609060101010101" charset="-122"/>
              <a:sym typeface="+mn-ea"/>
            </a:endParaRPr>
          </a:p>
        </p:txBody>
      </p:sp>
      <p:sp>
        <p:nvSpPr>
          <p:cNvPr id="8" name="圆角矩形标注 7"/>
          <p:cNvSpPr/>
          <p:nvPr>
            <p:custDataLst>
              <p:tags r:id="rId7"/>
            </p:custDataLst>
          </p:nvPr>
        </p:nvSpPr>
        <p:spPr>
          <a:xfrm>
            <a:off x="6941820" y="864235"/>
            <a:ext cx="3750945" cy="554355"/>
          </a:xfrm>
          <a:prstGeom prst="wedgeRoundRectCallout">
            <a:avLst>
              <a:gd name="adj1" fmla="val -71313"/>
              <a:gd name="adj2" fmla="val 1337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提供的</a:t>
            </a:r>
            <a:r>
              <a:rPr lang="zh-CN" altLang="en-US" sz="2800" b="1">
                <a:solidFill>
                  <a:srgbClr val="C00000"/>
                </a:solidFill>
                <a:highlight>
                  <a:srgbClr val="FFFF00"/>
                </a:highlight>
              </a:rPr>
              <a:t>国内</a:t>
            </a:r>
            <a:r>
              <a:rPr lang="zh-CN" altLang="en-US" sz="2800" b="1">
                <a:solidFill>
                  <a:schemeClr val="tx1"/>
                </a:solidFill>
              </a:rPr>
              <a:t>政治环境</a:t>
            </a:r>
            <a:endParaRPr lang="zh-CN" altLang="en-US" sz="2800" b="1">
              <a:solidFill>
                <a:schemeClr val="tx1"/>
              </a:solidFill>
            </a:endParaRPr>
          </a:p>
        </p:txBody>
      </p:sp>
      <p:sp>
        <p:nvSpPr>
          <p:cNvPr id="9" name="圆角矩形标注 8"/>
          <p:cNvSpPr/>
          <p:nvPr>
            <p:custDataLst>
              <p:tags r:id="rId8"/>
            </p:custDataLst>
          </p:nvPr>
        </p:nvSpPr>
        <p:spPr>
          <a:xfrm>
            <a:off x="5880735" y="5877560"/>
            <a:ext cx="3750945" cy="554355"/>
          </a:xfrm>
          <a:prstGeom prst="wedgeRoundRectCallout">
            <a:avLst>
              <a:gd name="adj1" fmla="val -58278"/>
              <a:gd name="adj2" fmla="val -1378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提供的</a:t>
            </a:r>
            <a:r>
              <a:rPr lang="zh-CN" altLang="en-US" sz="2800" b="1">
                <a:solidFill>
                  <a:srgbClr val="C00000"/>
                </a:solidFill>
                <a:highlight>
                  <a:srgbClr val="FFFF00"/>
                </a:highlight>
              </a:rPr>
              <a:t>国际</a:t>
            </a:r>
            <a:r>
              <a:rPr lang="zh-CN" altLang="en-US" sz="2800" b="1">
                <a:solidFill>
                  <a:schemeClr val="tx1"/>
                </a:solidFill>
              </a:rPr>
              <a:t>政治环境</a:t>
            </a:r>
            <a:endParaRPr lang="zh-CN" altLang="en-US" sz="2800" b="1">
              <a:solidFill>
                <a:schemeClr val="tx1"/>
              </a:solidFill>
            </a:endParaRPr>
          </a:p>
        </p:txBody>
      </p:sp>
      <p:sp>
        <p:nvSpPr>
          <p:cNvPr id="10" name="文本框 9"/>
          <p:cNvSpPr txBox="1"/>
          <p:nvPr>
            <p:custDataLst>
              <p:tags r:id="rId9"/>
            </p:custDataLst>
          </p:nvPr>
        </p:nvSpPr>
        <p:spPr>
          <a:xfrm>
            <a:off x="8809990" y="3489325"/>
            <a:ext cx="2155190" cy="1814830"/>
          </a:xfrm>
          <a:prstGeom prst="rect">
            <a:avLst/>
          </a:prstGeom>
          <a:noFill/>
          <a:ln w="12700" cmpd="sng">
            <a:solidFill>
              <a:schemeClr val="accent1">
                <a:shade val="50000"/>
              </a:schemeClr>
            </a:solidFill>
            <a:prstDash val="lgDash"/>
          </a:ln>
        </p:spPr>
        <p:txBody>
          <a:bodyPr wrap="square" rtlCol="0">
            <a:spAutoFit/>
          </a:bodyPr>
          <a:lstStyle/>
          <a:p>
            <a:pPr algn="just"/>
            <a:r>
              <a:rPr lang="zh-CN" altLang="en-US" sz="2800" b="1"/>
              <a:t>为社会主</a:t>
            </a:r>
            <a:r>
              <a:rPr lang="en-US" altLang="zh-CN" sz="2800" b="1"/>
              <a:t> </a:t>
            </a:r>
            <a:r>
              <a:rPr lang="zh-CN" altLang="en-US" sz="2800" b="1"/>
              <a:t>义改造和实现了工业化准备了条件</a:t>
            </a:r>
            <a:endParaRPr lang="zh-CN" altLang="en-US" sz="2800" b="1"/>
          </a:p>
        </p:txBody>
      </p:sp>
      <p:sp>
        <p:nvSpPr>
          <p:cNvPr id="11" name="文本框 10"/>
          <p:cNvSpPr txBox="1"/>
          <p:nvPr>
            <p:custDataLst>
              <p:tags r:id="rId10"/>
            </p:custDataLst>
          </p:nvPr>
        </p:nvSpPr>
        <p:spPr>
          <a:xfrm>
            <a:off x="8885555" y="1841500"/>
            <a:ext cx="577850" cy="953135"/>
          </a:xfrm>
          <a:prstGeom prst="rect">
            <a:avLst/>
          </a:prstGeom>
          <a:noFill/>
          <a:ln>
            <a:solidFill>
              <a:schemeClr val="tx1"/>
            </a:solidFill>
          </a:ln>
        </p:spPr>
        <p:txBody>
          <a:bodyPr wrap="square" rtlCol="0">
            <a:spAutoFit/>
          </a:bodyPr>
          <a:lstStyle/>
          <a:p>
            <a:pPr algn="ctr"/>
            <a:r>
              <a:rPr lang="zh-CN" altLang="en-US" sz="2800" b="1"/>
              <a:t>国内</a:t>
            </a:r>
            <a:endParaRPr lang="zh-CN" altLang="en-US" sz="2800" b="1"/>
          </a:p>
        </p:txBody>
      </p:sp>
      <p:sp>
        <p:nvSpPr>
          <p:cNvPr id="13" name="文本框 12"/>
          <p:cNvSpPr txBox="1"/>
          <p:nvPr>
            <p:custDataLst>
              <p:tags r:id="rId11"/>
            </p:custDataLst>
          </p:nvPr>
        </p:nvSpPr>
        <p:spPr>
          <a:xfrm>
            <a:off x="7517765" y="4351020"/>
            <a:ext cx="573405" cy="953135"/>
          </a:xfrm>
          <a:prstGeom prst="rect">
            <a:avLst/>
          </a:prstGeom>
          <a:noFill/>
          <a:ln w="12700" cmpd="sng">
            <a:solidFill>
              <a:schemeClr val="tx1"/>
            </a:solidFill>
            <a:prstDash val="solid"/>
          </a:ln>
        </p:spPr>
        <p:txBody>
          <a:bodyPr wrap="square" rtlCol="0">
            <a:spAutoFit/>
          </a:bodyPr>
          <a:lstStyle/>
          <a:p>
            <a:pPr lvl="0" algn="ctr">
              <a:buClrTx/>
              <a:buSzTx/>
              <a:buFontTx/>
            </a:pPr>
            <a:r>
              <a:rPr lang="zh-CN" altLang="en-US" sz="2800" b="1">
                <a:sym typeface="+mn-ea"/>
              </a:rPr>
              <a:t>国外</a:t>
            </a:r>
            <a:endParaRPr lang="zh-CN" altLang="en-US" sz="2800" b="1">
              <a:sym typeface="+mn-ea"/>
            </a:endParaRPr>
          </a:p>
        </p:txBody>
      </p:sp>
      <p:sp>
        <p:nvSpPr>
          <p:cNvPr id="14" name="右中括号 13"/>
          <p:cNvSpPr/>
          <p:nvPr>
            <p:custDataLst>
              <p:tags r:id="rId12"/>
            </p:custDataLst>
          </p:nvPr>
        </p:nvSpPr>
        <p:spPr>
          <a:xfrm>
            <a:off x="8618220" y="1835785"/>
            <a:ext cx="191770" cy="958850"/>
          </a:xfrm>
          <a:prstGeom prst="rightBracket">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右中括号 14"/>
          <p:cNvSpPr/>
          <p:nvPr>
            <p:custDataLst>
              <p:tags r:id="rId13"/>
            </p:custDataLst>
          </p:nvPr>
        </p:nvSpPr>
        <p:spPr>
          <a:xfrm>
            <a:off x="7192645" y="4351020"/>
            <a:ext cx="191770" cy="958850"/>
          </a:xfrm>
          <a:prstGeom prst="rightBracket">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6" name="直接箭头连接符 15"/>
          <p:cNvCxnSpPr>
            <a:stCxn id="11" idx="2"/>
          </p:cNvCxnSpPr>
          <p:nvPr>
            <p:custDataLst>
              <p:tags r:id="rId14"/>
            </p:custDataLst>
          </p:nvPr>
        </p:nvCxnSpPr>
        <p:spPr>
          <a:xfrm flipH="1">
            <a:off x="9164320" y="2794635"/>
            <a:ext cx="10160" cy="584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3"/>
          </p:cNvCxnSpPr>
          <p:nvPr>
            <p:custDataLst>
              <p:tags r:id="rId15"/>
            </p:custDataLst>
          </p:nvPr>
        </p:nvCxnSpPr>
        <p:spPr>
          <a:xfrm>
            <a:off x="8091170" y="4827905"/>
            <a:ext cx="709295" cy="762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圆角矩形 17"/>
          <p:cNvSpPr/>
          <p:nvPr>
            <p:custDataLst>
              <p:tags r:id="rId16"/>
            </p:custDataLst>
          </p:nvPr>
        </p:nvSpPr>
        <p:spPr>
          <a:xfrm>
            <a:off x="2005965" y="4213225"/>
            <a:ext cx="5114925" cy="12077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8069"/>
                                        </p:tgtEl>
                                        <p:attrNameLst>
                                          <p:attrName>style.visibility</p:attrName>
                                        </p:attrNameLst>
                                      </p:cBhvr>
                                      <p:to>
                                        <p:strVal val="visible"/>
                                      </p:to>
                                    </p:set>
                                    <p:animEffect transition="in" filter="blinds(horizontal)">
                                      <p:cBhvr>
                                        <p:cTn id="14" dur="500"/>
                                        <p:tgtEl>
                                          <p:spTgt spid="88069"/>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anim calcmode="lin" valueType="num">
                                      <p:cBhvr>
                                        <p:cTn id="19" dur="1000" fill="hold"/>
                                        <p:tgtEl>
                                          <p:spTgt spid="100"/>
                                        </p:tgtEl>
                                        <p:attrNameLst>
                                          <p:attrName>ppt_x</p:attrName>
                                        </p:attrNameLst>
                                      </p:cBhvr>
                                      <p:tavLst>
                                        <p:tav tm="0">
                                          <p:val>
                                            <p:strVal val="#ppt_x"/>
                                          </p:val>
                                        </p:tav>
                                        <p:tav tm="100000">
                                          <p:val>
                                            <p:strVal val="#ppt_x"/>
                                          </p:val>
                                        </p:tav>
                                      </p:tavLst>
                                    </p:anim>
                                    <p:anim calcmode="lin" valueType="num">
                                      <p:cBhvr>
                                        <p:cTn id="20" dur="1000" fill="hold"/>
                                        <p:tgtEl>
                                          <p:spTgt spid="100"/>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7"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par>
                          <p:cTn id="48" fill="hold">
                            <p:stCondLst>
                              <p:cond delay="0"/>
                            </p:stCondLst>
                            <p:childTnLst>
                              <p:par>
                                <p:cTn id="49" presetID="26" presetClass="emph" presetSubtype="0" fill="hold" grpId="1" nodeType="afterEffect">
                                  <p:stCondLst>
                                    <p:cond delay="0"/>
                                  </p:stCondLst>
                                  <p:childTnLst>
                                    <p:animEffect transition="out" filter="fade">
                                      <p:cBhvr>
                                        <p:cTn id="50" dur="3000" tmFilter="0, 0; .2, .5; .8, .5; 1, 0"/>
                                        <p:tgtEl>
                                          <p:spTgt spid="18"/>
                                        </p:tgtEl>
                                      </p:cBhvr>
                                    </p:animEffect>
                                    <p:animScale>
                                      <p:cBhvr>
                                        <p:cTn id="51" dur="3000" autoRev="1" fill="hold"/>
                                        <p:tgtEl>
                                          <p:spTgt spid="18"/>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linds(horizontal)">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par>
                                <p:cTn id="76" presetID="22" presetClass="entr" presetSubtype="8"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par>
                          <p:cTn id="79" fill="hold">
                            <p:stCondLst>
                              <p:cond delay="500"/>
                            </p:stCondLst>
                            <p:childTnLst>
                              <p:par>
                                <p:cTn id="80" presetID="3" presetClass="entr" presetSubtype="1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linds(horizontal)">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8069" grpId="0"/>
      <p:bldP spid="100" grpId="0"/>
      <p:bldP spid="12" grpId="0"/>
      <p:bldP spid="6" grpId="0"/>
      <p:bldP spid="3" grpId="0"/>
      <p:bldP spid="8" grpId="0" animBg="1"/>
      <p:bldP spid="14" grpId="0" animBg="1"/>
      <p:bldP spid="15" grpId="0" animBg="1"/>
      <p:bldP spid="18" grpId="0" animBg="1"/>
      <p:bldP spid="18" grpId="1" animBg="1"/>
      <p:bldP spid="9" grpId="0" animBg="1"/>
      <p:bldP spid="11" grpId="0" animBg="1"/>
      <p:bldP spid="1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bwMode="auto">
          <a:xfrm>
            <a:off x="733425" y="766445"/>
            <a:ext cx="2304415" cy="645160"/>
          </a:xfrm>
          <a:prstGeom prst="rect">
            <a:avLst/>
          </a:prstGeom>
          <a:noFill/>
          <a:ln w="9525">
            <a:noFill/>
            <a:miter lim="800000"/>
          </a:ln>
        </p:spPr>
        <p:txBody>
          <a:bodyPr wrap="square">
            <a:spAutoFit/>
          </a:bodyPr>
          <a:lstStyle/>
          <a:p>
            <a:pPr lvl="0" algn="ctr">
              <a:buClrTx/>
              <a:buSzTx/>
              <a:buFontTx/>
            </a:pPr>
            <a:r>
              <a:rPr lang="zh-CN" sz="3600">
                <a:solidFill>
                  <a:srgbClr val="C00000"/>
                </a:solidFill>
                <a:latin typeface="华文琥珀" panose="02010800040101010101" charset="-122"/>
                <a:ea typeface="华文琥珀" panose="02010800040101010101" charset="-122"/>
                <a:cs typeface="华文琥珀" panose="02010800040101010101" charset="-122"/>
                <a:sym typeface="+mn-ea"/>
              </a:rPr>
              <a:t>土地改革</a:t>
            </a:r>
            <a:endParaRPr lang="zh-CN" altLang="en-US" sz="36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sp>
        <p:nvSpPr>
          <p:cNvPr id="3" name="文本框 2"/>
          <p:cNvSpPr txBox="1"/>
          <p:nvPr>
            <p:custDataLst>
              <p:tags r:id="rId2"/>
            </p:custDataLst>
          </p:nvPr>
        </p:nvSpPr>
        <p:spPr>
          <a:xfrm>
            <a:off x="3037840" y="778510"/>
            <a:ext cx="1513840" cy="583565"/>
          </a:xfrm>
          <a:prstGeom prst="rect">
            <a:avLst/>
          </a:prstGeom>
          <a:noFill/>
        </p:spPr>
        <p:txBody>
          <a:bodyPr wrap="none" rtlCol="0">
            <a:spAutoFit/>
          </a:bodyPr>
          <a:lstStyle/>
          <a:p>
            <a:pPr algn="l"/>
            <a:r>
              <a:rPr lang="en-US" altLang="zh-CN" sz="3200">
                <a:solidFill>
                  <a:srgbClr val="C00000"/>
                </a:solidFill>
                <a:latin typeface="华文琥珀" panose="02010800040101010101" charset="-122"/>
                <a:ea typeface="华文琥珀" panose="02010800040101010101" charset="-122"/>
                <a:cs typeface="华文琥珀" panose="02010800040101010101" charset="-122"/>
                <a:sym typeface="+mn-ea"/>
              </a:rPr>
              <a:t>1950</a:t>
            </a:r>
            <a:r>
              <a:rPr lang="zh-CN" altLang="en-US" sz="3200">
                <a:solidFill>
                  <a:srgbClr val="C00000"/>
                </a:solidFill>
                <a:latin typeface="华文琥珀" panose="02010800040101010101" charset="-122"/>
                <a:ea typeface="华文琥珀" panose="02010800040101010101" charset="-122"/>
                <a:cs typeface="华文琥珀" panose="02010800040101010101" charset="-122"/>
                <a:sym typeface="+mn-ea"/>
              </a:rPr>
              <a:t>年</a:t>
            </a:r>
            <a:endParaRPr lang="zh-CN" altLang="en-US" sz="32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pic>
        <p:nvPicPr>
          <p:cNvPr id="16" name="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t="1208"/>
          <a:stretch>
            <a:fillRect/>
          </a:stretch>
        </p:blipFill>
        <p:spPr bwMode="auto">
          <a:xfrm>
            <a:off x="429260" y="1656080"/>
            <a:ext cx="4715510" cy="3116580"/>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custDataLst>
              <p:tags r:id="rId5"/>
            </p:custDataLst>
          </p:nvPr>
        </p:nvSpPr>
        <p:spPr>
          <a:xfrm>
            <a:off x="6356350" y="1537970"/>
            <a:ext cx="4596765" cy="953135"/>
          </a:xfrm>
          <a:prstGeom prst="rect">
            <a:avLst/>
          </a:prstGeom>
          <a:noFill/>
        </p:spPr>
        <p:txBody>
          <a:bodyPr wrap="square" rtlCol="0" anchor="t">
            <a:spAutoFit/>
          </a:bodyPr>
          <a:lstStyle/>
          <a:p>
            <a:r>
              <a:rPr lang="zh-CN" altLang="en-US" sz="2800" b="1" smtClean="0">
                <a:solidFill>
                  <a:schemeClr val="tx1"/>
                </a:solidFill>
                <a:latin typeface="微软雅黑" panose="020B0503020204020204" charset="-122"/>
                <a:ea typeface="微软雅黑" panose="020B0503020204020204" charset="-122"/>
                <a:sym typeface="+mn-ea"/>
              </a:rPr>
              <a:t>封建</a:t>
            </a:r>
            <a:r>
              <a:rPr lang="zh-CN" altLang="en-US" sz="2800" b="1">
                <a:solidFill>
                  <a:schemeClr val="tx1"/>
                </a:solidFill>
                <a:latin typeface="微软雅黑" panose="020B0503020204020204" charset="-122"/>
                <a:ea typeface="微软雅黑" panose="020B0503020204020204" charset="-122"/>
                <a:sym typeface="+mn-ea"/>
              </a:rPr>
              <a:t>土地制度严重阻碍了农村经济和中国社会的发展</a:t>
            </a:r>
            <a:endParaRPr lang="zh-CN" altLang="en-US" sz="2800" b="1">
              <a:solidFill>
                <a:schemeClr val="tx1"/>
              </a:solidFill>
              <a:latin typeface="微软雅黑" panose="020B0503020204020204" charset="-122"/>
              <a:ea typeface="微软雅黑" panose="020B0503020204020204" charset="-122"/>
              <a:sym typeface="+mn-ea"/>
            </a:endParaRPr>
          </a:p>
        </p:txBody>
      </p:sp>
      <p:sp>
        <p:nvSpPr>
          <p:cNvPr id="5" name="文本框 4"/>
          <p:cNvSpPr txBox="1"/>
          <p:nvPr>
            <p:custDataLst>
              <p:tags r:id="rId6"/>
            </p:custDataLst>
          </p:nvPr>
        </p:nvSpPr>
        <p:spPr>
          <a:xfrm>
            <a:off x="5740400" y="1050290"/>
            <a:ext cx="1249680" cy="521970"/>
          </a:xfrm>
          <a:prstGeom prst="rect">
            <a:avLst/>
          </a:prstGeom>
          <a:noFill/>
        </p:spPr>
        <p:txBody>
          <a:bodyPr wrap="none" rtlCol="0">
            <a:spAutoFit/>
          </a:bodyPr>
          <a:lstStyle/>
          <a:p>
            <a:r>
              <a:rPr lang="zh-CN" altLang="en-US" sz="2800" b="1"/>
              <a:t>原因：</a:t>
            </a:r>
            <a:endParaRPr lang="zh-CN" altLang="en-US" sz="2800" b="1"/>
          </a:p>
        </p:txBody>
      </p:sp>
      <p:sp>
        <p:nvSpPr>
          <p:cNvPr id="6" name="文本框 5"/>
          <p:cNvSpPr txBox="1"/>
          <p:nvPr>
            <p:custDataLst>
              <p:tags r:id="rId7"/>
            </p:custDataLst>
          </p:nvPr>
        </p:nvSpPr>
        <p:spPr>
          <a:xfrm>
            <a:off x="5471160" y="2679700"/>
            <a:ext cx="1249680" cy="521970"/>
          </a:xfrm>
          <a:prstGeom prst="rect">
            <a:avLst/>
          </a:prstGeom>
          <a:noFill/>
        </p:spPr>
        <p:txBody>
          <a:bodyPr wrap="none" rtlCol="0">
            <a:spAutoFit/>
          </a:bodyPr>
          <a:lstStyle/>
          <a:p>
            <a:r>
              <a:rPr lang="zh-CN" altLang="en-US" sz="2800" b="1"/>
              <a:t>内容：</a:t>
            </a:r>
            <a:endParaRPr lang="zh-CN" altLang="en-US" sz="2800" b="1"/>
          </a:p>
        </p:txBody>
      </p:sp>
      <p:sp>
        <p:nvSpPr>
          <p:cNvPr id="7" name="文本框 6"/>
          <p:cNvSpPr txBox="1"/>
          <p:nvPr>
            <p:custDataLst>
              <p:tags r:id="rId8"/>
            </p:custDataLst>
          </p:nvPr>
        </p:nvSpPr>
        <p:spPr>
          <a:xfrm>
            <a:off x="6778625" y="2679700"/>
            <a:ext cx="2850515" cy="578506"/>
          </a:xfrm>
          <a:prstGeom prst="roundRect">
            <a:avLst/>
          </a:prstGeom>
          <a:noFill/>
          <a:ln w="12700" cmpd="sng">
            <a:solidFill>
              <a:schemeClr val="tx1"/>
            </a:solidFill>
            <a:prstDash val="solid"/>
          </a:ln>
        </p:spPr>
        <p:txBody>
          <a:bodyPr wrap="square" rtlCol="0" anchor="t">
            <a:spAutoFit/>
          </a:bodyPr>
          <a:lstStyle/>
          <a:p>
            <a:pPr lvl="0" algn="ctr">
              <a:buClrTx/>
              <a:buSzTx/>
              <a:buFontTx/>
            </a:pPr>
            <a:r>
              <a:rPr lang="zh-CN" altLang="en-US" sz="2800" b="1" smtClean="0">
                <a:latin typeface="微软雅黑" panose="020B0503020204020204" charset="-122"/>
                <a:ea typeface="微软雅黑" panose="020B0503020204020204" charset="-122"/>
                <a:sym typeface="+mn-ea"/>
              </a:rPr>
              <a:t>封建土地所有制</a:t>
            </a:r>
            <a:endParaRPr lang="zh-CN" altLang="en-US" sz="2800" b="1" smtClean="0">
              <a:latin typeface="微软雅黑" panose="020B0503020204020204" charset="-122"/>
              <a:ea typeface="微软雅黑" panose="020B0503020204020204" charset="-122"/>
              <a:sym typeface="+mn-ea"/>
            </a:endParaRPr>
          </a:p>
        </p:txBody>
      </p:sp>
      <p:sp>
        <p:nvSpPr>
          <p:cNvPr id="8" name="文本框 7"/>
          <p:cNvSpPr txBox="1"/>
          <p:nvPr>
            <p:custDataLst>
              <p:tags r:id="rId9"/>
            </p:custDataLst>
          </p:nvPr>
        </p:nvSpPr>
        <p:spPr>
          <a:xfrm>
            <a:off x="8647430" y="3481070"/>
            <a:ext cx="2764155" cy="578504"/>
          </a:xfrm>
          <a:prstGeom prst="roundRect">
            <a:avLst/>
          </a:prstGeom>
          <a:noFill/>
          <a:ln w="12700" cmpd="sng">
            <a:solidFill>
              <a:schemeClr val="tx1"/>
            </a:solidFill>
            <a:prstDash val="solid"/>
          </a:ln>
        </p:spPr>
        <p:txBody>
          <a:bodyPr wrap="square" rtlCol="0" anchor="t">
            <a:spAutoFit/>
          </a:bodyPr>
          <a:lstStyle/>
          <a:p>
            <a:pPr lvl="0" algn="ctr">
              <a:buClrTx/>
              <a:buSzTx/>
              <a:buFontTx/>
            </a:pPr>
            <a:r>
              <a:rPr lang="zh-CN" altLang="en-US" sz="2800" b="1" smtClean="0">
                <a:latin typeface="微软雅黑" panose="020B0503020204020204" charset="-122"/>
                <a:ea typeface="微软雅黑" panose="020B0503020204020204" charset="-122"/>
                <a:sym typeface="+mn-ea"/>
              </a:rPr>
              <a:t>农民土地所有制</a:t>
            </a:r>
            <a:endParaRPr lang="zh-CN" altLang="en-US" sz="2800" b="1" smtClean="0">
              <a:latin typeface="微软雅黑" panose="020B0503020204020204" charset="-122"/>
              <a:ea typeface="微软雅黑" panose="020B0503020204020204" charset="-122"/>
              <a:sym typeface="+mn-ea"/>
            </a:endParaRPr>
          </a:p>
        </p:txBody>
      </p:sp>
      <p:sp>
        <p:nvSpPr>
          <p:cNvPr id="9" name="燕尾形箭头 8"/>
          <p:cNvSpPr/>
          <p:nvPr>
            <p:custDataLst>
              <p:tags r:id="rId10"/>
            </p:custDataLst>
          </p:nvPr>
        </p:nvSpPr>
        <p:spPr>
          <a:xfrm>
            <a:off x="7607935" y="3505835"/>
            <a:ext cx="896620" cy="5289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11"/>
            </p:custDataLst>
          </p:nvPr>
        </p:nvSpPr>
        <p:spPr>
          <a:xfrm>
            <a:off x="5471160" y="4261485"/>
            <a:ext cx="1249680" cy="521970"/>
          </a:xfrm>
          <a:prstGeom prst="rect">
            <a:avLst/>
          </a:prstGeom>
          <a:noFill/>
        </p:spPr>
        <p:txBody>
          <a:bodyPr wrap="none" rtlCol="0">
            <a:spAutoFit/>
          </a:bodyPr>
          <a:lstStyle/>
          <a:p>
            <a:r>
              <a:rPr lang="zh-CN" altLang="en-US" sz="2800" b="1"/>
              <a:t>实质：</a:t>
            </a:r>
            <a:endParaRPr lang="zh-CN" altLang="en-US" sz="2800" b="1"/>
          </a:p>
        </p:txBody>
      </p:sp>
      <p:sp>
        <p:nvSpPr>
          <p:cNvPr id="11" name="文本框 10"/>
          <p:cNvSpPr txBox="1"/>
          <p:nvPr>
            <p:custDataLst>
              <p:tags r:id="rId12"/>
            </p:custDataLst>
          </p:nvPr>
        </p:nvSpPr>
        <p:spPr>
          <a:xfrm>
            <a:off x="6778625" y="4250690"/>
            <a:ext cx="2849880" cy="521970"/>
          </a:xfrm>
          <a:prstGeom prst="rect">
            <a:avLst/>
          </a:prstGeom>
          <a:noFill/>
          <a:ln w="12700" cmpd="sng">
            <a:solidFill>
              <a:schemeClr val="tx1"/>
            </a:solidFill>
            <a:prstDash val="solid"/>
          </a:ln>
        </p:spPr>
        <p:txBody>
          <a:bodyPr wrap="square" rtlCol="0" anchor="t">
            <a:spAutoFit/>
          </a:bodyPr>
          <a:lstStyle/>
          <a:p>
            <a:pPr lvl="0" algn="l">
              <a:buClrTx/>
              <a:buSzTx/>
              <a:buFontTx/>
            </a:pPr>
            <a:r>
              <a:rPr lang="zh-CN" altLang="en-US" sz="2800" b="1" smtClean="0">
                <a:latin typeface="微软雅黑" panose="020B0503020204020204" charset="-122"/>
                <a:ea typeface="微软雅黑" panose="020B0503020204020204" charset="-122"/>
                <a:sym typeface="+mn-ea"/>
              </a:rPr>
              <a:t>生产关系的调整</a:t>
            </a:r>
            <a:endParaRPr lang="zh-CN" altLang="en-US" sz="2800" b="1" smtClean="0">
              <a:latin typeface="微软雅黑" panose="020B0503020204020204" charset="-122"/>
              <a:ea typeface="微软雅黑" panose="020B0503020204020204" charset="-122"/>
              <a:sym typeface="+mn-ea"/>
            </a:endParaRPr>
          </a:p>
        </p:txBody>
      </p:sp>
      <p:sp>
        <p:nvSpPr>
          <p:cNvPr id="12" name="文本框 11"/>
          <p:cNvSpPr txBox="1"/>
          <p:nvPr>
            <p:custDataLst>
              <p:tags r:id="rId13"/>
            </p:custDataLst>
          </p:nvPr>
        </p:nvSpPr>
        <p:spPr>
          <a:xfrm>
            <a:off x="733425" y="5191125"/>
            <a:ext cx="1249680" cy="521970"/>
          </a:xfrm>
          <a:prstGeom prst="rect">
            <a:avLst/>
          </a:prstGeom>
          <a:noFill/>
        </p:spPr>
        <p:txBody>
          <a:bodyPr wrap="none" rtlCol="0">
            <a:spAutoFit/>
          </a:bodyPr>
          <a:lstStyle/>
          <a:p>
            <a:r>
              <a:rPr lang="zh-CN" altLang="en-US" sz="2800" b="1"/>
              <a:t>影响：</a:t>
            </a:r>
            <a:endParaRPr lang="zh-CN" altLang="en-US" sz="2800" b="1"/>
          </a:p>
        </p:txBody>
      </p:sp>
      <p:sp>
        <p:nvSpPr>
          <p:cNvPr id="13" name="文本框 12"/>
          <p:cNvSpPr txBox="1"/>
          <p:nvPr>
            <p:custDataLst>
              <p:tags r:id="rId14"/>
            </p:custDataLst>
          </p:nvPr>
        </p:nvSpPr>
        <p:spPr>
          <a:xfrm>
            <a:off x="1849755" y="5124450"/>
            <a:ext cx="9561830" cy="1383665"/>
          </a:xfrm>
          <a:prstGeom prst="rect">
            <a:avLst/>
          </a:prstGeom>
          <a:noFill/>
          <a:ln w="9525">
            <a:noFill/>
          </a:ln>
        </p:spPr>
        <p:txBody>
          <a:bodyPr wrap="square">
            <a:spAutoFit/>
          </a:bodyPr>
          <a:lstStyle/>
          <a:p>
            <a:pPr fontAlgn="auto">
              <a:spcBef>
                <a:spcPct val="0"/>
              </a:spcBef>
              <a:spcAft>
                <a:spcPct val="0"/>
              </a:spcAft>
              <a:defRPr/>
            </a:pPr>
            <a:r>
              <a:rPr lang="zh-CN" sz="2800" b="1">
                <a:solidFill>
                  <a:schemeClr val="tx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rPr>
              <a:t>①农民从封建土地制度的束缚中彻底解放出来,农村生产力得到大解放。</a:t>
            </a:r>
            <a:endParaRPr lang="zh-CN" sz="2800" b="1">
              <a:solidFill>
                <a:schemeClr val="tx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endParaRPr>
          </a:p>
          <a:p>
            <a:pPr fontAlgn="auto">
              <a:spcBef>
                <a:spcPct val="0"/>
              </a:spcBef>
              <a:spcAft>
                <a:spcPct val="0"/>
              </a:spcAft>
              <a:defRPr/>
            </a:pPr>
            <a:r>
              <a:rPr lang="zh-CN" sz="2800" b="1">
                <a:solidFill>
                  <a:schemeClr val="tx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rPr>
              <a:t>②为中国逐步实现工业化扫除了障碍。</a:t>
            </a:r>
            <a:endParaRPr lang="zh-CN" sz="2800" b="1">
              <a:solidFill>
                <a:schemeClr val="tx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3"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animBg="1"/>
      <p:bldP spid="8" grpId="0" animBg="1"/>
      <p:bldP spid="9" grpId="0" animBg="1"/>
      <p:bldP spid="11" grpId="0" animBg="1"/>
      <p:bldP spid="13" grpId="3" animBg="1"/>
      <p:bldP spid="4" grpId="0"/>
      <p:bldP spid="5" grpId="0"/>
      <p:bldP spid="6" grpId="0"/>
      <p:bldP spid="10" grpId="0"/>
      <p:bldP spid="1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721360" y="821055"/>
            <a:ext cx="10229215" cy="645160"/>
          </a:xfrm>
          <a:prstGeom prst="rect">
            <a:avLst/>
          </a:prstGeom>
          <a:noFill/>
          <a:ln w="9525">
            <a:noFill/>
          </a:ln>
        </p:spPr>
        <p:txBody>
          <a:bodyPr wrap="square">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史学新论</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——新中国土地改革对乡村社会的政治影响</a:t>
            </a:r>
            <a:endPar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
            </p:custDataLst>
          </p:nvPr>
        </p:nvSpPr>
        <p:spPr>
          <a:xfrm>
            <a:off x="486410" y="1751965"/>
            <a:ext cx="11219180" cy="2306955"/>
          </a:xfrm>
          <a:prstGeom prst="rect">
            <a:avLst/>
          </a:prstGeom>
          <a:noFill/>
          <a:ln w="12700" cmpd="sng">
            <a:solidFill>
              <a:schemeClr val="accent1">
                <a:shade val="50000"/>
              </a:schemeClr>
            </a:solidFill>
            <a:prstDash val="lgDash"/>
          </a:ln>
        </p:spPr>
        <p:txBody>
          <a:bodyPr wrap="square">
            <a:spAutoFit/>
          </a:bodyPr>
          <a:lstStyle/>
          <a:p>
            <a:pPr lvl="0" indent="304800" algn="just">
              <a:buClrTx/>
              <a:buSzTx/>
              <a:buFontTx/>
            </a:pPr>
            <a:r>
              <a:rPr lang="zh-CN" sz="2400">
                <a:latin typeface="楷体" panose="02010609060101010101" pitchFamily="49" charset="-122"/>
                <a:ea typeface="楷体" panose="02010609060101010101" pitchFamily="49" charset="-122"/>
                <a:cs typeface="仿宋_GB2312" charset="0"/>
                <a:sym typeface="+mn-ea"/>
              </a:rPr>
              <a:t>土地改革的完成，由于废除了宗法社会的经济基础，封建地主作为一个阶级永远地被消灭了，农民在经济上对地主的依附关系被废除，成了平等的、更具独立人格的人，形成了一种有利于国家向现代化发展的新的、民主的、自由的社会关系，这一社会结构的巨大变革，为社会主义民主制度建设奠定了基础，成为新中国向现代化迈进的契机。——郑有贵《土地改革是一场伟大的历史性变革——纪念〈中华人民共和国土地改革法〉颁布50周年》</a:t>
            </a:r>
            <a:endParaRPr lang="zh-CN" sz="2400">
              <a:latin typeface="楷体" panose="02010609060101010101" pitchFamily="49" charset="-122"/>
              <a:ea typeface="楷体" panose="02010609060101010101" pitchFamily="49" charset="-122"/>
              <a:cs typeface="仿宋_GB2312" charset="0"/>
              <a:sym typeface="+mn-ea"/>
            </a:endParaRPr>
          </a:p>
        </p:txBody>
      </p:sp>
      <p:sp>
        <p:nvSpPr>
          <p:cNvPr id="3" name="文本框 2"/>
          <p:cNvSpPr txBox="1"/>
          <p:nvPr>
            <p:custDataLst>
              <p:tags r:id="rId3"/>
            </p:custDataLst>
          </p:nvPr>
        </p:nvSpPr>
        <p:spPr>
          <a:xfrm>
            <a:off x="486410" y="4148455"/>
            <a:ext cx="1333500" cy="521970"/>
          </a:xfrm>
          <a:prstGeom prst="rect">
            <a:avLst/>
          </a:prstGeom>
          <a:noFill/>
          <a:ln w="9525">
            <a:noFill/>
          </a:ln>
        </p:spPr>
        <p:txBody>
          <a:bodyPr wrap="square">
            <a:spAutoFit/>
          </a:bodyPr>
          <a:lstStyle/>
          <a:p>
            <a:pPr indent="0" algn="ctr"/>
            <a:r>
              <a:rPr lang="zh-CN" sz="2800" b="1">
                <a:solidFill>
                  <a:srgbClr val="0000FF"/>
                </a:solidFill>
                <a:effectLst>
                  <a:outerShdw blurRad="38100" dist="38100" dir="2700000" algn="tl">
                    <a:srgbClr val="000000">
                      <a:alpha val="43137"/>
                    </a:srgbClr>
                  </a:outerShdw>
                </a:effectLst>
                <a:ea typeface="黑体" panose="02010609060101010101" charset="-122"/>
              </a:rPr>
              <a:t>解读</a:t>
            </a:r>
            <a:endParaRPr lang="zh-CN" altLang="en-US" sz="2800" b="1">
              <a:solidFill>
                <a:srgbClr val="0000FF"/>
              </a:solidFill>
              <a:effectLst>
                <a:outerShdw blurRad="38100" dist="38100" dir="2700000" algn="tl">
                  <a:srgbClr val="000000">
                    <a:alpha val="43137"/>
                  </a:srgbClr>
                </a:outerShdw>
              </a:effectLst>
              <a:ea typeface="黑体" panose="02010609060101010101" charset="-122"/>
            </a:endParaRPr>
          </a:p>
        </p:txBody>
      </p:sp>
      <p:sp>
        <p:nvSpPr>
          <p:cNvPr id="4" name="文本框 3"/>
          <p:cNvSpPr txBox="1"/>
          <p:nvPr>
            <p:custDataLst>
              <p:tags r:id="rId4"/>
            </p:custDataLst>
          </p:nvPr>
        </p:nvSpPr>
        <p:spPr>
          <a:xfrm>
            <a:off x="486410" y="4738370"/>
            <a:ext cx="11219815" cy="1383665"/>
          </a:xfrm>
          <a:prstGeom prst="rect">
            <a:avLst/>
          </a:prstGeom>
          <a:noFill/>
          <a:ln w="9525">
            <a:noFill/>
          </a:ln>
        </p:spPr>
        <p:txBody>
          <a:bodyPr wrap="square">
            <a:spAutoFit/>
          </a:bodyPr>
          <a:lstStyle/>
          <a:p>
            <a:pPr indent="304800" algn="just"/>
            <a:r>
              <a:rPr lang="zh-CN" sz="2800" b="1">
                <a:solidFill>
                  <a:srgbClr val="FF0000"/>
                </a:solidFill>
                <a:latin typeface="黑体" panose="02010609060101010101" charset="-122"/>
                <a:ea typeface="黑体" panose="02010609060101010101" charset="-122"/>
                <a:cs typeface="黑体" panose="02010609060101010101" charset="-122"/>
              </a:rPr>
              <a:t>土地改革运动是一场在世界历史上都绝无仅有的，空前规模的废除封建土地制度的运动，毛泽东称之为</a:t>
            </a:r>
            <a:r>
              <a:rPr lang="en-US" sz="2800" b="1">
                <a:solidFill>
                  <a:srgbClr val="FF0000"/>
                </a:solidFill>
                <a:latin typeface="黑体" panose="02010609060101010101" charset="-122"/>
                <a:ea typeface="黑体" panose="02010609060101010101" charset="-122"/>
                <a:cs typeface="黑体" panose="02010609060101010101" charset="-122"/>
              </a:rPr>
              <a:t>“</a:t>
            </a:r>
            <a:r>
              <a:rPr lang="zh-CN" sz="2800" b="1">
                <a:solidFill>
                  <a:srgbClr val="FF0000"/>
                </a:solidFill>
                <a:latin typeface="黑体" panose="02010609060101010101" charset="-122"/>
                <a:ea typeface="黑体" panose="02010609060101010101" charset="-122"/>
                <a:cs typeface="黑体" panose="02010609060101010101" charset="-122"/>
              </a:rPr>
              <a:t>中国人民民主革命继军事斗争以后的第二场决战</a:t>
            </a:r>
            <a:r>
              <a:rPr lang="en-US" sz="2800" b="1">
                <a:solidFill>
                  <a:srgbClr val="FF0000"/>
                </a:solidFill>
                <a:latin typeface="黑体" panose="02010609060101010101" charset="-122"/>
                <a:ea typeface="黑体" panose="02010609060101010101" charset="-122"/>
                <a:cs typeface="黑体" panose="02010609060101010101" charset="-122"/>
              </a:rPr>
              <a:t>”</a:t>
            </a:r>
            <a:r>
              <a:rPr lang="zh-CN" sz="2800" b="1">
                <a:solidFill>
                  <a:srgbClr val="FF0000"/>
                </a:solidFill>
                <a:latin typeface="黑体" panose="02010609060101010101" charset="-122"/>
                <a:ea typeface="黑体" panose="02010609060101010101" charset="-122"/>
                <a:cs typeface="黑体" panose="02010609060101010101" charset="-122"/>
              </a:rPr>
              <a:t>。</a:t>
            </a:r>
            <a:endParaRPr lang="zh-CN" altLang="en-US" sz="2800" b="1">
              <a:solidFill>
                <a:srgbClr val="FF0000"/>
              </a:solidFill>
              <a:latin typeface="黑体" panose="02010609060101010101" charset="-122"/>
              <a:ea typeface="黑体" panose="02010609060101010101" charset="-122"/>
              <a:cs typeface="黑体" panose="02010609060101010101"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bwMode="auto">
          <a:xfrm>
            <a:off x="600075" y="764540"/>
            <a:ext cx="2215515" cy="645160"/>
          </a:xfrm>
          <a:prstGeom prst="rect">
            <a:avLst/>
          </a:prstGeom>
          <a:noFill/>
          <a:ln w="9525">
            <a:noFill/>
            <a:miter lim="800000"/>
          </a:ln>
        </p:spPr>
        <p:txBody>
          <a:bodyPr wrap="square">
            <a:spAutoFit/>
          </a:bodyPr>
          <a:lstStyle/>
          <a:p>
            <a:pPr lvl="0" algn="ctr">
              <a:buClrTx/>
              <a:buSzTx/>
              <a:buFontTx/>
            </a:pPr>
            <a:r>
              <a:rPr lang="zh-CN" sz="3600">
                <a:solidFill>
                  <a:srgbClr val="C00000"/>
                </a:solidFill>
                <a:latin typeface="华文琥珀" panose="02010800040101010101" charset="-122"/>
                <a:ea typeface="华文琥珀" panose="02010800040101010101" charset="-122"/>
                <a:cs typeface="华文琥珀" panose="02010800040101010101" charset="-122"/>
                <a:sym typeface="+mn-ea"/>
              </a:rPr>
              <a:t>稳定物价</a:t>
            </a:r>
            <a:endParaRPr lang="zh-CN" sz="36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sp>
        <p:nvSpPr>
          <p:cNvPr id="98312" name="文本框 1"/>
          <p:cNvSpPr txBox="1">
            <a:spLocks noChangeArrowheads="1"/>
          </p:cNvSpPr>
          <p:nvPr>
            <p:custDataLst>
              <p:tags r:id="rId2"/>
            </p:custDataLst>
          </p:nvPr>
        </p:nvSpPr>
        <p:spPr bwMode="auto">
          <a:xfrm>
            <a:off x="1963420" y="1621790"/>
            <a:ext cx="5721985" cy="583565"/>
          </a:xfrm>
          <a:prstGeom prst="rect">
            <a:avLst/>
          </a:prstGeom>
          <a:noFill/>
          <a:ln w="9525">
            <a:noFill/>
            <a:miter lim="800000"/>
          </a:ln>
        </p:spPr>
        <p:txBody>
          <a:bodyPr wrap="square">
            <a:spAutoFit/>
          </a:bodyPr>
          <a:lstStyle/>
          <a:p>
            <a:pPr>
              <a:buFont typeface="Wingdings" panose="05000000000000000000" pitchFamily="2" charset="2"/>
            </a:pPr>
            <a:r>
              <a:rPr lang="en-US" altLang="zh-CN" sz="3200" b="1">
                <a:latin typeface="黑体" panose="02010609060101010101" charset="-122"/>
                <a:ea typeface="黑体" panose="02010609060101010101" charset="-122"/>
                <a:sym typeface="+mn-ea"/>
              </a:rPr>
              <a:t>“</a:t>
            </a:r>
            <a:r>
              <a:rPr lang="zh-CN" altLang="en-US" sz="3200" b="1">
                <a:latin typeface="黑体" panose="02010609060101010101" charset="-122"/>
                <a:ea typeface="黑体" panose="02010609060101010101" charset="-122"/>
                <a:sym typeface="+mn-ea"/>
              </a:rPr>
              <a:t>银元之战</a:t>
            </a:r>
            <a:r>
              <a:rPr lang="en-US" altLang="zh-CN" sz="3200" b="1">
                <a:latin typeface="黑体" panose="02010609060101010101" charset="-122"/>
                <a:ea typeface="黑体" panose="02010609060101010101" charset="-122"/>
                <a:sym typeface="+mn-ea"/>
              </a:rPr>
              <a:t>”</a:t>
            </a:r>
            <a:r>
              <a:rPr lang="zh-CN" altLang="en-US" sz="3200" b="1">
                <a:latin typeface="黑体" panose="02010609060101010101" charset="-122"/>
                <a:ea typeface="黑体" panose="02010609060101010101" charset="-122"/>
                <a:sym typeface="+mn-ea"/>
              </a:rPr>
              <a:t>和</a:t>
            </a:r>
            <a:r>
              <a:rPr lang="en-US" altLang="zh-CN" sz="3200" b="1">
                <a:latin typeface="黑体" panose="02010609060101010101" charset="-122"/>
                <a:ea typeface="黑体" panose="02010609060101010101" charset="-122"/>
                <a:sym typeface="+mn-ea"/>
              </a:rPr>
              <a:t>“</a:t>
            </a:r>
            <a:r>
              <a:rPr lang="zh-CN" altLang="en-US" sz="3200" b="1">
                <a:latin typeface="黑体" panose="02010609060101010101" charset="-122"/>
                <a:ea typeface="黑体" panose="02010609060101010101" charset="-122"/>
                <a:sym typeface="+mn-ea"/>
              </a:rPr>
              <a:t>米棉之战</a:t>
            </a:r>
            <a:r>
              <a:rPr lang="en-US" altLang="zh-CN" sz="3200" b="1">
                <a:latin typeface="黑体" panose="02010609060101010101" charset="-122"/>
                <a:ea typeface="黑体" panose="02010609060101010101" charset="-122"/>
                <a:sym typeface="+mn-ea"/>
              </a:rPr>
              <a:t>”</a:t>
            </a:r>
            <a:endParaRPr lang="en-US" altLang="zh-CN" sz="3200" b="1">
              <a:latin typeface="黑体" panose="02010609060101010101" charset="-122"/>
              <a:ea typeface="黑体" panose="02010609060101010101" charset="-122"/>
              <a:sym typeface="+mn-ea"/>
            </a:endParaRPr>
          </a:p>
        </p:txBody>
      </p:sp>
      <p:sp>
        <p:nvSpPr>
          <p:cNvPr id="3" name="圆角矩形 2"/>
          <p:cNvSpPr/>
          <p:nvPr>
            <p:custDataLst>
              <p:tags r:id="rId3"/>
            </p:custDataLst>
          </p:nvPr>
        </p:nvSpPr>
        <p:spPr>
          <a:xfrm>
            <a:off x="2142490" y="1572260"/>
            <a:ext cx="2286000" cy="595630"/>
          </a:xfrm>
          <a:prstGeom prst="roundRect">
            <a:avLst/>
          </a:prstGeom>
          <a:noFill/>
          <a:ln w="38100"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4"/>
            </p:custDataLst>
          </p:nvPr>
        </p:nvSpPr>
        <p:spPr>
          <a:xfrm>
            <a:off x="4942205" y="1609725"/>
            <a:ext cx="2286000" cy="595630"/>
          </a:xfrm>
          <a:prstGeom prst="roundRect">
            <a:avLst/>
          </a:prstGeom>
          <a:noFill/>
          <a:ln w="38100"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a:spLocks noChangeArrowheads="1"/>
          </p:cNvSpPr>
          <p:nvPr>
            <p:custDataLst>
              <p:tags r:id="rId5"/>
            </p:custDataLst>
          </p:nvPr>
        </p:nvSpPr>
        <p:spPr bwMode="auto">
          <a:xfrm>
            <a:off x="7306707" y="1652905"/>
            <a:ext cx="1609090" cy="521970"/>
          </a:xfrm>
          <a:prstGeom prst="rect">
            <a:avLst/>
          </a:prstGeom>
          <a:noFill/>
          <a:ln w="9525">
            <a:noFill/>
            <a:miter lim="800000"/>
          </a:ln>
        </p:spPr>
        <p:txBody>
          <a:bodyPr wrap="none">
            <a:spAutoFit/>
          </a:bodyPr>
          <a:lstStyle/>
          <a:p>
            <a:r>
              <a:rPr lang="en-US" altLang="zh-CN" sz="2800" b="1">
                <a:solidFill>
                  <a:srgbClr val="C00000"/>
                </a:solidFill>
                <a:latin typeface="宋体" panose="02010600030101010101" pitchFamily="2" charset="-122"/>
                <a:sym typeface="+mn-ea"/>
              </a:rPr>
              <a:t>——</a:t>
            </a:r>
            <a:r>
              <a:rPr lang="zh-CN" altLang="en-US" sz="2800" b="1">
                <a:solidFill>
                  <a:srgbClr val="C00000"/>
                </a:solidFill>
                <a:latin typeface="宋体" panose="02010600030101010101" pitchFamily="2" charset="-122"/>
                <a:sym typeface="+mn-ea"/>
              </a:rPr>
              <a:t>治标</a:t>
            </a:r>
            <a:endParaRPr lang="zh-CN" altLang="en-US" sz="2800" b="1">
              <a:solidFill>
                <a:srgbClr val="C00000"/>
              </a:solidFill>
              <a:latin typeface="宋体" panose="02010600030101010101" pitchFamily="2" charset="-122"/>
              <a:sym typeface="+mn-ea"/>
            </a:endParaRPr>
          </a:p>
        </p:txBody>
      </p:sp>
      <p:sp>
        <p:nvSpPr>
          <p:cNvPr id="7" name="圆角矩形标注 6"/>
          <p:cNvSpPr/>
          <p:nvPr>
            <p:custDataLst>
              <p:tags r:id="rId6"/>
            </p:custDataLst>
          </p:nvPr>
        </p:nvSpPr>
        <p:spPr>
          <a:xfrm>
            <a:off x="1627505" y="2607310"/>
            <a:ext cx="3131820" cy="607060"/>
          </a:xfrm>
          <a:prstGeom prst="wedgeRoundRectCallout">
            <a:avLst>
              <a:gd name="adj1" fmla="val 10178"/>
              <a:gd name="adj2" fmla="val -1174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latin typeface="宋体" panose="02010600030101010101" pitchFamily="2" charset="-122"/>
                <a:sym typeface="+mn-ea"/>
              </a:rPr>
              <a:t>（行政、法律手段）</a:t>
            </a:r>
            <a:endParaRPr lang="zh-CN" altLang="en-US" sz="2400" b="1">
              <a:solidFill>
                <a:srgbClr val="FF0000"/>
              </a:solidFill>
              <a:latin typeface="宋体" panose="02010600030101010101" pitchFamily="2" charset="-122"/>
              <a:sym typeface="+mn-ea"/>
            </a:endParaRPr>
          </a:p>
        </p:txBody>
      </p:sp>
      <p:sp>
        <p:nvSpPr>
          <p:cNvPr id="10" name="圆角矩形标注 9"/>
          <p:cNvSpPr/>
          <p:nvPr>
            <p:custDataLst>
              <p:tags r:id="rId7"/>
            </p:custDataLst>
          </p:nvPr>
        </p:nvSpPr>
        <p:spPr>
          <a:xfrm>
            <a:off x="6196330" y="715645"/>
            <a:ext cx="2221865" cy="483235"/>
          </a:xfrm>
          <a:prstGeom prst="wedgeRoundRectCallout">
            <a:avLst>
              <a:gd name="adj1" fmla="val -45655"/>
              <a:gd name="adj2" fmla="val 13804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latin typeface="宋体" panose="02010600030101010101" pitchFamily="2" charset="-122"/>
                <a:sym typeface="+mn-ea"/>
              </a:rPr>
              <a:t>（经济手段）</a:t>
            </a:r>
            <a:endParaRPr lang="zh-CN" altLang="en-US" sz="2400" b="1">
              <a:solidFill>
                <a:srgbClr val="FF0000"/>
              </a:solidFill>
              <a:latin typeface="宋体" panose="02010600030101010101" pitchFamily="2" charset="-122"/>
              <a:sym typeface="+mn-ea"/>
            </a:endParaRPr>
          </a:p>
        </p:txBody>
      </p:sp>
      <p:sp>
        <p:nvSpPr>
          <p:cNvPr id="41" name="文本框 40"/>
          <p:cNvSpPr txBox="1">
            <a:spLocks noChangeArrowheads="1"/>
          </p:cNvSpPr>
          <p:nvPr>
            <p:custDataLst>
              <p:tags r:id="rId8"/>
            </p:custDataLst>
          </p:nvPr>
        </p:nvSpPr>
        <p:spPr bwMode="auto">
          <a:xfrm>
            <a:off x="2963545" y="3284855"/>
            <a:ext cx="2053590" cy="1124585"/>
          </a:xfrm>
          <a:prstGeom prst="rect">
            <a:avLst/>
          </a:prstGeom>
          <a:noFill/>
          <a:ln w="9525">
            <a:noFill/>
            <a:miter lim="800000"/>
          </a:ln>
        </p:spPr>
        <p:txBody>
          <a:bodyPr wrap="square">
            <a:spAutoFit/>
          </a:bodyPr>
          <a:lstStyle/>
          <a:p>
            <a:pPr>
              <a:lnSpc>
                <a:spcPct val="120000"/>
              </a:lnSpc>
              <a:buFont typeface="Wingdings" panose="05000000000000000000" pitchFamily="2" charset="2"/>
              <a:buNone/>
            </a:pPr>
            <a:r>
              <a:rPr lang="zh-CN" altLang="en-US" sz="2800" b="1">
                <a:latin typeface="黑体" panose="02010609060101010101" charset="-122"/>
                <a:ea typeface="黑体" panose="02010609060101010101" charset="-122"/>
                <a:cs typeface="宋体" panose="02010600030101010101" pitchFamily="2" charset="-122"/>
                <a:sym typeface="+mn-ea"/>
              </a:rPr>
              <a:t>共同目的</a:t>
            </a:r>
            <a:r>
              <a:rPr lang="zh-CN" altLang="en-US" sz="2800" b="1">
                <a:latin typeface="宋体" panose="02010600030101010101" pitchFamily="2" charset="-122"/>
                <a:ea typeface="黑体" panose="02010609060101010101" charset="-122"/>
                <a:cs typeface="宋体" panose="02010600030101010101" pitchFamily="2" charset="-122"/>
                <a:sym typeface="+mn-ea"/>
              </a:rPr>
              <a:t>：</a:t>
            </a:r>
            <a:endParaRPr lang="zh-CN" altLang="en-US" sz="2800" b="1">
              <a:latin typeface="宋体" panose="02010600030101010101" pitchFamily="2" charset="-122"/>
              <a:ea typeface="黑体" panose="02010609060101010101" charset="-122"/>
              <a:cs typeface="宋体" panose="02010600030101010101" pitchFamily="2" charset="-122"/>
              <a:sym typeface="+mn-ea"/>
            </a:endParaRPr>
          </a:p>
          <a:p>
            <a:pPr>
              <a:lnSpc>
                <a:spcPct val="120000"/>
              </a:lnSpc>
              <a:buFont typeface="Wingdings" panose="05000000000000000000" pitchFamily="2" charset="2"/>
              <a:buNone/>
            </a:pPr>
            <a:r>
              <a:rPr lang="zh-CN" altLang="en-US" sz="2800" b="1">
                <a:latin typeface="黑体" panose="02010609060101010101" charset="-122"/>
                <a:ea typeface="黑体" panose="02010609060101010101" charset="-122"/>
                <a:cs typeface="宋体" panose="02010600030101010101" pitchFamily="2" charset="-122"/>
                <a:sym typeface="+mn-ea"/>
              </a:rPr>
              <a:t>实质</a:t>
            </a:r>
            <a:r>
              <a:rPr lang="zh-CN" altLang="en-US" sz="2800" b="1">
                <a:latin typeface="宋体" panose="02010600030101010101" pitchFamily="2" charset="-122"/>
                <a:ea typeface="黑体" panose="02010609060101010101" charset="-122"/>
                <a:cs typeface="宋体" panose="02010600030101010101" pitchFamily="2" charset="-122"/>
                <a:sym typeface="+mn-ea"/>
              </a:rPr>
              <a:t>：</a:t>
            </a:r>
            <a:endParaRPr lang="zh-CN" altLang="en-US" sz="2800" b="1">
              <a:latin typeface="宋体" panose="02010600030101010101" pitchFamily="2" charset="-122"/>
              <a:ea typeface="黑体" panose="02010609060101010101" charset="-122"/>
              <a:cs typeface="宋体" panose="02010600030101010101" pitchFamily="2" charset="-122"/>
              <a:sym typeface="+mn-ea"/>
            </a:endParaRPr>
          </a:p>
        </p:txBody>
      </p:sp>
      <p:sp>
        <p:nvSpPr>
          <p:cNvPr id="6" name="文本框 5"/>
          <p:cNvSpPr txBox="1">
            <a:spLocks noChangeArrowheads="1"/>
          </p:cNvSpPr>
          <p:nvPr>
            <p:custDataLst>
              <p:tags r:id="rId9"/>
            </p:custDataLst>
          </p:nvPr>
        </p:nvSpPr>
        <p:spPr bwMode="auto">
          <a:xfrm>
            <a:off x="4827429" y="3285093"/>
            <a:ext cx="5161280" cy="607695"/>
          </a:xfrm>
          <a:prstGeom prst="rect">
            <a:avLst/>
          </a:prstGeom>
          <a:noFill/>
          <a:ln w="9525">
            <a:noFill/>
            <a:miter lim="800000"/>
          </a:ln>
        </p:spPr>
        <p:txBody>
          <a:bodyPr wrap="none">
            <a:spAutoFit/>
          </a:bodyPr>
          <a:lstStyle/>
          <a:p>
            <a:pPr>
              <a:lnSpc>
                <a:spcPct val="120000"/>
              </a:lnSpc>
              <a:buFont typeface="Wingdings" panose="05000000000000000000" pitchFamily="2" charset="2"/>
              <a:buNone/>
            </a:pPr>
            <a:r>
              <a:rPr lang="zh-CN" altLang="en-US" sz="2800" b="1">
                <a:latin typeface="宋体" panose="02010600030101010101" pitchFamily="2" charset="-122"/>
                <a:sym typeface="+mn-ea"/>
              </a:rPr>
              <a:t>稳定物价，掌握市场的领导权。</a:t>
            </a:r>
            <a:endParaRPr lang="zh-CN" altLang="en-US" sz="2800" b="1">
              <a:latin typeface="宋体" panose="02010600030101010101" pitchFamily="2" charset="-122"/>
              <a:sym typeface="+mn-ea"/>
            </a:endParaRPr>
          </a:p>
        </p:txBody>
      </p:sp>
      <p:sp>
        <p:nvSpPr>
          <p:cNvPr id="8" name="文本框 7"/>
          <p:cNvSpPr txBox="1">
            <a:spLocks noChangeArrowheads="1"/>
          </p:cNvSpPr>
          <p:nvPr>
            <p:custDataLst>
              <p:tags r:id="rId10"/>
            </p:custDataLst>
          </p:nvPr>
        </p:nvSpPr>
        <p:spPr bwMode="auto">
          <a:xfrm>
            <a:off x="4361339" y="3812381"/>
            <a:ext cx="5872480" cy="607695"/>
          </a:xfrm>
          <a:prstGeom prst="rect">
            <a:avLst/>
          </a:prstGeom>
          <a:noFill/>
          <a:ln w="9525">
            <a:noFill/>
            <a:miter lim="800000"/>
          </a:ln>
        </p:spPr>
        <p:txBody>
          <a:bodyPr wrap="none">
            <a:spAutoFit/>
          </a:bodyPr>
          <a:lstStyle/>
          <a:p>
            <a:pPr>
              <a:lnSpc>
                <a:spcPct val="120000"/>
              </a:lnSpc>
              <a:buFont typeface="Wingdings" panose="05000000000000000000" pitchFamily="2" charset="2"/>
              <a:buNone/>
            </a:pPr>
            <a:r>
              <a:rPr lang="zh-CN" altLang="en-US" sz="2800" b="1">
                <a:latin typeface="宋体" panose="02010600030101010101" pitchFamily="2" charset="-122"/>
                <a:sym typeface="+mn-ea"/>
              </a:rPr>
              <a:t>党和政府与资本家争夺市场领导权。</a:t>
            </a:r>
            <a:endParaRPr lang="zh-CN" altLang="en-US" sz="2800" b="1">
              <a:latin typeface="宋体" panose="02010600030101010101" pitchFamily="2" charset="-122"/>
              <a:sym typeface="+mn-ea"/>
            </a:endParaRPr>
          </a:p>
        </p:txBody>
      </p:sp>
      <p:sp>
        <p:nvSpPr>
          <p:cNvPr id="4" name="文本框 3"/>
          <p:cNvSpPr txBox="1"/>
          <p:nvPr>
            <p:custDataLst>
              <p:tags r:id="rId11"/>
            </p:custDataLst>
          </p:nvPr>
        </p:nvSpPr>
        <p:spPr bwMode="auto">
          <a:xfrm>
            <a:off x="600710" y="4498340"/>
            <a:ext cx="2214245" cy="645160"/>
          </a:xfrm>
          <a:prstGeom prst="rect">
            <a:avLst/>
          </a:prstGeom>
          <a:noFill/>
          <a:ln w="9525">
            <a:noFill/>
            <a:miter lim="800000"/>
          </a:ln>
        </p:spPr>
        <p:txBody>
          <a:bodyPr wrap="square">
            <a:spAutoFit/>
          </a:bodyPr>
          <a:lstStyle/>
          <a:p>
            <a:pPr lvl="0" algn="ctr">
              <a:buClrTx/>
              <a:buSzTx/>
              <a:buFontTx/>
            </a:pPr>
            <a:r>
              <a:rPr lang="zh-CN" sz="3600">
                <a:solidFill>
                  <a:srgbClr val="C00000"/>
                </a:solidFill>
                <a:latin typeface="华文琥珀" panose="02010800040101010101" charset="-122"/>
                <a:ea typeface="华文琥珀" panose="02010800040101010101" charset="-122"/>
                <a:cs typeface="华文琥珀" panose="02010800040101010101" charset="-122"/>
                <a:sym typeface="+mn-ea"/>
              </a:rPr>
              <a:t>统一财经</a:t>
            </a:r>
            <a:endParaRPr lang="zh-CN" sz="36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sp>
        <p:nvSpPr>
          <p:cNvPr id="50" name="文本框 49"/>
          <p:cNvSpPr txBox="1">
            <a:spLocks noChangeArrowheads="1"/>
          </p:cNvSpPr>
          <p:nvPr>
            <p:custDataLst>
              <p:tags r:id="rId12"/>
            </p:custDataLst>
          </p:nvPr>
        </p:nvSpPr>
        <p:spPr bwMode="auto">
          <a:xfrm>
            <a:off x="2732405" y="4559300"/>
            <a:ext cx="2094865" cy="521970"/>
          </a:xfrm>
          <a:prstGeom prst="rect">
            <a:avLst/>
          </a:prstGeom>
          <a:noFill/>
          <a:ln w="9525">
            <a:noFill/>
            <a:miter lim="800000"/>
          </a:ln>
        </p:spPr>
        <p:txBody>
          <a:bodyPr wrap="square">
            <a:spAutoFit/>
          </a:bodyPr>
          <a:lstStyle/>
          <a:p>
            <a:pPr lvl="0" algn="l">
              <a:buClrTx/>
              <a:buSzTx/>
              <a:buFontTx/>
            </a:pPr>
            <a:r>
              <a:rPr lang="en-US" altLang="zh-CN" sz="2800" b="1">
                <a:solidFill>
                  <a:srgbClr val="C00000"/>
                </a:solidFill>
                <a:latin typeface="宋体" panose="02010600030101010101" pitchFamily="2" charset="-122"/>
                <a:sym typeface="+mn-ea"/>
              </a:rPr>
              <a:t>——治本</a:t>
            </a:r>
            <a:endParaRPr lang="en-US" altLang="zh-CN" sz="2800" b="1">
              <a:solidFill>
                <a:srgbClr val="C00000"/>
              </a:solidFill>
              <a:latin typeface="宋体" panose="02010600030101010101" pitchFamily="2" charset="-122"/>
              <a:sym typeface="+mn-ea"/>
            </a:endParaRPr>
          </a:p>
        </p:txBody>
      </p:sp>
      <p:sp>
        <p:nvSpPr>
          <p:cNvPr id="51" name="文本框 50"/>
          <p:cNvSpPr txBox="1">
            <a:spLocks noChangeArrowheads="1"/>
          </p:cNvSpPr>
          <p:nvPr>
            <p:custDataLst>
              <p:tags r:id="rId13"/>
            </p:custDataLst>
          </p:nvPr>
        </p:nvSpPr>
        <p:spPr bwMode="auto">
          <a:xfrm>
            <a:off x="1493520" y="5202555"/>
            <a:ext cx="991870" cy="607695"/>
          </a:xfrm>
          <a:prstGeom prst="rect">
            <a:avLst/>
          </a:prstGeom>
          <a:noFill/>
          <a:ln w="9525">
            <a:noFill/>
            <a:miter lim="800000"/>
          </a:ln>
        </p:spPr>
        <p:txBody>
          <a:bodyPr wrap="square">
            <a:spAutoFit/>
          </a:bodyPr>
          <a:lstStyle/>
          <a:p>
            <a:pPr lvl="0" algn="l">
              <a:lnSpc>
                <a:spcPct val="120000"/>
              </a:lnSpc>
              <a:buClrTx/>
              <a:buSzTx/>
              <a:buFont typeface="Wingdings" panose="05000000000000000000" pitchFamily="2" charset="2"/>
            </a:pPr>
            <a:r>
              <a:rPr lang="zh-CN" altLang="en-US" sz="2800" b="1">
                <a:latin typeface="黑体" panose="02010609060101010101" charset="-122"/>
                <a:ea typeface="黑体" panose="02010609060101010101" charset="-122"/>
                <a:cs typeface="宋体" panose="02010600030101010101" pitchFamily="2" charset="-122"/>
                <a:sym typeface="+mn-ea"/>
              </a:rPr>
              <a:t>结果：</a:t>
            </a:r>
            <a:endParaRPr lang="zh-CN" altLang="en-US" sz="2800" b="1">
              <a:latin typeface="黑体" panose="02010609060101010101" charset="-122"/>
              <a:ea typeface="黑体" panose="02010609060101010101" charset="-122"/>
              <a:cs typeface="宋体" panose="02010600030101010101" pitchFamily="2" charset="-122"/>
              <a:sym typeface="+mn-ea"/>
            </a:endParaRPr>
          </a:p>
        </p:txBody>
      </p:sp>
      <p:sp>
        <p:nvSpPr>
          <p:cNvPr id="52" name="文本框 51"/>
          <p:cNvSpPr txBox="1">
            <a:spLocks noChangeArrowheads="1"/>
          </p:cNvSpPr>
          <p:nvPr>
            <p:custDataLst>
              <p:tags r:id="rId14"/>
            </p:custDataLst>
          </p:nvPr>
        </p:nvSpPr>
        <p:spPr bwMode="auto">
          <a:xfrm>
            <a:off x="2632075" y="5202555"/>
            <a:ext cx="8167370" cy="1124585"/>
          </a:xfrm>
          <a:prstGeom prst="rect">
            <a:avLst/>
          </a:prstGeom>
          <a:noFill/>
          <a:ln w="9525">
            <a:noFill/>
            <a:miter lim="800000"/>
          </a:ln>
        </p:spPr>
        <p:txBody>
          <a:bodyPr wrap="square">
            <a:spAutoFit/>
          </a:bodyPr>
          <a:lstStyle/>
          <a:p>
            <a:pPr>
              <a:lnSpc>
                <a:spcPct val="120000"/>
              </a:lnSpc>
              <a:buFont typeface="Wingdings" panose="05000000000000000000" pitchFamily="2" charset="2"/>
              <a:buNone/>
            </a:pPr>
            <a:r>
              <a:rPr lang="en-US" altLang="zh-CN" sz="2800">
                <a:solidFill>
                  <a:schemeClr val="tx1"/>
                </a:solidFill>
                <a:latin typeface="宋体" panose="02010600030101010101" pitchFamily="2" charset="-122"/>
                <a:sym typeface="+mn-ea"/>
              </a:rPr>
              <a:t>1950</a:t>
            </a:r>
            <a:r>
              <a:rPr lang="zh-CN" altLang="en-US" sz="2800">
                <a:solidFill>
                  <a:schemeClr val="tx1"/>
                </a:solidFill>
                <a:latin typeface="宋体" panose="02010600030101010101" pitchFamily="2" charset="-122"/>
                <a:sym typeface="+mn-ea"/>
              </a:rPr>
              <a:t>年春，全国物价趋于稳定，人民政府赢得全国人民的信任，</a:t>
            </a:r>
            <a:r>
              <a:rPr lang="en-US" altLang="zh-CN" sz="2800">
                <a:solidFill>
                  <a:schemeClr val="tx1"/>
                </a:solidFill>
                <a:latin typeface="宋体" panose="02010600030101010101" pitchFamily="2" charset="-122"/>
                <a:sym typeface="+mn-ea"/>
              </a:rPr>
              <a:t>1952</a:t>
            </a:r>
            <a:r>
              <a:rPr lang="zh-CN" altLang="en-US" sz="2800">
                <a:solidFill>
                  <a:schemeClr val="tx1"/>
                </a:solidFill>
                <a:latin typeface="宋体" panose="02010600030101010101" pitchFamily="2" charset="-122"/>
                <a:sym typeface="+mn-ea"/>
              </a:rPr>
              <a:t>年底，国民经济得到全面恢复。</a:t>
            </a:r>
            <a:endParaRPr lang="zh-CN" altLang="en-US" sz="2800">
              <a:solidFill>
                <a:schemeClr val="tx1"/>
              </a:solidFill>
              <a:latin typeface="宋体" panose="02010600030101010101" pitchFamily="2" charset="-122"/>
              <a:sym typeface="+mn-ea"/>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8312"/>
                                        </p:tgtEl>
                                        <p:attrNameLst>
                                          <p:attrName>style.visibility</p:attrName>
                                        </p:attrNameLst>
                                      </p:cBhvr>
                                      <p:to>
                                        <p:strVal val="visible"/>
                                      </p:to>
                                    </p:set>
                                    <p:animEffect transition="in" filter="blinds(horizontal)">
                                      <p:cBhvr>
                                        <p:cTn id="14" dur="500"/>
                                        <p:tgtEl>
                                          <p:spTgt spid="983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3"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18" presetClass="entr" presetSubtype="12" fill="hold" grpId="1"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trips(downLeft)">
                                      <p:cBhvr>
                                        <p:cTn id="45" dur="500"/>
                                        <p:tgtEl>
                                          <p:spTgt spid="6"/>
                                        </p:tgtEl>
                                      </p:cBhvr>
                                    </p:animEffect>
                                  </p:childTnLst>
                                </p:cTn>
                              </p:par>
                              <p:par>
                                <p:cTn id="46" presetID="18" presetClass="entr" presetSubtype="12" fill="hold" grpId="2"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downLeft)">
                                      <p:cBhvr>
                                        <p:cTn id="48" dur="500"/>
                                        <p:tgtEl>
                                          <p:spTgt spid="8"/>
                                        </p:tgtEl>
                                      </p:cBhvr>
                                    </p:animEffect>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4"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blinds(horizontal)">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6"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blinds(horizontal)">
                                      <p:cBhvr>
                                        <p:cTn id="64" dur="500"/>
                                        <p:tgtEl>
                                          <p:spTgt spid="51"/>
                                        </p:tgtEl>
                                      </p:cBhvr>
                                    </p:animEffect>
                                  </p:childTnLst>
                                </p:cTn>
                              </p:par>
                              <p:par>
                                <p:cTn id="65" presetID="3" presetClass="entr" presetSubtype="10" fill="hold" grpId="7"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linds(horizontal)">
                                      <p:cBhvr>
                                        <p:cTn id="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8312" grpId="0"/>
      <p:bldP spid="3" grpId="0" animBg="1"/>
      <p:bldP spid="9" grpId="0" animBg="1"/>
      <p:bldP spid="48" grpId="3"/>
      <p:bldP spid="7" grpId="0" animBg="1"/>
      <p:bldP spid="10" grpId="0" animBg="1"/>
      <p:bldP spid="41" grpId="0"/>
      <p:bldP spid="6" grpId="1"/>
      <p:bldP spid="8" grpId="2"/>
      <p:bldP spid="4" grpId="0"/>
      <p:bldP spid="50" grpId="4"/>
      <p:bldP spid="51" grpId="6" animBg="1"/>
      <p:bldP spid="52" grpId="7"/>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93710" y="624840"/>
            <a:ext cx="3862070" cy="6269355"/>
          </a:xfrm>
          <a:prstGeom prst="rect">
            <a:avLst/>
          </a:prstGeom>
        </p:spPr>
      </p:pic>
      <p:sp>
        <p:nvSpPr>
          <p:cNvPr id="19" name="MH_Desc_1"/>
          <p:cNvSpPr txBox="1"/>
          <p:nvPr>
            <p:custDataLst>
              <p:tags r:id="rId3"/>
            </p:custDataLst>
          </p:nvPr>
        </p:nvSpPr>
        <p:spPr bwMode="auto">
          <a:xfrm>
            <a:off x="601980" y="1413510"/>
            <a:ext cx="7417435" cy="2089785"/>
          </a:xfrm>
          <a:prstGeom prst="rect">
            <a:avLst/>
          </a:prstGeom>
          <a:noFill/>
          <a:ln w="12700" cmpd="sng">
            <a:solidFill>
              <a:schemeClr val="accent1">
                <a:shade val="50000"/>
              </a:schemeClr>
            </a:solidFill>
            <a:prstDash val="lgDash"/>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indent="0" algn="just">
              <a:lnSpc>
                <a:spcPct val="100000"/>
              </a:lnSpc>
              <a:buFont typeface="Wingdings" panose="05000000000000000000" charset="0"/>
              <a:buNone/>
              <a:defRPr/>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美国大搞对华禁运。</a:t>
            </a:r>
            <a:r>
              <a:rPr lang="zh-CN" altLang="en-US" sz="2400" b="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借台湾问题离间中苏，美国国内掀起新一轮反共高潮。</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朝鲜内战爆发后，美国第七舰队侵入中国台湾海峡，阻挠中国的统一大业；又操纵联合国安理会组成以美国为首的“联合国军”，越过“三八线”，侵略朝鲜，严重威胁中国国家安全。</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custDataLst>
              <p:tags r:id="rId4"/>
            </p:custDataLst>
          </p:nvPr>
        </p:nvSpPr>
        <p:spPr>
          <a:xfrm>
            <a:off x="601980" y="3502660"/>
            <a:ext cx="7417435" cy="2861310"/>
          </a:xfrm>
          <a:prstGeom prst="rect">
            <a:avLst/>
          </a:prstGeom>
          <a:noFill/>
        </p:spPr>
        <p:txBody>
          <a:bodyPr wrap="square" rtlCol="0" anchor="t">
            <a:spAutoFit/>
          </a:bodyPr>
          <a:lstStyle/>
          <a:p>
            <a:pPr>
              <a:lnSpc>
                <a:spcPct val="150000"/>
              </a:lnSpc>
            </a:pPr>
            <a:r>
              <a:rPr lang="zh-CN" altLang="en-US" sz="2400" b="1">
                <a:solidFill>
                  <a:srgbClr val="C00000"/>
                </a:solidFill>
              </a:rPr>
              <a:t>背景:</a:t>
            </a:r>
            <a:r>
              <a:rPr lang="zh-CN" altLang="en-US" sz="2400" b="1"/>
              <a:t>朝鲜内战、美国武装干涉、第七舰队侵入台湾海峡，</a:t>
            </a:r>
            <a:r>
              <a:rPr lang="zh-CN" altLang="en-US" sz="2400" b="1">
                <a:sym typeface="+mn-ea"/>
              </a:rPr>
              <a:t>严重威胁国家安全。</a:t>
            </a:r>
            <a:endParaRPr lang="zh-CN" altLang="en-US" sz="2400" b="1">
              <a:sym typeface="+mn-ea"/>
            </a:endParaRPr>
          </a:p>
          <a:p>
            <a:pPr>
              <a:lnSpc>
                <a:spcPct val="150000"/>
              </a:lnSpc>
            </a:pPr>
            <a:r>
              <a:rPr lang="zh-CN" altLang="en-US" sz="2400" b="1">
                <a:solidFill>
                  <a:srgbClr val="C00000"/>
                </a:solidFill>
              </a:rPr>
              <a:t>结果:</a:t>
            </a:r>
            <a:r>
              <a:rPr lang="zh-CN" altLang="en-US" sz="2400" b="1"/>
              <a:t>签订《朝鲜停战协定》，取得抗美援朝胜利。</a:t>
            </a:r>
            <a:endParaRPr lang="zh-CN" altLang="en-US" sz="2400" b="1"/>
          </a:p>
          <a:p>
            <a:pPr>
              <a:lnSpc>
                <a:spcPct val="150000"/>
              </a:lnSpc>
            </a:pPr>
            <a:r>
              <a:rPr lang="zh-CN" altLang="en-US" sz="2400" b="1">
                <a:solidFill>
                  <a:srgbClr val="C00000"/>
                </a:solidFill>
              </a:rPr>
              <a:t>意义:</a:t>
            </a:r>
            <a:r>
              <a:rPr lang="zh-CN" altLang="en-US" sz="2400" b="1"/>
              <a:t>抗美援朝战争打出了国威和军威,提高了中华人民共和国的国际地位；增强了民族凝聚力。</a:t>
            </a:r>
            <a:endParaRPr lang="zh-CN" altLang="en-US" sz="2400" b="1"/>
          </a:p>
        </p:txBody>
      </p:sp>
      <p:sp>
        <p:nvSpPr>
          <p:cNvPr id="4" name="文本框 3"/>
          <p:cNvSpPr txBox="1"/>
          <p:nvPr>
            <p:custDataLst>
              <p:tags r:id="rId5"/>
            </p:custDataLst>
          </p:nvPr>
        </p:nvSpPr>
        <p:spPr bwMode="auto">
          <a:xfrm>
            <a:off x="600075" y="723265"/>
            <a:ext cx="2215515" cy="645160"/>
          </a:xfrm>
          <a:prstGeom prst="rect">
            <a:avLst/>
          </a:prstGeom>
          <a:noFill/>
          <a:ln w="9525">
            <a:noFill/>
            <a:miter lim="800000"/>
          </a:ln>
        </p:spPr>
        <p:txBody>
          <a:bodyPr wrap="square">
            <a:spAutoFit/>
          </a:bodyPr>
          <a:lstStyle/>
          <a:p>
            <a:pPr lvl="0" algn="ctr">
              <a:buClrTx/>
              <a:buSzTx/>
              <a:buFontTx/>
            </a:pPr>
            <a:r>
              <a:rPr lang="zh-CN" sz="3600">
                <a:solidFill>
                  <a:srgbClr val="C00000"/>
                </a:solidFill>
                <a:latin typeface="华文琥珀" panose="02010800040101010101" charset="-122"/>
                <a:ea typeface="华文琥珀" panose="02010800040101010101" charset="-122"/>
                <a:cs typeface="华文琥珀" panose="02010800040101010101" charset="-122"/>
                <a:sym typeface="+mn-ea"/>
              </a:rPr>
              <a:t>抗美援朝</a:t>
            </a:r>
            <a:endParaRPr lang="zh-CN" sz="36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sp>
        <p:nvSpPr>
          <p:cNvPr id="5" name="文本框 4"/>
          <p:cNvSpPr txBox="1"/>
          <p:nvPr>
            <p:custDataLst>
              <p:tags r:id="rId6"/>
            </p:custDataLst>
          </p:nvPr>
        </p:nvSpPr>
        <p:spPr>
          <a:xfrm>
            <a:off x="2815590" y="753745"/>
            <a:ext cx="3456940" cy="583565"/>
          </a:xfrm>
          <a:prstGeom prst="rect">
            <a:avLst/>
          </a:prstGeom>
          <a:noFill/>
        </p:spPr>
        <p:txBody>
          <a:bodyPr wrap="none" rtlCol="0" anchor="t">
            <a:spAutoFit/>
          </a:bodyPr>
          <a:lstStyle/>
          <a:p>
            <a:pPr lvl="0" algn="l">
              <a:buClrTx/>
              <a:buSzTx/>
              <a:buFontTx/>
            </a:pPr>
            <a:r>
              <a:rPr lang="en-US" altLang="zh-CN" sz="3200">
                <a:solidFill>
                  <a:srgbClr val="C00000"/>
                </a:solidFill>
                <a:latin typeface="华文琥珀" panose="02010800040101010101" charset="-122"/>
                <a:ea typeface="华文琥珀" panose="02010800040101010101" charset="-122"/>
                <a:cs typeface="华文琥珀" panose="02010800040101010101" charset="-122"/>
                <a:sym typeface="+mn-ea"/>
              </a:rPr>
              <a:t>（1950－1953年）</a:t>
            </a:r>
            <a:endParaRPr lang="en-US" altLang="zh-CN" sz="32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bwMode="auto">
          <a:xfrm>
            <a:off x="600075" y="648970"/>
            <a:ext cx="4716145" cy="645160"/>
          </a:xfrm>
          <a:prstGeom prst="rect">
            <a:avLst/>
          </a:prstGeom>
          <a:noFill/>
          <a:ln w="9525">
            <a:noFill/>
            <a:miter lim="800000"/>
          </a:ln>
        </p:spPr>
        <p:txBody>
          <a:bodyPr wrap="square">
            <a:spAutoFit/>
          </a:bodyPr>
          <a:lstStyle/>
          <a:p>
            <a:pPr algn="ctr">
              <a:buClrTx/>
              <a:buSzTx/>
              <a:buFontTx/>
            </a:pPr>
            <a:r>
              <a:rPr lang="zh-CN" sz="3600">
                <a:solidFill>
                  <a:srgbClr val="C00000"/>
                </a:solidFill>
                <a:latin typeface="华文琥珀" panose="02010800040101010101" charset="-122"/>
                <a:ea typeface="华文琥珀" panose="02010800040101010101" charset="-122"/>
                <a:cs typeface="华文琥珀" panose="02010800040101010101" charset="-122"/>
                <a:sym typeface="+mn-ea"/>
              </a:rPr>
              <a:t>开展独立自主的外交</a:t>
            </a:r>
            <a:endParaRPr lang="zh-CN" sz="36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sp>
        <p:nvSpPr>
          <p:cNvPr id="3" name="文本框 2"/>
          <p:cNvSpPr txBox="1"/>
          <p:nvPr>
            <p:custDataLst>
              <p:tags r:id="rId2"/>
            </p:custDataLst>
          </p:nvPr>
        </p:nvSpPr>
        <p:spPr>
          <a:xfrm>
            <a:off x="539115" y="1463675"/>
            <a:ext cx="3707130" cy="1383665"/>
          </a:xfrm>
          <a:prstGeom prst="rect">
            <a:avLst/>
          </a:prstGeom>
          <a:noFill/>
          <a:ln w="12700" cmpd="sng">
            <a:solidFill>
              <a:schemeClr val="accent1">
                <a:shade val="50000"/>
              </a:schemeClr>
            </a:solidFill>
            <a:prstDash val="lgDash"/>
          </a:ln>
        </p:spPr>
        <p:txBody>
          <a:bodyPr wrap="square" rtlCol="0">
            <a:spAutoFit/>
          </a:bodyPr>
          <a:lstStyle/>
          <a:p>
            <a:pPr algn="ctr"/>
            <a:r>
              <a:rPr lang="zh-CN" altLang="en-US" sz="2800" b="1"/>
              <a:t>人民民主专政的</a:t>
            </a:r>
            <a:endParaRPr lang="zh-CN" altLang="en-US" sz="2800" b="1"/>
          </a:p>
          <a:p>
            <a:pPr algn="ctr"/>
            <a:r>
              <a:rPr lang="zh-CN" altLang="en-US" sz="2800" b="1"/>
              <a:t>社会主义</a:t>
            </a:r>
            <a:endParaRPr lang="zh-CN" altLang="en-US" sz="2800" b="1"/>
          </a:p>
          <a:p>
            <a:pPr algn="ctr"/>
            <a:r>
              <a:rPr lang="zh-CN" altLang="en-US" sz="2800" b="1"/>
              <a:t>国家性质和国家利益</a:t>
            </a:r>
            <a:endParaRPr lang="zh-CN" altLang="en-US" sz="2800" b="1"/>
          </a:p>
        </p:txBody>
      </p:sp>
      <p:sp>
        <p:nvSpPr>
          <p:cNvPr id="5" name="文本框 4"/>
          <p:cNvSpPr txBox="1"/>
          <p:nvPr>
            <p:custDataLst>
              <p:tags r:id="rId3"/>
            </p:custDataLst>
          </p:nvPr>
        </p:nvSpPr>
        <p:spPr>
          <a:xfrm>
            <a:off x="4348480" y="1660208"/>
            <a:ext cx="640080" cy="953135"/>
          </a:xfrm>
          <a:prstGeom prst="rect">
            <a:avLst/>
          </a:prstGeom>
          <a:noFill/>
          <a:ln w="12700" cmpd="sng">
            <a:noFill/>
            <a:prstDash val="lgDash"/>
          </a:ln>
        </p:spPr>
        <p:txBody>
          <a:bodyPr wrap="square" rtlCol="0">
            <a:spAutoFit/>
          </a:bodyPr>
          <a:lstStyle/>
          <a:p>
            <a:pPr lvl="0" algn="ctr">
              <a:buClrTx/>
              <a:buSzTx/>
              <a:buFontTx/>
            </a:pPr>
            <a:r>
              <a:rPr lang="zh-CN" altLang="en-US" sz="2800" b="1">
                <a:solidFill>
                  <a:srgbClr val="C00000"/>
                </a:solidFill>
                <a:sym typeface="+mn-ea"/>
              </a:rPr>
              <a:t>决定</a:t>
            </a:r>
            <a:endParaRPr lang="zh-CN" altLang="en-US" sz="2800" b="1">
              <a:solidFill>
                <a:srgbClr val="C00000"/>
              </a:solidFill>
              <a:sym typeface="+mn-ea"/>
            </a:endParaRPr>
          </a:p>
        </p:txBody>
      </p:sp>
      <p:sp>
        <p:nvSpPr>
          <p:cNvPr id="7" name="文本框 6"/>
          <p:cNvSpPr txBox="1"/>
          <p:nvPr>
            <p:custDataLst>
              <p:tags r:id="rId4"/>
            </p:custDataLst>
          </p:nvPr>
        </p:nvSpPr>
        <p:spPr>
          <a:xfrm>
            <a:off x="5102860" y="1669733"/>
            <a:ext cx="2240280" cy="953135"/>
          </a:xfrm>
          <a:prstGeom prst="rect">
            <a:avLst/>
          </a:prstGeom>
          <a:noFill/>
          <a:ln w="12700" cmpd="sng">
            <a:solidFill>
              <a:schemeClr val="accent1">
                <a:shade val="50000"/>
              </a:schemeClr>
            </a:solidFill>
            <a:prstDash val="lgDash"/>
          </a:ln>
        </p:spPr>
        <p:txBody>
          <a:bodyPr wrap="square" rtlCol="0">
            <a:spAutoFit/>
          </a:bodyPr>
          <a:lstStyle/>
          <a:p>
            <a:pPr lvl="0" algn="ctr">
              <a:buClrTx/>
              <a:buSzTx/>
              <a:buFontTx/>
            </a:pPr>
            <a:r>
              <a:rPr lang="zh-CN" altLang="en-US" sz="2800" b="1">
                <a:sym typeface="+mn-ea"/>
              </a:rPr>
              <a:t>独立自主的</a:t>
            </a:r>
            <a:endParaRPr lang="zh-CN" altLang="en-US" sz="2800" b="1">
              <a:sym typeface="+mn-ea"/>
            </a:endParaRPr>
          </a:p>
          <a:p>
            <a:pPr lvl="0" algn="ctr">
              <a:buClrTx/>
              <a:buSzTx/>
              <a:buFontTx/>
            </a:pPr>
            <a:r>
              <a:rPr lang="zh-CN" altLang="en-US" sz="2800" b="1">
                <a:sym typeface="+mn-ea"/>
              </a:rPr>
              <a:t>和平外交</a:t>
            </a:r>
            <a:endParaRPr lang="zh-CN" altLang="en-US" sz="2800" b="1">
              <a:sym typeface="+mn-ea"/>
            </a:endParaRPr>
          </a:p>
        </p:txBody>
      </p:sp>
      <p:sp>
        <p:nvSpPr>
          <p:cNvPr id="100" name="文本框 99"/>
          <p:cNvSpPr txBox="1"/>
          <p:nvPr>
            <p:custDataLst>
              <p:tags r:id="rId5"/>
            </p:custDataLst>
          </p:nvPr>
        </p:nvSpPr>
        <p:spPr>
          <a:xfrm>
            <a:off x="7719060" y="2633345"/>
            <a:ext cx="4000500" cy="521970"/>
          </a:xfrm>
          <a:prstGeom prst="rect">
            <a:avLst/>
          </a:prstGeom>
          <a:noFill/>
          <a:ln w="12700" cmpd="sng">
            <a:solidFill>
              <a:schemeClr val="accent1">
                <a:shade val="50000"/>
              </a:schemeClr>
            </a:solidFill>
            <a:prstDash val="lgDash"/>
          </a:ln>
        </p:spPr>
        <p:txBody>
          <a:bodyPr wrap="square" rtlCol="0">
            <a:spAutoFit/>
          </a:bodyPr>
          <a:lstStyle/>
          <a:p>
            <a:pPr lvl="0" algn="l">
              <a:buClrTx/>
              <a:buSzTx/>
              <a:buFontTx/>
            </a:pPr>
            <a:r>
              <a:rPr lang="zh-CN" altLang="en-US" sz="2800" b="1">
                <a:sym typeface="+mn-ea"/>
              </a:rPr>
              <a:t>“打扫干净屋子再请客”　</a:t>
            </a:r>
            <a:endParaRPr lang="zh-CN" altLang="en-US" sz="2800" b="1">
              <a:sym typeface="+mn-ea"/>
            </a:endParaRPr>
          </a:p>
        </p:txBody>
      </p:sp>
      <p:sp>
        <p:nvSpPr>
          <p:cNvPr id="8" name="文本框 7"/>
          <p:cNvSpPr txBox="1"/>
          <p:nvPr>
            <p:custDataLst>
              <p:tags r:id="rId6"/>
            </p:custDataLst>
          </p:nvPr>
        </p:nvSpPr>
        <p:spPr>
          <a:xfrm>
            <a:off x="7719060" y="1069340"/>
            <a:ext cx="2648585" cy="521970"/>
          </a:xfrm>
          <a:prstGeom prst="rect">
            <a:avLst/>
          </a:prstGeom>
          <a:noFill/>
          <a:ln w="12700" cmpd="sng">
            <a:solidFill>
              <a:schemeClr val="accent1">
                <a:shade val="50000"/>
              </a:schemeClr>
            </a:solidFill>
            <a:prstDash val="lgDash"/>
          </a:ln>
        </p:spPr>
        <p:txBody>
          <a:bodyPr wrap="square" rtlCol="0">
            <a:spAutoFit/>
          </a:bodyPr>
          <a:lstStyle/>
          <a:p>
            <a:pPr lvl="0" algn="l">
              <a:buClrTx/>
              <a:buSzTx/>
              <a:buFontTx/>
            </a:pPr>
            <a:r>
              <a:rPr lang="zh-CN" altLang="en-US" sz="2800" b="1">
                <a:sym typeface="+mn-ea"/>
              </a:rPr>
              <a:t>“一边倒”</a:t>
            </a:r>
            <a:endParaRPr lang="zh-CN" altLang="en-US" sz="2800" b="1">
              <a:sym typeface="+mn-ea"/>
            </a:endParaRPr>
          </a:p>
        </p:txBody>
      </p:sp>
      <p:sp>
        <p:nvSpPr>
          <p:cNvPr id="9" name="文本框 8"/>
          <p:cNvSpPr txBox="1"/>
          <p:nvPr>
            <p:custDataLst>
              <p:tags r:id="rId7"/>
            </p:custDataLst>
          </p:nvPr>
        </p:nvSpPr>
        <p:spPr>
          <a:xfrm>
            <a:off x="7719060" y="1875790"/>
            <a:ext cx="2207260" cy="521970"/>
          </a:xfrm>
          <a:prstGeom prst="rect">
            <a:avLst/>
          </a:prstGeom>
          <a:noFill/>
          <a:ln w="12700" cmpd="sng">
            <a:solidFill>
              <a:schemeClr val="accent1">
                <a:shade val="50000"/>
              </a:schemeClr>
            </a:solidFill>
            <a:prstDash val="lgDash"/>
          </a:ln>
        </p:spPr>
        <p:txBody>
          <a:bodyPr wrap="square" rtlCol="0">
            <a:spAutoFit/>
          </a:bodyPr>
          <a:lstStyle/>
          <a:p>
            <a:pPr lvl="0" algn="l">
              <a:buClrTx/>
              <a:buSzTx/>
              <a:buFontTx/>
            </a:pPr>
            <a:r>
              <a:rPr lang="zh-CN" altLang="en-US" sz="2800" b="1">
                <a:sym typeface="+mn-ea"/>
              </a:rPr>
              <a:t>“另起炉灶”</a:t>
            </a:r>
            <a:endParaRPr lang="zh-CN" altLang="en-US" sz="2800" b="1">
              <a:sym typeface="+mn-ea"/>
            </a:endParaRPr>
          </a:p>
        </p:txBody>
      </p:sp>
      <p:cxnSp>
        <p:nvCxnSpPr>
          <p:cNvPr id="11" name="直接箭头连接符 10"/>
          <p:cNvCxnSpPr>
            <a:stCxn id="3" idx="3"/>
            <a:endCxn id="7" idx="1"/>
          </p:cNvCxnSpPr>
          <p:nvPr>
            <p:custDataLst>
              <p:tags r:id="rId8"/>
            </p:custDataLst>
          </p:nvPr>
        </p:nvCxnSpPr>
        <p:spPr>
          <a:xfrm flipV="1">
            <a:off x="4246245" y="2146935"/>
            <a:ext cx="856615" cy="88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左大括号 15"/>
          <p:cNvSpPr/>
          <p:nvPr>
            <p:custDataLst>
              <p:tags r:id="rId9"/>
            </p:custDataLst>
          </p:nvPr>
        </p:nvSpPr>
        <p:spPr>
          <a:xfrm>
            <a:off x="7517765" y="1377950"/>
            <a:ext cx="205740" cy="1577975"/>
          </a:xfrm>
          <a:prstGeom prst="leftBrace">
            <a:avLst>
              <a:gd name="adj1" fmla="val 100498"/>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30" name="Group 2"/>
          <p:cNvGraphicFramePr>
            <a:graphicFrameLocks noGrp="1"/>
          </p:cNvGraphicFramePr>
          <p:nvPr>
            <p:custDataLst>
              <p:tags r:id="rId10"/>
            </p:custDataLst>
          </p:nvPr>
        </p:nvGraphicFramePr>
        <p:xfrm>
          <a:off x="469900" y="3355340"/>
          <a:ext cx="11226165" cy="2946400"/>
        </p:xfrm>
        <a:graphic>
          <a:graphicData uri="http://schemas.openxmlformats.org/drawingml/2006/table">
            <a:tbl>
              <a:tblPr/>
              <a:tblGrid>
                <a:gridCol w="1830070"/>
                <a:gridCol w="3564255"/>
                <a:gridCol w="5831840"/>
              </a:tblGrid>
              <a:tr h="45974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1" lang="zh-CN" altLang="en-US" sz="2400" b="1" i="0" u="none" strike="noStrike" cap="none" normalizeH="0" baseline="0" smtClean="0">
                          <a:ln>
                            <a:noFill/>
                          </a:ln>
                          <a:solidFill>
                            <a:srgbClr val="0000CC"/>
                          </a:solidFill>
                          <a:effectLst/>
                          <a:latin typeface="微软雅黑" panose="020B0503020204020204" charset="-122"/>
                          <a:ea typeface="微软雅黑" panose="020B0503020204020204" charset="-122"/>
                        </a:rPr>
                        <a:t>政策</a:t>
                      </a:r>
                      <a:endParaRPr kumimoji="1" lang="zh-CN" altLang="en-US" sz="2400" b="1"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marL="90008" marR="90008" marT="46801" marB="46801" vert="horz"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1" lang="zh-CN" altLang="en-US" sz="2400" b="1" i="0" u="none" strike="noStrike" cap="none" normalizeH="0" baseline="0" smtClean="0">
                          <a:ln>
                            <a:noFill/>
                          </a:ln>
                          <a:solidFill>
                            <a:srgbClr val="0000CC"/>
                          </a:solidFill>
                          <a:effectLst/>
                          <a:latin typeface="微软雅黑" panose="020B0503020204020204" charset="-122"/>
                          <a:ea typeface="微软雅黑" panose="020B0503020204020204" charset="-122"/>
                        </a:rPr>
                        <a:t>针对问题</a:t>
                      </a:r>
                      <a:endParaRPr kumimoji="1" lang="zh-CN" altLang="en-US" sz="2400" b="1"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marL="90008" marR="90008" marT="46801" marB="46801"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lang="zh-CN" altLang="en-US" sz="2400" b="1">
                          <a:effectLst/>
                          <a:latin typeface="微软雅黑" panose="020B0503020204020204" charset="-122"/>
                          <a:ea typeface="微软雅黑" panose="020B0503020204020204" charset="-122"/>
                          <a:sym typeface="+mn-ea"/>
                        </a:rPr>
                        <a:t>意义</a:t>
                      </a:r>
                      <a:endParaRPr kumimoji="1" lang="zh-CN" altLang="en-US" sz="2400" b="1" i="0" u="none" strike="noStrike" cap="none" normalizeH="0" baseline="0" smtClean="0">
                        <a:ln>
                          <a:noFill/>
                        </a:ln>
                        <a:solidFill>
                          <a:srgbClr val="0000CC"/>
                        </a:solidFill>
                        <a:effectLst/>
                        <a:latin typeface="微软雅黑" panose="020B0503020204020204" charset="-122"/>
                        <a:ea typeface="微软雅黑" panose="020B0503020204020204" charset="-122"/>
                        <a:sym typeface="+mn-ea"/>
                      </a:endParaRPr>
                    </a:p>
                  </a:txBody>
                  <a:tcPr marL="90008" marR="90008" marT="46801" marB="46801"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1" lang="zh-CN" altLang="en-US" sz="2400" b="1" i="0" u="none" strike="noStrike" cap="none" normalizeH="0" baseline="0" smtClean="0">
                          <a:ln>
                            <a:noFill/>
                          </a:ln>
                          <a:solidFill>
                            <a:srgbClr val="C00000"/>
                          </a:solidFill>
                          <a:effectLst/>
                          <a:latin typeface="微软雅黑" panose="020B0503020204020204" charset="-122"/>
                          <a:ea typeface="微软雅黑" panose="020B0503020204020204" charset="-122"/>
                        </a:rPr>
                        <a:t>另起炉灶</a:t>
                      </a:r>
                      <a:endParaRPr kumimoji="1" lang="zh-CN" altLang="en-US" sz="2400" b="1" i="0" u="none" strike="noStrike" cap="none" normalizeH="0" baseline="0" smtClean="0">
                        <a:ln>
                          <a:noFill/>
                        </a:ln>
                        <a:solidFill>
                          <a:srgbClr val="C00000"/>
                        </a:solidFill>
                        <a:effectLst/>
                        <a:latin typeface="微软雅黑" panose="020B0503020204020204" charset="-122"/>
                        <a:ea typeface="微软雅黑" panose="020B0503020204020204" charset="-122"/>
                      </a:endParaRPr>
                    </a:p>
                  </a:txBody>
                  <a:tcPr marL="90008" marR="90008" marT="46801" marB="46801" vert="horz"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0" kern="1200" noProof="0" smtClean="0">
                          <a:solidFill>
                            <a:schemeClr val="tx1"/>
                          </a:solidFill>
                          <a:effectLst/>
                          <a:latin typeface="微软雅黑" panose="020B0503020204020204" charset="-122"/>
                          <a:ea typeface="微软雅黑" panose="020B0503020204020204" charset="-122"/>
                          <a:cs typeface="+mn-cs"/>
                        </a:rPr>
                        <a:t>如何对待国民党政府的外交</a:t>
                      </a:r>
                      <a:endParaRPr lang="zh-CN" altLang="en-US" sz="2400" b="0" kern="1200" noProof="0" smtClean="0">
                        <a:solidFill>
                          <a:schemeClr val="tx1"/>
                        </a:solidFill>
                        <a:effectLst/>
                        <a:latin typeface="微软雅黑" panose="020B0503020204020204" charset="-122"/>
                        <a:ea typeface="微软雅黑" panose="020B0503020204020204" charset="-122"/>
                        <a:cs typeface="+mn-cs"/>
                      </a:endParaRPr>
                    </a:p>
                  </a:txBody>
                  <a:tcPr marL="90008" marR="90008" marT="46801" marB="46801"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lang="zh-CN" altLang="en-US" sz="2400" b="0">
                          <a:effectLst/>
                          <a:latin typeface="微软雅黑" panose="020B0503020204020204" charset="-122"/>
                          <a:ea typeface="微软雅黑" panose="020B0503020204020204" charset="-122"/>
                          <a:sym typeface="+mn-ea"/>
                        </a:rPr>
                        <a:t>改变了半殖民地的地位，在国际交往中独立自主</a:t>
                      </a:r>
                      <a:endParaRPr kumimoji="1"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sym typeface="+mn-ea"/>
                      </a:endParaRPr>
                    </a:p>
                  </a:txBody>
                  <a:tcPr marL="90008" marR="90008" marT="46801" marB="46801"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1" lang="zh-CN" altLang="en-US" sz="2400" b="1" i="0" u="none" strike="noStrike" cap="none" normalizeH="0" baseline="0" smtClean="0">
                          <a:ln>
                            <a:noFill/>
                          </a:ln>
                          <a:solidFill>
                            <a:srgbClr val="C00000"/>
                          </a:solidFill>
                          <a:effectLst/>
                          <a:latin typeface="微软雅黑" panose="020B0503020204020204" charset="-122"/>
                          <a:ea typeface="微软雅黑" panose="020B0503020204020204" charset="-122"/>
                        </a:rPr>
                        <a:t>打扫干净屋子再请客</a:t>
                      </a:r>
                      <a:endParaRPr kumimoji="1" lang="zh-CN" altLang="en-US" sz="2400" b="1" i="0" u="none" strike="noStrike" cap="none" normalizeH="0" baseline="0" smtClean="0">
                        <a:ln>
                          <a:noFill/>
                        </a:ln>
                        <a:solidFill>
                          <a:srgbClr val="C00000"/>
                        </a:solidFill>
                        <a:effectLst/>
                        <a:latin typeface="微软雅黑" panose="020B0503020204020204" charset="-122"/>
                        <a:ea typeface="微软雅黑" panose="020B0503020204020204" charset="-122"/>
                      </a:endParaRPr>
                    </a:p>
                  </a:txBody>
                  <a:tcPr marL="90008" marR="90008" marT="46801" marB="46801" vert="horz"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0" noProof="0" smtClean="0">
                          <a:effectLst/>
                          <a:latin typeface="微软雅黑" panose="020B0503020204020204" charset="-122"/>
                          <a:ea typeface="微软雅黑" panose="020B0503020204020204" charset="-122"/>
                        </a:rPr>
                        <a:t>如何对待以美国为首的资本主义国家</a:t>
                      </a:r>
                      <a:endParaRPr lang="zh-CN" altLang="en-US" sz="2400" b="0" noProof="0" smtClean="0">
                        <a:effectLst/>
                        <a:latin typeface="微软雅黑" panose="020B0503020204020204" charset="-122"/>
                        <a:ea typeface="微软雅黑" panose="020B0503020204020204" charset="-122"/>
                      </a:endParaRPr>
                    </a:p>
                  </a:txBody>
                  <a:tcPr marL="90008" marR="90008" marT="46801" marB="46801"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lang="zh-CN" altLang="en-US" sz="2400" b="0">
                          <a:effectLst/>
                          <a:latin typeface="微软雅黑" panose="020B0503020204020204" charset="-122"/>
                          <a:ea typeface="微软雅黑" panose="020B0503020204020204" charset="-122"/>
                          <a:sym typeface="+mn-ea"/>
                        </a:rPr>
                        <a:t>巩固了新中国的独立与主权，奠定了平等互利外交关系的基础</a:t>
                      </a:r>
                      <a:endParaRPr kumimoji="1" lang="zh-CN" altLang="en-US" sz="24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mn-cs"/>
                        <a:sym typeface="+mn-ea"/>
                      </a:endParaRPr>
                    </a:p>
                  </a:txBody>
                  <a:tcPr marL="90008" marR="90008" marT="46801" marB="46801"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66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1" lang="zh-CN" altLang="en-US" sz="2400" b="1" i="0" u="none" strike="noStrike" cap="none" normalizeH="0" baseline="0" smtClean="0">
                          <a:ln>
                            <a:noFill/>
                          </a:ln>
                          <a:solidFill>
                            <a:srgbClr val="C00000"/>
                          </a:solidFill>
                          <a:effectLst/>
                          <a:latin typeface="微软雅黑" panose="020B0503020204020204" charset="-122"/>
                          <a:ea typeface="微软雅黑" panose="020B0503020204020204" charset="-122"/>
                        </a:rPr>
                        <a:t>一边倒</a:t>
                      </a:r>
                      <a:endParaRPr kumimoji="1" lang="zh-CN" altLang="en-US" sz="2400" b="1" i="0" u="none" strike="noStrike" cap="none" normalizeH="0" baseline="0" smtClean="0">
                        <a:ln>
                          <a:noFill/>
                        </a:ln>
                        <a:solidFill>
                          <a:srgbClr val="C00000"/>
                        </a:solidFill>
                        <a:effectLst/>
                        <a:latin typeface="微软雅黑" panose="020B0503020204020204" charset="-122"/>
                        <a:ea typeface="微软雅黑" panose="020B0503020204020204" charset="-122"/>
                      </a:endParaRPr>
                    </a:p>
                  </a:txBody>
                  <a:tcPr marL="90008" marR="90008" marT="46801" marB="46801" vert="horz"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0" kern="1200" noProof="0" smtClean="0">
                          <a:solidFill>
                            <a:schemeClr val="tx1"/>
                          </a:solidFill>
                          <a:effectLst/>
                          <a:latin typeface="微软雅黑" panose="020B0503020204020204" charset="-122"/>
                          <a:ea typeface="微软雅黑" panose="020B0503020204020204" charset="-122"/>
                          <a:cs typeface="+mn-cs"/>
                        </a:rPr>
                        <a:t>如何对待以苏联为首的社会主义国家</a:t>
                      </a:r>
                      <a:endParaRPr lang="zh-CN" altLang="en-US" sz="2400" b="0" kern="1200" noProof="0" smtClean="0">
                        <a:solidFill>
                          <a:schemeClr val="tx1"/>
                        </a:solidFill>
                        <a:effectLst/>
                        <a:latin typeface="微软雅黑" panose="020B0503020204020204" charset="-122"/>
                        <a:ea typeface="微软雅黑" panose="020B0503020204020204" charset="-122"/>
                        <a:cs typeface="+mn-cs"/>
                      </a:endParaRPr>
                    </a:p>
                  </a:txBody>
                  <a:tcPr marL="90008" marR="90008" marT="46801" marB="46801"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lang="zh-CN" altLang="en-US" sz="2400" b="0">
                          <a:effectLst/>
                          <a:latin typeface="微软雅黑" panose="020B0503020204020204" charset="-122"/>
                          <a:ea typeface="微软雅黑" panose="020B0503020204020204" charset="-122"/>
                          <a:sym typeface="+mn-ea"/>
                        </a:rPr>
                        <a:t>在保障革命成果、保卫和平的斗争中不致处于孤立地位</a:t>
                      </a:r>
                      <a:endParaRPr kumimoji="1" lang="zh-CN" altLang="en-US" sz="24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mn-cs"/>
                        <a:sym typeface="+mn-ea"/>
                      </a:endParaRPr>
                    </a:p>
                  </a:txBody>
                  <a:tcPr marL="90008" marR="90008" marT="46801" marB="46801"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圆角矩形 16"/>
          <p:cNvSpPr/>
          <p:nvPr>
            <p:custDataLst>
              <p:tags r:id="rId11"/>
            </p:custDataLst>
          </p:nvPr>
        </p:nvSpPr>
        <p:spPr>
          <a:xfrm>
            <a:off x="2668270" y="5531485"/>
            <a:ext cx="5945505" cy="770255"/>
          </a:xfrm>
          <a:prstGeom prst="roundRect">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buClrTx/>
              <a:buSzTx/>
              <a:buFontTx/>
            </a:pPr>
            <a:r>
              <a:rPr lang="zh-CN" altLang="en-US" sz="2800" b="1">
                <a:solidFill>
                  <a:schemeClr val="tx1"/>
                </a:solidFill>
                <a:latin typeface="黑体" panose="02010609060101010101" charset="-122"/>
                <a:ea typeface="黑体" panose="02010609060101010101" charset="-122"/>
                <a:cs typeface="黑体" panose="02010609060101010101" charset="-122"/>
                <a:sym typeface="+mn-ea"/>
              </a:rPr>
              <a:t>同苏保朝越等国家建交，与苏签订《中苏友好同盟互助条约》</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18" name="圆角矩形 17"/>
          <p:cNvSpPr/>
          <p:nvPr>
            <p:custDataLst>
              <p:tags r:id="rId12"/>
            </p:custDataLst>
          </p:nvPr>
        </p:nvSpPr>
        <p:spPr>
          <a:xfrm>
            <a:off x="2668270" y="4024630"/>
            <a:ext cx="5945505" cy="506095"/>
          </a:xfrm>
          <a:prstGeom prst="roundRect">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buClrTx/>
              <a:buSzTx/>
              <a:buFontTx/>
            </a:pPr>
            <a:r>
              <a:rPr lang="zh-CN" altLang="en-US" sz="2800" b="1">
                <a:solidFill>
                  <a:schemeClr val="tx1"/>
                </a:solidFill>
                <a:latin typeface="黑体" panose="02010609060101010101" charset="-122"/>
                <a:ea typeface="黑体" panose="02010609060101010101" charset="-122"/>
                <a:cs typeface="黑体" panose="02010609060101010101" charset="-122"/>
                <a:sym typeface="+mn-ea"/>
              </a:rPr>
              <a:t>废除《中美友好通商航海条约》</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19" name="圆角矩形 18"/>
          <p:cNvSpPr/>
          <p:nvPr>
            <p:custDataLst>
              <p:tags r:id="rId13"/>
            </p:custDataLst>
          </p:nvPr>
        </p:nvSpPr>
        <p:spPr>
          <a:xfrm>
            <a:off x="2668270" y="4636135"/>
            <a:ext cx="8131810" cy="790575"/>
          </a:xfrm>
          <a:prstGeom prst="roundRect">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800" b="1">
                <a:solidFill>
                  <a:schemeClr val="tx1"/>
                </a:solidFill>
                <a:latin typeface="黑体" panose="02010609060101010101" charset="-122"/>
                <a:ea typeface="黑体" panose="02010609060101010101" charset="-122"/>
                <a:cs typeface="黑体" panose="02010609060101010101" charset="-122"/>
                <a:sym typeface="+mn-ea"/>
              </a:rPr>
              <a:t>取消美国在华取得的美国船舶包括军舰在内，可以在中国开放的任何口岸自由航行的权利</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par>
                          <p:cTn id="41" fill="hold">
                            <p:stCondLst>
                              <p:cond delay="1000"/>
                            </p:stCondLst>
                            <p:childTnLst>
                              <p:par>
                                <p:cTn id="42" presetID="3" presetClass="entr" presetSubtype="10" fill="hold" grpId="0" nodeType="after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blinds(horizontal)">
                                      <p:cBhvr>
                                        <p:cTn id="44" dur="500"/>
                                        <p:tgtEl>
                                          <p:spTgt spid="10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horizont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p:bldP spid="7" grpId="0" animBg="1"/>
      <p:bldP spid="100" grpId="0" animBg="1"/>
      <p:bldP spid="8" grpId="0" animBg="1"/>
      <p:bldP spid="9"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878205" y="841375"/>
            <a:ext cx="7973695" cy="645160"/>
          </a:xfrm>
          <a:prstGeom prst="rect">
            <a:avLst/>
          </a:prstGeom>
          <a:noFill/>
          <a:ln w="9525">
            <a:noFill/>
          </a:ln>
        </p:spPr>
        <p:txBody>
          <a:bodyPr wrap="square">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构图解史</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——“一边倒”外交方针</a:t>
            </a:r>
            <a:endPar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pic>
        <p:nvPicPr>
          <p:cNvPr id="2" name="图片 -2147482163" descr="23YLLSX132.tif"/>
          <p:cNvPicPr>
            <a:picLocks noChangeAspect="1"/>
          </p:cNvPicPr>
          <p:nvPr>
            <p:custDataLst>
              <p:tags r:id="rId2"/>
            </p:custDataLst>
          </p:nvPr>
        </p:nvPicPr>
        <p:blipFill>
          <a:blip r:embed="rId3" r:link="rId4"/>
          <a:stretch>
            <a:fillRect/>
          </a:stretch>
        </p:blipFill>
        <p:spPr>
          <a:xfrm>
            <a:off x="2421255" y="1861820"/>
            <a:ext cx="6515735" cy="3594735"/>
          </a:xfrm>
          <a:prstGeom prst="rect">
            <a:avLst/>
          </a:prstGeom>
          <a:noFill/>
          <a:ln w="9525">
            <a:noFill/>
          </a:ln>
        </p:spPr>
      </p:pic>
    </p:spTree>
    <p:custDataLst>
      <p:tags r:id="rId5"/>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bwMode="auto">
          <a:xfrm>
            <a:off x="767715" y="1252855"/>
            <a:ext cx="1470025" cy="1322070"/>
          </a:xfrm>
          <a:prstGeom prst="rect">
            <a:avLst/>
          </a:prstGeom>
          <a:noFill/>
          <a:ln w="9525">
            <a:noFill/>
            <a:miter lim="800000"/>
          </a:ln>
        </p:spPr>
        <p:txBody>
          <a:bodyPr wrap="square">
            <a:spAutoFit/>
          </a:bodyPr>
          <a:lstStyle/>
          <a:p>
            <a:pPr lvl="0" algn="ctr">
              <a:buClrTx/>
              <a:buSzTx/>
              <a:buFontTx/>
            </a:pPr>
            <a:r>
              <a:rPr lang="zh-CN" sz="4000">
                <a:solidFill>
                  <a:srgbClr val="C00000"/>
                </a:solidFill>
                <a:latin typeface="华文琥珀" panose="02010800040101010101" charset="-122"/>
                <a:ea typeface="华文琥珀" panose="02010800040101010101" charset="-122"/>
                <a:cs typeface="华文琥珀" panose="02010800040101010101" charset="-122"/>
                <a:sym typeface="+mn-ea"/>
              </a:rPr>
              <a:t>求同存异</a:t>
            </a:r>
            <a:endParaRPr lang="zh-CN" sz="40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sp>
        <p:nvSpPr>
          <p:cNvPr id="8" name="圆角矩形 7"/>
          <p:cNvSpPr/>
          <p:nvPr>
            <p:custDataLst>
              <p:tags r:id="rId2"/>
            </p:custDataLst>
          </p:nvPr>
        </p:nvSpPr>
        <p:spPr>
          <a:xfrm>
            <a:off x="2979420" y="745808"/>
            <a:ext cx="8030845" cy="1562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pPr>
            <a:r>
              <a:rPr lang="zh-CN" altLang="en-US" sz="2800" b="1">
                <a:solidFill>
                  <a:srgbClr val="FF0000"/>
                </a:solidFill>
                <a:latin typeface="微软雅黑" panose="020B0503020204020204" charset="-122"/>
                <a:ea typeface="微软雅黑" panose="020B0503020204020204" charset="-122"/>
                <a:cs typeface="Arial Black" panose="020B0A04020102020204" charset="0"/>
                <a:sym typeface="+mn-ea"/>
              </a:rPr>
              <a:t>共同的经历</a:t>
            </a:r>
            <a:r>
              <a:rPr lang="zh-CN" altLang="en-US" sz="2800" b="1">
                <a:solidFill>
                  <a:schemeClr val="tx1"/>
                </a:solidFill>
                <a:latin typeface="Arial Black" panose="020B0A04020102020204" charset="0"/>
                <a:ea typeface="楷体" panose="02010609060101010101" pitchFamily="49" charset="-122"/>
                <a:cs typeface="Arial Black" panose="020B0A04020102020204" charset="0"/>
                <a:sym typeface="+mn-ea"/>
              </a:rPr>
              <a:t>：都曾遭受过殖民主义的侵略；</a:t>
            </a:r>
            <a:endParaRPr lang="zh-CN" altLang="en-US" sz="2800" b="1">
              <a:solidFill>
                <a:schemeClr val="tx1"/>
              </a:solidFill>
              <a:latin typeface="Arial Black" panose="020B0A04020102020204" charset="0"/>
              <a:ea typeface="楷体" panose="02010609060101010101" pitchFamily="49" charset="-122"/>
              <a:cs typeface="Arial Black" panose="020B0A04020102020204" charset="0"/>
              <a:sym typeface="+mn-ea"/>
            </a:endParaRPr>
          </a:p>
          <a:p>
            <a:pPr algn="l">
              <a:lnSpc>
                <a:spcPct val="100000"/>
              </a:lnSpc>
            </a:pPr>
            <a:r>
              <a:rPr lang="zh-CN" altLang="en-US" sz="2800" b="1">
                <a:solidFill>
                  <a:srgbClr val="FF0000"/>
                </a:solidFill>
                <a:latin typeface="微软雅黑" panose="020B0503020204020204" charset="-122"/>
                <a:ea typeface="微软雅黑" panose="020B0503020204020204" charset="-122"/>
                <a:cs typeface="Arial Black" panose="020B0A04020102020204" charset="0"/>
                <a:sym typeface="+mn-ea"/>
              </a:rPr>
              <a:t>共同的任务</a:t>
            </a:r>
            <a:r>
              <a:rPr lang="zh-CN" altLang="en-US" sz="2800" b="1">
                <a:solidFill>
                  <a:schemeClr val="tx1"/>
                </a:solidFill>
                <a:latin typeface="Arial Black" panose="020B0A04020102020204" charset="0"/>
                <a:ea typeface="楷体" panose="02010609060101010101" pitchFamily="49" charset="-122"/>
                <a:cs typeface="Arial Black" panose="020B0A04020102020204" charset="0"/>
                <a:sym typeface="+mn-ea"/>
              </a:rPr>
              <a:t>：面临着民族独立、发展经济的任务；</a:t>
            </a:r>
            <a:endParaRPr lang="zh-CN" altLang="en-US" sz="2800" b="1">
              <a:solidFill>
                <a:schemeClr val="tx1"/>
              </a:solidFill>
              <a:latin typeface="Arial Black" panose="020B0A04020102020204" charset="0"/>
              <a:ea typeface="楷体" panose="02010609060101010101" pitchFamily="49" charset="-122"/>
              <a:cs typeface="Arial Black" panose="020B0A04020102020204" charset="0"/>
              <a:sym typeface="+mn-ea"/>
            </a:endParaRPr>
          </a:p>
          <a:p>
            <a:pPr algn="l">
              <a:lnSpc>
                <a:spcPct val="100000"/>
              </a:lnSpc>
            </a:pPr>
            <a:r>
              <a:rPr lang="zh-CN" altLang="en-US" sz="2800" b="1">
                <a:solidFill>
                  <a:srgbClr val="FF0000"/>
                </a:solidFill>
                <a:latin typeface="微软雅黑" panose="020B0503020204020204" charset="-122"/>
                <a:ea typeface="微软雅黑" panose="020B0503020204020204" charset="-122"/>
                <a:cs typeface="Arial Black" panose="020B0A04020102020204" charset="0"/>
                <a:sym typeface="+mn-ea"/>
              </a:rPr>
              <a:t>共同的愿望</a:t>
            </a:r>
            <a:r>
              <a:rPr lang="zh-CN" altLang="en-US" sz="2800" b="1">
                <a:solidFill>
                  <a:schemeClr val="tx1"/>
                </a:solidFill>
                <a:latin typeface="Arial Black" panose="020B0A04020102020204" charset="0"/>
                <a:ea typeface="楷体" panose="02010609060101010101" pitchFamily="49" charset="-122"/>
                <a:cs typeface="Arial Black" panose="020B0A04020102020204" charset="0"/>
                <a:sym typeface="+mn-ea"/>
              </a:rPr>
              <a:t>：维护世界和平与发展</a:t>
            </a:r>
            <a:endParaRPr lang="zh-CN" altLang="en-US" sz="2800" b="1">
              <a:solidFill>
                <a:schemeClr val="tx1"/>
              </a:solidFill>
              <a:latin typeface="Arial Black" panose="020B0A04020102020204" charset="0"/>
              <a:ea typeface="楷体" panose="02010609060101010101" pitchFamily="49" charset="-122"/>
              <a:cs typeface="Arial Black" panose="020B0A04020102020204" charset="0"/>
              <a:sym typeface="+mn-ea"/>
            </a:endParaRPr>
          </a:p>
        </p:txBody>
      </p:sp>
      <p:sp>
        <p:nvSpPr>
          <p:cNvPr id="4" name="文本框 3"/>
          <p:cNvSpPr txBox="1"/>
          <p:nvPr>
            <p:custDataLst>
              <p:tags r:id="rId3"/>
            </p:custDataLst>
          </p:nvPr>
        </p:nvSpPr>
        <p:spPr>
          <a:xfrm>
            <a:off x="2190115" y="1066165"/>
            <a:ext cx="868680" cy="922020"/>
          </a:xfrm>
          <a:prstGeom prst="rect">
            <a:avLst/>
          </a:prstGeom>
          <a:noFill/>
        </p:spPr>
        <p:txBody>
          <a:bodyPr wrap="none" rtlCol="0">
            <a:spAutoFit/>
          </a:bodyPr>
          <a:lstStyle/>
          <a:p>
            <a:pPr algn="l"/>
            <a:r>
              <a:rPr lang="zh-CN" sz="5400">
                <a:solidFill>
                  <a:srgbClr val="C00000"/>
                </a:solidFill>
                <a:highlight>
                  <a:srgbClr val="FFFF00"/>
                </a:highlight>
                <a:latin typeface="华文琥珀" panose="02010800040101010101" charset="-122"/>
                <a:ea typeface="华文琥珀" panose="02010800040101010101" charset="-122"/>
                <a:cs typeface="华文琥珀" panose="02010800040101010101" charset="-122"/>
                <a:sym typeface="+mn-ea"/>
              </a:rPr>
              <a:t>同</a:t>
            </a:r>
            <a:endParaRPr lang="zh-CN" altLang="en-US" sz="5400">
              <a:solidFill>
                <a:srgbClr val="C00000"/>
              </a:solidFill>
              <a:highlight>
                <a:srgbClr val="FFFF00"/>
              </a:highlight>
              <a:latin typeface="华文琥珀" panose="02010800040101010101" charset="-122"/>
              <a:ea typeface="华文琥珀" panose="02010800040101010101" charset="-122"/>
              <a:cs typeface="华文琥珀" panose="02010800040101010101" charset="-122"/>
              <a:sym typeface="+mn-ea"/>
            </a:endParaRPr>
          </a:p>
        </p:txBody>
      </p:sp>
      <p:sp>
        <p:nvSpPr>
          <p:cNvPr id="5" name="文本框 4"/>
          <p:cNvSpPr txBox="1"/>
          <p:nvPr>
            <p:custDataLst>
              <p:tags r:id="rId4"/>
            </p:custDataLst>
          </p:nvPr>
        </p:nvSpPr>
        <p:spPr>
          <a:xfrm>
            <a:off x="2190115" y="2218373"/>
            <a:ext cx="846455" cy="922020"/>
          </a:xfrm>
          <a:prstGeom prst="rect">
            <a:avLst/>
          </a:prstGeom>
          <a:noFill/>
        </p:spPr>
        <p:txBody>
          <a:bodyPr wrap="square" rtlCol="0">
            <a:spAutoFit/>
          </a:bodyPr>
          <a:lstStyle/>
          <a:p>
            <a:pPr lvl="0" algn="l">
              <a:buClrTx/>
              <a:buSzTx/>
              <a:buFontTx/>
            </a:pPr>
            <a:r>
              <a:rPr lang="zh-CN" sz="5400">
                <a:solidFill>
                  <a:srgbClr val="C00000"/>
                </a:solidFill>
                <a:highlight>
                  <a:srgbClr val="FFFF00"/>
                </a:highlight>
                <a:latin typeface="华文琥珀" panose="02010800040101010101" charset="-122"/>
                <a:ea typeface="华文琥珀" panose="02010800040101010101" charset="-122"/>
                <a:cs typeface="华文琥珀" panose="02010800040101010101" charset="-122"/>
                <a:sym typeface="+mn-ea"/>
              </a:rPr>
              <a:t>异</a:t>
            </a:r>
            <a:endParaRPr lang="zh-CN" sz="5400">
              <a:solidFill>
                <a:srgbClr val="C00000"/>
              </a:solidFill>
              <a:highlight>
                <a:srgbClr val="FFFF00"/>
              </a:highlight>
              <a:latin typeface="华文琥珀" panose="02010800040101010101" charset="-122"/>
              <a:ea typeface="华文琥珀" panose="02010800040101010101" charset="-122"/>
              <a:cs typeface="华文琥珀" panose="02010800040101010101" charset="-122"/>
              <a:sym typeface="+mn-ea"/>
            </a:endParaRPr>
          </a:p>
        </p:txBody>
      </p:sp>
      <p:sp>
        <p:nvSpPr>
          <p:cNvPr id="6" name="圆角矩形 5"/>
          <p:cNvSpPr/>
          <p:nvPr>
            <p:custDataLst>
              <p:tags r:id="rId5"/>
            </p:custDataLst>
          </p:nvPr>
        </p:nvSpPr>
        <p:spPr>
          <a:xfrm>
            <a:off x="2979420" y="2374900"/>
            <a:ext cx="8030210" cy="6089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pPr>
            <a:r>
              <a:rPr lang="zh-CN" altLang="en-US" sz="2800" b="1">
                <a:solidFill>
                  <a:schemeClr val="tx1"/>
                </a:solidFill>
                <a:latin typeface="Arial Black" panose="020B0A04020102020204" charset="0"/>
                <a:ea typeface="楷体" panose="02010609060101010101" pitchFamily="49" charset="-122"/>
                <a:cs typeface="Arial Black" panose="020B0A04020102020204" charset="0"/>
                <a:sym typeface="+mn-ea"/>
              </a:rPr>
              <a:t>社会制度、意识形态、宗教信仰、生活习惯等</a:t>
            </a:r>
            <a:endParaRPr lang="zh-CN" altLang="en-US" sz="2800" b="1">
              <a:solidFill>
                <a:schemeClr val="tx1"/>
              </a:solidFill>
              <a:latin typeface="Arial Black" panose="020B0A04020102020204" charset="0"/>
              <a:ea typeface="楷体" panose="02010609060101010101" pitchFamily="49" charset="-122"/>
              <a:cs typeface="Arial Black" panose="020B0A04020102020204" charset="0"/>
              <a:sym typeface="+mn-ea"/>
            </a:endParaRPr>
          </a:p>
        </p:txBody>
      </p:sp>
      <p:sp>
        <p:nvSpPr>
          <p:cNvPr id="7" name="文本框 6"/>
          <p:cNvSpPr txBox="1"/>
          <p:nvPr>
            <p:custDataLst>
              <p:tags r:id="rId6"/>
            </p:custDataLst>
          </p:nvPr>
        </p:nvSpPr>
        <p:spPr bwMode="auto">
          <a:xfrm>
            <a:off x="767715" y="3439795"/>
            <a:ext cx="1470025" cy="2553335"/>
          </a:xfrm>
          <a:prstGeom prst="rect">
            <a:avLst/>
          </a:prstGeom>
          <a:noFill/>
          <a:ln w="9525">
            <a:noFill/>
            <a:miter lim="800000"/>
          </a:ln>
        </p:spPr>
        <p:txBody>
          <a:bodyPr wrap="square">
            <a:spAutoFit/>
          </a:bodyPr>
          <a:lstStyle/>
          <a:p>
            <a:pPr lvl="0" algn="ctr">
              <a:buClrTx/>
              <a:buSzTx/>
              <a:buFontTx/>
            </a:pPr>
            <a:r>
              <a:rPr lang="zh-CN" sz="4000">
                <a:solidFill>
                  <a:srgbClr val="C00000"/>
                </a:solidFill>
                <a:latin typeface="华文琥珀" panose="02010800040101010101" charset="-122"/>
                <a:ea typeface="华文琥珀" panose="02010800040101010101" charset="-122"/>
                <a:cs typeface="华文琥珀" panose="02010800040101010101" charset="-122"/>
                <a:sym typeface="+mn-ea"/>
              </a:rPr>
              <a:t>和平共处五项原则</a:t>
            </a:r>
            <a:endParaRPr lang="zh-CN" sz="4000">
              <a:solidFill>
                <a:srgbClr val="C00000"/>
              </a:solidFill>
              <a:latin typeface="华文琥珀" panose="02010800040101010101" charset="-122"/>
              <a:ea typeface="华文琥珀" panose="02010800040101010101" charset="-122"/>
              <a:cs typeface="华文琥珀" panose="02010800040101010101" charset="-122"/>
              <a:sym typeface="+mn-ea"/>
            </a:endParaRPr>
          </a:p>
        </p:txBody>
      </p:sp>
      <p:sp>
        <p:nvSpPr>
          <p:cNvPr id="100" name="文本框 99"/>
          <p:cNvSpPr txBox="1"/>
          <p:nvPr>
            <p:custDataLst>
              <p:tags r:id="rId7"/>
            </p:custDataLst>
          </p:nvPr>
        </p:nvSpPr>
        <p:spPr>
          <a:xfrm>
            <a:off x="5248910" y="5837555"/>
            <a:ext cx="6730365" cy="645160"/>
          </a:xfrm>
          <a:prstGeom prst="rect">
            <a:avLst/>
          </a:prstGeom>
          <a:noFill/>
          <a:ln w="9525">
            <a:noFill/>
          </a:ln>
        </p:spPr>
        <p:txBody>
          <a:bodyPr wrap="square">
            <a:spAutoFit/>
          </a:bodyPr>
          <a:lstStyle/>
          <a:p>
            <a:pPr indent="0"/>
            <a:r>
              <a:rPr lang="en-US" altLang="zh-CN" sz="3600" b="1" err="1" smtClean="0">
                <a:latin typeface="华文新魏" panose="02010800040101010101" pitchFamily="2" charset="-122"/>
                <a:ea typeface="华文新魏" panose="02010800040101010101" pitchFamily="2" charset="-122"/>
              </a:rPr>
              <a:t>标志着新中国外交政策的成熟</a:t>
            </a:r>
            <a:endParaRPr lang="en-US" altLang="zh-CN" sz="3600" b="1" err="1" smtClean="0">
              <a:latin typeface="华文新魏" panose="02010800040101010101" pitchFamily="2" charset="-122"/>
              <a:ea typeface="华文新魏" panose="02010800040101010101" pitchFamily="2" charset="-122"/>
            </a:endParaRPr>
          </a:p>
        </p:txBody>
      </p:sp>
      <p:cxnSp>
        <p:nvCxnSpPr>
          <p:cNvPr id="10" name="直接连接符 9"/>
          <p:cNvCxnSpPr/>
          <p:nvPr>
            <p:custDataLst>
              <p:tags r:id="rId8"/>
            </p:custDataLst>
          </p:nvPr>
        </p:nvCxnSpPr>
        <p:spPr>
          <a:xfrm>
            <a:off x="680720" y="3274695"/>
            <a:ext cx="1073086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9"/>
            </p:custDataLst>
          </p:nvPr>
        </p:nvSpPr>
        <p:spPr>
          <a:xfrm>
            <a:off x="4327755" y="3433507"/>
            <a:ext cx="5032562" cy="2245360"/>
          </a:xfrm>
          <a:prstGeom prst="rect">
            <a:avLst/>
          </a:prstGeom>
          <a:noFill/>
        </p:spPr>
        <p:txBody>
          <a:bodyPr wrap="square" rtlCol="0" anchor="t">
            <a:spAutoFit/>
          </a:bodyPr>
          <a:lstStyle/>
          <a:p>
            <a:pPr algn="ctr">
              <a:lnSpc>
                <a:spcPct val="100000"/>
              </a:lnSpc>
            </a:pPr>
            <a:r>
              <a:rPr lang="zh-CN" altLang="en-US" sz="2800" spc="100">
                <a:solidFill>
                  <a:srgbClr val="C00000"/>
                </a:solidFill>
                <a:uFillTx/>
                <a:latin typeface="方正小标宋简体" panose="03000509000000000000" charset="-122"/>
                <a:ea typeface="方正小标宋简体" panose="03000509000000000000" charset="-122"/>
              </a:rPr>
              <a:t>互相尊重领土主权和领土完整</a:t>
            </a:r>
            <a:endParaRPr lang="zh-CN" altLang="en-US" sz="2800" spc="100">
              <a:solidFill>
                <a:srgbClr val="C00000"/>
              </a:solidFill>
              <a:uFillTx/>
              <a:latin typeface="方正小标宋简体" panose="03000509000000000000" charset="-122"/>
              <a:ea typeface="方正小标宋简体" panose="03000509000000000000" charset="-122"/>
            </a:endParaRPr>
          </a:p>
          <a:p>
            <a:pPr algn="ctr">
              <a:lnSpc>
                <a:spcPct val="100000"/>
              </a:lnSpc>
            </a:pPr>
            <a:r>
              <a:rPr lang="zh-CN" altLang="en-US" sz="2800" spc="100">
                <a:solidFill>
                  <a:srgbClr val="C00000"/>
                </a:solidFill>
                <a:uFillTx/>
                <a:latin typeface="方正小标宋简体" panose="03000509000000000000" charset="-122"/>
                <a:ea typeface="方正小标宋简体" panose="03000509000000000000" charset="-122"/>
              </a:rPr>
              <a:t>互不侵犯</a:t>
            </a:r>
            <a:endParaRPr lang="zh-CN" altLang="en-US" sz="2800" spc="100">
              <a:solidFill>
                <a:srgbClr val="C00000"/>
              </a:solidFill>
              <a:uFillTx/>
              <a:latin typeface="方正小标宋简体" panose="03000509000000000000" charset="-122"/>
              <a:ea typeface="方正小标宋简体" panose="03000509000000000000" charset="-122"/>
            </a:endParaRPr>
          </a:p>
          <a:p>
            <a:pPr algn="ctr">
              <a:lnSpc>
                <a:spcPct val="100000"/>
              </a:lnSpc>
            </a:pPr>
            <a:r>
              <a:rPr lang="zh-CN" altLang="en-US" sz="2800" spc="100">
                <a:solidFill>
                  <a:srgbClr val="C00000"/>
                </a:solidFill>
                <a:uFillTx/>
                <a:latin typeface="方正小标宋简体" panose="03000509000000000000" charset="-122"/>
                <a:ea typeface="方正小标宋简体" panose="03000509000000000000" charset="-122"/>
              </a:rPr>
              <a:t>互不干涉内政</a:t>
            </a:r>
            <a:endParaRPr lang="zh-CN" altLang="en-US" sz="2800" spc="100">
              <a:solidFill>
                <a:srgbClr val="C00000"/>
              </a:solidFill>
              <a:uFillTx/>
              <a:latin typeface="方正小标宋简体" panose="03000509000000000000" charset="-122"/>
              <a:ea typeface="方正小标宋简体" panose="03000509000000000000" charset="-122"/>
            </a:endParaRPr>
          </a:p>
          <a:p>
            <a:pPr algn="ctr">
              <a:lnSpc>
                <a:spcPct val="100000"/>
              </a:lnSpc>
            </a:pPr>
            <a:r>
              <a:rPr lang="zh-CN" altLang="en-US" sz="2800" spc="100">
                <a:solidFill>
                  <a:srgbClr val="C00000"/>
                </a:solidFill>
                <a:uFillTx/>
                <a:latin typeface="方正小标宋简体" panose="03000509000000000000" charset="-122"/>
                <a:ea typeface="方正小标宋简体" panose="03000509000000000000" charset="-122"/>
              </a:rPr>
              <a:t>平等互利</a:t>
            </a:r>
            <a:endParaRPr lang="zh-CN" altLang="en-US" sz="2800" spc="100">
              <a:solidFill>
                <a:srgbClr val="C00000"/>
              </a:solidFill>
              <a:uFillTx/>
              <a:latin typeface="方正小标宋简体" panose="03000509000000000000" charset="-122"/>
              <a:ea typeface="方正小标宋简体" panose="03000509000000000000" charset="-122"/>
            </a:endParaRPr>
          </a:p>
          <a:p>
            <a:pPr algn="ctr">
              <a:lnSpc>
                <a:spcPct val="100000"/>
              </a:lnSpc>
            </a:pPr>
            <a:r>
              <a:rPr lang="zh-CN" altLang="en-US" sz="2800" spc="100">
                <a:solidFill>
                  <a:srgbClr val="C00000"/>
                </a:solidFill>
                <a:uFillTx/>
                <a:latin typeface="方正小标宋简体" panose="03000509000000000000" charset="-122"/>
                <a:ea typeface="方正小标宋简体" panose="03000509000000000000" charset="-122"/>
              </a:rPr>
              <a:t>和平共处</a:t>
            </a:r>
            <a:endParaRPr lang="zh-CN" altLang="en-US" sz="2800" spc="100">
              <a:solidFill>
                <a:srgbClr val="C00000"/>
              </a:solidFill>
              <a:uFillTx/>
              <a:latin typeface="方正小标宋简体" panose="03000509000000000000" charset="-122"/>
              <a:ea typeface="方正小标宋简体" panose="03000509000000000000" charset="-122"/>
            </a:endParaRPr>
          </a:p>
        </p:txBody>
      </p:sp>
      <p:grpSp>
        <p:nvGrpSpPr>
          <p:cNvPr id="13" name="组合 12"/>
          <p:cNvGrpSpPr/>
          <p:nvPr>
            <p:custDataLst>
              <p:tags r:id="rId10"/>
            </p:custDataLst>
          </p:nvPr>
        </p:nvGrpSpPr>
        <p:grpSpPr>
          <a:xfrm>
            <a:off x="2639060" y="3623945"/>
            <a:ext cx="2496185" cy="2574290"/>
            <a:chOff x="307" y="6240"/>
            <a:chExt cx="3729" cy="4219"/>
          </a:xfrm>
        </p:grpSpPr>
        <p:pic>
          <p:nvPicPr>
            <p:cNvPr id="14" name="图片 13" descr="周恩来"/>
            <p:cNvPicPr>
              <a:picLocks noChangeAspect="1"/>
            </p:cNvPicPr>
            <p:nvPr>
              <p:custDataLst>
                <p:tags r:id="rId11"/>
              </p:custDataLst>
            </p:nvPr>
          </p:nvPicPr>
          <p:blipFill>
            <a:blip r:embed="rId12">
              <a:clrChange>
                <a:clrFrom>
                  <a:srgbClr val="FFFFFF">
                    <a:alpha val="100000"/>
                  </a:srgbClr>
                </a:clrFrom>
                <a:clrTo>
                  <a:srgbClr val="FFFFFF">
                    <a:alpha val="100000"/>
                    <a:alpha val="0"/>
                  </a:srgbClr>
                </a:clrTo>
              </a:clrChange>
            </a:blip>
            <a:srcRect b="28998"/>
            <a:stretch>
              <a:fillRect/>
            </a:stretch>
          </p:blipFill>
          <p:spPr>
            <a:xfrm>
              <a:off x="307" y="6382"/>
              <a:ext cx="3729" cy="4077"/>
            </a:xfrm>
            <a:prstGeom prst="rect">
              <a:avLst/>
            </a:prstGeom>
          </p:spPr>
        </p:pic>
        <p:sp>
          <p:nvSpPr>
            <p:cNvPr id="16" name="文本框 15"/>
            <p:cNvSpPr txBox="1"/>
            <p:nvPr>
              <p:custDataLst>
                <p:tags r:id="rId13"/>
              </p:custDataLst>
            </p:nvPr>
          </p:nvSpPr>
          <p:spPr>
            <a:xfrm>
              <a:off x="522" y="6240"/>
              <a:ext cx="693" cy="1965"/>
            </a:xfrm>
            <a:prstGeom prst="rect">
              <a:avLst/>
            </a:prstGeom>
            <a:noFill/>
          </p:spPr>
          <p:txBody>
            <a:bodyPr wrap="square" rtlCol="0" anchor="t">
              <a:spAutoFit/>
            </a:bodyPr>
            <a:lstStyle/>
            <a:p>
              <a:pPr algn="just"/>
              <a:r>
                <a:rPr lang="zh-CN" altLang="en-US">
                  <a:latin typeface="华康行书体W5" panose="03000509000000000000" charset="-122"/>
                  <a:ea typeface="华康行书体W5" panose="03000509000000000000" charset="-122"/>
                </a:rPr>
                <a:t>◎</a:t>
              </a:r>
              <a:r>
                <a:rPr lang="zh-CN">
                  <a:latin typeface="华康行书体W5" panose="03000509000000000000" charset="-122"/>
                  <a:ea typeface="华康行书体W5" panose="03000509000000000000" charset="-122"/>
                </a:rPr>
                <a:t>周恩来</a:t>
              </a:r>
              <a:endParaRPr lang="zh-CN">
                <a:latin typeface="华康行书体W5" panose="03000509000000000000" charset="-122"/>
                <a:ea typeface="华康行书体W5" panose="03000509000000000000" charset="-122"/>
              </a:endParaRPr>
            </a:p>
          </p:txBody>
        </p:sp>
      </p:gr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3000"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0"/>
                            </p:stCondLst>
                            <p:childTnLst>
                              <p:par>
                                <p:cTn id="39" presetID="53" presetClass="entr" presetSubtype="16" fill="hold" grpId="0" nodeType="afterEffect">
                                  <p:stCondLst>
                                    <p:cond delay="0"/>
                                  </p:stCondLst>
                                  <p:childTnLst>
                                    <p:set>
                                      <p:cBhvr>
                                        <p:cTn id="40" dur="3000" fill="hold">
                                          <p:stCondLst>
                                            <p:cond delay="0"/>
                                          </p:stCondLst>
                                        </p:cTn>
                                        <p:tgtEl>
                                          <p:spTgt spid="7"/>
                                        </p:tgtEl>
                                        <p:attrNameLst>
                                          <p:attrName>style.visibility</p:attrName>
                                        </p:attrNameLst>
                                      </p:cBhvr>
                                      <p:to>
                                        <p:strVal val="visible"/>
                                      </p:to>
                                    </p:set>
                                    <p:anim calcmode="lin" valueType="num">
                                      <p:cBhvr>
                                        <p:cTn id="41" dur="3000" fill="hold"/>
                                        <p:tgtEl>
                                          <p:spTgt spid="7"/>
                                        </p:tgtEl>
                                        <p:attrNameLst>
                                          <p:attrName>ppt_w</p:attrName>
                                        </p:attrNameLst>
                                      </p:cBhvr>
                                      <p:tavLst>
                                        <p:tav tm="0">
                                          <p:val>
                                            <p:fltVal val="0"/>
                                          </p:val>
                                        </p:tav>
                                        <p:tav tm="100000">
                                          <p:val>
                                            <p:strVal val="#ppt_w"/>
                                          </p:val>
                                        </p:tav>
                                      </p:tavLst>
                                    </p:anim>
                                    <p:anim calcmode="lin" valueType="num">
                                      <p:cBhvr>
                                        <p:cTn id="42" dur="3000" fill="hold"/>
                                        <p:tgtEl>
                                          <p:spTgt spid="7"/>
                                        </p:tgtEl>
                                        <p:attrNameLst>
                                          <p:attrName>ppt_h</p:attrName>
                                        </p:attrNameLst>
                                      </p:cBhvr>
                                      <p:tavLst>
                                        <p:tav tm="0">
                                          <p:val>
                                            <p:fltVal val="0"/>
                                          </p:val>
                                        </p:tav>
                                        <p:tav tm="100000">
                                          <p:val>
                                            <p:strVal val="#ppt_h"/>
                                          </p:val>
                                        </p:tav>
                                      </p:tavLst>
                                    </p:anim>
                                    <p:animEffect transition="in" filter="fade">
                                      <p:cBhvr>
                                        <p:cTn id="43" dur="3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par>
                                <p:cTn id="53" presetID="9"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wipe(left)">
                                      <p:cBhvr>
                                        <p:cTn id="6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6" grpId="0" animBg="1"/>
      <p:bldP spid="7" grpId="0"/>
      <p:bldP spid="100" grpId="0"/>
      <p:bldP spid="1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5"/>
          <p:cNvPicPr>
            <a:picLocks noChangeAspect="1"/>
          </p:cNvPicPr>
          <p:nvPr>
            <p:custDataLst>
              <p:tags r:id="rId1"/>
            </p:custDataLst>
          </p:nvPr>
        </p:nvPicPr>
        <p:blipFill>
          <a:blip r:embed="rId2"/>
          <a:stretch>
            <a:fillRect/>
          </a:stretch>
        </p:blipFill>
        <p:spPr>
          <a:xfrm>
            <a:off x="0" y="1233499"/>
            <a:ext cx="5328331" cy="5623976"/>
          </a:xfrm>
          <a:prstGeom prst="rect">
            <a:avLst/>
          </a:prstGeom>
          <a:noFill/>
          <a:ln w="9525">
            <a:noFill/>
          </a:ln>
        </p:spPr>
      </p:pic>
      <p:pic>
        <p:nvPicPr>
          <p:cNvPr id="917582" name="图片 917581"/>
          <p:cNvPicPr>
            <a:picLocks noChangeAspect="1"/>
          </p:cNvPicPr>
          <p:nvPr>
            <p:custDataLst>
              <p:tags r:id="rId3"/>
            </p:custDataLst>
          </p:nvPr>
        </p:nvPicPr>
        <p:blipFill>
          <a:blip r:embed="rId4">
            <a:clrChange>
              <a:clrFrom>
                <a:srgbClr val="FFFFFF"/>
              </a:clrFrom>
              <a:clrTo>
                <a:srgbClr val="FFFFFF">
                  <a:alpha val="0"/>
                </a:srgbClr>
              </a:clrTo>
            </a:clrChange>
          </a:blip>
          <a:stretch>
            <a:fillRect/>
          </a:stretch>
        </p:blipFill>
        <p:spPr>
          <a:xfrm>
            <a:off x="1148080" y="2387600"/>
            <a:ext cx="1697990" cy="1784350"/>
          </a:xfrm>
          <a:prstGeom prst="rect">
            <a:avLst/>
          </a:prstGeom>
          <a:noFill/>
          <a:ln w="9525">
            <a:noFill/>
          </a:ln>
        </p:spPr>
      </p:pic>
      <p:sp>
        <p:nvSpPr>
          <p:cNvPr id="917578" name="矩形 917577"/>
          <p:cNvSpPr/>
          <p:nvPr>
            <p:custDataLst>
              <p:tags r:id="rId5"/>
            </p:custDataLst>
          </p:nvPr>
        </p:nvSpPr>
        <p:spPr>
          <a:xfrm>
            <a:off x="1377950" y="2740660"/>
            <a:ext cx="1075055" cy="1106170"/>
          </a:xfrm>
          <a:prstGeom prst="rect">
            <a:avLst/>
          </a:prstGeom>
          <a:noFill/>
          <a:ln w="9525">
            <a:noFill/>
          </a:ln>
        </p:spPr>
        <p:txBody>
          <a:bodyPr wrap="none" anchor="t" anchorCtr="0">
            <a:noAutofit/>
          </a:bodyPr>
          <a:lstStyle/>
          <a:p>
            <a:pPr algn="r" defTabSz="863600"/>
            <a:r>
              <a:rPr lang="zh-CN" altLang="en-US" sz="6600">
                <a:solidFill>
                  <a:srgbClr val="FF0000"/>
                </a:solidFill>
                <a:latin typeface="Times New Roman" panose="02020603050405020304" pitchFamily="18" charset="0"/>
                <a:ea typeface="隶书" panose="02010509060101010101" pitchFamily="49" charset="-122"/>
              </a:rPr>
              <a:t>目</a:t>
            </a:r>
            <a:endParaRPr lang="zh-CN" altLang="en-US" sz="6600">
              <a:solidFill>
                <a:srgbClr val="FF0000"/>
              </a:solidFill>
              <a:latin typeface="Times New Roman" panose="02020603050405020304" pitchFamily="18" charset="0"/>
              <a:ea typeface="隶书" panose="02010509060101010101" pitchFamily="49" charset="-122"/>
            </a:endParaRPr>
          </a:p>
        </p:txBody>
      </p:sp>
      <p:pic>
        <p:nvPicPr>
          <p:cNvPr id="4" name="图片 3"/>
          <p:cNvPicPr>
            <a:picLocks noChangeAspect="1"/>
          </p:cNvPicPr>
          <p:nvPr>
            <p:custDataLst>
              <p:tags r:id="rId6"/>
            </p:custDataLst>
          </p:nvPr>
        </p:nvPicPr>
        <p:blipFill>
          <a:blip r:embed="rId4">
            <a:clrChange>
              <a:clrFrom>
                <a:srgbClr val="FFFFFF"/>
              </a:clrFrom>
              <a:clrTo>
                <a:srgbClr val="FFFFFF">
                  <a:alpha val="0"/>
                </a:srgbClr>
              </a:clrTo>
            </a:clrChange>
          </a:blip>
          <a:stretch>
            <a:fillRect/>
          </a:stretch>
        </p:blipFill>
        <p:spPr>
          <a:xfrm>
            <a:off x="3420745" y="2492375"/>
            <a:ext cx="1679575" cy="1679575"/>
          </a:xfrm>
          <a:prstGeom prst="rect">
            <a:avLst/>
          </a:prstGeom>
          <a:noFill/>
          <a:ln w="9525">
            <a:noFill/>
          </a:ln>
        </p:spPr>
      </p:pic>
      <p:sp>
        <p:nvSpPr>
          <p:cNvPr id="6" name="矩形 5"/>
          <p:cNvSpPr/>
          <p:nvPr>
            <p:custDataLst>
              <p:tags r:id="rId7"/>
            </p:custDataLst>
          </p:nvPr>
        </p:nvSpPr>
        <p:spPr>
          <a:xfrm>
            <a:off x="3780790" y="2736215"/>
            <a:ext cx="959485" cy="1106805"/>
          </a:xfrm>
          <a:prstGeom prst="rect">
            <a:avLst/>
          </a:prstGeom>
          <a:noFill/>
          <a:ln w="9525">
            <a:noFill/>
          </a:ln>
        </p:spPr>
        <p:txBody>
          <a:bodyPr wrap="square" anchor="t" anchorCtr="0">
            <a:spAutoFit/>
          </a:bodyPr>
          <a:lstStyle/>
          <a:p>
            <a:pPr algn="r" defTabSz="863600"/>
            <a:r>
              <a:rPr lang="zh-CN" altLang="en-US" sz="6600">
                <a:solidFill>
                  <a:srgbClr val="FF0000"/>
                </a:solidFill>
                <a:latin typeface="Times New Roman" panose="02020603050405020304" pitchFamily="18" charset="0"/>
                <a:ea typeface="隶书" panose="02010509060101010101" pitchFamily="49" charset="-122"/>
              </a:rPr>
              <a:t>录</a:t>
            </a:r>
            <a:endParaRPr lang="zh-CN" altLang="en-US" sz="6600">
              <a:solidFill>
                <a:srgbClr val="FF0000"/>
              </a:solidFill>
              <a:latin typeface="Times New Roman" panose="02020603050405020304" pitchFamily="18" charset="0"/>
              <a:ea typeface="隶书" panose="02010509060101010101" pitchFamily="49" charset="-122"/>
            </a:endParaRPr>
          </a:p>
        </p:txBody>
      </p:sp>
      <p:grpSp>
        <p:nvGrpSpPr>
          <p:cNvPr id="5" name="组合 4"/>
          <p:cNvGrpSpPr/>
          <p:nvPr>
            <p:custDataLst>
              <p:tags r:id="rId8"/>
            </p:custDataLst>
          </p:nvPr>
        </p:nvGrpSpPr>
        <p:grpSpPr>
          <a:xfrm>
            <a:off x="5912232" y="867410"/>
            <a:ext cx="4845388" cy="5697183"/>
            <a:chOff x="9144" y="626"/>
            <a:chExt cx="7583" cy="9528"/>
          </a:xfrm>
        </p:grpSpPr>
        <p:sp>
          <p:nvSpPr>
            <p:cNvPr id="8" name="等腰三角形 7"/>
            <p:cNvSpPr/>
            <p:nvPr>
              <p:custDataLst>
                <p:tags r:id="rId9"/>
              </p:custDataLst>
            </p:nvPr>
          </p:nvSpPr>
          <p:spPr>
            <a:xfrm rot="5400000">
              <a:off x="9510" y="5036"/>
              <a:ext cx="9527" cy="707"/>
            </a:xfrm>
            <a:prstGeom prst="triangle">
              <a:avLst/>
            </a:prstGeom>
            <a:solidFill>
              <a:srgbClr val="4D576B">
                <a:lumMod val="60000"/>
                <a:lumOff val="40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3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9" name="流程图: 过程 8"/>
            <p:cNvSpPr/>
            <p:nvPr>
              <p:custDataLst>
                <p:tags r:id="rId10"/>
              </p:custDataLst>
            </p:nvPr>
          </p:nvSpPr>
          <p:spPr>
            <a:xfrm>
              <a:off x="11872" y="627"/>
              <a:ext cx="2048" cy="9527"/>
            </a:xfrm>
            <a:prstGeom prst="flowChartProcess">
              <a:avLst/>
            </a:prstGeom>
            <a:solidFill>
              <a:srgbClr val="4D576B">
                <a:lumMod val="20000"/>
                <a:lumOff val="80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0" name="剪去对角的矩形 9"/>
            <p:cNvSpPr/>
            <p:nvPr>
              <p:custDataLst>
                <p:tags r:id="rId11"/>
              </p:custDataLst>
            </p:nvPr>
          </p:nvSpPr>
          <p:spPr>
            <a:xfrm>
              <a:off x="9214" y="979"/>
              <a:ext cx="7348" cy="1260"/>
            </a:xfrm>
            <a:prstGeom prst="snip2DiagRect">
              <a:avLst>
                <a:gd name="adj1" fmla="val 0"/>
                <a:gd name="adj2" fmla="val 22549"/>
              </a:avLst>
            </a:prstGeom>
            <a:solidFill>
              <a:srgbClr val="1F74AD"/>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1" name="任意多边形 10"/>
            <p:cNvSpPr/>
            <p:nvPr>
              <p:custDataLst>
                <p:tags r:id="rId12"/>
              </p:custDataLst>
            </p:nvPr>
          </p:nvSpPr>
          <p:spPr>
            <a:xfrm>
              <a:off x="12256" y="979"/>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1F74AD"/>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4" name="任意多边形 13"/>
            <p:cNvSpPr/>
            <p:nvPr>
              <p:custDataLst>
                <p:tags r:id="rId13"/>
              </p:custDataLst>
            </p:nvPr>
          </p:nvSpPr>
          <p:spPr>
            <a:xfrm>
              <a:off x="12256" y="2238"/>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1F74AD">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3" name="剪去对角的矩形 12"/>
            <p:cNvSpPr/>
            <p:nvPr>
              <p:custDataLst>
                <p:tags r:id="rId14"/>
              </p:custDataLst>
            </p:nvPr>
          </p:nvSpPr>
          <p:spPr>
            <a:xfrm>
              <a:off x="9144" y="2500"/>
              <a:ext cx="7348" cy="1260"/>
            </a:xfrm>
            <a:prstGeom prst="snip2DiagRect">
              <a:avLst>
                <a:gd name="adj1" fmla="val 0"/>
                <a:gd name="adj2" fmla="val 22549"/>
              </a:avLst>
            </a:pr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custDataLst>
                <p:tags r:id="rId15"/>
              </p:custDataLst>
            </p:nvPr>
          </p:nvSpPr>
          <p:spPr>
            <a:xfrm>
              <a:off x="9144" y="2519"/>
              <a:ext cx="4495" cy="1260"/>
            </a:xfrm>
            <a:prstGeom prst="rect">
              <a:avLst/>
            </a:pr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rmAutofit/>
            </a:bodyPr>
            <a:lstStyle/>
            <a:p>
              <a:pPr algn="ctr">
                <a:lnSpc>
                  <a:spcPct val="120000"/>
                </a:lnSpc>
              </a:pPr>
              <a:r>
                <a:rPr lang="en-US" altLang="zh-CN" sz="3200" b="1" spc="150">
                  <a:latin typeface="Arial" panose="020B0604020202020204" pitchFamily="34" charset="0"/>
                  <a:ea typeface="微软雅黑" panose="020B0503020204020204" charset="-122"/>
                  <a:sym typeface="Arial" panose="020B0604020202020204" pitchFamily="34" charset="0"/>
                </a:rPr>
                <a:t>2  </a:t>
              </a:r>
              <a:r>
                <a:rPr lang="zh-CN" altLang="en-US" sz="3200" b="1" spc="300">
                  <a:latin typeface="Arial" panose="020B0604020202020204" pitchFamily="34" charset="0"/>
                  <a:ea typeface="微软雅黑" panose="020B0503020204020204" charset="-122"/>
                  <a:cs typeface="+mj-cs"/>
                  <a:sym typeface="Arial" panose="020B0604020202020204" pitchFamily="34" charset="0"/>
                </a:rPr>
                <a:t>考情分析</a:t>
              </a:r>
              <a:endParaRPr lang="en-US" altLang="zh-CN" sz="3200" b="1" spc="150">
                <a:latin typeface="Arial" panose="020B0604020202020204" pitchFamily="34" charset="0"/>
                <a:ea typeface="微软雅黑" panose="020B0503020204020204" charset="-122"/>
                <a:sym typeface="Arial" panose="020B0604020202020204" pitchFamily="34" charset="0"/>
              </a:endParaRPr>
            </a:p>
          </p:txBody>
        </p:sp>
        <p:sp>
          <p:nvSpPr>
            <p:cNvPr id="16" name="任意多边形 15"/>
            <p:cNvSpPr/>
            <p:nvPr>
              <p:custDataLst>
                <p:tags r:id="rId16"/>
              </p:custDataLst>
            </p:nvPr>
          </p:nvSpPr>
          <p:spPr>
            <a:xfrm>
              <a:off x="12253" y="2489"/>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7" name="任意多边形 16"/>
            <p:cNvSpPr/>
            <p:nvPr>
              <p:custDataLst>
                <p:tags r:id="rId17"/>
              </p:custDataLst>
            </p:nvPr>
          </p:nvSpPr>
          <p:spPr>
            <a:xfrm>
              <a:off x="12253" y="3749"/>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3498DB">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8" name="剪去对角的矩形 17"/>
            <p:cNvSpPr/>
            <p:nvPr>
              <p:custDataLst>
                <p:tags r:id="rId18"/>
              </p:custDataLst>
            </p:nvPr>
          </p:nvSpPr>
          <p:spPr>
            <a:xfrm>
              <a:off x="9144" y="4014"/>
              <a:ext cx="7348" cy="1260"/>
            </a:xfrm>
            <a:prstGeom prst="snip2DiagRect">
              <a:avLst>
                <a:gd name="adj1" fmla="val 0"/>
                <a:gd name="adj2" fmla="val 22549"/>
              </a:avLst>
            </a:prstGeom>
            <a:solidFill>
              <a:srgbClr val="1AA3AA"/>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9" name="矩形 18"/>
            <p:cNvSpPr/>
            <p:nvPr>
              <p:custDataLst>
                <p:tags r:id="rId19"/>
              </p:custDataLst>
            </p:nvPr>
          </p:nvSpPr>
          <p:spPr>
            <a:xfrm>
              <a:off x="9365" y="3976"/>
              <a:ext cx="4207" cy="1260"/>
            </a:xfrm>
            <a:prstGeom prst="rect">
              <a:avLst/>
            </a:prstGeom>
            <a:no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rmAutofit/>
            </a:bodyPr>
            <a:lstStyle/>
            <a:p>
              <a:pPr algn="ctr">
                <a:lnSpc>
                  <a:spcPct val="120000"/>
                </a:lnSpc>
              </a:pPr>
              <a:r>
                <a:rPr lang="en-US" altLang="zh-CN" sz="3280" b="1" spc="150">
                  <a:latin typeface="Arial" panose="020B0604020202020204" pitchFamily="34" charset="0"/>
                  <a:ea typeface="微软雅黑" panose="020B0503020204020204" charset="-122"/>
                  <a:sym typeface="Arial" panose="020B0604020202020204" pitchFamily="34" charset="0"/>
                </a:rPr>
                <a:t>3  </a:t>
              </a:r>
              <a:r>
                <a:rPr lang="zh-CN" altLang="en-US" sz="3280" b="1" spc="300">
                  <a:latin typeface="Arial" panose="020B0604020202020204" pitchFamily="34" charset="0"/>
                  <a:ea typeface="微软雅黑" panose="020B0503020204020204" charset="-122"/>
                  <a:cs typeface="+mj-cs"/>
                  <a:sym typeface="Arial" panose="020B0604020202020204" pitchFamily="34" charset="0"/>
                </a:rPr>
                <a:t>时空定位</a:t>
              </a:r>
              <a:endParaRPr lang="en-US" altLang="zh-CN" sz="3280" b="1" spc="150">
                <a:latin typeface="Arial" panose="020B0604020202020204" pitchFamily="34" charset="0"/>
                <a:ea typeface="微软雅黑" panose="020B0503020204020204" charset="-122"/>
                <a:sym typeface="Arial" panose="020B0604020202020204" pitchFamily="34" charset="0"/>
              </a:endParaRPr>
            </a:p>
          </p:txBody>
        </p:sp>
        <p:sp>
          <p:nvSpPr>
            <p:cNvPr id="20" name="任意多边形 19"/>
            <p:cNvSpPr/>
            <p:nvPr>
              <p:custDataLst>
                <p:tags r:id="rId20"/>
              </p:custDataLst>
            </p:nvPr>
          </p:nvSpPr>
          <p:spPr>
            <a:xfrm>
              <a:off x="12251" y="4000"/>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1AA3AA"/>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1" name="任意多边形 20"/>
            <p:cNvSpPr/>
            <p:nvPr>
              <p:custDataLst>
                <p:tags r:id="rId21"/>
              </p:custDataLst>
            </p:nvPr>
          </p:nvSpPr>
          <p:spPr>
            <a:xfrm>
              <a:off x="12227" y="5272"/>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1AA3AA">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46" name="剪去对角的矩形 6"/>
            <p:cNvSpPr/>
            <p:nvPr>
              <p:custDataLst>
                <p:tags r:id="rId22"/>
              </p:custDataLst>
            </p:nvPr>
          </p:nvSpPr>
          <p:spPr>
            <a:xfrm>
              <a:off x="9144" y="8665"/>
              <a:ext cx="7348" cy="1260"/>
            </a:xfrm>
            <a:prstGeom prst="snip2DiagRect">
              <a:avLst>
                <a:gd name="adj1" fmla="val 0"/>
                <a:gd name="adj2" fmla="val 22549"/>
              </a:avLst>
            </a:prstGeom>
            <a:solidFill>
              <a:srgbClr val="FFC000"/>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47" name="矩形 46"/>
            <p:cNvSpPr/>
            <p:nvPr>
              <p:custDataLst>
                <p:tags r:id="rId23"/>
              </p:custDataLst>
            </p:nvPr>
          </p:nvSpPr>
          <p:spPr>
            <a:xfrm>
              <a:off x="9253" y="8166"/>
              <a:ext cx="7474" cy="1883"/>
            </a:xfrm>
            <a:prstGeom prst="rect">
              <a:avLst/>
            </a:prstGeom>
            <a:no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Autofit/>
            </a:bodyPr>
            <a:lstStyle/>
            <a:p>
              <a:pPr algn="ctr">
                <a:lnSpc>
                  <a:spcPct val="120000"/>
                </a:lnSpc>
              </a:pPr>
              <a:endParaRPr lang="en-US" altLang="zh-CN" sz="3200" b="1" spc="150">
                <a:latin typeface="+mj-ea"/>
                <a:ea typeface="+mj-ea"/>
                <a:cs typeface="+mj-ea"/>
                <a:sym typeface="Arial" panose="020B0604020202020204" pitchFamily="34" charset="0"/>
              </a:endParaRPr>
            </a:p>
            <a:p>
              <a:pPr algn="ctr">
                <a:lnSpc>
                  <a:spcPct val="120000"/>
                </a:lnSpc>
              </a:pPr>
              <a:r>
                <a:rPr lang="en-US" altLang="zh-CN" sz="3200" b="1" spc="150">
                  <a:latin typeface="微软雅黑" panose="020B0503020204020204" charset="-122"/>
                  <a:ea typeface="微软雅黑" panose="020B0503020204020204" charset="-122"/>
                  <a:cs typeface="微软雅黑" panose="020B0503020204020204" charset="-122"/>
                  <a:sym typeface="Arial" panose="020B0604020202020204" pitchFamily="34" charset="0"/>
                </a:rPr>
                <a:t>6  本讲涉及的选必知识</a:t>
              </a:r>
              <a:endParaRPr lang="en-US" altLang="zh-CN" sz="3200" b="1" spc="150">
                <a:solidFill>
                  <a:sysClr val="window" lastClr="FFFFFF"/>
                </a:solidFill>
                <a:latin typeface="+mj-ea"/>
                <a:ea typeface="+mj-ea"/>
                <a:cs typeface="+mj-ea"/>
                <a:sym typeface="Arial" panose="020B0604020202020204" pitchFamily="34" charset="0"/>
              </a:endParaRPr>
            </a:p>
            <a:p>
              <a:pPr algn="ctr">
                <a:lnSpc>
                  <a:spcPct val="120000"/>
                </a:lnSpc>
                <a:buClrTx/>
                <a:buSzTx/>
                <a:buFontTx/>
              </a:pPr>
              <a:endParaRPr lang="en-US" altLang="zh-CN" sz="1900" b="1" spc="150">
                <a:solidFill>
                  <a:sysClr val="window" lastClr="FFFFFF"/>
                </a:solidFill>
                <a:latin typeface="+mj-ea"/>
                <a:ea typeface="+mj-ea"/>
                <a:cs typeface="+mj-ea"/>
                <a:sym typeface="Arial" panose="020B0604020202020204" pitchFamily="34" charset="0"/>
              </a:endParaRPr>
            </a:p>
          </p:txBody>
        </p:sp>
        <p:sp>
          <p:nvSpPr>
            <p:cNvPr id="49" name="任意多边形 14"/>
            <p:cNvSpPr/>
            <p:nvPr>
              <p:custDataLst>
                <p:tags r:id="rId24"/>
              </p:custDataLst>
            </p:nvPr>
          </p:nvSpPr>
          <p:spPr>
            <a:xfrm>
              <a:off x="12239" y="8559"/>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FFC000"/>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0" name="任意多边形 15"/>
            <p:cNvSpPr/>
            <p:nvPr>
              <p:custDataLst>
                <p:tags r:id="rId25"/>
              </p:custDataLst>
            </p:nvPr>
          </p:nvSpPr>
          <p:spPr>
            <a:xfrm>
              <a:off x="12239" y="9824"/>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FFC000">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1" name="剪去对角的矩形 6"/>
            <p:cNvSpPr/>
            <p:nvPr>
              <p:custDataLst>
                <p:tags r:id="rId26"/>
              </p:custDataLst>
            </p:nvPr>
          </p:nvSpPr>
          <p:spPr>
            <a:xfrm>
              <a:off x="9144" y="5539"/>
              <a:ext cx="7348" cy="1260"/>
            </a:xfrm>
            <a:prstGeom prst="snip2DiagRect">
              <a:avLst>
                <a:gd name="adj1" fmla="val 0"/>
                <a:gd name="adj2" fmla="val 22549"/>
              </a:avLst>
            </a:prstGeom>
            <a:solidFill>
              <a:srgbClr val="69A35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2" name="矩形 31"/>
            <p:cNvSpPr/>
            <p:nvPr>
              <p:custDataLst>
                <p:tags r:id="rId27"/>
              </p:custDataLst>
            </p:nvPr>
          </p:nvSpPr>
          <p:spPr>
            <a:xfrm>
              <a:off x="9387" y="5480"/>
              <a:ext cx="3982" cy="1260"/>
            </a:xfrm>
            <a:prstGeom prst="rect">
              <a:avLst/>
            </a:prstGeom>
            <a:no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rmAutofit fontScale="90000"/>
            </a:bodyPr>
            <a:lstStyle/>
            <a:p>
              <a:pPr algn="ctr">
                <a:lnSpc>
                  <a:spcPct val="120000"/>
                </a:lnSpc>
              </a:pPr>
              <a:r>
                <a:rPr lang="en-US" altLang="zh-CN" sz="3600" b="1" spc="150">
                  <a:latin typeface="Arial" panose="020B0604020202020204" pitchFamily="34" charset="0"/>
                  <a:ea typeface="微软雅黑" panose="020B0503020204020204" charset="-122"/>
                  <a:sym typeface="Arial" panose="020B0604020202020204" pitchFamily="34" charset="0"/>
                </a:rPr>
                <a:t>4  </a:t>
              </a:r>
              <a:r>
                <a:rPr lang="zh-CN" altLang="en-US" sz="3600" b="1" spc="300">
                  <a:latin typeface="Arial" panose="020B0604020202020204" pitchFamily="34" charset="0"/>
                  <a:ea typeface="微软雅黑" panose="020B0503020204020204" charset="-122"/>
                  <a:cs typeface="+mj-cs"/>
                  <a:sym typeface="Arial" panose="020B0604020202020204" pitchFamily="34" charset="0"/>
                </a:rPr>
                <a:t>考点梳理</a:t>
              </a:r>
              <a:endParaRPr lang="en-US" altLang="zh-CN" sz="3600" b="1" spc="150">
                <a:latin typeface="Arial" panose="020B0604020202020204" pitchFamily="34" charset="0"/>
                <a:ea typeface="微软雅黑" panose="020B0503020204020204" charset="-122"/>
                <a:sym typeface="Arial" panose="020B0604020202020204" pitchFamily="34" charset="0"/>
              </a:endParaRPr>
            </a:p>
          </p:txBody>
        </p:sp>
        <p:sp>
          <p:nvSpPr>
            <p:cNvPr id="33" name="任意多边形 14"/>
            <p:cNvSpPr/>
            <p:nvPr>
              <p:custDataLst>
                <p:tags r:id="rId28"/>
              </p:custDataLst>
            </p:nvPr>
          </p:nvSpPr>
          <p:spPr>
            <a:xfrm>
              <a:off x="12256" y="5523"/>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69A35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4" name="任意多边形 15"/>
            <p:cNvSpPr/>
            <p:nvPr>
              <p:custDataLst>
                <p:tags r:id="rId29"/>
              </p:custDataLst>
            </p:nvPr>
          </p:nvSpPr>
          <p:spPr>
            <a:xfrm>
              <a:off x="12256" y="6783"/>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69A35B">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8" name="剪去对角的矩形 7"/>
            <p:cNvSpPr/>
            <p:nvPr>
              <p:custDataLst>
                <p:tags r:id="rId30"/>
              </p:custDataLst>
            </p:nvPr>
          </p:nvSpPr>
          <p:spPr>
            <a:xfrm>
              <a:off x="9214" y="7102"/>
              <a:ext cx="7348" cy="1260"/>
            </a:xfrm>
            <a:prstGeom prst="snip2DiagRect">
              <a:avLst>
                <a:gd name="adj1" fmla="val 0"/>
                <a:gd name="adj2" fmla="val 22549"/>
              </a:avLst>
            </a:prstGeom>
            <a:solidFill>
              <a:srgbClr val="9BBB59"/>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9" name="矩形 38"/>
            <p:cNvSpPr/>
            <p:nvPr>
              <p:custDataLst>
                <p:tags r:id="rId31"/>
              </p:custDataLst>
            </p:nvPr>
          </p:nvSpPr>
          <p:spPr>
            <a:xfrm>
              <a:off x="9387" y="7049"/>
              <a:ext cx="4110" cy="1260"/>
            </a:xfrm>
            <a:prstGeom prst="rect">
              <a:avLst/>
            </a:prstGeom>
            <a:no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rmAutofit fontScale="90000"/>
            </a:bodyPr>
            <a:lstStyle/>
            <a:p>
              <a:pPr algn="ctr">
                <a:lnSpc>
                  <a:spcPct val="120000"/>
                </a:lnSpc>
              </a:pPr>
              <a:r>
                <a:rPr lang="en-US" altLang="zh-CN" sz="3600" b="1" spc="150">
                  <a:latin typeface="Arial" panose="020B0604020202020204" pitchFamily="34" charset="0"/>
                  <a:ea typeface="微软雅黑" panose="020B0503020204020204" charset="-122"/>
                  <a:sym typeface="Arial" panose="020B0604020202020204" pitchFamily="34" charset="0"/>
                </a:rPr>
                <a:t>5  </a:t>
              </a:r>
              <a:r>
                <a:rPr lang="zh-CN" altLang="en-US" sz="3600" b="1" spc="300">
                  <a:latin typeface="Arial" panose="020B0604020202020204" pitchFamily="34" charset="0"/>
                  <a:ea typeface="微软雅黑" panose="020B0503020204020204" charset="-122"/>
                  <a:cs typeface="+mj-cs"/>
                  <a:sym typeface="Arial" panose="020B0604020202020204" pitchFamily="34" charset="0"/>
                </a:rPr>
                <a:t>考题预测</a:t>
              </a:r>
              <a:endParaRPr lang="en-US" altLang="zh-CN" sz="3600" b="1" spc="150">
                <a:latin typeface="Arial" panose="020B0604020202020204" pitchFamily="34" charset="0"/>
                <a:ea typeface="微软雅黑" panose="020B0503020204020204" charset="-122"/>
                <a:sym typeface="Arial" panose="020B0604020202020204" pitchFamily="34" charset="0"/>
              </a:endParaRPr>
            </a:p>
          </p:txBody>
        </p:sp>
        <p:sp>
          <p:nvSpPr>
            <p:cNvPr id="40" name="任意多边形 16"/>
            <p:cNvSpPr/>
            <p:nvPr>
              <p:custDataLst>
                <p:tags r:id="rId32"/>
              </p:custDataLst>
            </p:nvPr>
          </p:nvSpPr>
          <p:spPr>
            <a:xfrm>
              <a:off x="12256" y="7048"/>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9BBB59"/>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41" name="任意多边形 17"/>
            <p:cNvSpPr/>
            <p:nvPr>
              <p:custDataLst>
                <p:tags r:id="rId33"/>
              </p:custDataLst>
            </p:nvPr>
          </p:nvSpPr>
          <p:spPr>
            <a:xfrm>
              <a:off x="12500" y="8141"/>
              <a:ext cx="1070" cy="246"/>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9BBB59">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grpSp>
      <p:sp>
        <p:nvSpPr>
          <p:cNvPr id="85" name="文本框 84"/>
          <p:cNvSpPr txBox="1"/>
          <p:nvPr>
            <p:custDataLst>
              <p:tags r:id="rId34"/>
            </p:custDataLst>
          </p:nvPr>
        </p:nvSpPr>
        <p:spPr>
          <a:xfrm>
            <a:off x="6016625" y="1175385"/>
            <a:ext cx="2653030" cy="681990"/>
          </a:xfrm>
          <a:prstGeom prst="rect">
            <a:avLst/>
          </a:prstGeom>
          <a:noFill/>
        </p:spPr>
        <p:txBody>
          <a:bodyPr wrap="square" rtlCol="0">
            <a:spAutoFit/>
          </a:bodyPr>
          <a:lstStyle/>
          <a:p>
            <a:pPr algn="ctr">
              <a:lnSpc>
                <a:spcPct val="120000"/>
              </a:lnSpc>
            </a:pPr>
            <a:r>
              <a:rPr lang="en-US" altLang="zh-CN" sz="3200" b="1" spc="15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  </a:t>
            </a:r>
            <a:r>
              <a:rPr lang="zh-CN" altLang="en-US" sz="3200" b="1" spc="30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课程标准</a:t>
            </a:r>
            <a:endParaRPr lang="zh-CN" altLang="en-US" sz="3200" b="1" spc="30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3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7578"/>
                                        </p:tgtEl>
                                        <p:attrNameLst>
                                          <p:attrName>style.visibility</p:attrName>
                                        </p:attrNameLst>
                                      </p:cBhvr>
                                      <p:to>
                                        <p:strVal val="visible"/>
                                      </p:to>
                                    </p:set>
                                    <p:animEffect transition="in" filter="dissolve">
                                      <p:cBhvr>
                                        <p:cTn id="7" dur="500"/>
                                        <p:tgtEl>
                                          <p:spTgt spid="917578"/>
                                        </p:tgtEl>
                                      </p:cBhvr>
                                    </p:animEffect>
                                  </p:childTnLst>
                                </p:cTn>
                              </p:par>
                              <p:par>
                                <p:cTn id="8" presetID="9" presetClass="entr" presetSubtype="0" fill="hold" nodeType="withEffect">
                                  <p:stCondLst>
                                    <p:cond delay="0"/>
                                  </p:stCondLst>
                                  <p:childTnLst>
                                    <p:set>
                                      <p:cBhvr>
                                        <p:cTn id="9" dur="1" fill="hold">
                                          <p:stCondLst>
                                            <p:cond delay="0"/>
                                          </p:stCondLst>
                                        </p:cTn>
                                        <p:tgtEl>
                                          <p:spTgt spid="917582"/>
                                        </p:tgtEl>
                                        <p:attrNameLst>
                                          <p:attrName>style.visibility</p:attrName>
                                        </p:attrNameLst>
                                      </p:cBhvr>
                                      <p:to>
                                        <p:strVal val="visible"/>
                                      </p:to>
                                    </p:set>
                                    <p:animEffect transition="in" filter="dissolve">
                                      <p:cBhvr>
                                        <p:cTn id="10" dur="500"/>
                                        <p:tgtEl>
                                          <p:spTgt spid="917582"/>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2000" fill="hold">
                                          <p:stCondLst>
                                            <p:cond delay="0"/>
                                          </p:stCondLst>
                                        </p:cTn>
                                        <p:tgtEl>
                                          <p:spTgt spid="5"/>
                                        </p:tgtEl>
                                        <p:attrNameLst>
                                          <p:attrName>style.visibility</p:attrName>
                                        </p:attrNameLst>
                                      </p:cBhvr>
                                      <p:to>
                                        <p:strVal val="visible"/>
                                      </p:to>
                                    </p:set>
                                    <p:animEffect transition="in" filter="wipe(up)">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7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488315" y="715645"/>
            <a:ext cx="7901305" cy="1445260"/>
          </a:xfrm>
          <a:prstGeom prst="rect">
            <a:avLst/>
          </a:prstGeom>
          <a:noFill/>
          <a:ln w="9525">
            <a:noFill/>
          </a:ln>
        </p:spPr>
        <p:txBody>
          <a:bodyPr wrap="square" rtlCol="0" anchor="t">
            <a:spAutoFit/>
          </a:bodyPr>
          <a:lstStyle/>
          <a:p>
            <a:pPr lvl="0" algn="ctr">
              <a:buClrTx/>
              <a:buSzTx/>
              <a:buFontTx/>
            </a:pPr>
            <a:r>
              <a:rPr lang="zh-CN" sz="4400" b="1">
                <a:sym typeface="+mn-ea"/>
              </a:rPr>
              <a:t>（三）社会主义基本制度的建立</a:t>
            </a:r>
            <a:endParaRPr lang="zh-CN" sz="4400" b="1">
              <a:sym typeface="+mn-ea"/>
            </a:endParaRPr>
          </a:p>
        </p:txBody>
      </p:sp>
      <p:sp>
        <p:nvSpPr>
          <p:cNvPr id="2" name="圆角矩形 1"/>
          <p:cNvSpPr/>
          <p:nvPr>
            <p:custDataLst>
              <p:tags r:id="rId2"/>
            </p:custDataLst>
          </p:nvPr>
        </p:nvSpPr>
        <p:spPr>
          <a:xfrm>
            <a:off x="695325" y="1677670"/>
            <a:ext cx="5715000" cy="789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1</a:t>
            </a: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、社会主义经济基础的建立</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1152525" y="2794635"/>
            <a:ext cx="10238740" cy="1383665"/>
          </a:xfrm>
          <a:prstGeom prst="rect">
            <a:avLst/>
          </a:prstGeom>
          <a:noFill/>
          <a:ln w="12700" cmpd="sng">
            <a:solidFill>
              <a:schemeClr val="accent1">
                <a:shade val="50000"/>
              </a:schemeClr>
            </a:solidFill>
            <a:prstDash val="lgDash"/>
          </a:ln>
        </p:spPr>
        <p:txBody>
          <a:bodyPr wrap="square" rtlCol="0" anchor="t">
            <a:spAutoFit/>
          </a:bodyPr>
          <a:lstStyle/>
          <a:p>
            <a:r>
              <a:rPr lang="zh-CN" altLang="en-US" sz="2800" b="1">
                <a:latin typeface="楷体" panose="02010609060101010101" pitchFamily="49" charset="-122"/>
                <a:ea typeface="楷体" panose="02010609060101010101" pitchFamily="49" charset="-122"/>
                <a:cs typeface="楷体" panose="02010609060101010101" pitchFamily="49" charset="-122"/>
              </a:rPr>
              <a:t>“现在我们能造什么？能造桌子椅子，能造茶碗茶壶，能种粮食，还能磨成面粉，还能造纸，但是，一辆汽车、一架飞机、一辆坦克、一辆拖拉机都不能造。”      ——毛泽东（1952年国庆）</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custDataLst>
              <p:tags r:id="rId4"/>
            </p:custDataLst>
          </p:nvPr>
        </p:nvSpPr>
        <p:spPr>
          <a:xfrm>
            <a:off x="811530" y="4399915"/>
            <a:ext cx="7174230" cy="1814830"/>
          </a:xfrm>
          <a:prstGeom prst="rect">
            <a:avLst/>
          </a:prstGeom>
          <a:noFill/>
        </p:spPr>
        <p:txBody>
          <a:bodyPr wrap="square" rtlCol="0">
            <a:spAutoFit/>
          </a:bodyPr>
          <a:lstStyle/>
          <a:p>
            <a:r>
              <a:rPr lang="zh-CN" altLang="en-US" sz="2800" b="1"/>
              <a:t>（</a:t>
            </a:r>
            <a:r>
              <a:rPr lang="en-US" altLang="zh-CN" sz="2800" b="1"/>
              <a:t>1</a:t>
            </a:r>
            <a:r>
              <a:rPr lang="zh-CN" altLang="en-US" sz="2800" b="1"/>
              <a:t>）措施：</a:t>
            </a:r>
            <a:endParaRPr lang="zh-CN" altLang="en-US" sz="2800" b="1"/>
          </a:p>
          <a:p>
            <a:r>
              <a:rPr lang="zh-CN" altLang="en-US" sz="2800" b="1"/>
              <a:t>提出过渡时期总路线</a:t>
            </a:r>
            <a:endParaRPr lang="zh-CN" altLang="en-US" sz="2800" b="1"/>
          </a:p>
          <a:p>
            <a:r>
              <a:rPr lang="zh-CN" altLang="en-US" sz="2800" b="1"/>
              <a:t>实施第一个五年计划</a:t>
            </a:r>
            <a:r>
              <a:rPr lang="zh-CN" altLang="en-US" sz="2800" b="1">
                <a:solidFill>
                  <a:srgbClr val="C00000"/>
                </a:solidFill>
              </a:rPr>
              <a:t>（优先发展重工业）</a:t>
            </a:r>
            <a:endParaRPr lang="zh-CN" altLang="en-US" sz="2800" b="1">
              <a:solidFill>
                <a:srgbClr val="C00000"/>
              </a:solidFill>
            </a:endParaRPr>
          </a:p>
          <a:p>
            <a:r>
              <a:rPr lang="zh-CN" altLang="en-US" sz="2800" b="1"/>
              <a:t>逐步实现国家的社会主义的工业和三大改造</a:t>
            </a:r>
            <a:endParaRPr lang="zh-CN" altLang="en-US" sz="2800" b="1"/>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animBg="1"/>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timgBE8Q3UBL"/>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lum bright="-36000" contrast="54000"/>
          </a:blip>
          <a:srcRect l="10814" t="15906" r="11457" b="18610"/>
          <a:stretch>
            <a:fillRect/>
          </a:stretch>
        </p:blipFill>
        <p:spPr>
          <a:xfrm>
            <a:off x="173990" y="722293"/>
            <a:ext cx="669925" cy="564515"/>
          </a:xfrm>
          <a:prstGeom prst="rect">
            <a:avLst/>
          </a:prstGeom>
        </p:spPr>
      </p:pic>
      <p:sp>
        <p:nvSpPr>
          <p:cNvPr id="5" name="文本框 4"/>
          <p:cNvSpPr txBox="1"/>
          <p:nvPr>
            <p:custDataLst>
              <p:tags r:id="rId3"/>
            </p:custDataLst>
          </p:nvPr>
        </p:nvSpPr>
        <p:spPr>
          <a:xfrm>
            <a:off x="5071166" y="1670462"/>
            <a:ext cx="6930073" cy="1383665"/>
          </a:xfrm>
          <a:prstGeom prst="rect">
            <a:avLst/>
          </a:prstGeom>
          <a:noFill/>
          <a:ln w="12700" cmpd="sng">
            <a:solidFill>
              <a:schemeClr val="accent1">
                <a:shade val="50000"/>
              </a:schemeClr>
            </a:solidFill>
            <a:prstDash val="dash"/>
          </a:ln>
        </p:spPr>
        <p:txBody>
          <a:bodyPr wrap="square" rtlCol="0">
            <a:spAutoFit/>
          </a:bodyPr>
          <a:lstStyle/>
          <a:p>
            <a:pPr indent="0" algn="just">
              <a:lnSpc>
                <a:spcPct val="100000"/>
              </a:lnSpc>
              <a:spcBef>
                <a:spcPct val="0"/>
              </a:spcBef>
              <a:spcAft>
                <a:spcPct val="0"/>
              </a:spcAft>
            </a:pPr>
            <a:r>
              <a:rPr lang="en-US" altLang="zh-CN" sz="2800">
                <a:latin typeface="华文新魏" panose="02010800040101010101" pitchFamily="2" charset="-122"/>
                <a:ea typeface="华文新魏" panose="02010800040101010101" pitchFamily="2" charset="-122"/>
                <a:sym typeface="+mn-ea"/>
              </a:rPr>
              <a:t>内容：实施第一个五年计划，逐步实现社会主义工业化，并逐步实现国家对农业、手工业和资本主义工商业的社会主义改造。</a:t>
            </a:r>
            <a:endParaRPr lang="en-US" altLang="zh-CN" sz="2800">
              <a:latin typeface="华文新魏" panose="02010800040101010101" pitchFamily="2" charset="-122"/>
              <a:ea typeface="华文新魏" panose="02010800040101010101" pitchFamily="2" charset="-122"/>
              <a:sym typeface="+mn-ea"/>
            </a:endParaRPr>
          </a:p>
        </p:txBody>
      </p:sp>
      <p:graphicFrame>
        <p:nvGraphicFramePr>
          <p:cNvPr id="4" name="图示 3"/>
          <p:cNvGraphicFramePr/>
          <p:nvPr>
            <p:custDataLst>
              <p:tags r:id="rId4"/>
            </p:custDataLst>
          </p:nvPr>
        </p:nvGraphicFramePr>
        <p:xfrm>
          <a:off x="1652386" y="1364764"/>
          <a:ext cx="5254618" cy="4238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文本框 7169"/>
          <p:cNvSpPr txBox="1"/>
          <p:nvPr>
            <p:custDataLst>
              <p:tags r:id="rId10"/>
            </p:custDataLst>
          </p:nvPr>
        </p:nvSpPr>
        <p:spPr>
          <a:xfrm>
            <a:off x="314325" y="5492750"/>
            <a:ext cx="11563350" cy="1198880"/>
          </a:xfrm>
          <a:prstGeom prst="rect">
            <a:avLst/>
          </a:prstGeom>
          <a:solidFill>
            <a:srgbClr val="0070C0">
              <a:alpha val="34000"/>
            </a:srgbClr>
          </a:solidFill>
          <a:ln w="9525">
            <a:noFill/>
          </a:ln>
        </p:spPr>
        <p:txBody>
          <a:bodyPr wrap="square" anchor="t">
            <a:spAutoFit/>
          </a:bodyPr>
          <a:lstStyle/>
          <a:p>
            <a:pPr marL="457200" indent="-457200" algn="just">
              <a:buFont typeface="Wingdings" panose="05000000000000000000" charset="0"/>
              <a:buChar char="Ø"/>
            </a:pPr>
            <a:r>
              <a:rPr lang="zh-CN" altLang="en-US" sz="2400" b="1">
                <a:latin typeface="Arial" panose="020B0604020202020204" pitchFamily="34" charset="0"/>
                <a:ea typeface="宋体" panose="02010600030101010101" pitchFamily="2" charset="-122"/>
              </a:rPr>
              <a:t>核心：一化三改</a:t>
            </a:r>
            <a:endParaRPr lang="zh-CN" altLang="en-US" sz="2400" b="1">
              <a:latin typeface="Arial" panose="020B0604020202020204" pitchFamily="34" charset="0"/>
              <a:ea typeface="宋体" panose="02010600030101010101" pitchFamily="2" charset="-122"/>
            </a:endParaRPr>
          </a:p>
          <a:p>
            <a:pPr marL="457200" indent="-457200" algn="just">
              <a:buFont typeface="Wingdings" panose="05000000000000000000" charset="0"/>
              <a:buChar char="Ø"/>
            </a:pPr>
            <a:r>
              <a:rPr lang="zh-CN" altLang="en-US" sz="2400" b="1">
                <a:latin typeface="Arial" panose="020B0604020202020204" pitchFamily="34" charset="0"/>
                <a:ea typeface="宋体" panose="02010600030101010101" pitchFamily="2" charset="-122"/>
              </a:rPr>
              <a:t>特点：</a:t>
            </a:r>
            <a:r>
              <a:rPr lang="zh-CN" altLang="en-US" sz="2400" b="1" u="sng">
                <a:latin typeface="Arial" panose="020B0604020202020204" pitchFamily="34" charset="0"/>
                <a:ea typeface="宋体" panose="02010600030101010101" pitchFamily="2" charset="-122"/>
              </a:rPr>
              <a:t>变革生产关系与发展生产力同时进行</a:t>
            </a:r>
            <a:r>
              <a:rPr lang="zh-CN" altLang="en-US" sz="2400" b="1" smtClean="0">
                <a:latin typeface="Arial" panose="020B0604020202020204" pitchFamily="34" charset="0"/>
                <a:ea typeface="宋体" panose="02010600030101010101" pitchFamily="2" charset="-122"/>
              </a:rPr>
              <a:t>，“一化”</a:t>
            </a:r>
            <a:r>
              <a:rPr lang="zh-CN" altLang="en-US" sz="2400" b="1">
                <a:latin typeface="Arial" panose="020B0604020202020204" pitchFamily="34" charset="0"/>
                <a:ea typeface="宋体" panose="02010600030101010101" pitchFamily="2" charset="-122"/>
              </a:rPr>
              <a:t>是主体，“三改”是两翼</a:t>
            </a:r>
            <a:r>
              <a:rPr lang="zh-CN" altLang="en-US" sz="2400" b="1" smtClean="0">
                <a:latin typeface="Arial" panose="020B0604020202020204" pitchFamily="34" charset="0"/>
                <a:ea typeface="宋体" panose="02010600030101010101" pitchFamily="2" charset="-122"/>
              </a:rPr>
              <a:t>，二者</a:t>
            </a:r>
            <a:r>
              <a:rPr lang="zh-CN" altLang="en-US" sz="2400" b="1">
                <a:latin typeface="Arial" panose="020B0604020202020204" pitchFamily="34" charset="0"/>
                <a:ea typeface="宋体" panose="02010600030101010101" pitchFamily="2" charset="-122"/>
              </a:rPr>
              <a:t>互相关联而不可分离。</a:t>
            </a:r>
            <a:endParaRPr lang="zh-CN" altLang="en-US" sz="2400" b="1">
              <a:latin typeface="Arial" panose="020B0604020202020204" pitchFamily="34" charset="0"/>
              <a:ea typeface="宋体" panose="02010600030101010101" pitchFamily="2" charset="-122"/>
            </a:endParaRPr>
          </a:p>
        </p:txBody>
      </p:sp>
      <p:sp>
        <p:nvSpPr>
          <p:cNvPr id="33" name="圆角矩形 5"/>
          <p:cNvSpPr/>
          <p:nvPr>
            <p:custDataLst>
              <p:tags r:id="rId11"/>
            </p:custDataLst>
          </p:nvPr>
        </p:nvSpPr>
        <p:spPr>
          <a:xfrm>
            <a:off x="954405" y="633095"/>
            <a:ext cx="4514850" cy="741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noProof="0">
                <a:solidFill>
                  <a:schemeClr val="tx1"/>
                </a:solidFill>
                <a:latin typeface="幼圆" panose="02010509060101010101" pitchFamily="49" charset="-122"/>
                <a:ea typeface="幼圆" panose="02010509060101010101" pitchFamily="49" charset="-122"/>
                <a:sym typeface="+mn-ea"/>
              </a:rPr>
              <a:t>1953</a:t>
            </a:r>
            <a:r>
              <a:rPr lang="zh-CN" altLang="en-US" sz="3200" b="1" noProof="0">
                <a:solidFill>
                  <a:schemeClr val="tx1"/>
                </a:solidFill>
                <a:latin typeface="幼圆" panose="02010509060101010101" pitchFamily="49" charset="-122"/>
                <a:ea typeface="幼圆" panose="02010509060101010101" pitchFamily="49" charset="-122"/>
                <a:sym typeface="+mn-ea"/>
              </a:rPr>
              <a:t>年过渡时期总路线</a:t>
            </a:r>
            <a:endParaRPr lang="zh-CN" altLang="en-US" sz="3200" b="1" noProof="0">
              <a:solidFill>
                <a:schemeClr val="tx1"/>
              </a:solidFill>
              <a:latin typeface="幼圆" panose="02010509060101010101" pitchFamily="49" charset="-122"/>
              <a:ea typeface="幼圆" panose="02010509060101010101" pitchFamily="49" charset="-122"/>
              <a:sym typeface="+mn-ea"/>
            </a:endParaRPr>
          </a:p>
        </p:txBody>
      </p:sp>
      <p:sp>
        <p:nvSpPr>
          <p:cNvPr id="34" name="文本框 6"/>
          <p:cNvSpPr txBox="1"/>
          <p:nvPr>
            <p:custDataLst>
              <p:tags r:id="rId12"/>
            </p:custDataLst>
          </p:nvPr>
        </p:nvSpPr>
        <p:spPr>
          <a:xfrm>
            <a:off x="5579745" y="852805"/>
            <a:ext cx="5912485" cy="521970"/>
          </a:xfrm>
          <a:prstGeom prst="rect">
            <a:avLst/>
          </a:prstGeom>
          <a:noFill/>
        </p:spPr>
        <p:txBody>
          <a:bodyPr wrap="none" rtlCol="0">
            <a:spAutoFit/>
          </a:bodyPr>
          <a:lstStyle/>
          <a:p>
            <a:pPr algn="l"/>
            <a:r>
              <a:rPr lang="en-US" altLang="zh-CN" sz="2800" b="1">
                <a:latin typeface="华文新魏" panose="02010800040101010101" pitchFamily="2" charset="-122"/>
                <a:ea typeface="华文新魏" panose="02010800040101010101" pitchFamily="2" charset="-122"/>
                <a:sym typeface="+mn-ea"/>
              </a:rPr>
              <a:t>——“</a:t>
            </a:r>
            <a:r>
              <a:rPr lang="zh-CN" altLang="en-US" sz="2800" b="1">
                <a:latin typeface="华文新魏" panose="02010800040101010101" pitchFamily="2" charset="-122"/>
                <a:ea typeface="华文新魏" panose="02010800040101010101" pitchFamily="2" charset="-122"/>
                <a:sym typeface="+mn-ea"/>
              </a:rPr>
              <a:t>一化三改</a:t>
            </a:r>
            <a:r>
              <a:rPr lang="en-US" altLang="zh-CN" sz="2800" b="1">
                <a:latin typeface="华文新魏" panose="02010800040101010101" pitchFamily="2" charset="-122"/>
                <a:ea typeface="华文新魏" panose="02010800040101010101" pitchFamily="2" charset="-122"/>
                <a:sym typeface="+mn-ea"/>
              </a:rPr>
              <a:t>”</a:t>
            </a:r>
            <a:r>
              <a:rPr lang="zh-CN" altLang="en-US" sz="2800" b="1">
                <a:solidFill>
                  <a:srgbClr val="0000FF"/>
                </a:solidFill>
                <a:latin typeface="宋体" panose="02010600030101010101" pitchFamily="2" charset="-122"/>
                <a:ea typeface="宋体" panose="02010600030101010101" pitchFamily="2" charset="-122"/>
                <a:sym typeface="+mn-ea"/>
              </a:rPr>
              <a:t>（</a:t>
            </a:r>
            <a:r>
              <a:rPr lang="en-US" altLang="zh-CN" sz="2800" b="1">
                <a:solidFill>
                  <a:srgbClr val="0000FF"/>
                </a:solidFill>
                <a:latin typeface="宋体" panose="02010600030101010101" pitchFamily="2" charset="-122"/>
                <a:ea typeface="宋体" panose="02010600030101010101" pitchFamily="2" charset="-122"/>
                <a:sym typeface="+mn-ea"/>
              </a:rPr>
              <a:t>1953--1956</a:t>
            </a:r>
            <a:r>
              <a:rPr lang="zh-CN" altLang="en-US" sz="2800" b="1">
                <a:solidFill>
                  <a:srgbClr val="0000FF"/>
                </a:solidFill>
                <a:latin typeface="宋体" panose="02010600030101010101" pitchFamily="2" charset="-122"/>
                <a:ea typeface="宋体" panose="02010600030101010101" pitchFamily="2" charset="-122"/>
                <a:sym typeface="+mn-ea"/>
              </a:rPr>
              <a:t>底）</a:t>
            </a:r>
            <a:endParaRPr lang="zh-CN" altLang="en-US" sz="2800" b="1">
              <a:solidFill>
                <a:srgbClr val="0000FF"/>
              </a:solidFill>
              <a:latin typeface="宋体" panose="02010600030101010101" pitchFamily="2" charset="-122"/>
              <a:ea typeface="宋体" panose="02010600030101010101" pitchFamily="2" charset="-122"/>
              <a:sym typeface="+mn-ea"/>
            </a:endParaRPr>
          </a:p>
        </p:txBody>
      </p:sp>
      <p:sp>
        <p:nvSpPr>
          <p:cNvPr id="35" name="圆角矩形标注 7"/>
          <p:cNvSpPr/>
          <p:nvPr>
            <p:custDataLst>
              <p:tags r:id="rId13"/>
            </p:custDataLst>
          </p:nvPr>
        </p:nvSpPr>
        <p:spPr>
          <a:xfrm>
            <a:off x="313690" y="2605405"/>
            <a:ext cx="1240155" cy="861695"/>
          </a:xfrm>
          <a:prstGeom prst="wedgeRoundRectCallout">
            <a:avLst>
              <a:gd name="adj1" fmla="val 81624"/>
              <a:gd name="adj2" fmla="val 50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latin typeface="微软雅黑" panose="020B0503020204020204" charset="-122"/>
                <a:ea typeface="微软雅黑" panose="020B0503020204020204" charset="-122"/>
                <a:sym typeface="+mn-ea"/>
              </a:rPr>
              <a:t>生产力</a:t>
            </a:r>
            <a:r>
              <a:rPr lang="zh-CN" altLang="en-US" sz="2400" b="1">
                <a:solidFill>
                  <a:schemeClr val="tx2"/>
                </a:solidFill>
                <a:latin typeface="微软雅黑" panose="020B0503020204020204" charset="-122"/>
                <a:ea typeface="微软雅黑" panose="020B0503020204020204" charset="-122"/>
                <a:sym typeface="+mn-ea"/>
              </a:rPr>
              <a:t>发展</a:t>
            </a:r>
            <a:endParaRPr lang="zh-CN" altLang="en-US" sz="2400" b="1">
              <a:solidFill>
                <a:schemeClr val="tx2"/>
              </a:solidFill>
              <a:latin typeface="微软雅黑" panose="020B0503020204020204" charset="-122"/>
              <a:ea typeface="微软雅黑" panose="020B0503020204020204" charset="-122"/>
              <a:sym typeface="+mn-ea"/>
            </a:endParaRPr>
          </a:p>
        </p:txBody>
      </p:sp>
      <p:sp>
        <p:nvSpPr>
          <p:cNvPr id="36" name="圆角矩形标注 8"/>
          <p:cNvSpPr/>
          <p:nvPr>
            <p:custDataLst>
              <p:tags r:id="rId14"/>
            </p:custDataLst>
          </p:nvPr>
        </p:nvSpPr>
        <p:spPr>
          <a:xfrm>
            <a:off x="5962015" y="3355975"/>
            <a:ext cx="2350135" cy="649605"/>
          </a:xfrm>
          <a:prstGeom prst="wedgeRoundRectCallout">
            <a:avLst>
              <a:gd name="adj1" fmla="val -89124"/>
              <a:gd name="adj2" fmla="val -144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latin typeface="微软雅黑" panose="020B0503020204020204" charset="-122"/>
                <a:ea typeface="微软雅黑" panose="020B0503020204020204" charset="-122"/>
                <a:sym typeface="+mn-ea"/>
              </a:rPr>
              <a:t>生产关系变革</a:t>
            </a:r>
            <a:endParaRPr lang="zh-CN" altLang="en-US" sz="2400" b="1">
              <a:solidFill>
                <a:schemeClr val="tx2"/>
              </a:solidFill>
              <a:latin typeface="微软雅黑" panose="020B0503020204020204" charset="-122"/>
              <a:ea typeface="微软雅黑" panose="020B0503020204020204" charset="-122"/>
              <a:sym typeface="+mn-ea"/>
            </a:endParaRPr>
          </a:p>
        </p:txBody>
      </p:sp>
      <p:sp>
        <p:nvSpPr>
          <p:cNvPr id="37" name="文本框 9"/>
          <p:cNvSpPr txBox="1"/>
          <p:nvPr>
            <p:custDataLst>
              <p:tags r:id="rId15"/>
            </p:custDataLst>
          </p:nvPr>
        </p:nvSpPr>
        <p:spPr>
          <a:xfrm>
            <a:off x="8636000" y="3467100"/>
            <a:ext cx="2540000" cy="1014730"/>
          </a:xfrm>
          <a:prstGeom prst="rect">
            <a:avLst/>
          </a:prstGeom>
          <a:noFill/>
        </p:spPr>
        <p:txBody>
          <a:bodyPr wrap="square" rtlCol="0" anchor="t">
            <a:spAutoFit/>
          </a:bodyPr>
          <a:lstStyle/>
          <a:p>
            <a:pPr algn="ctr" eaLnBrk="1" hangingPunct="1"/>
            <a:r>
              <a:rPr lang="zh-CN" altLang="en-US" sz="2000" b="1">
                <a:latin typeface="微软雅黑" panose="020B0503020204020204" charset="-122"/>
                <a:sym typeface="+mn-ea"/>
              </a:rPr>
              <a:t>生产资料所有制的社会主义改造</a:t>
            </a:r>
            <a:endParaRPr lang="en-US" altLang="zh-CN" sz="2000" b="1">
              <a:latin typeface="微软雅黑" panose="020B0503020204020204" charset="-122"/>
              <a:ea typeface="微软雅黑" panose="020B0503020204020204" charset="-122"/>
            </a:endParaRPr>
          </a:p>
          <a:p>
            <a:pPr algn="ctr" eaLnBrk="1" hangingPunct="1"/>
            <a:r>
              <a:rPr lang="en-US" altLang="zh-CN" sz="2000" b="1">
                <a:latin typeface="微软雅黑" panose="020B0503020204020204" charset="-122"/>
                <a:sym typeface="+mn-ea"/>
              </a:rPr>
              <a:t>(</a:t>
            </a:r>
            <a:r>
              <a:rPr lang="zh-CN" altLang="en-US" sz="2000" b="1">
                <a:latin typeface="微软雅黑" panose="020B0503020204020204" charset="-122"/>
                <a:sym typeface="+mn-ea"/>
              </a:rPr>
              <a:t>公有制占绝对优势）</a:t>
            </a:r>
            <a:endParaRPr lang="zh-CN" altLang="en-US" sz="2000" b="1">
              <a:latin typeface="微软雅黑" panose="020B0503020204020204" charset="-122"/>
              <a:sym typeface="+mn-ea"/>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文本框 2"/>
          <p:cNvSpPr txBox="1"/>
          <p:nvPr>
            <p:custDataLst>
              <p:tags r:id="rId1"/>
            </p:custDataLst>
          </p:nvPr>
        </p:nvSpPr>
        <p:spPr>
          <a:xfrm>
            <a:off x="948055" y="817245"/>
            <a:ext cx="9680575" cy="645160"/>
          </a:xfrm>
          <a:prstGeom prst="rect">
            <a:avLst/>
          </a:prstGeom>
          <a:noFill/>
          <a:ln w="9525">
            <a:noFill/>
          </a:ln>
        </p:spPr>
        <p:txBody>
          <a:bodyPr wrap="square" lIns="91440" tIns="45720" rIns="91440" bIns="4572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36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社会主义主义经济体制</a:t>
            </a:r>
            <a:r>
              <a:rPr lang="en-US" altLang="zh-CN" sz="36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a:t>
            </a:r>
            <a:r>
              <a:rPr lang="zh-CN" altLang="en-US" sz="36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计划经济</a:t>
            </a:r>
            <a:endParaRPr lang="zh-CN" altLang="en-US" sz="36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229380" name="矩形: 圆角 12"/>
          <p:cNvSpPr/>
          <p:nvPr>
            <p:custDataLst>
              <p:tags r:id="rId2"/>
            </p:custDataLst>
          </p:nvPr>
        </p:nvSpPr>
        <p:spPr>
          <a:xfrm>
            <a:off x="412115" y="1690370"/>
            <a:ext cx="11454130" cy="1375410"/>
          </a:xfrm>
          <a:prstGeom prst="roundRect">
            <a:avLst>
              <a:gd name="adj" fmla="val 16667"/>
            </a:avLst>
          </a:prstGeom>
          <a:noFill/>
          <a:ln w="19050" cap="flat" cmpd="sng">
            <a:solidFill>
              <a:srgbClr val="940000"/>
            </a:solidFill>
            <a:prstDash val="solid"/>
            <a:round/>
            <a:headEnd type="none" w="med" len="med"/>
            <a:tailEnd type="none" w="med" len="med"/>
          </a:ln>
        </p:spPr>
        <p:txBody>
          <a:bodyPr anchor="ctr" anchorCtr="0"/>
          <a:lstStyle/>
          <a:p>
            <a:r>
              <a:rPr lang="en-US" altLang="zh-CN" sz="2400" b="1">
                <a:latin typeface="华文中宋" panose="02010600040101010101" charset="-122"/>
                <a:ea typeface="华文中宋" panose="02010600040101010101" charset="-122"/>
                <a:cs typeface="华文中宋" panose="02010600040101010101" charset="-122"/>
              </a:rPr>
              <a:t>  </a:t>
            </a:r>
            <a:r>
              <a:rPr lang="zh-CN" sz="2400" b="1">
                <a:latin typeface="华文中宋" panose="02010600040101010101" charset="-122"/>
                <a:ea typeface="华文中宋" panose="02010600040101010101" charset="-122"/>
                <a:cs typeface="华文中宋" panose="02010600040101010101" charset="-122"/>
              </a:rPr>
              <a:t>“以社会化大生产为前提，在</a:t>
            </a:r>
            <a:r>
              <a:rPr lang="zh-CN" sz="2400" b="1">
                <a:solidFill>
                  <a:srgbClr val="FF0000"/>
                </a:solidFill>
                <a:latin typeface="华文中宋" panose="02010600040101010101" charset="-122"/>
                <a:ea typeface="华文中宋" panose="02010600040101010101" charset="-122"/>
                <a:cs typeface="华文中宋" panose="02010600040101010101" charset="-122"/>
              </a:rPr>
              <a:t>生产资料公有制</a:t>
            </a:r>
            <a:r>
              <a:rPr lang="zh-CN" sz="2400" b="1">
                <a:latin typeface="华文中宋" panose="02010600040101010101" charset="-122"/>
                <a:ea typeface="华文中宋" panose="02010600040101010101" charset="-122"/>
                <a:cs typeface="华文中宋" panose="02010600040101010101" charset="-122"/>
              </a:rPr>
              <a:t>的基础上</a:t>
            </a:r>
            <a:r>
              <a:rPr lang="en-US" altLang="zh-CN" sz="2400" b="1">
                <a:latin typeface="华文中宋" panose="02010600040101010101" charset="-122"/>
                <a:ea typeface="华文中宋" panose="02010600040101010101" charset="-122"/>
                <a:cs typeface="华文中宋" panose="02010600040101010101" charset="-122"/>
              </a:rPr>
              <a:t>……</a:t>
            </a:r>
            <a:r>
              <a:rPr lang="zh-CN" sz="2400" b="1">
                <a:latin typeface="华文中宋" panose="02010600040101010101" charset="-122"/>
                <a:ea typeface="华文中宋" panose="02010600040101010101" charset="-122"/>
                <a:cs typeface="华文中宋" panose="02010600040101010101" charset="-122"/>
              </a:rPr>
              <a:t>通过</a:t>
            </a:r>
            <a:r>
              <a:rPr lang="zh-CN" sz="2400" b="1">
                <a:solidFill>
                  <a:srgbClr val="FF0000"/>
                </a:solidFill>
                <a:latin typeface="华文中宋" panose="02010600040101010101" charset="-122"/>
                <a:ea typeface="华文中宋" panose="02010600040101010101" charset="-122"/>
                <a:cs typeface="华文中宋" panose="02010600040101010101" charset="-122"/>
              </a:rPr>
              <a:t>指令性</a:t>
            </a:r>
            <a:r>
              <a:rPr lang="zh-CN" sz="2400" b="1">
                <a:latin typeface="华文中宋" panose="02010600040101010101" charset="-122"/>
                <a:ea typeface="华文中宋" panose="02010600040101010101" charset="-122"/>
                <a:cs typeface="华文中宋" panose="02010600040101010101" charset="-122"/>
              </a:rPr>
              <a:t>和</a:t>
            </a:r>
            <a:r>
              <a:rPr lang="zh-CN" sz="2400" b="1">
                <a:solidFill>
                  <a:srgbClr val="FF0000"/>
                </a:solidFill>
                <a:latin typeface="华文中宋" panose="02010600040101010101" charset="-122"/>
                <a:ea typeface="华文中宋" panose="02010600040101010101" charset="-122"/>
                <a:cs typeface="华文中宋" panose="02010600040101010101" charset="-122"/>
              </a:rPr>
              <a:t>指导性计划</a:t>
            </a:r>
            <a:r>
              <a:rPr lang="zh-CN" sz="2400" b="1">
                <a:latin typeface="华文中宋" panose="02010600040101010101" charset="-122"/>
                <a:ea typeface="华文中宋" panose="02010600040101010101" charset="-122"/>
                <a:cs typeface="华文中宋" panose="02010600040101010101" charset="-122"/>
              </a:rPr>
              <a:t>来进行</a:t>
            </a:r>
            <a:r>
              <a:rPr lang="zh-CN" sz="2400" b="1">
                <a:solidFill>
                  <a:srgbClr val="FF0000"/>
                </a:solidFill>
                <a:latin typeface="华文中宋" panose="02010600040101010101" charset="-122"/>
                <a:ea typeface="华文中宋" panose="02010600040101010101" charset="-122"/>
                <a:cs typeface="华文中宋" panose="02010600040101010101" charset="-122"/>
              </a:rPr>
              <a:t>管理和调节</a:t>
            </a:r>
            <a:r>
              <a:rPr lang="zh-CN" sz="2400" b="1">
                <a:latin typeface="华文中宋" panose="02010600040101010101" charset="-122"/>
                <a:ea typeface="华文中宋" panose="02010600040101010101" charset="-122"/>
                <a:cs typeface="华文中宋" panose="02010600040101010101" charset="-122"/>
              </a:rPr>
              <a:t>的国民经济。它不仅是一种管理国民经济的方法和体制，而且是一种经济制度，是社会主义社会的基本特征之一。”</a:t>
            </a:r>
            <a:r>
              <a:rPr lang="en-US" altLang="zh-CN" sz="2400" b="1">
                <a:latin typeface="华文中宋" panose="02010600040101010101" charset="-122"/>
                <a:ea typeface="华文中宋" panose="02010600040101010101" charset="-122"/>
                <a:cs typeface="华文中宋" panose="02010600040101010101" charset="-122"/>
              </a:rPr>
              <a:t>——</a:t>
            </a:r>
            <a:r>
              <a:rPr lang="zh-CN" altLang="en-US" sz="2400" b="1">
                <a:latin typeface="华文中宋" panose="02010600040101010101" charset="-122"/>
                <a:ea typeface="华文中宋" panose="02010600040101010101" charset="-122"/>
                <a:cs typeface="华文中宋" panose="02010600040101010101" charset="-122"/>
              </a:rPr>
              <a:t>《中国大百科全书》</a:t>
            </a:r>
            <a:endParaRPr lang="zh-CN" altLang="en-US" sz="2400" b="1">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custDataLst>
              <p:tags r:id="rId3"/>
            </p:custDataLst>
          </p:nvPr>
        </p:nvSpPr>
        <p:spPr>
          <a:xfrm>
            <a:off x="523240" y="4384040"/>
            <a:ext cx="662305" cy="1076325"/>
          </a:xfrm>
          <a:prstGeom prst="rect">
            <a:avLst/>
          </a:prstGeom>
          <a:noFill/>
        </p:spPr>
        <p:txBody>
          <a:bodyPr wrap="square" rtlCol="0">
            <a:spAutoFit/>
          </a:bodyPr>
          <a:lstStyle/>
          <a:p>
            <a:pPr algn="ctr"/>
            <a:r>
              <a:rPr lang="zh-CN" altLang="en-US" sz="3200" b="1"/>
              <a:t>表现</a:t>
            </a:r>
            <a:endParaRPr lang="zh-CN" altLang="en-US" sz="3200" b="1"/>
          </a:p>
        </p:txBody>
      </p:sp>
      <p:pic>
        <p:nvPicPr>
          <p:cNvPr id="9" name="图片 8" descr="u=126691850,2521380518&amp;fm=21&amp;gp=0"/>
          <p:cNvPicPr>
            <a:picLocks noChangeAspect="1"/>
          </p:cNvPicPr>
          <p:nvPr>
            <p:custDataLst>
              <p:tags r:id="rId4"/>
            </p:custDataLst>
          </p:nvPr>
        </p:nvPicPr>
        <p:blipFill>
          <a:blip r:embed="rId5"/>
          <a:stretch>
            <a:fillRect/>
          </a:stretch>
        </p:blipFill>
        <p:spPr>
          <a:xfrm>
            <a:off x="1185545" y="3418840"/>
            <a:ext cx="3290570" cy="1240790"/>
          </a:xfrm>
          <a:prstGeom prst="roundRect">
            <a:avLst/>
          </a:prstGeom>
          <a:noFill/>
          <a:ln w="9525">
            <a:solidFill>
              <a:schemeClr val="tx1"/>
            </a:solidFill>
          </a:ln>
        </p:spPr>
      </p:pic>
      <p:pic>
        <p:nvPicPr>
          <p:cNvPr id="7" name="图片 6" descr="se381523"/>
          <p:cNvPicPr>
            <a:picLocks noChangeAspect="1"/>
          </p:cNvPicPr>
          <p:nvPr>
            <p:custDataLst>
              <p:tags r:id="rId6"/>
            </p:custDataLst>
          </p:nvPr>
        </p:nvPicPr>
        <p:blipFill>
          <a:blip r:embed="rId7"/>
          <a:srcRect l="9095" t="10557" r="5164" b="15646"/>
          <a:stretch>
            <a:fillRect/>
          </a:stretch>
        </p:blipFill>
        <p:spPr>
          <a:xfrm>
            <a:off x="1185545" y="4833620"/>
            <a:ext cx="3289935" cy="1341755"/>
          </a:xfrm>
          <a:prstGeom prst="roundRect">
            <a:avLst/>
          </a:prstGeom>
          <a:noFill/>
          <a:ln w="9525">
            <a:noFill/>
          </a:ln>
        </p:spPr>
      </p:pic>
      <p:pic>
        <p:nvPicPr>
          <p:cNvPr id="8" name="图片 7" descr="001ozhLrty6EMm4EOY999&amp;690"/>
          <p:cNvPicPr>
            <a:picLocks noChangeAspect="1"/>
          </p:cNvPicPr>
          <p:nvPr>
            <p:custDataLst>
              <p:tags r:id="rId8"/>
            </p:custDataLst>
          </p:nvPr>
        </p:nvPicPr>
        <p:blipFill>
          <a:blip r:embed="rId9"/>
          <a:stretch>
            <a:fillRect/>
          </a:stretch>
        </p:blipFill>
        <p:spPr>
          <a:xfrm>
            <a:off x="4587875" y="4768850"/>
            <a:ext cx="3155950" cy="1402080"/>
          </a:xfrm>
          <a:prstGeom prst="roundRect">
            <a:avLst/>
          </a:prstGeom>
          <a:noFill/>
          <a:ln w="9525">
            <a:noFill/>
          </a:ln>
        </p:spPr>
      </p:pic>
      <p:pic>
        <p:nvPicPr>
          <p:cNvPr id="10" name="图片 9" descr="NC00095365"/>
          <p:cNvPicPr>
            <a:picLocks noChangeAspect="1"/>
          </p:cNvPicPr>
          <p:nvPr>
            <p:custDataLst>
              <p:tags r:id="rId10"/>
            </p:custDataLst>
          </p:nvPr>
        </p:nvPicPr>
        <p:blipFill>
          <a:blip r:embed="rId11"/>
          <a:srcRect l="5396" t="14351" r="11459" b="14351"/>
          <a:stretch>
            <a:fillRect/>
          </a:stretch>
        </p:blipFill>
        <p:spPr>
          <a:xfrm>
            <a:off x="4661535" y="3418840"/>
            <a:ext cx="3082290" cy="1244600"/>
          </a:xfrm>
          <a:prstGeom prst="roundRect">
            <a:avLst/>
          </a:prstGeom>
          <a:noFill/>
          <a:ln w="9525">
            <a:noFill/>
          </a:ln>
        </p:spPr>
      </p:pic>
      <p:sp>
        <p:nvSpPr>
          <p:cNvPr id="3" name="文本框 2"/>
          <p:cNvSpPr txBox="1"/>
          <p:nvPr>
            <p:custDataLst>
              <p:tags r:id="rId12"/>
            </p:custDataLst>
          </p:nvPr>
        </p:nvSpPr>
        <p:spPr>
          <a:xfrm>
            <a:off x="7978140" y="3883660"/>
            <a:ext cx="1515110" cy="583565"/>
          </a:xfrm>
          <a:prstGeom prst="rect">
            <a:avLst/>
          </a:prstGeom>
          <a:noFill/>
        </p:spPr>
        <p:txBody>
          <a:bodyPr wrap="square" rtlCol="0">
            <a:spAutoFit/>
          </a:bodyPr>
          <a:lstStyle/>
          <a:p>
            <a:pPr algn="l"/>
            <a:r>
              <a:rPr lang="zh-CN" altLang="en-US" sz="3200" b="1"/>
              <a:t>特征</a:t>
            </a:r>
            <a:endParaRPr lang="zh-CN" altLang="en-US" sz="3200" b="1"/>
          </a:p>
        </p:txBody>
      </p:sp>
      <p:sp>
        <p:nvSpPr>
          <p:cNvPr id="229382" name="矩形 16"/>
          <p:cNvSpPr/>
          <p:nvPr>
            <p:custDataLst>
              <p:tags r:id="rId13"/>
            </p:custDataLst>
          </p:nvPr>
        </p:nvSpPr>
        <p:spPr>
          <a:xfrm>
            <a:off x="7987665" y="4467225"/>
            <a:ext cx="3782060" cy="1311275"/>
          </a:xfrm>
          <a:prstGeom prst="rect">
            <a:avLst/>
          </a:prstGeom>
          <a:noFill/>
          <a:ln w="25400" cap="flat" cmpd="sng">
            <a:solidFill>
              <a:srgbClr val="5C4776"/>
            </a:solidFill>
            <a:prstDash val="solid"/>
            <a:round/>
            <a:headEnd type="none" w="med" len="med"/>
            <a:tailEnd type="none" w="med" len="med"/>
          </a:ln>
        </p:spPr>
        <p:txBody>
          <a:bodyPr anchor="ctr" anchorCtr="0"/>
          <a:lstStyle/>
          <a:p>
            <a:r>
              <a:rPr lang="zh-CN" altLang="en-US" sz="2800">
                <a:latin typeface="Arial" panose="020B0604020202020204" pitchFamily="34" charset="0"/>
              </a:rPr>
              <a:t>①排斥市场机制；</a:t>
            </a:r>
            <a:endParaRPr lang="zh-CN" altLang="en-US" sz="2800">
              <a:latin typeface="Arial" panose="020B0604020202020204" pitchFamily="34" charset="0"/>
            </a:endParaRPr>
          </a:p>
          <a:p>
            <a:r>
              <a:rPr lang="zh-CN" altLang="en-US" sz="2800">
                <a:latin typeface="Arial" panose="020B0604020202020204" pitchFamily="34" charset="0"/>
              </a:rPr>
              <a:t>②自上而下以行政管理为特征；</a:t>
            </a:r>
            <a:endParaRPr lang="zh-CN" altLang="en-US" sz="2800">
              <a:latin typeface="Arial" panose="020B0604020202020204" pitchFamily="34" charset="0"/>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9380"/>
                                        </p:tgtEl>
                                        <p:attrNameLst>
                                          <p:attrName>style.visibility</p:attrName>
                                        </p:attrNameLst>
                                      </p:cBhvr>
                                      <p:to>
                                        <p:strVal val="visible"/>
                                      </p:to>
                                    </p:set>
                                    <p:animEffect transition="in" filter="wipe(down)">
                                      <p:cBhvr>
                                        <p:cTn id="7" dur="500" fill="hold"/>
                                        <p:tgtEl>
                                          <p:spTgt spid="22938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anim calcmode="lin" valueType="num">
                                      <p:cBhvr>
                                        <p:cTn id="40" dur="2000" fill="hold"/>
                                        <p:tgtEl>
                                          <p:spTgt spid="3"/>
                                        </p:tgtEl>
                                        <p:attrNameLst>
                                          <p:attrName>ppt_w</p:attrName>
                                        </p:attrNameLst>
                                      </p:cBhvr>
                                      <p:tavLst>
                                        <p:tav tm="0" fmla="#ppt_w*sin(2.5*pi*$)">
                                          <p:val>
                                            <p:fltVal val="0"/>
                                          </p:val>
                                        </p:tav>
                                        <p:tav tm="100000">
                                          <p:val>
                                            <p:fltVal val="1"/>
                                          </p:val>
                                        </p:tav>
                                      </p:tavLst>
                                    </p:anim>
                                    <p:anim calcmode="lin" valueType="num">
                                      <p:cBhvr>
                                        <p:cTn id="41"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29382"/>
                                        </p:tgtEl>
                                        <p:attrNameLst>
                                          <p:attrName>style.visibility</p:attrName>
                                        </p:attrNameLst>
                                      </p:cBhvr>
                                      <p:to>
                                        <p:strVal val="visible"/>
                                      </p:to>
                                    </p:set>
                                    <p:animEffect transition="in" filter="diamond(in)">
                                      <p:cBhvr>
                                        <p:cTn id="46" dur="2000" fill="hold"/>
                                        <p:tgtEl>
                                          <p:spTgt spid="2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p:bldP spid="2" grpId="0"/>
      <p:bldP spid="3" grpId="0"/>
      <p:bldP spid="2293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custDataLst>
              <p:tags r:id="rId1"/>
            </p:custDataLst>
          </p:nvPr>
        </p:nvSpPr>
        <p:spPr>
          <a:xfrm>
            <a:off x="567690" y="664845"/>
            <a:ext cx="5715000" cy="648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、社会主义民主政治的建立</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6197" name="文本框 99"/>
          <p:cNvSpPr txBox="1">
            <a:spLocks noChangeArrowheads="1"/>
          </p:cNvSpPr>
          <p:nvPr>
            <p:custDataLst>
              <p:tags r:id="rId2"/>
            </p:custDataLst>
          </p:nvPr>
        </p:nvSpPr>
        <p:spPr bwMode="auto">
          <a:xfrm>
            <a:off x="865505" y="1485265"/>
            <a:ext cx="3176905" cy="521970"/>
          </a:xfrm>
          <a:prstGeom prst="rect">
            <a:avLst/>
          </a:prstGeom>
          <a:noFill/>
          <a:ln w="9525">
            <a:noFill/>
            <a:miter lim="800000"/>
          </a:ln>
        </p:spPr>
        <p:txBody>
          <a:bodyPr wrap="square" lIns="91440" tIns="45720" rIns="91440" bIns="45720">
            <a:spAutoFit/>
          </a:bodyPr>
          <a:lstStyle>
            <a:lvl1pPr eaLnBrk="0" hangingPunct="0">
              <a:defRPr>
                <a:solidFill>
                  <a:schemeClr val="tx1"/>
                </a:solidFill>
                <a:latin typeface="Helvetica" pitchFamily="34" charset="0"/>
                <a:cs typeface="Helvetica" pitchFamily="34" charset="0"/>
                <a:sym typeface="Helvetica" pitchFamily="34" charset="0"/>
              </a:defRPr>
            </a:lvl1pPr>
            <a:lvl2pPr marL="742950" indent="-285750" eaLnBrk="0" hangingPunct="0">
              <a:defRPr>
                <a:solidFill>
                  <a:schemeClr val="tx1"/>
                </a:solidFill>
                <a:latin typeface="Helvetica" pitchFamily="34" charset="0"/>
                <a:cs typeface="Helvetica" pitchFamily="34" charset="0"/>
                <a:sym typeface="Helvetica" pitchFamily="34" charset="0"/>
              </a:defRPr>
            </a:lvl2pPr>
            <a:lvl3pPr marL="1143000" indent="-228600" eaLnBrk="0" hangingPunct="0">
              <a:defRPr>
                <a:solidFill>
                  <a:schemeClr val="tx1"/>
                </a:solidFill>
                <a:latin typeface="Helvetica" pitchFamily="34" charset="0"/>
                <a:cs typeface="Helvetica" pitchFamily="34" charset="0"/>
                <a:sym typeface="Helvetica" pitchFamily="34" charset="0"/>
              </a:defRPr>
            </a:lvl3pPr>
            <a:lvl4pPr marL="1600200" indent="-228600" eaLnBrk="0" hangingPunct="0">
              <a:defRPr>
                <a:solidFill>
                  <a:schemeClr val="tx1"/>
                </a:solidFill>
                <a:latin typeface="Helvetica" pitchFamily="34" charset="0"/>
                <a:cs typeface="Helvetica" pitchFamily="34" charset="0"/>
                <a:sym typeface="Helvetica" pitchFamily="34" charset="0"/>
              </a:defRPr>
            </a:lvl4pPr>
            <a:lvl5pPr marL="2057400" indent="-228600" eaLnBrk="0" hangingPunct="0">
              <a:defRPr>
                <a:solidFill>
                  <a:schemeClr val="tx1"/>
                </a:solidFill>
                <a:latin typeface="Helvetica" pitchFamily="34" charset="0"/>
                <a:cs typeface="Helvetica" pitchFamily="34" charset="0"/>
                <a:sym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9pPr>
          </a:lstStyle>
          <a:p>
            <a:pPr lvl="0" algn="l" eaLnBrk="1" hangingPunct="1">
              <a:buClrTx/>
              <a:buSzTx/>
              <a:buFontTx/>
            </a:pPr>
            <a:r>
              <a:rPr lang="zh-CN" sz="2800" b="1">
                <a:latin typeface="黑体" panose="02010609060101010101" charset="-122"/>
                <a:ea typeface="黑体" panose="02010609060101010101" charset="-122"/>
                <a:cs typeface="+mn-cs"/>
                <a:sym typeface="+mn-ea"/>
              </a:rPr>
              <a:t>（1）颁布宪法</a:t>
            </a:r>
            <a:endParaRPr lang="zh-CN" sz="2800" b="1">
              <a:latin typeface="黑体" panose="02010609060101010101" charset="-122"/>
              <a:ea typeface="黑体" panose="02010609060101010101" charset="-122"/>
              <a:cs typeface="+mn-cs"/>
              <a:sym typeface="+mn-ea"/>
            </a:endParaRPr>
          </a:p>
        </p:txBody>
      </p:sp>
      <p:sp>
        <p:nvSpPr>
          <p:cNvPr id="2" name="文本框 1"/>
          <p:cNvSpPr txBox="1">
            <a:spLocks noChangeArrowheads="1"/>
          </p:cNvSpPr>
          <p:nvPr>
            <p:custDataLst>
              <p:tags r:id="rId3"/>
            </p:custDataLst>
          </p:nvPr>
        </p:nvSpPr>
        <p:spPr bwMode="auto">
          <a:xfrm>
            <a:off x="3521075" y="1543685"/>
            <a:ext cx="8136890" cy="829945"/>
          </a:xfrm>
          <a:prstGeom prst="rect">
            <a:avLst/>
          </a:prstGeom>
          <a:noFill/>
          <a:ln w="9525">
            <a:noFill/>
            <a:miter lim="800000"/>
          </a:ln>
        </p:spPr>
        <p:txBody>
          <a:bodyPr wrap="square">
            <a:spAutoFit/>
          </a:bodyPr>
          <a:lstStyle/>
          <a:p>
            <a:pPr algn="just">
              <a:buClr>
                <a:srgbClr val="C00000"/>
              </a:buClr>
              <a:buFont typeface="Wingdings" panose="05000000000000000000" pitchFamily="2" charset="2"/>
              <a:buNone/>
            </a:pPr>
            <a:r>
              <a:rPr lang="zh-CN" altLang="zh-CN" sz="2400" b="1">
                <a:latin typeface="黑体" panose="02010609060101010101" charset="-122"/>
                <a:ea typeface="黑体" panose="02010609060101010101" charset="-122"/>
                <a:sym typeface="+mn-ea"/>
              </a:rPr>
              <a:t>1954</a:t>
            </a:r>
            <a:r>
              <a:rPr lang="zh-CN" altLang="en-US" sz="2400" b="1">
                <a:latin typeface="黑体" panose="02010609060101010101" charset="-122"/>
                <a:ea typeface="黑体" panose="02010609060101010101" charset="-122"/>
                <a:sym typeface="+mn-ea"/>
              </a:rPr>
              <a:t>年</a:t>
            </a:r>
            <a:r>
              <a:rPr lang="zh-CN" altLang="zh-CN" sz="2400" b="1">
                <a:latin typeface="黑体" panose="02010609060101010101" charset="-122"/>
                <a:ea typeface="黑体" panose="02010609060101010101" charset="-122"/>
                <a:sym typeface="+mn-ea"/>
              </a:rPr>
              <a:t>9</a:t>
            </a:r>
            <a:r>
              <a:rPr lang="zh-CN" altLang="en-US" sz="2400" b="1">
                <a:latin typeface="黑体" panose="02010609060101010101" charset="-122"/>
                <a:ea typeface="黑体" panose="02010609060101010101" charset="-122"/>
                <a:sym typeface="+mn-ea"/>
              </a:rPr>
              <a:t>月通过了《中华人民共和国宪法》：是一部</a:t>
            </a:r>
            <a:r>
              <a:rPr lang="zh-CN" altLang="en-US" sz="2400" b="1">
                <a:solidFill>
                  <a:srgbClr val="002060"/>
                </a:solidFill>
                <a:latin typeface="黑体" panose="02010609060101010101" charset="-122"/>
                <a:ea typeface="黑体" panose="02010609060101010101" charset="-122"/>
                <a:sym typeface="+mn-ea"/>
              </a:rPr>
              <a:t>社会主义类型</a:t>
            </a:r>
            <a:r>
              <a:rPr lang="zh-CN" altLang="en-US" sz="2400" b="1">
                <a:latin typeface="黑体" panose="02010609060101010101" charset="-122"/>
                <a:ea typeface="黑体" panose="02010609060101010101" charset="-122"/>
                <a:sym typeface="+mn-ea"/>
              </a:rPr>
              <a:t>的宪法，体现了</a:t>
            </a:r>
            <a:r>
              <a:rPr lang="zh-CN" altLang="en-US" sz="2400" b="1">
                <a:solidFill>
                  <a:srgbClr val="FF0000"/>
                </a:solidFill>
                <a:latin typeface="黑体" panose="02010609060101010101" charset="-122"/>
                <a:ea typeface="黑体" panose="02010609060101010101" charset="-122"/>
                <a:sym typeface="+mn-ea"/>
              </a:rPr>
              <a:t>人民民主原则和社会主义原则。</a:t>
            </a:r>
            <a:endParaRPr lang="zh-CN" altLang="en-US" sz="2400" b="1">
              <a:solidFill>
                <a:srgbClr val="FF0000"/>
              </a:solidFill>
              <a:latin typeface="黑体" panose="02010609060101010101" charset="-122"/>
              <a:ea typeface="黑体" panose="02010609060101010101" charset="-122"/>
              <a:sym typeface="+mn-ea"/>
            </a:endParaRPr>
          </a:p>
        </p:txBody>
      </p:sp>
      <p:sp>
        <p:nvSpPr>
          <p:cNvPr id="3" name="文本框 99"/>
          <p:cNvSpPr txBox="1">
            <a:spLocks noChangeArrowheads="1"/>
          </p:cNvSpPr>
          <p:nvPr>
            <p:custDataLst>
              <p:tags r:id="rId4"/>
            </p:custDataLst>
          </p:nvPr>
        </p:nvSpPr>
        <p:spPr bwMode="auto">
          <a:xfrm>
            <a:off x="865505" y="2373630"/>
            <a:ext cx="5365115" cy="583565"/>
          </a:xfrm>
          <a:prstGeom prst="rect">
            <a:avLst/>
          </a:prstGeom>
          <a:noFill/>
          <a:ln w="9525">
            <a:noFill/>
            <a:miter lim="800000"/>
          </a:ln>
        </p:spPr>
        <p:txBody>
          <a:bodyPr wrap="square" lIns="91440" tIns="45720" rIns="91440" bIns="45720">
            <a:spAutoFit/>
          </a:bodyPr>
          <a:lstStyle>
            <a:lvl1pPr eaLnBrk="0" hangingPunct="0">
              <a:defRPr>
                <a:solidFill>
                  <a:schemeClr val="tx1"/>
                </a:solidFill>
                <a:latin typeface="Helvetica" pitchFamily="34" charset="0"/>
                <a:cs typeface="Helvetica" pitchFamily="34" charset="0"/>
                <a:sym typeface="Helvetica" pitchFamily="34" charset="0"/>
              </a:defRPr>
            </a:lvl1pPr>
            <a:lvl2pPr marL="742950" indent="-285750" eaLnBrk="0" hangingPunct="0">
              <a:defRPr>
                <a:solidFill>
                  <a:schemeClr val="tx1"/>
                </a:solidFill>
                <a:latin typeface="Helvetica" pitchFamily="34" charset="0"/>
                <a:cs typeface="Helvetica" pitchFamily="34" charset="0"/>
                <a:sym typeface="Helvetica" pitchFamily="34" charset="0"/>
              </a:defRPr>
            </a:lvl2pPr>
            <a:lvl3pPr marL="1143000" indent="-228600" eaLnBrk="0" hangingPunct="0">
              <a:defRPr>
                <a:solidFill>
                  <a:schemeClr val="tx1"/>
                </a:solidFill>
                <a:latin typeface="Helvetica" pitchFamily="34" charset="0"/>
                <a:cs typeface="Helvetica" pitchFamily="34" charset="0"/>
                <a:sym typeface="Helvetica" pitchFamily="34" charset="0"/>
              </a:defRPr>
            </a:lvl3pPr>
            <a:lvl4pPr marL="1600200" indent="-228600" eaLnBrk="0" hangingPunct="0">
              <a:defRPr>
                <a:solidFill>
                  <a:schemeClr val="tx1"/>
                </a:solidFill>
                <a:latin typeface="Helvetica" pitchFamily="34" charset="0"/>
                <a:cs typeface="Helvetica" pitchFamily="34" charset="0"/>
                <a:sym typeface="Helvetica" pitchFamily="34" charset="0"/>
              </a:defRPr>
            </a:lvl4pPr>
            <a:lvl5pPr marL="2057400" indent="-228600" eaLnBrk="0" hangingPunct="0">
              <a:defRPr>
                <a:solidFill>
                  <a:schemeClr val="tx1"/>
                </a:solidFill>
                <a:latin typeface="Helvetica" pitchFamily="34" charset="0"/>
                <a:cs typeface="Helvetica" pitchFamily="34" charset="0"/>
                <a:sym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9pPr>
          </a:lstStyle>
          <a:p>
            <a:pPr lvl="0" algn="l" eaLnBrk="1" hangingPunct="1">
              <a:buClrTx/>
              <a:buSzTx/>
              <a:buFontTx/>
            </a:pPr>
            <a:r>
              <a:rPr lang="zh-CN" sz="2800" b="1">
                <a:latin typeface="黑体" panose="02010609060101010101" charset="-122"/>
                <a:ea typeface="黑体" panose="02010609060101010101" charset="-122"/>
                <a:cs typeface="+mn-cs"/>
                <a:sym typeface="+mn-ea"/>
              </a:rPr>
              <a:t>（2）社会主义政治制度体系</a:t>
            </a:r>
            <a:endParaRPr lang="zh-CN" sz="2800" b="1">
              <a:latin typeface="黑体" panose="02010609060101010101" charset="-122"/>
              <a:ea typeface="黑体" panose="02010609060101010101" charset="-122"/>
              <a:cs typeface="+mn-cs"/>
              <a:sym typeface="+mn-ea"/>
            </a:endParaRPr>
          </a:p>
        </p:txBody>
      </p:sp>
      <p:sp>
        <p:nvSpPr>
          <p:cNvPr id="4" name="圆角矩形 3"/>
          <p:cNvSpPr/>
          <p:nvPr>
            <p:custDataLst>
              <p:tags r:id="rId5"/>
            </p:custDataLst>
          </p:nvPr>
        </p:nvSpPr>
        <p:spPr>
          <a:xfrm>
            <a:off x="1122045" y="2921635"/>
            <a:ext cx="1976120" cy="852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latin typeface="微软雅黑" panose="020B0503020204020204" charset="-122"/>
                <a:ea typeface="微软雅黑" panose="020B0503020204020204" charset="-122"/>
                <a:sym typeface="宋体" panose="02010600030101010101" pitchFamily="2" charset="-122"/>
              </a:rPr>
              <a:t>人民代表大会制度</a:t>
            </a:r>
            <a:endParaRPr lang="zh-CN" altLang="en-US" sz="2400" b="1">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6" name="圆角矩形 5"/>
          <p:cNvSpPr/>
          <p:nvPr>
            <p:custDataLst>
              <p:tags r:id="rId6"/>
            </p:custDataLst>
          </p:nvPr>
        </p:nvSpPr>
        <p:spPr>
          <a:xfrm>
            <a:off x="8110855" y="2921635"/>
            <a:ext cx="1960880" cy="852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latin typeface="微软雅黑" panose="020B0503020204020204" charset="-122"/>
                <a:ea typeface="微软雅黑" panose="020B0503020204020204" charset="-122"/>
                <a:sym typeface="宋体" panose="02010600030101010101" pitchFamily="2" charset="-122"/>
              </a:rPr>
              <a:t>民族区域自治制度</a:t>
            </a:r>
            <a:endParaRPr lang="zh-CN" altLang="en-US" sz="2400" b="1">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7" name="圆角矩形 6"/>
          <p:cNvSpPr/>
          <p:nvPr>
            <p:custDataLst>
              <p:tags r:id="rId7"/>
            </p:custDataLst>
          </p:nvPr>
        </p:nvSpPr>
        <p:spPr>
          <a:xfrm>
            <a:off x="3765550" y="2894965"/>
            <a:ext cx="3597275" cy="89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latin typeface="微软雅黑" panose="020B0503020204020204" charset="-122"/>
                <a:ea typeface="微软雅黑" panose="020B0503020204020204" charset="-122"/>
                <a:sym typeface="宋体" panose="02010600030101010101" pitchFamily="2" charset="-122"/>
              </a:rPr>
              <a:t>中国共产党领导的多党合作和政治协商制度</a:t>
            </a:r>
            <a:endParaRPr lang="zh-CN" altLang="en-US" sz="2400" b="1">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10" name="圆角矩形 9"/>
          <p:cNvSpPr/>
          <p:nvPr>
            <p:custDataLst>
              <p:tags r:id="rId8"/>
            </p:custDataLst>
          </p:nvPr>
        </p:nvSpPr>
        <p:spPr>
          <a:xfrm>
            <a:off x="833120" y="3938905"/>
            <a:ext cx="2435225" cy="5016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highlight>
                  <a:srgbClr val="FFFF00"/>
                </a:highlight>
                <a:latin typeface="宋体" panose="02010600030101010101" pitchFamily="2" charset="-122"/>
                <a:ea typeface="宋体" panose="02010600030101010101" pitchFamily="2" charset="-122"/>
                <a:sym typeface="+mn-ea"/>
              </a:rPr>
              <a:t>根本的</a:t>
            </a:r>
            <a:r>
              <a:rPr lang="zh-CN" altLang="en-US" sz="2400" b="1">
                <a:solidFill>
                  <a:srgbClr val="FF0000"/>
                </a:solidFill>
                <a:effectLst>
                  <a:outerShdw blurRad="38100" dist="38100" dir="2700000" algn="tl">
                    <a:srgbClr val="000000">
                      <a:alpha val="43137"/>
                    </a:srgbClr>
                  </a:outerShdw>
                </a:effectLst>
                <a:highlight>
                  <a:srgbClr val="FFFF00"/>
                </a:highlight>
                <a:latin typeface="宋体" panose="02010600030101010101" pitchFamily="2" charset="-122"/>
                <a:ea typeface="宋体" panose="02010600030101010101" pitchFamily="2" charset="-122"/>
                <a:sym typeface="+mn-ea"/>
              </a:rPr>
              <a:t>政治</a:t>
            </a:r>
            <a:r>
              <a:rPr lang="zh-CN" altLang="en-US" sz="2400" b="1">
                <a:solidFill>
                  <a:schemeClr val="tx1"/>
                </a:solidFill>
                <a:highlight>
                  <a:srgbClr val="FFFF00"/>
                </a:highlight>
                <a:latin typeface="宋体" panose="02010600030101010101" pitchFamily="2" charset="-122"/>
                <a:ea typeface="宋体" panose="02010600030101010101" pitchFamily="2" charset="-122"/>
                <a:sym typeface="+mn-ea"/>
              </a:rPr>
              <a:t>制度</a:t>
            </a:r>
            <a:endParaRPr lang="zh-CN" altLang="en-US" sz="2400" b="1" kern="1200">
              <a:solidFill>
                <a:schemeClr val="tx1"/>
              </a:solidFill>
              <a:highlight>
                <a:srgbClr val="FFFF00"/>
              </a:highlight>
              <a:latin typeface="宋体" panose="02010600030101010101" pitchFamily="2" charset="-122"/>
              <a:ea typeface="宋体" panose="02010600030101010101" pitchFamily="2" charset="-122"/>
              <a:sym typeface="+mn-ea"/>
            </a:endParaRPr>
          </a:p>
        </p:txBody>
      </p:sp>
      <p:sp>
        <p:nvSpPr>
          <p:cNvPr id="11" name="圆角矩形 10"/>
          <p:cNvSpPr/>
          <p:nvPr>
            <p:custDataLst>
              <p:tags r:id="rId9"/>
            </p:custDataLst>
          </p:nvPr>
        </p:nvSpPr>
        <p:spPr>
          <a:xfrm>
            <a:off x="4423410" y="3938270"/>
            <a:ext cx="2479675" cy="50228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highlight>
                  <a:srgbClr val="FFFF00"/>
                </a:highlight>
                <a:latin typeface="宋体" panose="02010600030101010101" pitchFamily="2" charset="-122"/>
                <a:ea typeface="宋体" panose="02010600030101010101" pitchFamily="2" charset="-122"/>
                <a:sym typeface="+mn-ea"/>
              </a:rPr>
              <a:t>基本的</a:t>
            </a:r>
            <a:r>
              <a:rPr lang="zh-CN" altLang="en-US" sz="2400" b="1">
                <a:solidFill>
                  <a:srgbClr val="FF0000"/>
                </a:solidFill>
                <a:effectLst>
                  <a:outerShdw blurRad="38100" dist="38100" dir="2700000" algn="tl">
                    <a:srgbClr val="000000">
                      <a:alpha val="43137"/>
                    </a:srgbClr>
                  </a:outerShdw>
                </a:effectLst>
                <a:highlight>
                  <a:srgbClr val="FFFF00"/>
                </a:highlight>
                <a:latin typeface="宋体" panose="02010600030101010101" pitchFamily="2" charset="-122"/>
                <a:ea typeface="宋体" panose="02010600030101010101" pitchFamily="2" charset="-122"/>
                <a:sym typeface="+mn-ea"/>
              </a:rPr>
              <a:t>政党</a:t>
            </a:r>
            <a:r>
              <a:rPr lang="zh-CN" altLang="en-US" sz="2400" b="1">
                <a:solidFill>
                  <a:schemeClr val="tx1"/>
                </a:solidFill>
                <a:highlight>
                  <a:srgbClr val="FFFF00"/>
                </a:highlight>
                <a:latin typeface="宋体" panose="02010600030101010101" pitchFamily="2" charset="-122"/>
                <a:ea typeface="宋体" panose="02010600030101010101" pitchFamily="2" charset="-122"/>
                <a:sym typeface="+mn-ea"/>
              </a:rPr>
              <a:t>制度</a:t>
            </a:r>
            <a:endParaRPr lang="zh-CN" altLang="en-US" sz="2400" b="1" kern="1200">
              <a:solidFill>
                <a:schemeClr val="tx1"/>
              </a:solidFill>
              <a:highlight>
                <a:srgbClr val="FFFF00"/>
              </a:highlight>
              <a:latin typeface="宋体" panose="02010600030101010101" pitchFamily="2" charset="-122"/>
              <a:ea typeface="宋体" panose="02010600030101010101" pitchFamily="2" charset="-122"/>
              <a:sym typeface="+mn-ea"/>
            </a:endParaRPr>
          </a:p>
        </p:txBody>
      </p:sp>
      <p:sp>
        <p:nvSpPr>
          <p:cNvPr id="12" name="圆角矩形 11"/>
          <p:cNvSpPr/>
          <p:nvPr>
            <p:custDataLst>
              <p:tags r:id="rId10"/>
            </p:custDataLst>
          </p:nvPr>
        </p:nvSpPr>
        <p:spPr>
          <a:xfrm>
            <a:off x="7806055" y="3938270"/>
            <a:ext cx="2570480" cy="50228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宋体" panose="02010600030101010101" pitchFamily="2" charset="-122"/>
                <a:ea typeface="宋体" panose="02010600030101010101" pitchFamily="2" charset="-122"/>
                <a:sym typeface="+mn-ea"/>
              </a:rPr>
              <a:t>基本的</a:t>
            </a:r>
            <a:r>
              <a:rPr lang="zh-CN" altLang="en-US" sz="2400" b="1">
                <a:solidFill>
                  <a:srgbClr val="FF0000"/>
                </a:solidFill>
                <a:effectLst>
                  <a:outerShdw blurRad="38100" dist="38100" dir="2700000" algn="tl">
                    <a:srgbClr val="000000">
                      <a:alpha val="43137"/>
                    </a:srgbClr>
                  </a:outerShdw>
                </a:effectLst>
                <a:highlight>
                  <a:srgbClr val="FFFF00"/>
                </a:highlight>
                <a:latin typeface="宋体" panose="02010600030101010101" pitchFamily="2" charset="-122"/>
                <a:ea typeface="宋体" panose="02010600030101010101" pitchFamily="2" charset="-122"/>
                <a:sym typeface="+mn-ea"/>
              </a:rPr>
              <a:t>民族</a:t>
            </a:r>
            <a:r>
              <a:rPr lang="zh-CN" altLang="en-US" sz="2400" b="1">
                <a:solidFill>
                  <a:schemeClr val="tx1"/>
                </a:solidFill>
                <a:latin typeface="宋体" panose="02010600030101010101" pitchFamily="2" charset="-122"/>
                <a:ea typeface="宋体" panose="02010600030101010101" pitchFamily="2" charset="-122"/>
                <a:sym typeface="+mn-ea"/>
              </a:rPr>
              <a:t>制度</a:t>
            </a:r>
            <a:endParaRPr lang="zh-CN" altLang="en-US" sz="2400" b="1" kern="1200">
              <a:solidFill>
                <a:schemeClr val="tx1"/>
              </a:solidFill>
              <a:latin typeface="宋体" panose="02010600030101010101" pitchFamily="2" charset="-122"/>
              <a:ea typeface="宋体" panose="02010600030101010101" pitchFamily="2" charset="-122"/>
              <a:sym typeface="+mn-ea"/>
            </a:endParaRPr>
          </a:p>
        </p:txBody>
      </p:sp>
      <p:sp>
        <p:nvSpPr>
          <p:cNvPr id="39942" name="文本框 99"/>
          <p:cNvSpPr txBox="1">
            <a:spLocks noChangeArrowheads="1"/>
          </p:cNvSpPr>
          <p:nvPr>
            <p:custDataLst>
              <p:tags r:id="rId11"/>
            </p:custDataLst>
          </p:nvPr>
        </p:nvSpPr>
        <p:spPr bwMode="auto">
          <a:xfrm>
            <a:off x="865505" y="4693920"/>
            <a:ext cx="5364480" cy="583565"/>
          </a:xfrm>
          <a:prstGeom prst="rect">
            <a:avLst/>
          </a:prstGeom>
          <a:noFill/>
          <a:ln w="9525">
            <a:noFill/>
            <a:miter lim="800000"/>
          </a:ln>
        </p:spPr>
        <p:txBody>
          <a:bodyPr wrap="square" lIns="91440" tIns="45720" rIns="91440" bIns="45720">
            <a:spAutoFit/>
          </a:bodyPr>
          <a:lstStyle>
            <a:lvl1pPr eaLnBrk="0" hangingPunct="0">
              <a:defRPr>
                <a:solidFill>
                  <a:schemeClr val="tx1"/>
                </a:solidFill>
                <a:latin typeface="Helvetica" pitchFamily="34" charset="0"/>
                <a:cs typeface="Helvetica" pitchFamily="34" charset="0"/>
                <a:sym typeface="Helvetica" pitchFamily="34" charset="0"/>
              </a:defRPr>
            </a:lvl1pPr>
            <a:lvl2pPr marL="742950" indent="-285750" eaLnBrk="0" hangingPunct="0">
              <a:defRPr>
                <a:solidFill>
                  <a:schemeClr val="tx1"/>
                </a:solidFill>
                <a:latin typeface="Helvetica" pitchFamily="34" charset="0"/>
                <a:cs typeface="Helvetica" pitchFamily="34" charset="0"/>
                <a:sym typeface="Helvetica" pitchFamily="34" charset="0"/>
              </a:defRPr>
            </a:lvl2pPr>
            <a:lvl3pPr marL="1143000" indent="-228600" eaLnBrk="0" hangingPunct="0">
              <a:defRPr>
                <a:solidFill>
                  <a:schemeClr val="tx1"/>
                </a:solidFill>
                <a:latin typeface="Helvetica" pitchFamily="34" charset="0"/>
                <a:cs typeface="Helvetica" pitchFamily="34" charset="0"/>
                <a:sym typeface="Helvetica" pitchFamily="34" charset="0"/>
              </a:defRPr>
            </a:lvl3pPr>
            <a:lvl4pPr marL="1600200" indent="-228600" eaLnBrk="0" hangingPunct="0">
              <a:defRPr>
                <a:solidFill>
                  <a:schemeClr val="tx1"/>
                </a:solidFill>
                <a:latin typeface="Helvetica" pitchFamily="34" charset="0"/>
                <a:cs typeface="Helvetica" pitchFamily="34" charset="0"/>
                <a:sym typeface="Helvetica" pitchFamily="34" charset="0"/>
              </a:defRPr>
            </a:lvl4pPr>
            <a:lvl5pPr marL="2057400" indent="-228600" eaLnBrk="0" hangingPunct="0">
              <a:defRPr>
                <a:solidFill>
                  <a:schemeClr val="tx1"/>
                </a:solidFill>
                <a:latin typeface="Helvetica" pitchFamily="34" charset="0"/>
                <a:cs typeface="Helvetica" pitchFamily="34" charset="0"/>
                <a:sym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cs typeface="Helvetica" pitchFamily="34" charset="0"/>
                <a:sym typeface="Helvetica" pitchFamily="34" charset="0"/>
              </a:defRPr>
            </a:lvl9pPr>
          </a:lstStyle>
          <a:p>
            <a:pPr lvl="0" algn="l" eaLnBrk="1" hangingPunct="1">
              <a:buClrTx/>
              <a:buSzTx/>
              <a:buFontTx/>
            </a:pPr>
            <a:r>
              <a:rPr lang="zh-CN" sz="3200" b="1">
                <a:latin typeface="黑体" panose="02010609060101010101" charset="-122"/>
                <a:ea typeface="黑体" panose="02010609060101010101" charset="-122"/>
                <a:cs typeface="+mn-cs"/>
                <a:sym typeface="Helvetica" pitchFamily="34" charset="0"/>
              </a:rPr>
              <a:t>（3）思想引领：毛泽东思想</a:t>
            </a:r>
            <a:endParaRPr lang="zh-CN" sz="3200" b="1">
              <a:latin typeface="黑体" panose="02010609060101010101" charset="-122"/>
              <a:ea typeface="黑体" panose="02010609060101010101" charset="-122"/>
              <a:cs typeface="+mn-cs"/>
              <a:sym typeface="Helvetica" pitchFamily="34" charset="0"/>
            </a:endParaRPr>
          </a:p>
        </p:txBody>
      </p:sp>
      <p:sp>
        <p:nvSpPr>
          <p:cNvPr id="119811" name="文本框 4"/>
          <p:cNvSpPr txBox="1"/>
          <p:nvPr>
            <p:custDataLst>
              <p:tags r:id="rId12"/>
            </p:custDataLst>
          </p:nvPr>
        </p:nvSpPr>
        <p:spPr>
          <a:xfrm>
            <a:off x="1189990" y="5392420"/>
            <a:ext cx="10467975" cy="951865"/>
          </a:xfrm>
          <a:prstGeom prst="rect">
            <a:avLst/>
          </a:prstGeom>
          <a:noFill/>
          <a:ln w="9525">
            <a:noFill/>
          </a:ln>
        </p:spPr>
        <p:txBody>
          <a:bodyPr wrap="square" lIns="91430" tIns="45714" rIns="91430" bIns="45714">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altLang="en-US" sz="2800" b="1">
                <a:solidFill>
                  <a:srgbClr val="000000"/>
                </a:solidFill>
                <a:latin typeface="宋体" panose="02010600030101010101" pitchFamily="2" charset="-122"/>
                <a:ea typeface="宋体" panose="02010600030101010101" pitchFamily="2" charset="-122"/>
                <a:sym typeface="宋体" panose="02010600030101010101" pitchFamily="2" charset="-122"/>
              </a:rPr>
              <a:t>毛泽东思想不仅是新民主主义革命的指导思想，也是社会主义革命、社会主义建设的指导思想。</a:t>
            </a:r>
            <a:endParaRPr lang="zh-CN" altLang="en-US" sz="2800" b="1">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Effect transition="in" filter="blinds(horizontal)">
                                      <p:cBhvr>
                                        <p:cTn id="12" dur="500"/>
                                        <p:tgtEl>
                                          <p:spTgt spid="13619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39942"/>
                                        </p:tgtEl>
                                        <p:attrNameLst>
                                          <p:attrName>style.visibility</p:attrName>
                                        </p:attrNameLst>
                                      </p:cBhvr>
                                      <p:to>
                                        <p:strVal val="visible"/>
                                      </p:to>
                                    </p:set>
                                    <p:animEffect transition="in" filter="fade">
                                      <p:cBhvr>
                                        <p:cTn id="50" dur="1000"/>
                                        <p:tgtEl>
                                          <p:spTgt spid="39942"/>
                                        </p:tgtEl>
                                      </p:cBhvr>
                                    </p:animEffect>
                                    <p:anim calcmode="lin" valueType="num">
                                      <p:cBhvr>
                                        <p:cTn id="51" dur="1000" fill="hold"/>
                                        <p:tgtEl>
                                          <p:spTgt spid="39942"/>
                                        </p:tgtEl>
                                        <p:attrNameLst>
                                          <p:attrName>ppt_x</p:attrName>
                                        </p:attrNameLst>
                                      </p:cBhvr>
                                      <p:tavLst>
                                        <p:tav tm="0">
                                          <p:val>
                                            <p:strVal val="#ppt_x"/>
                                          </p:val>
                                        </p:tav>
                                        <p:tav tm="100000">
                                          <p:val>
                                            <p:strVal val="#ppt_x"/>
                                          </p:val>
                                        </p:tav>
                                      </p:tavLst>
                                    </p:anim>
                                    <p:anim calcmode="lin" valueType="num">
                                      <p:cBhvr>
                                        <p:cTn id="52" dur="1000" fill="hold"/>
                                        <p:tgtEl>
                                          <p:spTgt spid="399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19811"/>
                                        </p:tgtEl>
                                        <p:attrNameLst>
                                          <p:attrName>style.visibility</p:attrName>
                                        </p:attrNameLst>
                                      </p:cBhvr>
                                      <p:to>
                                        <p:strVal val="visible"/>
                                      </p:to>
                                    </p:set>
                                    <p:animEffect transition="in" filter="box(in)">
                                      <p:cBhvr>
                                        <p:cTn id="57" dur="20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6197" grpId="0" animBg="1"/>
      <p:bldP spid="2" grpId="0"/>
      <p:bldP spid="3" grpId="0" animBg="1"/>
      <p:bldP spid="4" grpId="0" animBg="1"/>
      <p:bldP spid="6" grpId="0" animBg="1"/>
      <p:bldP spid="7" grpId="0" animBg="1"/>
      <p:bldP spid="10" grpId="0" animBg="1"/>
      <p:bldP spid="11" grpId="0" animBg="1"/>
      <p:bldP spid="12" grpId="0" animBg="1"/>
      <p:bldP spid="39942" grpId="0" animBg="1"/>
      <p:bldP spid="1198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61695" y="1600200"/>
            <a:ext cx="10468610" cy="3784600"/>
          </a:xfrm>
          <a:prstGeom prst="rect">
            <a:avLst/>
          </a:prstGeom>
          <a:noFill/>
        </p:spPr>
        <p:txBody>
          <a:bodyPr wrap="square" rtlCol="0" anchor="t">
            <a:spAutoFit/>
          </a:bodyPr>
          <a:lstStyle/>
          <a:p>
            <a:pPr>
              <a:lnSpc>
                <a:spcPct val="150000"/>
              </a:lnSpc>
            </a:pPr>
            <a:r>
              <a:rPr lang="zh-CN" altLang="en-US" sz="3200" b="1">
                <a:solidFill>
                  <a:srgbClr val="FF0000"/>
                </a:solidFill>
              </a:rPr>
              <a:t>政权:</a:t>
            </a:r>
            <a:r>
              <a:rPr lang="zh-CN" altLang="en-US" sz="3200"/>
              <a:t>中共与民主党派联合执政→人民民主专政;</a:t>
            </a:r>
            <a:endParaRPr lang="zh-CN" altLang="en-US" sz="3200"/>
          </a:p>
          <a:p>
            <a:pPr>
              <a:lnSpc>
                <a:spcPct val="150000"/>
              </a:lnSpc>
            </a:pPr>
            <a:r>
              <a:rPr lang="zh-CN" altLang="en-US" sz="3200" b="1">
                <a:solidFill>
                  <a:srgbClr val="FF0000"/>
                </a:solidFill>
              </a:rPr>
              <a:t>经济成分:</a:t>
            </a:r>
            <a:r>
              <a:rPr lang="zh-CN" altLang="en-US" sz="3200"/>
              <a:t>五种经济成分并存→社会主义公有制为主体;</a:t>
            </a:r>
            <a:endParaRPr lang="zh-CN" altLang="en-US" sz="3200"/>
          </a:p>
          <a:p>
            <a:pPr>
              <a:lnSpc>
                <a:spcPct val="150000"/>
              </a:lnSpc>
            </a:pPr>
            <a:r>
              <a:rPr lang="zh-CN" altLang="en-US" sz="3200" b="1">
                <a:solidFill>
                  <a:srgbClr val="FF0000"/>
                </a:solidFill>
              </a:rPr>
              <a:t>社会矛盾:</a:t>
            </a:r>
            <a:r>
              <a:rPr lang="zh-CN" altLang="en-US" sz="3200"/>
              <a:t>无产阶级同资产阶级矛盾→先进的社会制度同落后的社会生产力之间的矛盾;</a:t>
            </a:r>
            <a:endParaRPr lang="zh-CN" altLang="en-US" sz="3200"/>
          </a:p>
          <a:p>
            <a:pPr>
              <a:lnSpc>
                <a:spcPct val="150000"/>
              </a:lnSpc>
            </a:pPr>
            <a:r>
              <a:rPr lang="zh-CN" altLang="en-US" sz="3200" b="1">
                <a:solidFill>
                  <a:srgbClr val="FF0000"/>
                </a:solidFill>
              </a:rPr>
              <a:t>外交:</a:t>
            </a:r>
            <a:r>
              <a:rPr lang="zh-CN" altLang="en-US" sz="3200"/>
              <a:t>“革命外交”→“和平外交”。 </a:t>
            </a:r>
            <a:endParaRPr lang="zh-CN" altLang="en-US" sz="3200"/>
          </a:p>
        </p:txBody>
      </p:sp>
      <p:sp>
        <p:nvSpPr>
          <p:cNvPr id="3" name="文本框 2"/>
          <p:cNvSpPr txBox="1"/>
          <p:nvPr>
            <p:custDataLst>
              <p:tags r:id="rId2"/>
            </p:custDataLst>
          </p:nvPr>
        </p:nvSpPr>
        <p:spPr>
          <a:xfrm>
            <a:off x="388620" y="890270"/>
            <a:ext cx="11243945" cy="583565"/>
          </a:xfrm>
          <a:prstGeom prst="rect">
            <a:avLst/>
          </a:prstGeom>
          <a:noFill/>
        </p:spPr>
        <p:txBody>
          <a:bodyPr wrap="none" rtlCol="0">
            <a:spAutoFit/>
          </a:bodyPr>
          <a:lstStyle/>
          <a:p>
            <a:pPr algn="l"/>
            <a:r>
              <a:rPr lang="zh-CN" altLang="en-US" sz="3200">
                <a:solidFill>
                  <a:srgbClr val="FF0000"/>
                </a:solidFill>
                <a:latin typeface="华文琥珀" panose="02010800040101010101" charset="-122"/>
                <a:ea typeface="华文琥珀" panose="02010800040101010101" charset="-122"/>
                <a:cs typeface="华文琥珀" panose="02010800040101010101" charset="-122"/>
                <a:sym typeface="+mn-ea"/>
              </a:rPr>
              <a:t>1949~1956年，新中国由新民主主义社会向社会主义社会过渡</a:t>
            </a:r>
            <a:endParaRPr lang="zh-CN" altLang="en-US" sz="32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452755" y="783590"/>
            <a:ext cx="2738755" cy="528320"/>
          </a:xfrm>
          <a:prstGeom prst="roundRect">
            <a:avLst/>
          </a:prstGeom>
        </p:spPr>
      </p:pic>
      <p:sp>
        <p:nvSpPr>
          <p:cNvPr id="101" name="文本框 100"/>
          <p:cNvSpPr txBox="1"/>
          <p:nvPr>
            <p:custDataLst>
              <p:tags r:id="rId3"/>
            </p:custDataLst>
          </p:nvPr>
        </p:nvSpPr>
        <p:spPr>
          <a:xfrm>
            <a:off x="1044575" y="1405255"/>
            <a:ext cx="10454005" cy="554990"/>
          </a:xfrm>
          <a:prstGeom prst="rect">
            <a:avLst/>
          </a:prstGeom>
          <a:noFill/>
          <a:ln w="9525">
            <a:noFill/>
          </a:ln>
        </p:spPr>
        <p:txBody>
          <a:bodyPr wrap="square">
            <a:noAutofit/>
          </a:bodyPr>
          <a:lstStyle/>
          <a:p>
            <a:pPr lvl="0" algn="l">
              <a:buClrTx/>
              <a:buSzTx/>
              <a:buFontTx/>
            </a:pPr>
            <a:r>
              <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1、从唯物史观角度,认识新中国成立初期外交的特点</a:t>
            </a:r>
            <a:endPar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graphicFrame>
        <p:nvGraphicFramePr>
          <p:cNvPr id="2" name="表格 1"/>
          <p:cNvGraphicFramePr>
            <a:graphicFrameLocks noGrp="1"/>
          </p:cNvGraphicFramePr>
          <p:nvPr>
            <p:custDataLst>
              <p:tags r:id="rId4"/>
            </p:custDataLst>
          </p:nvPr>
        </p:nvGraphicFramePr>
        <p:xfrm>
          <a:off x="691515" y="2053590"/>
          <a:ext cx="10620375" cy="3693160"/>
        </p:xfrm>
        <a:graphic>
          <a:graphicData uri="http://schemas.openxmlformats.org/drawingml/2006/table">
            <a:tbl>
              <a:tblPr firstRow="1" bandRow="1">
                <a:tableStyleId>{5C22544A-7EE6-4342-B048-85BDC9FD1C3A}</a:tableStyleId>
              </a:tblPr>
              <a:tblGrid>
                <a:gridCol w="916305"/>
                <a:gridCol w="9704070"/>
              </a:tblGrid>
              <a:tr h="1920240">
                <a:tc>
                  <a:txBody>
                    <a:bodyPr wrap="square"/>
                    <a:lstStyle/>
                    <a:p>
                      <a:pPr algn="ctr">
                        <a:buNone/>
                      </a:pPr>
                      <a:r>
                        <a:rPr lang="zh-CN" altLang="en-US" sz="2400" b="1">
                          <a:solidFill>
                            <a:schemeClr val="tx1"/>
                          </a:solidFill>
                          <a:latin typeface="楷体" panose="02010609060101010101" pitchFamily="49" charset="-122"/>
                          <a:ea typeface="楷体" panose="02010609060101010101" pitchFamily="49" charset="-122"/>
                        </a:rPr>
                        <a:t>革命性</a:t>
                      </a:r>
                      <a:endParaRPr lang="zh-CN" altLang="en-US" sz="2400" b="1">
                        <a:solidFill>
                          <a:schemeClr val="tx1"/>
                        </a:solidFill>
                        <a:latin typeface="楷体" panose="02010609060101010101" pitchFamily="49" charset="-122"/>
                        <a:ea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(1)其主要原则是在中国革命运动的理论思想指导下产生的,同革命运动后期的实践及解决的问题有密切联系。</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(2)新中国成立后,确立了独立自主的外交政策,提出了“另起炉灶”“打扫干净屋子再请客”“一边倒”等方针,从产生的指导思想和解决的主要问题看,这些方针都表现出一种强烈的革命性。</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23900">
                <a:tc>
                  <a:txBody>
                    <a:bodyPr wrap="square"/>
                    <a:lstStyle/>
                    <a:p>
                      <a:pPr algn="ctr">
                        <a:buNone/>
                      </a:pPr>
                      <a:r>
                        <a:rPr lang="zh-CN" altLang="en-US" sz="2400" b="1">
                          <a:solidFill>
                            <a:schemeClr val="tx1"/>
                          </a:solidFill>
                          <a:latin typeface="楷体" panose="02010609060101010101" pitchFamily="49" charset="-122"/>
                          <a:ea typeface="楷体" panose="02010609060101010101" pitchFamily="49" charset="-122"/>
                        </a:rPr>
                        <a:t>结盟性</a:t>
                      </a:r>
                      <a:endParaRPr lang="zh-CN" altLang="en-US" sz="2400" b="1">
                        <a:solidFill>
                          <a:schemeClr val="tx1"/>
                        </a:solidFill>
                        <a:latin typeface="楷体" panose="02010609060101010101" pitchFamily="49" charset="-122"/>
                        <a:ea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“一边倒”坚定地站在社会主义阵营一边,与苏联等国结盟,是新中国成立初期独立自主外交政策的一大特点。</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49960">
                <a:tc>
                  <a:txBody>
                    <a:bodyPr wrap="square"/>
                    <a:lstStyle/>
                    <a:p>
                      <a:pPr algn="ctr">
                        <a:buNone/>
                      </a:pPr>
                      <a:r>
                        <a:rPr lang="zh-CN" altLang="en-US" sz="2400" b="1">
                          <a:solidFill>
                            <a:schemeClr val="tx1"/>
                          </a:solidFill>
                          <a:latin typeface="楷体" panose="02010609060101010101" pitchFamily="49" charset="-122"/>
                          <a:ea typeface="楷体" panose="02010609060101010101" pitchFamily="49" charset="-122"/>
                        </a:rPr>
                        <a:t>平等性</a:t>
                      </a:r>
                      <a:endParaRPr lang="zh-CN" altLang="en-US" sz="2400" b="1">
                        <a:solidFill>
                          <a:schemeClr val="tx1"/>
                        </a:solidFill>
                        <a:latin typeface="楷体" panose="02010609060101010101" pitchFamily="49" charset="-122"/>
                        <a:ea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在独立自主的和平外交方针基础上,提出了外交三大方针与和平共处五项原则,同时也在日内瓦会议、亚非会议等外交实践活动中得以体现。</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736600" y="742950"/>
            <a:ext cx="10718800" cy="1024890"/>
          </a:xfrm>
          <a:prstGeom prst="rect">
            <a:avLst/>
          </a:prstGeom>
          <a:noFill/>
          <a:ln w="9525">
            <a:noFill/>
          </a:ln>
        </p:spPr>
        <p:txBody>
          <a:bodyPr wrap="square">
            <a:noAutofit/>
          </a:bodyPr>
          <a:lstStyle/>
          <a:p>
            <a:pPr lvl="0" algn="l">
              <a:buClrTx/>
              <a:buSzTx/>
              <a:buFontTx/>
            </a:pPr>
            <a:r>
              <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2、从历史解释角度,认识新中国成立初期我国社会主义工业化的基本特征、特点及原因</a:t>
            </a:r>
            <a:endPar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graphicFrame>
        <p:nvGraphicFramePr>
          <p:cNvPr id="2" name="表格 1"/>
          <p:cNvGraphicFramePr>
            <a:graphicFrameLocks noGrp="1"/>
          </p:cNvGraphicFramePr>
          <p:nvPr>
            <p:custDataLst>
              <p:tags r:id="rId2"/>
            </p:custDataLst>
          </p:nvPr>
        </p:nvGraphicFramePr>
        <p:xfrm>
          <a:off x="691515" y="1986915"/>
          <a:ext cx="10620375" cy="3693160"/>
        </p:xfrm>
        <a:graphic>
          <a:graphicData uri="http://schemas.openxmlformats.org/drawingml/2006/table">
            <a:tbl>
              <a:tblPr firstRow="1" bandRow="1">
                <a:tableStyleId>{5C22544A-7EE6-4342-B048-85BDC9FD1C3A}</a:tableStyleId>
              </a:tblPr>
              <a:tblGrid>
                <a:gridCol w="916305"/>
                <a:gridCol w="9704070"/>
              </a:tblGrid>
              <a:tr h="1920240">
                <a:tc>
                  <a:txBody>
                    <a:bodyPr wrap="square"/>
                    <a:lstStyle/>
                    <a:p>
                      <a:pPr algn="ctr">
                        <a:buNone/>
                      </a:pPr>
                      <a:r>
                        <a:rPr lang="zh-CN" altLang="en-US" sz="2400" b="1">
                          <a:solidFill>
                            <a:schemeClr val="tx1"/>
                          </a:solidFill>
                          <a:latin typeface="楷体" panose="02010609060101010101" pitchFamily="49" charset="-122"/>
                          <a:ea typeface="楷体" panose="02010609060101010101" pitchFamily="49" charset="-122"/>
                        </a:rPr>
                        <a:t>特征</a:t>
                      </a:r>
                      <a:endParaRPr lang="zh-CN" altLang="en-US" sz="2400" b="1">
                        <a:solidFill>
                          <a:schemeClr val="tx1"/>
                        </a:solidFill>
                        <a:latin typeface="楷体" panose="02010609060101010101" pitchFamily="49" charset="-122"/>
                        <a:ea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(1)以封闭的计划经济体制、极低的人均国民收入为基本国民经济背景。</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(2)以快速发展赶超资本主义国家,建立独立的工业体系、满足国内市场需求为目标。</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(3)以优先发展重工业、优先发展国有经济并逐步实现对其他经济成分的改造为手段。</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23900">
                <a:tc>
                  <a:txBody>
                    <a:bodyPr wrap="square"/>
                    <a:lstStyle/>
                    <a:p>
                      <a:pPr algn="ctr">
                        <a:buNone/>
                      </a:pPr>
                      <a:r>
                        <a:rPr lang="zh-CN" altLang="en-US" sz="2400" b="1">
                          <a:solidFill>
                            <a:schemeClr val="tx1"/>
                          </a:solidFill>
                          <a:latin typeface="楷体" panose="02010609060101010101" pitchFamily="49" charset="-122"/>
                          <a:ea typeface="楷体" panose="02010609060101010101" pitchFamily="49" charset="-122"/>
                        </a:rPr>
                        <a:t>特点</a:t>
                      </a:r>
                      <a:endParaRPr lang="zh-CN" altLang="en-US" sz="2400" b="1">
                        <a:solidFill>
                          <a:schemeClr val="tx1"/>
                        </a:solidFill>
                        <a:latin typeface="楷体" panose="02010609060101010101" pitchFamily="49" charset="-122"/>
                        <a:ea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以总路线为指导；重点在东北地区；优先发展重工业</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49960">
                <a:tc>
                  <a:txBody>
                    <a:bodyPr wrap="square"/>
                    <a:lstStyle/>
                    <a:p>
                      <a:pPr algn="ctr">
                        <a:buNone/>
                      </a:pPr>
                      <a:r>
                        <a:rPr lang="zh-CN" altLang="en-US" sz="2400" b="1">
                          <a:solidFill>
                            <a:schemeClr val="tx1"/>
                          </a:solidFill>
                          <a:latin typeface="楷体" panose="02010609060101010101" pitchFamily="49" charset="-122"/>
                          <a:ea typeface="楷体" panose="02010609060101010101" pitchFamily="49" charset="-122"/>
                        </a:rPr>
                        <a:t>原因</a:t>
                      </a:r>
                      <a:endParaRPr lang="zh-CN" altLang="en-US" sz="2400" b="1">
                        <a:solidFill>
                          <a:schemeClr val="tx1"/>
                        </a:solidFill>
                        <a:latin typeface="楷体" panose="02010609060101010101" pitchFamily="49" charset="-122"/>
                        <a:ea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(1)工业基础薄弱,国内资金短缺。</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(2)缺乏社会主义建设的经验。</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l">
                        <a:buNone/>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(3)以美国为首的西方资本主义国家对中国的遏制和孤立政策,使中国实行“一边倒”政策。</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405130" y="1492250"/>
            <a:ext cx="11329670" cy="250634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285750" algn="just" fontAlgn="ctr">
              <a:lnSpc>
                <a:spcPct val="90000"/>
              </a:lnSpc>
              <a:spcBef>
                <a:spcPct val="0"/>
              </a:spcBef>
              <a:spcAft>
                <a:spcPts val="800"/>
              </a:spcAft>
              <a:buSzTx/>
            </a:pPr>
            <a:r>
              <a:rPr sz="2800" spc="160">
                <a:ln w="3175">
                  <a:noFill/>
                  <a:prstDash val="dash"/>
                </a:ln>
                <a:latin typeface="楷体" panose="02010609060101010101" pitchFamily="49" charset="-122"/>
                <a:ea typeface="楷体" panose="02010609060101010101" pitchFamily="49" charset="-122"/>
                <a:cs typeface="楷体" panose="02010609060101010101" pitchFamily="49" charset="-122"/>
              </a:rPr>
              <a:t>1.（2023·山东</a:t>
            </a:r>
            <a:r>
              <a:rPr lang="zh-CN" altLang="en-US" sz="2800" spc="160">
                <a:ln w="3175">
                  <a:noFill/>
                  <a:prstDash val="dash"/>
                </a:ln>
                <a:latin typeface="楷体" panose="02010609060101010101" pitchFamily="49" charset="-122"/>
                <a:ea typeface="楷体" panose="02010609060101010101" pitchFamily="49" charset="-122"/>
                <a:cs typeface="楷体" panose="02010609060101010101" pitchFamily="49" charset="-122"/>
              </a:rPr>
              <a:t>卷</a:t>
            </a:r>
            <a:r>
              <a:rPr sz="2800" spc="160">
                <a:ln w="3175">
                  <a:noFill/>
                  <a:prstDash val="dash"/>
                </a:ln>
                <a:latin typeface="楷体" panose="02010609060101010101" pitchFamily="49" charset="-122"/>
                <a:ea typeface="楷体" panose="02010609060101010101" pitchFamily="49" charset="-122"/>
                <a:cs typeface="楷体" panose="02010609060101010101" pitchFamily="49" charset="-122"/>
              </a:rPr>
              <a:t>）1956年，毛泽东在谈到国家与工厂的关系时指出：“统一性和独立性是对立的统一，要有统一性，也要有独立性。……各个生产单位部要有一个与统一性相联系的独立性，才会发展得更加活泼。”毛泽东强调的是（   ）</a:t>
            </a:r>
            <a:endParaRPr sz="2800" spc="160">
              <a:ln w="3175">
                <a:noFill/>
                <a:prstDash val="dash"/>
              </a:ln>
              <a:latin typeface="楷体" panose="02010609060101010101" pitchFamily="49" charset="-122"/>
              <a:ea typeface="楷体" panose="02010609060101010101" pitchFamily="49" charset="-122"/>
              <a:cs typeface="楷体" panose="02010609060101010101" pitchFamily="49" charset="-122"/>
            </a:endParaRPr>
          </a:p>
          <a:p>
            <a:pPr lvl="0" indent="-285750" algn="just" fontAlgn="ctr">
              <a:lnSpc>
                <a:spcPct val="90000"/>
              </a:lnSpc>
              <a:spcBef>
                <a:spcPct val="0"/>
              </a:spcBef>
              <a:spcAft>
                <a:spcPts val="800"/>
              </a:spcAft>
              <a:buSzTx/>
            </a:pPr>
            <a:r>
              <a:rPr sz="2800" spc="160">
                <a:ln w="3175">
                  <a:noFill/>
                  <a:prstDash val="dash"/>
                </a:ln>
                <a:latin typeface="楷体" panose="02010609060101010101" pitchFamily="49" charset="-122"/>
                <a:ea typeface="楷体" panose="02010609060101010101" pitchFamily="49" charset="-122"/>
                <a:cs typeface="楷体" panose="02010609060101010101" pitchFamily="49" charset="-122"/>
              </a:rPr>
              <a:t>A．适当提高工厂的生产经营自主权	B．适度发挥市场的调节作用</a:t>
            </a:r>
            <a:endParaRPr sz="2800" spc="160">
              <a:ln w="3175">
                <a:noFill/>
                <a:prstDash val="dash"/>
              </a:ln>
              <a:latin typeface="楷体" panose="02010609060101010101" pitchFamily="49" charset="-122"/>
              <a:ea typeface="楷体" panose="02010609060101010101" pitchFamily="49" charset="-122"/>
              <a:cs typeface="楷体" panose="02010609060101010101" pitchFamily="49" charset="-122"/>
            </a:endParaRPr>
          </a:p>
          <a:p>
            <a:pPr lvl="0" indent="-285750" algn="just" fontAlgn="ctr">
              <a:lnSpc>
                <a:spcPct val="90000"/>
              </a:lnSpc>
              <a:spcBef>
                <a:spcPct val="0"/>
              </a:spcBef>
              <a:spcAft>
                <a:spcPts val="800"/>
              </a:spcAft>
              <a:buSzTx/>
            </a:pPr>
            <a:r>
              <a:rPr sz="2800" spc="160">
                <a:ln w="3175">
                  <a:noFill/>
                  <a:prstDash val="dash"/>
                </a:ln>
                <a:latin typeface="楷体" panose="02010609060101010101" pitchFamily="49" charset="-122"/>
                <a:ea typeface="楷体" panose="02010609060101010101" pitchFamily="49" charset="-122"/>
                <a:cs typeface="楷体" panose="02010609060101010101" pitchFamily="49" charset="-122"/>
              </a:rPr>
              <a:t>C．平衡工商企业改造中的公私关系	D．鼓励个体私营经济的发展</a:t>
            </a:r>
            <a:endParaRPr sz="2800" spc="160">
              <a:ln w="3175">
                <a:noFill/>
                <a:prstDash val="dash"/>
              </a:ln>
              <a:latin typeface="楷体" panose="02010609060101010101" pitchFamily="49" charset="-122"/>
              <a:ea typeface="楷体" panose="02010609060101010101" pitchFamily="49" charset="-122"/>
              <a:cs typeface="楷体" panose="02010609060101010101" pitchFamily="49" charset="-122"/>
            </a:endParaRPr>
          </a:p>
        </p:txBody>
      </p:sp>
      <p:sp>
        <p:nvSpPr>
          <p:cNvPr id="100" name="文本框 99"/>
          <p:cNvSpPr txBox="1"/>
          <p:nvPr>
            <p:custDataLst>
              <p:tags r:id="rId2"/>
            </p:custDataLst>
          </p:nvPr>
        </p:nvSpPr>
        <p:spPr>
          <a:xfrm>
            <a:off x="455893" y="4049782"/>
            <a:ext cx="11195087" cy="1938020"/>
          </a:xfrm>
          <a:prstGeom prst="rect">
            <a:avLst/>
          </a:prstGeom>
          <a:noFill/>
          <a:ln w="9525">
            <a:noFill/>
          </a:ln>
        </p:spPr>
        <p:txBody>
          <a:bodyPr wrap="square">
            <a:spAutoFit/>
          </a:bodyPr>
          <a:lstStyle/>
          <a:p>
            <a:pPr indent="0" algn="just" fontAlgn="auto"/>
            <a:r>
              <a:rPr sz="2000">
                <a:latin typeface="仿宋" panose="02010609060101010101" charset="-122"/>
                <a:ea typeface="仿宋" panose="02010609060101010101" charset="-122"/>
                <a:cs typeface="仿宋" panose="02010609060101010101" charset="-122"/>
              </a:rPr>
              <a:t>【答案】A</a:t>
            </a:r>
            <a:endParaRPr sz="2000">
              <a:latin typeface="仿宋" panose="02010609060101010101" charset="-122"/>
              <a:ea typeface="仿宋" panose="02010609060101010101" charset="-122"/>
              <a:cs typeface="仿宋" panose="02010609060101010101" charset="-122"/>
            </a:endParaRPr>
          </a:p>
          <a:p>
            <a:pPr indent="0" algn="just" fontAlgn="auto"/>
            <a:r>
              <a:rPr sz="2000">
                <a:latin typeface="仿宋" panose="02010609060101010101" charset="-122"/>
                <a:ea typeface="仿宋" panose="02010609060101010101" charset="-122"/>
                <a:cs typeface="仿宋" panose="02010609060101010101" charset="-122"/>
              </a:rPr>
              <a:t>【详解】据材料可知毛泽东认为国家与工厂之间的关系是统一性和独立性的关系，在坚持社会主义国家的前提下，各个生产单位可以有一定的独立性，强调适当提高工厂的生产经营自主性，A项正确；这一时期是计划经济体制时期，重视的国家的行政指导，并不是市场调节，排除B项；1956年，对资本主义工商业的改造中，推行的是公私合营，并不是平衡公私关系，排除C项；三大改造时期，是对生产资料所有制的改造，并不会鼓励个体私营经济的发展，排除D项。故选A项。</a:t>
            </a:r>
            <a:endParaRPr sz="2000">
              <a:latin typeface="仿宋" panose="02010609060101010101" charset="-122"/>
              <a:ea typeface="仿宋" panose="02010609060101010101" charset="-122"/>
              <a:cs typeface="仿宋" panose="02010609060101010101" charset="-122"/>
            </a:endParaRPr>
          </a:p>
        </p:txBody>
      </p:sp>
      <p:sp>
        <p:nvSpPr>
          <p:cNvPr id="1454086" name="圆角矩形 1454085"/>
          <p:cNvSpPr/>
          <p:nvPr>
            <p:custDataLst>
              <p:tags r:id="rId3"/>
            </p:custDataLst>
          </p:nvPr>
        </p:nvSpPr>
        <p:spPr>
          <a:xfrm>
            <a:off x="405130" y="1260475"/>
            <a:ext cx="11392535" cy="4894580"/>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2" name="矩形 3"/>
          <p:cNvSpPr/>
          <p:nvPr>
            <p:custDataLst>
              <p:tags r:id="rId4"/>
            </p:custDataLst>
          </p:nvPr>
        </p:nvSpPr>
        <p:spPr>
          <a:xfrm>
            <a:off x="11035625" y="6403993"/>
            <a:ext cx="762006"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5"/>
            </p:custDataLst>
          </p:nvPr>
        </p:nvPicPr>
        <p:blipFill>
          <a:blip r:embed="rId6"/>
          <a:stretch>
            <a:fillRect/>
          </a:stretch>
        </p:blipFill>
        <p:spPr>
          <a:xfrm>
            <a:off x="405130" y="715645"/>
            <a:ext cx="2878455" cy="789940"/>
          </a:xfrm>
          <a:prstGeom prst="rect">
            <a:avLst/>
          </a:prstGeom>
        </p:spPr>
      </p:pic>
      <p:sp>
        <p:nvSpPr>
          <p:cNvPr id="10" name="文本框 9"/>
          <p:cNvSpPr txBox="1"/>
          <p:nvPr>
            <p:custDataLst>
              <p:tags r:id="rId7"/>
            </p:custDataLst>
          </p:nvPr>
        </p:nvSpPr>
        <p:spPr>
          <a:xfrm>
            <a:off x="6488430" y="2333625"/>
            <a:ext cx="1076960" cy="922020"/>
          </a:xfrm>
          <a:prstGeom prst="rect">
            <a:avLst/>
          </a:prstGeom>
          <a:noFill/>
        </p:spPr>
        <p:txBody>
          <a:bodyPr wrap="square" rtlCol="0">
            <a:spAutoFit/>
          </a:bodyPr>
          <a:lstStyle/>
          <a:p>
            <a:pPr algn="ctr"/>
            <a:r>
              <a:rPr lang="en-US" altLang="zh-CN" sz="5400">
                <a:solidFill>
                  <a:srgbClr val="FF0000"/>
                </a:solidFill>
              </a:rPr>
              <a:t>A</a:t>
            </a:r>
            <a:endParaRPr lang="en-US" altLang="zh-CN" sz="5400">
              <a:solidFill>
                <a:srgbClr val="FF0000"/>
              </a:solidFill>
            </a:endParaRPr>
          </a:p>
        </p:txBody>
      </p:sp>
      <p:sp>
        <p:nvSpPr>
          <p:cNvPr id="7" name="圆角矩形标注 6"/>
          <p:cNvSpPr/>
          <p:nvPr>
            <p:custDataLst>
              <p:tags r:id="rId8"/>
            </p:custDataLst>
          </p:nvPr>
        </p:nvSpPr>
        <p:spPr>
          <a:xfrm>
            <a:off x="4120515" y="421005"/>
            <a:ext cx="5076825" cy="766445"/>
          </a:xfrm>
          <a:prstGeom prst="wedgeRoundRectCallout">
            <a:avLst>
              <a:gd name="adj1" fmla="val 42520"/>
              <a:gd name="adj2" fmla="val 77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latin typeface="仿宋" panose="02010609060101010101" charset="-122"/>
                <a:ea typeface="仿宋" panose="02010609060101010101" charset="-122"/>
                <a:cs typeface="仿宋" panose="02010609060101010101" charset="-122"/>
                <a:sym typeface="+mn-ea"/>
              </a:rPr>
              <a:t>毛泽东认为在坚持社会主义国家的前提下，各个生产单位可以有一定的独立性，强调适当提高工厂的生产经营自主性</a:t>
            </a:r>
            <a:endParaRPr lang="zh-CN" altLang="en-US"/>
          </a:p>
        </p:txBody>
      </p:sp>
      <p:grpSp>
        <p:nvGrpSpPr>
          <p:cNvPr id="12" name="组合 11"/>
          <p:cNvGrpSpPr/>
          <p:nvPr>
            <p:custDataLst>
              <p:tags r:id="rId9"/>
            </p:custDataLst>
          </p:nvPr>
        </p:nvGrpSpPr>
        <p:grpSpPr>
          <a:xfrm>
            <a:off x="3914775" y="1396365"/>
            <a:ext cx="7044690" cy="471170"/>
            <a:chOff x="6165" y="2199"/>
            <a:chExt cx="11094" cy="742"/>
          </a:xfrm>
        </p:grpSpPr>
        <p:sp>
          <p:nvSpPr>
            <p:cNvPr id="8" name="圆角矩形 7"/>
            <p:cNvSpPr/>
            <p:nvPr>
              <p:custDataLst>
                <p:tags r:id="rId10"/>
              </p:custDataLst>
            </p:nvPr>
          </p:nvSpPr>
          <p:spPr>
            <a:xfrm>
              <a:off x="6165" y="2199"/>
              <a:ext cx="1440" cy="7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11"/>
              </p:custDataLst>
            </p:nvPr>
          </p:nvSpPr>
          <p:spPr>
            <a:xfrm>
              <a:off x="12339" y="2199"/>
              <a:ext cx="4920" cy="7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randombar(horizontal)">
                                      <p:cBhvr>
                                        <p:cTn id="18" dur="500"/>
                                        <p:tgtEl>
                                          <p:spTgt spid="10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5"/>
          <p:cNvPicPr>
            <a:picLocks noChangeAspect="1"/>
          </p:cNvPicPr>
          <p:nvPr>
            <p:custDataLst>
              <p:tags r:id="rId1"/>
            </p:custDataLst>
          </p:nvPr>
        </p:nvPicPr>
        <p:blipFill>
          <a:blip r:embed="rId2"/>
          <a:stretch>
            <a:fillRect/>
          </a:stretch>
        </p:blipFill>
        <p:spPr>
          <a:xfrm>
            <a:off x="0" y="1233499"/>
            <a:ext cx="5328331" cy="5623976"/>
          </a:xfrm>
          <a:prstGeom prst="rect">
            <a:avLst/>
          </a:prstGeom>
          <a:noFill/>
          <a:ln w="9525">
            <a:noFill/>
          </a:ln>
        </p:spPr>
      </p:pic>
      <p:pic>
        <p:nvPicPr>
          <p:cNvPr id="917582" name="图片 917581"/>
          <p:cNvPicPr>
            <a:picLocks noChangeAspect="1"/>
          </p:cNvPicPr>
          <p:nvPr>
            <p:custDataLst>
              <p:tags r:id="rId3"/>
            </p:custDataLst>
          </p:nvPr>
        </p:nvPicPr>
        <p:blipFill>
          <a:blip r:embed="rId4">
            <a:clrChange>
              <a:clrFrom>
                <a:srgbClr val="FFFFFF"/>
              </a:clrFrom>
              <a:clrTo>
                <a:srgbClr val="FFFFFF">
                  <a:alpha val="0"/>
                </a:srgbClr>
              </a:clrTo>
            </a:clrChange>
          </a:blip>
          <a:stretch>
            <a:fillRect/>
          </a:stretch>
        </p:blipFill>
        <p:spPr>
          <a:xfrm>
            <a:off x="1291590" y="2573655"/>
            <a:ext cx="1410970" cy="1410970"/>
          </a:xfrm>
          <a:prstGeom prst="rect">
            <a:avLst/>
          </a:prstGeom>
          <a:noFill/>
          <a:ln w="9525">
            <a:noFill/>
          </a:ln>
        </p:spPr>
      </p:pic>
      <p:sp>
        <p:nvSpPr>
          <p:cNvPr id="917573" name="矩形 917572">
            <a:hlinkClick r:id="rId5" action="ppaction://hlinksldjump"/>
          </p:cNvPr>
          <p:cNvSpPr/>
          <p:nvPr>
            <p:custDataLst>
              <p:tags r:id="rId6"/>
            </p:custDataLst>
          </p:nvPr>
        </p:nvSpPr>
        <p:spPr>
          <a:xfrm>
            <a:off x="5328285" y="3107690"/>
            <a:ext cx="6864350" cy="645160"/>
          </a:xfrm>
          <a:prstGeom prst="rect">
            <a:avLst/>
          </a:prstGeom>
          <a:noFill/>
          <a:ln w="9525">
            <a:noFill/>
          </a:ln>
        </p:spPr>
        <p:txBody>
          <a:bodyPr wrap="square" anchor="t" anchorCtr="0">
            <a:spAutoFit/>
          </a:bodyPr>
          <a:lstStyle/>
          <a:p>
            <a:pPr algn="ctr" defTabSz="863600"/>
            <a:r>
              <a:rPr sz="3600" b="1">
                <a:solidFill>
                  <a:schemeClr val="tx2"/>
                </a:solidFill>
                <a:ea typeface="隶书" panose="02010509060101010101" pitchFamily="49" charset="-122"/>
              </a:rPr>
              <a:t>社会主义建设在曲折探索中发展</a:t>
            </a:r>
            <a:endParaRPr sz="3600" b="1">
              <a:solidFill>
                <a:schemeClr val="tx2"/>
              </a:solidFill>
              <a:ea typeface="隶书" panose="02010509060101010101" pitchFamily="49" charset="-122"/>
            </a:endParaRPr>
          </a:p>
        </p:txBody>
      </p:sp>
      <p:sp>
        <p:nvSpPr>
          <p:cNvPr id="917574" name="直接连接符 917573"/>
          <p:cNvSpPr/>
          <p:nvPr>
            <p:custDataLst>
              <p:tags r:id="rId7"/>
            </p:custDataLst>
          </p:nvPr>
        </p:nvSpPr>
        <p:spPr>
          <a:xfrm flipV="1">
            <a:off x="5330190" y="3843020"/>
            <a:ext cx="6863080" cy="3810"/>
          </a:xfrm>
          <a:prstGeom prst="line">
            <a:avLst/>
          </a:prstGeom>
          <a:ln w="12700" cap="flat" cmpd="sng">
            <a:solidFill>
              <a:schemeClr val="tx2"/>
            </a:solidFill>
            <a:prstDash val="solid"/>
            <a:headEnd type="diamond" w="med" len="med"/>
            <a:tailEnd type="diamond" w="med" len="med"/>
          </a:ln>
        </p:spPr>
        <p:txBody>
          <a:bodyPr/>
          <a:lstStyle/>
          <a:p/>
        </p:txBody>
      </p:sp>
      <p:sp>
        <p:nvSpPr>
          <p:cNvPr id="917578" name="矩形 917577"/>
          <p:cNvSpPr/>
          <p:nvPr>
            <p:custDataLst>
              <p:tags r:id="rId8"/>
            </p:custDataLst>
          </p:nvPr>
        </p:nvSpPr>
        <p:spPr>
          <a:xfrm>
            <a:off x="1569720"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考</a:t>
            </a:r>
            <a:endParaRPr lang="zh-CN" altLang="en-US" sz="5290">
              <a:solidFill>
                <a:srgbClr val="FF0000"/>
              </a:solidFill>
              <a:latin typeface="Times New Roman" panose="02020603050405020304" pitchFamily="18" charset="0"/>
              <a:ea typeface="隶书" panose="02010509060101010101" pitchFamily="49" charset="-122"/>
            </a:endParaRPr>
          </a:p>
        </p:txBody>
      </p:sp>
      <p:pic>
        <p:nvPicPr>
          <p:cNvPr id="3" name="图片 2"/>
          <p:cNvPicPr>
            <a:picLocks noChangeAspect="1"/>
          </p:cNvPicPr>
          <p:nvPr>
            <p:custDataLst>
              <p:tags r:id="rId9"/>
            </p:custDataLst>
          </p:nvPr>
        </p:nvPicPr>
        <p:blipFill>
          <a:blip r:embed="rId4">
            <a:clrChange>
              <a:clrFrom>
                <a:srgbClr val="FFFFFF"/>
              </a:clrFrom>
              <a:clrTo>
                <a:srgbClr val="FFFFFF">
                  <a:alpha val="0"/>
                </a:srgbClr>
              </a:clrTo>
            </a:clrChange>
          </a:blip>
          <a:stretch>
            <a:fillRect/>
          </a:stretch>
        </p:blipFill>
        <p:spPr>
          <a:xfrm>
            <a:off x="2605405" y="2573655"/>
            <a:ext cx="1410970" cy="1410970"/>
          </a:xfrm>
          <a:prstGeom prst="rect">
            <a:avLst/>
          </a:prstGeom>
          <a:noFill/>
          <a:ln w="9525">
            <a:noFill/>
          </a:ln>
        </p:spPr>
      </p:pic>
      <p:pic>
        <p:nvPicPr>
          <p:cNvPr id="4" name="图片 3"/>
          <p:cNvPicPr>
            <a:picLocks noChangeAspect="1"/>
          </p:cNvPicPr>
          <p:nvPr>
            <p:custDataLst>
              <p:tags r:id="rId10"/>
            </p:custDataLst>
          </p:nvPr>
        </p:nvPicPr>
        <p:blipFill>
          <a:blip r:embed="rId4">
            <a:clrChange>
              <a:clrFrom>
                <a:srgbClr val="FFFFFF"/>
              </a:clrFrom>
              <a:clrTo>
                <a:srgbClr val="FFFFFF">
                  <a:alpha val="0"/>
                </a:srgbClr>
              </a:clrTo>
            </a:clrChange>
          </a:blip>
          <a:stretch>
            <a:fillRect/>
          </a:stretch>
        </p:blipFill>
        <p:spPr>
          <a:xfrm>
            <a:off x="3919220" y="2573655"/>
            <a:ext cx="1410970" cy="1410970"/>
          </a:xfrm>
          <a:prstGeom prst="rect">
            <a:avLst/>
          </a:prstGeom>
          <a:noFill/>
          <a:ln w="9525">
            <a:noFill/>
          </a:ln>
        </p:spPr>
      </p:pic>
      <p:sp>
        <p:nvSpPr>
          <p:cNvPr id="5" name="矩形 4"/>
          <p:cNvSpPr/>
          <p:nvPr>
            <p:custDataLst>
              <p:tags r:id="rId11"/>
            </p:custDataLst>
          </p:nvPr>
        </p:nvSpPr>
        <p:spPr>
          <a:xfrm>
            <a:off x="2883535"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点</a:t>
            </a:r>
            <a:endParaRPr lang="zh-CN" altLang="en-US" sz="5290">
              <a:solidFill>
                <a:srgbClr val="FF0000"/>
              </a:solidFill>
              <a:latin typeface="Times New Roman" panose="02020603050405020304" pitchFamily="18" charset="0"/>
              <a:ea typeface="隶书" panose="02010509060101010101" pitchFamily="49" charset="-122"/>
            </a:endParaRPr>
          </a:p>
        </p:txBody>
      </p:sp>
      <p:sp>
        <p:nvSpPr>
          <p:cNvPr id="6" name="矩形 5"/>
          <p:cNvSpPr/>
          <p:nvPr>
            <p:custDataLst>
              <p:tags r:id="rId12"/>
            </p:custDataLst>
          </p:nvPr>
        </p:nvSpPr>
        <p:spPr>
          <a:xfrm>
            <a:off x="4197350"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二</a:t>
            </a:r>
            <a:endParaRPr lang="zh-CN" altLang="en-US" sz="5290">
              <a:solidFill>
                <a:srgbClr val="FF0000"/>
              </a:solidFill>
              <a:latin typeface="Times New Roman" panose="02020603050405020304" pitchFamily="18" charset="0"/>
              <a:ea typeface="隶书" panose="02010509060101010101" pitchFamily="49" charset="-122"/>
            </a:endParaRPr>
          </a:p>
        </p:txBody>
      </p:sp>
      <p:sp>
        <p:nvSpPr>
          <p:cNvPr id="37" name="矩形 36"/>
          <p:cNvSpPr/>
          <p:nvPr>
            <p:custDataLst>
              <p:tags r:id="rId13"/>
            </p:custDataLst>
          </p:nvPr>
        </p:nvSpPr>
        <p:spPr>
          <a:xfrm>
            <a:off x="254000" y="758825"/>
            <a:ext cx="3240405" cy="474980"/>
          </a:xfrm>
          <a:prstGeom prst="rect">
            <a:avLst/>
          </a:prstGeom>
          <a:noFill/>
        </p:spPr>
        <p:txBody>
          <a:bodyPr wrap="square" lIns="90000" tIns="46800" rIns="90000" bIns="0" anchor="b" anchorCtr="0">
            <a:noAutofit/>
          </a:bodyPr>
          <a:lstStyle/>
          <a:p>
            <a:pPr lvl="0" algn="r" defTabSz="913765">
              <a:lnSpc>
                <a:spcPct val="130000"/>
              </a:lnSpc>
              <a:defRPr/>
            </a:pPr>
            <a:r>
              <a:rPr lang="en-US" altLang="zh-CN"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4  </a:t>
            </a:r>
            <a:r>
              <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考点梳理</a:t>
            </a:r>
            <a:endPar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7573"/>
                                        </p:tgtEl>
                                        <p:attrNameLst>
                                          <p:attrName>style.visibility</p:attrName>
                                        </p:attrNameLst>
                                      </p:cBhvr>
                                      <p:to>
                                        <p:strVal val="visible"/>
                                      </p:to>
                                    </p:set>
                                    <p:animEffect transition="in" filter="dissolve">
                                      <p:cBhvr>
                                        <p:cTn id="7" dur="500"/>
                                        <p:tgtEl>
                                          <p:spTgt spid="917573"/>
                                        </p:tgtEl>
                                      </p:cBhvr>
                                    </p:animEffect>
                                  </p:childTnLst>
                                </p:cTn>
                              </p:par>
                              <p:par>
                                <p:cTn id="8" presetID="9" presetClass="entr" presetSubtype="0" fill="hold" nodeType="withEffect">
                                  <p:stCondLst>
                                    <p:cond delay="0"/>
                                  </p:stCondLst>
                                  <p:childTnLst>
                                    <p:set>
                                      <p:cBhvr>
                                        <p:cTn id="9" dur="1" fill="hold">
                                          <p:stCondLst>
                                            <p:cond delay="0"/>
                                          </p:stCondLst>
                                        </p:cTn>
                                        <p:tgtEl>
                                          <p:spTgt spid="917574"/>
                                        </p:tgtEl>
                                        <p:attrNameLst>
                                          <p:attrName>style.visibility</p:attrName>
                                        </p:attrNameLst>
                                      </p:cBhvr>
                                      <p:to>
                                        <p:strVal val="visible"/>
                                      </p:to>
                                    </p:set>
                                    <p:animEffect transition="in" filter="dissolve">
                                      <p:cBhvr>
                                        <p:cTn id="10" dur="500"/>
                                        <p:tgtEl>
                                          <p:spTgt spid="9175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7578"/>
                                        </p:tgtEl>
                                        <p:attrNameLst>
                                          <p:attrName>style.visibility</p:attrName>
                                        </p:attrNameLst>
                                      </p:cBhvr>
                                      <p:to>
                                        <p:strVal val="visible"/>
                                      </p:to>
                                    </p:set>
                                    <p:animEffect transition="in" filter="dissolve">
                                      <p:cBhvr>
                                        <p:cTn id="13" dur="500"/>
                                        <p:tgtEl>
                                          <p:spTgt spid="917578"/>
                                        </p:tgtEl>
                                      </p:cBhvr>
                                    </p:animEffect>
                                  </p:childTnLst>
                                </p:cTn>
                              </p:par>
                              <p:par>
                                <p:cTn id="14" presetID="9" presetClass="entr" presetSubtype="0" fill="hold" nodeType="withEffect">
                                  <p:stCondLst>
                                    <p:cond delay="0"/>
                                  </p:stCondLst>
                                  <p:childTnLst>
                                    <p:set>
                                      <p:cBhvr>
                                        <p:cTn id="15" dur="1" fill="hold">
                                          <p:stCondLst>
                                            <p:cond delay="0"/>
                                          </p:stCondLst>
                                        </p:cTn>
                                        <p:tgtEl>
                                          <p:spTgt spid="917582"/>
                                        </p:tgtEl>
                                        <p:attrNameLst>
                                          <p:attrName>style.visibility</p:attrName>
                                        </p:attrNameLst>
                                      </p:cBhvr>
                                      <p:to>
                                        <p:strVal val="visible"/>
                                      </p:to>
                                    </p:set>
                                    <p:animEffect transition="in" filter="dissolve">
                                      <p:cBhvr>
                                        <p:cTn id="16" dur="500"/>
                                        <p:tgtEl>
                                          <p:spTgt spid="917582"/>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73" grpId="0"/>
      <p:bldP spid="917578"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11480" y="656590"/>
            <a:ext cx="8845550" cy="768350"/>
          </a:xfrm>
          <a:prstGeom prst="rect">
            <a:avLst/>
          </a:prstGeom>
          <a:noFill/>
        </p:spPr>
        <p:txBody>
          <a:bodyPr wrap="square" rtlCol="0">
            <a:spAutoFit/>
          </a:bodyPr>
          <a:lstStyle/>
          <a:p>
            <a:pPr lvl="0" algn="l" fontAlgn="base">
              <a:lnSpc>
                <a:spcPct val="110000"/>
              </a:lnSpc>
              <a:buClrTx/>
              <a:buSzTx/>
              <a:buFontTx/>
            </a:pPr>
            <a:r>
              <a:rPr lang="zh-CN" altLang="en-US" sz="40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（一）全面建设社会主义的历史背景</a:t>
            </a:r>
            <a:endParaRPr lang="zh-CN" altLang="en-US" sz="40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2"/>
            </p:custDataLst>
          </p:nvPr>
        </p:nvSpPr>
        <p:spPr>
          <a:xfrm>
            <a:off x="713105" y="1374140"/>
            <a:ext cx="1816735" cy="700405"/>
          </a:xfrm>
          <a:prstGeom prst="rect">
            <a:avLst/>
          </a:prstGeom>
          <a:noFill/>
        </p:spPr>
        <p:txBody>
          <a:bodyPr wrap="none" rtlCol="0">
            <a:spAutoFit/>
          </a:bodyPr>
          <a:lstStyle/>
          <a:p>
            <a:pPr algn="l">
              <a:lnSpc>
                <a:spcPct val="110000"/>
              </a:lnSpc>
            </a:pPr>
            <a:r>
              <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rPr>
              <a:t>1</a:t>
            </a:r>
            <a:r>
              <a:rPr lang="zh-CN" altLang="en-US" sz="3600" b="1">
                <a:solidFill>
                  <a:srgbClr val="FF0000"/>
                </a:solidFill>
                <a:latin typeface="华文琥珀" panose="02010800040101010101" charset="-122"/>
                <a:ea typeface="华文琥珀" panose="02010800040101010101" charset="-122"/>
                <a:cs typeface="华文琥珀" panose="02010800040101010101" charset="-122"/>
                <a:sym typeface="+mn-ea"/>
              </a:rPr>
              <a:t>、国内</a:t>
            </a:r>
            <a:endParaRPr lang="zh-CN" altLang="en-US" sz="3600" b="1">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3" name="文本框 2"/>
          <p:cNvSpPr txBox="1"/>
          <p:nvPr>
            <p:custDataLst>
              <p:tags r:id="rId3"/>
            </p:custDataLst>
          </p:nvPr>
        </p:nvSpPr>
        <p:spPr>
          <a:xfrm>
            <a:off x="713105" y="3255645"/>
            <a:ext cx="1890395" cy="700405"/>
          </a:xfrm>
          <a:prstGeom prst="rect">
            <a:avLst/>
          </a:prstGeom>
          <a:noFill/>
        </p:spPr>
        <p:txBody>
          <a:bodyPr wrap="square" rtlCol="0">
            <a:spAutoFit/>
          </a:bodyPr>
          <a:lstStyle/>
          <a:p>
            <a:pPr lvl="0" algn="l">
              <a:lnSpc>
                <a:spcPct val="110000"/>
              </a:lnSpc>
              <a:buClrTx/>
              <a:buSzTx/>
              <a:buFontTx/>
            </a:pPr>
            <a:r>
              <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rPr>
              <a:t>2、国际</a:t>
            </a:r>
            <a:endPar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4" name="文本框 3"/>
          <p:cNvSpPr txBox="1"/>
          <p:nvPr>
            <p:custDataLst>
              <p:tags r:id="rId4"/>
            </p:custDataLst>
          </p:nvPr>
        </p:nvSpPr>
        <p:spPr>
          <a:xfrm>
            <a:off x="1264920" y="1941195"/>
            <a:ext cx="7498080" cy="1272540"/>
          </a:xfrm>
          <a:prstGeom prst="rect">
            <a:avLst/>
          </a:prstGeom>
          <a:noFill/>
        </p:spPr>
        <p:txBody>
          <a:bodyPr wrap="none" rtlCol="0" anchor="t">
            <a:spAutoFit/>
          </a:bodyPr>
          <a:lstStyle/>
          <a:p>
            <a:pPr algn="l">
              <a:lnSpc>
                <a:spcPct val="120000"/>
              </a:lnSpc>
            </a:pPr>
            <a:r>
              <a:rPr lang="zh-CN" altLang="en-US" sz="3200" b="1">
                <a:solidFill>
                  <a:srgbClr val="000000"/>
                </a:solidFill>
                <a:latin typeface="微软雅黑" panose="020B0503020204020204" charset="-122"/>
                <a:ea typeface="微软雅黑" panose="020B0503020204020204" charset="-122"/>
                <a:cs typeface="微软雅黑" panose="020B0503020204020204" charset="-122"/>
                <a:sym typeface="+mn-ea"/>
              </a:rPr>
              <a:t>①三大改造的完成和一五计划的巨大成就</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pPr>
            <a:r>
              <a:rPr lang="zh-CN" altLang="en-US" sz="3200" b="1">
                <a:solidFill>
                  <a:srgbClr val="000000"/>
                </a:solidFill>
                <a:latin typeface="微软雅黑" panose="020B0503020204020204" charset="-122"/>
                <a:ea typeface="微软雅黑" panose="020B0503020204020204" charset="-122"/>
                <a:cs typeface="微软雅黑" panose="020B0503020204020204" charset="-122"/>
                <a:sym typeface="+mn-ea"/>
              </a:rPr>
              <a:t>②社会主义政治经济体制的建立</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5"/>
            </p:custDataLst>
          </p:nvPr>
        </p:nvSpPr>
        <p:spPr>
          <a:xfrm>
            <a:off x="2603500" y="3314065"/>
            <a:ext cx="4567555" cy="583565"/>
          </a:xfrm>
          <a:prstGeom prst="rect">
            <a:avLst/>
          </a:prstGeom>
          <a:noFill/>
        </p:spPr>
        <p:txBody>
          <a:bodyPr wrap="square" rtlCol="0" anchor="t">
            <a:spAutoFit/>
          </a:bodyPr>
          <a:lstStyle/>
          <a:p>
            <a:pPr lvl="0" algn="l">
              <a:buClrTx/>
              <a:buSzTx/>
              <a:buFontTx/>
            </a:pPr>
            <a:r>
              <a:rPr lang="zh-CN" altLang="en-US" sz="3200">
                <a:solidFill>
                  <a:srgbClr val="000000"/>
                </a:solidFill>
                <a:latin typeface="微软雅黑" panose="020B0503020204020204" charset="-122"/>
                <a:ea typeface="微软雅黑" panose="020B0503020204020204" charset="-122"/>
                <a:cs typeface="微软雅黑" panose="020B0503020204020204" charset="-122"/>
                <a:sym typeface="+mn-ea"/>
              </a:rPr>
              <a:t>苏联教训（客观影响）</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231432" name="矩形: 圆角 12"/>
          <p:cNvSpPr/>
          <p:nvPr>
            <p:custDataLst>
              <p:tags r:id="rId6"/>
            </p:custDataLst>
          </p:nvPr>
        </p:nvSpPr>
        <p:spPr>
          <a:xfrm>
            <a:off x="411480" y="4267200"/>
            <a:ext cx="6168390" cy="2055495"/>
          </a:xfrm>
          <a:prstGeom prst="roundRect">
            <a:avLst>
              <a:gd name="adj" fmla="val 16667"/>
            </a:avLst>
          </a:prstGeom>
          <a:noFill/>
          <a:ln w="12700" cap="flat" cmpd="sng">
            <a:solidFill>
              <a:schemeClr val="accent1">
                <a:shade val="50000"/>
              </a:schemeClr>
            </a:solidFill>
            <a:prstDash val="lgDash"/>
            <a:round/>
            <a:headEnd type="none" w="med" len="med"/>
            <a:tailEnd type="none" w="med" len="med"/>
          </a:ln>
        </p:spPr>
        <p:txBody>
          <a:bodyPr anchor="ctr" anchorCtr="0"/>
          <a:lstStyle/>
          <a:p>
            <a:r>
              <a:rPr lang="zh-CN" altLang="en-US" sz="2800" b="1" baseline="0">
                <a:latin typeface="微软雅黑" panose="020B0503020204020204" charset="-122"/>
                <a:ea typeface="微软雅黑" panose="020B0503020204020204" charset="-122"/>
              </a:rPr>
              <a:t>①赫鲁晓夫</a:t>
            </a:r>
            <a:r>
              <a:rPr lang="zh-CN" altLang="en-US" sz="2800" b="1" baseline="0">
                <a:solidFill>
                  <a:srgbClr val="FF0000"/>
                </a:solidFill>
                <a:latin typeface="微软雅黑" panose="020B0503020204020204" charset="-122"/>
                <a:ea typeface="微软雅黑" panose="020B0503020204020204" charset="-122"/>
              </a:rPr>
              <a:t>全盘否定</a:t>
            </a:r>
            <a:r>
              <a:rPr lang="zh-CN" altLang="en-US" sz="2800" b="1" baseline="0">
                <a:latin typeface="微软雅黑" panose="020B0503020204020204" charset="-122"/>
                <a:ea typeface="微软雅黑" panose="020B0503020204020204" charset="-122"/>
              </a:rPr>
              <a:t>斯大林造成</a:t>
            </a:r>
            <a:r>
              <a:rPr lang="zh-CN" altLang="en-US" sz="2800" b="1" baseline="0">
                <a:solidFill>
                  <a:srgbClr val="FF0000"/>
                </a:solidFill>
                <a:latin typeface="微软雅黑" panose="020B0503020204020204" charset="-122"/>
                <a:ea typeface="微软雅黑" panose="020B0503020204020204" charset="-122"/>
              </a:rPr>
              <a:t>国际共产主义思想混乱</a:t>
            </a:r>
            <a:r>
              <a:rPr lang="zh-CN" altLang="en-US" sz="2800" b="1" baseline="0">
                <a:latin typeface="微软雅黑" panose="020B0503020204020204" charset="-122"/>
                <a:ea typeface="微软雅黑" panose="020B0503020204020204" charset="-122"/>
              </a:rPr>
              <a:t>；</a:t>
            </a:r>
            <a:endParaRPr lang="zh-CN" altLang="en-US" sz="2800" b="1" baseline="0">
              <a:latin typeface="微软雅黑" panose="020B0503020204020204" charset="-122"/>
              <a:ea typeface="微软雅黑" panose="020B0503020204020204" charset="-122"/>
            </a:endParaRPr>
          </a:p>
          <a:p>
            <a:r>
              <a:rPr lang="zh-CN" altLang="en-US" sz="2800" b="1" baseline="0">
                <a:latin typeface="微软雅黑" panose="020B0503020204020204" charset="-122"/>
                <a:ea typeface="微软雅黑" panose="020B0503020204020204" charset="-122"/>
              </a:rPr>
              <a:t>②苏联模式暴露出弊端；</a:t>
            </a:r>
            <a:endParaRPr lang="zh-CN" altLang="en-US" sz="2800" b="1" baseline="0">
              <a:latin typeface="微软雅黑" panose="020B0503020204020204" charset="-122"/>
              <a:ea typeface="微软雅黑" panose="020B0503020204020204" charset="-122"/>
            </a:endParaRPr>
          </a:p>
          <a:p>
            <a:r>
              <a:rPr lang="zh-CN" altLang="en-US" sz="2800" b="1" baseline="0">
                <a:latin typeface="微软雅黑" panose="020B0503020204020204" charset="-122"/>
                <a:ea typeface="微软雅黑" panose="020B0503020204020204" charset="-122"/>
              </a:rPr>
              <a:t>③西方世界掀起</a:t>
            </a:r>
            <a:r>
              <a:rPr lang="zh-CN" altLang="en-US" sz="2800" b="1" baseline="0">
                <a:solidFill>
                  <a:srgbClr val="FF0000"/>
                </a:solidFill>
                <a:latin typeface="微软雅黑" panose="020B0503020204020204" charset="-122"/>
                <a:ea typeface="微软雅黑" panose="020B0503020204020204" charset="-122"/>
              </a:rPr>
              <a:t>反共反社会主义</a:t>
            </a:r>
            <a:r>
              <a:rPr lang="zh-CN" altLang="en-US" sz="2800" b="1" baseline="0">
                <a:latin typeface="微软雅黑" panose="020B0503020204020204" charset="-122"/>
                <a:ea typeface="微软雅黑" panose="020B0503020204020204" charset="-122"/>
              </a:rPr>
              <a:t>浪潮；</a:t>
            </a:r>
            <a:endParaRPr lang="zh-CN" altLang="en-US" sz="2800" b="1" baseline="0">
              <a:latin typeface="微软雅黑" panose="020B0503020204020204" charset="-122"/>
              <a:ea typeface="微软雅黑" panose="020B0503020204020204" charset="-122"/>
            </a:endParaRPr>
          </a:p>
        </p:txBody>
      </p:sp>
      <p:sp>
        <p:nvSpPr>
          <p:cNvPr id="6" name="文本框 5"/>
          <p:cNvSpPr txBox="1"/>
          <p:nvPr>
            <p:custDataLst>
              <p:tags r:id="rId7"/>
            </p:custDataLst>
          </p:nvPr>
        </p:nvSpPr>
        <p:spPr>
          <a:xfrm>
            <a:off x="7480300" y="4234815"/>
            <a:ext cx="4288790" cy="2120900"/>
          </a:xfrm>
          <a:prstGeom prst="rect">
            <a:avLst/>
          </a:prstGeom>
          <a:noFill/>
          <a:ln w="12700" cmpd="sng">
            <a:solidFill>
              <a:schemeClr val="accent1">
                <a:shade val="50000"/>
              </a:schemeClr>
            </a:solidFill>
            <a:prstDash val="lgDash"/>
          </a:ln>
        </p:spPr>
        <p:txBody>
          <a:bodyPr wrap="square" rtlCol="0" anchor="t">
            <a:spAutoFit/>
          </a:bodyPr>
          <a:lstStyle/>
          <a:p>
            <a:pPr algn="just">
              <a:lnSpc>
                <a:spcPct val="110000"/>
              </a:lnSpc>
            </a:pP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苏共二十大的召开和对斯大林的批判，客观上有利于中共破除对斯大林模式的迷信，有利于</a:t>
            </a:r>
            <a:r>
              <a:rPr lang="zh-CN" altLang="en-US" sz="2400" b="1">
                <a:solidFill>
                  <a:srgbClr val="FF0000"/>
                </a:solidFill>
                <a:latin typeface="微软雅黑" panose="020B0503020204020204" charset="-122"/>
                <a:ea typeface="微软雅黑" panose="020B0503020204020204" charset="-122"/>
                <a:sym typeface="+mn-ea"/>
              </a:rPr>
              <a:t>中国共探索一条适合本国国情的社会主义建设道路</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9" name="燕尾形箭头 8"/>
          <p:cNvSpPr/>
          <p:nvPr>
            <p:custDataLst>
              <p:tags r:id="rId8"/>
            </p:custDataLst>
          </p:nvPr>
        </p:nvSpPr>
        <p:spPr>
          <a:xfrm>
            <a:off x="6711950" y="4858385"/>
            <a:ext cx="636905" cy="8743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9"/>
            </p:custDataLst>
          </p:nvPr>
        </p:nvSpPr>
        <p:spPr>
          <a:xfrm>
            <a:off x="8763000" y="2074545"/>
            <a:ext cx="1808480" cy="583565"/>
          </a:xfrm>
          <a:prstGeom prst="rect">
            <a:avLst/>
          </a:prstGeom>
          <a:solidFill>
            <a:schemeClr val="accent2"/>
          </a:solidFill>
        </p:spPr>
        <p:txBody>
          <a:bodyPr wrap="none" rtlCol="0">
            <a:spAutoFit/>
          </a:bodyPr>
          <a:lstStyle/>
          <a:p>
            <a:pPr algn="l"/>
            <a:r>
              <a:rPr lang="zh-CN" altLang="en-US" sz="3200" b="1">
                <a:solidFill>
                  <a:srgbClr val="000000"/>
                </a:solidFill>
                <a:latin typeface="微软雅黑" panose="020B0503020204020204" charset="-122"/>
                <a:ea typeface="微软雅黑" panose="020B0503020204020204" charset="-122"/>
                <a:cs typeface="微软雅黑" panose="020B0503020204020204" charset="-122"/>
                <a:sym typeface="+mn-ea"/>
              </a:rPr>
              <a:t>物质基础</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10"/>
            </p:custDataLst>
          </p:nvPr>
        </p:nvSpPr>
        <p:spPr>
          <a:xfrm>
            <a:off x="7239000" y="2672080"/>
            <a:ext cx="1808480" cy="583565"/>
          </a:xfrm>
          <a:prstGeom prst="rect">
            <a:avLst/>
          </a:prstGeom>
          <a:solidFill>
            <a:schemeClr val="accent2"/>
          </a:solidFill>
        </p:spPr>
        <p:txBody>
          <a:bodyPr wrap="none" rtlCol="0">
            <a:spAutoFit/>
          </a:bodyPr>
          <a:lstStyle/>
          <a:p>
            <a:pPr lvl="0" algn="l">
              <a:buClrTx/>
              <a:buSzTx/>
              <a:buFontTx/>
            </a:pPr>
            <a:r>
              <a:rPr lang="zh-CN" altLang="en-US" sz="3200" b="1">
                <a:solidFill>
                  <a:srgbClr val="000000"/>
                </a:solidFill>
                <a:latin typeface="微软雅黑" panose="020B0503020204020204" charset="-122"/>
                <a:ea typeface="微软雅黑" panose="020B0503020204020204" charset="-122"/>
                <a:cs typeface="微软雅黑" panose="020B0503020204020204" charset="-122"/>
                <a:sym typeface="+mn-ea"/>
              </a:rPr>
              <a:t>政治前提</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lt">
                                    <p:tmPct val="10000"/>
                                  </p:iterate>
                                  <p:childTnLst>
                                    <p:set>
                                      <p:cBhvr>
                                        <p:cTn id="16" dur="2000"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Effect transition="in" filter="fad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iterate type="lt">
                                    <p:tmPct val="10000"/>
                                  </p:iterate>
                                  <p:childTnLst>
                                    <p:set>
                                      <p:cBhvr>
                                        <p:cTn id="23" dur="2000" fill="hold">
                                          <p:stCondLst>
                                            <p:cond delay="0"/>
                                          </p:stCondLst>
                                        </p:cTn>
                                        <p:tgtEl>
                                          <p:spTgt spid="10"/>
                                        </p:tgtEl>
                                        <p:attrNameLst>
                                          <p:attrName>style.visibility</p:attrName>
                                        </p:attrNameLst>
                                      </p:cBhvr>
                                      <p:to>
                                        <p:strVal val="visible"/>
                                      </p:to>
                                    </p:set>
                                    <p:anim calcmode="lin" valueType="num">
                                      <p:cBhvr>
                                        <p:cTn id="24" dur="2000" fill="hold"/>
                                        <p:tgtEl>
                                          <p:spTgt spid="10"/>
                                        </p:tgtEl>
                                        <p:attrNameLst>
                                          <p:attrName>ppt_w</p:attrName>
                                        </p:attrNameLst>
                                      </p:cBhvr>
                                      <p:tavLst>
                                        <p:tav tm="0">
                                          <p:val>
                                            <p:fltVal val="0"/>
                                          </p:val>
                                        </p:tav>
                                        <p:tav tm="100000">
                                          <p:val>
                                            <p:strVal val="#ppt_w"/>
                                          </p:val>
                                        </p:tav>
                                      </p:tavLst>
                                    </p:anim>
                                    <p:anim calcmode="lin" valueType="num">
                                      <p:cBhvr>
                                        <p:cTn id="25" dur="2000" fill="hold"/>
                                        <p:tgtEl>
                                          <p:spTgt spid="10"/>
                                        </p:tgtEl>
                                        <p:attrNameLst>
                                          <p:attrName>ppt_h</p:attrName>
                                        </p:attrNameLst>
                                      </p:cBhvr>
                                      <p:tavLst>
                                        <p:tav tm="0">
                                          <p:val>
                                            <p:fltVal val="0"/>
                                          </p:val>
                                        </p:tav>
                                        <p:tav tm="100000">
                                          <p:val>
                                            <p:strVal val="#ppt_h"/>
                                          </p:val>
                                        </p:tav>
                                      </p:tavLst>
                                    </p:anim>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1432"/>
                                        </p:tgtEl>
                                        <p:attrNameLst>
                                          <p:attrName>style.visibility</p:attrName>
                                        </p:attrNameLst>
                                      </p:cBhvr>
                                      <p:to>
                                        <p:strVal val="visible"/>
                                      </p:to>
                                    </p:set>
                                    <p:anim calcmode="lin" valueType="num">
                                      <p:cBhvr>
                                        <p:cTn id="41" dur="500" fill="hold"/>
                                        <p:tgtEl>
                                          <p:spTgt spid="231432"/>
                                        </p:tgtEl>
                                        <p:attrNameLst>
                                          <p:attrName>ppt_x</p:attrName>
                                        </p:attrNameLst>
                                      </p:cBhvr>
                                      <p:tavLst>
                                        <p:tav tm="0">
                                          <p:val>
                                            <p:strVal val="#ppt_x"/>
                                          </p:val>
                                        </p:tav>
                                        <p:tav tm="100000">
                                          <p:val>
                                            <p:strVal val="#ppt_x"/>
                                          </p:val>
                                        </p:tav>
                                      </p:tavLst>
                                    </p:anim>
                                    <p:anim calcmode="lin" valueType="num">
                                      <p:cBhvr>
                                        <p:cTn id="42" dur="500" fill="hold"/>
                                        <p:tgtEl>
                                          <p:spTgt spid="2314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31432" grpId="0" animBg="1"/>
      <p:bldP spid="9" grpId="0" animBg="1"/>
      <p:bldP spid="6" grpId="0" animBg="1"/>
      <p:bldP spid="4" grpId="0"/>
      <p:bldP spid="8" grpId="0" animBg="1"/>
      <p:bldP spid="10"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圆角矩形 1"/>
          <p:cNvSpPr/>
          <p:nvPr>
            <p:custDataLst>
              <p:tags r:id="rId1"/>
            </p:custDataLst>
          </p:nvPr>
        </p:nvSpPr>
        <p:spPr>
          <a:xfrm>
            <a:off x="693132" y="1462088"/>
            <a:ext cx="10844212" cy="4540250"/>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0" name="剪去对角的矩形 9"/>
          <p:cNvSpPr/>
          <p:nvPr>
            <p:custDataLst>
              <p:tags r:id="rId2"/>
            </p:custDataLst>
          </p:nvPr>
        </p:nvSpPr>
        <p:spPr>
          <a:xfrm>
            <a:off x="528980" y="614933"/>
            <a:ext cx="4695228" cy="753406"/>
          </a:xfrm>
          <a:prstGeom prst="snip2DiagRect">
            <a:avLst>
              <a:gd name="adj1" fmla="val 0"/>
              <a:gd name="adj2" fmla="val 22549"/>
            </a:avLst>
          </a:prstGeom>
          <a:solidFill>
            <a:srgbClr val="1F74AD"/>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7" name="矩形 16"/>
          <p:cNvSpPr/>
          <p:nvPr>
            <p:custDataLst>
              <p:tags r:id="rId3"/>
            </p:custDataLst>
          </p:nvPr>
        </p:nvSpPr>
        <p:spPr>
          <a:xfrm>
            <a:off x="919109" y="758862"/>
            <a:ext cx="2996818" cy="465796"/>
          </a:xfrm>
          <a:prstGeom prst="rect">
            <a:avLst/>
          </a:prstGeom>
        </p:spPr>
        <p:txBody>
          <a:bodyPr wrap="square" lIns="90000" tIns="46800" rIns="90000" bIns="0" anchor="b" anchorCtr="0">
            <a:noAutofit/>
          </a:bodyPr>
          <a:lstStyle/>
          <a:p>
            <a:pPr lvl="0" defTabSz="913765">
              <a:lnSpc>
                <a:spcPct val="130000"/>
              </a:lnSpc>
              <a:defRPr/>
            </a:pPr>
            <a:r>
              <a:rPr lang="en-US" altLang="zh-CN"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1   </a:t>
            </a:r>
            <a:r>
              <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课程标准</a:t>
            </a:r>
            <a:endPar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3" name="文本框 2"/>
          <p:cNvSpPr txBox="1"/>
          <p:nvPr>
            <p:custDataLst>
              <p:tags r:id="rId4"/>
            </p:custDataLst>
          </p:nvPr>
        </p:nvSpPr>
        <p:spPr>
          <a:xfrm>
            <a:off x="1012825" y="1650365"/>
            <a:ext cx="10201275" cy="3969385"/>
          </a:xfrm>
          <a:prstGeom prst="rect">
            <a:avLst/>
          </a:prstGeom>
          <a:noFill/>
        </p:spPr>
        <p:txBody>
          <a:bodyPr wrap="square" rtlCol="0" anchor="t">
            <a:spAutoFit/>
          </a:bodyPr>
          <a:lstStyle/>
          <a:p>
            <a:pPr algn="just"/>
            <a:r>
              <a:rPr lang="zh-CN" altLang="en-US" sz="2800">
                <a:latin typeface="楷体" panose="02010609060101010101" pitchFamily="49" charset="-122"/>
                <a:ea typeface="楷体" panose="02010609060101010101" pitchFamily="49" charset="-122"/>
                <a:cs typeface="楷体" panose="02010609060101010101" pitchFamily="49" charset="-122"/>
              </a:rPr>
              <a:t>1.认识中华人民共和国成立的伟大意义。概述新中国巩固人民政权的主要举措。认识新中国为民主政治建设和向社会主义过渡所作出的努力。</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algn="just"/>
            <a:r>
              <a:rPr lang="en-US" altLang="zh-CN" sz="2800">
                <a:latin typeface="楷体" panose="02010609060101010101" pitchFamily="49" charset="-122"/>
                <a:ea typeface="楷体" panose="02010609060101010101" pitchFamily="49" charset="-122"/>
                <a:cs typeface="楷体" panose="02010609060101010101" pitchFamily="49" charset="-122"/>
              </a:rPr>
              <a:t>2</a:t>
            </a:r>
            <a:r>
              <a:rPr lang="zh-CN" altLang="en-US" sz="2800">
                <a:latin typeface="楷体" panose="02010609060101010101" pitchFamily="49" charset="-122"/>
                <a:ea typeface="楷体" panose="02010609060101010101" pitchFamily="49" charset="-122"/>
                <a:cs typeface="楷体" panose="02010609060101010101" pitchFamily="49" charset="-122"/>
              </a:rPr>
              <a:t>.了解20世纪50-70年代中国探索社会主义建设道路的曲折发展与成就，认识“文化大革命”的错误及教训；理解政治、经济、外交、国防等领域所取得的成就在新中国历史上所具有的开创性、奠基性意义；了解感悟这一时期中国人民艰苦奋斗、奋发图强的精神风貌；了解毛泽东对中国革命和社会主义建设的贡献，认识毛泽东思想对近现代中国的深远影响。</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ustDataLst>
      <p:tags r:id="rId5"/>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867410" y="1191260"/>
            <a:ext cx="6268085" cy="1445260"/>
          </a:xfrm>
          <a:prstGeom prst="rect">
            <a:avLst/>
          </a:prstGeom>
          <a:noFill/>
        </p:spPr>
        <p:txBody>
          <a:bodyPr wrap="square" rtlCol="0">
            <a:spAutoFit/>
          </a:bodyPr>
          <a:lstStyle/>
          <a:p>
            <a:pPr lvl="0" algn="l">
              <a:lnSpc>
                <a:spcPct val="110000"/>
              </a:lnSpc>
              <a:buClrTx/>
              <a:buSzTx/>
              <a:buFontTx/>
            </a:pPr>
            <a:r>
              <a:rPr lang="zh-CN" altLang="en-US" sz="4000" b="1">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sym typeface="+mn-ea"/>
              </a:rPr>
              <a:t>（二）建设围绕的核心问题</a:t>
            </a:r>
            <a:endParaRPr lang="zh-CN" altLang="en-US" sz="4000" b="1">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sym typeface="+mn-ea"/>
            </a:endParaRPr>
          </a:p>
        </p:txBody>
      </p:sp>
      <p:sp>
        <p:nvSpPr>
          <p:cNvPr id="8" name="Title 6"/>
          <p:cNvSpPr txBox="1"/>
          <p:nvPr>
            <p:custDataLst>
              <p:tags r:id="rId2"/>
            </p:custDataLst>
          </p:nvPr>
        </p:nvSpPr>
        <p:spPr>
          <a:xfrm>
            <a:off x="513080" y="2449195"/>
            <a:ext cx="10922636" cy="2811145"/>
          </a:xfrm>
          <a:prstGeom prst="rect">
            <a:avLst/>
          </a:prstGeom>
          <a:noFill/>
          <a:ln>
            <a:noFill/>
            <a:prstDash val="dash"/>
          </a:ln>
        </p:spPr>
        <p:txBody>
          <a:bodyPr wrap="square" lIns="71755" tIns="36195" rIns="71755" bIns="36195" rtlCol="0" anchor="t" anchorCtr="0">
            <a:spAutoFit/>
          </a:bodyPr>
          <a:lstStyle>
            <a:defPPr>
              <a:defRPr lang="zh-CN"/>
            </a:defPPr>
            <a:lvl1pPr fontAlgn="auto">
              <a:lnSpc>
                <a:spcPct val="130000"/>
              </a:lnSpc>
              <a:spcAft>
                <a:spcPts val="1000"/>
              </a:spcAft>
              <a:defRPr sz="1600" spc="150"/>
            </a:lvl1pPr>
          </a:lstStyle>
          <a:p>
            <a:pPr marL="508000" lvl="0" indent="-508000" algn="l" fontAlgn="ctr">
              <a:lnSpc>
                <a:spcPct val="150000"/>
              </a:lnSpc>
              <a:spcBef>
                <a:spcPts val="1200"/>
              </a:spcBef>
              <a:spcAft>
                <a:spcPct val="0"/>
              </a:spcAft>
              <a:buSzPct val="110000"/>
              <a:buFont typeface="Wingdings" panose="05000000000000000000" charset="0"/>
              <a:buChar char="Ø"/>
            </a:pPr>
            <a:r>
              <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rPr>
              <a:t>社会主义</a:t>
            </a:r>
            <a:r>
              <a:rPr lang="zh-CN" altLang="en-US" sz="2800" b="1" spc="160">
                <a:solidFill>
                  <a:srgbClr val="FF0000"/>
                </a:solidFill>
                <a:uFillTx/>
                <a:latin typeface="微软雅黑" panose="020B0503020204020204" charset="-122"/>
                <a:ea typeface="微软雅黑" panose="020B0503020204020204" charset="-122"/>
                <a:cs typeface="微软雅黑" panose="020B0503020204020204" charset="-122"/>
                <a:sym typeface="+mn-ea"/>
              </a:rPr>
              <a:t>经济建设</a:t>
            </a:r>
            <a:r>
              <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rPr>
              <a:t>的</a:t>
            </a:r>
            <a:r>
              <a:rPr lang="zh-CN" altLang="en-US" sz="2800" b="1" spc="160">
                <a:solidFill>
                  <a:srgbClr val="FF0000"/>
                </a:solidFill>
                <a:uFillTx/>
                <a:latin typeface="微软雅黑" panose="020B0503020204020204" charset="-122"/>
                <a:ea typeface="微软雅黑" panose="020B0503020204020204" charset="-122"/>
                <a:cs typeface="微软雅黑" panose="020B0503020204020204" charset="-122"/>
                <a:sym typeface="+mn-ea"/>
              </a:rPr>
              <a:t>规模、速度与比例</a:t>
            </a:r>
            <a:r>
              <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rPr>
              <a:t>问题，即社会主义建设的</a:t>
            </a:r>
            <a:r>
              <a:rPr lang="zh-CN" altLang="en-US" sz="2800" b="1" spc="160">
                <a:solidFill>
                  <a:srgbClr val="FF0000"/>
                </a:solidFill>
                <a:uFillTx/>
                <a:latin typeface="微软雅黑" panose="020B0503020204020204" charset="-122"/>
                <a:ea typeface="微软雅黑" panose="020B0503020204020204" charset="-122"/>
                <a:cs typeface="微软雅黑" panose="020B0503020204020204" charset="-122"/>
                <a:sym typeface="+mn-ea"/>
              </a:rPr>
              <a:t>指导方针</a:t>
            </a:r>
            <a:r>
              <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rPr>
              <a:t>问题。</a:t>
            </a:r>
            <a:endPar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marL="508000" lvl="0" indent="-508000" algn="l" fontAlgn="ctr">
              <a:lnSpc>
                <a:spcPct val="150000"/>
              </a:lnSpc>
              <a:spcBef>
                <a:spcPts val="1200"/>
              </a:spcBef>
              <a:spcAft>
                <a:spcPct val="0"/>
              </a:spcAft>
              <a:buSzPct val="110000"/>
              <a:buFont typeface="Wingdings" panose="05000000000000000000" charset="0"/>
              <a:buChar char="Ø"/>
            </a:pPr>
            <a:r>
              <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rPr>
              <a:t>社会主义条件下的</a:t>
            </a:r>
            <a:r>
              <a:rPr lang="zh-CN" altLang="en-US" sz="2800" b="1" spc="160">
                <a:solidFill>
                  <a:srgbClr val="FF0000"/>
                </a:solidFill>
                <a:uFillTx/>
                <a:latin typeface="微软雅黑" panose="020B0503020204020204" charset="-122"/>
                <a:ea typeface="微软雅黑" panose="020B0503020204020204" charset="-122"/>
                <a:cs typeface="微软雅黑" panose="020B0503020204020204" charset="-122"/>
                <a:sym typeface="+mn-ea"/>
              </a:rPr>
              <a:t>阶级斗争问题</a:t>
            </a:r>
            <a:r>
              <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rPr>
              <a:t>，也就是如何认识社会主义制度建成后国内的</a:t>
            </a:r>
            <a:r>
              <a:rPr lang="zh-CN" altLang="en-US" sz="2800" b="1" spc="160">
                <a:solidFill>
                  <a:srgbClr val="FF0000"/>
                </a:solidFill>
                <a:uFillTx/>
                <a:latin typeface="微软雅黑" panose="020B0503020204020204" charset="-122"/>
                <a:ea typeface="微软雅黑" panose="020B0503020204020204" charset="-122"/>
                <a:cs typeface="微软雅黑" panose="020B0503020204020204" charset="-122"/>
                <a:sym typeface="+mn-ea"/>
              </a:rPr>
              <a:t>主要矛盾</a:t>
            </a:r>
            <a:r>
              <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rPr>
              <a:t>问题</a:t>
            </a:r>
            <a:endParaRPr lang="zh-CN" altLang="en-US" sz="2800" b="1" spc="160">
              <a:solidFill>
                <a:schemeClr val="tx1"/>
              </a:solidFill>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14655" y="672465"/>
            <a:ext cx="7970520" cy="768350"/>
          </a:xfrm>
          <a:prstGeom prst="rect">
            <a:avLst/>
          </a:prstGeom>
          <a:noFill/>
        </p:spPr>
        <p:txBody>
          <a:bodyPr wrap="square" rtlCol="0" anchor="t">
            <a:spAutoFit/>
          </a:bodyPr>
          <a:lstStyle/>
          <a:p>
            <a:pPr lvl="0" algn="l">
              <a:lnSpc>
                <a:spcPct val="110000"/>
              </a:lnSpc>
              <a:buClrTx/>
              <a:buSzTx/>
              <a:buFontTx/>
            </a:pPr>
            <a:r>
              <a:rPr lang="zh-CN" altLang="en-US" sz="4000" b="1">
                <a:effectLst>
                  <a:outerShdw blurRad="38100" dist="19050" dir="2700000" algn="tl" rotWithShape="0">
                    <a:schemeClr val="dk1">
                      <a:alpha val="40000"/>
                    </a:schemeClr>
                  </a:outerShdw>
                </a:effectLst>
                <a:latin typeface="微软雅黑" panose="020B0503020204020204" charset="-122"/>
                <a:cs typeface="微软雅黑" panose="020B0503020204020204" charset="-122"/>
                <a:sym typeface="+mn-ea"/>
              </a:rPr>
              <a:t>（三）社会主义建设探索历程</a:t>
            </a:r>
            <a:endParaRPr lang="zh-CN" altLang="en-US" sz="4000" b="1">
              <a:effectLst>
                <a:outerShdw blurRad="38100" dist="19050" dir="2700000" algn="tl" rotWithShape="0">
                  <a:schemeClr val="dk1">
                    <a:alpha val="40000"/>
                  </a:schemeClr>
                </a:outerShdw>
              </a:effectLst>
              <a:latin typeface="微软雅黑" panose="020B0503020204020204" charset="-122"/>
              <a:cs typeface="微软雅黑" panose="020B0503020204020204" charset="-122"/>
              <a:sym typeface="+mn-ea"/>
            </a:endParaRPr>
          </a:p>
        </p:txBody>
      </p:sp>
      <p:sp>
        <p:nvSpPr>
          <p:cNvPr id="2" name="文本框 1"/>
          <p:cNvSpPr txBox="1"/>
          <p:nvPr>
            <p:custDataLst>
              <p:tags r:id="rId2"/>
            </p:custDataLst>
          </p:nvPr>
        </p:nvSpPr>
        <p:spPr>
          <a:xfrm>
            <a:off x="1238885" y="2188845"/>
            <a:ext cx="5236845" cy="521970"/>
          </a:xfrm>
          <a:prstGeom prst="rect">
            <a:avLst/>
          </a:prstGeom>
          <a:noFill/>
        </p:spPr>
        <p:txBody>
          <a:bodyPr wrap="square" rtlCol="0" anchor="t">
            <a:spAutoFit/>
          </a:bodyPr>
          <a:lstStyle/>
          <a:p>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1956.5</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《论十大关系》</a:t>
            </a:r>
            <a:endParaRPr lang="zh-CN"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3"/>
            </p:custDataLst>
          </p:nvPr>
        </p:nvSpPr>
        <p:spPr>
          <a:xfrm>
            <a:off x="1238885" y="1605915"/>
            <a:ext cx="5951855" cy="521970"/>
          </a:xfrm>
          <a:prstGeom prst="rect">
            <a:avLst/>
          </a:prstGeom>
          <a:noFill/>
        </p:spPr>
        <p:txBody>
          <a:bodyPr wrap="square" rtlCol="0">
            <a:spAutoFit/>
          </a:bodyPr>
          <a:lstStyle/>
          <a:p>
            <a:pPr algn="l"/>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1</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1956</a:t>
            </a:r>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4：</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“双百”方针</a:t>
            </a:r>
            <a:endPar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4"/>
            </p:custDataLst>
          </p:nvPr>
        </p:nvSpPr>
        <p:spPr>
          <a:xfrm>
            <a:off x="1238885" y="2770505"/>
            <a:ext cx="5237480" cy="521970"/>
          </a:xfrm>
          <a:prstGeom prst="rect">
            <a:avLst/>
          </a:prstGeom>
          <a:noFill/>
        </p:spPr>
        <p:txBody>
          <a:bodyPr wrap="square" rtlCol="0" anchor="t">
            <a:spAutoFit/>
          </a:bodyPr>
          <a:lstStyle/>
          <a:p>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1956.9</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：中共八大</a:t>
            </a:r>
            <a:endParaRPr lang="zh-CN"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5"/>
            </p:custDataLst>
          </p:nvPr>
        </p:nvSpPr>
        <p:spPr>
          <a:xfrm>
            <a:off x="1238885" y="3354070"/>
            <a:ext cx="8448675" cy="521970"/>
          </a:xfrm>
          <a:prstGeom prst="rect">
            <a:avLst/>
          </a:prstGeom>
          <a:noFill/>
        </p:spPr>
        <p:txBody>
          <a:bodyPr wrap="square" rtlCol="0" anchor="t">
            <a:spAutoFit/>
          </a:bodyPr>
          <a:lstStyle/>
          <a:p>
            <a:pPr algn="l"/>
            <a:r>
              <a:rPr 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4</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1957</a:t>
            </a:r>
            <a:r>
              <a:rPr 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《关于正确处理人民内部矛盾的问题》</a:t>
            </a:r>
            <a:endPar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6"/>
            </p:custDataLst>
          </p:nvPr>
        </p:nvSpPr>
        <p:spPr>
          <a:xfrm>
            <a:off x="1238885" y="3900805"/>
            <a:ext cx="5881370" cy="521970"/>
          </a:xfrm>
          <a:prstGeom prst="rect">
            <a:avLst/>
          </a:prstGeom>
          <a:noFill/>
        </p:spPr>
        <p:txBody>
          <a:bodyPr wrap="square" rtlCol="0" anchor="t">
            <a:spAutoFit/>
          </a:bodyPr>
          <a:lstStyle/>
          <a:p>
            <a:pPr algn="l"/>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5</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1957</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：整风运动和反右派斗争</a:t>
            </a:r>
            <a:endPar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 name="文本框 7"/>
          <p:cNvSpPr txBox="1"/>
          <p:nvPr>
            <p:custDataLst>
              <p:tags r:id="rId7"/>
            </p:custDataLst>
          </p:nvPr>
        </p:nvSpPr>
        <p:spPr>
          <a:xfrm>
            <a:off x="1238885" y="4508500"/>
            <a:ext cx="9938385" cy="521970"/>
          </a:xfrm>
          <a:prstGeom prst="rect">
            <a:avLst/>
          </a:prstGeom>
          <a:noFill/>
        </p:spPr>
        <p:txBody>
          <a:bodyPr wrap="square" rtlCol="0">
            <a:spAutoFit/>
          </a:bodyPr>
          <a:lstStyle/>
          <a:p>
            <a:pPr algn="l"/>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6</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1958</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：三面红旗（</a:t>
            </a:r>
            <a:r>
              <a:rPr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总路线，大跃进</a:t>
            </a:r>
            <a:r>
              <a:rPr 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人民公社化运动</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8"/>
            </p:custDataLst>
          </p:nvPr>
        </p:nvSpPr>
        <p:spPr>
          <a:xfrm>
            <a:off x="1238885" y="5097145"/>
            <a:ext cx="9624695" cy="521970"/>
          </a:xfrm>
          <a:prstGeom prst="rect">
            <a:avLst/>
          </a:prstGeom>
          <a:noFill/>
        </p:spPr>
        <p:txBody>
          <a:bodyPr wrap="square" rtlCol="0" anchor="t">
            <a:spAutoFit/>
          </a:bodyPr>
          <a:lstStyle/>
          <a:p>
            <a:r>
              <a:rPr 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7</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a:t>
            </a:r>
            <a:r>
              <a:rPr 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60</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年冬：开始</a:t>
            </a:r>
            <a:r>
              <a:rPr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国民经济的调整</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八字方针</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9"/>
            </p:custDataLst>
          </p:nvPr>
        </p:nvSpPr>
        <p:spPr>
          <a:xfrm>
            <a:off x="1238885" y="5694045"/>
            <a:ext cx="6205220" cy="521970"/>
          </a:xfrm>
          <a:prstGeom prst="rect">
            <a:avLst/>
          </a:prstGeom>
          <a:noFill/>
        </p:spPr>
        <p:txBody>
          <a:bodyPr wrap="square" rtlCol="0" anchor="t">
            <a:spAutoFit/>
          </a:bodyPr>
          <a:lstStyle/>
          <a:p>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8</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a:t>
            </a:r>
            <a:r>
              <a:rPr 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66</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1976</a:t>
            </a:r>
            <a:r>
              <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：文化大革命</a:t>
            </a:r>
            <a:endParaRPr lang="zh-CN" altLang="en-US" sz="28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2000"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2000" fill="hold">
                                          <p:stCondLst>
                                            <p:cond delay="0"/>
                                          </p:stCondLst>
                                        </p:cTn>
                                        <p:tgtEl>
                                          <p:spTgt spid="2"/>
                                        </p:tgtEl>
                                        <p:attrNameLst>
                                          <p:attrName>style.visibility</p:attrName>
                                        </p:attrNameLst>
                                      </p:cBhvr>
                                      <p:to>
                                        <p:strVal val="visible"/>
                                      </p:to>
                                    </p:set>
                                    <p:anim calcmode="lin" valueType="num">
                                      <p:cBhvr>
                                        <p:cTn id="20" dur="2000" fill="hold"/>
                                        <p:tgtEl>
                                          <p:spTgt spid="2"/>
                                        </p:tgtEl>
                                        <p:attrNameLst>
                                          <p:attrName>ppt_w</p:attrName>
                                        </p:attrNameLst>
                                      </p:cBhvr>
                                      <p:tavLst>
                                        <p:tav tm="0">
                                          <p:val>
                                            <p:fltVal val="0"/>
                                          </p:val>
                                        </p:tav>
                                        <p:tav tm="100000">
                                          <p:val>
                                            <p:strVal val="#ppt_w"/>
                                          </p:val>
                                        </p:tav>
                                      </p:tavLst>
                                    </p:anim>
                                    <p:anim calcmode="lin" valueType="num">
                                      <p:cBhvr>
                                        <p:cTn id="21" dur="2000" fill="hold"/>
                                        <p:tgtEl>
                                          <p:spTgt spid="2"/>
                                        </p:tgtEl>
                                        <p:attrNameLst>
                                          <p:attrName>ppt_h</p:attrName>
                                        </p:attrNameLst>
                                      </p:cBhvr>
                                      <p:tavLst>
                                        <p:tav tm="0">
                                          <p:val>
                                            <p:fltVal val="0"/>
                                          </p:val>
                                        </p:tav>
                                        <p:tav tm="100000">
                                          <p:val>
                                            <p:strVal val="#ppt_h"/>
                                          </p:val>
                                        </p:tav>
                                      </p:tavLst>
                                    </p:anim>
                                    <p:animEffect transition="in" filter="fade">
                                      <p:cBhvr>
                                        <p:cTn id="22" dur="2000"/>
                                        <p:tgtEl>
                                          <p:spTgt spid="2"/>
                                        </p:tgtEl>
                                      </p:cBhvr>
                                    </p:animEffect>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2000" fill="hold">
                                          <p:stCondLst>
                                            <p:cond delay="0"/>
                                          </p:stCondLst>
                                        </p:cTn>
                                        <p:tgtEl>
                                          <p:spTgt spid="5"/>
                                        </p:tgtEl>
                                        <p:attrNameLst>
                                          <p:attrName>style.visibility</p:attrName>
                                        </p:attrNameLst>
                                      </p:cBhvr>
                                      <p:to>
                                        <p:strVal val="visible"/>
                                      </p:to>
                                    </p:set>
                                    <p:anim calcmode="lin" valueType="num">
                                      <p:cBhvr>
                                        <p:cTn id="26" dur="2000" fill="hold"/>
                                        <p:tgtEl>
                                          <p:spTgt spid="5"/>
                                        </p:tgtEl>
                                        <p:attrNameLst>
                                          <p:attrName>ppt_w</p:attrName>
                                        </p:attrNameLst>
                                      </p:cBhvr>
                                      <p:tavLst>
                                        <p:tav tm="0">
                                          <p:val>
                                            <p:fltVal val="0"/>
                                          </p:val>
                                        </p:tav>
                                        <p:tav tm="100000">
                                          <p:val>
                                            <p:strVal val="#ppt_w"/>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Effect transition="in" filter="fade">
                                      <p:cBhvr>
                                        <p:cTn id="28" dur="2000"/>
                                        <p:tgtEl>
                                          <p:spTgt spid="5"/>
                                        </p:tgtEl>
                                      </p:cBhvr>
                                    </p:animEffect>
                                  </p:childTnLst>
                                </p:cTn>
                              </p:par>
                            </p:childTnLst>
                          </p:cTn>
                        </p:par>
                        <p:par>
                          <p:cTn id="29" fill="hold">
                            <p:stCondLst>
                              <p:cond delay="6000"/>
                            </p:stCondLst>
                            <p:childTnLst>
                              <p:par>
                                <p:cTn id="30" presetID="53" presetClass="entr" presetSubtype="16" fill="hold" grpId="0" nodeType="afterEffect">
                                  <p:stCondLst>
                                    <p:cond delay="0"/>
                                  </p:stCondLst>
                                  <p:childTnLst>
                                    <p:set>
                                      <p:cBhvr>
                                        <p:cTn id="31" dur="2000" fill="hold">
                                          <p:stCondLst>
                                            <p:cond delay="0"/>
                                          </p:stCondLst>
                                        </p:cTn>
                                        <p:tgtEl>
                                          <p:spTgt spid="6"/>
                                        </p:tgtEl>
                                        <p:attrNameLst>
                                          <p:attrName>style.visibility</p:attrName>
                                        </p:attrNameLst>
                                      </p:cBhvr>
                                      <p:to>
                                        <p:strVal val="visible"/>
                                      </p:to>
                                    </p:set>
                                    <p:anim calcmode="lin" valueType="num">
                                      <p:cBhvr>
                                        <p:cTn id="32" dur="2000" fill="hold"/>
                                        <p:tgtEl>
                                          <p:spTgt spid="6"/>
                                        </p:tgtEl>
                                        <p:attrNameLst>
                                          <p:attrName>ppt_w</p:attrName>
                                        </p:attrNameLst>
                                      </p:cBhvr>
                                      <p:tavLst>
                                        <p:tav tm="0">
                                          <p:val>
                                            <p:fltVal val="0"/>
                                          </p:val>
                                        </p:tav>
                                        <p:tav tm="100000">
                                          <p:val>
                                            <p:strVal val="#ppt_w"/>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Effect transition="in" filter="fade">
                                      <p:cBhvr>
                                        <p:cTn id="34" dur="2000"/>
                                        <p:tgtEl>
                                          <p:spTgt spid="6"/>
                                        </p:tgtEl>
                                      </p:cBhvr>
                                    </p:animEffect>
                                  </p:childTnLst>
                                </p:cTn>
                              </p:par>
                            </p:childTnLst>
                          </p:cTn>
                        </p:par>
                        <p:par>
                          <p:cTn id="35" fill="hold">
                            <p:stCondLst>
                              <p:cond delay="8000"/>
                            </p:stCondLst>
                            <p:childTnLst>
                              <p:par>
                                <p:cTn id="36" presetID="53" presetClass="entr" presetSubtype="16" fill="hold" grpId="0" nodeType="afterEffect">
                                  <p:stCondLst>
                                    <p:cond delay="0"/>
                                  </p:stCondLst>
                                  <p:childTnLst>
                                    <p:set>
                                      <p:cBhvr>
                                        <p:cTn id="37" dur="2000" fill="hold">
                                          <p:stCondLst>
                                            <p:cond delay="0"/>
                                          </p:stCondLst>
                                        </p:cTn>
                                        <p:tgtEl>
                                          <p:spTgt spid="7"/>
                                        </p:tgtEl>
                                        <p:attrNameLst>
                                          <p:attrName>style.visibility</p:attrName>
                                        </p:attrNameLst>
                                      </p:cBhvr>
                                      <p:to>
                                        <p:strVal val="visible"/>
                                      </p:to>
                                    </p:set>
                                    <p:anim calcmode="lin" valueType="num">
                                      <p:cBhvr>
                                        <p:cTn id="38" dur="2000" fill="hold"/>
                                        <p:tgtEl>
                                          <p:spTgt spid="7"/>
                                        </p:tgtEl>
                                        <p:attrNameLst>
                                          <p:attrName>ppt_w</p:attrName>
                                        </p:attrNameLst>
                                      </p:cBhvr>
                                      <p:tavLst>
                                        <p:tav tm="0">
                                          <p:val>
                                            <p:fltVal val="0"/>
                                          </p:val>
                                        </p:tav>
                                        <p:tav tm="100000">
                                          <p:val>
                                            <p:strVal val="#ppt_w"/>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Effect transition="in" filter="fade">
                                      <p:cBhvr>
                                        <p:cTn id="40" dur="2000"/>
                                        <p:tgtEl>
                                          <p:spTgt spid="7"/>
                                        </p:tgtEl>
                                      </p:cBhvr>
                                    </p:animEffect>
                                  </p:childTnLst>
                                </p:cTn>
                              </p:par>
                            </p:childTnLst>
                          </p:cTn>
                        </p:par>
                        <p:par>
                          <p:cTn id="41" fill="hold">
                            <p:stCondLst>
                              <p:cond delay="10000"/>
                            </p:stCondLst>
                            <p:childTnLst>
                              <p:par>
                                <p:cTn id="42" presetID="53" presetClass="entr" presetSubtype="16" fill="hold" grpId="0" nodeType="afterEffect">
                                  <p:stCondLst>
                                    <p:cond delay="0"/>
                                  </p:stCondLst>
                                  <p:childTnLst>
                                    <p:set>
                                      <p:cBhvr>
                                        <p:cTn id="43" dur="2000" fill="hold">
                                          <p:stCondLst>
                                            <p:cond delay="0"/>
                                          </p:stCondLst>
                                        </p:cTn>
                                        <p:tgtEl>
                                          <p:spTgt spid="8"/>
                                        </p:tgtEl>
                                        <p:attrNameLst>
                                          <p:attrName>style.visibility</p:attrName>
                                        </p:attrNameLst>
                                      </p:cBhvr>
                                      <p:to>
                                        <p:strVal val="visible"/>
                                      </p:to>
                                    </p:set>
                                    <p:anim calcmode="lin" valueType="num">
                                      <p:cBhvr>
                                        <p:cTn id="44" dur="2000" fill="hold"/>
                                        <p:tgtEl>
                                          <p:spTgt spid="8"/>
                                        </p:tgtEl>
                                        <p:attrNameLst>
                                          <p:attrName>ppt_w</p:attrName>
                                        </p:attrNameLst>
                                      </p:cBhvr>
                                      <p:tavLst>
                                        <p:tav tm="0">
                                          <p:val>
                                            <p:fltVal val="0"/>
                                          </p:val>
                                        </p:tav>
                                        <p:tav tm="100000">
                                          <p:val>
                                            <p:strVal val="#ppt_w"/>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Effect transition="in" filter="fade">
                                      <p:cBhvr>
                                        <p:cTn id="46" dur="2000"/>
                                        <p:tgtEl>
                                          <p:spTgt spid="8"/>
                                        </p:tgtEl>
                                      </p:cBhvr>
                                    </p:animEffect>
                                  </p:childTnLst>
                                </p:cTn>
                              </p:par>
                            </p:childTnLst>
                          </p:cTn>
                        </p:par>
                        <p:par>
                          <p:cTn id="47" fill="hold">
                            <p:stCondLst>
                              <p:cond delay="12000"/>
                            </p:stCondLst>
                            <p:childTnLst>
                              <p:par>
                                <p:cTn id="48" presetID="53" presetClass="entr" presetSubtype="16" fill="hold" grpId="0" nodeType="afterEffect">
                                  <p:stCondLst>
                                    <p:cond delay="0"/>
                                  </p:stCondLst>
                                  <p:childTnLst>
                                    <p:set>
                                      <p:cBhvr>
                                        <p:cTn id="49" dur="2000" fill="hold">
                                          <p:stCondLst>
                                            <p:cond delay="0"/>
                                          </p:stCondLst>
                                        </p:cTn>
                                        <p:tgtEl>
                                          <p:spTgt spid="9"/>
                                        </p:tgtEl>
                                        <p:attrNameLst>
                                          <p:attrName>style.visibility</p:attrName>
                                        </p:attrNameLst>
                                      </p:cBhvr>
                                      <p:to>
                                        <p:strVal val="visible"/>
                                      </p:to>
                                    </p:set>
                                    <p:anim calcmode="lin" valueType="num">
                                      <p:cBhvr>
                                        <p:cTn id="50" dur="2000" fill="hold"/>
                                        <p:tgtEl>
                                          <p:spTgt spid="9"/>
                                        </p:tgtEl>
                                        <p:attrNameLst>
                                          <p:attrName>ppt_w</p:attrName>
                                        </p:attrNameLst>
                                      </p:cBhvr>
                                      <p:tavLst>
                                        <p:tav tm="0">
                                          <p:val>
                                            <p:fltVal val="0"/>
                                          </p:val>
                                        </p:tav>
                                        <p:tav tm="100000">
                                          <p:val>
                                            <p:strVal val="#ppt_w"/>
                                          </p:val>
                                        </p:tav>
                                      </p:tavLst>
                                    </p:anim>
                                    <p:anim calcmode="lin" valueType="num">
                                      <p:cBhvr>
                                        <p:cTn id="51" dur="2000" fill="hold"/>
                                        <p:tgtEl>
                                          <p:spTgt spid="9"/>
                                        </p:tgtEl>
                                        <p:attrNameLst>
                                          <p:attrName>ppt_h</p:attrName>
                                        </p:attrNameLst>
                                      </p:cBhvr>
                                      <p:tavLst>
                                        <p:tav tm="0">
                                          <p:val>
                                            <p:fltVal val="0"/>
                                          </p:val>
                                        </p:tav>
                                        <p:tav tm="100000">
                                          <p:val>
                                            <p:strVal val="#ppt_h"/>
                                          </p:val>
                                        </p:tav>
                                      </p:tavLst>
                                    </p:anim>
                                    <p:animEffect transition="in" filter="fade">
                                      <p:cBhvr>
                                        <p:cTn id="52" dur="2000"/>
                                        <p:tgtEl>
                                          <p:spTgt spid="9"/>
                                        </p:tgtEl>
                                      </p:cBhvr>
                                    </p:animEffect>
                                  </p:childTnLst>
                                </p:cTn>
                              </p:par>
                            </p:childTnLst>
                          </p:cTn>
                        </p:par>
                        <p:par>
                          <p:cTn id="53" fill="hold">
                            <p:stCondLst>
                              <p:cond delay="14000"/>
                            </p:stCondLst>
                            <p:childTnLst>
                              <p:par>
                                <p:cTn id="54" presetID="53" presetClass="entr" presetSubtype="16" fill="hold" grpId="0" nodeType="afterEffect">
                                  <p:stCondLst>
                                    <p:cond delay="0"/>
                                  </p:stCondLst>
                                  <p:childTnLst>
                                    <p:set>
                                      <p:cBhvr>
                                        <p:cTn id="55" dur="2000" fill="hold">
                                          <p:stCondLst>
                                            <p:cond delay="0"/>
                                          </p:stCondLst>
                                        </p:cTn>
                                        <p:tgtEl>
                                          <p:spTgt spid="10"/>
                                        </p:tgtEl>
                                        <p:attrNameLst>
                                          <p:attrName>style.visibility</p:attrName>
                                        </p:attrNameLst>
                                      </p:cBhvr>
                                      <p:to>
                                        <p:strVal val="visible"/>
                                      </p:to>
                                    </p:set>
                                    <p:anim calcmode="lin" valueType="num">
                                      <p:cBhvr>
                                        <p:cTn id="56" dur="2000" fill="hold"/>
                                        <p:tgtEl>
                                          <p:spTgt spid="10"/>
                                        </p:tgtEl>
                                        <p:attrNameLst>
                                          <p:attrName>ppt_w</p:attrName>
                                        </p:attrNameLst>
                                      </p:cBhvr>
                                      <p:tavLst>
                                        <p:tav tm="0">
                                          <p:val>
                                            <p:fltVal val="0"/>
                                          </p:val>
                                        </p:tav>
                                        <p:tav tm="100000">
                                          <p:val>
                                            <p:strVal val="#ppt_w"/>
                                          </p:val>
                                        </p:tav>
                                      </p:tavLst>
                                    </p:anim>
                                    <p:anim calcmode="lin" valueType="num">
                                      <p:cBhvr>
                                        <p:cTn id="57" dur="2000" fill="hold"/>
                                        <p:tgtEl>
                                          <p:spTgt spid="10"/>
                                        </p:tgtEl>
                                        <p:attrNameLst>
                                          <p:attrName>ppt_h</p:attrName>
                                        </p:attrNameLst>
                                      </p:cBhvr>
                                      <p:tavLst>
                                        <p:tav tm="0">
                                          <p:val>
                                            <p:fltVal val="0"/>
                                          </p:val>
                                        </p:tav>
                                        <p:tav tm="100000">
                                          <p:val>
                                            <p:strVal val="#ppt_h"/>
                                          </p:val>
                                        </p:tav>
                                      </p:tavLst>
                                    </p:anim>
                                    <p:animEffect transition="in" filter="fade">
                                      <p:cBhvr>
                                        <p:cTn id="5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751840"/>
            <a:ext cx="2014220" cy="700405"/>
          </a:xfrm>
          <a:prstGeom prst="rect">
            <a:avLst/>
          </a:prstGeom>
          <a:noFill/>
        </p:spPr>
        <p:txBody>
          <a:bodyPr wrap="none" rtlCol="0">
            <a:spAutoFit/>
          </a:bodyPr>
          <a:lstStyle/>
          <a:p>
            <a:pPr lvl="0" algn="l">
              <a:lnSpc>
                <a:spcPct val="110000"/>
              </a:lnSpc>
              <a:buClrTx/>
              <a:buSzTx/>
              <a:buFontTx/>
            </a:pPr>
            <a:r>
              <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rPr>
              <a:t>中共八大</a:t>
            </a:r>
            <a:endPar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graphicFrame>
        <p:nvGraphicFramePr>
          <p:cNvPr id="519273" name="表格 519272"/>
          <p:cNvGraphicFramePr>
            <a:graphicFrameLocks noGrp="1"/>
          </p:cNvGraphicFramePr>
          <p:nvPr>
            <p:custDataLst>
              <p:tags r:id="rId2"/>
            </p:custDataLst>
          </p:nvPr>
        </p:nvGraphicFramePr>
        <p:xfrm>
          <a:off x="1413510" y="1480185"/>
          <a:ext cx="9407525" cy="3338195"/>
        </p:xfrm>
        <a:graphic>
          <a:graphicData uri="http://schemas.openxmlformats.org/drawingml/2006/table">
            <a:tbl>
              <a:tblPr/>
              <a:tblGrid>
                <a:gridCol w="1395095"/>
                <a:gridCol w="8012430"/>
              </a:tblGrid>
              <a:tr h="1204595">
                <a:tc>
                  <a:txBody>
                    <a:bodyPr wrap="square"/>
                    <a:lstStyle/>
                    <a:p>
                      <a:pPr marL="0" lvl="0" indent="0" algn="ctr" defTabSz="914400">
                        <a:lnSpc>
                          <a:spcPct val="100000"/>
                        </a:lnSpc>
                        <a:spcBef>
                          <a:spcPct val="0"/>
                        </a:spcBef>
                        <a:buClrTx/>
                        <a:buSzTx/>
                        <a:buFont typeface="Arial" panose="020B0604020202020204" pitchFamily="34" charset="0"/>
                        <a:buNone/>
                        <a:tabLst>
                          <a:tab pos="2400300" algn="l"/>
                        </a:tabLst>
                      </a:pPr>
                      <a:r>
                        <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主要</a:t>
                      </a:r>
                      <a:endPar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lvl="0" indent="0" algn="ctr" defTabSz="914400">
                        <a:lnSpc>
                          <a:spcPct val="100000"/>
                        </a:lnSpc>
                        <a:spcBef>
                          <a:spcPct val="0"/>
                        </a:spcBef>
                        <a:buClrTx/>
                        <a:buSzTx/>
                        <a:buFont typeface="Arial" panose="020B0604020202020204" pitchFamily="34" charset="0"/>
                        <a:buNone/>
                        <a:tabLst>
                          <a:tab pos="2400300" algn="l"/>
                        </a:tabLst>
                      </a:pPr>
                      <a:r>
                        <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矛盾</a:t>
                      </a:r>
                      <a:endPar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l" defTabSz="914400">
                        <a:lnSpc>
                          <a:spcPct val="100000"/>
                        </a:lnSpc>
                        <a:spcBef>
                          <a:spcPct val="0"/>
                        </a:spcBef>
                        <a:buClrTx/>
                        <a:buSzTx/>
                        <a:buFont typeface="Arial" panose="020B0604020202020204" pitchFamily="34" charset="0"/>
                        <a:buNone/>
                        <a:tabLst>
                          <a:tab pos="2400300" algn="l"/>
                        </a:tabLst>
                      </a:pPr>
                      <a:r>
                        <a:rPr lang="zh-CN" altLang="en-US" sz="2800" b="1">
                          <a:solidFill>
                            <a:srgbClr val="000000"/>
                          </a:solidFill>
                          <a:latin typeface="Times New Roman" panose="02020603050405020304" pitchFamily="18" charset="0"/>
                          <a:cs typeface="Times New Roman" panose="02020603050405020304" pitchFamily="18" charset="0"/>
                        </a:rPr>
                        <a:t>人民对于</a:t>
                      </a:r>
                      <a:r>
                        <a:rPr lang="zh-CN" altLang="en-US" sz="2800" b="1">
                          <a:solidFill>
                            <a:srgbClr val="000000"/>
                          </a:solidFill>
                          <a:latin typeface="Times New Roman" panose="02020603050405020304" pitchFamily="18" charset="0"/>
                          <a:sym typeface="+mn-ea"/>
                        </a:rPr>
                        <a:t>经济文化</a:t>
                      </a:r>
                      <a:r>
                        <a:rPr lang="zh-CN" altLang="en-US" sz="2800" b="1">
                          <a:solidFill>
                            <a:srgbClr val="000000"/>
                          </a:solidFill>
                          <a:latin typeface="Times New Roman" panose="02020603050405020304" pitchFamily="18" charset="0"/>
                          <a:cs typeface="Times New Roman" panose="02020603050405020304" pitchFamily="18" charset="0"/>
                        </a:rPr>
                        <a:t>迅速发展的需要同当前经济文化不能满足人民需要的状况之间的矛盾</a:t>
                      </a:r>
                      <a:endParaRPr lang="zh-CN" altLang="en-US" sz="2800" b="1">
                        <a:solidFill>
                          <a:srgbClr val="000000"/>
                        </a:solidFill>
                        <a:latin typeface="Times New Roman" panose="02020603050405020304" pitchFamily="18" charset="0"/>
                        <a:cs typeface="Times New Roman" panose="02020603050405020304" pitchFamily="18" charset="0"/>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969010">
                <a:tc>
                  <a:txBody>
                    <a:bodyPr wrap="square"/>
                    <a:lstStyle/>
                    <a:p>
                      <a:pPr marL="0" lvl="0" indent="0" algn="ctr" defTabSz="914400">
                        <a:lnSpc>
                          <a:spcPct val="100000"/>
                        </a:lnSpc>
                        <a:spcBef>
                          <a:spcPct val="0"/>
                        </a:spcBef>
                        <a:buClrTx/>
                        <a:buSzTx/>
                        <a:buFont typeface="Arial" panose="020B0604020202020204" pitchFamily="34" charset="0"/>
                        <a:buNone/>
                        <a:tabLst>
                          <a:tab pos="2400300" algn="l"/>
                        </a:tabLst>
                      </a:pPr>
                      <a:r>
                        <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主要</a:t>
                      </a:r>
                      <a:endPar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lvl="0" indent="0" algn="ctr" defTabSz="914400">
                        <a:lnSpc>
                          <a:spcPct val="100000"/>
                        </a:lnSpc>
                        <a:spcBef>
                          <a:spcPct val="0"/>
                        </a:spcBef>
                        <a:buClrTx/>
                        <a:buSzTx/>
                        <a:buFont typeface="Arial" panose="020B0604020202020204" pitchFamily="34" charset="0"/>
                        <a:buNone/>
                        <a:tabLst>
                          <a:tab pos="2400300" algn="l"/>
                        </a:tabLst>
                      </a:pPr>
                      <a:r>
                        <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任务</a:t>
                      </a:r>
                      <a:endPar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l" defTabSz="914400">
                        <a:lnSpc>
                          <a:spcPct val="100000"/>
                        </a:lnSpc>
                        <a:spcBef>
                          <a:spcPct val="0"/>
                        </a:spcBef>
                        <a:buClrTx/>
                        <a:buSzTx/>
                        <a:buFont typeface="Arial" panose="020B0604020202020204" pitchFamily="34" charset="0"/>
                        <a:buNone/>
                        <a:tabLst>
                          <a:tab pos="2400300" algn="l"/>
                        </a:tabLst>
                      </a:pPr>
                      <a:r>
                        <a:rPr lang="zh-CN" altLang="en-US" sz="2800" b="1">
                          <a:solidFill>
                            <a:srgbClr val="000000"/>
                          </a:solidFill>
                          <a:latin typeface="Times New Roman" panose="02020603050405020304" pitchFamily="18" charset="0"/>
                          <a:cs typeface="Times New Roman" panose="02020603050405020304" pitchFamily="18" charset="0"/>
                        </a:rPr>
                        <a:t>集中力量把中国尽快地从落后的农业国变为先进的工业国</a:t>
                      </a:r>
                      <a:endParaRPr lang="zh-CN" altLang="en-US" sz="2800" b="1">
                        <a:solidFill>
                          <a:srgbClr val="000000"/>
                        </a:solidFill>
                        <a:latin typeface="Times New Roman" panose="02020603050405020304" pitchFamily="18" charset="0"/>
                        <a:cs typeface="Times New Roman" panose="02020603050405020304" pitchFamily="18" charset="0"/>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969010">
                <a:tc>
                  <a:txBody>
                    <a:bodyPr wrap="square"/>
                    <a:lstStyle/>
                    <a:p>
                      <a:pPr marL="0" lvl="0" indent="0" algn="ctr" defTabSz="914400">
                        <a:lnSpc>
                          <a:spcPct val="100000"/>
                        </a:lnSpc>
                        <a:spcBef>
                          <a:spcPct val="0"/>
                        </a:spcBef>
                        <a:buClrTx/>
                        <a:buSzTx/>
                        <a:buFont typeface="Arial" panose="020B0604020202020204" pitchFamily="34" charset="0"/>
                        <a:buNone/>
                        <a:tabLst>
                          <a:tab pos="2400300" algn="l"/>
                        </a:tabLst>
                      </a:pPr>
                      <a:r>
                        <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建设</a:t>
                      </a:r>
                      <a:endPar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lvl="0" indent="0" algn="ctr" defTabSz="914400">
                        <a:lnSpc>
                          <a:spcPct val="100000"/>
                        </a:lnSpc>
                        <a:spcBef>
                          <a:spcPct val="0"/>
                        </a:spcBef>
                        <a:buClrTx/>
                        <a:buSzTx/>
                        <a:buFont typeface="Arial" panose="020B0604020202020204" pitchFamily="34" charset="0"/>
                        <a:buNone/>
                        <a:tabLst>
                          <a:tab pos="2400300" algn="l"/>
                        </a:tabLst>
                      </a:pPr>
                      <a:r>
                        <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方针</a:t>
                      </a:r>
                      <a:endParaRPr lang="zh-CN" altLang="en-US" sz="32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l" defTabSz="914400">
                        <a:lnSpc>
                          <a:spcPct val="100000"/>
                        </a:lnSpc>
                        <a:spcBef>
                          <a:spcPct val="0"/>
                        </a:spcBef>
                        <a:buClrTx/>
                        <a:buSzTx/>
                        <a:buFont typeface="Arial" panose="020B0604020202020204" pitchFamily="34" charset="0"/>
                        <a:buNone/>
                        <a:tabLst>
                          <a:tab pos="2400300" algn="l"/>
                        </a:tabLst>
                      </a:pPr>
                      <a:r>
                        <a:rPr lang="zh-CN" altLang="en-US" sz="2800" b="1">
                          <a:solidFill>
                            <a:srgbClr val="000000"/>
                          </a:solidFill>
                          <a:latin typeface="Times New Roman" panose="02020603050405020304" pitchFamily="18" charset="0"/>
                          <a:cs typeface="Times New Roman" panose="02020603050405020304" pitchFamily="18" charset="0"/>
                        </a:rPr>
                        <a:t>坚持既反保守又反冒进，即在</a:t>
                      </a:r>
                      <a:r>
                        <a:rPr lang="zh-CN" altLang="en-US" sz="2800" b="1">
                          <a:solidFill>
                            <a:srgbClr val="000000"/>
                          </a:solidFill>
                          <a:latin typeface="Times New Roman" panose="02020603050405020304" pitchFamily="18" charset="0"/>
                          <a:sym typeface="+mn-ea"/>
                        </a:rPr>
                        <a:t>综合平衡中稳步前进</a:t>
                      </a:r>
                      <a:endParaRPr lang="zh-CN" altLang="en-US" sz="2800" b="1">
                        <a:solidFill>
                          <a:srgbClr val="000000"/>
                        </a:solidFill>
                        <a:latin typeface="Times New Roman" panose="02020603050405020304" pitchFamily="18" charset="0"/>
                        <a:sym typeface="+mn-ea"/>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3"/>
            </p:custDataLst>
          </p:nvPr>
        </p:nvSpPr>
        <p:spPr>
          <a:xfrm>
            <a:off x="492125" y="4939665"/>
            <a:ext cx="11231880" cy="953135"/>
          </a:xfrm>
          <a:prstGeom prst="rect">
            <a:avLst/>
          </a:prstGeom>
          <a:noFill/>
          <a:ln w="12700" cmpd="sng">
            <a:solidFill>
              <a:schemeClr val="accent1">
                <a:shade val="50000"/>
              </a:schemeClr>
            </a:solidFill>
            <a:prstDash val="lgDash"/>
          </a:ln>
        </p:spPr>
        <p:txBody>
          <a:bodyPr wrap="square" rtlCol="0">
            <a:spAutoFit/>
          </a:bodyPr>
          <a:lstStyle/>
          <a:p>
            <a:pPr algn="just"/>
            <a:r>
              <a:rPr lang="zh-CN" altLang="en-US" sz="2800" b="1">
                <a:solidFill>
                  <a:srgbClr val="FF0000"/>
                </a:solidFill>
                <a:latin typeface="华文彩云" panose="02010800040101010101" charset="-122"/>
                <a:ea typeface="华文彩云" panose="02010800040101010101" charset="-122"/>
                <a:sym typeface="+mn-ea"/>
              </a:rPr>
              <a:t>正确分析了当时国内的主要矛盾，并确立了主要任务，为我国社会主义建设指明了方向，是我国建设社会主义道路的一次成功探索。</a:t>
            </a:r>
            <a:endParaRPr lang="zh-CN" altLang="en-US" sz="2800" b="1">
              <a:solidFill>
                <a:srgbClr val="FF0000"/>
              </a:solidFill>
              <a:latin typeface="华文彩云" panose="02010800040101010101" charset="-122"/>
              <a:ea typeface="华文彩云" panose="02010800040101010101" charset="-122"/>
              <a:sym typeface="+mn-ea"/>
            </a:endParaRPr>
          </a:p>
        </p:txBody>
      </p:sp>
      <p:sp>
        <p:nvSpPr>
          <p:cNvPr id="3" name="文本框 2"/>
          <p:cNvSpPr txBox="1"/>
          <p:nvPr>
            <p:custDataLst>
              <p:tags r:id="rId4"/>
            </p:custDataLst>
          </p:nvPr>
        </p:nvSpPr>
        <p:spPr>
          <a:xfrm>
            <a:off x="1500505" y="5970905"/>
            <a:ext cx="8006080" cy="521970"/>
          </a:xfrm>
          <a:prstGeom prst="rect">
            <a:avLst/>
          </a:prstGeom>
          <a:noFill/>
        </p:spPr>
        <p:txBody>
          <a:bodyPr wrap="none" rtlCol="0">
            <a:spAutoFit/>
          </a:bodyPr>
          <a:lstStyle/>
          <a:p>
            <a:pPr algn="just"/>
            <a:r>
              <a:rPr lang="zh-CN" altLang="en-US" sz="2800" b="1">
                <a:gradFill>
                  <a:gsLst>
                    <a:gs pos="0">
                      <a:srgbClr val="E30000"/>
                    </a:gs>
                    <a:gs pos="100000">
                      <a:srgbClr val="760303"/>
                    </a:gs>
                  </a:gsLst>
                  <a:lin scaled="0"/>
                </a:gradFill>
                <a:latin typeface="Times New Roman" panose="02020603050405020304" pitchFamily="18" charset="0"/>
                <a:sym typeface="+mn-ea"/>
              </a:rPr>
              <a:t>但对主要矛盾人不是准确，并没有真正得到贯彻。</a:t>
            </a:r>
            <a:endParaRPr lang="zh-CN" altLang="en-US" sz="2800" b="1">
              <a:gradFill>
                <a:gsLst>
                  <a:gs pos="0">
                    <a:srgbClr val="E30000"/>
                  </a:gs>
                  <a:gs pos="100000">
                    <a:srgbClr val="760303"/>
                  </a:gs>
                </a:gsLst>
                <a:lin scaled="0"/>
              </a:gradFill>
              <a:latin typeface="Times New Roman" panose="02020603050405020304" pitchFamily="18" charset="0"/>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9273"/>
                                        </p:tgtEl>
                                        <p:attrNameLst>
                                          <p:attrName>style.visibility</p:attrName>
                                        </p:attrNameLst>
                                      </p:cBhvr>
                                      <p:to>
                                        <p:strVal val="visible"/>
                                      </p:to>
                                    </p:set>
                                    <p:anim calcmode="lin" valueType="num">
                                      <p:cBhvr>
                                        <p:cTn id="14" dur="500" fill="hold"/>
                                        <p:tgtEl>
                                          <p:spTgt spid="519273"/>
                                        </p:tgtEl>
                                        <p:attrNameLst>
                                          <p:attrName>ppt_w</p:attrName>
                                        </p:attrNameLst>
                                      </p:cBhvr>
                                      <p:tavLst>
                                        <p:tav tm="0">
                                          <p:val>
                                            <p:fltVal val="0"/>
                                          </p:val>
                                        </p:tav>
                                        <p:tav tm="100000">
                                          <p:val>
                                            <p:strVal val="#ppt_w"/>
                                          </p:val>
                                        </p:tav>
                                      </p:tavLst>
                                    </p:anim>
                                    <p:anim calcmode="lin" valueType="num">
                                      <p:cBhvr>
                                        <p:cTn id="15" dur="500" fill="hold"/>
                                        <p:tgtEl>
                                          <p:spTgt spid="519273"/>
                                        </p:tgtEl>
                                        <p:attrNameLst>
                                          <p:attrName>ppt_h</p:attrName>
                                        </p:attrNameLst>
                                      </p:cBhvr>
                                      <p:tavLst>
                                        <p:tav tm="0">
                                          <p:val>
                                            <p:fltVal val="0"/>
                                          </p:val>
                                        </p:tav>
                                        <p:tav tm="100000">
                                          <p:val>
                                            <p:strVal val="#ppt_h"/>
                                          </p:val>
                                        </p:tav>
                                      </p:tavLst>
                                    </p:anim>
                                    <p:animEffect transition="in" filter="fade">
                                      <p:cBhvr>
                                        <p:cTn id="16" dur="500"/>
                                        <p:tgtEl>
                                          <p:spTgt spid="51927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61340" y="666115"/>
            <a:ext cx="7966075" cy="700405"/>
          </a:xfrm>
          <a:prstGeom prst="rect">
            <a:avLst/>
          </a:prstGeom>
          <a:noFill/>
        </p:spPr>
        <p:txBody>
          <a:bodyPr wrap="none" rtlCol="0">
            <a:spAutoFit/>
          </a:bodyPr>
          <a:lstStyle/>
          <a:p>
            <a:pPr lvl="0" algn="l">
              <a:lnSpc>
                <a:spcPct val="110000"/>
              </a:lnSpc>
              <a:buClrTx/>
              <a:buSzTx/>
              <a:buFontTx/>
            </a:pPr>
            <a:r>
              <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rPr>
              <a:t>《关于正确处理人民内部矛盾的问题》</a:t>
            </a:r>
            <a:endPar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235526" name="文本框 1"/>
          <p:cNvSpPr/>
          <p:nvPr>
            <p:custDataLst>
              <p:tags r:id="rId2"/>
            </p:custDataLst>
          </p:nvPr>
        </p:nvSpPr>
        <p:spPr>
          <a:xfrm>
            <a:off x="399415" y="1491615"/>
            <a:ext cx="11341735" cy="2414905"/>
          </a:xfrm>
          <a:prstGeom prst="rect">
            <a:avLst/>
          </a:prstGeom>
          <a:noFill/>
          <a:ln w="12700" cmpd="sng">
            <a:solidFill>
              <a:schemeClr val="accent1">
                <a:shade val="50000"/>
              </a:schemeClr>
            </a:solidFill>
            <a:prstDash val="lgDash"/>
          </a:ln>
        </p:spPr>
        <p:txBody>
          <a:bodyPr wrap="square" anchor="t" anchorCtr="0">
            <a:spAutoFit/>
          </a:bodyPr>
          <a:lstStyle/>
          <a:p>
            <a:pPr algn="just">
              <a:lnSpc>
                <a:spcPct val="90000"/>
              </a:lnSpc>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1956年三大改造和经济建设中出现</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要求过急、工作过粗的缺点</a:t>
            </a:r>
            <a:r>
              <a:rPr lang="zh-CN" altLang="en-US" sz="2800">
                <a:latin typeface="楷体" panose="02010609060101010101" pitchFamily="49" charset="-122"/>
                <a:ea typeface="楷体" panose="02010609060101010101" pitchFamily="49" charset="-122"/>
                <a:cs typeface="楷体" panose="02010609060101010101" pitchFamily="49" charset="-122"/>
              </a:rPr>
              <a:t>和某些地区、单位存在</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严重的官僚主义</a:t>
            </a:r>
            <a:r>
              <a:rPr lang="zh-CN" altLang="en-US" sz="2800">
                <a:latin typeface="楷体" panose="02010609060101010101" pitchFamily="49" charset="-122"/>
                <a:ea typeface="楷体" panose="02010609060101010101" pitchFamily="49" charset="-122"/>
                <a:cs typeface="楷体" panose="02010609060101010101" pitchFamily="49" charset="-122"/>
              </a:rPr>
              <a:t>,以及苏共二十大和波匈事件的影响我国城乡发生了一些情况比较尖锐的事件。1956年秋至1957年春,全国有万余名学生罢课请愿。一些城市出现</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工人罢工</a:t>
            </a:r>
            <a:r>
              <a:rPr lang="zh-CN" altLang="en-US" sz="2800">
                <a:latin typeface="楷体" panose="02010609060101010101" pitchFamily="49" charset="-122"/>
                <a:ea typeface="楷体" panose="02010609060101010101" pitchFamily="49" charset="-122"/>
                <a:cs typeface="楷体" panose="02010609060101010101" pitchFamily="49" charset="-122"/>
              </a:rPr>
              <a:t>;还有一些省、区</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部分农民闹退社分社</a:t>
            </a:r>
            <a:r>
              <a:rPr lang="zh-CN" altLang="en-US" sz="2800">
                <a:latin typeface="楷体" panose="02010609060101010101" pitchFamily="49" charset="-122"/>
                <a:ea typeface="楷体" panose="02010609060101010101" pitchFamily="49" charset="-122"/>
                <a:cs typeface="楷体" panose="02010609060101010101" pitchFamily="49" charset="-122"/>
              </a:rPr>
              <a:t>;河南省一个地方,修飞机场不同农民商量即开工,引起农民反抗闹事。1957年上半年,进京上访告状的人数不断增加。</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235528" name="文本框 7"/>
          <p:cNvSpPr/>
          <p:nvPr>
            <p:custDataLst>
              <p:tags r:id="rId3"/>
            </p:custDataLst>
          </p:nvPr>
        </p:nvSpPr>
        <p:spPr>
          <a:xfrm>
            <a:off x="399415" y="4119880"/>
            <a:ext cx="8836025" cy="583565"/>
          </a:xfrm>
          <a:prstGeom prst="rect">
            <a:avLst/>
          </a:prstGeom>
          <a:noFill/>
          <a:ln w="9525">
            <a:noFill/>
          </a:ln>
        </p:spPr>
        <p:txBody>
          <a:bodyPr wrap="square" anchor="t" anchorCtr="0">
            <a:spAutoFit/>
          </a:bodyPr>
          <a:lstStyle/>
          <a:p>
            <a:r>
              <a:rPr lang="zh-CN" altLang="en-US" sz="3200" b="1">
                <a:solidFill>
                  <a:schemeClr val="tx1"/>
                </a:solidFill>
                <a:latin typeface="黑体" panose="02010609060101010101" charset="-122"/>
                <a:ea typeface="黑体" panose="02010609060101010101" charset="-122"/>
              </a:rPr>
              <a:t>思考</a:t>
            </a:r>
            <a:r>
              <a:rPr lang="en-US" altLang="zh-CN" sz="3200" b="1">
                <a:solidFill>
                  <a:schemeClr val="tx1"/>
                </a:solidFill>
                <a:latin typeface="黑体" panose="02010609060101010101" charset="-122"/>
                <a:ea typeface="黑体" panose="02010609060101010101" charset="-122"/>
              </a:rPr>
              <a:t>:</a:t>
            </a:r>
            <a:r>
              <a:rPr lang="zh-CN" altLang="en-US" sz="3200" b="1">
                <a:solidFill>
                  <a:schemeClr val="tx1"/>
                </a:solidFill>
                <a:latin typeface="黑体" panose="02010609060101010101" charset="-122"/>
                <a:ea typeface="黑体" panose="02010609060101010101" charset="-122"/>
              </a:rPr>
              <a:t>材料反映的社会矛盾属于什么类型的矛盾？</a:t>
            </a:r>
            <a:endParaRPr lang="zh-CN" altLang="en-US" sz="3200" b="1">
              <a:solidFill>
                <a:schemeClr val="tx1"/>
              </a:solidFill>
              <a:latin typeface="黑体" panose="02010609060101010101" charset="-122"/>
              <a:ea typeface="黑体" panose="02010609060101010101" charset="-122"/>
            </a:endParaRPr>
          </a:p>
        </p:txBody>
      </p:sp>
      <p:graphicFrame>
        <p:nvGraphicFramePr>
          <p:cNvPr id="3" name="表格 2"/>
          <p:cNvGraphicFramePr>
            <a:graphicFrameLocks noGrp="1"/>
          </p:cNvGraphicFramePr>
          <p:nvPr>
            <p:custDataLst>
              <p:tags r:id="rId4"/>
            </p:custDataLst>
          </p:nvPr>
        </p:nvGraphicFramePr>
        <p:xfrm>
          <a:off x="575310" y="4792345"/>
          <a:ext cx="10647045" cy="1720215"/>
        </p:xfrm>
        <a:graphic>
          <a:graphicData uri="http://schemas.openxmlformats.org/drawingml/2006/table">
            <a:tbl>
              <a:tblPr firstRow="1" bandRow="1">
                <a:tableStyleId>{5940675A-B579-460E-94D1-54222C63F5DA}</a:tableStyleId>
              </a:tblPr>
              <a:tblGrid>
                <a:gridCol w="1163320"/>
                <a:gridCol w="9483725"/>
              </a:tblGrid>
              <a:tr h="706755">
                <a:tc>
                  <a:txBody>
                    <a:bodyPr wrap="square"/>
                    <a:lstStyle/>
                    <a:p>
                      <a:pPr algn="ctr">
                        <a:buNone/>
                      </a:pPr>
                      <a:r>
                        <a:rPr lang="zh-CN" altLang="en-US" sz="2800" b="1">
                          <a:gradFill>
                            <a:gsLst>
                              <a:gs pos="0">
                                <a:srgbClr val="E30000"/>
                              </a:gs>
                              <a:gs pos="100000">
                                <a:srgbClr val="760303"/>
                              </a:gs>
                            </a:gsLst>
                            <a:lin scaled="0"/>
                          </a:gradFill>
                          <a:sym typeface="+mn-ea"/>
                        </a:rPr>
                        <a:t>内容</a:t>
                      </a:r>
                      <a:endParaRPr lang="zh-CN" altLang="en-US" sz="2800" b="1">
                        <a:gradFill>
                          <a:gsLst>
                            <a:gs pos="0">
                              <a:srgbClr val="E30000"/>
                            </a:gs>
                            <a:gs pos="100000">
                              <a:srgbClr val="760303"/>
                            </a:gs>
                          </a:gsLst>
                          <a:lin scaled="0"/>
                        </a:gradFill>
                        <a:sym typeface="+mn-ea"/>
                      </a:endParaRPr>
                    </a:p>
                  </a:txBody>
                  <a:tcPr vert="horz" anchor="ctr"/>
                </a:tc>
                <a:tc>
                  <a:txBody>
                    <a:bodyPr wrap="square"/>
                    <a:lstStyle/>
                    <a:p>
                      <a:pPr>
                        <a:buNone/>
                      </a:pPr>
                      <a:r>
                        <a:rPr lang="zh-CN" altLang="en-US" sz="2800">
                          <a:solidFill>
                            <a:srgbClr val="000000"/>
                          </a:solidFill>
                          <a:sym typeface="+mn-ea"/>
                        </a:rPr>
                        <a:t>把正确处理人民内部矛盾作为国家政治生活的主题</a:t>
                      </a:r>
                      <a:endParaRPr lang="zh-CN" altLang="en-US" sz="2800">
                        <a:solidFill>
                          <a:srgbClr val="000000"/>
                        </a:solidFill>
                        <a:sym typeface="+mn-ea"/>
                      </a:endParaRPr>
                    </a:p>
                  </a:txBody>
                  <a:tcPr vert="horz" anchor="ctr"/>
                </a:tc>
              </a:tr>
              <a:tr h="1013460">
                <a:tc>
                  <a:txBody>
                    <a:bodyPr wrap="square"/>
                    <a:lstStyle/>
                    <a:p>
                      <a:pPr algn="ctr">
                        <a:buNone/>
                      </a:pPr>
                      <a:r>
                        <a:rPr lang="zh-CN" altLang="en-US" sz="2800" b="1">
                          <a:gradFill>
                            <a:gsLst>
                              <a:gs pos="0">
                                <a:srgbClr val="E30000"/>
                              </a:gs>
                              <a:gs pos="100000">
                                <a:srgbClr val="760303"/>
                              </a:gs>
                            </a:gsLst>
                            <a:lin scaled="0"/>
                          </a:gradFill>
                          <a:sym typeface="+mn-ea"/>
                        </a:rPr>
                        <a:t>影响</a:t>
                      </a:r>
                      <a:endParaRPr lang="zh-CN" altLang="en-US" sz="2800" b="1">
                        <a:gradFill>
                          <a:gsLst>
                            <a:gs pos="0">
                              <a:srgbClr val="E30000"/>
                            </a:gs>
                            <a:gs pos="100000">
                              <a:srgbClr val="760303"/>
                            </a:gs>
                          </a:gsLst>
                          <a:lin scaled="0"/>
                        </a:gradFill>
                        <a:sym typeface="+mn-ea"/>
                      </a:endParaRPr>
                    </a:p>
                  </a:txBody>
                  <a:tcPr vert="horz" anchor="ctr"/>
                </a:tc>
                <a:tc>
                  <a:txBody>
                    <a:bodyPr wrap="square"/>
                    <a:lstStyle/>
                    <a:p>
                      <a:pPr>
                        <a:buNone/>
                      </a:pPr>
                      <a:r>
                        <a:rPr lang="zh-CN" altLang="en-US" sz="2800">
                          <a:solidFill>
                            <a:srgbClr val="000000"/>
                          </a:solidFill>
                          <a:sym typeface="+mn-ea"/>
                        </a:rPr>
                        <a:t>这个论述为认识中国基本国情奠定了理论基础；</a:t>
                      </a:r>
                      <a:endParaRPr lang="zh-CN" altLang="en-US" sz="2800">
                        <a:solidFill>
                          <a:srgbClr val="000000"/>
                        </a:solidFill>
                        <a:sym typeface="+mn-ea"/>
                      </a:endParaRPr>
                    </a:p>
                    <a:p>
                      <a:pPr>
                        <a:buNone/>
                      </a:pPr>
                      <a:r>
                        <a:rPr lang="zh-CN" altLang="en-US" sz="2800">
                          <a:solidFill>
                            <a:srgbClr val="000000"/>
                          </a:solidFill>
                          <a:sym typeface="+mn-ea"/>
                        </a:rPr>
                        <a:t>接着全党开展了整风运动和全国反右派斗争</a:t>
                      </a:r>
                      <a:endParaRPr lang="zh-CN" altLang="en-US" sz="2800">
                        <a:solidFill>
                          <a:srgbClr val="000000"/>
                        </a:solidFill>
                        <a:sym typeface="+mn-ea"/>
                      </a:endParaRPr>
                    </a:p>
                  </a:txBody>
                  <a:tcPr vert="horz" anchor="ctr"/>
                </a:tc>
              </a:tr>
            </a:tbl>
          </a:graphicData>
        </a:graphic>
      </p:graphicFrame>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5199"/>
                            </p:stCondLst>
                            <p:childTnLst>
                              <p:par>
                                <p:cTn id="11" presetID="3" presetClass="entr" presetSubtype="10" fill="hold" grpId="0" nodeType="afterEffect">
                                  <p:stCondLst>
                                    <p:cond delay="0"/>
                                  </p:stCondLst>
                                  <p:childTnLst>
                                    <p:set>
                                      <p:cBhvr>
                                        <p:cTn id="12" dur="1" fill="hold">
                                          <p:stCondLst>
                                            <p:cond delay="0"/>
                                          </p:stCondLst>
                                        </p:cTn>
                                        <p:tgtEl>
                                          <p:spTgt spid="235526"/>
                                        </p:tgtEl>
                                        <p:attrNameLst>
                                          <p:attrName>style.visibility</p:attrName>
                                        </p:attrNameLst>
                                      </p:cBhvr>
                                      <p:to>
                                        <p:strVal val="visible"/>
                                      </p:to>
                                    </p:set>
                                    <p:animEffect transition="in" filter="blinds(horizontal)">
                                      <p:cBhvr>
                                        <p:cTn id="13" dur="500"/>
                                        <p:tgtEl>
                                          <p:spTgt spid="23552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35528"/>
                                        </p:tgtEl>
                                        <p:attrNameLst>
                                          <p:attrName>style.visibility</p:attrName>
                                        </p:attrNameLst>
                                      </p:cBhvr>
                                      <p:to>
                                        <p:strVal val="visible"/>
                                      </p:to>
                                    </p:set>
                                    <p:animEffect transition="in" filter="box(in)">
                                      <p:cBhvr>
                                        <p:cTn id="18" dur="2000"/>
                                        <p:tgtEl>
                                          <p:spTgt spid="2355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5526" grpId="0" animBg="1"/>
      <p:bldP spid="2355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custDataLst>
              <p:tags r:id="rId1"/>
            </p:custDataLst>
          </p:nvPr>
        </p:nvGraphicFramePr>
        <p:xfrm>
          <a:off x="6910070" y="1519555"/>
          <a:ext cx="4820920" cy="3166745"/>
        </p:xfrm>
        <a:graphic>
          <a:graphicData uri="http://schemas.openxmlformats.org/drawingml/2006/table">
            <a:tbl>
              <a:tblPr firstRow="1" bandRow="1">
                <a:tableStyleId>{5940675A-B579-460E-94D1-54222C63F5DA}</a:tableStyleId>
              </a:tblPr>
              <a:tblGrid>
                <a:gridCol w="611505"/>
                <a:gridCol w="4209415"/>
              </a:tblGrid>
              <a:tr h="1242060">
                <a:tc>
                  <a:txBody>
                    <a:bodyPr wrap="square"/>
                    <a:lstStyle/>
                    <a:p>
                      <a:pPr algn="ctr">
                        <a:lnSpc>
                          <a:spcPct val="90000"/>
                        </a:lnSpc>
                        <a:buNone/>
                      </a:pPr>
                      <a:r>
                        <a:rPr lang="zh-CN" altLang="en-US" sz="2800" b="1"/>
                        <a:t>原因</a:t>
                      </a:r>
                      <a:endParaRPr lang="zh-CN" altLang="en-US" sz="2800" b="1"/>
                    </a:p>
                  </a:txBody>
                  <a:tcPr vert="horz" anchor="ctr" anchorCtr="1"/>
                </a:tc>
                <a:tc>
                  <a:txBody>
                    <a:bodyPr wrap="square"/>
                    <a:lstStyle/>
                    <a:p>
                      <a:pPr>
                        <a:lnSpc>
                          <a:spcPct val="90000"/>
                        </a:lnSpc>
                        <a:buNone/>
                      </a:pPr>
                      <a:r>
                        <a:rPr lang="zh-CN" altLang="en-US" sz="2800" b="1">
                          <a:solidFill>
                            <a:srgbClr val="000000"/>
                          </a:solidFill>
                          <a:latin typeface="华文中宋" panose="02010600040101010101" charset="-122"/>
                          <a:ea typeface="华文中宋" panose="02010600040101010101" charset="-122"/>
                          <a:sym typeface="+mn-ea"/>
                        </a:rPr>
                        <a:t>极少数资产阶级右派反革命分子向共产党和社会主义制度进行猖狂进攻</a:t>
                      </a:r>
                      <a:endParaRPr lang="zh-CN" altLang="en-US" sz="2800" b="1">
                        <a:solidFill>
                          <a:srgbClr val="000000"/>
                        </a:solidFill>
                        <a:latin typeface="华文中宋" panose="02010600040101010101" charset="-122"/>
                        <a:ea typeface="华文中宋" panose="02010600040101010101" charset="-122"/>
                        <a:sym typeface="+mn-ea"/>
                      </a:endParaRPr>
                    </a:p>
                  </a:txBody>
                  <a:tcPr vert="horz" anchor="ctr" anchorCtr="1"/>
                </a:tc>
              </a:tr>
              <a:tr h="1066165">
                <a:tc>
                  <a:txBody>
                    <a:bodyPr wrap="square"/>
                    <a:lstStyle/>
                    <a:p>
                      <a:pPr algn="ctr">
                        <a:lnSpc>
                          <a:spcPct val="90000"/>
                        </a:lnSpc>
                        <a:buNone/>
                      </a:pPr>
                      <a:r>
                        <a:rPr lang="zh-CN" altLang="en-US" sz="2800" b="1"/>
                        <a:t>概况</a:t>
                      </a:r>
                      <a:endParaRPr lang="zh-CN" altLang="en-US" sz="2800" b="1"/>
                    </a:p>
                  </a:txBody>
                  <a:tcPr vert="horz" anchor="ctr" anchorCtr="1"/>
                </a:tc>
                <a:tc>
                  <a:txBody>
                    <a:bodyPr wrap="square"/>
                    <a:lstStyle/>
                    <a:p>
                      <a:pPr>
                        <a:lnSpc>
                          <a:spcPct val="90000"/>
                        </a:lnSpc>
                        <a:buNone/>
                      </a:pPr>
                      <a:r>
                        <a:rPr lang="zh-CN" altLang="en-US" sz="2800" b="1">
                          <a:solidFill>
                            <a:srgbClr val="000000"/>
                          </a:solidFill>
                          <a:latin typeface="华文中宋" panose="02010600040101010101" charset="-122"/>
                          <a:ea typeface="华文中宋" panose="02010600040101010101" charset="-122"/>
                          <a:cs typeface="华文中宋" panose="02010600040101010101" charset="-122"/>
                          <a:sym typeface="+mn-ea"/>
                        </a:rPr>
                        <a:t>1957年7月到1958年夏季反右派斗争结束。</a:t>
                      </a:r>
                      <a:endParaRPr lang="zh-CN" altLang="en-US" sz="2800" b="1">
                        <a:solidFill>
                          <a:srgbClr val="000000"/>
                        </a:solidFill>
                        <a:latin typeface="华文中宋" panose="02010600040101010101" charset="-122"/>
                        <a:ea typeface="华文中宋" panose="02010600040101010101" charset="-122"/>
                        <a:cs typeface="华文中宋" panose="02010600040101010101" charset="-122"/>
                        <a:sym typeface="+mn-ea"/>
                      </a:endParaRPr>
                    </a:p>
                  </a:txBody>
                  <a:tcPr vert="horz" anchor="ctr" anchorCtr="1"/>
                </a:tc>
              </a:tr>
              <a:tr h="844550">
                <a:tc>
                  <a:txBody>
                    <a:bodyPr wrap="square"/>
                    <a:lstStyle/>
                    <a:p>
                      <a:pPr algn="ctr">
                        <a:lnSpc>
                          <a:spcPct val="90000"/>
                        </a:lnSpc>
                        <a:buNone/>
                      </a:pPr>
                      <a:r>
                        <a:rPr lang="zh-CN" altLang="en-US" sz="2800" b="1">
                          <a:sym typeface="+mn-ea"/>
                        </a:rPr>
                        <a:t>问题</a:t>
                      </a:r>
                      <a:endParaRPr lang="zh-CN" altLang="en-US" sz="2800" b="1">
                        <a:sym typeface="+mn-ea"/>
                      </a:endParaRPr>
                    </a:p>
                  </a:txBody>
                  <a:tcPr vert="horz" anchor="ctr" anchorCtr="1"/>
                </a:tc>
                <a:tc>
                  <a:txBody>
                    <a:bodyPr wrap="square"/>
                    <a:lstStyle/>
                    <a:p>
                      <a:pPr>
                        <a:lnSpc>
                          <a:spcPct val="90000"/>
                        </a:lnSpc>
                        <a:buNone/>
                      </a:pPr>
                      <a:r>
                        <a:rPr lang="zh-CN" altLang="en-US" sz="2800" b="1">
                          <a:solidFill>
                            <a:srgbClr val="000000"/>
                          </a:solidFill>
                          <a:latin typeface="华文中宋" panose="02010600040101010101" charset="-122"/>
                          <a:ea typeface="华文中宋" panose="02010600040101010101" charset="-122"/>
                          <a:sym typeface="+mn-ea"/>
                        </a:rPr>
                        <a:t>在斗争过程中某些人犯了严重的</a:t>
                      </a:r>
                      <a:r>
                        <a:rPr lang="zh-CN" altLang="en-US" sz="2800" b="1">
                          <a:gradFill>
                            <a:gsLst>
                              <a:gs pos="0">
                                <a:srgbClr val="E30000"/>
                              </a:gs>
                              <a:gs pos="100000">
                                <a:srgbClr val="760303"/>
                              </a:gs>
                            </a:gsLst>
                            <a:lin scaled="0"/>
                          </a:gradFill>
                          <a:latin typeface="华文中宋" panose="02010600040101010101" charset="-122"/>
                          <a:ea typeface="华文中宋" panose="02010600040101010101" charset="-122"/>
                          <a:sym typeface="+mn-ea"/>
                        </a:rPr>
                        <a:t>扩大化的错误。</a:t>
                      </a:r>
                      <a:endParaRPr lang="zh-CN" altLang="en-US" sz="2800" b="1">
                        <a:gradFill>
                          <a:gsLst>
                            <a:gs pos="0">
                              <a:srgbClr val="E30000"/>
                            </a:gs>
                            <a:gs pos="100000">
                              <a:srgbClr val="760303"/>
                            </a:gs>
                          </a:gsLst>
                          <a:lin scaled="0"/>
                        </a:gradFill>
                        <a:latin typeface="华文中宋" panose="02010600040101010101" charset="-122"/>
                        <a:ea typeface="华文中宋" panose="02010600040101010101" charset="-122"/>
                        <a:sym typeface="+mn-ea"/>
                      </a:endParaRPr>
                    </a:p>
                  </a:txBody>
                  <a:tcPr vert="horz" anchor="ctr" anchorCtr="1"/>
                </a:tc>
              </a:tr>
            </a:tbl>
          </a:graphicData>
        </a:graphic>
      </p:graphicFrame>
      <p:graphicFrame>
        <p:nvGraphicFramePr>
          <p:cNvPr id="11" name="表格 10"/>
          <p:cNvGraphicFramePr>
            <a:graphicFrameLocks noGrp="1"/>
          </p:cNvGraphicFramePr>
          <p:nvPr>
            <p:custDataLst>
              <p:tags r:id="rId2"/>
            </p:custDataLst>
          </p:nvPr>
        </p:nvGraphicFramePr>
        <p:xfrm>
          <a:off x="330835" y="1519555"/>
          <a:ext cx="6371590" cy="4408170"/>
        </p:xfrm>
        <a:graphic>
          <a:graphicData uri="http://schemas.openxmlformats.org/drawingml/2006/table">
            <a:tbl>
              <a:tblPr firstRow="1" bandRow="1">
                <a:tableStyleId>{5940675A-B579-460E-94D1-54222C63F5DA}</a:tableStyleId>
              </a:tblPr>
              <a:tblGrid>
                <a:gridCol w="957580"/>
                <a:gridCol w="5414010"/>
              </a:tblGrid>
              <a:tr h="944880">
                <a:tc>
                  <a:txBody>
                    <a:bodyPr wrap="square"/>
                    <a:lstStyle/>
                    <a:p>
                      <a:pPr algn="ctr">
                        <a:buNone/>
                      </a:pPr>
                      <a:r>
                        <a:rPr lang="zh-CN" altLang="en-US" sz="2800" b="1"/>
                        <a:t>性质</a:t>
                      </a:r>
                      <a:endParaRPr lang="zh-CN" altLang="en-US" sz="2800" b="1"/>
                    </a:p>
                  </a:txBody>
                  <a:tcPr vert="horz" anchor="ctr"/>
                </a:tc>
                <a:tc>
                  <a:txBody>
                    <a:bodyPr wrap="square"/>
                    <a:lstStyle/>
                    <a:p>
                      <a:pPr>
                        <a:buNone/>
                      </a:pPr>
                      <a:r>
                        <a:rPr lang="zh-CN" altLang="en-US" sz="2800" b="1">
                          <a:solidFill>
                            <a:srgbClr val="000000"/>
                          </a:solidFill>
                          <a:latin typeface="华文中宋" panose="02010600040101010101" charset="-122"/>
                          <a:ea typeface="华文中宋" panose="02010600040101010101" charset="-122"/>
                          <a:sym typeface="+mn-ea"/>
                        </a:rPr>
                        <a:t>对全党进行普遍的马克思列宁主义的教育运动</a:t>
                      </a:r>
                      <a:endParaRPr lang="zh-CN" altLang="en-US" sz="2800" b="1">
                        <a:solidFill>
                          <a:srgbClr val="000000"/>
                        </a:solidFill>
                        <a:latin typeface="华文中宋" panose="02010600040101010101" charset="-122"/>
                        <a:ea typeface="华文中宋" panose="02010600040101010101" charset="-122"/>
                        <a:sym typeface="+mn-ea"/>
                      </a:endParaRPr>
                    </a:p>
                  </a:txBody>
                  <a:tcPr vert="horz" anchor="ctr"/>
                </a:tc>
              </a:tr>
              <a:tr h="1042035">
                <a:tc>
                  <a:txBody>
                    <a:bodyPr wrap="square"/>
                    <a:lstStyle/>
                    <a:p>
                      <a:pPr algn="ctr">
                        <a:buNone/>
                      </a:pPr>
                      <a:r>
                        <a:rPr lang="zh-CN" altLang="en-US" sz="2800" b="1">
                          <a:sym typeface="+mn-ea"/>
                        </a:rPr>
                        <a:t>主题</a:t>
                      </a:r>
                      <a:endParaRPr lang="zh-CN" altLang="en-US" sz="2800" b="1">
                        <a:sym typeface="+mn-ea"/>
                      </a:endParaRPr>
                    </a:p>
                  </a:txBody>
                  <a:tcPr vert="horz" anchor="ctr"/>
                </a:tc>
                <a:tc>
                  <a:txBody>
                    <a:bodyPr wrap="square"/>
                    <a:lstStyle/>
                    <a:p>
                      <a:pPr>
                        <a:buNone/>
                      </a:pPr>
                      <a:r>
                        <a:rPr lang="zh-CN" altLang="en-US" sz="2800" b="1">
                          <a:solidFill>
                            <a:srgbClr val="000000"/>
                          </a:solidFill>
                          <a:latin typeface="华文中宋" panose="02010600040101010101" charset="-122"/>
                          <a:ea typeface="华文中宋" panose="02010600040101010101" charset="-122"/>
                          <a:cs typeface="华文中宋" panose="02010600040101010101" charset="-122"/>
                          <a:sym typeface="+mn-ea"/>
                        </a:rPr>
                        <a:t>把正确处理人民内部矛盾作为主题，进行“反官僚主义、反宗派主义和反主观主义”的整风运动</a:t>
                      </a:r>
                      <a:endParaRPr lang="zh-CN" altLang="en-US" sz="2800" b="1">
                        <a:solidFill>
                          <a:srgbClr val="000000"/>
                        </a:solidFill>
                        <a:latin typeface="华文中宋" panose="02010600040101010101" charset="-122"/>
                        <a:ea typeface="华文中宋" panose="02010600040101010101" charset="-122"/>
                        <a:cs typeface="华文中宋" panose="02010600040101010101" charset="-122"/>
                        <a:sym typeface="+mn-ea"/>
                      </a:endParaRPr>
                    </a:p>
                  </a:txBody>
                  <a:tcPr vert="horz" anchor="ctr"/>
                </a:tc>
              </a:tr>
              <a:tr h="720090">
                <a:tc>
                  <a:txBody>
                    <a:bodyPr wrap="square"/>
                    <a:lstStyle/>
                    <a:p>
                      <a:pPr algn="ctr">
                        <a:buNone/>
                      </a:pPr>
                      <a:r>
                        <a:rPr lang="zh-CN" altLang="en-US" sz="2800" b="1"/>
                        <a:t>概况</a:t>
                      </a:r>
                      <a:endParaRPr lang="zh-CN" altLang="en-US" sz="2800" b="1"/>
                    </a:p>
                  </a:txBody>
                  <a:tcPr vert="horz" anchor="ctr"/>
                </a:tc>
                <a:tc>
                  <a:txBody>
                    <a:bodyPr wrap="square"/>
                    <a:lstStyle/>
                    <a:p>
                      <a:pPr>
                        <a:buNone/>
                      </a:pPr>
                      <a:r>
                        <a:rPr lang="zh-CN" altLang="en-US" sz="2800" b="1">
                          <a:solidFill>
                            <a:srgbClr val="000000"/>
                          </a:solidFill>
                          <a:latin typeface="华文中宋" panose="02010600040101010101" charset="-122"/>
                          <a:ea typeface="华文中宋" panose="02010600040101010101" charset="-122"/>
                          <a:cs typeface="华文中宋" panose="02010600040101010101" charset="-122"/>
                        </a:rPr>
                        <a:t>1957年4月27日到1958年8月</a:t>
                      </a:r>
                      <a:endParaRPr lang="zh-CN" altLang="en-US" sz="2800" b="1">
                        <a:solidFill>
                          <a:srgbClr val="000000"/>
                        </a:solidFill>
                        <a:latin typeface="华文中宋" panose="02010600040101010101" charset="-122"/>
                        <a:ea typeface="华文中宋" panose="02010600040101010101" charset="-122"/>
                        <a:cs typeface="华文中宋" panose="02010600040101010101" charset="-122"/>
                      </a:endParaRPr>
                    </a:p>
                  </a:txBody>
                  <a:tcPr vert="horz" anchor="ctr"/>
                </a:tc>
              </a:tr>
              <a:tr h="1371600">
                <a:tc>
                  <a:txBody>
                    <a:bodyPr wrap="square"/>
                    <a:lstStyle/>
                    <a:p>
                      <a:pPr algn="ctr">
                        <a:buNone/>
                      </a:pPr>
                      <a:r>
                        <a:rPr lang="zh-CN" altLang="en-US" sz="2800" b="1">
                          <a:sym typeface="+mn-ea"/>
                        </a:rPr>
                        <a:t>意义</a:t>
                      </a:r>
                      <a:endParaRPr lang="zh-CN" altLang="en-US" sz="2800" b="1">
                        <a:sym typeface="+mn-ea"/>
                      </a:endParaRPr>
                    </a:p>
                  </a:txBody>
                  <a:tcPr vert="horz" anchor="ctr"/>
                </a:tc>
                <a:tc>
                  <a:txBody>
                    <a:bodyPr wrap="square"/>
                    <a:lstStyle/>
                    <a:p>
                      <a:pPr>
                        <a:buNone/>
                      </a:pPr>
                      <a:r>
                        <a:rPr lang="zh-CN" altLang="en-US" sz="2800" b="1">
                          <a:solidFill>
                            <a:srgbClr val="000000"/>
                          </a:solidFill>
                          <a:latin typeface="华文中宋" panose="02010600040101010101" charset="-122"/>
                          <a:ea typeface="华文中宋" panose="02010600040101010101" charset="-122"/>
                          <a:sym typeface="+mn-ea"/>
                        </a:rPr>
                        <a:t>全党提高了马克思主义的思想水平，改进了作风，以适应社会主义改造和建设需要。</a:t>
                      </a:r>
                      <a:endParaRPr lang="zh-CN" altLang="en-US" sz="2800" b="1">
                        <a:solidFill>
                          <a:srgbClr val="000000"/>
                        </a:solidFill>
                        <a:latin typeface="华文中宋" panose="02010600040101010101" charset="-122"/>
                        <a:ea typeface="华文中宋" panose="02010600040101010101" charset="-122"/>
                        <a:sym typeface="+mn-ea"/>
                      </a:endParaRPr>
                    </a:p>
                  </a:txBody>
                  <a:tcPr vert="horz" anchor="ctr"/>
                </a:tc>
              </a:tr>
            </a:tbl>
          </a:graphicData>
        </a:graphic>
      </p:graphicFrame>
      <p:sp>
        <p:nvSpPr>
          <p:cNvPr id="2" name="文本框 1"/>
          <p:cNvSpPr txBox="1"/>
          <p:nvPr>
            <p:custDataLst>
              <p:tags r:id="rId3"/>
            </p:custDataLst>
          </p:nvPr>
        </p:nvSpPr>
        <p:spPr>
          <a:xfrm>
            <a:off x="1856740" y="771843"/>
            <a:ext cx="1808480" cy="583565"/>
          </a:xfrm>
          <a:prstGeom prst="rect">
            <a:avLst/>
          </a:prstGeom>
          <a:noFill/>
        </p:spPr>
        <p:txBody>
          <a:bodyPr wrap="none" rtlCol="0">
            <a:spAutoFit/>
          </a:bodyPr>
          <a:lstStyle/>
          <a:p>
            <a:pPr algn="l"/>
            <a:r>
              <a:rPr lang="zh-CN" altLang="en-US" sz="3200" b="1">
                <a:effectLst>
                  <a:outerShdw blurRad="38100" dist="38100" dir="2700000" algn="tl">
                    <a:srgbClr val="000000">
                      <a:alpha val="43137"/>
                    </a:srgbClr>
                  </a:outerShdw>
                </a:effectLst>
                <a:sym typeface="+mn-ea"/>
              </a:rPr>
              <a:t>整风运动</a:t>
            </a:r>
            <a:endParaRPr lang="zh-CN" altLang="en-US" sz="3200" b="1">
              <a:effectLst>
                <a:outerShdw blurRad="38100" dist="38100" dir="2700000" algn="tl">
                  <a:srgbClr val="000000">
                    <a:alpha val="43137"/>
                  </a:srgbClr>
                </a:outerShdw>
              </a:effectLst>
              <a:sym typeface="+mn-ea"/>
            </a:endParaRPr>
          </a:p>
        </p:txBody>
      </p:sp>
      <p:sp>
        <p:nvSpPr>
          <p:cNvPr id="3" name="文本框 2"/>
          <p:cNvSpPr txBox="1"/>
          <p:nvPr>
            <p:custDataLst>
              <p:tags r:id="rId4"/>
            </p:custDataLst>
          </p:nvPr>
        </p:nvSpPr>
        <p:spPr>
          <a:xfrm>
            <a:off x="7964805" y="771843"/>
            <a:ext cx="2883535" cy="583565"/>
          </a:xfrm>
          <a:prstGeom prst="rect">
            <a:avLst/>
          </a:prstGeom>
          <a:noFill/>
        </p:spPr>
        <p:txBody>
          <a:bodyPr wrap="square" rtlCol="0">
            <a:spAutoFit/>
          </a:bodyPr>
          <a:lstStyle/>
          <a:p>
            <a:pPr lvl="0" algn="ctr">
              <a:buClrTx/>
              <a:buSzTx/>
              <a:buFontTx/>
            </a:pPr>
            <a:r>
              <a:rPr lang="zh-CN" altLang="en-US" sz="3200" b="1">
                <a:effectLst>
                  <a:outerShdw blurRad="38100" dist="38100" dir="2700000" algn="tl">
                    <a:srgbClr val="000000">
                      <a:alpha val="43137"/>
                    </a:srgbClr>
                  </a:outerShdw>
                </a:effectLst>
                <a:sym typeface="+mn-ea"/>
              </a:rPr>
              <a:t>反右派斗争</a:t>
            </a:r>
            <a:endParaRPr lang="zh-CN" altLang="en-US" sz="3200" b="1">
              <a:effectLst>
                <a:outerShdw blurRad="38100" dist="38100" dir="2700000" algn="tl">
                  <a:srgbClr val="000000">
                    <a:alpha val="43137"/>
                  </a:srgbClr>
                </a:outerShdw>
              </a:effectLst>
              <a:sym typeface="+mn-ea"/>
            </a:endParaRPr>
          </a:p>
        </p:txBody>
      </p:sp>
      <p:sp>
        <p:nvSpPr>
          <p:cNvPr id="4" name="圆角矩形 3"/>
          <p:cNvSpPr/>
          <p:nvPr>
            <p:custDataLst>
              <p:tags r:id="rId5"/>
            </p:custDataLst>
          </p:nvPr>
        </p:nvSpPr>
        <p:spPr>
          <a:xfrm>
            <a:off x="6910070" y="4906010"/>
            <a:ext cx="4717415" cy="1056257"/>
          </a:xfrm>
          <a:prstGeom prst="roundRect">
            <a:avLst/>
          </a:prstGeom>
          <a:solidFill>
            <a:srgbClr val="FFFFCC"/>
          </a:solidFill>
          <a:ln w="12700" cap="flat" cmpd="sng">
            <a:solidFill>
              <a:srgbClr val="2D2D8A"/>
            </a:solidFill>
            <a:prstDash val="solid"/>
            <a:miter/>
            <a:headEnd type="none" w="med" len="med"/>
            <a:tailEnd type="none" w="med" len="med"/>
          </a:ln>
        </p:spPr>
        <p:txBody>
          <a:bodyPr wrap="square" rtlCol="0" anchor="t" anchorCtr="0">
            <a:spAutoFit/>
          </a:bodyPr>
          <a:lstStyle/>
          <a:p>
            <a:pPr lvl="0" algn="ctr">
              <a:buClrTx/>
              <a:buSzTx/>
              <a:buFontTx/>
            </a:pPr>
            <a:r>
              <a:rPr lang="en-US" altLang="zh-CN" sz="2800" b="1">
                <a:solidFill>
                  <a:srgbClr val="3333FF"/>
                </a:solidFill>
                <a:sym typeface="+mn-ea"/>
              </a:rPr>
              <a:t>1957年反右派斗争扩大化：开启了政治“左倾”的错误</a:t>
            </a:r>
            <a:endParaRPr lang="en-US" altLang="zh-CN" sz="2800" b="1">
              <a:solidFill>
                <a:srgbClr val="3333FF"/>
              </a:solidFill>
              <a:sym typeface="+mn-ea"/>
            </a:endParaRPr>
          </a:p>
        </p:txBody>
      </p:sp>
      <p:sp>
        <p:nvSpPr>
          <p:cNvPr id="7" name="矩形 6"/>
          <p:cNvSpPr/>
          <p:nvPr>
            <p:custDataLst>
              <p:tags r:id="rId6"/>
            </p:custDataLst>
          </p:nvPr>
        </p:nvSpPr>
        <p:spPr>
          <a:xfrm>
            <a:off x="5742940" y="6181408"/>
            <a:ext cx="5813425" cy="521970"/>
          </a:xfrm>
          <a:prstGeom prst="rect">
            <a:avLst/>
          </a:prstGeom>
          <a:solidFill>
            <a:schemeClr val="accent3">
              <a:lumMod val="40000"/>
              <a:lumOff val="60000"/>
            </a:schemeClr>
          </a:solidFill>
          <a:ln w="12700" cmpd="sng">
            <a:solidFill>
              <a:schemeClr val="accent1">
                <a:shade val="50000"/>
              </a:schemeClr>
            </a:solidFill>
            <a:prstDash val="lgDash"/>
          </a:ln>
        </p:spPr>
        <p:txBody>
          <a:bodyPr wrap="square" anchor="ctr">
            <a:spAutoFit/>
          </a:bodyPr>
          <a:lstStyle/>
          <a:p>
            <a:pPr marL="66675" lvl="0" algn="ctr">
              <a:lnSpc>
                <a:spcPct val="100000"/>
              </a:lnSpc>
              <a:tabLst>
                <a:tab pos="2970530" algn="l"/>
              </a:tabLst>
            </a:pPr>
            <a:r>
              <a:rPr lang="zh-CN" altLang="en-US" sz="2800" b="1">
                <a:solidFill>
                  <a:srgbClr val="FF0000"/>
                </a:solidFill>
                <a:highlight>
                  <a:srgbClr val="FFFF00"/>
                </a:highlight>
                <a:latin typeface="华文彩云" panose="02010800040101010101" charset="-122"/>
                <a:ea typeface="华文彩云" panose="02010800040101010101" charset="-122"/>
                <a:cs typeface="Times New Roman" panose="02020603050405020304" pitchFamily="18" charset="0"/>
              </a:rPr>
              <a:t>良好的主观愿望造成了不幸的后果</a:t>
            </a:r>
            <a:endParaRPr lang="zh-CN" altLang="en-US" sz="2800" b="1">
              <a:solidFill>
                <a:srgbClr val="FF0000"/>
              </a:solidFill>
              <a:highlight>
                <a:srgbClr val="FFFF00"/>
              </a:highlight>
              <a:latin typeface="华文彩云" panose="02010800040101010101" charset="-122"/>
              <a:ea typeface="华文彩云" panose="02010800040101010101" charset="-122"/>
              <a:cs typeface="Times New Roman" panose="02020603050405020304" pitchFamily="18" charset="0"/>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文本框 3"/>
          <p:cNvSpPr/>
          <p:nvPr>
            <p:custDataLst>
              <p:tags r:id="rId1"/>
            </p:custDataLst>
          </p:nvPr>
        </p:nvSpPr>
        <p:spPr>
          <a:xfrm>
            <a:off x="3230563" y="646748"/>
            <a:ext cx="5222875" cy="585787"/>
          </a:xfrm>
          <a:prstGeom prst="rect">
            <a:avLst/>
          </a:prstGeom>
          <a:noFill/>
          <a:ln w="12700" cap="flat" cmpd="sng">
            <a:noFill/>
            <a:prstDash val="solid"/>
            <a:miter/>
            <a:headEnd type="none" w="med" len="med"/>
            <a:tailEnd type="none" w="med" len="med"/>
          </a:ln>
        </p:spPr>
        <p:txBody>
          <a:bodyPr wrap="none" anchor="t" anchorCtr="0">
            <a:spAutoFit/>
          </a:bodyPr>
          <a:lstStyle/>
          <a:p>
            <a:pPr algn="ctr"/>
            <a:r>
              <a:rPr lang="zh-CN" altLang="en-US" sz="3200" b="1" baseline="0">
                <a:solidFill>
                  <a:srgbClr val="3333FF"/>
                </a:solidFill>
                <a:latin typeface="Arial" panose="020B0604020202020204" pitchFamily="34" charset="0"/>
              </a:rPr>
              <a:t>八大正确路线为什么中断 ？</a:t>
            </a:r>
            <a:endParaRPr lang="zh-CN" altLang="en-US" sz="3200" b="1" baseline="0">
              <a:solidFill>
                <a:srgbClr val="3333FF"/>
              </a:solidFill>
              <a:latin typeface="Arial" panose="020B0604020202020204" pitchFamily="34" charset="0"/>
            </a:endParaRPr>
          </a:p>
        </p:txBody>
      </p:sp>
      <p:sp>
        <p:nvSpPr>
          <p:cNvPr id="240647" name="文本框 1"/>
          <p:cNvSpPr/>
          <p:nvPr>
            <p:custDataLst>
              <p:tags r:id="rId2"/>
            </p:custDataLst>
          </p:nvPr>
        </p:nvSpPr>
        <p:spPr>
          <a:xfrm>
            <a:off x="422275" y="4355465"/>
            <a:ext cx="11182985" cy="1814830"/>
          </a:xfrm>
          <a:prstGeom prst="rect">
            <a:avLst/>
          </a:prstGeom>
          <a:noFill/>
          <a:ln w="12700" cmpd="sng">
            <a:solidFill>
              <a:schemeClr val="accent1">
                <a:shade val="50000"/>
              </a:schemeClr>
            </a:solidFill>
            <a:prstDash val="lgDash"/>
          </a:ln>
        </p:spPr>
        <p:txBody>
          <a:bodyPr wrap="square" anchor="t" anchorCtr="0">
            <a:spAutoFit/>
          </a:bodyPr>
          <a:lstStyle/>
          <a:p>
            <a:pPr algn="just"/>
            <a:r>
              <a:rPr lang="zh-CN" altLang="en-US" sz="2800" b="1">
                <a:latin typeface="楷体" panose="02010609060101010101" pitchFamily="49" charset="-122"/>
                <a:ea typeface="楷体" panose="02010609060101010101" pitchFamily="49" charset="-122"/>
                <a:cs typeface="楷体" panose="02010609060101010101" pitchFamily="49" charset="-122"/>
              </a:rPr>
              <a:t>毛泽东在总结讲话中指责1956年反冒进扫掉了三个东西:一是扫掉了多快好省,二是扫掉了农业发展纲要四十条,三是扫掉了促进委员会,认为这是右倾是促退,是给群众泼冷水,损害了他们的积极性。他强调:我们总的方针,总是要促进的。</a:t>
            </a:r>
            <a:r>
              <a:rPr lang="en-US" altLang="zh-CN" sz="2800" b="1">
                <a:latin typeface="楷体" panose="02010609060101010101" pitchFamily="49" charset="-122"/>
                <a:ea typeface="楷体" panose="02010609060101010101" pitchFamily="49" charset="-122"/>
                <a:cs typeface="楷体" panose="02010609060101010101" pitchFamily="49" charset="-122"/>
              </a:rPr>
              <a:t>——1957</a:t>
            </a:r>
            <a:r>
              <a:rPr lang="zh-CN" altLang="en-US" sz="2800" b="1">
                <a:latin typeface="楷体" panose="02010609060101010101" pitchFamily="49" charset="-122"/>
                <a:ea typeface="楷体" panose="02010609060101010101" pitchFamily="49" charset="-122"/>
                <a:cs typeface="楷体" panose="02010609060101010101" pitchFamily="49" charset="-122"/>
              </a:rPr>
              <a:t>年八届三中全会</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p:txBody>
      </p:sp>
      <p:sp>
        <p:nvSpPr>
          <p:cNvPr id="6" name="内容占位符 2"/>
          <p:cNvSpPr txBox="1">
            <a:spLocks noGrp="1"/>
          </p:cNvSpPr>
          <p:nvPr>
            <p:ph idx="1"/>
            <p:custDataLst>
              <p:tags r:id="rId3"/>
            </p:custDataLst>
          </p:nvPr>
        </p:nvSpPr>
        <p:spPr>
          <a:xfrm>
            <a:off x="421640" y="1334770"/>
            <a:ext cx="4126865" cy="2065020"/>
          </a:xfrm>
          <a:noFill/>
          <a:ln w="12700" cmpd="sng">
            <a:solidFill>
              <a:schemeClr val="accent1">
                <a:shade val="50000"/>
              </a:schemeClr>
            </a:solidFill>
            <a:prstDash val="lgDash"/>
          </a:ln>
        </p:spPr>
        <p:txBody>
          <a:bodyPr wrap="square" lIns="71755" tIns="36195" rIns="71755" bIns="36195" rtlCol="0" anchor="t" anchorCtr="0">
            <a:spAutoFit/>
          </a:bodyPr>
          <a:lstStyle>
            <a:defPPr>
              <a:defRPr lang="zh-CN"/>
            </a:defPPr>
            <a:lvl1pPr fontAlgn="auto">
              <a:lnSpc>
                <a:spcPct val="130000"/>
              </a:lnSpc>
              <a:spcAft>
                <a:spcPts val="1000"/>
              </a:spcAft>
              <a:defRPr sz="1600" spc="150"/>
            </a:lvl1pPr>
          </a:lstStyle>
          <a:p>
            <a:pPr marL="0" lvl="0" indent="0" algn="just" fontAlgn="ctr">
              <a:lnSpc>
                <a:spcPct val="90000"/>
              </a:lnSpc>
              <a:spcBef>
                <a:spcPct val="0"/>
              </a:spcBef>
              <a:spcAft>
                <a:spcPct val="0"/>
              </a:spcAft>
              <a:buClrTx/>
              <a:buSzPct val="110000"/>
              <a:buFont typeface="Wingdings" panose="05000000000000000000" charset="0"/>
              <a:buNone/>
            </a:pPr>
            <a:r>
              <a:rPr lang="zh-CN" altLang="en-US"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1955年毛泽东提出:“我们要利用目前国际休战时间利用这个国际和平时期再加上我们的努力加快我们的发展提早完成社会主义工业化和社会主义改造。”</a:t>
            </a:r>
            <a:endParaRPr lang="zh-CN" altLang="en-US"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内容占位符 2"/>
          <p:cNvSpPr txBox="1">
            <a:spLocks noGrp="1"/>
          </p:cNvSpPr>
          <p:nvPr>
            <p:custDataLst>
              <p:tags r:id="rId4"/>
            </p:custDataLst>
          </p:nvPr>
        </p:nvSpPr>
        <p:spPr>
          <a:xfrm>
            <a:off x="4765675" y="1334770"/>
            <a:ext cx="3470910" cy="2065020"/>
          </a:xfrm>
          <a:prstGeom prst="rect">
            <a:avLst/>
          </a:prstGeom>
          <a:noFill/>
          <a:ln w="12700" cmpd="sng">
            <a:solidFill>
              <a:schemeClr val="accent1">
                <a:shade val="50000"/>
              </a:schemeClr>
            </a:solidFill>
            <a:prstDash val="lgDash"/>
          </a:ln>
        </p:spPr>
        <p:txBody>
          <a:bodyPr vert="horz" wrap="square" lIns="71755" tIns="36195" rIns="71755" bIns="36195" rtlCol="0" anchor="t" anchorCtr="0">
            <a:spAutoFit/>
          </a:bodyPr>
          <a:lstStyle>
            <a:defPPr>
              <a:defRPr lang="zh-CN"/>
            </a:defPPr>
            <a:lvl1pPr fontAlgn="auto">
              <a:lnSpc>
                <a:spcPct val="130000"/>
              </a:lnSpc>
              <a:spcAft>
                <a:spcPts val="1000"/>
              </a:spcAft>
              <a:defRPr sz="1600" spc="150"/>
            </a:lvl1pPr>
          </a:lstStyle>
          <a:p>
            <a:pPr marL="0" lvl="0" indent="0" algn="just" fontAlgn="ctr">
              <a:lnSpc>
                <a:spcPct val="90000"/>
              </a:lnSpc>
              <a:spcBef>
                <a:spcPct val="0"/>
              </a:spcBef>
              <a:spcAft>
                <a:spcPct val="0"/>
              </a:spcAft>
              <a:buClrTx/>
              <a:buSzPct val="110000"/>
              <a:buFont typeface="Wingdings" panose="05000000000000000000" charset="0"/>
              <a:buNone/>
            </a:pPr>
            <a:r>
              <a:rPr lang="zh-CN" altLang="en-US"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1956年毛泽东不同意反冒进的理由</a:t>
            </a:r>
            <a:r>
              <a:rPr lang="en-US" altLang="zh-CN"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要把群众提高的觉悟和热情转化为生产和公有化的推动力</a:t>
            </a:r>
            <a:r>
              <a:rPr lang="en-US" altLang="zh-CN"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这是用政治观念看待经济问题。</a:t>
            </a:r>
            <a:endParaRPr lang="zh-CN" altLang="en-US"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内容占位符 2"/>
          <p:cNvSpPr txBox="1">
            <a:spLocks noGrp="1"/>
          </p:cNvSpPr>
          <p:nvPr>
            <p:custDataLst>
              <p:tags r:id="rId5"/>
            </p:custDataLst>
          </p:nvPr>
        </p:nvSpPr>
        <p:spPr>
          <a:xfrm>
            <a:off x="8453755" y="1334770"/>
            <a:ext cx="3151505" cy="2065020"/>
          </a:xfrm>
          <a:prstGeom prst="rect">
            <a:avLst/>
          </a:prstGeom>
          <a:noFill/>
          <a:ln w="12700" cmpd="sng">
            <a:solidFill>
              <a:schemeClr val="accent1">
                <a:shade val="50000"/>
              </a:schemeClr>
            </a:solidFill>
            <a:prstDash val="lgDash"/>
          </a:ln>
        </p:spPr>
        <p:txBody>
          <a:bodyPr vert="horz" wrap="square" lIns="71755" tIns="36195" rIns="71755" bIns="36195" rtlCol="0" anchor="t" anchorCtr="0">
            <a:spAutoFit/>
          </a:bodyPr>
          <a:lstStyle>
            <a:defPPr>
              <a:defRPr lang="zh-CN"/>
            </a:defPPr>
            <a:lvl1pPr fontAlgn="auto">
              <a:lnSpc>
                <a:spcPct val="130000"/>
              </a:lnSpc>
              <a:spcAft>
                <a:spcPts val="1000"/>
              </a:spcAft>
              <a:defRPr sz="1600" spc="150"/>
            </a:lvl1pPr>
          </a:lstStyle>
          <a:p>
            <a:pPr marL="0" lvl="0" indent="0" algn="just" fontAlgn="ctr">
              <a:lnSpc>
                <a:spcPct val="90000"/>
              </a:lnSpc>
              <a:spcBef>
                <a:spcPct val="0"/>
              </a:spcBef>
              <a:spcAft>
                <a:spcPct val="0"/>
              </a:spcAft>
              <a:buClrTx/>
              <a:buSzPct val="110000"/>
              <a:buFont typeface="Wingdings" panose="05000000000000000000" charset="0"/>
              <a:buNone/>
            </a:pPr>
            <a:r>
              <a:rPr lang="zh-CN" altLang="en-US"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1957年苏联把人造卫星送上天，美国没有做到。……赫鲁晓夫提出苏联15年赶超美国；毛泽东提出中国15年赶超英国。</a:t>
            </a:r>
            <a:endParaRPr lang="zh-CN" altLang="en-US" sz="2400" b="1" spc="16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4"/>
          <p:cNvSpPr/>
          <p:nvPr>
            <p:custDataLst>
              <p:tags r:id="rId6"/>
            </p:custDataLst>
          </p:nvPr>
        </p:nvSpPr>
        <p:spPr>
          <a:xfrm>
            <a:off x="93345" y="3512503"/>
            <a:ext cx="4450080" cy="460375"/>
          </a:xfrm>
          <a:prstGeom prst="rect">
            <a:avLst/>
          </a:prstGeom>
          <a:solidFill>
            <a:srgbClr val="FFFFCC"/>
          </a:solidFill>
          <a:ln w="12700" cap="flat" cmpd="sng">
            <a:solidFill>
              <a:srgbClr val="2D2D8A"/>
            </a:solidFill>
            <a:prstDash val="solid"/>
            <a:miter/>
            <a:headEnd type="none" w="med" len="med"/>
            <a:tailEnd type="none" w="med" len="med"/>
          </a:ln>
        </p:spPr>
        <p:txBody>
          <a:bodyPr wrap="none" anchor="t" anchorCtr="0">
            <a:spAutoFit/>
          </a:bodyPr>
          <a:lstStyle/>
          <a:p>
            <a:r>
              <a:rPr lang="zh-CN" altLang="en-US" sz="2400" b="1" baseline="0">
                <a:solidFill>
                  <a:srgbClr val="3333FF"/>
                </a:solidFill>
                <a:latin typeface="Arial" panose="020B0604020202020204" pitchFamily="34" charset="0"/>
              </a:rPr>
              <a:t>高速发展源于社义与资义的斗争</a:t>
            </a:r>
            <a:endParaRPr lang="zh-CN" altLang="en-US" sz="2400" b="1" baseline="0">
              <a:solidFill>
                <a:srgbClr val="3333FF"/>
              </a:solidFill>
              <a:latin typeface="Arial" panose="020B0604020202020204" pitchFamily="34" charset="0"/>
            </a:endParaRPr>
          </a:p>
        </p:txBody>
      </p:sp>
      <p:sp>
        <p:nvSpPr>
          <p:cNvPr id="10" name="文本框 5"/>
          <p:cNvSpPr/>
          <p:nvPr>
            <p:custDataLst>
              <p:tags r:id="rId7"/>
            </p:custDataLst>
          </p:nvPr>
        </p:nvSpPr>
        <p:spPr>
          <a:xfrm>
            <a:off x="4700905" y="3512503"/>
            <a:ext cx="3535680" cy="460375"/>
          </a:xfrm>
          <a:prstGeom prst="rect">
            <a:avLst/>
          </a:prstGeom>
          <a:solidFill>
            <a:srgbClr val="FFFFCC"/>
          </a:solidFill>
          <a:ln w="12700" cap="flat" cmpd="sng">
            <a:solidFill>
              <a:srgbClr val="2D2D8A"/>
            </a:solidFill>
            <a:prstDash val="solid"/>
            <a:miter/>
            <a:headEnd type="none" w="med" len="med"/>
            <a:tailEnd type="none" w="med" len="med"/>
          </a:ln>
        </p:spPr>
        <p:txBody>
          <a:bodyPr wrap="none" anchor="t" anchorCtr="0">
            <a:spAutoFit/>
          </a:bodyPr>
          <a:lstStyle/>
          <a:p>
            <a:r>
              <a:rPr lang="zh-CN" altLang="en-US" sz="2400" b="1" baseline="0">
                <a:solidFill>
                  <a:srgbClr val="3333FF"/>
                </a:solidFill>
                <a:latin typeface="Arial" panose="020B0604020202020204" pitchFamily="34" charset="0"/>
              </a:rPr>
              <a:t>用政治观念看待经济问题</a:t>
            </a:r>
            <a:endParaRPr lang="zh-CN" altLang="en-US" sz="2400" b="1" baseline="0">
              <a:solidFill>
                <a:srgbClr val="3333FF"/>
              </a:solidFill>
              <a:latin typeface="Arial" panose="020B0604020202020204" pitchFamily="34" charset="0"/>
            </a:endParaRPr>
          </a:p>
        </p:txBody>
      </p:sp>
      <p:sp>
        <p:nvSpPr>
          <p:cNvPr id="11" name="文本框 6"/>
          <p:cNvSpPr/>
          <p:nvPr>
            <p:custDataLst>
              <p:tags r:id="rId8"/>
            </p:custDataLst>
          </p:nvPr>
        </p:nvSpPr>
        <p:spPr>
          <a:xfrm>
            <a:off x="8394065" y="3512820"/>
            <a:ext cx="3384550" cy="829945"/>
          </a:xfrm>
          <a:prstGeom prst="rect">
            <a:avLst/>
          </a:prstGeom>
          <a:solidFill>
            <a:srgbClr val="FFFFCC"/>
          </a:solidFill>
          <a:ln w="12700" cap="flat" cmpd="sng">
            <a:solidFill>
              <a:srgbClr val="2D2D8A"/>
            </a:solidFill>
            <a:prstDash val="solid"/>
            <a:miter/>
            <a:headEnd type="none" w="med" len="med"/>
            <a:tailEnd type="none" w="med" len="med"/>
          </a:ln>
        </p:spPr>
        <p:txBody>
          <a:bodyPr wrap="square" anchor="t" anchorCtr="0">
            <a:spAutoFit/>
          </a:bodyPr>
          <a:lstStyle/>
          <a:p>
            <a:r>
              <a:rPr lang="zh-CN" altLang="en-US" sz="2400" b="1" baseline="0">
                <a:solidFill>
                  <a:srgbClr val="3333FF"/>
                </a:solidFill>
                <a:latin typeface="Arial" panose="020B0604020202020204" pitchFamily="34" charset="0"/>
              </a:rPr>
              <a:t>苏联高速发展的影响；</a:t>
            </a:r>
            <a:endParaRPr lang="en-US" altLang="zh-CN" sz="2400" b="1" baseline="0">
              <a:solidFill>
                <a:srgbClr val="3333FF"/>
              </a:solidFill>
              <a:latin typeface="Arial" panose="020B0604020202020204" pitchFamily="34" charset="0"/>
            </a:endParaRPr>
          </a:p>
          <a:p>
            <a:r>
              <a:rPr lang="zh-CN" altLang="en-US" sz="2400" b="1" baseline="0">
                <a:solidFill>
                  <a:srgbClr val="3333FF"/>
                </a:solidFill>
                <a:latin typeface="Arial" panose="020B0604020202020204" pitchFamily="34" charset="0"/>
              </a:rPr>
              <a:t>一五计划超额提前完成</a:t>
            </a:r>
            <a:endParaRPr lang="zh-CN" altLang="en-US" sz="2400" b="1" baseline="0">
              <a:solidFill>
                <a:srgbClr val="3333FF"/>
              </a:solidFill>
              <a:latin typeface="Arial" panose="020B0604020202020204" pitchFamily="34" charset="0"/>
            </a:endParaRPr>
          </a:p>
        </p:txBody>
      </p:sp>
      <p:sp>
        <p:nvSpPr>
          <p:cNvPr id="12" name="矩形: 圆角 12"/>
          <p:cNvSpPr/>
          <p:nvPr>
            <p:custDataLst>
              <p:tags r:id="rId9"/>
            </p:custDataLst>
          </p:nvPr>
        </p:nvSpPr>
        <p:spPr>
          <a:xfrm>
            <a:off x="217805" y="6245225"/>
            <a:ext cx="11603355" cy="528955"/>
          </a:xfrm>
          <a:prstGeom prst="roundRect">
            <a:avLst>
              <a:gd name="adj" fmla="val 16667"/>
            </a:avLst>
          </a:prstGeom>
          <a:solidFill>
            <a:srgbClr val="FFFFFF"/>
          </a:solidFill>
          <a:ln w="19050" cap="flat" cmpd="sng">
            <a:solidFill>
              <a:srgbClr val="940000"/>
            </a:solidFill>
            <a:prstDash val="solid"/>
            <a:headEnd type="none" w="med" len="med"/>
            <a:tailEnd type="none" w="med" len="med"/>
          </a:ln>
        </p:spPr>
        <p:txBody>
          <a:bodyPr anchor="ctr" anchorCtr="0"/>
          <a:lstStyle/>
          <a:p>
            <a:r>
              <a:rPr lang="zh-CN" altLang="en-US" sz="2800" b="1" baseline="0">
                <a:solidFill>
                  <a:srgbClr val="940000"/>
                </a:solidFill>
                <a:latin typeface="思源黑體 Heavy" pitchFamily="34" charset="-128"/>
                <a:ea typeface="思源黑體 Heavy" pitchFamily="34" charset="-128"/>
              </a:rPr>
              <a:t>观点：认为反冒进是</a:t>
            </a:r>
            <a:r>
              <a:rPr lang="en-US" altLang="zh-CN" sz="2800" b="1" baseline="0">
                <a:solidFill>
                  <a:srgbClr val="940000"/>
                </a:solidFill>
                <a:latin typeface="思源黑體 Heavy" pitchFamily="34" charset="-128"/>
                <a:ea typeface="思源黑體 Heavy" pitchFamily="34" charset="-128"/>
              </a:rPr>
              <a:t>“</a:t>
            </a:r>
            <a:r>
              <a:rPr lang="zh-CN" altLang="en-US" sz="2800" b="1" baseline="0">
                <a:solidFill>
                  <a:srgbClr val="940000"/>
                </a:solidFill>
                <a:latin typeface="思源黑體 Heavy" pitchFamily="34" charset="-128"/>
                <a:ea typeface="思源黑體 Heavy" pitchFamily="34" charset="-128"/>
              </a:rPr>
              <a:t>右倾保守</a:t>
            </a:r>
            <a:r>
              <a:rPr lang="en-US" altLang="zh-CN" sz="2800" b="1" baseline="0">
                <a:solidFill>
                  <a:srgbClr val="940000"/>
                </a:solidFill>
                <a:latin typeface="思源黑體 Heavy" pitchFamily="34" charset="-128"/>
                <a:ea typeface="思源黑體 Heavy" pitchFamily="34" charset="-128"/>
              </a:rPr>
              <a:t>”</a:t>
            </a:r>
            <a:r>
              <a:rPr lang="zh-CN" altLang="en-US" sz="2800" b="1" baseline="0">
                <a:solidFill>
                  <a:srgbClr val="940000"/>
                </a:solidFill>
                <a:latin typeface="思源黑體 Heavy" pitchFamily="34" charset="-128"/>
                <a:ea typeface="思源黑體 Heavy" pitchFamily="34" charset="-128"/>
              </a:rPr>
              <a:t>，开始背离背离八大正确的经济方针。</a:t>
            </a:r>
            <a:endParaRPr lang="zh-CN" altLang="en-US" sz="2800" b="1" baseline="0">
              <a:solidFill>
                <a:srgbClr val="940000"/>
              </a:solidFill>
              <a:latin typeface="思源黑體 Heavy" pitchFamily="34" charset="-128"/>
              <a:ea typeface="思源黑體 Heavy" pitchFamily="34" charset="-128"/>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0643"/>
                                        </p:tgtEl>
                                        <p:attrNameLst>
                                          <p:attrName>style.visibility</p:attrName>
                                        </p:attrNameLst>
                                      </p:cBhvr>
                                      <p:to>
                                        <p:strVal val="visible"/>
                                      </p:to>
                                    </p:set>
                                    <p:animEffect transition="in" filter="fade">
                                      <p:cBhvr>
                                        <p:cTn id="7" dur="1000"/>
                                        <p:tgtEl>
                                          <p:spTgt spid="240643"/>
                                        </p:tgtEl>
                                      </p:cBhvr>
                                    </p:animEffect>
                                    <p:anim calcmode="lin" valueType="num">
                                      <p:cBhvr>
                                        <p:cTn id="8" dur="1000" fill="hold"/>
                                        <p:tgtEl>
                                          <p:spTgt spid="240643"/>
                                        </p:tgtEl>
                                        <p:attrNameLst>
                                          <p:attrName>ppt_x</p:attrName>
                                        </p:attrNameLst>
                                      </p:cBhvr>
                                      <p:tavLst>
                                        <p:tav tm="0">
                                          <p:val>
                                            <p:strVal val="#ppt_x"/>
                                          </p:val>
                                        </p:tav>
                                        <p:tav tm="100000">
                                          <p:val>
                                            <p:strVal val="#ppt_x"/>
                                          </p:val>
                                        </p:tav>
                                      </p:tavLst>
                                    </p:anim>
                                    <p:anim calcmode="lin" valueType="num">
                                      <p:cBhvr>
                                        <p:cTn id="9" dur="1000" fill="hold"/>
                                        <p:tgtEl>
                                          <p:spTgt spid="2406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blinds(horizontal)">
                                      <p:cBhvr>
                                        <p:cTn id="14" dur="500"/>
                                        <p:tgtEl>
                                          <p:spTgt spid="6">
                                            <p:bg/>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0647"/>
                                        </p:tgtEl>
                                        <p:attrNameLst>
                                          <p:attrName>style.visibility</p:attrName>
                                        </p:attrNameLst>
                                      </p:cBhvr>
                                      <p:to>
                                        <p:strVal val="visible"/>
                                      </p:to>
                                    </p:set>
                                    <p:animEffect transition="in" filter="blinds(horizontal)">
                                      <p:cBhvr>
                                        <p:cTn id="49" dur="500"/>
                                        <p:tgtEl>
                                          <p:spTgt spid="240647"/>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strVal val="#ppt_w*0.70"/>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Effect transition="in" filter="fade">
                                      <p:cBhvr>
                                        <p:cTn id="5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P spid="6" grpId="0" animBg="1" uiExpand="1" build="p"/>
      <p:bldP spid="7" grpId="0" animBg="1"/>
      <p:bldP spid="8" grpId="0" animBg="1"/>
      <p:bldP spid="9" grpId="0" animBg="1"/>
      <p:bldP spid="10" grpId="0" animBg="1"/>
      <p:bldP spid="11" grpId="0" animBg="1"/>
      <p:bldP spid="240647"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0" name="Text Box 2"/>
          <p:cNvSpPr/>
          <p:nvPr>
            <p:custDataLst>
              <p:tags r:id="rId1"/>
            </p:custDataLst>
          </p:nvPr>
        </p:nvSpPr>
        <p:spPr>
          <a:xfrm>
            <a:off x="3170555" y="901065"/>
            <a:ext cx="6736080" cy="583565"/>
          </a:xfrm>
          <a:prstGeom prst="rect">
            <a:avLst/>
          </a:prstGeom>
          <a:solidFill>
            <a:schemeClr val="accent2">
              <a:lumMod val="60000"/>
              <a:lumOff val="40000"/>
            </a:schemeClr>
          </a:solidFill>
          <a:ln w="9525">
            <a:noFill/>
          </a:ln>
        </p:spPr>
        <p:txBody>
          <a:bodyPr wrap="square" anchor="t" anchorCtr="0">
            <a:spAutoFit/>
          </a:bodyPr>
          <a:lstStyle/>
          <a:p>
            <a:pPr algn="ctr">
              <a:spcBef>
                <a:spcPct val="50000"/>
              </a:spcBef>
            </a:pPr>
            <a:r>
              <a:rPr lang="zh-CN" altLang="en-US" sz="3200" b="1">
                <a:solidFill>
                  <a:srgbClr val="FF0000"/>
                </a:solidFill>
                <a:latin typeface="华文彩云" panose="02010800040101010101" charset="-122"/>
                <a:ea typeface="华文彩云" panose="02010800040101010101" charset="-122"/>
                <a:cs typeface="华文彩云" panose="02010800040101010101" charset="-122"/>
              </a:rPr>
              <a:t>探索中的失误</a:t>
            </a:r>
            <a:r>
              <a:rPr lang="en-US" altLang="zh-CN" sz="3200" b="1">
                <a:latin typeface="华文彩云" panose="02010800040101010101" charset="-122"/>
                <a:ea typeface="华文彩云" panose="02010800040101010101" charset="-122"/>
                <a:cs typeface="华文彩云" panose="02010800040101010101" charset="-122"/>
              </a:rPr>
              <a:t>(“</a:t>
            </a:r>
            <a:r>
              <a:rPr lang="zh-CN" altLang="en-US" sz="3200" b="1">
                <a:latin typeface="华文彩云" panose="02010800040101010101" charset="-122"/>
                <a:ea typeface="华文彩云" panose="02010800040101010101" charset="-122"/>
                <a:cs typeface="华文彩云" panose="02010800040101010101" charset="-122"/>
              </a:rPr>
              <a:t>左”倾错误的表现</a:t>
            </a:r>
            <a:r>
              <a:rPr lang="en-US" altLang="zh-CN" sz="3200" b="1">
                <a:latin typeface="华文彩云" panose="02010800040101010101" charset="-122"/>
                <a:ea typeface="华文彩云" panose="02010800040101010101" charset="-122"/>
                <a:cs typeface="华文彩云" panose="02010800040101010101" charset="-122"/>
              </a:rPr>
              <a:t>)</a:t>
            </a:r>
            <a:endParaRPr lang="en-US" altLang="zh-CN" sz="3200" b="1">
              <a:latin typeface="华文彩云" panose="02010800040101010101" charset="-122"/>
              <a:ea typeface="华文彩云" panose="02010800040101010101" charset="-122"/>
              <a:cs typeface="华文彩云" panose="02010800040101010101" charset="-122"/>
            </a:endParaRPr>
          </a:p>
        </p:txBody>
      </p:sp>
      <p:pic>
        <p:nvPicPr>
          <p:cNvPr id="241672" name="Picture 2" descr="200908131124376472"/>
          <p:cNvPicPr>
            <a:picLocks noChangeAspect="1"/>
          </p:cNvPicPr>
          <p:nvPr>
            <p:custDataLst>
              <p:tags r:id="rId2"/>
            </p:custDataLst>
          </p:nvPr>
        </p:nvPicPr>
        <p:blipFill>
          <a:blip r:embed="rId3"/>
          <a:srcRect l="322" t="5019" r="3622" b="3515"/>
          <a:stretch>
            <a:fillRect/>
          </a:stretch>
        </p:blipFill>
        <p:spPr>
          <a:xfrm>
            <a:off x="614045" y="1718945"/>
            <a:ext cx="3124200" cy="2287905"/>
          </a:xfrm>
          <a:prstGeom prst="roundRect">
            <a:avLst/>
          </a:prstGeom>
          <a:noFill/>
          <a:ln w="19050" cap="flat" cmpd="sng">
            <a:solidFill>
              <a:schemeClr val="tx1"/>
            </a:solidFill>
            <a:prstDash val="solid"/>
            <a:miter/>
            <a:headEnd type="none" w="med" len="med"/>
            <a:tailEnd type="none" w="med" len="med"/>
          </a:ln>
        </p:spPr>
      </p:pic>
      <p:graphicFrame>
        <p:nvGraphicFramePr>
          <p:cNvPr id="6" name="表格 5"/>
          <p:cNvGraphicFramePr>
            <a:graphicFrameLocks noGrp="1"/>
          </p:cNvGraphicFramePr>
          <p:nvPr>
            <p:custDataLst>
              <p:tags r:id="rId4"/>
            </p:custDataLst>
          </p:nvPr>
        </p:nvGraphicFramePr>
        <p:xfrm>
          <a:off x="3954780" y="2099945"/>
          <a:ext cx="7756525" cy="1906905"/>
        </p:xfrm>
        <a:graphic>
          <a:graphicData uri="http://schemas.openxmlformats.org/drawingml/2006/table">
            <a:tbl>
              <a:tblPr firstRow="1" bandRow="1">
                <a:tableStyleId>{5940675A-B579-460E-94D1-54222C63F5DA}</a:tableStyleId>
              </a:tblPr>
              <a:tblGrid>
                <a:gridCol w="969010"/>
                <a:gridCol w="6787515"/>
              </a:tblGrid>
              <a:tr h="626745">
                <a:tc>
                  <a:txBody>
                    <a:bodyPr wrap="square"/>
                    <a:lstStyle/>
                    <a:p>
                      <a:pPr algn="ctr">
                        <a:buNone/>
                      </a:pPr>
                      <a:r>
                        <a:rPr lang="zh-CN" altLang="en-US" sz="2400" b="1">
                          <a:solidFill>
                            <a:srgbClr val="00B050"/>
                          </a:solidFill>
                        </a:rPr>
                        <a:t>内容</a:t>
                      </a:r>
                      <a:endParaRPr lang="zh-CN" altLang="en-US" sz="2400" b="1">
                        <a:solidFill>
                          <a:srgbClr val="00B050"/>
                        </a:solidFill>
                      </a:endParaRPr>
                    </a:p>
                  </a:txBody>
                  <a:tcPr vert="horz" anchor="ctr"/>
                </a:tc>
                <a:tc>
                  <a:txBody>
                    <a:bodyPr wrap="square"/>
                    <a:lstStyle/>
                    <a:p>
                      <a:pPr>
                        <a:buNone/>
                      </a:pPr>
                      <a:r>
                        <a:rPr lang="zh-CN" altLang="en-US" sz="2400">
                          <a:solidFill>
                            <a:srgbClr val="000000"/>
                          </a:solidFill>
                          <a:latin typeface="黑体" panose="02010609060101010101" charset="-122"/>
                          <a:ea typeface="黑体" panose="02010609060101010101" charset="-122"/>
                          <a:sym typeface="+mn-ea"/>
                        </a:rPr>
                        <a:t>“鼓足干劲，力争上游，多快好省”的总路线，</a:t>
                      </a:r>
                      <a:endParaRPr lang="zh-CN" altLang="en-US" sz="2400">
                        <a:solidFill>
                          <a:srgbClr val="000000"/>
                        </a:solidFill>
                        <a:latin typeface="黑体" panose="02010609060101010101" charset="-122"/>
                        <a:ea typeface="黑体" panose="02010609060101010101" charset="-122"/>
                        <a:sym typeface="+mn-ea"/>
                      </a:endParaRPr>
                    </a:p>
                  </a:txBody>
                  <a:tcPr vert="horz" anchor="ctr"/>
                </a:tc>
              </a:tr>
              <a:tr h="457200">
                <a:tc>
                  <a:txBody>
                    <a:bodyPr wrap="square"/>
                    <a:lstStyle/>
                    <a:p>
                      <a:pPr algn="ctr">
                        <a:buNone/>
                      </a:pPr>
                      <a:r>
                        <a:rPr lang="zh-CN" altLang="en-US" sz="2400" b="1">
                          <a:solidFill>
                            <a:srgbClr val="00B050"/>
                          </a:solidFill>
                        </a:rPr>
                        <a:t>灵魂</a:t>
                      </a:r>
                      <a:endParaRPr lang="zh-CN" altLang="en-US" sz="2400" b="1">
                        <a:solidFill>
                          <a:srgbClr val="00B050"/>
                        </a:solidFill>
                      </a:endParaRPr>
                    </a:p>
                  </a:txBody>
                  <a:tcPr vert="horz" anchor="ctr"/>
                </a:tc>
                <a:tc>
                  <a:txBody>
                    <a:bodyPr wrap="square"/>
                    <a:lstStyle/>
                    <a:p>
                      <a:pPr>
                        <a:buNone/>
                      </a:pPr>
                      <a:r>
                        <a:rPr lang="zh-CN" altLang="en-US" sz="2400"/>
                        <a:t>速度</a:t>
                      </a:r>
                      <a:endParaRPr lang="zh-CN" altLang="en-US" sz="2400"/>
                    </a:p>
                  </a:txBody>
                  <a:tcPr vert="horz" anchor="ctr"/>
                </a:tc>
              </a:tr>
              <a:tr h="822960">
                <a:tc>
                  <a:txBody>
                    <a:bodyPr wrap="square"/>
                    <a:lstStyle/>
                    <a:p>
                      <a:pPr algn="ctr">
                        <a:buNone/>
                      </a:pPr>
                      <a:r>
                        <a:rPr lang="zh-CN" altLang="en-US" sz="2400" b="1">
                          <a:solidFill>
                            <a:srgbClr val="00B050"/>
                          </a:solidFill>
                        </a:rPr>
                        <a:t>评价</a:t>
                      </a:r>
                      <a:endParaRPr lang="zh-CN" altLang="en-US" sz="2400" b="1">
                        <a:solidFill>
                          <a:srgbClr val="00B050"/>
                        </a:solidFill>
                      </a:endParaRPr>
                    </a:p>
                  </a:txBody>
                  <a:tcPr vert="horz" anchor="ctr"/>
                </a:tc>
                <a:tc>
                  <a:txBody>
                    <a:bodyPr wrap="square"/>
                    <a:lstStyle/>
                    <a:p>
                      <a:pPr>
                        <a:buNone/>
                      </a:pPr>
                      <a:r>
                        <a:rPr lang="zh-CN" altLang="en-US" sz="2400">
                          <a:solidFill>
                            <a:srgbClr val="000000"/>
                          </a:solidFill>
                        </a:rPr>
                        <a:t>反映了广大人民迫切要求改变我国经济文化落后状况的普遍愿望，但忽视了客观的经济规律。</a:t>
                      </a:r>
                      <a:endParaRPr lang="zh-CN" altLang="en-US" sz="2400">
                        <a:solidFill>
                          <a:srgbClr val="000000"/>
                        </a:solidFill>
                      </a:endParaRPr>
                    </a:p>
                  </a:txBody>
                  <a:tcPr vert="horz" anchor="ctr"/>
                </a:tc>
              </a:tr>
            </a:tbl>
          </a:graphicData>
        </a:graphic>
      </p:graphicFrame>
      <p:sp>
        <p:nvSpPr>
          <p:cNvPr id="8" name="文本框 7"/>
          <p:cNvSpPr txBox="1"/>
          <p:nvPr>
            <p:custDataLst>
              <p:tags r:id="rId5"/>
            </p:custDataLst>
          </p:nvPr>
        </p:nvSpPr>
        <p:spPr>
          <a:xfrm>
            <a:off x="5283200" y="1531620"/>
            <a:ext cx="3383280" cy="521970"/>
          </a:xfrm>
          <a:prstGeom prst="rect">
            <a:avLst/>
          </a:prstGeom>
          <a:noFill/>
        </p:spPr>
        <p:txBody>
          <a:bodyPr wrap="none" rtlCol="0">
            <a:spAutoFit/>
          </a:bodyPr>
          <a:lstStyle/>
          <a:p>
            <a:pPr algn="l"/>
            <a:r>
              <a:rPr lang="zh-CN" altLang="en-US" sz="2800" b="1">
                <a:sym typeface="+mn-ea"/>
              </a:rPr>
              <a:t>社会主义建设总路线</a:t>
            </a:r>
            <a:endParaRPr lang="zh-CN" altLang="en-US" sz="2800" b="1">
              <a:sym typeface="+mn-ea"/>
            </a:endParaRPr>
          </a:p>
        </p:txBody>
      </p:sp>
      <p:sp>
        <p:nvSpPr>
          <p:cNvPr id="4" name="文本框 3"/>
          <p:cNvSpPr txBox="1"/>
          <p:nvPr>
            <p:custDataLst>
              <p:tags r:id="rId6"/>
            </p:custDataLst>
          </p:nvPr>
        </p:nvSpPr>
        <p:spPr>
          <a:xfrm>
            <a:off x="394970" y="774700"/>
            <a:ext cx="2665730" cy="835660"/>
          </a:xfrm>
          <a:prstGeom prst="rect">
            <a:avLst/>
          </a:prstGeom>
          <a:noFill/>
        </p:spPr>
        <p:txBody>
          <a:bodyPr wrap="square" rtlCol="0">
            <a:spAutoFit/>
          </a:bodyPr>
          <a:lstStyle/>
          <a:p>
            <a:pPr lvl="0" algn="ctr">
              <a:lnSpc>
                <a:spcPct val="110000"/>
              </a:lnSpc>
              <a:buClrTx/>
              <a:buSzTx/>
              <a:buFontTx/>
            </a:pPr>
            <a:r>
              <a:rPr lang="zh-CN" altLang="en-US" sz="4400">
                <a:solidFill>
                  <a:srgbClr val="FF0000"/>
                </a:solidFill>
                <a:latin typeface="华文琥珀" panose="02010800040101010101" charset="-122"/>
                <a:ea typeface="华文琥珀" panose="02010800040101010101" charset="-122"/>
                <a:cs typeface="华文琥珀" panose="02010800040101010101" charset="-122"/>
                <a:sym typeface="+mn-ea"/>
              </a:rPr>
              <a:t>三面红旗</a:t>
            </a:r>
            <a:endParaRPr lang="zh-CN" altLang="en-US" sz="44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graphicFrame>
        <p:nvGraphicFramePr>
          <p:cNvPr id="2" name="表格 1"/>
          <p:cNvGraphicFramePr>
            <a:graphicFrameLocks noGrp="1"/>
          </p:cNvGraphicFramePr>
          <p:nvPr>
            <p:custDataLst>
              <p:tags r:id="rId7"/>
            </p:custDataLst>
          </p:nvPr>
        </p:nvGraphicFramePr>
        <p:xfrm>
          <a:off x="613410" y="4118610"/>
          <a:ext cx="11097895" cy="2200275"/>
        </p:xfrm>
        <a:graphic>
          <a:graphicData uri="http://schemas.openxmlformats.org/drawingml/2006/table">
            <a:tbl>
              <a:tblPr firstRow="1" bandRow="1">
                <a:tableStyleId>{5C22544A-7EE6-4342-B048-85BDC9FD1C3A}</a:tableStyleId>
              </a:tblPr>
              <a:tblGrid>
                <a:gridCol w="1015365"/>
                <a:gridCol w="5391150"/>
                <a:gridCol w="4691380"/>
              </a:tblGrid>
              <a:tr h="458470">
                <a:tc>
                  <a:txBody>
                    <a:bodyPr wrap="square"/>
                    <a:lstStyle/>
                    <a:p>
                      <a:pPr algn="ctr">
                        <a:buNone/>
                      </a:pPr>
                      <a:endParaRPr lang="zh-CN" altLang="en-US" sz="2400">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a:solidFill>
                            <a:schemeClr val="tx1"/>
                          </a:solidFill>
                          <a:sym typeface="+mn-ea"/>
                        </a:rPr>
                        <a:t>大跃进</a:t>
                      </a:r>
                      <a:endParaRPr lang="zh-CN" altLang="en-US" sz="2400">
                        <a:solidFill>
                          <a:schemeClr val="tx1"/>
                        </a:solidFill>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a:solidFill>
                            <a:schemeClr val="tx1"/>
                          </a:solidFill>
                          <a:sym typeface="+mn-ea"/>
                        </a:rPr>
                        <a:t>人民公社化</a:t>
                      </a:r>
                      <a:endParaRPr lang="zh-CN" altLang="en-US" sz="2400">
                        <a:solidFill>
                          <a:schemeClr val="tx1"/>
                        </a:solidFill>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8470">
                <a:tc>
                  <a:txBody>
                    <a:bodyPr wrap="square"/>
                    <a:lstStyle/>
                    <a:p>
                      <a:pPr algn="ctr">
                        <a:buNone/>
                      </a:pPr>
                      <a:r>
                        <a:rPr lang="zh-CN" altLang="en-US" sz="2400" b="1">
                          <a:solidFill>
                            <a:schemeClr val="tx1"/>
                          </a:solidFill>
                        </a:rPr>
                        <a:t>目的</a:t>
                      </a:r>
                      <a:endParaRPr lang="zh-CN" altLang="en-US" sz="2400" b="1">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b="1">
                          <a:solidFill>
                            <a:srgbClr val="FF0000"/>
                          </a:solidFill>
                          <a:latin typeface="微软雅黑" panose="020B0503020204020204" charset="-122"/>
                          <a:ea typeface="微软雅黑" panose="020B0503020204020204" charset="-122"/>
                        </a:rPr>
                        <a:t>提高生产力</a:t>
                      </a:r>
                      <a:endParaRPr lang="zh-CN" altLang="en-US" sz="2400" b="1">
                        <a:solidFill>
                          <a:srgbClr val="FF0000"/>
                        </a:solidFill>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变革生产关系</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4865">
                <a:tc>
                  <a:txBody>
                    <a:bodyPr wrap="square"/>
                    <a:lstStyle/>
                    <a:p>
                      <a:pPr algn="ctr">
                        <a:buNone/>
                      </a:pPr>
                      <a:r>
                        <a:rPr lang="zh-CN" altLang="en-US" sz="2400" b="1">
                          <a:solidFill>
                            <a:schemeClr val="tx1"/>
                          </a:solidFill>
                        </a:rPr>
                        <a:t>特点</a:t>
                      </a:r>
                      <a:endParaRPr lang="zh-CN" altLang="en-US" sz="2400" b="1">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片面追求工农业生产，高速度、高指标、浮夸风。核心是大炼钢铁</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重工业</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一大二公</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共产风</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8470">
                <a:tc>
                  <a:txBody>
                    <a:bodyPr wrap="square"/>
                    <a:lstStyle/>
                    <a:p>
                      <a:pPr algn="ctr">
                        <a:buNone/>
                      </a:pPr>
                      <a:r>
                        <a:rPr lang="zh-CN" altLang="en-US" sz="2400" b="1">
                          <a:solidFill>
                            <a:schemeClr val="tx1"/>
                          </a:solidFill>
                        </a:rPr>
                        <a:t>影响</a:t>
                      </a:r>
                      <a:endParaRPr lang="zh-CN" altLang="en-US" sz="2400" b="1">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b="1">
                          <a:solidFill>
                            <a:srgbClr val="FF0000"/>
                          </a:solidFill>
                          <a:latin typeface="微软雅黑" panose="020B0503020204020204" charset="-122"/>
                          <a:ea typeface="微软雅黑" panose="020B0503020204020204" charset="-122"/>
                        </a:rPr>
                        <a:t>导致国民经济比例严重失调</a:t>
                      </a:r>
                      <a:endParaRPr lang="zh-CN" altLang="en-US" sz="2400" b="1">
                        <a:solidFill>
                          <a:srgbClr val="FF0000"/>
                        </a:solidFill>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b="1">
                          <a:solidFill>
                            <a:srgbClr val="FF0000"/>
                          </a:solidFill>
                          <a:latin typeface="微软雅黑" panose="020B0503020204020204" charset="-122"/>
                          <a:ea typeface="微软雅黑" panose="020B0503020204020204" charset="-122"/>
                        </a:rPr>
                        <a:t>严重挫伤了人民群众生产积极性</a:t>
                      </a:r>
                      <a:endParaRPr lang="zh-CN" altLang="en-US" sz="2400" b="1">
                        <a:solidFill>
                          <a:srgbClr val="FF0000"/>
                        </a:solidFill>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3000"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3900"/>
                            </p:stCondLst>
                            <p:childTnLst>
                              <p:par>
                                <p:cTn id="11" presetID="55" presetClass="entr" presetSubtype="0" fill="hold" nodeType="afterEffect">
                                  <p:stCondLst>
                                    <p:cond delay="0"/>
                                  </p:stCondLst>
                                  <p:childTnLst>
                                    <p:set>
                                      <p:cBhvr>
                                        <p:cTn id="12" dur="1" fill="hold">
                                          <p:stCondLst>
                                            <p:cond delay="0"/>
                                          </p:stCondLst>
                                        </p:cTn>
                                        <p:tgtEl>
                                          <p:spTgt spid="241672"/>
                                        </p:tgtEl>
                                        <p:attrNameLst>
                                          <p:attrName>style.visibility</p:attrName>
                                        </p:attrNameLst>
                                      </p:cBhvr>
                                      <p:to>
                                        <p:strVal val="visible"/>
                                      </p:to>
                                    </p:set>
                                    <p:anim calcmode="lin" valueType="num">
                                      <p:cBhvr>
                                        <p:cTn id="13" dur="1000" fill="hold"/>
                                        <p:tgtEl>
                                          <p:spTgt spid="241672"/>
                                        </p:tgtEl>
                                        <p:attrNameLst>
                                          <p:attrName>ppt_w</p:attrName>
                                        </p:attrNameLst>
                                      </p:cBhvr>
                                      <p:tavLst>
                                        <p:tav tm="0">
                                          <p:val>
                                            <p:strVal val="#ppt_w*0.70"/>
                                          </p:val>
                                        </p:tav>
                                        <p:tav tm="100000">
                                          <p:val>
                                            <p:strVal val="#ppt_w"/>
                                          </p:val>
                                        </p:tav>
                                      </p:tavLst>
                                    </p:anim>
                                    <p:anim calcmode="lin" valueType="num">
                                      <p:cBhvr>
                                        <p:cTn id="14" dur="1000" fill="hold"/>
                                        <p:tgtEl>
                                          <p:spTgt spid="241672"/>
                                        </p:tgtEl>
                                        <p:attrNameLst>
                                          <p:attrName>ppt_h</p:attrName>
                                        </p:attrNameLst>
                                      </p:cBhvr>
                                      <p:tavLst>
                                        <p:tav tm="0">
                                          <p:val>
                                            <p:strVal val="#ppt_h"/>
                                          </p:val>
                                        </p:tav>
                                        <p:tav tm="100000">
                                          <p:val>
                                            <p:strVal val="#ppt_h"/>
                                          </p:val>
                                        </p:tav>
                                      </p:tavLst>
                                    </p:anim>
                                    <p:animEffect transition="in" filter="fade">
                                      <p:cBhvr>
                                        <p:cTn id="15" dur="1000"/>
                                        <p:tgtEl>
                                          <p:spTgt spid="24167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1670"/>
                                        </p:tgtEl>
                                        <p:attrNameLst>
                                          <p:attrName>style.visibility</p:attrName>
                                        </p:attrNameLst>
                                      </p:cBhvr>
                                      <p:to>
                                        <p:strVal val="visible"/>
                                      </p:to>
                                    </p:set>
                                    <p:animEffect transition="in" filter="blinds(horizontal)">
                                      <p:cBhvr>
                                        <p:cTn id="20" dur="500"/>
                                        <p:tgtEl>
                                          <p:spTgt spid="24167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2416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94970" y="803275"/>
            <a:ext cx="4489450" cy="835660"/>
          </a:xfrm>
          <a:prstGeom prst="rect">
            <a:avLst/>
          </a:prstGeom>
          <a:noFill/>
        </p:spPr>
        <p:txBody>
          <a:bodyPr wrap="square" rtlCol="0">
            <a:spAutoFit/>
          </a:bodyPr>
          <a:lstStyle/>
          <a:p>
            <a:pPr lvl="0" algn="ctr">
              <a:lnSpc>
                <a:spcPct val="110000"/>
              </a:lnSpc>
              <a:buClrTx/>
              <a:buSzTx/>
              <a:buFontTx/>
            </a:pPr>
            <a:r>
              <a:rPr lang="zh-CN" altLang="en-US" sz="4400">
                <a:solidFill>
                  <a:srgbClr val="FF0000"/>
                </a:solidFill>
                <a:latin typeface="华文琥珀" panose="02010800040101010101" charset="-122"/>
                <a:ea typeface="华文琥珀" panose="02010800040101010101" charset="-122"/>
                <a:cs typeface="华文琥珀" panose="02010800040101010101" charset="-122"/>
                <a:sym typeface="+mn-ea"/>
              </a:rPr>
              <a:t>国民经济的调整</a:t>
            </a:r>
            <a:endParaRPr lang="zh-CN" altLang="en-US" sz="44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2" name="文本框 1"/>
          <p:cNvSpPr txBox="1"/>
          <p:nvPr>
            <p:custDataLst>
              <p:tags r:id="rId2"/>
            </p:custDataLst>
          </p:nvPr>
        </p:nvSpPr>
        <p:spPr>
          <a:xfrm>
            <a:off x="5010785" y="929640"/>
            <a:ext cx="2811780" cy="583565"/>
          </a:xfrm>
          <a:prstGeom prst="rect">
            <a:avLst/>
          </a:prstGeom>
          <a:noFill/>
        </p:spPr>
        <p:txBody>
          <a:bodyPr wrap="none" rtlCol="0" anchor="t">
            <a:spAutoFit/>
          </a:bodyPr>
          <a:lstStyle/>
          <a:p>
            <a:r>
              <a:rPr sz="32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19</a:t>
            </a:r>
            <a:r>
              <a:rPr lang="en-US" sz="32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60</a:t>
            </a:r>
            <a:r>
              <a:rPr lang="zh-CN" altLang="en-US" sz="32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rPr>
              <a:t>年冬开始</a:t>
            </a:r>
            <a:endParaRPr lang="zh-CN" altLang="en-US" sz="32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3"/>
            </p:custDataLst>
          </p:nvPr>
        </p:nvSpPr>
        <p:spPr>
          <a:xfrm>
            <a:off x="1579245" y="1761490"/>
            <a:ext cx="7498080" cy="583565"/>
          </a:xfrm>
          <a:prstGeom prst="rect">
            <a:avLst/>
          </a:prstGeom>
          <a:noFill/>
        </p:spPr>
        <p:txBody>
          <a:bodyPr wrap="none" rtlCol="0">
            <a:spAutoFit/>
          </a:bodyPr>
          <a:lstStyle/>
          <a:p>
            <a:pPr algn="l"/>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八字方针：</a:t>
            </a:r>
            <a:r>
              <a:rPr sz="3200" b="1">
                <a:solidFill>
                  <a:srgbClr val="FF0000"/>
                </a:solidFill>
                <a:latin typeface="微软雅黑" panose="020B0503020204020204" charset="-122"/>
                <a:ea typeface="微软雅黑" panose="020B0503020204020204" charset="-122"/>
                <a:cs typeface="微软雅黑" panose="020B0503020204020204" charset="-122"/>
                <a:sym typeface="+mn-ea"/>
              </a:rPr>
              <a:t>“调整、巩固、充实、提高”</a:t>
            </a:r>
            <a:endParaRPr lang="zh-CN" altLang="en-US" sz="3200"/>
          </a:p>
        </p:txBody>
      </p:sp>
      <p:sp>
        <p:nvSpPr>
          <p:cNvPr id="5" name="圆角矩形 4"/>
          <p:cNvSpPr/>
          <p:nvPr>
            <p:custDataLst>
              <p:tags r:id="rId4"/>
            </p:custDataLst>
          </p:nvPr>
        </p:nvSpPr>
        <p:spPr>
          <a:xfrm>
            <a:off x="4030980" y="1741805"/>
            <a:ext cx="961390" cy="617855"/>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5"/>
            </p:custDataLst>
          </p:nvPr>
        </p:nvSpPr>
        <p:spPr>
          <a:xfrm>
            <a:off x="4030980" y="2593340"/>
            <a:ext cx="7091680" cy="583565"/>
          </a:xfrm>
          <a:prstGeom prst="rect">
            <a:avLst/>
          </a:prstGeom>
          <a:noFill/>
          <a:ln w="12700" cmpd="sng">
            <a:solidFill>
              <a:schemeClr val="accent1">
                <a:shade val="50000"/>
              </a:schemeClr>
            </a:solidFill>
            <a:prstDash val="lgDash"/>
          </a:ln>
        </p:spPr>
        <p:txBody>
          <a:bodyPr wrap="none" rtlCol="0" anchor="t">
            <a:spAutoFit/>
          </a:bodyPr>
          <a:lstStyle/>
          <a:p>
            <a:r>
              <a:rPr lang="zh-CN" altLang="en-US" sz="3200" b="1">
                <a:sym typeface="+mn-ea"/>
              </a:rPr>
              <a:t>中心是调整国民经济各部门的比例关系</a:t>
            </a:r>
            <a:endParaRPr lang="zh-CN" altLang="en-US" sz="3200" b="1">
              <a:sym typeface="+mn-ea"/>
            </a:endParaRPr>
          </a:p>
        </p:txBody>
      </p:sp>
      <p:sp>
        <p:nvSpPr>
          <p:cNvPr id="8" name="矩形 7"/>
          <p:cNvSpPr/>
          <p:nvPr>
            <p:custDataLst>
              <p:tags r:id="rId6"/>
            </p:custDataLst>
          </p:nvPr>
        </p:nvSpPr>
        <p:spPr>
          <a:xfrm>
            <a:off x="827405" y="3425190"/>
            <a:ext cx="10295255" cy="953135"/>
          </a:xfrm>
          <a:prstGeom prst="rect">
            <a:avLst/>
          </a:prstGeom>
          <a:noFill/>
          <a:ln w="12700" cmpd="sng">
            <a:solidFill>
              <a:schemeClr val="accent1">
                <a:shade val="50000"/>
              </a:schemeClr>
            </a:solidFill>
            <a:prstDash val="lgDash"/>
          </a:ln>
        </p:spPr>
        <p:txBody>
          <a:bodyPr wrap="square" rtlCol="0">
            <a:spAutoFit/>
          </a:bodyPr>
          <a:lstStyle/>
          <a:p>
            <a:pPr lvl="0" algn="just" fontAlgn="auto">
              <a:buClrTx/>
              <a:buSzTx/>
              <a:buFontTx/>
            </a:pPr>
            <a:r>
              <a:rPr sz="2800">
                <a:solidFill>
                  <a:srgbClr val="000000"/>
                </a:solidFill>
                <a:latin typeface="微软雅黑" panose="020B0503020204020204" charset="-122"/>
                <a:cs typeface="微软雅黑" panose="020B0503020204020204" charset="-122"/>
                <a:sym typeface="+mn-ea"/>
              </a:rPr>
              <a:t>1962年下半年到1965年，国民经济稳步增长，接近并超过新中国成立以来最高水平。</a:t>
            </a:r>
            <a:endParaRPr sz="2800">
              <a:solidFill>
                <a:srgbClr val="000000"/>
              </a:solidFill>
              <a:latin typeface="微软雅黑" panose="020B0503020204020204" charset="-122"/>
              <a:cs typeface="微软雅黑" panose="020B0503020204020204" charset="-122"/>
              <a:sym typeface="+mn-ea"/>
            </a:endParaRPr>
          </a:p>
        </p:txBody>
      </p:sp>
      <p:sp>
        <p:nvSpPr>
          <p:cNvPr id="10" name="文本框 9"/>
          <p:cNvSpPr txBox="1"/>
          <p:nvPr>
            <p:custDataLst>
              <p:tags r:id="rId7"/>
            </p:custDataLst>
          </p:nvPr>
        </p:nvSpPr>
        <p:spPr>
          <a:xfrm>
            <a:off x="827405" y="4692015"/>
            <a:ext cx="10295255" cy="1568450"/>
          </a:xfrm>
          <a:prstGeom prst="rect">
            <a:avLst/>
          </a:prstGeom>
          <a:solidFill>
            <a:schemeClr val="bg1">
              <a:lumMod val="65000"/>
            </a:schemeClr>
          </a:solidFill>
          <a:ln>
            <a:solidFill>
              <a:schemeClr val="accent1"/>
            </a:solidFill>
          </a:ln>
        </p:spPr>
        <p:txBody>
          <a:bodyPr wrap="square" rtlCol="0" anchor="t">
            <a:spAutoFit/>
          </a:bodyPr>
          <a:lstStyle/>
          <a:p>
            <a:pPr algn="just" fontAlgn="auto">
              <a:lnSpc>
                <a:spcPct val="100000"/>
              </a:lnSpc>
              <a:spcBef>
                <a:spcPct val="0"/>
              </a:spcBef>
              <a:spcAft>
                <a:spcPct val="0"/>
              </a:spcAft>
            </a:pPr>
            <a:r>
              <a:rPr lang="zh-CN" sz="3200" b="1">
                <a:solidFill>
                  <a:srgbClr val="FF0000"/>
                </a:solidFill>
                <a:latin typeface="黑体" panose="02010609060101010101" charset="-122"/>
                <a:ea typeface="黑体" panose="02010609060101010101" charset="-122"/>
                <a:cs typeface="黑体" panose="02010609060101010101" charset="-122"/>
                <a:sym typeface="+mn-ea"/>
              </a:rPr>
              <a:t>调整</a:t>
            </a:r>
            <a:r>
              <a:rPr sz="3200" b="1">
                <a:solidFill>
                  <a:srgbClr val="FF0000"/>
                </a:solidFill>
                <a:latin typeface="黑体" panose="02010609060101010101" charset="-122"/>
                <a:ea typeface="黑体" panose="02010609060101010101" charset="-122"/>
                <a:cs typeface="黑体" panose="02010609060101010101" charset="-122"/>
                <a:sym typeface="+mn-ea"/>
              </a:rPr>
              <a:t>是在肯定"三面红旗"的大前提下，作为执行正确路线中的缺点错误进行的，1958年以来"左"的指导思想未能根本触动</a:t>
            </a:r>
            <a:r>
              <a:rPr lang="zh-CN" sz="3200" b="1">
                <a:solidFill>
                  <a:srgbClr val="FF0000"/>
                </a:solidFill>
                <a:latin typeface="黑体" panose="02010609060101010101" charset="-122"/>
                <a:ea typeface="黑体" panose="02010609060101010101" charset="-122"/>
                <a:cs typeface="黑体" panose="02010609060101010101" charset="-122"/>
                <a:sym typeface="+mn-ea"/>
              </a:rPr>
              <a:t>。</a:t>
            </a:r>
            <a:endParaRPr lang="zh-CN" sz="3200" b="1">
              <a:solidFill>
                <a:srgbClr val="FF0000"/>
              </a:solidFill>
              <a:latin typeface="黑体" panose="02010609060101010101" charset="-122"/>
              <a:ea typeface="黑体" panose="02010609060101010101" charset="-122"/>
              <a:cs typeface="黑体" panose="02010609060101010101" charset="-122"/>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0"/>
                            </p:stCondLst>
                            <p:childTnLst>
                              <p:par>
                                <p:cTn id="25" presetID="26" presetClass="emph" presetSubtype="0" fill="hold" grpId="1" nodeType="after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0.70"/>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ox(i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8" grpId="0" animBg="1"/>
      <p:bldP spid="10" grpId="0" animBg="1"/>
      <p:bldP spid="3" grpId="0"/>
      <p:bldP spid="5" grpId="0" animBg="1"/>
      <p:bldP spid="5" grpId="1"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94970" y="831215"/>
            <a:ext cx="3538220" cy="835660"/>
          </a:xfrm>
          <a:prstGeom prst="rect">
            <a:avLst/>
          </a:prstGeom>
          <a:noFill/>
        </p:spPr>
        <p:txBody>
          <a:bodyPr wrap="square" rtlCol="0">
            <a:spAutoFit/>
          </a:bodyPr>
          <a:lstStyle/>
          <a:p>
            <a:pPr algn="ctr">
              <a:lnSpc>
                <a:spcPct val="110000"/>
              </a:lnSpc>
              <a:buClrTx/>
              <a:buSzTx/>
              <a:buFontTx/>
            </a:pPr>
            <a:r>
              <a:rPr lang="zh-CN" altLang="en-US" sz="4400">
                <a:solidFill>
                  <a:srgbClr val="FF0000"/>
                </a:solidFill>
                <a:latin typeface="华文琥珀" panose="02010800040101010101" charset="-122"/>
                <a:ea typeface="华文琥珀" panose="02010800040101010101" charset="-122"/>
                <a:cs typeface="华文琥珀" panose="02010800040101010101" charset="-122"/>
                <a:sym typeface="+mn-ea"/>
              </a:rPr>
              <a:t>文化大革命</a:t>
            </a:r>
            <a:endParaRPr lang="zh-CN" altLang="en-US" sz="44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100" name="矩形 99"/>
          <p:cNvSpPr/>
          <p:nvPr>
            <p:custDataLst>
              <p:tags r:id="rId2"/>
            </p:custDataLst>
          </p:nvPr>
        </p:nvSpPr>
        <p:spPr>
          <a:xfrm>
            <a:off x="1859280" y="1781175"/>
            <a:ext cx="9855200" cy="1383665"/>
          </a:xfrm>
          <a:prstGeom prst="rect">
            <a:avLst/>
          </a:prstGeom>
          <a:noFill/>
          <a:ln w="12700" cmpd="sng">
            <a:solidFill>
              <a:schemeClr val="accent1">
                <a:shade val="50000"/>
              </a:schemeClr>
            </a:solidFill>
            <a:prstDash val="lgDash"/>
          </a:ln>
        </p:spPr>
        <p:txBody>
          <a:bodyPr wrap="square" rtlCol="0">
            <a:spAutoFit/>
          </a:bodyPr>
          <a:lstStyle/>
          <a:p>
            <a:pPr lvl="0" algn="just">
              <a:buClrTx/>
              <a:buSzTx/>
              <a:buFontTx/>
            </a:pPr>
            <a:r>
              <a:rPr sz="2800" b="1">
                <a:solidFill>
                  <a:srgbClr val="000000"/>
                </a:solidFill>
                <a:latin typeface="微软雅黑" panose="020B0503020204020204" charset="-122"/>
                <a:cs typeface="微软雅黑" panose="020B0503020204020204" charset="-122"/>
                <a:sym typeface="+mn-ea"/>
              </a:rPr>
              <a:t>20世纪60年代中期，毛泽东认为党和国家面临着资本主义复辟的危险。强调“以阶级斗争为纲”，发动“文化大革命”来防止资本主义复辟。</a:t>
            </a:r>
            <a:endParaRPr sz="2800" b="1">
              <a:solidFill>
                <a:srgbClr val="000000"/>
              </a:solidFill>
              <a:latin typeface="微软雅黑" panose="020B0503020204020204" charset="-122"/>
              <a:cs typeface="微软雅黑" panose="020B0503020204020204" charset="-122"/>
              <a:sym typeface="+mn-ea"/>
            </a:endParaRPr>
          </a:p>
        </p:txBody>
      </p:sp>
      <p:sp>
        <p:nvSpPr>
          <p:cNvPr id="2" name="文本框 1"/>
          <p:cNvSpPr txBox="1"/>
          <p:nvPr>
            <p:custDataLst>
              <p:tags r:id="rId3"/>
            </p:custDataLst>
          </p:nvPr>
        </p:nvSpPr>
        <p:spPr>
          <a:xfrm>
            <a:off x="843280" y="1781175"/>
            <a:ext cx="894080" cy="521970"/>
          </a:xfrm>
          <a:prstGeom prst="rect">
            <a:avLst/>
          </a:prstGeom>
          <a:noFill/>
        </p:spPr>
        <p:txBody>
          <a:bodyPr wrap="none" rtlCol="0">
            <a:spAutoFit/>
          </a:bodyPr>
          <a:lstStyle/>
          <a:p>
            <a:pPr algn="l"/>
            <a:r>
              <a:rPr sz="2800" b="1">
                <a:solidFill>
                  <a:srgbClr val="000000"/>
                </a:solidFill>
                <a:latin typeface="微软雅黑" panose="020B0503020204020204" charset="-122"/>
                <a:cs typeface="微软雅黑" panose="020B0503020204020204" charset="-122"/>
                <a:sym typeface="+mn-ea"/>
              </a:rPr>
              <a:t>原因</a:t>
            </a:r>
            <a:endParaRPr lang="zh-CN" altLang="en-US" sz="2800" b="1">
              <a:solidFill>
                <a:srgbClr val="000000"/>
              </a:solidFill>
              <a:latin typeface="微软雅黑" panose="020B0503020204020204" charset="-122"/>
              <a:cs typeface="微软雅黑" panose="020B0503020204020204" charset="-122"/>
              <a:sym typeface="+mn-ea"/>
            </a:endParaRPr>
          </a:p>
        </p:txBody>
      </p:sp>
      <p:sp>
        <p:nvSpPr>
          <p:cNvPr id="3" name="矩形 2"/>
          <p:cNvSpPr/>
          <p:nvPr>
            <p:custDataLst>
              <p:tags r:id="rId4"/>
            </p:custDataLst>
          </p:nvPr>
        </p:nvSpPr>
        <p:spPr>
          <a:xfrm>
            <a:off x="1849120" y="3306445"/>
            <a:ext cx="9865995" cy="1383665"/>
          </a:xfrm>
          <a:prstGeom prst="rect">
            <a:avLst/>
          </a:prstGeom>
          <a:noFill/>
          <a:ln w="12700" cmpd="sng">
            <a:solidFill>
              <a:schemeClr val="accent1">
                <a:shade val="50000"/>
              </a:schemeClr>
            </a:solidFill>
            <a:prstDash val="lgDash"/>
          </a:ln>
        </p:spPr>
        <p:txBody>
          <a:bodyPr wrap="square" rtlCol="0">
            <a:spAutoFit/>
          </a:bodyPr>
          <a:lstStyle/>
          <a:p>
            <a:pPr lvl="0" algn="just">
              <a:buClrTx/>
              <a:buSzTx/>
              <a:buFontTx/>
            </a:pPr>
            <a:r>
              <a:rPr sz="2800" b="1">
                <a:solidFill>
                  <a:srgbClr val="000000"/>
                </a:solidFill>
                <a:latin typeface="微软雅黑" panose="020B0503020204020204" charset="-122"/>
                <a:cs typeface="微软雅黑" panose="020B0503020204020204" charset="-122"/>
                <a:sym typeface="+mn-ea"/>
              </a:rPr>
              <a:t>1966年春夏“文化大革命”全面发动；1967年初,“全面夺权”，1971年9月粉碎林彪反革命集团，周恩来和邓小平相继主持中央日常工作，1976年结束。</a:t>
            </a:r>
            <a:endParaRPr sz="2800" b="1">
              <a:solidFill>
                <a:srgbClr val="000000"/>
              </a:solidFill>
              <a:latin typeface="微软雅黑" panose="020B0503020204020204" charset="-122"/>
              <a:cs typeface="微软雅黑" panose="020B0503020204020204" charset="-122"/>
              <a:sym typeface="+mn-ea"/>
            </a:endParaRPr>
          </a:p>
        </p:txBody>
      </p:sp>
      <p:sp>
        <p:nvSpPr>
          <p:cNvPr id="5" name="文本框 4"/>
          <p:cNvSpPr txBox="1"/>
          <p:nvPr>
            <p:custDataLst>
              <p:tags r:id="rId5"/>
            </p:custDataLst>
          </p:nvPr>
        </p:nvSpPr>
        <p:spPr>
          <a:xfrm>
            <a:off x="843280" y="3306445"/>
            <a:ext cx="894080" cy="521970"/>
          </a:xfrm>
          <a:prstGeom prst="rect">
            <a:avLst/>
          </a:prstGeom>
          <a:noFill/>
        </p:spPr>
        <p:txBody>
          <a:bodyPr wrap="none" rtlCol="0">
            <a:spAutoFit/>
          </a:bodyPr>
          <a:lstStyle/>
          <a:p>
            <a:pPr lvl="0" algn="l">
              <a:buClrTx/>
              <a:buSzTx/>
              <a:buFontTx/>
            </a:pPr>
            <a:r>
              <a:rPr sz="2800" b="1">
                <a:solidFill>
                  <a:srgbClr val="000000"/>
                </a:solidFill>
                <a:latin typeface="微软雅黑" panose="020B0503020204020204" charset="-122"/>
                <a:cs typeface="微软雅黑" panose="020B0503020204020204" charset="-122"/>
                <a:sym typeface="+mn-ea"/>
              </a:rPr>
              <a:t>经过</a:t>
            </a:r>
            <a:endParaRPr sz="2800" b="1">
              <a:solidFill>
                <a:srgbClr val="000000"/>
              </a:solidFill>
              <a:latin typeface="微软雅黑" panose="020B0503020204020204" charset="-122"/>
              <a:cs typeface="微软雅黑" panose="020B0503020204020204" charset="-122"/>
              <a:sym typeface="+mn-ea"/>
            </a:endParaRPr>
          </a:p>
        </p:txBody>
      </p:sp>
      <p:sp>
        <p:nvSpPr>
          <p:cNvPr id="6" name="矩形 5"/>
          <p:cNvSpPr/>
          <p:nvPr>
            <p:custDataLst>
              <p:tags r:id="rId6"/>
            </p:custDataLst>
          </p:nvPr>
        </p:nvSpPr>
        <p:spPr>
          <a:xfrm>
            <a:off x="1848485" y="4867910"/>
            <a:ext cx="9866630" cy="953135"/>
          </a:xfrm>
          <a:prstGeom prst="rect">
            <a:avLst/>
          </a:prstGeom>
          <a:noFill/>
          <a:ln w="12700" cmpd="sng">
            <a:solidFill>
              <a:schemeClr val="accent1">
                <a:shade val="50000"/>
              </a:schemeClr>
            </a:solidFill>
            <a:prstDash val="lgDash"/>
          </a:ln>
        </p:spPr>
        <p:txBody>
          <a:bodyPr wrap="square" rtlCol="0">
            <a:spAutoFit/>
          </a:bodyPr>
          <a:lstStyle/>
          <a:p>
            <a:pPr lvl="0" algn="just">
              <a:buClrTx/>
              <a:buSzTx/>
              <a:buFontTx/>
            </a:pPr>
            <a:r>
              <a:rPr sz="2800" b="1">
                <a:solidFill>
                  <a:srgbClr val="000000"/>
                </a:solidFill>
                <a:latin typeface="微软雅黑" panose="020B0503020204020204" charset="-122"/>
                <a:cs typeface="微软雅黑" panose="020B0503020204020204" charset="-122"/>
                <a:sym typeface="+mn-ea"/>
              </a:rPr>
              <a:t>“文化大革命”是一场由领导者错误发动，被反革命集团利用，给党、国家和各族人民带来严重灾难的</a:t>
            </a:r>
            <a:r>
              <a:rPr sz="2800" b="1">
                <a:solidFill>
                  <a:srgbClr val="FF0000"/>
                </a:solidFill>
                <a:highlight>
                  <a:srgbClr val="FFFF00"/>
                </a:highlight>
                <a:latin typeface="微软雅黑" panose="020B0503020204020204" charset="-122"/>
                <a:cs typeface="微软雅黑" panose="020B0503020204020204" charset="-122"/>
                <a:sym typeface="+mn-ea"/>
              </a:rPr>
              <a:t>内乱</a:t>
            </a:r>
            <a:r>
              <a:rPr sz="2800" b="1">
                <a:solidFill>
                  <a:srgbClr val="000000"/>
                </a:solidFill>
                <a:latin typeface="微软雅黑" panose="020B0503020204020204" charset="-122"/>
                <a:cs typeface="微软雅黑" panose="020B0503020204020204" charset="-122"/>
                <a:sym typeface="+mn-ea"/>
              </a:rPr>
              <a:t>。</a:t>
            </a:r>
            <a:endParaRPr sz="2800" b="1">
              <a:solidFill>
                <a:srgbClr val="000000"/>
              </a:solidFill>
              <a:latin typeface="微软雅黑" panose="020B0503020204020204" charset="-122"/>
              <a:cs typeface="微软雅黑" panose="020B0503020204020204" charset="-122"/>
              <a:sym typeface="+mn-ea"/>
            </a:endParaRPr>
          </a:p>
        </p:txBody>
      </p:sp>
      <p:sp>
        <p:nvSpPr>
          <p:cNvPr id="7" name="文本框 6"/>
          <p:cNvSpPr txBox="1"/>
          <p:nvPr>
            <p:custDataLst>
              <p:tags r:id="rId7"/>
            </p:custDataLst>
          </p:nvPr>
        </p:nvSpPr>
        <p:spPr>
          <a:xfrm>
            <a:off x="843280" y="4780915"/>
            <a:ext cx="894080" cy="521970"/>
          </a:xfrm>
          <a:prstGeom prst="rect">
            <a:avLst/>
          </a:prstGeom>
          <a:noFill/>
        </p:spPr>
        <p:txBody>
          <a:bodyPr wrap="none" rtlCol="0">
            <a:spAutoFit/>
          </a:bodyPr>
          <a:lstStyle/>
          <a:p>
            <a:pPr lvl="0" algn="l">
              <a:buClrTx/>
              <a:buSzTx/>
              <a:buFontTx/>
            </a:pPr>
            <a:r>
              <a:rPr sz="2800" b="1">
                <a:solidFill>
                  <a:srgbClr val="000000"/>
                </a:solidFill>
                <a:latin typeface="微软雅黑" panose="020B0503020204020204" charset="-122"/>
                <a:cs typeface="微软雅黑" panose="020B0503020204020204" charset="-122"/>
                <a:sym typeface="+mn-ea"/>
              </a:rPr>
              <a:t>性质</a:t>
            </a:r>
            <a:endParaRPr sz="2800" b="1">
              <a:solidFill>
                <a:srgbClr val="000000"/>
              </a:solidFill>
              <a:latin typeface="微软雅黑" panose="020B0503020204020204" charset="-122"/>
              <a:cs typeface="微软雅黑" panose="020B0503020204020204" charset="-122"/>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animBg="1"/>
      <p:bldP spid="2" grpId="0"/>
      <p:bldP spid="3" grpId="0" animBg="1"/>
      <p:bldP spid="5" grpId="0"/>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1016000" y="830580"/>
            <a:ext cx="10415270" cy="645160"/>
          </a:xfrm>
          <a:prstGeom prst="rect">
            <a:avLst/>
          </a:prstGeom>
          <a:noFill/>
          <a:ln w="9525">
            <a:noFill/>
          </a:ln>
        </p:spPr>
        <p:txBody>
          <a:bodyPr wrap="square">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易误提醒</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——“文化大革命”与“文化大革命”时期</a:t>
            </a:r>
            <a:endPar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
            </p:custDataLst>
          </p:nvPr>
        </p:nvSpPr>
        <p:spPr>
          <a:xfrm>
            <a:off x="770890" y="1906905"/>
            <a:ext cx="10660380" cy="3044190"/>
          </a:xfrm>
          <a:prstGeom prst="rect">
            <a:avLst/>
          </a:prstGeom>
          <a:noFill/>
          <a:ln w="12700" cmpd="sng">
            <a:noFill/>
            <a:prstDash val="lgDash"/>
          </a:ln>
        </p:spPr>
        <p:txBody>
          <a:bodyPr wrap="square">
            <a:spAutoFit/>
          </a:bodyPr>
          <a:lstStyle/>
          <a:p>
            <a:pPr lvl="0" indent="304800" algn="just">
              <a:lnSpc>
                <a:spcPct val="120000"/>
              </a:lnSpc>
              <a:buClrTx/>
              <a:buSzTx/>
              <a:buFontTx/>
            </a:pPr>
            <a:r>
              <a:rPr lang="zh-CN" sz="3200">
                <a:latin typeface="楷体" panose="02010609060101010101" pitchFamily="49" charset="-122"/>
                <a:ea typeface="楷体" panose="02010609060101010101" pitchFamily="49" charset="-122"/>
                <a:cs typeface="仿宋_GB2312" charset="0"/>
                <a:sym typeface="+mn-ea"/>
              </a:rPr>
              <a:t>“文化大革命”是一场内乱，应该从根本上否定；“文化大革命”时期我国仍取得了一定的成就(主要有两大成就：一是外交领域，二是科技领域的原子弹、氢弹和人造地球卫星)，这些成就是党和人民对错误进行抵制的结果，而不是“文化大革命”的成就。</a:t>
            </a:r>
            <a:endParaRPr lang="zh-CN" sz="3200">
              <a:latin typeface="楷体" panose="02010609060101010101" pitchFamily="49" charset="-122"/>
              <a:ea typeface="楷体" panose="02010609060101010101" pitchFamily="49" charset="-122"/>
              <a:cs typeface="仿宋_GB2312" charset="0"/>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6" name="圆角矩形 1454085"/>
          <p:cNvSpPr/>
          <p:nvPr>
            <p:custDataLst>
              <p:tags r:id="rId1"/>
            </p:custDataLst>
          </p:nvPr>
        </p:nvSpPr>
        <p:spPr>
          <a:xfrm>
            <a:off x="679450" y="1462405"/>
            <a:ext cx="11257280" cy="473519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4" name="矩形 3"/>
          <p:cNvSpPr/>
          <p:nvPr>
            <p:custDataLst>
              <p:tags r:id="rId2"/>
            </p:custDataLst>
          </p:nvPr>
        </p:nvSpPr>
        <p:spPr>
          <a:xfrm>
            <a:off x="744855" y="1093470"/>
            <a:ext cx="11191875"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剪去对角的矩形 12"/>
          <p:cNvSpPr/>
          <p:nvPr>
            <p:custDataLst>
              <p:tags r:id="rId3"/>
            </p:custDataLst>
          </p:nvPr>
        </p:nvSpPr>
        <p:spPr>
          <a:xfrm>
            <a:off x="679197" y="709062"/>
            <a:ext cx="4695228" cy="753406"/>
          </a:xfrm>
          <a:prstGeom prst="snip2DiagRect">
            <a:avLst>
              <a:gd name="adj1" fmla="val 0"/>
              <a:gd name="adj2" fmla="val 22549"/>
            </a:avLst>
          </a:pr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8" name="矩形 27"/>
          <p:cNvSpPr/>
          <p:nvPr>
            <p:custDataLst>
              <p:tags r:id="rId4"/>
            </p:custDataLst>
          </p:nvPr>
        </p:nvSpPr>
        <p:spPr>
          <a:xfrm>
            <a:off x="1218565" y="892810"/>
            <a:ext cx="2766060" cy="474980"/>
          </a:xfrm>
          <a:prstGeom prst="rect">
            <a:avLst/>
          </a:prstGeom>
        </p:spPr>
        <p:txBody>
          <a:bodyPr wrap="square" lIns="90000" tIns="46800" rIns="90000" bIns="0" anchor="b" anchorCtr="0">
            <a:noAutofit/>
          </a:bodyPr>
          <a:lstStyle/>
          <a:p>
            <a:pPr lvl="0" algn="r" defTabSz="913765">
              <a:lnSpc>
                <a:spcPct val="130000"/>
              </a:lnSpc>
              <a:defRPr/>
            </a:pPr>
            <a:r>
              <a:rPr lang="en-US" altLang="zh-CN"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2   </a:t>
            </a:r>
            <a:r>
              <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考情分析</a:t>
            </a:r>
            <a:endPar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graphicFrame>
        <p:nvGraphicFramePr>
          <p:cNvPr id="6" name="表格 5"/>
          <p:cNvGraphicFramePr>
            <a:graphicFrameLocks noGrp="1"/>
          </p:cNvGraphicFramePr>
          <p:nvPr>
            <p:custDataLst>
              <p:tags r:id="rId5"/>
            </p:custDataLst>
          </p:nvPr>
        </p:nvGraphicFramePr>
        <p:xfrm>
          <a:off x="6704964" y="1679998"/>
          <a:ext cx="5045076" cy="4265295"/>
        </p:xfrm>
        <a:graphic>
          <a:graphicData uri="http://schemas.openxmlformats.org/drawingml/2006/table">
            <a:tbl>
              <a:tblPr firstRow="1" bandRow="1">
                <a:tableStyleId>{5C22544A-7EE6-4342-B048-85BDC9FD1C3A}</a:tableStyleId>
              </a:tblPr>
              <a:tblGrid>
                <a:gridCol w="1025971"/>
                <a:gridCol w="1221930"/>
                <a:gridCol w="2797175"/>
              </a:tblGrid>
              <a:tr h="444500">
                <a:tc>
                  <a:txBody>
                    <a:bodyPr wrap="square"/>
                    <a:lstStyle/>
                    <a:p>
                      <a:pPr algn="ctr">
                        <a:buNone/>
                      </a:pPr>
                      <a:r>
                        <a:rPr lang="zh-CN" altLang="en-US">
                          <a:solidFill>
                            <a:schemeClr val="tx1"/>
                          </a:solidFill>
                        </a:rPr>
                        <a:t>时间</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高考真题</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考查角度</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9358">
                <a:tc rowSpan="9">
                  <a:txBody>
                    <a:bodyPr wrap="square"/>
                    <a:lstStyle/>
                    <a:p>
                      <a:pPr algn="ctr">
                        <a:buNone/>
                      </a:pPr>
                      <a:r>
                        <a:rPr lang="en-US" altLang="zh-CN" sz="1800" smtClean="0">
                          <a:solidFill>
                            <a:schemeClr val="tx1"/>
                          </a:solidFill>
                          <a:sym typeface="+mn-ea"/>
                        </a:rPr>
                        <a:t>2022</a:t>
                      </a:r>
                      <a:r>
                        <a:rPr lang="zh-CN" altLang="en-US" sz="1800" smtClean="0">
                          <a:solidFill>
                            <a:schemeClr val="tx1"/>
                          </a:solidFill>
                          <a:sym typeface="+mn-ea"/>
                        </a:rPr>
                        <a:t>年</a:t>
                      </a:r>
                      <a:endParaRPr lang="zh-CN" altLang="en-US" sz="1800">
                        <a:solidFill>
                          <a:schemeClr val="tx1"/>
                        </a:solidFill>
                        <a:sym typeface="+mn-ea"/>
                      </a:endParaRPr>
                    </a:p>
                  </a:txBody>
                  <a:tcPr vert="horz"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mtClean="0">
                          <a:solidFill>
                            <a:schemeClr val="tx1"/>
                          </a:solidFill>
                        </a:rPr>
                        <a:t>辽宁卷</a:t>
                      </a:r>
                      <a:endParaRPr lang="zh-CN" altLang="en-US" smtClean="0">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抗美援朝</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mtClean="0">
                          <a:solidFill>
                            <a:schemeClr val="tx1"/>
                          </a:solidFill>
                        </a:rPr>
                        <a:t>海南卷</a:t>
                      </a:r>
                      <a:endParaRPr lang="zh-CN" altLang="en-US" smtClean="0">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新中国成立</a:t>
                      </a:r>
                      <a:endParaRPr lang="en-US" altLang="zh-CN">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广东卷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a:solidFill>
                            <a:schemeClr val="tx1"/>
                          </a:solidFill>
                        </a:rPr>
                        <a:t>日内瓦会议</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山东卷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人民政权的巩固</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湖南卷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建国后农业，城乡关系</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河北卷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en-US" altLang="zh-CN">
                          <a:solidFill>
                            <a:schemeClr val="tx1"/>
                          </a:solidFill>
                        </a:rPr>
                        <a:t>1949-1976</a:t>
                      </a:r>
                      <a:r>
                        <a:rPr lang="zh-CN" altLang="en-US">
                          <a:solidFill>
                            <a:schemeClr val="tx1"/>
                          </a:solidFill>
                        </a:rPr>
                        <a:t>年文教卫成就</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福建卷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湖北卷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en-US" altLang="zh-CN" sz="1800">
                          <a:solidFill>
                            <a:schemeClr val="tx1"/>
                          </a:solidFill>
                          <a:sym typeface="+mn-ea"/>
                        </a:rPr>
                        <a:t>1949-1976</a:t>
                      </a:r>
                      <a:r>
                        <a:rPr lang="zh-CN" altLang="en-US" sz="1800">
                          <a:solidFill>
                            <a:schemeClr val="tx1"/>
                          </a:solidFill>
                          <a:sym typeface="+mn-ea"/>
                        </a:rPr>
                        <a:t>年成就</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sz="1800" smtClean="0">
                          <a:solidFill>
                            <a:schemeClr val="tx1"/>
                          </a:solidFill>
                          <a:sym typeface="+mn-ea"/>
                        </a:rPr>
                        <a:t>全国乙卷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en-US" altLang="zh-CN">
                          <a:solidFill>
                            <a:schemeClr val="tx1"/>
                          </a:solidFill>
                        </a:rPr>
                        <a:t>1949-1976</a:t>
                      </a:r>
                      <a:r>
                        <a:rPr lang="zh-CN" altLang="en-US">
                          <a:solidFill>
                            <a:schemeClr val="tx1"/>
                          </a:solidFill>
                        </a:rPr>
                        <a:t>年国防成就</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graphicFrame>
        <p:nvGraphicFramePr>
          <p:cNvPr id="2" name="表格 1"/>
          <p:cNvGraphicFramePr>
            <a:graphicFrameLocks noGrp="1"/>
          </p:cNvGraphicFramePr>
          <p:nvPr>
            <p:custDataLst>
              <p:tags r:id="rId6"/>
            </p:custDataLst>
          </p:nvPr>
        </p:nvGraphicFramePr>
        <p:xfrm>
          <a:off x="1117600" y="1696510"/>
          <a:ext cx="5147945" cy="4264025"/>
        </p:xfrm>
        <a:graphic>
          <a:graphicData uri="http://schemas.openxmlformats.org/drawingml/2006/table">
            <a:tbl>
              <a:tblPr firstRow="1" bandRow="1">
                <a:tableStyleId>{5C22544A-7EE6-4342-B048-85BDC9FD1C3A}</a:tableStyleId>
              </a:tblPr>
              <a:tblGrid>
                <a:gridCol w="977450"/>
                <a:gridCol w="1356044"/>
                <a:gridCol w="2814239"/>
              </a:tblGrid>
              <a:tr h="426720">
                <a:tc>
                  <a:txBody>
                    <a:bodyPr wrap="square"/>
                    <a:lstStyle/>
                    <a:p>
                      <a:pPr algn="ctr">
                        <a:buNone/>
                      </a:pPr>
                      <a:r>
                        <a:rPr lang="zh-CN" altLang="en-US">
                          <a:solidFill>
                            <a:schemeClr val="tx1"/>
                          </a:solidFill>
                        </a:rPr>
                        <a:t>时间</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高考真题</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考查角度</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rowSpan="7">
                  <a:txBody>
                    <a:bodyPr wrap="square"/>
                    <a:lstStyle/>
                    <a:p>
                      <a:pPr algn="ctr">
                        <a:buNone/>
                      </a:pPr>
                      <a:r>
                        <a:rPr lang="en-US" altLang="zh-CN">
                          <a:solidFill>
                            <a:schemeClr val="tx1"/>
                          </a:solidFill>
                        </a:rPr>
                        <a:t>2023</a:t>
                      </a:r>
                      <a:r>
                        <a:rPr lang="zh-CN" altLang="en-US">
                          <a:solidFill>
                            <a:schemeClr val="tx1"/>
                          </a:solidFill>
                        </a:rPr>
                        <a:t>年</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湖南卷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恢复国民经济</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海南卷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抗战、新中国建立</a:t>
                      </a:r>
                      <a:endParaRPr lang="en-US" altLang="zh-CN">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山东卷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三大改造</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sz="1800" smtClean="0">
                          <a:solidFill>
                            <a:schemeClr val="tx1"/>
                          </a:solidFill>
                          <a:sym typeface="+mn-ea"/>
                        </a:rPr>
                        <a:t>全国甲卷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国家记忆：武汉长江大桥</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3">
                  <a:txBody>
                    <a:bodyPr wrap="square"/>
                    <a:lstStyle/>
                    <a:p>
                      <a:pPr algn="ctr">
                        <a:buNone/>
                      </a:pPr>
                      <a:r>
                        <a:rPr lang="en-US" altLang="zh-CN">
                          <a:solidFill>
                            <a:schemeClr val="tx1"/>
                          </a:solidFill>
                        </a:rPr>
                        <a:t>1949-1976</a:t>
                      </a:r>
                      <a:r>
                        <a:rPr lang="zh-CN" altLang="en-US">
                          <a:solidFill>
                            <a:schemeClr val="tx1"/>
                          </a:solidFill>
                        </a:rPr>
                        <a:t>年的建设成就</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1800" smtClean="0">
                          <a:solidFill>
                            <a:schemeClr val="tx1"/>
                          </a:solidFill>
                          <a:sym typeface="+mn-ea"/>
                        </a:rPr>
                        <a:t>全国乙卷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浙江</a:t>
                      </a:r>
                      <a:r>
                        <a:rPr lang="en-US" altLang="zh-CN">
                          <a:solidFill>
                            <a:schemeClr val="tx1"/>
                          </a:solidFill>
                        </a:rPr>
                        <a:t>1</a:t>
                      </a:r>
                      <a:r>
                        <a:rPr lang="zh-CN" altLang="en-US">
                          <a:solidFill>
                            <a:schemeClr val="tx1"/>
                          </a:solidFill>
                        </a:rPr>
                        <a:t>月</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rowSpan="3">
                  <a:txBody>
                    <a:bodyPr wrap="square"/>
                    <a:lstStyle/>
                    <a:p>
                      <a:pPr algn="ctr">
                        <a:buNone/>
                      </a:pPr>
                      <a:r>
                        <a:rPr lang="en-US" altLang="zh-CN">
                          <a:solidFill>
                            <a:schemeClr val="tx1"/>
                          </a:solidFill>
                        </a:rPr>
                        <a:t>2022</a:t>
                      </a:r>
                      <a:endParaRPr lang="en-US" altLang="zh-CN">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a:solidFill>
                            <a:schemeClr val="tx1"/>
                          </a:solidFill>
                        </a:rPr>
                        <a:t>重庆卷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新中国建立，中华文化</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恢复国民经济</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福建卷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en-US" altLang="zh-CN" sz="1800">
                          <a:solidFill>
                            <a:schemeClr val="tx1"/>
                          </a:solidFill>
                          <a:sym typeface="+mn-ea"/>
                        </a:rPr>
                        <a:t>1949-1976</a:t>
                      </a:r>
                      <a:r>
                        <a:rPr lang="zh-CN" altLang="en-US" sz="1800">
                          <a:solidFill>
                            <a:schemeClr val="tx1"/>
                          </a:solidFill>
                          <a:sym typeface="+mn-ea"/>
                        </a:rPr>
                        <a:t>年工农成就</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ustDataLst>
      <p:tags r:id="rId7"/>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p:nvPr>
            <p:custDataLst>
              <p:tags r:id="rId1"/>
            </p:custDataLst>
          </p:nvPr>
        </p:nvSpPr>
        <p:spPr>
          <a:xfrm>
            <a:off x="389255" y="4119245"/>
            <a:ext cx="1066800" cy="533400"/>
          </a:xfrm>
          <a:prstGeom prst="rect">
            <a:avLst/>
          </a:prstGeom>
          <a:noFill/>
          <a:ln w="9525" cap="flat" cmpd="sng">
            <a:solidFill>
              <a:schemeClr val="tx1"/>
            </a:solidFill>
            <a:prstDash val="solid"/>
            <a:miter/>
            <a:headEnd type="none" w="med" len="med"/>
            <a:tailEnd type="none" w="med" len="med"/>
          </a:ln>
        </p:spPr>
        <p:txBody>
          <a:bodyPr wrap="none" lIns="90170" tIns="46990" rIns="90170" bIns="4699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2800" b="1">
                <a:latin typeface="Verdana" panose="020B0604030504040204" pitchFamily="34" charset="0"/>
                <a:ea typeface="黑体" panose="02010609060101010101" charset="-122"/>
              </a:rPr>
              <a:t>失误：　</a:t>
            </a:r>
            <a:endParaRPr lang="zh-CN" altLang="en-US" sz="2800" b="1">
              <a:latin typeface="Verdana" panose="020B0604030504040204" pitchFamily="34" charset="0"/>
              <a:ea typeface="黑体" panose="02010609060101010101" charset="-122"/>
            </a:endParaRPr>
          </a:p>
        </p:txBody>
      </p:sp>
      <p:sp>
        <p:nvSpPr>
          <p:cNvPr id="158723" name="Rectangle 3"/>
          <p:cNvSpPr/>
          <p:nvPr>
            <p:custDataLst>
              <p:tags r:id="rId2"/>
            </p:custDataLst>
          </p:nvPr>
        </p:nvSpPr>
        <p:spPr>
          <a:xfrm>
            <a:off x="389255" y="1652482"/>
            <a:ext cx="1143000" cy="609600"/>
          </a:xfrm>
          <a:prstGeom prst="rect">
            <a:avLst/>
          </a:prstGeom>
          <a:noFill/>
          <a:ln w="9525" cap="flat" cmpd="sng">
            <a:solidFill>
              <a:schemeClr val="tx1"/>
            </a:solidFill>
            <a:prstDash val="solid"/>
            <a:miter/>
            <a:headEnd type="none" w="med" len="med"/>
            <a:tailEnd type="none" w="med" len="med"/>
          </a:ln>
        </p:spPr>
        <p:txBody>
          <a:bodyPr wrap="none" lIns="90170" tIns="46990" rIns="90170" bIns="4699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2800" b="1">
                <a:latin typeface="Verdana" panose="020B0604030504040204" pitchFamily="34" charset="0"/>
                <a:ea typeface="黑体" panose="02010609060101010101" charset="-122"/>
              </a:rPr>
              <a:t>正确：　</a:t>
            </a:r>
            <a:endParaRPr lang="zh-CN" altLang="en-US" sz="2800" b="1">
              <a:latin typeface="Verdana" panose="020B0604030504040204" pitchFamily="34" charset="0"/>
              <a:ea typeface="黑体" panose="02010609060101010101" charset="-122"/>
            </a:endParaRPr>
          </a:p>
        </p:txBody>
      </p:sp>
      <p:sp>
        <p:nvSpPr>
          <p:cNvPr id="25604" name="Rectangle 4">
            <a:hlinkClick r:id="" action="ppaction://noaction"/>
          </p:cNvPr>
          <p:cNvSpPr/>
          <p:nvPr>
            <p:custDataLst>
              <p:tags r:id="rId3"/>
            </p:custDataLst>
          </p:nvPr>
        </p:nvSpPr>
        <p:spPr>
          <a:xfrm>
            <a:off x="4267200" y="1523683"/>
            <a:ext cx="1572684" cy="832485"/>
          </a:xfrm>
          <a:prstGeom prst="rect">
            <a:avLst/>
          </a:prstGeom>
          <a:noFill/>
          <a:ln w="9525" cap="flat" cmpd="sng">
            <a:solidFill>
              <a:schemeClr val="tx1"/>
            </a:solidFill>
            <a:prstDash val="solid"/>
            <a:miter/>
            <a:headEnd type="none" w="med" len="med"/>
            <a:tailEnd type="none" w="med" len="med"/>
          </a:ln>
        </p:spPr>
        <p:txBody>
          <a:bodyPr wrap="square" lIns="90170" tIns="46990" rIns="90170" bIns="46990" anchor="ctr">
            <a:spAutoFit/>
          </a:bodyPr>
          <a:lstStyle/>
          <a:p>
            <a:pPr lvl="0" algn="ctr">
              <a:buClrTx/>
              <a:buSzTx/>
              <a:buFontTx/>
              <a:defRPr/>
            </a:pPr>
            <a:r>
              <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rPr>
              <a:t>中共八大</a:t>
            </a:r>
            <a:endPar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endParaRPr>
          </a:p>
          <a:p>
            <a:pPr lvl="0" algn="ctr">
              <a:buClrTx/>
              <a:buSzTx/>
              <a:buFontTx/>
              <a:defRPr/>
            </a:pPr>
            <a:r>
              <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rPr>
              <a:t>1956</a:t>
            </a:r>
            <a:endPar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endParaRPr>
          </a:p>
        </p:txBody>
      </p:sp>
      <p:sp>
        <p:nvSpPr>
          <p:cNvPr id="25605" name="Rectangle 5">
            <a:hlinkClick r:id="" action="ppaction://noaction"/>
          </p:cNvPr>
          <p:cNvSpPr/>
          <p:nvPr>
            <p:custDataLst>
              <p:tags r:id="rId4"/>
            </p:custDataLst>
          </p:nvPr>
        </p:nvSpPr>
        <p:spPr>
          <a:xfrm>
            <a:off x="1924050" y="4119245"/>
            <a:ext cx="2521585" cy="462915"/>
          </a:xfrm>
          <a:prstGeom prst="rect">
            <a:avLst/>
          </a:prstGeom>
          <a:noFill/>
          <a:ln w="9525" cap="flat" cmpd="sng">
            <a:solidFill>
              <a:schemeClr val="tx1"/>
            </a:solidFill>
            <a:prstDash val="solid"/>
            <a:miter/>
            <a:headEnd type="none" w="med" len="med"/>
            <a:tailEnd type="none" w="med" len="med"/>
          </a:ln>
        </p:spPr>
        <p:txBody>
          <a:bodyPr wrap="square" lIns="90170" tIns="46990" rIns="90170" bIns="46990" anchor="ctr">
            <a:spAutoFit/>
          </a:bodyPr>
          <a:lstStyle/>
          <a:p>
            <a:pPr lvl="0" algn="ctr">
              <a:buClrTx/>
              <a:buSzTx/>
              <a:buFontTx/>
              <a:defRPr/>
            </a:pPr>
            <a:r>
              <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rPr>
              <a:t>“大跃进”1958 </a:t>
            </a:r>
            <a:endPar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endParaRPr>
          </a:p>
        </p:txBody>
      </p:sp>
      <p:sp>
        <p:nvSpPr>
          <p:cNvPr id="25606" name="Rectangle 6">
            <a:hlinkClick r:id="" action="ppaction://noaction"/>
          </p:cNvPr>
          <p:cNvSpPr/>
          <p:nvPr>
            <p:custDataLst>
              <p:tags r:id="rId5"/>
            </p:custDataLst>
          </p:nvPr>
        </p:nvSpPr>
        <p:spPr>
          <a:xfrm>
            <a:off x="4838065" y="4119245"/>
            <a:ext cx="2983230" cy="462915"/>
          </a:xfrm>
          <a:prstGeom prst="rect">
            <a:avLst/>
          </a:prstGeom>
          <a:noFill/>
          <a:ln w="9525" cap="flat" cmpd="sng">
            <a:solidFill>
              <a:schemeClr val="tx1"/>
            </a:solidFill>
            <a:prstDash val="solid"/>
            <a:miter/>
            <a:headEnd type="none" w="med" len="med"/>
            <a:tailEnd type="none" w="med" len="med"/>
          </a:ln>
        </p:spPr>
        <p:txBody>
          <a:bodyPr wrap="square" lIns="90170" tIns="46990" rIns="90170" bIns="46990" anchor="ctr">
            <a:spAutoFit/>
          </a:bodyPr>
          <a:lstStyle/>
          <a:p>
            <a:pPr lvl="0" algn="ctr">
              <a:buClrTx/>
              <a:buSzTx/>
              <a:buFontTx/>
              <a:defRPr/>
            </a:pPr>
            <a:r>
              <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rPr>
              <a:t>人民公社化运动1958</a:t>
            </a:r>
            <a:endPar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endParaRPr>
          </a:p>
        </p:txBody>
      </p:sp>
      <p:sp>
        <p:nvSpPr>
          <p:cNvPr id="25607" name="Rectangle 7">
            <a:hlinkClick r:id="" action="ppaction://noaction"/>
          </p:cNvPr>
          <p:cNvSpPr/>
          <p:nvPr>
            <p:custDataLst>
              <p:tags r:id="rId6"/>
            </p:custDataLst>
          </p:nvPr>
        </p:nvSpPr>
        <p:spPr>
          <a:xfrm>
            <a:off x="8373533" y="1523683"/>
            <a:ext cx="2800351" cy="832485"/>
          </a:xfrm>
          <a:prstGeom prst="rect">
            <a:avLst/>
          </a:prstGeom>
          <a:noFill/>
          <a:ln w="9525" cap="flat" cmpd="sng">
            <a:solidFill>
              <a:schemeClr val="tx1"/>
            </a:solidFill>
            <a:prstDash val="solid"/>
            <a:miter/>
            <a:headEnd type="none" w="med" len="med"/>
            <a:tailEnd type="none" w="med" len="med"/>
          </a:ln>
        </p:spPr>
        <p:txBody>
          <a:bodyPr wrap="square" lIns="90170" tIns="46990" rIns="90170" bIns="46990" anchor="ctr">
            <a:spAutoFit/>
          </a:bodyPr>
          <a:lstStyle/>
          <a:p>
            <a:pPr lvl="0" algn="ctr">
              <a:buClrTx/>
              <a:buSzTx/>
              <a:buFontTx/>
              <a:defRPr/>
            </a:pPr>
            <a:r>
              <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rPr>
              <a:t>国民经济的调整</a:t>
            </a:r>
            <a:endPar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endParaRPr>
          </a:p>
          <a:p>
            <a:pPr lvl="0" algn="ctr">
              <a:buClrTx/>
              <a:buSzTx/>
              <a:buFontTx/>
              <a:defRPr/>
            </a:pPr>
            <a:r>
              <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rPr>
              <a:t>1961</a:t>
            </a:r>
            <a:endPar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endParaRPr>
          </a:p>
        </p:txBody>
      </p:sp>
      <p:grpSp>
        <p:nvGrpSpPr>
          <p:cNvPr id="2" name="Group 8"/>
          <p:cNvGrpSpPr/>
          <p:nvPr>
            <p:custDataLst>
              <p:tags r:id="rId7"/>
            </p:custDataLst>
          </p:nvPr>
        </p:nvGrpSpPr>
        <p:grpSpPr>
          <a:xfrm>
            <a:off x="1911351" y="4646084"/>
            <a:ext cx="2591911" cy="1655233"/>
            <a:chOff x="0" y="0"/>
            <a:chExt cx="1633" cy="1043"/>
          </a:xfrm>
        </p:grpSpPr>
        <p:sp>
          <p:nvSpPr>
            <p:cNvPr id="158746" name="AutoShape 9"/>
            <p:cNvSpPr/>
            <p:nvPr>
              <p:custDataLst>
                <p:tags r:id="rId8"/>
              </p:custDataLst>
            </p:nvPr>
          </p:nvSpPr>
          <p:spPr>
            <a:xfrm>
              <a:off x="0" y="0"/>
              <a:ext cx="1633" cy="1043"/>
            </a:xfrm>
            <a:prstGeom prst="upArrowCallout">
              <a:avLst>
                <a:gd name="adj1" fmla="val 11539"/>
                <a:gd name="adj2" fmla="val 39141"/>
                <a:gd name="adj3" fmla="val 13162"/>
                <a:gd name="adj4" fmla="val 79120"/>
              </a:avLst>
            </a:prstGeom>
            <a:solidFill>
              <a:schemeClr val="accent1"/>
            </a:solidFill>
            <a:ln w="9525" cap="flat" cmpd="sng">
              <a:solidFill>
                <a:schemeClr val="tx1"/>
              </a:solidFill>
              <a:prstDash val="solid"/>
              <a:miter/>
              <a:headEnd type="none" w="med" len="med"/>
              <a:tailEnd type="none" w="med" len="med"/>
            </a:ln>
          </p:spPr>
          <p:txBody>
            <a:bodyPr wrap="none" lIns="120226" tIns="62653" rIns="120226" bIns="62653"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endParaRPr lang="en-US" altLang="zh-CN" sz="2800" b="1">
                <a:solidFill>
                  <a:srgbClr val="FF0000"/>
                </a:solidFill>
                <a:latin typeface="黑体" panose="02010609060101010101" charset="-122"/>
                <a:ea typeface="黑体" panose="02010609060101010101" charset="-122"/>
              </a:endParaRPr>
            </a:p>
            <a:p>
              <a:pPr marL="0" lvl="0" indent="0" algn="ctr">
                <a:spcBef>
                  <a:spcPct val="0"/>
                </a:spcBef>
                <a:buNone/>
              </a:pPr>
              <a:endParaRPr lang="en-US" altLang="zh-CN" sz="2800" b="1">
                <a:solidFill>
                  <a:srgbClr val="FF0000"/>
                </a:solidFill>
                <a:latin typeface="黑体" panose="02010609060101010101" charset="-122"/>
                <a:ea typeface="黑体" panose="02010609060101010101" charset="-122"/>
              </a:endParaRPr>
            </a:p>
          </p:txBody>
        </p:sp>
        <p:sp>
          <p:nvSpPr>
            <p:cNvPr id="158747" name="Text Box 10"/>
            <p:cNvSpPr txBox="1"/>
            <p:nvPr>
              <p:custDataLst>
                <p:tags r:id="rId9"/>
              </p:custDataLst>
            </p:nvPr>
          </p:nvSpPr>
          <p:spPr>
            <a:xfrm>
              <a:off x="57" y="453"/>
              <a:ext cx="1504" cy="350"/>
            </a:xfrm>
            <a:prstGeom prst="rect">
              <a:avLst/>
            </a:prstGeom>
            <a:solidFill>
              <a:schemeClr val="accent1">
                <a:alpha val="100000"/>
              </a:schemeClr>
            </a:solidFill>
            <a:ln w="9525" cap="flat" cmpd="sng">
              <a:noFill/>
              <a:prstDash val="solid"/>
              <a:miter/>
              <a:headEnd type="none" w="med" len="med"/>
              <a:tailEnd type="none" w="med" len="med"/>
            </a:ln>
          </p:spPr>
          <p:txBody>
            <a:bodyPr wrap="square" lIns="120226" tIns="62653" rIns="120226" bIns="62653">
              <a:spAutoFit/>
            </a:bodyPr>
            <a:lstStyle/>
            <a:p>
              <a:pPr lvl="0" algn="ctr">
                <a:buClrTx/>
                <a:buSzTx/>
                <a:buFontTx/>
                <a:defRPr/>
              </a:pPr>
              <a:r>
                <a:rPr lang="zh-CN" altLang="en-US" sz="2800" b="1">
                  <a:solidFill>
                    <a:srgbClr val="FF0000"/>
                  </a:solidFill>
                  <a:effectLst>
                    <a:outerShdw blurRad="38100" dist="38100" dir="2700000">
                      <a:srgbClr val="000000"/>
                    </a:outerShdw>
                  </a:effectLst>
                  <a:latin typeface="Arial" panose="020B0604020202020204"/>
                  <a:ea typeface="黑体" panose="02010609060101010101" charset="-122"/>
                  <a:cs typeface="+mn-ea"/>
                  <a:sym typeface="+mn-ea"/>
                </a:rPr>
                <a:t>尊重客观规律</a:t>
              </a:r>
              <a:endParaRPr lang="zh-CN" altLang="en-US" sz="2800" b="1">
                <a:solidFill>
                  <a:srgbClr val="FF0000"/>
                </a:solidFill>
                <a:effectLst>
                  <a:outerShdw blurRad="38100" dist="38100" dir="2700000">
                    <a:srgbClr val="000000"/>
                  </a:outerShdw>
                </a:effectLst>
                <a:latin typeface="Arial" panose="020B0604020202020204"/>
                <a:ea typeface="黑体" panose="02010609060101010101" charset="-122"/>
                <a:cs typeface="+mn-ea"/>
                <a:sym typeface="+mn-ea"/>
              </a:endParaRPr>
            </a:p>
          </p:txBody>
        </p:sp>
      </p:grpSp>
      <p:grpSp>
        <p:nvGrpSpPr>
          <p:cNvPr id="3" name="Group 11"/>
          <p:cNvGrpSpPr/>
          <p:nvPr>
            <p:custDataLst>
              <p:tags r:id="rId10"/>
            </p:custDataLst>
          </p:nvPr>
        </p:nvGrpSpPr>
        <p:grpSpPr>
          <a:xfrm>
            <a:off x="5016500" y="4646084"/>
            <a:ext cx="2650767" cy="1655233"/>
            <a:chOff x="0" y="0"/>
            <a:chExt cx="1633" cy="1043"/>
          </a:xfrm>
        </p:grpSpPr>
        <p:sp>
          <p:nvSpPr>
            <p:cNvPr id="158744" name="AutoShape 12"/>
            <p:cNvSpPr/>
            <p:nvPr>
              <p:custDataLst>
                <p:tags r:id="rId11"/>
              </p:custDataLst>
            </p:nvPr>
          </p:nvSpPr>
          <p:spPr>
            <a:xfrm>
              <a:off x="0" y="0"/>
              <a:ext cx="1633" cy="1043"/>
            </a:xfrm>
            <a:prstGeom prst="upArrowCallout">
              <a:avLst>
                <a:gd name="adj1" fmla="val 11539"/>
                <a:gd name="adj2" fmla="val 39141"/>
                <a:gd name="adj3" fmla="val 13162"/>
                <a:gd name="adj4" fmla="val 79120"/>
              </a:avLst>
            </a:prstGeom>
            <a:solidFill>
              <a:schemeClr val="accent1"/>
            </a:solidFill>
            <a:ln w="9525" cap="flat" cmpd="sng">
              <a:solidFill>
                <a:schemeClr val="tx1"/>
              </a:solidFill>
              <a:prstDash val="solid"/>
              <a:miter/>
              <a:headEnd type="none" w="med" len="med"/>
              <a:tailEnd type="none" w="med" len="med"/>
            </a:ln>
          </p:spPr>
          <p:txBody>
            <a:bodyPr wrap="none" lIns="120226" tIns="62653" rIns="120226" bIns="62653"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endParaRPr lang="en-US" altLang="zh-CN" sz="2800" b="1">
                <a:solidFill>
                  <a:srgbClr val="FF0000"/>
                </a:solidFill>
                <a:latin typeface="黑体" panose="02010609060101010101" charset="-122"/>
                <a:ea typeface="黑体" panose="02010609060101010101" charset="-122"/>
              </a:endParaRPr>
            </a:p>
            <a:p>
              <a:pPr marL="0" lvl="0" indent="0" algn="ctr">
                <a:spcBef>
                  <a:spcPct val="0"/>
                </a:spcBef>
                <a:buNone/>
              </a:pPr>
              <a:endParaRPr lang="en-US" altLang="zh-CN" sz="2800" b="1">
                <a:solidFill>
                  <a:srgbClr val="FF0000"/>
                </a:solidFill>
                <a:latin typeface="黑体" panose="02010609060101010101" charset="-122"/>
                <a:ea typeface="黑体" panose="02010609060101010101" charset="-122"/>
              </a:endParaRPr>
            </a:p>
          </p:txBody>
        </p:sp>
        <p:sp>
          <p:nvSpPr>
            <p:cNvPr id="158745" name="Text Box 13"/>
            <p:cNvSpPr txBox="1"/>
            <p:nvPr>
              <p:custDataLst>
                <p:tags r:id="rId12"/>
              </p:custDataLst>
            </p:nvPr>
          </p:nvSpPr>
          <p:spPr>
            <a:xfrm>
              <a:off x="74" y="226"/>
              <a:ext cx="1506" cy="810"/>
            </a:xfrm>
            <a:prstGeom prst="rect">
              <a:avLst/>
            </a:prstGeom>
            <a:solidFill>
              <a:schemeClr val="accent1">
                <a:alpha val="100000"/>
              </a:schemeClr>
            </a:solidFill>
            <a:ln w="9525" cap="flat" cmpd="sng">
              <a:noFill/>
              <a:prstDash val="solid"/>
              <a:miter/>
              <a:headEnd type="none" w="med" len="med"/>
              <a:tailEnd type="none" w="med" len="med"/>
            </a:ln>
          </p:spPr>
          <p:txBody>
            <a:bodyPr wrap="square" lIns="120226" tIns="62653" rIns="120226" bIns="62653">
              <a:spAutoFit/>
            </a:bodyPr>
            <a:lstStyle/>
            <a:p>
              <a:pPr lvl="0" algn="ctr">
                <a:lnSpc>
                  <a:spcPct val="90000"/>
                </a:lnSpc>
                <a:buClrTx/>
                <a:buSzTx/>
                <a:buFontTx/>
                <a:defRPr/>
              </a:pPr>
              <a:r>
                <a:rPr lang="zh-CN" altLang="en-US" sz="2800" b="1">
                  <a:solidFill>
                    <a:srgbClr val="FF0000"/>
                  </a:solidFill>
                  <a:effectLst>
                    <a:outerShdw blurRad="38100" dist="38100" dir="2700000">
                      <a:srgbClr val="000000"/>
                    </a:outerShdw>
                  </a:effectLst>
                  <a:latin typeface="Arial" panose="020B0604020202020204"/>
                  <a:ea typeface="黑体" panose="02010609060101010101" charset="-122"/>
                  <a:cs typeface="+mn-ea"/>
                  <a:sym typeface="+mn-ea"/>
                </a:rPr>
                <a:t>生产关系的变革必须与生产力水平相适应</a:t>
              </a:r>
              <a:endParaRPr lang="zh-CN" altLang="en-US" sz="2800" b="1">
                <a:solidFill>
                  <a:srgbClr val="FF0000"/>
                </a:solidFill>
                <a:effectLst>
                  <a:outerShdw blurRad="38100" dist="38100" dir="2700000">
                    <a:srgbClr val="000000"/>
                  </a:outerShdw>
                </a:effectLst>
                <a:latin typeface="Arial" panose="020B0604020202020204"/>
                <a:ea typeface="黑体" panose="02010609060101010101" charset="-122"/>
                <a:cs typeface="+mn-ea"/>
                <a:sym typeface="+mn-ea"/>
              </a:endParaRPr>
            </a:p>
          </p:txBody>
        </p:sp>
      </p:grpSp>
      <p:sp>
        <p:nvSpPr>
          <p:cNvPr id="25614" name="Rectangle 14">
            <a:hlinkClick r:id="" action="ppaction://noaction"/>
          </p:cNvPr>
          <p:cNvSpPr/>
          <p:nvPr>
            <p:custDataLst>
              <p:tags r:id="rId13"/>
            </p:custDataLst>
          </p:nvPr>
        </p:nvSpPr>
        <p:spPr>
          <a:xfrm>
            <a:off x="8369300" y="4119245"/>
            <a:ext cx="2910840" cy="462915"/>
          </a:xfrm>
          <a:prstGeom prst="rect">
            <a:avLst/>
          </a:prstGeom>
          <a:noFill/>
          <a:ln w="9525" cap="flat" cmpd="sng">
            <a:solidFill>
              <a:schemeClr val="tx1"/>
            </a:solidFill>
            <a:prstDash val="solid"/>
            <a:miter/>
            <a:headEnd type="none" w="med" len="med"/>
            <a:tailEnd type="none" w="med" len="med"/>
          </a:ln>
        </p:spPr>
        <p:txBody>
          <a:bodyPr wrap="square" lIns="90170" tIns="46990" rIns="90170" bIns="46990" anchor="ctr">
            <a:spAutoFit/>
          </a:bodyPr>
          <a:lstStyle/>
          <a:p>
            <a:pPr lvl="0" algn="ctr">
              <a:buClrTx/>
              <a:buSzTx/>
              <a:buFontTx/>
              <a:defRPr/>
            </a:pPr>
            <a:r>
              <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rPr>
              <a:t>“文革”1966-1976</a:t>
            </a:r>
            <a:endPar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endParaRPr>
          </a:p>
        </p:txBody>
      </p:sp>
      <p:sp>
        <p:nvSpPr>
          <p:cNvPr id="158731" name="Rectangle 15"/>
          <p:cNvSpPr/>
          <p:nvPr>
            <p:custDataLst>
              <p:tags r:id="rId14"/>
            </p:custDataLst>
          </p:nvPr>
        </p:nvSpPr>
        <p:spPr>
          <a:xfrm>
            <a:off x="948055" y="717550"/>
            <a:ext cx="10982960" cy="635000"/>
          </a:xfrm>
          <a:prstGeom prst="rect">
            <a:avLst/>
          </a:prstGeom>
          <a:noFill/>
          <a:ln w="9525">
            <a:noFill/>
          </a:ln>
        </p:spPr>
        <p:txBody>
          <a:bodyPr wrap="square" lIns="90170" tIns="46990" rIns="90170" bIns="469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10000"/>
              </a:lnSpc>
              <a:spcBef>
                <a:spcPct val="0"/>
              </a:spcBef>
              <a:buNone/>
            </a:pPr>
            <a:r>
              <a:rPr lang="zh-CN" altLang="en-US" b="1">
                <a:solidFill>
                  <a:srgbClr val="FF0000"/>
                </a:solidFill>
                <a:latin typeface="微软雅黑" panose="020B0503020204020204" charset="-122"/>
                <a:ea typeface="微软雅黑" panose="020B0503020204020204" charset="-122"/>
                <a:cs typeface="微软雅黑" panose="020B0503020204020204" charset="-122"/>
              </a:rPr>
              <a:t>从</a:t>
            </a:r>
            <a:r>
              <a:rPr lang="en-US" altLang="zh-CN" b="1">
                <a:solidFill>
                  <a:srgbClr val="FF0000"/>
                </a:solidFill>
                <a:latin typeface="微软雅黑" panose="020B0503020204020204" charset="-122"/>
                <a:ea typeface="微软雅黑" panose="020B0503020204020204" charset="-122"/>
                <a:cs typeface="微软雅黑" panose="020B0503020204020204" charset="-122"/>
              </a:rPr>
              <a:t>50</a:t>
            </a:r>
            <a:r>
              <a:rPr lang="zh-CN" altLang="en-US" b="1">
                <a:solidFill>
                  <a:srgbClr val="FF0000"/>
                </a:solidFill>
                <a:latin typeface="微软雅黑" panose="020B0503020204020204" charset="-122"/>
                <a:ea typeface="微软雅黑" panose="020B0503020204020204" charset="-122"/>
                <a:cs typeface="微软雅黑" panose="020B0503020204020204" charset="-122"/>
              </a:rPr>
              <a:t>至</a:t>
            </a:r>
            <a:r>
              <a:rPr lang="en-US" altLang="zh-CN" b="1">
                <a:solidFill>
                  <a:srgbClr val="FF0000"/>
                </a:solidFill>
                <a:latin typeface="微软雅黑" panose="020B0503020204020204" charset="-122"/>
                <a:ea typeface="微软雅黑" panose="020B0503020204020204" charset="-122"/>
                <a:cs typeface="微软雅黑" panose="020B0503020204020204" charset="-122"/>
              </a:rPr>
              <a:t>70</a:t>
            </a:r>
            <a:r>
              <a:rPr lang="zh-CN" altLang="en-US" b="1">
                <a:solidFill>
                  <a:srgbClr val="FF0000"/>
                </a:solidFill>
                <a:latin typeface="微软雅黑" panose="020B0503020204020204" charset="-122"/>
                <a:ea typeface="微软雅黑" panose="020B0503020204020204" charset="-122"/>
                <a:cs typeface="微软雅黑" panose="020B0503020204020204" charset="-122"/>
              </a:rPr>
              <a:t>年代的社会主义建设历程中可得出哪些经验教训？</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4" name="Group 16"/>
          <p:cNvGrpSpPr/>
          <p:nvPr>
            <p:custDataLst>
              <p:tags r:id="rId15"/>
            </p:custDataLst>
          </p:nvPr>
        </p:nvGrpSpPr>
        <p:grpSpPr>
          <a:xfrm>
            <a:off x="8278012" y="4672101"/>
            <a:ext cx="3341841" cy="1650774"/>
            <a:chOff x="-64" y="20"/>
            <a:chExt cx="1528" cy="1269"/>
          </a:xfrm>
        </p:grpSpPr>
        <p:sp>
          <p:nvSpPr>
            <p:cNvPr id="158742" name="AutoShape 17"/>
            <p:cNvSpPr/>
            <p:nvPr>
              <p:custDataLst>
                <p:tags r:id="rId16"/>
              </p:custDataLst>
            </p:nvPr>
          </p:nvSpPr>
          <p:spPr>
            <a:xfrm>
              <a:off x="-64" y="20"/>
              <a:ext cx="1528" cy="1269"/>
            </a:xfrm>
            <a:prstGeom prst="upArrowCallout">
              <a:avLst>
                <a:gd name="adj1" fmla="val 9772"/>
                <a:gd name="adj2" fmla="val 33149"/>
                <a:gd name="adj3" fmla="val 13162"/>
                <a:gd name="adj4" fmla="val 79120"/>
              </a:avLst>
            </a:prstGeom>
            <a:solidFill>
              <a:schemeClr val="accent1"/>
            </a:solidFill>
            <a:ln w="9525" cap="flat" cmpd="sng">
              <a:solidFill>
                <a:schemeClr val="tx1"/>
              </a:solidFill>
              <a:prstDash val="solid"/>
              <a:miter/>
              <a:headEnd type="none" w="med" len="med"/>
              <a:tailEnd type="none" w="med" len="med"/>
            </a:ln>
          </p:spPr>
          <p:txBody>
            <a:bodyPr wrap="none" lIns="120226" tIns="62653" rIns="120226" bIns="62653"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lnSpc>
                  <a:spcPct val="90000"/>
                </a:lnSpc>
                <a:spcBef>
                  <a:spcPct val="0"/>
                </a:spcBef>
                <a:buNone/>
              </a:pPr>
              <a:endParaRPr lang="en-US" altLang="zh-CN" sz="2800" b="1">
                <a:solidFill>
                  <a:srgbClr val="FF0000"/>
                </a:solidFill>
                <a:latin typeface="黑体" panose="02010609060101010101" charset="-122"/>
                <a:ea typeface="黑体" panose="02010609060101010101" charset="-122"/>
              </a:endParaRPr>
            </a:p>
            <a:p>
              <a:pPr marL="0" lvl="0" indent="0" algn="ctr">
                <a:spcBef>
                  <a:spcPct val="0"/>
                </a:spcBef>
                <a:buNone/>
              </a:pPr>
              <a:endParaRPr lang="en-US" altLang="zh-CN" sz="2800" b="1">
                <a:solidFill>
                  <a:srgbClr val="FF0000"/>
                </a:solidFill>
                <a:latin typeface="黑体" panose="02010609060101010101" charset="-122"/>
                <a:ea typeface="黑体" panose="02010609060101010101" charset="-122"/>
              </a:endParaRPr>
            </a:p>
          </p:txBody>
        </p:sp>
        <p:sp>
          <p:nvSpPr>
            <p:cNvPr id="158743" name="Text Box 18"/>
            <p:cNvSpPr txBox="1"/>
            <p:nvPr>
              <p:custDataLst>
                <p:tags r:id="rId17"/>
              </p:custDataLst>
            </p:nvPr>
          </p:nvSpPr>
          <p:spPr>
            <a:xfrm>
              <a:off x="-12" y="416"/>
              <a:ext cx="1436" cy="691"/>
            </a:xfrm>
            <a:prstGeom prst="rect">
              <a:avLst/>
            </a:prstGeom>
            <a:solidFill>
              <a:schemeClr val="accent1">
                <a:alpha val="100000"/>
              </a:schemeClr>
            </a:solidFill>
            <a:ln w="9525" cap="flat" cmpd="sng">
              <a:noFill/>
              <a:prstDash val="solid"/>
              <a:miter/>
              <a:headEnd type="none" w="med" len="med"/>
              <a:tailEnd type="none" w="med" len="med"/>
            </a:ln>
          </p:spPr>
          <p:txBody>
            <a:bodyPr wrap="square" lIns="120226" tIns="62653" rIns="120226" bIns="62653">
              <a:spAutoFit/>
            </a:bodyPr>
            <a:lstStyle/>
            <a:p>
              <a:pPr lvl="0" algn="ctr">
                <a:lnSpc>
                  <a:spcPct val="90000"/>
                </a:lnSpc>
                <a:buClrTx/>
                <a:buSzTx/>
                <a:buFontTx/>
                <a:defRPr/>
              </a:pPr>
              <a:r>
                <a:rPr lang="zh-CN" altLang="en-US" sz="2800" b="1">
                  <a:solidFill>
                    <a:srgbClr val="FF0000"/>
                  </a:solidFill>
                  <a:effectLst>
                    <a:outerShdw blurRad="38100" dist="38100" dir="2700000">
                      <a:srgbClr val="000000"/>
                    </a:outerShdw>
                  </a:effectLst>
                  <a:latin typeface="Arial" panose="020B0604020202020204"/>
                  <a:ea typeface="黑体" panose="02010609060101010101" charset="-122"/>
                  <a:cs typeface="+mn-ea"/>
                  <a:sym typeface="+mn-ea"/>
                </a:rPr>
                <a:t>以经济建设为中心坚持民主与法制</a:t>
              </a:r>
              <a:endParaRPr lang="zh-CN" altLang="en-US" sz="2800" b="1">
                <a:solidFill>
                  <a:srgbClr val="FF0000"/>
                </a:solidFill>
                <a:effectLst>
                  <a:outerShdw blurRad="38100" dist="38100" dir="2700000">
                    <a:srgbClr val="000000"/>
                  </a:outerShdw>
                </a:effectLst>
                <a:latin typeface="Arial" panose="020B0604020202020204"/>
                <a:ea typeface="黑体" panose="02010609060101010101" charset="-122"/>
                <a:cs typeface="+mn-ea"/>
                <a:sym typeface="+mn-ea"/>
              </a:endParaRPr>
            </a:p>
          </p:txBody>
        </p:sp>
      </p:grpSp>
      <p:sp>
        <p:nvSpPr>
          <p:cNvPr id="25619" name="Rectangle 19">
            <a:hlinkClick r:id="" action="ppaction://noaction"/>
          </p:cNvPr>
          <p:cNvSpPr/>
          <p:nvPr>
            <p:custDataLst>
              <p:tags r:id="rId18"/>
            </p:custDataLst>
          </p:nvPr>
        </p:nvSpPr>
        <p:spPr>
          <a:xfrm>
            <a:off x="1924050" y="1523683"/>
            <a:ext cx="2025650" cy="832485"/>
          </a:xfrm>
          <a:prstGeom prst="rect">
            <a:avLst/>
          </a:prstGeom>
          <a:noFill/>
          <a:ln w="9525" cap="flat" cmpd="sng">
            <a:solidFill>
              <a:schemeClr val="tx1"/>
            </a:solidFill>
            <a:prstDash val="solid"/>
            <a:miter/>
            <a:headEnd type="none" w="med" len="med"/>
            <a:tailEnd type="none" w="med" len="med"/>
          </a:ln>
        </p:spPr>
        <p:txBody>
          <a:bodyPr wrap="square" lIns="90170" tIns="46990" rIns="90170" bIns="4699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黑体" panose="02010609060101010101" charset="-122"/>
                <a:ea typeface="黑体" panose="02010609060101010101" charset="-122"/>
                <a:cs typeface="+mn-ea"/>
              </a:rPr>
              <a:t>一五计划</a:t>
            </a:r>
            <a:endPar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黑体" panose="02010609060101010101" charset="-122"/>
              <a:ea typeface="黑体" panose="02010609060101010101"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x-none" sz="2400" b="1" i="0" u="none" strike="noStrike" kern="1200" cap="none" spc="0" normalizeH="0" baseline="0" noProof="1">
                <a:ln>
                  <a:noFill/>
                </a:ln>
                <a:solidFill>
                  <a:schemeClr val="tx1"/>
                </a:solidFill>
                <a:effectLst>
                  <a:outerShdw blurRad="38100" dist="38100" dir="2700000">
                    <a:srgbClr val="FFFFFF"/>
                  </a:outerShdw>
                </a:effectLst>
                <a:uLnTx/>
                <a:uFillTx/>
                <a:latin typeface="黑体" panose="02010609060101010101" charset="-122"/>
                <a:ea typeface="黑体" panose="02010609060101010101" charset="-122"/>
                <a:cs typeface="+mn-ea"/>
              </a:rPr>
              <a:t>1953-1957</a:t>
            </a:r>
            <a:endParaRPr kumimoji="0" lang="en-US" altLang="x-none" sz="2400" b="1" i="0" u="none" strike="noStrike" kern="1200" cap="none" spc="0" normalizeH="0" baseline="0" noProof="1">
              <a:ln>
                <a:noFill/>
              </a:ln>
              <a:solidFill>
                <a:schemeClr val="tx1"/>
              </a:solidFill>
              <a:effectLst>
                <a:outerShdw blurRad="38100" dist="38100" dir="2700000">
                  <a:srgbClr val="FFFFFF"/>
                </a:outerShdw>
              </a:effectLst>
              <a:uLnTx/>
              <a:uFillTx/>
              <a:latin typeface="黑体" panose="02010609060101010101" charset="-122"/>
              <a:ea typeface="黑体" panose="02010609060101010101" charset="-122"/>
              <a:cs typeface="+mn-cs"/>
            </a:endParaRPr>
          </a:p>
        </p:txBody>
      </p:sp>
      <p:grpSp>
        <p:nvGrpSpPr>
          <p:cNvPr id="5" name="Group 21"/>
          <p:cNvGrpSpPr/>
          <p:nvPr>
            <p:custDataLst>
              <p:tags r:id="rId19"/>
            </p:custDataLst>
          </p:nvPr>
        </p:nvGrpSpPr>
        <p:grpSpPr>
          <a:xfrm>
            <a:off x="3524251" y="2446867"/>
            <a:ext cx="3022962" cy="1511749"/>
            <a:chOff x="0" y="0"/>
            <a:chExt cx="1723" cy="952"/>
          </a:xfrm>
        </p:grpSpPr>
        <p:sp>
          <p:nvSpPr>
            <p:cNvPr id="25621" name="AutoShape 22"/>
            <p:cNvSpPr/>
            <p:nvPr>
              <p:custDataLst>
                <p:tags r:id="rId20"/>
              </p:custDataLst>
            </p:nvPr>
          </p:nvSpPr>
          <p:spPr>
            <a:xfrm>
              <a:off x="0" y="0"/>
              <a:ext cx="1723" cy="952"/>
            </a:xfrm>
            <a:prstGeom prst="upArrowCallout">
              <a:avLst>
                <a:gd name="adj1" fmla="val 15065"/>
                <a:gd name="adj2" fmla="val 45246"/>
                <a:gd name="adj3" fmla="val 15833"/>
                <a:gd name="adj4" fmla="val 73847"/>
              </a:avLst>
            </a:prstGeom>
            <a:solidFill>
              <a:schemeClr val="accent1">
                <a:alpha val="100000"/>
              </a:schemeClr>
            </a:solidFill>
            <a:ln w="9525" cap="flat" cmpd="sng">
              <a:solidFill>
                <a:schemeClr val="tx1"/>
              </a:solidFill>
              <a:prstDash val="solid"/>
              <a:miter/>
              <a:headEnd type="none" w="med" len="med"/>
              <a:tailEnd type="none" w="med" len="med"/>
            </a:ln>
          </p:spPr>
          <p:txBody>
            <a:bodyPr wrap="none" lIns="120226" tIns="62653" rIns="120226" bIns="62653"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x-none" sz="2400" b="1" i="0" u="none" strike="noStrike" kern="1200" cap="none" spc="0" normalizeH="0" baseline="0" noProof="1">
                <a:ln>
                  <a:noFill/>
                </a:ln>
                <a:solidFill>
                  <a:srgbClr val="FF0000"/>
                </a:solidFill>
                <a:effectLst>
                  <a:outerShdw blurRad="38100" dist="38100" dir="2700000">
                    <a:srgbClr val="000000"/>
                  </a:outerShdw>
                </a:effectLst>
                <a:uLnTx/>
                <a:uFillTx/>
                <a:latin typeface="黑体" panose="02010609060101010101" charset="-122"/>
                <a:ea typeface="黑体" panose="02010609060101010101"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x-none" sz="2400" b="1" i="0" u="none" strike="noStrike" kern="1200" cap="none" spc="0" normalizeH="0" baseline="0" noProof="1">
                <a:ln>
                  <a:noFill/>
                </a:ln>
                <a:solidFill>
                  <a:srgbClr val="FF0000"/>
                </a:solidFill>
                <a:effectLst>
                  <a:outerShdw blurRad="38100" dist="38100" dir="2700000">
                    <a:srgbClr val="000000"/>
                  </a:outerShdw>
                </a:effectLst>
                <a:uLnTx/>
                <a:uFillTx/>
                <a:latin typeface="黑体" panose="02010609060101010101" charset="-122"/>
                <a:ea typeface="黑体" panose="02010609060101010101" charset="-122"/>
                <a:cs typeface="+mn-cs"/>
              </a:endParaRPr>
            </a:p>
          </p:txBody>
        </p:sp>
        <p:sp>
          <p:nvSpPr>
            <p:cNvPr id="25622" name="Text Box 23"/>
            <p:cNvSpPr txBox="1"/>
            <p:nvPr>
              <p:custDataLst>
                <p:tags r:id="rId21"/>
              </p:custDataLst>
            </p:nvPr>
          </p:nvSpPr>
          <p:spPr>
            <a:xfrm>
              <a:off x="18" y="291"/>
              <a:ext cx="1678" cy="621"/>
            </a:xfrm>
            <a:prstGeom prst="rect">
              <a:avLst/>
            </a:prstGeom>
            <a:solidFill>
              <a:schemeClr val="accent1">
                <a:alpha val="100000"/>
              </a:schemeClr>
            </a:solidFill>
            <a:ln w="9525" cap="flat" cmpd="sng">
              <a:noFill/>
              <a:prstDash val="solid"/>
              <a:miter/>
              <a:headEnd type="none" w="med" len="med"/>
              <a:tailEnd type="none" w="med" len="med"/>
            </a:ln>
          </p:spPr>
          <p:txBody>
            <a:bodyPr lIns="120226" tIns="62653" rIns="120226" bIns="62653">
              <a:spAutoFit/>
            </a:bodyPr>
            <a:lstStyle/>
            <a:p>
              <a:pPr marR="0" algn="ctr" defTabSz="914400">
                <a:buClrTx/>
                <a:buSzTx/>
                <a:buFontTx/>
                <a:defRPr/>
              </a:pPr>
              <a:r>
                <a:rPr kumimoji="0" lang="zh-CN" altLang="en-US" sz="2800" b="1" kern="1200" cap="none" spc="0" normalizeH="0" baseline="0" noProof="1">
                  <a:solidFill>
                    <a:srgbClr val="FF0000"/>
                  </a:solidFill>
                  <a:effectLst>
                    <a:outerShdw blurRad="38100" dist="38100" dir="2700000">
                      <a:srgbClr val="000000"/>
                    </a:outerShdw>
                  </a:effectLst>
                  <a:latin typeface="Arial" panose="020B0604020202020204"/>
                  <a:ea typeface="黑体" panose="02010609060101010101" charset="-122"/>
                  <a:cs typeface="+mn-ea"/>
                </a:rPr>
                <a:t>社会主义建设必须充分认识国情。</a:t>
              </a:r>
              <a:endParaRPr kumimoji="0" lang="zh-CN" altLang="en-US" sz="2800" b="1" kern="1200" cap="none" spc="0" normalizeH="0" baseline="0" noProof="1">
                <a:solidFill>
                  <a:srgbClr val="FF0000"/>
                </a:solidFill>
                <a:effectLst>
                  <a:outerShdw blurRad="38100" dist="38100" dir="2700000">
                    <a:srgbClr val="000000"/>
                  </a:outerShdw>
                </a:effectLst>
                <a:latin typeface="Arial" panose="020B0604020202020204"/>
                <a:ea typeface="黑体" panose="02010609060101010101" charset="-122"/>
                <a:cs typeface="+mn-ea"/>
              </a:endParaRPr>
            </a:p>
          </p:txBody>
        </p:sp>
      </p:grpSp>
      <p:grpSp>
        <p:nvGrpSpPr>
          <p:cNvPr id="6" name="Group 24"/>
          <p:cNvGrpSpPr/>
          <p:nvPr>
            <p:custDataLst>
              <p:tags r:id="rId22"/>
            </p:custDataLst>
          </p:nvPr>
        </p:nvGrpSpPr>
        <p:grpSpPr>
          <a:xfrm>
            <a:off x="7996535" y="2446867"/>
            <a:ext cx="3611265" cy="1563933"/>
            <a:chOff x="362" y="-25"/>
            <a:chExt cx="1876" cy="984"/>
          </a:xfrm>
        </p:grpSpPr>
        <p:sp>
          <p:nvSpPr>
            <p:cNvPr id="25624" name="AutoShape 25"/>
            <p:cNvSpPr/>
            <p:nvPr>
              <p:custDataLst>
                <p:tags r:id="rId23"/>
              </p:custDataLst>
            </p:nvPr>
          </p:nvSpPr>
          <p:spPr>
            <a:xfrm>
              <a:off x="362" y="-25"/>
              <a:ext cx="1876" cy="984"/>
            </a:xfrm>
            <a:prstGeom prst="upArrowCallout">
              <a:avLst>
                <a:gd name="adj1" fmla="val 15065"/>
                <a:gd name="adj2" fmla="val 45246"/>
                <a:gd name="adj3" fmla="val 15833"/>
                <a:gd name="adj4" fmla="val 73847"/>
              </a:avLst>
            </a:prstGeom>
            <a:solidFill>
              <a:schemeClr val="accent1">
                <a:alpha val="100000"/>
              </a:schemeClr>
            </a:solidFill>
            <a:ln w="9525" cap="flat" cmpd="sng">
              <a:solidFill>
                <a:schemeClr val="tx1"/>
              </a:solidFill>
              <a:prstDash val="solid"/>
              <a:miter/>
              <a:headEnd type="none" w="med" len="med"/>
              <a:tailEnd type="none" w="med" len="med"/>
            </a:ln>
          </p:spPr>
          <p:txBody>
            <a:bodyPr wrap="none" lIns="120226" tIns="62653" rIns="120226" bIns="62653"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x-none" sz="2400" b="0" i="0" u="none" strike="noStrike" kern="1200" cap="none" spc="0" normalizeH="0" baseline="0" noProof="1">
                <a:ln>
                  <a:noFill/>
                </a:ln>
                <a:solidFill>
                  <a:srgbClr val="FF0000"/>
                </a:solidFill>
                <a:effectLst>
                  <a:outerShdw blurRad="38100" dist="38100" dir="2700000">
                    <a:srgbClr val="000000"/>
                  </a:outerShdw>
                </a:effectLst>
                <a:uLnTx/>
                <a:uFillTx/>
                <a:latin typeface="Arial" panose="020B0604020202020204"/>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x-none" sz="2400" b="0" i="0" u="none" strike="noStrike" kern="1200" cap="none" spc="0" normalizeH="0" baseline="0" noProof="1">
                <a:ln>
                  <a:noFill/>
                </a:ln>
                <a:solidFill>
                  <a:srgbClr val="FF0000"/>
                </a:solidFill>
                <a:effectLst>
                  <a:outerShdw blurRad="38100" dist="38100" dir="2700000">
                    <a:srgbClr val="000000"/>
                  </a:outerShdw>
                </a:effectLst>
                <a:uLnTx/>
                <a:uFillTx/>
                <a:latin typeface="Arial" panose="020B0604020202020204"/>
                <a:ea typeface="宋体" panose="02010600030101010101" pitchFamily="2" charset="-122"/>
                <a:cs typeface="+mn-cs"/>
              </a:endParaRPr>
            </a:p>
          </p:txBody>
        </p:sp>
        <p:sp>
          <p:nvSpPr>
            <p:cNvPr id="25625" name="Text Box 26"/>
            <p:cNvSpPr txBox="1"/>
            <p:nvPr>
              <p:custDataLst>
                <p:tags r:id="rId24"/>
              </p:custDataLst>
            </p:nvPr>
          </p:nvSpPr>
          <p:spPr>
            <a:xfrm>
              <a:off x="416" y="281"/>
              <a:ext cx="1776" cy="620"/>
            </a:xfrm>
            <a:prstGeom prst="rect">
              <a:avLst/>
            </a:prstGeom>
            <a:solidFill>
              <a:schemeClr val="accent1">
                <a:alpha val="100000"/>
              </a:schemeClr>
            </a:solidFill>
            <a:ln w="9525" cap="flat" cmpd="sng">
              <a:noFill/>
              <a:prstDash val="solid"/>
              <a:miter/>
              <a:headEnd type="none" w="med" len="med"/>
              <a:tailEnd type="none" w="med" len="med"/>
            </a:ln>
          </p:spPr>
          <p:txBody>
            <a:bodyPr lIns="120226" tIns="62653" rIns="120226" bIns="62653">
              <a:spAutoFit/>
            </a:bodyPr>
            <a:lstStyle/>
            <a:p>
              <a:pPr marR="0" algn="ctr" defTabSz="914400">
                <a:buClrTx/>
                <a:buSzTx/>
                <a:buFontTx/>
                <a:defRPr/>
              </a:pPr>
              <a:r>
                <a:rPr kumimoji="0" lang="zh-CN" altLang="en-US" sz="2800" b="1" kern="1200" cap="none" spc="0" normalizeH="0" baseline="0" noProof="1">
                  <a:solidFill>
                    <a:srgbClr val="FF0000"/>
                  </a:solidFill>
                  <a:effectLst>
                    <a:outerShdw blurRad="38100" dist="38100" dir="2700000">
                      <a:srgbClr val="000000"/>
                    </a:outerShdw>
                  </a:effectLst>
                  <a:latin typeface="Verdana" panose="020B0604030504040204" pitchFamily="34" charset="0"/>
                  <a:ea typeface="黑体" panose="02010609060101010101" charset="-122"/>
                  <a:cs typeface="+mn-ea"/>
                </a:rPr>
                <a:t>国民经济发展必须有计划按比例进行</a:t>
              </a:r>
              <a:endParaRPr kumimoji="0" lang="zh-CN" altLang="en-US" sz="2800" b="1" kern="1200" cap="none" spc="0" normalizeH="0" baseline="0" noProof="1">
                <a:solidFill>
                  <a:srgbClr val="FF0000"/>
                </a:solidFill>
                <a:effectLst>
                  <a:outerShdw blurRad="38100" dist="38100" dir="2700000">
                    <a:srgbClr val="000000"/>
                  </a:outerShdw>
                </a:effectLst>
                <a:latin typeface="Verdana" panose="020B0604030504040204" pitchFamily="34" charset="0"/>
                <a:ea typeface="黑体" panose="02010609060101010101" charset="-122"/>
                <a:cs typeface="+mn-ea"/>
              </a:endParaRPr>
            </a:p>
          </p:txBody>
        </p:sp>
      </p:grpSp>
      <p:sp>
        <p:nvSpPr>
          <p:cNvPr id="26" name="Rectangle 4">
            <a:hlinkClick r:id="" action="ppaction://noaction"/>
          </p:cNvPr>
          <p:cNvSpPr/>
          <p:nvPr>
            <p:custDataLst>
              <p:tags r:id="rId25"/>
            </p:custDataLst>
          </p:nvPr>
        </p:nvSpPr>
        <p:spPr>
          <a:xfrm>
            <a:off x="6246284" y="1523683"/>
            <a:ext cx="1572684" cy="832485"/>
          </a:xfrm>
          <a:prstGeom prst="rect">
            <a:avLst/>
          </a:prstGeom>
          <a:noFill/>
          <a:ln w="9525" cap="flat" cmpd="sng">
            <a:solidFill>
              <a:schemeClr val="tx1"/>
            </a:solidFill>
            <a:prstDash val="solid"/>
            <a:miter/>
            <a:headEnd type="none" w="med" len="med"/>
            <a:tailEnd type="none" w="med" len="med"/>
          </a:ln>
        </p:spPr>
        <p:txBody>
          <a:bodyPr wrap="square" lIns="90170" tIns="46990" rIns="90170" bIns="46990" anchor="ctr">
            <a:spAutoFit/>
          </a:bodyPr>
          <a:lstStyle/>
          <a:p>
            <a:pPr lvl="0" algn="ctr">
              <a:buClrTx/>
              <a:buSzTx/>
              <a:buFontTx/>
              <a:defRPr/>
            </a:pPr>
            <a:r>
              <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rPr>
              <a:t>毛泽东理论探索</a:t>
            </a:r>
            <a:endParaRPr lang="zh-CN" altLang="en-US" sz="2400" b="1">
              <a:ln>
                <a:noFill/>
              </a:ln>
              <a:effectLst>
                <a:outerShdw blurRad="38100" dist="38100" dir="2700000">
                  <a:srgbClr val="FFFFFF"/>
                </a:outerShdw>
              </a:effectLst>
              <a:uLnTx/>
              <a:uFillTx/>
              <a:latin typeface="黑体" panose="02010609060101010101" charset="-122"/>
              <a:ea typeface="黑体" panose="02010609060101010101" charset="-122"/>
              <a:cs typeface="+mn-ea"/>
              <a:sym typeface="+mn-ea"/>
            </a:endParaRPr>
          </a:p>
        </p:txBody>
      </p:sp>
    </p:spTree>
    <p:custDataLst>
      <p:tags r:id="rId2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fade">
                                      <p:cBhvr>
                                        <p:cTn id="7" dur="2000"/>
                                        <p:tgtEl>
                                          <p:spTgt spid="158722"/>
                                        </p:tgtEl>
                                      </p:cBhvr>
                                    </p:animEffect>
                                    <p:anim calcmode="lin" valueType="num">
                                      <p:cBhvr>
                                        <p:cTn id="8" dur="2000" fill="hold"/>
                                        <p:tgtEl>
                                          <p:spTgt spid="158722"/>
                                        </p:tgtEl>
                                        <p:attrNameLst>
                                          <p:attrName>ppt_w</p:attrName>
                                        </p:attrNameLst>
                                      </p:cBhvr>
                                      <p:tavLst>
                                        <p:tav tm="0" fmla="#ppt_w*sin(2.5*pi*$)">
                                          <p:val>
                                            <p:fltVal val="0"/>
                                          </p:val>
                                        </p:tav>
                                        <p:tav tm="100000">
                                          <p:val>
                                            <p:fltVal val="1"/>
                                          </p:val>
                                        </p:tav>
                                      </p:tavLst>
                                    </p:anim>
                                    <p:anim calcmode="lin" valueType="num">
                                      <p:cBhvr>
                                        <p:cTn id="9" dur="2000" fill="hold"/>
                                        <p:tgtEl>
                                          <p:spTgt spid="15872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8723"/>
                                        </p:tgtEl>
                                        <p:attrNameLst>
                                          <p:attrName>style.visibility</p:attrName>
                                        </p:attrNameLst>
                                      </p:cBhvr>
                                      <p:to>
                                        <p:strVal val="visible"/>
                                      </p:to>
                                    </p:set>
                                    <p:animEffect transition="in" filter="fade">
                                      <p:cBhvr>
                                        <p:cTn id="12" dur="2000"/>
                                        <p:tgtEl>
                                          <p:spTgt spid="158723"/>
                                        </p:tgtEl>
                                      </p:cBhvr>
                                    </p:animEffect>
                                    <p:anim calcmode="lin" valueType="num">
                                      <p:cBhvr>
                                        <p:cTn id="13" dur="2000" fill="hold"/>
                                        <p:tgtEl>
                                          <p:spTgt spid="158723"/>
                                        </p:tgtEl>
                                        <p:attrNameLst>
                                          <p:attrName>ppt_w</p:attrName>
                                        </p:attrNameLst>
                                      </p:cBhvr>
                                      <p:tavLst>
                                        <p:tav tm="0" fmla="#ppt_w*sin(2.5*pi*$)">
                                          <p:val>
                                            <p:fltVal val="0"/>
                                          </p:val>
                                        </p:tav>
                                        <p:tav tm="100000">
                                          <p:val>
                                            <p:fltVal val="1"/>
                                          </p:val>
                                        </p:tav>
                                      </p:tavLst>
                                    </p:anim>
                                    <p:anim calcmode="lin" valueType="num">
                                      <p:cBhvr>
                                        <p:cTn id="14" dur="2000" fill="hold"/>
                                        <p:tgtEl>
                                          <p:spTgt spid="1587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19"/>
                                        </p:tgtEl>
                                        <p:attrNameLst>
                                          <p:attrName>style.visibility</p:attrName>
                                        </p:attrNameLst>
                                      </p:cBhvr>
                                      <p:to>
                                        <p:strVal val="visible"/>
                                      </p:to>
                                    </p:set>
                                    <p:anim calcmode="lin" valueType="num">
                                      <p:cBhvr additive="base">
                                        <p:cTn id="19" dur="500" fill="hold"/>
                                        <p:tgtEl>
                                          <p:spTgt spid="25619"/>
                                        </p:tgtEl>
                                        <p:attrNameLst>
                                          <p:attrName>ppt_x</p:attrName>
                                        </p:attrNameLst>
                                      </p:cBhvr>
                                      <p:tavLst>
                                        <p:tav tm="0">
                                          <p:val>
                                            <p:strVal val="#ppt_x"/>
                                          </p:val>
                                        </p:tav>
                                        <p:tav tm="100000">
                                          <p:val>
                                            <p:strVal val="#ppt_x"/>
                                          </p:val>
                                        </p:tav>
                                      </p:tavLst>
                                    </p:anim>
                                    <p:anim calcmode="lin" valueType="num">
                                      <p:cBhvr additive="base">
                                        <p:cTn id="20" dur="500" fill="hold"/>
                                        <p:tgtEl>
                                          <p:spTgt spid="256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4"/>
                                        </p:tgtEl>
                                        <p:attrNameLst>
                                          <p:attrName>style.visibility</p:attrName>
                                        </p:attrNameLst>
                                      </p:cBhvr>
                                      <p:to>
                                        <p:strVal val="visible"/>
                                      </p:to>
                                    </p:set>
                                    <p:anim calcmode="lin" valueType="num">
                                      <p:cBhvr additive="base">
                                        <p:cTn id="25" dur="500" fill="hold"/>
                                        <p:tgtEl>
                                          <p:spTgt spid="25604"/>
                                        </p:tgtEl>
                                        <p:attrNameLst>
                                          <p:attrName>ppt_x</p:attrName>
                                        </p:attrNameLst>
                                      </p:cBhvr>
                                      <p:tavLst>
                                        <p:tav tm="0">
                                          <p:val>
                                            <p:strVal val="0-#ppt_w/2"/>
                                          </p:val>
                                        </p:tav>
                                        <p:tav tm="100000">
                                          <p:val>
                                            <p:strVal val="#ppt_x"/>
                                          </p:val>
                                        </p:tav>
                                      </p:tavLst>
                                    </p:anim>
                                    <p:anim calcmode="lin" valueType="num">
                                      <p:cBhvr additive="base">
                                        <p:cTn id="26"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7"/>
                                        </p:tgtEl>
                                        <p:attrNameLst>
                                          <p:attrName>style.visibility</p:attrName>
                                        </p:attrNameLst>
                                      </p:cBhvr>
                                      <p:to>
                                        <p:strVal val="visible"/>
                                      </p:to>
                                    </p:set>
                                    <p:anim calcmode="lin" valueType="num">
                                      <p:cBhvr additive="base">
                                        <p:cTn id="37" dur="500" fill="hold"/>
                                        <p:tgtEl>
                                          <p:spTgt spid="25607"/>
                                        </p:tgtEl>
                                        <p:attrNameLst>
                                          <p:attrName>ppt_x</p:attrName>
                                        </p:attrNameLst>
                                      </p:cBhvr>
                                      <p:tavLst>
                                        <p:tav tm="0">
                                          <p:val>
                                            <p:strVal val="#ppt_x"/>
                                          </p:val>
                                        </p:tav>
                                        <p:tav tm="100000">
                                          <p:val>
                                            <p:strVal val="#ppt_x"/>
                                          </p:val>
                                        </p:tav>
                                      </p:tavLst>
                                    </p:anim>
                                    <p:anim calcmode="lin" valueType="num">
                                      <p:cBhvr additive="base">
                                        <p:cTn id="38"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605"/>
                                        </p:tgtEl>
                                        <p:attrNameLst>
                                          <p:attrName>style.visibility</p:attrName>
                                        </p:attrNameLst>
                                      </p:cBhvr>
                                      <p:to>
                                        <p:strVal val="visible"/>
                                      </p:to>
                                    </p:set>
                                    <p:anim calcmode="lin" valueType="num">
                                      <p:cBhvr additive="base">
                                        <p:cTn id="55" dur="500" fill="hold"/>
                                        <p:tgtEl>
                                          <p:spTgt spid="25605"/>
                                        </p:tgtEl>
                                        <p:attrNameLst>
                                          <p:attrName>ppt_x</p:attrName>
                                        </p:attrNameLst>
                                      </p:cBhvr>
                                      <p:tavLst>
                                        <p:tav tm="0">
                                          <p:val>
                                            <p:strVal val="#ppt_x"/>
                                          </p:val>
                                        </p:tav>
                                        <p:tav tm="100000">
                                          <p:val>
                                            <p:strVal val="#ppt_x"/>
                                          </p:val>
                                        </p:tav>
                                      </p:tavLst>
                                    </p:anim>
                                    <p:anim calcmode="lin" valueType="num">
                                      <p:cBhvr additive="base">
                                        <p:cTn id="56" dur="500" fill="hold"/>
                                        <p:tgtEl>
                                          <p:spTgt spid="2560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606"/>
                                        </p:tgtEl>
                                        <p:attrNameLst>
                                          <p:attrName>style.visibility</p:attrName>
                                        </p:attrNameLst>
                                      </p:cBhvr>
                                      <p:to>
                                        <p:strVal val="visible"/>
                                      </p:to>
                                    </p:set>
                                    <p:anim calcmode="lin" valueType="num">
                                      <p:cBhvr additive="base">
                                        <p:cTn id="59" dur="500" fill="hold"/>
                                        <p:tgtEl>
                                          <p:spTgt spid="25606"/>
                                        </p:tgtEl>
                                        <p:attrNameLst>
                                          <p:attrName>ppt_x</p:attrName>
                                        </p:attrNameLst>
                                      </p:cBhvr>
                                      <p:tavLst>
                                        <p:tav tm="0">
                                          <p:val>
                                            <p:strVal val="#ppt_x"/>
                                          </p:val>
                                        </p:tav>
                                        <p:tav tm="100000">
                                          <p:val>
                                            <p:strVal val="#ppt_x"/>
                                          </p:val>
                                        </p:tav>
                                      </p:tavLst>
                                    </p:anim>
                                    <p:anim calcmode="lin" valueType="num">
                                      <p:cBhvr additive="base">
                                        <p:cTn id="60" dur="500" fill="hold"/>
                                        <p:tgtEl>
                                          <p:spTgt spid="2560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614"/>
                                        </p:tgtEl>
                                        <p:attrNameLst>
                                          <p:attrName>style.visibility</p:attrName>
                                        </p:attrNameLst>
                                      </p:cBhvr>
                                      <p:to>
                                        <p:strVal val="visible"/>
                                      </p:to>
                                    </p:set>
                                    <p:anim calcmode="lin" valueType="num">
                                      <p:cBhvr additive="base">
                                        <p:cTn id="63" dur="500" fill="hold"/>
                                        <p:tgtEl>
                                          <p:spTgt spid="25614"/>
                                        </p:tgtEl>
                                        <p:attrNameLst>
                                          <p:attrName>ppt_x</p:attrName>
                                        </p:attrNameLst>
                                      </p:cBhvr>
                                      <p:tavLst>
                                        <p:tav tm="0">
                                          <p:val>
                                            <p:strVal val="#ppt_x"/>
                                          </p:val>
                                        </p:tav>
                                        <p:tav tm="100000">
                                          <p:val>
                                            <p:strVal val="#ppt_x"/>
                                          </p:val>
                                        </p:tav>
                                      </p:tavLst>
                                    </p:anim>
                                    <p:anim calcmode="lin" valueType="num">
                                      <p:cBhvr additive="base">
                                        <p:cTn id="64"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ppt_x"/>
                                          </p:val>
                                        </p:tav>
                                        <p:tav tm="100000">
                                          <p:val>
                                            <p:strVal val="#ppt_x"/>
                                          </p:val>
                                        </p:tav>
                                      </p:tavLst>
                                    </p:anim>
                                    <p:anim calcmode="lin" valueType="num">
                                      <p:cBhvr additive="base">
                                        <p:cTn id="8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animBg="1"/>
      <p:bldP spid="25607" grpId="0" animBg="1"/>
      <p:bldP spid="25614" grpId="0" animBg="1"/>
      <p:bldP spid="25619" grpId="0" animBg="1"/>
      <p:bldP spid="26" grpId="0" animBg="1"/>
      <p:bldP spid="158722" grpId="0" animBg="1"/>
      <p:bldP spid="1587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54025" y="591185"/>
            <a:ext cx="10254615" cy="700405"/>
          </a:xfrm>
          <a:prstGeom prst="rect">
            <a:avLst/>
          </a:prstGeom>
          <a:noFill/>
        </p:spPr>
        <p:txBody>
          <a:bodyPr wrap="square" rtlCol="0" anchor="t">
            <a:spAutoFit/>
          </a:bodyPr>
          <a:lstStyle/>
          <a:p>
            <a:pPr>
              <a:lnSpc>
                <a:spcPct val="110000"/>
              </a:lnSpc>
              <a:buClrTx/>
              <a:buSzTx/>
              <a:buFontTx/>
            </a:pPr>
            <a:r>
              <a:rPr lang="zh-CN" altLang="en-US" sz="3600" b="1">
                <a:effectLst>
                  <a:outerShdw blurRad="38100" dist="19050" dir="2700000" algn="tl" rotWithShape="0">
                    <a:schemeClr val="dk1">
                      <a:alpha val="40000"/>
                    </a:schemeClr>
                  </a:outerShdw>
                </a:effectLst>
                <a:latin typeface="微软雅黑" panose="020B0503020204020204" charset="-122"/>
                <a:cs typeface="微软雅黑" panose="020B0503020204020204" charset="-122"/>
                <a:sym typeface="+mn-ea"/>
              </a:rPr>
              <a:t>（四）伟大的建设成就（1949——1978）</a:t>
            </a:r>
            <a:endParaRPr lang="zh-CN" altLang="en-US" sz="3600" b="1">
              <a:effectLst>
                <a:outerShdw blurRad="38100" dist="19050" dir="2700000" algn="tl" rotWithShape="0">
                  <a:schemeClr val="dk1">
                    <a:alpha val="40000"/>
                  </a:schemeClr>
                </a:outerShdw>
              </a:effectLst>
              <a:latin typeface="微软雅黑" panose="020B0503020204020204" charset="-122"/>
              <a:cs typeface="微软雅黑" panose="020B0503020204020204" charset="-122"/>
              <a:sym typeface="+mn-ea"/>
            </a:endParaRPr>
          </a:p>
        </p:txBody>
      </p:sp>
      <p:graphicFrame>
        <p:nvGraphicFramePr>
          <p:cNvPr id="4" name="表格 3"/>
          <p:cNvGraphicFramePr>
            <a:graphicFrameLocks noGrp="1"/>
          </p:cNvGraphicFramePr>
          <p:nvPr>
            <p:custDataLst>
              <p:tags r:id="rId2"/>
            </p:custDataLst>
          </p:nvPr>
        </p:nvGraphicFramePr>
        <p:xfrm>
          <a:off x="425450" y="1985010"/>
          <a:ext cx="6153150" cy="1143635"/>
        </p:xfrm>
        <a:graphic>
          <a:graphicData uri="http://schemas.openxmlformats.org/drawingml/2006/table">
            <a:tbl>
              <a:tblPr firstRow="1" bandRow="1">
                <a:tableStyleId>{5940675A-B579-460E-94D1-54222C63F5DA}</a:tableStyleId>
              </a:tblPr>
              <a:tblGrid>
                <a:gridCol w="1246505"/>
                <a:gridCol w="4906645"/>
              </a:tblGrid>
              <a:tr h="777875">
                <a:tc>
                  <a:txBody>
                    <a:bodyPr wrap="square"/>
                    <a:lstStyle/>
                    <a:p>
                      <a:pPr indent="0" algn="ctr">
                        <a:buNone/>
                      </a:pPr>
                      <a:r>
                        <a:rPr lang="en-US" sz="2400" b="1">
                          <a:latin typeface="Times New Roman" panose="02020603050405020304" pitchFamily="18" charset="0"/>
                          <a:cs typeface="Times New Roman" panose="02020603050405020304" pitchFamily="18" charset="0"/>
                        </a:rPr>
                        <a:t>基础工业建设</a:t>
                      </a:r>
                      <a:endParaRPr lang="en-US" alt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just">
                        <a:buNone/>
                      </a:pPr>
                      <a:r>
                        <a:rPr lang="en-US" sz="2400" b="1">
                          <a:latin typeface="Times New Roman" panose="02020603050405020304" pitchFamily="18" charset="0"/>
                          <a:cs typeface="Times New Roman" panose="02020603050405020304" pitchFamily="18" charset="0"/>
                        </a:rPr>
                        <a:t>从“一五”到“四五”时期,逐步建成了一批门类比较齐全的基础工业项目</a:t>
                      </a:r>
                      <a:endParaRPr lang="en-US" alt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vert="horz" anchor="ctr">
                    <a:lnL w="12700" cap="flat" cmpd="sng">
                      <a:solidFill>
                        <a:srgbClr val="00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7505">
                <a:tc>
                  <a:txBody>
                    <a:bodyPr wrap="square"/>
                    <a:lstStyle/>
                    <a:p>
                      <a:pPr indent="0" algn="ctr">
                        <a:buNone/>
                      </a:pPr>
                      <a:r>
                        <a:rPr lang="en-US" sz="2400" b="1">
                          <a:latin typeface="Times New Roman" panose="02020603050405020304" pitchFamily="18" charset="0"/>
                          <a:cs typeface="Times New Roman" panose="02020603050405020304" pitchFamily="18" charset="0"/>
                        </a:rPr>
                        <a:t>三线建设</a:t>
                      </a:r>
                      <a:endParaRPr lang="en-US" alt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indent="0" algn="just">
                        <a:buNone/>
                      </a:pPr>
                      <a:r>
                        <a:rPr lang="en-US" sz="2400" b="1">
                          <a:latin typeface="Times New Roman" panose="02020603050405020304" pitchFamily="18" charset="0"/>
                          <a:cs typeface="Times New Roman" panose="02020603050405020304" pitchFamily="18" charset="0"/>
                        </a:rPr>
                        <a:t>增强了</a:t>
                      </a:r>
                      <a:r>
                        <a:rPr lang="en-US" sz="2400" b="1">
                          <a:uFill>
                            <a:solidFill>
                              <a:srgbClr val="000000"/>
                            </a:solidFill>
                          </a:uFill>
                          <a:latin typeface="Times New Roman" panose="02020603050405020304" pitchFamily="18" charset="0"/>
                          <a:cs typeface="Times New Roman" panose="02020603050405020304" pitchFamily="18" charset="0"/>
                        </a:rPr>
                        <a:t>国防力量</a:t>
                      </a:r>
                      <a:r>
                        <a:rPr lang="en-US" sz="2400" b="1">
                          <a:latin typeface="Times New Roman" panose="02020603050405020304" pitchFamily="18" charset="0"/>
                          <a:cs typeface="Times New Roman" panose="02020603050405020304" pitchFamily="18" charset="0"/>
                        </a:rPr>
                        <a:t>,改善了工业布局</a:t>
                      </a:r>
                      <a:endParaRPr lang="en-US" alt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vert="horz" anchor="ctr">
                    <a:lnL w="12700" cap="flat" cmpd="sng">
                      <a:solidFill>
                        <a:srgbClr val="00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custDataLst>
              <p:tags r:id="rId3"/>
            </p:custDataLst>
          </p:nvPr>
        </p:nvSpPr>
        <p:spPr>
          <a:xfrm>
            <a:off x="1642110" y="1282700"/>
            <a:ext cx="1625600" cy="700405"/>
          </a:xfrm>
          <a:prstGeom prst="rect">
            <a:avLst/>
          </a:prstGeom>
          <a:noFill/>
        </p:spPr>
        <p:txBody>
          <a:bodyPr wrap="square" rtlCol="0">
            <a:spAutoFit/>
          </a:bodyPr>
          <a:lstStyle/>
          <a:p>
            <a:pPr algn="ctr">
              <a:lnSpc>
                <a:spcPct val="110000"/>
              </a:lnSpc>
              <a:buClrTx/>
              <a:buSzTx/>
              <a:buFontTx/>
            </a:pPr>
            <a:r>
              <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rPr>
              <a:t>工业</a:t>
            </a:r>
            <a:endPar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6" name="文本框 5"/>
          <p:cNvSpPr txBox="1"/>
          <p:nvPr>
            <p:custDataLst>
              <p:tags r:id="rId4"/>
            </p:custDataLst>
          </p:nvPr>
        </p:nvSpPr>
        <p:spPr>
          <a:xfrm>
            <a:off x="7467600" y="1282700"/>
            <a:ext cx="2851785" cy="700405"/>
          </a:xfrm>
          <a:prstGeom prst="rect">
            <a:avLst/>
          </a:prstGeom>
          <a:noFill/>
        </p:spPr>
        <p:txBody>
          <a:bodyPr wrap="square" rtlCol="0">
            <a:spAutoFit/>
          </a:bodyPr>
          <a:lstStyle/>
          <a:p>
            <a:pPr algn="ctr">
              <a:lnSpc>
                <a:spcPct val="110000"/>
              </a:lnSpc>
              <a:buClrTx/>
              <a:buSzTx/>
              <a:buFontTx/>
            </a:pPr>
            <a:r>
              <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rPr>
              <a:t>国防科技</a:t>
            </a:r>
            <a:endPar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7" name="文本框 6"/>
          <p:cNvSpPr txBox="1"/>
          <p:nvPr>
            <p:custDataLst>
              <p:tags r:id="rId5"/>
            </p:custDataLst>
          </p:nvPr>
        </p:nvSpPr>
        <p:spPr>
          <a:xfrm>
            <a:off x="7023735" y="2099310"/>
            <a:ext cx="4846955" cy="829945"/>
          </a:xfrm>
          <a:prstGeom prst="rect">
            <a:avLst/>
          </a:prstGeom>
          <a:noFill/>
          <a:ln w="12700" cmpd="sng">
            <a:solidFill>
              <a:schemeClr val="accent1">
                <a:shade val="50000"/>
              </a:schemeClr>
            </a:solidFill>
            <a:prstDash val="lgDash"/>
          </a:ln>
        </p:spPr>
        <p:txBody>
          <a:bodyPr wrap="square" rtlCol="0">
            <a:spAutoFit/>
          </a:bodyPr>
          <a:lstStyle/>
          <a:p>
            <a:pPr algn="just">
              <a:lnSpc>
                <a:spcPct val="100000"/>
              </a:lnSpc>
            </a:pPr>
            <a:r>
              <a:rPr lang="zh-CN" altLang="en-US" sz="2400" b="1"/>
              <a:t>成功爆炸了原子弹、氢弹,试制并成功发射了中远程导弹和人造卫星。</a:t>
            </a:r>
            <a:endParaRPr lang="zh-CN" altLang="en-US" sz="2400" b="1"/>
          </a:p>
        </p:txBody>
      </p:sp>
      <p:sp>
        <p:nvSpPr>
          <p:cNvPr id="8" name="文本框 7"/>
          <p:cNvSpPr txBox="1"/>
          <p:nvPr>
            <p:custDataLst>
              <p:tags r:id="rId6"/>
            </p:custDataLst>
          </p:nvPr>
        </p:nvSpPr>
        <p:spPr>
          <a:xfrm>
            <a:off x="1642110" y="3058160"/>
            <a:ext cx="1625600" cy="700405"/>
          </a:xfrm>
          <a:prstGeom prst="rect">
            <a:avLst/>
          </a:prstGeom>
          <a:noFill/>
        </p:spPr>
        <p:txBody>
          <a:bodyPr wrap="square" rtlCol="0">
            <a:spAutoFit/>
          </a:bodyPr>
          <a:lstStyle/>
          <a:p>
            <a:pPr algn="ctr">
              <a:lnSpc>
                <a:spcPct val="110000"/>
              </a:lnSpc>
              <a:buClrTx/>
              <a:buSzTx/>
              <a:buFontTx/>
            </a:pPr>
            <a:r>
              <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rPr>
              <a:t>农业</a:t>
            </a:r>
            <a:endPar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100" name="文本框 99"/>
          <p:cNvSpPr txBox="1"/>
          <p:nvPr>
            <p:custDataLst>
              <p:tags r:id="rId7"/>
            </p:custDataLst>
          </p:nvPr>
        </p:nvSpPr>
        <p:spPr>
          <a:xfrm>
            <a:off x="425450" y="3811270"/>
            <a:ext cx="5352415" cy="1198880"/>
          </a:xfrm>
          <a:prstGeom prst="rect">
            <a:avLst/>
          </a:prstGeom>
          <a:noFill/>
          <a:ln w="12700" cmpd="sng">
            <a:solidFill>
              <a:schemeClr val="accent1">
                <a:shade val="50000"/>
              </a:schemeClr>
            </a:solidFill>
            <a:prstDash val="lgDash"/>
          </a:ln>
        </p:spPr>
        <p:txBody>
          <a:bodyPr wrap="square">
            <a:spAutoFit/>
          </a:bodyPr>
          <a:lstStyle/>
          <a:p>
            <a:pPr lvl="0" algn="just">
              <a:lnSpc>
                <a:spcPct val="100000"/>
              </a:lnSpc>
              <a:buClrTx/>
              <a:buSzTx/>
              <a:buFontTx/>
            </a:pPr>
            <a:r>
              <a:rPr lang="zh-CN" sz="2400" b="1">
                <a:ea typeface="微软雅黑" panose="020B0503020204020204" charset="-122"/>
                <a:sym typeface="+mn-ea"/>
              </a:rPr>
              <a:t>兴修水利、开展农田基本建设、培育推广良种、提倡科学种田,提高了粮食生产水平和抵御自然灾害的能力。</a:t>
            </a:r>
            <a:endParaRPr lang="zh-CN" sz="2400" b="1">
              <a:ea typeface="微软雅黑" panose="020B0503020204020204" charset="-122"/>
              <a:sym typeface="+mn-ea"/>
            </a:endParaRPr>
          </a:p>
        </p:txBody>
      </p:sp>
      <p:sp>
        <p:nvSpPr>
          <p:cNvPr id="2" name="文本框 1"/>
          <p:cNvSpPr txBox="1"/>
          <p:nvPr>
            <p:custDataLst>
              <p:tags r:id="rId8"/>
            </p:custDataLst>
          </p:nvPr>
        </p:nvSpPr>
        <p:spPr>
          <a:xfrm>
            <a:off x="5958840" y="3811270"/>
            <a:ext cx="5911215" cy="1198880"/>
          </a:xfrm>
          <a:prstGeom prst="rect">
            <a:avLst/>
          </a:prstGeom>
          <a:noFill/>
          <a:ln w="12700" cmpd="sng">
            <a:solidFill>
              <a:schemeClr val="accent1">
                <a:shade val="50000"/>
              </a:schemeClr>
            </a:solidFill>
            <a:prstDash val="lgDash"/>
          </a:ln>
        </p:spPr>
        <p:txBody>
          <a:bodyPr wrap="square">
            <a:spAutoFit/>
          </a:bodyPr>
          <a:lstStyle/>
          <a:p>
            <a:pPr lvl="0" algn="just">
              <a:lnSpc>
                <a:spcPct val="100000"/>
              </a:lnSpc>
              <a:buClrTx/>
              <a:buSzTx/>
              <a:buFontTx/>
            </a:pPr>
            <a:r>
              <a:rPr lang="zh-CN" sz="2400" b="1">
                <a:ea typeface="微软雅黑" panose="020B0503020204020204" charset="-122"/>
                <a:sym typeface="+mn-ea"/>
              </a:rPr>
              <a:t>人民物质生活和文化生活水平得到逐步提高,教育事业取得长足进步,医疗卫生事业蓬勃发展,劳动者的整体素质有了很大提高。</a:t>
            </a:r>
            <a:endParaRPr lang="zh-CN" sz="2400" b="1">
              <a:ea typeface="微软雅黑" panose="020B0503020204020204" charset="-122"/>
              <a:sym typeface="+mn-ea"/>
            </a:endParaRPr>
          </a:p>
        </p:txBody>
      </p:sp>
      <p:sp>
        <p:nvSpPr>
          <p:cNvPr id="9" name="文本框 8"/>
          <p:cNvSpPr txBox="1"/>
          <p:nvPr>
            <p:custDataLst>
              <p:tags r:id="rId9"/>
            </p:custDataLst>
          </p:nvPr>
        </p:nvSpPr>
        <p:spPr>
          <a:xfrm>
            <a:off x="7145655" y="3068320"/>
            <a:ext cx="2851785" cy="700405"/>
          </a:xfrm>
          <a:prstGeom prst="rect">
            <a:avLst/>
          </a:prstGeom>
          <a:noFill/>
        </p:spPr>
        <p:txBody>
          <a:bodyPr wrap="square" rtlCol="0">
            <a:spAutoFit/>
          </a:bodyPr>
          <a:lstStyle/>
          <a:p>
            <a:pPr algn="ctr">
              <a:lnSpc>
                <a:spcPct val="110000"/>
              </a:lnSpc>
              <a:buClrTx/>
              <a:buSzTx/>
              <a:buFontTx/>
            </a:pPr>
            <a:r>
              <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rPr>
              <a:t>人民生活</a:t>
            </a:r>
            <a:endPar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10" name="文本框 9"/>
          <p:cNvSpPr txBox="1"/>
          <p:nvPr>
            <p:custDataLst>
              <p:tags r:id="rId10"/>
            </p:custDataLst>
          </p:nvPr>
        </p:nvSpPr>
        <p:spPr>
          <a:xfrm>
            <a:off x="1420495" y="5525135"/>
            <a:ext cx="1625600" cy="700405"/>
          </a:xfrm>
          <a:prstGeom prst="rect">
            <a:avLst/>
          </a:prstGeom>
          <a:noFill/>
        </p:spPr>
        <p:txBody>
          <a:bodyPr wrap="square" rtlCol="0">
            <a:spAutoFit/>
          </a:bodyPr>
          <a:lstStyle/>
          <a:p>
            <a:pPr algn="ctr">
              <a:lnSpc>
                <a:spcPct val="110000"/>
              </a:lnSpc>
              <a:buClrTx/>
              <a:buSzTx/>
              <a:buFontTx/>
            </a:pPr>
            <a:r>
              <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rPr>
              <a:t>外交</a:t>
            </a:r>
            <a:endParaRPr lang="zh-CN" altLang="en-US" sz="3600">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11" name="文本框 10"/>
          <p:cNvSpPr txBox="1"/>
          <p:nvPr>
            <p:custDataLst>
              <p:tags r:id="rId11"/>
            </p:custDataLst>
          </p:nvPr>
        </p:nvSpPr>
        <p:spPr>
          <a:xfrm>
            <a:off x="3046095" y="5139055"/>
            <a:ext cx="8824595" cy="1568450"/>
          </a:xfrm>
          <a:prstGeom prst="rect">
            <a:avLst/>
          </a:prstGeom>
          <a:noFill/>
          <a:ln w="12700" cmpd="sng">
            <a:solidFill>
              <a:schemeClr val="accent1">
                <a:shade val="50000"/>
              </a:schemeClr>
            </a:solidFill>
            <a:prstDash val="lgDash"/>
          </a:ln>
        </p:spPr>
        <p:txBody>
          <a:bodyPr wrap="square">
            <a:spAutoFit/>
          </a:bodyPr>
          <a:lstStyle/>
          <a:p>
            <a:pPr lvl="0" algn="just">
              <a:lnSpc>
                <a:spcPct val="100000"/>
              </a:lnSpc>
              <a:buClrTx/>
              <a:buSzTx/>
              <a:buFontTx/>
            </a:pPr>
            <a:r>
              <a:rPr lang="zh-CN" sz="2400" b="1">
                <a:ea typeface="微软雅黑" panose="020B0503020204020204" charset="-122"/>
                <a:sym typeface="+mn-ea"/>
              </a:rPr>
              <a:t>①20世纪70年代,中国外交打开新局面,迎来了新中国成立以来与世界各国建交的又一次高潮。②1971年,中华人民共和国恢复在联合国的一切合法权利。③1972年,中美关系开始走向正常化,中日正式建交。
</a:t>
            </a:r>
            <a:endParaRPr lang="zh-CN" sz="2400" b="1">
              <a:ea typeface="微软雅黑" panose="020B0503020204020204" charset="-122"/>
              <a:sym typeface="+mn-ea"/>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2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par>
                          <p:cTn id="26" fill="hold">
                            <p:stCondLst>
                              <p:cond delay="500"/>
                            </p:stCondLst>
                            <p:childTnLst>
                              <p:par>
                                <p:cTn id="27" presetID="45"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ppt_w</p:attrName>
                                        </p:attrNameLst>
                                      </p:cBhvr>
                                      <p:tavLst>
                                        <p:tav tm="0" fmla="#ppt_w*sin(2.5*pi*$)">
                                          <p:val>
                                            <p:fltVal val="0"/>
                                          </p:val>
                                        </p:tav>
                                        <p:tav tm="100000">
                                          <p:val>
                                            <p:fltVal val="1"/>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childTnLst>
                                </p:cTn>
                              </p:par>
                            </p:childTnLst>
                          </p:cTn>
                        </p:par>
                        <p:par>
                          <p:cTn id="32" fill="hold">
                            <p:stCondLst>
                              <p:cond delay="2700"/>
                            </p:stCondLst>
                            <p:childTnLst>
                              <p:par>
                                <p:cTn id="33" presetID="45" presetClass="entr" presetSubtype="0" fill="hold" grpId="0" nodeType="after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linds(horizontal)">
                                      <p:cBhvr>
                                        <p:cTn id="42" dur="500"/>
                                        <p:tgtEl>
                                          <p:spTgt spid="10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childTnLst>
                          </p:cTn>
                        </p:par>
                        <p:par>
                          <p:cTn id="46" fill="hold">
                            <p:stCondLst>
                              <p:cond delay="5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linds(horizont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0" grpId="0" animBg="1"/>
      <p:bldP spid="2" grpId="0" animBg="1"/>
      <p:bldP spid="10"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1172845" y="890905"/>
            <a:ext cx="5080000" cy="645160"/>
          </a:xfrm>
          <a:prstGeom prst="rect">
            <a:avLst/>
          </a:prstGeom>
          <a:noFill/>
          <a:ln w="9525">
            <a:noFill/>
          </a:ln>
        </p:spPr>
        <p:txBody>
          <a:bodyPr>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学术情境</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——三线建设</a:t>
            </a:r>
            <a:endPar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
        <p:nvSpPr>
          <p:cNvPr id="7" name="文本框 6"/>
          <p:cNvSpPr txBox="1"/>
          <p:nvPr>
            <p:custDataLst>
              <p:tags r:id="rId2"/>
            </p:custDataLst>
          </p:nvPr>
        </p:nvSpPr>
        <p:spPr>
          <a:xfrm>
            <a:off x="909320" y="1748155"/>
            <a:ext cx="10434320" cy="1814830"/>
          </a:xfrm>
          <a:prstGeom prst="rect">
            <a:avLst/>
          </a:prstGeom>
          <a:noFill/>
          <a:ln w="12700" cmpd="sng">
            <a:solidFill>
              <a:schemeClr val="accent1">
                <a:shade val="50000"/>
              </a:schemeClr>
            </a:solidFill>
            <a:prstDash val="lgDash"/>
          </a:ln>
        </p:spPr>
        <p:txBody>
          <a:bodyPr wrap="square">
            <a:spAutoFit/>
          </a:bodyPr>
          <a:lstStyle/>
          <a:p>
            <a:pPr lvl="0" indent="304800" algn="just">
              <a:buClrTx/>
              <a:buSzTx/>
              <a:buFontTx/>
            </a:pPr>
            <a:r>
              <a:rPr lang="zh-CN" sz="2800">
                <a:latin typeface="楷体" panose="02010609060101010101" pitchFamily="49" charset="-122"/>
                <a:ea typeface="楷体" panose="02010609060101010101" pitchFamily="49" charset="-122"/>
                <a:cs typeface="仿宋_GB2312" charset="0"/>
                <a:sym typeface="+mn-ea"/>
              </a:rPr>
              <a:t>指自1964年起中华人民共和国政府在中国中西部地区的13个省、自治区进行的一场以备战为指导思想的大规模国防、科技、工业和交通基本设施建设。三线建设是中国经济史上一次大规模的工业迁移过程，三线建设为中国中西部地区工业化作出了极大贡献。</a:t>
            </a:r>
            <a:endParaRPr lang="zh-CN" sz="2800">
              <a:latin typeface="楷体" panose="02010609060101010101" pitchFamily="49" charset="-122"/>
              <a:ea typeface="楷体" panose="02010609060101010101" pitchFamily="49" charset="-122"/>
              <a:cs typeface="仿宋_GB2312" charset="0"/>
              <a:sym typeface="+mn-ea"/>
            </a:endParaRPr>
          </a:p>
        </p:txBody>
      </p:sp>
      <p:sp>
        <p:nvSpPr>
          <p:cNvPr id="8" name="文本框 7"/>
          <p:cNvSpPr txBox="1"/>
          <p:nvPr>
            <p:custDataLst>
              <p:tags r:id="rId3"/>
            </p:custDataLst>
          </p:nvPr>
        </p:nvSpPr>
        <p:spPr>
          <a:xfrm>
            <a:off x="1172845" y="3903980"/>
            <a:ext cx="10257790" cy="543560"/>
          </a:xfrm>
          <a:prstGeom prst="rect">
            <a:avLst/>
          </a:prstGeom>
          <a:noFill/>
          <a:ln w="9525">
            <a:noFill/>
          </a:ln>
        </p:spPr>
        <p:txBody>
          <a:bodyPr wrap="square">
            <a:noAutofit/>
          </a:bodyPr>
          <a:lstStyle/>
          <a:p>
            <a:pPr lvl="0" algn="just">
              <a:buClrTx/>
              <a:buSzTx/>
              <a:buFontTx/>
            </a:pPr>
            <a:r>
              <a:rPr lang="zh-CN" sz="2800">
                <a:ea typeface="黑体" panose="02010609060101010101" charset="-122"/>
                <a:sym typeface="+mn-ea"/>
              </a:rPr>
              <a:t>思考　我国坚持实施“三线建设”的主要原因是什么？</a:t>
            </a:r>
            <a:endParaRPr lang="zh-CN" sz="2800">
              <a:ea typeface="黑体" panose="02010609060101010101" charset="-122"/>
              <a:sym typeface="+mn-ea"/>
            </a:endParaRPr>
          </a:p>
        </p:txBody>
      </p:sp>
      <p:sp>
        <p:nvSpPr>
          <p:cNvPr id="9" name="文本框 8"/>
          <p:cNvSpPr txBox="1"/>
          <p:nvPr>
            <p:custDataLst>
              <p:tags r:id="rId4"/>
            </p:custDataLst>
          </p:nvPr>
        </p:nvSpPr>
        <p:spPr>
          <a:xfrm>
            <a:off x="909320" y="4665980"/>
            <a:ext cx="10601325" cy="953135"/>
          </a:xfrm>
          <a:prstGeom prst="rect">
            <a:avLst/>
          </a:prstGeom>
          <a:noFill/>
        </p:spPr>
        <p:txBody>
          <a:bodyPr wrap="square" rtlCol="0" anchor="t">
            <a:spAutoFit/>
          </a:bodyPr>
          <a:lstStyle/>
          <a:p>
            <a:pPr lvl="0" algn="just">
              <a:buClrTx/>
              <a:buSzTx/>
              <a:buFontTx/>
            </a:pPr>
            <a:r>
              <a:rPr lang="zh-CN" altLang="en-US" sz="2800" b="1">
                <a:solidFill>
                  <a:srgbClr val="FF0000"/>
                </a:solidFill>
                <a:latin typeface="黑体" panose="02010609060101010101" charset="-122"/>
                <a:ea typeface="黑体" panose="02010609060101010101" charset="-122"/>
                <a:sym typeface="+mn-ea"/>
              </a:rPr>
              <a:t>国际局势严峻，我国的工业、国防工业等绝大部分都分布在东北、华北一带。</a:t>
            </a:r>
            <a:endParaRPr lang="zh-CN" altLang="en-US" sz="2800" b="1">
              <a:solidFill>
                <a:srgbClr val="FF0000"/>
              </a:solidFill>
              <a:latin typeface="黑体" panose="02010609060101010101" charset="-122"/>
              <a:ea typeface="黑体" panose="02010609060101010101" charset="-122"/>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2627630" y="653415"/>
            <a:ext cx="9243695" cy="934085"/>
          </a:xfrm>
          <a:prstGeom prst="rect">
            <a:avLst/>
          </a:prstGeom>
          <a:noFill/>
          <a:ln w="12700" cmpd="sng">
            <a:solidFill>
              <a:schemeClr val="accent1">
                <a:shade val="50000"/>
              </a:schemeClr>
            </a:solidFill>
            <a:prstDash val="lgDash"/>
          </a:ln>
        </p:spPr>
        <p:txBody>
          <a:bodyPr wrap="square" lIns="71755" tIns="36195" rIns="71755" bIns="36195" rtlCol="0" anchor="t" anchorCtr="0">
            <a:spAutoFit/>
          </a:bodyPr>
          <a:lstStyle>
            <a:defPPr>
              <a:defRPr lang="zh-CN"/>
            </a:defPPr>
            <a:lvl1pPr fontAlgn="auto">
              <a:lnSpc>
                <a:spcPct val="130000"/>
              </a:lnSpc>
              <a:spcAft>
                <a:spcPts val="1000"/>
              </a:spcAft>
              <a:defRPr sz="1600" spc="150"/>
            </a:lvl1pPr>
          </a:lstStyle>
          <a:p>
            <a:pPr lvl="0" indent="0" algn="l" fontAlgn="ctr">
              <a:lnSpc>
                <a:spcPct val="100000"/>
              </a:lnSpc>
              <a:spcBef>
                <a:spcPct val="0"/>
              </a:spcBef>
              <a:spcAft>
                <a:spcPct val="0"/>
              </a:spcAft>
              <a:buClrTx/>
              <a:buSzPct val="110000"/>
              <a:buFont typeface="Wingdings" panose="05000000000000000000" charset="0"/>
              <a:buNone/>
            </a:pPr>
            <a:r>
              <a:rPr lang="zh-CN" altLang="en-US" sz="2800" b="1" spc="160">
                <a:uFillTx/>
                <a:latin typeface="微软雅黑" panose="020B0503020204020204" charset="-122"/>
                <a:cs typeface="微软雅黑" panose="020B0503020204020204" charset="-122"/>
                <a:sym typeface="+mn-ea"/>
              </a:rPr>
              <a:t>全党、全国人民坚持自力更生,艰苦奋斗,战胜各种困难。</a:t>
            </a:r>
            <a:endParaRPr lang="zh-CN" altLang="en-US" sz="2800" b="1" spc="160">
              <a:uFillTx/>
              <a:latin typeface="微软雅黑" panose="020B0503020204020204" charset="-122"/>
              <a:cs typeface="微软雅黑" panose="020B0503020204020204" charset="-122"/>
              <a:sym typeface="+mn-ea"/>
            </a:endParaRPr>
          </a:p>
          <a:p>
            <a:pPr lvl="0" indent="0" algn="l" fontAlgn="ctr">
              <a:lnSpc>
                <a:spcPct val="100000"/>
              </a:lnSpc>
              <a:spcBef>
                <a:spcPct val="0"/>
              </a:spcBef>
              <a:spcAft>
                <a:spcPct val="0"/>
              </a:spcAft>
              <a:buClrTx/>
              <a:buSzPct val="110000"/>
              <a:buFont typeface="Wingdings" panose="05000000000000000000" charset="0"/>
              <a:buNone/>
            </a:pPr>
            <a:r>
              <a:rPr lang="zh-CN" altLang="en-US" sz="2800" b="1" spc="160">
                <a:uFillTx/>
                <a:latin typeface="微软雅黑" panose="020B0503020204020204" charset="-122"/>
                <a:cs typeface="微软雅黑" panose="020B0503020204020204" charset="-122"/>
                <a:sym typeface="+mn-ea"/>
              </a:rPr>
              <a:t>先进典型和英雄模范人物的带动作用。</a:t>
            </a:r>
            <a:endParaRPr lang="zh-CN" altLang="en-US" sz="2800" b="1" spc="160">
              <a:uFillTx/>
              <a:latin typeface="微软雅黑" panose="020B0503020204020204" charset="-122"/>
              <a:cs typeface="微软雅黑" panose="020B0503020204020204" charset="-122"/>
              <a:sym typeface="+mn-ea"/>
            </a:endParaRPr>
          </a:p>
        </p:txBody>
      </p:sp>
      <p:sp>
        <p:nvSpPr>
          <p:cNvPr id="14" name="文本框 13"/>
          <p:cNvSpPr txBox="1"/>
          <p:nvPr>
            <p:custDataLst>
              <p:tags r:id="rId2"/>
            </p:custDataLst>
          </p:nvPr>
        </p:nvSpPr>
        <p:spPr>
          <a:xfrm>
            <a:off x="421005" y="4586605"/>
            <a:ext cx="10191750" cy="953135"/>
          </a:xfrm>
          <a:prstGeom prst="rect">
            <a:avLst/>
          </a:prstGeom>
          <a:noFill/>
          <a:ln w="12700" cmpd="sng">
            <a:solidFill>
              <a:schemeClr val="accent1">
                <a:shade val="50000"/>
              </a:schemeClr>
            </a:solidFill>
            <a:prstDash val="lgDash"/>
          </a:ln>
        </p:spPr>
        <p:txBody>
          <a:bodyPr wrap="square" rtlCol="0" anchor="t">
            <a:spAutoFit/>
          </a:bodyPr>
          <a:lstStyle/>
          <a:p>
            <a:pPr lvl="0" algn="l">
              <a:buClrTx/>
              <a:buSzTx/>
              <a:buFontTx/>
            </a:pPr>
            <a:r>
              <a:rPr lang="zh-CN" altLang="en-US" sz="2800" b="1">
                <a:solidFill>
                  <a:srgbClr val="000000"/>
                </a:solidFill>
                <a:latin typeface="华文中宋" panose="02010600040101010101" charset="-122"/>
                <a:ea typeface="华文中宋" panose="02010600040101010101" charset="-122"/>
                <a:cs typeface="黑体" panose="02010609060101010101" charset="-122"/>
                <a:sym typeface="+mn-ea"/>
              </a:rPr>
              <a:t>⑴全党、全国人民坚持自力更生，艰苦奋斗的时代精神。</a:t>
            </a:r>
            <a:endParaRPr lang="zh-CN" altLang="en-US" sz="2800" b="1">
              <a:solidFill>
                <a:srgbClr val="000000"/>
              </a:solidFill>
              <a:latin typeface="华文中宋" panose="02010600040101010101" charset="-122"/>
              <a:ea typeface="华文中宋" panose="02010600040101010101" charset="-122"/>
              <a:cs typeface="黑体" panose="02010609060101010101" charset="-122"/>
              <a:sym typeface="+mn-ea"/>
            </a:endParaRPr>
          </a:p>
          <a:p>
            <a:pPr lvl="0" algn="l">
              <a:buClrTx/>
              <a:buSzTx/>
              <a:buFontTx/>
            </a:pPr>
            <a:r>
              <a:rPr lang="zh-CN" altLang="en-US" sz="2800" b="1">
                <a:solidFill>
                  <a:srgbClr val="000000"/>
                </a:solidFill>
                <a:latin typeface="华文中宋" panose="02010600040101010101" charset="-122"/>
                <a:ea typeface="华文中宋" panose="02010600040101010101" charset="-122"/>
                <a:cs typeface="黑体" panose="02010609060101010101" charset="-122"/>
                <a:sym typeface="+mn-ea"/>
              </a:rPr>
              <a:t>⑵崇尚劳动、敬业守信、精益求精、敢于创新的劳模精神。</a:t>
            </a:r>
            <a:endParaRPr lang="zh-CN" altLang="en-US" sz="2800" b="1">
              <a:solidFill>
                <a:srgbClr val="000000"/>
              </a:solidFill>
              <a:latin typeface="华文中宋" panose="02010600040101010101" charset="-122"/>
              <a:ea typeface="华文中宋" panose="02010600040101010101" charset="-122"/>
              <a:cs typeface="黑体" panose="02010609060101010101" charset="-122"/>
              <a:sym typeface="+mn-ea"/>
            </a:endParaRPr>
          </a:p>
        </p:txBody>
      </p:sp>
      <p:sp>
        <p:nvSpPr>
          <p:cNvPr id="22" name="文本框 21"/>
          <p:cNvSpPr txBox="1"/>
          <p:nvPr>
            <p:custDataLst>
              <p:tags r:id="rId3"/>
            </p:custDataLst>
          </p:nvPr>
        </p:nvSpPr>
        <p:spPr>
          <a:xfrm>
            <a:off x="1276985" y="5700395"/>
            <a:ext cx="10491470" cy="953135"/>
          </a:xfrm>
          <a:prstGeom prst="rect">
            <a:avLst/>
          </a:prstGeom>
          <a:noFill/>
          <a:ln w="12700" cmpd="sng">
            <a:solidFill>
              <a:schemeClr val="accent1">
                <a:shade val="50000"/>
              </a:schemeClr>
            </a:solidFill>
            <a:prstDash val="lgDash"/>
          </a:ln>
        </p:spPr>
        <p:txBody>
          <a:bodyPr wrap="square" rtlCol="0" anchor="t">
            <a:spAutoFit/>
          </a:bodyPr>
          <a:lstStyle/>
          <a:p>
            <a:pPr lvl="0" algn="l">
              <a:buClrTx/>
              <a:buSzTx/>
              <a:buFontTx/>
            </a:pPr>
            <a:r>
              <a:rPr lang="zh-CN" altLang="en-US" sz="2800">
                <a:solidFill>
                  <a:srgbClr val="000000"/>
                </a:solidFill>
                <a:latin typeface="黑体" panose="02010609060101010101" charset="-122"/>
                <a:ea typeface="黑体" panose="02010609060101010101" charset="-122"/>
                <a:cs typeface="黑体" panose="02010609060101010101" charset="-122"/>
                <a:sym typeface="+mn-ea"/>
              </a:rPr>
              <a:t>在新中国历史上具有开创性、奠基性的意义，为新的历史时期开创中国特色社会主义道路提供了物质基础、宝贵经验和理论准备。</a:t>
            </a:r>
            <a:endParaRPr lang="zh-CN" altLang="en-US" sz="2800">
              <a:solidFill>
                <a:srgbClr val="000000"/>
              </a:solidFill>
              <a:latin typeface="黑体" panose="02010609060101010101" charset="-122"/>
              <a:ea typeface="黑体" panose="02010609060101010101" charset="-122"/>
              <a:cs typeface="黑体" panose="02010609060101010101" charset="-122"/>
              <a:sym typeface="+mn-ea"/>
            </a:endParaRPr>
          </a:p>
        </p:txBody>
      </p:sp>
      <p:sp>
        <p:nvSpPr>
          <p:cNvPr id="3" name="圆角矩形 2"/>
          <p:cNvSpPr/>
          <p:nvPr>
            <p:custDataLst>
              <p:tags r:id="rId4"/>
            </p:custDataLst>
          </p:nvPr>
        </p:nvSpPr>
        <p:spPr>
          <a:xfrm>
            <a:off x="420370" y="652780"/>
            <a:ext cx="2111375" cy="934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effectLst/>
                <a:sym typeface="+mn-ea"/>
              </a:rPr>
              <a:t>伟大的建设成就的原因</a:t>
            </a:r>
            <a:endParaRPr lang="zh-CN" altLang="en-US" sz="2800" b="1">
              <a:solidFill>
                <a:schemeClr val="tx1"/>
              </a:solidFill>
              <a:effectLst/>
              <a:sym typeface="+mn-ea"/>
            </a:endParaRPr>
          </a:p>
        </p:txBody>
      </p:sp>
      <p:sp>
        <p:nvSpPr>
          <p:cNvPr id="6" name="圆角矩形 5"/>
          <p:cNvSpPr/>
          <p:nvPr>
            <p:custDataLst>
              <p:tags r:id="rId5"/>
            </p:custDataLst>
          </p:nvPr>
        </p:nvSpPr>
        <p:spPr>
          <a:xfrm>
            <a:off x="10128250" y="4497705"/>
            <a:ext cx="1303655" cy="1042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effectLst/>
                <a:sym typeface="+mn-ea"/>
              </a:rPr>
              <a:t>时代精神</a:t>
            </a:r>
            <a:endParaRPr lang="zh-CN" altLang="en-US" sz="3200" b="1">
              <a:solidFill>
                <a:schemeClr val="tx1"/>
              </a:solidFill>
              <a:effectLst/>
              <a:sym typeface="+mn-ea"/>
            </a:endParaRPr>
          </a:p>
        </p:txBody>
      </p:sp>
      <p:sp>
        <p:nvSpPr>
          <p:cNvPr id="7" name="圆角矩形 6"/>
          <p:cNvSpPr/>
          <p:nvPr>
            <p:custDataLst>
              <p:tags r:id="rId6"/>
            </p:custDataLst>
          </p:nvPr>
        </p:nvSpPr>
        <p:spPr>
          <a:xfrm>
            <a:off x="421005" y="5640070"/>
            <a:ext cx="779780" cy="1019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effectLst/>
                <a:sym typeface="+mn-ea"/>
              </a:rPr>
              <a:t>影响</a:t>
            </a:r>
            <a:endParaRPr lang="zh-CN" altLang="en-US" sz="3200" b="1">
              <a:solidFill>
                <a:schemeClr val="tx1"/>
              </a:solidFill>
              <a:effectLst/>
              <a:sym typeface="+mn-ea"/>
            </a:endParaRPr>
          </a:p>
        </p:txBody>
      </p:sp>
      <p:grpSp>
        <p:nvGrpSpPr>
          <p:cNvPr id="16" name="组合 15"/>
          <p:cNvGrpSpPr/>
          <p:nvPr>
            <p:custDataLst>
              <p:tags r:id="rId7"/>
            </p:custDataLst>
          </p:nvPr>
        </p:nvGrpSpPr>
        <p:grpSpPr>
          <a:xfrm>
            <a:off x="1200150" y="1845310"/>
            <a:ext cx="9326880" cy="2170430"/>
            <a:chOff x="650" y="2556"/>
            <a:chExt cx="14688" cy="3418"/>
          </a:xfrm>
        </p:grpSpPr>
        <p:grpSp>
          <p:nvGrpSpPr>
            <p:cNvPr id="90117" name="组合 24"/>
            <p:cNvGrpSpPr/>
            <p:nvPr>
              <p:custDataLst>
                <p:tags r:id="rId8"/>
              </p:custDataLst>
            </p:nvPr>
          </p:nvGrpSpPr>
          <p:grpSpPr>
            <a:xfrm>
              <a:off x="650" y="2642"/>
              <a:ext cx="3204" cy="3276"/>
              <a:chOff x="7441" y="2920"/>
              <a:chExt cx="4272" cy="4369"/>
            </a:xfrm>
          </p:grpSpPr>
          <p:pic>
            <p:nvPicPr>
              <p:cNvPr id="8" name="图片 7"/>
              <p:cNvPicPr>
                <a:picLocks noChangeAspect="1"/>
              </p:cNvPicPr>
              <p:nvPr>
                <p:custDataLst>
                  <p:tags r:id="rId9"/>
                </p:custDataLst>
              </p:nvPr>
            </p:nvPicPr>
            <p:blipFill>
              <a:blip r:embed="rId10"/>
              <a:srcRect l="14765" t="15499" r="22250" b="19584"/>
              <a:stretch>
                <a:fillRect/>
              </a:stretch>
            </p:blipFill>
            <p:spPr>
              <a:xfrm>
                <a:off x="8226" y="2920"/>
                <a:ext cx="2946" cy="3675"/>
              </a:xfrm>
              <a:prstGeom prst="rect">
                <a:avLst/>
              </a:prstGeom>
              <a:effectLst>
                <a:outerShdw blurRad="50800" dist="38100" dir="2700000" algn="tl" rotWithShape="0">
                  <a:prstClr val="black">
                    <a:alpha val="40000"/>
                  </a:prstClr>
                </a:outerShdw>
              </a:effectLst>
            </p:spPr>
          </p:pic>
          <p:sp>
            <p:nvSpPr>
              <p:cNvPr id="90140" name="文本框 9"/>
              <p:cNvSpPr txBox="1">
                <a:spLocks noChangeArrowheads="1"/>
              </p:cNvSpPr>
              <p:nvPr>
                <p:custDataLst>
                  <p:tags r:id="rId11"/>
                </p:custDataLst>
              </p:nvPr>
            </p:nvSpPr>
            <p:spPr bwMode="auto">
              <a:xfrm rot="-5400000">
                <a:off x="9191" y="4767"/>
                <a:ext cx="771" cy="4272"/>
              </a:xfrm>
              <a:prstGeom prst="rect">
                <a:avLst/>
              </a:prstGeom>
              <a:noFill/>
              <a:ln w="9525">
                <a:noFill/>
                <a:miter lim="800000"/>
              </a:ln>
            </p:spPr>
            <p:txBody>
              <a:bodyPr vert="eaVert">
                <a:spAutoFit/>
              </a:bodyPr>
              <a:lstStyle/>
              <a:p>
                <a:pPr algn="ctr"/>
                <a:r>
                  <a:rPr lang="en-US" altLang="zh-CN" sz="1200" b="1">
                    <a:latin typeface="宋体" panose="02010600030101010101" pitchFamily="2" charset="-122"/>
                  </a:rPr>
                  <a:t>“解放军好战士”雷锋</a:t>
                </a:r>
                <a:endParaRPr lang="en-US" altLang="zh-CN" sz="1200" b="1">
                  <a:latin typeface="宋体" panose="02010600030101010101" pitchFamily="2" charset="-122"/>
                </a:endParaRPr>
              </a:p>
            </p:txBody>
          </p:sp>
        </p:grpSp>
        <p:grpSp>
          <p:nvGrpSpPr>
            <p:cNvPr id="90118" name="组合 25"/>
            <p:cNvGrpSpPr/>
            <p:nvPr>
              <p:custDataLst>
                <p:tags r:id="rId12"/>
              </p:custDataLst>
            </p:nvPr>
          </p:nvGrpSpPr>
          <p:grpSpPr>
            <a:xfrm>
              <a:off x="3399" y="2557"/>
              <a:ext cx="3203" cy="3362"/>
              <a:chOff x="10858" y="2805"/>
              <a:chExt cx="4272" cy="4484"/>
            </a:xfrm>
          </p:grpSpPr>
          <p:pic>
            <p:nvPicPr>
              <p:cNvPr id="9" name="图片 8"/>
              <p:cNvPicPr>
                <a:picLocks noChangeAspect="1"/>
              </p:cNvPicPr>
              <p:nvPr>
                <p:custDataLst>
                  <p:tags r:id="rId13"/>
                </p:custDataLst>
              </p:nvPr>
            </p:nvPicPr>
            <p:blipFill>
              <a:blip r:embed="rId14"/>
              <a:stretch>
                <a:fillRect/>
              </a:stretch>
            </p:blipFill>
            <p:spPr>
              <a:xfrm>
                <a:off x="11642" y="2805"/>
                <a:ext cx="2889" cy="3847"/>
              </a:xfrm>
              <a:prstGeom prst="rect">
                <a:avLst/>
              </a:prstGeom>
              <a:effectLst>
                <a:outerShdw blurRad="50800" dist="38100" dir="2700000" algn="tl" rotWithShape="0">
                  <a:prstClr val="black">
                    <a:alpha val="40000"/>
                  </a:prstClr>
                </a:outerShdw>
              </a:effectLst>
            </p:spPr>
          </p:pic>
          <p:sp>
            <p:nvSpPr>
              <p:cNvPr id="90138" name="文本框 11"/>
              <p:cNvSpPr txBox="1">
                <a:spLocks noChangeArrowheads="1"/>
              </p:cNvSpPr>
              <p:nvPr>
                <p:custDataLst>
                  <p:tags r:id="rId15"/>
                </p:custDataLst>
              </p:nvPr>
            </p:nvSpPr>
            <p:spPr bwMode="auto">
              <a:xfrm rot="-5400000">
                <a:off x="12608" y="4767"/>
                <a:ext cx="771" cy="4272"/>
              </a:xfrm>
              <a:prstGeom prst="rect">
                <a:avLst/>
              </a:prstGeom>
              <a:noFill/>
              <a:ln w="9525">
                <a:noFill/>
                <a:miter lim="800000"/>
              </a:ln>
            </p:spPr>
            <p:txBody>
              <a:bodyPr vert="eaVert">
                <a:spAutoFit/>
              </a:bodyPr>
              <a:lstStyle/>
              <a:p>
                <a:pPr algn="ctr"/>
                <a:r>
                  <a:rPr lang="en-US" altLang="zh-CN" sz="1200" b="1">
                    <a:latin typeface="宋体" panose="02010600030101010101" pitchFamily="2" charset="-122"/>
                  </a:rPr>
                  <a:t>“党的好干部”焦裕禄</a:t>
                </a:r>
                <a:endParaRPr lang="en-US" altLang="zh-CN" sz="1200" b="1">
                  <a:latin typeface="宋体" panose="02010600030101010101" pitchFamily="2" charset="-122"/>
                </a:endParaRPr>
              </a:p>
            </p:txBody>
          </p:sp>
        </p:grpSp>
        <p:grpSp>
          <p:nvGrpSpPr>
            <p:cNvPr id="90119" name="组合 26"/>
            <p:cNvGrpSpPr/>
            <p:nvPr>
              <p:custDataLst>
                <p:tags r:id="rId16"/>
              </p:custDataLst>
            </p:nvPr>
          </p:nvGrpSpPr>
          <p:grpSpPr>
            <a:xfrm>
              <a:off x="6376" y="2644"/>
              <a:ext cx="2796" cy="3297"/>
              <a:chOff x="975" y="6093"/>
              <a:chExt cx="3728" cy="4397"/>
            </a:xfrm>
          </p:grpSpPr>
          <p:pic>
            <p:nvPicPr>
              <p:cNvPr id="10" name="图片 9"/>
              <p:cNvPicPr>
                <a:picLocks noChangeAspect="1"/>
              </p:cNvPicPr>
              <p:nvPr>
                <p:custDataLst>
                  <p:tags r:id="rId17"/>
                </p:custDataLst>
              </p:nvPr>
            </p:nvPicPr>
            <p:blipFill>
              <a:blip r:embed="rId18"/>
              <a:stretch>
                <a:fillRect/>
              </a:stretch>
            </p:blipFill>
            <p:spPr>
              <a:xfrm>
                <a:off x="1734" y="6093"/>
                <a:ext cx="2804" cy="3734"/>
              </a:xfrm>
              <a:prstGeom prst="rect">
                <a:avLst/>
              </a:prstGeom>
              <a:effectLst>
                <a:outerShdw blurRad="50800" dist="38100" dir="2700000" algn="tl" rotWithShape="0">
                  <a:prstClr val="black">
                    <a:alpha val="40000"/>
                  </a:prstClr>
                </a:outerShdw>
              </a:effectLst>
            </p:spPr>
          </p:pic>
          <p:sp>
            <p:nvSpPr>
              <p:cNvPr id="90136" name="文本框 10"/>
              <p:cNvSpPr txBox="1">
                <a:spLocks noChangeArrowheads="1"/>
              </p:cNvSpPr>
              <p:nvPr>
                <p:custDataLst>
                  <p:tags r:id="rId19"/>
                </p:custDataLst>
              </p:nvPr>
            </p:nvSpPr>
            <p:spPr bwMode="auto">
              <a:xfrm rot="-5400000">
                <a:off x="2453" y="8240"/>
                <a:ext cx="771" cy="3728"/>
              </a:xfrm>
              <a:prstGeom prst="rect">
                <a:avLst/>
              </a:prstGeom>
              <a:noFill/>
              <a:ln w="9525">
                <a:noFill/>
                <a:miter lim="800000"/>
              </a:ln>
            </p:spPr>
            <p:txBody>
              <a:bodyPr vert="eaVert" wrap="square">
                <a:spAutoFit/>
              </a:bodyPr>
              <a:lstStyle/>
              <a:p>
                <a:pPr algn="ctr"/>
                <a:r>
                  <a:rPr lang="en-US" altLang="zh-CN" sz="1200" b="1">
                    <a:latin typeface="宋体" panose="02010600030101010101" pitchFamily="2" charset="-122"/>
                  </a:rPr>
                  <a:t>“地质之光”李四光</a:t>
                </a:r>
                <a:endParaRPr lang="en-US" altLang="zh-CN" sz="1200" b="1">
                  <a:latin typeface="宋体" panose="02010600030101010101" pitchFamily="2" charset="-122"/>
                </a:endParaRPr>
              </a:p>
            </p:txBody>
          </p:sp>
        </p:grpSp>
        <p:grpSp>
          <p:nvGrpSpPr>
            <p:cNvPr id="90120" name="组合 29"/>
            <p:cNvGrpSpPr/>
            <p:nvPr>
              <p:custDataLst>
                <p:tags r:id="rId20"/>
              </p:custDataLst>
            </p:nvPr>
          </p:nvGrpSpPr>
          <p:grpSpPr>
            <a:xfrm>
              <a:off x="9151" y="2622"/>
              <a:ext cx="3204" cy="3353"/>
              <a:chOff x="5346" y="6020"/>
              <a:chExt cx="4272" cy="4469"/>
            </a:xfrm>
          </p:grpSpPr>
          <p:pic>
            <p:nvPicPr>
              <p:cNvPr id="12" name="图片 11"/>
              <p:cNvPicPr>
                <a:picLocks noChangeAspect="1"/>
              </p:cNvPicPr>
              <p:nvPr>
                <p:custDataLst>
                  <p:tags r:id="rId21"/>
                </p:custDataLst>
              </p:nvPr>
            </p:nvPicPr>
            <p:blipFill>
              <a:blip r:embed="rId22"/>
              <a:stretch>
                <a:fillRect/>
              </a:stretch>
            </p:blipFill>
            <p:spPr>
              <a:xfrm>
                <a:off x="6076" y="6020"/>
                <a:ext cx="2860" cy="3805"/>
              </a:xfrm>
              <a:prstGeom prst="rect">
                <a:avLst/>
              </a:prstGeom>
              <a:effectLst>
                <a:outerShdw blurRad="50800" dist="38100" dir="2700000" algn="tl" rotWithShape="0">
                  <a:prstClr val="black">
                    <a:alpha val="40000"/>
                  </a:prstClr>
                </a:outerShdw>
              </a:effectLst>
            </p:spPr>
          </p:pic>
          <p:sp>
            <p:nvSpPr>
              <p:cNvPr id="90134" name="文本框 18"/>
              <p:cNvSpPr txBox="1">
                <a:spLocks noChangeArrowheads="1"/>
              </p:cNvSpPr>
              <p:nvPr>
                <p:custDataLst>
                  <p:tags r:id="rId23"/>
                </p:custDataLst>
              </p:nvPr>
            </p:nvSpPr>
            <p:spPr bwMode="auto">
              <a:xfrm rot="-5400000">
                <a:off x="7097" y="7968"/>
                <a:ext cx="770" cy="4272"/>
              </a:xfrm>
              <a:prstGeom prst="rect">
                <a:avLst/>
              </a:prstGeom>
              <a:noFill/>
              <a:ln w="9525">
                <a:noFill/>
                <a:miter lim="800000"/>
              </a:ln>
            </p:spPr>
            <p:txBody>
              <a:bodyPr vert="eaVert">
                <a:spAutoFit/>
              </a:bodyPr>
              <a:lstStyle/>
              <a:p>
                <a:pPr algn="ctr"/>
                <a:r>
                  <a:rPr lang="en-US" altLang="zh-CN" sz="1200" b="1">
                    <a:latin typeface="宋体" panose="02010600030101010101" pitchFamily="2" charset="-122"/>
                  </a:rPr>
                  <a:t>“中国航天之父”钱学森</a:t>
                </a:r>
                <a:endParaRPr lang="en-US" altLang="zh-CN" sz="1200" b="1">
                  <a:latin typeface="宋体" panose="02010600030101010101" pitchFamily="2" charset="-122"/>
                </a:endParaRPr>
              </a:p>
            </p:txBody>
          </p:sp>
        </p:grpSp>
        <p:grpSp>
          <p:nvGrpSpPr>
            <p:cNvPr id="90121" name="组合 30"/>
            <p:cNvGrpSpPr/>
            <p:nvPr>
              <p:custDataLst>
                <p:tags r:id="rId24"/>
              </p:custDataLst>
            </p:nvPr>
          </p:nvGrpSpPr>
          <p:grpSpPr>
            <a:xfrm>
              <a:off x="12134" y="2556"/>
              <a:ext cx="3204" cy="3419"/>
              <a:chOff x="9939" y="5932"/>
              <a:chExt cx="4272" cy="4557"/>
            </a:xfrm>
          </p:grpSpPr>
          <p:pic>
            <p:nvPicPr>
              <p:cNvPr id="13" name="图片 12"/>
              <p:cNvPicPr>
                <a:picLocks noChangeAspect="1"/>
              </p:cNvPicPr>
              <p:nvPr>
                <p:custDataLst>
                  <p:tags r:id="rId25"/>
                </p:custDataLst>
              </p:nvPr>
            </p:nvPicPr>
            <p:blipFill>
              <a:blip r:embed="rId26"/>
              <a:stretch>
                <a:fillRect/>
              </a:stretch>
            </p:blipFill>
            <p:spPr>
              <a:xfrm>
                <a:off x="10528" y="5932"/>
                <a:ext cx="2926" cy="3893"/>
              </a:xfrm>
              <a:prstGeom prst="rect">
                <a:avLst/>
              </a:prstGeom>
              <a:effectLst>
                <a:outerShdw blurRad="50800" dist="38100" dir="2700000" algn="tl" rotWithShape="0">
                  <a:prstClr val="black">
                    <a:alpha val="40000"/>
                  </a:prstClr>
                </a:outerShdw>
              </a:effectLst>
            </p:spPr>
          </p:pic>
          <p:sp>
            <p:nvSpPr>
              <p:cNvPr id="90132" name="文本框 16"/>
              <p:cNvSpPr txBox="1">
                <a:spLocks noChangeArrowheads="1"/>
              </p:cNvSpPr>
              <p:nvPr>
                <p:custDataLst>
                  <p:tags r:id="rId27"/>
                </p:custDataLst>
              </p:nvPr>
            </p:nvSpPr>
            <p:spPr bwMode="auto">
              <a:xfrm rot="-5400000">
                <a:off x="11690" y="7968"/>
                <a:ext cx="770" cy="4272"/>
              </a:xfrm>
              <a:prstGeom prst="rect">
                <a:avLst/>
              </a:prstGeom>
              <a:noFill/>
              <a:ln w="9525">
                <a:noFill/>
                <a:miter lim="800000"/>
              </a:ln>
            </p:spPr>
            <p:txBody>
              <a:bodyPr vert="eaVert">
                <a:spAutoFit/>
              </a:bodyPr>
              <a:lstStyle/>
              <a:p>
                <a:pPr algn="ctr"/>
                <a:r>
                  <a:rPr lang="en-US" altLang="zh-CN" sz="1200" b="1">
                    <a:latin typeface="宋体" panose="02010600030101010101" pitchFamily="2" charset="-122"/>
                  </a:rPr>
                  <a:t>“两弹元勋”邓稼先</a:t>
                </a:r>
                <a:endParaRPr lang="en-US" altLang="zh-CN" sz="1200" b="1">
                  <a:latin typeface="宋体" panose="02010600030101010101" pitchFamily="2" charset="-122"/>
                </a:endParaRPr>
              </a:p>
            </p:txBody>
          </p:sp>
        </p:grpSp>
      </p:grpSp>
      <p:sp>
        <p:nvSpPr>
          <p:cNvPr id="42" name="矩形 41"/>
          <p:cNvSpPr/>
          <p:nvPr>
            <p:custDataLst>
              <p:tags r:id="rId28"/>
            </p:custDataLst>
          </p:nvPr>
        </p:nvSpPr>
        <p:spPr>
          <a:xfrm>
            <a:off x="1517015" y="4017010"/>
            <a:ext cx="1496695" cy="414020"/>
          </a:xfrm>
          <a:prstGeom prst="rect">
            <a:avLst/>
          </a:prstGeom>
          <a:solidFill>
            <a:srgbClr val="FFFF00"/>
          </a:solidFill>
          <a:ln w="9525" cap="flat" cmpd="sng">
            <a:solidFill>
              <a:srgbClr val="FFFF99"/>
            </a:solidFill>
            <a:prstDash val="solid"/>
            <a:miter/>
            <a:headEnd type="none" w="med" len="med"/>
            <a:tailEnd type="none" w="med" len="med"/>
          </a:ln>
          <a:effectLst>
            <a:outerShdw blurRad="50800" dist="63500" dir="5400000" algn="t" rotWithShape="0">
              <a:prstClr val="black">
                <a:alpha val="40000"/>
              </a:prstClr>
            </a:outerShdw>
          </a:effectLst>
        </p:spPr>
        <p:txBody>
          <a:bodyPr wrap="square">
            <a:spAutoFit/>
          </a:bodyPr>
          <a:lstStyle/>
          <a:p>
            <a:pPr algn="ctr" eaLnBrk="0" hangingPunct="0">
              <a:defRPr/>
            </a:pPr>
            <a:r>
              <a:rPr sz="2100" b="1" noProof="1">
                <a:latin typeface="微软雅黑" panose="020B0503020204020204" charset="-122"/>
                <a:ea typeface="微软雅黑" panose="020B0503020204020204" charset="-122"/>
                <a:cs typeface="微软雅黑" panose="020B0503020204020204" charset="-122"/>
              </a:rPr>
              <a:t>自力更生</a:t>
            </a:r>
            <a:endParaRPr sz="2100" b="1" noProof="1">
              <a:latin typeface="微软雅黑" panose="020B0503020204020204" charset="-122"/>
              <a:ea typeface="微软雅黑" panose="020B0503020204020204" charset="-122"/>
              <a:cs typeface="微软雅黑" panose="020B0503020204020204" charset="-122"/>
            </a:endParaRPr>
          </a:p>
        </p:txBody>
      </p:sp>
      <p:sp>
        <p:nvSpPr>
          <p:cNvPr id="43" name="矩形 42"/>
          <p:cNvSpPr/>
          <p:nvPr>
            <p:custDataLst>
              <p:tags r:id="rId29"/>
            </p:custDataLst>
          </p:nvPr>
        </p:nvSpPr>
        <p:spPr>
          <a:xfrm>
            <a:off x="3211513" y="4016772"/>
            <a:ext cx="1307306" cy="414020"/>
          </a:xfrm>
          <a:prstGeom prst="rect">
            <a:avLst/>
          </a:prstGeom>
          <a:solidFill>
            <a:srgbClr val="FFFF00"/>
          </a:solidFill>
          <a:ln w="9525" cap="flat" cmpd="sng">
            <a:solidFill>
              <a:srgbClr val="FFFF99"/>
            </a:solidFill>
            <a:prstDash val="solid"/>
            <a:miter/>
            <a:headEnd type="none" w="med" len="med"/>
            <a:tailEnd type="none" w="med" len="med"/>
          </a:ln>
          <a:effectLst>
            <a:outerShdw blurRad="50800" dist="63500" dir="5400000" algn="t" rotWithShape="0">
              <a:prstClr val="black">
                <a:alpha val="40000"/>
              </a:prstClr>
            </a:outerShdw>
          </a:effectLst>
        </p:spPr>
        <p:txBody>
          <a:bodyPr>
            <a:spAutoFit/>
          </a:bodyPr>
          <a:lstStyle/>
          <a:p>
            <a:pPr algn="ctr" eaLnBrk="0" hangingPunct="0">
              <a:defRPr/>
            </a:pPr>
            <a:r>
              <a:rPr lang="zh-CN" altLang="en-US" sz="2100" b="1" noProof="1">
                <a:latin typeface="微软雅黑" panose="020B0503020204020204" charset="-122"/>
                <a:ea typeface="微软雅黑" panose="020B0503020204020204" charset="-122"/>
                <a:cs typeface="微软雅黑" panose="020B0503020204020204" charset="-122"/>
              </a:rPr>
              <a:t>艰苦奋斗</a:t>
            </a:r>
            <a:endParaRPr lang="zh-CN" altLang="en-US" sz="2100" b="1" noProof="1">
              <a:latin typeface="微软雅黑" panose="020B0503020204020204" charset="-122"/>
              <a:ea typeface="微软雅黑" panose="020B0503020204020204" charset="-122"/>
              <a:cs typeface="微软雅黑" panose="020B0503020204020204" charset="-122"/>
            </a:endParaRPr>
          </a:p>
        </p:txBody>
      </p:sp>
      <p:sp>
        <p:nvSpPr>
          <p:cNvPr id="44" name="矩形 43"/>
          <p:cNvSpPr/>
          <p:nvPr>
            <p:custDataLst>
              <p:tags r:id="rId30"/>
            </p:custDataLst>
          </p:nvPr>
        </p:nvSpPr>
        <p:spPr>
          <a:xfrm>
            <a:off x="4729560" y="4016772"/>
            <a:ext cx="1307306" cy="414020"/>
          </a:xfrm>
          <a:prstGeom prst="rect">
            <a:avLst/>
          </a:prstGeom>
          <a:solidFill>
            <a:srgbClr val="FFFF00"/>
          </a:solidFill>
          <a:ln w="9525" cap="flat" cmpd="sng">
            <a:solidFill>
              <a:srgbClr val="FFFF99"/>
            </a:solidFill>
            <a:prstDash val="solid"/>
            <a:miter/>
            <a:headEnd type="none" w="med" len="med"/>
            <a:tailEnd type="none" w="med" len="med"/>
          </a:ln>
          <a:effectLst>
            <a:outerShdw blurRad="50800" dist="63500" dir="5400000" algn="t" rotWithShape="0">
              <a:prstClr val="black">
                <a:alpha val="40000"/>
              </a:prstClr>
            </a:outerShdw>
          </a:effectLst>
        </p:spPr>
        <p:txBody>
          <a:bodyPr>
            <a:spAutoFit/>
          </a:bodyPr>
          <a:lstStyle/>
          <a:p>
            <a:pPr algn="ctr" eaLnBrk="0" hangingPunct="0">
              <a:defRPr/>
            </a:pPr>
            <a:r>
              <a:rPr lang="zh-CN" altLang="en-US" sz="2100" b="1" noProof="1">
                <a:latin typeface="微软雅黑" panose="020B0503020204020204" charset="-122"/>
                <a:ea typeface="微软雅黑" panose="020B0503020204020204" charset="-122"/>
                <a:cs typeface="微软雅黑" panose="020B0503020204020204" charset="-122"/>
              </a:rPr>
              <a:t>崇尚劳动</a:t>
            </a:r>
            <a:endParaRPr lang="zh-CN" altLang="en-US" sz="2100" b="1" noProof="1">
              <a:latin typeface="微软雅黑" panose="020B0503020204020204" charset="-122"/>
              <a:ea typeface="微软雅黑" panose="020B0503020204020204" charset="-122"/>
              <a:cs typeface="微软雅黑" panose="020B0503020204020204" charset="-122"/>
            </a:endParaRPr>
          </a:p>
        </p:txBody>
      </p:sp>
      <p:sp>
        <p:nvSpPr>
          <p:cNvPr id="45" name="矩形 44"/>
          <p:cNvSpPr/>
          <p:nvPr>
            <p:custDataLst>
              <p:tags r:id="rId31"/>
            </p:custDataLst>
          </p:nvPr>
        </p:nvSpPr>
        <p:spPr>
          <a:xfrm>
            <a:off x="6280944" y="4016772"/>
            <a:ext cx="1307306" cy="414020"/>
          </a:xfrm>
          <a:prstGeom prst="rect">
            <a:avLst/>
          </a:prstGeom>
          <a:solidFill>
            <a:srgbClr val="FFFF00"/>
          </a:solidFill>
          <a:ln w="9525" cap="flat" cmpd="sng">
            <a:solidFill>
              <a:srgbClr val="FFFF99"/>
            </a:solidFill>
            <a:prstDash val="solid"/>
            <a:miter/>
            <a:headEnd type="none" w="med" len="med"/>
            <a:tailEnd type="none" w="med" len="med"/>
          </a:ln>
          <a:effectLst>
            <a:outerShdw blurRad="50800" dist="63500" dir="5400000" algn="t" rotWithShape="0">
              <a:prstClr val="black">
                <a:alpha val="40000"/>
              </a:prstClr>
            </a:outerShdw>
          </a:effectLst>
        </p:spPr>
        <p:txBody>
          <a:bodyPr>
            <a:spAutoFit/>
          </a:bodyPr>
          <a:lstStyle/>
          <a:p>
            <a:pPr algn="ctr" eaLnBrk="0" hangingPunct="0">
              <a:defRPr/>
            </a:pPr>
            <a:r>
              <a:rPr lang="zh-CN" altLang="en-US" sz="2100" b="1" noProof="1">
                <a:latin typeface="微软雅黑" panose="020B0503020204020204" charset="-122"/>
                <a:ea typeface="微软雅黑" panose="020B0503020204020204" charset="-122"/>
                <a:cs typeface="微软雅黑" panose="020B0503020204020204" charset="-122"/>
              </a:rPr>
              <a:t>敬业守信</a:t>
            </a:r>
            <a:endParaRPr lang="zh-CN" altLang="en-US" sz="2100" b="1" noProof="1">
              <a:latin typeface="微软雅黑" panose="020B0503020204020204" charset="-122"/>
              <a:ea typeface="微软雅黑" panose="020B0503020204020204" charset="-122"/>
              <a:cs typeface="微软雅黑" panose="020B0503020204020204" charset="-122"/>
            </a:endParaRPr>
          </a:p>
        </p:txBody>
      </p:sp>
      <p:sp>
        <p:nvSpPr>
          <p:cNvPr id="46" name="矩形 45"/>
          <p:cNvSpPr/>
          <p:nvPr>
            <p:custDataLst>
              <p:tags r:id="rId32"/>
            </p:custDataLst>
          </p:nvPr>
        </p:nvSpPr>
        <p:spPr>
          <a:xfrm>
            <a:off x="7815660" y="4016772"/>
            <a:ext cx="1307306" cy="414020"/>
          </a:xfrm>
          <a:prstGeom prst="rect">
            <a:avLst/>
          </a:prstGeom>
          <a:solidFill>
            <a:srgbClr val="FFFF00"/>
          </a:solidFill>
          <a:ln w="9525" cap="flat" cmpd="sng">
            <a:solidFill>
              <a:srgbClr val="FFFF99"/>
            </a:solidFill>
            <a:prstDash val="solid"/>
            <a:miter/>
            <a:headEnd type="none" w="med" len="med"/>
            <a:tailEnd type="none" w="med" len="med"/>
          </a:ln>
          <a:effectLst>
            <a:outerShdw blurRad="50800" dist="63500" dir="5400000" algn="t" rotWithShape="0">
              <a:prstClr val="black">
                <a:alpha val="40000"/>
              </a:prstClr>
            </a:outerShdw>
          </a:effectLst>
        </p:spPr>
        <p:txBody>
          <a:bodyPr>
            <a:spAutoFit/>
          </a:bodyPr>
          <a:lstStyle/>
          <a:p>
            <a:pPr algn="ctr" eaLnBrk="0" hangingPunct="0">
              <a:defRPr/>
            </a:pPr>
            <a:r>
              <a:rPr lang="zh-CN" altLang="en-US" sz="2100" b="1" noProof="1">
                <a:latin typeface="微软雅黑" panose="020B0503020204020204" charset="-122"/>
                <a:ea typeface="微软雅黑" panose="020B0503020204020204" charset="-122"/>
                <a:cs typeface="微软雅黑" panose="020B0503020204020204" charset="-122"/>
              </a:rPr>
              <a:t>敢于创新</a:t>
            </a:r>
            <a:endParaRPr lang="zh-CN" altLang="en-US" sz="2100" b="1" noProof="1">
              <a:latin typeface="微软雅黑" panose="020B0503020204020204" charset="-122"/>
              <a:ea typeface="微软雅黑" panose="020B0503020204020204" charset="-122"/>
              <a:cs typeface="微软雅黑" panose="020B0503020204020204" charset="-122"/>
            </a:endParaRPr>
          </a:p>
        </p:txBody>
      </p:sp>
      <p:sp>
        <p:nvSpPr>
          <p:cNvPr id="47" name="矩形 46"/>
          <p:cNvSpPr/>
          <p:nvPr>
            <p:custDataLst>
              <p:tags r:id="rId33"/>
            </p:custDataLst>
          </p:nvPr>
        </p:nvSpPr>
        <p:spPr>
          <a:xfrm>
            <a:off x="9350375" y="4017010"/>
            <a:ext cx="859790" cy="414020"/>
          </a:xfrm>
          <a:prstGeom prst="rect">
            <a:avLst/>
          </a:prstGeom>
          <a:solidFill>
            <a:srgbClr val="FFFF00"/>
          </a:solidFill>
          <a:ln w="9525" cap="flat" cmpd="sng">
            <a:solidFill>
              <a:srgbClr val="FFFF99"/>
            </a:solidFill>
            <a:prstDash val="solid"/>
            <a:miter/>
            <a:headEnd type="none" w="med" len="med"/>
            <a:tailEnd type="none" w="med" len="med"/>
          </a:ln>
          <a:effectLst>
            <a:outerShdw blurRad="50800" dist="63500" dir="5400000" algn="t" rotWithShape="0">
              <a:prstClr val="black">
                <a:alpha val="40000"/>
              </a:prstClr>
            </a:outerShdw>
          </a:effectLst>
        </p:spPr>
        <p:txBody>
          <a:bodyPr wrap="square">
            <a:spAutoFit/>
          </a:bodyPr>
          <a:lstStyle/>
          <a:p>
            <a:pPr algn="ctr" eaLnBrk="0" hangingPunct="0">
              <a:defRPr/>
            </a:pPr>
            <a:r>
              <a:rPr lang="en-US" altLang="zh-CN" sz="2100" noProof="1">
                <a:latin typeface="微软雅黑" panose="020B0503020204020204" charset="-122"/>
                <a:ea typeface="微软雅黑" panose="020B0503020204020204" charset="-122"/>
                <a:cs typeface="微软雅黑" panose="020B0503020204020204" charset="-122"/>
              </a:rPr>
              <a:t>……</a:t>
            </a:r>
            <a:endParaRPr lang="en-US" altLang="zh-CN" sz="2100" noProof="1">
              <a:latin typeface="微软雅黑" panose="020B0503020204020204" charset="-122"/>
              <a:ea typeface="微软雅黑" panose="020B0503020204020204" charset="-122"/>
              <a:cs typeface="微软雅黑" panose="020B0503020204020204" charset="-122"/>
            </a:endParaRPr>
          </a:p>
        </p:txBody>
      </p:sp>
      <p:pic>
        <p:nvPicPr>
          <p:cNvPr id="2" name="Picture 2"/>
          <p:cNvPicPr>
            <a:picLocks noChangeAspect="1"/>
          </p:cNvPicPr>
          <p:nvPr>
            <p:custDataLst>
              <p:tags r:id="rId34"/>
            </p:custDataLst>
          </p:nvPr>
        </p:nvPicPr>
        <p:blipFill>
          <a:blip r:embed="rId35"/>
          <a:stretch>
            <a:fillRect/>
          </a:stretch>
        </p:blipFill>
        <p:spPr>
          <a:xfrm flipH="1">
            <a:off x="12522200" y="12484100"/>
            <a:ext cx="0" cy="0"/>
          </a:xfrm>
          <a:prstGeom prst="rect">
            <a:avLst/>
          </a:prstGeom>
          <a:ln>
            <a:noFill/>
          </a:ln>
        </p:spPr>
      </p:pic>
    </p:spTree>
    <p:custDataLst>
      <p:tags r:id="rId3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linds(horizontal)">
                                      <p:cBhvr>
                                        <p:cTn id="26" dur="500"/>
                                        <p:tgtEl>
                                          <p:spTgt spid="42"/>
                                        </p:tgtEl>
                                      </p:cBhvr>
                                    </p:animEffect>
                                  </p:childTnLst>
                                </p:cTn>
                              </p:par>
                            </p:childTnLst>
                          </p:cTn>
                        </p:par>
                        <p:par>
                          <p:cTn id="27" fill="hold">
                            <p:stCondLst>
                              <p:cond delay="500"/>
                            </p:stCondLst>
                            <p:childTnLst>
                              <p:par>
                                <p:cTn id="28" presetID="3" presetClass="entr" presetSubtype="10" fill="hold" grpId="1"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linds(horizontal)">
                                      <p:cBhvr>
                                        <p:cTn id="30" dur="500"/>
                                        <p:tgtEl>
                                          <p:spTgt spid="43"/>
                                        </p:tgtEl>
                                      </p:cBhvr>
                                    </p:animEffect>
                                  </p:childTnLst>
                                </p:cTn>
                              </p:par>
                            </p:childTnLst>
                          </p:cTn>
                        </p:par>
                        <p:par>
                          <p:cTn id="31" fill="hold">
                            <p:stCondLst>
                              <p:cond delay="1000"/>
                            </p:stCondLst>
                            <p:childTnLst>
                              <p:par>
                                <p:cTn id="32" presetID="3" presetClass="entr" presetSubtype="10" fill="hold" grpId="2"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childTnLst>
                          </p:cTn>
                        </p:par>
                        <p:par>
                          <p:cTn id="35" fill="hold">
                            <p:stCondLst>
                              <p:cond delay="1500"/>
                            </p:stCondLst>
                            <p:childTnLst>
                              <p:par>
                                <p:cTn id="36" presetID="3" presetClass="entr" presetSubtype="10" fill="hold" grpId="3"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blinds(horizontal)">
                                      <p:cBhvr>
                                        <p:cTn id="38" dur="500"/>
                                        <p:tgtEl>
                                          <p:spTgt spid="45"/>
                                        </p:tgtEl>
                                      </p:cBhvr>
                                    </p:animEffect>
                                  </p:childTnLst>
                                </p:cTn>
                              </p:par>
                            </p:childTnLst>
                          </p:cTn>
                        </p:par>
                        <p:par>
                          <p:cTn id="39" fill="hold">
                            <p:stCondLst>
                              <p:cond delay="2000"/>
                            </p:stCondLst>
                            <p:childTnLst>
                              <p:par>
                                <p:cTn id="40" presetID="3" presetClass="entr" presetSubtype="10" fill="hold" grpId="4"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linds(horizontal)">
                                      <p:cBhvr>
                                        <p:cTn id="42" dur="500"/>
                                        <p:tgtEl>
                                          <p:spTgt spid="46"/>
                                        </p:tgtEl>
                                      </p:cBhvr>
                                    </p:animEffect>
                                  </p:childTnLst>
                                </p:cTn>
                              </p:par>
                            </p:childTnLst>
                          </p:cTn>
                        </p:par>
                        <p:par>
                          <p:cTn id="43" fill="hold">
                            <p:stCondLst>
                              <p:cond delay="2500"/>
                            </p:stCondLst>
                            <p:childTnLst>
                              <p:par>
                                <p:cTn id="44" presetID="3" presetClass="entr" presetSubtype="10" fill="hold" grpId="5"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linds(horizont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2000"/>
                                        <p:tgtEl>
                                          <p:spTgt spid="6"/>
                                        </p:tgtEl>
                                      </p:cBhvr>
                                    </p:animEffect>
                                    <p:anim calcmode="lin" valueType="num">
                                      <p:cBhvr>
                                        <p:cTn id="56" dur="2000" fill="hold"/>
                                        <p:tgtEl>
                                          <p:spTgt spid="6"/>
                                        </p:tgtEl>
                                        <p:attrNameLst>
                                          <p:attrName>ppt_w</p:attrName>
                                        </p:attrNameLst>
                                      </p:cBhvr>
                                      <p:tavLst>
                                        <p:tav tm="0" fmla="#ppt_w*sin(2.5*pi*$)">
                                          <p:val>
                                            <p:fltVal val="0"/>
                                          </p:val>
                                        </p:tav>
                                        <p:tav tm="100000">
                                          <p:val>
                                            <p:fltVal val="1"/>
                                          </p:val>
                                        </p:tav>
                                      </p:tavLst>
                                    </p:anim>
                                    <p:anim calcmode="lin" valueType="num">
                                      <p:cBhvr>
                                        <p:cTn id="5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anim calcmode="lin" valueType="num">
                                      <p:cBhvr>
                                        <p:cTn id="63" dur="2000" fill="hold"/>
                                        <p:tgtEl>
                                          <p:spTgt spid="7"/>
                                        </p:tgtEl>
                                        <p:attrNameLst>
                                          <p:attrName>ppt_w</p:attrName>
                                        </p:attrNameLst>
                                      </p:cBhvr>
                                      <p:tavLst>
                                        <p:tav tm="0" fmla="#ppt_w*sin(2.5*pi*$)">
                                          <p:val>
                                            <p:fltVal val="0"/>
                                          </p:val>
                                        </p:tav>
                                        <p:tav tm="100000">
                                          <p:val>
                                            <p:fltVal val="1"/>
                                          </p:val>
                                        </p:tav>
                                      </p:tavLst>
                                    </p:anim>
                                    <p:anim calcmode="lin" valueType="num">
                                      <p:cBhvr>
                                        <p:cTn id="6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1" animBg="1"/>
      <p:bldP spid="44" grpId="2" animBg="1"/>
      <p:bldP spid="45" grpId="3" animBg="1"/>
      <p:bldP spid="46" grpId="4" animBg="1"/>
      <p:bldP spid="47" grpId="5" animBg="1"/>
      <p:bldP spid="3" grpId="0" animBg="1"/>
      <p:bldP spid="11" grpId="0" animBg="1"/>
      <p:bldP spid="6" grpId="0" animBg="1"/>
      <p:bldP spid="14" grpId="0" animBg="1"/>
      <p:bldP spid="7"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452755" y="783590"/>
            <a:ext cx="2738755" cy="528320"/>
          </a:xfrm>
          <a:prstGeom prst="roundRect">
            <a:avLst/>
          </a:prstGeom>
        </p:spPr>
      </p:pic>
      <p:sp>
        <p:nvSpPr>
          <p:cNvPr id="101" name="文本框 100"/>
          <p:cNvSpPr txBox="1"/>
          <p:nvPr>
            <p:custDataLst>
              <p:tags r:id="rId3"/>
            </p:custDataLst>
          </p:nvPr>
        </p:nvSpPr>
        <p:spPr>
          <a:xfrm>
            <a:off x="66675" y="1487805"/>
            <a:ext cx="12124690" cy="583565"/>
          </a:xfrm>
          <a:prstGeom prst="rect">
            <a:avLst/>
          </a:prstGeom>
          <a:noFill/>
          <a:ln w="9525">
            <a:noFill/>
          </a:ln>
        </p:spPr>
        <p:txBody>
          <a:bodyPr wrap="square">
            <a:spAutoFit/>
          </a:bodyPr>
          <a:lstStyle/>
          <a:p>
            <a:pPr lvl="0" algn="l">
              <a:buClrTx/>
              <a:buSzTx/>
              <a:buFontTx/>
            </a:pPr>
            <a:r>
              <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1、从历史解释的角度,认识社会主义建设探索中失误的原因、教训</a:t>
            </a:r>
            <a:endPar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4"/>
            </p:custDataLst>
          </p:nvPr>
        </p:nvSpPr>
        <p:spPr>
          <a:xfrm>
            <a:off x="452755" y="2110740"/>
            <a:ext cx="1927860" cy="583565"/>
          </a:xfrm>
          <a:prstGeom prst="rect">
            <a:avLst/>
          </a:prstGeom>
          <a:noFill/>
        </p:spPr>
        <p:txBody>
          <a:bodyPr wrap="square" rtlCol="0" anchor="t">
            <a:spAutoFit/>
          </a:bodyPr>
          <a:lstStyle/>
          <a:p>
            <a:r>
              <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a:t>
            </a:r>
            <a:r>
              <a:rPr lang="zh-CN" altLang="en-US"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原因</a:t>
            </a:r>
            <a:endParaRPr lang="zh-CN" altLang="en-US"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3" name="内容占位符 2"/>
          <p:cNvSpPr>
            <a:spLocks noGrp="1"/>
          </p:cNvSpPr>
          <p:nvPr>
            <p:ph idx="1"/>
            <p:custDataLst>
              <p:tags r:id="rId5"/>
            </p:custDataLst>
          </p:nvPr>
        </p:nvSpPr>
        <p:spPr>
          <a:xfrm>
            <a:off x="644525" y="2802255"/>
            <a:ext cx="11202035" cy="3078480"/>
          </a:xfrm>
        </p:spPr>
        <p:txBody>
          <a:bodyPr>
            <a:noAutofit/>
          </a:bodyPr>
          <a:lstStyle/>
          <a:p>
            <a:pPr marL="0" indent="0" algn="just">
              <a:lnSpc>
                <a:spcPct val="100000"/>
              </a:lnSpc>
              <a:buNone/>
            </a:pPr>
            <a:r>
              <a:rPr lang="zh-CN" altLang="en-US" sz="2400" b="1">
                <a:solidFill>
                  <a:srgbClr val="FF0000"/>
                </a:solidFill>
                <a:latin typeface="微软雅黑" panose="020B0503020204020204" charset="-122"/>
                <a:ea typeface="微软雅黑" panose="020B0503020204020204" charset="-122"/>
              </a:rPr>
              <a:t>➊</a:t>
            </a:r>
            <a:r>
              <a:rPr lang="zh-CN" altLang="en-US" sz="2400" b="1">
                <a:solidFill>
                  <a:srgbClr val="FF0000"/>
                </a:solidFill>
              </a:rPr>
              <a:t>历史传统的影响。</a:t>
            </a:r>
            <a:r>
              <a:rPr lang="zh-CN" altLang="en-US" sz="2400">
                <a:solidFill>
                  <a:schemeClr val="tx1"/>
                </a:solidFill>
              </a:rPr>
              <a:t>中国封建专制存在时间长，封建家长制思想很容易侵蚀党的机体，致使民主法制观念淡薄，易出现盲目服从。</a:t>
            </a:r>
            <a:endParaRPr lang="zh-CN" altLang="en-US" sz="2400">
              <a:solidFill>
                <a:schemeClr val="tx1"/>
              </a:solidFill>
            </a:endParaRPr>
          </a:p>
          <a:p>
            <a:pPr marL="0" indent="0" algn="just">
              <a:lnSpc>
                <a:spcPct val="100000"/>
              </a:lnSpc>
              <a:buNone/>
            </a:pPr>
            <a:r>
              <a:rPr lang="zh-CN" altLang="en-US" sz="2400" b="1">
                <a:solidFill>
                  <a:srgbClr val="FF0000"/>
                </a:solidFill>
                <a:latin typeface="微软雅黑" panose="020B0503020204020204" charset="-122"/>
                <a:ea typeface="微软雅黑" panose="020B0503020204020204" charset="-122"/>
              </a:rPr>
              <a:t>➋</a:t>
            </a:r>
            <a:r>
              <a:rPr lang="zh-CN" altLang="en-US" sz="2400" b="1">
                <a:solidFill>
                  <a:srgbClr val="FF0000"/>
                </a:solidFill>
              </a:rPr>
              <a:t>急于改变我国落后状况的主观愿望与经济发展的实际严重脱节。</a:t>
            </a:r>
            <a:endParaRPr lang="zh-CN" altLang="en-US" sz="2400" b="1">
              <a:solidFill>
                <a:srgbClr val="FF0000"/>
              </a:solidFill>
            </a:endParaRPr>
          </a:p>
          <a:p>
            <a:pPr marL="0" indent="0" algn="just">
              <a:lnSpc>
                <a:spcPct val="100000"/>
              </a:lnSpc>
              <a:buNone/>
            </a:pPr>
            <a:r>
              <a:rPr lang="zh-CN" altLang="en-US" sz="2400">
                <a:solidFill>
                  <a:schemeClr val="tx1"/>
                </a:solidFill>
                <a:latin typeface="微软雅黑" panose="020B0503020204020204" charset="-122"/>
                <a:ea typeface="微软雅黑" panose="020B0503020204020204" charset="-122"/>
              </a:rPr>
              <a:t>➌</a:t>
            </a:r>
            <a:r>
              <a:rPr lang="zh-CN" altLang="en-US" sz="2400">
                <a:solidFill>
                  <a:schemeClr val="tx1"/>
                </a:solidFill>
              </a:rPr>
              <a:t>以毛泽东为首的党中央主要领导人对当时国内外阶级斗争的形势估计过于严重，</a:t>
            </a:r>
            <a:r>
              <a:rPr lang="zh-CN" altLang="en-US" sz="2400" b="1">
                <a:solidFill>
                  <a:srgbClr val="FF0000"/>
                </a:solidFill>
              </a:rPr>
              <a:t>错误地认为在社会主义制度下，阶级斗争仍是社会的主要矛盾。</a:t>
            </a:r>
            <a:endParaRPr lang="zh-CN" altLang="en-US" sz="2400" b="1">
              <a:solidFill>
                <a:srgbClr val="FF0000"/>
              </a:solidFill>
            </a:endParaRPr>
          </a:p>
          <a:p>
            <a:pPr marL="0" indent="0" algn="just">
              <a:lnSpc>
                <a:spcPct val="100000"/>
              </a:lnSpc>
              <a:buNone/>
            </a:pPr>
            <a:r>
              <a:rPr lang="zh-CN" altLang="en-US" sz="2400" b="1">
                <a:solidFill>
                  <a:srgbClr val="FF0000"/>
                </a:solidFill>
                <a:latin typeface="微软雅黑" panose="020B0503020204020204" charset="-122"/>
                <a:ea typeface="微软雅黑" panose="020B0503020204020204" charset="-122"/>
              </a:rPr>
              <a:t>➍</a:t>
            </a:r>
            <a:r>
              <a:rPr lang="zh-CN" altLang="en-US" sz="2400" b="1">
                <a:solidFill>
                  <a:srgbClr val="FF0000"/>
                </a:solidFill>
              </a:rPr>
              <a:t>国际上社会主义与资本主义对峙尖锐，</a:t>
            </a:r>
            <a:r>
              <a:rPr lang="zh-CN" altLang="en-US" sz="2400">
                <a:solidFill>
                  <a:schemeClr val="tx1"/>
                </a:solidFill>
              </a:rPr>
              <a:t>使党中央领导人意图加速建设社会主义以便对抗资本主义。</a:t>
            </a:r>
            <a:endParaRPr lang="zh-CN" altLang="en-US" sz="2400">
              <a:solidFill>
                <a:schemeClr val="tx1"/>
              </a:solidFill>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86105" y="949325"/>
            <a:ext cx="6096000" cy="574040"/>
          </a:xfrm>
          <a:prstGeom prst="rect">
            <a:avLst/>
          </a:prstGeom>
          <a:noFill/>
        </p:spPr>
        <p:txBody>
          <a:bodyPr wrap="square" rtlCol="0" anchor="t">
            <a:noAutofit/>
          </a:bodyPr>
          <a:lstStyle/>
          <a:p>
            <a:pPr lvl="0" algn="l">
              <a:buClrTx/>
              <a:buSzTx/>
              <a:buFontTx/>
            </a:pPr>
            <a:r>
              <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2）教训</a:t>
            </a:r>
            <a:endPar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101" name="矩形 100"/>
          <p:cNvSpPr/>
          <p:nvPr>
            <p:custDataLst>
              <p:tags r:id="rId2"/>
            </p:custDataLst>
          </p:nvPr>
        </p:nvSpPr>
        <p:spPr>
          <a:xfrm>
            <a:off x="868680" y="2031365"/>
            <a:ext cx="10602595" cy="3581400"/>
          </a:xfrm>
          <a:prstGeom prst="rect">
            <a:avLst/>
          </a:prstGeom>
        </p:spPr>
        <p:txBody>
          <a:bodyPr vert="horz" lIns="90000" tIns="46800" rIns="90000" bIns="46800" rtlCol="0">
            <a:noAutofit/>
          </a:bodyPr>
          <a:lstStyle/>
          <a:p>
            <a:pPr lvl="0" algn="just">
              <a:spcBef>
                <a:spcPct val="0"/>
              </a:spcBef>
              <a:spcAft>
                <a:spcPts val="1000"/>
              </a:spcAft>
              <a:buClrTx/>
              <a:buSzTx/>
              <a:buFont typeface="Arial" panose="020B0604020202020204" pitchFamily="34" charset="0"/>
            </a:pPr>
            <a:r>
              <a:rPr lang="zh-CN" altLang="en-US" sz="3200" b="1" spc="15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(1)中国的社会主义经济建设必须从中国的国情出发,坚持实事求是的原则,不可照搬别国模式。(2)社会主义经济建设必须遵循经济发展的客观规律,处理好主观能动性与客观实际的关系,反对片面追求经济建设的高速度。(3)生产关系的变革一定要适应生产力的发展,不可以超越生产力发展的实际阶段。
</a:t>
            </a:r>
            <a:endParaRPr lang="zh-CN" altLang="en-US" sz="3200" b="1" spc="15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182245" y="977900"/>
            <a:ext cx="11082655" cy="583565"/>
          </a:xfrm>
          <a:prstGeom prst="rect">
            <a:avLst/>
          </a:prstGeom>
          <a:noFill/>
          <a:ln w="9525">
            <a:noFill/>
          </a:ln>
        </p:spPr>
        <p:txBody>
          <a:bodyPr wrap="square">
            <a:spAutoFit/>
          </a:bodyPr>
          <a:lstStyle/>
          <a:p>
            <a:pPr lvl="0" algn="l">
              <a:buClrTx/>
              <a:buSzTx/>
              <a:buFontTx/>
            </a:pPr>
            <a:r>
              <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2、从唯物史观的角度,认识中美关系开始走向正常化的原因</a:t>
            </a:r>
            <a:endPar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graphicFrame>
        <p:nvGraphicFramePr>
          <p:cNvPr id="2" name="表格 1"/>
          <p:cNvGraphicFramePr>
            <a:graphicFrameLocks noGrp="1"/>
          </p:cNvGraphicFramePr>
          <p:nvPr>
            <p:custDataLst>
              <p:tags r:id="rId2"/>
            </p:custDataLst>
          </p:nvPr>
        </p:nvGraphicFramePr>
        <p:xfrm>
          <a:off x="822960" y="1965960"/>
          <a:ext cx="10978515" cy="3450590"/>
        </p:xfrm>
        <a:graphic>
          <a:graphicData uri="http://schemas.openxmlformats.org/drawingml/2006/table">
            <a:tbl>
              <a:tblPr/>
              <a:tblGrid>
                <a:gridCol w="1506220"/>
                <a:gridCol w="9472295"/>
              </a:tblGrid>
              <a:tr h="1481455">
                <a:tc rowSpan="2">
                  <a:txBody>
                    <a:bodyPr wrap="square"/>
                    <a:lstStyle/>
                    <a:p>
                      <a:pPr indent="0" algn="ctr">
                        <a:buNone/>
                      </a:pPr>
                      <a:r>
                        <a:rPr lang="en-US" sz="3200" b="0">
                          <a:latin typeface="楷体" panose="02010609060101010101" pitchFamily="49" charset="-122"/>
                          <a:ea typeface="楷体" panose="02010609060101010101" pitchFamily="49" charset="-122"/>
                          <a:cs typeface="Times New Roman" panose="02020603050405020304" pitchFamily="18" charset="0"/>
                        </a:rPr>
                        <a:t>从美国方面看</a:t>
                      </a:r>
                      <a:endParaRPr lang="en-US" altLang="en-US" sz="3200" b="0">
                        <a:latin typeface="楷体" panose="02010609060101010101" pitchFamily="49" charset="-122"/>
                        <a:ea typeface="楷体" panose="02010609060101010101" pitchFamily="49" charset="-122"/>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3200" b="0">
                          <a:latin typeface="楷体" panose="02010609060101010101" pitchFamily="49" charset="-122"/>
                          <a:ea typeface="楷体" panose="02010609060101010101" pitchFamily="49" charset="-122"/>
                          <a:cs typeface="楷体" panose="02010609060101010101" pitchFamily="49" charset="-122"/>
                        </a:rPr>
                        <a:t>随着中国国际地位的提高,美国认识到中国在国际事务中具有重要作用,其孤立中国的政策破产</a:t>
                      </a:r>
                      <a:endParaRPr lang="en-US" altLang="en-US" sz="3200" b="0">
                        <a:latin typeface="楷体" panose="02010609060101010101" pitchFamily="49" charset="-122"/>
                        <a:ea typeface="楷体" panose="02010609060101010101" pitchFamily="49" charset="-122"/>
                        <a:cs typeface="楷体" panose="02010609060101010101" pitchFamily="49" charset="-122"/>
                      </a:endParaRPr>
                    </a:p>
                  </a:txBody>
                  <a:tcPr marL="66675" marR="666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78460">
                <a:tc vMerge="1">
                  <a:tcPr>
                    <a:lnL w="12700">
                      <a:solidFill>
                        <a:schemeClr val="tx1"/>
                      </a:solidFill>
                      <a:prstDash val="solid"/>
                    </a:lnL>
                    <a:lnR w="12700">
                      <a:solidFill>
                        <a:schemeClr val="tx1"/>
                      </a:solidFill>
                      <a:prstDash val="solid"/>
                    </a:lnR>
                    <a:lnB w="12700">
                      <a:solidFill>
                        <a:schemeClr val="tx1"/>
                      </a:solidFill>
                      <a:prstDash val="solid"/>
                    </a:lnB>
                  </a:tcPr>
                </a:tc>
                <a:tc>
                  <a:txBody>
                    <a:bodyPr wrap="square"/>
                    <a:lstStyle/>
                    <a:p>
                      <a:pPr indent="0" algn="l">
                        <a:buNone/>
                      </a:pPr>
                      <a:r>
                        <a:rPr lang="en-US" sz="3200" b="0">
                          <a:latin typeface="楷体" panose="02010609060101010101" pitchFamily="49" charset="-122"/>
                          <a:ea typeface="楷体" panose="02010609060101010101" pitchFamily="49" charset="-122"/>
                          <a:cs typeface="楷体" panose="02010609060101010101" pitchFamily="49" charset="-122"/>
                        </a:rPr>
                        <a:t>美国试图通过改善中美关系,以增加遏制苏联的力量</a:t>
                      </a:r>
                      <a:endParaRPr lang="en-US" altLang="en-US" sz="3200" b="0">
                        <a:latin typeface="楷体" panose="02010609060101010101" pitchFamily="49" charset="-122"/>
                        <a:ea typeface="楷体" panose="02010609060101010101" pitchFamily="49" charset="-122"/>
                        <a:cs typeface="楷体" panose="02010609060101010101" pitchFamily="49" charset="-122"/>
                      </a:endParaRPr>
                    </a:p>
                  </a:txBody>
                  <a:tcPr marL="66675" marR="666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94030">
                <a:tc rowSpan="3">
                  <a:txBody>
                    <a:bodyPr wrap="square"/>
                    <a:lstStyle/>
                    <a:p>
                      <a:pPr indent="0" algn="ctr">
                        <a:buNone/>
                      </a:pPr>
                      <a:r>
                        <a:rPr lang="en-US" sz="3200" b="0">
                          <a:latin typeface="楷体" panose="02010609060101010101" pitchFamily="49" charset="-122"/>
                          <a:ea typeface="楷体" panose="02010609060101010101" pitchFamily="49" charset="-122"/>
                          <a:cs typeface="Times New Roman" panose="02020603050405020304" pitchFamily="18" charset="0"/>
                        </a:rPr>
                        <a:t>从中国方面看</a:t>
                      </a:r>
                      <a:endParaRPr lang="en-US" altLang="en-US" sz="3200" b="0">
                        <a:latin typeface="楷体" panose="02010609060101010101" pitchFamily="49" charset="-122"/>
                        <a:ea typeface="楷体" panose="02010609060101010101" pitchFamily="49" charset="-122"/>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3200" b="0">
                          <a:latin typeface="楷体" panose="02010609060101010101" pitchFamily="49" charset="-122"/>
                          <a:ea typeface="楷体" panose="02010609060101010101" pitchFamily="49" charset="-122"/>
                          <a:cs typeface="Times New Roman" panose="02020603050405020304" pitchFamily="18" charset="0"/>
                        </a:rPr>
                        <a:t>有利于改善和提高中国的国际地位</a:t>
                      </a:r>
                      <a:endParaRPr lang="en-US" altLang="en-US" sz="3200" b="0">
                        <a:latin typeface="楷体" panose="02010609060101010101" pitchFamily="49" charset="-122"/>
                        <a:ea typeface="楷体" panose="02010609060101010101" pitchFamily="49" charset="-122"/>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93395">
                <a:tc vMerge="1">
                  <a:tcPr>
                    <a:lnL w="12700">
                      <a:solidFill>
                        <a:schemeClr val="tx1"/>
                      </a:solidFill>
                      <a:prstDash val="solid"/>
                    </a:lnL>
                    <a:lnR w="12700">
                      <a:solidFill>
                        <a:schemeClr val="tx1"/>
                      </a:solidFill>
                      <a:prstDash val="solid"/>
                    </a:lnR>
                  </a:tcPr>
                </a:tc>
                <a:tc>
                  <a:txBody>
                    <a:bodyPr wrap="square"/>
                    <a:lstStyle/>
                    <a:p>
                      <a:pPr indent="0" algn="l">
                        <a:buNone/>
                      </a:pPr>
                      <a:r>
                        <a:rPr lang="en-US" sz="3200" b="0">
                          <a:latin typeface="楷体" panose="02010609060101010101" pitchFamily="49" charset="-122"/>
                          <a:ea typeface="楷体" panose="02010609060101010101" pitchFamily="49" charset="-122"/>
                          <a:cs typeface="Times New Roman" panose="02020603050405020304" pitchFamily="18" charset="0"/>
                        </a:rPr>
                        <a:t>有利于应对苏联的威胁</a:t>
                      </a:r>
                      <a:endParaRPr lang="en-US" altLang="en-US" sz="3200" b="0">
                        <a:latin typeface="楷体" panose="02010609060101010101" pitchFamily="49" charset="-122"/>
                        <a:ea typeface="楷体" panose="02010609060101010101" pitchFamily="49" charset="-122"/>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94030">
                <a:tc vMerge="1">
                  <a:tcPr>
                    <a:lnL w="12700">
                      <a:solidFill>
                        <a:schemeClr val="tx1"/>
                      </a:solidFill>
                      <a:prstDash val="solid"/>
                    </a:lnL>
                    <a:lnR w="12700">
                      <a:solidFill>
                        <a:schemeClr val="tx1"/>
                      </a:solidFill>
                      <a:prstDash val="solid"/>
                    </a:lnR>
                    <a:lnB w="12700">
                      <a:solidFill>
                        <a:schemeClr val="tx1"/>
                      </a:solidFill>
                      <a:prstDash val="solid"/>
                    </a:lnB>
                  </a:tcPr>
                </a:tc>
                <a:tc>
                  <a:txBody>
                    <a:bodyPr wrap="square"/>
                    <a:lstStyle/>
                    <a:p>
                      <a:pPr indent="0" algn="l">
                        <a:buNone/>
                      </a:pPr>
                      <a:r>
                        <a:rPr lang="en-US" sz="3200" b="0">
                          <a:latin typeface="楷体" panose="02010609060101010101" pitchFamily="49" charset="-122"/>
                          <a:ea typeface="楷体" panose="02010609060101010101" pitchFamily="49" charset="-122"/>
                          <a:cs typeface="楷体" panose="02010609060101010101" pitchFamily="49" charset="-122"/>
                        </a:rPr>
                        <a:t>有利于解决台湾问题,促进祖国统一</a:t>
                      </a:r>
                      <a:endParaRPr lang="en-US" altLang="en-US" sz="3200" b="0">
                        <a:latin typeface="楷体" panose="02010609060101010101" pitchFamily="49" charset="-122"/>
                        <a:ea typeface="楷体" panose="02010609060101010101" pitchFamily="49" charset="-122"/>
                        <a:cs typeface="楷体" panose="02010609060101010101" pitchFamily="49" charset="-122"/>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6" name="圆角矩形 1454085"/>
          <p:cNvSpPr/>
          <p:nvPr>
            <p:custDataLst>
              <p:tags r:id="rId1"/>
            </p:custDataLst>
          </p:nvPr>
        </p:nvSpPr>
        <p:spPr>
          <a:xfrm>
            <a:off x="405130" y="1165225"/>
            <a:ext cx="11392535" cy="5175250"/>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2" name="矩形 1"/>
          <p:cNvSpPr/>
          <p:nvPr>
            <p:custDataLst>
              <p:tags r:id="rId2"/>
            </p:custDataLst>
          </p:nvPr>
        </p:nvSpPr>
        <p:spPr>
          <a:xfrm>
            <a:off x="510746" y="1460018"/>
            <a:ext cx="11219935" cy="1383665"/>
          </a:xfrm>
          <a:prstGeom prst="rect">
            <a:avLst/>
          </a:prstGeom>
        </p:spPr>
        <p:txBody>
          <a:bodyPr wrap="square">
            <a:spAutoFit/>
          </a:bodyPr>
          <a:lstStyle/>
          <a:p>
            <a:pPr algn="just"/>
            <a:r>
              <a:rPr lang="en-US" sz="2800">
                <a:latin typeface="楷体" panose="02010609060101010101" pitchFamily="49" charset="-122"/>
                <a:ea typeface="楷体" panose="02010609060101010101" pitchFamily="49" charset="-122"/>
              </a:rPr>
              <a:t>2.</a:t>
            </a:r>
            <a:r>
              <a:rPr sz="2800">
                <a:latin typeface="楷体" panose="02010609060101010101" pitchFamily="49" charset="-122"/>
                <a:ea typeface="楷体" panose="02010609060101010101" pitchFamily="49" charset="-122"/>
              </a:rPr>
              <a:t>（2023·全国</a:t>
            </a:r>
            <a:r>
              <a:rPr lang="zh-CN" sz="2800">
                <a:latin typeface="楷体" panose="02010609060101010101" pitchFamily="49" charset="-122"/>
                <a:ea typeface="楷体" panose="02010609060101010101" pitchFamily="49" charset="-122"/>
              </a:rPr>
              <a:t>乙卷</a:t>
            </a:r>
            <a:r>
              <a:rPr sz="2800">
                <a:latin typeface="楷体" panose="02010609060101010101" pitchFamily="49" charset="-122"/>
                <a:ea typeface="楷体" panose="02010609060101010101" pitchFamily="49" charset="-122"/>
              </a:rPr>
              <a:t>）图1、图2分别为1955~1956年拍摄的动画片《神笔》《骄傲的将军》的剧照，两部影片融入了中国传统戏曲、诗画等元素，在世界影坛上独树一帜。这体现出新中国艺术创作（   ）</a:t>
            </a:r>
            <a:endParaRPr sz="2800">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3"/>
            </p:custDataLst>
          </p:nvPr>
        </p:nvPicPr>
        <p:blipFill>
          <a:blip r:embed="rId4"/>
          <a:stretch>
            <a:fillRect/>
          </a:stretch>
        </p:blipFill>
        <p:spPr>
          <a:xfrm>
            <a:off x="332740" y="669925"/>
            <a:ext cx="2878455" cy="789940"/>
          </a:xfrm>
          <a:prstGeom prst="rect">
            <a:avLst/>
          </a:prstGeom>
        </p:spPr>
      </p:pic>
      <p:grpSp>
        <p:nvGrpSpPr>
          <p:cNvPr id="14" name="组合 13"/>
          <p:cNvGrpSpPr/>
          <p:nvPr>
            <p:custDataLst>
              <p:tags r:id="rId5"/>
            </p:custDataLst>
          </p:nvPr>
        </p:nvGrpSpPr>
        <p:grpSpPr>
          <a:xfrm>
            <a:off x="5861050" y="1459865"/>
            <a:ext cx="5510530" cy="848360"/>
            <a:chOff x="9230" y="2299"/>
            <a:chExt cx="8678" cy="1336"/>
          </a:xfrm>
        </p:grpSpPr>
        <p:sp>
          <p:nvSpPr>
            <p:cNvPr id="3" name="圆角矩形 2"/>
            <p:cNvSpPr/>
            <p:nvPr>
              <p:custDataLst>
                <p:tags r:id="rId6"/>
              </p:custDataLst>
            </p:nvPr>
          </p:nvSpPr>
          <p:spPr>
            <a:xfrm>
              <a:off x="9230" y="3079"/>
              <a:ext cx="8679" cy="5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custDataLst>
                <p:tags r:id="rId7"/>
              </p:custDataLst>
            </p:nvPr>
          </p:nvSpPr>
          <p:spPr>
            <a:xfrm>
              <a:off x="9834" y="2299"/>
              <a:ext cx="3134" cy="6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标注 10"/>
          <p:cNvSpPr/>
          <p:nvPr>
            <p:custDataLst>
              <p:tags r:id="rId8"/>
            </p:custDataLst>
          </p:nvPr>
        </p:nvSpPr>
        <p:spPr>
          <a:xfrm>
            <a:off x="5861050" y="187325"/>
            <a:ext cx="4133215" cy="977900"/>
          </a:xfrm>
          <a:prstGeom prst="wedgeRoundRectCallout">
            <a:avLst>
              <a:gd name="adj1" fmla="val 4447"/>
              <a:gd name="adj2" fmla="val 75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ea typeface="宋体" panose="02010600030101010101" pitchFamily="2" charset="-122"/>
                <a:sym typeface="+mn-ea"/>
              </a:rPr>
              <a:t>影片采用了中国传统戏曲，尤其是京剧的许多元素，这部动画电影被认为是“中国学派”的开山之作</a:t>
            </a:r>
            <a:endParaRPr lang="zh-CN" altLang="en-US"/>
          </a:p>
        </p:txBody>
      </p:sp>
      <p:sp>
        <p:nvSpPr>
          <p:cNvPr id="12" name="文本框 11"/>
          <p:cNvSpPr txBox="1"/>
          <p:nvPr>
            <p:custDataLst>
              <p:tags r:id="rId9"/>
            </p:custDataLst>
          </p:nvPr>
        </p:nvSpPr>
        <p:spPr>
          <a:xfrm>
            <a:off x="9508490" y="2308225"/>
            <a:ext cx="1076960" cy="922020"/>
          </a:xfrm>
          <a:prstGeom prst="rect">
            <a:avLst/>
          </a:prstGeom>
          <a:noFill/>
        </p:spPr>
        <p:txBody>
          <a:bodyPr wrap="square" rtlCol="0">
            <a:spAutoFit/>
          </a:bodyPr>
          <a:lstStyle/>
          <a:p>
            <a:pPr algn="ctr"/>
            <a:r>
              <a:rPr lang="en-US" altLang="zh-CN" sz="5400">
                <a:solidFill>
                  <a:srgbClr val="FF0000"/>
                </a:solidFill>
              </a:rPr>
              <a:t>A</a:t>
            </a:r>
            <a:endParaRPr lang="en-US" altLang="zh-CN" sz="5400">
              <a:solidFill>
                <a:srgbClr val="FF0000"/>
              </a:solidFill>
            </a:endParaRPr>
          </a:p>
        </p:txBody>
      </p:sp>
      <p:pic>
        <p:nvPicPr>
          <p:cNvPr id="13" name="图片 12"/>
          <p:cNvPicPr>
            <a:picLocks noChangeAspect="1"/>
          </p:cNvPicPr>
          <p:nvPr>
            <p:custDataLst>
              <p:tags r:id="rId10"/>
            </p:custDataLst>
          </p:nvPr>
        </p:nvPicPr>
        <p:blipFill>
          <a:blip r:embed="rId11"/>
          <a:stretch>
            <a:fillRect/>
          </a:stretch>
        </p:blipFill>
        <p:spPr>
          <a:xfrm>
            <a:off x="809625" y="3230245"/>
            <a:ext cx="5286375" cy="2238375"/>
          </a:xfrm>
          <a:prstGeom prst="rect">
            <a:avLst/>
          </a:prstGeom>
        </p:spPr>
      </p:pic>
      <p:sp>
        <p:nvSpPr>
          <p:cNvPr id="101" name="矩形 100"/>
          <p:cNvSpPr/>
          <p:nvPr>
            <p:custDataLst>
              <p:tags r:id="rId12"/>
            </p:custDataLst>
          </p:nvPr>
        </p:nvSpPr>
        <p:spPr>
          <a:xfrm>
            <a:off x="6381115" y="3161665"/>
            <a:ext cx="4684395" cy="2306955"/>
          </a:xfrm>
          <a:prstGeom prst="rect">
            <a:avLst/>
          </a:prstGeom>
        </p:spPr>
        <p:txBody>
          <a:bodyPr wrap="square">
            <a:spAutoFit/>
          </a:bodyPr>
          <a:lstStyle/>
          <a:p>
            <a:pPr lvl="0" algn="just">
              <a:lnSpc>
                <a:spcPct val="150000"/>
              </a:lnSpc>
              <a:buClrTx/>
              <a:buSzTx/>
              <a:buFontTx/>
            </a:pPr>
            <a:r>
              <a:rPr sz="2400">
                <a:latin typeface="楷体" panose="02010609060101010101" pitchFamily="49" charset="-122"/>
                <a:ea typeface="楷体" panose="02010609060101010101" pitchFamily="49" charset="-122"/>
                <a:sym typeface="+mn-ea"/>
              </a:rPr>
              <a:t>A．探索民族化道路的取向</a:t>
            </a:r>
            <a:endParaRPr sz="2400">
              <a:latin typeface="楷体" panose="02010609060101010101" pitchFamily="49" charset="-122"/>
              <a:ea typeface="楷体" panose="02010609060101010101" pitchFamily="49" charset="-122"/>
              <a:sym typeface="+mn-ea"/>
            </a:endParaRPr>
          </a:p>
          <a:p>
            <a:pPr lvl="0" algn="just">
              <a:lnSpc>
                <a:spcPct val="150000"/>
              </a:lnSpc>
              <a:buClrTx/>
              <a:buSzTx/>
              <a:buFontTx/>
            </a:pPr>
            <a:r>
              <a:rPr sz="2400">
                <a:latin typeface="楷体" panose="02010609060101010101" pitchFamily="49" charset="-122"/>
                <a:ea typeface="楷体" panose="02010609060101010101" pitchFamily="49" charset="-122"/>
                <a:sym typeface="+mn-ea"/>
              </a:rPr>
              <a:t>B．以进入世界市场为主要目标C．摆脱外来艺术形式影响
</a:t>
            </a:r>
            <a:endParaRPr sz="2400">
              <a:latin typeface="楷体" panose="02010609060101010101" pitchFamily="49" charset="-122"/>
              <a:ea typeface="楷体" panose="02010609060101010101" pitchFamily="49" charset="-122"/>
              <a:sym typeface="+mn-ea"/>
            </a:endParaRPr>
          </a:p>
          <a:p>
            <a:pPr lvl="0" algn="just">
              <a:lnSpc>
                <a:spcPct val="150000"/>
              </a:lnSpc>
              <a:buClrTx/>
              <a:buSzTx/>
              <a:buFontTx/>
            </a:pPr>
            <a:r>
              <a:rPr sz="2400">
                <a:latin typeface="楷体" panose="02010609060101010101" pitchFamily="49" charset="-122"/>
                <a:ea typeface="楷体" panose="02010609060101010101" pitchFamily="49" charset="-122"/>
                <a:sym typeface="+mn-ea"/>
              </a:rPr>
              <a:t>D．服务于对外开放的基本国策</a:t>
            </a:r>
            <a:endParaRPr sz="2400">
              <a:latin typeface="楷体" panose="02010609060101010101" pitchFamily="49" charset="-122"/>
              <a:ea typeface="楷体" panose="02010609060101010101" pitchFamily="49" charset="-122"/>
              <a:sym typeface="+mn-ea"/>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additive="base">
                                        <p:cTn id="1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908050" y="1313815"/>
            <a:ext cx="10556875" cy="4523105"/>
          </a:xfrm>
          <a:prstGeom prst="rect">
            <a:avLst/>
          </a:prstGeom>
          <a:noFill/>
          <a:ln w="9525">
            <a:noFill/>
          </a:ln>
        </p:spPr>
        <p:txBody>
          <a:bodyPr wrap="square">
            <a:spAutoFit/>
          </a:bodyPr>
          <a:lstStyle/>
          <a:p>
            <a:pPr indent="0" algn="just"/>
            <a:r>
              <a:rPr lang="zh-CN" sz="2400" b="0">
                <a:ea typeface="宋体" panose="02010600030101010101" pitchFamily="2" charset="-122"/>
              </a:rPr>
              <a:t>【答案】</a:t>
            </a:r>
            <a:r>
              <a:rPr lang="en-US" sz="2400" b="0">
                <a:latin typeface="宋体" panose="02010600030101010101" pitchFamily="2" charset="-122"/>
                <a:ea typeface="宋体" panose="02010600030101010101" pitchFamily="2" charset="-122"/>
              </a:rPr>
              <a:t>A</a:t>
            </a:r>
            <a:r>
              <a:rPr lang="zh-CN" sz="2400" b="0">
                <a:ea typeface="宋体" panose="02010600030101010101" pitchFamily="2" charset="-122"/>
              </a:rPr>
              <a:t>【详解】本题是单类型单项选择题。据本题主题干的设问词，可知这是本质题。据本题时间信息可知准确时空是：1955~1956年（中国）。据本题材料“《神笔》《骄傲的将军》”，“两部影片融入了中国传统戏曲、诗画等元素。”并结合所学知识可知，《神笔》取材自中国古老的民间故事——神笔马良。《骄傲的将军》则从成语“临阵磨枪”发展而来，影片采用了中国传统戏曲，尤其是京剧的许多元素，这部动画电影被认为是“中国学派”的开山之作，《神笔》和《骄傲的将军》被认为是中国动画民族化探索的先驱作品，所以材料体现出新中国艺术创作探索民族化道路的取向，A项正确；1955~1956年新中国艺术创作的主要目的是探索民族化道路的取向，不是以进入世界市场为主要目标，排除B项；材料中没有外来艺术形式影响新中国艺术创作的相关论述，排除C项；对外开放的基本国策始于1978年，与材料时间不符，排除D项。故选A项。
</a:t>
            </a:r>
            <a:endParaRPr lang="zh-CN" altLang="en-US" sz="2400" b="0">
              <a:ea typeface="宋体" panose="02010600030101010101" pitchFamily="2" charset="-122"/>
            </a:endParaRPr>
          </a:p>
        </p:txBody>
      </p:sp>
    </p:spTree>
    <p:custDataLst>
      <p:tags r:id="rId2"/>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546100" y="1625600"/>
            <a:ext cx="11158220" cy="2676525"/>
          </a:xfrm>
          <a:prstGeom prst="rect">
            <a:avLst/>
          </a:prstGeom>
        </p:spPr>
        <p:txBody>
          <a:bodyPr wrap="square">
            <a:spAutoFit/>
          </a:bodyPr>
          <a:lstStyle/>
          <a:p>
            <a:pPr lvl="0" algn="just">
              <a:buClrTx/>
              <a:buSzTx/>
              <a:buFontTx/>
            </a:pPr>
            <a:r>
              <a:rPr lang="en-US" altLang="zh-CN" sz="2800">
                <a:latin typeface="楷体" panose="02010609060101010101" pitchFamily="49" charset="-122"/>
                <a:ea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sym typeface="+mn-ea"/>
              </a:rPr>
              <a:t>1950年6月，政务院财政经济委员会召开会议决定，国营商业机构应在乡村建立据点，“以免一有风吹草动，货币便从乡村卷回城市”。于是，国营商业机构在各地纷纷设立农副土特产公司，恢复购销路线；中央还组织私商下乡收购土产。上述举措（   ）</a:t>
            </a:r>
            <a:endParaRPr lang="zh-CN" altLang="en-US" sz="2800">
              <a:latin typeface="楷体" panose="02010609060101010101" pitchFamily="49" charset="-122"/>
              <a:ea typeface="楷体" panose="02010609060101010101" pitchFamily="49" charset="-122"/>
              <a:sym typeface="+mn-ea"/>
            </a:endParaRPr>
          </a:p>
          <a:p>
            <a:pPr lvl="0" algn="just">
              <a:buClrTx/>
              <a:buSzTx/>
              <a:buFontTx/>
            </a:pPr>
            <a:r>
              <a:rPr lang="zh-CN" altLang="en-US" sz="2800">
                <a:latin typeface="楷体" panose="02010609060101010101" pitchFamily="49" charset="-122"/>
                <a:ea typeface="楷体" panose="02010609060101010101" pitchFamily="49" charset="-122"/>
                <a:sym typeface="+mn-ea"/>
              </a:rPr>
              <a:t>A．推动了人民币成为国家法定货币</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B．发挥了乡村市场的主导作用</a:t>
            </a:r>
            <a:endParaRPr lang="zh-CN" altLang="en-US" sz="2800">
              <a:latin typeface="楷体" panose="02010609060101010101" pitchFamily="49" charset="-122"/>
              <a:ea typeface="楷体" panose="02010609060101010101" pitchFamily="49" charset="-122"/>
              <a:sym typeface="+mn-ea"/>
            </a:endParaRPr>
          </a:p>
          <a:p>
            <a:pPr lvl="0" algn="just">
              <a:buClrTx/>
              <a:buSzTx/>
              <a:buFontTx/>
            </a:pPr>
            <a:r>
              <a:rPr lang="zh-CN" altLang="en-US" sz="2800">
                <a:latin typeface="楷体" panose="02010609060101010101" pitchFamily="49" charset="-122"/>
                <a:ea typeface="楷体" panose="02010609060101010101" pitchFamily="49" charset="-122"/>
                <a:sym typeface="+mn-ea"/>
              </a:rPr>
              <a:t>C．结束了全国物价连续暴涨的局面</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D．促进了国家财政经济的统一</a:t>
            </a:r>
            <a:endParaRPr lang="zh-CN" altLang="en-US" sz="2800">
              <a:latin typeface="楷体" panose="02010609060101010101" pitchFamily="49" charset="-122"/>
              <a:ea typeface="楷体" panose="02010609060101010101" pitchFamily="49" charset="-122"/>
              <a:sym typeface="+mn-ea"/>
            </a:endParaRPr>
          </a:p>
        </p:txBody>
      </p:sp>
      <p:sp>
        <p:nvSpPr>
          <p:cNvPr id="1454086" name="圆角矩形 1454085"/>
          <p:cNvSpPr/>
          <p:nvPr>
            <p:custDataLst>
              <p:tags r:id="rId2"/>
            </p:custDataLst>
          </p:nvPr>
        </p:nvSpPr>
        <p:spPr>
          <a:xfrm>
            <a:off x="405130" y="1165225"/>
            <a:ext cx="11392535" cy="542099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38" name="剪去对角的矩形 7"/>
          <p:cNvSpPr/>
          <p:nvPr>
            <p:custDataLst>
              <p:tags r:id="rId3"/>
            </p:custDataLst>
          </p:nvPr>
        </p:nvSpPr>
        <p:spPr>
          <a:xfrm>
            <a:off x="405155" y="688377"/>
            <a:ext cx="4695228" cy="753406"/>
          </a:xfrm>
          <a:prstGeom prst="snip2DiagRect">
            <a:avLst>
              <a:gd name="adj1" fmla="val 0"/>
              <a:gd name="adj2" fmla="val 22549"/>
            </a:avLst>
          </a:prstGeom>
          <a:solidFill>
            <a:srgbClr val="9BBB59"/>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44" name="矩形 43"/>
          <p:cNvSpPr/>
          <p:nvPr>
            <p:custDataLst>
              <p:tags r:id="rId4"/>
            </p:custDataLst>
          </p:nvPr>
        </p:nvSpPr>
        <p:spPr>
          <a:xfrm>
            <a:off x="803910" y="784860"/>
            <a:ext cx="3655060" cy="560070"/>
          </a:xfrm>
          <a:prstGeom prst="rect">
            <a:avLst/>
          </a:prstGeom>
        </p:spPr>
        <p:txBody>
          <a:bodyPr wrap="square" lIns="90000" tIns="46800" rIns="90000" bIns="0" anchor="b" anchorCtr="0">
            <a:noAutofit/>
          </a:bodyPr>
          <a:lstStyle/>
          <a:p>
            <a:pPr lvl="0" defTabSz="913765">
              <a:lnSpc>
                <a:spcPct val="130000"/>
              </a:lnSpc>
              <a:defRPr/>
            </a:pPr>
            <a:r>
              <a:rPr lang="en-US" altLang="zh-CN" sz="3600" b="1" spc="300">
                <a:solidFill>
                  <a:sysClr val="window" lastClr="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  </a:t>
            </a:r>
            <a:r>
              <a:rPr lang="zh-CN" altLang="en-US" sz="3600" b="1" spc="300">
                <a:solidFill>
                  <a:sysClr val="window" lastClr="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考题预测</a:t>
            </a:r>
            <a:endParaRPr lang="zh-CN" altLang="en-US" sz="3600" b="1" spc="300">
              <a:solidFill>
                <a:sysClr val="window" lastClr="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1" name="文本框 100"/>
          <p:cNvSpPr txBox="1"/>
          <p:nvPr>
            <p:custDataLst>
              <p:tags r:id="rId5"/>
            </p:custDataLst>
          </p:nvPr>
        </p:nvSpPr>
        <p:spPr>
          <a:xfrm>
            <a:off x="546100" y="4364355"/>
            <a:ext cx="11042650" cy="1753235"/>
          </a:xfrm>
          <a:prstGeom prst="rect">
            <a:avLst/>
          </a:prstGeom>
          <a:noFill/>
          <a:ln w="9525">
            <a:noFill/>
          </a:ln>
        </p:spPr>
        <p:txBody>
          <a:bodyPr wrap="square">
            <a:spAutoFit/>
          </a:bodyPr>
          <a:lstStyle/>
          <a:p>
            <a:pPr indent="0" algn="just"/>
            <a:r>
              <a:rPr lang="zh-CN" b="0">
                <a:ea typeface="宋体" panose="02010600030101010101" pitchFamily="2" charset="-122"/>
              </a:rPr>
              <a:t>【答案】</a:t>
            </a:r>
            <a:r>
              <a:rPr lang="en-US" b="0">
                <a:latin typeface="宋体" panose="02010600030101010101" pitchFamily="2" charset="-122"/>
                <a:ea typeface="宋体" panose="02010600030101010101" pitchFamily="2" charset="-122"/>
              </a:rPr>
              <a:t>D</a:t>
            </a:r>
            <a:r>
              <a:rPr lang="zh-CN" b="0">
                <a:ea typeface="宋体" panose="02010600030101010101" pitchFamily="2" charset="-122"/>
              </a:rPr>
              <a:t>【详解】本题是单类型单项选择题。据设问词可知是影响题。时空是1950年（中国）。据材料“国营商业机构应在乡村建立据点，以免一有风吹草动，货币便从乡村卷回城市……”可知建国初期，通过对国营商业机构在农村中的政策引导，来稳定国民经济的发展，对于我国财经的统一起到了重要作用，D项正确；材料并未提及对人民币的影响，排除A项；乡村市场并不是主导作用，排除B项；新中国成立初期，人民政府为稳定市场，安定人心，严厉打击投机倒把活动，才结束了全国物价连续暴涨的局面，排除C项。故选D项。
</a:t>
            </a:r>
            <a:endParaRPr lang="zh-CN" altLang="en-US" b="0">
              <a:ea typeface="宋体" panose="02010600030101010101" pitchFamily="2"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744855" y="1093470"/>
            <a:ext cx="11191875"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4086" name="圆角矩形 1454085"/>
          <p:cNvSpPr/>
          <p:nvPr>
            <p:custDataLst>
              <p:tags r:id="rId2"/>
            </p:custDataLst>
          </p:nvPr>
        </p:nvSpPr>
        <p:spPr>
          <a:xfrm>
            <a:off x="405130" y="1462405"/>
            <a:ext cx="11531600" cy="4941570"/>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5" name="矩形 3"/>
          <p:cNvSpPr/>
          <p:nvPr>
            <p:custDataLst>
              <p:tags r:id="rId3"/>
            </p:custDataLst>
          </p:nvPr>
        </p:nvSpPr>
        <p:spPr>
          <a:xfrm>
            <a:off x="11035625" y="6403993"/>
            <a:ext cx="762006"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8" name="剪去对角的矩形 17"/>
          <p:cNvSpPr/>
          <p:nvPr>
            <p:custDataLst>
              <p:tags r:id="rId4"/>
            </p:custDataLst>
          </p:nvPr>
        </p:nvSpPr>
        <p:spPr>
          <a:xfrm>
            <a:off x="543585" y="710142"/>
            <a:ext cx="4695228" cy="753406"/>
          </a:xfrm>
          <a:prstGeom prst="snip2DiagRect">
            <a:avLst>
              <a:gd name="adj1" fmla="val 0"/>
              <a:gd name="adj2" fmla="val 22549"/>
            </a:avLst>
          </a:prstGeom>
          <a:solidFill>
            <a:srgbClr val="1AA3AA"/>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6" name="矩形 25"/>
          <p:cNvSpPr/>
          <p:nvPr>
            <p:custDataLst>
              <p:tags r:id="rId5"/>
            </p:custDataLst>
          </p:nvPr>
        </p:nvSpPr>
        <p:spPr>
          <a:xfrm>
            <a:off x="1033145" y="801370"/>
            <a:ext cx="3354705" cy="566420"/>
          </a:xfrm>
          <a:prstGeom prst="rect">
            <a:avLst/>
          </a:prstGeom>
          <a:noFill/>
        </p:spPr>
        <p:txBody>
          <a:bodyPr wrap="square" lIns="90000" tIns="46800" rIns="90000" bIns="0" anchor="b" anchorCtr="0">
            <a:noAutofit/>
          </a:bodyPr>
          <a:lstStyle/>
          <a:p>
            <a:pPr lvl="0" defTabSz="913765">
              <a:lnSpc>
                <a:spcPct val="130000"/>
              </a:lnSpc>
              <a:defRPr/>
            </a:pPr>
            <a:r>
              <a:rPr lang="en-US" altLang="zh-CN"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3  </a:t>
            </a:r>
            <a:r>
              <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时空定位</a:t>
            </a:r>
            <a:endPar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pic>
        <p:nvPicPr>
          <p:cNvPr id="2" name="图片 -2147482168" descr="23YLLSX130.TIF"/>
          <p:cNvPicPr>
            <a:picLocks noChangeAspect="1"/>
          </p:cNvPicPr>
          <p:nvPr>
            <p:custDataLst>
              <p:tags r:id="rId6"/>
            </p:custDataLst>
          </p:nvPr>
        </p:nvPicPr>
        <p:blipFill>
          <a:blip r:embed="rId7" r:link="rId8"/>
          <a:stretch>
            <a:fillRect/>
          </a:stretch>
        </p:blipFill>
        <p:spPr>
          <a:xfrm>
            <a:off x="490855" y="2104390"/>
            <a:ext cx="11392535" cy="3657600"/>
          </a:xfrm>
          <a:prstGeom prst="rect">
            <a:avLst/>
          </a:prstGeom>
          <a:noFill/>
          <a:ln w="9525">
            <a:noFill/>
          </a:ln>
        </p:spPr>
      </p:pic>
    </p:spTree>
    <p:custDataLst>
      <p:tags r:id="rId9"/>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6" name="圆角矩形 1454085"/>
          <p:cNvSpPr/>
          <p:nvPr>
            <p:custDataLst>
              <p:tags r:id="rId1"/>
            </p:custDataLst>
          </p:nvPr>
        </p:nvSpPr>
        <p:spPr>
          <a:xfrm>
            <a:off x="405130" y="927735"/>
            <a:ext cx="11392535" cy="565848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01" name="矩形 100"/>
          <p:cNvSpPr/>
          <p:nvPr>
            <p:custDataLst>
              <p:tags r:id="rId2"/>
            </p:custDataLst>
          </p:nvPr>
        </p:nvSpPr>
        <p:spPr>
          <a:xfrm>
            <a:off x="641350" y="1127125"/>
            <a:ext cx="10994390" cy="2676525"/>
          </a:xfrm>
          <a:prstGeom prst="rect">
            <a:avLst/>
          </a:prstGeom>
        </p:spPr>
        <p:txBody>
          <a:bodyPr wrap="square">
            <a:spAutoFit/>
          </a:bodyPr>
          <a:lstStyle/>
          <a:p>
            <a:pPr lvl="0" algn="just">
              <a:buClrTx/>
              <a:buSzTx/>
              <a:buFontTx/>
            </a:pPr>
            <a:r>
              <a:rPr lang="en-US" altLang="zh-CN" sz="2800">
                <a:latin typeface="楷体" panose="02010609060101010101" pitchFamily="49" charset="-122"/>
                <a:ea typeface="楷体" panose="02010609060101010101" pitchFamily="49" charset="-122"/>
                <a:sym typeface="+mn-ea"/>
              </a:rPr>
              <a:t>2.某次国际会议上，通过中国一系列艰苦而充满智慧的工作，一些对新中国存疑虑甚至视中国为和平威胁的国家改变了认知，逐步认同和接受新中国和平发展的主张。巴基斯坦首相阿里说:“中国无侵略意图，共产党与非共产党国家能够合作。”上述外交活动（   ）A．表明中国外交开始超越意识形态  B．积累了塑造国家形象的经验C．极大改善了中国的周边安全环境  D．为国民经济的恢复创造条件
</a:t>
            </a:r>
            <a:endParaRPr lang="en-US" altLang="zh-CN" sz="2800">
              <a:latin typeface="楷体" panose="02010609060101010101" pitchFamily="49" charset="-122"/>
              <a:ea typeface="楷体" panose="02010609060101010101" pitchFamily="49" charset="-122"/>
              <a:sym typeface="+mn-ea"/>
            </a:endParaRPr>
          </a:p>
        </p:txBody>
      </p:sp>
      <p:sp>
        <p:nvSpPr>
          <p:cNvPr id="2" name="文本框 1"/>
          <p:cNvSpPr txBox="1"/>
          <p:nvPr>
            <p:custDataLst>
              <p:tags r:id="rId3"/>
            </p:custDataLst>
          </p:nvPr>
        </p:nvSpPr>
        <p:spPr>
          <a:xfrm>
            <a:off x="641350" y="3803650"/>
            <a:ext cx="10994390" cy="2584450"/>
          </a:xfrm>
          <a:prstGeom prst="rect">
            <a:avLst/>
          </a:prstGeom>
          <a:noFill/>
          <a:ln w="9525">
            <a:noFill/>
          </a:ln>
        </p:spPr>
        <p:txBody>
          <a:bodyPr wrap="square">
            <a:spAutoFit/>
          </a:bodyPr>
          <a:lstStyle/>
          <a:p>
            <a:pPr indent="0"/>
            <a:r>
              <a:rPr lang="zh-CN" b="0">
                <a:ea typeface="宋体" panose="02010600030101010101" pitchFamily="2" charset="-122"/>
              </a:rPr>
              <a:t>【答案】</a:t>
            </a:r>
            <a:r>
              <a:rPr lang="en-US" b="0">
                <a:latin typeface="宋体" panose="02010600030101010101" pitchFamily="2" charset="-122"/>
                <a:ea typeface="宋体" panose="02010600030101010101" pitchFamily="2" charset="-122"/>
              </a:rPr>
              <a:t>B</a:t>
            </a:r>
            <a:r>
              <a:rPr lang="zh-CN" b="0">
                <a:ea typeface="宋体" panose="02010600030101010101" pitchFamily="2" charset="-122"/>
              </a:rPr>
              <a:t>【详解】本题是多类型单项选择题。据本题次题干的提示词，可知这是本质题、影响题。据本题时间信息可知准确时空是：现代（中国）。根据材料“某次国际会议上，通过中国一系列艰苦而充满智慧的工作，一些对新中国存疑虑甚至视中国为和平威胁的国家改变了认知，逐步认同和接受新中国和平发展的主张”“共产党与非共产党国家能够合作”和所学知识可知，这次国际会议是万隆会议。在会议上，中国提出并坚持“求同存异”的方针，推动了会议的圆满成功，同时积累了塑造国家形象的经验，推动了新中国的外交活动，B项正确；和平共处五项原则表明中国外交开始超越意识形态，排除A项；上述外交活动积累了塑造国家形象的经验，中国周边安全环境依然严峻，排除C项；材料中的会议是万隆会议，发生于1955年，此时国民经济恢复任务已经完成，排除D项。故选B项。
</a:t>
            </a:r>
            <a:endParaRPr lang="zh-CN" altLang="en-US" b="0">
              <a:ea typeface="宋体" panose="0201060003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6" name="圆角矩形 1454085"/>
          <p:cNvSpPr/>
          <p:nvPr>
            <p:custDataLst>
              <p:tags r:id="rId1"/>
            </p:custDataLst>
          </p:nvPr>
        </p:nvSpPr>
        <p:spPr>
          <a:xfrm>
            <a:off x="405130" y="927735"/>
            <a:ext cx="11392535" cy="565848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01" name="矩形 100"/>
          <p:cNvSpPr/>
          <p:nvPr>
            <p:custDataLst>
              <p:tags r:id="rId2"/>
            </p:custDataLst>
          </p:nvPr>
        </p:nvSpPr>
        <p:spPr>
          <a:xfrm>
            <a:off x="652145" y="1399540"/>
            <a:ext cx="10898505" cy="2673985"/>
          </a:xfrm>
          <a:prstGeom prst="rect">
            <a:avLst/>
          </a:prstGeom>
        </p:spPr>
        <p:txBody>
          <a:bodyPr wrap="square">
            <a:noAutofit/>
          </a:bodyPr>
          <a:lstStyle/>
          <a:p>
            <a:pPr lvl="0" algn="just">
              <a:buClrTx/>
              <a:buSzTx/>
              <a:buFontTx/>
            </a:pPr>
            <a:r>
              <a:rPr lang="en-US" altLang="zh-CN" sz="2800">
                <a:latin typeface="楷体" panose="02010609060101010101" pitchFamily="49" charset="-122"/>
                <a:ea typeface="楷体" panose="02010609060101010101" pitchFamily="49" charset="-122"/>
                <a:sym typeface="+mn-ea"/>
              </a:rPr>
              <a:t>3.1957年，毛泽东提出“统筹兼顾、适当安排”的思想，强调“统筹兼顾，是指对于六亿人口的统筹兼顾。我们作计划、办事、想问题，都要从我国有六亿人口这一点出发”。这一指导思想的提出主要是基于（   ）A．国民经济调整方针的实行	B．社会主义工业化完成C．社会主义建设的全面展开	D．党的工作重心的转移
</a:t>
            </a:r>
            <a:endParaRPr lang="en-US" altLang="zh-CN" sz="2800">
              <a:latin typeface="楷体" panose="02010609060101010101" pitchFamily="49" charset="-122"/>
              <a:ea typeface="楷体" panose="02010609060101010101" pitchFamily="49" charset="-122"/>
              <a:sym typeface="+mn-ea"/>
            </a:endParaRPr>
          </a:p>
        </p:txBody>
      </p:sp>
      <p:sp>
        <p:nvSpPr>
          <p:cNvPr id="2" name="文本框 1"/>
          <p:cNvSpPr txBox="1"/>
          <p:nvPr>
            <p:custDataLst>
              <p:tags r:id="rId3"/>
            </p:custDataLst>
          </p:nvPr>
        </p:nvSpPr>
        <p:spPr>
          <a:xfrm>
            <a:off x="652145" y="4231005"/>
            <a:ext cx="10898505" cy="2030095"/>
          </a:xfrm>
          <a:prstGeom prst="rect">
            <a:avLst/>
          </a:prstGeom>
          <a:noFill/>
          <a:ln w="9525">
            <a:noFill/>
          </a:ln>
        </p:spPr>
        <p:txBody>
          <a:bodyPr wrap="square">
            <a:spAutoFit/>
          </a:bodyPr>
          <a:lstStyle/>
          <a:p>
            <a:pPr indent="0" algn="just"/>
            <a:r>
              <a:rPr lang="zh-CN" b="0">
                <a:ea typeface="宋体" panose="02010600030101010101" pitchFamily="2" charset="-122"/>
              </a:rPr>
              <a:t>【答案】</a:t>
            </a:r>
            <a:r>
              <a:rPr lang="en-US" b="0">
                <a:latin typeface="宋体" panose="02010600030101010101" pitchFamily="2" charset="-122"/>
                <a:ea typeface="宋体" panose="02010600030101010101" pitchFamily="2" charset="-122"/>
              </a:rPr>
              <a:t>C</a:t>
            </a:r>
            <a:r>
              <a:rPr lang="zh-CN" b="0">
                <a:ea typeface="宋体" panose="02010600030101010101" pitchFamily="2" charset="-122"/>
              </a:rPr>
              <a:t>【详解】本题是单类型单项选择题。据本题主题干的设问词，可知这是原因题。据本题时间信息可知准确时空是：新中国成立后。结合所学可知，1956年，我国进入全面建设社会主义新时期，毛泽东基于国内实际状况和苏联的经验教训，提出“统筹兼顾、适当安排”的思想，探索我国社会主义建设道路，C项正确；1961年，中共中央决定实行国民经济调整方针，排除A项；1957年，“一五”计划完成，奠定了社会主义工业化基础，中国基本实现了社会主义工业化是2020年，排除B项；1957年，党的工作重心没有发生转移，排除D项。故选C项。
</a:t>
            </a:r>
            <a:endParaRPr lang="zh-CN" altLang="en-US" b="0">
              <a:ea typeface="宋体" panose="0201060003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custDataLst>
              <p:tags r:id="rId1"/>
            </p:custDataLst>
          </p:nvPr>
        </p:nvSpPr>
        <p:spPr>
          <a:xfrm>
            <a:off x="489585" y="1438275"/>
            <a:ext cx="11193780" cy="2762885"/>
          </a:xfrm>
          <a:prstGeom prst="rect">
            <a:avLst/>
          </a:prstGeom>
        </p:spPr>
        <p:txBody>
          <a:bodyPr wrap="square">
            <a:noAutofit/>
          </a:bodyPr>
          <a:lstStyle/>
          <a:p>
            <a:pPr lvl="0" algn="just">
              <a:buClrTx/>
              <a:buSzTx/>
              <a:buFontTx/>
            </a:pPr>
            <a:r>
              <a:rPr lang="en-US" altLang="zh-CN" sz="2800">
                <a:latin typeface="楷体" panose="02010609060101010101" pitchFamily="49" charset="-122"/>
                <a:ea typeface="楷体" panose="02010609060101010101" pitchFamily="49" charset="-122"/>
                <a:sym typeface="+mn-ea"/>
              </a:rPr>
              <a:t>4.1959年，中国地质工作者在东北松辽盆地发现工业性油流。以王进喜为代表的大庆油田工人开展石油大会战，终于建成了现代化的石油企业。1964年，党中央对全国工业战线提出“工业学大庆”号召。上述事件（   ）A．奠定了社会主义工业化基础	B．实现了石油供应的自给自足C．塑造了自力更生的创业精神	D．构建了国家完备的工业体系
</a:t>
            </a:r>
            <a:endParaRPr lang="en-US" altLang="zh-CN" sz="2800">
              <a:latin typeface="楷体" panose="02010609060101010101" pitchFamily="49" charset="-122"/>
              <a:ea typeface="楷体" panose="02010609060101010101" pitchFamily="49" charset="-122"/>
              <a:sym typeface="+mn-ea"/>
            </a:endParaRPr>
          </a:p>
        </p:txBody>
      </p:sp>
      <p:sp>
        <p:nvSpPr>
          <p:cNvPr id="1454086" name="圆角矩形 1454085"/>
          <p:cNvSpPr/>
          <p:nvPr>
            <p:custDataLst>
              <p:tags r:id="rId2"/>
            </p:custDataLst>
          </p:nvPr>
        </p:nvSpPr>
        <p:spPr>
          <a:xfrm>
            <a:off x="405130" y="927735"/>
            <a:ext cx="11392535" cy="565848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2" name="文本框 1"/>
          <p:cNvSpPr txBox="1"/>
          <p:nvPr>
            <p:custDataLst>
              <p:tags r:id="rId3"/>
            </p:custDataLst>
          </p:nvPr>
        </p:nvSpPr>
        <p:spPr>
          <a:xfrm>
            <a:off x="489585" y="4201160"/>
            <a:ext cx="11193780" cy="1753235"/>
          </a:xfrm>
          <a:prstGeom prst="rect">
            <a:avLst/>
          </a:prstGeom>
          <a:noFill/>
          <a:ln w="9525">
            <a:noFill/>
          </a:ln>
        </p:spPr>
        <p:txBody>
          <a:bodyPr wrap="square">
            <a:spAutoFit/>
          </a:bodyPr>
          <a:lstStyle/>
          <a:p>
            <a:pPr indent="0" algn="just"/>
            <a:r>
              <a:rPr lang="zh-CN" b="0">
                <a:ea typeface="宋体" panose="02010600030101010101" pitchFamily="2" charset="-122"/>
              </a:rPr>
              <a:t>【答案】</a:t>
            </a:r>
            <a:r>
              <a:rPr lang="en-US" b="0">
                <a:latin typeface="宋体" panose="02010600030101010101" pitchFamily="2" charset="-122"/>
                <a:ea typeface="宋体" panose="02010600030101010101" pitchFamily="2" charset="-122"/>
              </a:rPr>
              <a:t>C</a:t>
            </a:r>
            <a:r>
              <a:rPr lang="zh-CN" b="0">
                <a:ea typeface="宋体" panose="02010600030101010101" pitchFamily="2" charset="-122"/>
              </a:rPr>
              <a:t>【详解】本题是多类型单项选择题。据本题主题干的提示词，可知这是本质题、影响题。据本题时间信息可知准确时空是：1959年至1964年（中国）。据本题材料信息得出主要结论：“工业学大庆”塑造了自力更生、艰苦奋斗精神，推动了社会主义工业化发展进程，改变了国家面貌，C项正确；一五计划的完成，奠定了社会主义工业化基础，排除A项；进口石油在国家工业发展中占有重要地位，未能实现石油供应的自给自足，排除B项；材料与构建完备工业体系无关，排除D项。故选C项。
</a:t>
            </a:r>
            <a:endParaRPr lang="zh-CN" altLang="en-US" b="0">
              <a:ea typeface="宋体" panose="0201060003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803460" y="870888"/>
            <a:ext cx="2728046" cy="460375"/>
          </a:xfrm>
          <a:prstGeom prst="rect">
            <a:avLst/>
          </a:prstGeom>
          <a:noFill/>
        </p:spPr>
        <p:txBody>
          <a:bodyPr wrap="square" rtlCol="0">
            <a:spAutoFit/>
          </a:bodyPr>
          <a:lstStyle/>
          <a:p>
            <a:r>
              <a:rPr lang="en-US" altLang="zh-CN" sz="2400" b="1">
                <a:solidFill>
                  <a:srgbClr val="002060"/>
                </a:solidFill>
                <a:effectLst>
                  <a:outerShdw blurRad="38100" dist="38100" dir="2700000" algn="tl">
                    <a:srgbClr val="000000">
                      <a:alpha val="43137"/>
                    </a:srgbClr>
                  </a:outerShdw>
                </a:effectLst>
              </a:rPr>
              <a:t>1949-1956</a:t>
            </a:r>
            <a:r>
              <a:rPr lang="zh-CN" altLang="en-US" sz="2400" b="1">
                <a:solidFill>
                  <a:srgbClr val="002060"/>
                </a:solidFill>
                <a:effectLst>
                  <a:outerShdw blurRad="38100" dist="38100" dir="2700000" algn="tl">
                    <a:srgbClr val="000000">
                      <a:alpha val="43137"/>
                    </a:srgbClr>
                  </a:outerShdw>
                </a:effectLst>
              </a:rPr>
              <a:t>年</a:t>
            </a:r>
            <a:endParaRPr lang="zh-CN" altLang="en-US" sz="2400" b="1">
              <a:solidFill>
                <a:srgbClr val="002060"/>
              </a:solidFill>
              <a:effectLst>
                <a:outerShdw blurRad="38100" dist="38100" dir="2700000" algn="tl">
                  <a:srgbClr val="000000">
                    <a:alpha val="43137"/>
                  </a:srgbClr>
                </a:outerShdw>
              </a:effectLst>
            </a:endParaRPr>
          </a:p>
        </p:txBody>
      </p:sp>
      <p:graphicFrame>
        <p:nvGraphicFramePr>
          <p:cNvPr id="5" name="表格 4"/>
          <p:cNvGraphicFramePr>
            <a:graphicFrameLocks noGrp="1"/>
          </p:cNvGraphicFramePr>
          <p:nvPr>
            <p:custDataLst>
              <p:tags r:id="rId2"/>
            </p:custDataLst>
          </p:nvPr>
        </p:nvGraphicFramePr>
        <p:xfrm>
          <a:off x="563880" y="1490472"/>
          <a:ext cx="11236325" cy="4448810"/>
        </p:xfrm>
        <a:graphic>
          <a:graphicData uri="http://schemas.openxmlformats.org/drawingml/2006/table">
            <a:tbl>
              <a:tblPr/>
              <a:tblGrid>
                <a:gridCol w="3798570"/>
                <a:gridCol w="2705989"/>
                <a:gridCol w="4731766"/>
              </a:tblGrid>
              <a:tr h="608203">
                <a:tc>
                  <a:txBody>
                    <a:bodyPr wrap="square"/>
                    <a:lstStyle/>
                    <a:p>
                      <a:pPr indent="0" algn="ctr">
                        <a:buNone/>
                      </a:pPr>
                      <a:r>
                        <a:rPr lang="zh-CN" altLang="en-US" sz="1800" b="1" smtClean="0">
                          <a:latin typeface="微软雅黑" panose="020B0503020204020204" charset="-122"/>
                          <a:ea typeface="微软雅黑" panose="020B0503020204020204" charset="-122"/>
                          <a:cs typeface="微软雅黑" panose="020B0503020204020204" charset="-122"/>
                        </a:rPr>
                        <a:t>国家制度与社会治理</a:t>
                      </a:r>
                      <a:endParaRPr lang="zh-CN" altLang="en-US" sz="1800" b="1" smtClean="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1800" b="1" err="1">
                          <a:latin typeface="微软雅黑" panose="020B0503020204020204" charset="-122"/>
                          <a:ea typeface="微软雅黑" panose="020B0503020204020204" charset="-122"/>
                          <a:cs typeface="微软雅黑" panose="020B0503020204020204" charset="-122"/>
                        </a:rPr>
                        <a:t>经济与社会生活</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1800" b="1">
                          <a:latin typeface="微软雅黑" panose="020B0503020204020204" charset="-122"/>
                          <a:ea typeface="微软雅黑" panose="020B0503020204020204" charset="-122"/>
                          <a:cs typeface="微软雅黑" panose="020B0503020204020204" charset="-122"/>
                        </a:rPr>
                        <a:t>文化交流与传播</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64890">
                <a:tc>
                  <a:txBody>
                    <a:bodyPr wrap="square"/>
                    <a:lstStyle/>
                    <a:p>
                      <a:pPr indent="0">
                        <a:buNone/>
                      </a:pPr>
                      <a:r>
                        <a:rPr lang="en-US" altLang="zh-CN" sz="1800"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、中华人民共和国的政治制度</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（1）人民代表大会制度（2）中国共产党领导的多党合作和政治协商制度</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2.当代中国的外交：开创独立自主的和平外交</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3.新中国成立以来的重要改革：过渡时期的土改和民主改革</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4.新中国的法治建设进程 </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5.当代中国的民族政策：民族区域自治制度</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6.中国关税制度的演变</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7.个人所得税制度</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smtClean="0">
                          <a:latin typeface="宋体" panose="02010600030101010101" pitchFamily="2" charset="-122"/>
                          <a:ea typeface="宋体" panose="02010600030101010101" pitchFamily="2" charset="-122"/>
                          <a:cs typeface="宋体" panose="02010600030101010101" pitchFamily="2" charset="-122"/>
                          <a:sym typeface="+mn-ea"/>
                        </a:rPr>
                        <a:t>8.中国特色社会主义保障制度的建立与发展</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sz="1800" b="1" smtClean="0">
                          <a:latin typeface="宋体" panose="02010600030101010101" pitchFamily="2" charset="-122"/>
                          <a:ea typeface="宋体" panose="02010600030101010101" pitchFamily="2" charset="-122"/>
                          <a:cs typeface="宋体" panose="02010600030101010101" pitchFamily="2" charset="-122"/>
                        </a:rPr>
                        <a:t>1、陆路交通</a:t>
                      </a:r>
                      <a:endParaRPr sz="1800" b="1" smtClean="0">
                        <a:latin typeface="宋体" panose="02010600030101010101" pitchFamily="2" charset="-122"/>
                        <a:ea typeface="宋体" panose="02010600030101010101" pitchFamily="2" charset="-122"/>
                        <a:cs typeface="宋体" panose="02010600030101010101" pitchFamily="2" charset="-122"/>
                      </a:endParaRPr>
                    </a:p>
                    <a:p>
                      <a:pPr indent="0">
                        <a:buNone/>
                      </a:pPr>
                      <a:r>
                        <a:rPr sz="1800" b="1" smtClean="0">
                          <a:latin typeface="宋体" panose="02010600030101010101" pitchFamily="2" charset="-122"/>
                          <a:ea typeface="宋体" panose="02010600030101010101" pitchFamily="2" charset="-122"/>
                          <a:cs typeface="宋体" panose="02010600030101010101" pitchFamily="2" charset="-122"/>
                        </a:rPr>
                        <a:t>中华人民共和国成立后，中国的汽车工业发展起来，成为国民经济的支柱产业之一。</a:t>
                      </a:r>
                      <a:endParaRPr sz="1800" b="1" smtClean="0">
                        <a:latin typeface="宋体" panose="02010600030101010101" pitchFamily="2" charset="-122"/>
                        <a:ea typeface="宋体" panose="02010600030101010101" pitchFamily="2" charset="-122"/>
                        <a:cs typeface="宋体" panose="02010600030101010101" pitchFamily="2" charset="-122"/>
                      </a:endParaRPr>
                    </a:p>
                    <a:p>
                      <a:pPr indent="0">
                        <a:buNone/>
                      </a:pPr>
                      <a:r>
                        <a:rPr sz="1800" b="1" smtClean="0">
                          <a:latin typeface="宋体" panose="02010600030101010101" pitchFamily="2" charset="-122"/>
                          <a:ea typeface="宋体" panose="02010600030101010101" pitchFamily="2" charset="-122"/>
                          <a:cs typeface="宋体" panose="02010600030101010101" pitchFamily="2" charset="-122"/>
                        </a:rPr>
                        <a:t>2、航空的发展</a:t>
                      </a:r>
                      <a:endParaRPr sz="1800" b="1" smtClean="0">
                        <a:latin typeface="宋体" panose="02010600030101010101" pitchFamily="2" charset="-122"/>
                        <a:ea typeface="宋体" panose="02010600030101010101" pitchFamily="2" charset="-122"/>
                        <a:cs typeface="宋体" panose="02010600030101010101" pitchFamily="2" charset="-122"/>
                      </a:endParaRPr>
                    </a:p>
                    <a:p>
                      <a:pPr indent="0">
                        <a:buNone/>
                      </a:pPr>
                      <a:r>
                        <a:rPr sz="1800" b="1" smtClean="0">
                          <a:latin typeface="宋体" panose="02010600030101010101" pitchFamily="2" charset="-122"/>
                          <a:ea typeface="宋体" panose="02010600030101010101" pitchFamily="2" charset="-122"/>
                          <a:cs typeface="宋体" panose="02010600030101010101" pitchFamily="2" charset="-122"/>
                        </a:rPr>
                        <a:t>起步：1950年，中华人民共和国成立第一家航空公司——中苏民用航空股份公司，开通中苏国际航线和国内航线。</a:t>
                      </a:r>
                      <a:endParaRPr sz="1800" b="1" smtClean="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sz="1800" b="1">
                          <a:latin typeface="宋体" panose="02010600030101010101" pitchFamily="2" charset="-122"/>
                          <a:ea typeface="宋体" panose="02010600030101010101" pitchFamily="2" charset="-122"/>
                          <a:cs typeface="宋体" panose="02010600030101010101" pitchFamily="2" charset="-122"/>
                        </a:rPr>
                        <a:t>1、新中国的教育</a:t>
                      </a:r>
                      <a:endParaRPr sz="1800" b="1">
                        <a:latin typeface="宋体" panose="02010600030101010101" pitchFamily="2" charset="-122"/>
                        <a:ea typeface="宋体" panose="02010600030101010101" pitchFamily="2" charset="-122"/>
                        <a:cs typeface="宋体" panose="02010600030101010101" pitchFamily="2" charset="-122"/>
                      </a:endParaRPr>
                    </a:p>
                    <a:p>
                      <a:pPr indent="0">
                        <a:buNone/>
                      </a:pPr>
                      <a:r>
                        <a:rPr sz="1800" b="1">
                          <a:latin typeface="宋体" panose="02010600030101010101" pitchFamily="2" charset="-122"/>
                          <a:ea typeface="宋体" panose="02010600030101010101" pitchFamily="2" charset="-122"/>
                          <a:cs typeface="宋体" panose="02010600030101010101" pitchFamily="2" charset="-122"/>
                        </a:rPr>
                        <a:t>“文化大革命”前</a:t>
                      </a:r>
                      <a:endParaRPr sz="1800" b="1">
                        <a:latin typeface="宋体" panose="02010600030101010101" pitchFamily="2" charset="-122"/>
                        <a:ea typeface="宋体" panose="02010600030101010101" pitchFamily="2" charset="-122"/>
                        <a:cs typeface="宋体" panose="02010600030101010101" pitchFamily="2" charset="-122"/>
                      </a:endParaRPr>
                    </a:p>
                    <a:p>
                      <a:pPr indent="0">
                        <a:buNone/>
                      </a:pPr>
                      <a:r>
                        <a:rPr sz="1800" b="1">
                          <a:latin typeface="宋体" panose="02010600030101010101" pitchFamily="2" charset="-122"/>
                          <a:ea typeface="宋体" panose="02010600030101010101" pitchFamily="2" charset="-122"/>
                          <a:cs typeface="宋体" panose="02010600030101010101" pitchFamily="2" charset="-122"/>
                        </a:rPr>
                        <a:t>A、国家收回了教育主权，接管了各级各类学校。</a:t>
                      </a:r>
                      <a:endParaRPr sz="1800" b="1">
                        <a:latin typeface="宋体" panose="02010600030101010101" pitchFamily="2" charset="-122"/>
                        <a:ea typeface="宋体" panose="02010600030101010101" pitchFamily="2" charset="-122"/>
                        <a:cs typeface="宋体" panose="02010600030101010101" pitchFamily="2" charset="-122"/>
                      </a:endParaRPr>
                    </a:p>
                    <a:p>
                      <a:pPr indent="0">
                        <a:buNone/>
                      </a:pPr>
                      <a:r>
                        <a:rPr sz="1800" b="1">
                          <a:latin typeface="宋体" panose="02010600030101010101" pitchFamily="2" charset="-122"/>
                          <a:ea typeface="宋体" panose="02010600030101010101" pitchFamily="2" charset="-122"/>
                          <a:cs typeface="宋体" panose="02010600030101010101" pitchFamily="2" charset="-122"/>
                        </a:rPr>
                        <a:t>B、1949年底，第一次全国教育工作会议召开，会议决定教育要为国家建设服务，学校要向广大工农开门，大力提高人民的文化水平。</a:t>
                      </a:r>
                      <a:endParaRPr sz="1800" b="1">
                        <a:latin typeface="宋体" panose="02010600030101010101" pitchFamily="2" charset="-122"/>
                        <a:ea typeface="宋体" panose="02010600030101010101" pitchFamily="2" charset="-122"/>
                        <a:cs typeface="宋体" panose="02010600030101010101" pitchFamily="2" charset="-122"/>
                      </a:endParaRPr>
                    </a:p>
                    <a:p>
                      <a:pPr indent="0">
                        <a:buNone/>
                      </a:pPr>
                      <a:r>
                        <a:rPr sz="1800" b="1">
                          <a:latin typeface="宋体" panose="02010600030101010101" pitchFamily="2" charset="-122"/>
                          <a:ea typeface="宋体" panose="02010600030101010101" pitchFamily="2" charset="-122"/>
                          <a:cs typeface="宋体" panose="02010600030101010101" pitchFamily="2" charset="-122"/>
                        </a:rPr>
                        <a:t>C、提出了受教育者要在德智体等方面全面发展的教育方针</a:t>
                      </a:r>
                      <a:endParaRPr sz="1800" b="1">
                        <a:latin typeface="宋体" panose="02010600030101010101" pitchFamily="2" charset="-122"/>
                        <a:ea typeface="宋体" panose="02010600030101010101" pitchFamily="2" charset="-122"/>
                        <a:cs typeface="宋体" panose="02010600030101010101" pitchFamily="2" charset="-122"/>
                      </a:endParaRPr>
                    </a:p>
                    <a:p>
                      <a:pPr indent="0">
                        <a:buNone/>
                      </a:pPr>
                      <a:r>
                        <a:rPr sz="1800" b="1">
                          <a:latin typeface="宋体" panose="02010600030101010101" pitchFamily="2" charset="-122"/>
                          <a:ea typeface="宋体" panose="02010600030101010101" pitchFamily="2" charset="-122"/>
                          <a:cs typeface="宋体" panose="02010600030101010101" pitchFamily="2" charset="-122"/>
                        </a:rPr>
                        <a:t>2、图书馆的成长</a:t>
                      </a:r>
                      <a:endParaRPr sz="1800" b="1">
                        <a:latin typeface="宋体" panose="02010600030101010101" pitchFamily="2" charset="-122"/>
                        <a:ea typeface="宋体" panose="02010600030101010101" pitchFamily="2" charset="-122"/>
                        <a:cs typeface="宋体" panose="02010600030101010101" pitchFamily="2" charset="-122"/>
                      </a:endParaRPr>
                    </a:p>
                    <a:p>
                      <a:pPr indent="0">
                        <a:buNone/>
                      </a:pPr>
                      <a:r>
                        <a:rPr sz="1800" b="1">
                          <a:latin typeface="宋体" panose="02010600030101010101" pitchFamily="2" charset="-122"/>
                          <a:ea typeface="宋体" panose="02010600030101010101" pitchFamily="2" charset="-122"/>
                          <a:cs typeface="宋体" panose="02010600030101010101" pitchFamily="2" charset="-122"/>
                        </a:rPr>
                        <a:t>中华人民共和国成立后，京师图书馆改名为“北京图书馆”，1998年改称“国家图书馆”。</a:t>
                      </a:r>
                      <a:endParaRPr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剪去对角的矩形 6"/>
          <p:cNvSpPr/>
          <p:nvPr>
            <p:custDataLst>
              <p:tags r:id="rId3"/>
            </p:custDataLst>
          </p:nvPr>
        </p:nvSpPr>
        <p:spPr>
          <a:xfrm>
            <a:off x="563905" y="737198"/>
            <a:ext cx="4695228" cy="753406"/>
          </a:xfrm>
          <a:prstGeom prst="snip2DiagRect">
            <a:avLst>
              <a:gd name="adj1" fmla="val 0"/>
              <a:gd name="adj2" fmla="val 22549"/>
            </a:avLst>
          </a:prstGeom>
          <a:solidFill>
            <a:srgbClr val="FFC000"/>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3" name="矩形 52"/>
          <p:cNvSpPr/>
          <p:nvPr>
            <p:custDataLst>
              <p:tags r:id="rId4"/>
            </p:custDataLst>
          </p:nvPr>
        </p:nvSpPr>
        <p:spPr>
          <a:xfrm>
            <a:off x="563880" y="870585"/>
            <a:ext cx="4771390" cy="523875"/>
          </a:xfrm>
          <a:prstGeom prst="rect">
            <a:avLst/>
          </a:prstGeom>
          <a:noFill/>
        </p:spPr>
        <p:txBody>
          <a:bodyPr wrap="square" lIns="90000" tIns="46800" rIns="90000" bIns="0" anchor="b" anchorCtr="0">
            <a:noAutofit/>
          </a:bodyPr>
          <a:lstStyle/>
          <a:p>
            <a:pPr lvl="0" algn="r" defTabSz="913765">
              <a:lnSpc>
                <a:spcPct val="130000"/>
              </a:lnSpc>
              <a:defRPr/>
            </a:pPr>
            <a:r>
              <a:rPr lang="en-US" altLang="zh-CN"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6 </a:t>
            </a:r>
            <a:r>
              <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本讲涉及的选必知识</a:t>
            </a:r>
            <a:endPar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5"/>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803460" y="870888"/>
            <a:ext cx="2728046" cy="460375"/>
          </a:xfrm>
          <a:prstGeom prst="rect">
            <a:avLst/>
          </a:prstGeom>
          <a:noFill/>
        </p:spPr>
        <p:txBody>
          <a:bodyPr wrap="square" rtlCol="0">
            <a:spAutoFit/>
          </a:bodyPr>
          <a:lstStyle/>
          <a:p>
            <a:r>
              <a:rPr lang="en-US" altLang="zh-CN" sz="2400" b="1">
                <a:solidFill>
                  <a:srgbClr val="002060"/>
                </a:solidFill>
                <a:effectLst>
                  <a:outerShdw blurRad="38100" dist="38100" dir="2700000" algn="tl">
                    <a:srgbClr val="000000">
                      <a:alpha val="43137"/>
                    </a:srgbClr>
                  </a:outerShdw>
                </a:effectLst>
              </a:rPr>
              <a:t>1956-1978</a:t>
            </a:r>
            <a:r>
              <a:rPr lang="zh-CN" altLang="en-US" sz="2400" b="1">
                <a:solidFill>
                  <a:srgbClr val="002060"/>
                </a:solidFill>
                <a:effectLst>
                  <a:outerShdw blurRad="38100" dist="38100" dir="2700000" algn="tl">
                    <a:srgbClr val="000000">
                      <a:alpha val="43137"/>
                    </a:srgbClr>
                  </a:outerShdw>
                </a:effectLst>
              </a:rPr>
              <a:t>年</a:t>
            </a:r>
            <a:endParaRPr lang="zh-CN" altLang="en-US" sz="2400" b="1">
              <a:solidFill>
                <a:srgbClr val="002060"/>
              </a:solidFill>
              <a:effectLst>
                <a:outerShdw blurRad="38100" dist="38100" dir="2700000" algn="tl">
                  <a:srgbClr val="000000">
                    <a:alpha val="43137"/>
                  </a:srgbClr>
                </a:outerShdw>
              </a:effectLst>
            </a:endParaRPr>
          </a:p>
        </p:txBody>
      </p:sp>
      <p:graphicFrame>
        <p:nvGraphicFramePr>
          <p:cNvPr id="5" name="表格 4"/>
          <p:cNvGraphicFramePr>
            <a:graphicFrameLocks noGrp="1"/>
          </p:cNvGraphicFramePr>
          <p:nvPr>
            <p:custDataLst>
              <p:tags r:id="rId2"/>
            </p:custDataLst>
          </p:nvPr>
        </p:nvGraphicFramePr>
        <p:xfrm>
          <a:off x="563880" y="1490472"/>
          <a:ext cx="11236325" cy="4723003"/>
        </p:xfrm>
        <a:graphic>
          <a:graphicData uri="http://schemas.openxmlformats.org/drawingml/2006/table">
            <a:tbl>
              <a:tblPr/>
              <a:tblGrid>
                <a:gridCol w="6672580"/>
                <a:gridCol w="1852676"/>
                <a:gridCol w="2711069"/>
              </a:tblGrid>
              <a:tr h="608203">
                <a:tc>
                  <a:txBody>
                    <a:bodyPr wrap="square"/>
                    <a:lstStyle/>
                    <a:p>
                      <a:pPr indent="0" algn="ctr">
                        <a:buNone/>
                      </a:pPr>
                      <a:r>
                        <a:rPr lang="zh-CN" altLang="en-US" sz="1800" b="1" smtClean="0">
                          <a:latin typeface="微软雅黑" panose="020B0503020204020204" charset="-122"/>
                          <a:ea typeface="微软雅黑" panose="020B0503020204020204" charset="-122"/>
                          <a:cs typeface="微软雅黑" panose="020B0503020204020204" charset="-122"/>
                        </a:rPr>
                        <a:t>国家制度与社会治理</a:t>
                      </a:r>
                      <a:endParaRPr lang="zh-CN" altLang="en-US" sz="1800" b="1" smtClean="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1800" b="1" err="1">
                          <a:latin typeface="微软雅黑" panose="020B0503020204020204" charset="-122"/>
                          <a:ea typeface="微软雅黑" panose="020B0503020204020204" charset="-122"/>
                          <a:cs typeface="微软雅黑" panose="020B0503020204020204" charset="-122"/>
                        </a:rPr>
                        <a:t>经济与社会生活</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1800" b="1">
                          <a:latin typeface="微软雅黑" panose="020B0503020204020204" charset="-122"/>
                          <a:ea typeface="微软雅黑" panose="020B0503020204020204" charset="-122"/>
                          <a:cs typeface="微软雅黑" panose="020B0503020204020204" charset="-122"/>
                        </a:rPr>
                        <a:t>文化交流与传播</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64890">
                <a:tc>
                  <a:txBody>
                    <a:bodyPr wrap="square"/>
                    <a:lstStyle/>
                    <a:p>
                      <a:pPr indent="0">
                        <a:buNone/>
                      </a:pP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1、中华人民共和国的政治制度：人民代表大会制度</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、全面建设社会主义时期：</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①探索：A成功：1956年，以毛泽东的《论十大关系》和中共八大；B失误：犯了“左”倾错误，出现了严重曲折。</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②成就</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A、初步建立起进行现代化建设所必需的物质技术基础。</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B、培养了经济文化建设等方面的骨干力量。</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C、积累了党领导社会主义建设的重要经验。</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3、当代中国的外交：①20世纪50年代末至60年代初的外交②20世纪70年代的外交成就</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rPr>
                        <a:t>4、社会主义精神文明建设</a:t>
                      </a:r>
                      <a:endParaRPr lang="zh-CN" altLang="en-US" sz="1800" b="0" kern="12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altLang="en-US" sz="1800" b="0">
                          <a:latin typeface="宋体" panose="02010600030101010101" pitchFamily="2" charset="-122"/>
                          <a:ea typeface="宋体" panose="02010600030101010101" pitchFamily="2" charset="-122"/>
                          <a:cs typeface="宋体" panose="02010600030101010101" pitchFamily="2" charset="-122"/>
                        </a:rPr>
                        <a:t>1、食物储备技术的进步</a:t>
                      </a:r>
                      <a:r>
                        <a:rPr lang="zh-CN" altLang="en-US" sz="1800" b="0">
                          <a:latin typeface="宋体" panose="02010600030101010101" pitchFamily="2" charset="-122"/>
                          <a:ea typeface="宋体" panose="02010600030101010101" pitchFamily="2" charset="-122"/>
                          <a:cs typeface="宋体" panose="02010600030101010101" pitchFamily="2" charset="-122"/>
                        </a:rPr>
                        <a:t>：</a:t>
                      </a:r>
                      <a:r>
                        <a:rPr lang="en-US" altLang="en-US" sz="1800" b="0">
                          <a:latin typeface="宋体" panose="02010600030101010101" pitchFamily="2" charset="-122"/>
                          <a:ea typeface="宋体" panose="02010600030101010101" pitchFamily="2" charset="-122"/>
                          <a:cs typeface="宋体" panose="02010600030101010101" pitchFamily="2" charset="-122"/>
                        </a:rPr>
                        <a:t>中国从20世纪70年代开始采用机械制冷低温储粮技术。</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altLang="en-US" sz="1800" b="0">
                          <a:latin typeface="宋体" panose="02010600030101010101" pitchFamily="2" charset="-122"/>
                          <a:ea typeface="宋体" panose="02010600030101010101" pitchFamily="2" charset="-122"/>
                          <a:cs typeface="宋体" panose="02010600030101010101" pitchFamily="2" charset="-122"/>
                        </a:rPr>
                        <a:t>1、博物馆的建设与发展</a:t>
                      </a:r>
                      <a:endParaRPr lang="en-US"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1800" b="0">
                          <a:latin typeface="宋体" panose="02010600030101010101" pitchFamily="2" charset="-122"/>
                          <a:ea typeface="宋体" panose="02010600030101010101" pitchFamily="2" charset="-122"/>
                          <a:cs typeface="宋体" panose="02010600030101010101" pitchFamily="2" charset="-122"/>
                        </a:rPr>
                        <a:t>（1）1959年7月建成的中国人民革命军事博物馆，是中国第一个综合类军事博物馆。</a:t>
                      </a:r>
                      <a:endParaRPr lang="en-US"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1800" b="0">
                          <a:latin typeface="宋体" panose="02010600030101010101" pitchFamily="2" charset="-122"/>
                          <a:ea typeface="宋体" panose="02010600030101010101" pitchFamily="2" charset="-122"/>
                          <a:cs typeface="宋体" panose="02010600030101010101" pitchFamily="2" charset="-122"/>
                        </a:rPr>
                        <a:t>（2）1959年9月，中国历史博物馆、中国革命博物馆建成。</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剪去对角的矩形 6"/>
          <p:cNvSpPr/>
          <p:nvPr>
            <p:custDataLst>
              <p:tags r:id="rId3"/>
            </p:custDataLst>
          </p:nvPr>
        </p:nvSpPr>
        <p:spPr>
          <a:xfrm>
            <a:off x="563905" y="737198"/>
            <a:ext cx="4695228" cy="753406"/>
          </a:xfrm>
          <a:prstGeom prst="snip2DiagRect">
            <a:avLst>
              <a:gd name="adj1" fmla="val 0"/>
              <a:gd name="adj2" fmla="val 22549"/>
            </a:avLst>
          </a:prstGeom>
          <a:solidFill>
            <a:srgbClr val="FFC000"/>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3" name="矩形 52"/>
          <p:cNvSpPr/>
          <p:nvPr>
            <p:custDataLst>
              <p:tags r:id="rId4"/>
            </p:custDataLst>
          </p:nvPr>
        </p:nvSpPr>
        <p:spPr>
          <a:xfrm>
            <a:off x="563880" y="870585"/>
            <a:ext cx="4771390" cy="523875"/>
          </a:xfrm>
          <a:prstGeom prst="rect">
            <a:avLst/>
          </a:prstGeom>
          <a:noFill/>
        </p:spPr>
        <p:txBody>
          <a:bodyPr wrap="square" lIns="90000" tIns="46800" rIns="90000" bIns="0" anchor="b" anchorCtr="0">
            <a:noAutofit/>
          </a:bodyPr>
          <a:lstStyle/>
          <a:p>
            <a:pPr lvl="0" algn="r" defTabSz="913765">
              <a:lnSpc>
                <a:spcPct val="130000"/>
              </a:lnSpc>
              <a:defRPr/>
            </a:pPr>
            <a:r>
              <a:rPr lang="en-US" altLang="zh-CN"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6 </a:t>
            </a:r>
            <a:r>
              <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本讲涉及的选必知识</a:t>
            </a:r>
            <a:endPar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5"/>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5"/>
          <p:cNvPicPr>
            <a:picLocks noChangeAspect="1"/>
          </p:cNvPicPr>
          <p:nvPr>
            <p:custDataLst>
              <p:tags r:id="rId1"/>
            </p:custDataLst>
          </p:nvPr>
        </p:nvPicPr>
        <p:blipFill>
          <a:blip r:embed="rId2"/>
          <a:stretch>
            <a:fillRect/>
          </a:stretch>
        </p:blipFill>
        <p:spPr>
          <a:xfrm>
            <a:off x="0" y="1233499"/>
            <a:ext cx="5328331" cy="5623976"/>
          </a:xfrm>
          <a:prstGeom prst="rect">
            <a:avLst/>
          </a:prstGeom>
          <a:noFill/>
          <a:ln w="9525">
            <a:noFill/>
          </a:ln>
        </p:spPr>
      </p:pic>
      <p:pic>
        <p:nvPicPr>
          <p:cNvPr id="917582" name="图片 917581"/>
          <p:cNvPicPr>
            <a:picLocks noChangeAspect="1"/>
          </p:cNvPicPr>
          <p:nvPr>
            <p:custDataLst>
              <p:tags r:id="rId3"/>
            </p:custDataLst>
          </p:nvPr>
        </p:nvPicPr>
        <p:blipFill>
          <a:blip r:embed="rId4">
            <a:clrChange>
              <a:clrFrom>
                <a:srgbClr val="FFFFFF"/>
              </a:clrFrom>
              <a:clrTo>
                <a:srgbClr val="FFFFFF">
                  <a:alpha val="0"/>
                </a:srgbClr>
              </a:clrTo>
            </a:clrChange>
          </a:blip>
          <a:stretch>
            <a:fillRect/>
          </a:stretch>
        </p:blipFill>
        <p:spPr>
          <a:xfrm>
            <a:off x="1291590" y="2573655"/>
            <a:ext cx="1410970" cy="1410970"/>
          </a:xfrm>
          <a:prstGeom prst="rect">
            <a:avLst/>
          </a:prstGeom>
          <a:noFill/>
          <a:ln w="9525">
            <a:noFill/>
          </a:ln>
        </p:spPr>
      </p:pic>
      <p:sp>
        <p:nvSpPr>
          <p:cNvPr id="917573" name="矩形 917572">
            <a:hlinkClick r:id="rId5" action="ppaction://hlinksldjump"/>
          </p:cNvPr>
          <p:cNvSpPr/>
          <p:nvPr>
            <p:custDataLst>
              <p:tags r:id="rId6"/>
            </p:custDataLst>
          </p:nvPr>
        </p:nvSpPr>
        <p:spPr>
          <a:xfrm>
            <a:off x="5408295" y="2959100"/>
            <a:ext cx="6783705" cy="1445260"/>
          </a:xfrm>
          <a:prstGeom prst="rect">
            <a:avLst/>
          </a:prstGeom>
          <a:noFill/>
          <a:ln w="9525">
            <a:noFill/>
          </a:ln>
        </p:spPr>
        <p:txBody>
          <a:bodyPr wrap="square" anchor="t" anchorCtr="0">
            <a:spAutoFit/>
          </a:bodyPr>
          <a:lstStyle/>
          <a:p>
            <a:pPr algn="ctr" defTabSz="863600"/>
            <a:r>
              <a:rPr sz="4400" b="1">
                <a:solidFill>
                  <a:schemeClr val="tx2"/>
                </a:solidFill>
                <a:ea typeface="隶书" panose="02010509060101010101" pitchFamily="49" charset="-122"/>
              </a:rPr>
              <a:t>中华人民共和国成立和</a:t>
            </a:r>
            <a:endParaRPr sz="4400" b="1">
              <a:solidFill>
                <a:schemeClr val="tx2"/>
              </a:solidFill>
              <a:ea typeface="隶书" panose="02010509060101010101" pitchFamily="49" charset="-122"/>
            </a:endParaRPr>
          </a:p>
          <a:p>
            <a:pPr algn="ctr" defTabSz="863600"/>
            <a:r>
              <a:rPr sz="4400" b="1">
                <a:solidFill>
                  <a:schemeClr val="tx2"/>
                </a:solidFill>
                <a:ea typeface="隶书" panose="02010509060101010101" pitchFamily="49" charset="-122"/>
              </a:rPr>
              <a:t>向社会主义的过渡</a:t>
            </a:r>
            <a:endParaRPr sz="4400" b="1">
              <a:solidFill>
                <a:schemeClr val="tx2"/>
              </a:solidFill>
              <a:ea typeface="隶书" panose="02010509060101010101" pitchFamily="49" charset="-122"/>
            </a:endParaRPr>
          </a:p>
        </p:txBody>
      </p:sp>
      <p:sp>
        <p:nvSpPr>
          <p:cNvPr id="917574" name="直接连接符 917573"/>
          <p:cNvSpPr/>
          <p:nvPr>
            <p:custDataLst>
              <p:tags r:id="rId7"/>
            </p:custDataLst>
          </p:nvPr>
        </p:nvSpPr>
        <p:spPr>
          <a:xfrm flipV="1">
            <a:off x="5408295" y="3618230"/>
            <a:ext cx="6863080" cy="3810"/>
          </a:xfrm>
          <a:prstGeom prst="line">
            <a:avLst/>
          </a:prstGeom>
          <a:ln w="12700" cap="flat" cmpd="sng">
            <a:solidFill>
              <a:schemeClr val="tx2"/>
            </a:solidFill>
            <a:prstDash val="solid"/>
            <a:headEnd type="diamond" w="med" len="med"/>
            <a:tailEnd type="diamond" w="med" len="med"/>
          </a:ln>
        </p:spPr>
        <p:txBody>
          <a:bodyPr/>
          <a:lstStyle/>
          <a:p/>
        </p:txBody>
      </p:sp>
      <p:sp>
        <p:nvSpPr>
          <p:cNvPr id="917578" name="矩形 917577"/>
          <p:cNvSpPr/>
          <p:nvPr>
            <p:custDataLst>
              <p:tags r:id="rId8"/>
            </p:custDataLst>
          </p:nvPr>
        </p:nvSpPr>
        <p:spPr>
          <a:xfrm>
            <a:off x="1569720"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考</a:t>
            </a:r>
            <a:endParaRPr lang="zh-CN" altLang="en-US" sz="5290">
              <a:solidFill>
                <a:srgbClr val="FF0000"/>
              </a:solidFill>
              <a:latin typeface="Times New Roman" panose="02020603050405020304" pitchFamily="18" charset="0"/>
              <a:ea typeface="隶书" panose="02010509060101010101" pitchFamily="49" charset="-122"/>
            </a:endParaRPr>
          </a:p>
        </p:txBody>
      </p:sp>
      <p:pic>
        <p:nvPicPr>
          <p:cNvPr id="3" name="图片 2"/>
          <p:cNvPicPr>
            <a:picLocks noChangeAspect="1"/>
          </p:cNvPicPr>
          <p:nvPr>
            <p:custDataLst>
              <p:tags r:id="rId9"/>
            </p:custDataLst>
          </p:nvPr>
        </p:nvPicPr>
        <p:blipFill>
          <a:blip r:embed="rId4">
            <a:clrChange>
              <a:clrFrom>
                <a:srgbClr val="FFFFFF"/>
              </a:clrFrom>
              <a:clrTo>
                <a:srgbClr val="FFFFFF">
                  <a:alpha val="0"/>
                </a:srgbClr>
              </a:clrTo>
            </a:clrChange>
          </a:blip>
          <a:stretch>
            <a:fillRect/>
          </a:stretch>
        </p:blipFill>
        <p:spPr>
          <a:xfrm>
            <a:off x="2605405" y="2573655"/>
            <a:ext cx="1410970" cy="1410970"/>
          </a:xfrm>
          <a:prstGeom prst="rect">
            <a:avLst/>
          </a:prstGeom>
          <a:noFill/>
          <a:ln w="9525">
            <a:noFill/>
          </a:ln>
        </p:spPr>
      </p:pic>
      <p:pic>
        <p:nvPicPr>
          <p:cNvPr id="4" name="图片 3"/>
          <p:cNvPicPr>
            <a:picLocks noChangeAspect="1"/>
          </p:cNvPicPr>
          <p:nvPr>
            <p:custDataLst>
              <p:tags r:id="rId10"/>
            </p:custDataLst>
          </p:nvPr>
        </p:nvPicPr>
        <p:blipFill>
          <a:blip r:embed="rId4">
            <a:clrChange>
              <a:clrFrom>
                <a:srgbClr val="FFFFFF"/>
              </a:clrFrom>
              <a:clrTo>
                <a:srgbClr val="FFFFFF">
                  <a:alpha val="0"/>
                </a:srgbClr>
              </a:clrTo>
            </a:clrChange>
          </a:blip>
          <a:stretch>
            <a:fillRect/>
          </a:stretch>
        </p:blipFill>
        <p:spPr>
          <a:xfrm>
            <a:off x="3919220" y="2573655"/>
            <a:ext cx="1410970" cy="1410970"/>
          </a:xfrm>
          <a:prstGeom prst="rect">
            <a:avLst/>
          </a:prstGeom>
          <a:noFill/>
          <a:ln w="9525">
            <a:noFill/>
          </a:ln>
        </p:spPr>
      </p:pic>
      <p:sp>
        <p:nvSpPr>
          <p:cNvPr id="5" name="矩形 4"/>
          <p:cNvSpPr/>
          <p:nvPr>
            <p:custDataLst>
              <p:tags r:id="rId11"/>
            </p:custDataLst>
          </p:nvPr>
        </p:nvSpPr>
        <p:spPr>
          <a:xfrm>
            <a:off x="2883535"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点</a:t>
            </a:r>
            <a:endParaRPr lang="zh-CN" altLang="en-US" sz="5290">
              <a:solidFill>
                <a:srgbClr val="FF0000"/>
              </a:solidFill>
              <a:latin typeface="Times New Roman" panose="02020603050405020304" pitchFamily="18" charset="0"/>
              <a:ea typeface="隶书" panose="02010509060101010101" pitchFamily="49" charset="-122"/>
            </a:endParaRPr>
          </a:p>
        </p:txBody>
      </p:sp>
      <p:sp>
        <p:nvSpPr>
          <p:cNvPr id="6" name="矩形 5"/>
          <p:cNvSpPr/>
          <p:nvPr>
            <p:custDataLst>
              <p:tags r:id="rId12"/>
            </p:custDataLst>
          </p:nvPr>
        </p:nvSpPr>
        <p:spPr>
          <a:xfrm>
            <a:off x="4197350"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一</a:t>
            </a:r>
            <a:endParaRPr lang="zh-CN" altLang="en-US" sz="5290">
              <a:solidFill>
                <a:srgbClr val="FF0000"/>
              </a:solidFill>
              <a:latin typeface="Times New Roman" panose="02020603050405020304" pitchFamily="18" charset="0"/>
              <a:ea typeface="隶书" panose="02010509060101010101" pitchFamily="49" charset="-122"/>
            </a:endParaRPr>
          </a:p>
        </p:txBody>
      </p:sp>
      <p:sp>
        <p:nvSpPr>
          <p:cNvPr id="31" name="剪去对角的矩形 6"/>
          <p:cNvSpPr/>
          <p:nvPr>
            <p:custDataLst>
              <p:tags r:id="rId13"/>
            </p:custDataLst>
          </p:nvPr>
        </p:nvSpPr>
        <p:spPr>
          <a:xfrm>
            <a:off x="524892" y="605965"/>
            <a:ext cx="4695228" cy="753406"/>
          </a:xfrm>
          <a:prstGeom prst="snip2DiagRect">
            <a:avLst>
              <a:gd name="adj1" fmla="val 0"/>
              <a:gd name="adj2" fmla="val 22549"/>
            </a:avLst>
          </a:prstGeom>
          <a:solidFill>
            <a:srgbClr val="69A35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7" name="矩形 36"/>
          <p:cNvSpPr/>
          <p:nvPr>
            <p:custDataLst>
              <p:tags r:id="rId14"/>
            </p:custDataLst>
          </p:nvPr>
        </p:nvSpPr>
        <p:spPr>
          <a:xfrm>
            <a:off x="254000" y="758825"/>
            <a:ext cx="3240405" cy="474980"/>
          </a:xfrm>
          <a:prstGeom prst="rect">
            <a:avLst/>
          </a:prstGeom>
          <a:noFill/>
        </p:spPr>
        <p:txBody>
          <a:bodyPr wrap="square" lIns="90000" tIns="46800" rIns="90000" bIns="0" anchor="b" anchorCtr="0">
            <a:noAutofit/>
          </a:bodyPr>
          <a:lstStyle/>
          <a:p>
            <a:pPr lvl="0" algn="r" defTabSz="913765">
              <a:lnSpc>
                <a:spcPct val="130000"/>
              </a:lnSpc>
              <a:defRPr/>
            </a:pPr>
            <a:r>
              <a:rPr lang="en-US" altLang="zh-CN"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4  </a:t>
            </a:r>
            <a:r>
              <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考点梳理</a:t>
            </a:r>
            <a:endPar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7573"/>
                                        </p:tgtEl>
                                        <p:attrNameLst>
                                          <p:attrName>style.visibility</p:attrName>
                                        </p:attrNameLst>
                                      </p:cBhvr>
                                      <p:to>
                                        <p:strVal val="visible"/>
                                      </p:to>
                                    </p:set>
                                    <p:animEffect transition="in" filter="dissolve">
                                      <p:cBhvr>
                                        <p:cTn id="7" dur="500"/>
                                        <p:tgtEl>
                                          <p:spTgt spid="917573"/>
                                        </p:tgtEl>
                                      </p:cBhvr>
                                    </p:animEffect>
                                  </p:childTnLst>
                                </p:cTn>
                              </p:par>
                              <p:par>
                                <p:cTn id="8" presetID="9" presetClass="entr" presetSubtype="0" fill="hold" nodeType="withEffect">
                                  <p:stCondLst>
                                    <p:cond delay="0"/>
                                  </p:stCondLst>
                                  <p:childTnLst>
                                    <p:set>
                                      <p:cBhvr>
                                        <p:cTn id="9" dur="1" fill="hold">
                                          <p:stCondLst>
                                            <p:cond delay="0"/>
                                          </p:stCondLst>
                                        </p:cTn>
                                        <p:tgtEl>
                                          <p:spTgt spid="917574"/>
                                        </p:tgtEl>
                                        <p:attrNameLst>
                                          <p:attrName>style.visibility</p:attrName>
                                        </p:attrNameLst>
                                      </p:cBhvr>
                                      <p:to>
                                        <p:strVal val="visible"/>
                                      </p:to>
                                    </p:set>
                                    <p:animEffect transition="in" filter="dissolve">
                                      <p:cBhvr>
                                        <p:cTn id="10" dur="500"/>
                                        <p:tgtEl>
                                          <p:spTgt spid="9175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7578"/>
                                        </p:tgtEl>
                                        <p:attrNameLst>
                                          <p:attrName>style.visibility</p:attrName>
                                        </p:attrNameLst>
                                      </p:cBhvr>
                                      <p:to>
                                        <p:strVal val="visible"/>
                                      </p:to>
                                    </p:set>
                                    <p:animEffect transition="in" filter="dissolve">
                                      <p:cBhvr>
                                        <p:cTn id="13" dur="500"/>
                                        <p:tgtEl>
                                          <p:spTgt spid="917578"/>
                                        </p:tgtEl>
                                      </p:cBhvr>
                                    </p:animEffect>
                                  </p:childTnLst>
                                </p:cTn>
                              </p:par>
                              <p:par>
                                <p:cTn id="14" presetID="9" presetClass="entr" presetSubtype="0" fill="hold" nodeType="withEffect">
                                  <p:stCondLst>
                                    <p:cond delay="0"/>
                                  </p:stCondLst>
                                  <p:childTnLst>
                                    <p:set>
                                      <p:cBhvr>
                                        <p:cTn id="15" dur="1" fill="hold">
                                          <p:stCondLst>
                                            <p:cond delay="0"/>
                                          </p:stCondLst>
                                        </p:cTn>
                                        <p:tgtEl>
                                          <p:spTgt spid="917582"/>
                                        </p:tgtEl>
                                        <p:attrNameLst>
                                          <p:attrName>style.visibility</p:attrName>
                                        </p:attrNameLst>
                                      </p:cBhvr>
                                      <p:to>
                                        <p:strVal val="visible"/>
                                      </p:to>
                                    </p:set>
                                    <p:animEffect transition="in" filter="dissolve">
                                      <p:cBhvr>
                                        <p:cTn id="16" dur="500"/>
                                        <p:tgtEl>
                                          <p:spTgt spid="917582"/>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73" grpId="0"/>
      <p:bldP spid="917578"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887730" y="723900"/>
            <a:ext cx="8669020" cy="645160"/>
          </a:xfrm>
          <a:prstGeom prst="rect">
            <a:avLst/>
          </a:prstGeom>
          <a:noFill/>
          <a:ln w="9525">
            <a:noFill/>
          </a:ln>
        </p:spPr>
        <p:txBody>
          <a:bodyPr wrap="square">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时空观念</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——社会主义“过渡时期”</a:t>
            </a:r>
            <a:endParaRPr lang="en-US" altLang="en-US" b="0">
              <a:latin typeface="宋体" panose="02010600030101010101" pitchFamily="2" charset="-122"/>
              <a:ea typeface="宋体" panose="02010600030101010101" pitchFamily="2" charset="-122"/>
            </a:endParaRPr>
          </a:p>
        </p:txBody>
      </p:sp>
      <p:pic>
        <p:nvPicPr>
          <p:cNvPr id="2" name="图片 -2147482158" descr="23YLLSX134.tif"/>
          <p:cNvPicPr>
            <a:picLocks noChangeAspect="1"/>
          </p:cNvPicPr>
          <p:nvPr>
            <p:custDataLst>
              <p:tags r:id="rId2"/>
            </p:custDataLst>
          </p:nvPr>
        </p:nvPicPr>
        <p:blipFill>
          <a:blip r:embed="rId3" r:link="rId4"/>
          <a:stretch>
            <a:fillRect/>
          </a:stretch>
        </p:blipFill>
        <p:spPr>
          <a:xfrm>
            <a:off x="466090" y="1924050"/>
            <a:ext cx="6403340" cy="3743325"/>
          </a:xfrm>
          <a:prstGeom prst="rect">
            <a:avLst/>
          </a:prstGeom>
          <a:noFill/>
          <a:ln w="9525">
            <a:noFill/>
          </a:ln>
        </p:spPr>
      </p:pic>
      <p:sp>
        <p:nvSpPr>
          <p:cNvPr id="3" name="文本框 2"/>
          <p:cNvSpPr txBox="1"/>
          <p:nvPr>
            <p:custDataLst>
              <p:tags r:id="rId5"/>
            </p:custDataLst>
          </p:nvPr>
        </p:nvSpPr>
        <p:spPr>
          <a:xfrm>
            <a:off x="8086725" y="1737360"/>
            <a:ext cx="2461895" cy="521970"/>
          </a:xfrm>
          <a:prstGeom prst="rect">
            <a:avLst/>
          </a:prstGeom>
          <a:noFill/>
          <a:ln w="9525">
            <a:noFill/>
          </a:ln>
        </p:spPr>
        <p:txBody>
          <a:bodyPr wrap="square">
            <a:spAutoFit/>
          </a:bodyPr>
          <a:lstStyle/>
          <a:p>
            <a:pPr indent="0" algn="ctr"/>
            <a:r>
              <a:rPr lang="zh-CN" sz="2800" b="1">
                <a:effectLst>
                  <a:outerShdw blurRad="38100" dist="38100" dir="2700000" algn="tl">
                    <a:srgbClr val="000000">
                      <a:alpha val="43137"/>
                    </a:srgbClr>
                  </a:outerShdw>
                </a:effectLst>
                <a:latin typeface="黑体" panose="02010609060101010101" charset="-122"/>
                <a:ea typeface="黑体" panose="02010609060101010101" charset="-122"/>
              </a:rPr>
              <a:t>【核心结论】</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 name="文本框 3"/>
          <p:cNvSpPr txBox="1"/>
          <p:nvPr>
            <p:custDataLst>
              <p:tags r:id="rId6"/>
            </p:custDataLst>
          </p:nvPr>
        </p:nvSpPr>
        <p:spPr>
          <a:xfrm>
            <a:off x="7136765" y="2829560"/>
            <a:ext cx="4686935" cy="2676525"/>
          </a:xfrm>
          <a:prstGeom prst="rect">
            <a:avLst/>
          </a:prstGeom>
          <a:noFill/>
          <a:ln w="12700" cmpd="sng">
            <a:solidFill>
              <a:schemeClr val="accent1">
                <a:shade val="50000"/>
              </a:schemeClr>
            </a:solidFill>
            <a:prstDash val="lgDash"/>
          </a:ln>
        </p:spPr>
        <p:txBody>
          <a:bodyPr wrap="square">
            <a:spAutoFit/>
          </a:bodyPr>
          <a:lstStyle/>
          <a:p>
            <a:pPr indent="304800" algn="just"/>
            <a:r>
              <a:rPr 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过渡时期</a:t>
            </a:r>
            <a:r>
              <a:rPr 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，指的是从</a:t>
            </a:r>
            <a:r>
              <a:rPr 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1949 </a:t>
            </a:r>
            <a:r>
              <a:rPr lang="zh-CN"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年新中国成立到</a:t>
            </a:r>
            <a:r>
              <a:rPr 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1956</a:t>
            </a:r>
            <a:r>
              <a:rPr lang="zh-CN"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年底社会主义改造完成，社会主义制度建立。中心任务是继续完成民主革命遗留任务和进行社会主义建设。</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5660" y="579755"/>
            <a:ext cx="7473315" cy="768350"/>
          </a:xfrm>
          <a:prstGeom prst="rect">
            <a:avLst/>
          </a:prstGeom>
          <a:noFill/>
          <a:ln w="9525">
            <a:noFill/>
          </a:ln>
        </p:spPr>
        <p:txBody>
          <a:bodyPr wrap="square">
            <a:spAutoFit/>
          </a:bodyPr>
          <a:lstStyle/>
          <a:p>
            <a:r>
              <a:rPr lang="zh-CN" sz="4400" b="1">
                <a:ea typeface="微软雅黑" panose="020B0503020204020204" charset="-122"/>
              </a:rPr>
              <a:t>（一）中华人民共和国成立</a:t>
            </a:r>
            <a:endParaRPr lang="zh-CN" altLang="en-US" sz="4400" b="1">
              <a:ea typeface="微软雅黑" panose="020B0503020204020204" charset="-122"/>
            </a:endParaRPr>
          </a:p>
        </p:txBody>
      </p:sp>
      <p:sp>
        <p:nvSpPr>
          <p:cNvPr id="5" name="圆角矩形 4"/>
          <p:cNvSpPr/>
          <p:nvPr>
            <p:custDataLst>
              <p:tags r:id="rId2"/>
            </p:custDataLst>
          </p:nvPr>
        </p:nvSpPr>
        <p:spPr>
          <a:xfrm>
            <a:off x="1047750" y="1645285"/>
            <a:ext cx="1651000" cy="752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rgbClr val="FF0000"/>
                </a:solidFill>
                <a:latin typeface="华文琥珀" panose="02010800040101010101" charset="-122"/>
                <a:ea typeface="华文琥珀" panose="02010800040101010101" charset="-122"/>
                <a:cs typeface="华文琥珀" panose="02010800040101010101" charset="-122"/>
                <a:sym typeface="+mn-ea"/>
              </a:rPr>
              <a:t>1.</a:t>
            </a:r>
            <a:r>
              <a:rPr lang="zh-CN" altLang="en-US" sz="3600" b="1">
                <a:solidFill>
                  <a:srgbClr val="FF0000"/>
                </a:solidFill>
                <a:latin typeface="华文琥珀" panose="02010800040101010101" charset="-122"/>
                <a:ea typeface="华文琥珀" panose="02010800040101010101" charset="-122"/>
                <a:cs typeface="华文琥珀" panose="02010800040101010101" charset="-122"/>
                <a:sym typeface="+mn-ea"/>
              </a:rPr>
              <a:t>筹备</a:t>
            </a:r>
            <a:endParaRPr lang="zh-CN" altLang="en-US" sz="3600" b="1">
              <a:solidFill>
                <a:srgbClr val="FF0000"/>
              </a:solidFill>
              <a:latin typeface="华文琥珀" panose="02010800040101010101" charset="-122"/>
              <a:ea typeface="华文琥珀" panose="02010800040101010101" charset="-122"/>
              <a:cs typeface="华文琥珀" panose="02010800040101010101" charset="-122"/>
              <a:sym typeface="+mn-ea"/>
            </a:endParaRPr>
          </a:p>
        </p:txBody>
      </p:sp>
      <p:sp>
        <p:nvSpPr>
          <p:cNvPr id="6" name="文本框 5"/>
          <p:cNvSpPr txBox="1"/>
          <p:nvPr>
            <p:custDataLst>
              <p:tags r:id="rId3"/>
            </p:custDataLst>
          </p:nvPr>
        </p:nvSpPr>
        <p:spPr>
          <a:xfrm>
            <a:off x="2893060" y="1729740"/>
            <a:ext cx="6255385" cy="645160"/>
          </a:xfrm>
          <a:prstGeom prst="rect">
            <a:avLst/>
          </a:prstGeom>
          <a:noFill/>
        </p:spPr>
        <p:txBody>
          <a:bodyPr wrap="none" rtlCol="0">
            <a:spAutoFit/>
          </a:bodyPr>
          <a:lstStyle/>
          <a:p>
            <a:pPr algn="l"/>
            <a:r>
              <a:rPr lang="en-US" altLang="zh-CN" sz="3600" b="1">
                <a:solidFill>
                  <a:srgbClr val="000000"/>
                </a:solidFill>
                <a:latin typeface="汉仪颜楷简" panose="00020600040101010101" charset="-122"/>
                <a:ea typeface="汉仪颜楷简" panose="00020600040101010101" charset="-122"/>
                <a:cs typeface="汉仪颜楷简" panose="00020600040101010101" charset="-122"/>
                <a:sym typeface="+mn-ea"/>
              </a:rPr>
              <a:t>1949.9 </a:t>
            </a:r>
            <a:r>
              <a:rPr lang="zh-CN" altLang="zh-CN" sz="3600" b="1">
                <a:solidFill>
                  <a:srgbClr val="000000"/>
                </a:solidFill>
                <a:latin typeface="汉仪颜楷简" panose="00020600040101010101" charset="-122"/>
                <a:ea typeface="汉仪颜楷简" panose="00020600040101010101" charset="-122"/>
                <a:cs typeface="汉仪颜楷简" panose="00020600040101010101" charset="-122"/>
                <a:sym typeface="+mn-ea"/>
              </a:rPr>
              <a:t>中国人民政治协商会议</a:t>
            </a:r>
            <a:endParaRPr lang="zh-CN" altLang="zh-CN" sz="3600" b="1">
              <a:solidFill>
                <a:srgbClr val="000000"/>
              </a:solidFill>
              <a:latin typeface="汉仪颜楷简" panose="00020600040101010101" charset="-122"/>
              <a:ea typeface="汉仪颜楷简" panose="00020600040101010101" charset="-122"/>
              <a:cs typeface="汉仪颜楷简" panose="00020600040101010101" charset="-122"/>
              <a:sym typeface="+mn-ea"/>
            </a:endParaRPr>
          </a:p>
        </p:txBody>
      </p:sp>
      <p:sp>
        <p:nvSpPr>
          <p:cNvPr id="7" name="文本框 6"/>
          <p:cNvSpPr txBox="1"/>
          <p:nvPr>
            <p:custDataLst>
              <p:tags r:id="rId4"/>
            </p:custDataLst>
          </p:nvPr>
        </p:nvSpPr>
        <p:spPr>
          <a:xfrm>
            <a:off x="5147945" y="2694305"/>
            <a:ext cx="6858000" cy="2676525"/>
          </a:xfrm>
          <a:prstGeom prst="rect">
            <a:avLst/>
          </a:prstGeom>
          <a:noFill/>
        </p:spPr>
        <p:txBody>
          <a:bodyPr wrap="square" rtlCol="0">
            <a:spAutoFit/>
          </a:bodyPr>
          <a:lstStyle/>
          <a:p>
            <a:pPr algn="l" fontAlgn="auto">
              <a:lnSpc>
                <a:spcPct val="150000"/>
              </a:lnSpc>
            </a:pPr>
            <a:r>
              <a:rPr lang="zh-CN" altLang="en-US" sz="2800" b="1">
                <a:solidFill>
                  <a:srgbClr val="FF0000"/>
                </a:solidFill>
                <a:latin typeface="黑体" panose="02010609060101010101" charset="-122"/>
                <a:ea typeface="黑体" panose="02010609060101010101" charset="-122"/>
                <a:cs typeface="+mj-ea"/>
              </a:rPr>
              <a:t>①</a:t>
            </a:r>
            <a:r>
              <a:rPr lang="zh-CN" altLang="en-US" sz="2800" b="1">
                <a:solidFill>
                  <a:srgbClr val="FF0000"/>
                </a:solidFill>
                <a:latin typeface="黑体" panose="02010609060101010101" charset="-122"/>
                <a:ea typeface="黑体" panose="02010609060101010101" charset="-122"/>
                <a:cs typeface="+mj-ea"/>
                <a:sym typeface="+mn-ea"/>
              </a:rPr>
              <a:t>通过建国纲领</a:t>
            </a:r>
            <a:r>
              <a:rPr lang="zh-CN" altLang="en-US" sz="2800" b="1">
                <a:solidFill>
                  <a:srgbClr val="FF0000"/>
                </a:solidFill>
                <a:latin typeface="+mj-ea"/>
                <a:ea typeface="+mj-ea"/>
                <a:cs typeface="+mj-ea"/>
                <a:sym typeface="+mn-ea"/>
              </a:rPr>
              <a:t>：</a:t>
            </a:r>
            <a:endParaRPr lang="zh-CN" altLang="en-US" sz="2800" b="1">
              <a:solidFill>
                <a:srgbClr val="FF0000"/>
              </a:solidFill>
              <a:latin typeface="+mj-ea"/>
              <a:ea typeface="+mj-ea"/>
              <a:cs typeface="+mj-ea"/>
              <a:sym typeface="+mn-ea"/>
            </a:endParaRPr>
          </a:p>
          <a:p>
            <a:pPr algn="l" fontAlgn="auto">
              <a:lnSpc>
                <a:spcPct val="150000"/>
              </a:lnSpc>
            </a:pPr>
            <a:r>
              <a:rPr lang="en-US" altLang="zh-CN" sz="2800" b="1">
                <a:effectLst>
                  <a:outerShdw blurRad="38100" dist="38100" dir="2700000" algn="tl">
                    <a:srgbClr val="000000">
                      <a:alpha val="43137"/>
                    </a:srgbClr>
                  </a:outerShdw>
                </a:effectLst>
                <a:latin typeface="+mj-ea"/>
                <a:ea typeface="+mj-ea"/>
                <a:cs typeface="+mj-ea"/>
                <a:sym typeface="+mn-ea"/>
              </a:rPr>
              <a:t>   </a:t>
            </a:r>
            <a:r>
              <a:rPr lang="zh-CN" altLang="en-US" sz="2800" b="1">
                <a:effectLst>
                  <a:outerShdw blurRad="38100" dist="38100" dir="2700000" algn="tl">
                    <a:srgbClr val="000000">
                      <a:alpha val="43137"/>
                    </a:srgbClr>
                  </a:outerShdw>
                </a:effectLst>
                <a:latin typeface="+mj-ea"/>
                <a:ea typeface="+mj-ea"/>
                <a:cs typeface="+mj-ea"/>
                <a:sym typeface="+mn-ea"/>
              </a:rPr>
              <a:t>《中国人民政治协商会议共同纲领》</a:t>
            </a:r>
            <a:endParaRPr lang="zh-CN" altLang="en-US" sz="2800" b="1">
              <a:effectLst>
                <a:outerShdw blurRad="38100" dist="38100" dir="2700000" algn="tl">
                  <a:srgbClr val="000000">
                    <a:alpha val="43137"/>
                  </a:srgbClr>
                </a:outerShdw>
              </a:effectLst>
              <a:latin typeface="+mj-ea"/>
              <a:ea typeface="+mj-ea"/>
              <a:cs typeface="+mj-ea"/>
              <a:sym typeface="+mn-ea"/>
            </a:endParaRPr>
          </a:p>
          <a:p>
            <a:pPr algn="l" fontAlgn="auto">
              <a:lnSpc>
                <a:spcPct val="150000"/>
              </a:lnSpc>
            </a:pPr>
            <a:r>
              <a:rPr lang="zh-CN" altLang="en-US" sz="2800" b="1">
                <a:solidFill>
                  <a:srgbClr val="FF0000"/>
                </a:solidFill>
                <a:latin typeface="黑体" panose="02010609060101010101" charset="-122"/>
                <a:ea typeface="黑体" panose="02010609060101010101" charset="-122"/>
                <a:cs typeface="+mj-ea"/>
              </a:rPr>
              <a:t>②</a:t>
            </a:r>
            <a:r>
              <a:rPr lang="zh-CN" altLang="en-US" sz="2800" b="1">
                <a:solidFill>
                  <a:srgbClr val="FF0000"/>
                </a:solidFill>
                <a:latin typeface="黑体" panose="02010609060101010101" charset="-122"/>
                <a:ea typeface="黑体" panose="02010609060101010101" charset="-122"/>
                <a:cs typeface="+mj-ea"/>
                <a:sym typeface="+mn-ea"/>
              </a:rPr>
              <a:t>确定国名</a:t>
            </a:r>
            <a:r>
              <a:rPr lang="en-US" altLang="zh-CN" sz="2800" b="1">
                <a:solidFill>
                  <a:srgbClr val="FF0000"/>
                </a:solidFill>
                <a:latin typeface="黑体" panose="02010609060101010101" charset="-122"/>
                <a:ea typeface="黑体" panose="02010609060101010101" charset="-122"/>
                <a:cs typeface="+mj-ea"/>
                <a:sym typeface="+mn-ea"/>
              </a:rPr>
              <a:t>,</a:t>
            </a:r>
            <a:r>
              <a:rPr lang="zh-CN" altLang="en-US" sz="2800" b="1">
                <a:solidFill>
                  <a:srgbClr val="FF0000"/>
                </a:solidFill>
                <a:latin typeface="黑体" panose="02010609060101010101" charset="-122"/>
                <a:ea typeface="黑体" panose="02010609060101010101" charset="-122"/>
                <a:cs typeface="+mj-ea"/>
                <a:sym typeface="宋体" panose="02010600030101010101" pitchFamily="2" charset="-122"/>
              </a:rPr>
              <a:t>首都、国旗、纪年、代国歌等</a:t>
            </a:r>
            <a:endParaRPr lang="zh-CN" altLang="en-US" sz="2800" b="1">
              <a:solidFill>
                <a:srgbClr val="FF0000"/>
              </a:solidFill>
              <a:latin typeface="黑体" panose="02010609060101010101" charset="-122"/>
              <a:ea typeface="黑体" panose="02010609060101010101" charset="-122"/>
              <a:cs typeface="+mj-ea"/>
            </a:endParaRPr>
          </a:p>
          <a:p>
            <a:pPr algn="l" fontAlgn="auto">
              <a:lnSpc>
                <a:spcPct val="150000"/>
              </a:lnSpc>
            </a:pPr>
            <a:r>
              <a:rPr lang="zh-CN" altLang="en-US" sz="2800" b="1">
                <a:solidFill>
                  <a:srgbClr val="FF0000"/>
                </a:solidFill>
                <a:latin typeface="黑体" panose="02010609060101010101" charset="-122"/>
                <a:ea typeface="黑体" panose="02010609060101010101" charset="-122"/>
                <a:cs typeface="+mj-ea"/>
              </a:rPr>
              <a:t>③选举中央人民政府委员会</a:t>
            </a:r>
            <a:endParaRPr lang="zh-CN" altLang="zh-CN" sz="2800" b="1">
              <a:solidFill>
                <a:schemeClr val="tx1"/>
              </a:solidFill>
              <a:latin typeface="+mj-ea"/>
              <a:ea typeface="+mj-ea"/>
              <a:cs typeface="+mj-ea"/>
            </a:endParaRPr>
          </a:p>
        </p:txBody>
      </p:sp>
      <p:pic>
        <p:nvPicPr>
          <p:cNvPr id="13" name="图片 12" descr="timg[2]"/>
          <p:cNvPicPr>
            <a:picLocks noChangeAspect="1"/>
          </p:cNvPicPr>
          <p:nvPr>
            <p:custDataLst>
              <p:tags r:id="rId5"/>
            </p:custDataLst>
          </p:nvPr>
        </p:nvPicPr>
        <p:blipFill>
          <a:blip r:embed="rId6"/>
          <a:stretch>
            <a:fillRect/>
          </a:stretch>
        </p:blipFill>
        <p:spPr>
          <a:xfrm>
            <a:off x="336550" y="2694940"/>
            <a:ext cx="4676140" cy="3250565"/>
          </a:xfrm>
          <a:prstGeom prst="roundRect">
            <a:avLst/>
          </a:prstGeom>
          <a:ln>
            <a:solidFill>
              <a:schemeClr val="tx1"/>
            </a:solidFill>
          </a:ln>
          <a:effectLst>
            <a:outerShdw blurRad="50800" dist="38100" dir="2700000" algn="tl" rotWithShape="0">
              <a:prstClr val="black">
                <a:alpha val="40000"/>
              </a:prstClr>
            </a:outerShdw>
          </a:effectLst>
        </p:spPr>
      </p:pic>
      <p:sp>
        <p:nvSpPr>
          <p:cNvPr id="9" name="圆角矩形标注 8"/>
          <p:cNvSpPr/>
          <p:nvPr>
            <p:custDataLst>
              <p:tags r:id="rId7"/>
            </p:custDataLst>
          </p:nvPr>
        </p:nvSpPr>
        <p:spPr>
          <a:xfrm>
            <a:off x="9375775" y="1958975"/>
            <a:ext cx="2040255" cy="1049655"/>
          </a:xfrm>
          <a:prstGeom prst="wedgeRoundRectCallout">
            <a:avLst>
              <a:gd name="adj1" fmla="val -49377"/>
              <a:gd name="adj2" fmla="val 1006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effectLst>
                  <a:outerShdw blurRad="38100" dist="38100" dir="2700000" algn="tl">
                    <a:srgbClr val="000000">
                      <a:alpha val="43137"/>
                    </a:srgbClr>
                  </a:outerShdw>
                </a:effectLst>
                <a:latin typeface="+mj-ea"/>
                <a:ea typeface="+mj-ea"/>
                <a:cs typeface="+mj-ea"/>
                <a:sym typeface="+mn-ea"/>
              </a:rPr>
              <a:t>具有临时宪法作用</a:t>
            </a:r>
            <a:endParaRPr lang="zh-CN" altLang="en-US" sz="2800" b="1">
              <a:solidFill>
                <a:schemeClr val="tx1"/>
              </a:solidFill>
              <a:effectLst>
                <a:outerShdw blurRad="38100" dist="38100" dir="2700000" algn="tl">
                  <a:srgbClr val="000000">
                    <a:alpha val="43137"/>
                  </a:srgbClr>
                </a:outerShdw>
              </a:effectLst>
              <a:latin typeface="+mj-ea"/>
              <a:ea typeface="+mj-ea"/>
              <a:cs typeface="+mj-ea"/>
            </a:endParaRPr>
          </a:p>
        </p:txBody>
      </p:sp>
      <p:grpSp>
        <p:nvGrpSpPr>
          <p:cNvPr id="3" name="组合 2"/>
          <p:cNvGrpSpPr/>
          <p:nvPr>
            <p:custDataLst>
              <p:tags r:id="rId8"/>
            </p:custDataLst>
          </p:nvPr>
        </p:nvGrpSpPr>
        <p:grpSpPr>
          <a:xfrm>
            <a:off x="8800465" y="4886960"/>
            <a:ext cx="2888615" cy="1754453"/>
            <a:chOff x="13859" y="7198"/>
            <a:chExt cx="5048" cy="2957"/>
          </a:xfrm>
        </p:grpSpPr>
        <p:pic>
          <p:nvPicPr>
            <p:cNvPr id="15368" name="Picture 4" descr="huaqi"/>
            <p:cNvPicPr>
              <a:picLocks noChangeAspect="1" noChangeArrowheads="1"/>
            </p:cNvPicPr>
            <p:nvPr>
              <p:custDataLst>
                <p:tags r:id="rId9"/>
              </p:custDataLst>
            </p:nvPr>
          </p:nvPicPr>
          <p:blipFill>
            <a:blip r:embed="rId10"/>
            <a:stretch>
              <a:fillRect/>
            </a:stretch>
          </p:blipFill>
          <p:spPr bwMode="auto">
            <a:xfrm>
              <a:off x="16091" y="7198"/>
              <a:ext cx="2816" cy="1879"/>
            </a:xfrm>
            <a:prstGeom prst="rect">
              <a:avLst/>
            </a:prstGeom>
            <a:noFill/>
            <a:ln w="9525">
              <a:noFill/>
              <a:miter lim="800000"/>
              <a:headEnd/>
              <a:tailEnd/>
            </a:ln>
          </p:spPr>
        </p:pic>
        <p:pic>
          <p:nvPicPr>
            <p:cNvPr id="21" name="Picture 2" descr="c:\documents and settings\administrator\application data\360se6\User Data\temp\b12504650a6c.jpg"/>
            <p:cNvPicPr>
              <a:picLocks noChangeAspect="1"/>
            </p:cNvPicPr>
            <p:nvPr>
              <p:custDataLst>
                <p:tags r:id="rId11"/>
              </p:custDataLst>
            </p:nvPr>
          </p:nvPicPr>
          <p:blipFill>
            <a:blip r:embed="rId12">
              <a:clrChange>
                <a:clrFrom>
                  <a:srgbClr val="FFFFFF">
                    <a:alpha val="100000"/>
                  </a:srgbClr>
                </a:clrFrom>
                <a:clrTo>
                  <a:srgbClr val="FFFFFF">
                    <a:alpha val="100000"/>
                    <a:alpha val="0"/>
                  </a:srgbClr>
                </a:clrTo>
              </a:clrChange>
            </a:blip>
            <a:srcRect l="18609" t="19167" r="17925" b="13815"/>
            <a:stretch>
              <a:fillRect/>
            </a:stretch>
          </p:blipFill>
          <p:spPr>
            <a:xfrm>
              <a:off x="13859" y="7976"/>
              <a:ext cx="2232" cy="2179"/>
            </a:xfrm>
            <a:prstGeom prst="rect">
              <a:avLst/>
            </a:prstGeom>
            <a:noFill/>
            <a:ln w="9525">
              <a:noFill/>
            </a:ln>
          </p:spPr>
        </p:pic>
      </p:grpSp>
      <p:sp>
        <p:nvSpPr>
          <p:cNvPr id="23" name="矩形 22"/>
          <p:cNvSpPr/>
          <p:nvPr>
            <p:custDataLst>
              <p:tags r:id="rId13"/>
            </p:custDataLst>
          </p:nvPr>
        </p:nvSpPr>
        <p:spPr>
          <a:xfrm>
            <a:off x="3065145" y="3333750"/>
            <a:ext cx="8623935" cy="953135"/>
          </a:xfrm>
          <a:prstGeom prst="rect">
            <a:avLst/>
          </a:prstGeom>
          <a:solidFill>
            <a:srgbClr val="FFFF00"/>
          </a:solidFill>
          <a:ln w="12700" cmpd="sng">
            <a:solidFill>
              <a:schemeClr val="tx1"/>
            </a:solidFill>
            <a:prstDash val="solid"/>
          </a:ln>
        </p:spPr>
        <p:txBody>
          <a:bodyPr wrap="square">
            <a:spAutoFit/>
          </a:bodyPr>
          <a:lstStyle/>
          <a:p>
            <a:pPr algn="just">
              <a:lnSpc>
                <a:spcPct val="100000"/>
              </a:lnSpc>
              <a:spcBef>
                <a:spcPct val="0"/>
              </a:spcBef>
              <a:spcAft>
                <a:spcPct val="0"/>
              </a:spcAft>
            </a:pPr>
            <a:r>
              <a:rPr lang="zh-CN" altLang="en-US" sz="2800" b="1">
                <a:latin typeface="黑体" panose="02010609060101010101" charset="-122"/>
                <a:ea typeface="黑体" panose="02010609060101010101" charset="-122"/>
              </a:rPr>
              <a:t>规定了国家性质、国家制度和政治制度的基本原则等</a:t>
            </a:r>
            <a:endParaRPr lang="zh-CN" altLang="en-US" sz="2800" b="1">
              <a:latin typeface="黑体" panose="02010609060101010101" charset="-122"/>
              <a:ea typeface="黑体" panose="02010609060101010101" charset="-122"/>
            </a:endParaRPr>
          </a:p>
          <a:p>
            <a:pPr algn="just">
              <a:lnSpc>
                <a:spcPct val="100000"/>
              </a:lnSpc>
              <a:spcBef>
                <a:spcPct val="0"/>
              </a:spcBef>
              <a:spcAft>
                <a:spcPct val="0"/>
              </a:spcAft>
            </a:pPr>
            <a:r>
              <a:rPr lang="zh-CN" altLang="en-US" sz="2800" b="1">
                <a:latin typeface="黑体" panose="02010609060101010101" charset="-122"/>
                <a:ea typeface="黑体" panose="02010609060101010101" charset="-122"/>
                <a:sym typeface="+mn-ea"/>
              </a:rPr>
              <a:t>人民政协代行全国人大的职能</a:t>
            </a:r>
            <a:endParaRPr lang="zh-CN" altLang="en-US" sz="2800" b="1">
              <a:latin typeface="黑体" panose="02010609060101010101" charset="-122"/>
              <a:ea typeface="黑体" panose="02010609060101010101"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1" nodeType="clickEffect">
                                  <p:stCondLst>
                                    <p:cond delay="0"/>
                                  </p:stCondLst>
                                  <p:iterate type="lt">
                                    <p:tmPct val="0"/>
                                  </p:iterate>
                                  <p:childTnLst>
                                    <p:set>
                                      <p:cBhvr>
                                        <p:cTn id="41" dur="2000" fill="hold">
                                          <p:stCondLst>
                                            <p:cond delay="0"/>
                                          </p:stCondLst>
                                        </p:cTn>
                                        <p:tgtEl>
                                          <p:spTgt spid="23"/>
                                        </p:tgtEl>
                                        <p:attrNameLst>
                                          <p:attrName>style.visibility</p:attrName>
                                        </p:attrNameLst>
                                      </p:cBhvr>
                                      <p:to>
                                        <p:strVal val="visible"/>
                                      </p:to>
                                    </p:set>
                                    <p:anim calcmode="lin" valueType="num">
                                      <p:cBhvr>
                                        <p:cTn id="42" dur="2000" fill="hold"/>
                                        <p:tgtEl>
                                          <p:spTgt spid="23"/>
                                        </p:tgtEl>
                                        <p:attrNameLst>
                                          <p:attrName>ppt_w</p:attrName>
                                        </p:attrNameLst>
                                      </p:cBhvr>
                                      <p:tavLst>
                                        <p:tav tm="0">
                                          <p:val>
                                            <p:fltVal val="0"/>
                                          </p:val>
                                        </p:tav>
                                        <p:tav tm="100000">
                                          <p:val>
                                            <p:strVal val="#ppt_w"/>
                                          </p:val>
                                        </p:tav>
                                      </p:tavLst>
                                    </p:anim>
                                    <p:anim calcmode="lin" valueType="num">
                                      <p:cBhvr>
                                        <p:cTn id="43" dur="2000" fill="hold"/>
                                        <p:tgtEl>
                                          <p:spTgt spid="23"/>
                                        </p:tgtEl>
                                        <p:attrNameLst>
                                          <p:attrName>ppt_h</p:attrName>
                                        </p:attrNameLst>
                                      </p:cBhvr>
                                      <p:tavLst>
                                        <p:tav tm="0">
                                          <p:val>
                                            <p:fltVal val="0"/>
                                          </p:val>
                                        </p:tav>
                                        <p:tav tm="100000">
                                          <p:val>
                                            <p:strVal val="#ppt_h"/>
                                          </p:val>
                                        </p:tav>
                                      </p:tavLst>
                                    </p:anim>
                                    <p:animEffect transition="in" filter="fade">
                                      <p:cBhvr>
                                        <p:cTn id="4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9"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175635" y="1875155"/>
            <a:ext cx="8397240" cy="2061210"/>
          </a:xfrm>
          <a:prstGeom prst="rect">
            <a:avLst/>
          </a:prstGeom>
          <a:noFill/>
          <a:ln w="12700" cmpd="sng">
            <a:solidFill>
              <a:schemeClr val="accent1">
                <a:shade val="50000"/>
              </a:schemeClr>
            </a:solidFill>
            <a:prstDash val="dashDot"/>
          </a:ln>
        </p:spPr>
        <p:txBody>
          <a:bodyPr wrap="square" rtlCol="0">
            <a:spAutoFit/>
          </a:bodyPr>
          <a:lstStyle/>
          <a:p>
            <a:pPr lvl="0" algn="just">
              <a:buClrTx/>
              <a:buSzTx/>
              <a:buFontTx/>
            </a:pPr>
            <a:r>
              <a:rPr lang="zh-CN" altLang="en-US" sz="3200" b="1">
                <a:latin typeface="华文中宋" panose="02010600040101010101" charset="-122"/>
                <a:ea typeface="华文中宋" panose="02010600040101010101" charset="-122"/>
                <a:cs typeface="华文中宋" panose="02010600040101010101" charset="-122"/>
                <a:sym typeface="+mn-ea"/>
              </a:rPr>
              <a:t>中国人民政治协商会议体现了中国共产党领导的多党合作团结建国的精神和政权特色，是中国共产党领导的以工农联盟为基础的人民民主统一战线的组织形式。 </a:t>
            </a:r>
            <a:endParaRPr lang="zh-CN" altLang="en-US" sz="3200" b="1">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custDataLst>
              <p:tags r:id="rId2"/>
            </p:custDataLst>
          </p:nvPr>
        </p:nvSpPr>
        <p:spPr>
          <a:xfrm>
            <a:off x="2543175" y="4185920"/>
            <a:ext cx="9048115" cy="2061210"/>
          </a:xfrm>
          <a:prstGeom prst="rect">
            <a:avLst/>
          </a:prstGeom>
          <a:noFill/>
          <a:ln w="12700" cmpd="sng">
            <a:solidFill>
              <a:schemeClr val="accent1">
                <a:shade val="50000"/>
              </a:schemeClr>
            </a:solidFill>
            <a:prstDash val="dashDot"/>
          </a:ln>
        </p:spPr>
        <p:txBody>
          <a:bodyPr wrap="square" rtlCol="0">
            <a:spAutoFit/>
          </a:bodyPr>
          <a:lstStyle/>
          <a:p>
            <a:pPr lvl="0" algn="just">
              <a:buClrTx/>
              <a:buSzTx/>
              <a:buFontTx/>
            </a:pPr>
            <a:r>
              <a:rPr lang="zh-CN" altLang="en-US" sz="3200" b="1">
                <a:latin typeface="华文中宋" panose="02010600040101010101" charset="-122"/>
                <a:ea typeface="华文中宋" panose="02010600040101010101" charset="-122"/>
                <a:cs typeface="华文中宋" panose="02010600040101010101" charset="-122"/>
                <a:sym typeface="+mn-ea"/>
              </a:rPr>
              <a:t>人民包括工人阶级、农民阶级、城市小资产阶级和民族资产阶级。工人阶级是领导力量，工农联盟是基础，人民民主专政即“对人民内部的民主方面和对反动派的专政方面”的结合。</a:t>
            </a:r>
            <a:endParaRPr lang="zh-CN" altLang="en-US" sz="3200" b="1">
              <a:latin typeface="华文中宋" panose="02010600040101010101" charset="-122"/>
              <a:ea typeface="华文中宋" panose="02010600040101010101" charset="-122"/>
              <a:cs typeface="华文中宋" panose="02010600040101010101" charset="-122"/>
              <a:sym typeface="+mn-ea"/>
            </a:endParaRPr>
          </a:p>
        </p:txBody>
      </p:sp>
      <p:sp>
        <p:nvSpPr>
          <p:cNvPr id="8" name="圆角矩形 7"/>
          <p:cNvSpPr/>
          <p:nvPr>
            <p:custDataLst>
              <p:tags r:id="rId3"/>
            </p:custDataLst>
          </p:nvPr>
        </p:nvSpPr>
        <p:spPr>
          <a:xfrm>
            <a:off x="465455" y="1875155"/>
            <a:ext cx="2541270" cy="1130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sym typeface="+mn-ea"/>
              </a:rPr>
              <a:t>中国人民政治协商会议</a:t>
            </a:r>
            <a:endParaRPr lang="zh-CN" altLang="en-US" sz="3200" b="1">
              <a:solidFill>
                <a:srgbClr val="FF0000"/>
              </a:solidFill>
              <a:sym typeface="+mn-ea"/>
            </a:endParaRPr>
          </a:p>
        </p:txBody>
      </p:sp>
      <p:sp>
        <p:nvSpPr>
          <p:cNvPr id="9" name="圆角矩形 8"/>
          <p:cNvSpPr/>
          <p:nvPr>
            <p:custDataLst>
              <p:tags r:id="rId4"/>
            </p:custDataLst>
          </p:nvPr>
        </p:nvSpPr>
        <p:spPr>
          <a:xfrm>
            <a:off x="465455" y="4185920"/>
            <a:ext cx="1835785" cy="1130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sym typeface="+mn-ea"/>
              </a:rPr>
              <a:t>人民民主专政</a:t>
            </a:r>
            <a:endParaRPr lang="zh-CN" altLang="en-US" sz="3200" b="1">
              <a:solidFill>
                <a:srgbClr val="FF0000"/>
              </a:solidFill>
              <a:sym typeface="+mn-ea"/>
            </a:endParaRPr>
          </a:p>
        </p:txBody>
      </p:sp>
      <p:sp>
        <p:nvSpPr>
          <p:cNvPr id="10" name="文本框 9"/>
          <p:cNvSpPr txBox="1"/>
          <p:nvPr>
            <p:custDataLst>
              <p:tags r:id="rId5"/>
            </p:custDataLst>
          </p:nvPr>
        </p:nvSpPr>
        <p:spPr>
          <a:xfrm>
            <a:off x="1254760" y="800735"/>
            <a:ext cx="9682480" cy="768350"/>
          </a:xfrm>
          <a:prstGeom prst="rect">
            <a:avLst/>
          </a:prstGeom>
          <a:noFill/>
        </p:spPr>
        <p:txBody>
          <a:bodyPr wrap="none" rtlCol="0">
            <a:spAutoFit/>
          </a:bodyPr>
          <a:lstStyle/>
          <a:p>
            <a:pPr algn="l"/>
            <a:r>
              <a:rPr lang="zh-CN" altLang="en-US" sz="4400" b="1">
                <a:solidFill>
                  <a:srgbClr val="FF0000"/>
                </a:solidFill>
              </a:rPr>
              <a:t>中国人民政治协商会议与</a:t>
            </a:r>
            <a:r>
              <a:rPr lang="zh-CN" altLang="en-US" sz="4400" b="1">
                <a:solidFill>
                  <a:srgbClr val="FF0000"/>
                </a:solidFill>
                <a:sym typeface="+mn-ea"/>
              </a:rPr>
              <a:t>人民民主专政</a:t>
            </a:r>
            <a:endParaRPr lang="zh-CN" altLang="en-US" sz="4400" b="1">
              <a:solidFill>
                <a:srgbClr val="FF0000"/>
              </a:solidFill>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animBg="1"/>
      <p:bldP spid="5" grpId="0" animBg="1"/>
      <p:bldP spid="7" grpId="0" animBg="1"/>
    </p:bldLst>
  </p:timing>
</p:sld>
</file>

<file path=ppt/tags/tag1.xml><?xml version="1.0" encoding="utf-8"?>
<p:tagLst xmlns:p="http://schemas.openxmlformats.org/presentationml/2006/main">
  <p:tag name="AS_UNIQUEID" val="312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3138"/>
  <p:tag name="KSO_WM_BEAUTIFY_FLAG" val=""/>
</p:tagLst>
</file>

<file path=ppt/tags/tag100.xml><?xml version="1.0" encoding="utf-8"?>
<p:tagLst xmlns:p="http://schemas.openxmlformats.org/presentationml/2006/main">
  <p:tag name="AS_UNIQUEID" val="3239"/>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3"/>
  <p:tag name="KSO_WM_UNIT_INDEX" val="649_6_3"/>
  <p:tag name="KSO_WM_UNIT_LAYERLEVEL" val="1_1_1"/>
  <p:tag name="KSO_WM_UNIT_TEXT_FILL_FORE_SCHEMECOLOR_INDEX" val="2"/>
  <p:tag name="KSO_WM_UNIT_TEXT_FILL_TYPE" val="1"/>
  <p:tag name="KSO_WM_UNIT_TYPE" val="m_h_i"/>
</p:tagLst>
</file>

<file path=ppt/tags/tag101.xml><?xml version="1.0" encoding="utf-8"?>
<p:tagLst xmlns:p="http://schemas.openxmlformats.org/presentationml/2006/main">
  <p:tag name="AS_UNIQUEID" val="3240"/>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549_6*m_h_i*649_4_1"/>
  <p:tag name="KSO_WM_UNIT_INDEX" val="649_4_1"/>
  <p:tag name="KSO_WM_UNIT_LAYERLEVEL" val="1_1_1"/>
  <p:tag name="KSO_WM_UNIT_TEXT_FILL_FORE_SCHEMECOLOR_INDEX" val="2"/>
  <p:tag name="KSO_WM_UNIT_TEXT_FILL_TYPE" val="1"/>
  <p:tag name="KSO_WM_UNIT_TYPE" val="m_h_i"/>
</p:tagLst>
</file>

<file path=ppt/tags/tag102.xml><?xml version="1.0" encoding="utf-8"?>
<p:tagLst xmlns:p="http://schemas.openxmlformats.org/presentationml/2006/main">
  <p:tag name="AS_UNIQUEID" val="3241"/>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i*649_4_1"/>
  <p:tag name="KSO_WM_UNIT_INDEX" val="649_4_1"/>
  <p:tag name="KSO_WM_UNIT_LAYERLEVEL" val="1_1_1"/>
  <p:tag name="KSO_WM_UNIT_SUBTYPE" val="d"/>
  <p:tag name="KSO_WM_UNIT_TEXT_FILL_FORE_SCHEMECOLOR_INDEX" val="2"/>
  <p:tag name="KSO_WM_UNIT_TEXT_FILL_TYPE" val="1"/>
  <p:tag name="KSO_WM_UNIT_TYPE" val="m_h_i"/>
</p:tagLst>
</file>

<file path=ppt/tags/tag103.xml><?xml version="1.0" encoding="utf-8"?>
<p:tagLst xmlns:p="http://schemas.openxmlformats.org/presentationml/2006/main">
  <p:tag name="AS_UNIQUEID" val="3242"/>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549_6*m_h_i*649_4_2"/>
  <p:tag name="KSO_WM_UNIT_INDEX" val="649_4_2"/>
  <p:tag name="KSO_WM_UNIT_LAYERLEVEL" val="1_1_1"/>
  <p:tag name="KSO_WM_UNIT_TEXT_FILL_FORE_SCHEMECOLOR_INDEX" val="2"/>
  <p:tag name="KSO_WM_UNIT_TEXT_FILL_TYPE" val="1"/>
  <p:tag name="KSO_WM_UNIT_TYPE" val="m_h_i"/>
</p:tagLst>
</file>

<file path=ppt/tags/tag104.xml><?xml version="1.0" encoding="utf-8"?>
<p:tagLst xmlns:p="http://schemas.openxmlformats.org/presentationml/2006/main">
  <p:tag name="AS_UNIQUEID" val="3243"/>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549_6*m_h_i*649_4_3"/>
  <p:tag name="KSO_WM_UNIT_INDEX" val="649_4_3"/>
  <p:tag name="KSO_WM_UNIT_LAYERLEVEL" val="1_1_1"/>
  <p:tag name="KSO_WM_UNIT_TEXT_FILL_FORE_SCHEMECOLOR_INDEX" val="2"/>
  <p:tag name="KSO_WM_UNIT_TEXT_FILL_TYPE" val="1"/>
  <p:tag name="KSO_WM_UNIT_TYPE" val="m_h_i"/>
</p:tagLst>
</file>

<file path=ppt/tags/tag105.xml><?xml version="1.0" encoding="utf-8"?>
<p:tagLst xmlns:p="http://schemas.openxmlformats.org/presentationml/2006/main">
  <p:tag name="AS_UNIQUEID" val="3244"/>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187549_6*m_h_i*649_5_1"/>
  <p:tag name="KSO_WM_UNIT_INDEX" val="649_5_1"/>
  <p:tag name="KSO_WM_UNIT_LAYERLEVEL" val="1_1_1"/>
  <p:tag name="KSO_WM_UNIT_TEXT_FILL_FORE_SCHEMECOLOR_INDEX" val="2"/>
  <p:tag name="KSO_WM_UNIT_TEXT_FILL_TYPE" val="1"/>
  <p:tag name="KSO_WM_UNIT_TYPE" val="m_h_i"/>
</p:tagLst>
</file>

<file path=ppt/tags/tag106.xml><?xml version="1.0" encoding="utf-8"?>
<p:tagLst xmlns:p="http://schemas.openxmlformats.org/presentationml/2006/main">
  <p:tag name="AS_UNIQUEID" val="3245"/>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i*649_5_1"/>
  <p:tag name="KSO_WM_UNIT_INDEX" val="649_5_1"/>
  <p:tag name="KSO_WM_UNIT_LAYERLEVEL" val="1_1_1"/>
  <p:tag name="KSO_WM_UNIT_SUBTYPE" val="d"/>
  <p:tag name="KSO_WM_UNIT_TEXT_FILL_FORE_SCHEMECOLOR_INDEX" val="2"/>
  <p:tag name="KSO_WM_UNIT_TEXT_FILL_TYPE" val="1"/>
  <p:tag name="KSO_WM_UNIT_TYPE" val="m_h_i"/>
</p:tagLst>
</file>

<file path=ppt/tags/tag107.xml><?xml version="1.0" encoding="utf-8"?>
<p:tagLst xmlns:p="http://schemas.openxmlformats.org/presentationml/2006/main">
  <p:tag name="AS_UNIQUEID" val="3246"/>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187549_6*m_h_i*649_5_2"/>
  <p:tag name="KSO_WM_UNIT_INDEX" val="649_5_2"/>
  <p:tag name="KSO_WM_UNIT_LAYERLEVEL" val="1_1_1"/>
  <p:tag name="KSO_WM_UNIT_TEXT_FILL_FORE_SCHEMECOLOR_INDEX" val="2"/>
  <p:tag name="KSO_WM_UNIT_TEXT_FILL_TYPE" val="1"/>
  <p:tag name="KSO_WM_UNIT_TYPE" val="m_h_i"/>
</p:tagLst>
</file>

<file path=ppt/tags/tag108.xml><?xml version="1.0" encoding="utf-8"?>
<p:tagLst xmlns:p="http://schemas.openxmlformats.org/presentationml/2006/main">
  <p:tag name="AS_UNIQUEID" val="3247"/>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187549_6*m_h_i*649_5_3"/>
  <p:tag name="KSO_WM_UNIT_INDEX" val="649_5_3"/>
  <p:tag name="KSO_WM_UNIT_LAYERLEVEL" val="1_1_1"/>
  <p:tag name="KSO_WM_UNIT_TEXT_FILL_FORE_SCHEMECOLOR_INDEX" val="2"/>
  <p:tag name="KSO_WM_UNIT_TEXT_FILL_TYPE" val="1"/>
  <p:tag name="KSO_WM_UNIT_TYPE" val="m_h_i"/>
</p:tagLst>
</file>

<file path=ppt/tags/tag109.xml><?xml version="1.0" encoding="utf-8"?>
<p:tagLst xmlns:p="http://schemas.openxmlformats.org/presentationml/2006/main">
  <p:tag name="AS_UNIQUEID" val="3248"/>
</p:tagLst>
</file>

<file path=ppt/tags/tag11.xml><?xml version="1.0" encoding="utf-8"?>
<p:tagLst xmlns:p="http://schemas.openxmlformats.org/presentationml/2006/main">
  <p:tag name="AS_UNIQUEID" val="3139"/>
</p:tagLst>
</file>

<file path=ppt/tags/tag110.xml><?xml version="1.0" encoding="utf-8"?>
<p:tagLst xmlns:p="http://schemas.openxmlformats.org/presentationml/2006/main">
  <p:tag name="KSO_WM_BEAUTIFY_FLAG" val="#wm#"/>
  <p:tag name="KSO_WM_TEMPLATE_CATEGORY" val="custom"/>
  <p:tag name="KSO_WM_TEMPLATE_INDEX" val="20205176"/>
</p:tagLst>
</file>

<file path=ppt/tags/tag111.xml><?xml version="1.0" encoding="utf-8"?>
<p:tagLst xmlns:p="http://schemas.openxmlformats.org/presentationml/2006/main">
  <p:tag name="AS_UNIQUEID" val="3250"/>
  <p:tag name="KSO_WM_BEAUTIFY_FLAG" val=""/>
</p:tagLst>
</file>

<file path=ppt/tags/tag112.xml><?xml version="1.0" encoding="utf-8"?>
<p:tagLst xmlns:p="http://schemas.openxmlformats.org/presentationml/2006/main">
  <p:tag name="AS_UNIQUEID" val="3251"/>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49_6*m_h_i*649_1_1"/>
  <p:tag name="KSO_WM_UNIT_INDEX" val="649_1_1"/>
  <p:tag name="KSO_WM_UNIT_LAYERLEVEL" val="1_1_1"/>
  <p:tag name="KSO_WM_UNIT_TEXT_FILL_FORE_SCHEMECOLOR_INDEX" val="2"/>
  <p:tag name="KSO_WM_UNIT_TEXT_FILL_TYPE" val="1"/>
  <p:tag name="KSO_WM_UNIT_TYPE" val="m_h_i"/>
</p:tagLst>
</file>

<file path=ppt/tags/tag113.xml><?xml version="1.0" encoding="utf-8"?>
<p:tagLst xmlns:p="http://schemas.openxmlformats.org/presentationml/2006/main">
  <p:tag name="AS_UNIQUEID" val="3252"/>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1_1"/>
  <p:tag name="KSO_WM_UNIT_INDEX" val="649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114.xml><?xml version="1.0" encoding="utf-8"?>
<p:tagLst xmlns:p="http://schemas.openxmlformats.org/presentationml/2006/main">
  <p:tag name="AS_UNIQUEID" val="3253"/>
</p:tagLst>
</file>

<file path=ppt/tags/tag115.xml><?xml version="1.0" encoding="utf-8"?>
<p:tagLst xmlns:p="http://schemas.openxmlformats.org/presentationml/2006/main">
  <p:tag name="KSO_WM_BEAUTIFY_FLAG" val="#wm#"/>
  <p:tag name="KSO_WM_TEMPLATE_CATEGORY" val="custom"/>
  <p:tag name="KSO_WM_TEMPLATE_INDEX" val="20205176"/>
</p:tagLst>
</file>

<file path=ppt/tags/tag116.xml><?xml version="1.0" encoding="utf-8"?>
<p:tagLst xmlns:p="http://schemas.openxmlformats.org/presentationml/2006/main">
  <p:tag name="AS_UNIQUEID" val="3255"/>
  <p:tag name="KSO_WM_BEAUTIFY_FLAG" val=""/>
</p:tagLst>
</file>

<file path=ppt/tags/tag117.xml><?xml version="1.0" encoding="utf-8"?>
<p:tagLst xmlns:p="http://schemas.openxmlformats.org/presentationml/2006/main">
  <p:tag name="AS_UNIQUEID" val="3256"/>
  <p:tag name="KSO_WM_BEAUTIFY_FLAG" val=""/>
</p:tagLst>
</file>

<file path=ppt/tags/tag118.xml><?xml version="1.0" encoding="utf-8"?>
<p:tagLst xmlns:p="http://schemas.openxmlformats.org/presentationml/2006/main">
  <p:tag name="AS_UNIQUEID" val="3257"/>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1"/>
  <p:tag name="KSO_WM_UNIT_INDEX" val="649_2_1"/>
  <p:tag name="KSO_WM_UNIT_LAYERLEVEL" val="1_1_1"/>
  <p:tag name="KSO_WM_UNIT_TEXT_FILL_FORE_SCHEMECOLOR_INDEX" val="2"/>
  <p:tag name="KSO_WM_UNIT_TEXT_FILL_TYPE" val="1"/>
  <p:tag name="KSO_WM_UNIT_TYPE" val="m_h_i"/>
</p:tagLst>
</file>

<file path=ppt/tags/tag119.xml><?xml version="1.0" encoding="utf-8"?>
<p:tagLst xmlns:p="http://schemas.openxmlformats.org/presentationml/2006/main">
  <p:tag name="AS_UNIQUEID" val="3258"/>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2_1"/>
  <p:tag name="KSO_WM_UNIT_INDEX" val="649_2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12.xml><?xml version="1.0" encoding="utf-8"?>
<p:tagLst xmlns:p="http://schemas.openxmlformats.org/presentationml/2006/main">
  <p:tag name="AS_UNIQUEID" val="3140"/>
  <p:tag name="KSO_WM_BEAUTIFY_FLAG" val=""/>
</p:tagLst>
</file>

<file path=ppt/tags/tag120.xml><?xml version="1.0" encoding="utf-8"?>
<p:tagLst xmlns:p="http://schemas.openxmlformats.org/presentationml/2006/main">
  <p:tag name="AS_UNIQUEID" val="3259"/>
  <p:tag name="KSO_WM_BEAUTIFY_FLAG" val=""/>
  <p:tag name="KSO_WM_UNIT_TABLE_BEAUTIFY" val="smartTable{dbf08168-b6f9-4501-ad47-f9c276f8ab6e}"/>
  <p:tag name="TABLE_ENDDRAG_ORIGIN_RECT" val="725*270"/>
  <p:tag name="TABLE_ENDDRAG_RECT" val="89*155*725*270"/>
</p:tagLst>
</file>

<file path=ppt/tags/tag121.xml><?xml version="1.0" encoding="utf-8"?>
<p:tagLst xmlns:p="http://schemas.openxmlformats.org/presentationml/2006/main">
  <p:tag name="AS_UNIQUEID" val="3260"/>
  <p:tag name="KSO_WM_BEAUTIFY_FLAG" val=""/>
  <p:tag name="KSO_WM_UNIT_TABLE_BEAUTIFY" val="smartTable{61127dc1-48ac-40f1-b831-38f3425424a4}"/>
  <p:tag name="TABLE_ENDDRAG_ORIGIN_RECT" val="725*270"/>
  <p:tag name="TABLE_ENDDRAG_RECT" val="89*155*725*270"/>
</p:tagLst>
</file>

<file path=ppt/tags/tag122.xml><?xml version="1.0" encoding="utf-8"?>
<p:tagLst xmlns:p="http://schemas.openxmlformats.org/presentationml/2006/main">
  <p:tag name="KSO_WM_BEAUTIFY_FLAG" val="#wm#"/>
  <p:tag name="KSO_WM_TEMPLATE_CATEGORY" val="custom"/>
  <p:tag name="KSO_WM_TEMPLATE_INDEX" val="20205176"/>
</p:tagLst>
</file>

<file path=ppt/tags/tag123.xml><?xml version="1.0" encoding="utf-8"?>
<p:tagLst xmlns:p="http://schemas.openxmlformats.org/presentationml/2006/main">
  <p:tag name="AS_UNIQUEID" val="3262"/>
  <p:tag name="KSO_WM_BEAUTIFY_FLAG" val=""/>
</p:tagLst>
</file>

<file path=ppt/tags/tag124.xml><?xml version="1.0" encoding="utf-8"?>
<p:tagLst xmlns:p="http://schemas.openxmlformats.org/presentationml/2006/main">
  <p:tag name="AS_UNIQUEID" val="3263"/>
  <p:tag name="KSO_WM_BEAUTIFY_FLAG" val=""/>
</p:tagLst>
</file>

<file path=ppt/tags/tag125.xml><?xml version="1.0" encoding="utf-8"?>
<p:tagLst xmlns:p="http://schemas.openxmlformats.org/presentationml/2006/main">
  <p:tag name="AS_UNIQUEID" val="3264"/>
  <p:tag name="KSO_WM_BEAUTIFY_FLAG" val=""/>
  <p:tag name="KSO_WM_CHIP_GROUPID" val="5ecf646b86bf8da9b674017f"/>
  <p:tag name="KSO_WM_CHIP_XID" val="5ecf646b86bf8da9b6740180"/>
  <p:tag name="KSO_WM_TAG_VERSION" val="1.0"/>
  <p:tag name="KSO_WM_TEMPLATE_ASSEMBLE_GROUPID" val="60656f9a4054ed1e2fb80d4a"/>
  <p:tag name="KSO_WM_TEMPLATE_ASSEMBLE_XID" val="60656f9a4054ed1e2fb80d4a"/>
  <p:tag name="KSO_WM_TEMPLATE_CATEGORY" val="diagram"/>
  <p:tag name="KSO_WM_TEMPLATE_INDEX" val="20214758"/>
  <p:tag name="KSO_WM_UNIT_BLOCK" val="0"/>
  <p:tag name="KSO_WM_UNIT_COMPATIBLE" val="0"/>
  <p:tag name="KSO_WM_UNIT_DEC_AREA_ID" val="39024fdd6f9a453fa945b991b904676f"/>
  <p:tag name="KSO_WM_UNIT_DECORATE_INFO" val="{&quot;DecorateInfoH&quot;:{&quot;IsAbs&quot;:true},&quot;DecorateInfoW&quot;:{&quot;IsAbs&quot;:true},&quot;DecorateInfoX&quot;:{&quot;IsAbs&quot;:true,&quot;Pos&quot;:0},&quot;DecorateInfoY&quot;:{&quot;IsAbs&quot;:true,&quot;Pos&quot;:0},&quot;ReferentInfo&quot;:{&quot;Id&quot;:&quot;ce380d036bdf41ae9f2cd08fa0943966&quot;,&quot;X&quot;:{&quot;Pos&quot;:0},&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4758_1*i*2"/>
  <p:tag name="KSO_WM_UNIT_INDEX" val="2"/>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3"/>
</p:tagLst>
</file>

<file path=ppt/tags/tag126.xml><?xml version="1.0" encoding="utf-8"?>
<p:tagLst xmlns:p="http://schemas.openxmlformats.org/presentationml/2006/main">
  <p:tag name="AS_UNIQUEID" val="3265"/>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1"/>
  <p:tag name="KSO_WM_UNIT_INDEX" val="649_3_1"/>
  <p:tag name="KSO_WM_UNIT_LAYERLEVEL" val="1_1_1"/>
  <p:tag name="KSO_WM_UNIT_TEXT_FILL_FORE_SCHEMECOLOR_INDEX" val="2"/>
  <p:tag name="KSO_WM_UNIT_TEXT_FILL_TYPE" val="1"/>
  <p:tag name="KSO_WM_UNIT_TYPE" val="m_h_i"/>
</p:tagLst>
</file>

<file path=ppt/tags/tag127.xml><?xml version="1.0" encoding="utf-8"?>
<p:tagLst xmlns:p="http://schemas.openxmlformats.org/presentationml/2006/main">
  <p:tag name="AS_UNIQUEID" val="3266"/>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3_1"/>
  <p:tag name="KSO_WM_UNIT_INDEX" val="649_3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128.xml><?xml version="1.0" encoding="utf-8"?>
<p:tagLst xmlns:p="http://schemas.openxmlformats.org/presentationml/2006/main">
  <p:tag name="AS_UNIQUEID" val="3267"/>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176"/>
</p:tagLst>
</file>

<file path=ppt/tags/tag13.xml><?xml version="1.0" encoding="utf-8"?>
<p:tagLst xmlns:p="http://schemas.openxmlformats.org/presentationml/2006/main">
  <p:tag name="AS_UNIQUEID" val="3141"/>
  <p:tag name="KSO_WM_BEAUTIFY_FLAG" val=""/>
</p:tagLst>
</file>

<file path=ppt/tags/tag130.xml><?xml version="1.0" encoding="utf-8"?>
<p:tagLst xmlns:p="http://schemas.openxmlformats.org/presentationml/2006/main">
  <p:tag name="AS_UNIQUEID" val="3269"/>
  <p:tag name="KSO_WM_BEAUTIFY_FLAG" val=""/>
</p:tagLst>
</file>

<file path=ppt/tags/tag131.xml><?xml version="1.0" encoding="utf-8"?>
<p:tagLst xmlns:p="http://schemas.openxmlformats.org/presentationml/2006/main">
  <p:tag name="AS_UNIQUEID" val="3270"/>
  <p:tag name="KSO_WM_BEAUTIFY_FLAG" val=""/>
</p:tagLst>
</file>

<file path=ppt/tags/tag132.xml><?xml version="1.0" encoding="utf-8"?>
<p:tagLst xmlns:p="http://schemas.openxmlformats.org/presentationml/2006/main">
  <p:tag name="AS_UNIQUEID" val="3271"/>
  <p:tag name="KSO_WM_BEAUTIFY_FLAG" val=""/>
</p:tagLst>
</file>

<file path=ppt/tags/tag133.xml><?xml version="1.0" encoding="utf-8"?>
<p:tagLst xmlns:p="http://schemas.openxmlformats.org/presentationml/2006/main">
  <p:tag name="AS_UNIQUEID" val="3272"/>
  <p:tag name="KSO_WM_BEAUTIFY_FLAG" val=""/>
  <p:tag name="KSO_WM_UNIT_PLACING_PICTURE_USER_VIEWPORT" val="{&quot;height&quot;:6,&quot;width&quot;:10808}"/>
</p:tagLst>
</file>

<file path=ppt/tags/tag134.xml><?xml version="1.0" encoding="utf-8"?>
<p:tagLst xmlns:p="http://schemas.openxmlformats.org/presentationml/2006/main">
  <p:tag name="AS_UNIQUEID" val="3273"/>
  <p:tag name="KSO_WM_BEAUTIFY_FLAG" val=""/>
</p:tagLst>
</file>

<file path=ppt/tags/tag135.xml><?xml version="1.0" encoding="utf-8"?>
<p:tagLst xmlns:p="http://schemas.openxmlformats.org/presentationml/2006/main">
  <p:tag name="AS_UNIQUEID" val="3274"/>
  <p:tag name="KSO_WM_BEAUTIFY_FLAG" val=""/>
</p:tagLst>
</file>

<file path=ppt/tags/tag136.xml><?xml version="1.0" encoding="utf-8"?>
<p:tagLst xmlns:p="http://schemas.openxmlformats.org/presentationml/2006/main">
  <p:tag name="AS_UNIQUEID" val="3275"/>
  <p:tag name="KSO_WM_BEAUTIFY_FLAG" val=""/>
</p:tagLst>
</file>

<file path=ppt/tags/tag137.xml><?xml version="1.0" encoding="utf-8"?>
<p:tagLst xmlns:p="http://schemas.openxmlformats.org/presentationml/2006/main">
  <p:tag name="AS_UNIQUEID" val="3276"/>
  <p:tag name="KSO_WM_BEAUTIFY_FLAG" val=""/>
</p:tagLst>
</file>

<file path=ppt/tags/tag138.xml><?xml version="1.0" encoding="utf-8"?>
<p:tagLst xmlns:p="http://schemas.openxmlformats.org/presentationml/2006/main">
  <p:tag name="AS_UNIQUEID" val="3277"/>
  <p:tag name="KSO_WM_BEAUTIFY_FLAG" val=""/>
</p:tagLst>
</file>

<file path=ppt/tags/tag139.xml><?xml version="1.0" encoding="utf-8"?>
<p:tagLst xmlns:p="http://schemas.openxmlformats.org/presentationml/2006/main">
  <p:tag name="AS_UNIQUEID" val="3278"/>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549_6*m_h_i*649_4_1"/>
  <p:tag name="KSO_WM_UNIT_INDEX" val="649_4_1"/>
  <p:tag name="KSO_WM_UNIT_LAYERLEVEL" val="1_1_1"/>
  <p:tag name="KSO_WM_UNIT_TEXT_FILL_FORE_SCHEMECOLOR_INDEX" val="2"/>
  <p:tag name="KSO_WM_UNIT_TEXT_FILL_TYPE" val="1"/>
  <p:tag name="KSO_WM_UNIT_TYPE" val="m_h_i"/>
</p:tagLst>
</file>

<file path=ppt/tags/tag14.xml><?xml version="1.0" encoding="utf-8"?>
<p:tagLst xmlns:p="http://schemas.openxmlformats.org/presentationml/2006/main">
  <p:tag name="AS_UNIQUEID" val="3142"/>
  <p:tag name="KSO_WM_BEAUTIFY_FLAG" val=""/>
</p:tagLst>
</file>

<file path=ppt/tags/tag140.xml><?xml version="1.0" encoding="utf-8"?>
<p:tagLst xmlns:p="http://schemas.openxmlformats.org/presentationml/2006/main">
  <p:tag name="AS_UNIQUEID" val="3279"/>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4_1"/>
  <p:tag name="KSO_WM_UNIT_INDEX" val="649_4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141.xml><?xml version="1.0" encoding="utf-8"?>
<p:tagLst xmlns:p="http://schemas.openxmlformats.org/presentationml/2006/main">
  <p:tag name="KSO_WM_BEAUTIFY_FLAG" val="#wm#"/>
  <p:tag name="KSO_WM_TEMPLATE_CATEGORY" val="custom"/>
  <p:tag name="KSO_WM_TEMPLATE_INDEX" val="20205176"/>
</p:tagLst>
</file>

<file path=ppt/tags/tag142.xml><?xml version="1.0" encoding="utf-8"?>
<p:tagLst xmlns:p="http://schemas.openxmlformats.org/presentationml/2006/main">
  <p:tag name="AS_UNIQUEID" val="3281"/>
</p:tagLst>
</file>

<file path=ppt/tags/tag143.xml><?xml version="1.0" encoding="utf-8"?>
<p:tagLst xmlns:p="http://schemas.openxmlformats.org/presentationml/2006/main">
  <p:tag name="AS_UNIQUEID" val="3282"/>
</p:tagLst>
</file>

<file path=ppt/tags/tag144.xml><?xml version="1.0" encoding="utf-8"?>
<p:tagLst xmlns:p="http://schemas.openxmlformats.org/presentationml/2006/main">
  <p:tag name="AS_UNIQUEID" val="3283"/>
</p:tagLst>
</file>

<file path=ppt/tags/tag145.xml><?xml version="1.0" encoding="utf-8"?>
<p:tagLst xmlns:p="http://schemas.openxmlformats.org/presentationml/2006/main">
  <p:tag name="AS_UNIQUEID" val="3284"/>
</p:tagLst>
</file>

<file path=ppt/tags/tag146.xml><?xml version="1.0" encoding="utf-8"?>
<p:tagLst xmlns:p="http://schemas.openxmlformats.org/presentationml/2006/main">
  <p:tag name="KSO_WM_BEAUTIFY_FLAG" val="#wm#"/>
  <p:tag name="KSO_WM_TEMPLATE_CATEGORY" val="custom"/>
  <p:tag name="KSO_WM_TEMPLATE_INDEX" val="20205176"/>
</p:tagLst>
</file>

<file path=ppt/tags/tag147.xml><?xml version="1.0" encoding="utf-8"?>
<p:tagLst xmlns:p="http://schemas.openxmlformats.org/presentationml/2006/main">
  <p:tag name="AS_UNIQUEID" val="3286"/>
</p:tagLst>
</file>

<file path=ppt/tags/tag148.xml><?xml version="1.0" encoding="utf-8"?>
<p:tagLst xmlns:p="http://schemas.openxmlformats.org/presentationml/2006/main">
  <p:tag name="AS_UNIQUEID" val="3287"/>
</p:tagLst>
</file>

<file path=ppt/tags/tag149.xml><?xml version="1.0" encoding="utf-8"?>
<p:tagLst xmlns:p="http://schemas.openxmlformats.org/presentationml/2006/main">
  <p:tag name="AS_UNIQUEID" val="3288"/>
</p:tagLst>
</file>

<file path=ppt/tags/tag15.xml><?xml version="1.0" encoding="utf-8"?>
<p:tagLst xmlns:p="http://schemas.openxmlformats.org/presentationml/2006/main">
  <p:tag name="AS_UNIQUEID" val="3143"/>
  <p:tag name="KSO_WM_BEAUTIFY_FLAG" val=""/>
</p:tagLst>
</file>

<file path=ppt/tags/tag150.xml><?xml version="1.0" encoding="utf-8"?>
<p:tagLst xmlns:p="http://schemas.openxmlformats.org/presentationml/2006/main">
  <p:tag name="AS_UNIQUEID" val="1477"/>
</p:tagLst>
</file>

<file path=ppt/tags/tag151.xml><?xml version="1.0" encoding="utf-8"?>
<p:tagLst xmlns:p="http://schemas.openxmlformats.org/presentationml/2006/main">
  <p:tag name="AS_UNIQUEID" val="1475"/>
</p:tagLst>
</file>

<file path=ppt/tags/tag152.xml><?xml version="1.0" encoding="utf-8"?>
<p:tagLst xmlns:p="http://schemas.openxmlformats.org/presentationml/2006/main">
  <p:tag name="AS_UNIQUEID" val="3289"/>
</p:tagLst>
</file>

<file path=ppt/tags/tag153.xml><?xml version="1.0" encoding="utf-8"?>
<p:tagLst xmlns:p="http://schemas.openxmlformats.org/presentationml/2006/main">
  <p:tag name="AS_UNIQUEID" val="3290"/>
</p:tagLst>
</file>

<file path=ppt/tags/tag154.xml><?xml version="1.0" encoding="utf-8"?>
<p:tagLst xmlns:p="http://schemas.openxmlformats.org/presentationml/2006/main">
  <p:tag name="AS_UNIQUEID" val="3291"/>
</p:tagLst>
</file>

<file path=ppt/tags/tag155.xml><?xml version="1.0" encoding="utf-8"?>
<p:tagLst xmlns:p="http://schemas.openxmlformats.org/presentationml/2006/main">
  <p:tag name="AS_UNIQUEID" val="3292"/>
</p:tagLst>
</file>

<file path=ppt/tags/tag156.xml><?xml version="1.0" encoding="utf-8"?>
<p:tagLst xmlns:p="http://schemas.openxmlformats.org/presentationml/2006/main">
  <p:tag name="AS_UNIQUEID" val="1488"/>
</p:tagLst>
</file>

<file path=ppt/tags/tag157.xml><?xml version="1.0" encoding="utf-8"?>
<p:tagLst xmlns:p="http://schemas.openxmlformats.org/presentationml/2006/main">
  <p:tag name="KSO_WM_BEAUTIFY_FLAG" val="#wm#"/>
  <p:tag name="KSO_WM_TEMPLATE_CATEGORY" val="custom"/>
  <p:tag name="KSO_WM_TEMPLATE_INDEX" val="20202805"/>
</p:tagLst>
</file>

<file path=ppt/tags/tag158.xml><?xml version="1.0" encoding="utf-8"?>
<p:tagLst xmlns:p="http://schemas.openxmlformats.org/presentationml/2006/main">
  <p:tag name="AS_UNIQUEID" val="3294"/>
</p:tagLst>
</file>

<file path=ppt/tags/tag159.xml><?xml version="1.0" encoding="utf-8"?>
<p:tagLst xmlns:p="http://schemas.openxmlformats.org/presentationml/2006/main">
  <p:tag name="AS_UNIQUEID" val="3295"/>
</p:tagLst>
</file>

<file path=ppt/tags/tag16.xml><?xml version="1.0" encoding="utf-8"?>
<p:tagLst xmlns:p="http://schemas.openxmlformats.org/presentationml/2006/main">
  <p:tag name="AS_UNIQUEID" val="3144"/>
</p:tagLst>
</file>

<file path=ppt/tags/tag160.xml><?xml version="1.0" encoding="utf-8"?>
<p:tagLst xmlns:p="http://schemas.openxmlformats.org/presentationml/2006/main">
  <p:tag name="AS_UNIQUEID" val="3296"/>
</p:tagLst>
</file>

<file path=ppt/tags/tag161.xml><?xml version="1.0" encoding="utf-8"?>
<p:tagLst xmlns:p="http://schemas.openxmlformats.org/presentationml/2006/main">
  <p:tag name="AS_UNIQUEID" val="3297"/>
</p:tagLst>
</file>

<file path=ppt/tags/tag162.xml><?xml version="1.0" encoding="utf-8"?>
<p:tagLst xmlns:p="http://schemas.openxmlformats.org/presentationml/2006/main">
  <p:tag name="AS_UNIQUEID" val="3298"/>
</p:tagLst>
</file>

<file path=ppt/tags/tag163.xml><?xml version="1.0" encoding="utf-8"?>
<p:tagLst xmlns:p="http://schemas.openxmlformats.org/presentationml/2006/main">
  <p:tag name="KSO_WM_BEAUTIFY_FLAG" val="#wm#"/>
  <p:tag name="KSO_WM_TEMPLATE_CATEGORY" val="custom"/>
  <p:tag name="KSO_WM_TEMPLATE_INDEX" val="20202805"/>
</p:tagLst>
</file>

<file path=ppt/tags/tag164.xml><?xml version="1.0" encoding="utf-8"?>
<p:tagLst xmlns:p="http://schemas.openxmlformats.org/presentationml/2006/main">
  <p:tag name="AS_UNIQUEID" val="3300"/>
</p:tagLst>
</file>

<file path=ppt/tags/tag165.xml><?xml version="1.0" encoding="utf-8"?>
<p:tagLst xmlns:p="http://schemas.openxmlformats.org/presentationml/2006/main">
  <p:tag name="AS_UNIQUEID" val="3301"/>
</p:tagLst>
</file>

<file path=ppt/tags/tag166.xml><?xml version="1.0" encoding="utf-8"?>
<p:tagLst xmlns:p="http://schemas.openxmlformats.org/presentationml/2006/main">
  <p:tag name="AS_UNIQUEID" val="3302"/>
</p:tagLst>
</file>

<file path=ppt/tags/tag167.xml><?xml version="1.0" encoding="utf-8"?>
<p:tagLst xmlns:p="http://schemas.openxmlformats.org/presentationml/2006/main">
  <p:tag name="AS_UNIQUEID" val="3303"/>
</p:tagLst>
</file>

<file path=ppt/tags/tag168.xml><?xml version="1.0" encoding="utf-8"?>
<p:tagLst xmlns:p="http://schemas.openxmlformats.org/presentationml/2006/main">
  <p:tag name="KSO_WM_BEAUTIFY_FLAG" val="#wm#"/>
  <p:tag name="KSO_WM_TEMPLATE_CATEGORY" val="custom"/>
  <p:tag name="KSO_WM_TEMPLATE_INDEX" val="20202805"/>
</p:tagLst>
</file>

<file path=ppt/tags/tag169.xml><?xml version="1.0" encoding="utf-8"?>
<p:tagLst xmlns:p="http://schemas.openxmlformats.org/presentationml/2006/main">
  <p:tag name="AS_UNIQUEID" val="3305"/>
</p:tagLst>
</file>

<file path=ppt/tags/tag17.xml><?xml version="1.0" encoding="utf-8"?>
<p:tagLst xmlns:p="http://schemas.openxmlformats.org/presentationml/2006/main">
  <p:tag name="AS_UNIQUEID" val="3145"/>
  <p:tag name="KSO_WM_BEAUTIFY_FLAG" val=""/>
</p:tagLst>
</file>

<file path=ppt/tags/tag170.xml><?xml version="1.0" encoding="utf-8"?>
<p:tagLst xmlns:p="http://schemas.openxmlformats.org/presentationml/2006/main">
  <p:tag name="AS_UNIQUEID" val="1503"/>
</p:tagLst>
</file>

<file path=ppt/tags/tag171.xml><?xml version="1.0" encoding="utf-8"?>
<p:tagLst xmlns:p="http://schemas.openxmlformats.org/presentationml/2006/main">
  <p:tag name="AS_UNIQUEID" val="1260"/>
</p:tagLst>
</file>

<file path=ppt/tags/tag172.xml><?xml version="1.0" encoding="utf-8"?>
<p:tagLst xmlns:p="http://schemas.openxmlformats.org/presentationml/2006/main">
  <p:tag name="AS_UNIQUEID" val="3306"/>
</p:tagLst>
</file>

<file path=ppt/tags/tag173.xml><?xml version="1.0" encoding="utf-8"?>
<p:tagLst xmlns:p="http://schemas.openxmlformats.org/presentationml/2006/main">
  <p:tag name="AS_UNIQUEID" val="1502"/>
</p:tagLst>
</file>

<file path=ppt/tags/tag174.xml><?xml version="1.0" encoding="utf-8"?>
<p:tagLst xmlns:p="http://schemas.openxmlformats.org/presentationml/2006/main">
  <p:tag name="AS_UNIQUEID" val="3307"/>
</p:tagLst>
</file>

<file path=ppt/tags/tag175.xml><?xml version="1.0" encoding="utf-8"?>
<p:tagLst xmlns:p="http://schemas.openxmlformats.org/presentationml/2006/main">
  <p:tag name="AS_UNIQUEID" val="3308"/>
</p:tagLst>
</file>

<file path=ppt/tags/tag176.xml><?xml version="1.0" encoding="utf-8"?>
<p:tagLst xmlns:p="http://schemas.openxmlformats.org/presentationml/2006/main">
  <p:tag name="KSO_WM_BEAUTIFY_FLAG" val="#wm#"/>
  <p:tag name="KSO_WM_TEMPLATE_CATEGORY" val="custom"/>
  <p:tag name="KSO_WM_TEMPLATE_INDEX" val="20202805"/>
</p:tagLst>
</file>

<file path=ppt/tags/tag177.xml><?xml version="1.0" encoding="utf-8"?>
<p:tagLst xmlns:p="http://schemas.openxmlformats.org/presentationml/2006/main">
  <p:tag name="AS_UNIQUEID" val="1281"/>
</p:tagLst>
</file>

<file path=ppt/tags/tag178.xml><?xml version="1.0" encoding="utf-8"?>
<p:tagLst xmlns:p="http://schemas.openxmlformats.org/presentationml/2006/main">
  <p:tag name="AS_UNIQUEID" val="89"/>
</p:tagLst>
</file>

<file path=ppt/tags/tag179.xml><?xml version="1.0" encoding="utf-8"?>
<p:tagLst xmlns:p="http://schemas.openxmlformats.org/presentationml/2006/main">
  <p:tag name="AS_UNIQUEID" val="3310"/>
</p:tagLst>
</file>

<file path=ppt/tags/tag18.xml><?xml version="1.0" encoding="utf-8"?>
<p:tagLst xmlns:p="http://schemas.openxmlformats.org/presentationml/2006/main">
  <p:tag name="AS_UNIQUEID" val="3146"/>
  <p:tag name="KSO_WM_BEAUTIFY_FLAG" val=""/>
</p:tagLst>
</file>

<file path=ppt/tags/tag180.xml><?xml version="1.0" encoding="utf-8"?>
<p:tagLst xmlns:p="http://schemas.openxmlformats.org/presentationml/2006/main">
  <p:tag name="AS_UNIQUEID" val="3311"/>
</p:tagLst>
</file>

<file path=ppt/tags/tag181.xml><?xml version="1.0" encoding="utf-8"?>
<p:tagLst xmlns:p="http://schemas.openxmlformats.org/presentationml/2006/main">
  <p:tag name="AS_UNIQUEID" val="1844"/>
</p:tagLst>
</file>

<file path=ppt/tags/tag182.xml><?xml version="1.0" encoding="utf-8"?>
<p:tagLst xmlns:p="http://schemas.openxmlformats.org/presentationml/2006/main">
  <p:tag name="AS_UNIQUEID" val="1844"/>
</p:tagLst>
</file>

<file path=ppt/tags/tag183.xml><?xml version="1.0" encoding="utf-8"?>
<p:tagLst xmlns:p="http://schemas.openxmlformats.org/presentationml/2006/main">
  <p:tag name="AS_UNIQUEID" val="3312"/>
</p:tagLst>
</file>

<file path=ppt/tags/tag184.xml><?xml version="1.0" encoding="utf-8"?>
<p:tagLst xmlns:p="http://schemas.openxmlformats.org/presentationml/2006/main">
  <p:tag name="AS_UNIQUEID" val="3313"/>
</p:tagLst>
</file>

<file path=ppt/tags/tag185.xml><?xml version="1.0" encoding="utf-8"?>
<p:tagLst xmlns:p="http://schemas.openxmlformats.org/presentationml/2006/main">
  <p:tag name="AS_UNIQUEID" val="3314"/>
</p:tagLst>
</file>

<file path=ppt/tags/tag186.xml><?xml version="1.0" encoding="utf-8"?>
<p:tagLst xmlns:p="http://schemas.openxmlformats.org/presentationml/2006/main">
  <p:tag name="AS_UNIQUEID" val="3315"/>
</p:tagLst>
</file>

<file path=ppt/tags/tag187.xml><?xml version="1.0" encoding="utf-8"?>
<p:tagLst xmlns:p="http://schemas.openxmlformats.org/presentationml/2006/main">
  <p:tag name="AS_UNIQUEID" val="3316"/>
</p:tagLst>
</file>

<file path=ppt/tags/tag188.xml><?xml version="1.0" encoding="utf-8"?>
<p:tagLst xmlns:p="http://schemas.openxmlformats.org/presentationml/2006/main">
  <p:tag name="AS_UNIQUEID" val="3317"/>
</p:tagLst>
</file>

<file path=ppt/tags/tag189.xml><?xml version="1.0" encoding="utf-8"?>
<p:tagLst xmlns:p="http://schemas.openxmlformats.org/presentationml/2006/main">
  <p:tag name="AS_UNIQUEID" val="3318"/>
</p:tagLst>
</file>

<file path=ppt/tags/tag19.xml><?xml version="1.0" encoding="utf-8"?>
<p:tagLst xmlns:p="http://schemas.openxmlformats.org/presentationml/2006/main">
  <p:tag name="AS_UNIQUEID" val="3147"/>
  <p:tag name="KSO_WM_BEAUTIFY_FLAG" val=""/>
</p:tagLst>
</file>

<file path=ppt/tags/tag190.xml><?xml version="1.0" encoding="utf-8"?>
<p:tagLst xmlns:p="http://schemas.openxmlformats.org/presentationml/2006/main">
  <p:tag name="AS_UNIQUEID" val="3319"/>
</p:tagLst>
</file>

<file path=ppt/tags/tag191.xml><?xml version="1.0" encoding="utf-8"?>
<p:tagLst xmlns:p="http://schemas.openxmlformats.org/presentationml/2006/main">
  <p:tag name="AS_UNIQUEID" val="3320"/>
</p:tagLst>
</file>

<file path=ppt/tags/tag192.xml><?xml version="1.0" encoding="utf-8"?>
<p:tagLst xmlns:p="http://schemas.openxmlformats.org/presentationml/2006/main">
  <p:tag name="AS_UNIQUEID" val="3321"/>
</p:tagLst>
</file>

<file path=ppt/tags/tag193.xml><?xml version="1.0" encoding="utf-8"?>
<p:tagLst xmlns:p="http://schemas.openxmlformats.org/presentationml/2006/main">
  <p:tag name="KSO_WM_BEAUTIFY_FLAG" val="#wm#"/>
  <p:tag name="KSO_WM_TEMPLATE_CATEGORY" val="custom"/>
  <p:tag name="KSO_WM_TEMPLATE_INDEX" val="20202805"/>
</p:tagLst>
</file>

<file path=ppt/tags/tag194.xml><?xml version="1.0" encoding="utf-8"?>
<p:tagLst xmlns:p="http://schemas.openxmlformats.org/presentationml/2006/main">
  <p:tag name="AS_UNIQUEID" val="3323"/>
</p:tagLst>
</file>

<file path=ppt/tags/tag195.xml><?xml version="1.0" encoding="utf-8"?>
<p:tagLst xmlns:p="http://schemas.openxmlformats.org/presentationml/2006/main">
  <p:tag name="AS_UNIQUEID" val="3324"/>
</p:tagLst>
</file>

<file path=ppt/tags/tag196.xml><?xml version="1.0" encoding="utf-8"?>
<p:tagLst xmlns:p="http://schemas.openxmlformats.org/presentationml/2006/main">
  <p:tag name="AS_UNIQUEID" val="3325"/>
</p:tagLst>
</file>

<file path=ppt/tags/tag197.xml><?xml version="1.0" encoding="utf-8"?>
<p:tagLst xmlns:p="http://schemas.openxmlformats.org/presentationml/2006/main">
  <p:tag name="AS_UNIQUEID" val="3326"/>
</p:tagLst>
</file>

<file path=ppt/tags/tag198.xml><?xml version="1.0" encoding="utf-8"?>
<p:tagLst xmlns:p="http://schemas.openxmlformats.org/presentationml/2006/main">
  <p:tag name="AS_UNIQUEID" val="3327"/>
</p:tagLst>
</file>

<file path=ppt/tags/tag199.xml><?xml version="1.0" encoding="utf-8"?>
<p:tagLst xmlns:p="http://schemas.openxmlformats.org/presentationml/2006/main">
  <p:tag name="AS_UNIQUEID" val="3328"/>
</p:tagLst>
</file>

<file path=ppt/tags/tag2.xml><?xml version="1.0" encoding="utf-8"?>
<p:tagLst xmlns:p="http://schemas.openxmlformats.org/presentationml/2006/main">
  <p:tag name="AS_UNIQUEID" val="312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3148"/>
  <p:tag name="KSO_WM_BEAUTIFY_FLAG" val=""/>
</p:tagLst>
</file>

<file path=ppt/tags/tag200.xml><?xml version="1.0" encoding="utf-8"?>
<p:tagLst xmlns:p="http://schemas.openxmlformats.org/presentationml/2006/main">
  <p:tag name="AS_UNIQUEID" val="3329"/>
</p:tagLst>
</file>

<file path=ppt/tags/tag201.xml><?xml version="1.0" encoding="utf-8"?>
<p:tagLst xmlns:p="http://schemas.openxmlformats.org/presentationml/2006/main">
  <p:tag name="AS_UNIQUEID" val="3330"/>
</p:tagLst>
</file>

<file path=ppt/tags/tag202.xml><?xml version="1.0" encoding="utf-8"?>
<p:tagLst xmlns:p="http://schemas.openxmlformats.org/presentationml/2006/main">
  <p:tag name="AS_UNIQUEID" val="3331"/>
</p:tagLst>
</file>

<file path=ppt/tags/tag203.xml><?xml version="1.0" encoding="utf-8"?>
<p:tagLst xmlns:p="http://schemas.openxmlformats.org/presentationml/2006/main">
  <p:tag name="AS_UNIQUEID" val="3332"/>
</p:tagLst>
</file>

<file path=ppt/tags/tag204.xml><?xml version="1.0" encoding="utf-8"?>
<p:tagLst xmlns:p="http://schemas.openxmlformats.org/presentationml/2006/main">
  <p:tag name="AS_UNIQUEID" val="1575"/>
</p:tagLst>
</file>

<file path=ppt/tags/tag205.xml><?xml version="1.0" encoding="utf-8"?>
<p:tagLst xmlns:p="http://schemas.openxmlformats.org/presentationml/2006/main">
  <p:tag name="AS_UNIQUEID" val="3333"/>
</p:tagLst>
</file>

<file path=ppt/tags/tag206.xml><?xml version="1.0" encoding="utf-8"?>
<p:tagLst xmlns:p="http://schemas.openxmlformats.org/presentationml/2006/main">
  <p:tag name="AS_UNIQUEID" val="154"/>
</p:tagLst>
</file>

<file path=ppt/tags/tag207.xml><?xml version="1.0" encoding="utf-8"?>
<p:tagLst xmlns:p="http://schemas.openxmlformats.org/presentationml/2006/main">
  <p:tag name="KSO_WM_BEAUTIFY_FLAG" val="#wm#"/>
  <p:tag name="KSO_WM_TEMPLATE_CATEGORY" val="custom"/>
  <p:tag name="KSO_WM_TEMPLATE_INDEX" val="20202805"/>
</p:tagLst>
</file>

<file path=ppt/tags/tag208.xml><?xml version="1.0" encoding="utf-8"?>
<p:tagLst xmlns:p="http://schemas.openxmlformats.org/presentationml/2006/main">
  <p:tag name="AS_UNIQUEID" val="3335"/>
</p:tagLst>
</file>

<file path=ppt/tags/tag209.xml><?xml version="1.0" encoding="utf-8"?>
<p:tagLst xmlns:p="http://schemas.openxmlformats.org/presentationml/2006/main">
  <p:tag name="AS_UNIQUEID" val="3336"/>
</p:tagLst>
</file>

<file path=ppt/tags/tag21.xml><?xml version="1.0" encoding="utf-8"?>
<p:tagLst xmlns:p="http://schemas.openxmlformats.org/presentationml/2006/main">
  <p:tag name="AS_UNIQUEID" val="3149"/>
  <p:tag name="KSO_WM_BEAUTIFY_FLAG" val=""/>
</p:tagLst>
</file>

<file path=ppt/tags/tag210.xml><?xml version="1.0" encoding="utf-8"?>
<p:tagLst xmlns:p="http://schemas.openxmlformats.org/presentationml/2006/main">
  <p:tag name="AS_UNIQUEID" val="3337"/>
</p:tagLst>
</file>

<file path=ppt/tags/tag211.xml><?xml version="1.0" encoding="utf-8"?>
<p:tagLst xmlns:p="http://schemas.openxmlformats.org/presentationml/2006/main">
  <p:tag name="AS_UNIQUEID" val="3338"/>
</p:tagLst>
</file>

<file path=ppt/tags/tag212.xml><?xml version="1.0" encoding="utf-8"?>
<p:tagLst xmlns:p="http://schemas.openxmlformats.org/presentationml/2006/main">
  <p:tag name="KSO_WM_BEAUTIFY_FLAG" val="#wm#"/>
  <p:tag name="KSO_WM_TEMPLATE_CATEGORY" val="custom"/>
  <p:tag name="KSO_WM_TEMPLATE_INDEX" val="20202805"/>
</p:tagLst>
</file>

<file path=ppt/tags/tag213.xml><?xml version="1.0" encoding="utf-8"?>
<p:tagLst xmlns:p="http://schemas.openxmlformats.org/presentationml/2006/main">
  <p:tag name="AS_UNIQUEID" val="3340"/>
</p:tagLst>
</file>

<file path=ppt/tags/tag214.xml><?xml version="1.0" encoding="utf-8"?>
<p:tagLst xmlns:p="http://schemas.openxmlformats.org/presentationml/2006/main">
  <p:tag name="AS_UNIQUEID" val="195"/>
</p:tagLst>
</file>

<file path=ppt/tags/tag215.xml><?xml version="1.0" encoding="utf-8"?>
<p:tagLst xmlns:p="http://schemas.openxmlformats.org/presentationml/2006/main">
  <p:tag name="AS_UNIQUEID" val="3341"/>
</p:tagLst>
</file>

<file path=ppt/tags/tag216.xml><?xml version="1.0" encoding="utf-8"?>
<p:tagLst xmlns:p="http://schemas.openxmlformats.org/presentationml/2006/main">
  <p:tag name="AS_UNIQUEID" val="3342"/>
</p:tagLst>
</file>

<file path=ppt/tags/tag217.xml><?xml version="1.0" encoding="utf-8"?>
<p:tagLst xmlns:p="http://schemas.openxmlformats.org/presentationml/2006/main">
  <p:tag name="AS_UNIQUEID" val="203"/>
</p:tagLst>
</file>

<file path=ppt/tags/tag218.xml><?xml version="1.0" encoding="utf-8"?>
<p:tagLst xmlns:p="http://schemas.openxmlformats.org/presentationml/2006/main">
  <p:tag name="AS_UNIQUEID" val="3343"/>
</p:tagLst>
</file>

<file path=ppt/tags/tag219.xml><?xml version="1.0" encoding="utf-8"?>
<p:tagLst xmlns:p="http://schemas.openxmlformats.org/presentationml/2006/main">
  <p:tag name="AS_UNIQUEID" val="3344"/>
</p:tagLst>
</file>

<file path=ppt/tags/tag22.xml><?xml version="1.0" encoding="utf-8"?>
<p:tagLst xmlns:p="http://schemas.openxmlformats.org/presentationml/2006/main">
  <p:tag name="AS_UNIQUEID" val="315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p="http://schemas.openxmlformats.org/presentationml/2006/main">
  <p:tag name="AS_UNIQUEID" val="196"/>
</p:tagLst>
</file>

<file path=ppt/tags/tag221.xml><?xml version="1.0" encoding="utf-8"?>
<p:tagLst xmlns:p="http://schemas.openxmlformats.org/presentationml/2006/main">
  <p:tag name="AS_UNIQUEID" val="209"/>
</p:tagLst>
</file>

<file path=ppt/tags/tag222.xml><?xml version="1.0" encoding="utf-8"?>
<p:tagLst xmlns:p="http://schemas.openxmlformats.org/presentationml/2006/main">
  <p:tag name="AS_UNIQUEID" val="210"/>
</p:tagLst>
</file>

<file path=ppt/tags/tag223.xml><?xml version="1.0" encoding="utf-8"?>
<p:tagLst xmlns:p="http://schemas.openxmlformats.org/presentationml/2006/main">
  <p:tag name="AS_UNIQUEID" val="3345"/>
</p:tagLst>
</file>

<file path=ppt/tags/tag224.xml><?xml version="1.0" encoding="utf-8"?>
<p:tagLst xmlns:p="http://schemas.openxmlformats.org/presentationml/2006/main">
  <p:tag name="AS_UNIQUEID" val="205"/>
</p:tagLst>
</file>

<file path=ppt/tags/tag225.xml><?xml version="1.0" encoding="utf-8"?>
<p:tagLst xmlns:p="http://schemas.openxmlformats.org/presentationml/2006/main">
  <p:tag name="AS_UNIQUEID" val="206"/>
</p:tagLst>
</file>

<file path=ppt/tags/tag226.xml><?xml version="1.0" encoding="utf-8"?>
<p:tagLst xmlns:p="http://schemas.openxmlformats.org/presentationml/2006/main">
  <p:tag name="AS_UNIQUEID" val="207"/>
</p:tagLst>
</file>

<file path=ppt/tags/tag227.xml><?xml version="1.0" encoding="utf-8"?>
<p:tagLst xmlns:p="http://schemas.openxmlformats.org/presentationml/2006/main">
  <p:tag name="KSO_WM_BEAUTIFY_FLAG" val="#wm#"/>
  <p:tag name="KSO_WM_TEMPLATE_CATEGORY" val="custom"/>
  <p:tag name="KSO_WM_TEMPLATE_INDEX" val="20202805"/>
</p:tagLst>
</file>

<file path=ppt/tags/tag228.xml><?xml version="1.0" encoding="utf-8"?>
<p:tagLst xmlns:p="http://schemas.openxmlformats.org/presentationml/2006/main">
  <p:tag name="AS_UNIQUEID" val="3347"/>
</p:tagLst>
</file>

<file path=ppt/tags/tag229.xml><?xml version="1.0" encoding="utf-8"?>
<p:tagLst xmlns:p="http://schemas.openxmlformats.org/presentationml/2006/main">
  <p:tag name="AS_UNIQUEID" val="1847"/>
  <p:tag name="MH" val="20160729112352"/>
  <p:tag name="MH_LIBRARY" val="GRAPHIC"/>
  <p:tag name="MH_ORDER" val="1"/>
  <p:tag name="MH_TYPE" val="Desc"/>
</p:tagLst>
</file>

<file path=ppt/tags/tag23.xml><?xml version="1.0" encoding="utf-8"?>
<p:tagLst xmlns:p="http://schemas.openxmlformats.org/presentationml/2006/main">
  <p:tag name="AS_UNIQUEID" val="315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p="http://schemas.openxmlformats.org/presentationml/2006/main">
  <p:tag name="AS_UNIQUEID" val="3348"/>
</p:tagLst>
</file>

<file path=ppt/tags/tag231.xml><?xml version="1.0" encoding="utf-8"?>
<p:tagLst xmlns:p="http://schemas.openxmlformats.org/presentationml/2006/main">
  <p:tag name="AS_UNIQUEID" val="3349"/>
</p:tagLst>
</file>

<file path=ppt/tags/tag232.xml><?xml version="1.0" encoding="utf-8"?>
<p:tagLst xmlns:p="http://schemas.openxmlformats.org/presentationml/2006/main">
  <p:tag name="AS_UNIQUEID" val="3350"/>
</p:tagLst>
</file>

<file path=ppt/tags/tag233.xml><?xml version="1.0" encoding="utf-8"?>
<p:tagLst xmlns:p="http://schemas.openxmlformats.org/presentationml/2006/main">
  <p:tag name="KSO_WM_BEAUTIFY_FLAG" val="#wm#"/>
  <p:tag name="KSO_WM_TEMPLATE_CATEGORY" val="custom"/>
  <p:tag name="KSO_WM_TEMPLATE_INDEX" val="20202805"/>
</p:tagLst>
</file>

<file path=ppt/tags/tag234.xml><?xml version="1.0" encoding="utf-8"?>
<p:tagLst xmlns:p="http://schemas.openxmlformats.org/presentationml/2006/main">
  <p:tag name="AS_UNIQUEID" val="3352"/>
</p:tagLst>
</file>

<file path=ppt/tags/tag235.xml><?xml version="1.0" encoding="utf-8"?>
<p:tagLst xmlns:p="http://schemas.openxmlformats.org/presentationml/2006/main">
  <p:tag name="AS_UNIQUEID" val="3353"/>
</p:tagLst>
</file>

<file path=ppt/tags/tag236.xml><?xml version="1.0" encoding="utf-8"?>
<p:tagLst xmlns:p="http://schemas.openxmlformats.org/presentationml/2006/main">
  <p:tag name="AS_UNIQUEID" val="3354"/>
</p:tagLst>
</file>

<file path=ppt/tags/tag237.xml><?xml version="1.0" encoding="utf-8"?>
<p:tagLst xmlns:p="http://schemas.openxmlformats.org/presentationml/2006/main">
  <p:tag name="AS_UNIQUEID" val="3355"/>
</p:tagLst>
</file>

<file path=ppt/tags/tag238.xml><?xml version="1.0" encoding="utf-8"?>
<p:tagLst xmlns:p="http://schemas.openxmlformats.org/presentationml/2006/main">
  <p:tag name="AS_UNIQUEID" val="3356"/>
</p:tagLst>
</file>

<file path=ppt/tags/tag239.xml><?xml version="1.0" encoding="utf-8"?>
<p:tagLst xmlns:p="http://schemas.openxmlformats.org/presentationml/2006/main">
  <p:tag name="AS_UNIQUEID" val="3357"/>
</p:tagLst>
</file>

<file path=ppt/tags/tag24.xml><?xml version="1.0" encoding="utf-8"?>
<p:tagLst xmlns:p="http://schemas.openxmlformats.org/presentationml/2006/main">
  <p:tag name="AS_UNIQUEID" val="315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p="http://schemas.openxmlformats.org/presentationml/2006/main">
  <p:tag name="AS_UNIQUEID" val="3358"/>
</p:tagLst>
</file>

<file path=ppt/tags/tag241.xml><?xml version="1.0" encoding="utf-8"?>
<p:tagLst xmlns:p="http://schemas.openxmlformats.org/presentationml/2006/main">
  <p:tag name="AS_UNIQUEID" val="3359"/>
</p:tagLst>
</file>

<file path=ppt/tags/tag242.xml><?xml version="1.0" encoding="utf-8"?>
<p:tagLst xmlns:p="http://schemas.openxmlformats.org/presentationml/2006/main">
  <p:tag name="AS_UNIQUEID" val="3360"/>
</p:tagLst>
</file>

<file path=ppt/tags/tag243.xml><?xml version="1.0" encoding="utf-8"?>
<p:tagLst xmlns:p="http://schemas.openxmlformats.org/presentationml/2006/main">
  <p:tag name="AS_UNIQUEID" val="1336"/>
  <p:tag name="KSO_WM_UNIT_TABLE_BEAUTIFY" val="smartTable{57ccc303-1fd5-4cb4-9e43-a98d04ad013a}"/>
  <p:tag name="TABLE_ENDDRAG_ORIGIN_RECT" val="883*165"/>
  <p:tag name="TABLE_ENDDRAG_RECT" val="20*309*883*165"/>
</p:tagLst>
</file>

<file path=ppt/tags/tag244.xml><?xml version="1.0" encoding="utf-8"?>
<p:tagLst xmlns:p="http://schemas.openxmlformats.org/presentationml/2006/main">
  <p:tag name="AS_UNIQUEID" val="3361"/>
</p:tagLst>
</file>

<file path=ppt/tags/tag245.xml><?xml version="1.0" encoding="utf-8"?>
<p:tagLst xmlns:p="http://schemas.openxmlformats.org/presentationml/2006/main">
  <p:tag name="AS_UNIQUEID" val="3362"/>
</p:tagLst>
</file>

<file path=ppt/tags/tag246.xml><?xml version="1.0" encoding="utf-8"?>
<p:tagLst xmlns:p="http://schemas.openxmlformats.org/presentationml/2006/main">
  <p:tag name="AS_UNIQUEID" val="3363"/>
</p:tagLst>
</file>

<file path=ppt/tags/tag247.xml><?xml version="1.0" encoding="utf-8"?>
<p:tagLst xmlns:p="http://schemas.openxmlformats.org/presentationml/2006/main">
  <p:tag name="KSO_WM_BEAUTIFY_FLAG" val="#wm#"/>
  <p:tag name="KSO_WM_TEMPLATE_CATEGORY" val="custom"/>
  <p:tag name="KSO_WM_TEMPLATE_INDEX" val="20202805"/>
</p:tagLst>
</file>

<file path=ppt/tags/tag248.xml><?xml version="1.0" encoding="utf-8"?>
<p:tagLst xmlns:p="http://schemas.openxmlformats.org/presentationml/2006/main">
  <p:tag name="AS_UNIQUEID" val="3365"/>
</p:tagLst>
</file>

<file path=ppt/tags/tag249.xml><?xml version="1.0" encoding="utf-8"?>
<p:tagLst xmlns:p="http://schemas.openxmlformats.org/presentationml/2006/main">
  <p:tag name="AS_UNIQUEID" val="3366"/>
</p:tagLst>
</file>

<file path=ppt/tags/tag25.xml><?xml version="1.0" encoding="utf-8"?>
<p:tagLst xmlns:p="http://schemas.openxmlformats.org/presentationml/2006/main">
  <p:tag name="AS_UNIQUEID" val="315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p="http://schemas.openxmlformats.org/presentationml/2006/main">
  <p:tag name="KSO_WM_BEAUTIFY_FLAG" val="#wm#"/>
  <p:tag name="KSO_WM_TEMPLATE_CATEGORY" val="custom"/>
  <p:tag name="KSO_WM_TEMPLATE_INDEX" val="20202805"/>
</p:tagLst>
</file>

<file path=ppt/tags/tag251.xml><?xml version="1.0" encoding="utf-8"?>
<p:tagLst xmlns:p="http://schemas.openxmlformats.org/presentationml/2006/main">
  <p:tag name="AS_UNIQUEID" val="3368"/>
</p:tagLst>
</file>

<file path=ppt/tags/tag252.xml><?xml version="1.0" encoding="utf-8"?>
<p:tagLst xmlns:p="http://schemas.openxmlformats.org/presentationml/2006/main">
  <p:tag name="AS_UNIQUEID" val="3369"/>
</p:tagLst>
</file>

<file path=ppt/tags/tag253.xml><?xml version="1.0" encoding="utf-8"?>
<p:tagLst xmlns:p="http://schemas.openxmlformats.org/presentationml/2006/main">
  <p:tag name="AS_UNIQUEID" val="3370"/>
</p:tagLst>
</file>

<file path=ppt/tags/tag254.xml><?xml version="1.0" encoding="utf-8"?>
<p:tagLst xmlns:p="http://schemas.openxmlformats.org/presentationml/2006/main">
  <p:tag name="AS_UNIQUEID" val="3371"/>
</p:tagLst>
</file>

<file path=ppt/tags/tag255.xml><?xml version="1.0" encoding="utf-8"?>
<p:tagLst xmlns:p="http://schemas.openxmlformats.org/presentationml/2006/main">
  <p:tag name="AS_UNIQUEID" val="3372"/>
</p:tagLst>
</file>

<file path=ppt/tags/tag256.xml><?xml version="1.0" encoding="utf-8"?>
<p:tagLst xmlns:p="http://schemas.openxmlformats.org/presentationml/2006/main">
  <p:tag name="AS_UNIQUEID" val="3373"/>
</p:tagLst>
</file>

<file path=ppt/tags/tag257.xml><?xml version="1.0" encoding="utf-8"?>
<p:tagLst xmlns:p="http://schemas.openxmlformats.org/presentationml/2006/main">
  <p:tag name="AS_UNIQUEID" val="3374"/>
</p:tagLst>
</file>

<file path=ppt/tags/tag258.xml><?xml version="1.0" encoding="utf-8"?>
<p:tagLst xmlns:p="http://schemas.openxmlformats.org/presentationml/2006/main">
  <p:tag name="AS_UNIQUEID" val="3375"/>
</p:tagLst>
</file>

<file path=ppt/tags/tag259.xml><?xml version="1.0" encoding="utf-8"?>
<p:tagLst xmlns:p="http://schemas.openxmlformats.org/presentationml/2006/main">
  <p:tag name="AS_UNIQUEID" val="3376"/>
</p:tagLst>
</file>

<file path=ppt/tags/tag26.xml><?xml version="1.0" encoding="utf-8"?>
<p:tagLst xmlns:p="http://schemas.openxmlformats.org/presentationml/2006/main">
  <p:tag name="AS_UNIQUEID" val="315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p="http://schemas.openxmlformats.org/presentationml/2006/main">
  <p:tag name="AS_UNIQUEID" val="3377"/>
</p:tagLst>
</file>

<file path=ppt/tags/tag261.xml><?xml version="1.0" encoding="utf-8"?>
<p:tagLst xmlns:p="http://schemas.openxmlformats.org/presentationml/2006/main">
  <p:tag name="AS_UNIQUEID" val="3378"/>
</p:tagLst>
</file>

<file path=ppt/tags/tag262.xml><?xml version="1.0" encoding="utf-8"?>
<p:tagLst xmlns:p="http://schemas.openxmlformats.org/presentationml/2006/main">
  <p:tag name="AS_UNIQUEID" val="3379"/>
</p:tagLst>
</file>

<file path=ppt/tags/tag263.xml><?xml version="1.0" encoding="utf-8"?>
<p:tagLst xmlns:p="http://schemas.openxmlformats.org/presentationml/2006/main">
  <p:tag name="KSO_WM_BEAUTIFY_FLAG" val="#wm#"/>
  <p:tag name="KSO_WM_TEMPLATE_CATEGORY" val="custom"/>
  <p:tag name="KSO_WM_TEMPLATE_INDEX" val="20202805"/>
</p:tagLst>
</file>

<file path=ppt/tags/tag264.xml><?xml version="1.0" encoding="utf-8"?>
<p:tagLst xmlns:p="http://schemas.openxmlformats.org/presentationml/2006/main">
  <p:tag name="AS_UNIQUEID" val="3381"/>
</p:tagLst>
</file>

<file path=ppt/tags/tag265.xml><?xml version="1.0" encoding="utf-8"?>
<p:tagLst xmlns:p="http://schemas.openxmlformats.org/presentationml/2006/main">
  <p:tag name="AS_UNIQUEID" val="3382"/>
</p:tagLst>
</file>

<file path=ppt/tags/tag266.xml><?xml version="1.0" encoding="utf-8"?>
<p:tagLst xmlns:p="http://schemas.openxmlformats.org/presentationml/2006/main">
  <p:tag name="AS_UNIQUEID" val="1352"/>
</p:tagLst>
</file>

<file path=ppt/tags/tag267.xml><?xml version="1.0" encoding="utf-8"?>
<p:tagLst xmlns:p="http://schemas.openxmlformats.org/presentationml/2006/main">
  <p:tag name="AS_UNIQUEID" val="3383"/>
</p:tagLst>
</file>

<file path=ppt/tags/tag268.xml><?xml version="1.0" encoding="utf-8"?>
<p:tagLst xmlns:p="http://schemas.openxmlformats.org/presentationml/2006/main">
  <p:tag name="KSO_WM_BEAUTIFY_FLAG" val="#wm#"/>
  <p:tag name="KSO_WM_TEMPLATE_CATEGORY" val="custom"/>
  <p:tag name="KSO_WM_TEMPLATE_INDEX" val="20202805"/>
</p:tagLst>
</file>

<file path=ppt/tags/tag269.xml><?xml version="1.0" encoding="utf-8"?>
<p:tagLst xmlns:p="http://schemas.openxmlformats.org/presentationml/2006/main">
  <p:tag name="AS_UNIQUEID" val="3385"/>
</p:tagLst>
</file>

<file path=ppt/tags/tag27.xml><?xml version="1.0" encoding="utf-8"?>
<p:tagLst xmlns:p="http://schemas.openxmlformats.org/presentationml/2006/main">
  <p:tag name="AS_UNIQUEID" val="315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p="http://schemas.openxmlformats.org/presentationml/2006/main">
  <p:tag name="AS_UNIQUEID" val="3386"/>
</p:tagLst>
</file>

<file path=ppt/tags/tag271.xml><?xml version="1.0" encoding="utf-8"?>
<p:tagLst xmlns:p="http://schemas.openxmlformats.org/presentationml/2006/main">
  <p:tag name="AS_UNIQUEID" val="3387"/>
</p:tagLst>
</file>

<file path=ppt/tags/tag272.xml><?xml version="1.0" encoding="utf-8"?>
<p:tagLst xmlns:p="http://schemas.openxmlformats.org/presentationml/2006/main">
  <p:tag name="AS_UNIQUEID" val="3388"/>
</p:tagLst>
</file>

<file path=ppt/tags/tag273.xml><?xml version="1.0" encoding="utf-8"?>
<p:tagLst xmlns:p="http://schemas.openxmlformats.org/presentationml/2006/main">
  <p:tag name="AS_UNIQUEID" val="3389"/>
</p:tagLst>
</file>

<file path=ppt/tags/tag274.xml><?xml version="1.0" encoding="utf-8"?>
<p:tagLst xmlns:p="http://schemas.openxmlformats.org/presentationml/2006/main">
  <p:tag name="AS_UNIQUEID" val="3390"/>
</p:tagLst>
</file>

<file path=ppt/tags/tag275.xml><?xml version="1.0" encoding="utf-8"?>
<p:tagLst xmlns:p="http://schemas.openxmlformats.org/presentationml/2006/main">
  <p:tag name="AS_UNIQUEID" val="3391"/>
</p:tagLst>
</file>

<file path=ppt/tags/tag276.xml><?xml version="1.0" encoding="utf-8"?>
<p:tagLst xmlns:p="http://schemas.openxmlformats.org/presentationml/2006/main">
  <p:tag name="AS_UNIQUEID" val="3392"/>
</p:tagLst>
</file>

<file path=ppt/tags/tag277.xml><?xml version="1.0" encoding="utf-8"?>
<p:tagLst xmlns:p="http://schemas.openxmlformats.org/presentationml/2006/main">
  <p:tag name="AS_UNIQUEID" val="3393"/>
</p:tagLst>
</file>

<file path=ppt/tags/tag278.xml><?xml version="1.0" encoding="utf-8"?>
<p:tagLst xmlns:p="http://schemas.openxmlformats.org/presentationml/2006/main">
  <p:tag name="KSO_WM_BEAUTIFY_FLAG" val="#wm#"/>
  <p:tag name="KSO_WM_TEMPLATE_CATEGORY" val="custom"/>
  <p:tag name="KSO_WM_TEMPLATE_INDEX" val="20202805"/>
</p:tagLst>
</file>

<file path=ppt/tags/tag279.xml><?xml version="1.0" encoding="utf-8"?>
<p:tagLst xmlns:p="http://schemas.openxmlformats.org/presentationml/2006/main">
  <p:tag name="AS_UNIQUEID" val="3395"/>
</p:tagLst>
</file>

<file path=ppt/tags/tag28.xml><?xml version="1.0" encoding="utf-8"?>
<p:tagLst xmlns:p="http://schemas.openxmlformats.org/presentationml/2006/main">
  <p:tag name="AS_UNIQUEID" val="315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p="http://schemas.openxmlformats.org/presentationml/2006/main">
  <p:tag name="AS_UNIQUEID" val="3396"/>
</p:tagLst>
</file>

<file path=ppt/tags/tag281.xml><?xml version="1.0" encoding="utf-8"?>
<p:tagLst xmlns:p="http://schemas.openxmlformats.org/presentationml/2006/main">
  <p:tag name="AS_UNIQUEID" val="3397"/>
</p:tagLst>
</file>

<file path=ppt/tags/tag282.xml><?xml version="1.0" encoding="utf-8"?>
<p:tagLst xmlns:p="http://schemas.openxmlformats.org/presentationml/2006/main">
  <p:tag name="AS_UNIQUEID" val="3398"/>
</p:tagLst>
</file>

<file path=ppt/tags/tag283.xml><?xml version="1.0" encoding="utf-8"?>
<p:tagLst xmlns:p="http://schemas.openxmlformats.org/presentationml/2006/main">
  <p:tag name="AS_UNIQUEID" val="3399"/>
</p:tagLst>
</file>

<file path=ppt/tags/tag284.xml><?xml version="1.0" encoding="utf-8"?>
<p:tagLst xmlns:p="http://schemas.openxmlformats.org/presentationml/2006/main">
  <p:tag name="AS_UNIQUEID" val="3400"/>
</p:tagLst>
</file>

<file path=ppt/tags/tag285.xml><?xml version="1.0" encoding="utf-8"?>
<p:tagLst xmlns:p="http://schemas.openxmlformats.org/presentationml/2006/main">
  <p:tag name="AS_UNIQUEID" val="3401"/>
</p:tagLst>
</file>

<file path=ppt/tags/tag286.xml><?xml version="1.0" encoding="utf-8"?>
<p:tagLst xmlns:p="http://schemas.openxmlformats.org/presentationml/2006/main">
  <p:tag name="AS_UNIQUEID" val="3402"/>
</p:tagLst>
</file>

<file path=ppt/tags/tag287.xml><?xml version="1.0" encoding="utf-8"?>
<p:tagLst xmlns:p="http://schemas.openxmlformats.org/presentationml/2006/main">
  <p:tag name="AS_UNIQUEID" val="3403"/>
</p:tagLst>
</file>

<file path=ppt/tags/tag288.xml><?xml version="1.0" encoding="utf-8"?>
<p:tagLst xmlns:p="http://schemas.openxmlformats.org/presentationml/2006/main">
  <p:tag name="KSO_WM_BEAUTIFY_FLAG" val="#wm#"/>
  <p:tag name="KSO_WM_TEMPLATE_CATEGORY" val="custom"/>
  <p:tag name="KSO_WM_TEMPLATE_INDEX" val="20202805"/>
</p:tagLst>
</file>

<file path=ppt/tags/tag289.xml><?xml version="1.0" encoding="utf-8"?>
<p:tagLst xmlns:p="http://schemas.openxmlformats.org/presentationml/2006/main">
  <p:tag name="AS_UNIQUEID" val="3405"/>
</p:tagLst>
</file>

<file path=ppt/tags/tag29.xml><?xml version="1.0" encoding="utf-8"?>
<p:tagLst xmlns:p="http://schemas.openxmlformats.org/presentationml/2006/main">
  <p:tag name="AS_UNIQUEID" val="31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p="http://schemas.openxmlformats.org/presentationml/2006/main">
  <p:tag name="AS_UNIQUEID" val="547"/>
</p:tagLst>
</file>

<file path=ppt/tags/tag291.xml><?xml version="1.0" encoding="utf-8"?>
<p:tagLst xmlns:p="http://schemas.openxmlformats.org/presentationml/2006/main">
  <p:tag name="AS_UNIQUEID" val="548"/>
</p:tagLst>
</file>

<file path=ppt/tags/tag292.xml><?xml version="1.0" encoding="utf-8"?>
<p:tagLst xmlns:p="http://schemas.openxmlformats.org/presentationml/2006/main">
  <p:tag name="AS_UNIQUEID" val="547"/>
  <p:tag name="KSO_WM_BEAUTIFY_FLAG" val=""/>
</p:tagLst>
</file>

<file path=ppt/tags/tag293.xml><?xml version="1.0" encoding="utf-8"?>
<p:tagLst xmlns:p="http://schemas.openxmlformats.org/presentationml/2006/main">
  <p:tag name="AS_UNIQUEID" val="3406"/>
  <p:tag name="KSO_WM_BEAUTIFY_FLAG" val=""/>
</p:tagLst>
</file>

<file path=ppt/tags/tag294.xml><?xml version="1.0" encoding="utf-8"?>
<p:tagLst xmlns:p="http://schemas.openxmlformats.org/presentationml/2006/main">
  <p:tag name="AS_UNIQUEID" val="3407"/>
  <p:tag name="KSO_WM_BEAUTIFY_FLAG" val=""/>
</p:tagLst>
</file>

<file path=ppt/tags/tag295.xml><?xml version="1.0" encoding="utf-8"?>
<p:tagLst xmlns:p="http://schemas.openxmlformats.org/presentationml/2006/main">
  <p:tag name="AS_UNIQUEID" val="3408"/>
  <p:tag name="KSO_WM_BEAUTIFY_FLAG" val=""/>
</p:tagLst>
</file>

<file path=ppt/tags/tag296.xml><?xml version="1.0" encoding="utf-8"?>
<p:tagLst xmlns:p="http://schemas.openxmlformats.org/presentationml/2006/main">
  <p:tag name="AS_UNIQUEID" val="3409"/>
  <p:tag name="KSO_WM_BEAUTIFY_FLAG" val=""/>
</p:tagLst>
</file>

<file path=ppt/tags/tag297.xml><?xml version="1.0" encoding="utf-8"?>
<p:tagLst xmlns:p="http://schemas.openxmlformats.org/presentationml/2006/main">
  <p:tag name="AS_UNIQUEID" val="3410"/>
  <p:tag name="KSO_WM_BEAUTIFY_FLAG" val=""/>
</p:tagLst>
</file>

<file path=ppt/tags/tag298.xml><?xml version="1.0" encoding="utf-8"?>
<p:tagLst xmlns:p="http://schemas.openxmlformats.org/presentationml/2006/main">
  <p:tag name="AS_UNIQUEID" val="3411"/>
  <p:tag name="KSO_WM_BEAUTIFY_FLAG" val=""/>
</p:tagLst>
</file>

<file path=ppt/tags/tag299.xml><?xml version="1.0" encoding="utf-8"?>
<p:tagLst xmlns:p="http://schemas.openxmlformats.org/presentationml/2006/main">
  <p:tag name="AS_UNIQUEID" val="3412"/>
  <p:tag name="KSO_WM_BEAUTIFY_FLAG" val=""/>
</p:tagLst>
</file>

<file path=ppt/tags/tag3.xml><?xml version="1.0" encoding="utf-8"?>
<p:tagLst xmlns:p="http://schemas.openxmlformats.org/presentationml/2006/main">
  <p:tag name="AS_UNIQUEID" val="313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316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p="http://schemas.openxmlformats.org/presentationml/2006/main">
  <p:tag name="AS_UNIQUEID" val="3413"/>
  <p:tag name="KSO_WM_BEAUTIFY_FLAG" val=""/>
</p:tagLst>
</file>

<file path=ppt/tags/tag301.xml><?xml version="1.0" encoding="utf-8"?>
<p:tagLst xmlns:p="http://schemas.openxmlformats.org/presentationml/2006/main">
  <p:tag name="KSO_WM_BEAUTIFY_FLAG" val="#wm#"/>
  <p:tag name="KSO_WM_TEMPLATE_CATEGORY" val="custom"/>
  <p:tag name="KSO_WM_TEMPLATE_INDEX" val="20202805"/>
</p:tagLst>
</file>

<file path=ppt/tags/tag302.xml><?xml version="1.0" encoding="utf-8"?>
<p:tagLst xmlns:p="http://schemas.openxmlformats.org/presentationml/2006/main">
  <p:tag name="AS_UNIQUEID" val="3415"/>
</p:tagLst>
</file>

<file path=ppt/tags/tag303.xml><?xml version="1.0" encoding="utf-8"?>
<p:tagLst xmlns:p="http://schemas.openxmlformats.org/presentationml/2006/main">
  <p:tag name="AS_UNIQUEID" val="3416"/>
</p:tagLst>
</file>

<file path=ppt/tags/tag304.xml><?xml version="1.0" encoding="utf-8"?>
<p:tagLst xmlns:p="http://schemas.openxmlformats.org/presentationml/2006/main">
  <p:tag name="KSO_WM_BEAUTIFY_FLAG" val="#wm#"/>
  <p:tag name="KSO_WM_TEMPLATE_CATEGORY" val="custom"/>
  <p:tag name="KSO_WM_TEMPLATE_INDEX" val="20202805"/>
</p:tagLst>
</file>

<file path=ppt/tags/tag305.xml><?xml version="1.0" encoding="utf-8"?>
<p:tagLst xmlns:p="http://schemas.openxmlformats.org/presentationml/2006/main">
  <p:tag name="AS_UNIQUEID" val="3418"/>
  <p:tag name="KSO_WM_BEAUTIFY_FLAG" val=""/>
</p:tagLst>
</file>

<file path=ppt/tags/tag306.xml><?xml version="1.0" encoding="utf-8"?>
<p:tagLst xmlns:p="http://schemas.openxmlformats.org/presentationml/2006/main">
  <p:tag name="AS_UNIQUEID" val="3419"/>
</p:tagLst>
</file>

<file path=ppt/tags/tag307.xml><?xml version="1.0" encoding="utf-8"?>
<p:tagLst xmlns:p="http://schemas.openxmlformats.org/presentationml/2006/main">
  <p:tag name="AS_UNIQUEID" val="3420"/>
  <p:tag name="KSO_WM_UNIT_TABLE_BEAUTIFY" val="smartTable{57c955d3-2ab3-4571-9705-6d88972ecd52}"/>
  <p:tag name="TABLE_ENDDRAG_ORIGIN_RECT" val="836*310"/>
  <p:tag name="TABLE_ENDDRAG_RECT" val="75*173*836*310"/>
</p:tagLst>
</file>

<file path=ppt/tags/tag308.xml><?xml version="1.0" encoding="utf-8"?>
<p:tagLst xmlns:p="http://schemas.openxmlformats.org/presentationml/2006/main">
  <p:tag name="KSO_WM_BEAUTIFY_FLAG" val="#wm#"/>
  <p:tag name="KSO_WM_TEMPLATE_CATEGORY" val="custom"/>
  <p:tag name="KSO_WM_TEMPLATE_INDEX" val="20205176"/>
</p:tagLst>
</file>

<file path=ppt/tags/tag309.xml><?xml version="1.0" encoding="utf-8"?>
<p:tagLst xmlns:p="http://schemas.openxmlformats.org/presentationml/2006/main">
  <p:tag name="AS_UNIQUEID" val="3422"/>
</p:tagLst>
</file>

<file path=ppt/tags/tag31.xml><?xml version="1.0" encoding="utf-8"?>
<p:tagLst xmlns:p="http://schemas.openxmlformats.org/presentationml/2006/main">
  <p:tag name="AS_UNIQUEID" val="316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0.xml><?xml version="1.0" encoding="utf-8"?>
<p:tagLst xmlns:p="http://schemas.openxmlformats.org/presentationml/2006/main">
  <p:tag name="AS_UNIQUEID" val="3423"/>
  <p:tag name="KSO_WM_UNIT_TABLE_BEAUTIFY" val="smartTable{57c955d3-2ab3-4571-9705-6d88972ecd52}"/>
  <p:tag name="TABLE_ENDDRAG_ORIGIN_RECT" val="836*310"/>
  <p:tag name="TABLE_ENDDRAG_RECT" val="75*173*836*310"/>
</p:tagLst>
</file>

<file path=ppt/tags/tag311.xml><?xml version="1.0" encoding="utf-8"?>
<p:tagLst xmlns:p="http://schemas.openxmlformats.org/presentationml/2006/main">
  <p:tag name="KSO_WM_BEAUTIFY_FLAG" val="#wm#"/>
  <p:tag name="KSO_WM_TEMPLATE_CATEGORY" val="custom"/>
  <p:tag name="KSO_WM_TEMPLATE_INDEX" val="20205176"/>
</p:tagLst>
</file>

<file path=ppt/tags/tag312.xml><?xml version="1.0" encoding="utf-8"?>
<p:tagLst xmlns:p="http://schemas.openxmlformats.org/presentationml/2006/main">
  <p:tag name="AS_UNIQUEID" val="3425"/>
  <p:tag name="KSO_WM_ASSEMBLE_CHIP_INDEX" val="dc8ab5172452436899286f2808371cac"/>
  <p:tag name="KSO_WM_BEAUTIFY_FLAG" val=""/>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Lst>
</file>

<file path=ppt/tags/tag313.xml><?xml version="1.0" encoding="utf-8"?>
<p:tagLst xmlns:p="http://schemas.openxmlformats.org/presentationml/2006/main">
  <p:tag name="AS_UNIQUEID" val="3426"/>
  <p:tag name="KSO_WM_BEAUTIFY_FLAG" val=""/>
</p:tagLst>
</file>

<file path=ppt/tags/tag314.xml><?xml version="1.0" encoding="utf-8"?>
<p:tagLst xmlns:p="http://schemas.openxmlformats.org/presentationml/2006/main">
  <p:tag name="AS_UNIQUEID" val="3427"/>
  <p:tag name="KSO_WM_BEAUTIFY_FLAG" val=""/>
</p:tagLst>
</file>

<file path=ppt/tags/tag315.xml><?xml version="1.0" encoding="utf-8"?>
<p:tagLst xmlns:p="http://schemas.openxmlformats.org/presentationml/2006/main">
  <p:tag name="AS_UNIQUEID" val="3428"/>
  <p:tag name="KSO_WM_BEAUTIFY_FLAG" val=""/>
  <p:tag name="KSO_WM_CHIP_GROUPID" val="5ecf646b86bf8da9b674017f"/>
  <p:tag name="KSO_WM_CHIP_XID" val="5ecf646b86bf8da9b6740180"/>
  <p:tag name="KSO_WM_TAG_VERSION" val="1.0"/>
  <p:tag name="KSO_WM_TEMPLATE_ASSEMBLE_GROUPID" val="60656f9a4054ed1e2fb80d4a"/>
  <p:tag name="KSO_WM_TEMPLATE_ASSEMBLE_XID" val="60656f9a4054ed1e2fb80d4a"/>
  <p:tag name="KSO_WM_TEMPLATE_CATEGORY" val="diagram"/>
  <p:tag name="KSO_WM_TEMPLATE_INDEX" val="20214758"/>
  <p:tag name="KSO_WM_UNIT_BLOCK" val="0"/>
  <p:tag name="KSO_WM_UNIT_COMPATIBLE" val="0"/>
  <p:tag name="KSO_WM_UNIT_DEC_AREA_ID" val="39024fdd6f9a453fa945b991b904676f"/>
  <p:tag name="KSO_WM_UNIT_DECORATE_INFO" val="{&quot;DecorateInfoH&quot;:{&quot;IsAbs&quot;:true},&quot;DecorateInfoW&quot;:{&quot;IsAbs&quot;:true},&quot;DecorateInfoX&quot;:{&quot;IsAbs&quot;:true,&quot;Pos&quot;:0},&quot;DecorateInfoY&quot;:{&quot;IsAbs&quot;:true,&quot;Pos&quot;:0},&quot;ReferentInfo&quot;:{&quot;Id&quot;:&quot;ce380d036bdf41ae9f2cd08fa0943966&quot;,&quot;X&quot;:{&quot;Pos&quot;:0},&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4758_1*i*2"/>
  <p:tag name="KSO_WM_UNIT_INDEX" val="2"/>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3"/>
</p:tagLst>
</file>

<file path=ppt/tags/tag316.xml><?xml version="1.0" encoding="utf-8"?>
<p:tagLst xmlns:p="http://schemas.openxmlformats.org/presentationml/2006/main">
  <p:tag name="AS_UNIQUEID" val="3429"/>
  <p:tag name="KSO_WM_BEAUTIFY_FLAG" val=""/>
</p:tagLst>
</file>

<file path=ppt/tags/tag317.xml><?xml version="1.0" encoding="utf-8"?>
<p:tagLst xmlns:p="http://schemas.openxmlformats.org/presentationml/2006/main">
  <p:tag name="AS_UNIQUEID" val="3430"/>
  <p:tag name="KSO_WM_BEAUTIFY_FLAG" val=""/>
</p:tagLst>
</file>

<file path=ppt/tags/tag318.xml><?xml version="1.0" encoding="utf-8"?>
<p:tagLst xmlns:p="http://schemas.openxmlformats.org/presentationml/2006/main">
  <p:tag name="AS_UNIQUEID" val="3431"/>
</p:tagLst>
</file>

<file path=ppt/tags/tag319.xml><?xml version="1.0" encoding="utf-8"?>
<p:tagLst xmlns:p="http://schemas.openxmlformats.org/presentationml/2006/main">
  <p:tag name="AS_UNIQUEID" val="3432"/>
</p:tagLst>
</file>

<file path=ppt/tags/tag32.xml><?xml version="1.0" encoding="utf-8"?>
<p:tagLst xmlns:p="http://schemas.openxmlformats.org/presentationml/2006/main">
  <p:tag name="AS_UNIQUEID" val="316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0.xml><?xml version="1.0" encoding="utf-8"?>
<p:tagLst xmlns:p="http://schemas.openxmlformats.org/presentationml/2006/main">
  <p:tag name="AS_UNIQUEID" val="3433"/>
</p:tagLst>
</file>

<file path=ppt/tags/tag321.xml><?xml version="1.0" encoding="utf-8"?>
<p:tagLst xmlns:p="http://schemas.openxmlformats.org/presentationml/2006/main">
  <p:tag name="AS_UNIQUEID" val="3434"/>
</p:tagLst>
</file>

<file path=ppt/tags/tag322.xml><?xml version="1.0" encoding="utf-8"?>
<p:tagLst xmlns:p="http://schemas.openxmlformats.org/presentationml/2006/main">
  <p:tag name="KSO_WM_BEAUTIFY_FLAG" val="#wm#"/>
  <p:tag name="KSO_WM_TEMPLATE_CATEGORY" val="custom"/>
  <p:tag name="KSO_WM_TEMPLATE_INDEX" val="20205176"/>
</p:tagLst>
</file>

<file path=ppt/tags/tag323.xml><?xml version="1.0" encoding="utf-8"?>
<p:tagLst xmlns:p="http://schemas.openxmlformats.org/presentationml/2006/main">
  <p:tag name="AS_UNIQUEID" val="3436"/>
  <p:tag name="KSO_WM_BEAUTIFY_FLAG" val=""/>
</p:tagLst>
</file>

<file path=ppt/tags/tag324.xml><?xml version="1.0" encoding="utf-8"?>
<p:tagLst xmlns:p="http://schemas.openxmlformats.org/presentationml/2006/main">
  <p:tag name="AS_UNIQUEID" val="3437"/>
  <p:tag name="KSO_WM_BEAUTIFY_FLAG" val=""/>
</p:tagLst>
</file>

<file path=ppt/tags/tag325.xml><?xml version="1.0" encoding="utf-8"?>
<p:tagLst xmlns:p="http://schemas.openxmlformats.org/presentationml/2006/main">
  <p:tag name="AS_UNIQUEID" val="3438"/>
  <p:tag name="KSO_WM_BEAUTIFY_FLAG" val=""/>
</p:tagLst>
</file>

<file path=ppt/tags/tag326.xml><?xml version="1.0" encoding="utf-8"?>
<p:tagLst xmlns:p="http://schemas.openxmlformats.org/presentationml/2006/main">
  <p:tag name="AS_UNIQUEID" val="3439"/>
  <p:tag name="KSO_WM_BEAUTIFY_FLAG" val=""/>
</p:tagLst>
</file>

<file path=ppt/tags/tag327.xml><?xml version="1.0" encoding="utf-8"?>
<p:tagLst xmlns:p="http://schemas.openxmlformats.org/presentationml/2006/main">
  <p:tag name="AS_UNIQUEID" val="3440"/>
  <p:tag name="KSO_WM_BEAUTIFY_FLAG" val=""/>
</p:tagLst>
</file>

<file path=ppt/tags/tag328.xml><?xml version="1.0" encoding="utf-8"?>
<p:tagLst xmlns:p="http://schemas.openxmlformats.org/presentationml/2006/main">
  <p:tag name="AS_UNIQUEID" val="3441"/>
  <p:tag name="KSO_WM_BEAUTIFY_FLAG" val=""/>
</p:tagLst>
</file>

<file path=ppt/tags/tag329.xml><?xml version="1.0" encoding="utf-8"?>
<p:tagLst xmlns:p="http://schemas.openxmlformats.org/presentationml/2006/main">
  <p:tag name="AS_UNIQUEID" val="3442"/>
  <p:tag name="KSO_WM_BEAUTIFY_FLAG" val=""/>
</p:tagLst>
</file>

<file path=ppt/tags/tag33.xml><?xml version="1.0" encoding="utf-8"?>
<p:tagLst xmlns:p="http://schemas.openxmlformats.org/presentationml/2006/main">
  <p:tag name="AS_UNIQUEID" val="31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p="http://schemas.openxmlformats.org/presentationml/2006/main">
  <p:tag name="AS_UNIQUEID" val="3443"/>
  <p:tag name="KSO_WM_BEAUTIFY_FLAG" val=""/>
</p:tagLst>
</file>

<file path=ppt/tags/tag331.xml><?xml version="1.0" encoding="utf-8"?>
<p:tagLst xmlns:p="http://schemas.openxmlformats.org/presentationml/2006/main">
  <p:tag name="AS_UNIQUEID" val="3444"/>
  <p:tag name="KSO_WM_BEAUTIFY_FLAG" val=""/>
</p:tagLst>
</file>

<file path=ppt/tags/tag332.xml><?xml version="1.0" encoding="utf-8"?>
<p:tagLst xmlns:p="http://schemas.openxmlformats.org/presentationml/2006/main">
  <p:tag name="AS_UNIQUEID" val="3445"/>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4_1"/>
  <p:tag name="KSO_WM_UNIT_INDEX" val="649_4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333.xml><?xml version="1.0" encoding="utf-8"?>
<p:tagLst xmlns:p="http://schemas.openxmlformats.org/presentationml/2006/main">
  <p:tag name="KSO_WM_BEAUTIFY_FLAG" val="#wm#"/>
  <p:tag name="KSO_WM_TEMPLATE_CATEGORY" val="custom"/>
  <p:tag name="KSO_WM_TEMPLATE_INDEX" val="20205176"/>
</p:tagLst>
</file>

<file path=ppt/tags/tag334.xml><?xml version="1.0" encoding="utf-8"?>
<p:tagLst xmlns:p="http://schemas.openxmlformats.org/presentationml/2006/main">
  <p:tag name="AS_UNIQUEID" val="3447"/>
</p:tagLst>
</file>

<file path=ppt/tags/tag335.xml><?xml version="1.0" encoding="utf-8"?>
<p:tagLst xmlns:p="http://schemas.openxmlformats.org/presentationml/2006/main">
  <p:tag name="AS_UNIQUEID" val="3448"/>
</p:tagLst>
</file>

<file path=ppt/tags/tag336.xml><?xml version="1.0" encoding="utf-8"?>
<p:tagLst xmlns:p="http://schemas.openxmlformats.org/presentationml/2006/main">
  <p:tag name="AS_UNIQUEID" val="3449"/>
</p:tagLst>
</file>

<file path=ppt/tags/tag337.xml><?xml version="1.0" encoding="utf-8"?>
<p:tagLst xmlns:p="http://schemas.openxmlformats.org/presentationml/2006/main">
  <p:tag name="AS_UNIQUEID" val="3450"/>
</p:tagLst>
</file>

<file path=ppt/tags/tag338.xml><?xml version="1.0" encoding="utf-8"?>
<p:tagLst xmlns:p="http://schemas.openxmlformats.org/presentationml/2006/main">
  <p:tag name="AS_UNIQUEID" val="3451"/>
</p:tagLst>
</file>

<file path=ppt/tags/tag339.xml><?xml version="1.0" encoding="utf-8"?>
<p:tagLst xmlns:p="http://schemas.openxmlformats.org/presentationml/2006/main">
  <p:tag name="AS_UNIQUEID" val="3452"/>
</p:tagLst>
</file>

<file path=ppt/tags/tag34.xml><?xml version="1.0" encoding="utf-8"?>
<p:tagLst xmlns:p="http://schemas.openxmlformats.org/presentationml/2006/main">
  <p:tag name="AS_UNIQUEID" val="31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p="http://schemas.openxmlformats.org/presentationml/2006/main">
  <p:tag name="AS_UNIQUEID" val="3453"/>
</p:tagLst>
</file>

<file path=ppt/tags/tag341.xml><?xml version="1.0" encoding="utf-8"?>
<p:tagLst xmlns:p="http://schemas.openxmlformats.org/presentationml/2006/main">
  <p:tag name="AS_UNIQUEID" val="3454"/>
</p:tagLst>
</file>

<file path=ppt/tags/tag342.xml><?xml version="1.0" encoding="utf-8"?>
<p:tagLst xmlns:p="http://schemas.openxmlformats.org/presentationml/2006/main">
  <p:tag name="AS_UNIQUEID" val="3455"/>
</p:tagLst>
</file>

<file path=ppt/tags/tag343.xml><?xml version="1.0" encoding="utf-8"?>
<p:tagLst xmlns:p="http://schemas.openxmlformats.org/presentationml/2006/main">
  <p:tag name="AS_UNIQUEID" val="3456"/>
</p:tagLst>
</file>

<file path=ppt/tags/tag344.xml><?xml version="1.0" encoding="utf-8"?>
<p:tagLst xmlns:p="http://schemas.openxmlformats.org/presentationml/2006/main">
  <p:tag name="KSO_WM_BEAUTIFY_FLAG" val="#wm#"/>
  <p:tag name="KSO_WM_TEMPLATE_CATEGORY" val="custom"/>
  <p:tag name="KSO_WM_TEMPLATE_INDEX" val="20204465"/>
</p:tagLst>
</file>

<file path=ppt/tags/tag345.xml><?xml version="1.0" encoding="utf-8"?>
<p:tagLst xmlns:p="http://schemas.openxmlformats.org/presentationml/2006/main">
  <p:tag name="AS_UNIQUEID" val="3458"/>
</p:tagLst>
</file>

<file path=ppt/tags/tag346.xml><?xml version="1.0" encoding="utf-8"?>
<p:tagLst xmlns:p="http://schemas.openxmlformats.org/presentationml/2006/main">
  <p:tag name="AS_UNIQUEID" val="3459"/>
  <p:tag name="KSO_WM_TAG_VERSION" val="1.0"/>
  <p:tag name="KSO_WM_TEMPLATE_CATEGORY" val="mixed"/>
  <p:tag name="KSO_WM_TEMPLATE_INDEX" val="20201947"/>
  <p:tag name="KSO_WM_UNIT_COMPATIBLE" val="0"/>
  <p:tag name="KSO_WM_UNIT_DIAGRAM_ISNUMVISUAL" val="0"/>
  <p:tag name="KSO_WM_UNIT_DIAGRAM_ISREFERUNIT" val="0"/>
  <p:tag name="KSO_WM_UNIT_HIGHLIGHT" val="0"/>
  <p:tag name="KSO_WM_UNIT_ID" val="mixed20201947_149*f*1"/>
  <p:tag name="KSO_WM_UNIT_LAYERLEVEL" val="1"/>
  <p:tag name="KSO_WM_UNIT_NOCLEAR"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TEXT_FILL_FORE_SCHEMECOLOR_INDEX" val="13"/>
  <p:tag name="KSO_WM_UNIT_TEXT_FILL_FORE_SCHEMECOLOR_INDEX_BRIGHTNESS" val="0.25"/>
  <p:tag name="KSO_WM_UNIT_TEXT_FILL_TYPE" val="1"/>
  <p:tag name="KSO_WM_UNIT_TEXTBOXSTYLE_GUID" val="{837c65a9-6381-46d3-81f9-616165d5cbf5}"/>
  <p:tag name="KSO_WM_UNIT_TEXTBOXSTYLE_SHAPETYPE" val="0"/>
  <p:tag name="KSO_WM_UNIT_TEXTBOXSTYLE_TEMPLATETYPE" val="1"/>
  <p:tag name="KSO_WM_UNIT_TEXTBOXSTYLE_TYPE" val="8"/>
  <p:tag name="KSO_WM_UNIT_VALUE" val="92"/>
</p:tagLst>
</file>

<file path=ppt/tags/tag347.xml><?xml version="1.0" encoding="utf-8"?>
<p:tagLst xmlns:p="http://schemas.openxmlformats.org/presentationml/2006/main">
  <p:tag name="KSO_WM_BEAUTIFY_FLAG" val="#wm#"/>
  <p:tag name="KSO_WM_TEMPLATE_CATEGORY" val="custom"/>
  <p:tag name="KSO_WM_TEMPLATE_INDEX" val="20204465"/>
</p:tagLst>
</file>

<file path=ppt/tags/tag348.xml><?xml version="1.0" encoding="utf-8"?>
<p:tagLst xmlns:p="http://schemas.openxmlformats.org/presentationml/2006/main">
  <p:tag name="AS_UNIQUEID" val="3461"/>
</p:tagLst>
</file>

<file path=ppt/tags/tag349.xml><?xml version="1.0" encoding="utf-8"?>
<p:tagLst xmlns:p="http://schemas.openxmlformats.org/presentationml/2006/main">
  <p:tag name="AS_UNIQUEID" val="3462"/>
</p:tagLst>
</file>

<file path=ppt/tags/tag35.xml><?xml version="1.0" encoding="utf-8"?>
<p:tagLst xmlns:p="http://schemas.openxmlformats.org/presentationml/2006/main">
  <p:tag name="AS_UNIQUEID" val="31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p="http://schemas.openxmlformats.org/presentationml/2006/main">
  <p:tag name="AS_UNIQUEID" val="3463"/>
</p:tagLst>
</file>

<file path=ppt/tags/tag351.xml><?xml version="1.0" encoding="utf-8"?>
<p:tagLst xmlns:p="http://schemas.openxmlformats.org/presentationml/2006/main">
  <p:tag name="AS_UNIQUEID" val="3464"/>
</p:tagLst>
</file>

<file path=ppt/tags/tag352.xml><?xml version="1.0" encoding="utf-8"?>
<p:tagLst xmlns:p="http://schemas.openxmlformats.org/presentationml/2006/main">
  <p:tag name="AS_UNIQUEID" val="3465"/>
</p:tagLst>
</file>

<file path=ppt/tags/tag353.xml><?xml version="1.0" encoding="utf-8"?>
<p:tagLst xmlns:p="http://schemas.openxmlformats.org/presentationml/2006/main">
  <p:tag name="AS_UNIQUEID" val="3466"/>
</p:tagLst>
</file>

<file path=ppt/tags/tag354.xml><?xml version="1.0" encoding="utf-8"?>
<p:tagLst xmlns:p="http://schemas.openxmlformats.org/presentationml/2006/main">
  <p:tag name="AS_UNIQUEID" val="3467"/>
</p:tagLst>
</file>

<file path=ppt/tags/tag355.xml><?xml version="1.0" encoding="utf-8"?>
<p:tagLst xmlns:p="http://schemas.openxmlformats.org/presentationml/2006/main">
  <p:tag name="AS_UNIQUEID" val="3468"/>
</p:tagLst>
</file>

<file path=ppt/tags/tag356.xml><?xml version="1.0" encoding="utf-8"?>
<p:tagLst xmlns:p="http://schemas.openxmlformats.org/presentationml/2006/main">
  <p:tag name="AS_UNIQUEID" val="3469"/>
</p:tagLst>
</file>

<file path=ppt/tags/tag357.xml><?xml version="1.0" encoding="utf-8"?>
<p:tagLst xmlns:p="http://schemas.openxmlformats.org/presentationml/2006/main">
  <p:tag name="KSO_WM_BEAUTIFY_FLAG" val="#wm#"/>
  <p:tag name="KSO_WM_TEMPLATE_CATEGORY" val="custom"/>
  <p:tag name="KSO_WM_TEMPLATE_INDEX" val="20204465"/>
</p:tagLst>
</file>

<file path=ppt/tags/tag358.xml><?xml version="1.0" encoding="utf-8"?>
<p:tagLst xmlns:p="http://schemas.openxmlformats.org/presentationml/2006/main">
  <p:tag name="AS_UNIQUEID" val="3471"/>
</p:tagLst>
</file>

<file path=ppt/tags/tag359.xml><?xml version="1.0" encoding="utf-8"?>
<p:tagLst xmlns:p="http://schemas.openxmlformats.org/presentationml/2006/main">
  <p:tag name="AS_UNIQUEID" val="3472"/>
  <p:tag name="KSO_WM_UNIT_TABLE_BEAUTIFY" val="smartTable{69ceb108-bc7b-4b74-9d02-939c8e1a209f}"/>
  <p:tag name="TABLE_ENDDRAG_ORIGIN_RECT" val="715*243"/>
  <p:tag name="TABLE_ENDDRAG_RECT" val="33*106*715*243"/>
</p:tagLst>
</file>

<file path=ppt/tags/tag36.xml><?xml version="1.0" encoding="utf-8"?>
<p:tagLst xmlns:p="http://schemas.openxmlformats.org/presentationml/2006/main">
  <p:tag name="AS_UNIQUEID" val="31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p="http://schemas.openxmlformats.org/presentationml/2006/main">
  <p:tag name="AS_UNIQUEID" val="3473"/>
</p:tagLst>
</file>

<file path=ppt/tags/tag361.xml><?xml version="1.0" encoding="utf-8"?>
<p:tagLst xmlns:p="http://schemas.openxmlformats.org/presentationml/2006/main">
  <p:tag name="AS_UNIQUEID" val="3474"/>
</p:tagLst>
</file>

<file path=ppt/tags/tag362.xml><?xml version="1.0" encoding="utf-8"?>
<p:tagLst xmlns:p="http://schemas.openxmlformats.org/presentationml/2006/main">
  <p:tag name="KSO_WM_BEAUTIFY_FLAG" val="#wm#"/>
  <p:tag name="KSO_WM_TEMPLATE_CATEGORY" val="custom"/>
  <p:tag name="KSO_WM_TEMPLATE_INDEX" val="20204465"/>
</p:tagLst>
</file>

<file path=ppt/tags/tag363.xml><?xml version="1.0" encoding="utf-8"?>
<p:tagLst xmlns:p="http://schemas.openxmlformats.org/presentationml/2006/main">
  <p:tag name="AS_UNIQUEID" val="3476"/>
</p:tagLst>
</file>

<file path=ppt/tags/tag364.xml><?xml version="1.0" encoding="utf-8"?>
<p:tagLst xmlns:p="http://schemas.openxmlformats.org/presentationml/2006/main">
  <p:tag name="AS_UNIQUEID" val="3477"/>
</p:tagLst>
</file>

<file path=ppt/tags/tag365.xml><?xml version="1.0" encoding="utf-8"?>
<p:tagLst xmlns:p="http://schemas.openxmlformats.org/presentationml/2006/main">
  <p:tag name="AS_UNIQUEID" val="3478"/>
</p:tagLst>
</file>

<file path=ppt/tags/tag366.xml><?xml version="1.0" encoding="utf-8"?>
<p:tagLst xmlns:p="http://schemas.openxmlformats.org/presentationml/2006/main">
  <p:tag name="AS_UNIQUEID" val="3479"/>
  <p:tag name="KSO_WM_UNIT_TABLE_BEAUTIFY" val="smartTable{4ff1710f-1d54-4748-9973-e245c2ab50a3}"/>
  <p:tag name="TABLE_ENDDRAG_ORIGIN_RECT" val="838*135"/>
  <p:tag name="TABLE_ENDDRAG_RECT" val="45*367*838*135"/>
</p:tagLst>
</file>

<file path=ppt/tags/tag367.xml><?xml version="1.0" encoding="utf-8"?>
<p:tagLst xmlns:p="http://schemas.openxmlformats.org/presentationml/2006/main">
  <p:tag name="KSO_WM_BEAUTIFY_FLAG" val="#wm#"/>
  <p:tag name="KSO_WM_TEMPLATE_CATEGORY" val="custom"/>
  <p:tag name="KSO_WM_TEMPLATE_INDEX" val="20204465"/>
</p:tagLst>
</file>

<file path=ppt/tags/tag368.xml><?xml version="1.0" encoding="utf-8"?>
<p:tagLst xmlns:p="http://schemas.openxmlformats.org/presentationml/2006/main">
  <p:tag name="AS_UNIQUEID" val="3481"/>
  <p:tag name="KSO_WM_UNIT_TABLE_BEAUTIFY" val="smartTable{bde0f69c-1cc1-4854-9163-37481acea34e}"/>
  <p:tag name="TABLE_ENDDRAG_ORIGIN_RECT" val="364*409"/>
  <p:tag name="TABLE_ENDDRAG_RECT" val="561*79*364*409"/>
</p:tagLst>
</file>

<file path=ppt/tags/tag369.xml><?xml version="1.0" encoding="utf-8"?>
<p:tagLst xmlns:p="http://schemas.openxmlformats.org/presentationml/2006/main">
  <p:tag name="AS_UNIQUEID" val="3482"/>
  <p:tag name="KSO_WM_UNIT_TABLE_BEAUTIFY" val="smartTable{e2442dc8-83df-4e86-9228-bd159ebb1b3f}"/>
  <p:tag name="TABLE_ENDDRAG_ORIGIN_RECT" val="501*427"/>
  <p:tag name="TABLE_ENDDRAG_RECT" val="29*79*501*427"/>
</p:tagLst>
</file>

<file path=ppt/tags/tag37.xml><?xml version="1.0" encoding="utf-8"?>
<p:tagLst xmlns:p="http://schemas.openxmlformats.org/presentationml/2006/main">
  <p:tag name="AS_UNIQUEID" val="316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p="http://schemas.openxmlformats.org/presentationml/2006/main">
  <p:tag name="AS_UNIQUEID" val="3483"/>
</p:tagLst>
</file>

<file path=ppt/tags/tag371.xml><?xml version="1.0" encoding="utf-8"?>
<p:tagLst xmlns:p="http://schemas.openxmlformats.org/presentationml/2006/main">
  <p:tag name="AS_UNIQUEID" val="3484"/>
</p:tagLst>
</file>

<file path=ppt/tags/tag372.xml><?xml version="1.0" encoding="utf-8"?>
<p:tagLst xmlns:p="http://schemas.openxmlformats.org/presentationml/2006/main">
  <p:tag name="AS_UNIQUEID" val="3485"/>
</p:tagLst>
</file>

<file path=ppt/tags/tag373.xml><?xml version="1.0" encoding="utf-8"?>
<p:tagLst xmlns:p="http://schemas.openxmlformats.org/presentationml/2006/main">
  <p:tag name="AS_UNIQUEID" val="2336"/>
</p:tagLst>
</file>

<file path=ppt/tags/tag374.xml><?xml version="1.0" encoding="utf-8"?>
<p:tagLst xmlns:p="http://schemas.openxmlformats.org/presentationml/2006/main">
  <p:tag name="KSO_WM_BEAUTIFY_FLAG" val="#wm#"/>
  <p:tag name="KSO_WM_TEMPLATE_CATEGORY" val="custom"/>
  <p:tag name="KSO_WM_TEMPLATE_INDEX" val="20204465"/>
</p:tagLst>
</file>

<file path=ppt/tags/tag375.xml><?xml version="1.0" encoding="utf-8"?>
<p:tagLst xmlns:p="http://schemas.openxmlformats.org/presentationml/2006/main">
  <p:tag name="AS_UNIQUEID" val="3487"/>
</p:tagLst>
</file>

<file path=ppt/tags/tag376.xml><?xml version="1.0" encoding="utf-8"?>
<p:tagLst xmlns:p="http://schemas.openxmlformats.org/presentationml/2006/main">
  <p:tag name="AS_UNIQUEID" val="3488"/>
</p:tagLst>
</file>

<file path=ppt/tags/tag377.xml><?xml version="1.0" encoding="utf-8"?>
<p:tagLst xmlns:p="http://schemas.openxmlformats.org/presentationml/2006/main">
  <p:tag name="AS_UNIQUEID" val="3489"/>
</p:tagLst>
</file>

<file path=ppt/tags/tag378.xml><?xml version="1.0" encoding="utf-8"?>
<p:tagLst xmlns:p="http://schemas.openxmlformats.org/presentationml/2006/main">
  <p:tag name="AS_UNIQUEID" val="3490"/>
</p:tagLst>
</file>

<file path=ppt/tags/tag379.xml><?xml version="1.0" encoding="utf-8"?>
<p:tagLst xmlns:p="http://schemas.openxmlformats.org/presentationml/2006/main">
  <p:tag name="AS_UNIQUEID" val="3491"/>
</p:tagLst>
</file>

<file path=ppt/tags/tag38.xml><?xml version="1.0" encoding="utf-8"?>
<p:tagLst xmlns:p="http://schemas.openxmlformats.org/presentationml/2006/main">
  <p:tag name="AS_UNIQUEID" val="316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p="http://schemas.openxmlformats.org/presentationml/2006/main">
  <p:tag name="AS_UNIQUEID" val="3492"/>
</p:tagLst>
</file>

<file path=ppt/tags/tag381.xml><?xml version="1.0" encoding="utf-8"?>
<p:tagLst xmlns:p="http://schemas.openxmlformats.org/presentationml/2006/main">
  <p:tag name="AS_UNIQUEID" val="3493"/>
</p:tagLst>
</file>

<file path=ppt/tags/tag382.xml><?xml version="1.0" encoding="utf-8"?>
<p:tagLst xmlns:p="http://schemas.openxmlformats.org/presentationml/2006/main">
  <p:tag name="AS_UNIQUEID" val="3494"/>
</p:tagLst>
</file>

<file path=ppt/tags/tag383.xml><?xml version="1.0" encoding="utf-8"?>
<p:tagLst xmlns:p="http://schemas.openxmlformats.org/presentationml/2006/main">
  <p:tag name="AS_UNIQUEID" val="3495"/>
</p:tagLst>
</file>

<file path=ppt/tags/tag384.xml><?xml version="1.0" encoding="utf-8"?>
<p:tagLst xmlns:p="http://schemas.openxmlformats.org/presentationml/2006/main">
  <p:tag name="KSO_WM_BEAUTIFY_FLAG" val="#wm#"/>
  <p:tag name="KSO_WM_TEMPLATE_CATEGORY" val="custom"/>
  <p:tag name="KSO_WM_TEMPLATE_INDEX" val="20204465"/>
</p:tagLst>
</file>

<file path=ppt/tags/tag385.xml><?xml version="1.0" encoding="utf-8"?>
<p:tagLst xmlns:p="http://schemas.openxmlformats.org/presentationml/2006/main">
  <p:tag name="AS_UNIQUEID" val="3497"/>
</p:tagLst>
</file>

<file path=ppt/tags/tag386.xml><?xml version="1.0" encoding="utf-8"?>
<p:tagLst xmlns:p="http://schemas.openxmlformats.org/presentationml/2006/main">
  <p:tag name="AS_UNIQUEID" val="3498"/>
</p:tagLst>
</file>

<file path=ppt/tags/tag387.xml><?xml version="1.0" encoding="utf-8"?>
<p:tagLst xmlns:p="http://schemas.openxmlformats.org/presentationml/2006/main">
  <p:tag name="AS_UNIQUEID" val="3499"/>
  <p:tag name="KSO_WM_UNIT_TABLE_BEAUTIFY" val="smartTable{b0866007-97da-4628-b95b-6a5295125041}"/>
  <p:tag name="TABLE_ENDDRAG_ORIGIN_RECT" val="610*188"/>
  <p:tag name="TABLE_ENDDRAG_RECT" val="311*161*610*189"/>
</p:tagLst>
</file>

<file path=ppt/tags/tag388.xml><?xml version="1.0" encoding="utf-8"?>
<p:tagLst xmlns:p="http://schemas.openxmlformats.org/presentationml/2006/main">
  <p:tag name="AS_UNIQUEID" val="3500"/>
</p:tagLst>
</file>

<file path=ppt/tags/tag389.xml><?xml version="1.0" encoding="utf-8"?>
<p:tagLst xmlns:p="http://schemas.openxmlformats.org/presentationml/2006/main">
  <p:tag name="AS_UNIQUEID" val="3501"/>
</p:tagLst>
</file>

<file path=ppt/tags/tag39.xml><?xml version="1.0" encoding="utf-8"?>
<p:tagLst xmlns:p="http://schemas.openxmlformats.org/presentationml/2006/main">
  <p:tag name="AS_UNIQUEID" val="317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0.xml><?xml version="1.0" encoding="utf-8"?>
<p:tagLst xmlns:p="http://schemas.openxmlformats.org/presentationml/2006/main">
  <p:tag name="AS_UNIQUEID" val="3502"/>
  <p:tag name="KSO_WM_UNIT_TABLE_BEAUTIFY" val="smartTable{5966b9b7-0969-448a-a1b5-cf81a21427d3}"/>
  <p:tag name="TABLE_ENDDRAG_ORIGIN_RECT" val="873*173"/>
  <p:tag name="TABLE_ENDDRAG_RECT" val="48*301*873*173"/>
</p:tagLst>
</file>

<file path=ppt/tags/tag391.xml><?xml version="1.0" encoding="utf-8"?>
<p:tagLst xmlns:p="http://schemas.openxmlformats.org/presentationml/2006/main">
  <p:tag name="KSO_WM_BEAUTIFY_FLAG" val="#wm#"/>
  <p:tag name="KSO_WM_TEMPLATE_CATEGORY" val="custom"/>
  <p:tag name="KSO_WM_TEMPLATE_INDEX" val="20204465"/>
</p:tagLst>
</file>

<file path=ppt/tags/tag392.xml><?xml version="1.0" encoding="utf-8"?>
<p:tagLst xmlns:p="http://schemas.openxmlformats.org/presentationml/2006/main">
  <p:tag name="AS_UNIQUEID" val="3504"/>
</p:tagLst>
</file>

<file path=ppt/tags/tag393.xml><?xml version="1.0" encoding="utf-8"?>
<p:tagLst xmlns:p="http://schemas.openxmlformats.org/presentationml/2006/main">
  <p:tag name="AS_UNIQUEID" val="3505"/>
</p:tagLst>
</file>

<file path=ppt/tags/tag394.xml><?xml version="1.0" encoding="utf-8"?>
<p:tagLst xmlns:p="http://schemas.openxmlformats.org/presentationml/2006/main">
  <p:tag name="AS_UNIQUEID" val="3506"/>
</p:tagLst>
</file>

<file path=ppt/tags/tag395.xml><?xml version="1.0" encoding="utf-8"?>
<p:tagLst xmlns:p="http://schemas.openxmlformats.org/presentationml/2006/main">
  <p:tag name="AS_UNIQUEID" val="3507"/>
</p:tagLst>
</file>

<file path=ppt/tags/tag396.xml><?xml version="1.0" encoding="utf-8"?>
<p:tagLst xmlns:p="http://schemas.openxmlformats.org/presentationml/2006/main">
  <p:tag name="AS_UNIQUEID" val="3508"/>
</p:tagLst>
</file>

<file path=ppt/tags/tag397.xml><?xml version="1.0" encoding="utf-8"?>
<p:tagLst xmlns:p="http://schemas.openxmlformats.org/presentationml/2006/main">
  <p:tag name="AS_UNIQUEID" val="3126"/>
</p:tagLst>
</file>

<file path=ppt/tags/tag398.xml><?xml version="1.0" encoding="utf-8"?>
<p:tagLst xmlns:p="http://schemas.openxmlformats.org/presentationml/2006/main">
  <p:tag name="AS_UNIQUEID" val="3509"/>
</p:tagLst>
</file>

<file path=ppt/tags/tag399.xml><?xml version="1.0" encoding="utf-8"?>
<p:tagLst xmlns:p="http://schemas.openxmlformats.org/presentationml/2006/main">
  <p:tag name="KSO_WM_BEAUTIFY_FLAG" val="#wm#"/>
  <p:tag name="KSO_WM_TEMPLATE_CATEGORY" val="custom"/>
  <p:tag name="KSO_WM_TEMPLATE_INDEX" val="20204465"/>
</p:tagLst>
</file>

<file path=ppt/tags/tag4.xml><?xml version="1.0" encoding="utf-8"?>
<p:tagLst xmlns:p="http://schemas.openxmlformats.org/presentationml/2006/main">
  <p:tag name="AS_UNIQUEID" val="313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317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00.xml><?xml version="1.0" encoding="utf-8"?>
<p:tagLst xmlns:p="http://schemas.openxmlformats.org/presentationml/2006/main">
  <p:tag name="AS_UNIQUEID" val="3511"/>
</p:tagLst>
</file>

<file path=ppt/tags/tag401.xml><?xml version="1.0" encoding="utf-8"?>
<p:tagLst xmlns:p="http://schemas.openxmlformats.org/presentationml/2006/main">
  <p:tag name="AS_UNIQUEID" val="3512"/>
</p:tagLst>
</file>

<file path=ppt/tags/tag402.xml><?xml version="1.0" encoding="utf-8"?>
<p:tagLst xmlns:p="http://schemas.openxmlformats.org/presentationml/2006/main">
  <p:tag name="AS_UNIQUEID" val="3513"/>
</p:tagLst>
</file>

<file path=ppt/tags/tag403.xml><?xml version="1.0" encoding="utf-8"?>
<p:tagLst xmlns:p="http://schemas.openxmlformats.org/presentationml/2006/main">
  <p:tag name="AS_UNIQUEID" val="3514"/>
</p:tagLst>
</file>

<file path=ppt/tags/tag404.xml><?xml version="1.0" encoding="utf-8"?>
<p:tagLst xmlns:p="http://schemas.openxmlformats.org/presentationml/2006/main">
  <p:tag name="AS_UNIQUEID" val="3515"/>
</p:tagLst>
</file>

<file path=ppt/tags/tag405.xml><?xml version="1.0" encoding="utf-8"?>
<p:tagLst xmlns:p="http://schemas.openxmlformats.org/presentationml/2006/main">
  <p:tag name="AS_UNIQUEID" val="3516"/>
</p:tagLst>
</file>

<file path=ppt/tags/tag406.xml><?xml version="1.0" encoding="utf-8"?>
<p:tagLst xmlns:p="http://schemas.openxmlformats.org/presentationml/2006/main">
  <p:tag name="AS_UNIQUEID" val="3517"/>
</p:tagLst>
</file>

<file path=ppt/tags/tag407.xml><?xml version="1.0" encoding="utf-8"?>
<p:tagLst xmlns:p="http://schemas.openxmlformats.org/presentationml/2006/main">
  <p:tag name="KSO_WM_BEAUTIFY_FLAG" val="#wm#"/>
  <p:tag name="KSO_WM_TEMPLATE_CATEGORY" val="custom"/>
  <p:tag name="KSO_WM_TEMPLATE_INDEX" val="20204465"/>
</p:tagLst>
</file>

<file path=ppt/tags/tag408.xml><?xml version="1.0" encoding="utf-8"?>
<p:tagLst xmlns:p="http://schemas.openxmlformats.org/presentationml/2006/main">
  <p:tag name="AS_UNIQUEID" val="3519"/>
</p:tagLst>
</file>

<file path=ppt/tags/tag409.xml><?xml version="1.0" encoding="utf-8"?>
<p:tagLst xmlns:p="http://schemas.openxmlformats.org/presentationml/2006/main">
  <p:tag name="AS_UNIQUEID" val="3520"/>
</p:tagLst>
</file>

<file path=ppt/tags/tag41.xml><?xml version="1.0" encoding="utf-8"?>
<p:tagLst xmlns:p="http://schemas.openxmlformats.org/presentationml/2006/main">
  <p:tag name="AS_UNIQUEID" val="317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0.xml><?xml version="1.0" encoding="utf-8"?>
<p:tagLst xmlns:p="http://schemas.openxmlformats.org/presentationml/2006/main">
  <p:tag name="KSO_WM_BEAUTIFY_FLAG" val="#wm#"/>
  <p:tag name="KSO_WM_TEMPLATE_CATEGORY" val="custom"/>
  <p:tag name="KSO_WM_TEMPLATE_INDEX" val="20204465"/>
</p:tagLst>
</file>

<file path=ppt/tags/tag411.xml><?xml version="1.0" encoding="utf-8"?>
<p:tagLst xmlns:p="http://schemas.openxmlformats.org/presentationml/2006/main">
  <p:tag name="AS_UNIQUEID" val="3522"/>
</p:tagLst>
</file>

<file path=ppt/tags/tag412.xml><?xml version="1.0" encoding="utf-8"?>
<p:tagLst xmlns:p="http://schemas.openxmlformats.org/presentationml/2006/main">
  <p:tag name="AS_UNIQUEID" val="3523"/>
</p:tagLst>
</file>

<file path=ppt/tags/tag413.xml><?xml version="1.0" encoding="utf-8"?>
<p:tagLst xmlns:p="http://schemas.openxmlformats.org/presentationml/2006/main">
  <p:tag name="AS_UNIQUEID" val="3524"/>
</p:tagLst>
</file>

<file path=ppt/tags/tag414.xml><?xml version="1.0" encoding="utf-8"?>
<p:tagLst xmlns:p="http://schemas.openxmlformats.org/presentationml/2006/main">
  <p:tag name="AS_UNIQUEID" val="3525"/>
</p:tagLst>
</file>

<file path=ppt/tags/tag415.xml><?xml version="1.0" encoding="utf-8"?>
<p:tagLst xmlns:p="http://schemas.openxmlformats.org/presentationml/2006/main">
  <p:tag name="AS_UNIQUEID" val="3526"/>
</p:tagLst>
</file>

<file path=ppt/tags/tag416.xml><?xml version="1.0" encoding="utf-8"?>
<p:tagLst xmlns:p="http://schemas.openxmlformats.org/presentationml/2006/main">
  <p:tag name="AS_UNIQUEID" val="3527"/>
</p:tagLst>
</file>

<file path=ppt/tags/tag417.xml><?xml version="1.0" encoding="utf-8"?>
<p:tagLst xmlns:p="http://schemas.openxmlformats.org/presentationml/2006/main">
  <p:tag name="AS_UNIQUEID" val="3528"/>
</p:tagLst>
</file>

<file path=ppt/tags/tag418.xml><?xml version="1.0" encoding="utf-8"?>
<p:tagLst xmlns:p="http://schemas.openxmlformats.org/presentationml/2006/main">
  <p:tag name="AS_UNIQUEID" val="3529"/>
</p:tagLst>
</file>

<file path=ppt/tags/tag419.xml><?xml version="1.0" encoding="utf-8"?>
<p:tagLst xmlns:p="http://schemas.openxmlformats.org/presentationml/2006/main">
  <p:tag name="AS_UNIQUEID" val="3530"/>
</p:tagLst>
</file>

<file path=ppt/tags/tag42.xml><?xml version="1.0" encoding="utf-8"?>
<p:tagLst xmlns:p="http://schemas.openxmlformats.org/presentationml/2006/main">
  <p:tag name="AS_UNIQUEID" val="317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0.xml><?xml version="1.0" encoding="utf-8"?>
<p:tagLst xmlns:p="http://schemas.openxmlformats.org/presentationml/2006/main">
  <p:tag name="AS_UNIQUEID" val="3531"/>
</p:tagLst>
</file>

<file path=ppt/tags/tag421.xml><?xml version="1.0" encoding="utf-8"?>
<p:tagLst xmlns:p="http://schemas.openxmlformats.org/presentationml/2006/main">
  <p:tag name="AS_UNIQUEID" val="3532"/>
</p:tagLst>
</file>

<file path=ppt/tags/tag422.xml><?xml version="1.0" encoding="utf-8"?>
<p:tagLst xmlns:p="http://schemas.openxmlformats.org/presentationml/2006/main">
  <p:tag name="AS_UNIQUEID" val="3533"/>
</p:tagLst>
</file>

<file path=ppt/tags/tag423.xml><?xml version="1.0" encoding="utf-8"?>
<p:tagLst xmlns:p="http://schemas.openxmlformats.org/presentationml/2006/main">
  <p:tag name="AS_UNIQUEID" val="3534"/>
</p:tagLst>
</file>

<file path=ppt/tags/tag424.xml><?xml version="1.0" encoding="utf-8"?>
<p:tagLst xmlns:p="http://schemas.openxmlformats.org/presentationml/2006/main">
  <p:tag name="AS_UNIQUEID" val="3535"/>
</p:tagLst>
</file>

<file path=ppt/tags/tag425.xml><?xml version="1.0" encoding="utf-8"?>
<p:tagLst xmlns:p="http://schemas.openxmlformats.org/presentationml/2006/main">
  <p:tag name="AS_UNIQUEID" val="3536"/>
</p:tagLst>
</file>

<file path=ppt/tags/tag426.xml><?xml version="1.0" encoding="utf-8"?>
<p:tagLst xmlns:p="http://schemas.openxmlformats.org/presentationml/2006/main">
  <p:tag name="AS_UNIQUEID" val="3537"/>
</p:tagLst>
</file>

<file path=ppt/tags/tag427.xml><?xml version="1.0" encoding="utf-8"?>
<p:tagLst xmlns:p="http://schemas.openxmlformats.org/presentationml/2006/main">
  <p:tag name="AS_UNIQUEID" val="3538"/>
</p:tagLst>
</file>

<file path=ppt/tags/tag428.xml><?xml version="1.0" encoding="utf-8"?>
<p:tagLst xmlns:p="http://schemas.openxmlformats.org/presentationml/2006/main">
  <p:tag name="AS_UNIQUEID" val="3539"/>
</p:tagLst>
</file>

<file path=ppt/tags/tag429.xml><?xml version="1.0" encoding="utf-8"?>
<p:tagLst xmlns:p="http://schemas.openxmlformats.org/presentationml/2006/main">
  <p:tag name="AS_UNIQUEID" val="3540"/>
</p:tagLst>
</file>

<file path=ppt/tags/tag43.xml><?xml version="1.0" encoding="utf-8"?>
<p:tagLst xmlns:p="http://schemas.openxmlformats.org/presentationml/2006/main">
  <p:tag name="AS_UNIQUEID" val="317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0.xml><?xml version="1.0" encoding="utf-8"?>
<p:tagLst xmlns:p="http://schemas.openxmlformats.org/presentationml/2006/main">
  <p:tag name="AS_UNIQUEID" val="3541"/>
</p:tagLst>
</file>

<file path=ppt/tags/tag431.xml><?xml version="1.0" encoding="utf-8"?>
<p:tagLst xmlns:p="http://schemas.openxmlformats.org/presentationml/2006/main">
  <p:tag name="AS_UNIQUEID" val="3542"/>
</p:tagLst>
</file>

<file path=ppt/tags/tag432.xml><?xml version="1.0" encoding="utf-8"?>
<p:tagLst xmlns:p="http://schemas.openxmlformats.org/presentationml/2006/main">
  <p:tag name="AS_UNIQUEID" val="3543"/>
</p:tagLst>
</file>

<file path=ppt/tags/tag433.xml><?xml version="1.0" encoding="utf-8"?>
<p:tagLst xmlns:p="http://schemas.openxmlformats.org/presentationml/2006/main">
  <p:tag name="AS_UNIQUEID" val="3544"/>
</p:tagLst>
</file>

<file path=ppt/tags/tag434.xml><?xml version="1.0" encoding="utf-8"?>
<p:tagLst xmlns:p="http://schemas.openxmlformats.org/presentationml/2006/main">
  <p:tag name="AS_UNIQUEID" val="3545"/>
</p:tagLst>
</file>

<file path=ppt/tags/tag435.xml><?xml version="1.0" encoding="utf-8"?>
<p:tagLst xmlns:p="http://schemas.openxmlformats.org/presentationml/2006/main">
  <p:tag name="AS_UNIQUEID" val="3546"/>
</p:tagLst>
</file>

<file path=ppt/tags/tag436.xml><?xml version="1.0" encoding="utf-8"?>
<p:tagLst xmlns:p="http://schemas.openxmlformats.org/presentationml/2006/main">
  <p:tag name="KSO_WM_BEAUTIFY_FLAG" val="#wm#"/>
  <p:tag name="KSO_WM_TEMPLATE_CATEGORY" val="custom"/>
  <p:tag name="KSO_WM_TEMPLATE_INDEX" val="20204465"/>
</p:tagLst>
</file>

<file path=ppt/tags/tag437.xml><?xml version="1.0" encoding="utf-8"?>
<p:tagLst xmlns:p="http://schemas.openxmlformats.org/presentationml/2006/main">
  <p:tag name="AS_UNIQUEID" val="3548"/>
</p:tagLst>
</file>

<file path=ppt/tags/tag438.xml><?xml version="1.0" encoding="utf-8"?>
<p:tagLst xmlns:p="http://schemas.openxmlformats.org/presentationml/2006/main">
  <p:tag name="AS_UNIQUEID" val="3549"/>
  <p:tag name="KSO_WM_UNIT_TABLE_BEAUTIFY" val="smartTable{80e1581b-cd56-476e-a069-b07b87e9a43f}"/>
  <p:tag name="TABLE_ENDDRAG_ORIGIN_RECT" val="484*148"/>
  <p:tag name="TABLE_ENDDRAG_RECT" val="45*191*484*148"/>
</p:tagLst>
</file>

<file path=ppt/tags/tag439.xml><?xml version="1.0" encoding="utf-8"?>
<p:tagLst xmlns:p="http://schemas.openxmlformats.org/presentationml/2006/main">
  <p:tag name="AS_UNIQUEID" val="3550"/>
</p:tagLst>
</file>

<file path=ppt/tags/tag44.xml><?xml version="1.0" encoding="utf-8"?>
<p:tagLst xmlns:p="http://schemas.openxmlformats.org/presentationml/2006/main">
  <p:tag name="AS_UNIQUEID" val="317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40.xml><?xml version="1.0" encoding="utf-8"?>
<p:tagLst xmlns:p="http://schemas.openxmlformats.org/presentationml/2006/main">
  <p:tag name="AS_UNIQUEID" val="3551"/>
</p:tagLst>
</file>

<file path=ppt/tags/tag441.xml><?xml version="1.0" encoding="utf-8"?>
<p:tagLst xmlns:p="http://schemas.openxmlformats.org/presentationml/2006/main">
  <p:tag name="AS_UNIQUEID" val="3552"/>
</p:tagLst>
</file>

<file path=ppt/tags/tag442.xml><?xml version="1.0" encoding="utf-8"?>
<p:tagLst xmlns:p="http://schemas.openxmlformats.org/presentationml/2006/main">
  <p:tag name="AS_UNIQUEID" val="3553"/>
  <p:tag name="KSO_WM_BEAUTIFY_FLAG" val=""/>
</p:tagLst>
</file>

<file path=ppt/tags/tag443.xml><?xml version="1.0" encoding="utf-8"?>
<p:tagLst xmlns:p="http://schemas.openxmlformats.org/presentationml/2006/main">
  <p:tag name="AS_UNIQUEID" val="3554"/>
  <p:tag name="KSO_WM_BEAUTIFY_FLAG" val=""/>
</p:tagLst>
</file>

<file path=ppt/tags/tag444.xml><?xml version="1.0" encoding="utf-8"?>
<p:tagLst xmlns:p="http://schemas.openxmlformats.org/presentationml/2006/main">
  <p:tag name="AS_UNIQUEID" val="3555"/>
  <p:tag name="KSO_WM_BEAUTIFY_FLAG" val=""/>
</p:tagLst>
</file>

<file path=ppt/tags/tag445.xml><?xml version="1.0" encoding="utf-8"?>
<p:tagLst xmlns:p="http://schemas.openxmlformats.org/presentationml/2006/main">
  <p:tag name="AS_UNIQUEID" val="3556"/>
  <p:tag name="KSO_WM_BEAUTIFY_FLAG" val=""/>
</p:tagLst>
</file>

<file path=ppt/tags/tag446.xml><?xml version="1.0" encoding="utf-8"?>
<p:tagLst xmlns:p="http://schemas.openxmlformats.org/presentationml/2006/main">
  <p:tag name="AS_UNIQUEID" val="3557"/>
  <p:tag name="KSO_WM_BEAUTIFY_FLAG" val=""/>
</p:tagLst>
</file>

<file path=ppt/tags/tag447.xml><?xml version="1.0" encoding="utf-8"?>
<p:tagLst xmlns:p="http://schemas.openxmlformats.org/presentationml/2006/main">
  <p:tag name="AS_UNIQUEID" val="3558"/>
  <p:tag name="KSO_WM_BEAUTIFY_FLAG" val=""/>
</p:tagLst>
</file>

<file path=ppt/tags/tag448.xml><?xml version="1.0" encoding="utf-8"?>
<p:tagLst xmlns:p="http://schemas.openxmlformats.org/presentationml/2006/main">
  <p:tag name="KSO_WM_BEAUTIFY_FLAG" val="#wm#"/>
  <p:tag name="KSO_WM_TEMPLATE_CATEGORY" val="custom"/>
  <p:tag name="KSO_WM_TEMPLATE_INDEX" val="20204465"/>
</p:tagLst>
</file>

<file path=ppt/tags/tag449.xml><?xml version="1.0" encoding="utf-8"?>
<p:tagLst xmlns:p="http://schemas.openxmlformats.org/presentationml/2006/main">
  <p:tag name="AS_UNIQUEID" val="3560"/>
</p:tagLst>
</file>

<file path=ppt/tags/tag45.xml><?xml version="1.0" encoding="utf-8"?>
<p:tagLst xmlns:p="http://schemas.openxmlformats.org/presentationml/2006/main">
  <p:tag name="AS_UNIQUEID" val="317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50.xml><?xml version="1.0" encoding="utf-8"?>
<p:tagLst xmlns:p="http://schemas.openxmlformats.org/presentationml/2006/main">
  <p:tag name="AS_UNIQUEID" val="3561"/>
</p:tagLst>
</file>

<file path=ppt/tags/tag451.xml><?xml version="1.0" encoding="utf-8"?>
<p:tagLst xmlns:p="http://schemas.openxmlformats.org/presentationml/2006/main">
  <p:tag name="AS_UNIQUEID" val="3562"/>
</p:tagLst>
</file>

<file path=ppt/tags/tag452.xml><?xml version="1.0" encoding="utf-8"?>
<p:tagLst xmlns:p="http://schemas.openxmlformats.org/presentationml/2006/main">
  <p:tag name="AS_UNIQUEID" val="3563"/>
</p:tagLst>
</file>

<file path=ppt/tags/tag453.xml><?xml version="1.0" encoding="utf-8"?>
<p:tagLst xmlns:p="http://schemas.openxmlformats.org/presentationml/2006/main">
  <p:tag name="KSO_WM_BEAUTIFY_FLAG" val="#wm#"/>
  <p:tag name="KSO_WM_TEMPLATE_CATEGORY" val="custom"/>
  <p:tag name="KSO_WM_TEMPLATE_INDEX" val="20204465"/>
</p:tagLst>
</file>

<file path=ppt/tags/tag454.xml><?xml version="1.0" encoding="utf-8"?>
<p:tagLst xmlns:p="http://schemas.openxmlformats.org/presentationml/2006/main">
  <p:tag name="AS_UNIQUEID" val="3565"/>
</p:tagLst>
</file>

<file path=ppt/tags/tag455.xml><?xml version="1.0" encoding="utf-8"?>
<p:tagLst xmlns:p="http://schemas.openxmlformats.org/presentationml/2006/main">
  <p:tag name="AS_UNIQUEID" val="3566"/>
</p:tagLst>
</file>

<file path=ppt/tags/tag456.xml><?xml version="1.0" encoding="utf-8"?>
<p:tagLst xmlns:p="http://schemas.openxmlformats.org/presentationml/2006/main">
  <p:tag name="AS_UNIQUEID" val="3567"/>
</p:tagLst>
</file>

<file path=ppt/tags/tag457.xml><?xml version="1.0" encoding="utf-8"?>
<p:tagLst xmlns:p="http://schemas.openxmlformats.org/presentationml/2006/main">
  <p:tag name="AS_UNIQUEID" val="3568"/>
</p:tagLst>
</file>

<file path=ppt/tags/tag458.xml><?xml version="1.0" encoding="utf-8"?>
<p:tagLst xmlns:p="http://schemas.openxmlformats.org/presentationml/2006/main">
  <p:tag name="AS_UNIQUEID" val="3569"/>
</p:tagLst>
</file>

<file path=ppt/tags/tag459.xml><?xml version="1.0" encoding="utf-8"?>
<p:tagLst xmlns:p="http://schemas.openxmlformats.org/presentationml/2006/main">
  <p:tag name="AS_UNIQUEID" val="3570"/>
</p:tagLst>
</file>

<file path=ppt/tags/tag46.xml><?xml version="1.0" encoding="utf-8"?>
<p:tagLst xmlns:p="http://schemas.openxmlformats.org/presentationml/2006/main">
  <p:tag name="AS_UNIQUEID" val="317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60.xml><?xml version="1.0" encoding="utf-8"?>
<p:tagLst xmlns:p="http://schemas.openxmlformats.org/presentationml/2006/main">
  <p:tag name="AS_UNIQUEID" val="3571"/>
</p:tagLst>
</file>

<file path=ppt/tags/tag461.xml><?xml version="1.0" encoding="utf-8"?>
<p:tagLst xmlns:p="http://schemas.openxmlformats.org/presentationml/2006/main">
  <p:tag name="AS_UNIQUEID" val="2130"/>
</p:tagLst>
</file>

<file path=ppt/tags/tag462.xml><?xml version="1.0" encoding="utf-8"?>
<p:tagLst xmlns:p="http://schemas.openxmlformats.org/presentationml/2006/main">
  <p:tag name="AS_UNIQUEID" val="2131"/>
</p:tagLst>
</file>

<file path=ppt/tags/tag463.xml><?xml version="1.0" encoding="utf-8"?>
<p:tagLst xmlns:p="http://schemas.openxmlformats.org/presentationml/2006/main">
  <p:tag name="AS_UNIQUEID" val="2132"/>
</p:tagLst>
</file>

<file path=ppt/tags/tag464.xml><?xml version="1.0" encoding="utf-8"?>
<p:tagLst xmlns:p="http://schemas.openxmlformats.org/presentationml/2006/main">
  <p:tag name="AS_UNIQUEID" val="2133"/>
</p:tagLst>
</file>

<file path=ppt/tags/tag465.xml><?xml version="1.0" encoding="utf-8"?>
<p:tagLst xmlns:p="http://schemas.openxmlformats.org/presentationml/2006/main">
  <p:tag name="AS_UNIQUEID" val="2134"/>
</p:tagLst>
</file>

<file path=ppt/tags/tag466.xml><?xml version="1.0" encoding="utf-8"?>
<p:tagLst xmlns:p="http://schemas.openxmlformats.org/presentationml/2006/main">
  <p:tag name="AS_UNIQUEID" val="2135"/>
</p:tagLst>
</file>

<file path=ppt/tags/tag467.xml><?xml version="1.0" encoding="utf-8"?>
<p:tagLst xmlns:p="http://schemas.openxmlformats.org/presentationml/2006/main">
  <p:tag name="AS_UNIQUEID" val="2136"/>
</p:tagLst>
</file>

<file path=ppt/tags/tag468.xml><?xml version="1.0" encoding="utf-8"?>
<p:tagLst xmlns:p="http://schemas.openxmlformats.org/presentationml/2006/main">
  <p:tag name="AS_UNIQUEID" val="2137"/>
</p:tagLst>
</file>

<file path=ppt/tags/tag469.xml><?xml version="1.0" encoding="utf-8"?>
<p:tagLst xmlns:p="http://schemas.openxmlformats.org/presentationml/2006/main">
  <p:tag name="AS_UNIQUEID" val="2138"/>
</p:tagLst>
</file>

<file path=ppt/tags/tag47.xml><?xml version="1.0" encoding="utf-8"?>
<p:tagLst xmlns:p="http://schemas.openxmlformats.org/presentationml/2006/main">
  <p:tag name="AS_UNIQUEID" val="318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70.xml><?xml version="1.0" encoding="utf-8"?>
<p:tagLst xmlns:p="http://schemas.openxmlformats.org/presentationml/2006/main">
  <p:tag name="AS_UNIQUEID" val="2139"/>
</p:tagLst>
</file>

<file path=ppt/tags/tag471.xml><?xml version="1.0" encoding="utf-8"?>
<p:tagLst xmlns:p="http://schemas.openxmlformats.org/presentationml/2006/main">
  <p:tag name="AS_UNIQUEID" val="2140"/>
</p:tagLst>
</file>

<file path=ppt/tags/tag472.xml><?xml version="1.0" encoding="utf-8"?>
<p:tagLst xmlns:p="http://schemas.openxmlformats.org/presentationml/2006/main">
  <p:tag name="AS_UNIQUEID" val="2141"/>
</p:tagLst>
</file>

<file path=ppt/tags/tag473.xml><?xml version="1.0" encoding="utf-8"?>
<p:tagLst xmlns:p="http://schemas.openxmlformats.org/presentationml/2006/main">
  <p:tag name="AS_UNIQUEID" val="2142"/>
</p:tagLst>
</file>

<file path=ppt/tags/tag474.xml><?xml version="1.0" encoding="utf-8"?>
<p:tagLst xmlns:p="http://schemas.openxmlformats.org/presentationml/2006/main">
  <p:tag name="AS_UNIQUEID" val="2143"/>
</p:tagLst>
</file>

<file path=ppt/tags/tag475.xml><?xml version="1.0" encoding="utf-8"?>
<p:tagLst xmlns:p="http://schemas.openxmlformats.org/presentationml/2006/main">
  <p:tag name="AS_UNIQUEID" val="2144"/>
</p:tagLst>
</file>

<file path=ppt/tags/tag476.xml><?xml version="1.0" encoding="utf-8"?>
<p:tagLst xmlns:p="http://schemas.openxmlformats.org/presentationml/2006/main">
  <p:tag name="AS_UNIQUEID" val="2146"/>
</p:tagLst>
</file>

<file path=ppt/tags/tag477.xml><?xml version="1.0" encoding="utf-8"?>
<p:tagLst xmlns:p="http://schemas.openxmlformats.org/presentationml/2006/main">
  <p:tag name="AS_UNIQUEID" val="2147"/>
</p:tagLst>
</file>

<file path=ppt/tags/tag478.xml><?xml version="1.0" encoding="utf-8"?>
<p:tagLst xmlns:p="http://schemas.openxmlformats.org/presentationml/2006/main">
  <p:tag name="AS_UNIQUEID" val="2148"/>
</p:tagLst>
</file>

<file path=ppt/tags/tag479.xml><?xml version="1.0" encoding="utf-8"?>
<p:tagLst xmlns:p="http://schemas.openxmlformats.org/presentationml/2006/main">
  <p:tag name="AS_UNIQUEID" val="2149"/>
</p:tagLst>
</file>

<file path=ppt/tags/tag48.xml><?xml version="1.0" encoding="utf-8"?>
<p:tagLst xmlns:p="http://schemas.openxmlformats.org/presentationml/2006/main">
  <p:tag name="AS_UNIQUEID" val="318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0.xml><?xml version="1.0" encoding="utf-8"?>
<p:tagLst xmlns:p="http://schemas.openxmlformats.org/presentationml/2006/main">
  <p:tag name="AS_UNIQUEID" val="2150"/>
</p:tagLst>
</file>

<file path=ppt/tags/tag481.xml><?xml version="1.0" encoding="utf-8"?>
<p:tagLst xmlns:p="http://schemas.openxmlformats.org/presentationml/2006/main">
  <p:tag name="AS_UNIQUEID" val="2151"/>
</p:tagLst>
</file>

<file path=ppt/tags/tag482.xml><?xml version="1.0" encoding="utf-8"?>
<p:tagLst xmlns:p="http://schemas.openxmlformats.org/presentationml/2006/main">
  <p:tag name="AS_UNIQUEID" val="3628"/>
</p:tagLst>
</file>

<file path=ppt/tags/tag483.xml><?xml version="1.0" encoding="utf-8"?>
<p:tagLst xmlns:p="http://schemas.openxmlformats.org/presentationml/2006/main">
  <p:tag name="KSO_WM_BEAUTIFY_FLAG" val="#wm#"/>
  <p:tag name="KSO_WM_TEMPLATE_CATEGORY" val="custom"/>
  <p:tag name="KSO_WM_TEMPLATE_INDEX" val="20204465"/>
</p:tagLst>
</file>

<file path=ppt/tags/tag484.xml><?xml version="1.0" encoding="utf-8"?>
<p:tagLst xmlns:p="http://schemas.openxmlformats.org/presentationml/2006/main">
  <p:tag name="AS_UNIQUEID" val="3573"/>
  <p:tag name="KSO_WM_BEAUTIFY_FLAG" val=""/>
</p:tagLst>
</file>

<file path=ppt/tags/tag485.xml><?xml version="1.0" encoding="utf-8"?>
<p:tagLst xmlns:p="http://schemas.openxmlformats.org/presentationml/2006/main">
  <p:tag name="AS_UNIQUEID" val="3574"/>
</p:tagLst>
</file>

<file path=ppt/tags/tag486.xml><?xml version="1.0" encoding="utf-8"?>
<p:tagLst xmlns:p="http://schemas.openxmlformats.org/presentationml/2006/main">
  <p:tag name="AS_UNIQUEID" val="3575"/>
</p:tagLst>
</file>

<file path=ppt/tags/tag487.xml><?xml version="1.0" encoding="utf-8"?>
<p:tagLst xmlns:p="http://schemas.openxmlformats.org/presentationml/2006/main">
  <p:tag name="AS_UNIQUEID" val="3576"/>
</p:tagLst>
</file>

<file path=ppt/tags/tag488.xml><?xml version="1.0" encoding="utf-8"?>
<p:tagLst xmlns:p="http://schemas.openxmlformats.org/presentationml/2006/main">
  <p:tag name="KSO_WM_BEAUTIFY_FLAG" val="#wm#"/>
  <p:tag name="KSO_WM_TEMPLATE_CATEGORY" val="custom"/>
  <p:tag name="KSO_WM_TEMPLATE_INDEX" val="20205176"/>
</p:tagLst>
</file>

<file path=ppt/tags/tag489.xml><?xml version="1.0" encoding="utf-8"?>
<p:tagLst xmlns:p="http://schemas.openxmlformats.org/presentationml/2006/main">
  <p:tag name="AS_UNIQUEID" val="3578"/>
</p:tagLst>
</file>

<file path=ppt/tags/tag49.xml><?xml version="1.0" encoding="utf-8"?>
<p:tagLst xmlns:p="http://schemas.openxmlformats.org/presentationml/2006/main">
  <p:tag name="AS_UNIQUEID" val="318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0.xml><?xml version="1.0" encoding="utf-8"?>
<p:tagLst xmlns:p="http://schemas.openxmlformats.org/presentationml/2006/main">
  <p:tag name="AS_UNIQUEID" val="3579"/>
</p:tagLst>
</file>

<file path=ppt/tags/tag491.xml><?xml version="1.0" encoding="utf-8"?>
<p:tagLst xmlns:p="http://schemas.openxmlformats.org/presentationml/2006/main">
  <p:tag name="KSO_WM_BEAUTIFY_FLAG" val="#wm#"/>
  <p:tag name="KSO_WM_TEMPLATE_CATEGORY" val="custom"/>
  <p:tag name="KSO_WM_TEMPLATE_INDEX" val="20205176"/>
</p:tagLst>
</file>

<file path=ppt/tags/tag492.xml><?xml version="1.0" encoding="utf-8"?>
<p:tagLst xmlns:p="http://schemas.openxmlformats.org/presentationml/2006/main">
  <p:tag name="AS_UNIQUEID" val="3581"/>
</p:tagLst>
</file>

<file path=ppt/tags/tag493.xml><?xml version="1.0" encoding="utf-8"?>
<p:tagLst xmlns:p="http://schemas.openxmlformats.org/presentationml/2006/main">
  <p:tag name="AS_UNIQUEID" val="3582"/>
  <p:tag name="KSO_WM_UNIT_TABLE_BEAUTIFY" val="smartTable{de6373fe-9d86-43d9-83f9-a4be2f2c3d08}"/>
  <p:tag name="TABLE_ENDDRAG_ORIGIN_RECT" val="864*311"/>
  <p:tag name="TABLE_ENDDRAG_RECT" val="64*154*864*311"/>
</p:tagLst>
</file>

<file path=ppt/tags/tag494.xml><?xml version="1.0" encoding="utf-8"?>
<p:tagLst xmlns:p="http://schemas.openxmlformats.org/presentationml/2006/main">
  <p:tag name="KSO_WM_BEAUTIFY_FLAG" val="#wm#"/>
  <p:tag name="KSO_WM_TEMPLATE_CATEGORY" val="custom"/>
  <p:tag name="KSO_WM_TEMPLATE_INDEX" val="20205176"/>
</p:tagLst>
</file>

<file path=ppt/tags/tag495.xml><?xml version="1.0" encoding="utf-8"?>
<p:tagLst xmlns:p="http://schemas.openxmlformats.org/presentationml/2006/main">
  <p:tag name="AS_UNIQUEID" val="3584"/>
  <p:tag name="KSO_WM_BEAUTIFY_FLAG" val=""/>
</p:tagLst>
</file>

<file path=ppt/tags/tag496.xml><?xml version="1.0" encoding="utf-8"?>
<p:tagLst xmlns:p="http://schemas.openxmlformats.org/presentationml/2006/main">
  <p:tag name="AS_UNIQUEID" val="3585"/>
</p:tagLst>
</file>

<file path=ppt/tags/tag497.xml><?xml version="1.0" encoding="utf-8"?>
<p:tagLst xmlns:p="http://schemas.openxmlformats.org/presentationml/2006/main">
  <p:tag name="AS_UNIQUEID" val="3586"/>
  <p:tag name="KSO_WM_BEAUTIFY_FLAG" val=""/>
</p:tagLst>
</file>

<file path=ppt/tags/tag498.xml><?xml version="1.0" encoding="utf-8"?>
<p:tagLst xmlns:p="http://schemas.openxmlformats.org/presentationml/2006/main">
  <p:tag name="AS_UNIQUEID" val="3587"/>
</p:tagLst>
</file>

<file path=ppt/tags/tag499.xml><?xml version="1.0" encoding="utf-8"?>
<p:tagLst xmlns:p="http://schemas.openxmlformats.org/presentationml/2006/main">
  <p:tag name="AS_UNIQUEID" val="3588"/>
</p:tagLst>
</file>

<file path=ppt/tags/tag5.xml><?xml version="1.0" encoding="utf-8"?>
<p:tagLst xmlns:p="http://schemas.openxmlformats.org/presentationml/2006/main">
  <p:tag name="AS_UNIQUEID" val="313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31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00.xml><?xml version="1.0" encoding="utf-8"?>
<p:tagLst xmlns:p="http://schemas.openxmlformats.org/presentationml/2006/main">
  <p:tag name="AS_UNIQUEID" val="3589"/>
</p:tagLst>
</file>

<file path=ppt/tags/tag501.xml><?xml version="1.0" encoding="utf-8"?>
<p:tagLst xmlns:p="http://schemas.openxmlformats.org/presentationml/2006/main">
  <p:tag name="AS_UNIQUEID" val="3590"/>
</p:tagLst>
</file>

<file path=ppt/tags/tag502.xml><?xml version="1.0" encoding="utf-8"?>
<p:tagLst xmlns:p="http://schemas.openxmlformats.org/presentationml/2006/main">
  <p:tag name="AS_UNIQUEID" val="3591"/>
  <p:tag name="KSO_WM_BEAUTIFY_FLAG" val=""/>
</p:tagLst>
</file>

<file path=ppt/tags/tag503.xml><?xml version="1.0" encoding="utf-8"?>
<p:tagLst xmlns:p="http://schemas.openxmlformats.org/presentationml/2006/main">
  <p:tag name="AS_UNIQUEID" val="3592"/>
  <p:tag name="KSO_WM_BEAUTIFY_FLAG" val=""/>
</p:tagLst>
</file>

<file path=ppt/tags/tag504.xml><?xml version="1.0" encoding="utf-8"?>
<p:tagLst xmlns:p="http://schemas.openxmlformats.org/presentationml/2006/main">
  <p:tag name="AS_UNIQUEID" val="3593"/>
</p:tagLst>
</file>

<file path=ppt/tags/tag505.xml><?xml version="1.0" encoding="utf-8"?>
<p:tagLst xmlns:p="http://schemas.openxmlformats.org/presentationml/2006/main">
  <p:tag name="KSO_WM_BEAUTIFY_FLAG" val="#wm#"/>
  <p:tag name="KSO_WM_TEMPLATE_CATEGORY" val="custom"/>
  <p:tag name="KSO_WM_TEMPLATE_INDEX" val="20205176"/>
</p:tagLst>
</file>

<file path=ppt/tags/tag506.xml><?xml version="1.0" encoding="utf-8"?>
<p:tagLst xmlns:p="http://schemas.openxmlformats.org/presentationml/2006/main">
  <p:tag name="AS_UNIQUEID" val="3595"/>
</p:tagLst>
</file>

<file path=ppt/tags/tag507.xml><?xml version="1.0" encoding="utf-8"?>
<p:tagLst xmlns:p="http://schemas.openxmlformats.org/presentationml/2006/main">
  <p:tag name="KSO_WM_BEAUTIFY_FLAG" val="#wm#"/>
  <p:tag name="KSO_WM_TEMPLATE_CATEGORY" val="custom"/>
  <p:tag name="KSO_WM_TEMPLATE_INDEX" val="20205176"/>
</p:tagLst>
</file>

<file path=ppt/tags/tag508.xml><?xml version="1.0" encoding="utf-8"?>
<p:tagLst xmlns:p="http://schemas.openxmlformats.org/presentationml/2006/main">
  <p:tag name="AS_UNIQUEID" val="3597"/>
</p:tagLst>
</file>

<file path=ppt/tags/tag509.xml><?xml version="1.0" encoding="utf-8"?>
<p:tagLst xmlns:p="http://schemas.openxmlformats.org/presentationml/2006/main">
  <p:tag name="AS_UNIQUEID" val="3598"/>
  <p:tag name="KSO_WM_BEAUTIFY_FLAG" val=""/>
</p:tagLst>
</file>

<file path=ppt/tags/tag51.xml><?xml version="1.0" encoding="utf-8"?>
<p:tagLst xmlns:p="http://schemas.openxmlformats.org/presentationml/2006/main">
  <p:tag name="AS_UNIQUEID" val="318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0.xml><?xml version="1.0" encoding="utf-8"?>
<p:tagLst xmlns:p="http://schemas.openxmlformats.org/presentationml/2006/main">
  <p:tag name="AS_UNIQUEID" val="3599"/>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187549_6*m_h_i*649_5_1"/>
  <p:tag name="KSO_WM_UNIT_INDEX" val="649_5_1"/>
  <p:tag name="KSO_WM_UNIT_LAYERLEVEL" val="1_1_1"/>
  <p:tag name="KSO_WM_UNIT_TEXT_FILL_FORE_SCHEMECOLOR_INDEX" val="2"/>
  <p:tag name="KSO_WM_UNIT_TEXT_FILL_TYPE" val="1"/>
  <p:tag name="KSO_WM_UNIT_TYPE" val="m_h_i"/>
</p:tagLst>
</file>

<file path=ppt/tags/tag511.xml><?xml version="1.0" encoding="utf-8"?>
<p:tagLst xmlns:p="http://schemas.openxmlformats.org/presentationml/2006/main">
  <p:tag name="AS_UNIQUEID" val="3600"/>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5_1"/>
  <p:tag name="KSO_WM_UNIT_INDEX" val="649_5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512.xml><?xml version="1.0" encoding="utf-8"?>
<p:tagLst xmlns:p="http://schemas.openxmlformats.org/presentationml/2006/main">
  <p:tag name="AS_UNIQUEID" val="3601"/>
</p:tagLst>
</file>

<file path=ppt/tags/tag513.xml><?xml version="1.0" encoding="utf-8"?>
<p:tagLst xmlns:p="http://schemas.openxmlformats.org/presentationml/2006/main">
  <p:tag name="KSO_WM_BEAUTIFY_FLAG" val="#wm#"/>
  <p:tag name="KSO_WM_TEMPLATE_CATEGORY" val="custom"/>
  <p:tag name="KSO_WM_TEMPLATE_INDEX" val="20205176"/>
</p:tagLst>
</file>

<file path=ppt/tags/tag514.xml><?xml version="1.0" encoding="utf-8"?>
<p:tagLst xmlns:p="http://schemas.openxmlformats.org/presentationml/2006/main">
  <p:tag name="AS_UNIQUEID" val="3603"/>
  <p:tag name="KSO_WM_BEAUTIFY_FLAG" val=""/>
</p:tagLst>
</file>

<file path=ppt/tags/tag515.xml><?xml version="1.0" encoding="utf-8"?>
<p:tagLst xmlns:p="http://schemas.openxmlformats.org/presentationml/2006/main">
  <p:tag name="AS_UNIQUEID" val="3604"/>
</p:tagLst>
</file>

<file path=ppt/tags/tag516.xml><?xml version="1.0" encoding="utf-8"?>
<p:tagLst xmlns:p="http://schemas.openxmlformats.org/presentationml/2006/main">
  <p:tag name="AS_UNIQUEID" val="3605"/>
</p:tagLst>
</file>

<file path=ppt/tags/tag517.xml><?xml version="1.0" encoding="utf-8"?>
<p:tagLst xmlns:p="http://schemas.openxmlformats.org/presentationml/2006/main">
  <p:tag name="KSO_WM_BEAUTIFY_FLAG" val="#wm#"/>
  <p:tag name="KSO_WM_TEMPLATE_CATEGORY" val="custom"/>
  <p:tag name="KSO_WM_TEMPLATE_INDEX" val="20205176"/>
</p:tagLst>
</file>

<file path=ppt/tags/tag518.xml><?xml version="1.0" encoding="utf-8"?>
<p:tagLst xmlns:p="http://schemas.openxmlformats.org/presentationml/2006/main">
  <p:tag name="AS_UNIQUEID" val="3607"/>
  <p:tag name="KSO_WM_BEAUTIFY_FLAG" val=""/>
</p:tagLst>
</file>

<file path=ppt/tags/tag519.xml><?xml version="1.0" encoding="utf-8"?>
<p:tagLst xmlns:p="http://schemas.openxmlformats.org/presentationml/2006/main">
  <p:tag name="AS_UNIQUEID" val="3608"/>
</p:tagLst>
</file>

<file path=ppt/tags/tag52.xml><?xml version="1.0" encoding="utf-8"?>
<p:tagLst xmlns:p="http://schemas.openxmlformats.org/presentationml/2006/main">
  <p:tag name="AS_UNIQUEID" val="318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0.xml><?xml version="1.0" encoding="utf-8"?>
<p:tagLst xmlns:p="http://schemas.openxmlformats.org/presentationml/2006/main">
  <p:tag name="AS_UNIQUEID" val="3609"/>
</p:tagLst>
</file>

<file path=ppt/tags/tag521.xml><?xml version="1.0" encoding="utf-8"?>
<p:tagLst xmlns:p="http://schemas.openxmlformats.org/presentationml/2006/main">
  <p:tag name="KSO_WM_BEAUTIFY_FLAG" val="#wm#"/>
  <p:tag name="KSO_WM_TEMPLATE_CATEGORY" val="custom"/>
  <p:tag name="KSO_WM_TEMPLATE_INDEX" val="20205176"/>
</p:tagLst>
</file>

<file path=ppt/tags/tag522.xml><?xml version="1.0" encoding="utf-8"?>
<p:tagLst xmlns:p="http://schemas.openxmlformats.org/presentationml/2006/main">
  <p:tag name="AS_UNIQUEID" val="3611"/>
</p:tagLst>
</file>

<file path=ppt/tags/tag523.xml><?xml version="1.0" encoding="utf-8"?>
<p:tagLst xmlns:p="http://schemas.openxmlformats.org/presentationml/2006/main">
  <p:tag name="AS_UNIQUEID" val="3612"/>
  <p:tag name="KSO_WM_BEAUTIFY_FLAG" val=""/>
</p:tagLst>
</file>

<file path=ppt/tags/tag524.xml><?xml version="1.0" encoding="utf-8"?>
<p:tagLst xmlns:p="http://schemas.openxmlformats.org/presentationml/2006/main">
  <p:tag name="AS_UNIQUEID" val="3613"/>
</p:tagLst>
</file>

<file path=ppt/tags/tag525.xml><?xml version="1.0" encoding="utf-8"?>
<p:tagLst xmlns:p="http://schemas.openxmlformats.org/presentationml/2006/main">
  <p:tag name="KSO_WM_BEAUTIFY_FLAG" val="#wm#"/>
  <p:tag name="KSO_WM_TEMPLATE_CATEGORY" val="custom"/>
  <p:tag name="KSO_WM_TEMPLATE_INDEX" val="20205176"/>
</p:tagLst>
</file>

<file path=ppt/tags/tag526.xml><?xml version="1.0" encoding="utf-8"?>
<p:tagLst xmlns:p="http://schemas.openxmlformats.org/presentationml/2006/main">
  <p:tag name="AS_UNIQUEID" val="3615"/>
</p:tagLst>
</file>

<file path=ppt/tags/tag527.xml><?xml version="1.0" encoding="utf-8"?>
<p:tagLst xmlns:p="http://schemas.openxmlformats.org/presentationml/2006/main">
  <p:tag name="AS_UNIQUEID" val="3616"/>
  <p:tag name="KSO_WM_UNIT_TABLE_BEAUTIFY" val="smartTable{c27c7f32-adf2-4930-8f21-c45565401142}"/>
  <p:tag name="TABLE_ENDDRAG_ORIGIN_RECT" val="850*313"/>
  <p:tag name="TABLE_ENDDRAG_RECT" val="44*132*851*313"/>
</p:tagLst>
</file>

<file path=ppt/tags/tag528.xml><?xml version="1.0" encoding="utf-8"?>
<p:tagLst xmlns:p="http://schemas.openxmlformats.org/presentationml/2006/main">
  <p:tag name="AS_UNIQUEID" val="3617"/>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1"/>
  <p:tag name="KSO_WM_UNIT_INDEX" val="649_6_1"/>
  <p:tag name="KSO_WM_UNIT_LAYERLEVEL" val="1_1_1"/>
  <p:tag name="KSO_WM_UNIT_TEXT_FILL_FORE_SCHEMECOLOR_INDEX" val="2"/>
  <p:tag name="KSO_WM_UNIT_TEXT_FILL_TYPE" val="1"/>
  <p:tag name="KSO_WM_UNIT_TYPE" val="m_h_i"/>
</p:tagLst>
</file>

<file path=ppt/tags/tag529.xml><?xml version="1.0" encoding="utf-8"?>
<p:tagLst xmlns:p="http://schemas.openxmlformats.org/presentationml/2006/main">
  <p:tag name="AS_UNIQUEID" val="3618"/>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6_1"/>
  <p:tag name="KSO_WM_UNIT_INDEX" val="649_6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53.xml><?xml version="1.0" encoding="utf-8"?>
<p:tagLst xmlns:p="http://schemas.openxmlformats.org/presentationml/2006/main">
  <p:tag name="AS_UNIQUEID" val="318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30.xml><?xml version="1.0" encoding="utf-8"?>
<p:tagLst xmlns:p="http://schemas.openxmlformats.org/presentationml/2006/main">
  <p:tag name="KSO_WM_BEAUTIFY_FLAG" val="#wm#"/>
  <p:tag name="KSO_WM_TEMPLATE_CATEGORY" val="custom"/>
  <p:tag name="KSO_WM_TEMPLATE_INDEX" val="20205176"/>
</p:tagLst>
</file>

<file path=ppt/tags/tag531.xml><?xml version="1.0" encoding="utf-8"?>
<p:tagLst xmlns:p="http://schemas.openxmlformats.org/presentationml/2006/main">
  <p:tag name="AS_UNIQUEID" val="3620"/>
</p:tagLst>
</file>

<file path=ppt/tags/tag532.xml><?xml version="1.0" encoding="utf-8"?>
<p:tagLst xmlns:p="http://schemas.openxmlformats.org/presentationml/2006/main">
  <p:tag name="AS_UNIQUEID" val="3621"/>
  <p:tag name="KSO_WM_UNIT_TABLE_BEAUTIFY" val="smartTable{c27c7f32-adf2-4930-8f21-c45565401142}"/>
  <p:tag name="TABLE_ENDDRAG_ORIGIN_RECT" val="850*313"/>
  <p:tag name="TABLE_ENDDRAG_RECT" val="44*132*851*313"/>
</p:tagLst>
</file>

<file path=ppt/tags/tag533.xml><?xml version="1.0" encoding="utf-8"?>
<p:tagLst xmlns:p="http://schemas.openxmlformats.org/presentationml/2006/main">
  <p:tag name="AS_UNIQUEID" val="3622"/>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1"/>
  <p:tag name="KSO_WM_UNIT_INDEX" val="649_6_1"/>
  <p:tag name="KSO_WM_UNIT_LAYERLEVEL" val="1_1_1"/>
  <p:tag name="KSO_WM_UNIT_TEXT_FILL_FORE_SCHEMECOLOR_INDEX" val="2"/>
  <p:tag name="KSO_WM_UNIT_TEXT_FILL_TYPE" val="1"/>
  <p:tag name="KSO_WM_UNIT_TYPE" val="m_h_i"/>
</p:tagLst>
</file>

<file path=ppt/tags/tag534.xml><?xml version="1.0" encoding="utf-8"?>
<p:tagLst xmlns:p="http://schemas.openxmlformats.org/presentationml/2006/main">
  <p:tag name="AS_UNIQUEID" val="3623"/>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6_1"/>
  <p:tag name="KSO_WM_UNIT_INDEX" val="649_6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535.xml><?xml version="1.0" encoding="utf-8"?>
<p:tagLst xmlns:p="http://schemas.openxmlformats.org/presentationml/2006/main">
  <p:tag name="KSO_WM_BEAUTIFY_FLAG" val="#wm#"/>
  <p:tag name="KSO_WM_TEMPLATE_CATEGORY" val="custom"/>
  <p:tag name="KSO_WM_TEMPLATE_INDEX" val="20205176"/>
</p:tagLst>
</file>

<file path=ppt/tags/tag536.xml><?xml version="1.0" encoding="utf-8"?>
<p:tagLst xmlns:p="http://schemas.openxmlformats.org/presentationml/2006/main">
  <p:tag name="AS_OS" val="Unix 3.10 unknown"/>
  <p:tag name="AS_RELEASE_DATE" val="2023.03.31"/>
  <p:tag name="AS_TITLE" val="Aspose.Slides for Java"/>
  <p:tag name="AS_VERSION" val="23.3"/>
  <p:tag name="COMMONDATA" val="eyJoZGlkIjoiNTI5MWM1ODFiYzg2MjM3MzgyZGIxZGUwMDA1ODc5ZmYifQ=="/>
  <p:tag name="KSO_WPP_MARK_KEY" val="555bf02b-16e9-4ede-b43c-a2d7e0d98073"/>
  <p:tag name="commondata" val="eyJoZGlkIjoiMjNiMWM2ZjhkNDE1ZDliZjA2ZjVjODIwNmZhZmQxODMifQ=="/>
</p:tagLst>
</file>

<file path=ppt/tags/tag54.xml><?xml version="1.0" encoding="utf-8"?>
<p:tagLst xmlns:p="http://schemas.openxmlformats.org/presentationml/2006/main">
  <p:tag name="AS_UNIQUEID" val="318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p="http://schemas.openxmlformats.org/presentationml/2006/main">
  <p:tag name="AS_UNIQUEID" val="319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p="http://schemas.openxmlformats.org/presentationml/2006/main">
  <p:tag name="AS_UNIQUEID" val="319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xml><?xml version="1.0" encoding="utf-8"?>
<p:tagLst xmlns:p="http://schemas.openxmlformats.org/presentationml/2006/main">
  <p:tag name="AS_UNIQUEID" val="319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8.xml><?xml version="1.0" encoding="utf-8"?>
<p:tagLst xmlns:p="http://schemas.openxmlformats.org/presentationml/2006/main">
  <p:tag name="AS_UNIQUEID" val="319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9.xml><?xml version="1.0" encoding="utf-8"?>
<p:tagLst xmlns:p="http://schemas.openxmlformats.org/presentationml/2006/main">
  <p:tag name="AS_UNIQUEID" val="319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p="http://schemas.openxmlformats.org/presentationml/2006/main">
  <p:tag name="AS_UNIQUEID" val="3134"/>
  <p:tag name="KSO_WM_BEAUTIFY_FLAG" val=""/>
</p:tagLst>
</file>

<file path=ppt/tags/tag60.xml><?xml version="1.0" encoding="utf-8"?>
<p:tagLst xmlns:p="http://schemas.openxmlformats.org/presentationml/2006/main">
  <p:tag name="AS_UNIQUEID" val="319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xml><?xml version="1.0" encoding="utf-8"?>
<p:tagLst xmlns:p="http://schemas.openxmlformats.org/presentationml/2006/main">
  <p:tag name="AS_UNIQUEID" val="319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2.xml><?xml version="1.0" encoding="utf-8"?>
<p:tagLst xmlns:p="http://schemas.openxmlformats.org/presentationml/2006/main">
  <p:tag name="AS_UNIQUEID" val="319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3.xml><?xml version="1.0" encoding="utf-8"?>
<p:tagLst xmlns:p="http://schemas.openxmlformats.org/presentationml/2006/main">
  <p:tag name="AS_UNIQUEID" val="320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p="http://schemas.openxmlformats.org/presentationml/2006/main">
  <p:tag name="AS_UNIQUEID" val="320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p="http://schemas.openxmlformats.org/presentationml/2006/main">
  <p:tag name="AS_UNIQUEID" val="320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p="http://schemas.openxmlformats.org/presentationml/2006/main">
  <p:tag name="AS_UNIQUEID" val="320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p="http://schemas.openxmlformats.org/presentationml/2006/main">
  <p:tag name="AS_UNIQUEID" val="320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p="http://schemas.openxmlformats.org/presentationml/2006/main">
  <p:tag name="AS_UNIQUEID" val="3206"/>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69.xml><?xml version="1.0" encoding="utf-8"?>
<p:tagLst xmlns:p="http://schemas.openxmlformats.org/presentationml/2006/main">
  <p:tag name="AS_UNIQUEID" val="3207"/>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AS_UNIQUEID" val="3135"/>
  <p:tag name="KSO_WM_BEAUTIFY_FLAG" val=""/>
</p:tagLst>
</file>

<file path=ppt/tags/tag70.xml><?xml version="1.0" encoding="utf-8"?>
<p:tagLst xmlns:p="http://schemas.openxmlformats.org/presentationml/2006/main">
  <p:tag name="AS_UNIQUEID" val="320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1.xml><?xml version="1.0" encoding="utf-8"?>
<p:tagLst xmlns:p="http://schemas.openxmlformats.org/presentationml/2006/main">
  <p:tag name="AS_UNIQUEID" val="3209"/>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xml><?xml version="1.0" encoding="utf-8"?>
<p:tagLst xmlns:p="http://schemas.openxmlformats.org/presentationml/2006/main">
  <p:tag name="AS_UNIQUEID" val="321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xml><?xml version="1.0" encoding="utf-8"?>
<p:tagLst xmlns:p="http://schemas.openxmlformats.org/presentationml/2006/main">
  <p:tag name="AS_UNIQUEID" val="3211"/>
</p:tagLst>
</file>

<file path=ppt/tags/tag74.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75.xml><?xml version="1.0" encoding="utf-8"?>
<p:tagLst xmlns:p="http://schemas.openxmlformats.org/presentationml/2006/main">
  <p:tag name="AS_UNIQUEID" val="3213"/>
  <p:tag name="KSO_WM_BEAUTIFY_FLAG" val=""/>
</p:tagLst>
</file>

<file path=ppt/tags/tag76.xml><?xml version="1.0" encoding="utf-8"?>
<p:tagLst xmlns:p="http://schemas.openxmlformats.org/presentationml/2006/main">
  <p:tag name="AS_UNIQUEID" val="3214"/>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AS_UNIQUEID" val="3217"/>
  <p:tag name="KSO_WM_BEAUTIFY_FLAG" val=""/>
</p:tagLst>
</file>

<file path=ppt/tags/tag79.xml><?xml version="1.0" encoding="utf-8"?>
<p:tagLst xmlns:p="http://schemas.openxmlformats.org/presentationml/2006/main">
  <p:tag name="AS_UNIQUEID" val="3218"/>
  <p:tag name="KSO_WM_BEAUTIFY_FLAG" val=""/>
</p:tagLst>
</file>

<file path=ppt/tags/tag8.xml><?xml version="1.0" encoding="utf-8"?>
<p:tagLst xmlns:p="http://schemas.openxmlformats.org/presentationml/2006/main">
  <p:tag name="AS_UNIQUEID" val="3136"/>
  <p:tag name="KSO_WM_BEAUTIFY_FLAG" val=""/>
</p:tagLst>
</file>

<file path=ppt/tags/tag80.xml><?xml version="1.0" encoding="utf-8"?>
<p:tagLst xmlns:p="http://schemas.openxmlformats.org/presentationml/2006/main">
  <p:tag name="AS_UNIQUEID" val="3219"/>
  <p:tag name="KSO_WM_BEAUTIFY_FLAG" val=""/>
</p:tagLst>
</file>

<file path=ppt/tags/tag81.xml><?xml version="1.0" encoding="utf-8"?>
<p:tagLst xmlns:p="http://schemas.openxmlformats.org/presentationml/2006/main">
  <p:tag name="AS_UNIQUEID" val="3220"/>
  <p:tag name="KSO_WM_BEAUTIFY_FLAG" val=""/>
</p:tagLst>
</file>

<file path=ppt/tags/tag82.xml><?xml version="1.0" encoding="utf-8"?>
<p:tagLst xmlns:p="http://schemas.openxmlformats.org/presentationml/2006/main">
  <p:tag name="AS_UNIQUEID" val="3221"/>
  <p:tag name="KSO_WM_BEAUTIFY_FLAG" val=""/>
  <p:tag name="KSO_WM_UNIT_PLACING_PICTURE_USER_VIEWPORT" val="{&quot;height&quot;:1425,&quot;width&quot;:1346}"/>
</p:tagLst>
</file>

<file path=ppt/tags/tag83.xml><?xml version="1.0" encoding="utf-8"?>
<p:tagLst xmlns:p="http://schemas.openxmlformats.org/presentationml/2006/main">
  <p:tag name="AS_UNIQUEID" val="3222"/>
</p:tagLst>
</file>

<file path=ppt/tags/tag84.xml><?xml version="1.0" encoding="utf-8"?>
<p:tagLst xmlns:p="http://schemas.openxmlformats.org/presentationml/2006/main">
  <p:tag name="AS_UNIQUEID" val="3223"/>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diagram20187549_6*m_i*649_1"/>
  <p:tag name="KSO_WM_UNIT_INDEX" val="649_1"/>
  <p:tag name="KSO_WM_UNIT_LAYERLEVEL" val="1_1"/>
  <p:tag name="KSO_WM_UNIT_TEXT_FILL_FORE_SCHEMECOLOR_INDEX" val="2"/>
  <p:tag name="KSO_WM_UNIT_TEXT_FILL_TYPE" val="1"/>
  <p:tag name="KSO_WM_UNIT_TYPE" val="m_i"/>
</p:tagLst>
</file>

<file path=ppt/tags/tag85.xml><?xml version="1.0" encoding="utf-8"?>
<p:tagLst xmlns:p="http://schemas.openxmlformats.org/presentationml/2006/main">
  <p:tag name="AS_UNIQUEID" val="3224"/>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diagram20187549_6*m_i*649_2"/>
  <p:tag name="KSO_WM_UNIT_INDEX" val="649_2"/>
  <p:tag name="KSO_WM_UNIT_LAYERLEVEL" val="1_1"/>
  <p:tag name="KSO_WM_UNIT_TEXT_FILL_FORE_SCHEMECOLOR_INDEX" val="2"/>
  <p:tag name="KSO_WM_UNIT_TEXT_FILL_TYPE" val="1"/>
  <p:tag name="KSO_WM_UNIT_TYPE" val="m_i"/>
</p:tagLst>
</file>

<file path=ppt/tags/tag86.xml><?xml version="1.0" encoding="utf-8"?>
<p:tagLst xmlns:p="http://schemas.openxmlformats.org/presentationml/2006/main">
  <p:tag name="AS_UNIQUEID" val="3225"/>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49_6*m_h_i*649_1_1"/>
  <p:tag name="KSO_WM_UNIT_INDEX" val="649_1_1"/>
  <p:tag name="KSO_WM_UNIT_LAYERLEVEL" val="1_1_1"/>
  <p:tag name="KSO_WM_UNIT_TEXT_FILL_FORE_SCHEMECOLOR_INDEX" val="2"/>
  <p:tag name="KSO_WM_UNIT_TEXT_FILL_TYPE" val="1"/>
  <p:tag name="KSO_WM_UNIT_TYPE" val="m_h_i"/>
</p:tagLst>
</file>

<file path=ppt/tags/tag87.xml><?xml version="1.0" encoding="utf-8"?>
<p:tagLst xmlns:p="http://schemas.openxmlformats.org/presentationml/2006/main">
  <p:tag name="AS_UNIQUEID" val="3226"/>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49_6*m_h_i*649_1_2"/>
  <p:tag name="KSO_WM_UNIT_INDEX" val="649_1_2"/>
  <p:tag name="KSO_WM_UNIT_LAYERLEVEL" val="1_1_1"/>
  <p:tag name="KSO_WM_UNIT_TEXT_FILL_FORE_SCHEMECOLOR_INDEX" val="2"/>
  <p:tag name="KSO_WM_UNIT_TEXT_FILL_TYPE" val="1"/>
  <p:tag name="KSO_WM_UNIT_TYPE" val="m_h_i"/>
</p:tagLst>
</file>

<file path=ppt/tags/tag88.xml><?xml version="1.0" encoding="utf-8"?>
<p:tagLst xmlns:p="http://schemas.openxmlformats.org/presentationml/2006/main">
  <p:tag name="AS_UNIQUEID" val="3227"/>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49_6*m_h_i*649_1_3"/>
  <p:tag name="KSO_WM_UNIT_INDEX" val="649_1_3"/>
  <p:tag name="KSO_WM_UNIT_LAYERLEVEL" val="1_1_1"/>
  <p:tag name="KSO_WM_UNIT_TEXT_FILL_FORE_SCHEMECOLOR_INDEX" val="2"/>
  <p:tag name="KSO_WM_UNIT_TEXT_FILL_TYPE" val="1"/>
  <p:tag name="KSO_WM_UNIT_TYPE" val="m_h_i"/>
</p:tagLst>
</file>

<file path=ppt/tags/tag89.xml><?xml version="1.0" encoding="utf-8"?>
<p:tagLst xmlns:p="http://schemas.openxmlformats.org/presentationml/2006/main">
  <p:tag name="AS_UNIQUEID" val="3228"/>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1"/>
  <p:tag name="KSO_WM_UNIT_INDEX" val="649_2_1"/>
  <p:tag name="KSO_WM_UNIT_LAYERLEVEL" val="1_1_1"/>
  <p:tag name="KSO_WM_UNIT_TEXT_FILL_FORE_SCHEMECOLOR_INDEX" val="2"/>
  <p:tag name="KSO_WM_UNIT_TEXT_FILL_TYPE" val="1"/>
  <p:tag name="KSO_WM_UNIT_TYPE" val="m_h_i"/>
</p:tagLst>
</file>

<file path=ppt/tags/tag9.xml><?xml version="1.0" encoding="utf-8"?>
<p:tagLst xmlns:p="http://schemas.openxmlformats.org/presentationml/2006/main">
  <p:tag name="AS_UNIQUEID" val="3137"/>
  <p:tag name="KSO_WM_BEAUTIFY_FLAG" val=""/>
</p:tagLst>
</file>

<file path=ppt/tags/tag90.xml><?xml version="1.0" encoding="utf-8"?>
<p:tagLst xmlns:p="http://schemas.openxmlformats.org/presentationml/2006/main">
  <p:tag name="AS_UNIQUEID" val="3229"/>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1"/>
  <p:tag name="KSO_WM_UNIT_INDEX" val="649_2_1"/>
  <p:tag name="KSO_WM_UNIT_LAYERLEVEL" val="1_1_1"/>
  <p:tag name="KSO_WM_UNIT_SUBTYPE" val="d"/>
  <p:tag name="KSO_WM_UNIT_TEXT_FILL_FORE_SCHEMECOLOR_INDEX" val="2"/>
  <p:tag name="KSO_WM_UNIT_TEXT_FILL_TYPE" val="1"/>
  <p:tag name="KSO_WM_UNIT_TYPE" val="m_h_i"/>
</p:tagLst>
</file>

<file path=ppt/tags/tag91.xml><?xml version="1.0" encoding="utf-8"?>
<p:tagLst xmlns:p="http://schemas.openxmlformats.org/presentationml/2006/main">
  <p:tag name="AS_UNIQUEID" val="3230"/>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2"/>
  <p:tag name="KSO_WM_UNIT_INDEX" val="649_2_2"/>
  <p:tag name="KSO_WM_UNIT_LAYERLEVEL" val="1_1_1"/>
  <p:tag name="KSO_WM_UNIT_TEXT_FILL_FORE_SCHEMECOLOR_INDEX" val="2"/>
  <p:tag name="KSO_WM_UNIT_TEXT_FILL_TYPE" val="1"/>
  <p:tag name="KSO_WM_UNIT_TYPE" val="m_h_i"/>
</p:tagLst>
</file>

<file path=ppt/tags/tag92.xml><?xml version="1.0" encoding="utf-8"?>
<p:tagLst xmlns:p="http://schemas.openxmlformats.org/presentationml/2006/main">
  <p:tag name="AS_UNIQUEID" val="3231"/>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3"/>
  <p:tag name="KSO_WM_UNIT_INDEX" val="649_2_3"/>
  <p:tag name="KSO_WM_UNIT_LAYERLEVEL" val="1_1_1"/>
  <p:tag name="KSO_WM_UNIT_TEXT_FILL_FORE_SCHEMECOLOR_INDEX" val="2"/>
  <p:tag name="KSO_WM_UNIT_TEXT_FILL_TYPE" val="1"/>
  <p:tag name="KSO_WM_UNIT_TYPE" val="m_h_i"/>
</p:tagLst>
</file>

<file path=ppt/tags/tag93.xml><?xml version="1.0" encoding="utf-8"?>
<p:tagLst xmlns:p="http://schemas.openxmlformats.org/presentationml/2006/main">
  <p:tag name="AS_UNIQUEID" val="3232"/>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1"/>
  <p:tag name="KSO_WM_UNIT_INDEX" val="649_3_1"/>
  <p:tag name="KSO_WM_UNIT_LAYERLEVEL" val="1_1_1"/>
  <p:tag name="KSO_WM_UNIT_TEXT_FILL_FORE_SCHEMECOLOR_INDEX" val="2"/>
  <p:tag name="KSO_WM_UNIT_TEXT_FILL_TYPE" val="1"/>
  <p:tag name="KSO_WM_UNIT_TYPE" val="m_h_i"/>
</p:tagLst>
</file>

<file path=ppt/tags/tag94.xml><?xml version="1.0" encoding="utf-8"?>
<p:tagLst xmlns:p="http://schemas.openxmlformats.org/presentationml/2006/main">
  <p:tag name="AS_UNIQUEID" val="3233"/>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i*649_3_1"/>
  <p:tag name="KSO_WM_UNIT_INDEX" val="649_3_1"/>
  <p:tag name="KSO_WM_UNIT_LAYERLEVEL" val="1_1_1"/>
  <p:tag name="KSO_WM_UNIT_SUBTYPE" val="d"/>
  <p:tag name="KSO_WM_UNIT_TEXT_FILL_FORE_SCHEMECOLOR_INDEX" val="2"/>
  <p:tag name="KSO_WM_UNIT_TEXT_FILL_TYPE" val="1"/>
  <p:tag name="KSO_WM_UNIT_TYPE" val="m_h_i"/>
</p:tagLst>
</file>

<file path=ppt/tags/tag95.xml><?xml version="1.0" encoding="utf-8"?>
<p:tagLst xmlns:p="http://schemas.openxmlformats.org/presentationml/2006/main">
  <p:tag name="AS_UNIQUEID" val="3234"/>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2"/>
  <p:tag name="KSO_WM_UNIT_INDEX" val="649_3_2"/>
  <p:tag name="KSO_WM_UNIT_LAYERLEVEL" val="1_1_1"/>
  <p:tag name="KSO_WM_UNIT_TEXT_FILL_FORE_SCHEMECOLOR_INDEX" val="2"/>
  <p:tag name="KSO_WM_UNIT_TEXT_FILL_TYPE" val="1"/>
  <p:tag name="KSO_WM_UNIT_TYPE" val="m_h_i"/>
</p:tagLst>
</file>

<file path=ppt/tags/tag96.xml><?xml version="1.0" encoding="utf-8"?>
<p:tagLst xmlns:p="http://schemas.openxmlformats.org/presentationml/2006/main">
  <p:tag name="AS_UNIQUEID" val="3235"/>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3"/>
  <p:tag name="KSO_WM_UNIT_INDEX" val="649_3_3"/>
  <p:tag name="KSO_WM_UNIT_LAYERLEVEL" val="1_1_1"/>
  <p:tag name="KSO_WM_UNIT_TEXT_FILL_FORE_SCHEMECOLOR_INDEX" val="2"/>
  <p:tag name="KSO_WM_UNIT_TEXT_FILL_TYPE" val="1"/>
  <p:tag name="KSO_WM_UNIT_TYPE" val="m_h_i"/>
</p:tagLst>
</file>

<file path=ppt/tags/tag97.xml><?xml version="1.0" encoding="utf-8"?>
<p:tagLst xmlns:p="http://schemas.openxmlformats.org/presentationml/2006/main">
  <p:tag name="AS_UNIQUEID" val="3236"/>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1"/>
  <p:tag name="KSO_WM_UNIT_INDEX" val="649_6_1"/>
  <p:tag name="KSO_WM_UNIT_LAYERLEVEL" val="1_1_1"/>
  <p:tag name="KSO_WM_UNIT_TEXT_FILL_FORE_SCHEMECOLOR_INDEX" val="2"/>
  <p:tag name="KSO_WM_UNIT_TEXT_FILL_TYPE" val="1"/>
  <p:tag name="KSO_WM_UNIT_TYPE" val="m_h_i"/>
</p:tagLst>
</file>

<file path=ppt/tags/tag98.xml><?xml version="1.0" encoding="utf-8"?>
<p:tagLst xmlns:p="http://schemas.openxmlformats.org/presentationml/2006/main">
  <p:tag name="AS_UNIQUEID" val="3237"/>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i*649_6_1"/>
  <p:tag name="KSO_WM_UNIT_INDEX" val="649_6_1"/>
  <p:tag name="KSO_WM_UNIT_LAYERLEVEL" val="1_1_1"/>
  <p:tag name="KSO_WM_UNIT_SUBTYPE" val="d"/>
  <p:tag name="KSO_WM_UNIT_TEXT_FILL_FORE_SCHEMECOLOR_INDEX" val="2"/>
  <p:tag name="KSO_WM_UNIT_TEXT_FILL_TYPE" val="1"/>
  <p:tag name="KSO_WM_UNIT_TYPE" val="m_h_i"/>
</p:tagLst>
</file>

<file path=ppt/tags/tag99.xml><?xml version="1.0" encoding="utf-8"?>
<p:tagLst xmlns:p="http://schemas.openxmlformats.org/presentationml/2006/main">
  <p:tag name="AS_UNIQUEID" val="3238"/>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2"/>
  <p:tag name="KSO_WM_UNIT_INDEX" val="649_6_2"/>
  <p:tag name="KSO_WM_UNIT_LAYERLEVEL" val="1_1_1"/>
  <p:tag name="KSO_WM_UNIT_TEXT_FILL_FORE_SCHEMECOLOR_INDEX" val="2"/>
  <p:tag name="KSO_WM_UNIT_TEXT_FILL_TYPE" val="1"/>
  <p:tag name="KSO_WM_UNIT_TYPE" val="m_h_i"/>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11663</Words>
  <Application>WPS 演示</Application>
  <PresentationFormat/>
  <Paragraphs>950</Paragraphs>
  <Slides>54</Slides>
  <Notes>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54</vt:i4>
      </vt:variant>
    </vt:vector>
  </HeadingPairs>
  <TitlesOfParts>
    <vt:vector size="84" baseType="lpstr">
      <vt:lpstr>Arial</vt:lpstr>
      <vt:lpstr>宋体</vt:lpstr>
      <vt:lpstr>Wingdings</vt:lpstr>
      <vt:lpstr>Wingdings</vt:lpstr>
      <vt:lpstr>黑体</vt:lpstr>
      <vt:lpstr>微软雅黑</vt:lpstr>
      <vt:lpstr>Times New Roman</vt:lpstr>
      <vt:lpstr>隶书</vt:lpstr>
      <vt:lpstr>楷体</vt:lpstr>
      <vt:lpstr>华文隶书</vt:lpstr>
      <vt:lpstr>华文琥珀</vt:lpstr>
      <vt:lpstr>汉仪颜楷简</vt:lpstr>
      <vt:lpstr>华文中宋</vt:lpstr>
      <vt:lpstr>Helvetica</vt:lpstr>
      <vt:lpstr>Arial Unicode MS</vt:lpstr>
      <vt:lpstr>Calibri</vt:lpstr>
      <vt:lpstr>Calibri</vt:lpstr>
      <vt:lpstr>仿宋_GB2312</vt:lpstr>
      <vt:lpstr>仿宋</vt:lpstr>
      <vt:lpstr>Arial Black</vt:lpstr>
      <vt:lpstr>华文新魏</vt:lpstr>
      <vt:lpstr>方正小标宋简体</vt:lpstr>
      <vt:lpstr>华康行书体W5</vt:lpstr>
      <vt:lpstr>幼圆</vt:lpstr>
      <vt:lpstr>Segoe UI</vt:lpstr>
      <vt:lpstr>华文彩云</vt:lpstr>
      <vt:lpstr>思源黑體 Heavy</vt:lpstr>
      <vt:lpstr>Verdana</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華</cp:lastModifiedBy>
  <cp:revision>4</cp:revision>
  <cp:lastPrinted>2023-07-14T09:53:00Z</cp:lastPrinted>
  <dcterms:created xsi:type="dcterms:W3CDTF">2023-07-14T09:53:00Z</dcterms:created>
  <dcterms:modified xsi:type="dcterms:W3CDTF">2024-08-31T08:48:32Z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666EE93061D642AA94780E2C20EB286E_13</vt:lpwstr>
  </property>
  <property fmtid="{D5CDD505-2E9C-101B-9397-08002B2CF9AE}" pid="7" name="KSOProductBuildVer">
    <vt:lpwstr>2052-12.1.0.16929</vt:lpwstr>
  </property>
</Properties>
</file>