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media/image1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0"/>
  </p:notesMasterIdLst>
  <p:sldIdLst>
    <p:sldId id="256" r:id="rId3"/>
    <p:sldId id="257" r:id="rId4"/>
    <p:sldId id="311" r:id="rId5"/>
    <p:sldId id="259" r:id="rId6"/>
    <p:sldId id="258" r:id="rId7"/>
    <p:sldId id="264" r:id="rId8"/>
    <p:sldId id="265" r:id="rId9"/>
    <p:sldId id="266" r:id="rId10"/>
    <p:sldId id="268" r:id="rId11"/>
    <p:sldId id="270" r:id="rId12"/>
    <p:sldId id="267" r:id="rId13"/>
    <p:sldId id="269" r:id="rId14"/>
    <p:sldId id="272" r:id="rId15"/>
    <p:sldId id="273" r:id="rId16"/>
    <p:sldId id="275" r:id="rId17"/>
    <p:sldId id="276" r:id="rId18"/>
    <p:sldId id="282" r:id="rId19"/>
    <p:sldId id="284" r:id="rId20"/>
    <p:sldId id="296" r:id="rId21"/>
    <p:sldId id="283" r:id="rId22"/>
    <p:sldId id="294" r:id="rId23"/>
    <p:sldId id="314" r:id="rId24"/>
    <p:sldId id="297" r:id="rId25"/>
    <p:sldId id="304" r:id="rId26"/>
    <p:sldId id="305" r:id="rId27"/>
    <p:sldId id="295" r:id="rId28"/>
    <p:sldId id="326" r:id="rId29"/>
    <p:sldId id="298" r:id="rId30"/>
    <p:sldId id="315" r:id="rId31"/>
    <p:sldId id="281" r:id="rId32"/>
    <p:sldId id="321" r:id="rId33"/>
    <p:sldId id="318" r:id="rId34"/>
    <p:sldId id="323" r:id="rId35"/>
    <p:sldId id="324" r:id="rId36"/>
    <p:sldId id="325" r:id="rId37"/>
    <p:sldId id="316" r:id="rId38"/>
    <p:sldId id="327" r:id="rId39"/>
  </p:sldIdLst>
  <p:sldSz cx="12192000" cy="6858000"/>
  <p:notesSz cx="6858000" cy="9144000"/>
  <p:embeddedFontLst>
    <p:embeddedFont>
      <p:font typeface="华文中宋" panose="02010600040101010101" charset="-122"/>
      <p:regular r:id="rId45"/>
    </p:embeddedFont>
    <p:embeddedFont>
      <p:font typeface="方正粗黑宋简体" panose="02000000000000000000" pitchFamily="2" charset="-122"/>
      <p:regular r:id="rId46"/>
    </p:embeddedFont>
    <p:embeddedFont>
      <p:font typeface="楷体" panose="02010609060101010101" charset="-122"/>
      <p:regular r:id="rId47"/>
    </p:embeddedFont>
    <p:embeddedFont>
      <p:font typeface="黑体" panose="02010609060101010101" pitchFamily="49" charset="-122"/>
      <p:regular r:id="rId48"/>
    </p:embeddedFont>
    <p:embeddedFont>
      <p:font typeface="华文新魏" panose="02010800040101010101" charset="-122"/>
      <p:regular r:id="rId49"/>
    </p:embeddedFont>
    <p:embeddedFont>
      <p:font typeface="微软雅黑" panose="020B0503020204020204" charset="-122"/>
      <p:regular r:id="rId50"/>
    </p:embeddedFont>
    <p:embeddedFont>
      <p:font typeface="Calibri" panose="020F0502020204030204" charset="0"/>
      <p:regular r:id="rId51"/>
      <p:bold r:id="rId52"/>
      <p:italic r:id="rId53"/>
      <p:boldItalic r:id="rId54"/>
    </p:embeddedFont>
    <p:embeddedFont>
      <p:font typeface="方正粗倩_GBK" panose="03000509000000000000" charset="-122"/>
      <p:regular r:id="rId55"/>
    </p:embeddedFont>
    <p:embeddedFont>
      <p:font typeface="华文仿宋" panose="02010600040101010101" charset="-122"/>
      <p:regular r:id="rId56"/>
    </p:embeddedFont>
    <p:embeddedFont>
      <p:font typeface="等线" panose="02010600030101010101" charset="-122"/>
      <p:regular r:id="rId57"/>
    </p:embeddedFont>
    <p:embeddedFont>
      <p:font typeface="仿宋" panose="02010609060101010101" charset="-122"/>
      <p:regular r:id="rId58"/>
    </p:embeddedFont>
    <p:embeddedFont>
      <p:font typeface="楷体_GB2312" panose="02010609030101010101" charset="-122"/>
      <p:regular r:id="rId59"/>
    </p:embeddedFont>
  </p:embeddedFontLst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0" clrIdx="0"/>
  <p:cmAuthor id="2001" name="骆倩怡_Znauj26B" initials="authorId_382814100" lastIdx="0" clrIdx="0"/>
  <p:cmAuthor id="1" name="孙文纯" initials="孙文纯" lastIdx="0" clrIdx="0"/>
  <p:cmAuthor id="2" name="Pueschner, Franziska {FA~Shanghai}" initials="P" lastIdx="0" clrIdx="0"/>
  <p:cmAuthor id="3" name="翟宏帅" initials="翟" lastIdx="0" clrIdx="0"/>
  <p:cmAuthor id="4" name="李永宾" initials="李" lastIdx="0" clrIdx="0"/>
  <p:cmAuthor id="5" name="作者" initials="作" lastIdx="0" clrIdx="2"/>
  <p:cmAuthor id="6" name="微软用户" initials="微" lastIdx="0" clrIdx="0"/>
  <p:cmAuthor id="7" name="新课标第一网" initials="新" lastIdx="0" clrIdx="0"/>
  <p:cmAuthor id="8" name="CHINESE-BC06F90" initials="C" lastIdx="0" clrIdx="0"/>
  <p:cmAuthor id="9" name="lenovo" initials="l" lastIdx="0" clrIdx="0"/>
  <p:cmAuthor id="10" name="Lenovo" initials="L" lastIdx="0" clrIdx="9"/>
  <p:cmAuthor id="11" name="ZZC" initials="Z" lastIdx="0" clrIdx="10"/>
  <p:cmAuthor id="12" name="12279" initials="1" lastIdx="0" clrIdx="11"/>
  <p:cmAuthor id="13" name="Rcyz-HL" initials="R" lastIdx="0" clrIdx="12"/>
  <p:cmAuthor id="14" name="文璇璇" initials="文" lastIdx="0" clrIdx="13"/>
  <p:cmAuthor id="15" name="付" initials="付" lastIdx="0" clrIdx="14"/>
  <p:cmAuthor id="16" name="Nicole Li  李倩" initials="N" lastIdx="0" clrIdx="0"/>
  <p:cmAuthor id="17" name="admin" initials="a" lastIdx="0" clrIdx="0"/>
  <p:cmAuthor id="18" name="222" initials="2" lastIdx="0" clrIdx="0"/>
  <p:cmAuthor id="19" name="Mia Vida Villanueva" initials="MVV" lastIdx="0" clrIdx="0"/>
  <p:cmAuthor id="20" name="iwenping" initials="" lastIdx="0" clrIdx="0"/>
  <p:cmAuthor id="21" name="xiaoxuan Zeng" initials="x" lastIdx="0" clrIdx="0"/>
  <p:cmAuthor id="22" name="User" initials="" lastIdx="0" clrIdx="0"/>
  <p:cmAuthor id="23" name="administrator-pc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43F0B"/>
    <a:srgbClr val="AF825D"/>
    <a:srgbClr val="FFFBEE"/>
    <a:srgbClr val="965C2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45" d="100"/>
          <a:sy n="45" d="100"/>
        </p:scale>
        <p:origin x="30" y="708"/>
      </p:cViewPr>
      <p:guideLst>
        <p:guide orient="horz" pos="2159"/>
        <p:guide pos="381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0" Type="http://schemas.openxmlformats.org/officeDocument/2006/relationships/tags" Target="tags/tag311.xml"/><Relationship Id="rId6" Type="http://schemas.openxmlformats.org/officeDocument/2006/relationships/slide" Target="slides/slide4.xml"/><Relationship Id="rId59" Type="http://schemas.openxmlformats.org/officeDocument/2006/relationships/font" Target="fonts/font15.fntdata"/><Relationship Id="rId58" Type="http://schemas.openxmlformats.org/officeDocument/2006/relationships/font" Target="fonts/font14.fntdata"/><Relationship Id="rId57" Type="http://schemas.openxmlformats.org/officeDocument/2006/relationships/font" Target="fonts/font13.fntdata"/><Relationship Id="rId56" Type="http://schemas.openxmlformats.org/officeDocument/2006/relationships/font" Target="fonts/font12.fntdata"/><Relationship Id="rId55" Type="http://schemas.openxmlformats.org/officeDocument/2006/relationships/font" Target="fonts/font11.fntdata"/><Relationship Id="rId54" Type="http://schemas.openxmlformats.org/officeDocument/2006/relationships/font" Target="fonts/font10.fntdata"/><Relationship Id="rId53" Type="http://schemas.openxmlformats.org/officeDocument/2006/relationships/font" Target="fonts/font9.fntdata"/><Relationship Id="rId52" Type="http://schemas.openxmlformats.org/officeDocument/2006/relationships/font" Target="fonts/font8.fntdata"/><Relationship Id="rId51" Type="http://schemas.openxmlformats.org/officeDocument/2006/relationships/font" Target="fonts/font7.fntdata"/><Relationship Id="rId50" Type="http://schemas.openxmlformats.org/officeDocument/2006/relationships/font" Target="fonts/font6.fntdata"/><Relationship Id="rId5" Type="http://schemas.openxmlformats.org/officeDocument/2006/relationships/slide" Target="slides/slide3.xml"/><Relationship Id="rId49" Type="http://schemas.openxmlformats.org/officeDocument/2006/relationships/font" Target="fonts/font5.fntdata"/><Relationship Id="rId48" Type="http://schemas.openxmlformats.org/officeDocument/2006/relationships/font" Target="fonts/font4.fntdata"/><Relationship Id="rId47" Type="http://schemas.openxmlformats.org/officeDocument/2006/relationships/font" Target="fonts/font3.fntdata"/><Relationship Id="rId46" Type="http://schemas.openxmlformats.org/officeDocument/2006/relationships/font" Target="fonts/font2.fntdata"/><Relationship Id="rId45" Type="http://schemas.openxmlformats.org/officeDocument/2006/relationships/font" Target="fonts/font1.fntdata"/><Relationship Id="rId44" Type="http://schemas.openxmlformats.org/officeDocument/2006/relationships/commentAuthors" Target="commentAuthors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五边形 7"/>
          <p:cNvSpPr/>
          <p:nvPr userDrawn="1"/>
        </p:nvSpPr>
        <p:spPr>
          <a:xfrm>
            <a:off x="0" y="678743"/>
            <a:ext cx="10093911" cy="625475"/>
          </a:xfrm>
          <a:prstGeom prst="homePlat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0" hasCustomPrompt="1"/>
          </p:nvPr>
        </p:nvSpPr>
        <p:spPr>
          <a:xfrm>
            <a:off x="248984" y="1820863"/>
            <a:ext cx="11839384" cy="435839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600">
                <a:latin typeface="华文中宋" panose="02010600040101010101" charset="-122"/>
                <a:ea typeface="华文中宋" panose="02010600040101010101" charset="-122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dirty="0"/>
              <a:t>默认模板：华文中宋、</a:t>
            </a:r>
            <a:r>
              <a:rPr lang="en-US" altLang="zh-CN" dirty="0"/>
              <a:t>28</a:t>
            </a:r>
            <a:r>
              <a:rPr lang="zh-CN" altLang="en-US" dirty="0"/>
              <a:t>号、</a:t>
            </a:r>
            <a:r>
              <a:rPr lang="en-US" altLang="zh-CN" dirty="0"/>
              <a:t>1.2</a:t>
            </a:r>
            <a:r>
              <a:rPr lang="zh-CN" altLang="en-US" dirty="0"/>
              <a:t>倍行距，如要修改，请转到“母版”。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1"/>
          </p:nvPr>
        </p:nvSpPr>
        <p:spPr>
          <a:xfrm>
            <a:off x="0" y="716048"/>
            <a:ext cx="4077810" cy="550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lang="zh-CN" altLang="en-US" sz="2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aphicFrame>
        <p:nvGraphicFramePr>
          <p:cNvPr id="11" name="表格 7"/>
          <p:cNvGraphicFramePr>
            <a:graphicFrameLocks noGrp="1"/>
          </p:cNvGraphicFramePr>
          <p:nvPr userDrawn="1"/>
        </p:nvGraphicFramePr>
        <p:xfrm>
          <a:off x="0" y="26376"/>
          <a:ext cx="12192000" cy="625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  <a:gridCol w="2438400"/>
                <a:gridCol w="2438400"/>
              </a:tblGrid>
              <a:tr h="62547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kern="120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课标解读</a:t>
                      </a:r>
                      <a:endParaRPr lang="zh-CN" altLang="en-US" sz="2400" b="0" kern="120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五年高频考点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bg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知识梳理</a:t>
                      </a:r>
                      <a:endParaRPr lang="zh-CN" altLang="en-US" sz="2400" b="0" kern="1200" noProof="0" dirty="0">
                        <a:solidFill>
                          <a:schemeClr val="bg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阶段特征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 b="0" kern="1200" noProof="0" dirty="0">
                          <a:solidFill>
                            <a:schemeClr val="tx1"/>
                          </a:solidFill>
                          <a:latin typeface="方正粗黑宋简体" panose="02000000000000000000" pitchFamily="2" charset="-122"/>
                          <a:ea typeface="方正粗黑宋简体" panose="02000000000000000000" pitchFamily="2" charset="-122"/>
                          <a:cs typeface="+mn-cs"/>
                        </a:rPr>
                        <a:t>命题探究</a:t>
                      </a:r>
                      <a:endParaRPr lang="zh-CN" altLang="en-US" sz="2400" b="0" kern="1200" noProof="0" dirty="0">
                        <a:solidFill>
                          <a:schemeClr val="tx1"/>
                        </a:solidFill>
                        <a:latin typeface="方正粗黑宋简体" panose="02000000000000000000" pitchFamily="2" charset="-122"/>
                        <a:ea typeface="方正粗黑宋简体" panose="02000000000000000000" pitchFamily="2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8090" y="6502400"/>
            <a:ext cx="1962785" cy="271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6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image" Target="../media/image12.png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33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tags" Target="../tags/tag132.xml"/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tags" Target="../tags/tag141.xml"/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44.xml"/><Relationship Id="rId11" Type="http://schemas.openxmlformats.org/officeDocument/2006/relationships/tags" Target="../tags/tag143.xml"/><Relationship Id="rId10" Type="http://schemas.openxmlformats.org/officeDocument/2006/relationships/tags" Target="../tags/tag142.xml"/><Relationship Id="rId1" Type="http://schemas.openxmlformats.org/officeDocument/2006/relationships/tags" Target="../tags/tag13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image" Target="../media/image16.png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14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5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tags" Target="../tags/tag154.xml"/><Relationship Id="rId1" Type="http://schemas.openxmlformats.org/officeDocument/2006/relationships/tags" Target="../tags/tag15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tags" Target="../tags/tag162.xml"/><Relationship Id="rId5" Type="http://schemas.openxmlformats.org/officeDocument/2006/relationships/image" Target="../media/image19.png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72.xml"/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slide" Target="slide1.xml"/><Relationship Id="rId3" Type="http://schemas.openxmlformats.org/officeDocument/2006/relationships/tags" Target="../tags/tag167.xml"/><Relationship Id="rId20" Type="http://schemas.openxmlformats.org/officeDocument/2006/relationships/slideLayout" Target="../slideLayouts/slideLayout1.xml"/><Relationship Id="rId2" Type="http://schemas.openxmlformats.org/officeDocument/2006/relationships/tags" Target="../tags/tag166.xml"/><Relationship Id="rId19" Type="http://schemas.openxmlformats.org/officeDocument/2006/relationships/tags" Target="../tags/tag182.xml"/><Relationship Id="rId18" Type="http://schemas.openxmlformats.org/officeDocument/2006/relationships/tags" Target="../tags/tag181.xml"/><Relationship Id="rId17" Type="http://schemas.openxmlformats.org/officeDocument/2006/relationships/tags" Target="../tags/tag180.xml"/><Relationship Id="rId16" Type="http://schemas.openxmlformats.org/officeDocument/2006/relationships/tags" Target="../tags/tag179.xml"/><Relationship Id="rId15" Type="http://schemas.openxmlformats.org/officeDocument/2006/relationships/tags" Target="../tags/tag178.xml"/><Relationship Id="rId14" Type="http://schemas.openxmlformats.org/officeDocument/2006/relationships/tags" Target="../tags/tag177.xml"/><Relationship Id="rId13" Type="http://schemas.openxmlformats.org/officeDocument/2006/relationships/tags" Target="../tags/tag176.xml"/><Relationship Id="rId12" Type="http://schemas.openxmlformats.org/officeDocument/2006/relationships/tags" Target="../tags/tag175.xml"/><Relationship Id="rId11" Type="http://schemas.openxmlformats.org/officeDocument/2006/relationships/tags" Target="../tags/tag174.xml"/><Relationship Id="rId10" Type="http://schemas.openxmlformats.org/officeDocument/2006/relationships/tags" Target="../tags/tag173.xml"/><Relationship Id="rId1" Type="http://schemas.openxmlformats.org/officeDocument/2006/relationships/tags" Target="../tags/tag165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87.xml"/><Relationship Id="rId5" Type="http://schemas.openxmlformats.org/officeDocument/2006/relationships/tags" Target="../tags/tag186.xml"/><Relationship Id="rId4" Type="http://schemas.openxmlformats.org/officeDocument/2006/relationships/tags" Target="../tags/tag185.xml"/><Relationship Id="rId3" Type="http://schemas.openxmlformats.org/officeDocument/2006/relationships/slide" Target="slide1.xml"/><Relationship Id="rId2" Type="http://schemas.openxmlformats.org/officeDocument/2006/relationships/tags" Target="../tags/tag184.xml"/><Relationship Id="rId1" Type="http://schemas.openxmlformats.org/officeDocument/2006/relationships/tags" Target="../tags/tag183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70.xml"/><Relationship Id="rId7" Type="http://schemas.openxmlformats.org/officeDocument/2006/relationships/image" Target="NULL" TargetMode="External"/><Relationship Id="rId6" Type="http://schemas.openxmlformats.org/officeDocument/2006/relationships/image" Target="../media/image7.png"/><Relationship Id="rId5" Type="http://schemas.openxmlformats.org/officeDocument/2006/relationships/tags" Target="../tags/tag69.xml"/><Relationship Id="rId4" Type="http://schemas.openxmlformats.org/officeDocument/2006/relationships/image" Target="../media/image6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9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tags" Target="../tags/tag18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98.xml"/><Relationship Id="rId7" Type="http://schemas.openxmlformats.org/officeDocument/2006/relationships/image" Target="../media/image20.png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4" Type="http://schemas.openxmlformats.org/officeDocument/2006/relationships/image" Target="../media/image21.png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tags" Target="../tags/tag193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07.xml"/><Relationship Id="rId8" Type="http://schemas.openxmlformats.org/officeDocument/2006/relationships/tags" Target="../tags/tag206.xml"/><Relationship Id="rId7" Type="http://schemas.openxmlformats.org/officeDocument/2006/relationships/tags" Target="../tags/tag205.xml"/><Relationship Id="rId6" Type="http://schemas.openxmlformats.org/officeDocument/2006/relationships/tags" Target="../tags/tag204.xml"/><Relationship Id="rId5" Type="http://schemas.openxmlformats.org/officeDocument/2006/relationships/tags" Target="../tags/tag203.xml"/><Relationship Id="rId4" Type="http://schemas.openxmlformats.org/officeDocument/2006/relationships/tags" Target="../tags/tag202.xml"/><Relationship Id="rId3" Type="http://schemas.openxmlformats.org/officeDocument/2006/relationships/tags" Target="../tags/tag201.xml"/><Relationship Id="rId2" Type="http://schemas.openxmlformats.org/officeDocument/2006/relationships/tags" Target="../tags/tag200.xml"/><Relationship Id="rId19" Type="http://schemas.openxmlformats.org/officeDocument/2006/relationships/slideLayout" Target="../slideLayouts/slideLayout1.xml"/><Relationship Id="rId18" Type="http://schemas.openxmlformats.org/officeDocument/2006/relationships/tags" Target="../tags/tag216.xml"/><Relationship Id="rId17" Type="http://schemas.openxmlformats.org/officeDocument/2006/relationships/tags" Target="../tags/tag215.xml"/><Relationship Id="rId16" Type="http://schemas.openxmlformats.org/officeDocument/2006/relationships/tags" Target="../tags/tag214.xml"/><Relationship Id="rId15" Type="http://schemas.openxmlformats.org/officeDocument/2006/relationships/tags" Target="../tags/tag213.xml"/><Relationship Id="rId14" Type="http://schemas.openxmlformats.org/officeDocument/2006/relationships/tags" Target="../tags/tag212.xml"/><Relationship Id="rId13" Type="http://schemas.openxmlformats.org/officeDocument/2006/relationships/tags" Target="../tags/tag211.xml"/><Relationship Id="rId12" Type="http://schemas.openxmlformats.org/officeDocument/2006/relationships/tags" Target="../tags/tag210.xml"/><Relationship Id="rId11" Type="http://schemas.openxmlformats.org/officeDocument/2006/relationships/tags" Target="../tags/tag209.xml"/><Relationship Id="rId10" Type="http://schemas.openxmlformats.org/officeDocument/2006/relationships/tags" Target="../tags/tag208.xml"/><Relationship Id="rId1" Type="http://schemas.openxmlformats.org/officeDocument/2006/relationships/tags" Target="../tags/tag199.xml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21.xml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" Type="http://schemas.openxmlformats.org/officeDocument/2006/relationships/tags" Target="../tags/tag217.xml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tags" Target="../tags/tag225.xml"/><Relationship Id="rId3" Type="http://schemas.openxmlformats.org/officeDocument/2006/relationships/tags" Target="../tags/tag224.xml"/><Relationship Id="rId2" Type="http://schemas.openxmlformats.org/officeDocument/2006/relationships/tags" Target="../tags/tag223.xml"/><Relationship Id="rId1" Type="http://schemas.openxmlformats.org/officeDocument/2006/relationships/tags" Target="../tags/tag222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35.xml"/><Relationship Id="rId8" Type="http://schemas.openxmlformats.org/officeDocument/2006/relationships/tags" Target="../tags/tag234.xml"/><Relationship Id="rId7" Type="http://schemas.openxmlformats.org/officeDocument/2006/relationships/tags" Target="../tags/tag233.xml"/><Relationship Id="rId6" Type="http://schemas.openxmlformats.org/officeDocument/2006/relationships/image" Target="../media/image22.png"/><Relationship Id="rId5" Type="http://schemas.openxmlformats.org/officeDocument/2006/relationships/tags" Target="../tags/tag232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238.xml"/><Relationship Id="rId14" Type="http://schemas.openxmlformats.org/officeDocument/2006/relationships/image" Target="../media/image25.png"/><Relationship Id="rId13" Type="http://schemas.openxmlformats.org/officeDocument/2006/relationships/tags" Target="../tags/tag237.xml"/><Relationship Id="rId12" Type="http://schemas.openxmlformats.org/officeDocument/2006/relationships/image" Target="../media/image24.png"/><Relationship Id="rId11" Type="http://schemas.openxmlformats.org/officeDocument/2006/relationships/tags" Target="../tags/tag236.xml"/><Relationship Id="rId10" Type="http://schemas.openxmlformats.org/officeDocument/2006/relationships/image" Target="../media/image23.png"/><Relationship Id="rId1" Type="http://schemas.openxmlformats.org/officeDocument/2006/relationships/tags" Target="../tags/tag228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tags" Target="../tags/tag242.xml"/><Relationship Id="rId3" Type="http://schemas.openxmlformats.org/officeDocument/2006/relationships/tags" Target="../tags/tag241.xml"/><Relationship Id="rId2" Type="http://schemas.openxmlformats.org/officeDocument/2006/relationships/tags" Target="../tags/tag240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39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" Type="http://schemas.openxmlformats.org/officeDocument/2006/relationships/tags" Target="../tags/tag248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image" Target="../media/image27.png"/><Relationship Id="rId7" Type="http://schemas.openxmlformats.org/officeDocument/2006/relationships/tags" Target="../tags/tag258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Relationship Id="rId3" Type="http://schemas.openxmlformats.org/officeDocument/2006/relationships/tags" Target="../tags/tag254.xml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253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63.xml"/><Relationship Id="rId3" Type="http://schemas.openxmlformats.org/officeDocument/2006/relationships/tags" Target="../tags/tag262.xml"/><Relationship Id="rId2" Type="http://schemas.openxmlformats.org/officeDocument/2006/relationships/tags" Target="../tags/tag261.xml"/><Relationship Id="rId1" Type="http://schemas.openxmlformats.org/officeDocument/2006/relationships/tags" Target="../tags/tag260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68.xml"/><Relationship Id="rId5" Type="http://schemas.openxmlformats.org/officeDocument/2006/relationships/image" Target="../media/image28.png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s/_rels/slide3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27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tags" Target="../tags/tag269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image" Target="../media/image31.png"/><Relationship Id="rId4" Type="http://schemas.openxmlformats.org/officeDocument/2006/relationships/tags" Target="../tags/tag276.xml"/><Relationship Id="rId3" Type="http://schemas.openxmlformats.org/officeDocument/2006/relationships/tags" Target="../tags/tag275.xml"/><Relationship Id="rId2" Type="http://schemas.openxmlformats.org/officeDocument/2006/relationships/tags" Target="../tags/tag274.xml"/><Relationship Id="rId14" Type="http://schemas.openxmlformats.org/officeDocument/2006/relationships/slideLayout" Target="../slideLayouts/slideLayout1.xml"/><Relationship Id="rId13" Type="http://schemas.openxmlformats.org/officeDocument/2006/relationships/tags" Target="../tags/tag284.xml"/><Relationship Id="rId12" Type="http://schemas.openxmlformats.org/officeDocument/2006/relationships/tags" Target="../tags/tag283.xml"/><Relationship Id="rId11" Type="http://schemas.openxmlformats.org/officeDocument/2006/relationships/tags" Target="../tags/tag282.xml"/><Relationship Id="rId10" Type="http://schemas.openxmlformats.org/officeDocument/2006/relationships/tags" Target="../tags/tag281.xml"/><Relationship Id="rId1" Type="http://schemas.openxmlformats.org/officeDocument/2006/relationships/tags" Target="../tags/tag273.xml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tags" Target="../tags/tag293.xml"/><Relationship Id="rId8" Type="http://schemas.openxmlformats.org/officeDocument/2006/relationships/tags" Target="../tags/tag292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tags" Target="../tags/tag287.xml"/><Relationship Id="rId2" Type="http://schemas.openxmlformats.org/officeDocument/2006/relationships/tags" Target="../tags/tag28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94.xml"/><Relationship Id="rId1" Type="http://schemas.openxmlformats.org/officeDocument/2006/relationships/tags" Target="../tags/tag285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97.xml"/><Relationship Id="rId2" Type="http://schemas.openxmlformats.org/officeDocument/2006/relationships/tags" Target="../tags/tag296.xml"/><Relationship Id="rId1" Type="http://schemas.openxmlformats.org/officeDocument/2006/relationships/tags" Target="../tags/tag295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Relationship Id="rId3" Type="http://schemas.openxmlformats.org/officeDocument/2006/relationships/tags" Target="../tags/tag304.xml"/><Relationship Id="rId2" Type="http://schemas.openxmlformats.org/officeDocument/2006/relationships/tags" Target="../tags/tag303.xml"/><Relationship Id="rId1" Type="http://schemas.openxmlformats.org/officeDocument/2006/relationships/tags" Target="../tags/tag30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9.xml"/><Relationship Id="rId7" Type="http://schemas.openxmlformats.org/officeDocument/2006/relationships/image" Target="../media/image8.jpeg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image" Target="../media/image9.png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0" Type="http://schemas.openxmlformats.org/officeDocument/2006/relationships/slideLayout" Target="../slideLayouts/slideLayout1.xml"/><Relationship Id="rId1" Type="http://schemas.openxmlformats.org/officeDocument/2006/relationships/tags" Target="../tags/tag9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05.xml"/><Relationship Id="rId8" Type="http://schemas.openxmlformats.org/officeDocument/2006/relationships/tags" Target="../tags/tag104.xml"/><Relationship Id="rId7" Type="http://schemas.openxmlformats.org/officeDocument/2006/relationships/tags" Target="../tags/tag103.xml"/><Relationship Id="rId6" Type="http://schemas.openxmlformats.org/officeDocument/2006/relationships/image" Target="../media/image10.png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07.xml"/><Relationship Id="rId11" Type="http://schemas.openxmlformats.org/officeDocument/2006/relationships/image" Target="../media/image11.png"/><Relationship Id="rId10" Type="http://schemas.openxmlformats.org/officeDocument/2006/relationships/tags" Target="../tags/tag106.xml"/><Relationship Id="rId1" Type="http://schemas.openxmlformats.org/officeDocument/2006/relationships/tags" Target="../tags/tag9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2.xml"/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>
            <a:alphaModFix amt="4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3175"/>
            <a:ext cx="12192000" cy="6807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42000">
                <a:srgbClr val="BD9C84">
                  <a:alpha val="47000"/>
                </a:srgbClr>
              </a:gs>
              <a:gs pos="77000">
                <a:srgbClr val="A16E48">
                  <a:alpha val="4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02" name="矩形 4"/>
          <p:cNvSpPr/>
          <p:nvPr>
            <p:custDataLst>
              <p:tags r:id="rId2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pic>
        <p:nvPicPr>
          <p:cNvPr id="5" name="图片 4" descr="秦始皇动漫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7660" y="504190"/>
            <a:ext cx="3897630" cy="6017260"/>
          </a:xfrm>
          <a:prstGeom prst="rect">
            <a:avLst/>
          </a:prstGeom>
        </p:spPr>
      </p:pic>
      <p:sp>
        <p:nvSpPr>
          <p:cNvPr id="7" name="Freeform 8111"/>
          <p:cNvSpPr/>
          <p:nvPr/>
        </p:nvSpPr>
        <p:spPr bwMode="auto">
          <a:xfrm>
            <a:off x="6228715" y="747395"/>
            <a:ext cx="4058920" cy="1089660"/>
          </a:xfrm>
          <a:custGeom>
            <a:avLst/>
            <a:gdLst>
              <a:gd name="T0" fmla="*/ 1897 w 3772"/>
              <a:gd name="T1" fmla="*/ 1339 h 1451"/>
              <a:gd name="T2" fmla="*/ 2254 w 3772"/>
              <a:gd name="T3" fmla="*/ 1348 h 1451"/>
              <a:gd name="T4" fmla="*/ 2377 w 3772"/>
              <a:gd name="T5" fmla="*/ 1303 h 1451"/>
              <a:gd name="T6" fmla="*/ 2305 w 3772"/>
              <a:gd name="T7" fmla="*/ 1260 h 1451"/>
              <a:gd name="T8" fmla="*/ 2670 w 3772"/>
              <a:gd name="T9" fmla="*/ 1272 h 1451"/>
              <a:gd name="T10" fmla="*/ 3306 w 3772"/>
              <a:gd name="T11" fmla="*/ 1283 h 1451"/>
              <a:gd name="T12" fmla="*/ 3051 w 3772"/>
              <a:gd name="T13" fmla="*/ 1313 h 1451"/>
              <a:gd name="T14" fmla="*/ 3237 w 3772"/>
              <a:gd name="T15" fmla="*/ 1351 h 1451"/>
              <a:gd name="T16" fmla="*/ 3352 w 3772"/>
              <a:gd name="T17" fmla="*/ 1271 h 1451"/>
              <a:gd name="T18" fmla="*/ 3255 w 3772"/>
              <a:gd name="T19" fmla="*/ 1223 h 1451"/>
              <a:gd name="T20" fmla="*/ 3472 w 3772"/>
              <a:gd name="T21" fmla="*/ 1221 h 1451"/>
              <a:gd name="T22" fmla="*/ 3400 w 3772"/>
              <a:gd name="T23" fmla="*/ 1186 h 1451"/>
              <a:gd name="T24" fmla="*/ 3366 w 3772"/>
              <a:gd name="T25" fmla="*/ 1165 h 1451"/>
              <a:gd name="T26" fmla="*/ 3270 w 3772"/>
              <a:gd name="T27" fmla="*/ 1116 h 1451"/>
              <a:gd name="T28" fmla="*/ 3314 w 3772"/>
              <a:gd name="T29" fmla="*/ 1057 h 1451"/>
              <a:gd name="T30" fmla="*/ 3200 w 3772"/>
              <a:gd name="T31" fmla="*/ 1018 h 1451"/>
              <a:gd name="T32" fmla="*/ 3143 w 3772"/>
              <a:gd name="T33" fmla="*/ 1007 h 1451"/>
              <a:gd name="T34" fmla="*/ 3183 w 3772"/>
              <a:gd name="T35" fmla="*/ 985 h 1451"/>
              <a:gd name="T36" fmla="*/ 3091 w 3772"/>
              <a:gd name="T37" fmla="*/ 928 h 1451"/>
              <a:gd name="T38" fmla="*/ 3174 w 3772"/>
              <a:gd name="T39" fmla="*/ 880 h 1451"/>
              <a:gd name="T40" fmla="*/ 2959 w 3772"/>
              <a:gd name="T41" fmla="*/ 813 h 1451"/>
              <a:gd name="T42" fmla="*/ 3087 w 3772"/>
              <a:gd name="T43" fmla="*/ 762 h 1451"/>
              <a:gd name="T44" fmla="*/ 3186 w 3772"/>
              <a:gd name="T45" fmla="*/ 705 h 1451"/>
              <a:gd name="T46" fmla="*/ 3377 w 3772"/>
              <a:gd name="T47" fmla="*/ 672 h 1451"/>
              <a:gd name="T48" fmla="*/ 3091 w 3772"/>
              <a:gd name="T49" fmla="*/ 609 h 1451"/>
              <a:gd name="T50" fmla="*/ 3203 w 3772"/>
              <a:gd name="T51" fmla="*/ 565 h 1451"/>
              <a:gd name="T52" fmla="*/ 3114 w 3772"/>
              <a:gd name="T53" fmla="*/ 513 h 1451"/>
              <a:gd name="T54" fmla="*/ 3036 w 3772"/>
              <a:gd name="T55" fmla="*/ 398 h 1451"/>
              <a:gd name="T56" fmla="*/ 3303 w 3772"/>
              <a:gd name="T57" fmla="*/ 335 h 1451"/>
              <a:gd name="T58" fmla="*/ 2326 w 3772"/>
              <a:gd name="T59" fmla="*/ 246 h 1451"/>
              <a:gd name="T60" fmla="*/ 1636 w 3772"/>
              <a:gd name="T61" fmla="*/ 239 h 1451"/>
              <a:gd name="T62" fmla="*/ 1683 w 3772"/>
              <a:gd name="T63" fmla="*/ 184 h 1451"/>
              <a:gd name="T64" fmla="*/ 1444 w 3772"/>
              <a:gd name="T65" fmla="*/ 171 h 1451"/>
              <a:gd name="T66" fmla="*/ 1598 w 3772"/>
              <a:gd name="T67" fmla="*/ 150 h 1451"/>
              <a:gd name="T68" fmla="*/ 1532 w 3772"/>
              <a:gd name="T69" fmla="*/ 115 h 1451"/>
              <a:gd name="T70" fmla="*/ 1431 w 3772"/>
              <a:gd name="T71" fmla="*/ 129 h 1451"/>
              <a:gd name="T72" fmla="*/ 1433 w 3772"/>
              <a:gd name="T73" fmla="*/ 92 h 1451"/>
              <a:gd name="T74" fmla="*/ 1129 w 3772"/>
              <a:gd name="T75" fmla="*/ 114 h 1451"/>
              <a:gd name="T76" fmla="*/ 1313 w 3772"/>
              <a:gd name="T77" fmla="*/ 75 h 1451"/>
              <a:gd name="T78" fmla="*/ 1510 w 3772"/>
              <a:gd name="T79" fmla="*/ 1 h 1451"/>
              <a:gd name="T80" fmla="*/ 1184 w 3772"/>
              <a:gd name="T81" fmla="*/ 93 h 1451"/>
              <a:gd name="T82" fmla="*/ 842 w 3772"/>
              <a:gd name="T83" fmla="*/ 83 h 1451"/>
              <a:gd name="T84" fmla="*/ 788 w 3772"/>
              <a:gd name="T85" fmla="*/ 127 h 1451"/>
              <a:gd name="T86" fmla="*/ 791 w 3772"/>
              <a:gd name="T87" fmla="*/ 173 h 1451"/>
              <a:gd name="T88" fmla="*/ 625 w 3772"/>
              <a:gd name="T89" fmla="*/ 228 h 1451"/>
              <a:gd name="T90" fmla="*/ 490 w 3772"/>
              <a:gd name="T91" fmla="*/ 241 h 1451"/>
              <a:gd name="T92" fmla="*/ 298 w 3772"/>
              <a:gd name="T93" fmla="*/ 324 h 1451"/>
              <a:gd name="T94" fmla="*/ 293 w 3772"/>
              <a:gd name="T95" fmla="*/ 380 h 1451"/>
              <a:gd name="T96" fmla="*/ 192 w 3772"/>
              <a:gd name="T97" fmla="*/ 461 h 1451"/>
              <a:gd name="T98" fmla="*/ 222 w 3772"/>
              <a:gd name="T99" fmla="*/ 509 h 1451"/>
              <a:gd name="T100" fmla="*/ 139 w 3772"/>
              <a:gd name="T101" fmla="*/ 815 h 1451"/>
              <a:gd name="T102" fmla="*/ 141 w 3772"/>
              <a:gd name="T103" fmla="*/ 919 h 1451"/>
              <a:gd name="T104" fmla="*/ 204 w 3772"/>
              <a:gd name="T105" fmla="*/ 1052 h 1451"/>
              <a:gd name="T106" fmla="*/ 308 w 3772"/>
              <a:gd name="T107" fmla="*/ 1133 h 1451"/>
              <a:gd name="T108" fmla="*/ 389 w 3772"/>
              <a:gd name="T109" fmla="*/ 1160 h 1451"/>
              <a:gd name="T110" fmla="*/ 386 w 3772"/>
              <a:gd name="T111" fmla="*/ 1238 h 1451"/>
              <a:gd name="T112" fmla="*/ 918 w 3772"/>
              <a:gd name="T113" fmla="*/ 1373 h 1451"/>
              <a:gd name="T114" fmla="*/ 956 w 3772"/>
              <a:gd name="T115" fmla="*/ 1335 h 1451"/>
              <a:gd name="T116" fmla="*/ 1199 w 3772"/>
              <a:gd name="T117" fmla="*/ 1351 h 1451"/>
              <a:gd name="T118" fmla="*/ 1354 w 3772"/>
              <a:gd name="T119" fmla="*/ 1333 h 1451"/>
              <a:gd name="T120" fmla="*/ 1290 w 3772"/>
              <a:gd name="T121" fmla="*/ 1354 h 1451"/>
              <a:gd name="T122" fmla="*/ 1533 w 3772"/>
              <a:gd name="T123" fmla="*/ 1379 h 1451"/>
              <a:gd name="T124" fmla="*/ 1661 w 3772"/>
              <a:gd name="T125" fmla="*/ 1383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772" h="1451">
                <a:moveTo>
                  <a:pt x="1883" y="1394"/>
                </a:moveTo>
                <a:cubicBezTo>
                  <a:pt x="1910" y="1393"/>
                  <a:pt x="1928" y="1390"/>
                  <a:pt x="1922" y="1389"/>
                </a:cubicBezTo>
                <a:cubicBezTo>
                  <a:pt x="1913" y="1387"/>
                  <a:pt x="1913" y="1387"/>
                  <a:pt x="1921" y="1386"/>
                </a:cubicBezTo>
                <a:cubicBezTo>
                  <a:pt x="1927" y="1386"/>
                  <a:pt x="1928" y="1385"/>
                  <a:pt x="1925" y="1382"/>
                </a:cubicBezTo>
                <a:cubicBezTo>
                  <a:pt x="1922" y="1380"/>
                  <a:pt x="1927" y="1379"/>
                  <a:pt x="1944" y="1378"/>
                </a:cubicBezTo>
                <a:cubicBezTo>
                  <a:pt x="2003" y="1376"/>
                  <a:pt x="2075" y="1370"/>
                  <a:pt x="2068" y="1368"/>
                </a:cubicBezTo>
                <a:cubicBezTo>
                  <a:pt x="2063" y="1367"/>
                  <a:pt x="2045" y="1368"/>
                  <a:pt x="2028" y="1369"/>
                </a:cubicBezTo>
                <a:cubicBezTo>
                  <a:pt x="1992" y="1373"/>
                  <a:pt x="1932" y="1370"/>
                  <a:pt x="1930" y="1365"/>
                </a:cubicBezTo>
                <a:cubicBezTo>
                  <a:pt x="1929" y="1363"/>
                  <a:pt x="1916" y="1362"/>
                  <a:pt x="1897" y="1363"/>
                </a:cubicBezTo>
                <a:cubicBezTo>
                  <a:pt x="1870" y="1364"/>
                  <a:pt x="1867" y="1363"/>
                  <a:pt x="1880" y="1361"/>
                </a:cubicBezTo>
                <a:cubicBezTo>
                  <a:pt x="1900" y="1356"/>
                  <a:pt x="1943" y="1354"/>
                  <a:pt x="1960" y="1356"/>
                </a:cubicBezTo>
                <a:cubicBezTo>
                  <a:pt x="1998" y="1362"/>
                  <a:pt x="2015" y="1364"/>
                  <a:pt x="2019" y="1363"/>
                </a:cubicBezTo>
                <a:cubicBezTo>
                  <a:pt x="2022" y="1362"/>
                  <a:pt x="2014" y="1360"/>
                  <a:pt x="2002" y="1359"/>
                </a:cubicBezTo>
                <a:cubicBezTo>
                  <a:pt x="1989" y="1357"/>
                  <a:pt x="1969" y="1354"/>
                  <a:pt x="1957" y="1352"/>
                </a:cubicBezTo>
                <a:cubicBezTo>
                  <a:pt x="1945" y="1349"/>
                  <a:pt x="1928" y="1348"/>
                  <a:pt x="1920" y="1347"/>
                </a:cubicBezTo>
                <a:cubicBezTo>
                  <a:pt x="1907" y="1347"/>
                  <a:pt x="1889" y="1340"/>
                  <a:pt x="1897" y="1339"/>
                </a:cubicBezTo>
                <a:cubicBezTo>
                  <a:pt x="1914" y="1336"/>
                  <a:pt x="1964" y="1337"/>
                  <a:pt x="1970" y="1340"/>
                </a:cubicBezTo>
                <a:cubicBezTo>
                  <a:pt x="1975" y="1342"/>
                  <a:pt x="1987" y="1346"/>
                  <a:pt x="1997" y="1347"/>
                </a:cubicBezTo>
                <a:cubicBezTo>
                  <a:pt x="2007" y="1349"/>
                  <a:pt x="2020" y="1352"/>
                  <a:pt x="2027" y="1353"/>
                </a:cubicBezTo>
                <a:cubicBezTo>
                  <a:pt x="2041" y="1356"/>
                  <a:pt x="2130" y="1364"/>
                  <a:pt x="2162" y="1365"/>
                </a:cubicBezTo>
                <a:cubicBezTo>
                  <a:pt x="2189" y="1366"/>
                  <a:pt x="2198" y="1365"/>
                  <a:pt x="2200" y="1363"/>
                </a:cubicBezTo>
                <a:cubicBezTo>
                  <a:pt x="2201" y="1362"/>
                  <a:pt x="2198" y="1361"/>
                  <a:pt x="2193" y="1362"/>
                </a:cubicBezTo>
                <a:cubicBezTo>
                  <a:pt x="2180" y="1363"/>
                  <a:pt x="2167" y="1360"/>
                  <a:pt x="2160" y="1355"/>
                </a:cubicBezTo>
                <a:cubicBezTo>
                  <a:pt x="2155" y="1351"/>
                  <a:pt x="2153" y="1351"/>
                  <a:pt x="2153" y="1354"/>
                </a:cubicBezTo>
                <a:cubicBezTo>
                  <a:pt x="2153" y="1357"/>
                  <a:pt x="2149" y="1357"/>
                  <a:pt x="2139" y="1356"/>
                </a:cubicBezTo>
                <a:cubicBezTo>
                  <a:pt x="2131" y="1355"/>
                  <a:pt x="2123" y="1354"/>
                  <a:pt x="2120" y="1354"/>
                </a:cubicBezTo>
                <a:cubicBezTo>
                  <a:pt x="2117" y="1355"/>
                  <a:pt x="2116" y="1353"/>
                  <a:pt x="2117" y="1350"/>
                </a:cubicBezTo>
                <a:cubicBezTo>
                  <a:pt x="2117" y="1346"/>
                  <a:pt x="2124" y="1345"/>
                  <a:pt x="2150" y="1345"/>
                </a:cubicBezTo>
                <a:cubicBezTo>
                  <a:pt x="2167" y="1345"/>
                  <a:pt x="2186" y="1346"/>
                  <a:pt x="2191" y="1346"/>
                </a:cubicBezTo>
                <a:cubicBezTo>
                  <a:pt x="2198" y="1347"/>
                  <a:pt x="2200" y="1347"/>
                  <a:pt x="2197" y="1344"/>
                </a:cubicBezTo>
                <a:cubicBezTo>
                  <a:pt x="2191" y="1340"/>
                  <a:pt x="2207" y="1339"/>
                  <a:pt x="2218" y="1343"/>
                </a:cubicBezTo>
                <a:cubicBezTo>
                  <a:pt x="2222" y="1345"/>
                  <a:pt x="2238" y="1347"/>
                  <a:pt x="2254" y="1348"/>
                </a:cubicBezTo>
                <a:cubicBezTo>
                  <a:pt x="2270" y="1349"/>
                  <a:pt x="2318" y="1352"/>
                  <a:pt x="2361" y="1354"/>
                </a:cubicBezTo>
                <a:cubicBezTo>
                  <a:pt x="2464" y="1360"/>
                  <a:pt x="2510" y="1362"/>
                  <a:pt x="2532" y="1361"/>
                </a:cubicBezTo>
                <a:cubicBezTo>
                  <a:pt x="2561" y="1359"/>
                  <a:pt x="2539" y="1355"/>
                  <a:pt x="2495" y="1354"/>
                </a:cubicBezTo>
                <a:cubicBezTo>
                  <a:pt x="2474" y="1354"/>
                  <a:pt x="2458" y="1353"/>
                  <a:pt x="2458" y="1352"/>
                </a:cubicBezTo>
                <a:cubicBezTo>
                  <a:pt x="2459" y="1351"/>
                  <a:pt x="2477" y="1349"/>
                  <a:pt x="2497" y="1348"/>
                </a:cubicBezTo>
                <a:cubicBezTo>
                  <a:pt x="2529" y="1347"/>
                  <a:pt x="2533" y="1346"/>
                  <a:pt x="2525" y="1343"/>
                </a:cubicBezTo>
                <a:cubicBezTo>
                  <a:pt x="2510" y="1338"/>
                  <a:pt x="2507" y="1335"/>
                  <a:pt x="2511" y="1331"/>
                </a:cubicBezTo>
                <a:cubicBezTo>
                  <a:pt x="2514" y="1329"/>
                  <a:pt x="2511" y="1328"/>
                  <a:pt x="2504" y="1328"/>
                </a:cubicBezTo>
                <a:cubicBezTo>
                  <a:pt x="2498" y="1328"/>
                  <a:pt x="2488" y="1327"/>
                  <a:pt x="2482" y="1326"/>
                </a:cubicBezTo>
                <a:cubicBezTo>
                  <a:pt x="2476" y="1324"/>
                  <a:pt x="2453" y="1322"/>
                  <a:pt x="2431" y="1321"/>
                </a:cubicBezTo>
                <a:cubicBezTo>
                  <a:pt x="2409" y="1321"/>
                  <a:pt x="2389" y="1319"/>
                  <a:pt x="2387" y="1318"/>
                </a:cubicBezTo>
                <a:cubicBezTo>
                  <a:pt x="2385" y="1317"/>
                  <a:pt x="2377" y="1317"/>
                  <a:pt x="2371" y="1318"/>
                </a:cubicBezTo>
                <a:cubicBezTo>
                  <a:pt x="2364" y="1318"/>
                  <a:pt x="2359" y="1318"/>
                  <a:pt x="2360" y="1316"/>
                </a:cubicBezTo>
                <a:cubicBezTo>
                  <a:pt x="2363" y="1312"/>
                  <a:pt x="2435" y="1305"/>
                  <a:pt x="2447" y="1307"/>
                </a:cubicBezTo>
                <a:cubicBezTo>
                  <a:pt x="2453" y="1309"/>
                  <a:pt x="2460" y="1308"/>
                  <a:pt x="2464" y="1306"/>
                </a:cubicBezTo>
                <a:cubicBezTo>
                  <a:pt x="2473" y="1302"/>
                  <a:pt x="2427" y="1300"/>
                  <a:pt x="2377" y="1303"/>
                </a:cubicBezTo>
                <a:cubicBezTo>
                  <a:pt x="2317" y="1307"/>
                  <a:pt x="2225" y="1308"/>
                  <a:pt x="2226" y="1304"/>
                </a:cubicBezTo>
                <a:cubicBezTo>
                  <a:pt x="2227" y="1303"/>
                  <a:pt x="2237" y="1301"/>
                  <a:pt x="2247" y="1300"/>
                </a:cubicBezTo>
                <a:cubicBezTo>
                  <a:pt x="2261" y="1299"/>
                  <a:pt x="2266" y="1298"/>
                  <a:pt x="2262" y="1296"/>
                </a:cubicBezTo>
                <a:cubicBezTo>
                  <a:pt x="2260" y="1294"/>
                  <a:pt x="2254" y="1293"/>
                  <a:pt x="2250" y="1294"/>
                </a:cubicBezTo>
                <a:cubicBezTo>
                  <a:pt x="2212" y="1296"/>
                  <a:pt x="2183" y="1296"/>
                  <a:pt x="2183" y="1294"/>
                </a:cubicBezTo>
                <a:cubicBezTo>
                  <a:pt x="2183" y="1292"/>
                  <a:pt x="2170" y="1290"/>
                  <a:pt x="2155" y="1290"/>
                </a:cubicBezTo>
                <a:cubicBezTo>
                  <a:pt x="2139" y="1289"/>
                  <a:pt x="2120" y="1289"/>
                  <a:pt x="2112" y="1288"/>
                </a:cubicBezTo>
                <a:cubicBezTo>
                  <a:pt x="2103" y="1288"/>
                  <a:pt x="2073" y="1287"/>
                  <a:pt x="2045" y="1287"/>
                </a:cubicBezTo>
                <a:cubicBezTo>
                  <a:pt x="2016" y="1286"/>
                  <a:pt x="1978" y="1285"/>
                  <a:pt x="1960" y="1284"/>
                </a:cubicBezTo>
                <a:cubicBezTo>
                  <a:pt x="1941" y="1284"/>
                  <a:pt x="1909" y="1283"/>
                  <a:pt x="1888" y="1283"/>
                </a:cubicBezTo>
                <a:cubicBezTo>
                  <a:pt x="1867" y="1283"/>
                  <a:pt x="1848" y="1281"/>
                  <a:pt x="1846" y="1279"/>
                </a:cubicBezTo>
                <a:cubicBezTo>
                  <a:pt x="1843" y="1277"/>
                  <a:pt x="1852" y="1276"/>
                  <a:pt x="1872" y="1277"/>
                </a:cubicBezTo>
                <a:cubicBezTo>
                  <a:pt x="1888" y="1277"/>
                  <a:pt x="1941" y="1276"/>
                  <a:pt x="1988" y="1275"/>
                </a:cubicBezTo>
                <a:cubicBezTo>
                  <a:pt x="2059" y="1273"/>
                  <a:pt x="2076" y="1272"/>
                  <a:pt x="2084" y="1267"/>
                </a:cubicBezTo>
                <a:cubicBezTo>
                  <a:pt x="2093" y="1262"/>
                  <a:pt x="2181" y="1256"/>
                  <a:pt x="2227" y="1258"/>
                </a:cubicBezTo>
                <a:cubicBezTo>
                  <a:pt x="2239" y="1258"/>
                  <a:pt x="2274" y="1259"/>
                  <a:pt x="2305" y="1260"/>
                </a:cubicBezTo>
                <a:cubicBezTo>
                  <a:pt x="2348" y="1261"/>
                  <a:pt x="2362" y="1262"/>
                  <a:pt x="2366" y="1266"/>
                </a:cubicBezTo>
                <a:cubicBezTo>
                  <a:pt x="2370" y="1269"/>
                  <a:pt x="2372" y="1270"/>
                  <a:pt x="2373" y="1267"/>
                </a:cubicBezTo>
                <a:cubicBezTo>
                  <a:pt x="2375" y="1263"/>
                  <a:pt x="2393" y="1258"/>
                  <a:pt x="2391" y="1262"/>
                </a:cubicBezTo>
                <a:cubicBezTo>
                  <a:pt x="2390" y="1264"/>
                  <a:pt x="2396" y="1265"/>
                  <a:pt x="2403" y="1265"/>
                </a:cubicBezTo>
                <a:cubicBezTo>
                  <a:pt x="2411" y="1264"/>
                  <a:pt x="2417" y="1262"/>
                  <a:pt x="2418" y="1260"/>
                </a:cubicBezTo>
                <a:cubicBezTo>
                  <a:pt x="2418" y="1256"/>
                  <a:pt x="2420" y="1256"/>
                  <a:pt x="2425" y="1259"/>
                </a:cubicBezTo>
                <a:cubicBezTo>
                  <a:pt x="2432" y="1263"/>
                  <a:pt x="2432" y="1263"/>
                  <a:pt x="2432" y="1263"/>
                </a:cubicBezTo>
                <a:cubicBezTo>
                  <a:pt x="2425" y="1263"/>
                  <a:pt x="2425" y="1263"/>
                  <a:pt x="2425" y="1263"/>
                </a:cubicBezTo>
                <a:cubicBezTo>
                  <a:pt x="2422" y="1264"/>
                  <a:pt x="2416" y="1266"/>
                  <a:pt x="2413" y="1267"/>
                </a:cubicBezTo>
                <a:cubicBezTo>
                  <a:pt x="2410" y="1270"/>
                  <a:pt x="2419" y="1270"/>
                  <a:pt x="2439" y="1269"/>
                </a:cubicBezTo>
                <a:cubicBezTo>
                  <a:pt x="2457" y="1269"/>
                  <a:pt x="2469" y="1267"/>
                  <a:pt x="2468" y="1265"/>
                </a:cubicBezTo>
                <a:cubicBezTo>
                  <a:pt x="2466" y="1261"/>
                  <a:pt x="2495" y="1262"/>
                  <a:pt x="2503" y="1266"/>
                </a:cubicBezTo>
                <a:cubicBezTo>
                  <a:pt x="2507" y="1268"/>
                  <a:pt x="2531" y="1269"/>
                  <a:pt x="2558" y="1269"/>
                </a:cubicBezTo>
                <a:cubicBezTo>
                  <a:pt x="2629" y="1268"/>
                  <a:pt x="2672" y="1270"/>
                  <a:pt x="2660" y="1272"/>
                </a:cubicBezTo>
                <a:cubicBezTo>
                  <a:pt x="2649" y="1273"/>
                  <a:pt x="2649" y="1273"/>
                  <a:pt x="2658" y="1274"/>
                </a:cubicBezTo>
                <a:cubicBezTo>
                  <a:pt x="2663" y="1275"/>
                  <a:pt x="2669" y="1274"/>
                  <a:pt x="2670" y="1272"/>
                </a:cubicBezTo>
                <a:cubicBezTo>
                  <a:pt x="2672" y="1270"/>
                  <a:pt x="2688" y="1269"/>
                  <a:pt x="2706" y="1269"/>
                </a:cubicBezTo>
                <a:cubicBezTo>
                  <a:pt x="2739" y="1269"/>
                  <a:pt x="2739" y="1269"/>
                  <a:pt x="2739" y="1269"/>
                </a:cubicBezTo>
                <a:cubicBezTo>
                  <a:pt x="2717" y="1272"/>
                  <a:pt x="2717" y="1272"/>
                  <a:pt x="2717" y="1272"/>
                </a:cubicBezTo>
                <a:cubicBezTo>
                  <a:pt x="2703" y="1274"/>
                  <a:pt x="2712" y="1275"/>
                  <a:pt x="2746" y="1273"/>
                </a:cubicBezTo>
                <a:cubicBezTo>
                  <a:pt x="2777" y="1272"/>
                  <a:pt x="2793" y="1270"/>
                  <a:pt x="2788" y="1268"/>
                </a:cubicBezTo>
                <a:cubicBezTo>
                  <a:pt x="2782" y="1267"/>
                  <a:pt x="2785" y="1266"/>
                  <a:pt x="2796" y="1267"/>
                </a:cubicBezTo>
                <a:cubicBezTo>
                  <a:pt x="2806" y="1267"/>
                  <a:pt x="2835" y="1267"/>
                  <a:pt x="2862" y="1267"/>
                </a:cubicBezTo>
                <a:cubicBezTo>
                  <a:pt x="2956" y="1265"/>
                  <a:pt x="2974" y="1265"/>
                  <a:pt x="2992" y="1267"/>
                </a:cubicBezTo>
                <a:cubicBezTo>
                  <a:pt x="3002" y="1269"/>
                  <a:pt x="3013" y="1270"/>
                  <a:pt x="3016" y="1270"/>
                </a:cubicBezTo>
                <a:cubicBezTo>
                  <a:pt x="3019" y="1269"/>
                  <a:pt x="3029" y="1271"/>
                  <a:pt x="3038" y="1272"/>
                </a:cubicBezTo>
                <a:cubicBezTo>
                  <a:pt x="3047" y="1274"/>
                  <a:pt x="3064" y="1276"/>
                  <a:pt x="3075" y="1276"/>
                </a:cubicBezTo>
                <a:cubicBezTo>
                  <a:pt x="3086" y="1277"/>
                  <a:pt x="3096" y="1278"/>
                  <a:pt x="3097" y="1279"/>
                </a:cubicBezTo>
                <a:cubicBezTo>
                  <a:pt x="3101" y="1281"/>
                  <a:pt x="3170" y="1286"/>
                  <a:pt x="3208" y="1286"/>
                </a:cubicBezTo>
                <a:cubicBezTo>
                  <a:pt x="3228" y="1286"/>
                  <a:pt x="3245" y="1288"/>
                  <a:pt x="3247" y="1289"/>
                </a:cubicBezTo>
                <a:cubicBezTo>
                  <a:pt x="3252" y="1293"/>
                  <a:pt x="3300" y="1293"/>
                  <a:pt x="3299" y="1289"/>
                </a:cubicBezTo>
                <a:cubicBezTo>
                  <a:pt x="3299" y="1286"/>
                  <a:pt x="3302" y="1284"/>
                  <a:pt x="3306" y="1283"/>
                </a:cubicBezTo>
                <a:cubicBezTo>
                  <a:pt x="3314" y="1282"/>
                  <a:pt x="3314" y="1282"/>
                  <a:pt x="3314" y="1282"/>
                </a:cubicBezTo>
                <a:cubicBezTo>
                  <a:pt x="3306" y="1294"/>
                  <a:pt x="3306" y="1294"/>
                  <a:pt x="3306" y="1294"/>
                </a:cubicBezTo>
                <a:cubicBezTo>
                  <a:pt x="3291" y="1315"/>
                  <a:pt x="3286" y="1317"/>
                  <a:pt x="3254" y="1318"/>
                </a:cubicBezTo>
                <a:cubicBezTo>
                  <a:pt x="3220" y="1318"/>
                  <a:pt x="3145" y="1315"/>
                  <a:pt x="3142" y="1313"/>
                </a:cubicBezTo>
                <a:cubicBezTo>
                  <a:pt x="3141" y="1312"/>
                  <a:pt x="3131" y="1312"/>
                  <a:pt x="3120" y="1311"/>
                </a:cubicBezTo>
                <a:cubicBezTo>
                  <a:pt x="3109" y="1311"/>
                  <a:pt x="3092" y="1311"/>
                  <a:pt x="3083" y="1310"/>
                </a:cubicBezTo>
                <a:cubicBezTo>
                  <a:pt x="3074" y="1309"/>
                  <a:pt x="3061" y="1308"/>
                  <a:pt x="3055" y="1308"/>
                </a:cubicBezTo>
                <a:cubicBezTo>
                  <a:pt x="3048" y="1307"/>
                  <a:pt x="3035" y="1306"/>
                  <a:pt x="3026" y="1306"/>
                </a:cubicBezTo>
                <a:cubicBezTo>
                  <a:pt x="2979" y="1303"/>
                  <a:pt x="2909" y="1302"/>
                  <a:pt x="2897" y="1305"/>
                </a:cubicBezTo>
                <a:cubicBezTo>
                  <a:pt x="2890" y="1306"/>
                  <a:pt x="2881" y="1306"/>
                  <a:pt x="2878" y="1305"/>
                </a:cubicBezTo>
                <a:cubicBezTo>
                  <a:pt x="2874" y="1303"/>
                  <a:pt x="2857" y="1303"/>
                  <a:pt x="2840" y="1305"/>
                </a:cubicBezTo>
                <a:cubicBezTo>
                  <a:pt x="2823" y="1307"/>
                  <a:pt x="2805" y="1307"/>
                  <a:pt x="2798" y="1306"/>
                </a:cubicBezTo>
                <a:cubicBezTo>
                  <a:pt x="2792" y="1305"/>
                  <a:pt x="2765" y="1304"/>
                  <a:pt x="2737" y="1304"/>
                </a:cubicBezTo>
                <a:cubicBezTo>
                  <a:pt x="2704" y="1305"/>
                  <a:pt x="2694" y="1306"/>
                  <a:pt x="2708" y="1307"/>
                </a:cubicBezTo>
                <a:cubicBezTo>
                  <a:pt x="2754" y="1310"/>
                  <a:pt x="2831" y="1311"/>
                  <a:pt x="2889" y="1309"/>
                </a:cubicBezTo>
                <a:cubicBezTo>
                  <a:pt x="2945" y="1308"/>
                  <a:pt x="2983" y="1309"/>
                  <a:pt x="3051" y="1313"/>
                </a:cubicBezTo>
                <a:cubicBezTo>
                  <a:pt x="3066" y="1314"/>
                  <a:pt x="3082" y="1315"/>
                  <a:pt x="3087" y="1315"/>
                </a:cubicBezTo>
                <a:cubicBezTo>
                  <a:pt x="3092" y="1314"/>
                  <a:pt x="3097" y="1316"/>
                  <a:pt x="3098" y="1318"/>
                </a:cubicBezTo>
                <a:cubicBezTo>
                  <a:pt x="3099" y="1321"/>
                  <a:pt x="3094" y="1321"/>
                  <a:pt x="3080" y="1321"/>
                </a:cubicBezTo>
                <a:cubicBezTo>
                  <a:pt x="3068" y="1320"/>
                  <a:pt x="3044" y="1320"/>
                  <a:pt x="3025" y="1320"/>
                </a:cubicBezTo>
                <a:cubicBezTo>
                  <a:pt x="2985" y="1320"/>
                  <a:pt x="3003" y="1324"/>
                  <a:pt x="3051" y="1325"/>
                </a:cubicBezTo>
                <a:cubicBezTo>
                  <a:pt x="3079" y="1326"/>
                  <a:pt x="3085" y="1329"/>
                  <a:pt x="3070" y="1334"/>
                </a:cubicBezTo>
                <a:cubicBezTo>
                  <a:pt x="3066" y="1335"/>
                  <a:pt x="3070" y="1335"/>
                  <a:pt x="3078" y="1334"/>
                </a:cubicBezTo>
                <a:cubicBezTo>
                  <a:pt x="3086" y="1332"/>
                  <a:pt x="3099" y="1330"/>
                  <a:pt x="3106" y="1329"/>
                </a:cubicBezTo>
                <a:cubicBezTo>
                  <a:pt x="3120" y="1327"/>
                  <a:pt x="3126" y="1323"/>
                  <a:pt x="3115" y="1323"/>
                </a:cubicBezTo>
                <a:cubicBezTo>
                  <a:pt x="3110" y="1324"/>
                  <a:pt x="3109" y="1323"/>
                  <a:pt x="3113" y="1320"/>
                </a:cubicBezTo>
                <a:cubicBezTo>
                  <a:pt x="3118" y="1316"/>
                  <a:pt x="3150" y="1317"/>
                  <a:pt x="3216" y="1322"/>
                </a:cubicBezTo>
                <a:cubicBezTo>
                  <a:pt x="3240" y="1324"/>
                  <a:pt x="3244" y="1325"/>
                  <a:pt x="3245" y="1331"/>
                </a:cubicBezTo>
                <a:cubicBezTo>
                  <a:pt x="3245" y="1340"/>
                  <a:pt x="3235" y="1346"/>
                  <a:pt x="3224" y="1344"/>
                </a:cubicBezTo>
                <a:cubicBezTo>
                  <a:pt x="3219" y="1343"/>
                  <a:pt x="3215" y="1344"/>
                  <a:pt x="3215" y="1346"/>
                </a:cubicBezTo>
                <a:cubicBezTo>
                  <a:pt x="3215" y="1348"/>
                  <a:pt x="3219" y="1349"/>
                  <a:pt x="3224" y="1349"/>
                </a:cubicBezTo>
                <a:cubicBezTo>
                  <a:pt x="3229" y="1349"/>
                  <a:pt x="3235" y="1350"/>
                  <a:pt x="3237" y="1351"/>
                </a:cubicBezTo>
                <a:cubicBezTo>
                  <a:pt x="3242" y="1355"/>
                  <a:pt x="3263" y="1348"/>
                  <a:pt x="3280" y="1337"/>
                </a:cubicBezTo>
                <a:cubicBezTo>
                  <a:pt x="3293" y="1327"/>
                  <a:pt x="3295" y="1327"/>
                  <a:pt x="3321" y="1328"/>
                </a:cubicBezTo>
                <a:cubicBezTo>
                  <a:pt x="3335" y="1329"/>
                  <a:pt x="3352" y="1330"/>
                  <a:pt x="3357" y="1329"/>
                </a:cubicBezTo>
                <a:cubicBezTo>
                  <a:pt x="3365" y="1329"/>
                  <a:pt x="3367" y="1331"/>
                  <a:pt x="3367" y="1334"/>
                </a:cubicBezTo>
                <a:cubicBezTo>
                  <a:pt x="3366" y="1336"/>
                  <a:pt x="3366" y="1338"/>
                  <a:pt x="3368" y="1338"/>
                </a:cubicBezTo>
                <a:cubicBezTo>
                  <a:pt x="3383" y="1339"/>
                  <a:pt x="3445" y="1335"/>
                  <a:pt x="3451" y="1333"/>
                </a:cubicBezTo>
                <a:cubicBezTo>
                  <a:pt x="3457" y="1331"/>
                  <a:pt x="3449" y="1331"/>
                  <a:pt x="3429" y="1331"/>
                </a:cubicBezTo>
                <a:cubicBezTo>
                  <a:pt x="3411" y="1332"/>
                  <a:pt x="3402" y="1331"/>
                  <a:pt x="3407" y="1329"/>
                </a:cubicBezTo>
                <a:cubicBezTo>
                  <a:pt x="3414" y="1327"/>
                  <a:pt x="3413" y="1326"/>
                  <a:pt x="3398" y="1325"/>
                </a:cubicBezTo>
                <a:cubicBezTo>
                  <a:pt x="3388" y="1324"/>
                  <a:pt x="3371" y="1324"/>
                  <a:pt x="3359" y="1324"/>
                </a:cubicBezTo>
                <a:cubicBezTo>
                  <a:pt x="3337" y="1325"/>
                  <a:pt x="3332" y="1323"/>
                  <a:pt x="3337" y="1318"/>
                </a:cubicBezTo>
                <a:cubicBezTo>
                  <a:pt x="3340" y="1316"/>
                  <a:pt x="3336" y="1316"/>
                  <a:pt x="3328" y="1318"/>
                </a:cubicBezTo>
                <a:cubicBezTo>
                  <a:pt x="3322" y="1319"/>
                  <a:pt x="3314" y="1319"/>
                  <a:pt x="3311" y="1318"/>
                </a:cubicBezTo>
                <a:cubicBezTo>
                  <a:pt x="3307" y="1315"/>
                  <a:pt x="3308" y="1312"/>
                  <a:pt x="3320" y="1292"/>
                </a:cubicBezTo>
                <a:cubicBezTo>
                  <a:pt x="3333" y="1270"/>
                  <a:pt x="3333" y="1270"/>
                  <a:pt x="3333" y="1270"/>
                </a:cubicBezTo>
                <a:cubicBezTo>
                  <a:pt x="3352" y="1271"/>
                  <a:pt x="3352" y="1271"/>
                  <a:pt x="3352" y="1271"/>
                </a:cubicBezTo>
                <a:cubicBezTo>
                  <a:pt x="3370" y="1272"/>
                  <a:pt x="3371" y="1272"/>
                  <a:pt x="3361" y="1268"/>
                </a:cubicBezTo>
                <a:cubicBezTo>
                  <a:pt x="3350" y="1265"/>
                  <a:pt x="3350" y="1265"/>
                  <a:pt x="3350" y="1265"/>
                </a:cubicBezTo>
                <a:cubicBezTo>
                  <a:pt x="3361" y="1259"/>
                  <a:pt x="3361" y="1259"/>
                  <a:pt x="3361" y="1259"/>
                </a:cubicBezTo>
                <a:cubicBezTo>
                  <a:pt x="3373" y="1254"/>
                  <a:pt x="3375" y="1250"/>
                  <a:pt x="3367" y="1247"/>
                </a:cubicBezTo>
                <a:cubicBezTo>
                  <a:pt x="3359" y="1245"/>
                  <a:pt x="3451" y="1247"/>
                  <a:pt x="3464" y="1249"/>
                </a:cubicBezTo>
                <a:cubicBezTo>
                  <a:pt x="3470" y="1250"/>
                  <a:pt x="3473" y="1249"/>
                  <a:pt x="3473" y="1247"/>
                </a:cubicBezTo>
                <a:cubicBezTo>
                  <a:pt x="3473" y="1245"/>
                  <a:pt x="3468" y="1243"/>
                  <a:pt x="3463" y="1243"/>
                </a:cubicBezTo>
                <a:cubicBezTo>
                  <a:pt x="3457" y="1243"/>
                  <a:pt x="3451" y="1243"/>
                  <a:pt x="3448" y="1242"/>
                </a:cubicBezTo>
                <a:cubicBezTo>
                  <a:pt x="3446" y="1242"/>
                  <a:pt x="3429" y="1242"/>
                  <a:pt x="3411" y="1241"/>
                </a:cubicBezTo>
                <a:cubicBezTo>
                  <a:pt x="3384" y="1240"/>
                  <a:pt x="3377" y="1239"/>
                  <a:pt x="3377" y="1235"/>
                </a:cubicBezTo>
                <a:cubicBezTo>
                  <a:pt x="3377" y="1232"/>
                  <a:pt x="3375" y="1231"/>
                  <a:pt x="3370" y="1233"/>
                </a:cubicBezTo>
                <a:cubicBezTo>
                  <a:pt x="3364" y="1236"/>
                  <a:pt x="3364" y="1236"/>
                  <a:pt x="3348" y="1234"/>
                </a:cubicBezTo>
                <a:cubicBezTo>
                  <a:pt x="3333" y="1232"/>
                  <a:pt x="3300" y="1232"/>
                  <a:pt x="3276" y="1233"/>
                </a:cubicBezTo>
                <a:cubicBezTo>
                  <a:pt x="3263" y="1233"/>
                  <a:pt x="3256" y="1232"/>
                  <a:pt x="3257" y="1230"/>
                </a:cubicBezTo>
                <a:cubicBezTo>
                  <a:pt x="3258" y="1228"/>
                  <a:pt x="3257" y="1227"/>
                  <a:pt x="3254" y="1227"/>
                </a:cubicBezTo>
                <a:cubicBezTo>
                  <a:pt x="3250" y="1227"/>
                  <a:pt x="3250" y="1226"/>
                  <a:pt x="3255" y="1223"/>
                </a:cubicBezTo>
                <a:cubicBezTo>
                  <a:pt x="3259" y="1221"/>
                  <a:pt x="3275" y="1220"/>
                  <a:pt x="3299" y="1221"/>
                </a:cubicBezTo>
                <a:cubicBezTo>
                  <a:pt x="3351" y="1223"/>
                  <a:pt x="3400" y="1226"/>
                  <a:pt x="3415" y="1227"/>
                </a:cubicBezTo>
                <a:cubicBezTo>
                  <a:pt x="3418" y="1228"/>
                  <a:pt x="3432" y="1229"/>
                  <a:pt x="3445" y="1229"/>
                </a:cubicBezTo>
                <a:cubicBezTo>
                  <a:pt x="3458" y="1230"/>
                  <a:pt x="3469" y="1231"/>
                  <a:pt x="3469" y="1233"/>
                </a:cubicBezTo>
                <a:cubicBezTo>
                  <a:pt x="3470" y="1235"/>
                  <a:pt x="3473" y="1235"/>
                  <a:pt x="3476" y="1233"/>
                </a:cubicBezTo>
                <a:cubicBezTo>
                  <a:pt x="3483" y="1229"/>
                  <a:pt x="3510" y="1229"/>
                  <a:pt x="3567" y="1233"/>
                </a:cubicBezTo>
                <a:cubicBezTo>
                  <a:pt x="3574" y="1234"/>
                  <a:pt x="3594" y="1235"/>
                  <a:pt x="3611" y="1236"/>
                </a:cubicBezTo>
                <a:cubicBezTo>
                  <a:pt x="3627" y="1236"/>
                  <a:pt x="3655" y="1238"/>
                  <a:pt x="3671" y="1239"/>
                </a:cubicBezTo>
                <a:cubicBezTo>
                  <a:pt x="3688" y="1240"/>
                  <a:pt x="3714" y="1241"/>
                  <a:pt x="3730" y="1241"/>
                </a:cubicBezTo>
                <a:cubicBezTo>
                  <a:pt x="3746" y="1241"/>
                  <a:pt x="3762" y="1242"/>
                  <a:pt x="3766" y="1243"/>
                </a:cubicBezTo>
                <a:cubicBezTo>
                  <a:pt x="3772" y="1245"/>
                  <a:pt x="3772" y="1244"/>
                  <a:pt x="3764" y="1239"/>
                </a:cubicBezTo>
                <a:cubicBezTo>
                  <a:pt x="3757" y="1233"/>
                  <a:pt x="3749" y="1233"/>
                  <a:pt x="3708" y="1233"/>
                </a:cubicBezTo>
                <a:cubicBezTo>
                  <a:pt x="3681" y="1233"/>
                  <a:pt x="3657" y="1233"/>
                  <a:pt x="3654" y="1232"/>
                </a:cubicBezTo>
                <a:cubicBezTo>
                  <a:pt x="3651" y="1232"/>
                  <a:pt x="3630" y="1230"/>
                  <a:pt x="3608" y="1229"/>
                </a:cubicBezTo>
                <a:cubicBezTo>
                  <a:pt x="3585" y="1228"/>
                  <a:pt x="3558" y="1226"/>
                  <a:pt x="3547" y="1225"/>
                </a:cubicBezTo>
                <a:cubicBezTo>
                  <a:pt x="3523" y="1222"/>
                  <a:pt x="3484" y="1220"/>
                  <a:pt x="3472" y="1221"/>
                </a:cubicBezTo>
                <a:cubicBezTo>
                  <a:pt x="3462" y="1222"/>
                  <a:pt x="3462" y="1222"/>
                  <a:pt x="3462" y="1222"/>
                </a:cubicBezTo>
                <a:cubicBezTo>
                  <a:pt x="3470" y="1218"/>
                  <a:pt x="3470" y="1218"/>
                  <a:pt x="3470" y="1218"/>
                </a:cubicBezTo>
                <a:cubicBezTo>
                  <a:pt x="3474" y="1215"/>
                  <a:pt x="3477" y="1212"/>
                  <a:pt x="3475" y="1211"/>
                </a:cubicBezTo>
                <a:cubicBezTo>
                  <a:pt x="3470" y="1208"/>
                  <a:pt x="3457" y="1209"/>
                  <a:pt x="3452" y="1213"/>
                </a:cubicBezTo>
                <a:cubicBezTo>
                  <a:pt x="3446" y="1217"/>
                  <a:pt x="3409" y="1220"/>
                  <a:pt x="3394" y="1218"/>
                </a:cubicBezTo>
                <a:cubicBezTo>
                  <a:pt x="3387" y="1216"/>
                  <a:pt x="3385" y="1214"/>
                  <a:pt x="3386" y="1211"/>
                </a:cubicBezTo>
                <a:cubicBezTo>
                  <a:pt x="3387" y="1204"/>
                  <a:pt x="3380" y="1202"/>
                  <a:pt x="3367" y="1207"/>
                </a:cubicBezTo>
                <a:cubicBezTo>
                  <a:pt x="3360" y="1210"/>
                  <a:pt x="3348" y="1212"/>
                  <a:pt x="3340" y="1212"/>
                </a:cubicBezTo>
                <a:cubicBezTo>
                  <a:pt x="3332" y="1212"/>
                  <a:pt x="3318" y="1212"/>
                  <a:pt x="3311" y="1213"/>
                </a:cubicBezTo>
                <a:cubicBezTo>
                  <a:pt x="3303" y="1213"/>
                  <a:pt x="3296" y="1212"/>
                  <a:pt x="3296" y="1210"/>
                </a:cubicBezTo>
                <a:cubicBezTo>
                  <a:pt x="3296" y="1209"/>
                  <a:pt x="3298" y="1207"/>
                  <a:pt x="3300" y="1207"/>
                </a:cubicBezTo>
                <a:cubicBezTo>
                  <a:pt x="3302" y="1207"/>
                  <a:pt x="3304" y="1205"/>
                  <a:pt x="3305" y="1203"/>
                </a:cubicBezTo>
                <a:cubicBezTo>
                  <a:pt x="3305" y="1200"/>
                  <a:pt x="3313" y="1196"/>
                  <a:pt x="3321" y="1193"/>
                </a:cubicBezTo>
                <a:cubicBezTo>
                  <a:pt x="3329" y="1190"/>
                  <a:pt x="3336" y="1186"/>
                  <a:pt x="3336" y="1184"/>
                </a:cubicBezTo>
                <a:cubicBezTo>
                  <a:pt x="3336" y="1181"/>
                  <a:pt x="3371" y="1181"/>
                  <a:pt x="3391" y="1184"/>
                </a:cubicBezTo>
                <a:cubicBezTo>
                  <a:pt x="3400" y="1186"/>
                  <a:pt x="3400" y="1186"/>
                  <a:pt x="3400" y="1186"/>
                </a:cubicBezTo>
                <a:cubicBezTo>
                  <a:pt x="3391" y="1189"/>
                  <a:pt x="3391" y="1189"/>
                  <a:pt x="3391" y="1189"/>
                </a:cubicBezTo>
                <a:cubicBezTo>
                  <a:pt x="3381" y="1192"/>
                  <a:pt x="3381" y="1192"/>
                  <a:pt x="3381" y="1192"/>
                </a:cubicBezTo>
                <a:cubicBezTo>
                  <a:pt x="3392" y="1192"/>
                  <a:pt x="3392" y="1192"/>
                  <a:pt x="3392" y="1192"/>
                </a:cubicBezTo>
                <a:cubicBezTo>
                  <a:pt x="3399" y="1192"/>
                  <a:pt x="3405" y="1193"/>
                  <a:pt x="3407" y="1195"/>
                </a:cubicBezTo>
                <a:cubicBezTo>
                  <a:pt x="3409" y="1198"/>
                  <a:pt x="3417" y="1198"/>
                  <a:pt x="3438" y="1193"/>
                </a:cubicBezTo>
                <a:cubicBezTo>
                  <a:pt x="3460" y="1188"/>
                  <a:pt x="3473" y="1187"/>
                  <a:pt x="3508" y="1189"/>
                </a:cubicBezTo>
                <a:cubicBezTo>
                  <a:pt x="3551" y="1191"/>
                  <a:pt x="3593" y="1186"/>
                  <a:pt x="3618" y="1177"/>
                </a:cubicBezTo>
                <a:cubicBezTo>
                  <a:pt x="3633" y="1171"/>
                  <a:pt x="3630" y="1166"/>
                  <a:pt x="3612" y="1169"/>
                </a:cubicBezTo>
                <a:cubicBezTo>
                  <a:pt x="3604" y="1170"/>
                  <a:pt x="3579" y="1173"/>
                  <a:pt x="3558" y="1175"/>
                </a:cubicBezTo>
                <a:cubicBezTo>
                  <a:pt x="3526" y="1178"/>
                  <a:pt x="3519" y="1178"/>
                  <a:pt x="3519" y="1174"/>
                </a:cubicBezTo>
                <a:cubicBezTo>
                  <a:pt x="3519" y="1170"/>
                  <a:pt x="3515" y="1170"/>
                  <a:pt x="3506" y="1172"/>
                </a:cubicBezTo>
                <a:cubicBezTo>
                  <a:pt x="3498" y="1173"/>
                  <a:pt x="3494" y="1173"/>
                  <a:pt x="3495" y="1171"/>
                </a:cubicBezTo>
                <a:cubicBezTo>
                  <a:pt x="3496" y="1168"/>
                  <a:pt x="3490" y="1168"/>
                  <a:pt x="3481" y="1169"/>
                </a:cubicBezTo>
                <a:cubicBezTo>
                  <a:pt x="3465" y="1171"/>
                  <a:pt x="3390" y="1176"/>
                  <a:pt x="3351" y="1177"/>
                </a:cubicBezTo>
                <a:cubicBezTo>
                  <a:pt x="3331" y="1178"/>
                  <a:pt x="3330" y="1178"/>
                  <a:pt x="3334" y="1173"/>
                </a:cubicBezTo>
                <a:cubicBezTo>
                  <a:pt x="3338" y="1169"/>
                  <a:pt x="3348" y="1167"/>
                  <a:pt x="3366" y="1165"/>
                </a:cubicBezTo>
                <a:cubicBezTo>
                  <a:pt x="3394" y="1163"/>
                  <a:pt x="3394" y="1163"/>
                  <a:pt x="3394" y="1163"/>
                </a:cubicBezTo>
                <a:cubicBezTo>
                  <a:pt x="3367" y="1163"/>
                  <a:pt x="3367" y="1163"/>
                  <a:pt x="3367" y="1163"/>
                </a:cubicBezTo>
                <a:cubicBezTo>
                  <a:pt x="3344" y="1164"/>
                  <a:pt x="3340" y="1163"/>
                  <a:pt x="3341" y="1158"/>
                </a:cubicBezTo>
                <a:cubicBezTo>
                  <a:pt x="3342" y="1154"/>
                  <a:pt x="3341" y="1153"/>
                  <a:pt x="3338" y="1156"/>
                </a:cubicBezTo>
                <a:cubicBezTo>
                  <a:pt x="3335" y="1157"/>
                  <a:pt x="3328" y="1159"/>
                  <a:pt x="3321" y="1160"/>
                </a:cubicBezTo>
                <a:cubicBezTo>
                  <a:pt x="3309" y="1162"/>
                  <a:pt x="3309" y="1162"/>
                  <a:pt x="3309" y="1162"/>
                </a:cubicBezTo>
                <a:cubicBezTo>
                  <a:pt x="3318" y="1157"/>
                  <a:pt x="3318" y="1157"/>
                  <a:pt x="3318" y="1157"/>
                </a:cubicBezTo>
                <a:cubicBezTo>
                  <a:pt x="3334" y="1149"/>
                  <a:pt x="3343" y="1142"/>
                  <a:pt x="3343" y="1137"/>
                </a:cubicBezTo>
                <a:cubicBezTo>
                  <a:pt x="3343" y="1134"/>
                  <a:pt x="3348" y="1129"/>
                  <a:pt x="3356" y="1126"/>
                </a:cubicBezTo>
                <a:cubicBezTo>
                  <a:pt x="3367" y="1122"/>
                  <a:pt x="3368" y="1120"/>
                  <a:pt x="3364" y="1117"/>
                </a:cubicBezTo>
                <a:cubicBezTo>
                  <a:pt x="3361" y="1115"/>
                  <a:pt x="3357" y="1116"/>
                  <a:pt x="3351" y="1118"/>
                </a:cubicBezTo>
                <a:cubicBezTo>
                  <a:pt x="3338" y="1125"/>
                  <a:pt x="3325" y="1125"/>
                  <a:pt x="3324" y="1118"/>
                </a:cubicBezTo>
                <a:cubicBezTo>
                  <a:pt x="3324" y="1114"/>
                  <a:pt x="3323" y="1113"/>
                  <a:pt x="3319" y="1115"/>
                </a:cubicBezTo>
                <a:cubicBezTo>
                  <a:pt x="3309" y="1121"/>
                  <a:pt x="3273" y="1133"/>
                  <a:pt x="3260" y="1135"/>
                </a:cubicBezTo>
                <a:cubicBezTo>
                  <a:pt x="3248" y="1138"/>
                  <a:pt x="3246" y="1137"/>
                  <a:pt x="3247" y="1133"/>
                </a:cubicBezTo>
                <a:cubicBezTo>
                  <a:pt x="3249" y="1128"/>
                  <a:pt x="3264" y="1116"/>
                  <a:pt x="3270" y="1116"/>
                </a:cubicBezTo>
                <a:cubicBezTo>
                  <a:pt x="3272" y="1116"/>
                  <a:pt x="3275" y="1114"/>
                  <a:pt x="3277" y="1112"/>
                </a:cubicBezTo>
                <a:cubicBezTo>
                  <a:pt x="3278" y="1109"/>
                  <a:pt x="3287" y="1105"/>
                  <a:pt x="3297" y="1102"/>
                </a:cubicBezTo>
                <a:cubicBezTo>
                  <a:pt x="3314" y="1097"/>
                  <a:pt x="3314" y="1097"/>
                  <a:pt x="3314" y="1097"/>
                </a:cubicBezTo>
                <a:cubicBezTo>
                  <a:pt x="3294" y="1097"/>
                  <a:pt x="3294" y="1097"/>
                  <a:pt x="3294" y="1097"/>
                </a:cubicBezTo>
                <a:cubicBezTo>
                  <a:pt x="3284" y="1097"/>
                  <a:pt x="3272" y="1097"/>
                  <a:pt x="3267" y="1097"/>
                </a:cubicBezTo>
                <a:cubicBezTo>
                  <a:pt x="3262" y="1097"/>
                  <a:pt x="3259" y="1096"/>
                  <a:pt x="3259" y="1092"/>
                </a:cubicBezTo>
                <a:cubicBezTo>
                  <a:pt x="3258" y="1089"/>
                  <a:pt x="3263" y="1087"/>
                  <a:pt x="3273" y="1085"/>
                </a:cubicBezTo>
                <a:cubicBezTo>
                  <a:pt x="3288" y="1082"/>
                  <a:pt x="3288" y="1082"/>
                  <a:pt x="3288" y="1082"/>
                </a:cubicBezTo>
                <a:cubicBezTo>
                  <a:pt x="3274" y="1081"/>
                  <a:pt x="3274" y="1081"/>
                  <a:pt x="3274" y="1081"/>
                </a:cubicBezTo>
                <a:cubicBezTo>
                  <a:pt x="3263" y="1081"/>
                  <a:pt x="3261" y="1079"/>
                  <a:pt x="3260" y="1073"/>
                </a:cubicBezTo>
                <a:cubicBezTo>
                  <a:pt x="3258" y="1065"/>
                  <a:pt x="3258" y="1065"/>
                  <a:pt x="3258" y="1065"/>
                </a:cubicBezTo>
                <a:cubicBezTo>
                  <a:pt x="3301" y="1065"/>
                  <a:pt x="3301" y="1065"/>
                  <a:pt x="3301" y="1065"/>
                </a:cubicBezTo>
                <a:cubicBezTo>
                  <a:pt x="3343" y="1064"/>
                  <a:pt x="3363" y="1060"/>
                  <a:pt x="3336" y="1057"/>
                </a:cubicBezTo>
                <a:cubicBezTo>
                  <a:pt x="3329" y="1056"/>
                  <a:pt x="3319" y="1055"/>
                  <a:pt x="3314" y="1054"/>
                </a:cubicBezTo>
                <a:cubicBezTo>
                  <a:pt x="3306" y="1052"/>
                  <a:pt x="3306" y="1052"/>
                  <a:pt x="3306" y="1052"/>
                </a:cubicBezTo>
                <a:cubicBezTo>
                  <a:pt x="3314" y="1057"/>
                  <a:pt x="3314" y="1057"/>
                  <a:pt x="3314" y="1057"/>
                </a:cubicBezTo>
                <a:cubicBezTo>
                  <a:pt x="3323" y="1062"/>
                  <a:pt x="3322" y="1062"/>
                  <a:pt x="3305" y="1061"/>
                </a:cubicBezTo>
                <a:cubicBezTo>
                  <a:pt x="3295" y="1061"/>
                  <a:pt x="3277" y="1059"/>
                  <a:pt x="3264" y="1058"/>
                </a:cubicBezTo>
                <a:cubicBezTo>
                  <a:pt x="3252" y="1057"/>
                  <a:pt x="3240" y="1057"/>
                  <a:pt x="3239" y="1058"/>
                </a:cubicBezTo>
                <a:cubicBezTo>
                  <a:pt x="3237" y="1059"/>
                  <a:pt x="3236" y="1059"/>
                  <a:pt x="3237" y="1057"/>
                </a:cubicBezTo>
                <a:cubicBezTo>
                  <a:pt x="3239" y="1053"/>
                  <a:pt x="3230" y="1053"/>
                  <a:pt x="3199" y="1055"/>
                </a:cubicBezTo>
                <a:cubicBezTo>
                  <a:pt x="3189" y="1055"/>
                  <a:pt x="3170" y="1055"/>
                  <a:pt x="3158" y="1053"/>
                </a:cubicBezTo>
                <a:cubicBezTo>
                  <a:pt x="3146" y="1052"/>
                  <a:pt x="3129" y="1050"/>
                  <a:pt x="3120" y="1050"/>
                </a:cubicBezTo>
                <a:cubicBezTo>
                  <a:pt x="3103" y="1048"/>
                  <a:pt x="3103" y="1048"/>
                  <a:pt x="3103" y="1048"/>
                </a:cubicBezTo>
                <a:cubicBezTo>
                  <a:pt x="3115" y="1043"/>
                  <a:pt x="3115" y="1043"/>
                  <a:pt x="3115" y="1043"/>
                </a:cubicBezTo>
                <a:cubicBezTo>
                  <a:pt x="3122" y="1041"/>
                  <a:pt x="3132" y="1036"/>
                  <a:pt x="3139" y="1032"/>
                </a:cubicBezTo>
                <a:cubicBezTo>
                  <a:pt x="3145" y="1029"/>
                  <a:pt x="3157" y="1026"/>
                  <a:pt x="3166" y="1025"/>
                </a:cubicBezTo>
                <a:cubicBezTo>
                  <a:pt x="3177" y="1024"/>
                  <a:pt x="3179" y="1023"/>
                  <a:pt x="3173" y="1022"/>
                </a:cubicBezTo>
                <a:cubicBezTo>
                  <a:pt x="3165" y="1020"/>
                  <a:pt x="3165" y="1020"/>
                  <a:pt x="3165" y="1020"/>
                </a:cubicBezTo>
                <a:cubicBezTo>
                  <a:pt x="3175" y="1015"/>
                  <a:pt x="3175" y="1015"/>
                  <a:pt x="3175" y="1015"/>
                </a:cubicBezTo>
                <a:cubicBezTo>
                  <a:pt x="3182" y="1011"/>
                  <a:pt x="3186" y="1011"/>
                  <a:pt x="3192" y="1014"/>
                </a:cubicBezTo>
                <a:cubicBezTo>
                  <a:pt x="3200" y="1018"/>
                  <a:pt x="3200" y="1018"/>
                  <a:pt x="3200" y="1018"/>
                </a:cubicBezTo>
                <a:cubicBezTo>
                  <a:pt x="3192" y="1020"/>
                  <a:pt x="3192" y="1020"/>
                  <a:pt x="3192" y="1020"/>
                </a:cubicBezTo>
                <a:cubicBezTo>
                  <a:pt x="3186" y="1022"/>
                  <a:pt x="3189" y="1023"/>
                  <a:pt x="3206" y="1025"/>
                </a:cubicBezTo>
                <a:cubicBezTo>
                  <a:pt x="3218" y="1026"/>
                  <a:pt x="3230" y="1027"/>
                  <a:pt x="3232" y="1026"/>
                </a:cubicBezTo>
                <a:cubicBezTo>
                  <a:pt x="3234" y="1026"/>
                  <a:pt x="3253" y="1027"/>
                  <a:pt x="3273" y="1028"/>
                </a:cubicBezTo>
                <a:cubicBezTo>
                  <a:pt x="3330" y="1032"/>
                  <a:pt x="3357" y="1033"/>
                  <a:pt x="3355" y="1030"/>
                </a:cubicBezTo>
                <a:cubicBezTo>
                  <a:pt x="3353" y="1029"/>
                  <a:pt x="3339" y="1027"/>
                  <a:pt x="3322" y="1025"/>
                </a:cubicBezTo>
                <a:cubicBezTo>
                  <a:pt x="3305" y="1023"/>
                  <a:pt x="3289" y="1020"/>
                  <a:pt x="3287" y="1018"/>
                </a:cubicBezTo>
                <a:cubicBezTo>
                  <a:pt x="3284" y="1016"/>
                  <a:pt x="3273" y="1015"/>
                  <a:pt x="3260" y="1015"/>
                </a:cubicBezTo>
                <a:cubicBezTo>
                  <a:pt x="3247" y="1016"/>
                  <a:pt x="3236" y="1015"/>
                  <a:pt x="3235" y="1014"/>
                </a:cubicBezTo>
                <a:cubicBezTo>
                  <a:pt x="3234" y="1013"/>
                  <a:pt x="3238" y="1009"/>
                  <a:pt x="3244" y="1004"/>
                </a:cubicBezTo>
                <a:cubicBezTo>
                  <a:pt x="3249" y="1000"/>
                  <a:pt x="3256" y="995"/>
                  <a:pt x="3258" y="993"/>
                </a:cubicBezTo>
                <a:cubicBezTo>
                  <a:pt x="3262" y="989"/>
                  <a:pt x="3262" y="988"/>
                  <a:pt x="3239" y="998"/>
                </a:cubicBezTo>
                <a:cubicBezTo>
                  <a:pt x="3233" y="1000"/>
                  <a:pt x="3223" y="1000"/>
                  <a:pt x="3211" y="998"/>
                </a:cubicBezTo>
                <a:cubicBezTo>
                  <a:pt x="3197" y="996"/>
                  <a:pt x="3191" y="996"/>
                  <a:pt x="3189" y="999"/>
                </a:cubicBezTo>
                <a:cubicBezTo>
                  <a:pt x="3187" y="1002"/>
                  <a:pt x="3180" y="1003"/>
                  <a:pt x="3171" y="1002"/>
                </a:cubicBezTo>
                <a:cubicBezTo>
                  <a:pt x="3162" y="1001"/>
                  <a:pt x="3153" y="1003"/>
                  <a:pt x="3143" y="1007"/>
                </a:cubicBezTo>
                <a:cubicBezTo>
                  <a:pt x="3124" y="1016"/>
                  <a:pt x="3110" y="1015"/>
                  <a:pt x="3109" y="1005"/>
                </a:cubicBezTo>
                <a:cubicBezTo>
                  <a:pt x="3109" y="1000"/>
                  <a:pt x="3107" y="998"/>
                  <a:pt x="3101" y="996"/>
                </a:cubicBezTo>
                <a:cubicBezTo>
                  <a:pt x="3097" y="996"/>
                  <a:pt x="3092" y="996"/>
                  <a:pt x="3090" y="997"/>
                </a:cubicBezTo>
                <a:cubicBezTo>
                  <a:pt x="3084" y="1000"/>
                  <a:pt x="3061" y="997"/>
                  <a:pt x="3061" y="993"/>
                </a:cubicBezTo>
                <a:cubicBezTo>
                  <a:pt x="3061" y="991"/>
                  <a:pt x="3064" y="989"/>
                  <a:pt x="3069" y="989"/>
                </a:cubicBezTo>
                <a:cubicBezTo>
                  <a:pt x="3078" y="988"/>
                  <a:pt x="3078" y="988"/>
                  <a:pt x="3078" y="988"/>
                </a:cubicBezTo>
                <a:cubicBezTo>
                  <a:pt x="3069" y="987"/>
                  <a:pt x="3069" y="987"/>
                  <a:pt x="3069" y="987"/>
                </a:cubicBezTo>
                <a:cubicBezTo>
                  <a:pt x="3064" y="986"/>
                  <a:pt x="3058" y="983"/>
                  <a:pt x="3056" y="979"/>
                </a:cubicBezTo>
                <a:cubicBezTo>
                  <a:pt x="3052" y="971"/>
                  <a:pt x="3048" y="971"/>
                  <a:pt x="3036" y="982"/>
                </a:cubicBezTo>
                <a:cubicBezTo>
                  <a:pt x="3026" y="991"/>
                  <a:pt x="3026" y="991"/>
                  <a:pt x="2994" y="989"/>
                </a:cubicBezTo>
                <a:cubicBezTo>
                  <a:pt x="2970" y="987"/>
                  <a:pt x="2962" y="985"/>
                  <a:pt x="2961" y="982"/>
                </a:cubicBezTo>
                <a:cubicBezTo>
                  <a:pt x="2961" y="975"/>
                  <a:pt x="2979" y="966"/>
                  <a:pt x="2989" y="967"/>
                </a:cubicBezTo>
                <a:cubicBezTo>
                  <a:pt x="2994" y="968"/>
                  <a:pt x="3008" y="969"/>
                  <a:pt x="3021" y="969"/>
                </a:cubicBezTo>
                <a:cubicBezTo>
                  <a:pt x="3034" y="970"/>
                  <a:pt x="3061" y="971"/>
                  <a:pt x="3081" y="972"/>
                </a:cubicBezTo>
                <a:cubicBezTo>
                  <a:pt x="3102" y="972"/>
                  <a:pt x="3121" y="973"/>
                  <a:pt x="3124" y="973"/>
                </a:cubicBezTo>
                <a:cubicBezTo>
                  <a:pt x="3143" y="973"/>
                  <a:pt x="3172" y="979"/>
                  <a:pt x="3183" y="985"/>
                </a:cubicBezTo>
                <a:cubicBezTo>
                  <a:pt x="3192" y="990"/>
                  <a:pt x="3200" y="992"/>
                  <a:pt x="3208" y="992"/>
                </a:cubicBezTo>
                <a:cubicBezTo>
                  <a:pt x="3220" y="991"/>
                  <a:pt x="3220" y="991"/>
                  <a:pt x="3211" y="989"/>
                </a:cubicBezTo>
                <a:cubicBezTo>
                  <a:pt x="3202" y="987"/>
                  <a:pt x="3202" y="987"/>
                  <a:pt x="3218" y="982"/>
                </a:cubicBezTo>
                <a:cubicBezTo>
                  <a:pt x="3235" y="976"/>
                  <a:pt x="3267" y="973"/>
                  <a:pt x="3335" y="971"/>
                </a:cubicBezTo>
                <a:cubicBezTo>
                  <a:pt x="3369" y="970"/>
                  <a:pt x="3380" y="969"/>
                  <a:pt x="3386" y="964"/>
                </a:cubicBezTo>
                <a:cubicBezTo>
                  <a:pt x="3393" y="959"/>
                  <a:pt x="3393" y="959"/>
                  <a:pt x="3393" y="959"/>
                </a:cubicBezTo>
                <a:cubicBezTo>
                  <a:pt x="3386" y="958"/>
                  <a:pt x="3386" y="958"/>
                  <a:pt x="3386" y="958"/>
                </a:cubicBezTo>
                <a:cubicBezTo>
                  <a:pt x="3381" y="957"/>
                  <a:pt x="3371" y="956"/>
                  <a:pt x="3363" y="955"/>
                </a:cubicBezTo>
                <a:cubicBezTo>
                  <a:pt x="3338" y="953"/>
                  <a:pt x="3336" y="951"/>
                  <a:pt x="3345" y="945"/>
                </a:cubicBezTo>
                <a:cubicBezTo>
                  <a:pt x="3359" y="935"/>
                  <a:pt x="3355" y="934"/>
                  <a:pt x="3305" y="934"/>
                </a:cubicBezTo>
                <a:cubicBezTo>
                  <a:pt x="3292" y="934"/>
                  <a:pt x="3272" y="934"/>
                  <a:pt x="3262" y="934"/>
                </a:cubicBezTo>
                <a:cubicBezTo>
                  <a:pt x="3246" y="935"/>
                  <a:pt x="3244" y="934"/>
                  <a:pt x="3246" y="930"/>
                </a:cubicBezTo>
                <a:cubicBezTo>
                  <a:pt x="3248" y="926"/>
                  <a:pt x="3247" y="925"/>
                  <a:pt x="3240" y="924"/>
                </a:cubicBezTo>
                <a:cubicBezTo>
                  <a:pt x="3236" y="924"/>
                  <a:pt x="3226" y="925"/>
                  <a:pt x="3219" y="927"/>
                </a:cubicBezTo>
                <a:cubicBezTo>
                  <a:pt x="3212" y="929"/>
                  <a:pt x="3191" y="930"/>
                  <a:pt x="3168" y="929"/>
                </a:cubicBezTo>
                <a:cubicBezTo>
                  <a:pt x="3147" y="928"/>
                  <a:pt x="3112" y="928"/>
                  <a:pt x="3091" y="928"/>
                </a:cubicBezTo>
                <a:cubicBezTo>
                  <a:pt x="3069" y="927"/>
                  <a:pt x="3052" y="926"/>
                  <a:pt x="3052" y="924"/>
                </a:cubicBezTo>
                <a:cubicBezTo>
                  <a:pt x="3052" y="923"/>
                  <a:pt x="3054" y="921"/>
                  <a:pt x="3057" y="921"/>
                </a:cubicBezTo>
                <a:cubicBezTo>
                  <a:pt x="3060" y="921"/>
                  <a:pt x="3062" y="919"/>
                  <a:pt x="3062" y="917"/>
                </a:cubicBezTo>
                <a:cubicBezTo>
                  <a:pt x="3062" y="915"/>
                  <a:pt x="3065" y="910"/>
                  <a:pt x="3068" y="905"/>
                </a:cubicBezTo>
                <a:cubicBezTo>
                  <a:pt x="3075" y="895"/>
                  <a:pt x="3075" y="895"/>
                  <a:pt x="3061" y="897"/>
                </a:cubicBezTo>
                <a:cubicBezTo>
                  <a:pt x="3055" y="897"/>
                  <a:pt x="3050" y="896"/>
                  <a:pt x="3049" y="894"/>
                </a:cubicBezTo>
                <a:cubicBezTo>
                  <a:pt x="3044" y="886"/>
                  <a:pt x="3222" y="890"/>
                  <a:pt x="3245" y="899"/>
                </a:cubicBezTo>
                <a:cubicBezTo>
                  <a:pt x="3251" y="901"/>
                  <a:pt x="3256" y="901"/>
                  <a:pt x="3256" y="900"/>
                </a:cubicBezTo>
                <a:cubicBezTo>
                  <a:pt x="3256" y="898"/>
                  <a:pt x="3258" y="897"/>
                  <a:pt x="3260" y="898"/>
                </a:cubicBezTo>
                <a:cubicBezTo>
                  <a:pt x="3267" y="900"/>
                  <a:pt x="3305" y="901"/>
                  <a:pt x="3301" y="900"/>
                </a:cubicBezTo>
                <a:cubicBezTo>
                  <a:pt x="3299" y="899"/>
                  <a:pt x="3291" y="897"/>
                  <a:pt x="3282" y="895"/>
                </a:cubicBezTo>
                <a:cubicBezTo>
                  <a:pt x="3271" y="893"/>
                  <a:pt x="3267" y="891"/>
                  <a:pt x="3269" y="889"/>
                </a:cubicBezTo>
                <a:cubicBezTo>
                  <a:pt x="3271" y="888"/>
                  <a:pt x="3265" y="887"/>
                  <a:pt x="3256" y="889"/>
                </a:cubicBezTo>
                <a:cubicBezTo>
                  <a:pt x="3245" y="891"/>
                  <a:pt x="3239" y="890"/>
                  <a:pt x="3239" y="888"/>
                </a:cubicBezTo>
                <a:cubicBezTo>
                  <a:pt x="3239" y="886"/>
                  <a:pt x="3230" y="884"/>
                  <a:pt x="3220" y="884"/>
                </a:cubicBezTo>
                <a:cubicBezTo>
                  <a:pt x="3210" y="883"/>
                  <a:pt x="3189" y="881"/>
                  <a:pt x="3174" y="880"/>
                </a:cubicBezTo>
                <a:cubicBezTo>
                  <a:pt x="3159" y="879"/>
                  <a:pt x="3124" y="878"/>
                  <a:pt x="3097" y="878"/>
                </a:cubicBezTo>
                <a:cubicBezTo>
                  <a:pt x="3070" y="878"/>
                  <a:pt x="3045" y="876"/>
                  <a:pt x="3042" y="874"/>
                </a:cubicBezTo>
                <a:cubicBezTo>
                  <a:pt x="3039" y="872"/>
                  <a:pt x="3030" y="872"/>
                  <a:pt x="3021" y="874"/>
                </a:cubicBezTo>
                <a:cubicBezTo>
                  <a:pt x="3011" y="875"/>
                  <a:pt x="3005" y="875"/>
                  <a:pt x="3005" y="873"/>
                </a:cubicBezTo>
                <a:cubicBezTo>
                  <a:pt x="3005" y="869"/>
                  <a:pt x="3018" y="865"/>
                  <a:pt x="3036" y="864"/>
                </a:cubicBezTo>
                <a:cubicBezTo>
                  <a:pt x="3044" y="863"/>
                  <a:pt x="3053" y="862"/>
                  <a:pt x="3056" y="860"/>
                </a:cubicBezTo>
                <a:cubicBezTo>
                  <a:pt x="3063" y="858"/>
                  <a:pt x="3064" y="850"/>
                  <a:pt x="3058" y="848"/>
                </a:cubicBezTo>
                <a:cubicBezTo>
                  <a:pt x="3055" y="846"/>
                  <a:pt x="3056" y="845"/>
                  <a:pt x="3058" y="842"/>
                </a:cubicBezTo>
                <a:cubicBezTo>
                  <a:pt x="3061" y="839"/>
                  <a:pt x="3058" y="838"/>
                  <a:pt x="3043" y="840"/>
                </a:cubicBezTo>
                <a:cubicBezTo>
                  <a:pt x="3033" y="840"/>
                  <a:pt x="3020" y="841"/>
                  <a:pt x="3015" y="841"/>
                </a:cubicBezTo>
                <a:cubicBezTo>
                  <a:pt x="3005" y="841"/>
                  <a:pt x="3005" y="841"/>
                  <a:pt x="3010" y="835"/>
                </a:cubicBezTo>
                <a:cubicBezTo>
                  <a:pt x="3015" y="830"/>
                  <a:pt x="3015" y="830"/>
                  <a:pt x="3003" y="833"/>
                </a:cubicBezTo>
                <a:cubicBezTo>
                  <a:pt x="2986" y="836"/>
                  <a:pt x="2891" y="841"/>
                  <a:pt x="2889" y="839"/>
                </a:cubicBezTo>
                <a:cubicBezTo>
                  <a:pt x="2888" y="837"/>
                  <a:pt x="2892" y="831"/>
                  <a:pt x="2897" y="824"/>
                </a:cubicBezTo>
                <a:cubicBezTo>
                  <a:pt x="2906" y="814"/>
                  <a:pt x="2909" y="812"/>
                  <a:pt x="2916" y="813"/>
                </a:cubicBezTo>
                <a:cubicBezTo>
                  <a:pt x="2921" y="814"/>
                  <a:pt x="2940" y="814"/>
                  <a:pt x="2959" y="813"/>
                </a:cubicBezTo>
                <a:cubicBezTo>
                  <a:pt x="2977" y="812"/>
                  <a:pt x="3010" y="812"/>
                  <a:pt x="3032" y="812"/>
                </a:cubicBezTo>
                <a:cubicBezTo>
                  <a:pt x="3054" y="813"/>
                  <a:pt x="3096" y="814"/>
                  <a:pt x="3124" y="815"/>
                </a:cubicBezTo>
                <a:cubicBezTo>
                  <a:pt x="3191" y="816"/>
                  <a:pt x="3257" y="823"/>
                  <a:pt x="3282" y="832"/>
                </a:cubicBezTo>
                <a:cubicBezTo>
                  <a:pt x="3285" y="833"/>
                  <a:pt x="3288" y="832"/>
                  <a:pt x="3288" y="831"/>
                </a:cubicBezTo>
                <a:cubicBezTo>
                  <a:pt x="3288" y="829"/>
                  <a:pt x="3277" y="825"/>
                  <a:pt x="3265" y="822"/>
                </a:cubicBezTo>
                <a:cubicBezTo>
                  <a:pt x="3242" y="817"/>
                  <a:pt x="3242" y="817"/>
                  <a:pt x="3242" y="817"/>
                </a:cubicBezTo>
                <a:cubicBezTo>
                  <a:pt x="3256" y="812"/>
                  <a:pt x="3256" y="812"/>
                  <a:pt x="3256" y="812"/>
                </a:cubicBezTo>
                <a:cubicBezTo>
                  <a:pt x="3268" y="808"/>
                  <a:pt x="3265" y="808"/>
                  <a:pt x="3227" y="810"/>
                </a:cubicBezTo>
                <a:cubicBezTo>
                  <a:pt x="3196" y="811"/>
                  <a:pt x="3183" y="810"/>
                  <a:pt x="3173" y="806"/>
                </a:cubicBezTo>
                <a:cubicBezTo>
                  <a:pt x="3162" y="802"/>
                  <a:pt x="3147" y="801"/>
                  <a:pt x="3100" y="803"/>
                </a:cubicBezTo>
                <a:cubicBezTo>
                  <a:pt x="3068" y="804"/>
                  <a:pt x="3035" y="804"/>
                  <a:pt x="3026" y="803"/>
                </a:cubicBezTo>
                <a:cubicBezTo>
                  <a:pt x="3018" y="802"/>
                  <a:pt x="3014" y="800"/>
                  <a:pt x="3017" y="800"/>
                </a:cubicBezTo>
                <a:cubicBezTo>
                  <a:pt x="3020" y="799"/>
                  <a:pt x="3024" y="797"/>
                  <a:pt x="3026" y="794"/>
                </a:cubicBezTo>
                <a:cubicBezTo>
                  <a:pt x="3028" y="791"/>
                  <a:pt x="3031" y="788"/>
                  <a:pt x="3033" y="788"/>
                </a:cubicBezTo>
                <a:cubicBezTo>
                  <a:pt x="3035" y="788"/>
                  <a:pt x="3037" y="787"/>
                  <a:pt x="3037" y="785"/>
                </a:cubicBezTo>
                <a:cubicBezTo>
                  <a:pt x="3038" y="781"/>
                  <a:pt x="3072" y="765"/>
                  <a:pt x="3087" y="762"/>
                </a:cubicBezTo>
                <a:cubicBezTo>
                  <a:pt x="3095" y="761"/>
                  <a:pt x="3102" y="758"/>
                  <a:pt x="3102" y="757"/>
                </a:cubicBezTo>
                <a:cubicBezTo>
                  <a:pt x="3103" y="755"/>
                  <a:pt x="3107" y="753"/>
                  <a:pt x="3112" y="753"/>
                </a:cubicBezTo>
                <a:cubicBezTo>
                  <a:pt x="3116" y="753"/>
                  <a:pt x="3120" y="751"/>
                  <a:pt x="3121" y="750"/>
                </a:cubicBezTo>
                <a:cubicBezTo>
                  <a:pt x="3123" y="745"/>
                  <a:pt x="3141" y="741"/>
                  <a:pt x="3149" y="745"/>
                </a:cubicBezTo>
                <a:cubicBezTo>
                  <a:pt x="3158" y="749"/>
                  <a:pt x="3252" y="763"/>
                  <a:pt x="3261" y="762"/>
                </a:cubicBezTo>
                <a:cubicBezTo>
                  <a:pt x="3264" y="762"/>
                  <a:pt x="3259" y="760"/>
                  <a:pt x="3250" y="758"/>
                </a:cubicBezTo>
                <a:cubicBezTo>
                  <a:pt x="3241" y="756"/>
                  <a:pt x="3230" y="753"/>
                  <a:pt x="3225" y="751"/>
                </a:cubicBezTo>
                <a:cubicBezTo>
                  <a:pt x="3217" y="748"/>
                  <a:pt x="3217" y="748"/>
                  <a:pt x="3217" y="748"/>
                </a:cubicBezTo>
                <a:cubicBezTo>
                  <a:pt x="3225" y="747"/>
                  <a:pt x="3225" y="747"/>
                  <a:pt x="3225" y="747"/>
                </a:cubicBezTo>
                <a:cubicBezTo>
                  <a:pt x="3232" y="746"/>
                  <a:pt x="3232" y="746"/>
                  <a:pt x="3227" y="744"/>
                </a:cubicBezTo>
                <a:cubicBezTo>
                  <a:pt x="3224" y="742"/>
                  <a:pt x="3219" y="741"/>
                  <a:pt x="3215" y="741"/>
                </a:cubicBezTo>
                <a:cubicBezTo>
                  <a:pt x="3209" y="741"/>
                  <a:pt x="3209" y="742"/>
                  <a:pt x="3212" y="745"/>
                </a:cubicBezTo>
                <a:cubicBezTo>
                  <a:pt x="3217" y="749"/>
                  <a:pt x="3210" y="748"/>
                  <a:pt x="3183" y="740"/>
                </a:cubicBezTo>
                <a:cubicBezTo>
                  <a:pt x="3165" y="736"/>
                  <a:pt x="3165" y="736"/>
                  <a:pt x="3165" y="736"/>
                </a:cubicBezTo>
                <a:cubicBezTo>
                  <a:pt x="3174" y="725"/>
                  <a:pt x="3174" y="725"/>
                  <a:pt x="3174" y="725"/>
                </a:cubicBezTo>
                <a:cubicBezTo>
                  <a:pt x="3179" y="720"/>
                  <a:pt x="3184" y="711"/>
                  <a:pt x="3186" y="705"/>
                </a:cubicBezTo>
                <a:cubicBezTo>
                  <a:pt x="3187" y="699"/>
                  <a:pt x="3190" y="694"/>
                  <a:pt x="3191" y="694"/>
                </a:cubicBezTo>
                <a:cubicBezTo>
                  <a:pt x="3193" y="694"/>
                  <a:pt x="3193" y="692"/>
                  <a:pt x="3191" y="689"/>
                </a:cubicBezTo>
                <a:cubicBezTo>
                  <a:pt x="3183" y="679"/>
                  <a:pt x="3195" y="679"/>
                  <a:pt x="3217" y="689"/>
                </a:cubicBezTo>
                <a:cubicBezTo>
                  <a:pt x="3223" y="692"/>
                  <a:pt x="3232" y="696"/>
                  <a:pt x="3236" y="697"/>
                </a:cubicBezTo>
                <a:cubicBezTo>
                  <a:pt x="3244" y="698"/>
                  <a:pt x="3242" y="697"/>
                  <a:pt x="3229" y="691"/>
                </a:cubicBezTo>
                <a:cubicBezTo>
                  <a:pt x="3223" y="689"/>
                  <a:pt x="3223" y="688"/>
                  <a:pt x="3226" y="685"/>
                </a:cubicBezTo>
                <a:cubicBezTo>
                  <a:pt x="3229" y="683"/>
                  <a:pt x="3228" y="682"/>
                  <a:pt x="3223" y="682"/>
                </a:cubicBezTo>
                <a:cubicBezTo>
                  <a:pt x="3219" y="682"/>
                  <a:pt x="3211" y="680"/>
                  <a:pt x="3205" y="676"/>
                </a:cubicBezTo>
                <a:cubicBezTo>
                  <a:pt x="3194" y="670"/>
                  <a:pt x="3194" y="670"/>
                  <a:pt x="3194" y="670"/>
                </a:cubicBezTo>
                <a:cubicBezTo>
                  <a:pt x="3202" y="670"/>
                  <a:pt x="3202" y="670"/>
                  <a:pt x="3202" y="670"/>
                </a:cubicBezTo>
                <a:cubicBezTo>
                  <a:pt x="3206" y="669"/>
                  <a:pt x="3214" y="670"/>
                  <a:pt x="3220" y="672"/>
                </a:cubicBezTo>
                <a:cubicBezTo>
                  <a:pt x="3239" y="678"/>
                  <a:pt x="3278" y="685"/>
                  <a:pt x="3278" y="682"/>
                </a:cubicBezTo>
                <a:cubicBezTo>
                  <a:pt x="3278" y="680"/>
                  <a:pt x="3281" y="679"/>
                  <a:pt x="3284" y="679"/>
                </a:cubicBezTo>
                <a:cubicBezTo>
                  <a:pt x="3293" y="678"/>
                  <a:pt x="3293" y="673"/>
                  <a:pt x="3285" y="671"/>
                </a:cubicBezTo>
                <a:cubicBezTo>
                  <a:pt x="3273" y="667"/>
                  <a:pt x="3281" y="666"/>
                  <a:pt x="3302" y="668"/>
                </a:cubicBezTo>
                <a:cubicBezTo>
                  <a:pt x="3313" y="669"/>
                  <a:pt x="3347" y="671"/>
                  <a:pt x="3377" y="672"/>
                </a:cubicBezTo>
                <a:cubicBezTo>
                  <a:pt x="3407" y="674"/>
                  <a:pt x="3435" y="676"/>
                  <a:pt x="3439" y="676"/>
                </a:cubicBezTo>
                <a:cubicBezTo>
                  <a:pt x="3446" y="678"/>
                  <a:pt x="3446" y="678"/>
                  <a:pt x="3438" y="673"/>
                </a:cubicBezTo>
                <a:cubicBezTo>
                  <a:pt x="3427" y="666"/>
                  <a:pt x="3428" y="661"/>
                  <a:pt x="3439" y="663"/>
                </a:cubicBezTo>
                <a:cubicBezTo>
                  <a:pt x="3455" y="666"/>
                  <a:pt x="3445" y="661"/>
                  <a:pt x="3423" y="655"/>
                </a:cubicBezTo>
                <a:cubicBezTo>
                  <a:pt x="3398" y="648"/>
                  <a:pt x="3355" y="643"/>
                  <a:pt x="3353" y="646"/>
                </a:cubicBezTo>
                <a:cubicBezTo>
                  <a:pt x="3352" y="647"/>
                  <a:pt x="3354" y="648"/>
                  <a:pt x="3357" y="647"/>
                </a:cubicBezTo>
                <a:cubicBezTo>
                  <a:pt x="3368" y="647"/>
                  <a:pt x="3367" y="654"/>
                  <a:pt x="3357" y="655"/>
                </a:cubicBezTo>
                <a:cubicBezTo>
                  <a:pt x="3346" y="656"/>
                  <a:pt x="3346" y="656"/>
                  <a:pt x="3346" y="656"/>
                </a:cubicBezTo>
                <a:cubicBezTo>
                  <a:pt x="3357" y="658"/>
                  <a:pt x="3357" y="658"/>
                  <a:pt x="3357" y="658"/>
                </a:cubicBezTo>
                <a:cubicBezTo>
                  <a:pt x="3363" y="658"/>
                  <a:pt x="3345" y="660"/>
                  <a:pt x="3316" y="661"/>
                </a:cubicBezTo>
                <a:cubicBezTo>
                  <a:pt x="3272" y="662"/>
                  <a:pt x="3260" y="661"/>
                  <a:pt x="3235" y="655"/>
                </a:cubicBezTo>
                <a:cubicBezTo>
                  <a:pt x="3219" y="651"/>
                  <a:pt x="3205" y="646"/>
                  <a:pt x="3203" y="643"/>
                </a:cubicBezTo>
                <a:cubicBezTo>
                  <a:pt x="3201" y="641"/>
                  <a:pt x="3191" y="637"/>
                  <a:pt x="3181" y="634"/>
                </a:cubicBezTo>
                <a:cubicBezTo>
                  <a:pt x="3170" y="632"/>
                  <a:pt x="3156" y="628"/>
                  <a:pt x="3150" y="624"/>
                </a:cubicBezTo>
                <a:cubicBezTo>
                  <a:pt x="3132" y="615"/>
                  <a:pt x="3117" y="611"/>
                  <a:pt x="3104" y="613"/>
                </a:cubicBezTo>
                <a:cubicBezTo>
                  <a:pt x="3095" y="615"/>
                  <a:pt x="3092" y="614"/>
                  <a:pt x="3091" y="609"/>
                </a:cubicBezTo>
                <a:cubicBezTo>
                  <a:pt x="3089" y="601"/>
                  <a:pt x="3095" y="601"/>
                  <a:pt x="3118" y="608"/>
                </a:cubicBezTo>
                <a:cubicBezTo>
                  <a:pt x="3128" y="612"/>
                  <a:pt x="3144" y="614"/>
                  <a:pt x="3154" y="614"/>
                </a:cubicBezTo>
                <a:cubicBezTo>
                  <a:pt x="3163" y="614"/>
                  <a:pt x="3173" y="614"/>
                  <a:pt x="3176" y="616"/>
                </a:cubicBezTo>
                <a:cubicBezTo>
                  <a:pt x="3190" y="624"/>
                  <a:pt x="3221" y="637"/>
                  <a:pt x="3229" y="638"/>
                </a:cubicBezTo>
                <a:cubicBezTo>
                  <a:pt x="3240" y="640"/>
                  <a:pt x="3237" y="639"/>
                  <a:pt x="3213" y="627"/>
                </a:cubicBezTo>
                <a:cubicBezTo>
                  <a:pt x="3201" y="622"/>
                  <a:pt x="3198" y="619"/>
                  <a:pt x="3196" y="610"/>
                </a:cubicBezTo>
                <a:cubicBezTo>
                  <a:pt x="3195" y="604"/>
                  <a:pt x="3192" y="595"/>
                  <a:pt x="3190" y="590"/>
                </a:cubicBezTo>
                <a:cubicBezTo>
                  <a:pt x="3185" y="581"/>
                  <a:pt x="3185" y="581"/>
                  <a:pt x="3185" y="581"/>
                </a:cubicBezTo>
                <a:cubicBezTo>
                  <a:pt x="3196" y="580"/>
                  <a:pt x="3196" y="580"/>
                  <a:pt x="3196" y="580"/>
                </a:cubicBezTo>
                <a:cubicBezTo>
                  <a:pt x="3202" y="580"/>
                  <a:pt x="3220" y="584"/>
                  <a:pt x="3236" y="589"/>
                </a:cubicBezTo>
                <a:cubicBezTo>
                  <a:pt x="3266" y="597"/>
                  <a:pt x="3283" y="599"/>
                  <a:pt x="3280" y="594"/>
                </a:cubicBezTo>
                <a:cubicBezTo>
                  <a:pt x="3279" y="592"/>
                  <a:pt x="3274" y="590"/>
                  <a:pt x="3267" y="589"/>
                </a:cubicBezTo>
                <a:cubicBezTo>
                  <a:pt x="3258" y="588"/>
                  <a:pt x="3248" y="583"/>
                  <a:pt x="3240" y="575"/>
                </a:cubicBezTo>
                <a:cubicBezTo>
                  <a:pt x="3239" y="575"/>
                  <a:pt x="3240" y="573"/>
                  <a:pt x="3241" y="572"/>
                </a:cubicBezTo>
                <a:cubicBezTo>
                  <a:pt x="3243" y="570"/>
                  <a:pt x="3238" y="569"/>
                  <a:pt x="3230" y="569"/>
                </a:cubicBezTo>
                <a:cubicBezTo>
                  <a:pt x="3222" y="569"/>
                  <a:pt x="3210" y="567"/>
                  <a:pt x="3203" y="565"/>
                </a:cubicBezTo>
                <a:cubicBezTo>
                  <a:pt x="3191" y="561"/>
                  <a:pt x="3139" y="550"/>
                  <a:pt x="3121" y="548"/>
                </a:cubicBezTo>
                <a:cubicBezTo>
                  <a:pt x="3110" y="547"/>
                  <a:pt x="3104" y="540"/>
                  <a:pt x="3111" y="535"/>
                </a:cubicBezTo>
                <a:cubicBezTo>
                  <a:pt x="3113" y="533"/>
                  <a:pt x="3117" y="533"/>
                  <a:pt x="3120" y="536"/>
                </a:cubicBezTo>
                <a:cubicBezTo>
                  <a:pt x="3127" y="541"/>
                  <a:pt x="3131" y="540"/>
                  <a:pt x="3131" y="534"/>
                </a:cubicBezTo>
                <a:cubicBezTo>
                  <a:pt x="3130" y="531"/>
                  <a:pt x="3128" y="529"/>
                  <a:pt x="3125" y="529"/>
                </a:cubicBezTo>
                <a:cubicBezTo>
                  <a:pt x="3122" y="529"/>
                  <a:pt x="3119" y="527"/>
                  <a:pt x="3119" y="524"/>
                </a:cubicBezTo>
                <a:cubicBezTo>
                  <a:pt x="3119" y="520"/>
                  <a:pt x="3123" y="519"/>
                  <a:pt x="3141" y="520"/>
                </a:cubicBezTo>
                <a:cubicBezTo>
                  <a:pt x="3167" y="520"/>
                  <a:pt x="3223" y="524"/>
                  <a:pt x="3227" y="525"/>
                </a:cubicBezTo>
                <a:cubicBezTo>
                  <a:pt x="3229" y="526"/>
                  <a:pt x="3233" y="524"/>
                  <a:pt x="3237" y="521"/>
                </a:cubicBezTo>
                <a:cubicBezTo>
                  <a:pt x="3242" y="517"/>
                  <a:pt x="3242" y="516"/>
                  <a:pt x="3238" y="516"/>
                </a:cubicBezTo>
                <a:cubicBezTo>
                  <a:pt x="3236" y="516"/>
                  <a:pt x="3234" y="515"/>
                  <a:pt x="3234" y="512"/>
                </a:cubicBezTo>
                <a:cubicBezTo>
                  <a:pt x="3234" y="503"/>
                  <a:pt x="3233" y="499"/>
                  <a:pt x="3227" y="500"/>
                </a:cubicBezTo>
                <a:cubicBezTo>
                  <a:pt x="3221" y="500"/>
                  <a:pt x="3220" y="512"/>
                  <a:pt x="3226" y="515"/>
                </a:cubicBezTo>
                <a:cubicBezTo>
                  <a:pt x="3228" y="516"/>
                  <a:pt x="3217" y="516"/>
                  <a:pt x="3201" y="515"/>
                </a:cubicBezTo>
                <a:cubicBezTo>
                  <a:pt x="3185" y="515"/>
                  <a:pt x="3159" y="515"/>
                  <a:pt x="3143" y="516"/>
                </a:cubicBezTo>
                <a:cubicBezTo>
                  <a:pt x="3120" y="517"/>
                  <a:pt x="3114" y="517"/>
                  <a:pt x="3114" y="513"/>
                </a:cubicBezTo>
                <a:cubicBezTo>
                  <a:pt x="3115" y="510"/>
                  <a:pt x="3113" y="509"/>
                  <a:pt x="3107" y="509"/>
                </a:cubicBezTo>
                <a:cubicBezTo>
                  <a:pt x="3102" y="510"/>
                  <a:pt x="3099" y="508"/>
                  <a:pt x="3099" y="505"/>
                </a:cubicBezTo>
                <a:cubicBezTo>
                  <a:pt x="3099" y="502"/>
                  <a:pt x="3100" y="499"/>
                  <a:pt x="3101" y="499"/>
                </a:cubicBezTo>
                <a:cubicBezTo>
                  <a:pt x="3107" y="499"/>
                  <a:pt x="3104" y="489"/>
                  <a:pt x="3096" y="481"/>
                </a:cubicBezTo>
                <a:cubicBezTo>
                  <a:pt x="3092" y="476"/>
                  <a:pt x="3089" y="472"/>
                  <a:pt x="3089" y="471"/>
                </a:cubicBezTo>
                <a:cubicBezTo>
                  <a:pt x="3090" y="470"/>
                  <a:pt x="3097" y="467"/>
                  <a:pt x="3105" y="463"/>
                </a:cubicBezTo>
                <a:cubicBezTo>
                  <a:pt x="3120" y="457"/>
                  <a:pt x="3120" y="457"/>
                  <a:pt x="3120" y="457"/>
                </a:cubicBezTo>
                <a:cubicBezTo>
                  <a:pt x="3099" y="460"/>
                  <a:pt x="3099" y="460"/>
                  <a:pt x="3099" y="460"/>
                </a:cubicBezTo>
                <a:cubicBezTo>
                  <a:pt x="3087" y="461"/>
                  <a:pt x="3077" y="461"/>
                  <a:pt x="3076" y="459"/>
                </a:cubicBezTo>
                <a:cubicBezTo>
                  <a:pt x="3075" y="457"/>
                  <a:pt x="3077" y="457"/>
                  <a:pt x="3079" y="458"/>
                </a:cubicBezTo>
                <a:cubicBezTo>
                  <a:pt x="3083" y="460"/>
                  <a:pt x="3083" y="459"/>
                  <a:pt x="3078" y="453"/>
                </a:cubicBezTo>
                <a:cubicBezTo>
                  <a:pt x="3071" y="445"/>
                  <a:pt x="3070" y="442"/>
                  <a:pt x="3073" y="432"/>
                </a:cubicBezTo>
                <a:cubicBezTo>
                  <a:pt x="3076" y="426"/>
                  <a:pt x="3069" y="421"/>
                  <a:pt x="3040" y="410"/>
                </a:cubicBezTo>
                <a:cubicBezTo>
                  <a:pt x="3035" y="408"/>
                  <a:pt x="3031" y="405"/>
                  <a:pt x="3031" y="403"/>
                </a:cubicBezTo>
                <a:cubicBezTo>
                  <a:pt x="3031" y="402"/>
                  <a:pt x="3028" y="400"/>
                  <a:pt x="3025" y="399"/>
                </a:cubicBezTo>
                <a:cubicBezTo>
                  <a:pt x="3021" y="398"/>
                  <a:pt x="3026" y="398"/>
                  <a:pt x="3036" y="398"/>
                </a:cubicBezTo>
                <a:cubicBezTo>
                  <a:pt x="3046" y="399"/>
                  <a:pt x="3056" y="401"/>
                  <a:pt x="3059" y="402"/>
                </a:cubicBezTo>
                <a:cubicBezTo>
                  <a:pt x="3069" y="408"/>
                  <a:pt x="3069" y="400"/>
                  <a:pt x="3060" y="384"/>
                </a:cubicBezTo>
                <a:cubicBezTo>
                  <a:pt x="3051" y="368"/>
                  <a:pt x="3051" y="368"/>
                  <a:pt x="3051" y="368"/>
                </a:cubicBezTo>
                <a:cubicBezTo>
                  <a:pt x="3060" y="367"/>
                  <a:pt x="3060" y="367"/>
                  <a:pt x="3060" y="367"/>
                </a:cubicBezTo>
                <a:cubicBezTo>
                  <a:pt x="3069" y="366"/>
                  <a:pt x="3069" y="366"/>
                  <a:pt x="3069" y="366"/>
                </a:cubicBezTo>
                <a:cubicBezTo>
                  <a:pt x="3059" y="363"/>
                  <a:pt x="3059" y="363"/>
                  <a:pt x="3059" y="363"/>
                </a:cubicBezTo>
                <a:cubicBezTo>
                  <a:pt x="3047" y="359"/>
                  <a:pt x="3031" y="348"/>
                  <a:pt x="3023" y="338"/>
                </a:cubicBezTo>
                <a:cubicBezTo>
                  <a:pt x="3018" y="331"/>
                  <a:pt x="3018" y="331"/>
                  <a:pt x="3018" y="331"/>
                </a:cubicBezTo>
                <a:cubicBezTo>
                  <a:pt x="3029" y="333"/>
                  <a:pt x="3029" y="333"/>
                  <a:pt x="3029" y="333"/>
                </a:cubicBezTo>
                <a:cubicBezTo>
                  <a:pt x="3041" y="334"/>
                  <a:pt x="3063" y="335"/>
                  <a:pt x="3149" y="335"/>
                </a:cubicBezTo>
                <a:cubicBezTo>
                  <a:pt x="3183" y="336"/>
                  <a:pt x="3211" y="336"/>
                  <a:pt x="3214" y="337"/>
                </a:cubicBezTo>
                <a:cubicBezTo>
                  <a:pt x="3216" y="338"/>
                  <a:pt x="3230" y="339"/>
                  <a:pt x="3244" y="339"/>
                </a:cubicBezTo>
                <a:cubicBezTo>
                  <a:pt x="3258" y="339"/>
                  <a:pt x="3274" y="341"/>
                  <a:pt x="3280" y="342"/>
                </a:cubicBezTo>
                <a:cubicBezTo>
                  <a:pt x="3287" y="344"/>
                  <a:pt x="3292" y="344"/>
                  <a:pt x="3294" y="342"/>
                </a:cubicBezTo>
                <a:cubicBezTo>
                  <a:pt x="3296" y="340"/>
                  <a:pt x="3301" y="338"/>
                  <a:pt x="3305" y="337"/>
                </a:cubicBezTo>
                <a:cubicBezTo>
                  <a:pt x="3313" y="335"/>
                  <a:pt x="3313" y="335"/>
                  <a:pt x="3303" y="335"/>
                </a:cubicBezTo>
                <a:cubicBezTo>
                  <a:pt x="3298" y="335"/>
                  <a:pt x="3284" y="333"/>
                  <a:pt x="3273" y="331"/>
                </a:cubicBezTo>
                <a:cubicBezTo>
                  <a:pt x="3250" y="326"/>
                  <a:pt x="3142" y="322"/>
                  <a:pt x="3108" y="323"/>
                </a:cubicBezTo>
                <a:cubicBezTo>
                  <a:pt x="3099" y="324"/>
                  <a:pt x="3072" y="323"/>
                  <a:pt x="3048" y="322"/>
                </a:cubicBezTo>
                <a:cubicBezTo>
                  <a:pt x="3003" y="319"/>
                  <a:pt x="2997" y="317"/>
                  <a:pt x="2983" y="300"/>
                </a:cubicBezTo>
                <a:cubicBezTo>
                  <a:pt x="2979" y="296"/>
                  <a:pt x="2975" y="293"/>
                  <a:pt x="2972" y="293"/>
                </a:cubicBezTo>
                <a:cubicBezTo>
                  <a:pt x="2970" y="293"/>
                  <a:pt x="2961" y="289"/>
                  <a:pt x="2952" y="285"/>
                </a:cubicBezTo>
                <a:cubicBezTo>
                  <a:pt x="2938" y="277"/>
                  <a:pt x="2937" y="276"/>
                  <a:pt x="2942" y="275"/>
                </a:cubicBezTo>
                <a:cubicBezTo>
                  <a:pt x="2950" y="273"/>
                  <a:pt x="2979" y="286"/>
                  <a:pt x="2983" y="292"/>
                </a:cubicBezTo>
                <a:cubicBezTo>
                  <a:pt x="2984" y="294"/>
                  <a:pt x="2988" y="295"/>
                  <a:pt x="2992" y="295"/>
                </a:cubicBezTo>
                <a:cubicBezTo>
                  <a:pt x="2998" y="294"/>
                  <a:pt x="2998" y="294"/>
                  <a:pt x="2994" y="293"/>
                </a:cubicBezTo>
                <a:cubicBezTo>
                  <a:pt x="2991" y="292"/>
                  <a:pt x="2985" y="289"/>
                  <a:pt x="2981" y="286"/>
                </a:cubicBezTo>
                <a:cubicBezTo>
                  <a:pt x="2967" y="274"/>
                  <a:pt x="2926" y="258"/>
                  <a:pt x="2914" y="259"/>
                </a:cubicBezTo>
                <a:cubicBezTo>
                  <a:pt x="2907" y="259"/>
                  <a:pt x="2892" y="256"/>
                  <a:pt x="2877" y="250"/>
                </a:cubicBezTo>
                <a:cubicBezTo>
                  <a:pt x="2849" y="239"/>
                  <a:pt x="2837" y="239"/>
                  <a:pt x="2749" y="241"/>
                </a:cubicBezTo>
                <a:cubicBezTo>
                  <a:pt x="2721" y="242"/>
                  <a:pt x="2678" y="242"/>
                  <a:pt x="2653" y="242"/>
                </a:cubicBezTo>
                <a:cubicBezTo>
                  <a:pt x="2552" y="238"/>
                  <a:pt x="2472" y="240"/>
                  <a:pt x="2326" y="246"/>
                </a:cubicBezTo>
                <a:cubicBezTo>
                  <a:pt x="2242" y="250"/>
                  <a:pt x="2162" y="252"/>
                  <a:pt x="2147" y="252"/>
                </a:cubicBezTo>
                <a:cubicBezTo>
                  <a:pt x="2133" y="251"/>
                  <a:pt x="2113" y="252"/>
                  <a:pt x="2103" y="252"/>
                </a:cubicBezTo>
                <a:cubicBezTo>
                  <a:pt x="1987" y="263"/>
                  <a:pt x="1606" y="277"/>
                  <a:pt x="1606" y="271"/>
                </a:cubicBezTo>
                <a:cubicBezTo>
                  <a:pt x="1606" y="269"/>
                  <a:pt x="1604" y="269"/>
                  <a:pt x="1603" y="271"/>
                </a:cubicBezTo>
                <a:cubicBezTo>
                  <a:pt x="1601" y="272"/>
                  <a:pt x="1583" y="275"/>
                  <a:pt x="1564" y="276"/>
                </a:cubicBezTo>
                <a:cubicBezTo>
                  <a:pt x="1544" y="277"/>
                  <a:pt x="1511" y="280"/>
                  <a:pt x="1489" y="283"/>
                </a:cubicBezTo>
                <a:cubicBezTo>
                  <a:pt x="1408" y="291"/>
                  <a:pt x="1353" y="295"/>
                  <a:pt x="1352" y="292"/>
                </a:cubicBezTo>
                <a:cubicBezTo>
                  <a:pt x="1352" y="290"/>
                  <a:pt x="1351" y="289"/>
                  <a:pt x="1350" y="290"/>
                </a:cubicBezTo>
                <a:cubicBezTo>
                  <a:pt x="1349" y="291"/>
                  <a:pt x="1347" y="291"/>
                  <a:pt x="1346" y="289"/>
                </a:cubicBezTo>
                <a:cubicBezTo>
                  <a:pt x="1344" y="287"/>
                  <a:pt x="1346" y="285"/>
                  <a:pt x="1349" y="285"/>
                </a:cubicBezTo>
                <a:cubicBezTo>
                  <a:pt x="1351" y="285"/>
                  <a:pt x="1356" y="282"/>
                  <a:pt x="1360" y="279"/>
                </a:cubicBezTo>
                <a:cubicBezTo>
                  <a:pt x="1363" y="276"/>
                  <a:pt x="1368" y="274"/>
                  <a:pt x="1371" y="274"/>
                </a:cubicBezTo>
                <a:cubicBezTo>
                  <a:pt x="1375" y="274"/>
                  <a:pt x="1381" y="273"/>
                  <a:pt x="1384" y="270"/>
                </a:cubicBezTo>
                <a:cubicBezTo>
                  <a:pt x="1395" y="264"/>
                  <a:pt x="1462" y="251"/>
                  <a:pt x="1482" y="252"/>
                </a:cubicBezTo>
                <a:cubicBezTo>
                  <a:pt x="1522" y="254"/>
                  <a:pt x="1562" y="253"/>
                  <a:pt x="1560" y="251"/>
                </a:cubicBezTo>
                <a:cubicBezTo>
                  <a:pt x="1558" y="247"/>
                  <a:pt x="1601" y="241"/>
                  <a:pt x="1636" y="239"/>
                </a:cubicBezTo>
                <a:cubicBezTo>
                  <a:pt x="1653" y="238"/>
                  <a:pt x="1659" y="237"/>
                  <a:pt x="1656" y="235"/>
                </a:cubicBezTo>
                <a:cubicBezTo>
                  <a:pt x="1654" y="233"/>
                  <a:pt x="1644" y="232"/>
                  <a:pt x="1635" y="232"/>
                </a:cubicBezTo>
                <a:cubicBezTo>
                  <a:pt x="1625" y="233"/>
                  <a:pt x="1618" y="232"/>
                  <a:pt x="1619" y="230"/>
                </a:cubicBezTo>
                <a:cubicBezTo>
                  <a:pt x="1620" y="229"/>
                  <a:pt x="1618" y="226"/>
                  <a:pt x="1615" y="226"/>
                </a:cubicBezTo>
                <a:cubicBezTo>
                  <a:pt x="1612" y="225"/>
                  <a:pt x="1609" y="226"/>
                  <a:pt x="1609" y="227"/>
                </a:cubicBezTo>
                <a:cubicBezTo>
                  <a:pt x="1608" y="230"/>
                  <a:pt x="1476" y="239"/>
                  <a:pt x="1474" y="236"/>
                </a:cubicBezTo>
                <a:cubicBezTo>
                  <a:pt x="1471" y="233"/>
                  <a:pt x="1541" y="225"/>
                  <a:pt x="1604" y="222"/>
                </a:cubicBezTo>
                <a:cubicBezTo>
                  <a:pt x="1641" y="220"/>
                  <a:pt x="1671" y="217"/>
                  <a:pt x="1670" y="216"/>
                </a:cubicBezTo>
                <a:cubicBezTo>
                  <a:pt x="1669" y="215"/>
                  <a:pt x="1672" y="214"/>
                  <a:pt x="1677" y="215"/>
                </a:cubicBezTo>
                <a:cubicBezTo>
                  <a:pt x="1682" y="216"/>
                  <a:pt x="1685" y="216"/>
                  <a:pt x="1685" y="213"/>
                </a:cubicBezTo>
                <a:cubicBezTo>
                  <a:pt x="1685" y="209"/>
                  <a:pt x="1681" y="208"/>
                  <a:pt x="1676" y="209"/>
                </a:cubicBezTo>
                <a:cubicBezTo>
                  <a:pt x="1667" y="212"/>
                  <a:pt x="1534" y="219"/>
                  <a:pt x="1533" y="217"/>
                </a:cubicBezTo>
                <a:cubicBezTo>
                  <a:pt x="1530" y="211"/>
                  <a:pt x="1607" y="198"/>
                  <a:pt x="1662" y="195"/>
                </a:cubicBezTo>
                <a:cubicBezTo>
                  <a:pt x="1710" y="193"/>
                  <a:pt x="1710" y="193"/>
                  <a:pt x="1686" y="191"/>
                </a:cubicBezTo>
                <a:cubicBezTo>
                  <a:pt x="1661" y="188"/>
                  <a:pt x="1661" y="188"/>
                  <a:pt x="1661" y="188"/>
                </a:cubicBezTo>
                <a:cubicBezTo>
                  <a:pt x="1683" y="184"/>
                  <a:pt x="1683" y="184"/>
                  <a:pt x="1683" y="184"/>
                </a:cubicBezTo>
                <a:cubicBezTo>
                  <a:pt x="1695" y="182"/>
                  <a:pt x="1719" y="180"/>
                  <a:pt x="1736" y="179"/>
                </a:cubicBezTo>
                <a:cubicBezTo>
                  <a:pt x="1772" y="177"/>
                  <a:pt x="1797" y="173"/>
                  <a:pt x="1788" y="169"/>
                </a:cubicBezTo>
                <a:cubicBezTo>
                  <a:pt x="1785" y="168"/>
                  <a:pt x="1769" y="168"/>
                  <a:pt x="1753" y="170"/>
                </a:cubicBezTo>
                <a:cubicBezTo>
                  <a:pt x="1736" y="172"/>
                  <a:pt x="1684" y="175"/>
                  <a:pt x="1636" y="176"/>
                </a:cubicBezTo>
                <a:cubicBezTo>
                  <a:pt x="1551" y="178"/>
                  <a:pt x="1549" y="178"/>
                  <a:pt x="1547" y="171"/>
                </a:cubicBezTo>
                <a:cubicBezTo>
                  <a:pt x="1545" y="164"/>
                  <a:pt x="1545" y="164"/>
                  <a:pt x="1543" y="172"/>
                </a:cubicBezTo>
                <a:cubicBezTo>
                  <a:pt x="1542" y="176"/>
                  <a:pt x="1540" y="178"/>
                  <a:pt x="1538" y="177"/>
                </a:cubicBezTo>
                <a:cubicBezTo>
                  <a:pt x="1536" y="176"/>
                  <a:pt x="1534" y="177"/>
                  <a:pt x="1533" y="178"/>
                </a:cubicBezTo>
                <a:cubicBezTo>
                  <a:pt x="1532" y="183"/>
                  <a:pt x="1473" y="189"/>
                  <a:pt x="1473" y="185"/>
                </a:cubicBezTo>
                <a:cubicBezTo>
                  <a:pt x="1473" y="184"/>
                  <a:pt x="1475" y="182"/>
                  <a:pt x="1478" y="182"/>
                </a:cubicBezTo>
                <a:cubicBezTo>
                  <a:pt x="1481" y="182"/>
                  <a:pt x="1484" y="180"/>
                  <a:pt x="1484" y="178"/>
                </a:cubicBezTo>
                <a:cubicBezTo>
                  <a:pt x="1484" y="177"/>
                  <a:pt x="1488" y="175"/>
                  <a:pt x="1493" y="175"/>
                </a:cubicBezTo>
                <a:cubicBezTo>
                  <a:pt x="1498" y="174"/>
                  <a:pt x="1503" y="172"/>
                  <a:pt x="1504" y="170"/>
                </a:cubicBezTo>
                <a:cubicBezTo>
                  <a:pt x="1505" y="168"/>
                  <a:pt x="1502" y="167"/>
                  <a:pt x="1498" y="167"/>
                </a:cubicBezTo>
                <a:cubicBezTo>
                  <a:pt x="1493" y="167"/>
                  <a:pt x="1484" y="167"/>
                  <a:pt x="1478" y="168"/>
                </a:cubicBezTo>
                <a:cubicBezTo>
                  <a:pt x="1471" y="168"/>
                  <a:pt x="1456" y="169"/>
                  <a:pt x="1444" y="171"/>
                </a:cubicBezTo>
                <a:cubicBezTo>
                  <a:pt x="1429" y="174"/>
                  <a:pt x="1424" y="174"/>
                  <a:pt x="1427" y="171"/>
                </a:cubicBezTo>
                <a:cubicBezTo>
                  <a:pt x="1432" y="168"/>
                  <a:pt x="1432" y="168"/>
                  <a:pt x="1425" y="168"/>
                </a:cubicBezTo>
                <a:cubicBezTo>
                  <a:pt x="1420" y="168"/>
                  <a:pt x="1418" y="170"/>
                  <a:pt x="1419" y="172"/>
                </a:cubicBezTo>
                <a:cubicBezTo>
                  <a:pt x="1421" y="174"/>
                  <a:pt x="1405" y="173"/>
                  <a:pt x="1401" y="170"/>
                </a:cubicBezTo>
                <a:cubicBezTo>
                  <a:pt x="1396" y="165"/>
                  <a:pt x="1412" y="162"/>
                  <a:pt x="1461" y="157"/>
                </a:cubicBezTo>
                <a:cubicBezTo>
                  <a:pt x="1496" y="154"/>
                  <a:pt x="1500" y="154"/>
                  <a:pt x="1495" y="159"/>
                </a:cubicBezTo>
                <a:cubicBezTo>
                  <a:pt x="1490" y="164"/>
                  <a:pt x="1491" y="164"/>
                  <a:pt x="1499" y="164"/>
                </a:cubicBezTo>
                <a:cubicBezTo>
                  <a:pt x="1504" y="164"/>
                  <a:pt x="1508" y="162"/>
                  <a:pt x="1507" y="160"/>
                </a:cubicBezTo>
                <a:cubicBezTo>
                  <a:pt x="1507" y="155"/>
                  <a:pt x="1533" y="151"/>
                  <a:pt x="1540" y="155"/>
                </a:cubicBezTo>
                <a:cubicBezTo>
                  <a:pt x="1547" y="158"/>
                  <a:pt x="1547" y="158"/>
                  <a:pt x="1541" y="153"/>
                </a:cubicBezTo>
                <a:cubicBezTo>
                  <a:pt x="1536" y="149"/>
                  <a:pt x="1537" y="148"/>
                  <a:pt x="1558" y="147"/>
                </a:cubicBezTo>
                <a:cubicBezTo>
                  <a:pt x="1573" y="146"/>
                  <a:pt x="1578" y="147"/>
                  <a:pt x="1575" y="150"/>
                </a:cubicBezTo>
                <a:cubicBezTo>
                  <a:pt x="1572" y="152"/>
                  <a:pt x="1573" y="153"/>
                  <a:pt x="1579" y="153"/>
                </a:cubicBezTo>
                <a:cubicBezTo>
                  <a:pt x="1584" y="153"/>
                  <a:pt x="1586" y="151"/>
                  <a:pt x="1585" y="149"/>
                </a:cubicBezTo>
                <a:cubicBezTo>
                  <a:pt x="1583" y="146"/>
                  <a:pt x="1584" y="146"/>
                  <a:pt x="1589" y="149"/>
                </a:cubicBezTo>
                <a:cubicBezTo>
                  <a:pt x="1592" y="151"/>
                  <a:pt x="1596" y="151"/>
                  <a:pt x="1598" y="150"/>
                </a:cubicBezTo>
                <a:cubicBezTo>
                  <a:pt x="1602" y="146"/>
                  <a:pt x="1619" y="145"/>
                  <a:pt x="1638" y="148"/>
                </a:cubicBezTo>
                <a:cubicBezTo>
                  <a:pt x="1656" y="150"/>
                  <a:pt x="1656" y="150"/>
                  <a:pt x="1648" y="155"/>
                </a:cubicBezTo>
                <a:cubicBezTo>
                  <a:pt x="1638" y="161"/>
                  <a:pt x="1646" y="161"/>
                  <a:pt x="1658" y="155"/>
                </a:cubicBezTo>
                <a:cubicBezTo>
                  <a:pt x="1664" y="152"/>
                  <a:pt x="1665" y="150"/>
                  <a:pt x="1662" y="148"/>
                </a:cubicBezTo>
                <a:cubicBezTo>
                  <a:pt x="1660" y="146"/>
                  <a:pt x="1663" y="145"/>
                  <a:pt x="1671" y="144"/>
                </a:cubicBezTo>
                <a:cubicBezTo>
                  <a:pt x="1683" y="143"/>
                  <a:pt x="1683" y="143"/>
                  <a:pt x="1683" y="143"/>
                </a:cubicBezTo>
                <a:cubicBezTo>
                  <a:pt x="1672" y="141"/>
                  <a:pt x="1672" y="141"/>
                  <a:pt x="1672" y="141"/>
                </a:cubicBezTo>
                <a:cubicBezTo>
                  <a:pt x="1650" y="138"/>
                  <a:pt x="1673" y="133"/>
                  <a:pt x="1736" y="128"/>
                </a:cubicBezTo>
                <a:cubicBezTo>
                  <a:pt x="1794" y="123"/>
                  <a:pt x="1796" y="122"/>
                  <a:pt x="1769" y="121"/>
                </a:cubicBezTo>
                <a:cubicBezTo>
                  <a:pt x="1754" y="121"/>
                  <a:pt x="1695" y="123"/>
                  <a:pt x="1639" y="128"/>
                </a:cubicBezTo>
                <a:cubicBezTo>
                  <a:pt x="1497" y="138"/>
                  <a:pt x="1457" y="134"/>
                  <a:pt x="1561" y="120"/>
                </a:cubicBezTo>
                <a:cubicBezTo>
                  <a:pt x="1601" y="114"/>
                  <a:pt x="1617" y="110"/>
                  <a:pt x="1600" y="110"/>
                </a:cubicBezTo>
                <a:cubicBezTo>
                  <a:pt x="1597" y="110"/>
                  <a:pt x="1586" y="110"/>
                  <a:pt x="1576" y="110"/>
                </a:cubicBezTo>
                <a:cubicBezTo>
                  <a:pt x="1566" y="110"/>
                  <a:pt x="1557" y="111"/>
                  <a:pt x="1555" y="114"/>
                </a:cubicBezTo>
                <a:cubicBezTo>
                  <a:pt x="1552" y="117"/>
                  <a:pt x="1551" y="117"/>
                  <a:pt x="1549" y="114"/>
                </a:cubicBezTo>
                <a:cubicBezTo>
                  <a:pt x="1547" y="110"/>
                  <a:pt x="1535" y="110"/>
                  <a:pt x="1532" y="115"/>
                </a:cubicBezTo>
                <a:cubicBezTo>
                  <a:pt x="1532" y="116"/>
                  <a:pt x="1526" y="118"/>
                  <a:pt x="1519" y="120"/>
                </a:cubicBezTo>
                <a:cubicBezTo>
                  <a:pt x="1510" y="122"/>
                  <a:pt x="1508" y="121"/>
                  <a:pt x="1512" y="119"/>
                </a:cubicBezTo>
                <a:cubicBezTo>
                  <a:pt x="1517" y="116"/>
                  <a:pt x="1517" y="115"/>
                  <a:pt x="1510" y="115"/>
                </a:cubicBezTo>
                <a:cubicBezTo>
                  <a:pt x="1502" y="116"/>
                  <a:pt x="1498" y="121"/>
                  <a:pt x="1503" y="124"/>
                </a:cubicBezTo>
                <a:cubicBezTo>
                  <a:pt x="1505" y="124"/>
                  <a:pt x="1503" y="125"/>
                  <a:pt x="1498" y="126"/>
                </a:cubicBezTo>
                <a:cubicBezTo>
                  <a:pt x="1489" y="127"/>
                  <a:pt x="1486" y="122"/>
                  <a:pt x="1492" y="119"/>
                </a:cubicBezTo>
                <a:cubicBezTo>
                  <a:pt x="1494" y="118"/>
                  <a:pt x="1493" y="118"/>
                  <a:pt x="1490" y="119"/>
                </a:cubicBezTo>
                <a:cubicBezTo>
                  <a:pt x="1482" y="122"/>
                  <a:pt x="1466" y="122"/>
                  <a:pt x="1464" y="118"/>
                </a:cubicBezTo>
                <a:cubicBezTo>
                  <a:pt x="1464" y="117"/>
                  <a:pt x="1459" y="115"/>
                  <a:pt x="1455" y="115"/>
                </a:cubicBezTo>
                <a:cubicBezTo>
                  <a:pt x="1451" y="116"/>
                  <a:pt x="1449" y="117"/>
                  <a:pt x="1450" y="119"/>
                </a:cubicBezTo>
                <a:cubicBezTo>
                  <a:pt x="1451" y="121"/>
                  <a:pt x="1453" y="122"/>
                  <a:pt x="1456" y="121"/>
                </a:cubicBezTo>
                <a:cubicBezTo>
                  <a:pt x="1459" y="120"/>
                  <a:pt x="1463" y="121"/>
                  <a:pt x="1466" y="123"/>
                </a:cubicBezTo>
                <a:cubicBezTo>
                  <a:pt x="1471" y="128"/>
                  <a:pt x="1471" y="128"/>
                  <a:pt x="1461" y="127"/>
                </a:cubicBezTo>
                <a:cubicBezTo>
                  <a:pt x="1454" y="126"/>
                  <a:pt x="1445" y="125"/>
                  <a:pt x="1440" y="124"/>
                </a:cubicBezTo>
                <a:cubicBezTo>
                  <a:pt x="1433" y="122"/>
                  <a:pt x="1431" y="123"/>
                  <a:pt x="1433" y="126"/>
                </a:cubicBezTo>
                <a:cubicBezTo>
                  <a:pt x="1435" y="129"/>
                  <a:pt x="1434" y="130"/>
                  <a:pt x="1431" y="129"/>
                </a:cubicBezTo>
                <a:cubicBezTo>
                  <a:pt x="1428" y="127"/>
                  <a:pt x="1420" y="127"/>
                  <a:pt x="1412" y="127"/>
                </a:cubicBezTo>
                <a:cubicBezTo>
                  <a:pt x="1395" y="127"/>
                  <a:pt x="1399" y="126"/>
                  <a:pt x="1424" y="121"/>
                </a:cubicBezTo>
                <a:cubicBezTo>
                  <a:pt x="1454" y="116"/>
                  <a:pt x="1442" y="112"/>
                  <a:pt x="1402" y="113"/>
                </a:cubicBezTo>
                <a:cubicBezTo>
                  <a:pt x="1369" y="115"/>
                  <a:pt x="1367" y="114"/>
                  <a:pt x="1384" y="112"/>
                </a:cubicBezTo>
                <a:cubicBezTo>
                  <a:pt x="1396" y="110"/>
                  <a:pt x="1415" y="109"/>
                  <a:pt x="1427" y="110"/>
                </a:cubicBezTo>
                <a:cubicBezTo>
                  <a:pt x="1439" y="111"/>
                  <a:pt x="1449" y="111"/>
                  <a:pt x="1450" y="110"/>
                </a:cubicBezTo>
                <a:cubicBezTo>
                  <a:pt x="1454" y="107"/>
                  <a:pt x="1492" y="102"/>
                  <a:pt x="1493" y="105"/>
                </a:cubicBezTo>
                <a:cubicBezTo>
                  <a:pt x="1494" y="106"/>
                  <a:pt x="1514" y="105"/>
                  <a:pt x="1536" y="103"/>
                </a:cubicBezTo>
                <a:cubicBezTo>
                  <a:pt x="1558" y="101"/>
                  <a:pt x="1592" y="97"/>
                  <a:pt x="1611" y="96"/>
                </a:cubicBezTo>
                <a:cubicBezTo>
                  <a:pt x="1635" y="94"/>
                  <a:pt x="1639" y="93"/>
                  <a:pt x="1626" y="93"/>
                </a:cubicBezTo>
                <a:cubicBezTo>
                  <a:pt x="1614" y="93"/>
                  <a:pt x="1608" y="91"/>
                  <a:pt x="1610" y="89"/>
                </a:cubicBezTo>
                <a:cubicBezTo>
                  <a:pt x="1617" y="84"/>
                  <a:pt x="1594" y="82"/>
                  <a:pt x="1555" y="86"/>
                </a:cubicBezTo>
                <a:cubicBezTo>
                  <a:pt x="1524" y="89"/>
                  <a:pt x="1456" y="90"/>
                  <a:pt x="1470" y="87"/>
                </a:cubicBezTo>
                <a:cubicBezTo>
                  <a:pt x="1478" y="85"/>
                  <a:pt x="1473" y="79"/>
                  <a:pt x="1465" y="80"/>
                </a:cubicBezTo>
                <a:cubicBezTo>
                  <a:pt x="1461" y="81"/>
                  <a:pt x="1457" y="84"/>
                  <a:pt x="1457" y="86"/>
                </a:cubicBezTo>
                <a:cubicBezTo>
                  <a:pt x="1457" y="89"/>
                  <a:pt x="1451" y="91"/>
                  <a:pt x="1433" y="92"/>
                </a:cubicBezTo>
                <a:cubicBezTo>
                  <a:pt x="1420" y="93"/>
                  <a:pt x="1400" y="95"/>
                  <a:pt x="1388" y="96"/>
                </a:cubicBezTo>
                <a:cubicBezTo>
                  <a:pt x="1374" y="98"/>
                  <a:pt x="1367" y="98"/>
                  <a:pt x="1370" y="96"/>
                </a:cubicBezTo>
                <a:cubicBezTo>
                  <a:pt x="1372" y="93"/>
                  <a:pt x="1372" y="92"/>
                  <a:pt x="1368" y="90"/>
                </a:cubicBezTo>
                <a:cubicBezTo>
                  <a:pt x="1362" y="88"/>
                  <a:pt x="1358" y="88"/>
                  <a:pt x="1360" y="92"/>
                </a:cubicBezTo>
                <a:cubicBezTo>
                  <a:pt x="1361" y="93"/>
                  <a:pt x="1360" y="96"/>
                  <a:pt x="1358" y="98"/>
                </a:cubicBezTo>
                <a:cubicBezTo>
                  <a:pt x="1353" y="104"/>
                  <a:pt x="1275" y="117"/>
                  <a:pt x="1226" y="120"/>
                </a:cubicBezTo>
                <a:cubicBezTo>
                  <a:pt x="1211" y="121"/>
                  <a:pt x="1211" y="121"/>
                  <a:pt x="1222" y="123"/>
                </a:cubicBezTo>
                <a:cubicBezTo>
                  <a:pt x="1233" y="125"/>
                  <a:pt x="1233" y="125"/>
                  <a:pt x="1233" y="125"/>
                </a:cubicBezTo>
                <a:cubicBezTo>
                  <a:pt x="1224" y="127"/>
                  <a:pt x="1224" y="127"/>
                  <a:pt x="1224" y="127"/>
                </a:cubicBezTo>
                <a:cubicBezTo>
                  <a:pt x="1219" y="128"/>
                  <a:pt x="1192" y="130"/>
                  <a:pt x="1165" y="131"/>
                </a:cubicBezTo>
                <a:cubicBezTo>
                  <a:pt x="1129" y="133"/>
                  <a:pt x="1115" y="133"/>
                  <a:pt x="1113" y="130"/>
                </a:cubicBezTo>
                <a:cubicBezTo>
                  <a:pt x="1111" y="128"/>
                  <a:pt x="1104" y="125"/>
                  <a:pt x="1098" y="124"/>
                </a:cubicBezTo>
                <a:cubicBezTo>
                  <a:pt x="1085" y="122"/>
                  <a:pt x="1085" y="122"/>
                  <a:pt x="1085" y="122"/>
                </a:cubicBezTo>
                <a:cubicBezTo>
                  <a:pt x="1103" y="118"/>
                  <a:pt x="1103" y="118"/>
                  <a:pt x="1103" y="118"/>
                </a:cubicBezTo>
                <a:cubicBezTo>
                  <a:pt x="1114" y="116"/>
                  <a:pt x="1124" y="114"/>
                  <a:pt x="1126" y="112"/>
                </a:cubicBezTo>
                <a:cubicBezTo>
                  <a:pt x="1129" y="111"/>
                  <a:pt x="1130" y="111"/>
                  <a:pt x="1129" y="114"/>
                </a:cubicBezTo>
                <a:cubicBezTo>
                  <a:pt x="1128" y="116"/>
                  <a:pt x="1131" y="118"/>
                  <a:pt x="1136" y="119"/>
                </a:cubicBezTo>
                <a:cubicBezTo>
                  <a:pt x="1150" y="123"/>
                  <a:pt x="1200" y="121"/>
                  <a:pt x="1207" y="117"/>
                </a:cubicBezTo>
                <a:cubicBezTo>
                  <a:pt x="1210" y="115"/>
                  <a:pt x="1220" y="111"/>
                  <a:pt x="1227" y="109"/>
                </a:cubicBezTo>
                <a:cubicBezTo>
                  <a:pt x="1234" y="107"/>
                  <a:pt x="1250" y="103"/>
                  <a:pt x="1262" y="100"/>
                </a:cubicBezTo>
                <a:cubicBezTo>
                  <a:pt x="1274" y="96"/>
                  <a:pt x="1300" y="92"/>
                  <a:pt x="1319" y="89"/>
                </a:cubicBezTo>
                <a:cubicBezTo>
                  <a:pt x="1352" y="85"/>
                  <a:pt x="1368" y="81"/>
                  <a:pt x="1408" y="67"/>
                </a:cubicBezTo>
                <a:cubicBezTo>
                  <a:pt x="1417" y="64"/>
                  <a:pt x="1428" y="61"/>
                  <a:pt x="1432" y="59"/>
                </a:cubicBezTo>
                <a:cubicBezTo>
                  <a:pt x="1441" y="57"/>
                  <a:pt x="1445" y="53"/>
                  <a:pt x="1439" y="54"/>
                </a:cubicBezTo>
                <a:cubicBezTo>
                  <a:pt x="1437" y="54"/>
                  <a:pt x="1427" y="57"/>
                  <a:pt x="1418" y="61"/>
                </a:cubicBezTo>
                <a:cubicBezTo>
                  <a:pt x="1408" y="64"/>
                  <a:pt x="1395" y="67"/>
                  <a:pt x="1388" y="68"/>
                </a:cubicBezTo>
                <a:cubicBezTo>
                  <a:pt x="1381" y="69"/>
                  <a:pt x="1375" y="70"/>
                  <a:pt x="1374" y="72"/>
                </a:cubicBezTo>
                <a:cubicBezTo>
                  <a:pt x="1373" y="73"/>
                  <a:pt x="1360" y="76"/>
                  <a:pt x="1344" y="77"/>
                </a:cubicBezTo>
                <a:cubicBezTo>
                  <a:pt x="1329" y="79"/>
                  <a:pt x="1313" y="81"/>
                  <a:pt x="1309" y="83"/>
                </a:cubicBezTo>
                <a:cubicBezTo>
                  <a:pt x="1305" y="84"/>
                  <a:pt x="1301" y="84"/>
                  <a:pt x="1300" y="82"/>
                </a:cubicBezTo>
                <a:cubicBezTo>
                  <a:pt x="1299" y="80"/>
                  <a:pt x="1298" y="78"/>
                  <a:pt x="1298" y="78"/>
                </a:cubicBezTo>
                <a:cubicBezTo>
                  <a:pt x="1299" y="78"/>
                  <a:pt x="1305" y="77"/>
                  <a:pt x="1313" y="75"/>
                </a:cubicBezTo>
                <a:cubicBezTo>
                  <a:pt x="1320" y="74"/>
                  <a:pt x="1329" y="70"/>
                  <a:pt x="1333" y="67"/>
                </a:cubicBezTo>
                <a:cubicBezTo>
                  <a:pt x="1337" y="65"/>
                  <a:pt x="1346" y="62"/>
                  <a:pt x="1352" y="62"/>
                </a:cubicBezTo>
                <a:cubicBezTo>
                  <a:pt x="1358" y="61"/>
                  <a:pt x="1363" y="59"/>
                  <a:pt x="1364" y="56"/>
                </a:cubicBezTo>
                <a:cubicBezTo>
                  <a:pt x="1368" y="49"/>
                  <a:pt x="1412" y="38"/>
                  <a:pt x="1446" y="36"/>
                </a:cubicBezTo>
                <a:cubicBezTo>
                  <a:pt x="1464" y="35"/>
                  <a:pt x="1480" y="33"/>
                  <a:pt x="1483" y="31"/>
                </a:cubicBezTo>
                <a:cubicBezTo>
                  <a:pt x="1486" y="29"/>
                  <a:pt x="1471" y="29"/>
                  <a:pt x="1448" y="31"/>
                </a:cubicBezTo>
                <a:cubicBezTo>
                  <a:pt x="1408" y="35"/>
                  <a:pt x="1407" y="35"/>
                  <a:pt x="1420" y="29"/>
                </a:cubicBezTo>
                <a:cubicBezTo>
                  <a:pt x="1427" y="26"/>
                  <a:pt x="1438" y="23"/>
                  <a:pt x="1444" y="23"/>
                </a:cubicBezTo>
                <a:cubicBezTo>
                  <a:pt x="1449" y="22"/>
                  <a:pt x="1454" y="20"/>
                  <a:pt x="1455" y="18"/>
                </a:cubicBezTo>
                <a:cubicBezTo>
                  <a:pt x="1457" y="15"/>
                  <a:pt x="1453" y="15"/>
                  <a:pt x="1441" y="17"/>
                </a:cubicBezTo>
                <a:cubicBezTo>
                  <a:pt x="1431" y="18"/>
                  <a:pt x="1427" y="18"/>
                  <a:pt x="1429" y="16"/>
                </a:cubicBezTo>
                <a:cubicBezTo>
                  <a:pt x="1431" y="15"/>
                  <a:pt x="1441" y="12"/>
                  <a:pt x="1450" y="10"/>
                </a:cubicBezTo>
                <a:cubicBezTo>
                  <a:pt x="1459" y="9"/>
                  <a:pt x="1469" y="7"/>
                  <a:pt x="1473" y="5"/>
                </a:cubicBezTo>
                <a:cubicBezTo>
                  <a:pt x="1476" y="4"/>
                  <a:pt x="1483" y="5"/>
                  <a:pt x="1487" y="6"/>
                </a:cubicBezTo>
                <a:cubicBezTo>
                  <a:pt x="1492" y="8"/>
                  <a:pt x="1496" y="8"/>
                  <a:pt x="1498" y="6"/>
                </a:cubicBezTo>
                <a:cubicBezTo>
                  <a:pt x="1500" y="4"/>
                  <a:pt x="1505" y="2"/>
                  <a:pt x="1510" y="1"/>
                </a:cubicBezTo>
                <a:cubicBezTo>
                  <a:pt x="1516" y="0"/>
                  <a:pt x="1504" y="0"/>
                  <a:pt x="1484" y="2"/>
                </a:cubicBezTo>
                <a:cubicBezTo>
                  <a:pt x="1465" y="4"/>
                  <a:pt x="1442" y="7"/>
                  <a:pt x="1433" y="9"/>
                </a:cubicBezTo>
                <a:cubicBezTo>
                  <a:pt x="1424" y="12"/>
                  <a:pt x="1409" y="16"/>
                  <a:pt x="1400" y="18"/>
                </a:cubicBezTo>
                <a:cubicBezTo>
                  <a:pt x="1391" y="20"/>
                  <a:pt x="1376" y="25"/>
                  <a:pt x="1367" y="29"/>
                </a:cubicBezTo>
                <a:cubicBezTo>
                  <a:pt x="1357" y="33"/>
                  <a:pt x="1343" y="38"/>
                  <a:pt x="1336" y="40"/>
                </a:cubicBezTo>
                <a:cubicBezTo>
                  <a:pt x="1328" y="42"/>
                  <a:pt x="1311" y="46"/>
                  <a:pt x="1298" y="50"/>
                </a:cubicBezTo>
                <a:cubicBezTo>
                  <a:pt x="1285" y="53"/>
                  <a:pt x="1270" y="57"/>
                  <a:pt x="1265" y="57"/>
                </a:cubicBezTo>
                <a:cubicBezTo>
                  <a:pt x="1260" y="57"/>
                  <a:pt x="1256" y="58"/>
                  <a:pt x="1257" y="59"/>
                </a:cubicBezTo>
                <a:cubicBezTo>
                  <a:pt x="1260" y="65"/>
                  <a:pt x="1220" y="74"/>
                  <a:pt x="1164" y="80"/>
                </a:cubicBezTo>
                <a:cubicBezTo>
                  <a:pt x="1150" y="82"/>
                  <a:pt x="1137" y="85"/>
                  <a:pt x="1136" y="87"/>
                </a:cubicBezTo>
                <a:cubicBezTo>
                  <a:pt x="1134" y="89"/>
                  <a:pt x="1140" y="89"/>
                  <a:pt x="1149" y="88"/>
                </a:cubicBezTo>
                <a:cubicBezTo>
                  <a:pt x="1204" y="80"/>
                  <a:pt x="1255" y="74"/>
                  <a:pt x="1258" y="76"/>
                </a:cubicBezTo>
                <a:cubicBezTo>
                  <a:pt x="1260" y="78"/>
                  <a:pt x="1191" y="101"/>
                  <a:pt x="1181" y="101"/>
                </a:cubicBezTo>
                <a:cubicBezTo>
                  <a:pt x="1179" y="101"/>
                  <a:pt x="1180" y="99"/>
                  <a:pt x="1184" y="96"/>
                </a:cubicBezTo>
                <a:cubicBezTo>
                  <a:pt x="1190" y="90"/>
                  <a:pt x="1190" y="90"/>
                  <a:pt x="1190" y="90"/>
                </a:cubicBezTo>
                <a:cubicBezTo>
                  <a:pt x="1184" y="93"/>
                  <a:pt x="1184" y="93"/>
                  <a:pt x="1184" y="93"/>
                </a:cubicBezTo>
                <a:cubicBezTo>
                  <a:pt x="1158" y="102"/>
                  <a:pt x="1124" y="105"/>
                  <a:pt x="1079" y="103"/>
                </a:cubicBezTo>
                <a:cubicBezTo>
                  <a:pt x="1042" y="102"/>
                  <a:pt x="1033" y="102"/>
                  <a:pt x="1031" y="106"/>
                </a:cubicBezTo>
                <a:cubicBezTo>
                  <a:pt x="1030" y="109"/>
                  <a:pt x="1024" y="110"/>
                  <a:pt x="1008" y="109"/>
                </a:cubicBezTo>
                <a:cubicBezTo>
                  <a:pt x="996" y="109"/>
                  <a:pt x="974" y="108"/>
                  <a:pt x="959" y="108"/>
                </a:cubicBezTo>
                <a:cubicBezTo>
                  <a:pt x="937" y="108"/>
                  <a:pt x="934" y="109"/>
                  <a:pt x="946" y="110"/>
                </a:cubicBezTo>
                <a:cubicBezTo>
                  <a:pt x="954" y="111"/>
                  <a:pt x="961" y="113"/>
                  <a:pt x="963" y="115"/>
                </a:cubicBezTo>
                <a:cubicBezTo>
                  <a:pt x="964" y="116"/>
                  <a:pt x="959" y="116"/>
                  <a:pt x="952" y="115"/>
                </a:cubicBezTo>
                <a:cubicBezTo>
                  <a:pt x="945" y="114"/>
                  <a:pt x="927" y="114"/>
                  <a:pt x="911" y="115"/>
                </a:cubicBezTo>
                <a:cubicBezTo>
                  <a:pt x="896" y="116"/>
                  <a:pt x="880" y="115"/>
                  <a:pt x="877" y="114"/>
                </a:cubicBezTo>
                <a:cubicBezTo>
                  <a:pt x="873" y="112"/>
                  <a:pt x="881" y="111"/>
                  <a:pt x="899" y="110"/>
                </a:cubicBezTo>
                <a:cubicBezTo>
                  <a:pt x="915" y="109"/>
                  <a:pt x="928" y="108"/>
                  <a:pt x="929" y="107"/>
                </a:cubicBezTo>
                <a:cubicBezTo>
                  <a:pt x="930" y="105"/>
                  <a:pt x="861" y="104"/>
                  <a:pt x="811" y="105"/>
                </a:cubicBezTo>
                <a:cubicBezTo>
                  <a:pt x="770" y="106"/>
                  <a:pt x="769" y="106"/>
                  <a:pt x="773" y="103"/>
                </a:cubicBezTo>
                <a:cubicBezTo>
                  <a:pt x="778" y="99"/>
                  <a:pt x="831" y="89"/>
                  <a:pt x="856" y="87"/>
                </a:cubicBezTo>
                <a:cubicBezTo>
                  <a:pt x="872" y="86"/>
                  <a:pt x="874" y="86"/>
                  <a:pt x="867" y="83"/>
                </a:cubicBezTo>
                <a:cubicBezTo>
                  <a:pt x="862" y="82"/>
                  <a:pt x="851" y="82"/>
                  <a:pt x="842" y="83"/>
                </a:cubicBezTo>
                <a:cubicBezTo>
                  <a:pt x="832" y="85"/>
                  <a:pt x="825" y="85"/>
                  <a:pt x="825" y="83"/>
                </a:cubicBezTo>
                <a:cubicBezTo>
                  <a:pt x="824" y="77"/>
                  <a:pt x="835" y="74"/>
                  <a:pt x="853" y="76"/>
                </a:cubicBezTo>
                <a:cubicBezTo>
                  <a:pt x="863" y="77"/>
                  <a:pt x="871" y="76"/>
                  <a:pt x="871" y="75"/>
                </a:cubicBezTo>
                <a:cubicBezTo>
                  <a:pt x="871" y="74"/>
                  <a:pt x="863" y="72"/>
                  <a:pt x="855" y="70"/>
                </a:cubicBezTo>
                <a:cubicBezTo>
                  <a:pt x="837" y="67"/>
                  <a:pt x="824" y="71"/>
                  <a:pt x="815" y="84"/>
                </a:cubicBezTo>
                <a:cubicBezTo>
                  <a:pt x="811" y="89"/>
                  <a:pt x="810" y="90"/>
                  <a:pt x="808" y="86"/>
                </a:cubicBezTo>
                <a:cubicBezTo>
                  <a:pt x="806" y="83"/>
                  <a:pt x="805" y="83"/>
                  <a:pt x="803" y="86"/>
                </a:cubicBezTo>
                <a:cubicBezTo>
                  <a:pt x="801" y="90"/>
                  <a:pt x="775" y="99"/>
                  <a:pt x="761" y="99"/>
                </a:cubicBezTo>
                <a:cubicBezTo>
                  <a:pt x="755" y="100"/>
                  <a:pt x="754" y="99"/>
                  <a:pt x="756" y="97"/>
                </a:cubicBezTo>
                <a:cubicBezTo>
                  <a:pt x="759" y="94"/>
                  <a:pt x="756" y="93"/>
                  <a:pt x="747" y="91"/>
                </a:cubicBezTo>
                <a:cubicBezTo>
                  <a:pt x="739" y="89"/>
                  <a:pt x="733" y="88"/>
                  <a:pt x="732" y="89"/>
                </a:cubicBezTo>
                <a:cubicBezTo>
                  <a:pt x="732" y="90"/>
                  <a:pt x="735" y="93"/>
                  <a:pt x="740" y="96"/>
                </a:cubicBezTo>
                <a:cubicBezTo>
                  <a:pt x="745" y="100"/>
                  <a:pt x="748" y="103"/>
                  <a:pt x="747" y="105"/>
                </a:cubicBezTo>
                <a:cubicBezTo>
                  <a:pt x="746" y="106"/>
                  <a:pt x="749" y="107"/>
                  <a:pt x="753" y="107"/>
                </a:cubicBezTo>
                <a:cubicBezTo>
                  <a:pt x="757" y="107"/>
                  <a:pt x="762" y="108"/>
                  <a:pt x="765" y="109"/>
                </a:cubicBezTo>
                <a:cubicBezTo>
                  <a:pt x="781" y="118"/>
                  <a:pt x="787" y="122"/>
                  <a:pt x="788" y="127"/>
                </a:cubicBezTo>
                <a:cubicBezTo>
                  <a:pt x="789" y="131"/>
                  <a:pt x="786" y="133"/>
                  <a:pt x="776" y="133"/>
                </a:cubicBezTo>
                <a:cubicBezTo>
                  <a:pt x="721" y="137"/>
                  <a:pt x="672" y="144"/>
                  <a:pt x="628" y="154"/>
                </a:cubicBezTo>
                <a:cubicBezTo>
                  <a:pt x="617" y="156"/>
                  <a:pt x="613" y="163"/>
                  <a:pt x="618" y="173"/>
                </a:cubicBezTo>
                <a:cubicBezTo>
                  <a:pt x="622" y="180"/>
                  <a:pt x="622" y="179"/>
                  <a:pt x="628" y="171"/>
                </a:cubicBezTo>
                <a:cubicBezTo>
                  <a:pt x="634" y="164"/>
                  <a:pt x="638" y="162"/>
                  <a:pt x="665" y="159"/>
                </a:cubicBezTo>
                <a:cubicBezTo>
                  <a:pt x="682" y="157"/>
                  <a:pt x="700" y="153"/>
                  <a:pt x="705" y="151"/>
                </a:cubicBezTo>
                <a:cubicBezTo>
                  <a:pt x="710" y="148"/>
                  <a:pt x="720" y="147"/>
                  <a:pt x="726" y="148"/>
                </a:cubicBezTo>
                <a:cubicBezTo>
                  <a:pt x="734" y="148"/>
                  <a:pt x="745" y="146"/>
                  <a:pt x="753" y="143"/>
                </a:cubicBezTo>
                <a:cubicBezTo>
                  <a:pt x="767" y="138"/>
                  <a:pt x="768" y="138"/>
                  <a:pt x="769" y="143"/>
                </a:cubicBezTo>
                <a:cubicBezTo>
                  <a:pt x="770" y="147"/>
                  <a:pt x="775" y="153"/>
                  <a:pt x="779" y="157"/>
                </a:cubicBezTo>
                <a:cubicBezTo>
                  <a:pt x="784" y="161"/>
                  <a:pt x="787" y="165"/>
                  <a:pt x="786" y="167"/>
                </a:cubicBezTo>
                <a:cubicBezTo>
                  <a:pt x="784" y="171"/>
                  <a:pt x="770" y="172"/>
                  <a:pt x="767" y="168"/>
                </a:cubicBezTo>
                <a:cubicBezTo>
                  <a:pt x="766" y="166"/>
                  <a:pt x="762" y="165"/>
                  <a:pt x="758" y="165"/>
                </a:cubicBezTo>
                <a:cubicBezTo>
                  <a:pt x="751" y="166"/>
                  <a:pt x="751" y="166"/>
                  <a:pt x="751" y="166"/>
                </a:cubicBezTo>
                <a:cubicBezTo>
                  <a:pt x="759" y="170"/>
                  <a:pt x="759" y="170"/>
                  <a:pt x="759" y="170"/>
                </a:cubicBezTo>
                <a:cubicBezTo>
                  <a:pt x="764" y="173"/>
                  <a:pt x="777" y="174"/>
                  <a:pt x="791" y="173"/>
                </a:cubicBezTo>
                <a:cubicBezTo>
                  <a:pt x="804" y="173"/>
                  <a:pt x="820" y="173"/>
                  <a:pt x="826" y="174"/>
                </a:cubicBezTo>
                <a:cubicBezTo>
                  <a:pt x="839" y="176"/>
                  <a:pt x="842" y="181"/>
                  <a:pt x="833" y="185"/>
                </a:cubicBezTo>
                <a:cubicBezTo>
                  <a:pt x="830" y="186"/>
                  <a:pt x="826" y="190"/>
                  <a:pt x="822" y="193"/>
                </a:cubicBezTo>
                <a:cubicBezTo>
                  <a:pt x="814" y="201"/>
                  <a:pt x="818" y="208"/>
                  <a:pt x="829" y="204"/>
                </a:cubicBezTo>
                <a:cubicBezTo>
                  <a:pt x="835" y="203"/>
                  <a:pt x="839" y="203"/>
                  <a:pt x="841" y="206"/>
                </a:cubicBezTo>
                <a:cubicBezTo>
                  <a:pt x="844" y="210"/>
                  <a:pt x="838" y="212"/>
                  <a:pt x="802" y="216"/>
                </a:cubicBezTo>
                <a:cubicBezTo>
                  <a:pt x="765" y="220"/>
                  <a:pt x="759" y="220"/>
                  <a:pt x="756" y="215"/>
                </a:cubicBezTo>
                <a:cubicBezTo>
                  <a:pt x="754" y="212"/>
                  <a:pt x="748" y="210"/>
                  <a:pt x="744" y="210"/>
                </a:cubicBezTo>
                <a:cubicBezTo>
                  <a:pt x="739" y="211"/>
                  <a:pt x="735" y="210"/>
                  <a:pt x="734" y="208"/>
                </a:cubicBezTo>
                <a:cubicBezTo>
                  <a:pt x="733" y="206"/>
                  <a:pt x="726" y="207"/>
                  <a:pt x="718" y="209"/>
                </a:cubicBezTo>
                <a:cubicBezTo>
                  <a:pt x="710" y="210"/>
                  <a:pt x="697" y="212"/>
                  <a:pt x="689" y="213"/>
                </a:cubicBezTo>
                <a:cubicBezTo>
                  <a:pt x="680" y="214"/>
                  <a:pt x="672" y="217"/>
                  <a:pt x="669" y="220"/>
                </a:cubicBezTo>
                <a:cubicBezTo>
                  <a:pt x="666" y="222"/>
                  <a:pt x="661" y="225"/>
                  <a:pt x="658" y="225"/>
                </a:cubicBezTo>
                <a:cubicBezTo>
                  <a:pt x="653" y="225"/>
                  <a:pt x="653" y="225"/>
                  <a:pt x="656" y="221"/>
                </a:cubicBezTo>
                <a:cubicBezTo>
                  <a:pt x="659" y="218"/>
                  <a:pt x="659" y="218"/>
                  <a:pt x="655" y="220"/>
                </a:cubicBezTo>
                <a:cubicBezTo>
                  <a:pt x="652" y="221"/>
                  <a:pt x="639" y="225"/>
                  <a:pt x="625" y="228"/>
                </a:cubicBezTo>
                <a:cubicBezTo>
                  <a:pt x="604" y="232"/>
                  <a:pt x="596" y="232"/>
                  <a:pt x="583" y="229"/>
                </a:cubicBezTo>
                <a:cubicBezTo>
                  <a:pt x="575" y="227"/>
                  <a:pt x="564" y="226"/>
                  <a:pt x="561" y="226"/>
                </a:cubicBezTo>
                <a:cubicBezTo>
                  <a:pt x="521" y="232"/>
                  <a:pt x="450" y="229"/>
                  <a:pt x="419" y="220"/>
                </a:cubicBezTo>
                <a:cubicBezTo>
                  <a:pt x="399" y="214"/>
                  <a:pt x="362" y="211"/>
                  <a:pt x="347" y="214"/>
                </a:cubicBezTo>
                <a:cubicBezTo>
                  <a:pt x="330" y="218"/>
                  <a:pt x="280" y="251"/>
                  <a:pt x="280" y="258"/>
                </a:cubicBezTo>
                <a:cubicBezTo>
                  <a:pt x="281" y="263"/>
                  <a:pt x="284" y="263"/>
                  <a:pt x="287" y="258"/>
                </a:cubicBezTo>
                <a:cubicBezTo>
                  <a:pt x="289" y="257"/>
                  <a:pt x="297" y="250"/>
                  <a:pt x="306" y="243"/>
                </a:cubicBezTo>
                <a:cubicBezTo>
                  <a:pt x="320" y="232"/>
                  <a:pt x="324" y="231"/>
                  <a:pt x="351" y="228"/>
                </a:cubicBezTo>
                <a:cubicBezTo>
                  <a:pt x="370" y="226"/>
                  <a:pt x="381" y="226"/>
                  <a:pt x="384" y="229"/>
                </a:cubicBezTo>
                <a:cubicBezTo>
                  <a:pt x="386" y="232"/>
                  <a:pt x="385" y="233"/>
                  <a:pt x="379" y="233"/>
                </a:cubicBezTo>
                <a:cubicBezTo>
                  <a:pt x="368" y="233"/>
                  <a:pt x="353" y="244"/>
                  <a:pt x="341" y="260"/>
                </a:cubicBezTo>
                <a:cubicBezTo>
                  <a:pt x="329" y="277"/>
                  <a:pt x="327" y="285"/>
                  <a:pt x="337" y="279"/>
                </a:cubicBezTo>
                <a:cubicBezTo>
                  <a:pt x="340" y="276"/>
                  <a:pt x="344" y="271"/>
                  <a:pt x="345" y="267"/>
                </a:cubicBezTo>
                <a:cubicBezTo>
                  <a:pt x="349" y="254"/>
                  <a:pt x="369" y="243"/>
                  <a:pt x="392" y="242"/>
                </a:cubicBezTo>
                <a:cubicBezTo>
                  <a:pt x="449" y="239"/>
                  <a:pt x="469" y="239"/>
                  <a:pt x="472" y="241"/>
                </a:cubicBezTo>
                <a:cubicBezTo>
                  <a:pt x="474" y="242"/>
                  <a:pt x="482" y="242"/>
                  <a:pt x="490" y="241"/>
                </a:cubicBezTo>
                <a:cubicBezTo>
                  <a:pt x="502" y="240"/>
                  <a:pt x="504" y="241"/>
                  <a:pt x="501" y="244"/>
                </a:cubicBezTo>
                <a:cubicBezTo>
                  <a:pt x="498" y="246"/>
                  <a:pt x="496" y="249"/>
                  <a:pt x="496" y="251"/>
                </a:cubicBezTo>
                <a:cubicBezTo>
                  <a:pt x="496" y="256"/>
                  <a:pt x="504" y="254"/>
                  <a:pt x="507" y="248"/>
                </a:cubicBezTo>
                <a:cubicBezTo>
                  <a:pt x="508" y="244"/>
                  <a:pt x="514" y="242"/>
                  <a:pt x="529" y="240"/>
                </a:cubicBezTo>
                <a:cubicBezTo>
                  <a:pt x="548" y="237"/>
                  <a:pt x="550" y="237"/>
                  <a:pt x="549" y="243"/>
                </a:cubicBezTo>
                <a:cubicBezTo>
                  <a:pt x="549" y="247"/>
                  <a:pt x="547" y="250"/>
                  <a:pt x="544" y="251"/>
                </a:cubicBezTo>
                <a:cubicBezTo>
                  <a:pt x="541" y="252"/>
                  <a:pt x="528" y="257"/>
                  <a:pt x="516" y="262"/>
                </a:cubicBezTo>
                <a:cubicBezTo>
                  <a:pt x="503" y="267"/>
                  <a:pt x="487" y="272"/>
                  <a:pt x="480" y="274"/>
                </a:cubicBezTo>
                <a:cubicBezTo>
                  <a:pt x="461" y="278"/>
                  <a:pt x="442" y="290"/>
                  <a:pt x="440" y="299"/>
                </a:cubicBezTo>
                <a:cubicBezTo>
                  <a:pt x="439" y="305"/>
                  <a:pt x="437" y="305"/>
                  <a:pt x="418" y="306"/>
                </a:cubicBezTo>
                <a:cubicBezTo>
                  <a:pt x="407" y="307"/>
                  <a:pt x="398" y="307"/>
                  <a:pt x="398" y="305"/>
                </a:cubicBezTo>
                <a:cubicBezTo>
                  <a:pt x="398" y="304"/>
                  <a:pt x="400" y="301"/>
                  <a:pt x="402" y="298"/>
                </a:cubicBezTo>
                <a:cubicBezTo>
                  <a:pt x="409" y="291"/>
                  <a:pt x="401" y="292"/>
                  <a:pt x="392" y="300"/>
                </a:cubicBezTo>
                <a:cubicBezTo>
                  <a:pt x="385" y="305"/>
                  <a:pt x="381" y="306"/>
                  <a:pt x="354" y="304"/>
                </a:cubicBezTo>
                <a:cubicBezTo>
                  <a:pt x="320" y="302"/>
                  <a:pt x="304" y="305"/>
                  <a:pt x="297" y="315"/>
                </a:cubicBezTo>
                <a:cubicBezTo>
                  <a:pt x="292" y="323"/>
                  <a:pt x="292" y="323"/>
                  <a:pt x="298" y="324"/>
                </a:cubicBezTo>
                <a:cubicBezTo>
                  <a:pt x="301" y="325"/>
                  <a:pt x="307" y="326"/>
                  <a:pt x="310" y="326"/>
                </a:cubicBezTo>
                <a:cubicBezTo>
                  <a:pt x="313" y="326"/>
                  <a:pt x="318" y="327"/>
                  <a:pt x="320" y="330"/>
                </a:cubicBezTo>
                <a:cubicBezTo>
                  <a:pt x="325" y="335"/>
                  <a:pt x="367" y="335"/>
                  <a:pt x="436" y="331"/>
                </a:cubicBezTo>
                <a:cubicBezTo>
                  <a:pt x="488" y="327"/>
                  <a:pt x="488" y="327"/>
                  <a:pt x="488" y="327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472" y="346"/>
                  <a:pt x="470" y="346"/>
                  <a:pt x="449" y="343"/>
                </a:cubicBezTo>
                <a:cubicBezTo>
                  <a:pt x="439" y="341"/>
                  <a:pt x="433" y="341"/>
                  <a:pt x="431" y="344"/>
                </a:cubicBezTo>
                <a:cubicBezTo>
                  <a:pt x="430" y="346"/>
                  <a:pt x="431" y="347"/>
                  <a:pt x="436" y="347"/>
                </a:cubicBezTo>
                <a:cubicBezTo>
                  <a:pt x="441" y="347"/>
                  <a:pt x="443" y="348"/>
                  <a:pt x="442" y="350"/>
                </a:cubicBezTo>
                <a:cubicBezTo>
                  <a:pt x="441" y="352"/>
                  <a:pt x="437" y="354"/>
                  <a:pt x="432" y="354"/>
                </a:cubicBezTo>
                <a:cubicBezTo>
                  <a:pt x="427" y="354"/>
                  <a:pt x="393" y="356"/>
                  <a:pt x="355" y="359"/>
                </a:cubicBezTo>
                <a:cubicBezTo>
                  <a:pt x="301" y="363"/>
                  <a:pt x="283" y="365"/>
                  <a:pt x="270" y="371"/>
                </a:cubicBezTo>
                <a:cubicBezTo>
                  <a:pt x="247" y="380"/>
                  <a:pt x="205" y="401"/>
                  <a:pt x="206" y="402"/>
                </a:cubicBezTo>
                <a:cubicBezTo>
                  <a:pt x="207" y="403"/>
                  <a:pt x="221" y="398"/>
                  <a:pt x="237" y="390"/>
                </a:cubicBezTo>
                <a:cubicBezTo>
                  <a:pt x="274" y="373"/>
                  <a:pt x="286" y="370"/>
                  <a:pt x="286" y="378"/>
                </a:cubicBezTo>
                <a:cubicBezTo>
                  <a:pt x="286" y="381"/>
                  <a:pt x="288" y="382"/>
                  <a:pt x="293" y="380"/>
                </a:cubicBezTo>
                <a:cubicBezTo>
                  <a:pt x="308" y="373"/>
                  <a:pt x="348" y="370"/>
                  <a:pt x="377" y="372"/>
                </a:cubicBezTo>
                <a:cubicBezTo>
                  <a:pt x="394" y="374"/>
                  <a:pt x="409" y="374"/>
                  <a:pt x="411" y="373"/>
                </a:cubicBezTo>
                <a:cubicBezTo>
                  <a:pt x="412" y="373"/>
                  <a:pt x="417" y="373"/>
                  <a:pt x="420" y="374"/>
                </a:cubicBezTo>
                <a:cubicBezTo>
                  <a:pt x="426" y="377"/>
                  <a:pt x="423" y="378"/>
                  <a:pt x="405" y="383"/>
                </a:cubicBezTo>
                <a:cubicBezTo>
                  <a:pt x="387" y="387"/>
                  <a:pt x="374" y="388"/>
                  <a:pt x="338" y="386"/>
                </a:cubicBezTo>
                <a:cubicBezTo>
                  <a:pt x="282" y="384"/>
                  <a:pt x="259" y="388"/>
                  <a:pt x="213" y="410"/>
                </a:cubicBezTo>
                <a:cubicBezTo>
                  <a:pt x="179" y="427"/>
                  <a:pt x="166" y="436"/>
                  <a:pt x="166" y="445"/>
                </a:cubicBezTo>
                <a:cubicBezTo>
                  <a:pt x="167" y="450"/>
                  <a:pt x="168" y="450"/>
                  <a:pt x="176" y="445"/>
                </a:cubicBezTo>
                <a:cubicBezTo>
                  <a:pt x="184" y="440"/>
                  <a:pt x="185" y="440"/>
                  <a:pt x="184" y="444"/>
                </a:cubicBezTo>
                <a:cubicBezTo>
                  <a:pt x="182" y="451"/>
                  <a:pt x="184" y="451"/>
                  <a:pt x="197" y="442"/>
                </a:cubicBezTo>
                <a:cubicBezTo>
                  <a:pt x="203" y="437"/>
                  <a:pt x="209" y="435"/>
                  <a:pt x="212" y="436"/>
                </a:cubicBezTo>
                <a:cubicBezTo>
                  <a:pt x="215" y="437"/>
                  <a:pt x="223" y="436"/>
                  <a:pt x="230" y="433"/>
                </a:cubicBezTo>
                <a:cubicBezTo>
                  <a:pt x="238" y="431"/>
                  <a:pt x="244" y="430"/>
                  <a:pt x="245" y="431"/>
                </a:cubicBezTo>
                <a:cubicBezTo>
                  <a:pt x="246" y="432"/>
                  <a:pt x="220" y="444"/>
                  <a:pt x="212" y="446"/>
                </a:cubicBezTo>
                <a:cubicBezTo>
                  <a:pt x="204" y="448"/>
                  <a:pt x="197" y="452"/>
                  <a:pt x="197" y="456"/>
                </a:cubicBezTo>
                <a:cubicBezTo>
                  <a:pt x="197" y="457"/>
                  <a:pt x="195" y="460"/>
                  <a:pt x="192" y="461"/>
                </a:cubicBezTo>
                <a:cubicBezTo>
                  <a:pt x="189" y="462"/>
                  <a:pt x="187" y="465"/>
                  <a:pt x="188" y="467"/>
                </a:cubicBezTo>
                <a:cubicBezTo>
                  <a:pt x="190" y="471"/>
                  <a:pt x="171" y="491"/>
                  <a:pt x="166" y="492"/>
                </a:cubicBezTo>
                <a:cubicBezTo>
                  <a:pt x="164" y="492"/>
                  <a:pt x="164" y="493"/>
                  <a:pt x="165" y="495"/>
                </a:cubicBezTo>
                <a:cubicBezTo>
                  <a:pt x="167" y="499"/>
                  <a:pt x="180" y="495"/>
                  <a:pt x="182" y="490"/>
                </a:cubicBezTo>
                <a:cubicBezTo>
                  <a:pt x="183" y="489"/>
                  <a:pt x="190" y="483"/>
                  <a:pt x="198" y="478"/>
                </a:cubicBezTo>
                <a:cubicBezTo>
                  <a:pt x="213" y="469"/>
                  <a:pt x="213" y="469"/>
                  <a:pt x="213" y="469"/>
                </a:cubicBezTo>
                <a:cubicBezTo>
                  <a:pt x="202" y="471"/>
                  <a:pt x="202" y="471"/>
                  <a:pt x="202" y="471"/>
                </a:cubicBezTo>
                <a:cubicBezTo>
                  <a:pt x="191" y="473"/>
                  <a:pt x="191" y="473"/>
                  <a:pt x="198" y="468"/>
                </a:cubicBezTo>
                <a:cubicBezTo>
                  <a:pt x="207" y="460"/>
                  <a:pt x="214" y="460"/>
                  <a:pt x="214" y="467"/>
                </a:cubicBezTo>
                <a:cubicBezTo>
                  <a:pt x="214" y="472"/>
                  <a:pt x="215" y="472"/>
                  <a:pt x="218" y="469"/>
                </a:cubicBezTo>
                <a:cubicBezTo>
                  <a:pt x="222" y="463"/>
                  <a:pt x="224" y="463"/>
                  <a:pt x="226" y="472"/>
                </a:cubicBezTo>
                <a:cubicBezTo>
                  <a:pt x="228" y="478"/>
                  <a:pt x="229" y="479"/>
                  <a:pt x="231" y="475"/>
                </a:cubicBezTo>
                <a:cubicBezTo>
                  <a:pt x="235" y="470"/>
                  <a:pt x="262" y="468"/>
                  <a:pt x="265" y="472"/>
                </a:cubicBezTo>
                <a:cubicBezTo>
                  <a:pt x="266" y="474"/>
                  <a:pt x="264" y="477"/>
                  <a:pt x="261" y="478"/>
                </a:cubicBezTo>
                <a:cubicBezTo>
                  <a:pt x="252" y="482"/>
                  <a:pt x="205" y="514"/>
                  <a:pt x="206" y="515"/>
                </a:cubicBezTo>
                <a:cubicBezTo>
                  <a:pt x="207" y="516"/>
                  <a:pt x="214" y="513"/>
                  <a:pt x="222" y="509"/>
                </a:cubicBezTo>
                <a:cubicBezTo>
                  <a:pt x="240" y="500"/>
                  <a:pt x="245" y="500"/>
                  <a:pt x="247" y="506"/>
                </a:cubicBezTo>
                <a:cubicBezTo>
                  <a:pt x="251" y="516"/>
                  <a:pt x="224" y="526"/>
                  <a:pt x="187" y="528"/>
                </a:cubicBezTo>
                <a:cubicBezTo>
                  <a:pt x="152" y="530"/>
                  <a:pt x="138" y="539"/>
                  <a:pt x="96" y="586"/>
                </a:cubicBezTo>
                <a:cubicBezTo>
                  <a:pt x="81" y="602"/>
                  <a:pt x="61" y="616"/>
                  <a:pt x="20" y="639"/>
                </a:cubicBezTo>
                <a:cubicBezTo>
                  <a:pt x="10" y="645"/>
                  <a:pt x="1" y="651"/>
                  <a:pt x="1" y="653"/>
                </a:cubicBezTo>
                <a:cubicBezTo>
                  <a:pt x="0" y="655"/>
                  <a:pt x="2" y="670"/>
                  <a:pt x="4" y="686"/>
                </a:cubicBezTo>
                <a:cubicBezTo>
                  <a:pt x="7" y="708"/>
                  <a:pt x="7" y="720"/>
                  <a:pt x="4" y="738"/>
                </a:cubicBezTo>
                <a:cubicBezTo>
                  <a:pt x="1" y="761"/>
                  <a:pt x="1" y="762"/>
                  <a:pt x="11" y="801"/>
                </a:cubicBezTo>
                <a:cubicBezTo>
                  <a:pt x="12" y="806"/>
                  <a:pt x="11" y="812"/>
                  <a:pt x="9" y="815"/>
                </a:cubicBezTo>
                <a:cubicBezTo>
                  <a:pt x="5" y="821"/>
                  <a:pt x="5" y="823"/>
                  <a:pt x="10" y="835"/>
                </a:cubicBezTo>
                <a:cubicBezTo>
                  <a:pt x="14" y="846"/>
                  <a:pt x="17" y="850"/>
                  <a:pt x="27" y="854"/>
                </a:cubicBezTo>
                <a:cubicBezTo>
                  <a:pt x="40" y="860"/>
                  <a:pt x="40" y="860"/>
                  <a:pt x="45" y="853"/>
                </a:cubicBezTo>
                <a:cubicBezTo>
                  <a:pt x="49" y="849"/>
                  <a:pt x="56" y="843"/>
                  <a:pt x="62" y="841"/>
                </a:cubicBezTo>
                <a:cubicBezTo>
                  <a:pt x="68" y="838"/>
                  <a:pt x="78" y="833"/>
                  <a:pt x="84" y="828"/>
                </a:cubicBezTo>
                <a:cubicBezTo>
                  <a:pt x="92" y="823"/>
                  <a:pt x="104" y="820"/>
                  <a:pt x="118" y="818"/>
                </a:cubicBezTo>
                <a:cubicBezTo>
                  <a:pt x="139" y="815"/>
                  <a:pt x="139" y="815"/>
                  <a:pt x="139" y="815"/>
                </a:cubicBezTo>
                <a:cubicBezTo>
                  <a:pt x="135" y="822"/>
                  <a:pt x="135" y="822"/>
                  <a:pt x="135" y="822"/>
                </a:cubicBezTo>
                <a:cubicBezTo>
                  <a:pt x="129" y="830"/>
                  <a:pt x="85" y="849"/>
                  <a:pt x="62" y="853"/>
                </a:cubicBezTo>
                <a:cubicBezTo>
                  <a:pt x="52" y="855"/>
                  <a:pt x="48" y="857"/>
                  <a:pt x="48" y="860"/>
                </a:cubicBezTo>
                <a:cubicBezTo>
                  <a:pt x="49" y="862"/>
                  <a:pt x="54" y="863"/>
                  <a:pt x="60" y="862"/>
                </a:cubicBezTo>
                <a:cubicBezTo>
                  <a:pt x="68" y="861"/>
                  <a:pt x="70" y="861"/>
                  <a:pt x="69" y="867"/>
                </a:cubicBezTo>
                <a:cubicBezTo>
                  <a:pt x="69" y="872"/>
                  <a:pt x="71" y="873"/>
                  <a:pt x="82" y="871"/>
                </a:cubicBezTo>
                <a:cubicBezTo>
                  <a:pt x="94" y="869"/>
                  <a:pt x="95" y="870"/>
                  <a:pt x="94" y="876"/>
                </a:cubicBezTo>
                <a:cubicBezTo>
                  <a:pt x="93" y="882"/>
                  <a:pt x="93" y="883"/>
                  <a:pt x="97" y="881"/>
                </a:cubicBezTo>
                <a:cubicBezTo>
                  <a:pt x="99" y="880"/>
                  <a:pt x="109" y="881"/>
                  <a:pt x="119" y="883"/>
                </a:cubicBezTo>
                <a:cubicBezTo>
                  <a:pt x="130" y="885"/>
                  <a:pt x="140" y="886"/>
                  <a:pt x="141" y="885"/>
                </a:cubicBezTo>
                <a:cubicBezTo>
                  <a:pt x="143" y="885"/>
                  <a:pt x="145" y="886"/>
                  <a:pt x="145" y="889"/>
                </a:cubicBezTo>
                <a:cubicBezTo>
                  <a:pt x="145" y="892"/>
                  <a:pt x="146" y="892"/>
                  <a:pt x="147" y="889"/>
                </a:cubicBezTo>
                <a:cubicBezTo>
                  <a:pt x="151" y="881"/>
                  <a:pt x="169" y="873"/>
                  <a:pt x="179" y="874"/>
                </a:cubicBezTo>
                <a:cubicBezTo>
                  <a:pt x="190" y="876"/>
                  <a:pt x="191" y="882"/>
                  <a:pt x="182" y="898"/>
                </a:cubicBezTo>
                <a:cubicBezTo>
                  <a:pt x="177" y="908"/>
                  <a:pt x="174" y="910"/>
                  <a:pt x="166" y="911"/>
                </a:cubicBezTo>
                <a:cubicBezTo>
                  <a:pt x="160" y="911"/>
                  <a:pt x="149" y="915"/>
                  <a:pt x="141" y="919"/>
                </a:cubicBezTo>
                <a:cubicBezTo>
                  <a:pt x="133" y="923"/>
                  <a:pt x="122" y="929"/>
                  <a:pt x="117" y="931"/>
                </a:cubicBezTo>
                <a:cubicBezTo>
                  <a:pt x="106" y="936"/>
                  <a:pt x="97" y="945"/>
                  <a:pt x="104" y="945"/>
                </a:cubicBezTo>
                <a:cubicBezTo>
                  <a:pt x="106" y="945"/>
                  <a:pt x="115" y="943"/>
                  <a:pt x="124" y="941"/>
                </a:cubicBezTo>
                <a:cubicBezTo>
                  <a:pt x="140" y="937"/>
                  <a:pt x="164" y="937"/>
                  <a:pt x="164" y="942"/>
                </a:cubicBezTo>
                <a:cubicBezTo>
                  <a:pt x="164" y="943"/>
                  <a:pt x="159" y="947"/>
                  <a:pt x="154" y="951"/>
                </a:cubicBezTo>
                <a:cubicBezTo>
                  <a:pt x="143" y="957"/>
                  <a:pt x="140" y="966"/>
                  <a:pt x="148" y="969"/>
                </a:cubicBezTo>
                <a:cubicBezTo>
                  <a:pt x="150" y="970"/>
                  <a:pt x="152" y="974"/>
                  <a:pt x="152" y="979"/>
                </a:cubicBezTo>
                <a:cubicBezTo>
                  <a:pt x="153" y="993"/>
                  <a:pt x="159" y="995"/>
                  <a:pt x="180" y="987"/>
                </a:cubicBezTo>
                <a:cubicBezTo>
                  <a:pt x="191" y="983"/>
                  <a:pt x="202" y="981"/>
                  <a:pt x="207" y="983"/>
                </a:cubicBezTo>
                <a:cubicBezTo>
                  <a:pt x="213" y="985"/>
                  <a:pt x="213" y="985"/>
                  <a:pt x="199" y="990"/>
                </a:cubicBezTo>
                <a:cubicBezTo>
                  <a:pt x="162" y="1003"/>
                  <a:pt x="140" y="1018"/>
                  <a:pt x="152" y="1022"/>
                </a:cubicBezTo>
                <a:cubicBezTo>
                  <a:pt x="154" y="1023"/>
                  <a:pt x="167" y="1018"/>
                  <a:pt x="181" y="1011"/>
                </a:cubicBezTo>
                <a:cubicBezTo>
                  <a:pt x="195" y="1004"/>
                  <a:pt x="209" y="998"/>
                  <a:pt x="212" y="998"/>
                </a:cubicBezTo>
                <a:cubicBezTo>
                  <a:pt x="216" y="998"/>
                  <a:pt x="223" y="1002"/>
                  <a:pt x="229" y="1009"/>
                </a:cubicBezTo>
                <a:cubicBezTo>
                  <a:pt x="240" y="1021"/>
                  <a:pt x="240" y="1022"/>
                  <a:pt x="222" y="1034"/>
                </a:cubicBezTo>
                <a:cubicBezTo>
                  <a:pt x="216" y="1039"/>
                  <a:pt x="208" y="1046"/>
                  <a:pt x="204" y="1052"/>
                </a:cubicBezTo>
                <a:cubicBezTo>
                  <a:pt x="197" y="1061"/>
                  <a:pt x="197" y="1062"/>
                  <a:pt x="202" y="1066"/>
                </a:cubicBezTo>
                <a:cubicBezTo>
                  <a:pt x="205" y="1068"/>
                  <a:pt x="211" y="1070"/>
                  <a:pt x="216" y="1070"/>
                </a:cubicBezTo>
                <a:cubicBezTo>
                  <a:pt x="224" y="1070"/>
                  <a:pt x="224" y="1070"/>
                  <a:pt x="219" y="1075"/>
                </a:cubicBezTo>
                <a:cubicBezTo>
                  <a:pt x="216" y="1078"/>
                  <a:pt x="211" y="1082"/>
                  <a:pt x="209" y="1085"/>
                </a:cubicBezTo>
                <a:cubicBezTo>
                  <a:pt x="204" y="1089"/>
                  <a:pt x="204" y="1090"/>
                  <a:pt x="210" y="1097"/>
                </a:cubicBezTo>
                <a:cubicBezTo>
                  <a:pt x="214" y="1103"/>
                  <a:pt x="217" y="1104"/>
                  <a:pt x="229" y="1101"/>
                </a:cubicBezTo>
                <a:cubicBezTo>
                  <a:pt x="241" y="1099"/>
                  <a:pt x="243" y="1099"/>
                  <a:pt x="243" y="1104"/>
                </a:cubicBezTo>
                <a:cubicBezTo>
                  <a:pt x="244" y="1108"/>
                  <a:pt x="241" y="1110"/>
                  <a:pt x="235" y="1110"/>
                </a:cubicBezTo>
                <a:cubicBezTo>
                  <a:pt x="224" y="1111"/>
                  <a:pt x="176" y="1129"/>
                  <a:pt x="164" y="1136"/>
                </a:cubicBezTo>
                <a:cubicBezTo>
                  <a:pt x="155" y="1142"/>
                  <a:pt x="153" y="1150"/>
                  <a:pt x="158" y="1153"/>
                </a:cubicBezTo>
                <a:cubicBezTo>
                  <a:pt x="159" y="1154"/>
                  <a:pt x="166" y="1151"/>
                  <a:pt x="173" y="1146"/>
                </a:cubicBezTo>
                <a:cubicBezTo>
                  <a:pt x="180" y="1141"/>
                  <a:pt x="190" y="1136"/>
                  <a:pt x="195" y="1134"/>
                </a:cubicBezTo>
                <a:cubicBezTo>
                  <a:pt x="201" y="1133"/>
                  <a:pt x="211" y="1129"/>
                  <a:pt x="218" y="1126"/>
                </a:cubicBezTo>
                <a:cubicBezTo>
                  <a:pt x="238" y="1118"/>
                  <a:pt x="257" y="1118"/>
                  <a:pt x="263" y="1126"/>
                </a:cubicBezTo>
                <a:cubicBezTo>
                  <a:pt x="267" y="1131"/>
                  <a:pt x="272" y="1132"/>
                  <a:pt x="282" y="1132"/>
                </a:cubicBezTo>
                <a:cubicBezTo>
                  <a:pt x="289" y="1132"/>
                  <a:pt x="301" y="1132"/>
                  <a:pt x="308" y="1133"/>
                </a:cubicBezTo>
                <a:cubicBezTo>
                  <a:pt x="318" y="1135"/>
                  <a:pt x="319" y="1136"/>
                  <a:pt x="314" y="1138"/>
                </a:cubicBezTo>
                <a:cubicBezTo>
                  <a:pt x="311" y="1140"/>
                  <a:pt x="302" y="1140"/>
                  <a:pt x="293" y="1140"/>
                </a:cubicBezTo>
                <a:cubicBezTo>
                  <a:pt x="278" y="1138"/>
                  <a:pt x="237" y="1147"/>
                  <a:pt x="238" y="1152"/>
                </a:cubicBezTo>
                <a:cubicBezTo>
                  <a:pt x="238" y="1153"/>
                  <a:pt x="245" y="1153"/>
                  <a:pt x="255" y="1151"/>
                </a:cubicBezTo>
                <a:cubicBezTo>
                  <a:pt x="264" y="1149"/>
                  <a:pt x="277" y="1148"/>
                  <a:pt x="283" y="1148"/>
                </a:cubicBezTo>
                <a:cubicBezTo>
                  <a:pt x="342" y="1148"/>
                  <a:pt x="354" y="1147"/>
                  <a:pt x="341" y="1146"/>
                </a:cubicBezTo>
                <a:cubicBezTo>
                  <a:pt x="332" y="1145"/>
                  <a:pt x="324" y="1144"/>
                  <a:pt x="323" y="1142"/>
                </a:cubicBezTo>
                <a:cubicBezTo>
                  <a:pt x="320" y="1138"/>
                  <a:pt x="341" y="1139"/>
                  <a:pt x="357" y="1143"/>
                </a:cubicBezTo>
                <a:cubicBezTo>
                  <a:pt x="366" y="1145"/>
                  <a:pt x="378" y="1148"/>
                  <a:pt x="384" y="1148"/>
                </a:cubicBezTo>
                <a:cubicBezTo>
                  <a:pt x="390" y="1149"/>
                  <a:pt x="397" y="1150"/>
                  <a:pt x="400" y="1151"/>
                </a:cubicBezTo>
                <a:cubicBezTo>
                  <a:pt x="404" y="1152"/>
                  <a:pt x="407" y="1152"/>
                  <a:pt x="407" y="1152"/>
                </a:cubicBezTo>
                <a:cubicBezTo>
                  <a:pt x="408" y="1152"/>
                  <a:pt x="407" y="1154"/>
                  <a:pt x="405" y="1156"/>
                </a:cubicBezTo>
                <a:cubicBezTo>
                  <a:pt x="403" y="1158"/>
                  <a:pt x="399" y="1159"/>
                  <a:pt x="396" y="1158"/>
                </a:cubicBezTo>
                <a:cubicBezTo>
                  <a:pt x="393" y="1157"/>
                  <a:pt x="389" y="1156"/>
                  <a:pt x="386" y="1155"/>
                </a:cubicBezTo>
                <a:cubicBezTo>
                  <a:pt x="383" y="1154"/>
                  <a:pt x="380" y="1155"/>
                  <a:pt x="380" y="1157"/>
                </a:cubicBezTo>
                <a:cubicBezTo>
                  <a:pt x="380" y="1159"/>
                  <a:pt x="384" y="1161"/>
                  <a:pt x="389" y="1160"/>
                </a:cubicBezTo>
                <a:cubicBezTo>
                  <a:pt x="399" y="1160"/>
                  <a:pt x="399" y="1165"/>
                  <a:pt x="389" y="1172"/>
                </a:cubicBezTo>
                <a:cubicBezTo>
                  <a:pt x="380" y="1179"/>
                  <a:pt x="381" y="1185"/>
                  <a:pt x="391" y="1184"/>
                </a:cubicBezTo>
                <a:cubicBezTo>
                  <a:pt x="396" y="1184"/>
                  <a:pt x="398" y="1186"/>
                  <a:pt x="398" y="1190"/>
                </a:cubicBezTo>
                <a:cubicBezTo>
                  <a:pt x="399" y="1194"/>
                  <a:pt x="399" y="1195"/>
                  <a:pt x="401" y="1192"/>
                </a:cubicBezTo>
                <a:cubicBezTo>
                  <a:pt x="402" y="1188"/>
                  <a:pt x="413" y="1187"/>
                  <a:pt x="440" y="1188"/>
                </a:cubicBezTo>
                <a:cubicBezTo>
                  <a:pt x="442" y="1188"/>
                  <a:pt x="441" y="1191"/>
                  <a:pt x="440" y="1194"/>
                </a:cubicBezTo>
                <a:cubicBezTo>
                  <a:pt x="435" y="1202"/>
                  <a:pt x="439" y="1204"/>
                  <a:pt x="452" y="1199"/>
                </a:cubicBezTo>
                <a:cubicBezTo>
                  <a:pt x="465" y="1195"/>
                  <a:pt x="487" y="1195"/>
                  <a:pt x="489" y="1200"/>
                </a:cubicBezTo>
                <a:cubicBezTo>
                  <a:pt x="489" y="1202"/>
                  <a:pt x="491" y="1202"/>
                  <a:pt x="492" y="1201"/>
                </a:cubicBezTo>
                <a:cubicBezTo>
                  <a:pt x="493" y="1200"/>
                  <a:pt x="502" y="1204"/>
                  <a:pt x="512" y="1209"/>
                </a:cubicBezTo>
                <a:cubicBezTo>
                  <a:pt x="528" y="1217"/>
                  <a:pt x="529" y="1218"/>
                  <a:pt x="522" y="1219"/>
                </a:cubicBezTo>
                <a:cubicBezTo>
                  <a:pt x="490" y="1222"/>
                  <a:pt x="456" y="1219"/>
                  <a:pt x="437" y="1211"/>
                </a:cubicBezTo>
                <a:cubicBezTo>
                  <a:pt x="433" y="1209"/>
                  <a:pt x="432" y="1210"/>
                  <a:pt x="433" y="1212"/>
                </a:cubicBezTo>
                <a:cubicBezTo>
                  <a:pt x="435" y="1216"/>
                  <a:pt x="405" y="1226"/>
                  <a:pt x="399" y="1223"/>
                </a:cubicBezTo>
                <a:cubicBezTo>
                  <a:pt x="394" y="1221"/>
                  <a:pt x="379" y="1232"/>
                  <a:pt x="379" y="1237"/>
                </a:cubicBezTo>
                <a:cubicBezTo>
                  <a:pt x="379" y="1239"/>
                  <a:pt x="382" y="1240"/>
                  <a:pt x="386" y="1238"/>
                </a:cubicBezTo>
                <a:cubicBezTo>
                  <a:pt x="399" y="1233"/>
                  <a:pt x="426" y="1231"/>
                  <a:pt x="430" y="1234"/>
                </a:cubicBezTo>
                <a:cubicBezTo>
                  <a:pt x="432" y="1236"/>
                  <a:pt x="434" y="1236"/>
                  <a:pt x="435" y="1234"/>
                </a:cubicBezTo>
                <a:cubicBezTo>
                  <a:pt x="438" y="1225"/>
                  <a:pt x="483" y="1230"/>
                  <a:pt x="515" y="1243"/>
                </a:cubicBezTo>
                <a:cubicBezTo>
                  <a:pt x="524" y="1247"/>
                  <a:pt x="546" y="1254"/>
                  <a:pt x="565" y="1260"/>
                </a:cubicBezTo>
                <a:cubicBezTo>
                  <a:pt x="609" y="1273"/>
                  <a:pt x="638" y="1282"/>
                  <a:pt x="647" y="1284"/>
                </a:cubicBezTo>
                <a:cubicBezTo>
                  <a:pt x="654" y="1287"/>
                  <a:pt x="654" y="1287"/>
                  <a:pt x="641" y="1293"/>
                </a:cubicBezTo>
                <a:cubicBezTo>
                  <a:pt x="638" y="1294"/>
                  <a:pt x="636" y="1296"/>
                  <a:pt x="637" y="1297"/>
                </a:cubicBezTo>
                <a:cubicBezTo>
                  <a:pt x="638" y="1298"/>
                  <a:pt x="643" y="1296"/>
                  <a:pt x="649" y="1293"/>
                </a:cubicBezTo>
                <a:cubicBezTo>
                  <a:pt x="660" y="1287"/>
                  <a:pt x="660" y="1287"/>
                  <a:pt x="660" y="1287"/>
                </a:cubicBezTo>
                <a:cubicBezTo>
                  <a:pt x="719" y="1308"/>
                  <a:pt x="719" y="1308"/>
                  <a:pt x="719" y="1308"/>
                </a:cubicBezTo>
                <a:cubicBezTo>
                  <a:pt x="752" y="1320"/>
                  <a:pt x="787" y="1333"/>
                  <a:pt x="796" y="1336"/>
                </a:cubicBezTo>
                <a:cubicBezTo>
                  <a:pt x="805" y="1339"/>
                  <a:pt x="824" y="1345"/>
                  <a:pt x="838" y="1350"/>
                </a:cubicBezTo>
                <a:cubicBezTo>
                  <a:pt x="852" y="1355"/>
                  <a:pt x="865" y="1359"/>
                  <a:pt x="867" y="1359"/>
                </a:cubicBezTo>
                <a:cubicBezTo>
                  <a:pt x="870" y="1359"/>
                  <a:pt x="873" y="1361"/>
                  <a:pt x="874" y="1363"/>
                </a:cubicBezTo>
                <a:cubicBezTo>
                  <a:pt x="876" y="1366"/>
                  <a:pt x="882" y="1368"/>
                  <a:pt x="888" y="1369"/>
                </a:cubicBezTo>
                <a:cubicBezTo>
                  <a:pt x="894" y="1370"/>
                  <a:pt x="908" y="1372"/>
                  <a:pt x="918" y="1373"/>
                </a:cubicBezTo>
                <a:cubicBezTo>
                  <a:pt x="929" y="1375"/>
                  <a:pt x="941" y="1376"/>
                  <a:pt x="946" y="1377"/>
                </a:cubicBezTo>
                <a:cubicBezTo>
                  <a:pt x="953" y="1378"/>
                  <a:pt x="953" y="1378"/>
                  <a:pt x="948" y="1375"/>
                </a:cubicBezTo>
                <a:cubicBezTo>
                  <a:pt x="944" y="1374"/>
                  <a:pt x="933" y="1371"/>
                  <a:pt x="923" y="1369"/>
                </a:cubicBezTo>
                <a:cubicBezTo>
                  <a:pt x="913" y="1368"/>
                  <a:pt x="901" y="1366"/>
                  <a:pt x="897" y="1365"/>
                </a:cubicBezTo>
                <a:cubicBezTo>
                  <a:pt x="891" y="1363"/>
                  <a:pt x="891" y="1363"/>
                  <a:pt x="900" y="1360"/>
                </a:cubicBezTo>
                <a:cubicBezTo>
                  <a:pt x="909" y="1357"/>
                  <a:pt x="909" y="1357"/>
                  <a:pt x="901" y="1357"/>
                </a:cubicBezTo>
                <a:cubicBezTo>
                  <a:pt x="896" y="1357"/>
                  <a:pt x="890" y="1355"/>
                  <a:pt x="887" y="1352"/>
                </a:cubicBezTo>
                <a:cubicBezTo>
                  <a:pt x="882" y="1348"/>
                  <a:pt x="883" y="1347"/>
                  <a:pt x="904" y="1347"/>
                </a:cubicBezTo>
                <a:cubicBezTo>
                  <a:pt x="916" y="1347"/>
                  <a:pt x="926" y="1348"/>
                  <a:pt x="927" y="1349"/>
                </a:cubicBezTo>
                <a:cubicBezTo>
                  <a:pt x="927" y="1353"/>
                  <a:pt x="941" y="1354"/>
                  <a:pt x="948" y="1351"/>
                </a:cubicBezTo>
                <a:cubicBezTo>
                  <a:pt x="953" y="1349"/>
                  <a:pt x="950" y="1348"/>
                  <a:pt x="931" y="1343"/>
                </a:cubicBezTo>
                <a:cubicBezTo>
                  <a:pt x="919" y="1341"/>
                  <a:pt x="907" y="1337"/>
                  <a:pt x="905" y="1336"/>
                </a:cubicBezTo>
                <a:cubicBezTo>
                  <a:pt x="902" y="1332"/>
                  <a:pt x="920" y="1331"/>
                  <a:pt x="930" y="1335"/>
                </a:cubicBezTo>
                <a:cubicBezTo>
                  <a:pt x="935" y="1336"/>
                  <a:pt x="942" y="1338"/>
                  <a:pt x="947" y="1339"/>
                </a:cubicBezTo>
                <a:cubicBezTo>
                  <a:pt x="953" y="1340"/>
                  <a:pt x="954" y="1340"/>
                  <a:pt x="951" y="1337"/>
                </a:cubicBezTo>
                <a:cubicBezTo>
                  <a:pt x="947" y="1334"/>
                  <a:pt x="948" y="1334"/>
                  <a:pt x="956" y="1335"/>
                </a:cubicBezTo>
                <a:cubicBezTo>
                  <a:pt x="961" y="1336"/>
                  <a:pt x="977" y="1337"/>
                  <a:pt x="993" y="1337"/>
                </a:cubicBezTo>
                <a:cubicBezTo>
                  <a:pt x="1010" y="1338"/>
                  <a:pt x="1018" y="1339"/>
                  <a:pt x="1015" y="1341"/>
                </a:cubicBezTo>
                <a:cubicBezTo>
                  <a:pt x="1011" y="1343"/>
                  <a:pt x="1012" y="1344"/>
                  <a:pt x="1021" y="1344"/>
                </a:cubicBezTo>
                <a:cubicBezTo>
                  <a:pt x="1045" y="1345"/>
                  <a:pt x="1084" y="1342"/>
                  <a:pt x="1085" y="1340"/>
                </a:cubicBezTo>
                <a:cubicBezTo>
                  <a:pt x="1086" y="1338"/>
                  <a:pt x="1093" y="1338"/>
                  <a:pt x="1102" y="1339"/>
                </a:cubicBezTo>
                <a:cubicBezTo>
                  <a:pt x="1117" y="1340"/>
                  <a:pt x="1117" y="1340"/>
                  <a:pt x="1113" y="1345"/>
                </a:cubicBezTo>
                <a:cubicBezTo>
                  <a:pt x="1104" y="1353"/>
                  <a:pt x="1106" y="1360"/>
                  <a:pt x="1118" y="1359"/>
                </a:cubicBezTo>
                <a:cubicBezTo>
                  <a:pt x="1128" y="1358"/>
                  <a:pt x="1128" y="1358"/>
                  <a:pt x="1121" y="1355"/>
                </a:cubicBezTo>
                <a:cubicBezTo>
                  <a:pt x="1114" y="1352"/>
                  <a:pt x="1114" y="1352"/>
                  <a:pt x="1114" y="1352"/>
                </a:cubicBezTo>
                <a:cubicBezTo>
                  <a:pt x="1121" y="1349"/>
                  <a:pt x="1121" y="1349"/>
                  <a:pt x="1121" y="1349"/>
                </a:cubicBezTo>
                <a:cubicBezTo>
                  <a:pt x="1130" y="1345"/>
                  <a:pt x="1143" y="1344"/>
                  <a:pt x="1143" y="1347"/>
                </a:cubicBezTo>
                <a:cubicBezTo>
                  <a:pt x="1143" y="1349"/>
                  <a:pt x="1146" y="1350"/>
                  <a:pt x="1149" y="1350"/>
                </a:cubicBezTo>
                <a:cubicBezTo>
                  <a:pt x="1152" y="1350"/>
                  <a:pt x="1161" y="1352"/>
                  <a:pt x="1167" y="1354"/>
                </a:cubicBezTo>
                <a:cubicBezTo>
                  <a:pt x="1175" y="1357"/>
                  <a:pt x="1180" y="1358"/>
                  <a:pt x="1180" y="1355"/>
                </a:cubicBezTo>
                <a:cubicBezTo>
                  <a:pt x="1181" y="1353"/>
                  <a:pt x="1186" y="1352"/>
                  <a:pt x="1190" y="1353"/>
                </a:cubicBezTo>
                <a:cubicBezTo>
                  <a:pt x="1194" y="1354"/>
                  <a:pt x="1199" y="1353"/>
                  <a:pt x="1199" y="1351"/>
                </a:cubicBezTo>
                <a:cubicBezTo>
                  <a:pt x="1200" y="1349"/>
                  <a:pt x="1198" y="1348"/>
                  <a:pt x="1194" y="1348"/>
                </a:cubicBezTo>
                <a:cubicBezTo>
                  <a:pt x="1169" y="1348"/>
                  <a:pt x="1145" y="1345"/>
                  <a:pt x="1145" y="1340"/>
                </a:cubicBezTo>
                <a:cubicBezTo>
                  <a:pt x="1145" y="1338"/>
                  <a:pt x="1147" y="1338"/>
                  <a:pt x="1150" y="1339"/>
                </a:cubicBezTo>
                <a:cubicBezTo>
                  <a:pt x="1153" y="1340"/>
                  <a:pt x="1171" y="1340"/>
                  <a:pt x="1190" y="1339"/>
                </a:cubicBezTo>
                <a:cubicBezTo>
                  <a:pt x="1223" y="1337"/>
                  <a:pt x="1236" y="1338"/>
                  <a:pt x="1274" y="1345"/>
                </a:cubicBezTo>
                <a:cubicBezTo>
                  <a:pt x="1291" y="1348"/>
                  <a:pt x="1296" y="1345"/>
                  <a:pt x="1280" y="1341"/>
                </a:cubicBezTo>
                <a:cubicBezTo>
                  <a:pt x="1264" y="1336"/>
                  <a:pt x="1262" y="1331"/>
                  <a:pt x="1277" y="1330"/>
                </a:cubicBezTo>
                <a:cubicBezTo>
                  <a:pt x="1285" y="1330"/>
                  <a:pt x="1287" y="1331"/>
                  <a:pt x="1284" y="1333"/>
                </a:cubicBezTo>
                <a:cubicBezTo>
                  <a:pt x="1278" y="1339"/>
                  <a:pt x="1287" y="1340"/>
                  <a:pt x="1313" y="1338"/>
                </a:cubicBezTo>
                <a:cubicBezTo>
                  <a:pt x="1329" y="1336"/>
                  <a:pt x="1342" y="1337"/>
                  <a:pt x="1349" y="1339"/>
                </a:cubicBezTo>
                <a:cubicBezTo>
                  <a:pt x="1355" y="1342"/>
                  <a:pt x="1362" y="1343"/>
                  <a:pt x="1364" y="1341"/>
                </a:cubicBezTo>
                <a:cubicBezTo>
                  <a:pt x="1366" y="1340"/>
                  <a:pt x="1366" y="1341"/>
                  <a:pt x="1366" y="1343"/>
                </a:cubicBezTo>
                <a:cubicBezTo>
                  <a:pt x="1365" y="1345"/>
                  <a:pt x="1365" y="1346"/>
                  <a:pt x="1367" y="1346"/>
                </a:cubicBezTo>
                <a:cubicBezTo>
                  <a:pt x="1369" y="1346"/>
                  <a:pt x="1370" y="1344"/>
                  <a:pt x="1370" y="1341"/>
                </a:cubicBezTo>
                <a:cubicBezTo>
                  <a:pt x="1369" y="1336"/>
                  <a:pt x="1366" y="1335"/>
                  <a:pt x="1356" y="1336"/>
                </a:cubicBezTo>
                <a:cubicBezTo>
                  <a:pt x="1355" y="1336"/>
                  <a:pt x="1354" y="1335"/>
                  <a:pt x="1354" y="1333"/>
                </a:cubicBezTo>
                <a:cubicBezTo>
                  <a:pt x="1356" y="1329"/>
                  <a:pt x="1394" y="1331"/>
                  <a:pt x="1398" y="1335"/>
                </a:cubicBezTo>
                <a:cubicBezTo>
                  <a:pt x="1399" y="1336"/>
                  <a:pt x="1405" y="1338"/>
                  <a:pt x="1410" y="1337"/>
                </a:cubicBezTo>
                <a:cubicBezTo>
                  <a:pt x="1416" y="1337"/>
                  <a:pt x="1429" y="1339"/>
                  <a:pt x="1440" y="1342"/>
                </a:cubicBezTo>
                <a:cubicBezTo>
                  <a:pt x="1459" y="1347"/>
                  <a:pt x="1459" y="1347"/>
                  <a:pt x="1459" y="1347"/>
                </a:cubicBezTo>
                <a:cubicBezTo>
                  <a:pt x="1437" y="1351"/>
                  <a:pt x="1437" y="1351"/>
                  <a:pt x="1437" y="1351"/>
                </a:cubicBezTo>
                <a:cubicBezTo>
                  <a:pt x="1412" y="1355"/>
                  <a:pt x="1396" y="1356"/>
                  <a:pt x="1385" y="1353"/>
                </a:cubicBezTo>
                <a:cubicBezTo>
                  <a:pt x="1376" y="1350"/>
                  <a:pt x="1367" y="1352"/>
                  <a:pt x="1368" y="1357"/>
                </a:cubicBezTo>
                <a:cubicBezTo>
                  <a:pt x="1368" y="1359"/>
                  <a:pt x="1374" y="1360"/>
                  <a:pt x="1381" y="1359"/>
                </a:cubicBezTo>
                <a:cubicBezTo>
                  <a:pt x="1399" y="1358"/>
                  <a:pt x="1402" y="1364"/>
                  <a:pt x="1386" y="1368"/>
                </a:cubicBezTo>
                <a:cubicBezTo>
                  <a:pt x="1373" y="1371"/>
                  <a:pt x="1298" y="1372"/>
                  <a:pt x="1295" y="1369"/>
                </a:cubicBezTo>
                <a:cubicBezTo>
                  <a:pt x="1292" y="1366"/>
                  <a:pt x="1317" y="1359"/>
                  <a:pt x="1340" y="1357"/>
                </a:cubicBezTo>
                <a:cubicBezTo>
                  <a:pt x="1359" y="1356"/>
                  <a:pt x="1363" y="1354"/>
                  <a:pt x="1357" y="1352"/>
                </a:cubicBezTo>
                <a:cubicBezTo>
                  <a:pt x="1350" y="1350"/>
                  <a:pt x="1300" y="1357"/>
                  <a:pt x="1290" y="1363"/>
                </a:cubicBezTo>
                <a:cubicBezTo>
                  <a:pt x="1288" y="1364"/>
                  <a:pt x="1286" y="1363"/>
                  <a:pt x="1286" y="1361"/>
                </a:cubicBezTo>
                <a:cubicBezTo>
                  <a:pt x="1286" y="1360"/>
                  <a:pt x="1289" y="1357"/>
                  <a:pt x="1293" y="1356"/>
                </a:cubicBezTo>
                <a:cubicBezTo>
                  <a:pt x="1299" y="1355"/>
                  <a:pt x="1299" y="1354"/>
                  <a:pt x="1290" y="1354"/>
                </a:cubicBezTo>
                <a:cubicBezTo>
                  <a:pt x="1282" y="1354"/>
                  <a:pt x="1281" y="1355"/>
                  <a:pt x="1282" y="1359"/>
                </a:cubicBezTo>
                <a:cubicBezTo>
                  <a:pt x="1284" y="1365"/>
                  <a:pt x="1279" y="1367"/>
                  <a:pt x="1276" y="1361"/>
                </a:cubicBezTo>
                <a:cubicBezTo>
                  <a:pt x="1275" y="1359"/>
                  <a:pt x="1273" y="1359"/>
                  <a:pt x="1272" y="1360"/>
                </a:cubicBezTo>
                <a:cubicBezTo>
                  <a:pt x="1271" y="1361"/>
                  <a:pt x="1262" y="1363"/>
                  <a:pt x="1253" y="1364"/>
                </a:cubicBezTo>
                <a:cubicBezTo>
                  <a:pt x="1243" y="1365"/>
                  <a:pt x="1230" y="1368"/>
                  <a:pt x="1224" y="1369"/>
                </a:cubicBezTo>
                <a:cubicBezTo>
                  <a:pt x="1217" y="1371"/>
                  <a:pt x="1212" y="1371"/>
                  <a:pt x="1211" y="1369"/>
                </a:cubicBezTo>
                <a:cubicBezTo>
                  <a:pt x="1210" y="1367"/>
                  <a:pt x="1210" y="1365"/>
                  <a:pt x="1212" y="1365"/>
                </a:cubicBezTo>
                <a:cubicBezTo>
                  <a:pt x="1213" y="1365"/>
                  <a:pt x="1215" y="1363"/>
                  <a:pt x="1215" y="1361"/>
                </a:cubicBezTo>
                <a:cubicBezTo>
                  <a:pt x="1215" y="1359"/>
                  <a:pt x="1212" y="1360"/>
                  <a:pt x="1209" y="1362"/>
                </a:cubicBezTo>
                <a:cubicBezTo>
                  <a:pt x="1201" y="1368"/>
                  <a:pt x="1195" y="1376"/>
                  <a:pt x="1197" y="1378"/>
                </a:cubicBezTo>
                <a:cubicBezTo>
                  <a:pt x="1198" y="1379"/>
                  <a:pt x="1260" y="1386"/>
                  <a:pt x="1266" y="1386"/>
                </a:cubicBezTo>
                <a:cubicBezTo>
                  <a:pt x="1267" y="1386"/>
                  <a:pt x="1268" y="1387"/>
                  <a:pt x="1267" y="1389"/>
                </a:cubicBezTo>
                <a:cubicBezTo>
                  <a:pt x="1266" y="1390"/>
                  <a:pt x="1309" y="1389"/>
                  <a:pt x="1363" y="1387"/>
                </a:cubicBezTo>
                <a:cubicBezTo>
                  <a:pt x="1438" y="1384"/>
                  <a:pt x="1460" y="1383"/>
                  <a:pt x="1463" y="1379"/>
                </a:cubicBezTo>
                <a:cubicBezTo>
                  <a:pt x="1466" y="1376"/>
                  <a:pt x="1473" y="1375"/>
                  <a:pt x="1486" y="1376"/>
                </a:cubicBezTo>
                <a:cubicBezTo>
                  <a:pt x="1496" y="1377"/>
                  <a:pt x="1517" y="1378"/>
                  <a:pt x="1533" y="1379"/>
                </a:cubicBezTo>
                <a:cubicBezTo>
                  <a:pt x="1562" y="1380"/>
                  <a:pt x="1584" y="1387"/>
                  <a:pt x="1596" y="1399"/>
                </a:cubicBezTo>
                <a:cubicBezTo>
                  <a:pt x="1602" y="1406"/>
                  <a:pt x="1638" y="1417"/>
                  <a:pt x="1654" y="1417"/>
                </a:cubicBezTo>
                <a:cubicBezTo>
                  <a:pt x="1660" y="1417"/>
                  <a:pt x="1673" y="1419"/>
                  <a:pt x="1682" y="1421"/>
                </a:cubicBezTo>
                <a:cubicBezTo>
                  <a:pt x="1691" y="1423"/>
                  <a:pt x="1712" y="1428"/>
                  <a:pt x="1729" y="1431"/>
                </a:cubicBezTo>
                <a:cubicBezTo>
                  <a:pt x="1746" y="1435"/>
                  <a:pt x="1762" y="1440"/>
                  <a:pt x="1766" y="1442"/>
                </a:cubicBezTo>
                <a:cubicBezTo>
                  <a:pt x="1770" y="1444"/>
                  <a:pt x="1779" y="1447"/>
                  <a:pt x="1787" y="1448"/>
                </a:cubicBezTo>
                <a:cubicBezTo>
                  <a:pt x="1787" y="1448"/>
                  <a:pt x="1787" y="1448"/>
                  <a:pt x="1787" y="1448"/>
                </a:cubicBezTo>
                <a:cubicBezTo>
                  <a:pt x="1795" y="1449"/>
                  <a:pt x="1802" y="1450"/>
                  <a:pt x="1804" y="1450"/>
                </a:cubicBezTo>
                <a:cubicBezTo>
                  <a:pt x="1808" y="1451"/>
                  <a:pt x="1795" y="1442"/>
                  <a:pt x="1788" y="1440"/>
                </a:cubicBezTo>
                <a:cubicBezTo>
                  <a:pt x="1760" y="1431"/>
                  <a:pt x="1716" y="1415"/>
                  <a:pt x="1713" y="1412"/>
                </a:cubicBezTo>
                <a:cubicBezTo>
                  <a:pt x="1712" y="1410"/>
                  <a:pt x="1703" y="1407"/>
                  <a:pt x="1695" y="1406"/>
                </a:cubicBezTo>
                <a:cubicBezTo>
                  <a:pt x="1687" y="1406"/>
                  <a:pt x="1675" y="1401"/>
                  <a:pt x="1667" y="1397"/>
                </a:cubicBezTo>
                <a:cubicBezTo>
                  <a:pt x="1656" y="1391"/>
                  <a:pt x="1653" y="1390"/>
                  <a:pt x="1649" y="1395"/>
                </a:cubicBezTo>
                <a:cubicBezTo>
                  <a:pt x="1646" y="1397"/>
                  <a:pt x="1645" y="1401"/>
                  <a:pt x="1646" y="1402"/>
                </a:cubicBezTo>
                <a:cubicBezTo>
                  <a:pt x="1653" y="1411"/>
                  <a:pt x="1592" y="1396"/>
                  <a:pt x="1584" y="1387"/>
                </a:cubicBezTo>
                <a:cubicBezTo>
                  <a:pt x="1581" y="1382"/>
                  <a:pt x="1583" y="1382"/>
                  <a:pt x="1661" y="1383"/>
                </a:cubicBezTo>
                <a:cubicBezTo>
                  <a:pt x="1711" y="1383"/>
                  <a:pt x="1725" y="1384"/>
                  <a:pt x="1747" y="1390"/>
                </a:cubicBezTo>
                <a:cubicBezTo>
                  <a:pt x="1762" y="1394"/>
                  <a:pt x="1777" y="1398"/>
                  <a:pt x="1782" y="1399"/>
                </a:cubicBezTo>
                <a:cubicBezTo>
                  <a:pt x="1790" y="1400"/>
                  <a:pt x="1790" y="1400"/>
                  <a:pt x="1790" y="1400"/>
                </a:cubicBezTo>
                <a:cubicBezTo>
                  <a:pt x="1781" y="1395"/>
                  <a:pt x="1781" y="1395"/>
                  <a:pt x="1781" y="1395"/>
                </a:cubicBezTo>
                <a:cubicBezTo>
                  <a:pt x="1776" y="1393"/>
                  <a:pt x="1772" y="1390"/>
                  <a:pt x="1772" y="1389"/>
                </a:cubicBezTo>
                <a:cubicBezTo>
                  <a:pt x="1772" y="1389"/>
                  <a:pt x="1783" y="1387"/>
                  <a:pt x="1797" y="1386"/>
                </a:cubicBezTo>
                <a:cubicBezTo>
                  <a:pt x="1820" y="1384"/>
                  <a:pt x="1824" y="1385"/>
                  <a:pt x="1828" y="1390"/>
                </a:cubicBezTo>
                <a:cubicBezTo>
                  <a:pt x="1833" y="1396"/>
                  <a:pt x="1838" y="1396"/>
                  <a:pt x="1883" y="1394"/>
                </a:cubicBezTo>
                <a:close/>
              </a:path>
            </a:pathLst>
          </a:custGeom>
          <a:solidFill>
            <a:schemeClr val="accent2">
              <a:lumMod val="50000"/>
              <a:alpha val="5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005" y="2315845"/>
            <a:ext cx="8808720" cy="2840990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545" y="910590"/>
            <a:ext cx="2206625" cy="926465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9095" y="983615"/>
            <a:ext cx="11496040" cy="2968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《史记》载，韩国制订“疲秦计划”(派水工郑国游说秦王大兴水利),嬴政采纳郑国的建议后，发觉这是韩国的阴谋，于是下令驱逐所有其他诸侯国的人，为此李斯作《谏逐客书》,改变了赢政的主张，网罗天下英才。郑国渠修成后关中变成沃野，秦国富强起来，后统一六国。这说明(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A.秦王善于纳谏重用儒学人才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B.国家兴衰取决于统治者的才能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C.秦国崛起开始于修建郑国渠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D.招贤纳士助推秦国完成了统一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0880090" y="2644775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6405" y="4018280"/>
            <a:ext cx="1149604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、有学者提出；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秦在水利、交通、机械等技术层次的优越，使秦人在兼并战争中取得优势，并赢得最终胜利。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”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这种观点意在说明秦国(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)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A.素有重视农耕文明的传统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B.科学技术领先东方六国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C.讲求实用最终完成国家统一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D.商鞅变法意义非凡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10920095" y="4626610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83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（二）秦统一的进程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348730" y="1385570"/>
            <a:ext cx="5513070" cy="43129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占位符 1"/>
          <p:cNvSpPr txBox="1"/>
          <p:nvPr>
            <p:custDataLst>
              <p:tags r:id="rId6"/>
            </p:custDataLst>
          </p:nvPr>
        </p:nvSpPr>
        <p:spPr>
          <a:xfrm>
            <a:off x="257810" y="1462405"/>
            <a:ext cx="6203315" cy="161798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>
                <a:cs typeface="华文中宋" panose="02010600040101010101" charset="-122"/>
              </a:rPr>
              <a:t>1</a:t>
            </a:r>
            <a:r>
              <a:rPr lang="zh-CN" altLang="en-US" smtClean="0">
                <a:cs typeface="华文中宋" panose="02010600040101010101" charset="-122"/>
              </a:rPr>
              <a:t>、公元前</a:t>
            </a:r>
            <a:r>
              <a:rPr lang="en-US" altLang="zh-CN">
                <a:cs typeface="华文中宋" panose="02010600040101010101" charset="-122"/>
              </a:rPr>
              <a:t>230-</a:t>
            </a:r>
            <a:r>
              <a:rPr lang="zh-CN" altLang="en-US">
                <a:cs typeface="华文中宋" panose="02010600040101010101" charset="-122"/>
              </a:rPr>
              <a:t>前</a:t>
            </a:r>
            <a:r>
              <a:rPr lang="en-US" altLang="zh-CN">
                <a:cs typeface="华文中宋" panose="02010600040101010101" charset="-122"/>
              </a:rPr>
              <a:t>221</a:t>
            </a:r>
            <a:r>
              <a:rPr lang="zh-CN" altLang="en-US">
                <a:cs typeface="华文中宋" panose="02010600040101010101" charset="-122"/>
              </a:rPr>
              <a:t>年</a:t>
            </a:r>
            <a:r>
              <a:rPr lang="en-US" altLang="zh-CN" smtClean="0">
                <a:cs typeface="华文中宋" panose="02010600040101010101" charset="-122"/>
              </a:rPr>
              <a:t>,</a:t>
            </a:r>
            <a:r>
              <a:rPr lang="zh-CN" altLang="en-US" smtClean="0">
                <a:cs typeface="华文中宋" panose="02010600040101010101" charset="-122"/>
              </a:rPr>
              <a:t> 相继</a:t>
            </a:r>
            <a:r>
              <a:rPr lang="zh-CN" altLang="en-US">
                <a:solidFill>
                  <a:srgbClr val="C00000"/>
                </a:solidFill>
                <a:cs typeface="华文中宋" panose="02010600040101010101" charset="-122"/>
              </a:rPr>
              <a:t>灭掉东方六国</a:t>
            </a:r>
            <a:r>
              <a:rPr lang="en-US" altLang="zh-CN">
                <a:solidFill>
                  <a:srgbClr val="C00000"/>
                </a:solidFill>
                <a:cs typeface="华文中宋" panose="02010600040101010101" charset="-122"/>
              </a:rPr>
              <a:t>,</a:t>
            </a:r>
            <a:r>
              <a:rPr lang="zh-CN" altLang="en-US">
                <a:cs typeface="华文中宋" panose="02010600040101010101" charset="-122"/>
              </a:rPr>
              <a:t>建立起第一个统一的封建王朝</a:t>
            </a:r>
            <a:r>
              <a:rPr lang="en-US" altLang="zh-CN">
                <a:cs typeface="华文中宋" panose="02010600040101010101" charset="-122"/>
              </a:rPr>
              <a:t>,</a:t>
            </a:r>
            <a:r>
              <a:rPr lang="zh-CN" altLang="en-US">
                <a:cs typeface="华文中宋" panose="02010600040101010101" charset="-122"/>
              </a:rPr>
              <a:t>定都</a:t>
            </a:r>
            <a:r>
              <a:rPr lang="zh-CN" altLang="en-US">
                <a:solidFill>
                  <a:srgbClr val="C00000"/>
                </a:solidFill>
                <a:cs typeface="华文中宋" panose="02010600040101010101" charset="-122"/>
              </a:rPr>
              <a:t>咸阳</a:t>
            </a:r>
            <a:r>
              <a:rPr lang="zh-CN" altLang="en-US">
                <a:cs typeface="华文中宋" panose="02010600040101010101" charset="-122"/>
              </a:rPr>
              <a:t>。</a:t>
            </a:r>
            <a:endParaRPr lang="zh-CN" altLang="en-US">
              <a:cs typeface="华文中宋" panose="02010600040101010101" charset="-122"/>
            </a:endParaRPr>
          </a:p>
        </p:txBody>
      </p:sp>
      <p:sp>
        <p:nvSpPr>
          <p:cNvPr id="8" name="文本占位符 1"/>
          <p:cNvSpPr txBox="1"/>
          <p:nvPr>
            <p:custDataLst>
              <p:tags r:id="rId7"/>
            </p:custDataLst>
          </p:nvPr>
        </p:nvSpPr>
        <p:spPr>
          <a:xfrm>
            <a:off x="263525" y="3080385"/>
            <a:ext cx="6103620" cy="10610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ct val="0"/>
              </a:spcBef>
              <a:buFontTx/>
              <a:buNone/>
              <a:defRPr sz="2800" kern="12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cs typeface="华文中宋" panose="02010600040101010101" charset="-122"/>
              </a:rPr>
              <a:t>2</a:t>
            </a:r>
            <a:r>
              <a:rPr lang="zh-CN" altLang="en-US">
                <a:cs typeface="华文中宋" panose="02010600040101010101" charset="-122"/>
              </a:rPr>
              <a:t>、征服</a:t>
            </a:r>
            <a:r>
              <a:rPr lang="zh-CN" altLang="en-US">
                <a:solidFill>
                  <a:srgbClr val="C00000"/>
                </a:solidFill>
                <a:cs typeface="华文中宋" panose="02010600040101010101" charset="-122"/>
              </a:rPr>
              <a:t>南方越族</a:t>
            </a:r>
            <a:r>
              <a:rPr lang="zh-CN" altLang="en-US">
                <a:cs typeface="华文中宋" panose="02010600040101010101" charset="-122"/>
              </a:rPr>
              <a:t>地区</a:t>
            </a:r>
            <a:r>
              <a:rPr lang="en-US" altLang="zh-CN">
                <a:cs typeface="华文中宋" panose="02010600040101010101" charset="-122"/>
              </a:rPr>
              <a:t>,</a:t>
            </a:r>
            <a:r>
              <a:rPr lang="zh-CN" altLang="en-US">
                <a:cs typeface="华文中宋" panose="02010600040101010101" charset="-122"/>
              </a:rPr>
              <a:t>加强对云、贵一带</a:t>
            </a:r>
            <a:r>
              <a:rPr lang="zh-CN" altLang="en-US">
                <a:solidFill>
                  <a:srgbClr val="C00000"/>
                </a:solidFill>
                <a:cs typeface="华文中宋" panose="02010600040101010101" charset="-122"/>
              </a:rPr>
              <a:t>西南夷</a:t>
            </a:r>
            <a:r>
              <a:rPr lang="zh-CN" altLang="en-US">
                <a:cs typeface="华文中宋" panose="02010600040101010101" charset="-122"/>
              </a:rPr>
              <a:t>的控制。</a:t>
            </a:r>
            <a:endParaRPr lang="zh-CN" altLang="en-US"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3525" y="4361180"/>
            <a:ext cx="61906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、在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北方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击退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匈奴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进攻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修筑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万里长城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1919605" y="5825490"/>
            <a:ext cx="8001000" cy="54737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17199" tIns="58599" rIns="117199" bIns="58599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indent="0" eaLnBrk="1" hangingPunct="1">
              <a:buFont typeface="Arial" panose="020B0604020202020204" pitchFamily="34" charset="0"/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东至东海，西至陇西，北至长城一带，南达南海。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331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2" name="组 21"/>
          <p:cNvGrpSpPr/>
          <p:nvPr/>
        </p:nvGrpSpPr>
        <p:grpSpPr bwMode="auto">
          <a:xfrm>
            <a:off x="500062" y="4056936"/>
            <a:ext cx="2006204" cy="2275642"/>
            <a:chOff x="7359403" y="3367108"/>
            <a:chExt cx="2674936" cy="3033687"/>
          </a:xfrm>
        </p:grpSpPr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7359403" y="5662253"/>
              <a:ext cx="2674936" cy="738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dirty="0">
                  <a:latin typeface="方正粗倩_GBK" panose="03000509000000000000" charset="-122"/>
                  <a:ea typeface="方正粗倩_GBK" panose="03000509000000000000" charset="-122"/>
                  <a:cs typeface="方正粗倩_GBK" panose="03000509000000000000" charset="-122"/>
                </a:rPr>
                <a:t>地方权力</a:t>
              </a:r>
              <a:endParaRPr lang="zh-CN" altLang="en-US" sz="3000" b="1" dirty="0">
                <a:latin typeface="方正粗倩_GBK" panose="03000509000000000000" charset="-122"/>
                <a:ea typeface="方正粗倩_GBK" panose="03000509000000000000" charset="-122"/>
                <a:cs typeface="方正粗倩_GBK" panose="03000509000000000000" charset="-122"/>
              </a:endParaRPr>
            </a:p>
          </p:txBody>
        </p:sp>
        <p:grpSp>
          <p:nvGrpSpPr>
            <p:cNvPr id="1036" name="组 15"/>
            <p:cNvGrpSpPr/>
            <p:nvPr/>
          </p:nvGrpSpPr>
          <p:grpSpPr bwMode="auto">
            <a:xfrm>
              <a:off x="7633058" y="4128981"/>
              <a:ext cx="2127627" cy="1276139"/>
              <a:chOff x="8013031" y="3342062"/>
              <a:chExt cx="2127627" cy="1276139"/>
            </a:xfrm>
          </p:grpSpPr>
          <p:sp>
            <p:nvSpPr>
              <p:cNvPr id="14" name="燕尾形箭头 13"/>
              <p:cNvSpPr/>
              <p:nvPr/>
            </p:nvSpPr>
            <p:spPr>
              <a:xfrm rot="16200000">
                <a:off x="8438775" y="3017314"/>
                <a:ext cx="1276139" cy="1925636"/>
              </a:xfrm>
              <a:prstGeom prst="notched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039" name="文本框 14"/>
              <p:cNvSpPr txBox="1">
                <a:spLocks noChangeArrowheads="1"/>
              </p:cNvSpPr>
              <p:nvPr/>
            </p:nvSpPr>
            <p:spPr bwMode="auto">
              <a:xfrm>
                <a:off x="8013031" y="3729783"/>
                <a:ext cx="2127627" cy="615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zh-CN" altLang="en-US" sz="2400">
                    <a:solidFill>
                      <a:schemeClr val="bg1"/>
                    </a:solidFill>
                    <a:latin typeface="方正粗倩_GBK" panose="03000509000000000000" charset="-122"/>
                    <a:ea typeface="方正粗倩_GBK" panose="03000509000000000000" charset="-122"/>
                    <a:cs typeface="方正粗倩_GBK" panose="03000509000000000000" charset="-122"/>
                  </a:rPr>
                  <a:t>集中</a:t>
                </a:r>
                <a:endParaRPr kumimoji="1" lang="zh-CN" altLang="en-US" sz="2400">
                  <a:solidFill>
                    <a:schemeClr val="bg1"/>
                  </a:solidFill>
                  <a:latin typeface="方正粗倩_GBK" panose="03000509000000000000" charset="-122"/>
                  <a:ea typeface="方正粗倩_GBK" panose="03000509000000000000" charset="-122"/>
                  <a:cs typeface="方正粗倩_GBK" panose="03000509000000000000" charset="-122"/>
                </a:endParaRPr>
              </a:p>
            </p:txBody>
          </p:sp>
        </p:grp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7359403" y="3367108"/>
              <a:ext cx="2674936" cy="7385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 dirty="0">
                  <a:latin typeface="方正粗倩_GBK" panose="03000509000000000000" charset="-122"/>
                  <a:ea typeface="方正粗倩_GBK" panose="03000509000000000000" charset="-122"/>
                  <a:cs typeface="方正粗倩_GBK" panose="03000509000000000000" charset="-122"/>
                </a:rPr>
                <a:t>中央权力</a:t>
              </a:r>
              <a:endParaRPr lang="zh-CN" altLang="en-US" sz="3000" b="1" dirty="0">
                <a:latin typeface="方正粗倩_GBK" panose="03000509000000000000" charset="-122"/>
                <a:ea typeface="方正粗倩_GBK" panose="03000509000000000000" charset="-122"/>
                <a:cs typeface="方正粗倩_GBK" panose="03000509000000000000" charset="-122"/>
              </a:endParaRPr>
            </a:p>
          </p:txBody>
        </p:sp>
      </p:grpSp>
      <p:grpSp>
        <p:nvGrpSpPr>
          <p:cNvPr id="23" name="组 22"/>
          <p:cNvGrpSpPr/>
          <p:nvPr/>
        </p:nvGrpSpPr>
        <p:grpSpPr bwMode="auto">
          <a:xfrm>
            <a:off x="423227" y="2161302"/>
            <a:ext cx="2006204" cy="1592898"/>
            <a:chOff x="7359403" y="783255"/>
            <a:chExt cx="2674936" cy="2123138"/>
          </a:xfrm>
        </p:grpSpPr>
        <p:grpSp>
          <p:nvGrpSpPr>
            <p:cNvPr id="1031" name="组 17"/>
            <p:cNvGrpSpPr/>
            <p:nvPr/>
          </p:nvGrpSpPr>
          <p:grpSpPr bwMode="auto">
            <a:xfrm>
              <a:off x="7633058" y="1630479"/>
              <a:ext cx="2127627" cy="1275914"/>
              <a:chOff x="8013031" y="3341893"/>
              <a:chExt cx="2127627" cy="1275914"/>
            </a:xfrm>
          </p:grpSpPr>
          <p:sp>
            <p:nvSpPr>
              <p:cNvPr id="19" name="燕尾形箭头 18"/>
              <p:cNvSpPr/>
              <p:nvPr/>
            </p:nvSpPr>
            <p:spPr>
              <a:xfrm rot="16200000">
                <a:off x="8438887" y="3017032"/>
                <a:ext cx="1275914" cy="1925636"/>
              </a:xfrm>
              <a:prstGeom prst="notched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/>
              </a:p>
            </p:txBody>
          </p:sp>
          <p:sp>
            <p:nvSpPr>
              <p:cNvPr id="1034" name="文本框 19"/>
              <p:cNvSpPr txBox="1">
                <a:spLocks noChangeArrowheads="1"/>
              </p:cNvSpPr>
              <p:nvPr/>
            </p:nvSpPr>
            <p:spPr bwMode="auto">
              <a:xfrm>
                <a:off x="8013031" y="3729783"/>
                <a:ext cx="2127627" cy="615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r>
                  <a:rPr kumimoji="1" lang="zh-CN" altLang="en-US" sz="2400">
                    <a:solidFill>
                      <a:schemeClr val="bg1"/>
                    </a:solidFill>
                    <a:latin typeface="方正粗倩_GBK" panose="03000509000000000000" charset="-122"/>
                    <a:ea typeface="方正粗倩_GBK" panose="03000509000000000000" charset="-122"/>
                    <a:cs typeface="方正粗倩_GBK" panose="03000509000000000000" charset="-122"/>
                  </a:rPr>
                  <a:t>集中</a:t>
                </a:r>
                <a:endParaRPr kumimoji="1" lang="zh-CN" altLang="en-US" sz="2400">
                  <a:solidFill>
                    <a:schemeClr val="bg1"/>
                  </a:solidFill>
                  <a:latin typeface="方正粗倩_GBK" panose="03000509000000000000" charset="-122"/>
                  <a:ea typeface="方正粗倩_GBK" panose="03000509000000000000" charset="-122"/>
                  <a:cs typeface="方正粗倩_GBK" panose="03000509000000000000" charset="-122"/>
                </a:endParaRPr>
              </a:p>
            </p:txBody>
          </p:sp>
        </p:grpSp>
        <p:sp>
          <p:nvSpPr>
            <p:cNvPr id="21" name="Text Box 13"/>
            <p:cNvSpPr txBox="1">
              <a:spLocks noChangeArrowheads="1"/>
            </p:cNvSpPr>
            <p:nvPr/>
          </p:nvSpPr>
          <p:spPr bwMode="auto">
            <a:xfrm>
              <a:off x="7359403" y="783255"/>
              <a:ext cx="2674936" cy="738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000" b="1">
                  <a:latin typeface="方正粗倩_GBK" panose="03000509000000000000" charset="-122"/>
                  <a:ea typeface="方正粗倩_GBK" panose="03000509000000000000" charset="-122"/>
                  <a:cs typeface="方正粗倩_GBK" panose="03000509000000000000" charset="-122"/>
                </a:rPr>
                <a:t>皇帝</a:t>
              </a:r>
              <a:endParaRPr lang="zh-CN" altLang="en-US" sz="3000" b="1" dirty="0">
                <a:latin typeface="方正粗倩_GBK" panose="03000509000000000000" charset="-122"/>
                <a:ea typeface="方正粗倩_GBK" panose="03000509000000000000" charset="-122"/>
                <a:cs typeface="方正粗倩_GBK" panose="03000509000000000000" charset="-122"/>
              </a:endParaRPr>
            </a:p>
          </p:txBody>
        </p:sp>
      </p:grpSp>
      <p:sp>
        <p:nvSpPr>
          <p:cNvPr id="1030" name="文本框 24"/>
          <p:cNvSpPr txBox="1">
            <a:spLocks noChangeArrowheads="1"/>
          </p:cNvSpPr>
          <p:nvPr/>
        </p:nvSpPr>
        <p:spPr bwMode="auto">
          <a:xfrm>
            <a:off x="3913505" y="4396105"/>
            <a:ext cx="613410" cy="21164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粗倩_GBK" panose="03000509000000000000" charset="-122"/>
              </a:rPr>
              <a:t>中央集权</a:t>
            </a:r>
            <a:endParaRPr kumimoji="1"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方正粗倩_GBK" panose="03000509000000000000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616835" y="4805045"/>
            <a:ext cx="791845" cy="5759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2635250" y="3048635"/>
            <a:ext cx="791845" cy="57594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029" name="文本框 23"/>
          <p:cNvSpPr txBox="1">
            <a:spLocks noChangeArrowheads="1"/>
          </p:cNvSpPr>
          <p:nvPr/>
        </p:nvSpPr>
        <p:spPr bwMode="auto">
          <a:xfrm>
            <a:off x="3913505" y="2348865"/>
            <a:ext cx="613410" cy="17894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kumimoji="1"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方正粗倩_GBK" panose="03000509000000000000" charset="-122"/>
              </a:rPr>
              <a:t>专制主义</a:t>
            </a:r>
            <a:endParaRPr kumimoji="1"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方正粗倩_GBK" panose="03000509000000000000" charset="-122"/>
            </a:endParaRPr>
          </a:p>
        </p:txBody>
      </p:sp>
      <p:sp>
        <p:nvSpPr>
          <p:cNvPr id="110598" name="文本框 110597"/>
          <p:cNvSpPr txBox="1"/>
          <p:nvPr/>
        </p:nvSpPr>
        <p:spPr>
          <a:xfrm>
            <a:off x="4849495" y="2511425"/>
            <a:ext cx="6957060" cy="93027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专制主义：</a:t>
            </a:r>
            <a:r>
              <a:rPr lang="zh-CN" altLang="en-US" sz="2800" dirty="0">
                <a:effectLst/>
                <a:latin typeface="华文中宋" panose="02010600040101010101" charset="-122"/>
                <a:ea typeface="华文中宋" panose="02010600040101010101" charset="-122"/>
              </a:rPr>
              <a:t>是国家政权的主宰和中央决策方式，即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皇权至上、皇帝独裁。</a:t>
            </a:r>
            <a:endParaRPr lang="zh-CN" altLang="en-US" sz="2800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777105" y="4580890"/>
            <a:ext cx="7165340" cy="95313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中央集权：</a:t>
            </a:r>
            <a:r>
              <a:rPr lang="zh-CN" altLang="en-US" sz="2800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是指中央与地方的关系，即</a:t>
            </a:r>
            <a:r>
              <a:rPr lang="zh-CN" altLang="en-US" sz="280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中央控制地方、地方服从中央。</a:t>
            </a:r>
            <a:endParaRPr lang="zh-CN" altLang="en-US" sz="2800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055485" y="3624580"/>
            <a:ext cx="196405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皇权与相权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055485" y="5661025"/>
            <a:ext cx="196405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中央与地方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079355" y="1462405"/>
            <a:ext cx="1737995" cy="48831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概念解释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030" grpId="0" bldLvl="0" animBg="1"/>
      <p:bldP spid="12" grpId="0" bldLvl="0" animBg="1"/>
      <p:bldP spid="13" grpId="0" bldLvl="0" animBg="1"/>
      <p:bldP spid="1029" grpId="0" bldLvl="0" animBg="1"/>
      <p:bldP spid="110598" grpId="0" bldLvl="0" animBg="1"/>
      <p:bldP spid="15" grpId="0" bldLvl="0" animBg="1"/>
      <p:bldP spid="16" grpId="0" bldLvl="0" animBg="1"/>
      <p:bldP spid="18" grpId="0" bldLvl="0" animBg="1"/>
      <p:bldP spid="3" grpId="0" bldLvl="0" animBg="1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1920" y="1984375"/>
            <a:ext cx="6096000" cy="2934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）经济基础：</a:t>
            </a:r>
            <a:endParaRPr lang="zh-CN" altLang="en-US" sz="2800" b="1" dirty="0">
              <a:solidFill>
                <a:srgbClr val="850212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endParaRPr lang="zh-CN" altLang="en-US" sz="2800" b="1" dirty="0">
              <a:solidFill>
                <a:srgbClr val="850212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）理论基础</a:t>
            </a:r>
            <a:r>
              <a:rPr lang="en-US" altLang="zh-CN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:</a:t>
            </a:r>
            <a:endParaRPr lang="zh-CN" altLang="en-US" sz="2800" b="1" dirty="0">
              <a:solidFill>
                <a:srgbClr val="850212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）政治基础</a:t>
            </a:r>
            <a:r>
              <a:rPr lang="en-US" altLang="zh-CN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:</a:t>
            </a:r>
            <a:endParaRPr lang="en-US" altLang="zh-CN" sz="2800" b="1" dirty="0">
              <a:solidFill>
                <a:srgbClr val="850212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）自然环境：</a:t>
            </a:r>
            <a:endParaRPr lang="zh-CN" altLang="en-US" sz="2800" b="1" dirty="0">
              <a:solidFill>
                <a:srgbClr val="850212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5</a:t>
            </a:r>
            <a:r>
              <a:rPr lang="zh-CN" altLang="en-US" sz="2800" b="1" dirty="0">
                <a:solidFill>
                  <a:srgbClr val="850212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）前提条件：</a:t>
            </a:r>
            <a:endParaRPr lang="zh-CN" altLang="en-US" sz="2800" b="1" dirty="0">
              <a:solidFill>
                <a:srgbClr val="850212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8460" y="2019935"/>
            <a:ext cx="118135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dirty="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                    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小农经济的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分散性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需要一个强有力的国家政权来维护社会安定，保障生产；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807970" y="2953385"/>
            <a:ext cx="27933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法家集权思想；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07970" y="4396740"/>
            <a:ext cx="22999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秦的统一。</a:t>
            </a:r>
            <a:endParaRPr lang="zh-CN" altLang="en-US" sz="2800" dirty="0"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807970" y="3529965"/>
            <a:ext cx="8499475" cy="4356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新兴的地主阶级需要建立中央集权来巩固其统治地位；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07970" y="3922395"/>
            <a:ext cx="75107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疆域辽阔，需要中央集权政权进行管理；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0079355" y="1462405"/>
            <a:ext cx="1737995" cy="48831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确立原因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79355" y="4522470"/>
            <a:ext cx="1737995" cy="48831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发展历程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02285" y="5076190"/>
            <a:ext cx="11395710" cy="703580"/>
            <a:chOff x="571" y="8827"/>
            <a:chExt cx="17946" cy="1108"/>
          </a:xfrm>
        </p:grpSpPr>
        <p:grpSp>
          <p:nvGrpSpPr>
            <p:cNvPr id="38" name="组合 37"/>
            <p:cNvGrpSpPr/>
            <p:nvPr/>
          </p:nvGrpSpPr>
          <p:grpSpPr>
            <a:xfrm>
              <a:off x="571" y="8827"/>
              <a:ext cx="17946" cy="975"/>
              <a:chOff x="571" y="8827"/>
              <a:chExt cx="17946" cy="975"/>
            </a:xfrm>
          </p:grpSpPr>
          <p:sp>
            <p:nvSpPr>
              <p:cNvPr id="12" name="Line 12"/>
              <p:cNvSpPr>
                <a:spLocks noChangeShapeType="1"/>
              </p:cNvSpPr>
              <p:nvPr>
                <p:custDataLst>
                  <p:tags r:id="rId4"/>
                </p:custDataLst>
              </p:nvPr>
            </p:nvSpPr>
            <p:spPr bwMode="auto">
              <a:xfrm flipV="1">
                <a:off x="571" y="9768"/>
                <a:ext cx="17947" cy="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1122" y="8827"/>
                <a:ext cx="17327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萌芽</a:t>
                </a:r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     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确立</a:t>
                </a:r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       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巩固</a:t>
                </a:r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       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完善</a:t>
                </a:r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     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加强</a:t>
                </a:r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      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顶峰</a:t>
                </a:r>
                <a:r>
                  <a:rPr lang="en-US" altLang="zh-CN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        </a:t>
                </a:r>
                <a:r>
                  <a:rPr lang="zh-CN" altLang="en-US" sz="2800">
                    <a:latin typeface="华文中宋" panose="02010600040101010101" charset="-122"/>
                    <a:ea typeface="华文中宋" panose="02010600040101010101" charset="-122"/>
                    <a:cs typeface="华文中宋" panose="02010600040101010101" charset="-122"/>
                  </a:rPr>
                  <a:t>结束</a:t>
                </a:r>
                <a:endParaRPr lang="zh-CN" altLang="en-US" sz="2800"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</a:endParaRPr>
              </a:p>
            </p:txBody>
          </p:sp>
        </p:grpSp>
        <p:pic>
          <p:nvPicPr>
            <p:cNvPr id="20" name="图片 19" descr="3b343132323533353bd4b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01" y="9635"/>
              <a:ext cx="300" cy="300"/>
            </a:xfrm>
            <a:prstGeom prst="rect">
              <a:avLst/>
            </a:prstGeom>
          </p:spPr>
        </p:pic>
        <p:pic>
          <p:nvPicPr>
            <p:cNvPr id="24" name="图片 23" descr="3b343132323533353bd4b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75" y="9635"/>
              <a:ext cx="300" cy="300"/>
            </a:xfrm>
            <a:prstGeom prst="rect">
              <a:avLst/>
            </a:prstGeom>
          </p:spPr>
        </p:pic>
        <p:pic>
          <p:nvPicPr>
            <p:cNvPr id="25" name="图片 24" descr="3b343132323533353bd4b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746" y="9635"/>
              <a:ext cx="300" cy="300"/>
            </a:xfrm>
            <a:prstGeom prst="rect">
              <a:avLst/>
            </a:prstGeom>
          </p:spPr>
        </p:pic>
        <p:pic>
          <p:nvPicPr>
            <p:cNvPr id="26" name="图片 25" descr="3b343132323533353bd4b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971" y="9608"/>
              <a:ext cx="300" cy="300"/>
            </a:xfrm>
            <a:prstGeom prst="rect">
              <a:avLst/>
            </a:prstGeom>
          </p:spPr>
        </p:pic>
        <p:pic>
          <p:nvPicPr>
            <p:cNvPr id="27" name="图片 26" descr="3b343132323533353bd4b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558" y="9608"/>
              <a:ext cx="300" cy="300"/>
            </a:xfrm>
            <a:prstGeom prst="rect">
              <a:avLst/>
            </a:prstGeom>
          </p:spPr>
        </p:pic>
        <p:pic>
          <p:nvPicPr>
            <p:cNvPr id="28" name="图片 27" descr="3b343132323533353bd4b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7036" y="9635"/>
              <a:ext cx="300" cy="300"/>
            </a:xfrm>
            <a:prstGeom prst="rect">
              <a:avLst/>
            </a:prstGeom>
          </p:spPr>
        </p:pic>
        <p:pic>
          <p:nvPicPr>
            <p:cNvPr id="30" name="图片 29" descr="3b343132323533353bd4b2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36" y="9608"/>
              <a:ext cx="300" cy="300"/>
            </a:xfrm>
            <a:prstGeom prst="rect">
              <a:avLst/>
            </a:prstGeom>
          </p:spPr>
        </p:pic>
      </p:grpSp>
      <p:sp>
        <p:nvSpPr>
          <p:cNvPr id="31" name="文本框 30"/>
          <p:cNvSpPr txBox="1"/>
          <p:nvPr/>
        </p:nvSpPr>
        <p:spPr>
          <a:xfrm>
            <a:off x="635635" y="5870575"/>
            <a:ext cx="1000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战国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155190" y="5840095"/>
            <a:ext cx="1000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秦朝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884295" y="5840095"/>
            <a:ext cx="1000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汉朝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806440" y="5840095"/>
            <a:ext cx="1000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隋唐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292340" y="5840095"/>
            <a:ext cx="1000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宋元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8839200" y="5840095"/>
            <a:ext cx="100076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明清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0109835" y="5840095"/>
            <a:ext cx="16592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辛亥革命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3" grpId="0"/>
      <p:bldP spid="3" grpId="1"/>
      <p:bldP spid="4" grpId="0"/>
      <p:bldP spid="4" grpId="1"/>
      <p:bldP spid="8" grpId="0"/>
      <p:bldP spid="8" grpId="1"/>
      <p:bldP spid="9" grpId="0"/>
      <p:bldP spid="9" grpId="1"/>
      <p:bldP spid="13" grpId="0"/>
      <p:bldP spid="13" grpId="1"/>
      <p:bldP spid="10" grpId="0"/>
      <p:bldP spid="10" grpId="1"/>
      <p:bldP spid="14" grpId="0" bldLvl="0" animBg="1"/>
      <p:bldP spid="14" grpId="1"/>
      <p:bldP spid="11" grpId="0" bldLvl="0" animBg="1"/>
      <p:bldP spid="11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010" y="1918970"/>
            <a:ext cx="261874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）皇帝制度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4"/>
            </p:custDataLst>
          </p:nvPr>
        </p:nvSpPr>
        <p:spPr>
          <a:xfrm>
            <a:off x="379095" y="2542540"/>
            <a:ext cx="1682750" cy="50292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①地位：</a:t>
            </a:r>
            <a:endParaRPr lang="zh-CN" altLang="en-US" sz="2800" spc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5" name="矩形 14"/>
          <p:cNvSpPr/>
          <p:nvPr>
            <p:custDataLst>
              <p:tags r:id="rId5"/>
            </p:custDataLst>
          </p:nvPr>
        </p:nvSpPr>
        <p:spPr>
          <a:xfrm>
            <a:off x="379095" y="3029585"/>
            <a:ext cx="1395095" cy="50292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②特点：</a:t>
            </a:r>
            <a:endParaRPr lang="zh-CN" altLang="en-US" sz="2800" spc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1774190" y="2542540"/>
            <a:ext cx="3383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秦朝政治制度的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核心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494030" y="3564890"/>
            <a:ext cx="11329035" cy="2077085"/>
          </a:xfrm>
          <a:prstGeom prst="rect">
            <a:avLst/>
          </a:prstGeom>
          <a:noFill/>
          <a:ln w="12700">
            <a:solidFill>
              <a:srgbClr val="843F0B">
                <a:alpha val="42000"/>
              </a:srgbClr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pPr marL="457200" indent="-457200" algn="l" fontAlgn="base">
              <a:lnSpc>
                <a:spcPct val="120000"/>
              </a:lnSpc>
              <a:buFont typeface="Wingdings" panose="05000000000000000000" charset="0"/>
              <a:buChar char="u"/>
            </a:pPr>
            <a:r>
              <a: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命为</a:t>
            </a:r>
            <a:r>
              <a:rPr 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制</a:t>
            </a:r>
            <a:r>
              <a:rPr 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，令为</a:t>
            </a:r>
            <a:r>
              <a:rPr 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诏</a:t>
            </a:r>
            <a:r>
              <a:rPr 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，天子自称</a:t>
            </a:r>
            <a:r>
              <a:rPr lang="en-US" sz="280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sz="280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朕</a:t>
            </a:r>
            <a:r>
              <a:rPr 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、印称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玺</a:t>
            </a:r>
            <a:r>
              <a: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”</a:t>
            </a:r>
            <a:r>
              <a: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endParaRPr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marL="457200" indent="-457200" algn="l" fontAlgn="base">
              <a:lnSpc>
                <a:spcPct val="120000"/>
              </a:lnSpc>
              <a:buFont typeface="Wingdings" panose="05000000000000000000" charset="0"/>
              <a:buChar char="u"/>
            </a:pPr>
            <a:r>
              <a:rPr sz="280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天下之事无大小皆决与上。上至衡石量书,日夜有呈,不中呈不得休息。</a:t>
            </a:r>
            <a:endParaRPr sz="2800" err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marL="457200" indent="-457200" algn="l" fontAlgn="base">
              <a:lnSpc>
                <a:spcPct val="120000"/>
              </a:lnSpc>
              <a:buFont typeface="Wingdings" panose="05000000000000000000" charset="0"/>
              <a:buChar char="u"/>
            </a:pPr>
            <a:r>
              <a:rPr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“朕为始皇帝。后世以计数，二世、三世至于万世，传之无穷。”</a:t>
            </a:r>
            <a:endParaRPr 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  <a:p>
            <a:pPr algn="l" fontAlgn="base">
              <a:lnSpc>
                <a:spcPct val="120000"/>
              </a:lnSpc>
            </a:pPr>
            <a:r>
              <a:rPr 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                                                   ——</a:t>
            </a: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《史记》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366" name="Picture 5" descr="功高於三皇五帝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51370" y="779780"/>
            <a:ext cx="4415155" cy="264922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10215245" y="3564890"/>
            <a:ext cx="160782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Times New Roman" panose="02020603050405020304" pitchFamily="18" charset="0"/>
              </a:rPr>
              <a:t>皇帝独尊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88730" y="4222750"/>
            <a:ext cx="2934335" cy="52197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Times New Roman" panose="02020603050405020304" pitchFamily="18" charset="0"/>
              </a:rPr>
              <a:t>皇权至上（核心）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15245" y="5054600"/>
            <a:ext cx="1607820" cy="52197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Times New Roman" panose="02020603050405020304" pitchFamily="18" charset="0"/>
              </a:rPr>
              <a:t>皇位世袭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>
            <p:custDataLst>
              <p:tags r:id="rId10"/>
            </p:custDataLst>
          </p:nvPr>
        </p:nvSpPr>
        <p:spPr>
          <a:xfrm>
            <a:off x="494030" y="5742305"/>
            <a:ext cx="1395095" cy="502920"/>
          </a:xfrm>
          <a:prstGeom prst="rect">
            <a:avLst/>
          </a:prstGeom>
        </p:spPr>
        <p:txBody>
          <a:bodyPr vert="horz" wrap="square" lIns="90000" tIns="46800" rIns="90000" bIns="46800" rtlCol="0" anchor="ctr" anchorCtr="0"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defRPr>
            </a:lvl1pPr>
          </a:lstStyle>
          <a:p>
            <a:pPr lvl="0" algn="l">
              <a:buClrTx/>
              <a:buSzTx/>
              <a:buFontTx/>
            </a:pPr>
            <a:r>
              <a:rPr lang="zh-CN" altLang="en-US" sz="2800" spc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③本质：</a:t>
            </a:r>
            <a:endParaRPr lang="zh-CN" altLang="en-US" sz="2800" spc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1"/>
            </p:custDataLst>
          </p:nvPr>
        </p:nvSpPr>
        <p:spPr>
          <a:xfrm>
            <a:off x="1875155" y="5739765"/>
            <a:ext cx="16078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君主专制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2" grpId="0"/>
      <p:bldP spid="12" grpId="1"/>
      <p:bldP spid="15" grpId="0"/>
      <p:bldP spid="15" grpId="1"/>
      <p:bldP spid="18" grpId="0"/>
      <p:bldP spid="18" grpId="1"/>
      <p:bldP spid="13" grpId="0" animBg="1"/>
      <p:bldP spid="13" grpId="1" animBg="1"/>
      <p:bldP spid="3" grpId="0" animBg="1"/>
      <p:bldP spid="3" grpId="1" animBg="1"/>
      <p:bldP spid="4" grpId="0" animBg="1"/>
      <p:bldP spid="4" grpId="1" animBg="1"/>
      <p:bldP spid="8" grpId="0" animBg="1"/>
      <p:bldP spid="8" grpId="1" animBg="1"/>
      <p:bldP spid="9" grpId="0"/>
      <p:bldP spid="9" grpId="1"/>
      <p:bldP spid="20" grpId="0"/>
      <p:bldP spid="2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65455" y="5668010"/>
            <a:ext cx="113747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    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集思广益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，一定程度上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减少决策失误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，但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最终决定权仍掌握在皇帝手中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010" y="1918970"/>
            <a:ext cx="261874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）中央官制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52395" y="1984375"/>
            <a:ext cx="27819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三公九卿制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223189" y="407035"/>
            <a:ext cx="5674510" cy="5368925"/>
            <a:chOff x="-353" y="534"/>
            <a:chExt cx="9178" cy="8455"/>
          </a:xfrm>
        </p:grpSpPr>
        <p:grpSp>
          <p:nvGrpSpPr>
            <p:cNvPr id="24" name="组合 23"/>
            <p:cNvGrpSpPr/>
            <p:nvPr/>
          </p:nvGrpSpPr>
          <p:grpSpPr>
            <a:xfrm>
              <a:off x="0" y="1928"/>
              <a:ext cx="8823" cy="7061"/>
              <a:chOff x="0" y="1928"/>
              <a:chExt cx="8823" cy="7061"/>
            </a:xfrm>
          </p:grpSpPr>
          <p:pic>
            <p:nvPicPr>
              <p:cNvPr id="4" name="图片 3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1928"/>
                <a:ext cx="8823" cy="7061"/>
              </a:xfrm>
              <a:prstGeom prst="rect">
                <a:avLst/>
              </a:prstGeom>
              <a:ln w="12700" cmpd="sng">
                <a:noFill/>
                <a:prstDash val="solid"/>
              </a:ln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6864" y="3724"/>
                <a:ext cx="181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楷体" panose="02010609060101010101" charset="-122"/>
                    <a:ea typeface="楷体" panose="02010609060101010101" charset="-122"/>
                  </a:rPr>
                  <a:t>（军事）</a:t>
                </a:r>
                <a:endParaRPr lang="zh-CN" altLang="en-US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-353" y="534"/>
              <a:ext cx="9178" cy="1501"/>
            </a:xfrm>
            <a:prstGeom prst="rect">
              <a:avLst/>
            </a:prstGeom>
            <a:noFill/>
            <a:ln w="12700" cmpd="sng">
              <a:solidFill>
                <a:srgbClr val="843F0B">
                  <a:alpha val="61000"/>
                </a:srgb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九卿之中，除廷尉、治栗内史、典客外，其余全部直接为皇室服务。</a:t>
              </a:r>
              <a:endPara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21" name="文本框 20"/>
          <p:cNvSpPr txBox="1"/>
          <p:nvPr>
            <p:custDataLst>
              <p:tags r:id="rId6"/>
            </p:custDataLst>
          </p:nvPr>
        </p:nvSpPr>
        <p:spPr>
          <a:xfrm>
            <a:off x="513080" y="2440940"/>
            <a:ext cx="134175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特点：</a:t>
            </a:r>
            <a:endParaRPr lang="zh-CN" altLang="en-US" smtClean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5455" y="2983230"/>
            <a:ext cx="5899785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①皇帝任命，概不世袭；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5455" y="3548380"/>
            <a:ext cx="606425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②三公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相互配合，彼此牵制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，军政大权掌握在皇帝手中；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13080" y="4501515"/>
            <a:ext cx="403352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 sz="28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③九卿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为皇帝私家服务。</a:t>
            </a:r>
            <a:endParaRPr lang="en-US" altLang="zh-CN" sz="28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14215" y="2981960"/>
            <a:ext cx="165227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官僚政治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71035" y="4004945"/>
            <a:ext cx="169545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皇权中心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21555" y="4700905"/>
            <a:ext cx="134493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 smtClean="0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家天下</a:t>
            </a:r>
            <a:endParaRPr lang="zh-CN" altLang="en-US" sz="2800" b="1" smtClean="0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465455" y="5043805"/>
            <a:ext cx="179133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参政方式：</a:t>
            </a:r>
            <a:endParaRPr lang="zh-CN" altLang="en-US" smtClean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07895" y="5069205"/>
            <a:ext cx="3441700" cy="5651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公卿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廷议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，皇帝裁决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>
            <p:custDataLst>
              <p:tags r:id="rId8"/>
            </p:custDataLst>
          </p:nvPr>
        </p:nvSpPr>
        <p:spPr>
          <a:xfrm>
            <a:off x="513080" y="5608955"/>
            <a:ext cx="179133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影响：</a:t>
            </a:r>
            <a:endParaRPr lang="zh-CN" altLang="en-US" smtClean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4" grpId="0"/>
      <p:bldP spid="14" grpId="1"/>
      <p:bldP spid="3" grpId="0"/>
      <p:bldP spid="3" grpId="1"/>
      <p:bldP spid="21" grpId="0"/>
      <p:bldP spid="21" grpId="1"/>
      <p:bldP spid="9" grpId="0"/>
      <p:bldP spid="9" grpId="1"/>
      <p:bldP spid="12" grpId="0"/>
      <p:bldP spid="12" grpId="1"/>
      <p:bldP spid="13" grpId="0"/>
      <p:bldP spid="13" grpId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10" grpId="0"/>
      <p:bldP spid="10" grpId="1"/>
      <p:bldP spid="11" grpId="0"/>
      <p:bldP spid="11" grpId="1"/>
      <p:bldP spid="16" grpId="0"/>
      <p:bldP spid="1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010" y="1918970"/>
            <a:ext cx="348551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）地方行政制度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4514" name="文本框 24"/>
          <p:cNvSpPr/>
          <p:nvPr>
            <p:custDataLst>
              <p:tags r:id="rId4"/>
            </p:custDataLst>
          </p:nvPr>
        </p:nvSpPr>
        <p:spPr>
          <a:xfrm>
            <a:off x="422910" y="2527935"/>
            <a:ext cx="11355070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en-US" sz="2800">
                <a:latin typeface="楷体" panose="02010609060101010101" charset="-122"/>
                <a:ea typeface="楷体" panose="02010609060101010101" charset="-122"/>
              </a:rPr>
              <a:t>秦统一六国后，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</a:rPr>
              <a:t>面对空前辽阔的疆域，</a:t>
            </a:r>
            <a:r>
              <a:rPr lang="en-US" altLang="en-US" sz="2800">
                <a:latin typeface="楷体" panose="02010609060101010101" charset="-122"/>
                <a:ea typeface="楷体" panose="02010609060101010101" charset="-122"/>
              </a:rPr>
              <a:t>如何管理地方，朝廷中有两种不同的意见。</a:t>
            </a:r>
            <a:endParaRPr lang="en-US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22910" y="3625850"/>
            <a:ext cx="6369685" cy="2400935"/>
            <a:chOff x="597" y="6121"/>
            <a:chExt cx="10031" cy="3781"/>
          </a:xfrm>
        </p:grpSpPr>
        <p:grpSp>
          <p:nvGrpSpPr>
            <p:cNvPr id="9" name="组合 8"/>
            <p:cNvGrpSpPr/>
            <p:nvPr/>
          </p:nvGrpSpPr>
          <p:grpSpPr>
            <a:xfrm>
              <a:off x="597" y="6121"/>
              <a:ext cx="10031" cy="3056"/>
              <a:chOff x="642" y="5205"/>
              <a:chExt cx="10031" cy="3056"/>
            </a:xfrm>
          </p:grpSpPr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rcRect l="3633" t="11834" r="7247" b="11281"/>
              <a:stretch>
                <a:fillRect/>
              </a:stretch>
            </p:blipFill>
            <p:spPr>
              <a:xfrm>
                <a:off x="642" y="5205"/>
                <a:ext cx="2999" cy="3056"/>
              </a:xfrm>
              <a:prstGeom prst="ellipse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5" name="矩形标注 14"/>
              <p:cNvSpPr/>
              <p:nvPr/>
            </p:nvSpPr>
            <p:spPr>
              <a:xfrm>
                <a:off x="4781" y="5400"/>
                <a:ext cx="5892" cy="835"/>
              </a:xfrm>
              <a:prstGeom prst="wedgeRectCallout">
                <a:avLst>
                  <a:gd name="adj1" fmla="val -63067"/>
                  <a:gd name="adj2" fmla="val 110078"/>
                </a:avLst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800" b="1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请立诸子，再行分封</a:t>
                </a:r>
                <a:endPara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1184" y="9177"/>
              <a:ext cx="178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华文仿宋" panose="02010600040101010101" charset="-122"/>
                  <a:ea typeface="华文仿宋" panose="02010600040101010101" charset="-122"/>
                </a:rPr>
                <a:t>王绾</a:t>
              </a:r>
              <a:endParaRPr lang="zh-CN" altLang="en-US" sz="2400" b="1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669790" y="3522980"/>
            <a:ext cx="7015480" cy="2503805"/>
            <a:chOff x="7219" y="5059"/>
            <a:chExt cx="11048" cy="394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/>
            <a:srcRect l="8372" t="-5236" r="20046" b="18824"/>
            <a:stretch>
              <a:fillRect/>
            </a:stretch>
          </p:blipFill>
          <p:spPr>
            <a:xfrm>
              <a:off x="14930" y="5059"/>
              <a:ext cx="3202" cy="3218"/>
            </a:xfrm>
            <a:prstGeom prst="ellipse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" name="矩形标注 15"/>
            <p:cNvSpPr/>
            <p:nvPr/>
          </p:nvSpPr>
          <p:spPr>
            <a:xfrm>
              <a:off x="7219" y="6957"/>
              <a:ext cx="5892" cy="835"/>
            </a:xfrm>
            <a:prstGeom prst="wedgeRectCallout">
              <a:avLst>
                <a:gd name="adj1" fmla="val 86473"/>
                <a:gd name="adj2" fmla="val 73473"/>
              </a:avLst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海内一统，皆为郡县</a:t>
              </a:r>
              <a:endParaRPr lang="zh-CN" altLang="en-US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064" y="8277"/>
              <a:ext cx="220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latin typeface="华文仿宋" panose="02010600040101010101" charset="-122"/>
                  <a:ea typeface="华文仿宋" panose="02010600040101010101" charset="-122"/>
                </a:rPr>
                <a:t>李斯</a:t>
              </a:r>
              <a:endParaRPr lang="zh-CN" altLang="en-US" sz="2400" b="1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695960" y="5952490"/>
            <a:ext cx="10658475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秦始皇接受李斯建议，在地方上实行郡县制，分天下以为三十六郡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64514" grpId="0"/>
      <p:bldP spid="64514" grpId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010" y="1918970"/>
            <a:ext cx="348551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）地方行政制度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395345" y="1984375"/>
            <a:ext cx="28822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郡县制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79095" y="2440940"/>
            <a:ext cx="134175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演变：</a:t>
            </a:r>
            <a:endParaRPr lang="zh-CN" altLang="en-US" smtClean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545" y="940435"/>
            <a:ext cx="5499735" cy="5126990"/>
          </a:xfrm>
          <a:prstGeom prst="rect">
            <a:avLst/>
          </a:prstGeom>
          <a:ln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498600" y="2506345"/>
            <a:ext cx="572008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spc="-15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春秋置县，战国形成，秦朝</a:t>
            </a:r>
            <a:r>
              <a:rPr lang="zh-CN" altLang="en-US" sz="2800" spc="-15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全国推行</a:t>
            </a:r>
            <a:endParaRPr lang="zh-CN" altLang="en-US" sz="2800" spc="-15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379095" y="2897505"/>
            <a:ext cx="134175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特点：</a:t>
            </a:r>
            <a:endParaRPr lang="zh-CN" altLang="en-US" smtClean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095" y="3385185"/>
            <a:ext cx="627189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①地方官制有明确分工，既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相互配合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又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彼此牵制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  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9095" y="4251325"/>
            <a:ext cx="62725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eaLnBrk="0" fontAlgn="auto" hangingPunct="0">
              <a:lnSpc>
                <a:spcPct val="10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+mj-ea"/>
              <a:buNone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②郡县长官一概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由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中央任命考核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不得世袭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379095" y="5129530"/>
            <a:ext cx="1341755" cy="565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FF0000"/>
                </a:solidFill>
              </a:defRPr>
            </a:lvl1pPr>
          </a:lstStyle>
          <a:p>
            <a:pPr algn="l">
              <a:lnSpc>
                <a:spcPct val="110000"/>
              </a:lnSpc>
              <a:buClr>
                <a:schemeClr val="bg1"/>
              </a:buClr>
              <a:buSzTx/>
              <a:buFontTx/>
            </a:pPr>
            <a:r>
              <a:rPr lang="zh-CN" altLang="en-US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影响：</a:t>
            </a:r>
            <a:endParaRPr lang="zh-CN" altLang="en-US" smtClean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79095" y="5639435"/>
            <a:ext cx="98933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lnSpc>
                <a:spcPct val="10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①实现了对地方政权直接有效的控制，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加强了中央集权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</a:t>
            </a: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endParaRPr lang="zh-CN" altLang="en-US" sz="20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57810" y="6161405"/>
            <a:ext cx="64681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lnSpc>
                <a:spcPct val="100000"/>
              </a:lnSpc>
            </a:pPr>
            <a:r>
              <a:rPr lang="en-US" altLang="zh-CN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②是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官僚政治取代贵族政治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的重要标志。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405380" y="3844290"/>
            <a:ext cx="165227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中央集权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720850" y="4805045"/>
            <a:ext cx="165227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官僚政治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21" grpId="0"/>
      <p:bldP spid="21" grpId="1"/>
      <p:bldP spid="3" grpId="0"/>
      <p:bldP spid="3" grpId="1"/>
      <p:bldP spid="4" grpId="0"/>
      <p:bldP spid="4" grpId="1"/>
      <p:bldP spid="8" grpId="0"/>
      <p:bldP spid="8" grpId="1"/>
      <p:bldP spid="10" grpId="0"/>
      <p:bldP spid="10" grpId="1"/>
      <p:bldP spid="12" grpId="0"/>
      <p:bldP spid="12" grpId="1"/>
      <p:bldP spid="11" grpId="0"/>
      <p:bldP spid="11" grpId="1"/>
      <p:bldP spid="13" grpId="0"/>
      <p:bldP spid="13" grpId="1"/>
      <p:bldP spid="15" grpId="0"/>
      <p:bldP spid="15" grpId="1"/>
      <p:bldP spid="19" grpId="0" animBg="1"/>
      <p:bldP spid="19" grpId="1" animBg="1"/>
      <p:bldP spid="16" grpId="0" animBg="1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42900" y="1429385"/>
          <a:ext cx="11519535" cy="4793615"/>
        </p:xfrm>
        <a:graphic>
          <a:graphicData uri="http://schemas.openxmlformats.org/drawingml/2006/table">
            <a:tbl>
              <a:tblPr/>
              <a:tblGrid>
                <a:gridCol w="584835"/>
                <a:gridCol w="1698625"/>
                <a:gridCol w="4293870"/>
                <a:gridCol w="4942205"/>
              </a:tblGrid>
              <a:tr h="36322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项目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分 封 制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郡 县 制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不同点</a:t>
                      </a: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盛行时代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355">
                <a:tc vMerge="1"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建立基础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07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宋体" panose="02010600030101010101" pitchFamily="2" charset="-122"/>
                        </a:rPr>
                        <a:t>权力</a:t>
                      </a: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宋体" panose="02010600030101010101" pitchFamily="2" charset="-122"/>
                        </a:rPr>
                        <a:t>传承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sym typeface="宋体" panose="02010600030101010101" pitchFamily="2" charset="-122"/>
                        </a:rPr>
                        <a:t>政治体制</a:t>
                      </a: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sym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910">
                <a:tc vMerge="1"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与中央的关系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vert="eaVert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历史影响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36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相同点</a:t>
                      </a:r>
                      <a:endParaRPr kumimoji="0" lang="zh-CN" alt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eaLnBrk="1" hangingPunct="1">
                        <a:buFontTx/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文本框 22530">
            <a:hlinkClick r:id="rId4" action="ppaction://hlinksldjump"/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" y="863600"/>
            <a:ext cx="5984240" cy="47815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</a:rPr>
              <a:t>【知识拓展】</a:t>
            </a:r>
            <a:r>
              <a:rPr 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</a:rPr>
              <a:t>分封制与郡县制的比较</a:t>
            </a:r>
            <a:endParaRPr lang="zh-CN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2853690" y="1900555"/>
            <a:ext cx="38684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奴隶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社会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7182485" y="1900555"/>
            <a:ext cx="447230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封建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社会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2762250" y="2296160"/>
            <a:ext cx="419608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血缘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关系为基础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7087870" y="2296160"/>
            <a:ext cx="469519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按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地域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划分</a:t>
            </a:r>
            <a:r>
              <a:rPr kumimoji="0" lang="en-US" altLang="zh-CN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地缘</a:t>
            </a:r>
            <a:r>
              <a:rPr kumimoji="0" lang="en-US" altLang="zh-CN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kumimoji="0" lang="en-US" altLang="zh-CN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2762250" y="2814320"/>
            <a:ext cx="408368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世袭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，终身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1"/>
            </p:custDataLst>
          </p:nvPr>
        </p:nvSpPr>
        <p:spPr>
          <a:xfrm>
            <a:off x="7087870" y="2820035"/>
            <a:ext cx="456755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皇帝</a:t>
            </a:r>
            <a:r>
              <a:rPr kumimoji="0" lang="zh-CN" altLang="zh-CN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任免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，有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任期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0" name="文本框 19"/>
          <p:cNvSpPr txBox="1"/>
          <p:nvPr>
            <p:custDataLst>
              <p:tags r:id="rId12"/>
            </p:custDataLst>
          </p:nvPr>
        </p:nvSpPr>
        <p:spPr>
          <a:xfrm>
            <a:off x="2762250" y="3279775"/>
            <a:ext cx="408305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贵族政治</a:t>
            </a:r>
            <a:endParaRPr kumimoji="0" lang="zh-CN" altLang="zh-CN" sz="24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13"/>
            </p:custDataLst>
          </p:nvPr>
        </p:nvSpPr>
        <p:spPr>
          <a:xfrm>
            <a:off x="7087870" y="3234690"/>
            <a:ext cx="456692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宋体" panose="02010600030101010101" pitchFamily="2" charset="-122"/>
              </a:rPr>
              <a:t>官僚政治</a:t>
            </a:r>
            <a:endParaRPr kumimoji="0" lang="zh-CN" altLang="zh-CN" sz="24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2693670" y="3666490"/>
            <a:ext cx="4151630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诸侯在领地内具有一定的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独立性</a:t>
            </a:r>
            <a:r>
              <a:rPr kumimoji="0" lang="en-US" altLang="zh-CN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kumimoji="0" lang="zh-CN" altLang="en-US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地方分权</a:t>
            </a:r>
            <a:r>
              <a:rPr kumimoji="0" lang="en-US" altLang="zh-CN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kumimoji="0" lang="en-US" altLang="zh-CN" sz="24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6" name="文本框 25"/>
          <p:cNvSpPr txBox="1"/>
          <p:nvPr>
            <p:custDataLst>
              <p:tags r:id="rId15"/>
            </p:custDataLst>
          </p:nvPr>
        </p:nvSpPr>
        <p:spPr>
          <a:xfrm>
            <a:off x="6958330" y="3666490"/>
            <a:ext cx="490410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地方行政机构，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绝对服从中央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kumimoji="0" lang="zh-CN" altLang="en-US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中央集权</a:t>
            </a:r>
            <a:r>
              <a:rPr kumimoji="0" lang="en-US" altLang="zh-CN" sz="2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)</a:t>
            </a:r>
            <a:endParaRPr kumimoji="0" lang="en-US" altLang="zh-CN" sz="24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8" name="文本框 27"/>
          <p:cNvSpPr txBox="1"/>
          <p:nvPr>
            <p:custDataLst>
              <p:tags r:id="rId16"/>
            </p:custDataLst>
          </p:nvPr>
        </p:nvSpPr>
        <p:spPr>
          <a:xfrm>
            <a:off x="2599055" y="4568825"/>
            <a:ext cx="448881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前期巩固统治，后期成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割据势力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0" name="文本框 29"/>
          <p:cNvSpPr txBox="1"/>
          <p:nvPr>
            <p:custDataLst>
              <p:tags r:id="rId17"/>
            </p:custDataLst>
          </p:nvPr>
        </p:nvSpPr>
        <p:spPr>
          <a:xfrm>
            <a:off x="6958330" y="4568825"/>
            <a:ext cx="482409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有利于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加强中央集权</a:t>
            </a:r>
            <a:r>
              <a:rPr kumimoji="0" lang="zh-CN" altLang="en-US" sz="24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和维护统一</a:t>
            </a:r>
            <a:endParaRPr kumimoji="0" lang="zh-CN" altLang="en-US" sz="24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2" name="文本框 31"/>
          <p:cNvSpPr txBox="1"/>
          <p:nvPr>
            <p:custDataLst>
              <p:tags r:id="rId18"/>
            </p:custDataLst>
          </p:nvPr>
        </p:nvSpPr>
        <p:spPr>
          <a:xfrm>
            <a:off x="2579370" y="5048250"/>
            <a:ext cx="7927975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性质：中国古代社会重要的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地方行政制度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   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目的：为了</a:t>
            </a:r>
            <a:r>
              <a:rPr lang="zh-CN" altLang="en-US" sz="24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巩固统治</a:t>
            </a: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阶级的统治；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 hangingPunct="1">
              <a:buFontTx/>
              <a:buNone/>
            </a:pPr>
            <a:r>
              <a:rPr lang="zh-CN" altLang="en-US" sz="24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作用：</a:t>
            </a:r>
            <a:r>
              <a:rPr lang="zh-CN" sz="2400" kern="100" dirty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都在</a:t>
            </a:r>
            <a:r>
              <a:rPr lang="zh-CN" sz="2400" kern="10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维护国家的统一</a:t>
            </a:r>
            <a:r>
              <a:rPr lang="zh-CN" sz="2400" kern="100" dirty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等方面起了</a:t>
            </a:r>
            <a:r>
              <a:rPr lang="zh-CN" sz="2400" kern="100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积极作用</a:t>
            </a:r>
            <a:r>
              <a:rPr lang="zh-CN" sz="2400" kern="100" dirty="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4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  <p:bldP spid="9" grpId="0"/>
      <p:bldP spid="9" grpId="1"/>
      <p:bldP spid="11" grpId="0"/>
      <p:bldP spid="11" grpId="1"/>
      <p:bldP spid="20" grpId="0"/>
      <p:bldP spid="20" grpId="1"/>
      <p:bldP spid="22" grpId="0"/>
      <p:bldP spid="22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  <p:bldP spid="32" grpId="0"/>
      <p:bldP spid="3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22530">
            <a:hlinkClick r:id="rId3" action="ppaction://hlinksldjump"/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42900" y="863600"/>
            <a:ext cx="5633720" cy="47815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pPr algn="l">
              <a:lnSpc>
                <a:spcPct val="90000"/>
              </a:lnSpc>
            </a:pPr>
            <a:r>
              <a:rPr lang="zh-CN" altLang="en-US"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</a:rPr>
              <a:t>【知识拓展】贵族政治与官僚政治</a:t>
            </a:r>
            <a:endParaRPr lang="zh-CN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</a:endParaRPr>
          </a:p>
        </p:txBody>
      </p:sp>
      <p:graphicFrame>
        <p:nvGraphicFramePr>
          <p:cNvPr id="26671" name="Group 47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379095" y="1517015"/>
          <a:ext cx="11399520" cy="3883025"/>
        </p:xfrm>
        <a:graphic>
          <a:graphicData uri="http://schemas.openxmlformats.org/drawingml/2006/table">
            <a:tbl>
              <a:tblPr/>
              <a:tblGrid>
                <a:gridCol w="1543685"/>
                <a:gridCol w="4654550"/>
                <a:gridCol w="5201285"/>
              </a:tblGrid>
              <a:tr h="4203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项目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贵族政治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/</a:t>
                      </a: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血缘政治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官僚政治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43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权力来源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权力动作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ts val="23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权力机构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收入来源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43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  <a:cs typeface="等线" panose="02010600030101010101" charset="-122"/>
                        </a:rPr>
                        <a:t>官吏选拔</a:t>
                      </a: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0" lvl="0" indent="0" algn="l" defTabSz="914400" rtl="0" eaLnBrk="0" fontAlgn="base" hangingPunct="0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  <a:cs typeface="等线" panose="02010600030101010101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223895" y="1974215"/>
            <a:ext cx="243078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zh-CN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“</a:t>
            </a: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世卿世禄</a:t>
            </a:r>
            <a:r>
              <a:rPr lang="en-US" altLang="zh-CN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”</a:t>
            </a:r>
            <a:endParaRPr lang="en-US" altLang="zh-CN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74230" y="1974215"/>
            <a:ext cx="36925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由皇帝授予，临民不食土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5330" y="2434590"/>
            <a:ext cx="45713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自主性，可以决定治下的一切事情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658610" y="2434590"/>
            <a:ext cx="493395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受制于皇帝及其代理者，很难发挥自己的才干与主动性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431540" y="3363595"/>
            <a:ext cx="14979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比较简单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58610" y="3264535"/>
            <a:ext cx="503682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多个机构相互制约、相互监视，政府机构庞大臃肿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23895" y="4094480"/>
            <a:ext cx="19488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自己的领地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567420" y="4094480"/>
            <a:ext cx="27501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官员的俸禄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26360" y="4660265"/>
            <a:ext cx="32594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由</a:t>
            </a:r>
            <a:r>
              <a:rPr lang="en-US" altLang="zh-CN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“</a:t>
            </a: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世卿世禄</a:t>
            </a:r>
            <a:r>
              <a:rPr lang="en-US" altLang="zh-CN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”</a:t>
            </a: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产生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76695" y="4554855"/>
            <a:ext cx="528383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lvl="0" indent="0" algn="l" defTabSz="914400" rtl="0" eaLnBrk="0" fontAlgn="base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2400" smtClean="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等线" panose="02010600030101010101" charset="-122"/>
                <a:sym typeface="+mn-ea"/>
              </a:rPr>
              <a:t>皇帝任免，由察举制、科举制等办法产生。</a:t>
            </a:r>
            <a:endParaRPr lang="zh-CN" altLang="en-US" sz="2400" smtClean="0">
              <a:ln>
                <a:noFill/>
              </a:ln>
              <a:effectLst/>
              <a:latin typeface="华文中宋" panose="02010600040101010101" charset="-122"/>
              <a:ea typeface="华文中宋" panose="0201060004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43535" y="5461000"/>
            <a:ext cx="11435080" cy="95313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郡县制取代分封制，官僚制取代贵族制，地缘政治组织取代了血缘政治组织，一种新型的国家形态和国家管理方式及政治体制由此建立起来。</a:t>
            </a:r>
            <a:endParaRPr lang="zh-CN" altLang="en-US" sz="2800" b="1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14" grpId="0"/>
      <p:bldP spid="14" grpId="1"/>
      <p:bldP spid="15" grpId="0"/>
      <p:bldP spid="15" grpId="1"/>
      <p:bldP spid="16" grpId="0"/>
      <p:bldP spid="16" grpId="1"/>
      <p:bldP spid="18" grpId="0"/>
      <p:bldP spid="18" grpId="1"/>
      <p:bldP spid="19" grpId="0"/>
      <p:bldP spid="19" grpId="1"/>
      <p:bldP spid="21" grpId="0"/>
      <p:bldP spid="21" grpId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时空坐标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3"/>
            </p:custDataLst>
          </p:nvPr>
        </p:nvSpPr>
        <p:spPr>
          <a:xfrm>
            <a:off x="379095" y="3536950"/>
            <a:ext cx="2204720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课程标准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4">
            <a:alphaModFix amt="18000"/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68182"/>
          <a:stretch>
            <a:fillRect/>
          </a:stretch>
        </p:blipFill>
        <p:spPr>
          <a:xfrm rot="16200000">
            <a:off x="10006330" y="5104765"/>
            <a:ext cx="1515110" cy="23571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>
            <p:custDataLst>
              <p:tags r:id="rId5"/>
            </p:custDataLst>
          </p:nvPr>
        </p:nvPicPr>
        <p:blipFill>
          <a:blip r:embed="rId6" r:link="rId7"/>
          <a:stretch>
            <a:fillRect/>
          </a:stretch>
        </p:blipFill>
        <p:spPr>
          <a:xfrm>
            <a:off x="478155" y="996950"/>
            <a:ext cx="11355070" cy="231838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67665" y="4173855"/>
            <a:ext cx="1157478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了解秦朝的统一业绩,认识统一多民族封建国家的建立及巩固在中国历史上的意义；</a:t>
            </a:r>
            <a:endParaRPr lang="zh-CN" sz="280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了解秦朝的社会矛盾和农民起义，认识秦朝崩溃的原因。</a:t>
            </a:r>
            <a:endParaRPr lang="zh-CN" sz="280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en-US" altLang="zh-CN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、</a:t>
            </a:r>
            <a:r>
              <a:rPr lang="zh-CN" sz="2800"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了解中国古代政治体制在秦朝建立前后的巨大变化；了解秦朝的民族政策和边疆管理制度。</a:t>
            </a:r>
            <a:endParaRPr lang="zh-CN" altLang="en-US" sz="2800"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010" y="1918970"/>
            <a:ext cx="348551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）文书制度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4185" y="2505710"/>
            <a:ext cx="106229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①各级官僚机构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文书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推行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行政管理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②建立了以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邮传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为中心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的文书传送系统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③秦朝文书十分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繁密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，秦始皇日夜都要批阅大量文书。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858357" y="4175760"/>
            <a:ext cx="3083979" cy="2210435"/>
            <a:chOff x="15371" y="1106"/>
            <a:chExt cx="3616" cy="3709"/>
          </a:xfrm>
        </p:grpSpPr>
        <p:pic>
          <p:nvPicPr>
            <p:cNvPr id="12" name="图片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5371" y="1319"/>
              <a:ext cx="2970" cy="328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8340" y="1106"/>
              <a:ext cx="647" cy="370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睡虎地秦简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00380" y="4630420"/>
            <a:ext cx="8008620" cy="1383665"/>
          </a:xfrm>
          <a:prstGeom prst="rect">
            <a:avLst/>
          </a:prstGeom>
          <a:noFill/>
          <a:ln w="12700" cmpd="sng">
            <a:solidFill>
              <a:srgbClr val="965C2F">
                <a:alpha val="61000"/>
              </a:srgbClr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pPr fontAlgn="auto"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材料：“萧何入秦，收拾文书（国家档案文献），汉所以能制九州者，文书之力也。” 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algn="r" fontAlgn="auto"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——东汉王充《论衡》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4185" y="3925570"/>
            <a:ext cx="7218680" cy="521970"/>
          </a:xfrm>
          <a:prstGeom prst="rect">
            <a:avLst/>
          </a:prstGeom>
          <a:solidFill>
            <a:srgbClr val="965C2F"/>
          </a:solidFill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思考：根据材料分析秦朝文书制度有何影响？</a:t>
            </a:r>
            <a:endParaRPr lang="en-US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19975" y="339090"/>
            <a:ext cx="4521835" cy="2967990"/>
            <a:chOff x="11685" y="534"/>
            <a:chExt cx="7121" cy="4674"/>
          </a:xfrm>
        </p:grpSpPr>
        <p:pic>
          <p:nvPicPr>
            <p:cNvPr id="8" name="内容占位符 3"/>
            <p:cNvPicPr/>
            <p:nvPr/>
          </p:nvPicPr>
          <p:blipFill>
            <a:blip r:embed="rId6"/>
            <a:srcRect l="9016" r="7541" b="3333"/>
            <a:stretch>
              <a:fillRect/>
            </a:stretch>
          </p:blipFill>
          <p:spPr>
            <a:xfrm>
              <a:off x="11685" y="534"/>
              <a:ext cx="6253" cy="467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17938" y="534"/>
              <a:ext cx="869" cy="4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◎秦朝道路示意图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3" grpId="0"/>
      <p:bldP spid="3" grpId="1"/>
      <p:bldP spid="15" grpId="0" animBg="1"/>
      <p:bldP spid="15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010" y="1918970"/>
            <a:ext cx="348551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）文书制度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4185" y="2505710"/>
            <a:ext cx="1062291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①各级官僚机构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文书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推行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行政管理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②建立了以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邮传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为中心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的文书传送系统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  <a:p>
            <a:pPr lv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③秦朝文书十分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繁密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Arial" panose="020B0604020202020204"/>
              </a:rPr>
              <a:t>，秦始皇日夜都要批阅大量文书。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4185" y="3925570"/>
            <a:ext cx="7218680" cy="521970"/>
          </a:xfrm>
          <a:prstGeom prst="rect">
            <a:avLst/>
          </a:prstGeom>
          <a:solidFill>
            <a:srgbClr val="965C2F"/>
          </a:solidFill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思考：根据材料分析秦朝文书制度有何影响？</a:t>
            </a:r>
            <a:endParaRPr lang="en-US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419975" y="339090"/>
            <a:ext cx="4521835" cy="2967990"/>
            <a:chOff x="11685" y="534"/>
            <a:chExt cx="7121" cy="4674"/>
          </a:xfrm>
        </p:grpSpPr>
        <p:pic>
          <p:nvPicPr>
            <p:cNvPr id="8" name="内容占位符 3"/>
            <p:cNvPicPr/>
            <p:nvPr/>
          </p:nvPicPr>
          <p:blipFill>
            <a:blip r:embed="rId4"/>
            <a:srcRect l="9016" r="7541" b="3333"/>
            <a:stretch>
              <a:fillRect/>
            </a:stretch>
          </p:blipFill>
          <p:spPr>
            <a:xfrm>
              <a:off x="11685" y="534"/>
              <a:ext cx="6253" cy="4674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文本框 9"/>
            <p:cNvSpPr txBox="1"/>
            <p:nvPr/>
          </p:nvSpPr>
          <p:spPr>
            <a:xfrm>
              <a:off x="17938" y="534"/>
              <a:ext cx="869" cy="443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◎秦朝道路示意图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64185" y="4483735"/>
            <a:ext cx="7501255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①保障皇帝和中央的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政令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传送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到全国各地；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②提高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行政效率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，加强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专制主义中央集权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制；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③为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汉承秦制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提供条件；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120000"/>
              </a:lnSpc>
              <a:buFont typeface="Wingdings" panose="05000000000000000000" charset="0"/>
              <a:buNone/>
            </a:pP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④具有较高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史料价值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58357" y="4175760"/>
            <a:ext cx="3083979" cy="2210435"/>
            <a:chOff x="15371" y="1106"/>
            <a:chExt cx="3616" cy="3709"/>
          </a:xfrm>
        </p:grpSpPr>
        <p:pic>
          <p:nvPicPr>
            <p:cNvPr id="18" name="图片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5371" y="1319"/>
              <a:ext cx="2970" cy="3283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18340" y="1106"/>
              <a:ext cx="647" cy="370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sz="240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◎</a:t>
              </a: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</a:rPr>
                <a:t>睡虎地秦简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3" grpId="1"/>
      <p:bldP spid="13" grpId="1" animBg="1"/>
      <p:bldP spid="9" grpId="0"/>
      <p:bldP spid="9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7010" y="1918970"/>
            <a:ext cx="348551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）其他制度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23875" y="2626995"/>
            <a:ext cx="2063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①上计制：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6" name="组合 15"/>
          <p:cNvGrpSpPr/>
          <p:nvPr>
            <p:custDataLst>
              <p:tags r:id="rId4"/>
            </p:custDataLst>
          </p:nvPr>
        </p:nvGrpSpPr>
        <p:grpSpPr>
          <a:xfrm>
            <a:off x="525004" y="3309263"/>
            <a:ext cx="2997200" cy="1905362"/>
            <a:chOff x="938" y="3791"/>
            <a:chExt cx="4720" cy="3000"/>
          </a:xfrm>
        </p:grpSpPr>
        <p:sp>
          <p:nvSpPr>
            <p:cNvPr id="38" name="文本框 14"/>
            <p:cNvSpPr txBox="1"/>
            <p:nvPr>
              <p:custDataLst>
                <p:tags r:id="rId5"/>
              </p:custDataLst>
            </p:nvPr>
          </p:nvSpPr>
          <p:spPr>
            <a:xfrm>
              <a:off x="1410" y="5969"/>
              <a:ext cx="2926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zh-CN" altLang="en-US" sz="2800" b="1">
                  <a:ln w="12700">
                    <a:noFill/>
                    <a:prstDash val="solid"/>
                  </a:ln>
                  <a:solidFill>
                    <a:schemeClr val="tx1"/>
                  </a:solidFill>
                  <a:effectLst>
                    <a:innerShdw blurRad="177800">
                      <a:srgbClr val="A5A5A5">
                        <a:lumMod val="50000"/>
                      </a:srgbClr>
                    </a:inn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县、侯国</a:t>
              </a:r>
              <a:endParaRPr lang="zh-CN" altLang="en-US" sz="2800" b="1">
                <a:ln w="12700">
                  <a:noFill/>
                  <a:prstDash val="solid"/>
                </a:ln>
                <a:solidFill>
                  <a:schemeClr val="tx1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grpSp>
          <p:nvGrpSpPr>
            <p:cNvPr id="43" name="组合 42"/>
            <p:cNvGrpSpPr/>
            <p:nvPr>
              <p:custDataLst>
                <p:tags r:id="rId6"/>
              </p:custDataLst>
            </p:nvPr>
          </p:nvGrpSpPr>
          <p:grpSpPr>
            <a:xfrm>
              <a:off x="938" y="3791"/>
              <a:ext cx="4720" cy="2179"/>
              <a:chOff x="-14849" y="5262100"/>
              <a:chExt cx="2997200" cy="1383619"/>
            </a:xfrm>
          </p:grpSpPr>
          <p:cxnSp>
            <p:nvCxnSpPr>
              <p:cNvPr id="44" name="直接箭头连接符 43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2142881" y="5953839"/>
                <a:ext cx="839470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文本框 18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-14849" y="5262100"/>
                <a:ext cx="2110105" cy="1383619"/>
              </a:xfrm>
              <a:prstGeom prst="rect">
                <a:avLst/>
              </a:prstGeom>
              <a:solidFill>
                <a:srgbClr val="FADADB"/>
              </a:solidFill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txBody>
              <a:bodyPr wrap="square" anchor="ctr">
                <a:spAutoFit/>
              </a:bodyPr>
              <a:lstStyle/>
              <a:p>
                <a:pPr lvl="0" algn="just">
                  <a:defRPr/>
                </a:pPr>
                <a:r>
                  <a:rPr lang="zh-CN" altLang="en-US" sz="2800" b="1" kern="0">
                    <a:solidFill>
                      <a:prstClr val="black"/>
                    </a:solidFill>
                    <a:latin typeface="仿宋" panose="02010609060101010101" charset="-122"/>
                    <a:ea typeface="仿宋" panose="02010609060101010101" charset="-122"/>
                  </a:rPr>
                  <a:t>户口垦田、钱谷入出、盗贼多少等</a:t>
                </a:r>
                <a:endParaRPr lang="zh-CN" altLang="en-US" sz="2800" b="1" kern="0">
                  <a:solidFill>
                    <a:prstClr val="black"/>
                  </a:solidFill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</p:grpSp>
      </p:grpSp>
      <p:grpSp>
        <p:nvGrpSpPr>
          <p:cNvPr id="20" name="组合 19"/>
          <p:cNvGrpSpPr/>
          <p:nvPr>
            <p:custDataLst>
              <p:tags r:id="rId9"/>
            </p:custDataLst>
          </p:nvPr>
        </p:nvGrpSpPr>
        <p:grpSpPr>
          <a:xfrm>
            <a:off x="3522410" y="3308856"/>
            <a:ext cx="2520315" cy="1905742"/>
            <a:chOff x="3957" y="3553"/>
            <a:chExt cx="3969" cy="3002"/>
          </a:xfrm>
        </p:grpSpPr>
        <p:sp>
          <p:nvSpPr>
            <p:cNvPr id="39" name="文本框 15"/>
            <p:cNvSpPr txBox="1"/>
            <p:nvPr>
              <p:custDataLst>
                <p:tags r:id="rId10"/>
              </p:custDataLst>
            </p:nvPr>
          </p:nvSpPr>
          <p:spPr>
            <a:xfrm>
              <a:off x="4570" y="5733"/>
              <a:ext cx="158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ln w="12700">
                    <a:noFill/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innerShdw blurRad="177800">
                      <a:srgbClr val="A5A5A5">
                        <a:lumMod val="50000"/>
                      </a:srgbClr>
                    </a:inn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郡国</a:t>
              </a:r>
              <a:endParaRPr lang="zh-CN" altLang="en-US" sz="2800" b="1">
                <a:ln w="12700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grpSp>
          <p:nvGrpSpPr>
            <p:cNvPr id="40" name="组合 39"/>
            <p:cNvGrpSpPr/>
            <p:nvPr>
              <p:custDataLst>
                <p:tags r:id="rId11"/>
              </p:custDataLst>
            </p:nvPr>
          </p:nvGrpSpPr>
          <p:grpSpPr>
            <a:xfrm>
              <a:off x="3957" y="3553"/>
              <a:ext cx="3969" cy="2179"/>
              <a:chOff x="110945" y="3730888"/>
              <a:chExt cx="2520315" cy="1383906"/>
            </a:xfrm>
          </p:grpSpPr>
          <p:cxnSp>
            <p:nvCxnSpPr>
              <p:cNvPr id="41" name="直接箭头连接符 40"/>
              <p:cNvCxnSpPr/>
              <p:nvPr>
                <p:custDataLst>
                  <p:tags r:id="rId12"/>
                </p:custDataLst>
              </p:nvPr>
            </p:nvCxnSpPr>
            <p:spPr>
              <a:xfrm flipV="1">
                <a:off x="1941015" y="4486003"/>
                <a:ext cx="690245" cy="4446"/>
              </a:xfrm>
              <a:prstGeom prst="straightConnector1">
                <a:avLst/>
              </a:prstGeom>
              <a:ln w="38100">
                <a:solidFill>
                  <a:schemeClr val="tx1">
                    <a:lumMod val="95000"/>
                    <a:lumOff val="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文本框 1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110945" y="3730888"/>
                <a:ext cx="1782445" cy="1383906"/>
              </a:xfrm>
              <a:prstGeom prst="rect">
                <a:avLst/>
              </a:prstGeom>
              <a:solidFill>
                <a:srgbClr val="FADADB"/>
              </a:solidFill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仿宋" panose="02010609060101010101" charset="-122"/>
                    <a:ea typeface="仿宋" panose="02010609060101010101" charset="-122"/>
                  </a:rPr>
                  <a:t>郡国汇编，制成计簿</a:t>
                </a:r>
                <a:endParaRPr kumimoji="0" lang="en-US" altLang="zh-CN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endParaRPr>
              </a:p>
              <a:p>
                <a:pPr marL="0" marR="0" lvl="0" indent="0" algn="l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仿宋" panose="02010609060101010101" charset="-122"/>
                    <a:ea typeface="仿宋" panose="02010609060101010101" charset="-122"/>
                  </a:rPr>
                  <a:t>上报中央。</a:t>
                </a:r>
                <a:endParaRPr kumimoji="0" lang="zh-CN" altLang="en-US" sz="2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仿宋" panose="02010609060101010101" charset="-122"/>
                  <a:ea typeface="仿宋" panose="02010609060101010101" charset="-122"/>
                </a:endParaRPr>
              </a:p>
            </p:txBody>
          </p:sp>
        </p:grpSp>
      </p:grpSp>
      <p:grpSp>
        <p:nvGrpSpPr>
          <p:cNvPr id="21" name="组合 20"/>
          <p:cNvGrpSpPr/>
          <p:nvPr>
            <p:custDataLst>
              <p:tags r:id="rId14"/>
            </p:custDataLst>
          </p:nvPr>
        </p:nvGrpSpPr>
        <p:grpSpPr>
          <a:xfrm>
            <a:off x="6144260" y="3308985"/>
            <a:ext cx="1793057" cy="1872615"/>
            <a:chOff x="7266" y="3617"/>
            <a:chExt cx="2332" cy="2949"/>
          </a:xfrm>
        </p:grpSpPr>
        <p:sp>
          <p:nvSpPr>
            <p:cNvPr id="35" name="文本框 21"/>
            <p:cNvSpPr txBox="1"/>
            <p:nvPr>
              <p:custDataLst>
                <p:tags r:id="rId15"/>
              </p:custDataLst>
            </p:nvPr>
          </p:nvSpPr>
          <p:spPr>
            <a:xfrm>
              <a:off x="7266" y="5118"/>
              <a:ext cx="2189" cy="72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60000"/>
                      <a:lumOff val="40000"/>
                    </a:schemeClr>
                  </a:solidFill>
                </a14:hiddenFill>
              </a:ext>
            </a:extLst>
          </p:spPr>
          <p:txBody>
            <a:bodyPr vert="horz" wrap="square">
              <a:spAutoFit/>
            </a:bodyPr>
            <a:lstStyle/>
            <a:p>
              <a:pPr algn="ctr" defTabSz="914400"/>
              <a:endParaRPr lang="zh-CN" altLang="en-US" sz="2400" b="1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sp>
          <p:nvSpPr>
            <p:cNvPr id="37" name="文本框 16"/>
            <p:cNvSpPr txBox="1"/>
            <p:nvPr>
              <p:custDataLst>
                <p:tags r:id="rId16"/>
              </p:custDataLst>
            </p:nvPr>
          </p:nvSpPr>
          <p:spPr>
            <a:xfrm>
              <a:off x="7266" y="5744"/>
              <a:ext cx="2222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ln w="12700">
                    <a:noFill/>
                    <a:prstDash val="solid"/>
                  </a:ln>
                  <a:solidFill>
                    <a:schemeClr val="bg2">
                      <a:lumMod val="10000"/>
                    </a:schemeClr>
                  </a:solidFill>
                  <a:effectLst>
                    <a:innerShdw blurRad="177800">
                      <a:srgbClr val="A5A5A5">
                        <a:lumMod val="50000"/>
                      </a:srgbClr>
                    </a:innerShdw>
                  </a:effectLst>
                  <a:latin typeface="华文中宋" panose="02010600040101010101" charset="-122"/>
                  <a:ea typeface="华文中宋" panose="02010600040101010101" charset="-122"/>
                </a:rPr>
                <a:t>中央</a:t>
              </a:r>
              <a:endParaRPr lang="zh-CN" altLang="en-US" sz="2800" b="1">
                <a:ln w="12700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46" name="文本框 18"/>
            <p:cNvSpPr txBox="1"/>
            <p:nvPr>
              <p:custDataLst>
                <p:tags r:id="rId17"/>
              </p:custDataLst>
            </p:nvPr>
          </p:nvSpPr>
          <p:spPr>
            <a:xfrm>
              <a:off x="7328" y="3617"/>
              <a:ext cx="2270" cy="2179"/>
            </a:xfrm>
            <a:prstGeom prst="rect">
              <a:avLst/>
            </a:prstGeom>
            <a:solidFill>
              <a:srgbClr val="FADADB"/>
            </a:solidFill>
            <a:ln w="12700" cmpd="sng">
              <a:solidFill>
                <a:schemeClr val="tx1"/>
              </a:solidFill>
              <a:prstDash val="solid"/>
            </a:ln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800" b="1" kern="0">
                  <a:solidFill>
                    <a:prstClr val="black"/>
                  </a:solidFill>
                  <a:latin typeface="仿宋" panose="02010609060101010101" charset="-122"/>
                  <a:ea typeface="仿宋" panose="02010609060101010101" charset="-122"/>
                </a:rPr>
                <a:t>御史参与审核计簿，防止造假。</a:t>
              </a:r>
              <a:endParaRPr lang="zh-CN" altLang="en-US" sz="2800" b="1" kern="0">
                <a:solidFill>
                  <a:prstClr val="black"/>
                </a:solidFill>
                <a:latin typeface="仿宋" panose="02010609060101010101" charset="-122"/>
                <a:ea typeface="仿宋" panose="02010609060101010101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207895" y="2656840"/>
            <a:ext cx="9386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考核官员的主要办法，每年岁末将地方治理情况上报中央。</a:t>
            </a:r>
            <a:endParaRPr lang="zh-CN" altLang="en-US" sz="2800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1500" y="5387340"/>
            <a:ext cx="20637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②监察制度：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8667115" y="3479165"/>
            <a:ext cx="2772410" cy="953135"/>
          </a:xfrm>
          <a:prstGeom prst="rect">
            <a:avLst/>
          </a:prstGeom>
          <a:noFill/>
          <a:ln w="12700" cmpd="sng">
            <a:solidFill>
              <a:srgbClr val="C00000"/>
            </a:solidFill>
            <a:prstDash val="solid"/>
          </a:ln>
        </p:spPr>
        <p:txBody>
          <a:bodyPr wrap="square" rtlCol="0" anchor="t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上计考核结果是官员赏罚的依据</a:t>
            </a:r>
            <a:endParaRPr lang="zh-CN" altLang="en-US" sz="2800" b="1" dirty="0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555875" y="5387340"/>
            <a:ext cx="9386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2800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中央形成以御史大夫为首</a:t>
            </a:r>
            <a:r>
              <a:rPr lang="zh-CN" altLang="en-US" sz="2800" dirty="0">
                <a:effectLst/>
                <a:latin typeface="华文中宋" panose="02010600040101010101" charset="-122"/>
                <a:ea typeface="华文中宋" panose="02010600040101010101" charset="-122"/>
                <a:sym typeface="+mn-ea"/>
              </a:rPr>
              <a:t>的中央监察体系，地方设监御史。</a:t>
            </a:r>
            <a:endParaRPr lang="zh-CN" altLang="en-US" sz="2800" dirty="0">
              <a:effectLst/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10965" y="6016625"/>
            <a:ext cx="4756150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加强对官吏的管理和控制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  <p:bldP spid="15" grpId="1"/>
      <p:bldP spid="22" grpId="0"/>
      <p:bldP spid="22" grpId="1"/>
      <p:bldP spid="23" grpId="0"/>
      <p:bldP spid="23" grpId="1"/>
      <p:bldP spid="24" grpId="0" animBg="1"/>
      <p:bldP spid="24" grpId="1" animBg="1"/>
      <p:bldP spid="25" grpId="0"/>
      <p:bldP spid="25" grpId="1"/>
      <p:bldP spid="26" grpId="0" animBg="1"/>
      <p:bldP spid="2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88315" y="1984375"/>
            <a:ext cx="8905240" cy="521970"/>
          </a:xfrm>
          <a:prstGeom prst="rect">
            <a:avLst/>
          </a:prstGeom>
          <a:solidFill>
            <a:srgbClr val="965C2F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探究：结合所学知识，探讨专制主义中央集权制的影响</a:t>
            </a:r>
            <a:endParaRPr lang="zh-CN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8315" y="2626995"/>
            <a:ext cx="934085" cy="47815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积极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350520" y="3105150"/>
            <a:ext cx="11841480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①政治：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有利于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多民族统一国家的建立、巩固和发展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维护祖国统一和与领土完整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、创造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和平稳定的社会环境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、抵御外来侵略。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②经济：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能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有效地组织人力、物力和财力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，从事大规模的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生产活动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经济建设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有利于社会经济发展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③民族关系：有利于各民族融合，各地区的经济文化交流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、发展和提高，使我国古代人民创造了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领先于世界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sym typeface="+mn-ea"/>
              </a:rPr>
              <a:t>的古代文明。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7" grpId="0" animBg="1"/>
      <p:bldP spid="17" grpId="1" animBg="1"/>
      <p:bldP spid="4" grpId="0"/>
      <p:bldP spid="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1845" y="1462405"/>
            <a:ext cx="44577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建立专制主义中央集权制度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488315" y="1984375"/>
            <a:ext cx="8905240" cy="521970"/>
          </a:xfrm>
          <a:prstGeom prst="rect">
            <a:avLst/>
          </a:prstGeom>
          <a:solidFill>
            <a:srgbClr val="965C2F"/>
          </a:solidFill>
          <a:ln w="12700" cmpd="sng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noProof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探究：结合所学知识，探讨专制主义中央集权制的影响</a:t>
            </a:r>
            <a:endParaRPr lang="zh-CN" altLang="en-US" sz="2800" b="1" noProof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8315" y="2626995"/>
            <a:ext cx="934085" cy="478155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消极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379095" y="3028315"/>
            <a:ext cx="11632565" cy="3709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①经济：封建社会末期，束缚社会生产力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的发展，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阻碍了资本主义萌芽的发展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，延缓了封建制度的瓦解。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②政治：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空前强化的专制统治使人民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毫无政治地位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人身自由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民主思想和行动受到打压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；皇权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专制极易形成暴政、腐败现象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，是阻碍历史发展的因素。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③思想文化：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独尊一家，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钳制了人们的思想，摧残了文化，严重阻碍了近代自然科学的产生。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0" grpId="0"/>
      <p:bldP spid="10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9095" y="1462405"/>
            <a:ext cx="18288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、经济：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9095" y="3964305"/>
            <a:ext cx="6578600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①统一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货币（圆形方孔钱）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度量衡</a:t>
            </a: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;</a:t>
            </a:r>
            <a:endParaRPr 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②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统一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车轨</a:t>
            </a:r>
            <a:r>
              <a:rPr lang="zh-CN" sz="28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修筑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驰道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直道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五尺道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等</a:t>
            </a: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构成以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咸阳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为中心的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全国性道路网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③开凿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灵渠</a:t>
            </a: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沟通长江和珠江两大水系。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4"/>
            </p:custDataLst>
          </p:nvPr>
        </p:nvGrpSpPr>
        <p:grpSpPr>
          <a:xfrm>
            <a:off x="621665" y="1769110"/>
            <a:ext cx="2675255" cy="2189480"/>
            <a:chOff x="468" y="2302"/>
            <a:chExt cx="6547" cy="4951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468" y="2302"/>
              <a:ext cx="6547" cy="4213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>
              <p:custDataLst>
                <p:tags r:id="rId7"/>
              </p:custDataLst>
            </p:nvPr>
          </p:nvSpPr>
          <p:spPr>
            <a:xfrm>
              <a:off x="1706" y="6212"/>
              <a:ext cx="4171" cy="10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◎车同轨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grpSp>
        <p:nvGrpSpPr>
          <p:cNvPr id="25" name="组合 24"/>
          <p:cNvGrpSpPr/>
          <p:nvPr>
            <p:custDataLst>
              <p:tags r:id="rId8"/>
            </p:custDataLst>
          </p:nvPr>
        </p:nvGrpSpPr>
        <p:grpSpPr>
          <a:xfrm>
            <a:off x="3550920" y="1845945"/>
            <a:ext cx="3027680" cy="2092492"/>
            <a:chOff x="13460" y="5719"/>
            <a:chExt cx="4740" cy="3537"/>
          </a:xfrm>
        </p:grpSpPr>
        <p:pic>
          <p:nvPicPr>
            <p:cNvPr id="26" name="图片 2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13460" y="5719"/>
              <a:ext cx="4740" cy="2988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>
              <p:custDataLst>
                <p:tags r:id="rId11"/>
              </p:custDataLst>
            </p:nvPr>
          </p:nvSpPr>
          <p:spPr>
            <a:xfrm>
              <a:off x="14238" y="8478"/>
              <a:ext cx="3806" cy="77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◎统一度量衡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117499" y="238760"/>
            <a:ext cx="1878339" cy="1629407"/>
            <a:chOff x="10943" y="2803"/>
            <a:chExt cx="4875" cy="4004"/>
          </a:xfrm>
        </p:grpSpPr>
        <p:pic>
          <p:nvPicPr>
            <p:cNvPr id="14" name="图片 41" descr="timg__7_-removebg-preview"/>
            <p:cNvPicPr>
              <a:picLocks noChangeAspect="1"/>
            </p:cNvPicPr>
            <p:nvPr/>
          </p:nvPicPr>
          <p:blipFill>
            <a:blip r:embed="rId12"/>
            <a:srcRect l="15324" t="15181" r="13389" b="5419"/>
            <a:stretch>
              <a:fillRect/>
            </a:stretch>
          </p:blipFill>
          <p:spPr>
            <a:xfrm>
              <a:off x="11996" y="2803"/>
              <a:ext cx="3365" cy="2932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>
              <p:custDataLst>
                <p:tags r:id="rId13"/>
              </p:custDataLst>
            </p:nvPr>
          </p:nvSpPr>
          <p:spPr>
            <a:xfrm>
              <a:off x="10943" y="5676"/>
              <a:ext cx="4875" cy="113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◎统一货币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832600" y="1780540"/>
            <a:ext cx="4987290" cy="4759325"/>
            <a:chOff x="10760" y="2804"/>
            <a:chExt cx="7854" cy="7495"/>
          </a:xfrm>
        </p:grpSpPr>
        <p:sp>
          <p:nvSpPr>
            <p:cNvPr id="18" name="文本框 17"/>
            <p:cNvSpPr txBox="1"/>
            <p:nvPr/>
          </p:nvSpPr>
          <p:spPr>
            <a:xfrm>
              <a:off x="12986" y="9575"/>
              <a:ext cx="476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indent="0">
                <a:buFont typeface="Wingdings" panose="05000000000000000000" charset="0"/>
                <a:buNone/>
              </a:pPr>
              <a:r>
                <a:rPr lang="zh-CN" altLang="en-US" sz="2400">
                  <a:latin typeface="华文仿宋" panose="02010600040101010101" charset="-122"/>
                  <a:ea typeface="华文仿宋" panose="02010600040101010101" charset="-122"/>
                  <a:sym typeface="+mn-ea"/>
                </a:rPr>
                <a:t>◎秦朝道路示意图</a:t>
              </a:r>
              <a:endParaRPr lang="zh-CN" altLang="en-US" sz="2400">
                <a:latin typeface="华文仿宋" panose="02010600040101010101" charset="-122"/>
                <a:ea typeface="华文仿宋" panose="02010600040101010101" charset="-122"/>
                <a:sym typeface="+mn-ea"/>
              </a:endParaRPr>
            </a:p>
          </p:txBody>
        </p:sp>
        <p:pic>
          <p:nvPicPr>
            <p:cNvPr id="19" name="内容占位符 3"/>
            <p:cNvPicPr/>
            <p:nvPr/>
          </p:nvPicPr>
          <p:blipFill>
            <a:blip r:embed="rId14"/>
            <a:srcRect l="9016" r="7541" b="3333"/>
            <a:stretch>
              <a:fillRect/>
            </a:stretch>
          </p:blipFill>
          <p:spPr>
            <a:xfrm>
              <a:off x="10760" y="2804"/>
              <a:ext cx="7854" cy="6619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（三）秦巩固统一的措施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79095" y="1462405"/>
            <a:ext cx="4678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、其他措施（结合选必）：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5"/>
            </p:custDataLst>
          </p:nvPr>
        </p:nvGraphicFramePr>
        <p:xfrm>
          <a:off x="456565" y="1984375"/>
          <a:ext cx="11332210" cy="4919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1955"/>
                <a:gridCol w="9660255"/>
              </a:tblGrid>
              <a:tr h="5803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</a:t>
                      </a: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867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社会治理</a:t>
                      </a: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705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法律教化</a:t>
                      </a: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4375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赋税制度</a:t>
                      </a: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902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户籍管理</a:t>
                      </a: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95440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843F0B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民族关系</a:t>
                      </a: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1">
                        <a:solidFill>
                          <a:srgbClr val="843F0B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2181860" y="1984375"/>
            <a:ext cx="88277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统一</a:t>
            </a:r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文字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zh-CN" altLang="zh-CN" sz="2800">
                <a:ln>
                  <a:noFill/>
                </a:ln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小篆）；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以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法家思想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治国</a:t>
            </a:r>
            <a:r>
              <a:rPr 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;</a:t>
            </a:r>
            <a:r>
              <a:rPr lang="en-US" altLang="zh-CN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;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焚书坑儒。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2181860" y="3548380"/>
            <a:ext cx="94869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  <a:buNone/>
            </a:pP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律令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（法律文告）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并行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轻罪重罚，严刑酷法；三老掌教化。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2181860" y="2527300"/>
            <a:ext cx="967422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乡里制度；什伍组织</a:t>
            </a: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;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迁六国贵族豪强</a:t>
            </a: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;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大规模的移民</a:t>
            </a:r>
            <a:r>
              <a:rPr 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整顿社会风俗等。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181860" y="4044315"/>
            <a:ext cx="64801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田赋税率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高</a:t>
            </a:r>
            <a:r>
              <a:rPr 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,人头税</a:t>
            </a:r>
            <a:r>
              <a:rPr 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极</a:t>
            </a:r>
            <a:r>
              <a:rPr 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重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（二十倍于古）。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81860" y="4589780"/>
            <a:ext cx="96069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smtClean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分类登记制度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：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除一般百姓的户籍外，还有宗室籍（宗室贵族）、宦籍（官吏）、市籍（商贾）等。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181860" y="5567045"/>
            <a:ext cx="97605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00000"/>
              </a:lnSpc>
              <a:spcAft>
                <a:spcPct val="0"/>
              </a:spcAft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设立官职:设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典客、典属国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等官职来管理民族事务；边疆管理:北击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匈奴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筑长城;南抚</a:t>
            </a:r>
            <a:r>
              <a:rPr 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夷越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，设南海郡、桂林郡、象郡等。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47040" y="954405"/>
            <a:ext cx="11496040" cy="2582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5000"/>
              </a:lnSpc>
            </a:pPr>
            <a:r>
              <a:rPr 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（2023.6·浙江高考·3）</a:t>
            </a: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春秋战国时期，“天下共苦战斗不休”。秦国远交近攻，各个击破，相继灭掉六国，进而开创了“海内为郡县”“天下之事无小大皆决于上”的局面，这表明（　　）</a:t>
            </a:r>
            <a:endParaRPr 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A．分封制度的终结       B．大一统中央集权国家治理的基本模式形成</a:t>
            </a:r>
            <a:endParaRPr lang="en-US" sz="2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5000"/>
              </a:lnSpc>
            </a:pPr>
            <a:r>
              <a:rPr 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C．宗法制度的湮灭       D．中华文明起源到早期国家形成的重大转变</a:t>
            </a:r>
            <a:endParaRPr lang="en-US" altLang="en-US" sz="24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0610850" y="1860550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7040" y="3671570"/>
            <a:ext cx="1135126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、秦朝的廷议主要讨论有关国家的基本制度和重要的方针政策，参加廷议的既有位高权重的三公九卿，还包括职卑权轻的博士（皇帝的顾问、智囊)，秦始皇让博士参加廷议的主要目的是（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A.加强君主的独断裁决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监督制约丞相的权力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C.扩大统治集团的基础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D.提高儒的政治待遇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610850" y="4620895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秦始皇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alphaModFix amt="16000"/>
          </a:blip>
          <a:stretch>
            <a:fillRect/>
          </a:stretch>
        </p:blipFill>
        <p:spPr>
          <a:xfrm>
            <a:off x="7298055" y="-254635"/>
            <a:ext cx="4893945" cy="7365365"/>
          </a:xfrm>
          <a:prstGeom prst="rect">
            <a:avLst/>
          </a:prstGeom>
        </p:spPr>
      </p:pic>
      <p:sp>
        <p:nvSpPr>
          <p:cNvPr id="51202" name="矩形 4"/>
          <p:cNvSpPr/>
          <p:nvPr>
            <p:custDataLst>
              <p:tags r:id="rId3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4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（四）秦统一的意义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>
            <p:custDataLst>
              <p:tags r:id="rId6"/>
            </p:custDataLst>
          </p:nvPr>
        </p:nvSpPr>
        <p:spPr>
          <a:xfrm>
            <a:off x="257810" y="1462405"/>
            <a:ext cx="3494405" cy="3192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、奠定国家版图：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、民族融合认同：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endParaRPr lang="en-US" altLang="zh-CN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、政治制度奠基：</a:t>
            </a:r>
            <a:endParaRPr lang="en-US" altLang="zh-CN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、经济社会发展：</a:t>
            </a:r>
            <a:endParaRPr lang="en-US" altLang="zh-CN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、大一统观念：</a:t>
            </a:r>
            <a:endParaRPr lang="zh-CN" altLang="en-US" sz="2800" b="1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179445" y="1517650"/>
            <a:ext cx="8924925" cy="5657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7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建立起幅员辽阔的国家，奠定此后历代疆域的基本版图。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9095" y="2094230"/>
            <a:ext cx="115633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ts val="36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                         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空前统一的封建国家促进了各民族的交往交流与交融，有利于中华民族认同观念的形成。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67710" y="3108960"/>
            <a:ext cx="86747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楷体" panose="02010609060101010101" charset="-122"/>
                <a:sym typeface="+mn-ea"/>
              </a:rPr>
              <a:t>确立了专制主义中央集权制，被历代沿用，影响深远。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67710" y="3565525"/>
            <a:ext cx="80054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促进了经济的发展，以及各地文化的交流与传播。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71165" y="4087495"/>
            <a:ext cx="8971280" cy="5245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ts val="338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废除列国间重重关隘及限制，“大一统观念深入人心”。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12" name="图片 11" descr="车马俑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2445" y="4612005"/>
            <a:ext cx="2458720" cy="1864360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" grpId="0"/>
      <p:bldP spid="4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二、秦的灭亡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（一）秦灭亡的原因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95465" y="1462405"/>
            <a:ext cx="4917440" cy="5048885"/>
          </a:xfrm>
          <a:prstGeom prst="rect">
            <a:avLst/>
          </a:prstGeom>
          <a:solidFill>
            <a:srgbClr val="FFFBE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221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秦王朝建立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220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修驰道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219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秦始皇在泰山封禅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215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发兵北伐匈奴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214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修长城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213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焚书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212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坑儒、修阿房宫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210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秦始皇崩，秦二世即位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209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陈胜、吴广大泽乡起义，旗号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张楚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”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208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修完秦始皇陵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前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207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项羽大破秦军，刘邦入咸阳，秦朝灭亡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2531" name="标题 1"/>
          <p:cNvSpPr>
            <a:spLocks noGrp="1"/>
          </p:cNvSpPr>
          <p:nvPr>
            <p:ph type="title"/>
          </p:nvPr>
        </p:nvSpPr>
        <p:spPr>
          <a:xfrm>
            <a:off x="6895465" y="940435"/>
            <a:ext cx="4917440" cy="490220"/>
          </a:xfrm>
          <a:solidFill>
            <a:srgbClr val="965C2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秦朝大事年表</a:t>
            </a:r>
            <a:endParaRPr lang="zh-CN" altLang="en-US" sz="280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8825230" y="4679315"/>
            <a:ext cx="2987675" cy="515620"/>
          </a:xfrm>
          <a:prstGeom prst="wedgeRoundRectCallout">
            <a:avLst>
              <a:gd name="adj1" fmla="val -67640"/>
              <a:gd name="adj2" fmla="val 39039"/>
              <a:gd name="adj3" fmla="val 16667"/>
            </a:avLst>
          </a:prstGeom>
          <a:solidFill>
            <a:srgbClr val="AF825D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六国与秦矛盾尖锐</a:t>
            </a:r>
            <a:endParaRPr lang="zh-CN" altLang="en-US" sz="2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810" y="1462405"/>
            <a:ext cx="6637655" cy="5048885"/>
          </a:xfrm>
          <a:prstGeom prst="rect">
            <a:avLst/>
          </a:prstGeom>
          <a:noFill/>
          <a:ln w="12700" cmpd="sng">
            <a:solidFill>
              <a:srgbClr val="AF825D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秦由于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忽视了文化对统一的功用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，用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相对落后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的秦文化来兼并和统一先进的六国文化，终为其所累，导致自身灭亡。</a:t>
            </a: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8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——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摘编自胡鸣焕</a:t>
            </a:r>
            <a:r>
              <a:rPr lang="zh-CN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《秦亡新论》</a:t>
            </a:r>
            <a:endParaRPr lang="zh-CN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:2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：始皇帝吞并六国之后，进而废置各国的王室和封建贵族，并由秦国的官僚处理政事，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这项激烈的措施使得这些牺牲者感到难以忍受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，而秦王朝推广政策时的强硬作风使得他们更加难以忍受。所以，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真正焚烧秦王朝的是六国旧贵族的复辟势力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</a:t>
            </a:r>
            <a:endParaRPr lang="zh-CN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——</a:t>
            </a:r>
            <a:r>
              <a:rPr lang="zh-CN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摘编自吴毅</a:t>
            </a:r>
            <a:r>
              <a:rPr lang="zh-CN" altLang="zh-CN" sz="280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《秦朝速亡原因新论》</a:t>
            </a:r>
            <a:endParaRPr lang="zh-CN" altLang="zh-CN" sz="2800" smtClean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>
            <p:custDataLst>
              <p:tags r:id="rId1"/>
            </p:custDataLst>
          </p:nvPr>
        </p:nvSpPr>
        <p:spPr>
          <a:xfrm>
            <a:off x="240665" y="228600"/>
            <a:ext cx="11716385" cy="6377940"/>
          </a:xfrm>
          <a:prstGeom prst="rect">
            <a:avLst/>
          </a:prstGeom>
          <a:noFill/>
          <a:ln w="12700" cmpd="sng">
            <a:solidFill>
              <a:schemeClr val="accent2">
                <a:lumMod val="75000"/>
              </a:schemeClr>
            </a:solidFill>
            <a:prstDash val="solid"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rgbClr val="843F0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教材融合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79095" y="1031875"/>
          <a:ext cx="11253470" cy="4609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485"/>
                <a:gridCol w="9785985"/>
              </a:tblGrid>
              <a:tr h="5842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纲要上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3628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选必一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0121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选必二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502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选必三</a:t>
                      </a: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8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840865" y="1031875"/>
            <a:ext cx="76974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秦统一多民族封建国家的建立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P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15</a:t>
            </a:r>
            <a:endParaRPr 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40865" y="1553845"/>
            <a:ext cx="9594850" cy="3107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课：中国古代政治制度的形成与发展  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P2-3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课：中国古代官员的选拔与管理  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P30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8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课：中国古代的法治与教化  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P44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11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课：中国古代的民族关系与对外交往  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P60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15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课：货币的使用与世界货币体系的形成  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P86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16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课：中国赋税制度的演变  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P92</a:t>
            </a:r>
            <a:endParaRPr lang="en-US" altLang="zh-CN" sz="2800">
              <a:solidFill>
                <a:schemeClr val="tx1">
                  <a:lumMod val="85000"/>
                  <a:lumOff val="15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17</a:t>
            </a:r>
            <a:r>
              <a:rPr lang="zh-CN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   中国古代的户籍制度与社会治理 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40865" y="4727575"/>
            <a:ext cx="6096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7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</a:t>
            </a:r>
            <a:r>
              <a:rPr 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：</a:t>
            </a:r>
            <a:r>
              <a:rPr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古代的商业贸易  P35</a:t>
            </a:r>
            <a:endParaRPr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12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课：水陆交通的变迁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P69-70</a:t>
            </a:r>
            <a:endParaRPr lang="en-US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40865" y="5746750"/>
            <a:ext cx="77851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第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课： 中华优秀传统文化的内涵与特点  </a:t>
            </a:r>
            <a:r>
              <a:rPr lang="en-US" altLang="zh-CN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P3</a:t>
            </a:r>
            <a:endParaRPr lang="en-US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二、秦的灭亡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（一）秦灭亡的原因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79095" y="1462405"/>
            <a:ext cx="12192635" cy="746125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秦朝的暴政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激化了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阶级矛盾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统治阶层内部矛盾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根本原因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）；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3917950"/>
            <a:ext cx="984885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、秦朝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缺乏治理统一大国的经验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、秦朝对东方六国的旧势力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缺乏有效的融合与控制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defRPr/>
            </a:pPr>
            <a:r>
              <a:rPr lang="en-US" altLang="zh-CN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、陈胜吴广的农民起义与反秦势力的壮大（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直接原因</a:t>
            </a:r>
            <a:r>
              <a:rPr lang="zh-CN" altLang="en-US" sz="28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endParaRPr lang="zh-CN" altLang="en-US" sz="28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4660" y="1931670"/>
            <a:ext cx="7254240" cy="1986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①穷奢极欲，大兴土木、建造宫殿、陵墓；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②兴师动众出外游巡、封禅，征伐繁重；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③刑法严苛，人们摇手触禁；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④焚书坑儒。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560" y="1859280"/>
            <a:ext cx="3521710" cy="295465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9" grpId="0"/>
      <p:bldP spid="9" grpId="1"/>
      <p:bldP spid="11" grpId="0"/>
      <p:bldP spid="1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二、秦的灭亡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（二）秦灭亡的过程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095" y="1462405"/>
            <a:ext cx="4055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tabLst>
                <a:tab pos="2430780" algn="l"/>
              </a:tabLst>
            </a:pPr>
            <a:r>
              <a:rPr lang="en-US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陈胜、吴广起义</a:t>
            </a:r>
            <a:endParaRPr lang="zh-CN" altLang="zh-CN" sz="2800" b="1" dirty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59635" y="2960370"/>
            <a:ext cx="5036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陈胜自立为王，号为“张楚”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4422775"/>
            <a:ext cx="40557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tabLst>
                <a:tab pos="2430780" algn="l"/>
              </a:tabLst>
            </a:pPr>
            <a:r>
              <a:rPr lang="en-US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、刘邦、项羽亡秦</a:t>
            </a:r>
            <a:endParaRPr lang="zh-CN" altLang="en-US" sz="2800" b="1" dirty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9095" y="4945380"/>
            <a:ext cx="1168527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项羽、刘邦等领导的反秦势力日益壮大。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公元前</a:t>
            </a:r>
            <a:r>
              <a:rPr lang="en-US" altLang="zh-CN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207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年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刘邦</a:t>
            </a:r>
            <a:r>
              <a:rPr lang="zh-CN" altLang="en-US" sz="2800" dirty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的军队进入咸阳，秦朝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灭</a:t>
            </a:r>
            <a:r>
              <a:rPr lang="zh-CN" altLang="en-US" sz="2800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亡。</a:t>
            </a:r>
            <a:endParaRPr lang="zh-CN" altLang="en-US" sz="2800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973580"/>
            <a:ext cx="2567940" cy="2460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  <a:tabLst>
                <a:tab pos="2430780" algn="l"/>
              </a:tabLst>
            </a:pPr>
            <a:r>
              <a:rPr lang="zh-CN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）时间：</a:t>
            </a:r>
            <a:endParaRPr lang="zh-CN" altLang="zh-CN" sz="2800" b="1" dirty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tabLst>
                <a:tab pos="2430780" algn="l"/>
              </a:tabLst>
            </a:pPr>
            <a:r>
              <a:rPr lang="zh-CN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）地点：</a:t>
            </a:r>
            <a:endParaRPr lang="zh-CN" altLang="zh-CN" sz="2800" b="1" dirty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tabLst>
                <a:tab pos="2430780" algn="l"/>
              </a:tabLst>
            </a:pPr>
            <a:r>
              <a:rPr lang="zh-CN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）政权：</a:t>
            </a:r>
            <a:endParaRPr lang="zh-CN" altLang="zh-CN" sz="2800" b="1" dirty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）地位：</a:t>
            </a:r>
            <a:endParaRPr lang="zh-CN" altLang="en-US" sz="2800" b="1" dirty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10000"/>
              </a:lnSpc>
              <a:tabLst>
                <a:tab pos="2430780" algn="l"/>
              </a:tabLst>
            </a:pPr>
            <a:r>
              <a:rPr lang="zh-CN" altLang="en-US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5</a:t>
            </a:r>
            <a:r>
              <a:rPr lang="zh-CN" altLang="en-US" sz="2800" b="1" dirty="0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）结局：</a:t>
            </a:r>
            <a:endParaRPr lang="zh-CN" altLang="en-US" sz="2800" b="1" dirty="0">
              <a:solidFill>
                <a:srgbClr val="843F0B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59635" y="1973580"/>
            <a:ext cx="39782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公元前209年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35835" y="2495550"/>
            <a:ext cx="15093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大泽乡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59635" y="3482340"/>
            <a:ext cx="60960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中国历史上第一次农民大起义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159635" y="3947160"/>
            <a:ext cx="11703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失败</a:t>
            </a:r>
            <a:endParaRPr lang="zh-CN" altLang="en-US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338060" y="142240"/>
            <a:ext cx="4472940" cy="4662805"/>
            <a:chOff x="11556" y="224"/>
            <a:chExt cx="7044" cy="734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56" y="2579"/>
              <a:ext cx="6802" cy="498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图片 104"/>
            <p:cNvPicPr/>
            <p:nvPr/>
          </p:nvPicPr>
          <p:blipFill>
            <a:blip r:embed="rId5"/>
            <a:srcRect b="45758"/>
            <a:stretch>
              <a:fillRect/>
            </a:stretch>
          </p:blipFill>
          <p:spPr>
            <a:xfrm>
              <a:off x="12088" y="224"/>
              <a:ext cx="6512" cy="235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6" grpId="0"/>
      <p:bldP spid="6" grpId="1"/>
      <p:bldP spid="7" grpId="0"/>
      <p:bldP spid="7" grpId="1"/>
      <p:bldP spid="9" grpId="0"/>
      <p:bldP spid="9" grpId="1"/>
      <p:bldP spid="10" grpId="0"/>
      <p:bldP spid="10" grpId="1"/>
      <p:bldP spid="2" grpId="0"/>
      <p:bldP spid="2" grpId="1"/>
      <p:bldP spid="3" grpId="0"/>
      <p:bldP spid="3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二、秦的灭亡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2197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（三）楚汉战争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pic>
        <p:nvPicPr>
          <p:cNvPr id="81923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9095" y="2109470"/>
            <a:ext cx="5116195" cy="3616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23"/>
          <p:cNvSpPr/>
          <p:nvPr>
            <p:custDataLst>
              <p:tags r:id="rId6"/>
            </p:custDataLst>
          </p:nvPr>
        </p:nvSpPr>
        <p:spPr>
          <a:xfrm>
            <a:off x="379095" y="1462405"/>
            <a:ext cx="7185025" cy="521970"/>
          </a:xfrm>
          <a:prstGeom prst="rect">
            <a:avLst/>
          </a:prstGeom>
          <a:solidFill>
            <a:srgbClr val="AF825D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思考：楚强汉弱，为什么反而是刘邦胜利了？</a:t>
            </a:r>
            <a:endParaRPr lang="zh-CN" altLang="en-US" sz="2800" b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13" name="表格 12"/>
          <p:cNvGraphicFramePr/>
          <p:nvPr>
            <p:custDataLst>
              <p:tags r:id="rId7"/>
            </p:custDataLst>
          </p:nvPr>
        </p:nvGraphicFramePr>
        <p:xfrm>
          <a:off x="5596255" y="2185670"/>
          <a:ext cx="6225540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650"/>
                <a:gridCol w="3183890"/>
              </a:tblGrid>
              <a:tr h="45148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刘邦</a:t>
                      </a:r>
                      <a:endParaRPr lang="zh-CN" altLang="en-US" sz="2400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>
                          <a:solidFill>
                            <a:schemeClr val="tx1"/>
                          </a:solidFill>
                          <a:effectLst/>
                          <a:latin typeface="华文中宋" panose="02010600040101010101" charset="-122"/>
                          <a:ea typeface="华文中宋" panose="02010600040101010101" charset="-122"/>
                        </a:rPr>
                        <a:t>项羽</a:t>
                      </a:r>
                      <a:endParaRPr lang="zh-CN" altLang="en-US" sz="2400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16649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28587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63119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>
                        <a:solidFill>
                          <a:schemeClr val="tx1"/>
                        </a:solidFill>
                        <a:effectLst/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1928" name="Rectangle 5"/>
          <p:cNvSpPr/>
          <p:nvPr>
            <p:custDataLst>
              <p:tags r:id="rId8"/>
            </p:custDataLst>
          </p:nvPr>
        </p:nvSpPr>
        <p:spPr>
          <a:xfrm>
            <a:off x="5495290" y="2626995"/>
            <a:ext cx="3113405" cy="116649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0" hangingPunct="0">
              <a:spcBef>
                <a:spcPct val="20000"/>
              </a:spcBef>
            </a:pPr>
            <a:r>
              <a:rPr lang="en-US" altLang="zh-CN" sz="2000">
                <a:solidFill>
                  <a:srgbClr val="333333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en-US" altLang="en-US" sz="24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进驻咸阳，废除秦法，“约法三章”，得民心</a:t>
            </a:r>
            <a:r>
              <a:rPr lang="en-US" altLang="en-US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en-US" altLang="en-US"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1927" name="Rectangle 4"/>
          <p:cNvSpPr/>
          <p:nvPr>
            <p:custDataLst>
              <p:tags r:id="rId9"/>
            </p:custDataLst>
          </p:nvPr>
        </p:nvSpPr>
        <p:spPr>
          <a:xfrm>
            <a:off x="8732520" y="2626995"/>
            <a:ext cx="3088640" cy="9366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defTabSz="914400" eaLnBrk="0" hangingPunct="0">
              <a:spcBef>
                <a:spcPct val="20000"/>
              </a:spcBef>
              <a:buClrTx/>
              <a:buSzPct val="100000"/>
              <a:buFontTx/>
              <a:buNone/>
            </a:pPr>
            <a:r>
              <a:rPr lang="zh-CN" altLang="en-US" sz="2400">
                <a:effectLst/>
                <a:latin typeface="华文中宋" panose="02010600040101010101" charset="-122"/>
                <a:ea typeface="华文中宋" panose="02010600040101010101" charset="-122"/>
              </a:rPr>
              <a:t>进入咸阳，放纵部下烧杀抢掠，失民心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</a:rPr>
              <a:t>。</a:t>
            </a:r>
            <a:endParaRPr lang="zh-CN" altLang="en-US" sz="2800"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1926" name="Rectangle 3"/>
          <p:cNvSpPr/>
          <p:nvPr>
            <p:custDataLst>
              <p:tags r:id="rId10"/>
            </p:custDataLst>
          </p:nvPr>
        </p:nvSpPr>
        <p:spPr>
          <a:xfrm>
            <a:off x="5666105" y="4070350"/>
            <a:ext cx="2942590" cy="7207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algn="just" eaLnBrk="0" hangingPunct="0">
              <a:spcBef>
                <a:spcPct val="20000"/>
              </a:spcBef>
            </a:pPr>
            <a:r>
              <a:rPr lang="en-US" altLang="zh-CN" sz="24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en-US" altLang="en-US" sz="24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广纳人才，势力壮大。</a:t>
            </a:r>
            <a:endParaRPr lang="en-US" altLang="en-US" sz="2400"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1940" name="Rectangle 104"/>
          <p:cNvSpPr/>
          <p:nvPr>
            <p:custDataLst>
              <p:tags r:id="rId11"/>
            </p:custDataLst>
          </p:nvPr>
        </p:nvSpPr>
        <p:spPr>
          <a:xfrm>
            <a:off x="8785225" y="3964940"/>
            <a:ext cx="3037205" cy="93218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 algn="just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en-US" sz="2400">
                <a:effectLst/>
                <a:latin typeface="华文中宋" panose="02010600040101010101" charset="-122"/>
                <a:ea typeface="华文中宋" panose="02010600040101010101" charset="-122"/>
              </a:rPr>
              <a:t>刚愎自用，众叛亲离，依赖武力，实力削弱。</a:t>
            </a:r>
            <a:endParaRPr lang="en-US" altLang="en-US" sz="2400"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1943" name="Text Box 111"/>
          <p:cNvSpPr/>
          <p:nvPr>
            <p:custDataLst>
              <p:tags r:id="rId12"/>
            </p:custDataLst>
          </p:nvPr>
        </p:nvSpPr>
        <p:spPr>
          <a:xfrm>
            <a:off x="638810" y="5927725"/>
            <a:ext cx="3103245" cy="521970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28600" indent="-228600" algn="l" defTabSz="914400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u="none" baseline="0">
                <a:solidFill>
                  <a:schemeClr val="tx1"/>
                </a:solidFill>
                <a:effectLst/>
                <a:latin typeface="Calibri" panose="020F0502020204030204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</a:rPr>
              <a:t>得民心者，得天下</a:t>
            </a:r>
            <a:endParaRPr lang="en-US" altLang="en-US" b="1">
              <a:solidFill>
                <a:srgbClr val="C00000"/>
              </a:solidFill>
              <a:effectLst/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90060" y="5927725"/>
            <a:ext cx="5882640" cy="521970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t">
            <a:spAutoFit/>
          </a:bodyPr>
          <a:lstStyle/>
          <a:p>
            <a:r>
              <a:rPr 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sym typeface="+mn-ea"/>
              </a:rPr>
              <a:t>唯物史观：人民群众是历史的创造者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061075" y="5186045"/>
            <a:ext cx="25476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effectLst/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主张统一集权。</a:t>
            </a:r>
            <a:endParaRPr lang="zh-CN" altLang="en-US" sz="2400">
              <a:effectLst/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74480" y="5182235"/>
            <a:ext cx="2465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分封政策失当。</a:t>
            </a:r>
            <a:endParaRPr lang="en-US" altLang="zh-CN" sz="2400">
              <a:solidFill>
                <a:srgbClr val="000000"/>
              </a:solidFill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1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" grpId="0" animBg="1"/>
      <p:bldP spid="12" grpId="1" animBg="1"/>
      <p:bldP spid="81928" grpId="0"/>
      <p:bldP spid="81928" grpId="1"/>
      <p:bldP spid="81927" grpId="0"/>
      <p:bldP spid="81927" grpId="1"/>
      <p:bldP spid="81926" grpId="0"/>
      <p:bldP spid="81926" grpId="1"/>
      <p:bldP spid="81940" grpId="0"/>
      <p:bldP spid="81940" grpId="1"/>
      <p:bldP spid="81943" grpId="0" animBg="1"/>
      <p:bldP spid="81943" grpId="1" animBg="1"/>
      <p:bldP spid="14" grpId="0" animBg="1"/>
      <p:bldP spid="14" grpId="1" animBg="1"/>
      <p:bldP spid="15" grpId="0"/>
      <p:bldP spid="15" grpId="1"/>
      <p:bldP spid="20" grpId="0"/>
      <p:bldP spid="2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三、课程总结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379730" y="892810"/>
            <a:ext cx="3815715" cy="52197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228600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知识扩充：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</a:rPr>
              <a:t>周秦之变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</a:endParaRPr>
          </a:p>
        </p:txBody>
      </p:sp>
      <p:sp>
        <p:nvSpPr>
          <p:cNvPr id="23555" name="Text Box 8"/>
          <p:cNvSpPr txBox="1"/>
          <p:nvPr/>
        </p:nvSpPr>
        <p:spPr>
          <a:xfrm>
            <a:off x="379095" y="1475740"/>
            <a:ext cx="11456670" cy="3538220"/>
          </a:xfrm>
          <a:prstGeom prst="rect">
            <a:avLst/>
          </a:prstGeom>
          <a:noFill/>
          <a:ln w="12700" cmpd="sng">
            <a:solidFill>
              <a:srgbClr val="AF825D"/>
            </a:solidFill>
            <a:prstDash val="solid"/>
          </a:ln>
        </p:spPr>
        <p:txBody>
          <a:bodyPr wrap="square" anchor="t">
            <a:spAutoFit/>
          </a:bodyPr>
          <a:lstStyle/>
          <a:p>
            <a:pPr lvl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</a:t>
            </a: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秦国灭亡周朝、横扫六国后统一中国，建立秦朝，这绝不仅仅是一次普通的改朝换代，事实上这是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中华文明在历史上第一次大变革，被称为“周秦之变”</a:t>
            </a: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    </a:t>
            </a:r>
            <a:endParaRPr lang="zh-CN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lvl="0" algn="l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</a:pP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秦朝之前，中国只是一个文化层面的概念；然而秦朝之后，中国则是一个统一的大帝国，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是秦朝的建立，第一次使中国由一个抽象的地理名称转为具体的大一统帝国</a:t>
            </a: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。这直接影响到后来中国两千年的历史，即使是清朝灭亡帝制结束了，</a:t>
            </a:r>
            <a:r>
              <a:rPr lang="zh-CN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“大一统”</a:t>
            </a:r>
            <a:r>
              <a:rPr lang="zh-CN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理念仍然是根植于中华民族心中。秦朝是中国历史上第一个大一统王朝。</a:t>
            </a:r>
            <a:endParaRPr lang="zh-CN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grpSp>
        <p:nvGrpSpPr>
          <p:cNvPr id="5" name="组合 4"/>
          <p:cNvGrpSpPr/>
          <p:nvPr>
            <p:custDataLst>
              <p:tags r:id="rId3"/>
            </p:custDataLst>
          </p:nvPr>
        </p:nvGrpSpPr>
        <p:grpSpPr>
          <a:xfrm>
            <a:off x="379095" y="5074920"/>
            <a:ext cx="5290185" cy="1357630"/>
            <a:chOff x="304" y="8071"/>
            <a:chExt cx="8331" cy="2138"/>
          </a:xfrm>
        </p:grpSpPr>
        <p:sp>
          <p:nvSpPr>
            <p:cNvPr id="21" name="文本框 20"/>
            <p:cNvSpPr txBox="1"/>
            <p:nvPr>
              <p:custDataLst>
                <p:tags r:id="rId4"/>
              </p:custDataLst>
            </p:nvPr>
          </p:nvSpPr>
          <p:spPr>
            <a:xfrm>
              <a:off x="305" y="8709"/>
              <a:ext cx="8330" cy="1501"/>
            </a:xfrm>
            <a:prstGeom prst="rect">
              <a:avLst/>
            </a:prstGeom>
            <a:noFill/>
            <a:ln w="12700" cmpd="sng">
              <a:solidFill>
                <a:srgbClr val="850212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6E0210"/>
                  </a:solidFill>
                  <a:latin typeface="华文中宋" panose="02010600040101010101" charset="-122"/>
                  <a:ea typeface="华文中宋" panose="02010600040101010101" charset="-122"/>
                </a:rPr>
                <a:t>王权有限、宗法分封、贵族政治、以礼治国、</a:t>
              </a:r>
              <a:r>
                <a:rPr lang="zh-CN" altLang="en-US" sz="2800" b="1">
                  <a:solidFill>
                    <a:srgbClr val="6E0210"/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井田制、</a:t>
              </a:r>
              <a:r>
                <a:rPr lang="zh-CN" altLang="en-US" sz="2800" b="1">
                  <a:solidFill>
                    <a:srgbClr val="6E0210"/>
                  </a:solidFill>
                  <a:latin typeface="华文中宋" panose="02010600040101010101" charset="-122"/>
                  <a:ea typeface="华文中宋" panose="02010600040101010101" charset="-122"/>
                </a:rPr>
                <a:t>华夷对立</a:t>
              </a:r>
              <a:endParaRPr lang="zh-CN" altLang="en-US" sz="2800" b="1">
                <a:solidFill>
                  <a:srgbClr val="6E021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5"/>
              </p:custDataLst>
            </p:nvPr>
          </p:nvSpPr>
          <p:spPr>
            <a:xfrm>
              <a:off x="304" y="8071"/>
              <a:ext cx="8330" cy="622"/>
            </a:xfrm>
            <a:prstGeom prst="rect">
              <a:avLst/>
            </a:prstGeom>
            <a:solidFill>
              <a:srgbClr val="6E021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latin typeface="华文中宋" panose="02010600040101010101" charset="-122"/>
                  <a:ea typeface="华文中宋" panose="02010600040101010101" charset="-122"/>
                </a:rPr>
                <a:t>西周</a:t>
              </a:r>
              <a:endParaRPr lang="zh-CN" altLang="en-US" sz="28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grpSp>
        <p:nvGrpSpPr>
          <p:cNvPr id="16" name="组合 15"/>
          <p:cNvGrpSpPr/>
          <p:nvPr>
            <p:custDataLst>
              <p:tags r:id="rId6"/>
            </p:custDataLst>
          </p:nvPr>
        </p:nvGrpSpPr>
        <p:grpSpPr>
          <a:xfrm>
            <a:off x="6288405" y="5074920"/>
            <a:ext cx="5547360" cy="1357630"/>
            <a:chOff x="9964" y="8071"/>
            <a:chExt cx="8736" cy="2138"/>
          </a:xfrm>
        </p:grpSpPr>
        <p:sp>
          <p:nvSpPr>
            <p:cNvPr id="22" name="文本框 21"/>
            <p:cNvSpPr txBox="1"/>
            <p:nvPr>
              <p:custDataLst>
                <p:tags r:id="rId7"/>
              </p:custDataLst>
            </p:nvPr>
          </p:nvSpPr>
          <p:spPr>
            <a:xfrm>
              <a:off x="9964" y="8709"/>
              <a:ext cx="8735" cy="1501"/>
            </a:xfrm>
            <a:prstGeom prst="rect">
              <a:avLst/>
            </a:prstGeom>
            <a:noFill/>
            <a:ln w="12700" cmpd="sng">
              <a:solidFill>
                <a:srgbClr val="C00000"/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 b="1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皇帝专制、</a:t>
              </a:r>
              <a:r>
                <a:rPr lang="zh-CN" altLang="en-US" sz="2800" b="1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中央集权、官僚政治</a:t>
              </a:r>
              <a:endPara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  <a:p>
              <a:r>
                <a:rPr lang="zh-CN" altLang="en-US" sz="2800" b="1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以法治国、</a:t>
              </a:r>
              <a:r>
                <a:rPr lang="zh-CN" altLang="en-US" sz="2800" b="1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  <a:sym typeface="+mn-ea"/>
                </a:rPr>
                <a:t>小农经济、</a:t>
              </a:r>
              <a:r>
                <a:rPr lang="zh-CN" altLang="en-US" sz="2800" b="1">
                  <a:solidFill>
                    <a:srgbClr val="C00000"/>
                  </a:solidFill>
                  <a:latin typeface="华文中宋" panose="02010600040101010101" charset="-122"/>
                  <a:ea typeface="华文中宋" panose="02010600040101010101" charset="-122"/>
                </a:rPr>
                <a:t>统一多民族</a:t>
              </a:r>
              <a:endPara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8"/>
              </p:custDataLst>
            </p:nvPr>
          </p:nvSpPr>
          <p:spPr>
            <a:xfrm>
              <a:off x="9964" y="8071"/>
              <a:ext cx="8736" cy="62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>
                  <a:latin typeface="华文中宋" panose="02010600040101010101" charset="-122"/>
                  <a:ea typeface="华文中宋" panose="02010600040101010101" charset="-122"/>
                </a:rPr>
                <a:t>秦朝</a:t>
              </a:r>
              <a:endParaRPr lang="zh-CN" altLang="en-US" sz="2800">
                <a:latin typeface="华文中宋" panose="02010600040101010101" charset="-122"/>
                <a:ea typeface="华文中宋" panose="02010600040101010101" charset="-122"/>
              </a:endParaRPr>
            </a:p>
          </p:txBody>
        </p:sp>
      </p:grpSp>
      <p:sp>
        <p:nvSpPr>
          <p:cNvPr id="28" name="右箭头 27"/>
          <p:cNvSpPr/>
          <p:nvPr>
            <p:custDataLst>
              <p:tags r:id="rId9"/>
            </p:custDataLst>
          </p:nvPr>
        </p:nvSpPr>
        <p:spPr>
          <a:xfrm>
            <a:off x="5715000" y="5669915"/>
            <a:ext cx="527685" cy="46101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三、课程总结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9730" y="892810"/>
            <a:ext cx="3815715" cy="521970"/>
          </a:xfrm>
          <a:prstGeom prst="rect">
            <a:avLst/>
          </a:prstGeom>
          <a:solidFill>
            <a:srgbClr val="C00000"/>
          </a:solidFill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indent="228600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知识扩充：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</a:rPr>
              <a:t>周秦之变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5445" y="892810"/>
            <a:ext cx="35172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——</a:t>
            </a:r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charset="-122"/>
                <a:sym typeface="+mn-ea"/>
              </a:rPr>
              <a:t>政治文明的转型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7810" y="1487805"/>
            <a:ext cx="11563350" cy="4225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、中央君主权力由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分散到集中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由商周天子权力的尚未集中到秦朝君主集权的“皇帝制”。 </a:t>
            </a:r>
            <a:endParaRPr lang="en-US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、地方权力由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分散独立到中央集权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由独立性较强的分封制到集权于中央的郡县制。</a:t>
            </a:r>
            <a:endParaRPr lang="en-US" altLang="zh-CN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、由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贵族政治到官僚政治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由商周时期的贵族世袭到秦朝官员由皇帝任命。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</a:pP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、大一统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: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从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名义上的“天下共主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”、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观念上的“天下一家”到制度上的大一统，地域上真正的统一，思想上的统一</a:t>
            </a:r>
            <a:r>
              <a:rPr lang="en-US" altLang="zh-CN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经济文化层面的统一，统一多民族封建国家真正形成。</a:t>
            </a:r>
            <a:endParaRPr lang="zh-CN" altLang="en-US" sz="2800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78460" y="2992120"/>
            <a:ext cx="11374120" cy="2306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、秦末，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“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天下苦秦久矣”,但在推翻秦朝的战争中各地的表现不同:表现最激烈的是南方的楚人,其次是齐和赵,再次是韩、魏、燕;至于关中秦地,则完全没有发生反秦暴动。由此可知（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A.秦王朝未能实现文化心理统合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B.东方六国受暴政的摧残更严重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C.关中秦地的政治经济优势明显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D.那县制的推行激化了社会矛盾，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895965" y="4164330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8460" y="901065"/>
            <a:ext cx="11187430" cy="2009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1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（2021.6·浙江高考·2）</a:t>
            </a: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秦兵马俑造型精美，比例匀称，神态逼真，威武雄壮的军阵生动再现了秦统一中国的磅礴气势。秦兵马俑大型艺术群塑体现了（　　）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A．和当地的自然环境和谐地融为一体   B．实用性与装饰性精确巧妙地结合</a:t>
            </a:r>
            <a:endParaRPr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C．鲜明的民本意识和高超的表现技巧   D．高度概括和细腻写实的艺术手法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0895965" y="1761490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D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948055"/>
            <a:ext cx="10367645" cy="4333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30000"/>
              </a:lnSpc>
              <a:buClrTx/>
              <a:buSzTx/>
              <a:buFontTx/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、</a:t>
            </a: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（2022·湖北高考·2）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下列关于秦汉历史的记述，集中反映了（　　）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A．统一多民族国家形成与发展         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B．家国同构模式改变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30000"/>
              </a:lnSpc>
              <a:buClrTx/>
              <a:buSzTx/>
              <a:buFontTx/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C．“大一统”的观念开始出现          D．华夏认同不断增强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  <a:p>
            <a:pPr>
              <a:lnSpc>
                <a:spcPct val="110000"/>
              </a:lnSpc>
              <a:buClrTx/>
              <a:buSzTx/>
              <a:buFontTx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55930" y="1686560"/>
          <a:ext cx="10622280" cy="1904365"/>
        </p:xfrm>
        <a:graphic>
          <a:graphicData uri="http://schemas.openxmlformats.org/drawingml/2006/table">
            <a:tbl>
              <a:tblPr/>
              <a:tblGrid>
                <a:gridCol w="6308090"/>
                <a:gridCol w="4314190"/>
              </a:tblGrid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_GB2312" panose="02010609030101010101" charset="-122"/>
                        </a:rPr>
                        <a:t>文献记述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楷体_GB2312" panose="02010609030101010101" charset="-122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_GB2312" panose="02010609030101010101" charset="-122"/>
                        </a:rPr>
                        <a:t>出处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楷体_GB2312" panose="02010609030101010101" charset="-122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72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_GB2312" panose="02010609030101010101" charset="-122"/>
                        </a:rPr>
                        <a:t>秦并海内，兼诸侯，南面称帝，以养四海。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楷体_GB2312" panose="02010609030101010101" charset="-122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_GB2312" panose="02010609030101010101" charset="-122"/>
                        </a:rPr>
                        <a:t>贾谊《过秦论》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楷体_GB2312" panose="02010609030101010101" charset="-122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63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_GB2312" panose="02010609030101010101" charset="-122"/>
                        </a:rPr>
                        <a:t>拨乱诛暴，平定海内，卒践帝祚，成于汉家。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楷体_GB2312" panose="02010609030101010101" charset="-122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《史记·秦楚之际月表序》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楷体_GB2312" panose="02010609030101010101" charset="-122"/>
                        </a:rPr>
                        <a:t>接汉绪，茂育群生，恢复疆宇。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楷体_GB2312" panose="02010609030101010101" charset="-122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400" b="0">
                          <a:latin typeface="黑体" panose="02010609060101010101" pitchFamily="49" charset="-122"/>
                          <a:ea typeface="黑体" panose="02010609060101010101" pitchFamily="49" charset="-122"/>
                          <a:cs typeface="黑体" panose="02010609060101010101" pitchFamily="49" charset="-122"/>
                        </a:rPr>
                        <a:t>《后汉书·班固传》</a:t>
                      </a:r>
                      <a:endParaRPr lang="en-US" altLang="en-US" sz="2400" b="0">
                        <a:latin typeface="黑体" panose="02010609060101010101" pitchFamily="49" charset="-122"/>
                        <a:ea typeface="黑体" panose="02010609060101010101" pitchFamily="49" charset="-122"/>
                        <a:cs typeface="黑体" panose="02010609060101010101" pitchFamily="49" charset="-122"/>
                      </a:endParaRPr>
                    </a:p>
                  </a:txBody>
                  <a:tcPr marL="75564" marR="75564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0561955" y="3590925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A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79095" y="4919980"/>
            <a:ext cx="11663680" cy="189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3580"/>
              </a:lnSpc>
            </a:pPr>
            <a:r>
              <a:rPr lang="en-US" altLang="zh-CN"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4</a:t>
            </a:r>
            <a:r>
              <a:rPr lang="zh-CN" altLang="en-US"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</a:t>
            </a:r>
            <a:r>
              <a:rPr lang="en-US" altLang="zh-CN" sz="24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（2016·上海·6）</a:t>
            </a:r>
            <a:r>
              <a:rPr lang="en-US" altLang="zh-CN" sz="24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《读通鉴论》曰：“两端争胜，而徒为无益之论者，辨封建者是也。□□□□，垂二千年而弗能改矣。”句中省略处应填入(　　)</a:t>
            </a:r>
            <a:endParaRPr lang="en-US" altLang="zh-CN" sz="240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fontAlgn="auto">
              <a:lnSpc>
                <a:spcPts val="3580"/>
              </a:lnSpc>
            </a:pPr>
            <a:r>
              <a:rPr lang="en-US" altLang="zh-CN" sz="240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A．分封之制      B．郡县之制    C．郡国并行      D．行省制度</a:t>
            </a:r>
            <a:endParaRPr lang="en-US" altLang="zh-CN" sz="2800" smtClean="0"/>
          </a:p>
          <a:p>
            <a:endParaRPr lang="zh-CN" altLang="zh-CN" sz="2800"/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10746740" y="5410200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B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0"/>
      <p:bldP spid="12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7830" y="914400"/>
            <a:ext cx="11438890" cy="36360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5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、(2023·湖北高考·2)司马迁认为，在推翻秦王朝过程中，项羽是天下诸侯的盟主，  “位虽不终，近古以来未尝有也”,故而在《史记》中将项羽列入本纪。唐代史学家刘知几则指出：  “霸王者，即当时诸侯。诸侯而称本纪，求名责实，再三乖谬。”两者认识不同的根源在于(    )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A.史书编纂体例的选择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B.正统观念的左右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C.历史叙述原则的取向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        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D.情感倾向的影响</a:t>
            </a: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20000"/>
              </a:lnSpc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10561955" y="2284730"/>
            <a:ext cx="9550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>
                <a:solidFill>
                  <a:srgbClr val="C00000"/>
                </a:solidFill>
              </a:rPr>
              <a:t>C</a:t>
            </a:r>
            <a:endParaRPr lang="en-US" altLang="zh-CN" sz="9600" b="1">
              <a:solidFill>
                <a:srgbClr val="C0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7830" y="3787140"/>
            <a:ext cx="11332845" cy="1863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解析：由材料“在《史记》中将项羽列入本纪”·诸侯而称本纪，求名责实，再三乖谬”可知司马迁基于项羽对历史发展的推动作用，故将项羽列入本纪，而刘知幾认为必须身为天子才能立为本纪，如果身为诸侯，就绝无设为本纪之理，所以两者认识不同的根源在于历史叙述原则的取向，故选C项。</a:t>
            </a:r>
            <a:endParaRPr lang="zh-CN" altLang="en-US" sz="2400">
              <a:solidFill>
                <a:srgbClr val="C0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204720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考情考向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79095" y="937260"/>
          <a:ext cx="11370310" cy="5274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043170"/>
                <a:gridCol w="5488940"/>
              </a:tblGrid>
              <a:tr h="457200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考情分析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全国卷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地方卷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2651760">
                <a:tc v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2019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全国</a:t>
                      </a: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Ⅱ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卷</a:t>
                      </a: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秦中央集权制度的形成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湖南卷·秦朝选官制度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浙江卷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皇帝制度、三公九卿制、郡县制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天津卷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楚汉战争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海南卷·秦君主专制中央集权制度</a:t>
                      </a:r>
                      <a:endParaRPr lang="zh-CN" altLang="en-US" sz="2400" dirty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2023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湖北卷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·《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史记</a:t>
                      </a:r>
                      <a:r>
                        <a:rPr lang="en-US" altLang="zh-CN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》</a:t>
                      </a:r>
                      <a:r>
                        <a:rPr lang="zh-CN" altLang="en-US" sz="24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对项羽评价</a:t>
                      </a:r>
                      <a:endParaRPr lang="zh-CN" altLang="en-US" sz="24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2021</a:t>
                      </a:r>
                      <a:r>
                        <a:rPr lang="zh-CN" altLang="en-US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浙江卷</a:t>
                      </a:r>
                      <a:r>
                        <a:rPr lang="en-US" altLang="zh-CN" sz="2400" b="0" dirty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·</a:t>
                      </a:r>
                      <a:r>
                        <a:rPr lang="zh-CN" altLang="en-US" sz="2400" dirty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秦的统一</a:t>
                      </a:r>
                      <a:endParaRPr lang="en-US" altLang="zh-CN" sz="2400" b="0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  <a:sym typeface="+mn-ea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1324610">
                <a:tc>
                  <a:txBody>
                    <a:bodyPr/>
                    <a:lstStyle/>
                    <a:p>
                      <a:pPr>
                        <a:lnSpc>
                          <a:spcPct val="170000"/>
                        </a:lnSpc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考向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分析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400" b="1">
                          <a:solidFill>
                            <a:schemeClr val="tx1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考查方式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226820" y="4115435"/>
            <a:ext cx="75545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、秦朝巩固和加强大一统的措施；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、秦朝崩溃的原因；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r>
              <a:rPr lang="en-US" altLang="zh-CN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4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、民族政策和边疆的管理制度。</a:t>
            </a:r>
            <a:endParaRPr lang="zh-CN" altLang="en-US" sz="24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27455" y="5382260"/>
            <a:ext cx="105225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华文中宋" panose="02010600040101010101" charset="-122"/>
                <a:ea typeface="华文中宋" panose="02010600040101010101" charset="-122"/>
              </a:rPr>
              <a:t>利用文献、考古资料，考查秦统一的背景、过程和影响，或者从史学理论角度关联秦代历史事件，还利用新材料，创设情境，与汉代关联考查。</a:t>
            </a:r>
            <a:endParaRPr lang="zh-CN" altLang="en-US" sz="24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805243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阶段特征：秦朝（公元前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221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年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—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公元前</a:t>
            </a:r>
            <a:r>
              <a:rPr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207</a:t>
            </a:r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年）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379095" y="894080"/>
          <a:ext cx="11325225" cy="451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5225"/>
              </a:tblGrid>
              <a:tr h="14287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政治上：</a:t>
                      </a:r>
                      <a:endParaRPr lang="zh-CN" altLang="en-US" sz="2800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>
                        <a:buNone/>
                      </a:pPr>
                      <a:endParaRPr lang="zh-CN" altLang="en-US"/>
                    </a:p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91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经济上：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思想文化上：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987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solidFill>
                            <a:srgbClr val="C00000"/>
                          </a:solidFill>
                          <a:latin typeface="华文中宋" panose="02010600040101010101" charset="-122"/>
                          <a:ea typeface="华文中宋" panose="02010600040101010101" charset="-122"/>
                        </a:rPr>
                        <a:t>民族关系上：</a:t>
                      </a:r>
                      <a:endParaRPr lang="zh-CN" altLang="en-US" sz="2800" b="1">
                        <a:solidFill>
                          <a:srgbClr val="C00000"/>
                        </a:solidFill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378460" y="894080"/>
            <a:ext cx="1132586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FontTx/>
            </a:pPr>
            <a:r>
              <a:rPr 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       </a:t>
            </a:r>
            <a:r>
              <a:rPr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统一多民族封建国家</a:t>
            </a:r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建立</a:t>
            </a:r>
            <a:r>
              <a:rPr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,奠定了中国的</a:t>
            </a:r>
            <a:r>
              <a:rPr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政治版图</a:t>
            </a:r>
            <a:r>
              <a:rPr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专制主义中央集权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制度</a:t>
            </a:r>
            <a:r>
              <a:rPr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确立并</a:t>
            </a:r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发展，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皇帝制度</a:t>
            </a:r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三公九卿制</a:t>
            </a:r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郡县制</a:t>
            </a:r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文书制度</a:t>
            </a:r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官僚政治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取代贵族政治。</a:t>
            </a:r>
            <a:endParaRPr lang="zh-CN" altLang="en-US" sz="2800"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8460" y="2352040"/>
            <a:ext cx="113226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00000"/>
              </a:lnSpc>
              <a:spcBef>
                <a:spcPct val="0"/>
              </a:spcBef>
              <a:buClrTx/>
              <a:buSzTx/>
              <a:buFontTx/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        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封建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土地私有制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得以确立和巩固,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小农经济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发展；国家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统一度量衡、车轨、货币，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开凿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灵渠</a:t>
            </a:r>
            <a:r>
              <a:rPr lang="zh-CN" altLang="en-US" sz="2800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，加强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经济联系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；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赋役沉重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26030" y="3331845"/>
            <a:ext cx="96735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推崇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法家，</a:t>
            </a:r>
            <a:r>
              <a:rPr 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焚书坑儒</a:t>
            </a:r>
            <a:r>
              <a:rPr lang="en-US" alt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思想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专制</a:t>
            </a:r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sz="2800">
                <a:solidFill>
                  <a:srgbClr val="C0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统一文字</a:t>
            </a:r>
            <a:r>
              <a:rPr lang="zh-CN" sz="2800"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52120" y="3975735"/>
            <a:ext cx="112522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                   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统一多民族国家的建立，促进了</a:t>
            </a:r>
            <a:r>
              <a:rPr lang="zh-CN" altLang="en-US" sz="2800" b="1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民族交融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，推动了中华民族</a:t>
            </a:r>
            <a:r>
              <a:rPr lang="zh-CN" altLang="en-US" sz="2800" dirty="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多元一体</a:t>
            </a:r>
            <a:r>
              <a:rPr lang="zh-CN" altLang="en-US" sz="2800" dirty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格局的形成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北击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匈奴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，南抚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夷越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，与少数民族和多于战，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设立机构，</a:t>
            </a:r>
            <a:r>
              <a:rPr lang="zh-CN" altLang="en-US" sz="2800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加强管理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边疆</a:t>
            </a:r>
            <a:r>
              <a:rPr lang="zh-CN" altLang="en-US" sz="28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宋体" panose="02010600030101010101" pitchFamily="2" charset="-122"/>
              </a:rPr>
              <a:t>民族事务。</a:t>
            </a:r>
            <a:endParaRPr lang="zh-CN" altLang="en-US" sz="280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9095" y="5485130"/>
            <a:ext cx="11325225" cy="953135"/>
          </a:xfrm>
          <a:prstGeom prst="rect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黑体" panose="02010609060101010101" pitchFamily="49" charset="-122"/>
                <a:sym typeface="+mn-ea"/>
              </a:rPr>
              <a:t>总体特征：我国统一多民族封建国家的形成与初步发展时期，奠定了大一统中央集权国家治理的基本模式。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  <a:cs typeface="黑体" panose="02010609060101010101" pitchFamily="49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83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（一）秦统一的条件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（客观条件）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3252" name="Rectangle 1"/>
          <p:cNvSpPr/>
          <p:nvPr>
            <p:custDataLst>
              <p:tags r:id="rId4"/>
            </p:custDataLst>
          </p:nvPr>
        </p:nvSpPr>
        <p:spPr>
          <a:xfrm>
            <a:off x="379095" y="1462088"/>
            <a:ext cx="11480165" cy="1769110"/>
          </a:xfrm>
          <a:prstGeom prst="rect">
            <a:avLst/>
          </a:prstGeom>
          <a:noFill/>
          <a:ln w="9525">
            <a:noFill/>
          </a:ln>
        </p:spPr>
        <p:txBody>
          <a:bodyPr wrap="square" bIns="0" anchor="ctr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8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材料</a:t>
            </a:r>
            <a:r>
              <a:rPr lang="en-US" altLang="zh-CN" sz="28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altLang="en-US" sz="28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：争地以战，杀人盈野；争城以战，杀人盈城。</a:t>
            </a:r>
            <a:endParaRPr lang="en-US" altLang="zh-CN" sz="2800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                                          ——《</a:t>
            </a:r>
            <a:r>
              <a:rPr lang="zh-CN" altLang="en-US" sz="28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孟子</a:t>
            </a:r>
            <a:r>
              <a:rPr lang="en-US" altLang="zh-CN" sz="28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·</a:t>
            </a:r>
            <a:r>
              <a:rPr lang="zh-CN" altLang="en-US" sz="28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离娄下</a:t>
            </a:r>
            <a:r>
              <a:rPr lang="en-US" altLang="zh-CN" sz="2800">
                <a:solidFill>
                  <a:srgbClr val="333333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endParaRPr lang="en-US" altLang="zh-CN" sz="2800">
              <a:solidFill>
                <a:srgbClr val="333333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：分裂割据不利于经济、文化的交流，各国各阶层都渴望统一。</a:t>
            </a:r>
            <a:endParaRPr lang="en-US" altLang="zh-CN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樊树志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国史概要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》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</a:rPr>
              <a:t> </a:t>
            </a:r>
            <a:endParaRPr lang="en-US" altLang="zh-CN" sz="28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3254" name="矩形 29"/>
          <p:cNvSpPr/>
          <p:nvPr>
            <p:custDataLst>
              <p:tags r:id="rId5"/>
            </p:custDataLst>
          </p:nvPr>
        </p:nvSpPr>
        <p:spPr>
          <a:xfrm>
            <a:off x="504190" y="3516630"/>
            <a:ext cx="8682990" cy="521970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①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长期战乱给社会带来巨大灾难，人民渴望安定统一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4277" name="矩形 6"/>
          <p:cNvSpPr/>
          <p:nvPr>
            <p:custDataLst>
              <p:tags r:id="rId6"/>
            </p:custDataLst>
          </p:nvPr>
        </p:nvSpPr>
        <p:spPr>
          <a:xfrm>
            <a:off x="488950" y="4245928"/>
            <a:ext cx="8697913" cy="521970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  <a:sym typeface="Arial" panose="020B0604020202020204" pitchFamily="34" charset="0"/>
              </a:rPr>
              <a:t>②</a:t>
            </a:r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各地域经济发展，要求打破政治分裂所带来的阻碍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950" y="5041265"/>
            <a:ext cx="11314430" cy="953135"/>
          </a:xfrm>
          <a:prstGeom prst="rect">
            <a:avLst/>
          </a:prstGeom>
          <a:solidFill>
            <a:schemeClr val="bg1"/>
          </a:solidFill>
          <a:ln w="12700" cmpd="sng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注意：战国后期出现了由分裂走向国家统一的历史发展趋势，统一是历史必然。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189595" y="153670"/>
            <a:ext cx="3669030" cy="1827530"/>
            <a:chOff x="12897" y="242"/>
            <a:chExt cx="5778" cy="2878"/>
          </a:xfrm>
        </p:grpSpPr>
        <p:pic>
          <p:nvPicPr>
            <p:cNvPr id="100" name="图片 99"/>
            <p:cNvPicPr/>
            <p:nvPr/>
          </p:nvPicPr>
          <p:blipFill>
            <a:blip r:embed="rId7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55" y="242"/>
              <a:ext cx="3221" cy="287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" name="圆角矩形标注 5"/>
            <p:cNvSpPr/>
            <p:nvPr/>
          </p:nvSpPr>
          <p:spPr>
            <a:xfrm>
              <a:off x="12897" y="972"/>
              <a:ext cx="3094" cy="726"/>
            </a:xfrm>
            <a:prstGeom prst="wedgeRoundRectCallout">
              <a:avLst>
                <a:gd name="adj1" fmla="val 55656"/>
                <a:gd name="adj2" fmla="val 117355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“</a:t>
              </a:r>
              <a:r>
                <a:rPr lang="zh-CN" altLang="en-US" sz="28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定于一</a:t>
              </a:r>
              <a:r>
                <a:rPr lang="en-US" altLang="zh-CN" sz="280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”</a:t>
              </a:r>
              <a:endParaRPr lang="en-US" altLang="zh-CN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endParaRPr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53252" grpId="0"/>
      <p:bldP spid="53252" grpId="1"/>
      <p:bldP spid="53254" grpId="0" animBg="1"/>
      <p:bldP spid="53254" grpId="1" animBg="1"/>
      <p:bldP spid="54277" grpId="0" animBg="1"/>
      <p:bldP spid="54277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83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（一）秦统一的条件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（主观条件）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9095" y="1583055"/>
            <a:ext cx="11362690" cy="4400550"/>
            <a:chOff x="597" y="2303"/>
            <a:chExt cx="17894" cy="6930"/>
          </a:xfrm>
        </p:grpSpPr>
        <p:pic>
          <p:nvPicPr>
            <p:cNvPr id="5" name="图片 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rcRect b="10009"/>
            <a:stretch>
              <a:fillRect/>
            </a:stretch>
          </p:blipFill>
          <p:spPr>
            <a:xfrm>
              <a:off x="597" y="2303"/>
              <a:ext cx="7656" cy="69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8471" y="2305"/>
              <a:ext cx="10021" cy="6929"/>
            </a:xfrm>
            <a:prstGeom prst="rect">
              <a:avLst/>
            </a:prstGeom>
            <a:ln>
              <a:solidFill>
                <a:schemeClr val="accent2">
                  <a:lumMod val="50000"/>
                  <a:alpha val="59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zh-CN" altLang="en-US" sz="2400" b="1" smtClean="0">
                  <a:solidFill>
                    <a:srgbClr val="222222"/>
                  </a:solidFill>
                  <a:latin typeface="PingFang SC"/>
                </a:rPr>
                <a:t>   </a:t>
              </a:r>
              <a:r>
                <a:rPr lang="zh-CN" altLang="en-US" sz="2800" smtClean="0">
                  <a:solidFill>
                    <a:srgbClr val="22222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战国</a:t>
              </a:r>
              <a:r>
                <a:rPr lang="zh-CN" altLang="en-US" sz="2800">
                  <a:solidFill>
                    <a:srgbClr val="22222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时代，秦国又兼并了巴蜀地区，四川盆地成为了第二个“天府之国”。战国后期，秦国又在关中、巴蜀修建水利工程，如郑国渠、都江堰等，使得秦国的粮食产量大大提高。</a:t>
              </a:r>
              <a:endParaRPr lang="en-US" altLang="zh-CN" sz="2800">
                <a:solidFill>
                  <a:srgbClr val="2222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  <a:p>
              <a:pPr algn="just">
                <a:lnSpc>
                  <a:spcPct val="100000"/>
                </a:lnSpc>
              </a:pPr>
              <a:r>
                <a:rPr lang="zh-CN" altLang="en-US" sz="2800" smtClean="0">
                  <a:solidFill>
                    <a:srgbClr val="22222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    陇</a:t>
              </a:r>
              <a:r>
                <a:rPr lang="zh-CN" altLang="en-US" sz="2800">
                  <a:solidFill>
                    <a:srgbClr val="222222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</a:rPr>
                <a:t>西地区也是秦国的大后方。秦国在击败了犬戎、义渠之后，就得到了陇西地区，这里的马匹成为了秦国重要的战略资源。战国后期，秦国利用陇西地区的优质马匹装备了精良的骑兵。</a:t>
              </a:r>
              <a:endParaRPr lang="zh-CN" altLang="en-US" sz="2800" i="0">
                <a:solidFill>
                  <a:srgbClr val="222222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</p:grpSp>
      <p:sp>
        <p:nvSpPr>
          <p:cNvPr id="55302" name="文本框 1"/>
          <p:cNvSpPr/>
          <p:nvPr>
            <p:custDataLst>
              <p:tags r:id="rId7"/>
            </p:custDataLst>
          </p:nvPr>
        </p:nvSpPr>
        <p:spPr>
          <a:xfrm>
            <a:off x="5955348" y="937895"/>
            <a:ext cx="613473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3600" b="1">
                <a:solidFill>
                  <a:srgbClr val="C00000"/>
                </a:solidFill>
                <a:effectLst/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Arial" panose="020B0604020202020204" pitchFamily="34" charset="0"/>
              </a:rPr>
              <a:t>“据崤函之固，拥雍州之地”</a:t>
            </a:r>
            <a:endParaRPr lang="zh-CN" altLang="en-US" sz="3600" b="1">
              <a:solidFill>
                <a:srgbClr val="C00000"/>
              </a:solidFill>
              <a:effectLst/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Arial" panose="020B0604020202020204" pitchFamily="34" charset="0"/>
            </a:endParaRPr>
          </a:p>
        </p:txBody>
      </p:sp>
      <p:sp>
        <p:nvSpPr>
          <p:cNvPr id="55303" name="矩形 21"/>
          <p:cNvSpPr/>
          <p:nvPr>
            <p:custDataLst>
              <p:tags r:id="rId8"/>
            </p:custDataLst>
          </p:nvPr>
        </p:nvSpPr>
        <p:spPr>
          <a:xfrm>
            <a:off x="2498725" y="6072505"/>
            <a:ext cx="7195185" cy="521970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①地理：秦国地理位置优越，物质基础雄厚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nimBg="1"/>
      <p:bldP spid="5530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21920" y="940435"/>
            <a:ext cx="583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（一）秦统一的条件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（客观条件）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56324" name="文本框 9"/>
          <p:cNvSpPr/>
          <p:nvPr>
            <p:custDataLst>
              <p:tags r:id="rId4"/>
            </p:custDataLst>
          </p:nvPr>
        </p:nvSpPr>
        <p:spPr>
          <a:xfrm>
            <a:off x="335915" y="1583055"/>
            <a:ext cx="6341110" cy="4399915"/>
          </a:xfrm>
          <a:prstGeom prst="rect">
            <a:avLst/>
          </a:prstGeom>
          <a:noFill/>
          <a:ln w="127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材料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3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：臣闻吏议逐客，窃以为过矣。昔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缪公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求士，西取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由余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于戎，东得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百里奚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于宛，迎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蹇（</a:t>
            </a:r>
            <a:r>
              <a:rPr lang="en-US" altLang="zh-CN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jiǎn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）叔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于宋，来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丕豹、公孙支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于晋。此五子者，不产于秦，而缪公用之，并国二十，遂霸西戎。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孝公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用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商鞅之法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，移风易俗，民以殷盛，国以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富强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，百姓乐用，诸侯亲服，获楚、魏之师，举地千里，至今治强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……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蚕食诸侯，使</a:t>
            </a:r>
            <a:r>
              <a:rPr lang="zh-CN" altLang="en-US" sz="2800"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秦成帝业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。    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</a:t>
            </a:r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             </a:t>
            </a:r>
            <a:endParaRPr lang="en-US" altLang="zh-CN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  <a:p>
            <a:pPr eaLnBrk="0" hangingPunct="0"/>
            <a:r>
              <a:rPr lang="en-US" altLang="zh-CN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                  ——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Arial" panose="020B0604020202020204" pitchFamily="34" charset="0"/>
              </a:rPr>
              <a:t>《谏逐客书》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36410" y="1628775"/>
            <a:ext cx="4972050" cy="43999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6325" name="矩形 21"/>
          <p:cNvSpPr/>
          <p:nvPr>
            <p:custDataLst>
              <p:tags r:id="rId7"/>
            </p:custDataLst>
          </p:nvPr>
        </p:nvSpPr>
        <p:spPr>
          <a:xfrm>
            <a:off x="335915" y="4956175"/>
            <a:ext cx="9044305" cy="521970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l" eaLnBrk="0" hangingPunct="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②政治：数代秦王励精图治，广纳贤才，吏治较为清明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7349" name="矩形 3"/>
          <p:cNvSpPr/>
          <p:nvPr>
            <p:custDataLst>
              <p:tags r:id="rId8"/>
            </p:custDataLst>
          </p:nvPr>
        </p:nvSpPr>
        <p:spPr>
          <a:xfrm>
            <a:off x="335915" y="5581650"/>
            <a:ext cx="10960100" cy="521970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l" eaLnBrk="0" hangingPunct="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③经济军事：商鞅变法后，秦尊奉法家，奖励耕战，国家日益强盛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6" name="矩形 21"/>
          <p:cNvSpPr/>
          <p:nvPr>
            <p:custDataLst>
              <p:tags r:id="rId9"/>
            </p:custDataLst>
          </p:nvPr>
        </p:nvSpPr>
        <p:spPr>
          <a:xfrm>
            <a:off x="335915" y="6207125"/>
            <a:ext cx="6910705" cy="535305"/>
          </a:xfrm>
          <a:prstGeom prst="rect">
            <a:avLst/>
          </a:prstGeom>
          <a:solidFill>
            <a:srgbClr val="C000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  <p:txBody>
          <a:bodyPr wrap="square">
            <a:noAutofit/>
          </a:bodyPr>
          <a:lstStyle/>
          <a:p>
            <a:pPr algn="l" eaLnBrk="0" hangingPunct="0"/>
            <a:r>
              <a:rPr lang="zh-CN" altLang="en-US" sz="2800" b="1">
                <a:solidFill>
                  <a:schemeClr val="bg1"/>
                </a:solidFill>
                <a:latin typeface="华文中宋" panose="02010600040101010101" charset="-122"/>
                <a:ea typeface="华文中宋" panose="02010600040101010101" charset="-122"/>
              </a:rPr>
              <a:t>④策略：远交近攻、分化瓦解、各个击破</a:t>
            </a:r>
            <a:endParaRPr lang="zh-CN" altLang="en-US" sz="2800" b="1">
              <a:solidFill>
                <a:schemeClr val="bg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753225" y="238760"/>
            <a:ext cx="5188585" cy="1451610"/>
            <a:chOff x="10635" y="376"/>
            <a:chExt cx="8171" cy="2286"/>
          </a:xfrm>
        </p:grpSpPr>
        <p:sp>
          <p:nvSpPr>
            <p:cNvPr id="5" name="文本框 4"/>
            <p:cNvSpPr txBox="1"/>
            <p:nvPr/>
          </p:nvSpPr>
          <p:spPr>
            <a:xfrm>
              <a:off x="10635" y="783"/>
              <a:ext cx="7961" cy="1501"/>
            </a:xfrm>
            <a:prstGeom prst="rect">
              <a:avLst/>
            </a:prstGeom>
            <a:noFill/>
            <a:ln w="12700" cmpd="sng">
              <a:solidFill>
                <a:srgbClr val="843F0B">
                  <a:alpha val="46000"/>
                </a:srgbClr>
              </a:solidFill>
              <a:prstDash val="solid"/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灭六国顺序：韩、赵、魏、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zh-CN" altLang="en-US" sz="2800">
                  <a:latin typeface="楷体" panose="02010609060101010101" charset="-122"/>
                  <a:ea typeface="楷体" panose="02010609060101010101" charset="-122"/>
                </a:rPr>
                <a:t>楚、燕、齐。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59401" name="图片 12310" descr="a%20kneeling"/>
            <p:cNvPicPr/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 flipH="1">
              <a:off x="17458" y="376"/>
              <a:ext cx="1349" cy="2286"/>
            </a:xfrm>
            <a:prstGeom prst="rect">
              <a:avLst/>
            </a:prstGeom>
            <a:noFill/>
            <a:ln w="952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5" grpId="1" animBg="1"/>
      <p:bldP spid="57349" grpId="0" animBg="1"/>
      <p:bldP spid="57349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矩形 4"/>
          <p:cNvSpPr/>
          <p:nvPr>
            <p:custDataLst>
              <p:tags r:id="rId1"/>
            </p:custDataLst>
          </p:nvPr>
        </p:nvSpPr>
        <p:spPr>
          <a:xfrm>
            <a:off x="257810" y="238760"/>
            <a:ext cx="11684635" cy="6378575"/>
          </a:xfrm>
          <a:prstGeom prst="rect">
            <a:avLst/>
          </a:prstGeom>
          <a:noFill/>
          <a:ln w="12700" cap="flat" cmpd="sng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 anchorCtr="0"/>
          <a:lstStyle/>
          <a:p>
            <a:pPr algn="ctr" eaLnBrk="0" hangingPunct="0"/>
            <a:endParaRPr lang="zh-CN" altLang="en-US">
              <a:latin typeface="字魂95号-手刻宋"/>
              <a:ea typeface="字魂95号-手刻宋"/>
            </a:endParaRPr>
          </a:p>
        </p:txBody>
      </p:sp>
      <p:sp>
        <p:nvSpPr>
          <p:cNvPr id="2" name="圆角矩形 1"/>
          <p:cNvSpPr/>
          <p:nvPr>
            <p:custDataLst>
              <p:tags r:id="rId2"/>
            </p:custDataLst>
          </p:nvPr>
        </p:nvSpPr>
        <p:spPr>
          <a:xfrm>
            <a:off x="379095" y="339090"/>
            <a:ext cx="2446655" cy="480695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一、秦的统一</a:t>
            </a:r>
            <a:endParaRPr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257810" y="1434465"/>
            <a:ext cx="11428095" cy="456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</a:t>
            </a:r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客观条件：</a:t>
            </a:r>
            <a:endParaRPr lang="zh-CN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长期战乱给社会带来巨大灾难，人民渴望安定统一；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各地域经济的发展，要求打破政治分裂所带来的阻碍；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</a:t>
            </a:r>
            <a:r>
              <a:rPr lang="zh-CN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主观条件：</a:t>
            </a:r>
            <a:endParaRPr lang="zh-CN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地理：秦地理位置优越，物质基础雄厚；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政治：秦王励精图治，广纳贤才，吏治较为清明；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）经济军事：商鞅变法后，秦实行法治，奖励耕战，国家日益强盛；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4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）策略：远交近攻、分化瓦解、各个击破。</a:t>
            </a:r>
            <a:endParaRPr lang="zh-CN" sz="280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121920" y="940435"/>
            <a:ext cx="58337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843F0B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（一）秦统一的条件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AS_UNIQUEID" val="3071"/>
</p:tagLst>
</file>

<file path=ppt/tags/tag101.xml><?xml version="1.0" encoding="utf-8"?>
<p:tagLst xmlns:p="http://schemas.openxmlformats.org/presentationml/2006/main">
  <p:tag name="AS_UNIQUEID" val="454"/>
</p:tagLst>
</file>

<file path=ppt/tags/tag102.xml><?xml version="1.0" encoding="utf-8"?>
<p:tagLst xmlns:p="http://schemas.openxmlformats.org/presentationml/2006/main">
  <p:tag name="AS_UNIQUEID" val="2672"/>
</p:tagLst>
</file>

<file path=ppt/tags/tag103.xml><?xml version="1.0" encoding="utf-8"?>
<p:tagLst xmlns:p="http://schemas.openxmlformats.org/presentationml/2006/main">
  <p:tag name="AS_UNIQUEID" val="455"/>
</p:tagLst>
</file>

<file path=ppt/tags/tag104.xml><?xml version="1.0" encoding="utf-8"?>
<p:tagLst xmlns:p="http://schemas.openxmlformats.org/presentationml/2006/main">
  <p:tag name="AS_UNIQUEID" val="459"/>
</p:tagLst>
</file>

<file path=ppt/tags/tag105.xml><?xml version="1.0" encoding="utf-8"?>
<p:tagLst xmlns:p="http://schemas.openxmlformats.org/presentationml/2006/main">
  <p:tag name="AS_UNIQUEID" val="455"/>
</p:tagLst>
</file>

<file path=ppt/tags/tag106.xml><?xml version="1.0" encoding="utf-8"?>
<p:tagLst xmlns:p="http://schemas.openxmlformats.org/presentationml/2006/main">
  <p:tag name="AS_UNIQUEID" val="46"/>
</p:tagLst>
</file>

<file path=ppt/tags/tag10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08.xml><?xml version="1.0" encoding="utf-8"?>
<p:tagLst xmlns:p="http://schemas.openxmlformats.org/presentationml/2006/main">
  <p:tag name="AS_UNIQUEID" val="430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AS_UNIQUEID" val="3094"/>
</p:tagLst>
</file>

<file path=ppt/tags/tag111.xml><?xml version="1.0" encoding="utf-8"?>
<p:tagLst xmlns:p="http://schemas.openxmlformats.org/presentationml/2006/main">
  <p:tag name="AS_UNIQUEID" val="3071"/>
</p:tagLst>
</file>

<file path=ppt/tags/tag11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3.xml><?xml version="1.0" encoding="utf-8"?>
<p:tagLst xmlns:p="http://schemas.openxmlformats.org/presentationml/2006/main">
  <p:tag name="AS_UNIQUEID" val="430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116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1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AS_UNIQUEID" val="430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AS_UNIQUEID" val="3071"/>
</p:tagLst>
</file>

<file path=ppt/tags/tag121.xml><?xml version="1.0" encoding="utf-8"?>
<p:tagLst xmlns:p="http://schemas.openxmlformats.org/presentationml/2006/main">
  <p:tag name="AS_UNIQUEID" val="3105"/>
</p:tagLst>
</file>

<file path=ppt/tags/tag122.xml><?xml version="1.0" encoding="utf-8"?>
<p:tagLst xmlns:p="http://schemas.openxmlformats.org/presentationml/2006/main">
  <p:tag name="AS_UNIQUEID" val="1700"/>
</p:tagLst>
</file>

<file path=ppt/tags/tag123.xml><?xml version="1.0" encoding="utf-8"?>
<p:tagLst xmlns:p="http://schemas.openxmlformats.org/presentationml/2006/main">
  <p:tag name="AS_UNIQUEID" val="1701"/>
</p:tagLst>
</file>

<file path=ppt/tags/tag12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5.xml><?xml version="1.0" encoding="utf-8"?>
<p:tagLst xmlns:p="http://schemas.openxmlformats.org/presentationml/2006/main">
  <p:tag name="AS_UNIQUEID" val="430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AS_UNIQUEID" val="3071"/>
</p:tagLst>
</file>

<file path=ppt/tags/tag12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9.xml><?xml version="1.0" encoding="utf-8"?>
<p:tagLst xmlns:p="http://schemas.openxmlformats.org/presentationml/2006/main">
  <p:tag name="AS_UNIQUEID" val="430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AS_UNIQUEID" val="3071"/>
</p:tagLst>
</file>

<file path=ppt/tags/tag132.xml><?xml version="1.0" encoding="utf-8"?>
<p:tagLst xmlns:p="http://schemas.openxmlformats.org/presentationml/2006/main">
  <p:tag name="AS_UNIQUEID" val="1321"/>
</p:tagLst>
</file>

<file path=ppt/tags/tag13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4.xml><?xml version="1.0" encoding="utf-8"?>
<p:tagLst xmlns:p="http://schemas.openxmlformats.org/presentationml/2006/main">
  <p:tag name="AS_UNIQUEID" val="430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AS_UNIQUEID" val="3071"/>
</p:tagLst>
</file>

<file path=ppt/tags/tag137.xml><?xml version="1.0" encoding="utf-8"?>
<p:tagLst xmlns:p="http://schemas.openxmlformats.org/presentationml/2006/main">
  <p:tag name="AS_UNIQUEID" val="1897"/>
</p:tagLst>
</file>

<file path=ppt/tags/tag138.xml><?xml version="1.0" encoding="utf-8"?>
<p:tagLst xmlns:p="http://schemas.openxmlformats.org/presentationml/2006/main">
  <p:tag name="AS_UNIQUEID" val="1897"/>
</p:tagLst>
</file>

<file path=ppt/tags/tag139.xml><?xml version="1.0" encoding="utf-8"?>
<p:tagLst xmlns:p="http://schemas.openxmlformats.org/presentationml/2006/main">
  <p:tag name="AS_UNIQUEID" val="1899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AS_UNIQUEID" val="1767"/>
</p:tagLst>
</file>

<file path=ppt/tags/tag141.xml><?xml version="1.0" encoding="utf-8"?>
<p:tagLst xmlns:p="http://schemas.openxmlformats.org/presentationml/2006/main">
  <p:tag name="AS_UNIQUEID" val="2718"/>
  <p:tag name="KSO_WM_UNIT_PLACING_PICTURE_USER_VIEWPORT" val="{&quot;height&quot;:4932,&quot;width&quot;:8221}"/>
</p:tagLst>
</file>

<file path=ppt/tags/tag142.xml><?xml version="1.0" encoding="utf-8"?>
<p:tagLst xmlns:p="http://schemas.openxmlformats.org/presentationml/2006/main">
  <p:tag name="AS_UNIQUEID" val="1897"/>
</p:tagLst>
</file>

<file path=ppt/tags/tag143.xml><?xml version="1.0" encoding="utf-8"?>
<p:tagLst xmlns:p="http://schemas.openxmlformats.org/presentationml/2006/main">
  <p:tag name="AS_UNIQUEID" val="1899"/>
</p:tagLst>
</file>

<file path=ppt/tags/tag14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45.xml><?xml version="1.0" encoding="utf-8"?>
<p:tagLst xmlns:p="http://schemas.openxmlformats.org/presentationml/2006/main">
  <p:tag name="AS_UNIQUEID" val="430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AS_UNIQUEID" val="3071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AS_UNIQUEID" val="182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AS_UNIQUEID" val="1820"/>
</p:tagLst>
</file>

<file path=ppt/tags/tag151.xml><?xml version="1.0" encoding="utf-8"?>
<p:tagLst xmlns:p="http://schemas.openxmlformats.org/presentationml/2006/main">
  <p:tag name="AS_UNIQUEID" val="1820"/>
</p:tagLst>
</file>

<file path=ppt/tags/tag1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3.xml><?xml version="1.0" encoding="utf-8"?>
<p:tagLst xmlns:p="http://schemas.openxmlformats.org/presentationml/2006/main">
  <p:tag name="AS_UNIQUEID" val="430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AS_UNIQUEID" val="3071"/>
</p:tagLst>
</file>

<file path=ppt/tags/tag156.xml><?xml version="1.0" encoding="utf-8"?>
<p:tagLst xmlns:p="http://schemas.openxmlformats.org/presentationml/2006/main">
  <p:tag name="AS_UNIQUEID" val="488"/>
</p:tagLst>
</file>

<file path=ppt/tags/tag15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58.xml><?xml version="1.0" encoding="utf-8"?>
<p:tagLst xmlns:p="http://schemas.openxmlformats.org/presentationml/2006/main">
  <p:tag name="AS_UNIQUEID" val="430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AS_UNIQUEID" val="3071"/>
</p:tagLst>
</file>

<file path=ppt/tags/tag161.xml><?xml version="1.0" encoding="utf-8"?>
<p:tagLst xmlns:p="http://schemas.openxmlformats.org/presentationml/2006/main">
  <p:tag name="AS_UNIQUEID" val="1820"/>
</p:tagLst>
</file>

<file path=ppt/tags/tag162.xml><?xml version="1.0" encoding="utf-8"?>
<p:tagLst xmlns:p="http://schemas.openxmlformats.org/presentationml/2006/main">
  <p:tag name="AS_UNIQUEID" val="1820"/>
</p:tagLst>
</file>

<file path=ppt/tags/tag163.xml><?xml version="1.0" encoding="utf-8"?>
<p:tagLst xmlns:p="http://schemas.openxmlformats.org/presentationml/2006/main">
  <p:tag name="AS_UNIQUEID" val="1820"/>
</p:tagLst>
</file>

<file path=ppt/tags/tag16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5.xml><?xml version="1.0" encoding="utf-8"?>
<p:tagLst xmlns:p="http://schemas.openxmlformats.org/presentationml/2006/main">
  <p:tag name="AS_UNIQUEID" val="430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AS_UNIQUEID" val="4061"/>
  <p:tag name="KSO_WM_UNIT_TABLE_BEAUTIFY" val="smartTable{7edf655e-b7fa-4e30-8fee-0f0e67c9f68e}"/>
  <p:tag name="TABLE_ENDDRAG_ORIGIN_RECT" val="907*442"/>
  <p:tag name="TABLE_ENDDRAG_RECT" val="27*69*907*442"/>
</p:tagLst>
</file>

<file path=ppt/tags/tag168.xml><?xml version="1.0" encoding="utf-8"?>
<p:tagLst xmlns:p="http://schemas.openxmlformats.org/presentationml/2006/main">
  <p:tag name="AS_UNIQUEID" val="4075"/>
  <p:tag name="KSO_WM_BEAUTIFY_FLAG" val=""/>
</p:tagLst>
</file>

<file path=ppt/tags/tag169.xml><?xml version="1.0" encoding="utf-8"?>
<p:tagLst xmlns:p="http://schemas.openxmlformats.org/presentationml/2006/main">
  <p:tag name="AS_UNIQUEID" val="406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AS_UNIQUEID" val="4063"/>
</p:tagLst>
</file>

<file path=ppt/tags/tag171.xml><?xml version="1.0" encoding="utf-8"?>
<p:tagLst xmlns:p="http://schemas.openxmlformats.org/presentationml/2006/main">
  <p:tag name="AS_UNIQUEID" val="4064"/>
</p:tagLst>
</file>

<file path=ppt/tags/tag172.xml><?xml version="1.0" encoding="utf-8"?>
<p:tagLst xmlns:p="http://schemas.openxmlformats.org/presentationml/2006/main">
  <p:tag name="AS_UNIQUEID" val="4065"/>
</p:tagLst>
</file>

<file path=ppt/tags/tag173.xml><?xml version="1.0" encoding="utf-8"?>
<p:tagLst xmlns:p="http://schemas.openxmlformats.org/presentationml/2006/main">
  <p:tag name="AS_UNIQUEID" val="4066"/>
</p:tagLst>
</file>

<file path=ppt/tags/tag174.xml><?xml version="1.0" encoding="utf-8"?>
<p:tagLst xmlns:p="http://schemas.openxmlformats.org/presentationml/2006/main">
  <p:tag name="AS_UNIQUEID" val="4067"/>
</p:tagLst>
</file>

<file path=ppt/tags/tag175.xml><?xml version="1.0" encoding="utf-8"?>
<p:tagLst xmlns:p="http://schemas.openxmlformats.org/presentationml/2006/main">
  <p:tag name="AS_UNIQUEID" val="4068"/>
</p:tagLst>
</file>

<file path=ppt/tags/tag176.xml><?xml version="1.0" encoding="utf-8"?>
<p:tagLst xmlns:p="http://schemas.openxmlformats.org/presentationml/2006/main">
  <p:tag name="AS_UNIQUEID" val="4069"/>
</p:tagLst>
</file>

<file path=ppt/tags/tag177.xml><?xml version="1.0" encoding="utf-8"?>
<p:tagLst xmlns:p="http://schemas.openxmlformats.org/presentationml/2006/main">
  <p:tag name="AS_UNIQUEID" val="4070"/>
</p:tagLst>
</file>

<file path=ppt/tags/tag178.xml><?xml version="1.0" encoding="utf-8"?>
<p:tagLst xmlns:p="http://schemas.openxmlformats.org/presentationml/2006/main">
  <p:tag name="AS_UNIQUEID" val="4071"/>
</p:tagLst>
</file>

<file path=ppt/tags/tag179.xml><?xml version="1.0" encoding="utf-8"?>
<p:tagLst xmlns:p="http://schemas.openxmlformats.org/presentationml/2006/main">
  <p:tag name="AS_UNIQUEID" val="407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AS_UNIQUEID" val="4073"/>
</p:tagLst>
</file>

<file path=ppt/tags/tag181.xml><?xml version="1.0" encoding="utf-8"?>
<p:tagLst xmlns:p="http://schemas.openxmlformats.org/presentationml/2006/main">
  <p:tag name="AS_UNIQUEID" val="4074"/>
</p:tagLst>
</file>

<file path=ppt/tags/tag1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3.xml><?xml version="1.0" encoding="utf-8"?>
<p:tagLst xmlns:p="http://schemas.openxmlformats.org/presentationml/2006/main">
  <p:tag name="AS_UNIQUEID" val="430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AS_UNIQUEID" val="4075"/>
  <p:tag name="KSO_WM_BEAUTIFY_FLAG" val=""/>
</p:tagLst>
</file>

<file path=ppt/tags/tag186.xml><?xml version="1.0" encoding="utf-8"?>
<p:tagLst xmlns:p="http://schemas.openxmlformats.org/presentationml/2006/main">
  <p:tag name="AS_UNIQUEID" val="3948"/>
  <p:tag name="KSO_WM_UNIT_TABLE_BEAUTIFY" val="smartTable{6492496a-b301-44be-8211-1063769d2f82}"/>
  <p:tag name="TABLE_ENDDRAG_ORIGIN_RECT" val="897*333"/>
  <p:tag name="TABLE_ENDDRAG_RECT" val="29*119*897*333"/>
</p:tagLst>
</file>

<file path=ppt/tags/tag18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88.xml><?xml version="1.0" encoding="utf-8"?>
<p:tagLst xmlns:p="http://schemas.openxmlformats.org/presentationml/2006/main">
  <p:tag name="AS_UNIQUEID" val="430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AS_UNIQUEID" val="3071"/>
</p:tagLst>
</file>

<file path=ppt/tags/tag191.xml><?xml version="1.0" encoding="utf-8"?>
<p:tagLst xmlns:p="http://schemas.openxmlformats.org/presentationml/2006/main">
  <p:tag name="AS_UNIQUEID" val="1944"/>
</p:tagLst>
</file>

<file path=ppt/tags/tag19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3.xml><?xml version="1.0" encoding="utf-8"?>
<p:tagLst xmlns:p="http://schemas.openxmlformats.org/presentationml/2006/main">
  <p:tag name="AS_UNIQUEID" val="430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AS_UNIQUEID" val="3071"/>
</p:tagLst>
</file>

<file path=ppt/tags/tag196.xml><?xml version="1.0" encoding="utf-8"?>
<p:tagLst xmlns:p="http://schemas.openxmlformats.org/presentationml/2006/main">
  <p:tag name="AS_UNIQUEID" val="1950"/>
</p:tagLst>
</file>

<file path=ppt/tags/tag197.xml><?xml version="1.0" encoding="utf-8"?>
<p:tagLst xmlns:p="http://schemas.openxmlformats.org/presentationml/2006/main">
  <p:tag name="AS_UNIQUEID" val="1944"/>
</p:tagLst>
</file>

<file path=ppt/tags/tag19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9.xml><?xml version="1.0" encoding="utf-8"?>
<p:tagLst xmlns:p="http://schemas.openxmlformats.org/presentationml/2006/main">
  <p:tag name="AS_UNIQUEID" val="430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AS_UNIQUEID" val="3071"/>
</p:tagLst>
</file>

<file path=ppt/tags/tag202.xml><?xml version="1.0" encoding="utf-8"?>
<p:tagLst xmlns:p="http://schemas.openxmlformats.org/presentationml/2006/main">
  <p:tag name="AS_UNIQUEID" val="3795"/>
</p:tagLst>
</file>

<file path=ppt/tags/tag203.xml><?xml version="1.0" encoding="utf-8"?>
<p:tagLst xmlns:p="http://schemas.openxmlformats.org/presentationml/2006/main">
  <p:tag name="AS_UNIQUEID" val="3796"/>
  <p:tag name="KSO_WM_BEAUTIFY_FLAG" val=""/>
</p:tagLst>
</file>

<file path=ppt/tags/tag204.xml><?xml version="1.0" encoding="utf-8"?>
<p:tagLst xmlns:p="http://schemas.openxmlformats.org/presentationml/2006/main">
  <p:tag name="AS_UNIQUEID" val="3797"/>
</p:tagLst>
</file>

<file path=ppt/tags/tag205.xml><?xml version="1.0" encoding="utf-8"?>
<p:tagLst xmlns:p="http://schemas.openxmlformats.org/presentationml/2006/main">
  <p:tag name="AS_UNIQUEID" val="3798"/>
  <p:tag name="KSO_WM_BEAUTIFY_FLAG" val=""/>
</p:tagLst>
</file>

<file path=ppt/tags/tag206.xml><?xml version="1.0" encoding="utf-8"?>
<p:tagLst xmlns:p="http://schemas.openxmlformats.org/presentationml/2006/main">
  <p:tag name="AS_UNIQUEID" val="3799"/>
  <p:tag name="KSO_WM_BEAUTIFY_FLAG" val=""/>
</p:tagLst>
</file>

<file path=ppt/tags/tag207.xml><?xml version="1.0" encoding="utf-8"?>
<p:tagLst xmlns:p="http://schemas.openxmlformats.org/presentationml/2006/main">
  <p:tag name="AS_UNIQUEID" val="3790"/>
</p:tagLst>
</file>

<file path=ppt/tags/tag208.xml><?xml version="1.0" encoding="utf-8"?>
<p:tagLst xmlns:p="http://schemas.openxmlformats.org/presentationml/2006/main">
  <p:tag name="AS_UNIQUEID" val="3791"/>
  <p:tag name="KSO_WM_BEAUTIFY_FLAG" val=""/>
</p:tagLst>
</file>

<file path=ppt/tags/tag209.xml><?xml version="1.0" encoding="utf-8"?>
<p:tagLst xmlns:p="http://schemas.openxmlformats.org/presentationml/2006/main">
  <p:tag name="AS_UNIQUEID" val="379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AS_UNIQUEID" val="3793"/>
  <p:tag name="KSO_WM_BEAUTIFY_FLAG" val=""/>
</p:tagLst>
</file>

<file path=ppt/tags/tag211.xml><?xml version="1.0" encoding="utf-8"?>
<p:tagLst xmlns:p="http://schemas.openxmlformats.org/presentationml/2006/main">
  <p:tag name="AS_UNIQUEID" val="3794"/>
  <p:tag name="KSO_WM_BEAUTIFY_FLAG" val=""/>
</p:tagLst>
</file>

<file path=ppt/tags/tag212.xml><?xml version="1.0" encoding="utf-8"?>
<p:tagLst xmlns:p="http://schemas.openxmlformats.org/presentationml/2006/main">
  <p:tag name="AS_UNIQUEID" val="3800"/>
</p:tagLst>
</file>

<file path=ppt/tags/tag213.xml><?xml version="1.0" encoding="utf-8"?>
<p:tagLst xmlns:p="http://schemas.openxmlformats.org/presentationml/2006/main">
  <p:tag name="AS_UNIQUEID" val="3801"/>
  <p:tag name="KSO_WM_BEAUTIFY_FLAG" val=""/>
</p:tagLst>
</file>

<file path=ppt/tags/tag214.xml><?xml version="1.0" encoding="utf-8"?>
<p:tagLst xmlns:p="http://schemas.openxmlformats.org/presentationml/2006/main">
  <p:tag name="AS_UNIQUEID" val="3802"/>
  <p:tag name="KSO_WM_BEAUTIFY_FLAG" val=""/>
</p:tagLst>
</file>

<file path=ppt/tags/tag215.xml><?xml version="1.0" encoding="utf-8"?>
<p:tagLst xmlns:p="http://schemas.openxmlformats.org/presentationml/2006/main">
  <p:tag name="AS_UNIQUEID" val="3803"/>
  <p:tag name="KSO_WM_BEAUTIFY_FLAG" val=""/>
</p:tagLst>
</file>

<file path=ppt/tags/tag216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7.xml><?xml version="1.0" encoding="utf-8"?>
<p:tagLst xmlns:p="http://schemas.openxmlformats.org/presentationml/2006/main">
  <p:tag name="AS_UNIQUEID" val="430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AS_UNIQUEID" val="307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AS_UNIQUEID" val="2198"/>
</p:tagLst>
</file>

<file path=ppt/tags/tag2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2.xml><?xml version="1.0" encoding="utf-8"?>
<p:tagLst xmlns:p="http://schemas.openxmlformats.org/presentationml/2006/main">
  <p:tag name="AS_UNIQUEID" val="430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AS_UNIQUEID" val="3071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AS_UNIQUEID" val="2199"/>
</p:tagLst>
</file>

<file path=ppt/tags/tag2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8.xml><?xml version="1.0" encoding="utf-8"?>
<p:tagLst xmlns:p="http://schemas.openxmlformats.org/presentationml/2006/main">
  <p:tag name="AS_UNIQUEID" val="430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AS_UNIQUEID" val="3071"/>
</p:tagLst>
</file>

<file path=ppt/tags/tag231.xml><?xml version="1.0" encoding="utf-8"?>
<p:tagLst xmlns:p="http://schemas.openxmlformats.org/presentationml/2006/main">
  <p:tag name="AS_UNIQUEID" val="3166"/>
</p:tagLst>
</file>

<file path=ppt/tags/tag232.xml><?xml version="1.0" encoding="utf-8"?>
<p:tagLst xmlns:p="http://schemas.openxmlformats.org/presentationml/2006/main">
  <p:tag name="AS_UNIQUEID" val="2844"/>
</p:tagLst>
</file>

<file path=ppt/tags/tag233.xml><?xml version="1.0" encoding="utf-8"?>
<p:tagLst xmlns:p="http://schemas.openxmlformats.org/presentationml/2006/main">
  <p:tag name="AS_UNIQUEID" val="3167"/>
</p:tagLst>
</file>

<file path=ppt/tags/tag234.xml><?xml version="1.0" encoding="utf-8"?>
<p:tagLst xmlns:p="http://schemas.openxmlformats.org/presentationml/2006/main">
  <p:tag name="AS_UNIQUEID" val="3170"/>
</p:tagLst>
</file>

<file path=ppt/tags/tag235.xml><?xml version="1.0" encoding="utf-8"?>
<p:tagLst xmlns:p="http://schemas.openxmlformats.org/presentationml/2006/main">
  <p:tag name="AS_UNIQUEID" val="2848"/>
</p:tagLst>
</file>

<file path=ppt/tags/tag236.xml><?xml version="1.0" encoding="utf-8"?>
<p:tagLst xmlns:p="http://schemas.openxmlformats.org/presentationml/2006/main">
  <p:tag name="AS_UNIQUEID" val="3171"/>
</p:tagLst>
</file>

<file path=ppt/tags/tag237.xml><?xml version="1.0" encoding="utf-8"?>
<p:tagLst xmlns:p="http://schemas.openxmlformats.org/presentationml/2006/main">
  <p:tag name="AS_UNIQUEID" val="3173"/>
</p:tagLst>
</file>

<file path=ppt/tags/tag23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9.xml><?xml version="1.0" encoding="utf-8"?>
<p:tagLst xmlns:p="http://schemas.openxmlformats.org/presentationml/2006/main">
  <p:tag name="AS_UNIQUEID" val="430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AS_UNIQUEID" val="3071"/>
  <p:tag name="KSO_WM_DIAGRAM_VIRTUALLY_FRAME" val="{&quot;height&quot;:288.6,&quot;left&quot;:9.6,&quot;top&quot;:31.9,&quot;width&quot;:923.95}"/>
</p:tagLst>
</file>

<file path=ppt/tags/tag242.xml><?xml version="1.0" encoding="utf-8"?>
<p:tagLst xmlns:p="http://schemas.openxmlformats.org/presentationml/2006/main">
  <p:tag name="KSO_WM_DIAGRAM_VIRTUALLY_FRAME" val="{&quot;height&quot;:288.6,&quot;left&quot;:9.6,&quot;top&quot;:31.9,&quot;width&quot;:923.95}"/>
</p:tagLst>
</file>

<file path=ppt/tags/tag243.xml><?xml version="1.0" encoding="utf-8"?>
<p:tagLst xmlns:p="http://schemas.openxmlformats.org/presentationml/2006/main">
  <p:tag name="TABLE_ENDDRAG_ORIGIN_RECT" val="892*346"/>
  <p:tag name="TABLE_ENDDRAG_RECT" val="35*156*892*346"/>
</p:tagLst>
</file>

<file path=ppt/tags/tag244.xml><?xml version="1.0" encoding="utf-8"?>
<p:tagLst xmlns:p="http://schemas.openxmlformats.org/presentationml/2006/main">
  <p:tag name="KSO_WM_DIAGRAM_VIRTUALLY_FRAME" val="{&quot;height&quot;:288.6,&quot;left&quot;:9.6,&quot;top&quot;:31.9,&quot;width&quot;:923.95}"/>
</p:tagLst>
</file>

<file path=ppt/tags/tag245.xml><?xml version="1.0" encoding="utf-8"?>
<p:tagLst xmlns:p="http://schemas.openxmlformats.org/presentationml/2006/main">
  <p:tag name="KSO_WM_DIAGRAM_VIRTUALLY_FRAME" val="{&quot;height&quot;:288.6,&quot;left&quot;:9.6,&quot;top&quot;:31.9,&quot;width&quot;:923.95}"/>
</p:tagLst>
</file>

<file path=ppt/tags/tag246.xml><?xml version="1.0" encoding="utf-8"?>
<p:tagLst xmlns:p="http://schemas.openxmlformats.org/presentationml/2006/main">
  <p:tag name="KSO_WM_DIAGRAM_VIRTUALLY_FRAME" val="{&quot;height&quot;:288.6,&quot;left&quot;:9.6,&quot;top&quot;:31.9,&quot;width&quot;:923.95}"/>
</p:tagLst>
</file>

<file path=ppt/tags/tag24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8.xml><?xml version="1.0" encoding="utf-8"?>
<p:tagLst xmlns:p="http://schemas.openxmlformats.org/presentationml/2006/main">
  <p:tag name="AS_UNIQUEID" val="430"/>
</p:tagLst>
</file>

<file path=ppt/tags/tag249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53.xml><?xml version="1.0" encoding="utf-8"?>
<p:tagLst xmlns:p="http://schemas.openxmlformats.org/presentationml/2006/main">
  <p:tag name="KSO_WM_UNIT_PLACING_PICTURE_USER_VIEWPORT" val="{&quot;height&quot;:10800,&quot;width&quot;:7177}"/>
</p:tagLst>
</file>

<file path=ppt/tags/tag254.xml><?xml version="1.0" encoding="utf-8"?>
<p:tagLst xmlns:p="http://schemas.openxmlformats.org/presentationml/2006/main">
  <p:tag name="AS_UNIQUEID" val="430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AS_UNIQUEID" val="3071"/>
</p:tagLst>
</file>

<file path=ppt/tags/tag257.xml><?xml version="1.0" encoding="utf-8"?>
<p:tagLst xmlns:p="http://schemas.openxmlformats.org/presentationml/2006/main">
  <p:tag name="AS_UNIQUEID" val="3693"/>
</p:tagLst>
</file>

<file path=ppt/tags/tag258.xml><?xml version="1.0" encoding="utf-8"?>
<p:tagLst xmlns:p="http://schemas.openxmlformats.org/presentationml/2006/main">
  <p:tag name="AS_UNIQUEID" val="3176"/>
</p:tagLst>
</file>

<file path=ppt/tags/tag25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AS_UNIQUEID" val="430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AS_UNIQUEID" val="3071"/>
</p:tagLst>
</file>

<file path=ppt/tags/tag2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4.xml><?xml version="1.0" encoding="utf-8"?>
<p:tagLst xmlns:p="http://schemas.openxmlformats.org/presentationml/2006/main">
  <p:tag name="AS_UNIQUEID" val="430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AS_UNIQUEID" val="3071"/>
</p:tagLst>
</file>

<file path=ppt/tags/tag267.xml><?xml version="1.0" encoding="utf-8"?>
<p:tagLst xmlns:p="http://schemas.openxmlformats.org/presentationml/2006/main">
  <p:tag name="AS_UNIQUEID" val="3728"/>
</p:tagLst>
</file>

<file path=ppt/tags/tag26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9.xml><?xml version="1.0" encoding="utf-8"?>
<p:tagLst xmlns:p="http://schemas.openxmlformats.org/presentationml/2006/main">
  <p:tag name="AS_UNIQUEID" val="430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AS_UNIQUEID" val="3071"/>
</p:tagLst>
</file>

<file path=ppt/tags/tag27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73.xml><?xml version="1.0" encoding="utf-8"?>
<p:tagLst xmlns:p="http://schemas.openxmlformats.org/presentationml/2006/main">
  <p:tag name="AS_UNIQUEID" val="430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AS_UNIQUEID" val="3071"/>
</p:tagLst>
</file>

<file path=ppt/tags/tag276.xml><?xml version="1.0" encoding="utf-8"?>
<p:tagLst xmlns:p="http://schemas.openxmlformats.org/presentationml/2006/main">
  <p:tag name="AS_UNIQUEID" val="590"/>
</p:tagLst>
</file>

<file path=ppt/tags/tag277.xml><?xml version="1.0" encoding="utf-8"?>
<p:tagLst xmlns:p="http://schemas.openxmlformats.org/presentationml/2006/main">
  <p:tag name="AS_UNIQUEID" val="1931"/>
</p:tagLst>
</file>

<file path=ppt/tags/tag278.xml><?xml version="1.0" encoding="utf-8"?>
<p:tagLst xmlns:p="http://schemas.openxmlformats.org/presentationml/2006/main">
  <p:tag name="KSO_WM_UNIT_TABLE_BEAUTIFY" val="smartTable{adc867e3-8511-4734-96f4-c43648fe6604}"/>
  <p:tag name="TABLE_ENDDRAG_ORIGIN_RECT" val="479*310"/>
  <p:tag name="TABLE_ENDDRAG_RECT" val="440*172*479*310"/>
</p:tagLst>
</file>

<file path=ppt/tags/tag279.xml><?xml version="1.0" encoding="utf-8"?>
<p:tagLst xmlns:p="http://schemas.openxmlformats.org/presentationml/2006/main">
  <p:tag name="AS_UNIQUEID" val="595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AS_UNIQUEID" val="594"/>
</p:tagLst>
</file>

<file path=ppt/tags/tag281.xml><?xml version="1.0" encoding="utf-8"?>
<p:tagLst xmlns:p="http://schemas.openxmlformats.org/presentationml/2006/main">
  <p:tag name="AS_UNIQUEID" val="593"/>
</p:tagLst>
</file>

<file path=ppt/tags/tag282.xml><?xml version="1.0" encoding="utf-8"?>
<p:tagLst xmlns:p="http://schemas.openxmlformats.org/presentationml/2006/main">
  <p:tag name="AS_UNIQUEID" val="606"/>
</p:tagLst>
</file>

<file path=ppt/tags/tag283.xml><?xml version="1.0" encoding="utf-8"?>
<p:tagLst xmlns:p="http://schemas.openxmlformats.org/presentationml/2006/main">
  <p:tag name="AS_UNIQUEID" val="609"/>
</p:tagLst>
</file>

<file path=ppt/tags/tag28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5.xml><?xml version="1.0" encoding="utf-8"?>
<p:tagLst xmlns:p="http://schemas.openxmlformats.org/presentationml/2006/main">
  <p:tag name="AS_UNIQUEID" val="430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DIAGRAM_VIRTUALLY_FRAME" val="{&quot;height&quot;:106.9,&quot;left&quot;:29.85,&quot;top&quot;:399.6,&quot;width&quot;:902.1}"/>
</p:tagLst>
</file>

<file path=ppt/tags/tag288.xml><?xml version="1.0" encoding="utf-8"?>
<p:tagLst xmlns:p="http://schemas.openxmlformats.org/presentationml/2006/main">
  <p:tag name="KSO_WM_DIAGRAM_VIRTUALLY_FRAME" val="{&quot;height&quot;:106.9,&quot;left&quot;:29.85,&quot;top&quot;:399.6,&quot;width&quot;:902.1}"/>
</p:tagLst>
</file>

<file path=ppt/tags/tag289.xml><?xml version="1.0" encoding="utf-8"?>
<p:tagLst xmlns:p="http://schemas.openxmlformats.org/presentationml/2006/main">
  <p:tag name="KSO_WM_DIAGRAM_VIRTUALLY_FRAME" val="{&quot;height&quot;:106.9,&quot;left&quot;:29.85,&quot;top&quot;:399.6,&quot;width&quot;:902.1}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DIAGRAM_VIRTUALLY_FRAME" val="{&quot;height&quot;:106.9,&quot;left&quot;:29.85,&quot;top&quot;:399.6,&quot;width&quot;:902.1}"/>
</p:tagLst>
</file>

<file path=ppt/tags/tag291.xml><?xml version="1.0" encoding="utf-8"?>
<p:tagLst xmlns:p="http://schemas.openxmlformats.org/presentationml/2006/main">
  <p:tag name="KSO_WM_DIAGRAM_VIRTUALLY_FRAME" val="{&quot;height&quot;:106.9,&quot;left&quot;:29.85,&quot;top&quot;:399.6,&quot;width&quot;:902.1}"/>
</p:tagLst>
</file>

<file path=ppt/tags/tag292.xml><?xml version="1.0" encoding="utf-8"?>
<p:tagLst xmlns:p="http://schemas.openxmlformats.org/presentationml/2006/main">
  <p:tag name="KSO_WM_DIAGRAM_VIRTUALLY_FRAME" val="{&quot;height&quot;:106.9,&quot;left&quot;:29.85,&quot;top&quot;:399.6,&quot;width&quot;:902.1}"/>
</p:tagLst>
</file>

<file path=ppt/tags/tag293.xml><?xml version="1.0" encoding="utf-8"?>
<p:tagLst xmlns:p="http://schemas.openxmlformats.org/presentationml/2006/main">
  <p:tag name="KSO_WM_DIAGRAM_VIRTUALLY_FRAME" val="{&quot;height&quot;:106.9,&quot;left&quot;:29.85,&quot;top&quot;:399.6,&quot;width&quot;:902.1}"/>
</p:tagLst>
</file>

<file path=ppt/tags/tag29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5.xml><?xml version="1.0" encoding="utf-8"?>
<p:tagLst xmlns:p="http://schemas.openxmlformats.org/presentationml/2006/main">
  <p:tag name="AS_UNIQUEID" val="430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98.xml><?xml version="1.0" encoding="utf-8"?>
<p:tagLst xmlns:p="http://schemas.openxmlformats.org/presentationml/2006/main">
  <p:tag name="AS_UNIQUEID" val="430"/>
</p:tagLst>
</file>

<file path=ppt/tags/tag299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30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2.xml><?xml version="1.0" encoding="utf-8"?>
<p:tagLst xmlns:p="http://schemas.openxmlformats.org/presentationml/2006/main">
  <p:tag name="AS_UNIQUEID" val="430"/>
</p:tagLst>
</file>

<file path=ppt/tags/tag303.xml><?xml version="1.0" encoding="utf-8"?>
<p:tagLst xmlns:p="http://schemas.openxmlformats.org/presentationml/2006/main">
  <p:tag name="AS_UNIQUEID" val="4192"/>
  <p:tag name="KSO_WM_BEAUTIFY_FLAG" val=""/>
  <p:tag name="KSO_WM_UNIT_TABLE_BEAUTIFY" val="smartTable{523e0384-3526-4085-9073-28f3d0e311a2}"/>
  <p:tag name="TABLE_ENDDRAG_ORIGIN_RECT" val="836*142"/>
  <p:tag name="TABLE_ENDDRAG_RECT" val="29*142*836*142"/>
</p:tagLst>
</file>

<file path=ppt/tags/tag304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305.xml><?xml version="1.0" encoding="utf-8"?>
<p:tagLst xmlns:p="http://schemas.openxmlformats.org/presentationml/2006/main">
  <p:tag name="AS_UNIQUEID" val="4202"/>
</p:tagLst>
</file>

<file path=ppt/tags/tag306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30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8.xml><?xml version="1.0" encoding="utf-8"?>
<p:tagLst xmlns:p="http://schemas.openxmlformats.org/presentationml/2006/main">
  <p:tag name="AS_UNIQUEID" val="430"/>
</p:tagLst>
</file>

<file path=ppt/tags/tag309.xml><?xml version="1.0" encoding="utf-8"?>
<p:tagLst xmlns:p="http://schemas.openxmlformats.org/presentationml/2006/main">
  <p:tag name="KSO_WM_DIAGRAM_VIRTUALLY_FRAME" val="{&quot;height&quot;:488.2,&quot;left&quot;:29.85,&quot;top&quot;:64.55,&quot;width&quot;:936.1}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1.xml><?xml version="1.0" encoding="utf-8"?>
<p:tagLst xmlns:p="http://schemas.openxmlformats.org/presentationml/2006/main">
  <p:tag name="RESOURCE_RECORD_KEY" val="{&quot;13&quot;:[19972061]}"/>
  <p:tag name="COMMONDATA" val="eyJoZGlkIjoiZjVhNGJiMWVmZTg4ZjFhYWZhYWFiMzBkODkwYWRkZmUifQ=="/>
  <p:tag name="commondata" val="eyJoZGlkIjoiNWMxYjNjY2RhY2FmNmMwMDBmNTkxYWUxMDI5Yjg3ZTcifQ==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AS_UNIQUEID" val="430"/>
</p:tagLst>
</file>

<file path=ppt/tags/tag64.xml><?xml version="1.0" encoding="utf-8"?>
<p:tagLst xmlns:p="http://schemas.openxmlformats.org/presentationml/2006/main">
  <p:tag name="KSO_WM_UNIT_PLACING_PICTURE_USER_VIEWPORT" val="{&quot;height&quot;:10800,&quot;width&quot;:7603}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AS_UNIQUEID" val="430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AS_UNIQUEID" val="395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TABLE_ENDDRAG_ORIGIN_RECT" val="886*394"/>
  <p:tag name="TABLE_ENDDRAG_RECT" val="29*81*886*394"/>
</p:tagLst>
</file>

<file path=ppt/tags/tag7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5.xml><?xml version="1.0" encoding="utf-8"?>
<p:tagLst xmlns:p="http://schemas.openxmlformats.org/presentationml/2006/main">
  <p:tag name="AS_UNIQUEID" val="430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TABLE_ENDDRAG_ORIGIN_RECT" val="895*432"/>
  <p:tag name="TABLE_ENDDRAG_RECT" val="29*73*895*432"/>
</p:tagLst>
</file>

<file path=ppt/tags/tag78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9.xml><?xml version="1.0" encoding="utf-8"?>
<p:tagLst xmlns:p="http://schemas.openxmlformats.org/presentationml/2006/main">
  <p:tag name="AS_UNIQUEID" val="430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TABLE_ENDDRAG_ORIGIN_RECT" val="903*431"/>
  <p:tag name="TABLE_ENDDRAG_RECT" val="29*70*903*431"/>
</p:tagLst>
</file>

<file path=ppt/tags/tag8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3.xml><?xml version="1.0" encoding="utf-8"?>
<p:tagLst xmlns:p="http://schemas.openxmlformats.org/presentationml/2006/main">
  <p:tag name="AS_UNIQUEID" val="430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AS_UNIQUEID" val="3071"/>
</p:tagLst>
</file>

<file path=ppt/tags/tag86.xml><?xml version="1.0" encoding="utf-8"?>
<p:tagLst xmlns:p="http://schemas.openxmlformats.org/presentationml/2006/main">
  <p:tag name="AS_UNIQUEID" val="439"/>
</p:tagLst>
</file>

<file path=ppt/tags/tag87.xml><?xml version="1.0" encoding="utf-8"?>
<p:tagLst xmlns:p="http://schemas.openxmlformats.org/presentationml/2006/main">
  <p:tag name="AS_UNIQUEID" val="441"/>
</p:tagLst>
</file>

<file path=ppt/tags/tag88.xml><?xml version="1.0" encoding="utf-8"?>
<p:tagLst xmlns:p="http://schemas.openxmlformats.org/presentationml/2006/main">
  <p:tag name="AS_UNIQUEID" val="445"/>
</p:tagLst>
</file>

<file path=ppt/tags/tag8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AS_UNIQUEID" val="430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AS_UNIQUEID" val="3071"/>
</p:tagLst>
</file>

<file path=ppt/tags/tag93.xml><?xml version="1.0" encoding="utf-8"?>
<p:tagLst xmlns:p="http://schemas.openxmlformats.org/presentationml/2006/main">
  <p:tag name="AS_UNIQUEID" val="2916"/>
</p:tagLst>
</file>

<file path=ppt/tags/tag94.xml><?xml version="1.0" encoding="utf-8"?>
<p:tagLst xmlns:p="http://schemas.openxmlformats.org/presentationml/2006/main">
  <p:tag name="AS_UNIQUEID" val="2910"/>
</p:tagLst>
</file>

<file path=ppt/tags/tag95.xml><?xml version="1.0" encoding="utf-8"?>
<p:tagLst xmlns:p="http://schemas.openxmlformats.org/presentationml/2006/main">
  <p:tag name="AS_UNIQUEID" val="450"/>
</p:tagLst>
</file>

<file path=ppt/tags/tag96.xml><?xml version="1.0" encoding="utf-8"?>
<p:tagLst xmlns:p="http://schemas.openxmlformats.org/presentationml/2006/main">
  <p:tag name="AS_UNIQUEID" val="451"/>
</p:tagLst>
</file>

<file path=ppt/tags/tag9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8.xml><?xml version="1.0" encoding="utf-8"?>
<p:tagLst xmlns:p="http://schemas.openxmlformats.org/presentationml/2006/main">
  <p:tag name="AS_UNIQUEID" val="430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8256</Words>
  <Application>WPS 演示</Application>
  <PresentationFormat>宽屏</PresentationFormat>
  <Paragraphs>869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61" baseType="lpstr">
      <vt:lpstr>Arial</vt:lpstr>
      <vt:lpstr>宋体</vt:lpstr>
      <vt:lpstr>Wingdings</vt:lpstr>
      <vt:lpstr>Wingdings</vt:lpstr>
      <vt:lpstr>华文中宋</vt:lpstr>
      <vt:lpstr>方正粗黑宋简体</vt:lpstr>
      <vt:lpstr>字魂95号-手刻宋</vt:lpstr>
      <vt:lpstr>楷体</vt:lpstr>
      <vt:lpstr>黑体</vt:lpstr>
      <vt:lpstr>PingFang SC</vt:lpstr>
      <vt:lpstr>Segoe Print</vt:lpstr>
      <vt:lpstr>华文新魏</vt:lpstr>
      <vt:lpstr>微软雅黑</vt:lpstr>
      <vt:lpstr>Arial Unicode MS</vt:lpstr>
      <vt:lpstr>Calibri</vt:lpstr>
      <vt:lpstr>方正粗倩_GBK</vt:lpstr>
      <vt:lpstr>Times New Roman</vt:lpstr>
      <vt:lpstr>华文仿宋</vt:lpstr>
      <vt:lpstr>等线</vt:lpstr>
      <vt:lpstr>Arial</vt:lpstr>
      <vt:lpstr>仿宋</vt:lpstr>
      <vt:lpstr>Calibri</vt:lpstr>
      <vt:lpstr>楷体_GB2312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秦朝大事年表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姬希卓</cp:lastModifiedBy>
  <cp:revision>3</cp:revision>
  <dcterms:created xsi:type="dcterms:W3CDTF">2024-05-14T03:42:00Z</dcterms:created>
  <dcterms:modified xsi:type="dcterms:W3CDTF">2024-05-25T05:42:22Z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8E51437CE3554CA0951C3E6451AD2DBB_11</vt:lpwstr>
  </property>
</Properties>
</file>