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2.svg" ContentType="image/svg+xml"/>
  <Override PartName="/ppt/media/image45.svg" ContentType="image/svg+xml"/>
  <Override PartName="/ppt/media/image4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3"/>
    <p:sldId id="258" r:id="rId4"/>
    <p:sldId id="257" r:id="rId5"/>
    <p:sldId id="264" r:id="rId6"/>
    <p:sldId id="259" r:id="rId7"/>
    <p:sldId id="267" r:id="rId8"/>
    <p:sldId id="268" r:id="rId9"/>
    <p:sldId id="272" r:id="rId10"/>
    <p:sldId id="269" r:id="rId11"/>
    <p:sldId id="275" r:id="rId13"/>
    <p:sldId id="282" r:id="rId14"/>
    <p:sldId id="283" r:id="rId15"/>
    <p:sldId id="274" r:id="rId16"/>
    <p:sldId id="285" r:id="rId17"/>
    <p:sldId id="284" r:id="rId18"/>
    <p:sldId id="305" r:id="rId19"/>
    <p:sldId id="287" r:id="rId20"/>
    <p:sldId id="309" r:id="rId21"/>
    <p:sldId id="310" r:id="rId22"/>
    <p:sldId id="314" r:id="rId23"/>
    <p:sldId id="315" r:id="rId24"/>
    <p:sldId id="311" r:id="rId25"/>
    <p:sldId id="318" r:id="rId26"/>
    <p:sldId id="319" r:id="rId27"/>
    <p:sldId id="328" r:id="rId28"/>
    <p:sldId id="320" r:id="rId29"/>
    <p:sldId id="316" r:id="rId30"/>
    <p:sldId id="336" r:id="rId31"/>
    <p:sldId id="321" r:id="rId32"/>
    <p:sldId id="322" r:id="rId33"/>
    <p:sldId id="312" r:id="rId34"/>
    <p:sldId id="288" r:id="rId35"/>
    <p:sldId id="341" r:id="rId36"/>
    <p:sldId id="367" r:id="rId37"/>
    <p:sldId id="377" r:id="rId38"/>
    <p:sldId id="359" r:id="rId39"/>
    <p:sldId id="266" r:id="rId40"/>
    <p:sldId id="358" r:id="rId41"/>
    <p:sldId id="342" r:id="rId42"/>
    <p:sldId id="289" r:id="rId43"/>
    <p:sldId id="366" r:id="rId44"/>
    <p:sldId id="368" r:id="rId45"/>
    <p:sldId id="389" r:id="rId46"/>
    <p:sldId id="388" r:id="rId47"/>
    <p:sldId id="381" r:id="rId48"/>
    <p:sldId id="382" r:id="rId49"/>
    <p:sldId id="384" r:id="rId50"/>
    <p:sldId id="386" r:id="rId51"/>
    <p:sldId id="387" r:id="rId52"/>
    <p:sldId id="390" r:id="rId53"/>
    <p:sldId id="369" r:id="rId54"/>
    <p:sldId id="391" r:id="rId55"/>
  </p:sldIdLst>
  <p:sldSz cx="12192000" cy="6858000"/>
  <p:notesSz cx="6858000" cy="9144000"/>
  <p:embeddedFontLst>
    <p:embeddedFont>
      <p:font typeface="Calibri" panose="020F0502020204030204"/>
      <p:regular r:id="rId60"/>
      <p:bold r:id="rId61"/>
      <p:italic r:id="rId62"/>
      <p:boldItalic r:id="rId63"/>
    </p:embeddedFont>
    <p:embeddedFont>
      <p:font typeface="华文中宋" panose="02010600040101010101" pitchFamily="2" charset="-122"/>
      <p:regular r:id="rId64"/>
    </p:embeddedFont>
    <p:embeddedFont>
      <p:font typeface="楷体" panose="02010609060101010101" charset="-122"/>
      <p:regular r:id="rId65"/>
    </p:embeddedFont>
    <p:embeddedFont>
      <p:font typeface="黑体" panose="02010609060101010101" pitchFamily="49" charset="-122"/>
      <p:regular r:id="rId66"/>
    </p:embeddedFont>
    <p:embeddedFont>
      <p:font typeface="华文仿宋" panose="02010600040101010101" charset="-122"/>
      <p:regular r:id="rId67"/>
    </p:embeddedFont>
    <p:embeddedFont>
      <p:font typeface="微软雅黑" panose="020B0503020204020204" charset="-122"/>
      <p:regular r:id="rId68"/>
    </p:embeddedFont>
    <p:embeddedFont>
      <p:font typeface="华文楷体" panose="02010600040101010101" charset="-122"/>
      <p:regular r:id="rId69"/>
    </p:embeddedFont>
    <p:embeddedFont>
      <p:font typeface="仿宋" panose="02010609060101010101" pitchFamily="49" charset="-122"/>
      <p:regular r:id="rId70"/>
    </p:embeddedFont>
    <p:embeddedFont>
      <p:font typeface="Calibri" panose="020F0502020204030204" charset="0"/>
      <p:regular r:id="rId71"/>
      <p:bold r:id="rId72"/>
      <p:italic r:id="rId73"/>
      <p:boldItalic r:id="rId74"/>
    </p:embeddedFont>
  </p:embeddedFontLst>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userDrawn="1">
          <p15:clr>
            <a:srgbClr val="A4A3A4"/>
          </p15:clr>
        </p15:guide>
        <p15:guide id="2" pos="38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2001" name="骆倩怡_Znauj26B" initials="authorId_382814100" lastIdx="0" clrIdx="0"/>
  <p:cmAuthor id="1" name="孙文纯" initials="孙文纯" lastIdx="0" clrIdx="0"/>
  <p:cmAuthor id="2" name="Pueschner, Franziska {FA~Shanghai}" initials="P" lastIdx="0" clrIdx="0"/>
  <p:cmAuthor id="3" name="翟宏帅" initials="翟" lastIdx="0" clrIdx="0"/>
  <p:cmAuthor id="4" name="李永宾" initials="李" lastIdx="0" clrIdx="0"/>
  <p:cmAuthor id="5" name="作者" initials="作" lastIdx="0" clrIdx="2"/>
  <p:cmAuthor id="6" name="微软用户" initials="微" lastIdx="0" clrIdx="0"/>
  <p:cmAuthor id="7" name="新课标第一网" initials="新" lastIdx="0" clrIdx="0"/>
  <p:cmAuthor id="8" name="CHINESE-BC06F90" initials="C" lastIdx="0" clrIdx="0"/>
  <p:cmAuthor id="9" name="lenovo" initials="l" lastIdx="0" clrIdx="0"/>
  <p:cmAuthor id="10" name="Lenovo" initials="L" lastIdx="0" clrIdx="9"/>
  <p:cmAuthor id="11" name="ZZC" initials="Z" lastIdx="0" clrIdx="10"/>
  <p:cmAuthor id="12" name="12279" initials="1" lastIdx="0" clrIdx="11"/>
  <p:cmAuthor id="13" name="Rcyz-HL" initials="R" lastIdx="0" clrIdx="12"/>
  <p:cmAuthor id="14" name="文璇璇" initials="文" lastIdx="0" clrIdx="13"/>
  <p:cmAuthor id="15" name="付" initials="付" lastIdx="0" clrIdx="14"/>
  <p:cmAuthor id="16" name="Nicole Li  李倩" initials="N" lastIdx="0" clrIdx="0"/>
  <p:cmAuthor id="17" name="admin" initials="a" lastIdx="0" clrIdx="0"/>
  <p:cmAuthor id="18" name="222" initials="2" lastIdx="0" clrIdx="0"/>
  <p:cmAuthor id="19" name="Mia Vida Villanueva" initials="MVV" lastIdx="0" clrIdx="0"/>
  <p:cmAuthor id="20" name="iwenping" initials="" lastIdx="0" clrIdx="0"/>
  <p:cmAuthor id="21" name="xiaoxuan Zeng" initials="x" lastIdx="0" clrIdx="0"/>
  <p:cmAuthor id="22" name="User" initials="" lastIdx="0" clrIdx="0"/>
  <p:cmAuthor id="23" name="administrator-pc" initials="" lastIdx="0" clrIdx="0"/>
  <p:cmAuthor id="24" name="ASUS" initials="A" lastIdx="0" clrIdx="2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A1C26"/>
    <a:srgbClr val="847178"/>
    <a:srgbClr val="DDD7D9"/>
    <a:srgbClr val="EFEDEE"/>
    <a:srgbClr val="A99CA1"/>
    <a:srgbClr val="FAF9F9"/>
    <a:srgbClr val="AF8F5F"/>
    <a:srgbClr val="6B4A4E"/>
    <a:srgbClr val="2D11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45" d="100"/>
          <a:sy n="45" d="100"/>
        </p:scale>
        <p:origin x="30" y="708"/>
      </p:cViewPr>
      <p:guideLst>
        <p:guide orient="horz" pos="2152"/>
        <p:guide pos="38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5" Type="http://schemas.openxmlformats.org/officeDocument/2006/relationships/tags" Target="tags/tag692.xml"/><Relationship Id="rId74" Type="http://schemas.openxmlformats.org/officeDocument/2006/relationships/font" Target="fonts/font15.fntdata"/><Relationship Id="rId73" Type="http://schemas.openxmlformats.org/officeDocument/2006/relationships/font" Target="fonts/font14.fntdata"/><Relationship Id="rId72" Type="http://schemas.openxmlformats.org/officeDocument/2006/relationships/font" Target="fonts/font13.fntdata"/><Relationship Id="rId71" Type="http://schemas.openxmlformats.org/officeDocument/2006/relationships/font" Target="fonts/font12.fntdata"/><Relationship Id="rId70" Type="http://schemas.openxmlformats.org/officeDocument/2006/relationships/font" Target="fonts/font11.fntdata"/><Relationship Id="rId7" Type="http://schemas.openxmlformats.org/officeDocument/2006/relationships/slide" Target="slides/slide5.xml"/><Relationship Id="rId69" Type="http://schemas.openxmlformats.org/officeDocument/2006/relationships/font" Target="fonts/font10.fntdata"/><Relationship Id="rId68" Type="http://schemas.openxmlformats.org/officeDocument/2006/relationships/font" Target="fonts/font9.fntdata"/><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4.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0" hangingPunct="0">
              <a:spcBef>
                <a:spcPct val="0"/>
              </a:spcBef>
            </a:pPr>
            <a:r>
              <a:rPr lang="zh-CN" altLang="en-US" b="1">
                <a:solidFill>
                  <a:srgbClr val="C00000"/>
                </a:solidFill>
                <a:latin typeface="楷体" panose="02010609060101010101" charset="-122"/>
                <a:ea typeface="楷体" panose="02010609060101010101" charset="-122"/>
                <a:sym typeface="+mn-ea"/>
              </a:rPr>
              <a:t>曹魏时期：屯田制，</a:t>
            </a:r>
            <a:r>
              <a:rPr lang="zh-CN" altLang="en-US" b="1">
                <a:solidFill>
                  <a:srgbClr val="C00000"/>
                </a:solidFill>
                <a:latin typeface="楷体" panose="02010609060101010101" charset="-122"/>
                <a:ea typeface="楷体" panose="02010609060101010101" charset="-122"/>
                <a:cs typeface="楷体" panose="02010609060101010101" charset="-122"/>
                <a:sym typeface="+mn-ea"/>
              </a:rPr>
              <a:t>为解决军粮供应的困难和安置流民推行屯田制。屯田分民屯和军屯两种，屯田区的土地所有权属于封建国家。</a:t>
            </a:r>
            <a:endParaRPr lang="zh-CN" altLang="en-US" b="1">
              <a:solidFill>
                <a:srgbClr val="C00000"/>
              </a:solidFill>
              <a:latin typeface="楷体" panose="02010609060101010101" charset="-122"/>
              <a:ea typeface="楷体" panose="02010609060101010101" charset="-122"/>
              <a:cs typeface="楷体" panose="02010609060101010101" charset="-122"/>
              <a:sym typeface="+mn-ea"/>
            </a:endParaRPr>
          </a:p>
          <a:p>
            <a:pPr eaLnBrk="0" hangingPunct="0">
              <a:spcBef>
                <a:spcPct val="0"/>
              </a:spcBef>
            </a:pPr>
            <a:r>
              <a:rPr lang="zh-CN" altLang="en-US" b="1">
                <a:solidFill>
                  <a:srgbClr val="C00000"/>
                </a:solidFill>
                <a:latin typeface="楷体" panose="02010609060101010101" charset="-122"/>
                <a:ea typeface="楷体" panose="02010609060101010101" charset="-122"/>
                <a:sym typeface="+mn-ea"/>
              </a:rPr>
              <a:t>西汉末年：王莽实行王田制（把土地收归国有）</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Pct val="100000"/>
              <a:buFontTx/>
              <a:buNone/>
              <a:defRPr/>
            </a:pPr>
            <a:fld id="{B13D91D6-5965-4EF4-A968-C0EDCB778ED1}" type="datetime1">
              <a:rPr kumimoji="0" lang="zh-CN" altLang="en-US" sz="1200" b="0" i="0" u="none" strike="noStrike" kern="1200" cap="none" spc="0" normalizeH="0" baseline="0" noProof="0">
                <a:ln>
                  <a:noFill/>
                </a:ln>
                <a:solidFill>
                  <a:srgbClr val="898989"/>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SzPct val="100000"/>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4" name="文本占位符 13"/>
          <p:cNvSpPr>
            <a:spLocks noGrp="1"/>
          </p:cNvSpPr>
          <p:nvPr>
            <p:ph type="body" sz="quarter" idx="10" hasCustomPrompt="1"/>
          </p:nvPr>
        </p:nvSpPr>
        <p:spPr>
          <a:xfrm>
            <a:off x="248984" y="1820863"/>
            <a:ext cx="11839384" cy="4358394"/>
          </a:xfrm>
          <a:prstGeom prst="rect">
            <a:avLst/>
          </a:prstGeom>
        </p:spPr>
        <p:txBody>
          <a:bodyPr/>
          <a:lstStyle>
            <a:lvl1pPr marL="0" indent="0">
              <a:lnSpc>
                <a:spcPct val="120000"/>
              </a:lnSpc>
              <a:spcBef>
                <a:spcPts val="0"/>
              </a:spcBef>
              <a:buFontTx/>
              <a:buNone/>
              <a:defRPr sz="2600">
                <a:latin typeface="华文中宋" panose="02010600040101010101" pitchFamily="2" charset="-122"/>
                <a:ea typeface="华文中宋" panose="02010600040101010101" pitchFamily="2"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默认模板：华文中宋、</a:t>
            </a:r>
            <a:r>
              <a:rPr lang="en-US" altLang="zh-CN" dirty="0"/>
              <a:t>28</a:t>
            </a:r>
            <a:r>
              <a:rPr lang="zh-CN" altLang="en-US" dirty="0"/>
              <a:t>号、</a:t>
            </a:r>
            <a:r>
              <a:rPr lang="en-US" altLang="zh-CN" dirty="0"/>
              <a:t>1.2</a:t>
            </a:r>
            <a:r>
              <a:rPr lang="zh-CN" altLang="en-US" dirty="0"/>
              <a:t>倍行距，如要修改，请转到“母版”。</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2.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2.xml"/><Relationship Id="rId5" Type="http://schemas.openxmlformats.org/officeDocument/2006/relationships/image" Target="../media/image14.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11.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slideLayout" Target="../slideLayouts/slideLayout1.xml"/><Relationship Id="rId10" Type="http://schemas.openxmlformats.org/officeDocument/2006/relationships/tags" Target="../tags/tag121.xml"/><Relationship Id="rId1" Type="http://schemas.openxmlformats.org/officeDocument/2006/relationships/tags" Target="../tags/tag11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7.xml"/><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18.png"/><Relationship Id="rId2" Type="http://schemas.openxmlformats.org/officeDocument/2006/relationships/tags" Target="../tags/tag136.xml"/><Relationship Id="rId1" Type="http://schemas.openxmlformats.org/officeDocument/2006/relationships/tags" Target="../tags/tag135.xml"/></Relationships>
</file>

<file path=ppt/slides/_rels/slide15.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19.pn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0" Type="http://schemas.openxmlformats.org/officeDocument/2006/relationships/slideLayout" Target="../slideLayouts/slideLayout1.xml"/><Relationship Id="rId1" Type="http://schemas.openxmlformats.org/officeDocument/2006/relationships/tags" Target="../tags/tag139.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image" Target="../media/image20.png"/><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s>
</file>

<file path=ppt/slides/_rels/slide17.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image" Target="../media/image21.png"/><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4" Type="http://schemas.openxmlformats.org/officeDocument/2006/relationships/slideLayout" Target="../slideLayouts/slideLayout1.xml"/><Relationship Id="rId13" Type="http://schemas.openxmlformats.org/officeDocument/2006/relationships/tags" Target="../tags/tag162.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tags" Target="../tags/tag15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9.xml"/><Relationship Id="rId7" Type="http://schemas.openxmlformats.org/officeDocument/2006/relationships/image" Target="../media/image25.jpeg"/><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9.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image" Target="../media/image26.png"/><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1" Type="http://schemas.openxmlformats.org/officeDocument/2006/relationships/slideLayout" Target="../slideLayouts/slideLayout1.xml"/><Relationship Id="rId10" Type="http://schemas.openxmlformats.org/officeDocument/2006/relationships/tags" Target="../tags/tag178.xml"/><Relationship Id="rId1" Type="http://schemas.openxmlformats.org/officeDocument/2006/relationships/tags" Target="../tags/tag170.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9.xml"/><Relationship Id="rId5" Type="http://schemas.openxmlformats.org/officeDocument/2006/relationships/image" Target="../media/image6.pn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22.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image" Target="../media/image27.png"/><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8" Type="http://schemas.openxmlformats.org/officeDocument/2006/relationships/slideLayout" Target="../slideLayouts/slideLayout1.xml"/><Relationship Id="rId17" Type="http://schemas.openxmlformats.org/officeDocument/2006/relationships/tags" Target="../tags/tag207.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image" Target="../media/image28.png"/><Relationship Id="rId1" Type="http://schemas.openxmlformats.org/officeDocument/2006/relationships/tags" Target="../tags/tag193.xml"/></Relationships>
</file>

<file path=ppt/slides/_rels/slide23.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214.xml"/><Relationship Id="rId7" Type="http://schemas.openxmlformats.org/officeDocument/2006/relationships/image" Target="../media/image29.png"/><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1" Type="http://schemas.openxmlformats.org/officeDocument/2006/relationships/slideLayout" Target="../slideLayouts/slideLayout1.xml"/><Relationship Id="rId10" Type="http://schemas.openxmlformats.org/officeDocument/2006/relationships/tags" Target="../tags/tag215.xml"/><Relationship Id="rId1" Type="http://schemas.openxmlformats.org/officeDocument/2006/relationships/tags" Target="../tags/tag208.xml"/></Relationships>
</file>

<file path=ppt/slides/_rels/slide24.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21.xml"/><Relationship Id="rId7" Type="http://schemas.openxmlformats.org/officeDocument/2006/relationships/image" Target="../media/image32.svg"/><Relationship Id="rId6" Type="http://schemas.openxmlformats.org/officeDocument/2006/relationships/image" Target="../media/image31.png"/><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2" Type="http://schemas.openxmlformats.org/officeDocument/2006/relationships/slideLayout" Target="../slideLayouts/slideLayout1.xml"/><Relationship Id="rId11" Type="http://schemas.openxmlformats.org/officeDocument/2006/relationships/tags" Target="../tags/tag222.xml"/><Relationship Id="rId10" Type="http://schemas.openxmlformats.org/officeDocument/2006/relationships/image" Target="../media/image34.png"/><Relationship Id="rId1" Type="http://schemas.openxmlformats.org/officeDocument/2006/relationships/tags" Target="../tags/tag216.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image" Target="../media/image35.png"/><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248.xml"/><Relationship Id="rId1" Type="http://schemas.openxmlformats.org/officeDocument/2006/relationships/tags" Target="../tags/tag24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9.xml"/><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32.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tags" Target="../tags/tag263.xml"/><Relationship Id="rId5" Type="http://schemas.openxmlformats.org/officeDocument/2006/relationships/image" Target="../media/image43.png"/><Relationship Id="rId4" Type="http://schemas.openxmlformats.org/officeDocument/2006/relationships/tags" Target="../tags/tag262.xml"/><Relationship Id="rId3" Type="http://schemas.openxmlformats.org/officeDocument/2006/relationships/tags" Target="../tags/tag261.xml"/><Relationship Id="rId20" Type="http://schemas.openxmlformats.org/officeDocument/2006/relationships/slideLayout" Target="../slideLayouts/slideLayout1.xml"/><Relationship Id="rId2" Type="http://schemas.openxmlformats.org/officeDocument/2006/relationships/image" Target="../media/image42.png"/><Relationship Id="rId19" Type="http://schemas.openxmlformats.org/officeDocument/2006/relationships/tags" Target="../tags/tag271.xml"/><Relationship Id="rId18" Type="http://schemas.openxmlformats.org/officeDocument/2006/relationships/image" Target="../media/image48.jpeg"/><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tags" Target="../tags/tag267.xml"/><Relationship Id="rId13" Type="http://schemas.openxmlformats.org/officeDocument/2006/relationships/image" Target="../media/image47.svg"/><Relationship Id="rId12" Type="http://schemas.openxmlformats.org/officeDocument/2006/relationships/image" Target="../media/image46.png"/><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60.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74.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tags" Target="../tags/tag273.xml"/><Relationship Id="rId1" Type="http://schemas.openxmlformats.org/officeDocument/2006/relationships/tags" Target="../tags/tag272.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7.xml"/><Relationship Id="rId3" Type="http://schemas.openxmlformats.org/officeDocument/2006/relationships/image" Target="../media/image51.png"/><Relationship Id="rId2" Type="http://schemas.openxmlformats.org/officeDocument/2006/relationships/tags" Target="../tags/tag276.xml"/><Relationship Id="rId1" Type="http://schemas.openxmlformats.org/officeDocument/2006/relationships/tags" Target="../tags/tag275.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image" Target="../media/image52.jpeg"/><Relationship Id="rId1" Type="http://schemas.openxmlformats.org/officeDocument/2006/relationships/tags" Target="../tags/tag278.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6.xml"/><Relationship Id="rId4" Type="http://schemas.openxmlformats.org/officeDocument/2006/relationships/image" Target="../media/image53.jpeg"/><Relationship Id="rId3" Type="http://schemas.openxmlformats.org/officeDocument/2006/relationships/image" Target="../media/image49.png"/><Relationship Id="rId2" Type="http://schemas.openxmlformats.org/officeDocument/2006/relationships/tags" Target="../tags/tag285.xml"/><Relationship Id="rId1" Type="http://schemas.openxmlformats.org/officeDocument/2006/relationships/tags" Target="../tags/tag284.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image" Target="../media/image54.png"/><Relationship Id="rId1" Type="http://schemas.openxmlformats.org/officeDocument/2006/relationships/tags" Target="../tags/tag287.xml"/></Relationships>
</file>

<file path=ppt/slides/_rels/slide38.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6" Type="http://schemas.openxmlformats.org/officeDocument/2006/relationships/slideLayout" Target="../slideLayouts/slideLayout1.xml"/><Relationship Id="rId15" Type="http://schemas.openxmlformats.org/officeDocument/2006/relationships/tags" Target="../tags/tag305.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1.xml"/></Relationships>
</file>

<file path=ppt/slides/_rels/slide39.xml.rels><?xml version="1.0" encoding="UTF-8" standalone="yes"?>
<Relationships xmlns="http://schemas.openxmlformats.org/package/2006/relationships"><Relationship Id="rId99" Type="http://schemas.openxmlformats.org/officeDocument/2006/relationships/tags" Target="../tags/tag404.xml"/><Relationship Id="rId98" Type="http://schemas.openxmlformats.org/officeDocument/2006/relationships/tags" Target="../tags/tag403.xml"/><Relationship Id="rId97" Type="http://schemas.openxmlformats.org/officeDocument/2006/relationships/tags" Target="../tags/tag402.xml"/><Relationship Id="rId96" Type="http://schemas.openxmlformats.org/officeDocument/2006/relationships/tags" Target="../tags/tag401.xml"/><Relationship Id="rId95" Type="http://schemas.openxmlformats.org/officeDocument/2006/relationships/tags" Target="../tags/tag400.xml"/><Relationship Id="rId94" Type="http://schemas.openxmlformats.org/officeDocument/2006/relationships/tags" Target="../tags/tag399.xml"/><Relationship Id="rId93" Type="http://schemas.openxmlformats.org/officeDocument/2006/relationships/tags" Target="../tags/tag398.xml"/><Relationship Id="rId92" Type="http://schemas.openxmlformats.org/officeDocument/2006/relationships/tags" Target="../tags/tag397.xml"/><Relationship Id="rId91" Type="http://schemas.openxmlformats.org/officeDocument/2006/relationships/tags" Target="../tags/tag396.xml"/><Relationship Id="rId90" Type="http://schemas.openxmlformats.org/officeDocument/2006/relationships/tags" Target="../tags/tag395.xml"/><Relationship Id="rId9" Type="http://schemas.openxmlformats.org/officeDocument/2006/relationships/tags" Target="../tags/tag314.xml"/><Relationship Id="rId89" Type="http://schemas.openxmlformats.org/officeDocument/2006/relationships/tags" Target="../tags/tag394.xml"/><Relationship Id="rId88" Type="http://schemas.openxmlformats.org/officeDocument/2006/relationships/tags" Target="../tags/tag393.xml"/><Relationship Id="rId87" Type="http://schemas.openxmlformats.org/officeDocument/2006/relationships/tags" Target="../tags/tag392.xml"/><Relationship Id="rId86" Type="http://schemas.openxmlformats.org/officeDocument/2006/relationships/tags" Target="../tags/tag391.xml"/><Relationship Id="rId85" Type="http://schemas.openxmlformats.org/officeDocument/2006/relationships/tags" Target="../tags/tag390.xml"/><Relationship Id="rId84" Type="http://schemas.openxmlformats.org/officeDocument/2006/relationships/tags" Target="../tags/tag389.xml"/><Relationship Id="rId83" Type="http://schemas.openxmlformats.org/officeDocument/2006/relationships/tags" Target="../tags/tag388.xml"/><Relationship Id="rId82" Type="http://schemas.openxmlformats.org/officeDocument/2006/relationships/tags" Target="../tags/tag387.xml"/><Relationship Id="rId81" Type="http://schemas.openxmlformats.org/officeDocument/2006/relationships/tags" Target="../tags/tag386.xml"/><Relationship Id="rId80" Type="http://schemas.openxmlformats.org/officeDocument/2006/relationships/tags" Target="../tags/tag385.xml"/><Relationship Id="rId8" Type="http://schemas.openxmlformats.org/officeDocument/2006/relationships/tags" Target="../tags/tag313.xml"/><Relationship Id="rId79" Type="http://schemas.openxmlformats.org/officeDocument/2006/relationships/tags" Target="../tags/tag384.xml"/><Relationship Id="rId78" Type="http://schemas.openxmlformats.org/officeDocument/2006/relationships/tags" Target="../tags/tag383.xml"/><Relationship Id="rId77" Type="http://schemas.openxmlformats.org/officeDocument/2006/relationships/tags" Target="../tags/tag382.xml"/><Relationship Id="rId76" Type="http://schemas.openxmlformats.org/officeDocument/2006/relationships/tags" Target="../tags/tag381.xml"/><Relationship Id="rId75" Type="http://schemas.openxmlformats.org/officeDocument/2006/relationships/tags" Target="../tags/tag380.xml"/><Relationship Id="rId74" Type="http://schemas.openxmlformats.org/officeDocument/2006/relationships/tags" Target="../tags/tag379.xml"/><Relationship Id="rId73" Type="http://schemas.openxmlformats.org/officeDocument/2006/relationships/tags" Target="../tags/tag378.xml"/><Relationship Id="rId72" Type="http://schemas.openxmlformats.org/officeDocument/2006/relationships/tags" Target="../tags/tag377.xml"/><Relationship Id="rId71" Type="http://schemas.openxmlformats.org/officeDocument/2006/relationships/tags" Target="../tags/tag376.xml"/><Relationship Id="rId70" Type="http://schemas.openxmlformats.org/officeDocument/2006/relationships/tags" Target="../tags/tag375.xml"/><Relationship Id="rId7" Type="http://schemas.openxmlformats.org/officeDocument/2006/relationships/tags" Target="../tags/tag312.xml"/><Relationship Id="rId69" Type="http://schemas.openxmlformats.org/officeDocument/2006/relationships/tags" Target="../tags/tag374.xml"/><Relationship Id="rId68" Type="http://schemas.openxmlformats.org/officeDocument/2006/relationships/tags" Target="../tags/tag373.xml"/><Relationship Id="rId67" Type="http://schemas.openxmlformats.org/officeDocument/2006/relationships/tags" Target="../tags/tag372.xml"/><Relationship Id="rId66" Type="http://schemas.openxmlformats.org/officeDocument/2006/relationships/tags" Target="../tags/tag371.xml"/><Relationship Id="rId65" Type="http://schemas.openxmlformats.org/officeDocument/2006/relationships/tags" Target="../tags/tag370.xml"/><Relationship Id="rId64" Type="http://schemas.openxmlformats.org/officeDocument/2006/relationships/tags" Target="../tags/tag369.xml"/><Relationship Id="rId63" Type="http://schemas.openxmlformats.org/officeDocument/2006/relationships/tags" Target="../tags/tag368.xml"/><Relationship Id="rId62" Type="http://schemas.openxmlformats.org/officeDocument/2006/relationships/tags" Target="../tags/tag367.xml"/><Relationship Id="rId61" Type="http://schemas.openxmlformats.org/officeDocument/2006/relationships/tags" Target="../tags/tag366.xml"/><Relationship Id="rId60" Type="http://schemas.openxmlformats.org/officeDocument/2006/relationships/tags" Target="../tags/tag365.xml"/><Relationship Id="rId6" Type="http://schemas.openxmlformats.org/officeDocument/2006/relationships/tags" Target="../tags/tag311.xml"/><Relationship Id="rId59" Type="http://schemas.openxmlformats.org/officeDocument/2006/relationships/tags" Target="../tags/tag364.xml"/><Relationship Id="rId58" Type="http://schemas.openxmlformats.org/officeDocument/2006/relationships/tags" Target="../tags/tag363.xml"/><Relationship Id="rId57" Type="http://schemas.openxmlformats.org/officeDocument/2006/relationships/tags" Target="../tags/tag362.xml"/><Relationship Id="rId56" Type="http://schemas.openxmlformats.org/officeDocument/2006/relationships/tags" Target="../tags/tag361.xml"/><Relationship Id="rId55" Type="http://schemas.openxmlformats.org/officeDocument/2006/relationships/tags" Target="../tags/tag360.xml"/><Relationship Id="rId54" Type="http://schemas.openxmlformats.org/officeDocument/2006/relationships/tags" Target="../tags/tag359.xml"/><Relationship Id="rId53" Type="http://schemas.openxmlformats.org/officeDocument/2006/relationships/tags" Target="../tags/tag358.xml"/><Relationship Id="rId52" Type="http://schemas.openxmlformats.org/officeDocument/2006/relationships/tags" Target="../tags/tag357.xml"/><Relationship Id="rId51" Type="http://schemas.openxmlformats.org/officeDocument/2006/relationships/tags" Target="../tags/tag356.xml"/><Relationship Id="rId50" Type="http://schemas.openxmlformats.org/officeDocument/2006/relationships/tags" Target="../tags/tag355.xml"/><Relationship Id="rId5" Type="http://schemas.openxmlformats.org/officeDocument/2006/relationships/tags" Target="../tags/tag310.xml"/><Relationship Id="rId49" Type="http://schemas.openxmlformats.org/officeDocument/2006/relationships/tags" Target="../tags/tag354.xml"/><Relationship Id="rId48" Type="http://schemas.openxmlformats.org/officeDocument/2006/relationships/tags" Target="../tags/tag353.xml"/><Relationship Id="rId47" Type="http://schemas.openxmlformats.org/officeDocument/2006/relationships/tags" Target="../tags/tag352.xml"/><Relationship Id="rId46" Type="http://schemas.openxmlformats.org/officeDocument/2006/relationships/tags" Target="../tags/tag351.xml"/><Relationship Id="rId45" Type="http://schemas.openxmlformats.org/officeDocument/2006/relationships/tags" Target="../tags/tag350.xml"/><Relationship Id="rId44" Type="http://schemas.openxmlformats.org/officeDocument/2006/relationships/tags" Target="../tags/tag349.xml"/><Relationship Id="rId43" Type="http://schemas.openxmlformats.org/officeDocument/2006/relationships/tags" Target="../tags/tag348.xml"/><Relationship Id="rId42" Type="http://schemas.openxmlformats.org/officeDocument/2006/relationships/tags" Target="../tags/tag347.xml"/><Relationship Id="rId41" Type="http://schemas.openxmlformats.org/officeDocument/2006/relationships/tags" Target="../tags/tag346.xml"/><Relationship Id="rId40" Type="http://schemas.openxmlformats.org/officeDocument/2006/relationships/tags" Target="../tags/tag345.xml"/><Relationship Id="rId4" Type="http://schemas.openxmlformats.org/officeDocument/2006/relationships/tags" Target="../tags/tag309.xml"/><Relationship Id="rId39" Type="http://schemas.openxmlformats.org/officeDocument/2006/relationships/tags" Target="../tags/tag344.xml"/><Relationship Id="rId38" Type="http://schemas.openxmlformats.org/officeDocument/2006/relationships/tags" Target="../tags/tag343.xml"/><Relationship Id="rId37" Type="http://schemas.openxmlformats.org/officeDocument/2006/relationships/tags" Target="../tags/tag342.xml"/><Relationship Id="rId36" Type="http://schemas.openxmlformats.org/officeDocument/2006/relationships/tags" Target="../tags/tag341.xml"/><Relationship Id="rId35" Type="http://schemas.openxmlformats.org/officeDocument/2006/relationships/tags" Target="../tags/tag340.xml"/><Relationship Id="rId34" Type="http://schemas.openxmlformats.org/officeDocument/2006/relationships/tags" Target="../tags/tag339.xml"/><Relationship Id="rId33" Type="http://schemas.openxmlformats.org/officeDocument/2006/relationships/tags" Target="../tags/tag338.xml"/><Relationship Id="rId32" Type="http://schemas.openxmlformats.org/officeDocument/2006/relationships/tags" Target="../tags/tag337.xml"/><Relationship Id="rId312" Type="http://schemas.openxmlformats.org/officeDocument/2006/relationships/slideLayout" Target="../slideLayouts/slideLayout1.xml"/><Relationship Id="rId311" Type="http://schemas.openxmlformats.org/officeDocument/2006/relationships/tags" Target="../tags/tag616.xml"/><Relationship Id="rId310" Type="http://schemas.openxmlformats.org/officeDocument/2006/relationships/tags" Target="../tags/tag615.xml"/><Relationship Id="rId31" Type="http://schemas.openxmlformats.org/officeDocument/2006/relationships/tags" Target="../tags/tag336.xml"/><Relationship Id="rId309" Type="http://schemas.openxmlformats.org/officeDocument/2006/relationships/tags" Target="../tags/tag614.xml"/><Relationship Id="rId308" Type="http://schemas.openxmlformats.org/officeDocument/2006/relationships/tags" Target="../tags/tag613.xml"/><Relationship Id="rId307" Type="http://schemas.openxmlformats.org/officeDocument/2006/relationships/tags" Target="../tags/tag612.xml"/><Relationship Id="rId306" Type="http://schemas.openxmlformats.org/officeDocument/2006/relationships/tags" Target="../tags/tag611.xml"/><Relationship Id="rId305" Type="http://schemas.openxmlformats.org/officeDocument/2006/relationships/tags" Target="../tags/tag610.xml"/><Relationship Id="rId304" Type="http://schemas.openxmlformats.org/officeDocument/2006/relationships/tags" Target="../tags/tag609.xml"/><Relationship Id="rId303" Type="http://schemas.openxmlformats.org/officeDocument/2006/relationships/tags" Target="../tags/tag608.xml"/><Relationship Id="rId302" Type="http://schemas.openxmlformats.org/officeDocument/2006/relationships/tags" Target="../tags/tag607.xml"/><Relationship Id="rId301" Type="http://schemas.openxmlformats.org/officeDocument/2006/relationships/tags" Target="../tags/tag606.xml"/><Relationship Id="rId300" Type="http://schemas.openxmlformats.org/officeDocument/2006/relationships/tags" Target="../tags/tag605.xml"/><Relationship Id="rId30" Type="http://schemas.openxmlformats.org/officeDocument/2006/relationships/tags" Target="../tags/tag335.xml"/><Relationship Id="rId3" Type="http://schemas.openxmlformats.org/officeDocument/2006/relationships/tags" Target="../tags/tag308.xml"/><Relationship Id="rId299" Type="http://schemas.openxmlformats.org/officeDocument/2006/relationships/tags" Target="../tags/tag604.xml"/><Relationship Id="rId298" Type="http://schemas.openxmlformats.org/officeDocument/2006/relationships/tags" Target="../tags/tag603.xml"/><Relationship Id="rId297" Type="http://schemas.openxmlformats.org/officeDocument/2006/relationships/tags" Target="../tags/tag602.xml"/><Relationship Id="rId296" Type="http://schemas.openxmlformats.org/officeDocument/2006/relationships/tags" Target="../tags/tag601.xml"/><Relationship Id="rId295" Type="http://schemas.openxmlformats.org/officeDocument/2006/relationships/tags" Target="../tags/tag600.xml"/><Relationship Id="rId294" Type="http://schemas.openxmlformats.org/officeDocument/2006/relationships/tags" Target="../tags/tag599.xml"/><Relationship Id="rId293" Type="http://schemas.openxmlformats.org/officeDocument/2006/relationships/tags" Target="../tags/tag598.xml"/><Relationship Id="rId292" Type="http://schemas.openxmlformats.org/officeDocument/2006/relationships/tags" Target="../tags/tag597.xml"/><Relationship Id="rId291" Type="http://schemas.openxmlformats.org/officeDocument/2006/relationships/tags" Target="../tags/tag596.xml"/><Relationship Id="rId290" Type="http://schemas.openxmlformats.org/officeDocument/2006/relationships/tags" Target="../tags/tag595.xml"/><Relationship Id="rId29" Type="http://schemas.openxmlformats.org/officeDocument/2006/relationships/tags" Target="../tags/tag334.xml"/><Relationship Id="rId289" Type="http://schemas.openxmlformats.org/officeDocument/2006/relationships/tags" Target="../tags/tag594.xml"/><Relationship Id="rId288" Type="http://schemas.openxmlformats.org/officeDocument/2006/relationships/tags" Target="../tags/tag593.xml"/><Relationship Id="rId287" Type="http://schemas.openxmlformats.org/officeDocument/2006/relationships/tags" Target="../tags/tag592.xml"/><Relationship Id="rId286" Type="http://schemas.openxmlformats.org/officeDocument/2006/relationships/tags" Target="../tags/tag591.xml"/><Relationship Id="rId285" Type="http://schemas.openxmlformats.org/officeDocument/2006/relationships/tags" Target="../tags/tag590.xml"/><Relationship Id="rId284" Type="http://schemas.openxmlformats.org/officeDocument/2006/relationships/tags" Target="../tags/tag589.xml"/><Relationship Id="rId283" Type="http://schemas.openxmlformats.org/officeDocument/2006/relationships/tags" Target="../tags/tag588.xml"/><Relationship Id="rId282" Type="http://schemas.openxmlformats.org/officeDocument/2006/relationships/tags" Target="../tags/tag587.xml"/><Relationship Id="rId281" Type="http://schemas.openxmlformats.org/officeDocument/2006/relationships/tags" Target="../tags/tag586.xml"/><Relationship Id="rId280" Type="http://schemas.openxmlformats.org/officeDocument/2006/relationships/tags" Target="../tags/tag585.xml"/><Relationship Id="rId28" Type="http://schemas.openxmlformats.org/officeDocument/2006/relationships/tags" Target="../tags/tag333.xml"/><Relationship Id="rId279" Type="http://schemas.openxmlformats.org/officeDocument/2006/relationships/tags" Target="../tags/tag584.xml"/><Relationship Id="rId278" Type="http://schemas.openxmlformats.org/officeDocument/2006/relationships/tags" Target="../tags/tag583.xml"/><Relationship Id="rId277" Type="http://schemas.openxmlformats.org/officeDocument/2006/relationships/tags" Target="../tags/tag582.xml"/><Relationship Id="rId276" Type="http://schemas.openxmlformats.org/officeDocument/2006/relationships/tags" Target="../tags/tag581.xml"/><Relationship Id="rId275" Type="http://schemas.openxmlformats.org/officeDocument/2006/relationships/tags" Target="../tags/tag580.xml"/><Relationship Id="rId274" Type="http://schemas.openxmlformats.org/officeDocument/2006/relationships/tags" Target="../tags/tag579.xml"/><Relationship Id="rId273" Type="http://schemas.openxmlformats.org/officeDocument/2006/relationships/tags" Target="../tags/tag578.xml"/><Relationship Id="rId272" Type="http://schemas.openxmlformats.org/officeDocument/2006/relationships/tags" Target="../tags/tag577.xml"/><Relationship Id="rId271" Type="http://schemas.openxmlformats.org/officeDocument/2006/relationships/tags" Target="../tags/tag576.xml"/><Relationship Id="rId270" Type="http://schemas.openxmlformats.org/officeDocument/2006/relationships/tags" Target="../tags/tag575.xml"/><Relationship Id="rId27" Type="http://schemas.openxmlformats.org/officeDocument/2006/relationships/tags" Target="../tags/tag332.xml"/><Relationship Id="rId269" Type="http://schemas.openxmlformats.org/officeDocument/2006/relationships/tags" Target="../tags/tag574.xml"/><Relationship Id="rId268" Type="http://schemas.openxmlformats.org/officeDocument/2006/relationships/tags" Target="../tags/tag573.xml"/><Relationship Id="rId267" Type="http://schemas.openxmlformats.org/officeDocument/2006/relationships/tags" Target="../tags/tag572.xml"/><Relationship Id="rId266" Type="http://schemas.openxmlformats.org/officeDocument/2006/relationships/tags" Target="../tags/tag571.xml"/><Relationship Id="rId265" Type="http://schemas.openxmlformats.org/officeDocument/2006/relationships/tags" Target="../tags/tag570.xml"/><Relationship Id="rId264" Type="http://schemas.openxmlformats.org/officeDocument/2006/relationships/tags" Target="../tags/tag569.xml"/><Relationship Id="rId263" Type="http://schemas.openxmlformats.org/officeDocument/2006/relationships/tags" Target="../tags/tag568.xml"/><Relationship Id="rId262" Type="http://schemas.openxmlformats.org/officeDocument/2006/relationships/tags" Target="../tags/tag567.xml"/><Relationship Id="rId261" Type="http://schemas.openxmlformats.org/officeDocument/2006/relationships/tags" Target="../tags/tag566.xml"/><Relationship Id="rId260" Type="http://schemas.openxmlformats.org/officeDocument/2006/relationships/tags" Target="../tags/tag565.xml"/><Relationship Id="rId26" Type="http://schemas.openxmlformats.org/officeDocument/2006/relationships/tags" Target="../tags/tag331.xml"/><Relationship Id="rId259" Type="http://schemas.openxmlformats.org/officeDocument/2006/relationships/tags" Target="../tags/tag564.xml"/><Relationship Id="rId258" Type="http://schemas.openxmlformats.org/officeDocument/2006/relationships/tags" Target="../tags/tag563.xml"/><Relationship Id="rId257" Type="http://schemas.openxmlformats.org/officeDocument/2006/relationships/tags" Target="../tags/tag562.xml"/><Relationship Id="rId256" Type="http://schemas.openxmlformats.org/officeDocument/2006/relationships/tags" Target="../tags/tag561.xml"/><Relationship Id="rId255" Type="http://schemas.openxmlformats.org/officeDocument/2006/relationships/tags" Target="../tags/tag560.xml"/><Relationship Id="rId254" Type="http://schemas.openxmlformats.org/officeDocument/2006/relationships/tags" Target="../tags/tag559.xml"/><Relationship Id="rId253" Type="http://schemas.openxmlformats.org/officeDocument/2006/relationships/tags" Target="../tags/tag558.xml"/><Relationship Id="rId252" Type="http://schemas.openxmlformats.org/officeDocument/2006/relationships/tags" Target="../tags/tag557.xml"/><Relationship Id="rId251" Type="http://schemas.openxmlformats.org/officeDocument/2006/relationships/tags" Target="../tags/tag556.xml"/><Relationship Id="rId250" Type="http://schemas.openxmlformats.org/officeDocument/2006/relationships/tags" Target="../tags/tag555.xml"/><Relationship Id="rId25" Type="http://schemas.openxmlformats.org/officeDocument/2006/relationships/tags" Target="../tags/tag330.xml"/><Relationship Id="rId249" Type="http://schemas.openxmlformats.org/officeDocument/2006/relationships/tags" Target="../tags/tag554.xml"/><Relationship Id="rId248" Type="http://schemas.openxmlformats.org/officeDocument/2006/relationships/tags" Target="../tags/tag553.xml"/><Relationship Id="rId247" Type="http://schemas.openxmlformats.org/officeDocument/2006/relationships/tags" Target="../tags/tag552.xml"/><Relationship Id="rId246" Type="http://schemas.openxmlformats.org/officeDocument/2006/relationships/tags" Target="../tags/tag551.xml"/><Relationship Id="rId245" Type="http://schemas.openxmlformats.org/officeDocument/2006/relationships/tags" Target="../tags/tag550.xml"/><Relationship Id="rId244" Type="http://schemas.openxmlformats.org/officeDocument/2006/relationships/tags" Target="../tags/tag549.xml"/><Relationship Id="rId243" Type="http://schemas.openxmlformats.org/officeDocument/2006/relationships/tags" Target="../tags/tag548.xml"/><Relationship Id="rId242" Type="http://schemas.openxmlformats.org/officeDocument/2006/relationships/tags" Target="../tags/tag547.xml"/><Relationship Id="rId241" Type="http://schemas.openxmlformats.org/officeDocument/2006/relationships/tags" Target="../tags/tag546.xml"/><Relationship Id="rId240" Type="http://schemas.openxmlformats.org/officeDocument/2006/relationships/tags" Target="../tags/tag545.xml"/><Relationship Id="rId24" Type="http://schemas.openxmlformats.org/officeDocument/2006/relationships/tags" Target="../tags/tag329.xml"/><Relationship Id="rId239" Type="http://schemas.openxmlformats.org/officeDocument/2006/relationships/tags" Target="../tags/tag544.xml"/><Relationship Id="rId238" Type="http://schemas.openxmlformats.org/officeDocument/2006/relationships/tags" Target="../tags/tag543.xml"/><Relationship Id="rId237" Type="http://schemas.openxmlformats.org/officeDocument/2006/relationships/tags" Target="../tags/tag542.xml"/><Relationship Id="rId236" Type="http://schemas.openxmlformats.org/officeDocument/2006/relationships/tags" Target="../tags/tag541.xml"/><Relationship Id="rId235" Type="http://schemas.openxmlformats.org/officeDocument/2006/relationships/tags" Target="../tags/tag540.xml"/><Relationship Id="rId234" Type="http://schemas.openxmlformats.org/officeDocument/2006/relationships/tags" Target="../tags/tag539.xml"/><Relationship Id="rId233" Type="http://schemas.openxmlformats.org/officeDocument/2006/relationships/tags" Target="../tags/tag538.xml"/><Relationship Id="rId232" Type="http://schemas.openxmlformats.org/officeDocument/2006/relationships/tags" Target="../tags/tag537.xml"/><Relationship Id="rId231" Type="http://schemas.openxmlformats.org/officeDocument/2006/relationships/tags" Target="../tags/tag536.xml"/><Relationship Id="rId230" Type="http://schemas.openxmlformats.org/officeDocument/2006/relationships/tags" Target="../tags/tag535.xml"/><Relationship Id="rId23" Type="http://schemas.openxmlformats.org/officeDocument/2006/relationships/tags" Target="../tags/tag328.xml"/><Relationship Id="rId229" Type="http://schemas.openxmlformats.org/officeDocument/2006/relationships/tags" Target="../tags/tag534.xml"/><Relationship Id="rId228" Type="http://schemas.openxmlformats.org/officeDocument/2006/relationships/tags" Target="../tags/tag533.xml"/><Relationship Id="rId227" Type="http://schemas.openxmlformats.org/officeDocument/2006/relationships/tags" Target="../tags/tag532.xml"/><Relationship Id="rId226" Type="http://schemas.openxmlformats.org/officeDocument/2006/relationships/tags" Target="../tags/tag531.xml"/><Relationship Id="rId225" Type="http://schemas.openxmlformats.org/officeDocument/2006/relationships/tags" Target="../tags/tag530.xml"/><Relationship Id="rId224" Type="http://schemas.openxmlformats.org/officeDocument/2006/relationships/tags" Target="../tags/tag529.xml"/><Relationship Id="rId223" Type="http://schemas.openxmlformats.org/officeDocument/2006/relationships/tags" Target="../tags/tag528.xml"/><Relationship Id="rId222" Type="http://schemas.openxmlformats.org/officeDocument/2006/relationships/tags" Target="../tags/tag527.xml"/><Relationship Id="rId221" Type="http://schemas.openxmlformats.org/officeDocument/2006/relationships/tags" Target="../tags/tag526.xml"/><Relationship Id="rId220" Type="http://schemas.openxmlformats.org/officeDocument/2006/relationships/tags" Target="../tags/tag525.xml"/><Relationship Id="rId22" Type="http://schemas.openxmlformats.org/officeDocument/2006/relationships/tags" Target="../tags/tag327.xml"/><Relationship Id="rId219" Type="http://schemas.openxmlformats.org/officeDocument/2006/relationships/tags" Target="../tags/tag524.xml"/><Relationship Id="rId218" Type="http://schemas.openxmlformats.org/officeDocument/2006/relationships/tags" Target="../tags/tag523.xml"/><Relationship Id="rId217" Type="http://schemas.openxmlformats.org/officeDocument/2006/relationships/tags" Target="../tags/tag522.xml"/><Relationship Id="rId216" Type="http://schemas.openxmlformats.org/officeDocument/2006/relationships/tags" Target="../tags/tag521.xml"/><Relationship Id="rId215" Type="http://schemas.openxmlformats.org/officeDocument/2006/relationships/tags" Target="../tags/tag520.xml"/><Relationship Id="rId214" Type="http://schemas.openxmlformats.org/officeDocument/2006/relationships/tags" Target="../tags/tag519.xml"/><Relationship Id="rId213" Type="http://schemas.openxmlformats.org/officeDocument/2006/relationships/tags" Target="../tags/tag518.xml"/><Relationship Id="rId212" Type="http://schemas.openxmlformats.org/officeDocument/2006/relationships/tags" Target="../tags/tag517.xml"/><Relationship Id="rId211" Type="http://schemas.openxmlformats.org/officeDocument/2006/relationships/tags" Target="../tags/tag516.xml"/><Relationship Id="rId210" Type="http://schemas.openxmlformats.org/officeDocument/2006/relationships/tags" Target="../tags/tag515.xml"/><Relationship Id="rId21" Type="http://schemas.openxmlformats.org/officeDocument/2006/relationships/tags" Target="../tags/tag326.xml"/><Relationship Id="rId209" Type="http://schemas.openxmlformats.org/officeDocument/2006/relationships/tags" Target="../tags/tag514.xml"/><Relationship Id="rId208" Type="http://schemas.openxmlformats.org/officeDocument/2006/relationships/tags" Target="../tags/tag513.xml"/><Relationship Id="rId207" Type="http://schemas.openxmlformats.org/officeDocument/2006/relationships/tags" Target="../tags/tag512.xml"/><Relationship Id="rId206" Type="http://schemas.openxmlformats.org/officeDocument/2006/relationships/tags" Target="../tags/tag511.xml"/><Relationship Id="rId205" Type="http://schemas.openxmlformats.org/officeDocument/2006/relationships/tags" Target="../tags/tag510.xml"/><Relationship Id="rId204" Type="http://schemas.openxmlformats.org/officeDocument/2006/relationships/tags" Target="../tags/tag509.xml"/><Relationship Id="rId203" Type="http://schemas.openxmlformats.org/officeDocument/2006/relationships/tags" Target="../tags/tag508.xml"/><Relationship Id="rId202" Type="http://schemas.openxmlformats.org/officeDocument/2006/relationships/tags" Target="../tags/tag507.xml"/><Relationship Id="rId201" Type="http://schemas.openxmlformats.org/officeDocument/2006/relationships/tags" Target="../tags/tag506.xml"/><Relationship Id="rId200" Type="http://schemas.openxmlformats.org/officeDocument/2006/relationships/tags" Target="../tags/tag505.xml"/><Relationship Id="rId20" Type="http://schemas.openxmlformats.org/officeDocument/2006/relationships/tags" Target="../tags/tag325.xml"/><Relationship Id="rId2" Type="http://schemas.openxmlformats.org/officeDocument/2006/relationships/tags" Target="../tags/tag307.xml"/><Relationship Id="rId199" Type="http://schemas.openxmlformats.org/officeDocument/2006/relationships/tags" Target="../tags/tag504.xml"/><Relationship Id="rId198" Type="http://schemas.openxmlformats.org/officeDocument/2006/relationships/tags" Target="../tags/tag503.xml"/><Relationship Id="rId197" Type="http://schemas.openxmlformats.org/officeDocument/2006/relationships/tags" Target="../tags/tag502.xml"/><Relationship Id="rId196" Type="http://schemas.openxmlformats.org/officeDocument/2006/relationships/tags" Target="../tags/tag501.xml"/><Relationship Id="rId195" Type="http://schemas.openxmlformats.org/officeDocument/2006/relationships/tags" Target="../tags/tag500.xml"/><Relationship Id="rId194" Type="http://schemas.openxmlformats.org/officeDocument/2006/relationships/tags" Target="../tags/tag499.xml"/><Relationship Id="rId193" Type="http://schemas.openxmlformats.org/officeDocument/2006/relationships/tags" Target="../tags/tag498.xml"/><Relationship Id="rId192" Type="http://schemas.openxmlformats.org/officeDocument/2006/relationships/tags" Target="../tags/tag497.xml"/><Relationship Id="rId191" Type="http://schemas.openxmlformats.org/officeDocument/2006/relationships/tags" Target="../tags/tag496.xml"/><Relationship Id="rId190" Type="http://schemas.openxmlformats.org/officeDocument/2006/relationships/tags" Target="../tags/tag495.xml"/><Relationship Id="rId19" Type="http://schemas.openxmlformats.org/officeDocument/2006/relationships/tags" Target="../tags/tag324.xml"/><Relationship Id="rId189" Type="http://schemas.openxmlformats.org/officeDocument/2006/relationships/tags" Target="../tags/tag494.xml"/><Relationship Id="rId188" Type="http://schemas.openxmlformats.org/officeDocument/2006/relationships/tags" Target="../tags/tag493.xml"/><Relationship Id="rId187" Type="http://schemas.openxmlformats.org/officeDocument/2006/relationships/tags" Target="../tags/tag492.xml"/><Relationship Id="rId186" Type="http://schemas.openxmlformats.org/officeDocument/2006/relationships/tags" Target="../tags/tag491.xml"/><Relationship Id="rId185" Type="http://schemas.openxmlformats.org/officeDocument/2006/relationships/tags" Target="../tags/tag490.xml"/><Relationship Id="rId184" Type="http://schemas.openxmlformats.org/officeDocument/2006/relationships/tags" Target="../tags/tag489.xml"/><Relationship Id="rId183" Type="http://schemas.openxmlformats.org/officeDocument/2006/relationships/tags" Target="../tags/tag488.xml"/><Relationship Id="rId182" Type="http://schemas.openxmlformats.org/officeDocument/2006/relationships/tags" Target="../tags/tag487.xml"/><Relationship Id="rId181" Type="http://schemas.openxmlformats.org/officeDocument/2006/relationships/tags" Target="../tags/tag486.xml"/><Relationship Id="rId180" Type="http://schemas.openxmlformats.org/officeDocument/2006/relationships/tags" Target="../tags/tag485.xml"/><Relationship Id="rId18" Type="http://schemas.openxmlformats.org/officeDocument/2006/relationships/tags" Target="../tags/tag323.xml"/><Relationship Id="rId179" Type="http://schemas.openxmlformats.org/officeDocument/2006/relationships/tags" Target="../tags/tag484.xml"/><Relationship Id="rId178" Type="http://schemas.openxmlformats.org/officeDocument/2006/relationships/tags" Target="../tags/tag483.xml"/><Relationship Id="rId177" Type="http://schemas.openxmlformats.org/officeDocument/2006/relationships/tags" Target="../tags/tag482.xml"/><Relationship Id="rId176" Type="http://schemas.openxmlformats.org/officeDocument/2006/relationships/tags" Target="../tags/tag481.xml"/><Relationship Id="rId175" Type="http://schemas.openxmlformats.org/officeDocument/2006/relationships/tags" Target="../tags/tag480.xml"/><Relationship Id="rId174" Type="http://schemas.openxmlformats.org/officeDocument/2006/relationships/tags" Target="../tags/tag479.xml"/><Relationship Id="rId173" Type="http://schemas.openxmlformats.org/officeDocument/2006/relationships/tags" Target="../tags/tag478.xml"/><Relationship Id="rId172" Type="http://schemas.openxmlformats.org/officeDocument/2006/relationships/tags" Target="../tags/tag477.xml"/><Relationship Id="rId171" Type="http://schemas.openxmlformats.org/officeDocument/2006/relationships/tags" Target="../tags/tag476.xml"/><Relationship Id="rId170" Type="http://schemas.openxmlformats.org/officeDocument/2006/relationships/tags" Target="../tags/tag475.xml"/><Relationship Id="rId17" Type="http://schemas.openxmlformats.org/officeDocument/2006/relationships/tags" Target="../tags/tag322.xml"/><Relationship Id="rId169" Type="http://schemas.openxmlformats.org/officeDocument/2006/relationships/tags" Target="../tags/tag474.xml"/><Relationship Id="rId168" Type="http://schemas.openxmlformats.org/officeDocument/2006/relationships/tags" Target="../tags/tag473.xml"/><Relationship Id="rId167" Type="http://schemas.openxmlformats.org/officeDocument/2006/relationships/tags" Target="../tags/tag472.xml"/><Relationship Id="rId166" Type="http://schemas.openxmlformats.org/officeDocument/2006/relationships/tags" Target="../tags/tag471.xml"/><Relationship Id="rId165" Type="http://schemas.openxmlformats.org/officeDocument/2006/relationships/tags" Target="../tags/tag470.xml"/><Relationship Id="rId164" Type="http://schemas.openxmlformats.org/officeDocument/2006/relationships/tags" Target="../tags/tag469.xml"/><Relationship Id="rId163" Type="http://schemas.openxmlformats.org/officeDocument/2006/relationships/tags" Target="../tags/tag468.xml"/><Relationship Id="rId162" Type="http://schemas.openxmlformats.org/officeDocument/2006/relationships/tags" Target="../tags/tag467.xml"/><Relationship Id="rId161" Type="http://schemas.openxmlformats.org/officeDocument/2006/relationships/tags" Target="../tags/tag466.xml"/><Relationship Id="rId160" Type="http://schemas.openxmlformats.org/officeDocument/2006/relationships/tags" Target="../tags/tag465.xml"/><Relationship Id="rId16" Type="http://schemas.openxmlformats.org/officeDocument/2006/relationships/tags" Target="../tags/tag321.xml"/><Relationship Id="rId159" Type="http://schemas.openxmlformats.org/officeDocument/2006/relationships/tags" Target="../tags/tag464.xml"/><Relationship Id="rId158" Type="http://schemas.openxmlformats.org/officeDocument/2006/relationships/tags" Target="../tags/tag463.xml"/><Relationship Id="rId157" Type="http://schemas.openxmlformats.org/officeDocument/2006/relationships/tags" Target="../tags/tag462.xml"/><Relationship Id="rId156" Type="http://schemas.openxmlformats.org/officeDocument/2006/relationships/tags" Target="../tags/tag461.xml"/><Relationship Id="rId155" Type="http://schemas.openxmlformats.org/officeDocument/2006/relationships/tags" Target="../tags/tag460.xml"/><Relationship Id="rId154" Type="http://schemas.openxmlformats.org/officeDocument/2006/relationships/tags" Target="../tags/tag459.xml"/><Relationship Id="rId153" Type="http://schemas.openxmlformats.org/officeDocument/2006/relationships/tags" Target="../tags/tag458.xml"/><Relationship Id="rId152" Type="http://schemas.openxmlformats.org/officeDocument/2006/relationships/tags" Target="../tags/tag457.xml"/><Relationship Id="rId151" Type="http://schemas.openxmlformats.org/officeDocument/2006/relationships/tags" Target="../tags/tag456.xml"/><Relationship Id="rId150" Type="http://schemas.openxmlformats.org/officeDocument/2006/relationships/tags" Target="../tags/tag455.xml"/><Relationship Id="rId15" Type="http://schemas.openxmlformats.org/officeDocument/2006/relationships/tags" Target="../tags/tag320.xml"/><Relationship Id="rId149" Type="http://schemas.openxmlformats.org/officeDocument/2006/relationships/tags" Target="../tags/tag454.xml"/><Relationship Id="rId148" Type="http://schemas.openxmlformats.org/officeDocument/2006/relationships/tags" Target="../tags/tag453.xml"/><Relationship Id="rId147" Type="http://schemas.openxmlformats.org/officeDocument/2006/relationships/tags" Target="../tags/tag452.xml"/><Relationship Id="rId146" Type="http://schemas.openxmlformats.org/officeDocument/2006/relationships/tags" Target="../tags/tag451.xml"/><Relationship Id="rId145" Type="http://schemas.openxmlformats.org/officeDocument/2006/relationships/tags" Target="../tags/tag450.xml"/><Relationship Id="rId144" Type="http://schemas.openxmlformats.org/officeDocument/2006/relationships/tags" Target="../tags/tag449.xml"/><Relationship Id="rId143" Type="http://schemas.openxmlformats.org/officeDocument/2006/relationships/tags" Target="../tags/tag448.xml"/><Relationship Id="rId142" Type="http://schemas.openxmlformats.org/officeDocument/2006/relationships/tags" Target="../tags/tag447.xml"/><Relationship Id="rId141" Type="http://schemas.openxmlformats.org/officeDocument/2006/relationships/tags" Target="../tags/tag446.xml"/><Relationship Id="rId140" Type="http://schemas.openxmlformats.org/officeDocument/2006/relationships/tags" Target="../tags/tag445.xml"/><Relationship Id="rId14" Type="http://schemas.openxmlformats.org/officeDocument/2006/relationships/tags" Target="../tags/tag319.xml"/><Relationship Id="rId139" Type="http://schemas.openxmlformats.org/officeDocument/2006/relationships/tags" Target="../tags/tag444.xml"/><Relationship Id="rId138" Type="http://schemas.openxmlformats.org/officeDocument/2006/relationships/tags" Target="../tags/tag443.xml"/><Relationship Id="rId137" Type="http://schemas.openxmlformats.org/officeDocument/2006/relationships/tags" Target="../tags/tag442.xml"/><Relationship Id="rId136" Type="http://schemas.openxmlformats.org/officeDocument/2006/relationships/tags" Target="../tags/tag441.xml"/><Relationship Id="rId135" Type="http://schemas.openxmlformats.org/officeDocument/2006/relationships/tags" Target="../tags/tag440.xml"/><Relationship Id="rId134" Type="http://schemas.openxmlformats.org/officeDocument/2006/relationships/tags" Target="../tags/tag439.xml"/><Relationship Id="rId133" Type="http://schemas.openxmlformats.org/officeDocument/2006/relationships/tags" Target="../tags/tag438.xml"/><Relationship Id="rId132" Type="http://schemas.openxmlformats.org/officeDocument/2006/relationships/tags" Target="../tags/tag437.xml"/><Relationship Id="rId131" Type="http://schemas.openxmlformats.org/officeDocument/2006/relationships/tags" Target="../tags/tag436.xml"/><Relationship Id="rId130" Type="http://schemas.openxmlformats.org/officeDocument/2006/relationships/tags" Target="../tags/tag435.xml"/><Relationship Id="rId13" Type="http://schemas.openxmlformats.org/officeDocument/2006/relationships/tags" Target="../tags/tag318.xml"/><Relationship Id="rId129" Type="http://schemas.openxmlformats.org/officeDocument/2006/relationships/tags" Target="../tags/tag434.xml"/><Relationship Id="rId128" Type="http://schemas.openxmlformats.org/officeDocument/2006/relationships/tags" Target="../tags/tag433.xml"/><Relationship Id="rId127" Type="http://schemas.openxmlformats.org/officeDocument/2006/relationships/tags" Target="../tags/tag432.xml"/><Relationship Id="rId126" Type="http://schemas.openxmlformats.org/officeDocument/2006/relationships/tags" Target="../tags/tag431.xml"/><Relationship Id="rId125" Type="http://schemas.openxmlformats.org/officeDocument/2006/relationships/tags" Target="../tags/tag430.xml"/><Relationship Id="rId124" Type="http://schemas.openxmlformats.org/officeDocument/2006/relationships/tags" Target="../tags/tag429.xml"/><Relationship Id="rId123" Type="http://schemas.openxmlformats.org/officeDocument/2006/relationships/tags" Target="../tags/tag428.xml"/><Relationship Id="rId122" Type="http://schemas.openxmlformats.org/officeDocument/2006/relationships/tags" Target="../tags/tag427.xml"/><Relationship Id="rId121" Type="http://schemas.openxmlformats.org/officeDocument/2006/relationships/tags" Target="../tags/tag426.xml"/><Relationship Id="rId120" Type="http://schemas.openxmlformats.org/officeDocument/2006/relationships/tags" Target="../tags/tag425.xml"/><Relationship Id="rId12" Type="http://schemas.openxmlformats.org/officeDocument/2006/relationships/tags" Target="../tags/tag317.xml"/><Relationship Id="rId119" Type="http://schemas.openxmlformats.org/officeDocument/2006/relationships/tags" Target="../tags/tag424.xml"/><Relationship Id="rId118" Type="http://schemas.openxmlformats.org/officeDocument/2006/relationships/tags" Target="../tags/tag423.xml"/><Relationship Id="rId117" Type="http://schemas.openxmlformats.org/officeDocument/2006/relationships/tags" Target="../tags/tag422.xml"/><Relationship Id="rId116" Type="http://schemas.openxmlformats.org/officeDocument/2006/relationships/tags" Target="../tags/tag421.xml"/><Relationship Id="rId115" Type="http://schemas.openxmlformats.org/officeDocument/2006/relationships/tags" Target="../tags/tag420.xml"/><Relationship Id="rId114" Type="http://schemas.openxmlformats.org/officeDocument/2006/relationships/tags" Target="../tags/tag419.xml"/><Relationship Id="rId113" Type="http://schemas.openxmlformats.org/officeDocument/2006/relationships/tags" Target="../tags/tag418.xml"/><Relationship Id="rId112" Type="http://schemas.openxmlformats.org/officeDocument/2006/relationships/tags" Target="../tags/tag417.xml"/><Relationship Id="rId111" Type="http://schemas.openxmlformats.org/officeDocument/2006/relationships/tags" Target="../tags/tag416.xml"/><Relationship Id="rId110" Type="http://schemas.openxmlformats.org/officeDocument/2006/relationships/tags" Target="../tags/tag415.xml"/><Relationship Id="rId11" Type="http://schemas.openxmlformats.org/officeDocument/2006/relationships/tags" Target="../tags/tag316.xml"/><Relationship Id="rId109" Type="http://schemas.openxmlformats.org/officeDocument/2006/relationships/tags" Target="../tags/tag414.xml"/><Relationship Id="rId108" Type="http://schemas.openxmlformats.org/officeDocument/2006/relationships/tags" Target="../tags/tag413.xml"/><Relationship Id="rId107" Type="http://schemas.openxmlformats.org/officeDocument/2006/relationships/tags" Target="../tags/tag412.xml"/><Relationship Id="rId106" Type="http://schemas.openxmlformats.org/officeDocument/2006/relationships/tags" Target="../tags/tag411.xml"/><Relationship Id="rId105" Type="http://schemas.openxmlformats.org/officeDocument/2006/relationships/tags" Target="../tags/tag410.xml"/><Relationship Id="rId104" Type="http://schemas.openxmlformats.org/officeDocument/2006/relationships/tags" Target="../tags/tag409.xml"/><Relationship Id="rId103" Type="http://schemas.openxmlformats.org/officeDocument/2006/relationships/tags" Target="../tags/tag408.xml"/><Relationship Id="rId102" Type="http://schemas.openxmlformats.org/officeDocument/2006/relationships/tags" Target="../tags/tag407.xml"/><Relationship Id="rId101" Type="http://schemas.openxmlformats.org/officeDocument/2006/relationships/tags" Target="../tags/tag406.xml"/><Relationship Id="rId100" Type="http://schemas.openxmlformats.org/officeDocument/2006/relationships/tags" Target="../tags/tag405.xml"/><Relationship Id="rId10" Type="http://schemas.openxmlformats.org/officeDocument/2006/relationships/tags" Target="../tags/tag315.xml"/><Relationship Id="rId1" Type="http://schemas.openxmlformats.org/officeDocument/2006/relationships/tags" Target="../tags/tag306.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22.xml"/><Relationship Id="rId6" Type="http://schemas.openxmlformats.org/officeDocument/2006/relationships/image" Target="../media/image55.jpeg"/><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s>
</file>

<file path=ppt/slides/_rels/slide41.xml.rels><?xml version="1.0" encoding="UTF-8" standalone="yes"?>
<Relationships xmlns="http://schemas.openxmlformats.org/package/2006/relationships"><Relationship Id="rId9" Type="http://schemas.openxmlformats.org/officeDocument/2006/relationships/tags" Target="../tags/tag631.xml"/><Relationship Id="rId8" Type="http://schemas.openxmlformats.org/officeDocument/2006/relationships/tags" Target="../tags/tag630.xml"/><Relationship Id="rId7" Type="http://schemas.openxmlformats.org/officeDocument/2006/relationships/tags" Target="../tags/tag629.xml"/><Relationship Id="rId6" Type="http://schemas.openxmlformats.org/officeDocument/2006/relationships/tags" Target="../tags/tag628.xml"/><Relationship Id="rId5" Type="http://schemas.openxmlformats.org/officeDocument/2006/relationships/tags" Target="../tags/tag627.xml"/><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tags" Target="../tags/tag624.xml"/><Relationship Id="rId10" Type="http://schemas.openxmlformats.org/officeDocument/2006/relationships/slideLayout" Target="../slideLayouts/slideLayout1.xml"/><Relationship Id="rId1" Type="http://schemas.openxmlformats.org/officeDocument/2006/relationships/tags" Target="../tags/tag623.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37.xml"/><Relationship Id="rId6" Type="http://schemas.openxmlformats.org/officeDocument/2006/relationships/image" Target="../media/image56.png"/><Relationship Id="rId5" Type="http://schemas.openxmlformats.org/officeDocument/2006/relationships/tags" Target="../tags/tag636.xml"/><Relationship Id="rId4" Type="http://schemas.openxmlformats.org/officeDocument/2006/relationships/tags" Target="../tags/tag635.xml"/><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42.xml"/><Relationship Id="rId4" Type="http://schemas.openxmlformats.org/officeDocument/2006/relationships/tags" Target="../tags/tag641.xml"/><Relationship Id="rId3" Type="http://schemas.openxmlformats.org/officeDocument/2006/relationships/tags" Target="../tags/tag640.xml"/><Relationship Id="rId2" Type="http://schemas.openxmlformats.org/officeDocument/2006/relationships/tags" Target="../tags/tag639.xml"/><Relationship Id="rId1" Type="http://schemas.openxmlformats.org/officeDocument/2006/relationships/tags" Target="../tags/tag638.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tags" Target="../tags/tag646.xml"/><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tags" Target="../tags/tag647.xml"/></Relationships>
</file>

<file path=ppt/slides/_rels/slide46.xml.rels><?xml version="1.0" encoding="UTF-8" standalone="yes"?>
<Relationships xmlns="http://schemas.openxmlformats.org/package/2006/relationships"><Relationship Id="rId9" Type="http://schemas.openxmlformats.org/officeDocument/2006/relationships/tags" Target="../tags/tag659.xml"/><Relationship Id="rId8" Type="http://schemas.openxmlformats.org/officeDocument/2006/relationships/tags" Target="../tags/tag658.xml"/><Relationship Id="rId7" Type="http://schemas.openxmlformats.org/officeDocument/2006/relationships/tags" Target="../tags/tag657.x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4" Type="http://schemas.openxmlformats.org/officeDocument/2006/relationships/slideLayout" Target="../slideLayouts/slideLayout1.xml"/><Relationship Id="rId13" Type="http://schemas.openxmlformats.org/officeDocument/2006/relationships/tags" Target="../tags/tag663.xml"/><Relationship Id="rId12" Type="http://schemas.openxmlformats.org/officeDocument/2006/relationships/tags" Target="../tags/tag662.xml"/><Relationship Id="rId11" Type="http://schemas.openxmlformats.org/officeDocument/2006/relationships/tags" Target="../tags/tag661.xml"/><Relationship Id="rId10" Type="http://schemas.openxmlformats.org/officeDocument/2006/relationships/tags" Target="../tags/tag660.xml"/><Relationship Id="rId1" Type="http://schemas.openxmlformats.org/officeDocument/2006/relationships/tags" Target="../tags/tag651.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67.xml"/><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0.xml"/><Relationship Id="rId2" Type="http://schemas.openxmlformats.org/officeDocument/2006/relationships/tags" Target="../tags/tag669.xml"/><Relationship Id="rId1" Type="http://schemas.openxmlformats.org/officeDocument/2006/relationships/tags" Target="../tags/tag668.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3.xml"/><Relationship Id="rId2" Type="http://schemas.openxmlformats.org/officeDocument/2006/relationships/tags" Target="../tags/tag672.xml"/><Relationship Id="rId1" Type="http://schemas.openxmlformats.org/officeDocument/2006/relationships/tags" Target="../tags/tag67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8.xml"/><Relationship Id="rId4" Type="http://schemas.openxmlformats.org/officeDocument/2006/relationships/tags" Target="../tags/tag677.xml"/><Relationship Id="rId3" Type="http://schemas.openxmlformats.org/officeDocument/2006/relationships/tags" Target="../tags/tag676.xml"/><Relationship Id="rId2" Type="http://schemas.openxmlformats.org/officeDocument/2006/relationships/tags" Target="../tags/tag675.xml"/><Relationship Id="rId1" Type="http://schemas.openxmlformats.org/officeDocument/2006/relationships/tags" Target="../tags/tag674.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85.xml"/><Relationship Id="rId6" Type="http://schemas.openxmlformats.org/officeDocument/2006/relationships/tags" Target="../tags/tag684.xml"/><Relationship Id="rId5" Type="http://schemas.openxmlformats.org/officeDocument/2006/relationships/tags" Target="../tags/tag683.xml"/><Relationship Id="rId4" Type="http://schemas.openxmlformats.org/officeDocument/2006/relationships/tags" Target="../tags/tag682.xml"/><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s>
</file>

<file path=ppt/slides/_rels/slide5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tags" Target="../tags/tag691.xml"/><Relationship Id="rId6" Type="http://schemas.openxmlformats.org/officeDocument/2006/relationships/tags" Target="../tags/tag690.xml"/><Relationship Id="rId5" Type="http://schemas.openxmlformats.org/officeDocument/2006/relationships/image" Target="../media/image58.png"/><Relationship Id="rId4" Type="http://schemas.openxmlformats.org/officeDocument/2006/relationships/tags" Target="../tags/tag689.xml"/><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jpeg"/><Relationship Id="rId7" Type="http://schemas.openxmlformats.org/officeDocument/2006/relationships/image" Target="../media/image9.png"/><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1" Type="http://schemas.openxmlformats.org/officeDocument/2006/relationships/slideLayout" Target="../slideLayouts/slideLayout1.xml"/><Relationship Id="rId10" Type="http://schemas.openxmlformats.org/officeDocument/2006/relationships/tags" Target="../tags/tag94.xml"/><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12.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slideLayout" Target="../slideLayouts/slideLayout1.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107.xml"/><Relationship Id="rId5" Type="http://schemas.openxmlformats.org/officeDocument/2006/relationships/image" Target="../media/image13.png"/><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alphaModFix amt="10000"/>
          </a:blip>
          <a:stretch>
            <a:fillRect l="-21000" t="-7000" r="-2000" b="-12000"/>
          </a:stretch>
        </a:blipFill>
        <a:effectLst/>
      </p:bgPr>
    </p:bg>
    <p:spTree>
      <p:nvGrpSpPr>
        <p:cNvPr id="1" name=""/>
        <p:cNvGrpSpPr/>
        <p:nvPr/>
      </p:nvGrpSpPr>
      <p:grpSpPr>
        <a:xfrm>
          <a:off x="0" y="0"/>
          <a:ext cx="0" cy="0"/>
          <a:chOff x="0" y="0"/>
          <a:chExt cx="0" cy="0"/>
        </a:xfrm>
      </p:grpSpPr>
      <p:sp>
        <p:nvSpPr>
          <p:cNvPr id="6" name="矩形 5"/>
          <p:cNvSpPr/>
          <p:nvPr/>
        </p:nvSpPr>
        <p:spPr>
          <a:xfrm>
            <a:off x="0" y="3175"/>
            <a:ext cx="12192000" cy="6807200"/>
          </a:xfrm>
          <a:prstGeom prst="rect">
            <a:avLst/>
          </a:prstGeom>
          <a:gradFill>
            <a:gsLst>
              <a:gs pos="55000">
                <a:srgbClr val="988A91">
                  <a:alpha val="47000"/>
                </a:srgbClr>
              </a:gs>
              <a:gs pos="0">
                <a:schemeClr val="accent1">
                  <a:lumMod val="5000"/>
                  <a:lumOff val="95000"/>
                  <a:alpha val="40000"/>
                </a:schemeClr>
              </a:gs>
              <a:gs pos="96000">
                <a:srgbClr val="3A1C26">
                  <a:alpha val="57000"/>
                </a:srgb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汉武帝"/>
          <p:cNvPicPr>
            <a:picLocks noChangeAspect="1"/>
          </p:cNvPicPr>
          <p:nvPr/>
        </p:nvPicPr>
        <p:blipFill>
          <a:blip r:embed="rId2"/>
          <a:stretch>
            <a:fillRect/>
          </a:stretch>
        </p:blipFill>
        <p:spPr>
          <a:xfrm flipH="1">
            <a:off x="153035" y="450850"/>
            <a:ext cx="5793740" cy="6702425"/>
          </a:xfrm>
          <a:prstGeom prst="rect">
            <a:avLst/>
          </a:prstGeom>
          <a:effectLst>
            <a:outerShdw blurRad="50800" dist="38100" dir="2700000" sx="101000" sy="101000" algn="tl" rotWithShape="0">
              <a:prstClr val="black">
                <a:alpha val="40000"/>
              </a:prstClr>
            </a:outerShdw>
          </a:effectLst>
        </p:spPr>
      </p:pic>
      <p:sp>
        <p:nvSpPr>
          <p:cNvPr id="51202" name="矩形 4"/>
          <p:cNvSpPr/>
          <p:nvPr>
            <p:custDataLst>
              <p:tags r:id="rId3"/>
            </p:custDataLst>
          </p:nvPr>
        </p:nvSpPr>
        <p:spPr>
          <a:xfrm>
            <a:off x="257810" y="238760"/>
            <a:ext cx="11684635" cy="6378575"/>
          </a:xfrm>
          <a:prstGeom prst="rect">
            <a:avLst/>
          </a:prstGeom>
          <a:noFill/>
          <a:ln w="12700" cap="flat" cmpd="sng">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algn="ctr" eaLnBrk="0" hangingPunct="0"/>
            <a:endParaRPr lang="zh-CN" altLang="en-US">
              <a:latin typeface="字魂95号-手刻宋"/>
              <a:ea typeface="字魂95号-手刻宋"/>
            </a:endParaRPr>
          </a:p>
        </p:txBody>
      </p:sp>
      <p:sp>
        <p:nvSpPr>
          <p:cNvPr id="7" name="Freeform 8111"/>
          <p:cNvSpPr/>
          <p:nvPr/>
        </p:nvSpPr>
        <p:spPr bwMode="auto">
          <a:xfrm>
            <a:off x="6927850" y="889635"/>
            <a:ext cx="4058920" cy="1089660"/>
          </a:xfrm>
          <a:custGeom>
            <a:avLst/>
            <a:gdLst>
              <a:gd name="T0" fmla="*/ 1897 w 3772"/>
              <a:gd name="T1" fmla="*/ 1339 h 1451"/>
              <a:gd name="T2" fmla="*/ 2254 w 3772"/>
              <a:gd name="T3" fmla="*/ 1348 h 1451"/>
              <a:gd name="T4" fmla="*/ 2377 w 3772"/>
              <a:gd name="T5" fmla="*/ 1303 h 1451"/>
              <a:gd name="T6" fmla="*/ 2305 w 3772"/>
              <a:gd name="T7" fmla="*/ 1260 h 1451"/>
              <a:gd name="T8" fmla="*/ 2670 w 3772"/>
              <a:gd name="T9" fmla="*/ 1272 h 1451"/>
              <a:gd name="T10" fmla="*/ 3306 w 3772"/>
              <a:gd name="T11" fmla="*/ 1283 h 1451"/>
              <a:gd name="T12" fmla="*/ 3051 w 3772"/>
              <a:gd name="T13" fmla="*/ 1313 h 1451"/>
              <a:gd name="T14" fmla="*/ 3237 w 3772"/>
              <a:gd name="T15" fmla="*/ 1351 h 1451"/>
              <a:gd name="T16" fmla="*/ 3352 w 3772"/>
              <a:gd name="T17" fmla="*/ 1271 h 1451"/>
              <a:gd name="T18" fmla="*/ 3255 w 3772"/>
              <a:gd name="T19" fmla="*/ 1223 h 1451"/>
              <a:gd name="T20" fmla="*/ 3472 w 3772"/>
              <a:gd name="T21" fmla="*/ 1221 h 1451"/>
              <a:gd name="T22" fmla="*/ 3400 w 3772"/>
              <a:gd name="T23" fmla="*/ 1186 h 1451"/>
              <a:gd name="T24" fmla="*/ 3366 w 3772"/>
              <a:gd name="T25" fmla="*/ 1165 h 1451"/>
              <a:gd name="T26" fmla="*/ 3270 w 3772"/>
              <a:gd name="T27" fmla="*/ 1116 h 1451"/>
              <a:gd name="T28" fmla="*/ 3314 w 3772"/>
              <a:gd name="T29" fmla="*/ 1057 h 1451"/>
              <a:gd name="T30" fmla="*/ 3200 w 3772"/>
              <a:gd name="T31" fmla="*/ 1018 h 1451"/>
              <a:gd name="T32" fmla="*/ 3143 w 3772"/>
              <a:gd name="T33" fmla="*/ 1007 h 1451"/>
              <a:gd name="T34" fmla="*/ 3183 w 3772"/>
              <a:gd name="T35" fmla="*/ 985 h 1451"/>
              <a:gd name="T36" fmla="*/ 3091 w 3772"/>
              <a:gd name="T37" fmla="*/ 928 h 1451"/>
              <a:gd name="T38" fmla="*/ 3174 w 3772"/>
              <a:gd name="T39" fmla="*/ 880 h 1451"/>
              <a:gd name="T40" fmla="*/ 2959 w 3772"/>
              <a:gd name="T41" fmla="*/ 813 h 1451"/>
              <a:gd name="T42" fmla="*/ 3087 w 3772"/>
              <a:gd name="T43" fmla="*/ 762 h 1451"/>
              <a:gd name="T44" fmla="*/ 3186 w 3772"/>
              <a:gd name="T45" fmla="*/ 705 h 1451"/>
              <a:gd name="T46" fmla="*/ 3377 w 3772"/>
              <a:gd name="T47" fmla="*/ 672 h 1451"/>
              <a:gd name="T48" fmla="*/ 3091 w 3772"/>
              <a:gd name="T49" fmla="*/ 609 h 1451"/>
              <a:gd name="T50" fmla="*/ 3203 w 3772"/>
              <a:gd name="T51" fmla="*/ 565 h 1451"/>
              <a:gd name="T52" fmla="*/ 3114 w 3772"/>
              <a:gd name="T53" fmla="*/ 513 h 1451"/>
              <a:gd name="T54" fmla="*/ 3036 w 3772"/>
              <a:gd name="T55" fmla="*/ 398 h 1451"/>
              <a:gd name="T56" fmla="*/ 3303 w 3772"/>
              <a:gd name="T57" fmla="*/ 335 h 1451"/>
              <a:gd name="T58" fmla="*/ 2326 w 3772"/>
              <a:gd name="T59" fmla="*/ 246 h 1451"/>
              <a:gd name="T60" fmla="*/ 1636 w 3772"/>
              <a:gd name="T61" fmla="*/ 239 h 1451"/>
              <a:gd name="T62" fmla="*/ 1683 w 3772"/>
              <a:gd name="T63" fmla="*/ 184 h 1451"/>
              <a:gd name="T64" fmla="*/ 1444 w 3772"/>
              <a:gd name="T65" fmla="*/ 171 h 1451"/>
              <a:gd name="T66" fmla="*/ 1598 w 3772"/>
              <a:gd name="T67" fmla="*/ 150 h 1451"/>
              <a:gd name="T68" fmla="*/ 1532 w 3772"/>
              <a:gd name="T69" fmla="*/ 115 h 1451"/>
              <a:gd name="T70" fmla="*/ 1431 w 3772"/>
              <a:gd name="T71" fmla="*/ 129 h 1451"/>
              <a:gd name="T72" fmla="*/ 1433 w 3772"/>
              <a:gd name="T73" fmla="*/ 92 h 1451"/>
              <a:gd name="T74" fmla="*/ 1129 w 3772"/>
              <a:gd name="T75" fmla="*/ 114 h 1451"/>
              <a:gd name="T76" fmla="*/ 1313 w 3772"/>
              <a:gd name="T77" fmla="*/ 75 h 1451"/>
              <a:gd name="T78" fmla="*/ 1510 w 3772"/>
              <a:gd name="T79" fmla="*/ 1 h 1451"/>
              <a:gd name="T80" fmla="*/ 1184 w 3772"/>
              <a:gd name="T81" fmla="*/ 93 h 1451"/>
              <a:gd name="T82" fmla="*/ 842 w 3772"/>
              <a:gd name="T83" fmla="*/ 83 h 1451"/>
              <a:gd name="T84" fmla="*/ 788 w 3772"/>
              <a:gd name="T85" fmla="*/ 127 h 1451"/>
              <a:gd name="T86" fmla="*/ 791 w 3772"/>
              <a:gd name="T87" fmla="*/ 173 h 1451"/>
              <a:gd name="T88" fmla="*/ 625 w 3772"/>
              <a:gd name="T89" fmla="*/ 228 h 1451"/>
              <a:gd name="T90" fmla="*/ 490 w 3772"/>
              <a:gd name="T91" fmla="*/ 241 h 1451"/>
              <a:gd name="T92" fmla="*/ 298 w 3772"/>
              <a:gd name="T93" fmla="*/ 324 h 1451"/>
              <a:gd name="T94" fmla="*/ 293 w 3772"/>
              <a:gd name="T95" fmla="*/ 380 h 1451"/>
              <a:gd name="T96" fmla="*/ 192 w 3772"/>
              <a:gd name="T97" fmla="*/ 461 h 1451"/>
              <a:gd name="T98" fmla="*/ 222 w 3772"/>
              <a:gd name="T99" fmla="*/ 509 h 1451"/>
              <a:gd name="T100" fmla="*/ 139 w 3772"/>
              <a:gd name="T101" fmla="*/ 815 h 1451"/>
              <a:gd name="T102" fmla="*/ 141 w 3772"/>
              <a:gd name="T103" fmla="*/ 919 h 1451"/>
              <a:gd name="T104" fmla="*/ 204 w 3772"/>
              <a:gd name="T105" fmla="*/ 1052 h 1451"/>
              <a:gd name="T106" fmla="*/ 308 w 3772"/>
              <a:gd name="T107" fmla="*/ 1133 h 1451"/>
              <a:gd name="T108" fmla="*/ 389 w 3772"/>
              <a:gd name="T109" fmla="*/ 1160 h 1451"/>
              <a:gd name="T110" fmla="*/ 386 w 3772"/>
              <a:gd name="T111" fmla="*/ 1238 h 1451"/>
              <a:gd name="T112" fmla="*/ 918 w 3772"/>
              <a:gd name="T113" fmla="*/ 1373 h 1451"/>
              <a:gd name="T114" fmla="*/ 956 w 3772"/>
              <a:gd name="T115" fmla="*/ 1335 h 1451"/>
              <a:gd name="T116" fmla="*/ 1199 w 3772"/>
              <a:gd name="T117" fmla="*/ 1351 h 1451"/>
              <a:gd name="T118" fmla="*/ 1354 w 3772"/>
              <a:gd name="T119" fmla="*/ 1333 h 1451"/>
              <a:gd name="T120" fmla="*/ 1290 w 3772"/>
              <a:gd name="T121" fmla="*/ 1354 h 1451"/>
              <a:gd name="T122" fmla="*/ 1533 w 3772"/>
              <a:gd name="T123" fmla="*/ 1379 h 1451"/>
              <a:gd name="T124" fmla="*/ 1661 w 3772"/>
              <a:gd name="T125" fmla="*/ 1383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72" h="1451">
                <a:moveTo>
                  <a:pt x="1883" y="1394"/>
                </a:moveTo>
                <a:cubicBezTo>
                  <a:pt x="1910" y="1393"/>
                  <a:pt x="1928" y="1390"/>
                  <a:pt x="1922" y="1389"/>
                </a:cubicBezTo>
                <a:cubicBezTo>
                  <a:pt x="1913" y="1387"/>
                  <a:pt x="1913" y="1387"/>
                  <a:pt x="1921" y="1386"/>
                </a:cubicBezTo>
                <a:cubicBezTo>
                  <a:pt x="1927" y="1386"/>
                  <a:pt x="1928" y="1385"/>
                  <a:pt x="1925" y="1382"/>
                </a:cubicBezTo>
                <a:cubicBezTo>
                  <a:pt x="1922" y="1380"/>
                  <a:pt x="1927" y="1379"/>
                  <a:pt x="1944" y="1378"/>
                </a:cubicBezTo>
                <a:cubicBezTo>
                  <a:pt x="2003" y="1376"/>
                  <a:pt x="2075" y="1370"/>
                  <a:pt x="2068" y="1368"/>
                </a:cubicBezTo>
                <a:cubicBezTo>
                  <a:pt x="2063" y="1367"/>
                  <a:pt x="2045" y="1368"/>
                  <a:pt x="2028" y="1369"/>
                </a:cubicBezTo>
                <a:cubicBezTo>
                  <a:pt x="1992" y="1373"/>
                  <a:pt x="1932" y="1370"/>
                  <a:pt x="1930" y="1365"/>
                </a:cubicBezTo>
                <a:cubicBezTo>
                  <a:pt x="1929" y="1363"/>
                  <a:pt x="1916" y="1362"/>
                  <a:pt x="1897" y="1363"/>
                </a:cubicBezTo>
                <a:cubicBezTo>
                  <a:pt x="1870" y="1364"/>
                  <a:pt x="1867" y="1363"/>
                  <a:pt x="1880" y="1361"/>
                </a:cubicBezTo>
                <a:cubicBezTo>
                  <a:pt x="1900" y="1356"/>
                  <a:pt x="1943" y="1354"/>
                  <a:pt x="1960" y="1356"/>
                </a:cubicBezTo>
                <a:cubicBezTo>
                  <a:pt x="1998" y="1362"/>
                  <a:pt x="2015" y="1364"/>
                  <a:pt x="2019" y="1363"/>
                </a:cubicBezTo>
                <a:cubicBezTo>
                  <a:pt x="2022" y="1362"/>
                  <a:pt x="2014" y="1360"/>
                  <a:pt x="2002" y="1359"/>
                </a:cubicBezTo>
                <a:cubicBezTo>
                  <a:pt x="1989" y="1357"/>
                  <a:pt x="1969" y="1354"/>
                  <a:pt x="1957" y="1352"/>
                </a:cubicBezTo>
                <a:cubicBezTo>
                  <a:pt x="1945" y="1349"/>
                  <a:pt x="1928" y="1348"/>
                  <a:pt x="1920" y="1347"/>
                </a:cubicBezTo>
                <a:cubicBezTo>
                  <a:pt x="1907" y="1347"/>
                  <a:pt x="1889" y="1340"/>
                  <a:pt x="1897" y="1339"/>
                </a:cubicBezTo>
                <a:cubicBezTo>
                  <a:pt x="1914" y="1336"/>
                  <a:pt x="1964" y="1337"/>
                  <a:pt x="1970" y="1340"/>
                </a:cubicBezTo>
                <a:cubicBezTo>
                  <a:pt x="1975" y="1342"/>
                  <a:pt x="1987" y="1346"/>
                  <a:pt x="1997" y="1347"/>
                </a:cubicBezTo>
                <a:cubicBezTo>
                  <a:pt x="2007" y="1349"/>
                  <a:pt x="2020" y="1352"/>
                  <a:pt x="2027" y="1353"/>
                </a:cubicBezTo>
                <a:cubicBezTo>
                  <a:pt x="2041" y="1356"/>
                  <a:pt x="2130" y="1364"/>
                  <a:pt x="2162" y="1365"/>
                </a:cubicBezTo>
                <a:cubicBezTo>
                  <a:pt x="2189" y="1366"/>
                  <a:pt x="2198" y="1365"/>
                  <a:pt x="2200" y="1363"/>
                </a:cubicBezTo>
                <a:cubicBezTo>
                  <a:pt x="2201" y="1362"/>
                  <a:pt x="2198" y="1361"/>
                  <a:pt x="2193" y="1362"/>
                </a:cubicBezTo>
                <a:cubicBezTo>
                  <a:pt x="2180" y="1363"/>
                  <a:pt x="2167" y="1360"/>
                  <a:pt x="2160" y="1355"/>
                </a:cubicBezTo>
                <a:cubicBezTo>
                  <a:pt x="2155" y="1351"/>
                  <a:pt x="2153" y="1351"/>
                  <a:pt x="2153" y="1354"/>
                </a:cubicBezTo>
                <a:cubicBezTo>
                  <a:pt x="2153" y="1357"/>
                  <a:pt x="2149" y="1357"/>
                  <a:pt x="2139" y="1356"/>
                </a:cubicBezTo>
                <a:cubicBezTo>
                  <a:pt x="2131" y="1355"/>
                  <a:pt x="2123" y="1354"/>
                  <a:pt x="2120" y="1354"/>
                </a:cubicBezTo>
                <a:cubicBezTo>
                  <a:pt x="2117" y="1355"/>
                  <a:pt x="2116" y="1353"/>
                  <a:pt x="2117" y="1350"/>
                </a:cubicBezTo>
                <a:cubicBezTo>
                  <a:pt x="2117" y="1346"/>
                  <a:pt x="2124" y="1345"/>
                  <a:pt x="2150" y="1345"/>
                </a:cubicBezTo>
                <a:cubicBezTo>
                  <a:pt x="2167" y="1345"/>
                  <a:pt x="2186" y="1346"/>
                  <a:pt x="2191" y="1346"/>
                </a:cubicBezTo>
                <a:cubicBezTo>
                  <a:pt x="2198" y="1347"/>
                  <a:pt x="2200" y="1347"/>
                  <a:pt x="2197" y="1344"/>
                </a:cubicBezTo>
                <a:cubicBezTo>
                  <a:pt x="2191" y="1340"/>
                  <a:pt x="2207" y="1339"/>
                  <a:pt x="2218" y="1343"/>
                </a:cubicBezTo>
                <a:cubicBezTo>
                  <a:pt x="2222" y="1345"/>
                  <a:pt x="2238" y="1347"/>
                  <a:pt x="2254" y="1348"/>
                </a:cubicBezTo>
                <a:cubicBezTo>
                  <a:pt x="2270" y="1349"/>
                  <a:pt x="2318" y="1352"/>
                  <a:pt x="2361" y="1354"/>
                </a:cubicBezTo>
                <a:cubicBezTo>
                  <a:pt x="2464" y="1360"/>
                  <a:pt x="2510" y="1362"/>
                  <a:pt x="2532" y="1361"/>
                </a:cubicBezTo>
                <a:cubicBezTo>
                  <a:pt x="2561" y="1359"/>
                  <a:pt x="2539" y="1355"/>
                  <a:pt x="2495" y="1354"/>
                </a:cubicBezTo>
                <a:cubicBezTo>
                  <a:pt x="2474" y="1354"/>
                  <a:pt x="2458" y="1353"/>
                  <a:pt x="2458" y="1352"/>
                </a:cubicBezTo>
                <a:cubicBezTo>
                  <a:pt x="2459" y="1351"/>
                  <a:pt x="2477" y="1349"/>
                  <a:pt x="2497" y="1348"/>
                </a:cubicBezTo>
                <a:cubicBezTo>
                  <a:pt x="2529" y="1347"/>
                  <a:pt x="2533" y="1346"/>
                  <a:pt x="2525" y="1343"/>
                </a:cubicBezTo>
                <a:cubicBezTo>
                  <a:pt x="2510" y="1338"/>
                  <a:pt x="2507" y="1335"/>
                  <a:pt x="2511" y="1331"/>
                </a:cubicBezTo>
                <a:cubicBezTo>
                  <a:pt x="2514" y="1329"/>
                  <a:pt x="2511" y="1328"/>
                  <a:pt x="2504" y="1328"/>
                </a:cubicBezTo>
                <a:cubicBezTo>
                  <a:pt x="2498" y="1328"/>
                  <a:pt x="2488" y="1327"/>
                  <a:pt x="2482" y="1326"/>
                </a:cubicBezTo>
                <a:cubicBezTo>
                  <a:pt x="2476" y="1324"/>
                  <a:pt x="2453" y="1322"/>
                  <a:pt x="2431" y="1321"/>
                </a:cubicBezTo>
                <a:cubicBezTo>
                  <a:pt x="2409" y="1321"/>
                  <a:pt x="2389" y="1319"/>
                  <a:pt x="2387" y="1318"/>
                </a:cubicBezTo>
                <a:cubicBezTo>
                  <a:pt x="2385" y="1317"/>
                  <a:pt x="2377" y="1317"/>
                  <a:pt x="2371" y="1318"/>
                </a:cubicBezTo>
                <a:cubicBezTo>
                  <a:pt x="2364" y="1318"/>
                  <a:pt x="2359" y="1318"/>
                  <a:pt x="2360" y="1316"/>
                </a:cubicBezTo>
                <a:cubicBezTo>
                  <a:pt x="2363" y="1312"/>
                  <a:pt x="2435" y="1305"/>
                  <a:pt x="2447" y="1307"/>
                </a:cubicBezTo>
                <a:cubicBezTo>
                  <a:pt x="2453" y="1309"/>
                  <a:pt x="2460" y="1308"/>
                  <a:pt x="2464" y="1306"/>
                </a:cubicBezTo>
                <a:cubicBezTo>
                  <a:pt x="2473" y="1302"/>
                  <a:pt x="2427" y="1300"/>
                  <a:pt x="2377" y="1303"/>
                </a:cubicBezTo>
                <a:cubicBezTo>
                  <a:pt x="2317" y="1307"/>
                  <a:pt x="2225" y="1308"/>
                  <a:pt x="2226" y="1304"/>
                </a:cubicBezTo>
                <a:cubicBezTo>
                  <a:pt x="2227" y="1303"/>
                  <a:pt x="2237" y="1301"/>
                  <a:pt x="2247" y="1300"/>
                </a:cubicBezTo>
                <a:cubicBezTo>
                  <a:pt x="2261" y="1299"/>
                  <a:pt x="2266" y="1298"/>
                  <a:pt x="2262" y="1296"/>
                </a:cubicBezTo>
                <a:cubicBezTo>
                  <a:pt x="2260" y="1294"/>
                  <a:pt x="2254" y="1293"/>
                  <a:pt x="2250" y="1294"/>
                </a:cubicBezTo>
                <a:cubicBezTo>
                  <a:pt x="2212" y="1296"/>
                  <a:pt x="2183" y="1296"/>
                  <a:pt x="2183" y="1294"/>
                </a:cubicBezTo>
                <a:cubicBezTo>
                  <a:pt x="2183" y="1292"/>
                  <a:pt x="2170" y="1290"/>
                  <a:pt x="2155" y="1290"/>
                </a:cubicBezTo>
                <a:cubicBezTo>
                  <a:pt x="2139" y="1289"/>
                  <a:pt x="2120" y="1289"/>
                  <a:pt x="2112" y="1288"/>
                </a:cubicBezTo>
                <a:cubicBezTo>
                  <a:pt x="2103" y="1288"/>
                  <a:pt x="2073" y="1287"/>
                  <a:pt x="2045" y="1287"/>
                </a:cubicBezTo>
                <a:cubicBezTo>
                  <a:pt x="2016" y="1286"/>
                  <a:pt x="1978" y="1285"/>
                  <a:pt x="1960" y="1284"/>
                </a:cubicBezTo>
                <a:cubicBezTo>
                  <a:pt x="1941" y="1284"/>
                  <a:pt x="1909" y="1283"/>
                  <a:pt x="1888" y="1283"/>
                </a:cubicBezTo>
                <a:cubicBezTo>
                  <a:pt x="1867" y="1283"/>
                  <a:pt x="1848" y="1281"/>
                  <a:pt x="1846" y="1279"/>
                </a:cubicBezTo>
                <a:cubicBezTo>
                  <a:pt x="1843" y="1277"/>
                  <a:pt x="1852" y="1276"/>
                  <a:pt x="1872" y="1277"/>
                </a:cubicBezTo>
                <a:cubicBezTo>
                  <a:pt x="1888" y="1277"/>
                  <a:pt x="1941" y="1276"/>
                  <a:pt x="1988" y="1275"/>
                </a:cubicBezTo>
                <a:cubicBezTo>
                  <a:pt x="2059" y="1273"/>
                  <a:pt x="2076" y="1272"/>
                  <a:pt x="2084" y="1267"/>
                </a:cubicBezTo>
                <a:cubicBezTo>
                  <a:pt x="2093" y="1262"/>
                  <a:pt x="2181" y="1256"/>
                  <a:pt x="2227" y="1258"/>
                </a:cubicBezTo>
                <a:cubicBezTo>
                  <a:pt x="2239" y="1258"/>
                  <a:pt x="2274" y="1259"/>
                  <a:pt x="2305" y="1260"/>
                </a:cubicBezTo>
                <a:cubicBezTo>
                  <a:pt x="2348" y="1261"/>
                  <a:pt x="2362" y="1262"/>
                  <a:pt x="2366" y="1266"/>
                </a:cubicBezTo>
                <a:cubicBezTo>
                  <a:pt x="2370" y="1269"/>
                  <a:pt x="2372" y="1270"/>
                  <a:pt x="2373" y="1267"/>
                </a:cubicBezTo>
                <a:cubicBezTo>
                  <a:pt x="2375" y="1263"/>
                  <a:pt x="2393" y="1258"/>
                  <a:pt x="2391" y="1262"/>
                </a:cubicBezTo>
                <a:cubicBezTo>
                  <a:pt x="2390" y="1264"/>
                  <a:pt x="2396" y="1265"/>
                  <a:pt x="2403" y="1265"/>
                </a:cubicBezTo>
                <a:cubicBezTo>
                  <a:pt x="2411" y="1264"/>
                  <a:pt x="2417" y="1262"/>
                  <a:pt x="2418" y="1260"/>
                </a:cubicBezTo>
                <a:cubicBezTo>
                  <a:pt x="2418" y="1256"/>
                  <a:pt x="2420" y="1256"/>
                  <a:pt x="2425" y="1259"/>
                </a:cubicBezTo>
                <a:cubicBezTo>
                  <a:pt x="2432" y="1263"/>
                  <a:pt x="2432" y="1263"/>
                  <a:pt x="2432" y="1263"/>
                </a:cubicBezTo>
                <a:cubicBezTo>
                  <a:pt x="2425" y="1263"/>
                  <a:pt x="2425" y="1263"/>
                  <a:pt x="2425" y="1263"/>
                </a:cubicBezTo>
                <a:cubicBezTo>
                  <a:pt x="2422" y="1264"/>
                  <a:pt x="2416" y="1266"/>
                  <a:pt x="2413" y="1267"/>
                </a:cubicBezTo>
                <a:cubicBezTo>
                  <a:pt x="2410" y="1270"/>
                  <a:pt x="2419" y="1270"/>
                  <a:pt x="2439" y="1269"/>
                </a:cubicBezTo>
                <a:cubicBezTo>
                  <a:pt x="2457" y="1269"/>
                  <a:pt x="2469" y="1267"/>
                  <a:pt x="2468" y="1265"/>
                </a:cubicBezTo>
                <a:cubicBezTo>
                  <a:pt x="2466" y="1261"/>
                  <a:pt x="2495" y="1262"/>
                  <a:pt x="2503" y="1266"/>
                </a:cubicBezTo>
                <a:cubicBezTo>
                  <a:pt x="2507" y="1268"/>
                  <a:pt x="2531" y="1269"/>
                  <a:pt x="2558" y="1269"/>
                </a:cubicBezTo>
                <a:cubicBezTo>
                  <a:pt x="2629" y="1268"/>
                  <a:pt x="2672" y="1270"/>
                  <a:pt x="2660" y="1272"/>
                </a:cubicBezTo>
                <a:cubicBezTo>
                  <a:pt x="2649" y="1273"/>
                  <a:pt x="2649" y="1273"/>
                  <a:pt x="2658" y="1274"/>
                </a:cubicBezTo>
                <a:cubicBezTo>
                  <a:pt x="2663" y="1275"/>
                  <a:pt x="2669" y="1274"/>
                  <a:pt x="2670" y="1272"/>
                </a:cubicBezTo>
                <a:cubicBezTo>
                  <a:pt x="2672" y="1270"/>
                  <a:pt x="2688" y="1269"/>
                  <a:pt x="2706" y="1269"/>
                </a:cubicBezTo>
                <a:cubicBezTo>
                  <a:pt x="2739" y="1269"/>
                  <a:pt x="2739" y="1269"/>
                  <a:pt x="2739" y="1269"/>
                </a:cubicBezTo>
                <a:cubicBezTo>
                  <a:pt x="2717" y="1272"/>
                  <a:pt x="2717" y="1272"/>
                  <a:pt x="2717" y="1272"/>
                </a:cubicBezTo>
                <a:cubicBezTo>
                  <a:pt x="2703" y="1274"/>
                  <a:pt x="2712" y="1275"/>
                  <a:pt x="2746" y="1273"/>
                </a:cubicBezTo>
                <a:cubicBezTo>
                  <a:pt x="2777" y="1272"/>
                  <a:pt x="2793" y="1270"/>
                  <a:pt x="2788" y="1268"/>
                </a:cubicBezTo>
                <a:cubicBezTo>
                  <a:pt x="2782" y="1267"/>
                  <a:pt x="2785" y="1266"/>
                  <a:pt x="2796" y="1267"/>
                </a:cubicBezTo>
                <a:cubicBezTo>
                  <a:pt x="2806" y="1267"/>
                  <a:pt x="2835" y="1267"/>
                  <a:pt x="2862" y="1267"/>
                </a:cubicBezTo>
                <a:cubicBezTo>
                  <a:pt x="2956" y="1265"/>
                  <a:pt x="2974" y="1265"/>
                  <a:pt x="2992" y="1267"/>
                </a:cubicBezTo>
                <a:cubicBezTo>
                  <a:pt x="3002" y="1269"/>
                  <a:pt x="3013" y="1270"/>
                  <a:pt x="3016" y="1270"/>
                </a:cubicBezTo>
                <a:cubicBezTo>
                  <a:pt x="3019" y="1269"/>
                  <a:pt x="3029" y="1271"/>
                  <a:pt x="3038" y="1272"/>
                </a:cubicBezTo>
                <a:cubicBezTo>
                  <a:pt x="3047" y="1274"/>
                  <a:pt x="3064" y="1276"/>
                  <a:pt x="3075" y="1276"/>
                </a:cubicBezTo>
                <a:cubicBezTo>
                  <a:pt x="3086" y="1277"/>
                  <a:pt x="3096" y="1278"/>
                  <a:pt x="3097" y="1279"/>
                </a:cubicBezTo>
                <a:cubicBezTo>
                  <a:pt x="3101" y="1281"/>
                  <a:pt x="3170" y="1286"/>
                  <a:pt x="3208" y="1286"/>
                </a:cubicBezTo>
                <a:cubicBezTo>
                  <a:pt x="3228" y="1286"/>
                  <a:pt x="3245" y="1288"/>
                  <a:pt x="3247" y="1289"/>
                </a:cubicBezTo>
                <a:cubicBezTo>
                  <a:pt x="3252" y="1293"/>
                  <a:pt x="3300" y="1293"/>
                  <a:pt x="3299" y="1289"/>
                </a:cubicBezTo>
                <a:cubicBezTo>
                  <a:pt x="3299" y="1286"/>
                  <a:pt x="3302" y="1284"/>
                  <a:pt x="3306" y="1283"/>
                </a:cubicBezTo>
                <a:cubicBezTo>
                  <a:pt x="3314" y="1282"/>
                  <a:pt x="3314" y="1282"/>
                  <a:pt x="3314" y="1282"/>
                </a:cubicBezTo>
                <a:cubicBezTo>
                  <a:pt x="3306" y="1294"/>
                  <a:pt x="3306" y="1294"/>
                  <a:pt x="3306" y="1294"/>
                </a:cubicBezTo>
                <a:cubicBezTo>
                  <a:pt x="3291" y="1315"/>
                  <a:pt x="3286" y="1317"/>
                  <a:pt x="3254" y="1318"/>
                </a:cubicBezTo>
                <a:cubicBezTo>
                  <a:pt x="3220" y="1318"/>
                  <a:pt x="3145" y="1315"/>
                  <a:pt x="3142" y="1313"/>
                </a:cubicBezTo>
                <a:cubicBezTo>
                  <a:pt x="3141" y="1312"/>
                  <a:pt x="3131" y="1312"/>
                  <a:pt x="3120" y="1311"/>
                </a:cubicBezTo>
                <a:cubicBezTo>
                  <a:pt x="3109" y="1311"/>
                  <a:pt x="3092" y="1311"/>
                  <a:pt x="3083" y="1310"/>
                </a:cubicBezTo>
                <a:cubicBezTo>
                  <a:pt x="3074" y="1309"/>
                  <a:pt x="3061" y="1308"/>
                  <a:pt x="3055" y="1308"/>
                </a:cubicBezTo>
                <a:cubicBezTo>
                  <a:pt x="3048" y="1307"/>
                  <a:pt x="3035" y="1306"/>
                  <a:pt x="3026" y="1306"/>
                </a:cubicBezTo>
                <a:cubicBezTo>
                  <a:pt x="2979" y="1303"/>
                  <a:pt x="2909" y="1302"/>
                  <a:pt x="2897" y="1305"/>
                </a:cubicBezTo>
                <a:cubicBezTo>
                  <a:pt x="2890" y="1306"/>
                  <a:pt x="2881" y="1306"/>
                  <a:pt x="2878" y="1305"/>
                </a:cubicBezTo>
                <a:cubicBezTo>
                  <a:pt x="2874" y="1303"/>
                  <a:pt x="2857" y="1303"/>
                  <a:pt x="2840" y="1305"/>
                </a:cubicBezTo>
                <a:cubicBezTo>
                  <a:pt x="2823" y="1307"/>
                  <a:pt x="2805" y="1307"/>
                  <a:pt x="2798" y="1306"/>
                </a:cubicBezTo>
                <a:cubicBezTo>
                  <a:pt x="2792" y="1305"/>
                  <a:pt x="2765" y="1304"/>
                  <a:pt x="2737" y="1304"/>
                </a:cubicBezTo>
                <a:cubicBezTo>
                  <a:pt x="2704" y="1305"/>
                  <a:pt x="2694" y="1306"/>
                  <a:pt x="2708" y="1307"/>
                </a:cubicBezTo>
                <a:cubicBezTo>
                  <a:pt x="2754" y="1310"/>
                  <a:pt x="2831" y="1311"/>
                  <a:pt x="2889" y="1309"/>
                </a:cubicBezTo>
                <a:cubicBezTo>
                  <a:pt x="2945" y="1308"/>
                  <a:pt x="2983" y="1309"/>
                  <a:pt x="3051" y="1313"/>
                </a:cubicBezTo>
                <a:cubicBezTo>
                  <a:pt x="3066" y="1314"/>
                  <a:pt x="3082" y="1315"/>
                  <a:pt x="3087" y="1315"/>
                </a:cubicBezTo>
                <a:cubicBezTo>
                  <a:pt x="3092" y="1314"/>
                  <a:pt x="3097" y="1316"/>
                  <a:pt x="3098" y="1318"/>
                </a:cubicBezTo>
                <a:cubicBezTo>
                  <a:pt x="3099" y="1321"/>
                  <a:pt x="3094" y="1321"/>
                  <a:pt x="3080" y="1321"/>
                </a:cubicBezTo>
                <a:cubicBezTo>
                  <a:pt x="3068" y="1320"/>
                  <a:pt x="3044" y="1320"/>
                  <a:pt x="3025" y="1320"/>
                </a:cubicBezTo>
                <a:cubicBezTo>
                  <a:pt x="2985" y="1320"/>
                  <a:pt x="3003" y="1324"/>
                  <a:pt x="3051" y="1325"/>
                </a:cubicBezTo>
                <a:cubicBezTo>
                  <a:pt x="3079" y="1326"/>
                  <a:pt x="3085" y="1329"/>
                  <a:pt x="3070" y="1334"/>
                </a:cubicBezTo>
                <a:cubicBezTo>
                  <a:pt x="3066" y="1335"/>
                  <a:pt x="3070" y="1335"/>
                  <a:pt x="3078" y="1334"/>
                </a:cubicBezTo>
                <a:cubicBezTo>
                  <a:pt x="3086" y="1332"/>
                  <a:pt x="3099" y="1330"/>
                  <a:pt x="3106" y="1329"/>
                </a:cubicBezTo>
                <a:cubicBezTo>
                  <a:pt x="3120" y="1327"/>
                  <a:pt x="3126" y="1323"/>
                  <a:pt x="3115" y="1323"/>
                </a:cubicBezTo>
                <a:cubicBezTo>
                  <a:pt x="3110" y="1324"/>
                  <a:pt x="3109" y="1323"/>
                  <a:pt x="3113" y="1320"/>
                </a:cubicBezTo>
                <a:cubicBezTo>
                  <a:pt x="3118" y="1316"/>
                  <a:pt x="3150" y="1317"/>
                  <a:pt x="3216" y="1322"/>
                </a:cubicBezTo>
                <a:cubicBezTo>
                  <a:pt x="3240" y="1324"/>
                  <a:pt x="3244" y="1325"/>
                  <a:pt x="3245" y="1331"/>
                </a:cubicBezTo>
                <a:cubicBezTo>
                  <a:pt x="3245" y="1340"/>
                  <a:pt x="3235" y="1346"/>
                  <a:pt x="3224" y="1344"/>
                </a:cubicBezTo>
                <a:cubicBezTo>
                  <a:pt x="3219" y="1343"/>
                  <a:pt x="3215" y="1344"/>
                  <a:pt x="3215" y="1346"/>
                </a:cubicBezTo>
                <a:cubicBezTo>
                  <a:pt x="3215" y="1348"/>
                  <a:pt x="3219" y="1349"/>
                  <a:pt x="3224" y="1349"/>
                </a:cubicBezTo>
                <a:cubicBezTo>
                  <a:pt x="3229" y="1349"/>
                  <a:pt x="3235" y="1350"/>
                  <a:pt x="3237" y="1351"/>
                </a:cubicBezTo>
                <a:cubicBezTo>
                  <a:pt x="3242" y="1355"/>
                  <a:pt x="3263" y="1348"/>
                  <a:pt x="3280" y="1337"/>
                </a:cubicBezTo>
                <a:cubicBezTo>
                  <a:pt x="3293" y="1327"/>
                  <a:pt x="3295" y="1327"/>
                  <a:pt x="3321" y="1328"/>
                </a:cubicBezTo>
                <a:cubicBezTo>
                  <a:pt x="3335" y="1329"/>
                  <a:pt x="3352" y="1330"/>
                  <a:pt x="3357" y="1329"/>
                </a:cubicBezTo>
                <a:cubicBezTo>
                  <a:pt x="3365" y="1329"/>
                  <a:pt x="3367" y="1331"/>
                  <a:pt x="3367" y="1334"/>
                </a:cubicBezTo>
                <a:cubicBezTo>
                  <a:pt x="3366" y="1336"/>
                  <a:pt x="3366" y="1338"/>
                  <a:pt x="3368" y="1338"/>
                </a:cubicBezTo>
                <a:cubicBezTo>
                  <a:pt x="3383" y="1339"/>
                  <a:pt x="3445" y="1335"/>
                  <a:pt x="3451" y="1333"/>
                </a:cubicBezTo>
                <a:cubicBezTo>
                  <a:pt x="3457" y="1331"/>
                  <a:pt x="3449" y="1331"/>
                  <a:pt x="3429" y="1331"/>
                </a:cubicBezTo>
                <a:cubicBezTo>
                  <a:pt x="3411" y="1332"/>
                  <a:pt x="3402" y="1331"/>
                  <a:pt x="3407" y="1329"/>
                </a:cubicBezTo>
                <a:cubicBezTo>
                  <a:pt x="3414" y="1327"/>
                  <a:pt x="3413" y="1326"/>
                  <a:pt x="3398" y="1325"/>
                </a:cubicBezTo>
                <a:cubicBezTo>
                  <a:pt x="3388" y="1324"/>
                  <a:pt x="3371" y="1324"/>
                  <a:pt x="3359" y="1324"/>
                </a:cubicBezTo>
                <a:cubicBezTo>
                  <a:pt x="3337" y="1325"/>
                  <a:pt x="3332" y="1323"/>
                  <a:pt x="3337" y="1318"/>
                </a:cubicBezTo>
                <a:cubicBezTo>
                  <a:pt x="3340" y="1316"/>
                  <a:pt x="3336" y="1316"/>
                  <a:pt x="3328" y="1318"/>
                </a:cubicBezTo>
                <a:cubicBezTo>
                  <a:pt x="3322" y="1319"/>
                  <a:pt x="3314" y="1319"/>
                  <a:pt x="3311" y="1318"/>
                </a:cubicBezTo>
                <a:cubicBezTo>
                  <a:pt x="3307" y="1315"/>
                  <a:pt x="3308" y="1312"/>
                  <a:pt x="3320" y="1292"/>
                </a:cubicBezTo>
                <a:cubicBezTo>
                  <a:pt x="3333" y="1270"/>
                  <a:pt x="3333" y="1270"/>
                  <a:pt x="3333" y="1270"/>
                </a:cubicBezTo>
                <a:cubicBezTo>
                  <a:pt x="3352" y="1271"/>
                  <a:pt x="3352" y="1271"/>
                  <a:pt x="3352" y="1271"/>
                </a:cubicBezTo>
                <a:cubicBezTo>
                  <a:pt x="3370" y="1272"/>
                  <a:pt x="3371" y="1272"/>
                  <a:pt x="3361" y="1268"/>
                </a:cubicBezTo>
                <a:cubicBezTo>
                  <a:pt x="3350" y="1265"/>
                  <a:pt x="3350" y="1265"/>
                  <a:pt x="3350" y="1265"/>
                </a:cubicBezTo>
                <a:cubicBezTo>
                  <a:pt x="3361" y="1259"/>
                  <a:pt x="3361" y="1259"/>
                  <a:pt x="3361" y="1259"/>
                </a:cubicBezTo>
                <a:cubicBezTo>
                  <a:pt x="3373" y="1254"/>
                  <a:pt x="3375" y="1250"/>
                  <a:pt x="3367" y="1247"/>
                </a:cubicBezTo>
                <a:cubicBezTo>
                  <a:pt x="3359" y="1245"/>
                  <a:pt x="3451" y="1247"/>
                  <a:pt x="3464" y="1249"/>
                </a:cubicBezTo>
                <a:cubicBezTo>
                  <a:pt x="3470" y="1250"/>
                  <a:pt x="3473" y="1249"/>
                  <a:pt x="3473" y="1247"/>
                </a:cubicBezTo>
                <a:cubicBezTo>
                  <a:pt x="3473" y="1245"/>
                  <a:pt x="3468" y="1243"/>
                  <a:pt x="3463" y="1243"/>
                </a:cubicBezTo>
                <a:cubicBezTo>
                  <a:pt x="3457" y="1243"/>
                  <a:pt x="3451" y="1243"/>
                  <a:pt x="3448" y="1242"/>
                </a:cubicBezTo>
                <a:cubicBezTo>
                  <a:pt x="3446" y="1242"/>
                  <a:pt x="3429" y="1242"/>
                  <a:pt x="3411" y="1241"/>
                </a:cubicBezTo>
                <a:cubicBezTo>
                  <a:pt x="3384" y="1240"/>
                  <a:pt x="3377" y="1239"/>
                  <a:pt x="3377" y="1235"/>
                </a:cubicBezTo>
                <a:cubicBezTo>
                  <a:pt x="3377" y="1232"/>
                  <a:pt x="3375" y="1231"/>
                  <a:pt x="3370" y="1233"/>
                </a:cubicBezTo>
                <a:cubicBezTo>
                  <a:pt x="3364" y="1236"/>
                  <a:pt x="3364" y="1236"/>
                  <a:pt x="3348" y="1234"/>
                </a:cubicBezTo>
                <a:cubicBezTo>
                  <a:pt x="3333" y="1232"/>
                  <a:pt x="3300" y="1232"/>
                  <a:pt x="3276" y="1233"/>
                </a:cubicBezTo>
                <a:cubicBezTo>
                  <a:pt x="3263" y="1233"/>
                  <a:pt x="3256" y="1232"/>
                  <a:pt x="3257" y="1230"/>
                </a:cubicBezTo>
                <a:cubicBezTo>
                  <a:pt x="3258" y="1228"/>
                  <a:pt x="3257" y="1227"/>
                  <a:pt x="3254" y="1227"/>
                </a:cubicBezTo>
                <a:cubicBezTo>
                  <a:pt x="3250" y="1227"/>
                  <a:pt x="3250" y="1226"/>
                  <a:pt x="3255" y="1223"/>
                </a:cubicBezTo>
                <a:cubicBezTo>
                  <a:pt x="3259" y="1221"/>
                  <a:pt x="3275" y="1220"/>
                  <a:pt x="3299" y="1221"/>
                </a:cubicBezTo>
                <a:cubicBezTo>
                  <a:pt x="3351" y="1223"/>
                  <a:pt x="3400" y="1226"/>
                  <a:pt x="3415" y="1227"/>
                </a:cubicBezTo>
                <a:cubicBezTo>
                  <a:pt x="3418" y="1228"/>
                  <a:pt x="3432" y="1229"/>
                  <a:pt x="3445" y="1229"/>
                </a:cubicBezTo>
                <a:cubicBezTo>
                  <a:pt x="3458" y="1230"/>
                  <a:pt x="3469" y="1231"/>
                  <a:pt x="3469" y="1233"/>
                </a:cubicBezTo>
                <a:cubicBezTo>
                  <a:pt x="3470" y="1235"/>
                  <a:pt x="3473" y="1235"/>
                  <a:pt x="3476" y="1233"/>
                </a:cubicBezTo>
                <a:cubicBezTo>
                  <a:pt x="3483" y="1229"/>
                  <a:pt x="3510" y="1229"/>
                  <a:pt x="3567" y="1233"/>
                </a:cubicBezTo>
                <a:cubicBezTo>
                  <a:pt x="3574" y="1234"/>
                  <a:pt x="3594" y="1235"/>
                  <a:pt x="3611" y="1236"/>
                </a:cubicBezTo>
                <a:cubicBezTo>
                  <a:pt x="3627" y="1236"/>
                  <a:pt x="3655" y="1238"/>
                  <a:pt x="3671" y="1239"/>
                </a:cubicBezTo>
                <a:cubicBezTo>
                  <a:pt x="3688" y="1240"/>
                  <a:pt x="3714" y="1241"/>
                  <a:pt x="3730" y="1241"/>
                </a:cubicBezTo>
                <a:cubicBezTo>
                  <a:pt x="3746" y="1241"/>
                  <a:pt x="3762" y="1242"/>
                  <a:pt x="3766" y="1243"/>
                </a:cubicBezTo>
                <a:cubicBezTo>
                  <a:pt x="3772" y="1245"/>
                  <a:pt x="3772" y="1244"/>
                  <a:pt x="3764" y="1239"/>
                </a:cubicBezTo>
                <a:cubicBezTo>
                  <a:pt x="3757" y="1233"/>
                  <a:pt x="3749" y="1233"/>
                  <a:pt x="3708" y="1233"/>
                </a:cubicBezTo>
                <a:cubicBezTo>
                  <a:pt x="3681" y="1233"/>
                  <a:pt x="3657" y="1233"/>
                  <a:pt x="3654" y="1232"/>
                </a:cubicBezTo>
                <a:cubicBezTo>
                  <a:pt x="3651" y="1232"/>
                  <a:pt x="3630" y="1230"/>
                  <a:pt x="3608" y="1229"/>
                </a:cubicBezTo>
                <a:cubicBezTo>
                  <a:pt x="3585" y="1228"/>
                  <a:pt x="3558" y="1226"/>
                  <a:pt x="3547" y="1225"/>
                </a:cubicBezTo>
                <a:cubicBezTo>
                  <a:pt x="3523" y="1222"/>
                  <a:pt x="3484" y="1220"/>
                  <a:pt x="3472" y="1221"/>
                </a:cubicBezTo>
                <a:cubicBezTo>
                  <a:pt x="3462" y="1222"/>
                  <a:pt x="3462" y="1222"/>
                  <a:pt x="3462" y="1222"/>
                </a:cubicBezTo>
                <a:cubicBezTo>
                  <a:pt x="3470" y="1218"/>
                  <a:pt x="3470" y="1218"/>
                  <a:pt x="3470" y="1218"/>
                </a:cubicBezTo>
                <a:cubicBezTo>
                  <a:pt x="3474" y="1215"/>
                  <a:pt x="3477" y="1212"/>
                  <a:pt x="3475" y="1211"/>
                </a:cubicBezTo>
                <a:cubicBezTo>
                  <a:pt x="3470" y="1208"/>
                  <a:pt x="3457" y="1209"/>
                  <a:pt x="3452" y="1213"/>
                </a:cubicBezTo>
                <a:cubicBezTo>
                  <a:pt x="3446" y="1217"/>
                  <a:pt x="3409" y="1220"/>
                  <a:pt x="3394" y="1218"/>
                </a:cubicBezTo>
                <a:cubicBezTo>
                  <a:pt x="3387" y="1216"/>
                  <a:pt x="3385" y="1214"/>
                  <a:pt x="3386" y="1211"/>
                </a:cubicBezTo>
                <a:cubicBezTo>
                  <a:pt x="3387" y="1204"/>
                  <a:pt x="3380" y="1202"/>
                  <a:pt x="3367" y="1207"/>
                </a:cubicBezTo>
                <a:cubicBezTo>
                  <a:pt x="3360" y="1210"/>
                  <a:pt x="3348" y="1212"/>
                  <a:pt x="3340" y="1212"/>
                </a:cubicBezTo>
                <a:cubicBezTo>
                  <a:pt x="3332" y="1212"/>
                  <a:pt x="3318" y="1212"/>
                  <a:pt x="3311" y="1213"/>
                </a:cubicBezTo>
                <a:cubicBezTo>
                  <a:pt x="3303" y="1213"/>
                  <a:pt x="3296" y="1212"/>
                  <a:pt x="3296" y="1210"/>
                </a:cubicBezTo>
                <a:cubicBezTo>
                  <a:pt x="3296" y="1209"/>
                  <a:pt x="3298" y="1207"/>
                  <a:pt x="3300" y="1207"/>
                </a:cubicBezTo>
                <a:cubicBezTo>
                  <a:pt x="3302" y="1207"/>
                  <a:pt x="3304" y="1205"/>
                  <a:pt x="3305" y="1203"/>
                </a:cubicBezTo>
                <a:cubicBezTo>
                  <a:pt x="3305" y="1200"/>
                  <a:pt x="3313" y="1196"/>
                  <a:pt x="3321" y="1193"/>
                </a:cubicBezTo>
                <a:cubicBezTo>
                  <a:pt x="3329" y="1190"/>
                  <a:pt x="3336" y="1186"/>
                  <a:pt x="3336" y="1184"/>
                </a:cubicBezTo>
                <a:cubicBezTo>
                  <a:pt x="3336" y="1181"/>
                  <a:pt x="3371" y="1181"/>
                  <a:pt x="3391" y="1184"/>
                </a:cubicBezTo>
                <a:cubicBezTo>
                  <a:pt x="3400" y="1186"/>
                  <a:pt x="3400" y="1186"/>
                  <a:pt x="3400" y="1186"/>
                </a:cubicBezTo>
                <a:cubicBezTo>
                  <a:pt x="3391" y="1189"/>
                  <a:pt x="3391" y="1189"/>
                  <a:pt x="3391" y="1189"/>
                </a:cubicBezTo>
                <a:cubicBezTo>
                  <a:pt x="3381" y="1192"/>
                  <a:pt x="3381" y="1192"/>
                  <a:pt x="3381" y="1192"/>
                </a:cubicBezTo>
                <a:cubicBezTo>
                  <a:pt x="3392" y="1192"/>
                  <a:pt x="3392" y="1192"/>
                  <a:pt x="3392" y="1192"/>
                </a:cubicBezTo>
                <a:cubicBezTo>
                  <a:pt x="3399" y="1192"/>
                  <a:pt x="3405" y="1193"/>
                  <a:pt x="3407" y="1195"/>
                </a:cubicBezTo>
                <a:cubicBezTo>
                  <a:pt x="3409" y="1198"/>
                  <a:pt x="3417" y="1198"/>
                  <a:pt x="3438" y="1193"/>
                </a:cubicBezTo>
                <a:cubicBezTo>
                  <a:pt x="3460" y="1188"/>
                  <a:pt x="3473" y="1187"/>
                  <a:pt x="3508" y="1189"/>
                </a:cubicBezTo>
                <a:cubicBezTo>
                  <a:pt x="3551" y="1191"/>
                  <a:pt x="3593" y="1186"/>
                  <a:pt x="3618" y="1177"/>
                </a:cubicBezTo>
                <a:cubicBezTo>
                  <a:pt x="3633" y="1171"/>
                  <a:pt x="3630" y="1166"/>
                  <a:pt x="3612" y="1169"/>
                </a:cubicBezTo>
                <a:cubicBezTo>
                  <a:pt x="3604" y="1170"/>
                  <a:pt x="3579" y="1173"/>
                  <a:pt x="3558" y="1175"/>
                </a:cubicBezTo>
                <a:cubicBezTo>
                  <a:pt x="3526" y="1178"/>
                  <a:pt x="3519" y="1178"/>
                  <a:pt x="3519" y="1174"/>
                </a:cubicBezTo>
                <a:cubicBezTo>
                  <a:pt x="3519" y="1170"/>
                  <a:pt x="3515" y="1170"/>
                  <a:pt x="3506" y="1172"/>
                </a:cubicBezTo>
                <a:cubicBezTo>
                  <a:pt x="3498" y="1173"/>
                  <a:pt x="3494" y="1173"/>
                  <a:pt x="3495" y="1171"/>
                </a:cubicBezTo>
                <a:cubicBezTo>
                  <a:pt x="3496" y="1168"/>
                  <a:pt x="3490" y="1168"/>
                  <a:pt x="3481" y="1169"/>
                </a:cubicBezTo>
                <a:cubicBezTo>
                  <a:pt x="3465" y="1171"/>
                  <a:pt x="3390" y="1176"/>
                  <a:pt x="3351" y="1177"/>
                </a:cubicBezTo>
                <a:cubicBezTo>
                  <a:pt x="3331" y="1178"/>
                  <a:pt x="3330" y="1178"/>
                  <a:pt x="3334" y="1173"/>
                </a:cubicBezTo>
                <a:cubicBezTo>
                  <a:pt x="3338" y="1169"/>
                  <a:pt x="3348" y="1167"/>
                  <a:pt x="3366" y="1165"/>
                </a:cubicBezTo>
                <a:cubicBezTo>
                  <a:pt x="3394" y="1163"/>
                  <a:pt x="3394" y="1163"/>
                  <a:pt x="3394" y="1163"/>
                </a:cubicBezTo>
                <a:cubicBezTo>
                  <a:pt x="3367" y="1163"/>
                  <a:pt x="3367" y="1163"/>
                  <a:pt x="3367" y="1163"/>
                </a:cubicBezTo>
                <a:cubicBezTo>
                  <a:pt x="3344" y="1164"/>
                  <a:pt x="3340" y="1163"/>
                  <a:pt x="3341" y="1158"/>
                </a:cubicBezTo>
                <a:cubicBezTo>
                  <a:pt x="3342" y="1154"/>
                  <a:pt x="3341" y="1153"/>
                  <a:pt x="3338" y="1156"/>
                </a:cubicBezTo>
                <a:cubicBezTo>
                  <a:pt x="3335" y="1157"/>
                  <a:pt x="3328" y="1159"/>
                  <a:pt x="3321" y="1160"/>
                </a:cubicBezTo>
                <a:cubicBezTo>
                  <a:pt x="3309" y="1162"/>
                  <a:pt x="3309" y="1162"/>
                  <a:pt x="3309" y="1162"/>
                </a:cubicBezTo>
                <a:cubicBezTo>
                  <a:pt x="3318" y="1157"/>
                  <a:pt x="3318" y="1157"/>
                  <a:pt x="3318" y="1157"/>
                </a:cubicBezTo>
                <a:cubicBezTo>
                  <a:pt x="3334" y="1149"/>
                  <a:pt x="3343" y="1142"/>
                  <a:pt x="3343" y="1137"/>
                </a:cubicBezTo>
                <a:cubicBezTo>
                  <a:pt x="3343" y="1134"/>
                  <a:pt x="3348" y="1129"/>
                  <a:pt x="3356" y="1126"/>
                </a:cubicBezTo>
                <a:cubicBezTo>
                  <a:pt x="3367" y="1122"/>
                  <a:pt x="3368" y="1120"/>
                  <a:pt x="3364" y="1117"/>
                </a:cubicBezTo>
                <a:cubicBezTo>
                  <a:pt x="3361" y="1115"/>
                  <a:pt x="3357" y="1116"/>
                  <a:pt x="3351" y="1118"/>
                </a:cubicBezTo>
                <a:cubicBezTo>
                  <a:pt x="3338" y="1125"/>
                  <a:pt x="3325" y="1125"/>
                  <a:pt x="3324" y="1118"/>
                </a:cubicBezTo>
                <a:cubicBezTo>
                  <a:pt x="3324" y="1114"/>
                  <a:pt x="3323" y="1113"/>
                  <a:pt x="3319" y="1115"/>
                </a:cubicBezTo>
                <a:cubicBezTo>
                  <a:pt x="3309" y="1121"/>
                  <a:pt x="3273" y="1133"/>
                  <a:pt x="3260" y="1135"/>
                </a:cubicBezTo>
                <a:cubicBezTo>
                  <a:pt x="3248" y="1138"/>
                  <a:pt x="3246" y="1137"/>
                  <a:pt x="3247" y="1133"/>
                </a:cubicBezTo>
                <a:cubicBezTo>
                  <a:pt x="3249" y="1128"/>
                  <a:pt x="3264" y="1116"/>
                  <a:pt x="3270" y="1116"/>
                </a:cubicBezTo>
                <a:cubicBezTo>
                  <a:pt x="3272" y="1116"/>
                  <a:pt x="3275" y="1114"/>
                  <a:pt x="3277" y="1112"/>
                </a:cubicBezTo>
                <a:cubicBezTo>
                  <a:pt x="3278" y="1109"/>
                  <a:pt x="3287" y="1105"/>
                  <a:pt x="3297" y="1102"/>
                </a:cubicBezTo>
                <a:cubicBezTo>
                  <a:pt x="3314" y="1097"/>
                  <a:pt x="3314" y="1097"/>
                  <a:pt x="3314" y="1097"/>
                </a:cubicBezTo>
                <a:cubicBezTo>
                  <a:pt x="3294" y="1097"/>
                  <a:pt x="3294" y="1097"/>
                  <a:pt x="3294" y="1097"/>
                </a:cubicBezTo>
                <a:cubicBezTo>
                  <a:pt x="3284" y="1097"/>
                  <a:pt x="3272" y="1097"/>
                  <a:pt x="3267" y="1097"/>
                </a:cubicBezTo>
                <a:cubicBezTo>
                  <a:pt x="3262" y="1097"/>
                  <a:pt x="3259" y="1096"/>
                  <a:pt x="3259" y="1092"/>
                </a:cubicBezTo>
                <a:cubicBezTo>
                  <a:pt x="3258" y="1089"/>
                  <a:pt x="3263" y="1087"/>
                  <a:pt x="3273" y="1085"/>
                </a:cubicBezTo>
                <a:cubicBezTo>
                  <a:pt x="3288" y="1082"/>
                  <a:pt x="3288" y="1082"/>
                  <a:pt x="3288" y="1082"/>
                </a:cubicBezTo>
                <a:cubicBezTo>
                  <a:pt x="3274" y="1081"/>
                  <a:pt x="3274" y="1081"/>
                  <a:pt x="3274" y="1081"/>
                </a:cubicBezTo>
                <a:cubicBezTo>
                  <a:pt x="3263" y="1081"/>
                  <a:pt x="3261" y="1079"/>
                  <a:pt x="3260" y="1073"/>
                </a:cubicBezTo>
                <a:cubicBezTo>
                  <a:pt x="3258" y="1065"/>
                  <a:pt x="3258" y="1065"/>
                  <a:pt x="3258" y="1065"/>
                </a:cubicBezTo>
                <a:cubicBezTo>
                  <a:pt x="3301" y="1065"/>
                  <a:pt x="3301" y="1065"/>
                  <a:pt x="3301" y="1065"/>
                </a:cubicBezTo>
                <a:cubicBezTo>
                  <a:pt x="3343" y="1064"/>
                  <a:pt x="3363" y="1060"/>
                  <a:pt x="3336" y="1057"/>
                </a:cubicBezTo>
                <a:cubicBezTo>
                  <a:pt x="3329" y="1056"/>
                  <a:pt x="3319" y="1055"/>
                  <a:pt x="3314" y="1054"/>
                </a:cubicBezTo>
                <a:cubicBezTo>
                  <a:pt x="3306" y="1052"/>
                  <a:pt x="3306" y="1052"/>
                  <a:pt x="3306" y="1052"/>
                </a:cubicBezTo>
                <a:cubicBezTo>
                  <a:pt x="3314" y="1057"/>
                  <a:pt x="3314" y="1057"/>
                  <a:pt x="3314" y="1057"/>
                </a:cubicBezTo>
                <a:cubicBezTo>
                  <a:pt x="3323" y="1062"/>
                  <a:pt x="3322" y="1062"/>
                  <a:pt x="3305" y="1061"/>
                </a:cubicBezTo>
                <a:cubicBezTo>
                  <a:pt x="3295" y="1061"/>
                  <a:pt x="3277" y="1059"/>
                  <a:pt x="3264" y="1058"/>
                </a:cubicBezTo>
                <a:cubicBezTo>
                  <a:pt x="3252" y="1057"/>
                  <a:pt x="3240" y="1057"/>
                  <a:pt x="3239" y="1058"/>
                </a:cubicBezTo>
                <a:cubicBezTo>
                  <a:pt x="3237" y="1059"/>
                  <a:pt x="3236" y="1059"/>
                  <a:pt x="3237" y="1057"/>
                </a:cubicBezTo>
                <a:cubicBezTo>
                  <a:pt x="3239" y="1053"/>
                  <a:pt x="3230" y="1053"/>
                  <a:pt x="3199" y="1055"/>
                </a:cubicBezTo>
                <a:cubicBezTo>
                  <a:pt x="3189" y="1055"/>
                  <a:pt x="3170" y="1055"/>
                  <a:pt x="3158" y="1053"/>
                </a:cubicBezTo>
                <a:cubicBezTo>
                  <a:pt x="3146" y="1052"/>
                  <a:pt x="3129" y="1050"/>
                  <a:pt x="3120" y="1050"/>
                </a:cubicBezTo>
                <a:cubicBezTo>
                  <a:pt x="3103" y="1048"/>
                  <a:pt x="3103" y="1048"/>
                  <a:pt x="3103" y="1048"/>
                </a:cubicBezTo>
                <a:cubicBezTo>
                  <a:pt x="3115" y="1043"/>
                  <a:pt x="3115" y="1043"/>
                  <a:pt x="3115" y="1043"/>
                </a:cubicBezTo>
                <a:cubicBezTo>
                  <a:pt x="3122" y="1041"/>
                  <a:pt x="3132" y="1036"/>
                  <a:pt x="3139" y="1032"/>
                </a:cubicBezTo>
                <a:cubicBezTo>
                  <a:pt x="3145" y="1029"/>
                  <a:pt x="3157" y="1026"/>
                  <a:pt x="3166" y="1025"/>
                </a:cubicBezTo>
                <a:cubicBezTo>
                  <a:pt x="3177" y="1024"/>
                  <a:pt x="3179" y="1023"/>
                  <a:pt x="3173" y="1022"/>
                </a:cubicBezTo>
                <a:cubicBezTo>
                  <a:pt x="3165" y="1020"/>
                  <a:pt x="3165" y="1020"/>
                  <a:pt x="3165" y="1020"/>
                </a:cubicBezTo>
                <a:cubicBezTo>
                  <a:pt x="3175" y="1015"/>
                  <a:pt x="3175" y="1015"/>
                  <a:pt x="3175" y="1015"/>
                </a:cubicBezTo>
                <a:cubicBezTo>
                  <a:pt x="3182" y="1011"/>
                  <a:pt x="3186" y="1011"/>
                  <a:pt x="3192" y="1014"/>
                </a:cubicBezTo>
                <a:cubicBezTo>
                  <a:pt x="3200" y="1018"/>
                  <a:pt x="3200" y="1018"/>
                  <a:pt x="3200" y="1018"/>
                </a:cubicBezTo>
                <a:cubicBezTo>
                  <a:pt x="3192" y="1020"/>
                  <a:pt x="3192" y="1020"/>
                  <a:pt x="3192" y="1020"/>
                </a:cubicBezTo>
                <a:cubicBezTo>
                  <a:pt x="3186" y="1022"/>
                  <a:pt x="3189" y="1023"/>
                  <a:pt x="3206" y="1025"/>
                </a:cubicBezTo>
                <a:cubicBezTo>
                  <a:pt x="3218" y="1026"/>
                  <a:pt x="3230" y="1027"/>
                  <a:pt x="3232" y="1026"/>
                </a:cubicBezTo>
                <a:cubicBezTo>
                  <a:pt x="3234" y="1026"/>
                  <a:pt x="3253" y="1027"/>
                  <a:pt x="3273" y="1028"/>
                </a:cubicBezTo>
                <a:cubicBezTo>
                  <a:pt x="3330" y="1032"/>
                  <a:pt x="3357" y="1033"/>
                  <a:pt x="3355" y="1030"/>
                </a:cubicBezTo>
                <a:cubicBezTo>
                  <a:pt x="3353" y="1029"/>
                  <a:pt x="3339" y="1027"/>
                  <a:pt x="3322" y="1025"/>
                </a:cubicBezTo>
                <a:cubicBezTo>
                  <a:pt x="3305" y="1023"/>
                  <a:pt x="3289" y="1020"/>
                  <a:pt x="3287" y="1018"/>
                </a:cubicBezTo>
                <a:cubicBezTo>
                  <a:pt x="3284" y="1016"/>
                  <a:pt x="3273" y="1015"/>
                  <a:pt x="3260" y="1015"/>
                </a:cubicBezTo>
                <a:cubicBezTo>
                  <a:pt x="3247" y="1016"/>
                  <a:pt x="3236" y="1015"/>
                  <a:pt x="3235" y="1014"/>
                </a:cubicBezTo>
                <a:cubicBezTo>
                  <a:pt x="3234" y="1013"/>
                  <a:pt x="3238" y="1009"/>
                  <a:pt x="3244" y="1004"/>
                </a:cubicBezTo>
                <a:cubicBezTo>
                  <a:pt x="3249" y="1000"/>
                  <a:pt x="3256" y="995"/>
                  <a:pt x="3258" y="993"/>
                </a:cubicBezTo>
                <a:cubicBezTo>
                  <a:pt x="3262" y="989"/>
                  <a:pt x="3262" y="988"/>
                  <a:pt x="3239" y="998"/>
                </a:cubicBezTo>
                <a:cubicBezTo>
                  <a:pt x="3233" y="1000"/>
                  <a:pt x="3223" y="1000"/>
                  <a:pt x="3211" y="998"/>
                </a:cubicBezTo>
                <a:cubicBezTo>
                  <a:pt x="3197" y="996"/>
                  <a:pt x="3191" y="996"/>
                  <a:pt x="3189" y="999"/>
                </a:cubicBezTo>
                <a:cubicBezTo>
                  <a:pt x="3187" y="1002"/>
                  <a:pt x="3180" y="1003"/>
                  <a:pt x="3171" y="1002"/>
                </a:cubicBezTo>
                <a:cubicBezTo>
                  <a:pt x="3162" y="1001"/>
                  <a:pt x="3153" y="1003"/>
                  <a:pt x="3143" y="1007"/>
                </a:cubicBezTo>
                <a:cubicBezTo>
                  <a:pt x="3124" y="1016"/>
                  <a:pt x="3110" y="1015"/>
                  <a:pt x="3109" y="1005"/>
                </a:cubicBezTo>
                <a:cubicBezTo>
                  <a:pt x="3109" y="1000"/>
                  <a:pt x="3107" y="998"/>
                  <a:pt x="3101" y="996"/>
                </a:cubicBezTo>
                <a:cubicBezTo>
                  <a:pt x="3097" y="996"/>
                  <a:pt x="3092" y="996"/>
                  <a:pt x="3090" y="997"/>
                </a:cubicBezTo>
                <a:cubicBezTo>
                  <a:pt x="3084" y="1000"/>
                  <a:pt x="3061" y="997"/>
                  <a:pt x="3061" y="993"/>
                </a:cubicBezTo>
                <a:cubicBezTo>
                  <a:pt x="3061" y="991"/>
                  <a:pt x="3064" y="989"/>
                  <a:pt x="3069" y="989"/>
                </a:cubicBezTo>
                <a:cubicBezTo>
                  <a:pt x="3078" y="988"/>
                  <a:pt x="3078" y="988"/>
                  <a:pt x="3078" y="988"/>
                </a:cubicBezTo>
                <a:cubicBezTo>
                  <a:pt x="3069" y="987"/>
                  <a:pt x="3069" y="987"/>
                  <a:pt x="3069" y="987"/>
                </a:cubicBezTo>
                <a:cubicBezTo>
                  <a:pt x="3064" y="986"/>
                  <a:pt x="3058" y="983"/>
                  <a:pt x="3056" y="979"/>
                </a:cubicBezTo>
                <a:cubicBezTo>
                  <a:pt x="3052" y="971"/>
                  <a:pt x="3048" y="971"/>
                  <a:pt x="3036" y="982"/>
                </a:cubicBezTo>
                <a:cubicBezTo>
                  <a:pt x="3026" y="991"/>
                  <a:pt x="3026" y="991"/>
                  <a:pt x="2994" y="989"/>
                </a:cubicBezTo>
                <a:cubicBezTo>
                  <a:pt x="2970" y="987"/>
                  <a:pt x="2962" y="985"/>
                  <a:pt x="2961" y="982"/>
                </a:cubicBezTo>
                <a:cubicBezTo>
                  <a:pt x="2961" y="975"/>
                  <a:pt x="2979" y="966"/>
                  <a:pt x="2989" y="967"/>
                </a:cubicBezTo>
                <a:cubicBezTo>
                  <a:pt x="2994" y="968"/>
                  <a:pt x="3008" y="969"/>
                  <a:pt x="3021" y="969"/>
                </a:cubicBezTo>
                <a:cubicBezTo>
                  <a:pt x="3034" y="970"/>
                  <a:pt x="3061" y="971"/>
                  <a:pt x="3081" y="972"/>
                </a:cubicBezTo>
                <a:cubicBezTo>
                  <a:pt x="3102" y="972"/>
                  <a:pt x="3121" y="973"/>
                  <a:pt x="3124" y="973"/>
                </a:cubicBezTo>
                <a:cubicBezTo>
                  <a:pt x="3143" y="973"/>
                  <a:pt x="3172" y="979"/>
                  <a:pt x="3183" y="985"/>
                </a:cubicBezTo>
                <a:cubicBezTo>
                  <a:pt x="3192" y="990"/>
                  <a:pt x="3200" y="992"/>
                  <a:pt x="3208" y="992"/>
                </a:cubicBezTo>
                <a:cubicBezTo>
                  <a:pt x="3220" y="991"/>
                  <a:pt x="3220" y="991"/>
                  <a:pt x="3211" y="989"/>
                </a:cubicBezTo>
                <a:cubicBezTo>
                  <a:pt x="3202" y="987"/>
                  <a:pt x="3202" y="987"/>
                  <a:pt x="3218" y="982"/>
                </a:cubicBezTo>
                <a:cubicBezTo>
                  <a:pt x="3235" y="976"/>
                  <a:pt x="3267" y="973"/>
                  <a:pt x="3335" y="971"/>
                </a:cubicBezTo>
                <a:cubicBezTo>
                  <a:pt x="3369" y="970"/>
                  <a:pt x="3380" y="969"/>
                  <a:pt x="3386" y="964"/>
                </a:cubicBezTo>
                <a:cubicBezTo>
                  <a:pt x="3393" y="959"/>
                  <a:pt x="3393" y="959"/>
                  <a:pt x="3393" y="959"/>
                </a:cubicBezTo>
                <a:cubicBezTo>
                  <a:pt x="3386" y="958"/>
                  <a:pt x="3386" y="958"/>
                  <a:pt x="3386" y="958"/>
                </a:cubicBezTo>
                <a:cubicBezTo>
                  <a:pt x="3381" y="957"/>
                  <a:pt x="3371" y="956"/>
                  <a:pt x="3363" y="955"/>
                </a:cubicBezTo>
                <a:cubicBezTo>
                  <a:pt x="3338" y="953"/>
                  <a:pt x="3336" y="951"/>
                  <a:pt x="3345" y="945"/>
                </a:cubicBezTo>
                <a:cubicBezTo>
                  <a:pt x="3359" y="935"/>
                  <a:pt x="3355" y="934"/>
                  <a:pt x="3305" y="934"/>
                </a:cubicBezTo>
                <a:cubicBezTo>
                  <a:pt x="3292" y="934"/>
                  <a:pt x="3272" y="934"/>
                  <a:pt x="3262" y="934"/>
                </a:cubicBezTo>
                <a:cubicBezTo>
                  <a:pt x="3246" y="935"/>
                  <a:pt x="3244" y="934"/>
                  <a:pt x="3246" y="930"/>
                </a:cubicBezTo>
                <a:cubicBezTo>
                  <a:pt x="3248" y="926"/>
                  <a:pt x="3247" y="925"/>
                  <a:pt x="3240" y="924"/>
                </a:cubicBezTo>
                <a:cubicBezTo>
                  <a:pt x="3236" y="924"/>
                  <a:pt x="3226" y="925"/>
                  <a:pt x="3219" y="927"/>
                </a:cubicBezTo>
                <a:cubicBezTo>
                  <a:pt x="3212" y="929"/>
                  <a:pt x="3191" y="930"/>
                  <a:pt x="3168" y="929"/>
                </a:cubicBezTo>
                <a:cubicBezTo>
                  <a:pt x="3147" y="928"/>
                  <a:pt x="3112" y="928"/>
                  <a:pt x="3091" y="928"/>
                </a:cubicBezTo>
                <a:cubicBezTo>
                  <a:pt x="3069" y="927"/>
                  <a:pt x="3052" y="926"/>
                  <a:pt x="3052" y="924"/>
                </a:cubicBezTo>
                <a:cubicBezTo>
                  <a:pt x="3052" y="923"/>
                  <a:pt x="3054" y="921"/>
                  <a:pt x="3057" y="921"/>
                </a:cubicBezTo>
                <a:cubicBezTo>
                  <a:pt x="3060" y="921"/>
                  <a:pt x="3062" y="919"/>
                  <a:pt x="3062" y="917"/>
                </a:cubicBezTo>
                <a:cubicBezTo>
                  <a:pt x="3062" y="915"/>
                  <a:pt x="3065" y="910"/>
                  <a:pt x="3068" y="905"/>
                </a:cubicBezTo>
                <a:cubicBezTo>
                  <a:pt x="3075" y="895"/>
                  <a:pt x="3075" y="895"/>
                  <a:pt x="3061" y="897"/>
                </a:cubicBezTo>
                <a:cubicBezTo>
                  <a:pt x="3055" y="897"/>
                  <a:pt x="3050" y="896"/>
                  <a:pt x="3049" y="894"/>
                </a:cubicBezTo>
                <a:cubicBezTo>
                  <a:pt x="3044" y="886"/>
                  <a:pt x="3222" y="890"/>
                  <a:pt x="3245" y="899"/>
                </a:cubicBezTo>
                <a:cubicBezTo>
                  <a:pt x="3251" y="901"/>
                  <a:pt x="3256" y="901"/>
                  <a:pt x="3256" y="900"/>
                </a:cubicBezTo>
                <a:cubicBezTo>
                  <a:pt x="3256" y="898"/>
                  <a:pt x="3258" y="897"/>
                  <a:pt x="3260" y="898"/>
                </a:cubicBezTo>
                <a:cubicBezTo>
                  <a:pt x="3267" y="900"/>
                  <a:pt x="3305" y="901"/>
                  <a:pt x="3301" y="900"/>
                </a:cubicBezTo>
                <a:cubicBezTo>
                  <a:pt x="3299" y="899"/>
                  <a:pt x="3291" y="897"/>
                  <a:pt x="3282" y="895"/>
                </a:cubicBezTo>
                <a:cubicBezTo>
                  <a:pt x="3271" y="893"/>
                  <a:pt x="3267" y="891"/>
                  <a:pt x="3269" y="889"/>
                </a:cubicBezTo>
                <a:cubicBezTo>
                  <a:pt x="3271" y="888"/>
                  <a:pt x="3265" y="887"/>
                  <a:pt x="3256" y="889"/>
                </a:cubicBezTo>
                <a:cubicBezTo>
                  <a:pt x="3245" y="891"/>
                  <a:pt x="3239" y="890"/>
                  <a:pt x="3239" y="888"/>
                </a:cubicBezTo>
                <a:cubicBezTo>
                  <a:pt x="3239" y="886"/>
                  <a:pt x="3230" y="884"/>
                  <a:pt x="3220" y="884"/>
                </a:cubicBezTo>
                <a:cubicBezTo>
                  <a:pt x="3210" y="883"/>
                  <a:pt x="3189" y="881"/>
                  <a:pt x="3174" y="880"/>
                </a:cubicBezTo>
                <a:cubicBezTo>
                  <a:pt x="3159" y="879"/>
                  <a:pt x="3124" y="878"/>
                  <a:pt x="3097" y="878"/>
                </a:cubicBezTo>
                <a:cubicBezTo>
                  <a:pt x="3070" y="878"/>
                  <a:pt x="3045" y="876"/>
                  <a:pt x="3042" y="874"/>
                </a:cubicBezTo>
                <a:cubicBezTo>
                  <a:pt x="3039" y="872"/>
                  <a:pt x="3030" y="872"/>
                  <a:pt x="3021" y="874"/>
                </a:cubicBezTo>
                <a:cubicBezTo>
                  <a:pt x="3011" y="875"/>
                  <a:pt x="3005" y="875"/>
                  <a:pt x="3005" y="873"/>
                </a:cubicBezTo>
                <a:cubicBezTo>
                  <a:pt x="3005" y="869"/>
                  <a:pt x="3018" y="865"/>
                  <a:pt x="3036" y="864"/>
                </a:cubicBezTo>
                <a:cubicBezTo>
                  <a:pt x="3044" y="863"/>
                  <a:pt x="3053" y="862"/>
                  <a:pt x="3056" y="860"/>
                </a:cubicBezTo>
                <a:cubicBezTo>
                  <a:pt x="3063" y="858"/>
                  <a:pt x="3064" y="850"/>
                  <a:pt x="3058" y="848"/>
                </a:cubicBezTo>
                <a:cubicBezTo>
                  <a:pt x="3055" y="846"/>
                  <a:pt x="3056" y="845"/>
                  <a:pt x="3058" y="842"/>
                </a:cubicBezTo>
                <a:cubicBezTo>
                  <a:pt x="3061" y="839"/>
                  <a:pt x="3058" y="838"/>
                  <a:pt x="3043" y="840"/>
                </a:cubicBezTo>
                <a:cubicBezTo>
                  <a:pt x="3033" y="840"/>
                  <a:pt x="3020" y="841"/>
                  <a:pt x="3015" y="841"/>
                </a:cubicBezTo>
                <a:cubicBezTo>
                  <a:pt x="3005" y="841"/>
                  <a:pt x="3005" y="841"/>
                  <a:pt x="3010" y="835"/>
                </a:cubicBezTo>
                <a:cubicBezTo>
                  <a:pt x="3015" y="830"/>
                  <a:pt x="3015" y="830"/>
                  <a:pt x="3003" y="833"/>
                </a:cubicBezTo>
                <a:cubicBezTo>
                  <a:pt x="2986" y="836"/>
                  <a:pt x="2891" y="841"/>
                  <a:pt x="2889" y="839"/>
                </a:cubicBezTo>
                <a:cubicBezTo>
                  <a:pt x="2888" y="837"/>
                  <a:pt x="2892" y="831"/>
                  <a:pt x="2897" y="824"/>
                </a:cubicBezTo>
                <a:cubicBezTo>
                  <a:pt x="2906" y="814"/>
                  <a:pt x="2909" y="812"/>
                  <a:pt x="2916" y="813"/>
                </a:cubicBezTo>
                <a:cubicBezTo>
                  <a:pt x="2921" y="814"/>
                  <a:pt x="2940" y="814"/>
                  <a:pt x="2959" y="813"/>
                </a:cubicBezTo>
                <a:cubicBezTo>
                  <a:pt x="2977" y="812"/>
                  <a:pt x="3010" y="812"/>
                  <a:pt x="3032" y="812"/>
                </a:cubicBezTo>
                <a:cubicBezTo>
                  <a:pt x="3054" y="813"/>
                  <a:pt x="3096" y="814"/>
                  <a:pt x="3124" y="815"/>
                </a:cubicBezTo>
                <a:cubicBezTo>
                  <a:pt x="3191" y="816"/>
                  <a:pt x="3257" y="823"/>
                  <a:pt x="3282" y="832"/>
                </a:cubicBezTo>
                <a:cubicBezTo>
                  <a:pt x="3285" y="833"/>
                  <a:pt x="3288" y="832"/>
                  <a:pt x="3288" y="831"/>
                </a:cubicBezTo>
                <a:cubicBezTo>
                  <a:pt x="3288" y="829"/>
                  <a:pt x="3277" y="825"/>
                  <a:pt x="3265" y="822"/>
                </a:cubicBezTo>
                <a:cubicBezTo>
                  <a:pt x="3242" y="817"/>
                  <a:pt x="3242" y="817"/>
                  <a:pt x="3242" y="817"/>
                </a:cubicBezTo>
                <a:cubicBezTo>
                  <a:pt x="3256" y="812"/>
                  <a:pt x="3256" y="812"/>
                  <a:pt x="3256" y="812"/>
                </a:cubicBezTo>
                <a:cubicBezTo>
                  <a:pt x="3268" y="808"/>
                  <a:pt x="3265" y="808"/>
                  <a:pt x="3227" y="810"/>
                </a:cubicBezTo>
                <a:cubicBezTo>
                  <a:pt x="3196" y="811"/>
                  <a:pt x="3183" y="810"/>
                  <a:pt x="3173" y="806"/>
                </a:cubicBezTo>
                <a:cubicBezTo>
                  <a:pt x="3162" y="802"/>
                  <a:pt x="3147" y="801"/>
                  <a:pt x="3100" y="803"/>
                </a:cubicBezTo>
                <a:cubicBezTo>
                  <a:pt x="3068" y="804"/>
                  <a:pt x="3035" y="804"/>
                  <a:pt x="3026" y="803"/>
                </a:cubicBezTo>
                <a:cubicBezTo>
                  <a:pt x="3018" y="802"/>
                  <a:pt x="3014" y="800"/>
                  <a:pt x="3017" y="800"/>
                </a:cubicBezTo>
                <a:cubicBezTo>
                  <a:pt x="3020" y="799"/>
                  <a:pt x="3024" y="797"/>
                  <a:pt x="3026" y="794"/>
                </a:cubicBezTo>
                <a:cubicBezTo>
                  <a:pt x="3028" y="791"/>
                  <a:pt x="3031" y="788"/>
                  <a:pt x="3033" y="788"/>
                </a:cubicBezTo>
                <a:cubicBezTo>
                  <a:pt x="3035" y="788"/>
                  <a:pt x="3037" y="787"/>
                  <a:pt x="3037" y="785"/>
                </a:cubicBezTo>
                <a:cubicBezTo>
                  <a:pt x="3038" y="781"/>
                  <a:pt x="3072" y="765"/>
                  <a:pt x="3087" y="762"/>
                </a:cubicBezTo>
                <a:cubicBezTo>
                  <a:pt x="3095" y="761"/>
                  <a:pt x="3102" y="758"/>
                  <a:pt x="3102" y="757"/>
                </a:cubicBezTo>
                <a:cubicBezTo>
                  <a:pt x="3103" y="755"/>
                  <a:pt x="3107" y="753"/>
                  <a:pt x="3112" y="753"/>
                </a:cubicBezTo>
                <a:cubicBezTo>
                  <a:pt x="3116" y="753"/>
                  <a:pt x="3120" y="751"/>
                  <a:pt x="3121" y="750"/>
                </a:cubicBezTo>
                <a:cubicBezTo>
                  <a:pt x="3123" y="745"/>
                  <a:pt x="3141" y="741"/>
                  <a:pt x="3149" y="745"/>
                </a:cubicBezTo>
                <a:cubicBezTo>
                  <a:pt x="3158" y="749"/>
                  <a:pt x="3252" y="763"/>
                  <a:pt x="3261" y="762"/>
                </a:cubicBezTo>
                <a:cubicBezTo>
                  <a:pt x="3264" y="762"/>
                  <a:pt x="3259" y="760"/>
                  <a:pt x="3250" y="758"/>
                </a:cubicBezTo>
                <a:cubicBezTo>
                  <a:pt x="3241" y="756"/>
                  <a:pt x="3230" y="753"/>
                  <a:pt x="3225" y="751"/>
                </a:cubicBezTo>
                <a:cubicBezTo>
                  <a:pt x="3217" y="748"/>
                  <a:pt x="3217" y="748"/>
                  <a:pt x="3217" y="748"/>
                </a:cubicBezTo>
                <a:cubicBezTo>
                  <a:pt x="3225" y="747"/>
                  <a:pt x="3225" y="747"/>
                  <a:pt x="3225" y="747"/>
                </a:cubicBezTo>
                <a:cubicBezTo>
                  <a:pt x="3232" y="746"/>
                  <a:pt x="3232" y="746"/>
                  <a:pt x="3227" y="744"/>
                </a:cubicBezTo>
                <a:cubicBezTo>
                  <a:pt x="3224" y="742"/>
                  <a:pt x="3219" y="741"/>
                  <a:pt x="3215" y="741"/>
                </a:cubicBezTo>
                <a:cubicBezTo>
                  <a:pt x="3209" y="741"/>
                  <a:pt x="3209" y="742"/>
                  <a:pt x="3212" y="745"/>
                </a:cubicBezTo>
                <a:cubicBezTo>
                  <a:pt x="3217" y="749"/>
                  <a:pt x="3210" y="748"/>
                  <a:pt x="3183" y="740"/>
                </a:cubicBezTo>
                <a:cubicBezTo>
                  <a:pt x="3165" y="736"/>
                  <a:pt x="3165" y="736"/>
                  <a:pt x="3165" y="736"/>
                </a:cubicBezTo>
                <a:cubicBezTo>
                  <a:pt x="3174" y="725"/>
                  <a:pt x="3174" y="725"/>
                  <a:pt x="3174" y="725"/>
                </a:cubicBezTo>
                <a:cubicBezTo>
                  <a:pt x="3179" y="720"/>
                  <a:pt x="3184" y="711"/>
                  <a:pt x="3186" y="705"/>
                </a:cubicBezTo>
                <a:cubicBezTo>
                  <a:pt x="3187" y="699"/>
                  <a:pt x="3190" y="694"/>
                  <a:pt x="3191" y="694"/>
                </a:cubicBezTo>
                <a:cubicBezTo>
                  <a:pt x="3193" y="694"/>
                  <a:pt x="3193" y="692"/>
                  <a:pt x="3191" y="689"/>
                </a:cubicBezTo>
                <a:cubicBezTo>
                  <a:pt x="3183" y="679"/>
                  <a:pt x="3195" y="679"/>
                  <a:pt x="3217" y="689"/>
                </a:cubicBezTo>
                <a:cubicBezTo>
                  <a:pt x="3223" y="692"/>
                  <a:pt x="3232" y="696"/>
                  <a:pt x="3236" y="697"/>
                </a:cubicBezTo>
                <a:cubicBezTo>
                  <a:pt x="3244" y="698"/>
                  <a:pt x="3242" y="697"/>
                  <a:pt x="3229" y="691"/>
                </a:cubicBezTo>
                <a:cubicBezTo>
                  <a:pt x="3223" y="689"/>
                  <a:pt x="3223" y="688"/>
                  <a:pt x="3226" y="685"/>
                </a:cubicBezTo>
                <a:cubicBezTo>
                  <a:pt x="3229" y="683"/>
                  <a:pt x="3228" y="682"/>
                  <a:pt x="3223" y="682"/>
                </a:cubicBezTo>
                <a:cubicBezTo>
                  <a:pt x="3219" y="682"/>
                  <a:pt x="3211" y="680"/>
                  <a:pt x="3205" y="676"/>
                </a:cubicBezTo>
                <a:cubicBezTo>
                  <a:pt x="3194" y="670"/>
                  <a:pt x="3194" y="670"/>
                  <a:pt x="3194" y="670"/>
                </a:cubicBezTo>
                <a:cubicBezTo>
                  <a:pt x="3202" y="670"/>
                  <a:pt x="3202" y="670"/>
                  <a:pt x="3202" y="670"/>
                </a:cubicBezTo>
                <a:cubicBezTo>
                  <a:pt x="3206" y="669"/>
                  <a:pt x="3214" y="670"/>
                  <a:pt x="3220" y="672"/>
                </a:cubicBezTo>
                <a:cubicBezTo>
                  <a:pt x="3239" y="678"/>
                  <a:pt x="3278" y="685"/>
                  <a:pt x="3278" y="682"/>
                </a:cubicBezTo>
                <a:cubicBezTo>
                  <a:pt x="3278" y="680"/>
                  <a:pt x="3281" y="679"/>
                  <a:pt x="3284" y="679"/>
                </a:cubicBezTo>
                <a:cubicBezTo>
                  <a:pt x="3293" y="678"/>
                  <a:pt x="3293" y="673"/>
                  <a:pt x="3285" y="671"/>
                </a:cubicBezTo>
                <a:cubicBezTo>
                  <a:pt x="3273" y="667"/>
                  <a:pt x="3281" y="666"/>
                  <a:pt x="3302" y="668"/>
                </a:cubicBezTo>
                <a:cubicBezTo>
                  <a:pt x="3313" y="669"/>
                  <a:pt x="3347" y="671"/>
                  <a:pt x="3377" y="672"/>
                </a:cubicBezTo>
                <a:cubicBezTo>
                  <a:pt x="3407" y="674"/>
                  <a:pt x="3435" y="676"/>
                  <a:pt x="3439" y="676"/>
                </a:cubicBezTo>
                <a:cubicBezTo>
                  <a:pt x="3446" y="678"/>
                  <a:pt x="3446" y="678"/>
                  <a:pt x="3438" y="673"/>
                </a:cubicBezTo>
                <a:cubicBezTo>
                  <a:pt x="3427" y="666"/>
                  <a:pt x="3428" y="661"/>
                  <a:pt x="3439" y="663"/>
                </a:cubicBezTo>
                <a:cubicBezTo>
                  <a:pt x="3455" y="666"/>
                  <a:pt x="3445" y="661"/>
                  <a:pt x="3423" y="655"/>
                </a:cubicBezTo>
                <a:cubicBezTo>
                  <a:pt x="3398" y="648"/>
                  <a:pt x="3355" y="643"/>
                  <a:pt x="3353" y="646"/>
                </a:cubicBezTo>
                <a:cubicBezTo>
                  <a:pt x="3352" y="647"/>
                  <a:pt x="3354" y="648"/>
                  <a:pt x="3357" y="647"/>
                </a:cubicBezTo>
                <a:cubicBezTo>
                  <a:pt x="3368" y="647"/>
                  <a:pt x="3367" y="654"/>
                  <a:pt x="3357" y="655"/>
                </a:cubicBezTo>
                <a:cubicBezTo>
                  <a:pt x="3346" y="656"/>
                  <a:pt x="3346" y="656"/>
                  <a:pt x="3346" y="656"/>
                </a:cubicBezTo>
                <a:cubicBezTo>
                  <a:pt x="3357" y="658"/>
                  <a:pt x="3357" y="658"/>
                  <a:pt x="3357" y="658"/>
                </a:cubicBezTo>
                <a:cubicBezTo>
                  <a:pt x="3363" y="658"/>
                  <a:pt x="3345" y="660"/>
                  <a:pt x="3316" y="661"/>
                </a:cubicBezTo>
                <a:cubicBezTo>
                  <a:pt x="3272" y="662"/>
                  <a:pt x="3260" y="661"/>
                  <a:pt x="3235" y="655"/>
                </a:cubicBezTo>
                <a:cubicBezTo>
                  <a:pt x="3219" y="651"/>
                  <a:pt x="3205" y="646"/>
                  <a:pt x="3203" y="643"/>
                </a:cubicBezTo>
                <a:cubicBezTo>
                  <a:pt x="3201" y="641"/>
                  <a:pt x="3191" y="637"/>
                  <a:pt x="3181" y="634"/>
                </a:cubicBezTo>
                <a:cubicBezTo>
                  <a:pt x="3170" y="632"/>
                  <a:pt x="3156" y="628"/>
                  <a:pt x="3150" y="624"/>
                </a:cubicBezTo>
                <a:cubicBezTo>
                  <a:pt x="3132" y="615"/>
                  <a:pt x="3117" y="611"/>
                  <a:pt x="3104" y="613"/>
                </a:cubicBezTo>
                <a:cubicBezTo>
                  <a:pt x="3095" y="615"/>
                  <a:pt x="3092" y="614"/>
                  <a:pt x="3091" y="609"/>
                </a:cubicBezTo>
                <a:cubicBezTo>
                  <a:pt x="3089" y="601"/>
                  <a:pt x="3095" y="601"/>
                  <a:pt x="3118" y="608"/>
                </a:cubicBezTo>
                <a:cubicBezTo>
                  <a:pt x="3128" y="612"/>
                  <a:pt x="3144" y="614"/>
                  <a:pt x="3154" y="614"/>
                </a:cubicBezTo>
                <a:cubicBezTo>
                  <a:pt x="3163" y="614"/>
                  <a:pt x="3173" y="614"/>
                  <a:pt x="3176" y="616"/>
                </a:cubicBezTo>
                <a:cubicBezTo>
                  <a:pt x="3190" y="624"/>
                  <a:pt x="3221" y="637"/>
                  <a:pt x="3229" y="638"/>
                </a:cubicBezTo>
                <a:cubicBezTo>
                  <a:pt x="3240" y="640"/>
                  <a:pt x="3237" y="639"/>
                  <a:pt x="3213" y="627"/>
                </a:cubicBezTo>
                <a:cubicBezTo>
                  <a:pt x="3201" y="622"/>
                  <a:pt x="3198" y="619"/>
                  <a:pt x="3196" y="610"/>
                </a:cubicBezTo>
                <a:cubicBezTo>
                  <a:pt x="3195" y="604"/>
                  <a:pt x="3192" y="595"/>
                  <a:pt x="3190" y="590"/>
                </a:cubicBezTo>
                <a:cubicBezTo>
                  <a:pt x="3185" y="581"/>
                  <a:pt x="3185" y="581"/>
                  <a:pt x="3185" y="581"/>
                </a:cubicBezTo>
                <a:cubicBezTo>
                  <a:pt x="3196" y="580"/>
                  <a:pt x="3196" y="580"/>
                  <a:pt x="3196" y="580"/>
                </a:cubicBezTo>
                <a:cubicBezTo>
                  <a:pt x="3202" y="580"/>
                  <a:pt x="3220" y="584"/>
                  <a:pt x="3236" y="589"/>
                </a:cubicBezTo>
                <a:cubicBezTo>
                  <a:pt x="3266" y="597"/>
                  <a:pt x="3283" y="599"/>
                  <a:pt x="3280" y="594"/>
                </a:cubicBezTo>
                <a:cubicBezTo>
                  <a:pt x="3279" y="592"/>
                  <a:pt x="3274" y="590"/>
                  <a:pt x="3267" y="589"/>
                </a:cubicBezTo>
                <a:cubicBezTo>
                  <a:pt x="3258" y="588"/>
                  <a:pt x="3248" y="583"/>
                  <a:pt x="3240" y="575"/>
                </a:cubicBezTo>
                <a:cubicBezTo>
                  <a:pt x="3239" y="575"/>
                  <a:pt x="3240" y="573"/>
                  <a:pt x="3241" y="572"/>
                </a:cubicBezTo>
                <a:cubicBezTo>
                  <a:pt x="3243" y="570"/>
                  <a:pt x="3238" y="569"/>
                  <a:pt x="3230" y="569"/>
                </a:cubicBezTo>
                <a:cubicBezTo>
                  <a:pt x="3222" y="569"/>
                  <a:pt x="3210" y="567"/>
                  <a:pt x="3203" y="565"/>
                </a:cubicBezTo>
                <a:cubicBezTo>
                  <a:pt x="3191" y="561"/>
                  <a:pt x="3139" y="550"/>
                  <a:pt x="3121" y="548"/>
                </a:cubicBezTo>
                <a:cubicBezTo>
                  <a:pt x="3110" y="547"/>
                  <a:pt x="3104" y="540"/>
                  <a:pt x="3111" y="535"/>
                </a:cubicBezTo>
                <a:cubicBezTo>
                  <a:pt x="3113" y="533"/>
                  <a:pt x="3117" y="533"/>
                  <a:pt x="3120" y="536"/>
                </a:cubicBezTo>
                <a:cubicBezTo>
                  <a:pt x="3127" y="541"/>
                  <a:pt x="3131" y="540"/>
                  <a:pt x="3131" y="534"/>
                </a:cubicBezTo>
                <a:cubicBezTo>
                  <a:pt x="3130" y="531"/>
                  <a:pt x="3128" y="529"/>
                  <a:pt x="3125" y="529"/>
                </a:cubicBezTo>
                <a:cubicBezTo>
                  <a:pt x="3122" y="529"/>
                  <a:pt x="3119" y="527"/>
                  <a:pt x="3119" y="524"/>
                </a:cubicBezTo>
                <a:cubicBezTo>
                  <a:pt x="3119" y="520"/>
                  <a:pt x="3123" y="519"/>
                  <a:pt x="3141" y="520"/>
                </a:cubicBezTo>
                <a:cubicBezTo>
                  <a:pt x="3167" y="520"/>
                  <a:pt x="3223" y="524"/>
                  <a:pt x="3227" y="525"/>
                </a:cubicBezTo>
                <a:cubicBezTo>
                  <a:pt x="3229" y="526"/>
                  <a:pt x="3233" y="524"/>
                  <a:pt x="3237" y="521"/>
                </a:cubicBezTo>
                <a:cubicBezTo>
                  <a:pt x="3242" y="517"/>
                  <a:pt x="3242" y="516"/>
                  <a:pt x="3238" y="516"/>
                </a:cubicBezTo>
                <a:cubicBezTo>
                  <a:pt x="3236" y="516"/>
                  <a:pt x="3234" y="515"/>
                  <a:pt x="3234" y="512"/>
                </a:cubicBezTo>
                <a:cubicBezTo>
                  <a:pt x="3234" y="503"/>
                  <a:pt x="3233" y="499"/>
                  <a:pt x="3227" y="500"/>
                </a:cubicBezTo>
                <a:cubicBezTo>
                  <a:pt x="3221" y="500"/>
                  <a:pt x="3220" y="512"/>
                  <a:pt x="3226" y="515"/>
                </a:cubicBezTo>
                <a:cubicBezTo>
                  <a:pt x="3228" y="516"/>
                  <a:pt x="3217" y="516"/>
                  <a:pt x="3201" y="515"/>
                </a:cubicBezTo>
                <a:cubicBezTo>
                  <a:pt x="3185" y="515"/>
                  <a:pt x="3159" y="515"/>
                  <a:pt x="3143" y="516"/>
                </a:cubicBezTo>
                <a:cubicBezTo>
                  <a:pt x="3120" y="517"/>
                  <a:pt x="3114" y="517"/>
                  <a:pt x="3114" y="513"/>
                </a:cubicBezTo>
                <a:cubicBezTo>
                  <a:pt x="3115" y="510"/>
                  <a:pt x="3113" y="509"/>
                  <a:pt x="3107" y="509"/>
                </a:cubicBezTo>
                <a:cubicBezTo>
                  <a:pt x="3102" y="510"/>
                  <a:pt x="3099" y="508"/>
                  <a:pt x="3099" y="505"/>
                </a:cubicBezTo>
                <a:cubicBezTo>
                  <a:pt x="3099" y="502"/>
                  <a:pt x="3100" y="499"/>
                  <a:pt x="3101" y="499"/>
                </a:cubicBezTo>
                <a:cubicBezTo>
                  <a:pt x="3107" y="499"/>
                  <a:pt x="3104" y="489"/>
                  <a:pt x="3096" y="481"/>
                </a:cubicBezTo>
                <a:cubicBezTo>
                  <a:pt x="3092" y="476"/>
                  <a:pt x="3089" y="472"/>
                  <a:pt x="3089" y="471"/>
                </a:cubicBezTo>
                <a:cubicBezTo>
                  <a:pt x="3090" y="470"/>
                  <a:pt x="3097" y="467"/>
                  <a:pt x="3105" y="463"/>
                </a:cubicBezTo>
                <a:cubicBezTo>
                  <a:pt x="3120" y="457"/>
                  <a:pt x="3120" y="457"/>
                  <a:pt x="3120" y="457"/>
                </a:cubicBezTo>
                <a:cubicBezTo>
                  <a:pt x="3099" y="460"/>
                  <a:pt x="3099" y="460"/>
                  <a:pt x="3099" y="460"/>
                </a:cubicBezTo>
                <a:cubicBezTo>
                  <a:pt x="3087" y="461"/>
                  <a:pt x="3077" y="461"/>
                  <a:pt x="3076" y="459"/>
                </a:cubicBezTo>
                <a:cubicBezTo>
                  <a:pt x="3075" y="457"/>
                  <a:pt x="3077" y="457"/>
                  <a:pt x="3079" y="458"/>
                </a:cubicBezTo>
                <a:cubicBezTo>
                  <a:pt x="3083" y="460"/>
                  <a:pt x="3083" y="459"/>
                  <a:pt x="3078" y="453"/>
                </a:cubicBezTo>
                <a:cubicBezTo>
                  <a:pt x="3071" y="445"/>
                  <a:pt x="3070" y="442"/>
                  <a:pt x="3073" y="432"/>
                </a:cubicBezTo>
                <a:cubicBezTo>
                  <a:pt x="3076" y="426"/>
                  <a:pt x="3069" y="421"/>
                  <a:pt x="3040" y="410"/>
                </a:cubicBezTo>
                <a:cubicBezTo>
                  <a:pt x="3035" y="408"/>
                  <a:pt x="3031" y="405"/>
                  <a:pt x="3031" y="403"/>
                </a:cubicBezTo>
                <a:cubicBezTo>
                  <a:pt x="3031" y="402"/>
                  <a:pt x="3028" y="400"/>
                  <a:pt x="3025" y="399"/>
                </a:cubicBezTo>
                <a:cubicBezTo>
                  <a:pt x="3021" y="398"/>
                  <a:pt x="3026" y="398"/>
                  <a:pt x="3036" y="398"/>
                </a:cubicBezTo>
                <a:cubicBezTo>
                  <a:pt x="3046" y="399"/>
                  <a:pt x="3056" y="401"/>
                  <a:pt x="3059" y="402"/>
                </a:cubicBezTo>
                <a:cubicBezTo>
                  <a:pt x="3069" y="408"/>
                  <a:pt x="3069" y="400"/>
                  <a:pt x="3060" y="384"/>
                </a:cubicBezTo>
                <a:cubicBezTo>
                  <a:pt x="3051" y="368"/>
                  <a:pt x="3051" y="368"/>
                  <a:pt x="3051" y="368"/>
                </a:cubicBezTo>
                <a:cubicBezTo>
                  <a:pt x="3060" y="367"/>
                  <a:pt x="3060" y="367"/>
                  <a:pt x="3060" y="367"/>
                </a:cubicBezTo>
                <a:cubicBezTo>
                  <a:pt x="3069" y="366"/>
                  <a:pt x="3069" y="366"/>
                  <a:pt x="3069" y="366"/>
                </a:cubicBezTo>
                <a:cubicBezTo>
                  <a:pt x="3059" y="363"/>
                  <a:pt x="3059" y="363"/>
                  <a:pt x="3059" y="363"/>
                </a:cubicBezTo>
                <a:cubicBezTo>
                  <a:pt x="3047" y="359"/>
                  <a:pt x="3031" y="348"/>
                  <a:pt x="3023" y="338"/>
                </a:cubicBezTo>
                <a:cubicBezTo>
                  <a:pt x="3018" y="331"/>
                  <a:pt x="3018" y="331"/>
                  <a:pt x="3018" y="331"/>
                </a:cubicBezTo>
                <a:cubicBezTo>
                  <a:pt x="3029" y="333"/>
                  <a:pt x="3029" y="333"/>
                  <a:pt x="3029" y="333"/>
                </a:cubicBezTo>
                <a:cubicBezTo>
                  <a:pt x="3041" y="334"/>
                  <a:pt x="3063" y="335"/>
                  <a:pt x="3149" y="335"/>
                </a:cubicBezTo>
                <a:cubicBezTo>
                  <a:pt x="3183" y="336"/>
                  <a:pt x="3211" y="336"/>
                  <a:pt x="3214" y="337"/>
                </a:cubicBezTo>
                <a:cubicBezTo>
                  <a:pt x="3216" y="338"/>
                  <a:pt x="3230" y="339"/>
                  <a:pt x="3244" y="339"/>
                </a:cubicBezTo>
                <a:cubicBezTo>
                  <a:pt x="3258" y="339"/>
                  <a:pt x="3274" y="341"/>
                  <a:pt x="3280" y="342"/>
                </a:cubicBezTo>
                <a:cubicBezTo>
                  <a:pt x="3287" y="344"/>
                  <a:pt x="3292" y="344"/>
                  <a:pt x="3294" y="342"/>
                </a:cubicBezTo>
                <a:cubicBezTo>
                  <a:pt x="3296" y="340"/>
                  <a:pt x="3301" y="338"/>
                  <a:pt x="3305" y="337"/>
                </a:cubicBezTo>
                <a:cubicBezTo>
                  <a:pt x="3313" y="335"/>
                  <a:pt x="3313" y="335"/>
                  <a:pt x="3303" y="335"/>
                </a:cubicBezTo>
                <a:cubicBezTo>
                  <a:pt x="3298" y="335"/>
                  <a:pt x="3284" y="333"/>
                  <a:pt x="3273" y="331"/>
                </a:cubicBezTo>
                <a:cubicBezTo>
                  <a:pt x="3250" y="326"/>
                  <a:pt x="3142" y="322"/>
                  <a:pt x="3108" y="323"/>
                </a:cubicBezTo>
                <a:cubicBezTo>
                  <a:pt x="3099" y="324"/>
                  <a:pt x="3072" y="323"/>
                  <a:pt x="3048" y="322"/>
                </a:cubicBezTo>
                <a:cubicBezTo>
                  <a:pt x="3003" y="319"/>
                  <a:pt x="2997" y="317"/>
                  <a:pt x="2983" y="300"/>
                </a:cubicBezTo>
                <a:cubicBezTo>
                  <a:pt x="2979" y="296"/>
                  <a:pt x="2975" y="293"/>
                  <a:pt x="2972" y="293"/>
                </a:cubicBezTo>
                <a:cubicBezTo>
                  <a:pt x="2970" y="293"/>
                  <a:pt x="2961" y="289"/>
                  <a:pt x="2952" y="285"/>
                </a:cubicBezTo>
                <a:cubicBezTo>
                  <a:pt x="2938" y="277"/>
                  <a:pt x="2937" y="276"/>
                  <a:pt x="2942" y="275"/>
                </a:cubicBezTo>
                <a:cubicBezTo>
                  <a:pt x="2950" y="273"/>
                  <a:pt x="2979" y="286"/>
                  <a:pt x="2983" y="292"/>
                </a:cubicBezTo>
                <a:cubicBezTo>
                  <a:pt x="2984" y="294"/>
                  <a:pt x="2988" y="295"/>
                  <a:pt x="2992" y="295"/>
                </a:cubicBezTo>
                <a:cubicBezTo>
                  <a:pt x="2998" y="294"/>
                  <a:pt x="2998" y="294"/>
                  <a:pt x="2994" y="293"/>
                </a:cubicBezTo>
                <a:cubicBezTo>
                  <a:pt x="2991" y="292"/>
                  <a:pt x="2985" y="289"/>
                  <a:pt x="2981" y="286"/>
                </a:cubicBezTo>
                <a:cubicBezTo>
                  <a:pt x="2967" y="274"/>
                  <a:pt x="2926" y="258"/>
                  <a:pt x="2914" y="259"/>
                </a:cubicBezTo>
                <a:cubicBezTo>
                  <a:pt x="2907" y="259"/>
                  <a:pt x="2892" y="256"/>
                  <a:pt x="2877" y="250"/>
                </a:cubicBezTo>
                <a:cubicBezTo>
                  <a:pt x="2849" y="239"/>
                  <a:pt x="2837" y="239"/>
                  <a:pt x="2749" y="241"/>
                </a:cubicBezTo>
                <a:cubicBezTo>
                  <a:pt x="2721" y="242"/>
                  <a:pt x="2678" y="242"/>
                  <a:pt x="2653" y="242"/>
                </a:cubicBezTo>
                <a:cubicBezTo>
                  <a:pt x="2552" y="238"/>
                  <a:pt x="2472" y="240"/>
                  <a:pt x="2326" y="246"/>
                </a:cubicBezTo>
                <a:cubicBezTo>
                  <a:pt x="2242" y="250"/>
                  <a:pt x="2162" y="252"/>
                  <a:pt x="2147" y="252"/>
                </a:cubicBezTo>
                <a:cubicBezTo>
                  <a:pt x="2133" y="251"/>
                  <a:pt x="2113" y="252"/>
                  <a:pt x="2103" y="252"/>
                </a:cubicBezTo>
                <a:cubicBezTo>
                  <a:pt x="1987" y="263"/>
                  <a:pt x="1606" y="277"/>
                  <a:pt x="1606" y="271"/>
                </a:cubicBezTo>
                <a:cubicBezTo>
                  <a:pt x="1606" y="269"/>
                  <a:pt x="1604" y="269"/>
                  <a:pt x="1603" y="271"/>
                </a:cubicBezTo>
                <a:cubicBezTo>
                  <a:pt x="1601" y="272"/>
                  <a:pt x="1583" y="275"/>
                  <a:pt x="1564" y="276"/>
                </a:cubicBezTo>
                <a:cubicBezTo>
                  <a:pt x="1544" y="277"/>
                  <a:pt x="1511" y="280"/>
                  <a:pt x="1489" y="283"/>
                </a:cubicBezTo>
                <a:cubicBezTo>
                  <a:pt x="1408" y="291"/>
                  <a:pt x="1353" y="295"/>
                  <a:pt x="1352" y="292"/>
                </a:cubicBezTo>
                <a:cubicBezTo>
                  <a:pt x="1352" y="290"/>
                  <a:pt x="1351" y="289"/>
                  <a:pt x="1350" y="290"/>
                </a:cubicBezTo>
                <a:cubicBezTo>
                  <a:pt x="1349" y="291"/>
                  <a:pt x="1347" y="291"/>
                  <a:pt x="1346" y="289"/>
                </a:cubicBezTo>
                <a:cubicBezTo>
                  <a:pt x="1344" y="287"/>
                  <a:pt x="1346" y="285"/>
                  <a:pt x="1349" y="285"/>
                </a:cubicBezTo>
                <a:cubicBezTo>
                  <a:pt x="1351" y="285"/>
                  <a:pt x="1356" y="282"/>
                  <a:pt x="1360" y="279"/>
                </a:cubicBezTo>
                <a:cubicBezTo>
                  <a:pt x="1363" y="276"/>
                  <a:pt x="1368" y="274"/>
                  <a:pt x="1371" y="274"/>
                </a:cubicBezTo>
                <a:cubicBezTo>
                  <a:pt x="1375" y="274"/>
                  <a:pt x="1381" y="273"/>
                  <a:pt x="1384" y="270"/>
                </a:cubicBezTo>
                <a:cubicBezTo>
                  <a:pt x="1395" y="264"/>
                  <a:pt x="1462" y="251"/>
                  <a:pt x="1482" y="252"/>
                </a:cubicBezTo>
                <a:cubicBezTo>
                  <a:pt x="1522" y="254"/>
                  <a:pt x="1562" y="253"/>
                  <a:pt x="1560" y="251"/>
                </a:cubicBezTo>
                <a:cubicBezTo>
                  <a:pt x="1558" y="247"/>
                  <a:pt x="1601" y="241"/>
                  <a:pt x="1636" y="239"/>
                </a:cubicBezTo>
                <a:cubicBezTo>
                  <a:pt x="1653" y="238"/>
                  <a:pt x="1659" y="237"/>
                  <a:pt x="1656" y="235"/>
                </a:cubicBezTo>
                <a:cubicBezTo>
                  <a:pt x="1654" y="233"/>
                  <a:pt x="1644" y="232"/>
                  <a:pt x="1635" y="232"/>
                </a:cubicBezTo>
                <a:cubicBezTo>
                  <a:pt x="1625" y="233"/>
                  <a:pt x="1618" y="232"/>
                  <a:pt x="1619" y="230"/>
                </a:cubicBezTo>
                <a:cubicBezTo>
                  <a:pt x="1620" y="229"/>
                  <a:pt x="1618" y="226"/>
                  <a:pt x="1615" y="226"/>
                </a:cubicBezTo>
                <a:cubicBezTo>
                  <a:pt x="1612" y="225"/>
                  <a:pt x="1609" y="226"/>
                  <a:pt x="1609" y="227"/>
                </a:cubicBezTo>
                <a:cubicBezTo>
                  <a:pt x="1608" y="230"/>
                  <a:pt x="1476" y="239"/>
                  <a:pt x="1474" y="236"/>
                </a:cubicBezTo>
                <a:cubicBezTo>
                  <a:pt x="1471" y="233"/>
                  <a:pt x="1541" y="225"/>
                  <a:pt x="1604" y="222"/>
                </a:cubicBezTo>
                <a:cubicBezTo>
                  <a:pt x="1641" y="220"/>
                  <a:pt x="1671" y="217"/>
                  <a:pt x="1670" y="216"/>
                </a:cubicBezTo>
                <a:cubicBezTo>
                  <a:pt x="1669" y="215"/>
                  <a:pt x="1672" y="214"/>
                  <a:pt x="1677" y="215"/>
                </a:cubicBezTo>
                <a:cubicBezTo>
                  <a:pt x="1682" y="216"/>
                  <a:pt x="1685" y="216"/>
                  <a:pt x="1685" y="213"/>
                </a:cubicBezTo>
                <a:cubicBezTo>
                  <a:pt x="1685" y="209"/>
                  <a:pt x="1681" y="208"/>
                  <a:pt x="1676" y="209"/>
                </a:cubicBezTo>
                <a:cubicBezTo>
                  <a:pt x="1667" y="212"/>
                  <a:pt x="1534" y="219"/>
                  <a:pt x="1533" y="217"/>
                </a:cubicBezTo>
                <a:cubicBezTo>
                  <a:pt x="1530" y="211"/>
                  <a:pt x="1607" y="198"/>
                  <a:pt x="1662" y="195"/>
                </a:cubicBezTo>
                <a:cubicBezTo>
                  <a:pt x="1710" y="193"/>
                  <a:pt x="1710" y="193"/>
                  <a:pt x="1686" y="191"/>
                </a:cubicBezTo>
                <a:cubicBezTo>
                  <a:pt x="1661" y="188"/>
                  <a:pt x="1661" y="188"/>
                  <a:pt x="1661" y="188"/>
                </a:cubicBezTo>
                <a:cubicBezTo>
                  <a:pt x="1683" y="184"/>
                  <a:pt x="1683" y="184"/>
                  <a:pt x="1683" y="184"/>
                </a:cubicBezTo>
                <a:cubicBezTo>
                  <a:pt x="1695" y="182"/>
                  <a:pt x="1719" y="180"/>
                  <a:pt x="1736" y="179"/>
                </a:cubicBezTo>
                <a:cubicBezTo>
                  <a:pt x="1772" y="177"/>
                  <a:pt x="1797" y="173"/>
                  <a:pt x="1788" y="169"/>
                </a:cubicBezTo>
                <a:cubicBezTo>
                  <a:pt x="1785" y="168"/>
                  <a:pt x="1769" y="168"/>
                  <a:pt x="1753" y="170"/>
                </a:cubicBezTo>
                <a:cubicBezTo>
                  <a:pt x="1736" y="172"/>
                  <a:pt x="1684" y="175"/>
                  <a:pt x="1636" y="176"/>
                </a:cubicBezTo>
                <a:cubicBezTo>
                  <a:pt x="1551" y="178"/>
                  <a:pt x="1549" y="178"/>
                  <a:pt x="1547" y="171"/>
                </a:cubicBezTo>
                <a:cubicBezTo>
                  <a:pt x="1545" y="164"/>
                  <a:pt x="1545" y="164"/>
                  <a:pt x="1543" y="172"/>
                </a:cubicBezTo>
                <a:cubicBezTo>
                  <a:pt x="1542" y="176"/>
                  <a:pt x="1540" y="178"/>
                  <a:pt x="1538" y="177"/>
                </a:cubicBezTo>
                <a:cubicBezTo>
                  <a:pt x="1536" y="176"/>
                  <a:pt x="1534" y="177"/>
                  <a:pt x="1533" y="178"/>
                </a:cubicBezTo>
                <a:cubicBezTo>
                  <a:pt x="1532" y="183"/>
                  <a:pt x="1473" y="189"/>
                  <a:pt x="1473" y="185"/>
                </a:cubicBezTo>
                <a:cubicBezTo>
                  <a:pt x="1473" y="184"/>
                  <a:pt x="1475" y="182"/>
                  <a:pt x="1478" y="182"/>
                </a:cubicBezTo>
                <a:cubicBezTo>
                  <a:pt x="1481" y="182"/>
                  <a:pt x="1484" y="180"/>
                  <a:pt x="1484" y="178"/>
                </a:cubicBezTo>
                <a:cubicBezTo>
                  <a:pt x="1484" y="177"/>
                  <a:pt x="1488" y="175"/>
                  <a:pt x="1493" y="175"/>
                </a:cubicBezTo>
                <a:cubicBezTo>
                  <a:pt x="1498" y="174"/>
                  <a:pt x="1503" y="172"/>
                  <a:pt x="1504" y="170"/>
                </a:cubicBezTo>
                <a:cubicBezTo>
                  <a:pt x="1505" y="168"/>
                  <a:pt x="1502" y="167"/>
                  <a:pt x="1498" y="167"/>
                </a:cubicBezTo>
                <a:cubicBezTo>
                  <a:pt x="1493" y="167"/>
                  <a:pt x="1484" y="167"/>
                  <a:pt x="1478" y="168"/>
                </a:cubicBezTo>
                <a:cubicBezTo>
                  <a:pt x="1471" y="168"/>
                  <a:pt x="1456" y="169"/>
                  <a:pt x="1444" y="171"/>
                </a:cubicBezTo>
                <a:cubicBezTo>
                  <a:pt x="1429" y="174"/>
                  <a:pt x="1424" y="174"/>
                  <a:pt x="1427" y="171"/>
                </a:cubicBezTo>
                <a:cubicBezTo>
                  <a:pt x="1432" y="168"/>
                  <a:pt x="1432" y="168"/>
                  <a:pt x="1425" y="168"/>
                </a:cubicBezTo>
                <a:cubicBezTo>
                  <a:pt x="1420" y="168"/>
                  <a:pt x="1418" y="170"/>
                  <a:pt x="1419" y="172"/>
                </a:cubicBezTo>
                <a:cubicBezTo>
                  <a:pt x="1421" y="174"/>
                  <a:pt x="1405" y="173"/>
                  <a:pt x="1401" y="170"/>
                </a:cubicBezTo>
                <a:cubicBezTo>
                  <a:pt x="1396" y="165"/>
                  <a:pt x="1412" y="162"/>
                  <a:pt x="1461" y="157"/>
                </a:cubicBezTo>
                <a:cubicBezTo>
                  <a:pt x="1496" y="154"/>
                  <a:pt x="1500" y="154"/>
                  <a:pt x="1495" y="159"/>
                </a:cubicBezTo>
                <a:cubicBezTo>
                  <a:pt x="1490" y="164"/>
                  <a:pt x="1491" y="164"/>
                  <a:pt x="1499" y="164"/>
                </a:cubicBezTo>
                <a:cubicBezTo>
                  <a:pt x="1504" y="164"/>
                  <a:pt x="1508" y="162"/>
                  <a:pt x="1507" y="160"/>
                </a:cubicBezTo>
                <a:cubicBezTo>
                  <a:pt x="1507" y="155"/>
                  <a:pt x="1533" y="151"/>
                  <a:pt x="1540" y="155"/>
                </a:cubicBezTo>
                <a:cubicBezTo>
                  <a:pt x="1547" y="158"/>
                  <a:pt x="1547" y="158"/>
                  <a:pt x="1541" y="153"/>
                </a:cubicBezTo>
                <a:cubicBezTo>
                  <a:pt x="1536" y="149"/>
                  <a:pt x="1537" y="148"/>
                  <a:pt x="1558" y="147"/>
                </a:cubicBezTo>
                <a:cubicBezTo>
                  <a:pt x="1573" y="146"/>
                  <a:pt x="1578" y="147"/>
                  <a:pt x="1575" y="150"/>
                </a:cubicBezTo>
                <a:cubicBezTo>
                  <a:pt x="1572" y="152"/>
                  <a:pt x="1573" y="153"/>
                  <a:pt x="1579" y="153"/>
                </a:cubicBezTo>
                <a:cubicBezTo>
                  <a:pt x="1584" y="153"/>
                  <a:pt x="1586" y="151"/>
                  <a:pt x="1585" y="149"/>
                </a:cubicBezTo>
                <a:cubicBezTo>
                  <a:pt x="1583" y="146"/>
                  <a:pt x="1584" y="146"/>
                  <a:pt x="1589" y="149"/>
                </a:cubicBezTo>
                <a:cubicBezTo>
                  <a:pt x="1592" y="151"/>
                  <a:pt x="1596" y="151"/>
                  <a:pt x="1598" y="150"/>
                </a:cubicBezTo>
                <a:cubicBezTo>
                  <a:pt x="1602" y="146"/>
                  <a:pt x="1619" y="145"/>
                  <a:pt x="1638" y="148"/>
                </a:cubicBezTo>
                <a:cubicBezTo>
                  <a:pt x="1656" y="150"/>
                  <a:pt x="1656" y="150"/>
                  <a:pt x="1648" y="155"/>
                </a:cubicBezTo>
                <a:cubicBezTo>
                  <a:pt x="1638" y="161"/>
                  <a:pt x="1646" y="161"/>
                  <a:pt x="1658" y="155"/>
                </a:cubicBezTo>
                <a:cubicBezTo>
                  <a:pt x="1664" y="152"/>
                  <a:pt x="1665" y="150"/>
                  <a:pt x="1662" y="148"/>
                </a:cubicBezTo>
                <a:cubicBezTo>
                  <a:pt x="1660" y="146"/>
                  <a:pt x="1663" y="145"/>
                  <a:pt x="1671" y="144"/>
                </a:cubicBezTo>
                <a:cubicBezTo>
                  <a:pt x="1683" y="143"/>
                  <a:pt x="1683" y="143"/>
                  <a:pt x="1683" y="143"/>
                </a:cubicBezTo>
                <a:cubicBezTo>
                  <a:pt x="1672" y="141"/>
                  <a:pt x="1672" y="141"/>
                  <a:pt x="1672" y="141"/>
                </a:cubicBezTo>
                <a:cubicBezTo>
                  <a:pt x="1650" y="138"/>
                  <a:pt x="1673" y="133"/>
                  <a:pt x="1736" y="128"/>
                </a:cubicBezTo>
                <a:cubicBezTo>
                  <a:pt x="1794" y="123"/>
                  <a:pt x="1796" y="122"/>
                  <a:pt x="1769" y="121"/>
                </a:cubicBezTo>
                <a:cubicBezTo>
                  <a:pt x="1754" y="121"/>
                  <a:pt x="1695" y="123"/>
                  <a:pt x="1639" y="128"/>
                </a:cubicBezTo>
                <a:cubicBezTo>
                  <a:pt x="1497" y="138"/>
                  <a:pt x="1457" y="134"/>
                  <a:pt x="1561" y="120"/>
                </a:cubicBezTo>
                <a:cubicBezTo>
                  <a:pt x="1601" y="114"/>
                  <a:pt x="1617" y="110"/>
                  <a:pt x="1600" y="110"/>
                </a:cubicBezTo>
                <a:cubicBezTo>
                  <a:pt x="1597" y="110"/>
                  <a:pt x="1586" y="110"/>
                  <a:pt x="1576" y="110"/>
                </a:cubicBezTo>
                <a:cubicBezTo>
                  <a:pt x="1566" y="110"/>
                  <a:pt x="1557" y="111"/>
                  <a:pt x="1555" y="114"/>
                </a:cubicBezTo>
                <a:cubicBezTo>
                  <a:pt x="1552" y="117"/>
                  <a:pt x="1551" y="117"/>
                  <a:pt x="1549" y="114"/>
                </a:cubicBezTo>
                <a:cubicBezTo>
                  <a:pt x="1547" y="110"/>
                  <a:pt x="1535" y="110"/>
                  <a:pt x="1532" y="115"/>
                </a:cubicBezTo>
                <a:cubicBezTo>
                  <a:pt x="1532" y="116"/>
                  <a:pt x="1526" y="118"/>
                  <a:pt x="1519" y="120"/>
                </a:cubicBezTo>
                <a:cubicBezTo>
                  <a:pt x="1510" y="122"/>
                  <a:pt x="1508" y="121"/>
                  <a:pt x="1512" y="119"/>
                </a:cubicBezTo>
                <a:cubicBezTo>
                  <a:pt x="1517" y="116"/>
                  <a:pt x="1517" y="115"/>
                  <a:pt x="1510" y="115"/>
                </a:cubicBezTo>
                <a:cubicBezTo>
                  <a:pt x="1502" y="116"/>
                  <a:pt x="1498" y="121"/>
                  <a:pt x="1503" y="124"/>
                </a:cubicBezTo>
                <a:cubicBezTo>
                  <a:pt x="1505" y="124"/>
                  <a:pt x="1503" y="125"/>
                  <a:pt x="1498" y="126"/>
                </a:cubicBezTo>
                <a:cubicBezTo>
                  <a:pt x="1489" y="127"/>
                  <a:pt x="1486" y="122"/>
                  <a:pt x="1492" y="119"/>
                </a:cubicBezTo>
                <a:cubicBezTo>
                  <a:pt x="1494" y="118"/>
                  <a:pt x="1493" y="118"/>
                  <a:pt x="1490" y="119"/>
                </a:cubicBezTo>
                <a:cubicBezTo>
                  <a:pt x="1482" y="122"/>
                  <a:pt x="1466" y="122"/>
                  <a:pt x="1464" y="118"/>
                </a:cubicBezTo>
                <a:cubicBezTo>
                  <a:pt x="1464" y="117"/>
                  <a:pt x="1459" y="115"/>
                  <a:pt x="1455" y="115"/>
                </a:cubicBezTo>
                <a:cubicBezTo>
                  <a:pt x="1451" y="116"/>
                  <a:pt x="1449" y="117"/>
                  <a:pt x="1450" y="119"/>
                </a:cubicBezTo>
                <a:cubicBezTo>
                  <a:pt x="1451" y="121"/>
                  <a:pt x="1453" y="122"/>
                  <a:pt x="1456" y="121"/>
                </a:cubicBezTo>
                <a:cubicBezTo>
                  <a:pt x="1459" y="120"/>
                  <a:pt x="1463" y="121"/>
                  <a:pt x="1466" y="123"/>
                </a:cubicBezTo>
                <a:cubicBezTo>
                  <a:pt x="1471" y="128"/>
                  <a:pt x="1471" y="128"/>
                  <a:pt x="1461" y="127"/>
                </a:cubicBezTo>
                <a:cubicBezTo>
                  <a:pt x="1454" y="126"/>
                  <a:pt x="1445" y="125"/>
                  <a:pt x="1440" y="124"/>
                </a:cubicBezTo>
                <a:cubicBezTo>
                  <a:pt x="1433" y="122"/>
                  <a:pt x="1431" y="123"/>
                  <a:pt x="1433" y="126"/>
                </a:cubicBezTo>
                <a:cubicBezTo>
                  <a:pt x="1435" y="129"/>
                  <a:pt x="1434" y="130"/>
                  <a:pt x="1431" y="129"/>
                </a:cubicBezTo>
                <a:cubicBezTo>
                  <a:pt x="1428" y="127"/>
                  <a:pt x="1420" y="127"/>
                  <a:pt x="1412" y="127"/>
                </a:cubicBezTo>
                <a:cubicBezTo>
                  <a:pt x="1395" y="127"/>
                  <a:pt x="1399" y="126"/>
                  <a:pt x="1424" y="121"/>
                </a:cubicBezTo>
                <a:cubicBezTo>
                  <a:pt x="1454" y="116"/>
                  <a:pt x="1442" y="112"/>
                  <a:pt x="1402" y="113"/>
                </a:cubicBezTo>
                <a:cubicBezTo>
                  <a:pt x="1369" y="115"/>
                  <a:pt x="1367" y="114"/>
                  <a:pt x="1384" y="112"/>
                </a:cubicBezTo>
                <a:cubicBezTo>
                  <a:pt x="1396" y="110"/>
                  <a:pt x="1415" y="109"/>
                  <a:pt x="1427" y="110"/>
                </a:cubicBezTo>
                <a:cubicBezTo>
                  <a:pt x="1439" y="111"/>
                  <a:pt x="1449" y="111"/>
                  <a:pt x="1450" y="110"/>
                </a:cubicBezTo>
                <a:cubicBezTo>
                  <a:pt x="1454" y="107"/>
                  <a:pt x="1492" y="102"/>
                  <a:pt x="1493" y="105"/>
                </a:cubicBezTo>
                <a:cubicBezTo>
                  <a:pt x="1494" y="106"/>
                  <a:pt x="1514" y="105"/>
                  <a:pt x="1536" y="103"/>
                </a:cubicBezTo>
                <a:cubicBezTo>
                  <a:pt x="1558" y="101"/>
                  <a:pt x="1592" y="97"/>
                  <a:pt x="1611" y="96"/>
                </a:cubicBezTo>
                <a:cubicBezTo>
                  <a:pt x="1635" y="94"/>
                  <a:pt x="1639" y="93"/>
                  <a:pt x="1626" y="93"/>
                </a:cubicBezTo>
                <a:cubicBezTo>
                  <a:pt x="1614" y="93"/>
                  <a:pt x="1608" y="91"/>
                  <a:pt x="1610" y="89"/>
                </a:cubicBezTo>
                <a:cubicBezTo>
                  <a:pt x="1617" y="84"/>
                  <a:pt x="1594" y="82"/>
                  <a:pt x="1555" y="86"/>
                </a:cubicBezTo>
                <a:cubicBezTo>
                  <a:pt x="1524" y="89"/>
                  <a:pt x="1456" y="90"/>
                  <a:pt x="1470" y="87"/>
                </a:cubicBezTo>
                <a:cubicBezTo>
                  <a:pt x="1478" y="85"/>
                  <a:pt x="1473" y="79"/>
                  <a:pt x="1465" y="80"/>
                </a:cubicBezTo>
                <a:cubicBezTo>
                  <a:pt x="1461" y="81"/>
                  <a:pt x="1457" y="84"/>
                  <a:pt x="1457" y="86"/>
                </a:cubicBezTo>
                <a:cubicBezTo>
                  <a:pt x="1457" y="89"/>
                  <a:pt x="1451" y="91"/>
                  <a:pt x="1433" y="92"/>
                </a:cubicBezTo>
                <a:cubicBezTo>
                  <a:pt x="1420" y="93"/>
                  <a:pt x="1400" y="95"/>
                  <a:pt x="1388" y="96"/>
                </a:cubicBezTo>
                <a:cubicBezTo>
                  <a:pt x="1374" y="98"/>
                  <a:pt x="1367" y="98"/>
                  <a:pt x="1370" y="96"/>
                </a:cubicBezTo>
                <a:cubicBezTo>
                  <a:pt x="1372" y="93"/>
                  <a:pt x="1372" y="92"/>
                  <a:pt x="1368" y="90"/>
                </a:cubicBezTo>
                <a:cubicBezTo>
                  <a:pt x="1362" y="88"/>
                  <a:pt x="1358" y="88"/>
                  <a:pt x="1360" y="92"/>
                </a:cubicBezTo>
                <a:cubicBezTo>
                  <a:pt x="1361" y="93"/>
                  <a:pt x="1360" y="96"/>
                  <a:pt x="1358" y="98"/>
                </a:cubicBezTo>
                <a:cubicBezTo>
                  <a:pt x="1353" y="104"/>
                  <a:pt x="1275" y="117"/>
                  <a:pt x="1226" y="120"/>
                </a:cubicBezTo>
                <a:cubicBezTo>
                  <a:pt x="1211" y="121"/>
                  <a:pt x="1211" y="121"/>
                  <a:pt x="1222" y="123"/>
                </a:cubicBezTo>
                <a:cubicBezTo>
                  <a:pt x="1233" y="125"/>
                  <a:pt x="1233" y="125"/>
                  <a:pt x="1233" y="125"/>
                </a:cubicBezTo>
                <a:cubicBezTo>
                  <a:pt x="1224" y="127"/>
                  <a:pt x="1224" y="127"/>
                  <a:pt x="1224" y="127"/>
                </a:cubicBezTo>
                <a:cubicBezTo>
                  <a:pt x="1219" y="128"/>
                  <a:pt x="1192" y="130"/>
                  <a:pt x="1165" y="131"/>
                </a:cubicBezTo>
                <a:cubicBezTo>
                  <a:pt x="1129" y="133"/>
                  <a:pt x="1115" y="133"/>
                  <a:pt x="1113" y="130"/>
                </a:cubicBezTo>
                <a:cubicBezTo>
                  <a:pt x="1111" y="128"/>
                  <a:pt x="1104" y="125"/>
                  <a:pt x="1098" y="124"/>
                </a:cubicBezTo>
                <a:cubicBezTo>
                  <a:pt x="1085" y="122"/>
                  <a:pt x="1085" y="122"/>
                  <a:pt x="1085" y="122"/>
                </a:cubicBezTo>
                <a:cubicBezTo>
                  <a:pt x="1103" y="118"/>
                  <a:pt x="1103" y="118"/>
                  <a:pt x="1103" y="118"/>
                </a:cubicBezTo>
                <a:cubicBezTo>
                  <a:pt x="1114" y="116"/>
                  <a:pt x="1124" y="114"/>
                  <a:pt x="1126" y="112"/>
                </a:cubicBezTo>
                <a:cubicBezTo>
                  <a:pt x="1129" y="111"/>
                  <a:pt x="1130" y="111"/>
                  <a:pt x="1129" y="114"/>
                </a:cubicBezTo>
                <a:cubicBezTo>
                  <a:pt x="1128" y="116"/>
                  <a:pt x="1131" y="118"/>
                  <a:pt x="1136" y="119"/>
                </a:cubicBezTo>
                <a:cubicBezTo>
                  <a:pt x="1150" y="123"/>
                  <a:pt x="1200" y="121"/>
                  <a:pt x="1207" y="117"/>
                </a:cubicBezTo>
                <a:cubicBezTo>
                  <a:pt x="1210" y="115"/>
                  <a:pt x="1220" y="111"/>
                  <a:pt x="1227" y="109"/>
                </a:cubicBezTo>
                <a:cubicBezTo>
                  <a:pt x="1234" y="107"/>
                  <a:pt x="1250" y="103"/>
                  <a:pt x="1262" y="100"/>
                </a:cubicBezTo>
                <a:cubicBezTo>
                  <a:pt x="1274" y="96"/>
                  <a:pt x="1300" y="92"/>
                  <a:pt x="1319" y="89"/>
                </a:cubicBezTo>
                <a:cubicBezTo>
                  <a:pt x="1352" y="85"/>
                  <a:pt x="1368" y="81"/>
                  <a:pt x="1408" y="67"/>
                </a:cubicBezTo>
                <a:cubicBezTo>
                  <a:pt x="1417" y="64"/>
                  <a:pt x="1428" y="61"/>
                  <a:pt x="1432" y="59"/>
                </a:cubicBezTo>
                <a:cubicBezTo>
                  <a:pt x="1441" y="57"/>
                  <a:pt x="1445" y="53"/>
                  <a:pt x="1439" y="54"/>
                </a:cubicBezTo>
                <a:cubicBezTo>
                  <a:pt x="1437" y="54"/>
                  <a:pt x="1427" y="57"/>
                  <a:pt x="1418" y="61"/>
                </a:cubicBezTo>
                <a:cubicBezTo>
                  <a:pt x="1408" y="64"/>
                  <a:pt x="1395" y="67"/>
                  <a:pt x="1388" y="68"/>
                </a:cubicBezTo>
                <a:cubicBezTo>
                  <a:pt x="1381" y="69"/>
                  <a:pt x="1375" y="70"/>
                  <a:pt x="1374" y="72"/>
                </a:cubicBezTo>
                <a:cubicBezTo>
                  <a:pt x="1373" y="73"/>
                  <a:pt x="1360" y="76"/>
                  <a:pt x="1344" y="77"/>
                </a:cubicBezTo>
                <a:cubicBezTo>
                  <a:pt x="1329" y="79"/>
                  <a:pt x="1313" y="81"/>
                  <a:pt x="1309" y="83"/>
                </a:cubicBezTo>
                <a:cubicBezTo>
                  <a:pt x="1305" y="84"/>
                  <a:pt x="1301" y="84"/>
                  <a:pt x="1300" y="82"/>
                </a:cubicBezTo>
                <a:cubicBezTo>
                  <a:pt x="1299" y="80"/>
                  <a:pt x="1298" y="78"/>
                  <a:pt x="1298" y="78"/>
                </a:cubicBezTo>
                <a:cubicBezTo>
                  <a:pt x="1299" y="78"/>
                  <a:pt x="1305" y="77"/>
                  <a:pt x="1313" y="75"/>
                </a:cubicBezTo>
                <a:cubicBezTo>
                  <a:pt x="1320" y="74"/>
                  <a:pt x="1329" y="70"/>
                  <a:pt x="1333" y="67"/>
                </a:cubicBezTo>
                <a:cubicBezTo>
                  <a:pt x="1337" y="65"/>
                  <a:pt x="1346" y="62"/>
                  <a:pt x="1352" y="62"/>
                </a:cubicBezTo>
                <a:cubicBezTo>
                  <a:pt x="1358" y="61"/>
                  <a:pt x="1363" y="59"/>
                  <a:pt x="1364" y="56"/>
                </a:cubicBezTo>
                <a:cubicBezTo>
                  <a:pt x="1368" y="49"/>
                  <a:pt x="1412" y="38"/>
                  <a:pt x="1446" y="36"/>
                </a:cubicBezTo>
                <a:cubicBezTo>
                  <a:pt x="1464" y="35"/>
                  <a:pt x="1480" y="33"/>
                  <a:pt x="1483" y="31"/>
                </a:cubicBezTo>
                <a:cubicBezTo>
                  <a:pt x="1486" y="29"/>
                  <a:pt x="1471" y="29"/>
                  <a:pt x="1448" y="31"/>
                </a:cubicBezTo>
                <a:cubicBezTo>
                  <a:pt x="1408" y="35"/>
                  <a:pt x="1407" y="35"/>
                  <a:pt x="1420" y="29"/>
                </a:cubicBezTo>
                <a:cubicBezTo>
                  <a:pt x="1427" y="26"/>
                  <a:pt x="1438" y="23"/>
                  <a:pt x="1444" y="23"/>
                </a:cubicBezTo>
                <a:cubicBezTo>
                  <a:pt x="1449" y="22"/>
                  <a:pt x="1454" y="20"/>
                  <a:pt x="1455" y="18"/>
                </a:cubicBezTo>
                <a:cubicBezTo>
                  <a:pt x="1457" y="15"/>
                  <a:pt x="1453" y="15"/>
                  <a:pt x="1441" y="17"/>
                </a:cubicBezTo>
                <a:cubicBezTo>
                  <a:pt x="1431" y="18"/>
                  <a:pt x="1427" y="18"/>
                  <a:pt x="1429" y="16"/>
                </a:cubicBezTo>
                <a:cubicBezTo>
                  <a:pt x="1431" y="15"/>
                  <a:pt x="1441" y="12"/>
                  <a:pt x="1450" y="10"/>
                </a:cubicBezTo>
                <a:cubicBezTo>
                  <a:pt x="1459" y="9"/>
                  <a:pt x="1469" y="7"/>
                  <a:pt x="1473" y="5"/>
                </a:cubicBezTo>
                <a:cubicBezTo>
                  <a:pt x="1476" y="4"/>
                  <a:pt x="1483" y="5"/>
                  <a:pt x="1487" y="6"/>
                </a:cubicBezTo>
                <a:cubicBezTo>
                  <a:pt x="1492" y="8"/>
                  <a:pt x="1496" y="8"/>
                  <a:pt x="1498" y="6"/>
                </a:cubicBezTo>
                <a:cubicBezTo>
                  <a:pt x="1500" y="4"/>
                  <a:pt x="1505" y="2"/>
                  <a:pt x="1510" y="1"/>
                </a:cubicBezTo>
                <a:cubicBezTo>
                  <a:pt x="1516" y="0"/>
                  <a:pt x="1504" y="0"/>
                  <a:pt x="1484" y="2"/>
                </a:cubicBezTo>
                <a:cubicBezTo>
                  <a:pt x="1465" y="4"/>
                  <a:pt x="1442" y="7"/>
                  <a:pt x="1433" y="9"/>
                </a:cubicBezTo>
                <a:cubicBezTo>
                  <a:pt x="1424" y="12"/>
                  <a:pt x="1409" y="16"/>
                  <a:pt x="1400" y="18"/>
                </a:cubicBezTo>
                <a:cubicBezTo>
                  <a:pt x="1391" y="20"/>
                  <a:pt x="1376" y="25"/>
                  <a:pt x="1367" y="29"/>
                </a:cubicBezTo>
                <a:cubicBezTo>
                  <a:pt x="1357" y="33"/>
                  <a:pt x="1343" y="38"/>
                  <a:pt x="1336" y="40"/>
                </a:cubicBezTo>
                <a:cubicBezTo>
                  <a:pt x="1328" y="42"/>
                  <a:pt x="1311" y="46"/>
                  <a:pt x="1298" y="50"/>
                </a:cubicBezTo>
                <a:cubicBezTo>
                  <a:pt x="1285" y="53"/>
                  <a:pt x="1270" y="57"/>
                  <a:pt x="1265" y="57"/>
                </a:cubicBezTo>
                <a:cubicBezTo>
                  <a:pt x="1260" y="57"/>
                  <a:pt x="1256" y="58"/>
                  <a:pt x="1257" y="59"/>
                </a:cubicBezTo>
                <a:cubicBezTo>
                  <a:pt x="1260" y="65"/>
                  <a:pt x="1220" y="74"/>
                  <a:pt x="1164" y="80"/>
                </a:cubicBezTo>
                <a:cubicBezTo>
                  <a:pt x="1150" y="82"/>
                  <a:pt x="1137" y="85"/>
                  <a:pt x="1136" y="87"/>
                </a:cubicBezTo>
                <a:cubicBezTo>
                  <a:pt x="1134" y="89"/>
                  <a:pt x="1140" y="89"/>
                  <a:pt x="1149" y="88"/>
                </a:cubicBezTo>
                <a:cubicBezTo>
                  <a:pt x="1204" y="80"/>
                  <a:pt x="1255" y="74"/>
                  <a:pt x="1258" y="76"/>
                </a:cubicBezTo>
                <a:cubicBezTo>
                  <a:pt x="1260" y="78"/>
                  <a:pt x="1191" y="101"/>
                  <a:pt x="1181" y="101"/>
                </a:cubicBezTo>
                <a:cubicBezTo>
                  <a:pt x="1179" y="101"/>
                  <a:pt x="1180" y="99"/>
                  <a:pt x="1184" y="96"/>
                </a:cubicBezTo>
                <a:cubicBezTo>
                  <a:pt x="1190" y="90"/>
                  <a:pt x="1190" y="90"/>
                  <a:pt x="1190" y="90"/>
                </a:cubicBezTo>
                <a:cubicBezTo>
                  <a:pt x="1184" y="93"/>
                  <a:pt x="1184" y="93"/>
                  <a:pt x="1184" y="93"/>
                </a:cubicBezTo>
                <a:cubicBezTo>
                  <a:pt x="1158" y="102"/>
                  <a:pt x="1124" y="105"/>
                  <a:pt x="1079" y="103"/>
                </a:cubicBezTo>
                <a:cubicBezTo>
                  <a:pt x="1042" y="102"/>
                  <a:pt x="1033" y="102"/>
                  <a:pt x="1031" y="106"/>
                </a:cubicBezTo>
                <a:cubicBezTo>
                  <a:pt x="1030" y="109"/>
                  <a:pt x="1024" y="110"/>
                  <a:pt x="1008" y="109"/>
                </a:cubicBezTo>
                <a:cubicBezTo>
                  <a:pt x="996" y="109"/>
                  <a:pt x="974" y="108"/>
                  <a:pt x="959" y="108"/>
                </a:cubicBezTo>
                <a:cubicBezTo>
                  <a:pt x="937" y="108"/>
                  <a:pt x="934" y="109"/>
                  <a:pt x="946" y="110"/>
                </a:cubicBezTo>
                <a:cubicBezTo>
                  <a:pt x="954" y="111"/>
                  <a:pt x="961" y="113"/>
                  <a:pt x="963" y="115"/>
                </a:cubicBezTo>
                <a:cubicBezTo>
                  <a:pt x="964" y="116"/>
                  <a:pt x="959" y="116"/>
                  <a:pt x="952" y="115"/>
                </a:cubicBezTo>
                <a:cubicBezTo>
                  <a:pt x="945" y="114"/>
                  <a:pt x="927" y="114"/>
                  <a:pt x="911" y="115"/>
                </a:cubicBezTo>
                <a:cubicBezTo>
                  <a:pt x="896" y="116"/>
                  <a:pt x="880" y="115"/>
                  <a:pt x="877" y="114"/>
                </a:cubicBezTo>
                <a:cubicBezTo>
                  <a:pt x="873" y="112"/>
                  <a:pt x="881" y="111"/>
                  <a:pt x="899" y="110"/>
                </a:cubicBezTo>
                <a:cubicBezTo>
                  <a:pt x="915" y="109"/>
                  <a:pt x="928" y="108"/>
                  <a:pt x="929" y="107"/>
                </a:cubicBezTo>
                <a:cubicBezTo>
                  <a:pt x="930" y="105"/>
                  <a:pt x="861" y="104"/>
                  <a:pt x="811" y="105"/>
                </a:cubicBezTo>
                <a:cubicBezTo>
                  <a:pt x="770" y="106"/>
                  <a:pt x="769" y="106"/>
                  <a:pt x="773" y="103"/>
                </a:cubicBezTo>
                <a:cubicBezTo>
                  <a:pt x="778" y="99"/>
                  <a:pt x="831" y="89"/>
                  <a:pt x="856" y="87"/>
                </a:cubicBezTo>
                <a:cubicBezTo>
                  <a:pt x="872" y="86"/>
                  <a:pt x="874" y="86"/>
                  <a:pt x="867" y="83"/>
                </a:cubicBezTo>
                <a:cubicBezTo>
                  <a:pt x="862" y="82"/>
                  <a:pt x="851" y="82"/>
                  <a:pt x="842" y="83"/>
                </a:cubicBezTo>
                <a:cubicBezTo>
                  <a:pt x="832" y="85"/>
                  <a:pt x="825" y="85"/>
                  <a:pt x="825" y="83"/>
                </a:cubicBezTo>
                <a:cubicBezTo>
                  <a:pt x="824" y="77"/>
                  <a:pt x="835" y="74"/>
                  <a:pt x="853" y="76"/>
                </a:cubicBezTo>
                <a:cubicBezTo>
                  <a:pt x="863" y="77"/>
                  <a:pt x="871" y="76"/>
                  <a:pt x="871" y="75"/>
                </a:cubicBezTo>
                <a:cubicBezTo>
                  <a:pt x="871" y="74"/>
                  <a:pt x="863" y="72"/>
                  <a:pt x="855" y="70"/>
                </a:cubicBezTo>
                <a:cubicBezTo>
                  <a:pt x="837" y="67"/>
                  <a:pt x="824" y="71"/>
                  <a:pt x="815" y="84"/>
                </a:cubicBezTo>
                <a:cubicBezTo>
                  <a:pt x="811" y="89"/>
                  <a:pt x="810" y="90"/>
                  <a:pt x="808" y="86"/>
                </a:cubicBezTo>
                <a:cubicBezTo>
                  <a:pt x="806" y="83"/>
                  <a:pt x="805" y="83"/>
                  <a:pt x="803" y="86"/>
                </a:cubicBezTo>
                <a:cubicBezTo>
                  <a:pt x="801" y="90"/>
                  <a:pt x="775" y="99"/>
                  <a:pt x="761" y="99"/>
                </a:cubicBezTo>
                <a:cubicBezTo>
                  <a:pt x="755" y="100"/>
                  <a:pt x="754" y="99"/>
                  <a:pt x="756" y="97"/>
                </a:cubicBezTo>
                <a:cubicBezTo>
                  <a:pt x="759" y="94"/>
                  <a:pt x="756" y="93"/>
                  <a:pt x="747" y="91"/>
                </a:cubicBezTo>
                <a:cubicBezTo>
                  <a:pt x="739" y="89"/>
                  <a:pt x="733" y="88"/>
                  <a:pt x="732" y="89"/>
                </a:cubicBezTo>
                <a:cubicBezTo>
                  <a:pt x="732" y="90"/>
                  <a:pt x="735" y="93"/>
                  <a:pt x="740" y="96"/>
                </a:cubicBezTo>
                <a:cubicBezTo>
                  <a:pt x="745" y="100"/>
                  <a:pt x="748" y="103"/>
                  <a:pt x="747" y="105"/>
                </a:cubicBezTo>
                <a:cubicBezTo>
                  <a:pt x="746" y="106"/>
                  <a:pt x="749" y="107"/>
                  <a:pt x="753" y="107"/>
                </a:cubicBezTo>
                <a:cubicBezTo>
                  <a:pt x="757" y="107"/>
                  <a:pt x="762" y="108"/>
                  <a:pt x="765" y="109"/>
                </a:cubicBezTo>
                <a:cubicBezTo>
                  <a:pt x="781" y="118"/>
                  <a:pt x="787" y="122"/>
                  <a:pt x="788" y="127"/>
                </a:cubicBezTo>
                <a:cubicBezTo>
                  <a:pt x="789" y="131"/>
                  <a:pt x="786" y="133"/>
                  <a:pt x="776" y="133"/>
                </a:cubicBezTo>
                <a:cubicBezTo>
                  <a:pt x="721" y="137"/>
                  <a:pt x="672" y="144"/>
                  <a:pt x="628" y="154"/>
                </a:cubicBezTo>
                <a:cubicBezTo>
                  <a:pt x="617" y="156"/>
                  <a:pt x="613" y="163"/>
                  <a:pt x="618" y="173"/>
                </a:cubicBezTo>
                <a:cubicBezTo>
                  <a:pt x="622" y="180"/>
                  <a:pt x="622" y="179"/>
                  <a:pt x="628" y="171"/>
                </a:cubicBezTo>
                <a:cubicBezTo>
                  <a:pt x="634" y="164"/>
                  <a:pt x="638" y="162"/>
                  <a:pt x="665" y="159"/>
                </a:cubicBezTo>
                <a:cubicBezTo>
                  <a:pt x="682" y="157"/>
                  <a:pt x="700" y="153"/>
                  <a:pt x="705" y="151"/>
                </a:cubicBezTo>
                <a:cubicBezTo>
                  <a:pt x="710" y="148"/>
                  <a:pt x="720" y="147"/>
                  <a:pt x="726" y="148"/>
                </a:cubicBezTo>
                <a:cubicBezTo>
                  <a:pt x="734" y="148"/>
                  <a:pt x="745" y="146"/>
                  <a:pt x="753" y="143"/>
                </a:cubicBezTo>
                <a:cubicBezTo>
                  <a:pt x="767" y="138"/>
                  <a:pt x="768" y="138"/>
                  <a:pt x="769" y="143"/>
                </a:cubicBezTo>
                <a:cubicBezTo>
                  <a:pt x="770" y="147"/>
                  <a:pt x="775" y="153"/>
                  <a:pt x="779" y="157"/>
                </a:cubicBezTo>
                <a:cubicBezTo>
                  <a:pt x="784" y="161"/>
                  <a:pt x="787" y="165"/>
                  <a:pt x="786" y="167"/>
                </a:cubicBezTo>
                <a:cubicBezTo>
                  <a:pt x="784" y="171"/>
                  <a:pt x="770" y="172"/>
                  <a:pt x="767" y="168"/>
                </a:cubicBezTo>
                <a:cubicBezTo>
                  <a:pt x="766" y="166"/>
                  <a:pt x="762" y="165"/>
                  <a:pt x="758" y="165"/>
                </a:cubicBezTo>
                <a:cubicBezTo>
                  <a:pt x="751" y="166"/>
                  <a:pt x="751" y="166"/>
                  <a:pt x="751" y="166"/>
                </a:cubicBezTo>
                <a:cubicBezTo>
                  <a:pt x="759" y="170"/>
                  <a:pt x="759" y="170"/>
                  <a:pt x="759" y="170"/>
                </a:cubicBezTo>
                <a:cubicBezTo>
                  <a:pt x="764" y="173"/>
                  <a:pt x="777" y="174"/>
                  <a:pt x="791" y="173"/>
                </a:cubicBezTo>
                <a:cubicBezTo>
                  <a:pt x="804" y="173"/>
                  <a:pt x="820" y="173"/>
                  <a:pt x="826" y="174"/>
                </a:cubicBezTo>
                <a:cubicBezTo>
                  <a:pt x="839" y="176"/>
                  <a:pt x="842" y="181"/>
                  <a:pt x="833" y="185"/>
                </a:cubicBezTo>
                <a:cubicBezTo>
                  <a:pt x="830" y="186"/>
                  <a:pt x="826" y="190"/>
                  <a:pt x="822" y="193"/>
                </a:cubicBezTo>
                <a:cubicBezTo>
                  <a:pt x="814" y="201"/>
                  <a:pt x="818" y="208"/>
                  <a:pt x="829" y="204"/>
                </a:cubicBezTo>
                <a:cubicBezTo>
                  <a:pt x="835" y="203"/>
                  <a:pt x="839" y="203"/>
                  <a:pt x="841" y="206"/>
                </a:cubicBezTo>
                <a:cubicBezTo>
                  <a:pt x="844" y="210"/>
                  <a:pt x="838" y="212"/>
                  <a:pt x="802" y="216"/>
                </a:cubicBezTo>
                <a:cubicBezTo>
                  <a:pt x="765" y="220"/>
                  <a:pt x="759" y="220"/>
                  <a:pt x="756" y="215"/>
                </a:cubicBezTo>
                <a:cubicBezTo>
                  <a:pt x="754" y="212"/>
                  <a:pt x="748" y="210"/>
                  <a:pt x="744" y="210"/>
                </a:cubicBezTo>
                <a:cubicBezTo>
                  <a:pt x="739" y="211"/>
                  <a:pt x="735" y="210"/>
                  <a:pt x="734" y="208"/>
                </a:cubicBezTo>
                <a:cubicBezTo>
                  <a:pt x="733" y="206"/>
                  <a:pt x="726" y="207"/>
                  <a:pt x="718" y="209"/>
                </a:cubicBezTo>
                <a:cubicBezTo>
                  <a:pt x="710" y="210"/>
                  <a:pt x="697" y="212"/>
                  <a:pt x="689" y="213"/>
                </a:cubicBezTo>
                <a:cubicBezTo>
                  <a:pt x="680" y="214"/>
                  <a:pt x="672" y="217"/>
                  <a:pt x="669" y="220"/>
                </a:cubicBezTo>
                <a:cubicBezTo>
                  <a:pt x="666" y="222"/>
                  <a:pt x="661" y="225"/>
                  <a:pt x="658" y="225"/>
                </a:cubicBezTo>
                <a:cubicBezTo>
                  <a:pt x="653" y="225"/>
                  <a:pt x="653" y="225"/>
                  <a:pt x="656" y="221"/>
                </a:cubicBezTo>
                <a:cubicBezTo>
                  <a:pt x="659" y="218"/>
                  <a:pt x="659" y="218"/>
                  <a:pt x="655" y="220"/>
                </a:cubicBezTo>
                <a:cubicBezTo>
                  <a:pt x="652" y="221"/>
                  <a:pt x="639" y="225"/>
                  <a:pt x="625" y="228"/>
                </a:cubicBezTo>
                <a:cubicBezTo>
                  <a:pt x="604" y="232"/>
                  <a:pt x="596" y="232"/>
                  <a:pt x="583" y="229"/>
                </a:cubicBezTo>
                <a:cubicBezTo>
                  <a:pt x="575" y="227"/>
                  <a:pt x="564" y="226"/>
                  <a:pt x="561" y="226"/>
                </a:cubicBezTo>
                <a:cubicBezTo>
                  <a:pt x="521" y="232"/>
                  <a:pt x="450" y="229"/>
                  <a:pt x="419" y="220"/>
                </a:cubicBezTo>
                <a:cubicBezTo>
                  <a:pt x="399" y="214"/>
                  <a:pt x="362" y="211"/>
                  <a:pt x="347" y="214"/>
                </a:cubicBezTo>
                <a:cubicBezTo>
                  <a:pt x="330" y="218"/>
                  <a:pt x="280" y="251"/>
                  <a:pt x="280" y="258"/>
                </a:cubicBezTo>
                <a:cubicBezTo>
                  <a:pt x="281" y="263"/>
                  <a:pt x="284" y="263"/>
                  <a:pt x="287" y="258"/>
                </a:cubicBezTo>
                <a:cubicBezTo>
                  <a:pt x="289" y="257"/>
                  <a:pt x="297" y="250"/>
                  <a:pt x="306" y="243"/>
                </a:cubicBezTo>
                <a:cubicBezTo>
                  <a:pt x="320" y="232"/>
                  <a:pt x="324" y="231"/>
                  <a:pt x="351" y="228"/>
                </a:cubicBezTo>
                <a:cubicBezTo>
                  <a:pt x="370" y="226"/>
                  <a:pt x="381" y="226"/>
                  <a:pt x="384" y="229"/>
                </a:cubicBezTo>
                <a:cubicBezTo>
                  <a:pt x="386" y="232"/>
                  <a:pt x="385" y="233"/>
                  <a:pt x="379" y="233"/>
                </a:cubicBezTo>
                <a:cubicBezTo>
                  <a:pt x="368" y="233"/>
                  <a:pt x="353" y="244"/>
                  <a:pt x="341" y="260"/>
                </a:cubicBezTo>
                <a:cubicBezTo>
                  <a:pt x="329" y="277"/>
                  <a:pt x="327" y="285"/>
                  <a:pt x="337" y="279"/>
                </a:cubicBezTo>
                <a:cubicBezTo>
                  <a:pt x="340" y="276"/>
                  <a:pt x="344" y="271"/>
                  <a:pt x="345" y="267"/>
                </a:cubicBezTo>
                <a:cubicBezTo>
                  <a:pt x="349" y="254"/>
                  <a:pt x="369" y="243"/>
                  <a:pt x="392" y="242"/>
                </a:cubicBezTo>
                <a:cubicBezTo>
                  <a:pt x="449" y="239"/>
                  <a:pt x="469" y="239"/>
                  <a:pt x="472" y="241"/>
                </a:cubicBezTo>
                <a:cubicBezTo>
                  <a:pt x="474" y="242"/>
                  <a:pt x="482" y="242"/>
                  <a:pt x="490" y="241"/>
                </a:cubicBezTo>
                <a:cubicBezTo>
                  <a:pt x="502" y="240"/>
                  <a:pt x="504" y="241"/>
                  <a:pt x="501" y="244"/>
                </a:cubicBezTo>
                <a:cubicBezTo>
                  <a:pt x="498" y="246"/>
                  <a:pt x="496" y="249"/>
                  <a:pt x="496" y="251"/>
                </a:cubicBezTo>
                <a:cubicBezTo>
                  <a:pt x="496" y="256"/>
                  <a:pt x="504" y="254"/>
                  <a:pt x="507" y="248"/>
                </a:cubicBezTo>
                <a:cubicBezTo>
                  <a:pt x="508" y="244"/>
                  <a:pt x="514" y="242"/>
                  <a:pt x="529" y="240"/>
                </a:cubicBezTo>
                <a:cubicBezTo>
                  <a:pt x="548" y="237"/>
                  <a:pt x="550" y="237"/>
                  <a:pt x="549" y="243"/>
                </a:cubicBezTo>
                <a:cubicBezTo>
                  <a:pt x="549" y="247"/>
                  <a:pt x="547" y="250"/>
                  <a:pt x="544" y="251"/>
                </a:cubicBezTo>
                <a:cubicBezTo>
                  <a:pt x="541" y="252"/>
                  <a:pt x="528" y="257"/>
                  <a:pt x="516" y="262"/>
                </a:cubicBezTo>
                <a:cubicBezTo>
                  <a:pt x="503" y="267"/>
                  <a:pt x="487" y="272"/>
                  <a:pt x="480" y="274"/>
                </a:cubicBezTo>
                <a:cubicBezTo>
                  <a:pt x="461" y="278"/>
                  <a:pt x="442" y="290"/>
                  <a:pt x="440" y="299"/>
                </a:cubicBezTo>
                <a:cubicBezTo>
                  <a:pt x="439" y="305"/>
                  <a:pt x="437" y="305"/>
                  <a:pt x="418" y="306"/>
                </a:cubicBezTo>
                <a:cubicBezTo>
                  <a:pt x="407" y="307"/>
                  <a:pt x="398" y="307"/>
                  <a:pt x="398" y="305"/>
                </a:cubicBezTo>
                <a:cubicBezTo>
                  <a:pt x="398" y="304"/>
                  <a:pt x="400" y="301"/>
                  <a:pt x="402" y="298"/>
                </a:cubicBezTo>
                <a:cubicBezTo>
                  <a:pt x="409" y="291"/>
                  <a:pt x="401" y="292"/>
                  <a:pt x="392" y="300"/>
                </a:cubicBezTo>
                <a:cubicBezTo>
                  <a:pt x="385" y="305"/>
                  <a:pt x="381" y="306"/>
                  <a:pt x="354" y="304"/>
                </a:cubicBezTo>
                <a:cubicBezTo>
                  <a:pt x="320" y="302"/>
                  <a:pt x="304" y="305"/>
                  <a:pt x="297" y="315"/>
                </a:cubicBezTo>
                <a:cubicBezTo>
                  <a:pt x="292" y="323"/>
                  <a:pt x="292" y="323"/>
                  <a:pt x="298" y="324"/>
                </a:cubicBezTo>
                <a:cubicBezTo>
                  <a:pt x="301" y="325"/>
                  <a:pt x="307" y="326"/>
                  <a:pt x="310" y="326"/>
                </a:cubicBezTo>
                <a:cubicBezTo>
                  <a:pt x="313" y="326"/>
                  <a:pt x="318" y="327"/>
                  <a:pt x="320" y="330"/>
                </a:cubicBezTo>
                <a:cubicBezTo>
                  <a:pt x="325" y="335"/>
                  <a:pt x="367" y="335"/>
                  <a:pt x="436" y="331"/>
                </a:cubicBezTo>
                <a:cubicBezTo>
                  <a:pt x="488" y="327"/>
                  <a:pt x="488" y="327"/>
                  <a:pt x="488" y="327"/>
                </a:cubicBezTo>
                <a:cubicBezTo>
                  <a:pt x="480" y="336"/>
                  <a:pt x="480" y="336"/>
                  <a:pt x="480" y="336"/>
                </a:cubicBezTo>
                <a:cubicBezTo>
                  <a:pt x="472" y="346"/>
                  <a:pt x="470" y="346"/>
                  <a:pt x="449" y="343"/>
                </a:cubicBezTo>
                <a:cubicBezTo>
                  <a:pt x="439" y="341"/>
                  <a:pt x="433" y="341"/>
                  <a:pt x="431" y="344"/>
                </a:cubicBezTo>
                <a:cubicBezTo>
                  <a:pt x="430" y="346"/>
                  <a:pt x="431" y="347"/>
                  <a:pt x="436" y="347"/>
                </a:cubicBezTo>
                <a:cubicBezTo>
                  <a:pt x="441" y="347"/>
                  <a:pt x="443" y="348"/>
                  <a:pt x="442" y="350"/>
                </a:cubicBezTo>
                <a:cubicBezTo>
                  <a:pt x="441" y="352"/>
                  <a:pt x="437" y="354"/>
                  <a:pt x="432" y="354"/>
                </a:cubicBezTo>
                <a:cubicBezTo>
                  <a:pt x="427" y="354"/>
                  <a:pt x="393" y="356"/>
                  <a:pt x="355" y="359"/>
                </a:cubicBezTo>
                <a:cubicBezTo>
                  <a:pt x="301" y="363"/>
                  <a:pt x="283" y="365"/>
                  <a:pt x="270" y="371"/>
                </a:cubicBezTo>
                <a:cubicBezTo>
                  <a:pt x="247" y="380"/>
                  <a:pt x="205" y="401"/>
                  <a:pt x="206" y="402"/>
                </a:cubicBezTo>
                <a:cubicBezTo>
                  <a:pt x="207" y="403"/>
                  <a:pt x="221" y="398"/>
                  <a:pt x="237" y="390"/>
                </a:cubicBezTo>
                <a:cubicBezTo>
                  <a:pt x="274" y="373"/>
                  <a:pt x="286" y="370"/>
                  <a:pt x="286" y="378"/>
                </a:cubicBezTo>
                <a:cubicBezTo>
                  <a:pt x="286" y="381"/>
                  <a:pt x="288" y="382"/>
                  <a:pt x="293" y="380"/>
                </a:cubicBezTo>
                <a:cubicBezTo>
                  <a:pt x="308" y="373"/>
                  <a:pt x="348" y="370"/>
                  <a:pt x="377" y="372"/>
                </a:cubicBezTo>
                <a:cubicBezTo>
                  <a:pt x="394" y="374"/>
                  <a:pt x="409" y="374"/>
                  <a:pt x="411" y="373"/>
                </a:cubicBezTo>
                <a:cubicBezTo>
                  <a:pt x="412" y="373"/>
                  <a:pt x="417" y="373"/>
                  <a:pt x="420" y="374"/>
                </a:cubicBezTo>
                <a:cubicBezTo>
                  <a:pt x="426" y="377"/>
                  <a:pt x="423" y="378"/>
                  <a:pt x="405" y="383"/>
                </a:cubicBezTo>
                <a:cubicBezTo>
                  <a:pt x="387" y="387"/>
                  <a:pt x="374" y="388"/>
                  <a:pt x="338" y="386"/>
                </a:cubicBezTo>
                <a:cubicBezTo>
                  <a:pt x="282" y="384"/>
                  <a:pt x="259" y="388"/>
                  <a:pt x="213" y="410"/>
                </a:cubicBezTo>
                <a:cubicBezTo>
                  <a:pt x="179" y="427"/>
                  <a:pt x="166" y="436"/>
                  <a:pt x="166" y="445"/>
                </a:cubicBezTo>
                <a:cubicBezTo>
                  <a:pt x="167" y="450"/>
                  <a:pt x="168" y="450"/>
                  <a:pt x="176" y="445"/>
                </a:cubicBezTo>
                <a:cubicBezTo>
                  <a:pt x="184" y="440"/>
                  <a:pt x="185" y="440"/>
                  <a:pt x="184" y="444"/>
                </a:cubicBezTo>
                <a:cubicBezTo>
                  <a:pt x="182" y="451"/>
                  <a:pt x="184" y="451"/>
                  <a:pt x="197" y="442"/>
                </a:cubicBezTo>
                <a:cubicBezTo>
                  <a:pt x="203" y="437"/>
                  <a:pt x="209" y="435"/>
                  <a:pt x="212" y="436"/>
                </a:cubicBezTo>
                <a:cubicBezTo>
                  <a:pt x="215" y="437"/>
                  <a:pt x="223" y="436"/>
                  <a:pt x="230" y="433"/>
                </a:cubicBezTo>
                <a:cubicBezTo>
                  <a:pt x="238" y="431"/>
                  <a:pt x="244" y="430"/>
                  <a:pt x="245" y="431"/>
                </a:cubicBezTo>
                <a:cubicBezTo>
                  <a:pt x="246" y="432"/>
                  <a:pt x="220" y="444"/>
                  <a:pt x="212" y="446"/>
                </a:cubicBezTo>
                <a:cubicBezTo>
                  <a:pt x="204" y="448"/>
                  <a:pt x="197" y="452"/>
                  <a:pt x="197" y="456"/>
                </a:cubicBezTo>
                <a:cubicBezTo>
                  <a:pt x="197" y="457"/>
                  <a:pt x="195" y="460"/>
                  <a:pt x="192" y="461"/>
                </a:cubicBezTo>
                <a:cubicBezTo>
                  <a:pt x="189" y="462"/>
                  <a:pt x="187" y="465"/>
                  <a:pt x="188" y="467"/>
                </a:cubicBezTo>
                <a:cubicBezTo>
                  <a:pt x="190" y="471"/>
                  <a:pt x="171" y="491"/>
                  <a:pt x="166" y="492"/>
                </a:cubicBezTo>
                <a:cubicBezTo>
                  <a:pt x="164" y="492"/>
                  <a:pt x="164" y="493"/>
                  <a:pt x="165" y="495"/>
                </a:cubicBezTo>
                <a:cubicBezTo>
                  <a:pt x="167" y="499"/>
                  <a:pt x="180" y="495"/>
                  <a:pt x="182" y="490"/>
                </a:cubicBezTo>
                <a:cubicBezTo>
                  <a:pt x="183" y="489"/>
                  <a:pt x="190" y="483"/>
                  <a:pt x="198" y="478"/>
                </a:cubicBezTo>
                <a:cubicBezTo>
                  <a:pt x="213" y="469"/>
                  <a:pt x="213" y="469"/>
                  <a:pt x="213" y="469"/>
                </a:cubicBezTo>
                <a:cubicBezTo>
                  <a:pt x="202" y="471"/>
                  <a:pt x="202" y="471"/>
                  <a:pt x="202" y="471"/>
                </a:cubicBezTo>
                <a:cubicBezTo>
                  <a:pt x="191" y="473"/>
                  <a:pt x="191" y="473"/>
                  <a:pt x="198" y="468"/>
                </a:cubicBezTo>
                <a:cubicBezTo>
                  <a:pt x="207" y="460"/>
                  <a:pt x="214" y="460"/>
                  <a:pt x="214" y="467"/>
                </a:cubicBezTo>
                <a:cubicBezTo>
                  <a:pt x="214" y="472"/>
                  <a:pt x="215" y="472"/>
                  <a:pt x="218" y="469"/>
                </a:cubicBezTo>
                <a:cubicBezTo>
                  <a:pt x="222" y="463"/>
                  <a:pt x="224" y="463"/>
                  <a:pt x="226" y="472"/>
                </a:cubicBezTo>
                <a:cubicBezTo>
                  <a:pt x="228" y="478"/>
                  <a:pt x="229" y="479"/>
                  <a:pt x="231" y="475"/>
                </a:cubicBezTo>
                <a:cubicBezTo>
                  <a:pt x="235" y="470"/>
                  <a:pt x="262" y="468"/>
                  <a:pt x="265" y="472"/>
                </a:cubicBezTo>
                <a:cubicBezTo>
                  <a:pt x="266" y="474"/>
                  <a:pt x="264" y="477"/>
                  <a:pt x="261" y="478"/>
                </a:cubicBezTo>
                <a:cubicBezTo>
                  <a:pt x="252" y="482"/>
                  <a:pt x="205" y="514"/>
                  <a:pt x="206" y="515"/>
                </a:cubicBezTo>
                <a:cubicBezTo>
                  <a:pt x="207" y="516"/>
                  <a:pt x="214" y="513"/>
                  <a:pt x="222" y="509"/>
                </a:cubicBezTo>
                <a:cubicBezTo>
                  <a:pt x="240" y="500"/>
                  <a:pt x="245" y="500"/>
                  <a:pt x="247" y="506"/>
                </a:cubicBezTo>
                <a:cubicBezTo>
                  <a:pt x="251" y="516"/>
                  <a:pt x="224" y="526"/>
                  <a:pt x="187" y="528"/>
                </a:cubicBezTo>
                <a:cubicBezTo>
                  <a:pt x="152" y="530"/>
                  <a:pt x="138" y="539"/>
                  <a:pt x="96" y="586"/>
                </a:cubicBezTo>
                <a:cubicBezTo>
                  <a:pt x="81" y="602"/>
                  <a:pt x="61" y="616"/>
                  <a:pt x="20" y="639"/>
                </a:cubicBezTo>
                <a:cubicBezTo>
                  <a:pt x="10" y="645"/>
                  <a:pt x="1" y="651"/>
                  <a:pt x="1" y="653"/>
                </a:cubicBezTo>
                <a:cubicBezTo>
                  <a:pt x="0" y="655"/>
                  <a:pt x="2" y="670"/>
                  <a:pt x="4" y="686"/>
                </a:cubicBezTo>
                <a:cubicBezTo>
                  <a:pt x="7" y="708"/>
                  <a:pt x="7" y="720"/>
                  <a:pt x="4" y="738"/>
                </a:cubicBezTo>
                <a:cubicBezTo>
                  <a:pt x="1" y="761"/>
                  <a:pt x="1" y="762"/>
                  <a:pt x="11" y="801"/>
                </a:cubicBezTo>
                <a:cubicBezTo>
                  <a:pt x="12" y="806"/>
                  <a:pt x="11" y="812"/>
                  <a:pt x="9" y="815"/>
                </a:cubicBezTo>
                <a:cubicBezTo>
                  <a:pt x="5" y="821"/>
                  <a:pt x="5" y="823"/>
                  <a:pt x="10" y="835"/>
                </a:cubicBezTo>
                <a:cubicBezTo>
                  <a:pt x="14" y="846"/>
                  <a:pt x="17" y="850"/>
                  <a:pt x="27" y="854"/>
                </a:cubicBezTo>
                <a:cubicBezTo>
                  <a:pt x="40" y="860"/>
                  <a:pt x="40" y="860"/>
                  <a:pt x="45" y="853"/>
                </a:cubicBezTo>
                <a:cubicBezTo>
                  <a:pt x="49" y="849"/>
                  <a:pt x="56" y="843"/>
                  <a:pt x="62" y="841"/>
                </a:cubicBezTo>
                <a:cubicBezTo>
                  <a:pt x="68" y="838"/>
                  <a:pt x="78" y="833"/>
                  <a:pt x="84" y="828"/>
                </a:cubicBezTo>
                <a:cubicBezTo>
                  <a:pt x="92" y="823"/>
                  <a:pt x="104" y="820"/>
                  <a:pt x="118" y="818"/>
                </a:cubicBezTo>
                <a:cubicBezTo>
                  <a:pt x="139" y="815"/>
                  <a:pt x="139" y="815"/>
                  <a:pt x="139" y="815"/>
                </a:cubicBezTo>
                <a:cubicBezTo>
                  <a:pt x="135" y="822"/>
                  <a:pt x="135" y="822"/>
                  <a:pt x="135" y="822"/>
                </a:cubicBezTo>
                <a:cubicBezTo>
                  <a:pt x="129" y="830"/>
                  <a:pt x="85" y="849"/>
                  <a:pt x="62" y="853"/>
                </a:cubicBezTo>
                <a:cubicBezTo>
                  <a:pt x="52" y="855"/>
                  <a:pt x="48" y="857"/>
                  <a:pt x="48" y="860"/>
                </a:cubicBezTo>
                <a:cubicBezTo>
                  <a:pt x="49" y="862"/>
                  <a:pt x="54" y="863"/>
                  <a:pt x="60" y="862"/>
                </a:cubicBezTo>
                <a:cubicBezTo>
                  <a:pt x="68" y="861"/>
                  <a:pt x="70" y="861"/>
                  <a:pt x="69" y="867"/>
                </a:cubicBezTo>
                <a:cubicBezTo>
                  <a:pt x="69" y="872"/>
                  <a:pt x="71" y="873"/>
                  <a:pt x="82" y="871"/>
                </a:cubicBezTo>
                <a:cubicBezTo>
                  <a:pt x="94" y="869"/>
                  <a:pt x="95" y="870"/>
                  <a:pt x="94" y="876"/>
                </a:cubicBezTo>
                <a:cubicBezTo>
                  <a:pt x="93" y="882"/>
                  <a:pt x="93" y="883"/>
                  <a:pt x="97" y="881"/>
                </a:cubicBezTo>
                <a:cubicBezTo>
                  <a:pt x="99" y="880"/>
                  <a:pt x="109" y="881"/>
                  <a:pt x="119" y="883"/>
                </a:cubicBezTo>
                <a:cubicBezTo>
                  <a:pt x="130" y="885"/>
                  <a:pt x="140" y="886"/>
                  <a:pt x="141" y="885"/>
                </a:cubicBezTo>
                <a:cubicBezTo>
                  <a:pt x="143" y="885"/>
                  <a:pt x="145" y="886"/>
                  <a:pt x="145" y="889"/>
                </a:cubicBezTo>
                <a:cubicBezTo>
                  <a:pt x="145" y="892"/>
                  <a:pt x="146" y="892"/>
                  <a:pt x="147" y="889"/>
                </a:cubicBezTo>
                <a:cubicBezTo>
                  <a:pt x="151" y="881"/>
                  <a:pt x="169" y="873"/>
                  <a:pt x="179" y="874"/>
                </a:cubicBezTo>
                <a:cubicBezTo>
                  <a:pt x="190" y="876"/>
                  <a:pt x="191" y="882"/>
                  <a:pt x="182" y="898"/>
                </a:cubicBezTo>
                <a:cubicBezTo>
                  <a:pt x="177" y="908"/>
                  <a:pt x="174" y="910"/>
                  <a:pt x="166" y="911"/>
                </a:cubicBezTo>
                <a:cubicBezTo>
                  <a:pt x="160" y="911"/>
                  <a:pt x="149" y="915"/>
                  <a:pt x="141" y="919"/>
                </a:cubicBezTo>
                <a:cubicBezTo>
                  <a:pt x="133" y="923"/>
                  <a:pt x="122" y="929"/>
                  <a:pt x="117" y="931"/>
                </a:cubicBezTo>
                <a:cubicBezTo>
                  <a:pt x="106" y="936"/>
                  <a:pt x="97" y="945"/>
                  <a:pt x="104" y="945"/>
                </a:cubicBezTo>
                <a:cubicBezTo>
                  <a:pt x="106" y="945"/>
                  <a:pt x="115" y="943"/>
                  <a:pt x="124" y="941"/>
                </a:cubicBezTo>
                <a:cubicBezTo>
                  <a:pt x="140" y="937"/>
                  <a:pt x="164" y="937"/>
                  <a:pt x="164" y="942"/>
                </a:cubicBezTo>
                <a:cubicBezTo>
                  <a:pt x="164" y="943"/>
                  <a:pt x="159" y="947"/>
                  <a:pt x="154" y="951"/>
                </a:cubicBezTo>
                <a:cubicBezTo>
                  <a:pt x="143" y="957"/>
                  <a:pt x="140" y="966"/>
                  <a:pt x="148" y="969"/>
                </a:cubicBezTo>
                <a:cubicBezTo>
                  <a:pt x="150" y="970"/>
                  <a:pt x="152" y="974"/>
                  <a:pt x="152" y="979"/>
                </a:cubicBezTo>
                <a:cubicBezTo>
                  <a:pt x="153" y="993"/>
                  <a:pt x="159" y="995"/>
                  <a:pt x="180" y="987"/>
                </a:cubicBezTo>
                <a:cubicBezTo>
                  <a:pt x="191" y="983"/>
                  <a:pt x="202" y="981"/>
                  <a:pt x="207" y="983"/>
                </a:cubicBezTo>
                <a:cubicBezTo>
                  <a:pt x="213" y="985"/>
                  <a:pt x="213" y="985"/>
                  <a:pt x="199" y="990"/>
                </a:cubicBezTo>
                <a:cubicBezTo>
                  <a:pt x="162" y="1003"/>
                  <a:pt x="140" y="1018"/>
                  <a:pt x="152" y="1022"/>
                </a:cubicBezTo>
                <a:cubicBezTo>
                  <a:pt x="154" y="1023"/>
                  <a:pt x="167" y="1018"/>
                  <a:pt x="181" y="1011"/>
                </a:cubicBezTo>
                <a:cubicBezTo>
                  <a:pt x="195" y="1004"/>
                  <a:pt x="209" y="998"/>
                  <a:pt x="212" y="998"/>
                </a:cubicBezTo>
                <a:cubicBezTo>
                  <a:pt x="216" y="998"/>
                  <a:pt x="223" y="1002"/>
                  <a:pt x="229" y="1009"/>
                </a:cubicBezTo>
                <a:cubicBezTo>
                  <a:pt x="240" y="1021"/>
                  <a:pt x="240" y="1022"/>
                  <a:pt x="222" y="1034"/>
                </a:cubicBezTo>
                <a:cubicBezTo>
                  <a:pt x="216" y="1039"/>
                  <a:pt x="208" y="1046"/>
                  <a:pt x="204" y="1052"/>
                </a:cubicBezTo>
                <a:cubicBezTo>
                  <a:pt x="197" y="1061"/>
                  <a:pt x="197" y="1062"/>
                  <a:pt x="202" y="1066"/>
                </a:cubicBezTo>
                <a:cubicBezTo>
                  <a:pt x="205" y="1068"/>
                  <a:pt x="211" y="1070"/>
                  <a:pt x="216" y="1070"/>
                </a:cubicBezTo>
                <a:cubicBezTo>
                  <a:pt x="224" y="1070"/>
                  <a:pt x="224" y="1070"/>
                  <a:pt x="219" y="1075"/>
                </a:cubicBezTo>
                <a:cubicBezTo>
                  <a:pt x="216" y="1078"/>
                  <a:pt x="211" y="1082"/>
                  <a:pt x="209" y="1085"/>
                </a:cubicBezTo>
                <a:cubicBezTo>
                  <a:pt x="204" y="1089"/>
                  <a:pt x="204" y="1090"/>
                  <a:pt x="210" y="1097"/>
                </a:cubicBezTo>
                <a:cubicBezTo>
                  <a:pt x="214" y="1103"/>
                  <a:pt x="217" y="1104"/>
                  <a:pt x="229" y="1101"/>
                </a:cubicBezTo>
                <a:cubicBezTo>
                  <a:pt x="241" y="1099"/>
                  <a:pt x="243" y="1099"/>
                  <a:pt x="243" y="1104"/>
                </a:cubicBezTo>
                <a:cubicBezTo>
                  <a:pt x="244" y="1108"/>
                  <a:pt x="241" y="1110"/>
                  <a:pt x="235" y="1110"/>
                </a:cubicBezTo>
                <a:cubicBezTo>
                  <a:pt x="224" y="1111"/>
                  <a:pt x="176" y="1129"/>
                  <a:pt x="164" y="1136"/>
                </a:cubicBezTo>
                <a:cubicBezTo>
                  <a:pt x="155" y="1142"/>
                  <a:pt x="153" y="1150"/>
                  <a:pt x="158" y="1153"/>
                </a:cubicBezTo>
                <a:cubicBezTo>
                  <a:pt x="159" y="1154"/>
                  <a:pt x="166" y="1151"/>
                  <a:pt x="173" y="1146"/>
                </a:cubicBezTo>
                <a:cubicBezTo>
                  <a:pt x="180" y="1141"/>
                  <a:pt x="190" y="1136"/>
                  <a:pt x="195" y="1134"/>
                </a:cubicBezTo>
                <a:cubicBezTo>
                  <a:pt x="201" y="1133"/>
                  <a:pt x="211" y="1129"/>
                  <a:pt x="218" y="1126"/>
                </a:cubicBezTo>
                <a:cubicBezTo>
                  <a:pt x="238" y="1118"/>
                  <a:pt x="257" y="1118"/>
                  <a:pt x="263" y="1126"/>
                </a:cubicBezTo>
                <a:cubicBezTo>
                  <a:pt x="267" y="1131"/>
                  <a:pt x="272" y="1132"/>
                  <a:pt x="282" y="1132"/>
                </a:cubicBezTo>
                <a:cubicBezTo>
                  <a:pt x="289" y="1132"/>
                  <a:pt x="301" y="1132"/>
                  <a:pt x="308" y="1133"/>
                </a:cubicBezTo>
                <a:cubicBezTo>
                  <a:pt x="318" y="1135"/>
                  <a:pt x="319" y="1136"/>
                  <a:pt x="314" y="1138"/>
                </a:cubicBezTo>
                <a:cubicBezTo>
                  <a:pt x="311" y="1140"/>
                  <a:pt x="302" y="1140"/>
                  <a:pt x="293" y="1140"/>
                </a:cubicBezTo>
                <a:cubicBezTo>
                  <a:pt x="278" y="1138"/>
                  <a:pt x="237" y="1147"/>
                  <a:pt x="238" y="1152"/>
                </a:cubicBezTo>
                <a:cubicBezTo>
                  <a:pt x="238" y="1153"/>
                  <a:pt x="245" y="1153"/>
                  <a:pt x="255" y="1151"/>
                </a:cubicBezTo>
                <a:cubicBezTo>
                  <a:pt x="264" y="1149"/>
                  <a:pt x="277" y="1148"/>
                  <a:pt x="283" y="1148"/>
                </a:cubicBezTo>
                <a:cubicBezTo>
                  <a:pt x="342" y="1148"/>
                  <a:pt x="354" y="1147"/>
                  <a:pt x="341" y="1146"/>
                </a:cubicBezTo>
                <a:cubicBezTo>
                  <a:pt x="332" y="1145"/>
                  <a:pt x="324" y="1144"/>
                  <a:pt x="323" y="1142"/>
                </a:cubicBezTo>
                <a:cubicBezTo>
                  <a:pt x="320" y="1138"/>
                  <a:pt x="341" y="1139"/>
                  <a:pt x="357" y="1143"/>
                </a:cubicBezTo>
                <a:cubicBezTo>
                  <a:pt x="366" y="1145"/>
                  <a:pt x="378" y="1148"/>
                  <a:pt x="384" y="1148"/>
                </a:cubicBezTo>
                <a:cubicBezTo>
                  <a:pt x="390" y="1149"/>
                  <a:pt x="397" y="1150"/>
                  <a:pt x="400" y="1151"/>
                </a:cubicBezTo>
                <a:cubicBezTo>
                  <a:pt x="404" y="1152"/>
                  <a:pt x="407" y="1152"/>
                  <a:pt x="407" y="1152"/>
                </a:cubicBezTo>
                <a:cubicBezTo>
                  <a:pt x="408" y="1152"/>
                  <a:pt x="407" y="1154"/>
                  <a:pt x="405" y="1156"/>
                </a:cubicBezTo>
                <a:cubicBezTo>
                  <a:pt x="403" y="1158"/>
                  <a:pt x="399" y="1159"/>
                  <a:pt x="396" y="1158"/>
                </a:cubicBezTo>
                <a:cubicBezTo>
                  <a:pt x="393" y="1157"/>
                  <a:pt x="389" y="1156"/>
                  <a:pt x="386" y="1155"/>
                </a:cubicBezTo>
                <a:cubicBezTo>
                  <a:pt x="383" y="1154"/>
                  <a:pt x="380" y="1155"/>
                  <a:pt x="380" y="1157"/>
                </a:cubicBezTo>
                <a:cubicBezTo>
                  <a:pt x="380" y="1159"/>
                  <a:pt x="384" y="1161"/>
                  <a:pt x="389" y="1160"/>
                </a:cubicBezTo>
                <a:cubicBezTo>
                  <a:pt x="399" y="1160"/>
                  <a:pt x="399" y="1165"/>
                  <a:pt x="389" y="1172"/>
                </a:cubicBezTo>
                <a:cubicBezTo>
                  <a:pt x="380" y="1179"/>
                  <a:pt x="381" y="1185"/>
                  <a:pt x="391" y="1184"/>
                </a:cubicBezTo>
                <a:cubicBezTo>
                  <a:pt x="396" y="1184"/>
                  <a:pt x="398" y="1186"/>
                  <a:pt x="398" y="1190"/>
                </a:cubicBezTo>
                <a:cubicBezTo>
                  <a:pt x="399" y="1194"/>
                  <a:pt x="399" y="1195"/>
                  <a:pt x="401" y="1192"/>
                </a:cubicBezTo>
                <a:cubicBezTo>
                  <a:pt x="402" y="1188"/>
                  <a:pt x="413" y="1187"/>
                  <a:pt x="440" y="1188"/>
                </a:cubicBezTo>
                <a:cubicBezTo>
                  <a:pt x="442" y="1188"/>
                  <a:pt x="441" y="1191"/>
                  <a:pt x="440" y="1194"/>
                </a:cubicBezTo>
                <a:cubicBezTo>
                  <a:pt x="435" y="1202"/>
                  <a:pt x="439" y="1204"/>
                  <a:pt x="452" y="1199"/>
                </a:cubicBezTo>
                <a:cubicBezTo>
                  <a:pt x="465" y="1195"/>
                  <a:pt x="487" y="1195"/>
                  <a:pt x="489" y="1200"/>
                </a:cubicBezTo>
                <a:cubicBezTo>
                  <a:pt x="489" y="1202"/>
                  <a:pt x="491" y="1202"/>
                  <a:pt x="492" y="1201"/>
                </a:cubicBezTo>
                <a:cubicBezTo>
                  <a:pt x="493" y="1200"/>
                  <a:pt x="502" y="1204"/>
                  <a:pt x="512" y="1209"/>
                </a:cubicBezTo>
                <a:cubicBezTo>
                  <a:pt x="528" y="1217"/>
                  <a:pt x="529" y="1218"/>
                  <a:pt x="522" y="1219"/>
                </a:cubicBezTo>
                <a:cubicBezTo>
                  <a:pt x="490" y="1222"/>
                  <a:pt x="456" y="1219"/>
                  <a:pt x="437" y="1211"/>
                </a:cubicBezTo>
                <a:cubicBezTo>
                  <a:pt x="433" y="1209"/>
                  <a:pt x="432" y="1210"/>
                  <a:pt x="433" y="1212"/>
                </a:cubicBezTo>
                <a:cubicBezTo>
                  <a:pt x="435" y="1216"/>
                  <a:pt x="405" y="1226"/>
                  <a:pt x="399" y="1223"/>
                </a:cubicBezTo>
                <a:cubicBezTo>
                  <a:pt x="394" y="1221"/>
                  <a:pt x="379" y="1232"/>
                  <a:pt x="379" y="1237"/>
                </a:cubicBezTo>
                <a:cubicBezTo>
                  <a:pt x="379" y="1239"/>
                  <a:pt x="382" y="1240"/>
                  <a:pt x="386" y="1238"/>
                </a:cubicBezTo>
                <a:cubicBezTo>
                  <a:pt x="399" y="1233"/>
                  <a:pt x="426" y="1231"/>
                  <a:pt x="430" y="1234"/>
                </a:cubicBezTo>
                <a:cubicBezTo>
                  <a:pt x="432" y="1236"/>
                  <a:pt x="434" y="1236"/>
                  <a:pt x="435" y="1234"/>
                </a:cubicBezTo>
                <a:cubicBezTo>
                  <a:pt x="438" y="1225"/>
                  <a:pt x="483" y="1230"/>
                  <a:pt x="515" y="1243"/>
                </a:cubicBezTo>
                <a:cubicBezTo>
                  <a:pt x="524" y="1247"/>
                  <a:pt x="546" y="1254"/>
                  <a:pt x="565" y="1260"/>
                </a:cubicBezTo>
                <a:cubicBezTo>
                  <a:pt x="609" y="1273"/>
                  <a:pt x="638" y="1282"/>
                  <a:pt x="647" y="1284"/>
                </a:cubicBezTo>
                <a:cubicBezTo>
                  <a:pt x="654" y="1287"/>
                  <a:pt x="654" y="1287"/>
                  <a:pt x="641" y="1293"/>
                </a:cubicBezTo>
                <a:cubicBezTo>
                  <a:pt x="638" y="1294"/>
                  <a:pt x="636" y="1296"/>
                  <a:pt x="637" y="1297"/>
                </a:cubicBezTo>
                <a:cubicBezTo>
                  <a:pt x="638" y="1298"/>
                  <a:pt x="643" y="1296"/>
                  <a:pt x="649" y="1293"/>
                </a:cubicBezTo>
                <a:cubicBezTo>
                  <a:pt x="660" y="1287"/>
                  <a:pt x="660" y="1287"/>
                  <a:pt x="660" y="1287"/>
                </a:cubicBezTo>
                <a:cubicBezTo>
                  <a:pt x="719" y="1308"/>
                  <a:pt x="719" y="1308"/>
                  <a:pt x="719" y="1308"/>
                </a:cubicBezTo>
                <a:cubicBezTo>
                  <a:pt x="752" y="1320"/>
                  <a:pt x="787" y="1333"/>
                  <a:pt x="796" y="1336"/>
                </a:cubicBezTo>
                <a:cubicBezTo>
                  <a:pt x="805" y="1339"/>
                  <a:pt x="824" y="1345"/>
                  <a:pt x="838" y="1350"/>
                </a:cubicBezTo>
                <a:cubicBezTo>
                  <a:pt x="852" y="1355"/>
                  <a:pt x="865" y="1359"/>
                  <a:pt x="867" y="1359"/>
                </a:cubicBezTo>
                <a:cubicBezTo>
                  <a:pt x="870" y="1359"/>
                  <a:pt x="873" y="1361"/>
                  <a:pt x="874" y="1363"/>
                </a:cubicBezTo>
                <a:cubicBezTo>
                  <a:pt x="876" y="1366"/>
                  <a:pt x="882" y="1368"/>
                  <a:pt x="888" y="1369"/>
                </a:cubicBezTo>
                <a:cubicBezTo>
                  <a:pt x="894" y="1370"/>
                  <a:pt x="908" y="1372"/>
                  <a:pt x="918" y="1373"/>
                </a:cubicBezTo>
                <a:cubicBezTo>
                  <a:pt x="929" y="1375"/>
                  <a:pt x="941" y="1376"/>
                  <a:pt x="946" y="1377"/>
                </a:cubicBezTo>
                <a:cubicBezTo>
                  <a:pt x="953" y="1378"/>
                  <a:pt x="953" y="1378"/>
                  <a:pt x="948" y="1375"/>
                </a:cubicBezTo>
                <a:cubicBezTo>
                  <a:pt x="944" y="1374"/>
                  <a:pt x="933" y="1371"/>
                  <a:pt x="923" y="1369"/>
                </a:cubicBezTo>
                <a:cubicBezTo>
                  <a:pt x="913" y="1368"/>
                  <a:pt x="901" y="1366"/>
                  <a:pt x="897" y="1365"/>
                </a:cubicBezTo>
                <a:cubicBezTo>
                  <a:pt x="891" y="1363"/>
                  <a:pt x="891" y="1363"/>
                  <a:pt x="900" y="1360"/>
                </a:cubicBezTo>
                <a:cubicBezTo>
                  <a:pt x="909" y="1357"/>
                  <a:pt x="909" y="1357"/>
                  <a:pt x="901" y="1357"/>
                </a:cubicBezTo>
                <a:cubicBezTo>
                  <a:pt x="896" y="1357"/>
                  <a:pt x="890" y="1355"/>
                  <a:pt x="887" y="1352"/>
                </a:cubicBezTo>
                <a:cubicBezTo>
                  <a:pt x="882" y="1348"/>
                  <a:pt x="883" y="1347"/>
                  <a:pt x="904" y="1347"/>
                </a:cubicBezTo>
                <a:cubicBezTo>
                  <a:pt x="916" y="1347"/>
                  <a:pt x="926" y="1348"/>
                  <a:pt x="927" y="1349"/>
                </a:cubicBezTo>
                <a:cubicBezTo>
                  <a:pt x="927" y="1353"/>
                  <a:pt x="941" y="1354"/>
                  <a:pt x="948" y="1351"/>
                </a:cubicBezTo>
                <a:cubicBezTo>
                  <a:pt x="953" y="1349"/>
                  <a:pt x="950" y="1348"/>
                  <a:pt x="931" y="1343"/>
                </a:cubicBezTo>
                <a:cubicBezTo>
                  <a:pt x="919" y="1341"/>
                  <a:pt x="907" y="1337"/>
                  <a:pt x="905" y="1336"/>
                </a:cubicBezTo>
                <a:cubicBezTo>
                  <a:pt x="902" y="1332"/>
                  <a:pt x="920" y="1331"/>
                  <a:pt x="930" y="1335"/>
                </a:cubicBezTo>
                <a:cubicBezTo>
                  <a:pt x="935" y="1336"/>
                  <a:pt x="942" y="1338"/>
                  <a:pt x="947" y="1339"/>
                </a:cubicBezTo>
                <a:cubicBezTo>
                  <a:pt x="953" y="1340"/>
                  <a:pt x="954" y="1340"/>
                  <a:pt x="951" y="1337"/>
                </a:cubicBezTo>
                <a:cubicBezTo>
                  <a:pt x="947" y="1334"/>
                  <a:pt x="948" y="1334"/>
                  <a:pt x="956" y="1335"/>
                </a:cubicBezTo>
                <a:cubicBezTo>
                  <a:pt x="961" y="1336"/>
                  <a:pt x="977" y="1337"/>
                  <a:pt x="993" y="1337"/>
                </a:cubicBezTo>
                <a:cubicBezTo>
                  <a:pt x="1010" y="1338"/>
                  <a:pt x="1018" y="1339"/>
                  <a:pt x="1015" y="1341"/>
                </a:cubicBezTo>
                <a:cubicBezTo>
                  <a:pt x="1011" y="1343"/>
                  <a:pt x="1012" y="1344"/>
                  <a:pt x="1021" y="1344"/>
                </a:cubicBezTo>
                <a:cubicBezTo>
                  <a:pt x="1045" y="1345"/>
                  <a:pt x="1084" y="1342"/>
                  <a:pt x="1085" y="1340"/>
                </a:cubicBezTo>
                <a:cubicBezTo>
                  <a:pt x="1086" y="1338"/>
                  <a:pt x="1093" y="1338"/>
                  <a:pt x="1102" y="1339"/>
                </a:cubicBezTo>
                <a:cubicBezTo>
                  <a:pt x="1117" y="1340"/>
                  <a:pt x="1117" y="1340"/>
                  <a:pt x="1113" y="1345"/>
                </a:cubicBezTo>
                <a:cubicBezTo>
                  <a:pt x="1104" y="1353"/>
                  <a:pt x="1106" y="1360"/>
                  <a:pt x="1118" y="1359"/>
                </a:cubicBezTo>
                <a:cubicBezTo>
                  <a:pt x="1128" y="1358"/>
                  <a:pt x="1128" y="1358"/>
                  <a:pt x="1121" y="1355"/>
                </a:cubicBezTo>
                <a:cubicBezTo>
                  <a:pt x="1114" y="1352"/>
                  <a:pt x="1114" y="1352"/>
                  <a:pt x="1114" y="1352"/>
                </a:cubicBezTo>
                <a:cubicBezTo>
                  <a:pt x="1121" y="1349"/>
                  <a:pt x="1121" y="1349"/>
                  <a:pt x="1121" y="1349"/>
                </a:cubicBezTo>
                <a:cubicBezTo>
                  <a:pt x="1130" y="1345"/>
                  <a:pt x="1143" y="1344"/>
                  <a:pt x="1143" y="1347"/>
                </a:cubicBezTo>
                <a:cubicBezTo>
                  <a:pt x="1143" y="1349"/>
                  <a:pt x="1146" y="1350"/>
                  <a:pt x="1149" y="1350"/>
                </a:cubicBezTo>
                <a:cubicBezTo>
                  <a:pt x="1152" y="1350"/>
                  <a:pt x="1161" y="1352"/>
                  <a:pt x="1167" y="1354"/>
                </a:cubicBezTo>
                <a:cubicBezTo>
                  <a:pt x="1175" y="1357"/>
                  <a:pt x="1180" y="1358"/>
                  <a:pt x="1180" y="1355"/>
                </a:cubicBezTo>
                <a:cubicBezTo>
                  <a:pt x="1181" y="1353"/>
                  <a:pt x="1186" y="1352"/>
                  <a:pt x="1190" y="1353"/>
                </a:cubicBezTo>
                <a:cubicBezTo>
                  <a:pt x="1194" y="1354"/>
                  <a:pt x="1199" y="1353"/>
                  <a:pt x="1199" y="1351"/>
                </a:cubicBezTo>
                <a:cubicBezTo>
                  <a:pt x="1200" y="1349"/>
                  <a:pt x="1198" y="1348"/>
                  <a:pt x="1194" y="1348"/>
                </a:cubicBezTo>
                <a:cubicBezTo>
                  <a:pt x="1169" y="1348"/>
                  <a:pt x="1145" y="1345"/>
                  <a:pt x="1145" y="1340"/>
                </a:cubicBezTo>
                <a:cubicBezTo>
                  <a:pt x="1145" y="1338"/>
                  <a:pt x="1147" y="1338"/>
                  <a:pt x="1150" y="1339"/>
                </a:cubicBezTo>
                <a:cubicBezTo>
                  <a:pt x="1153" y="1340"/>
                  <a:pt x="1171" y="1340"/>
                  <a:pt x="1190" y="1339"/>
                </a:cubicBezTo>
                <a:cubicBezTo>
                  <a:pt x="1223" y="1337"/>
                  <a:pt x="1236" y="1338"/>
                  <a:pt x="1274" y="1345"/>
                </a:cubicBezTo>
                <a:cubicBezTo>
                  <a:pt x="1291" y="1348"/>
                  <a:pt x="1296" y="1345"/>
                  <a:pt x="1280" y="1341"/>
                </a:cubicBezTo>
                <a:cubicBezTo>
                  <a:pt x="1264" y="1336"/>
                  <a:pt x="1262" y="1331"/>
                  <a:pt x="1277" y="1330"/>
                </a:cubicBezTo>
                <a:cubicBezTo>
                  <a:pt x="1285" y="1330"/>
                  <a:pt x="1287" y="1331"/>
                  <a:pt x="1284" y="1333"/>
                </a:cubicBezTo>
                <a:cubicBezTo>
                  <a:pt x="1278" y="1339"/>
                  <a:pt x="1287" y="1340"/>
                  <a:pt x="1313" y="1338"/>
                </a:cubicBezTo>
                <a:cubicBezTo>
                  <a:pt x="1329" y="1336"/>
                  <a:pt x="1342" y="1337"/>
                  <a:pt x="1349" y="1339"/>
                </a:cubicBezTo>
                <a:cubicBezTo>
                  <a:pt x="1355" y="1342"/>
                  <a:pt x="1362" y="1343"/>
                  <a:pt x="1364" y="1341"/>
                </a:cubicBezTo>
                <a:cubicBezTo>
                  <a:pt x="1366" y="1340"/>
                  <a:pt x="1366" y="1341"/>
                  <a:pt x="1366" y="1343"/>
                </a:cubicBezTo>
                <a:cubicBezTo>
                  <a:pt x="1365" y="1345"/>
                  <a:pt x="1365" y="1346"/>
                  <a:pt x="1367" y="1346"/>
                </a:cubicBezTo>
                <a:cubicBezTo>
                  <a:pt x="1369" y="1346"/>
                  <a:pt x="1370" y="1344"/>
                  <a:pt x="1370" y="1341"/>
                </a:cubicBezTo>
                <a:cubicBezTo>
                  <a:pt x="1369" y="1336"/>
                  <a:pt x="1366" y="1335"/>
                  <a:pt x="1356" y="1336"/>
                </a:cubicBezTo>
                <a:cubicBezTo>
                  <a:pt x="1355" y="1336"/>
                  <a:pt x="1354" y="1335"/>
                  <a:pt x="1354" y="1333"/>
                </a:cubicBezTo>
                <a:cubicBezTo>
                  <a:pt x="1356" y="1329"/>
                  <a:pt x="1394" y="1331"/>
                  <a:pt x="1398" y="1335"/>
                </a:cubicBezTo>
                <a:cubicBezTo>
                  <a:pt x="1399" y="1336"/>
                  <a:pt x="1405" y="1338"/>
                  <a:pt x="1410" y="1337"/>
                </a:cubicBezTo>
                <a:cubicBezTo>
                  <a:pt x="1416" y="1337"/>
                  <a:pt x="1429" y="1339"/>
                  <a:pt x="1440" y="1342"/>
                </a:cubicBezTo>
                <a:cubicBezTo>
                  <a:pt x="1459" y="1347"/>
                  <a:pt x="1459" y="1347"/>
                  <a:pt x="1459" y="1347"/>
                </a:cubicBezTo>
                <a:cubicBezTo>
                  <a:pt x="1437" y="1351"/>
                  <a:pt x="1437" y="1351"/>
                  <a:pt x="1437" y="1351"/>
                </a:cubicBezTo>
                <a:cubicBezTo>
                  <a:pt x="1412" y="1355"/>
                  <a:pt x="1396" y="1356"/>
                  <a:pt x="1385" y="1353"/>
                </a:cubicBezTo>
                <a:cubicBezTo>
                  <a:pt x="1376" y="1350"/>
                  <a:pt x="1367" y="1352"/>
                  <a:pt x="1368" y="1357"/>
                </a:cubicBezTo>
                <a:cubicBezTo>
                  <a:pt x="1368" y="1359"/>
                  <a:pt x="1374" y="1360"/>
                  <a:pt x="1381" y="1359"/>
                </a:cubicBezTo>
                <a:cubicBezTo>
                  <a:pt x="1399" y="1358"/>
                  <a:pt x="1402" y="1364"/>
                  <a:pt x="1386" y="1368"/>
                </a:cubicBezTo>
                <a:cubicBezTo>
                  <a:pt x="1373" y="1371"/>
                  <a:pt x="1298" y="1372"/>
                  <a:pt x="1295" y="1369"/>
                </a:cubicBezTo>
                <a:cubicBezTo>
                  <a:pt x="1292" y="1366"/>
                  <a:pt x="1317" y="1359"/>
                  <a:pt x="1340" y="1357"/>
                </a:cubicBezTo>
                <a:cubicBezTo>
                  <a:pt x="1359" y="1356"/>
                  <a:pt x="1363" y="1354"/>
                  <a:pt x="1357" y="1352"/>
                </a:cubicBezTo>
                <a:cubicBezTo>
                  <a:pt x="1350" y="1350"/>
                  <a:pt x="1300" y="1357"/>
                  <a:pt x="1290" y="1363"/>
                </a:cubicBezTo>
                <a:cubicBezTo>
                  <a:pt x="1288" y="1364"/>
                  <a:pt x="1286" y="1363"/>
                  <a:pt x="1286" y="1361"/>
                </a:cubicBezTo>
                <a:cubicBezTo>
                  <a:pt x="1286" y="1360"/>
                  <a:pt x="1289" y="1357"/>
                  <a:pt x="1293" y="1356"/>
                </a:cubicBezTo>
                <a:cubicBezTo>
                  <a:pt x="1299" y="1355"/>
                  <a:pt x="1299" y="1354"/>
                  <a:pt x="1290" y="1354"/>
                </a:cubicBezTo>
                <a:cubicBezTo>
                  <a:pt x="1282" y="1354"/>
                  <a:pt x="1281" y="1355"/>
                  <a:pt x="1282" y="1359"/>
                </a:cubicBezTo>
                <a:cubicBezTo>
                  <a:pt x="1284" y="1365"/>
                  <a:pt x="1279" y="1367"/>
                  <a:pt x="1276" y="1361"/>
                </a:cubicBezTo>
                <a:cubicBezTo>
                  <a:pt x="1275" y="1359"/>
                  <a:pt x="1273" y="1359"/>
                  <a:pt x="1272" y="1360"/>
                </a:cubicBezTo>
                <a:cubicBezTo>
                  <a:pt x="1271" y="1361"/>
                  <a:pt x="1262" y="1363"/>
                  <a:pt x="1253" y="1364"/>
                </a:cubicBezTo>
                <a:cubicBezTo>
                  <a:pt x="1243" y="1365"/>
                  <a:pt x="1230" y="1368"/>
                  <a:pt x="1224" y="1369"/>
                </a:cubicBezTo>
                <a:cubicBezTo>
                  <a:pt x="1217" y="1371"/>
                  <a:pt x="1212" y="1371"/>
                  <a:pt x="1211" y="1369"/>
                </a:cubicBezTo>
                <a:cubicBezTo>
                  <a:pt x="1210" y="1367"/>
                  <a:pt x="1210" y="1365"/>
                  <a:pt x="1212" y="1365"/>
                </a:cubicBezTo>
                <a:cubicBezTo>
                  <a:pt x="1213" y="1365"/>
                  <a:pt x="1215" y="1363"/>
                  <a:pt x="1215" y="1361"/>
                </a:cubicBezTo>
                <a:cubicBezTo>
                  <a:pt x="1215" y="1359"/>
                  <a:pt x="1212" y="1360"/>
                  <a:pt x="1209" y="1362"/>
                </a:cubicBezTo>
                <a:cubicBezTo>
                  <a:pt x="1201" y="1368"/>
                  <a:pt x="1195" y="1376"/>
                  <a:pt x="1197" y="1378"/>
                </a:cubicBezTo>
                <a:cubicBezTo>
                  <a:pt x="1198" y="1379"/>
                  <a:pt x="1260" y="1386"/>
                  <a:pt x="1266" y="1386"/>
                </a:cubicBezTo>
                <a:cubicBezTo>
                  <a:pt x="1267" y="1386"/>
                  <a:pt x="1268" y="1387"/>
                  <a:pt x="1267" y="1389"/>
                </a:cubicBezTo>
                <a:cubicBezTo>
                  <a:pt x="1266" y="1390"/>
                  <a:pt x="1309" y="1389"/>
                  <a:pt x="1363" y="1387"/>
                </a:cubicBezTo>
                <a:cubicBezTo>
                  <a:pt x="1438" y="1384"/>
                  <a:pt x="1460" y="1383"/>
                  <a:pt x="1463" y="1379"/>
                </a:cubicBezTo>
                <a:cubicBezTo>
                  <a:pt x="1466" y="1376"/>
                  <a:pt x="1473" y="1375"/>
                  <a:pt x="1486" y="1376"/>
                </a:cubicBezTo>
                <a:cubicBezTo>
                  <a:pt x="1496" y="1377"/>
                  <a:pt x="1517" y="1378"/>
                  <a:pt x="1533" y="1379"/>
                </a:cubicBezTo>
                <a:cubicBezTo>
                  <a:pt x="1562" y="1380"/>
                  <a:pt x="1584" y="1387"/>
                  <a:pt x="1596" y="1399"/>
                </a:cubicBezTo>
                <a:cubicBezTo>
                  <a:pt x="1602" y="1406"/>
                  <a:pt x="1638" y="1417"/>
                  <a:pt x="1654" y="1417"/>
                </a:cubicBezTo>
                <a:cubicBezTo>
                  <a:pt x="1660" y="1417"/>
                  <a:pt x="1673" y="1419"/>
                  <a:pt x="1682" y="1421"/>
                </a:cubicBezTo>
                <a:cubicBezTo>
                  <a:pt x="1691" y="1423"/>
                  <a:pt x="1712" y="1428"/>
                  <a:pt x="1729" y="1431"/>
                </a:cubicBezTo>
                <a:cubicBezTo>
                  <a:pt x="1746" y="1435"/>
                  <a:pt x="1762" y="1440"/>
                  <a:pt x="1766" y="1442"/>
                </a:cubicBezTo>
                <a:cubicBezTo>
                  <a:pt x="1770" y="1444"/>
                  <a:pt x="1779" y="1447"/>
                  <a:pt x="1787" y="1448"/>
                </a:cubicBezTo>
                <a:cubicBezTo>
                  <a:pt x="1787" y="1448"/>
                  <a:pt x="1787" y="1448"/>
                  <a:pt x="1787" y="1448"/>
                </a:cubicBezTo>
                <a:cubicBezTo>
                  <a:pt x="1795" y="1449"/>
                  <a:pt x="1802" y="1450"/>
                  <a:pt x="1804" y="1450"/>
                </a:cubicBezTo>
                <a:cubicBezTo>
                  <a:pt x="1808" y="1451"/>
                  <a:pt x="1795" y="1442"/>
                  <a:pt x="1788" y="1440"/>
                </a:cubicBezTo>
                <a:cubicBezTo>
                  <a:pt x="1760" y="1431"/>
                  <a:pt x="1716" y="1415"/>
                  <a:pt x="1713" y="1412"/>
                </a:cubicBezTo>
                <a:cubicBezTo>
                  <a:pt x="1712" y="1410"/>
                  <a:pt x="1703" y="1407"/>
                  <a:pt x="1695" y="1406"/>
                </a:cubicBezTo>
                <a:cubicBezTo>
                  <a:pt x="1687" y="1406"/>
                  <a:pt x="1675" y="1401"/>
                  <a:pt x="1667" y="1397"/>
                </a:cubicBezTo>
                <a:cubicBezTo>
                  <a:pt x="1656" y="1391"/>
                  <a:pt x="1653" y="1390"/>
                  <a:pt x="1649" y="1395"/>
                </a:cubicBezTo>
                <a:cubicBezTo>
                  <a:pt x="1646" y="1397"/>
                  <a:pt x="1645" y="1401"/>
                  <a:pt x="1646" y="1402"/>
                </a:cubicBezTo>
                <a:cubicBezTo>
                  <a:pt x="1653" y="1411"/>
                  <a:pt x="1592" y="1396"/>
                  <a:pt x="1584" y="1387"/>
                </a:cubicBezTo>
                <a:cubicBezTo>
                  <a:pt x="1581" y="1382"/>
                  <a:pt x="1583" y="1382"/>
                  <a:pt x="1661" y="1383"/>
                </a:cubicBezTo>
                <a:cubicBezTo>
                  <a:pt x="1711" y="1383"/>
                  <a:pt x="1725" y="1384"/>
                  <a:pt x="1747" y="1390"/>
                </a:cubicBezTo>
                <a:cubicBezTo>
                  <a:pt x="1762" y="1394"/>
                  <a:pt x="1777" y="1398"/>
                  <a:pt x="1782" y="1399"/>
                </a:cubicBezTo>
                <a:cubicBezTo>
                  <a:pt x="1790" y="1400"/>
                  <a:pt x="1790" y="1400"/>
                  <a:pt x="1790" y="1400"/>
                </a:cubicBezTo>
                <a:cubicBezTo>
                  <a:pt x="1781" y="1395"/>
                  <a:pt x="1781" y="1395"/>
                  <a:pt x="1781" y="1395"/>
                </a:cubicBezTo>
                <a:cubicBezTo>
                  <a:pt x="1776" y="1393"/>
                  <a:pt x="1772" y="1390"/>
                  <a:pt x="1772" y="1389"/>
                </a:cubicBezTo>
                <a:cubicBezTo>
                  <a:pt x="1772" y="1389"/>
                  <a:pt x="1783" y="1387"/>
                  <a:pt x="1797" y="1386"/>
                </a:cubicBezTo>
                <a:cubicBezTo>
                  <a:pt x="1820" y="1384"/>
                  <a:pt x="1824" y="1385"/>
                  <a:pt x="1828" y="1390"/>
                </a:cubicBezTo>
                <a:cubicBezTo>
                  <a:pt x="1833" y="1396"/>
                  <a:pt x="1838" y="1396"/>
                  <a:pt x="1883" y="1394"/>
                </a:cubicBezTo>
                <a:close/>
              </a:path>
            </a:pathLst>
          </a:custGeom>
          <a:solidFill>
            <a:srgbClr val="847178"/>
          </a:solidFill>
          <a:ln>
            <a:noFill/>
          </a:ln>
        </p:spPr>
        <p:txBody>
          <a:bodyPr vert="horz" wrap="square" lIns="91440" tIns="45720" rIns="91440" bIns="45720" numCol="1" anchor="t" anchorCtr="0" compatLnSpc="1"/>
          <a:lstStyle/>
          <a:p>
            <a:endParaRPr lang="zh-CN" altLang="en-US" dirty="0">
              <a:solidFill>
                <a:schemeClr val="tx1">
                  <a:lumMod val="50000"/>
                </a:schemeClr>
              </a:solidFill>
            </a:endParaRPr>
          </a:p>
        </p:txBody>
      </p:sp>
      <p:pic>
        <p:nvPicPr>
          <p:cNvPr id="102" name="图片 101"/>
          <p:cNvPicPr/>
          <p:nvPr/>
        </p:nvPicPr>
        <p:blipFill>
          <a:blip r:embed="rId4">
            <a:alphaModFix amt="25000"/>
            <a:clrChange>
              <a:clrFrom>
                <a:srgbClr val="FFFFFF">
                  <a:alpha val="100000"/>
                </a:srgbClr>
              </a:clrFrom>
              <a:clrTo>
                <a:srgbClr val="FFFFFF">
                  <a:alpha val="100000"/>
                  <a:alpha val="0"/>
                </a:srgbClr>
              </a:clrTo>
            </a:clrChange>
          </a:blip>
          <a:srcRect l="28617" r="36884" b="77857"/>
          <a:stretch>
            <a:fillRect/>
          </a:stretch>
        </p:blipFill>
        <p:spPr>
          <a:xfrm>
            <a:off x="9768840" y="4914265"/>
            <a:ext cx="2423160" cy="1514475"/>
          </a:xfrm>
          <a:prstGeom prst="rect">
            <a:avLst/>
          </a:prstGeom>
          <a:noFill/>
          <a:ln w="9525">
            <a:noFill/>
          </a:ln>
        </p:spPr>
      </p:pic>
      <p:pic>
        <p:nvPicPr>
          <p:cNvPr id="2" name="图片 1" descr="图片1"/>
          <p:cNvPicPr>
            <a:picLocks noChangeAspect="1"/>
          </p:cNvPicPr>
          <p:nvPr/>
        </p:nvPicPr>
        <p:blipFill>
          <a:blip r:embed="rId5"/>
          <a:stretch>
            <a:fillRect/>
          </a:stretch>
        </p:blipFill>
        <p:spPr>
          <a:xfrm>
            <a:off x="7647940" y="1052830"/>
            <a:ext cx="2206625" cy="926465"/>
          </a:xfrm>
          <a:prstGeom prst="rect">
            <a:avLst/>
          </a:prstGeom>
        </p:spPr>
      </p:pic>
      <p:pic>
        <p:nvPicPr>
          <p:cNvPr id="3" name="图片 2" descr="图片2"/>
          <p:cNvPicPr>
            <a:picLocks noChangeAspect="1"/>
          </p:cNvPicPr>
          <p:nvPr/>
        </p:nvPicPr>
        <p:blipFill>
          <a:blip r:embed="rId6"/>
          <a:stretch>
            <a:fillRect/>
          </a:stretch>
        </p:blipFill>
        <p:spPr>
          <a:xfrm>
            <a:off x="4804410" y="2080895"/>
            <a:ext cx="7455535" cy="2731135"/>
          </a:xfrm>
          <a:prstGeom prst="rect">
            <a:avLst/>
          </a:prstGeom>
        </p:spPr>
      </p:pic>
    </p:spTree>
    <p:custDataLst>
      <p:tags r:id="rId7"/>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114935" y="94996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（三）汉初的政治制度</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TextBox 16"/>
          <p:cNvSpPr txBox="1"/>
          <p:nvPr>
            <p:custDataLst>
              <p:tags r:id="rId3"/>
            </p:custDataLst>
          </p:nvPr>
        </p:nvSpPr>
        <p:spPr>
          <a:xfrm>
            <a:off x="379095" y="1464310"/>
            <a:ext cx="2877820"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、郡国并行制：</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a:off x="3146425" y="1483360"/>
            <a:ext cx="6096000" cy="521970"/>
          </a:xfrm>
          <a:prstGeom prst="rect">
            <a:avLst/>
          </a:prstGeom>
          <a:noFill/>
        </p:spPr>
        <p:txBody>
          <a:bodyPr wrap="square" rtlCol="0" anchor="t">
            <a:spAutoFit/>
          </a:bodyPr>
          <a:lstStyle/>
          <a:p>
            <a:pPr marR="0" indent="0" algn="just" defTabSz="914400" fontAlgn="auto">
              <a:lnSpc>
                <a:spcPct val="100000"/>
              </a:lnSpc>
              <a:spcBef>
                <a:spcPct val="0"/>
              </a:spcBef>
              <a:spcAft>
                <a:spcPct val="0"/>
              </a:spcAft>
              <a:buClr>
                <a:srgbClr val="000000"/>
              </a:buClr>
              <a:buSzTx/>
              <a:buFontTx/>
              <a:buNone/>
              <a:defRPr/>
            </a:pPr>
            <a:r>
              <a:rPr lang="zh-CN" altLang="en-US" sz="2800" spc="50" noProof="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继承秦郡县制同时实行分封制</a:t>
            </a:r>
            <a:endParaRPr lang="zh-CN" altLang="en-US" sz="2800" spc="50" noProof="0">
              <a:solidFill>
                <a:srgbClr val="C00000"/>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9" name="文本框 8"/>
          <p:cNvSpPr txBox="1"/>
          <p:nvPr/>
        </p:nvSpPr>
        <p:spPr>
          <a:xfrm>
            <a:off x="257810" y="2631440"/>
            <a:ext cx="11581765" cy="3882390"/>
          </a:xfrm>
          <a:prstGeom prst="rect">
            <a:avLst/>
          </a:prstGeom>
          <a:noFill/>
          <a:ln w="12700" cmpd="sng">
            <a:solidFill>
              <a:srgbClr val="A99CA1"/>
            </a:solidFill>
            <a:prstDash val="solid"/>
          </a:ln>
        </p:spPr>
        <p:txBody>
          <a:bodyPr wrap="square" rtlCol="0" anchor="t">
            <a:noAutofit/>
          </a:bodyPr>
          <a:lstStyle/>
          <a:p>
            <a:r>
              <a:rPr lang="zh-CN" altLang="en-US" sz="2800">
                <a:latin typeface="楷体" panose="02010609060101010101" charset="-122"/>
                <a:ea typeface="楷体" panose="02010609060101010101" charset="-122"/>
                <a:cs typeface="楷体" panose="02010609060101010101" charset="-122"/>
              </a:rPr>
              <a:t>材料：秦以郡县治东方,用秦吏奉秦法“经纬天下”移风“濯俗”,结果激起东方社会的反抗,其中楚人表现得最激烈,齐人、赵人次之,其间包含着区域文化的差异与冲突。而在刘邦重建帝业的过程中,这种区域文化的差异与冲突又一次显现出来:且仍以楚、齐、赵三地最为明显。由此我们看到,在东西文化尚未充分融合、战国时代的文化布局依然存在的情况下,刘邦建立汉家帝业,一方面必须“承秦”,包括承秦之制,另一方面又必须尊重东方社会的习俗,特别是楚、齐、赵人之俗。这是历史对刘邦的苛刻要求,也是汉初实行郡国并行制的深层背景。</a:t>
            </a:r>
            <a:endParaRPr lang="zh-CN" altLang="en-US" sz="2800">
              <a:latin typeface="楷体" panose="02010609060101010101" charset="-122"/>
              <a:ea typeface="楷体" panose="02010609060101010101" charset="-122"/>
              <a:cs typeface="楷体" panose="02010609060101010101" charset="-122"/>
            </a:endParaRPr>
          </a:p>
          <a:p>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《春秋》与</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汉道</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两汉政治与政治文化研究</a:t>
            </a:r>
            <a:endParaRPr lang="zh-CN" altLang="en-US" sz="2800">
              <a:latin typeface="楷体" panose="02010609060101010101" charset="-122"/>
              <a:ea typeface="楷体" panose="02010609060101010101" charset="-122"/>
              <a:cs typeface="楷体" panose="02010609060101010101" charset="-122"/>
            </a:endParaRPr>
          </a:p>
        </p:txBody>
      </p:sp>
      <p:sp>
        <p:nvSpPr>
          <p:cNvPr id="15" name="矩形 14"/>
          <p:cNvSpPr/>
          <p:nvPr>
            <p:custDataLst>
              <p:tags r:id="rId4"/>
            </p:custDataLst>
          </p:nvPr>
        </p:nvSpPr>
        <p:spPr>
          <a:xfrm>
            <a:off x="379279" y="2057286"/>
            <a:ext cx="9801225" cy="521970"/>
          </a:xfrm>
          <a:prstGeom prst="rect">
            <a:avLst/>
          </a:prstGeom>
          <a:solidFill>
            <a:srgbClr val="A99CA1"/>
          </a:solidFill>
          <a:effectLst>
            <a:outerShdw blurRad="50800" dist="38100" dir="2700000" algn="tl" rotWithShape="0">
              <a:prstClr val="black">
                <a:alpha val="40000"/>
              </a:prstClr>
            </a:outerShdw>
          </a:effectLst>
        </p:spPr>
        <p:txBody>
          <a:bodyPr wrap="none">
            <a:spAutoFit/>
          </a:bodyPr>
          <a:lstStyle/>
          <a:p>
            <a:pPr lvl="0"/>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思考：结合材料和汉初时局，分析汉初实行郡国并行制的原因</a:t>
            </a:r>
            <a:endPar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 name="组合 1"/>
          <p:cNvGrpSpPr/>
          <p:nvPr/>
        </p:nvGrpSpPr>
        <p:grpSpPr>
          <a:xfrm>
            <a:off x="7056755" y="356870"/>
            <a:ext cx="4885690" cy="2222500"/>
            <a:chOff x="11113" y="562"/>
            <a:chExt cx="7694" cy="3500"/>
          </a:xfrm>
        </p:grpSpPr>
        <p:pic>
          <p:nvPicPr>
            <p:cNvPr id="101" name="图片 100"/>
            <p:cNvPicPr/>
            <p:nvPr/>
          </p:nvPicPr>
          <p:blipFill>
            <a:blip r:embed="rId5"/>
            <a:srcRect l="35456"/>
            <a:stretch>
              <a:fillRect/>
            </a:stretch>
          </p:blipFill>
          <p:spPr>
            <a:xfrm>
              <a:off x="15635" y="562"/>
              <a:ext cx="3172" cy="3500"/>
            </a:xfrm>
            <a:prstGeom prst="rect">
              <a:avLst/>
            </a:prstGeom>
            <a:noFill/>
            <a:ln w="9525">
              <a:noFill/>
            </a:ln>
          </p:spPr>
        </p:pic>
        <p:sp>
          <p:nvSpPr>
            <p:cNvPr id="10" name="圆角矩形标注 9"/>
            <p:cNvSpPr/>
            <p:nvPr/>
          </p:nvSpPr>
          <p:spPr>
            <a:xfrm>
              <a:off x="11113" y="911"/>
              <a:ext cx="5339" cy="778"/>
            </a:xfrm>
            <a:prstGeom prst="wedgeRoundRectCallout">
              <a:avLst>
                <a:gd name="adj1" fmla="val 49180"/>
                <a:gd name="adj2" fmla="val 92581"/>
                <a:gd name="adj3" fmla="val 16667"/>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楷体" panose="02010609060101010101" charset="-122"/>
                  <a:ea typeface="楷体" panose="02010609060101010101" charset="-122"/>
                </a:rPr>
                <a:t>惩戒亡秦孤立之败</a:t>
              </a:r>
              <a:endParaRPr lang="zh-CN" altLang="en-US" sz="2800">
                <a:solidFill>
                  <a:schemeClr val="tx1"/>
                </a:solidFill>
                <a:latin typeface="楷体" panose="02010609060101010101" charset="-122"/>
                <a:ea typeface="楷体" panose="02010609060101010101" charset="-122"/>
              </a:endParaRPr>
            </a:p>
          </p:txBody>
        </p:sp>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9" grpId="0" animBg="1"/>
      <p:bldP spid="9"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79095" y="3474720"/>
            <a:ext cx="5977890" cy="2934335"/>
          </a:xfrm>
          <a:prstGeom prst="rect">
            <a:avLst/>
          </a:prstGeom>
          <a:noFill/>
        </p:spPr>
        <p:txBody>
          <a:bodyPr wrap="square" rtlCol="0" anchor="t">
            <a:spAutoFit/>
          </a:bodyPr>
          <a:lstStyle/>
          <a:p>
            <a:pPr indent="0" fontAlgn="auto">
              <a:lnSpc>
                <a:spcPct val="110000"/>
              </a:lnSpc>
            </a:pP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               </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刘邦在统一战争中分封了七个异姓功臣为诸侯王，他们拥兵自重，对中央集权造成严重威胁。汉高祖将异姓诸侯王逐渐剪除，又</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大封同姓子弟为王，建立王国，王国拥有军、政、财权，地位远高于郡。</a:t>
            </a:r>
            <a:endParaRPr lang="zh-CN" altLang="en-US" sz="2800">
              <a:solidFill>
                <a:srgbClr val="0000CC"/>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（三）汉初的政治制度</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TextBox 16"/>
          <p:cNvSpPr txBox="1"/>
          <p:nvPr>
            <p:custDataLst>
              <p:tags r:id="rId3"/>
            </p:custDataLst>
          </p:nvPr>
        </p:nvSpPr>
        <p:spPr>
          <a:xfrm>
            <a:off x="379095" y="1483360"/>
            <a:ext cx="3237230"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、郡国并行制：</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nvSpPr>
        <p:spPr>
          <a:xfrm>
            <a:off x="257810" y="1885315"/>
            <a:ext cx="11684000" cy="1124585"/>
          </a:xfrm>
          <a:prstGeom prst="rect">
            <a:avLst/>
          </a:prstGeom>
          <a:noFill/>
        </p:spPr>
        <p:txBody>
          <a:bodyPr wrap="square" rtlCol="0" anchor="t">
            <a:spAutoFit/>
          </a:bodyPr>
          <a:lstStyle/>
          <a:p>
            <a:pPr indent="0" fontAlgn="auto">
              <a:lnSpc>
                <a:spcPct val="120000"/>
              </a:lnSpc>
            </a:pP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①吸收亡秦孤立之败的教训;②国家财政困难，难以对地方进行有效统治;③安抚宗室和功臣;④东西文化尚未充分融合；</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5"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TextBox 16"/>
          <p:cNvSpPr txBox="1"/>
          <p:nvPr>
            <p:custDataLst>
              <p:tags r:id="rId5"/>
            </p:custDataLst>
          </p:nvPr>
        </p:nvSpPr>
        <p:spPr>
          <a:xfrm>
            <a:off x="161290" y="29959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）目的：</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2082165" y="2995930"/>
            <a:ext cx="266128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巩固刘氏政权</a:t>
            </a:r>
            <a:endParaRPr lang="zh-CN" altLang="en-US"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1" name="TextBox 16"/>
          <p:cNvSpPr txBox="1"/>
          <p:nvPr>
            <p:custDataLst>
              <p:tags r:id="rId6"/>
            </p:custDataLst>
          </p:nvPr>
        </p:nvSpPr>
        <p:spPr>
          <a:xfrm>
            <a:off x="172085" y="351790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）过程：</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82984" name="表格 82983"/>
          <p:cNvGraphicFramePr>
            <a:graphicFrameLocks noGrp="1"/>
          </p:cNvGraphicFramePr>
          <p:nvPr>
            <p:custDataLst>
              <p:tags r:id="rId7"/>
            </p:custDataLst>
          </p:nvPr>
        </p:nvGraphicFramePr>
        <p:xfrm>
          <a:off x="6356350" y="3257550"/>
          <a:ext cx="2512060" cy="3234690"/>
        </p:xfrm>
        <a:graphic>
          <a:graphicData uri="http://schemas.openxmlformats.org/drawingml/2006/table">
            <a:tbl>
              <a:tblPr/>
              <a:tblGrid>
                <a:gridCol w="1256030"/>
                <a:gridCol w="1256030"/>
              </a:tblGrid>
              <a:tr h="48069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latin typeface="楷体" panose="02010609060101010101" charset="-122"/>
                          <a:ea typeface="楷体" panose="02010609060101010101" charset="-122"/>
                          <a:sym typeface="微软雅黑" panose="020B0503020204020204" charset="-122"/>
                        </a:rPr>
                        <a:t>楚王</a:t>
                      </a:r>
                      <a:endParaRPr lang="zh-CN" altLang="en-US" sz="2400">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latin typeface="楷体" panose="02010609060101010101" charset="-122"/>
                          <a:ea typeface="楷体" panose="02010609060101010101" charset="-122"/>
                          <a:sym typeface="微软雅黑" panose="020B0503020204020204" charset="-122"/>
                        </a:rPr>
                        <a:t>韩信</a:t>
                      </a:r>
                      <a:endParaRPr lang="zh-CN" altLang="en-US" sz="2400">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910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梁王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彭越</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910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淮南王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英布</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910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赵王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张耳</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8470">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燕王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臧荼</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910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长沙王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吴芮</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59105">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韩王</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FEDEE"/>
                    </a:solidFill>
                  </a:tcPr>
                </a:tc>
                <a:tc>
                  <a:txBody>
                    <a:bodyPr/>
                    <a:lstStyle>
                      <a:lvl1pPr marL="228600" lvl="0" indent="-228600" algn="l" defTabSz="914400" rtl="0" eaLnBrk="1" latinLnBrk="0" hangingPunct="1">
                        <a:lnSpc>
                          <a:spcPct val="90000"/>
                        </a:lnSpc>
                        <a:spcBef>
                          <a:spcPts val="1000"/>
                        </a:spcBef>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buFontTx/>
                        <a:buNone/>
                      </a:pPr>
                      <a:r>
                        <a:rPr lang="zh-CN" altLang="en-US" sz="2400">
                          <a:solidFill>
                            <a:srgbClr val="000000"/>
                          </a:solidFill>
                          <a:latin typeface="楷体" panose="02010609060101010101" charset="-122"/>
                          <a:ea typeface="楷体" panose="02010609060101010101" charset="-122"/>
                          <a:sym typeface="微软雅黑" panose="020B0503020204020204" charset="-122"/>
                        </a:rPr>
                        <a:t>信</a:t>
                      </a:r>
                      <a:endParaRPr lang="zh-CN" altLang="en-US" sz="2400">
                        <a:solidFill>
                          <a:srgbClr val="000000"/>
                        </a:solidFill>
                        <a:latin typeface="楷体" panose="02010609060101010101" charset="-122"/>
                        <a:ea typeface="楷体" panose="02010609060101010101" charset="-122"/>
                        <a:sym typeface="微软雅黑" panose="020B0503020204020204"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pic>
        <p:nvPicPr>
          <p:cNvPr id="12293" name="内容占位符 3"/>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t="10516" r="53566"/>
          <a:stretch>
            <a:fillRect/>
          </a:stretch>
        </p:blipFill>
        <p:spPr bwMode="auto">
          <a:xfrm>
            <a:off x="8868410" y="3232150"/>
            <a:ext cx="2882265" cy="32600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9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6" grpId="0"/>
      <p:bldP spid="6" grpId="1"/>
      <p:bldP spid="5" grpId="0"/>
      <p:bldP spid="5" grpId="1"/>
      <p:bldP spid="9" grpId="0"/>
      <p:bldP spid="9" grpId="1"/>
      <p:bldP spid="10" grpId="0"/>
      <p:bldP spid="10"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（三）汉初的政治制度</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TextBox 16"/>
          <p:cNvSpPr txBox="1"/>
          <p:nvPr>
            <p:custDataLst>
              <p:tags r:id="rId3"/>
            </p:custDataLst>
          </p:nvPr>
        </p:nvSpPr>
        <p:spPr>
          <a:xfrm>
            <a:off x="379095" y="1483360"/>
            <a:ext cx="3237230"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、郡国并行制：</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TextBox 16"/>
          <p:cNvSpPr txBox="1"/>
          <p:nvPr>
            <p:custDataLst>
              <p:tags r:id="rId4"/>
            </p:custDataLst>
          </p:nvPr>
        </p:nvSpPr>
        <p:spPr>
          <a:xfrm>
            <a:off x="161290" y="348488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）影响：</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379095" y="2101215"/>
            <a:ext cx="7601585" cy="1383665"/>
          </a:xfrm>
          <a:prstGeom prst="rect">
            <a:avLst/>
          </a:prstGeom>
          <a:noFill/>
        </p:spPr>
        <p:txBody>
          <a:bodyPr wrap="square" rtlCol="0" anchor="t">
            <a:spAutoFit/>
          </a:bodyPr>
          <a:lstStyle/>
          <a:p>
            <a:pPr>
              <a:lnSpc>
                <a:spcPct val="100000"/>
              </a:lnSpc>
            </a:pPr>
            <a:r>
              <a:rPr lang="zh-CN" altLang="en-US" sz="2800">
                <a:latin typeface="楷体" panose="02010609060101010101" charset="-122"/>
                <a:ea typeface="楷体" panose="02010609060101010101" charset="-122"/>
                <a:sym typeface="+mn-ea"/>
              </a:rPr>
              <a:t>汉景帝在位时，削减诸侯封地，引发了吴、楚等七国叛乱，但叛乱不得人心，三个月内即被平定。</a:t>
            </a:r>
            <a:endParaRPr lang="zh-CN" altLang="en-US" sz="2800">
              <a:latin typeface="楷体" panose="02010609060101010101" charset="-122"/>
              <a:ea typeface="楷体" panose="02010609060101010101" charset="-122"/>
              <a:sym typeface="+mn-ea"/>
            </a:endParaRPr>
          </a:p>
        </p:txBody>
      </p:sp>
      <p:sp>
        <p:nvSpPr>
          <p:cNvPr id="12" name="文本框 11"/>
          <p:cNvSpPr txBox="1"/>
          <p:nvPr/>
        </p:nvSpPr>
        <p:spPr>
          <a:xfrm>
            <a:off x="379095" y="3958590"/>
            <a:ext cx="7601585" cy="2158365"/>
          </a:xfrm>
          <a:prstGeom prst="rect">
            <a:avLst/>
          </a:prstGeom>
          <a:noFill/>
        </p:spPr>
        <p:txBody>
          <a:bodyPr wrap="square" rtlCol="0" anchor="t">
            <a:spAutoFit/>
          </a:bodyPr>
          <a:lstStyle/>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①积极:</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给王国较大自主权，客观上维护了刘氏政权，促进了经济恢复发展。</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indent="0" fontAlgn="auto">
              <a:lnSpc>
                <a:spcPct val="120000"/>
              </a:lnSpc>
            </a:pP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②消极:</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威胁中央集权，出现“王国问题”，导致</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七国之乱</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的发生。</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pSp>
        <p:nvGrpSpPr>
          <p:cNvPr id="20" name="组合 19"/>
          <p:cNvGrpSpPr/>
          <p:nvPr/>
        </p:nvGrpSpPr>
        <p:grpSpPr>
          <a:xfrm>
            <a:off x="7712710" y="2202815"/>
            <a:ext cx="4064000" cy="4373880"/>
            <a:chOff x="12146" y="3348"/>
            <a:chExt cx="6400" cy="6888"/>
          </a:xfrm>
        </p:grpSpPr>
        <p:pic>
          <p:nvPicPr>
            <p:cNvPr id="8" name="图片 7"/>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2200" y="3348"/>
              <a:ext cx="6347" cy="6180"/>
            </a:xfrm>
            <a:prstGeom prst="rect">
              <a:avLst/>
            </a:prstGeom>
          </p:spPr>
        </p:pic>
        <p:sp>
          <p:nvSpPr>
            <p:cNvPr id="19" name="文本框 18"/>
            <p:cNvSpPr txBox="1"/>
            <p:nvPr/>
          </p:nvSpPr>
          <p:spPr>
            <a:xfrm>
              <a:off x="12146" y="9512"/>
              <a:ext cx="6347" cy="725"/>
            </a:xfrm>
            <a:prstGeom prst="rect">
              <a:avLst/>
            </a:prstGeom>
            <a:noFill/>
          </p:spPr>
          <p:txBody>
            <a:bodyPr wrap="square" rtlCol="0" anchor="t">
              <a:spAutoFit/>
            </a:bodyPr>
            <a:lstStyle/>
            <a:p>
              <a:pPr algn="ctr"/>
              <a:r>
                <a:rPr lang="zh-CN" altLang="en-US" sz="2400">
                  <a:latin typeface="华文仿宋" panose="02010600040101010101" charset="-122"/>
                  <a:ea typeface="华文仿宋" panose="02010600040101010101" charset="-122"/>
                  <a:sym typeface="+mn-ea"/>
                </a:rPr>
                <a:t>◎七国之乱形势图</a:t>
              </a:r>
              <a:endParaRPr lang="zh-CN" altLang="en-US" sz="2400">
                <a:latin typeface="华文仿宋" panose="02010600040101010101" charset="-122"/>
                <a:ea typeface="华文仿宋" panose="02010600040101010101" charset="-122"/>
                <a:sym typeface="+mn-ea"/>
              </a:endParaRPr>
            </a:p>
          </p:txBody>
        </p:sp>
      </p:grpSp>
      <p:grpSp>
        <p:nvGrpSpPr>
          <p:cNvPr id="9" name="组合 8"/>
          <p:cNvGrpSpPr/>
          <p:nvPr/>
        </p:nvGrpSpPr>
        <p:grpSpPr>
          <a:xfrm>
            <a:off x="3811270" y="115570"/>
            <a:ext cx="8482965" cy="2437130"/>
            <a:chOff x="6002" y="182"/>
            <a:chExt cx="13359" cy="3838"/>
          </a:xfrm>
        </p:grpSpPr>
        <p:grpSp>
          <p:nvGrpSpPr>
            <p:cNvPr id="21" name="组合 20"/>
            <p:cNvGrpSpPr/>
            <p:nvPr/>
          </p:nvGrpSpPr>
          <p:grpSpPr>
            <a:xfrm>
              <a:off x="12201" y="182"/>
              <a:ext cx="7161" cy="3838"/>
              <a:chOff x="12201" y="182"/>
              <a:chExt cx="7161" cy="3838"/>
            </a:xfrm>
          </p:grpSpPr>
          <p:grpSp>
            <p:nvGrpSpPr>
              <p:cNvPr id="16" name="组合 15"/>
              <p:cNvGrpSpPr/>
              <p:nvPr/>
            </p:nvGrpSpPr>
            <p:grpSpPr>
              <a:xfrm>
                <a:off x="12357" y="182"/>
                <a:ext cx="7005" cy="3838"/>
                <a:chOff x="11923" y="377"/>
                <a:chExt cx="7005" cy="3588"/>
              </a:xfrm>
            </p:grpSpPr>
            <p:pic>
              <p:nvPicPr>
                <p:cNvPr id="103" name="图片 102"/>
                <p:cNvPicPr/>
                <p:nvPr/>
              </p:nvPicPr>
              <p:blipFill>
                <a:blip r:embed="rId7">
                  <a:clrChange>
                    <a:clrFrom>
                      <a:srgbClr val="FFFFFF">
                        <a:alpha val="100000"/>
                      </a:srgbClr>
                    </a:clrFrom>
                    <a:clrTo>
                      <a:srgbClr val="FFFFFF">
                        <a:alpha val="100000"/>
                        <a:alpha val="0"/>
                      </a:srgbClr>
                    </a:clrTo>
                  </a:clrChange>
                </a:blip>
                <a:stretch>
                  <a:fillRect/>
                </a:stretch>
              </p:blipFill>
              <p:spPr>
                <a:xfrm>
                  <a:off x="11923" y="377"/>
                  <a:ext cx="6450" cy="3074"/>
                </a:xfrm>
                <a:prstGeom prst="rect">
                  <a:avLst/>
                </a:prstGeom>
                <a:noFill/>
                <a:ln w="9525">
                  <a:noFill/>
                </a:ln>
              </p:spPr>
            </p:pic>
            <p:sp>
              <p:nvSpPr>
                <p:cNvPr id="15" name="文本框 14"/>
                <p:cNvSpPr txBox="1"/>
                <p:nvPr/>
              </p:nvSpPr>
              <p:spPr>
                <a:xfrm>
                  <a:off x="18059" y="388"/>
                  <a:ext cx="869" cy="3577"/>
                </a:xfrm>
                <a:prstGeom prst="rect">
                  <a:avLst/>
                </a:prstGeom>
                <a:noFill/>
              </p:spPr>
              <p:txBody>
                <a:bodyPr vert="eaVert" wrap="square" rtlCol="0">
                  <a:spAutoFit/>
                </a:bodyPr>
                <a:lstStyle/>
                <a:p>
                  <a:endParaRPr lang="zh-CN" altLang="en-US" sz="2400">
                    <a:latin typeface="华文仿宋" panose="02010600040101010101" charset="-122"/>
                    <a:ea typeface="华文仿宋" panose="02010600040101010101" charset="-122"/>
                  </a:endParaRPr>
                </a:p>
              </p:txBody>
            </p:sp>
          </p:grpSp>
          <p:sp>
            <p:nvSpPr>
              <p:cNvPr id="18" name="文本框 17"/>
              <p:cNvSpPr txBox="1"/>
              <p:nvPr/>
            </p:nvSpPr>
            <p:spPr>
              <a:xfrm>
                <a:off x="12201" y="2744"/>
                <a:ext cx="6347" cy="725"/>
              </a:xfrm>
              <a:prstGeom prst="rect">
                <a:avLst/>
              </a:prstGeom>
              <a:solidFill>
                <a:schemeClr val="bg1">
                  <a:alpha val="77000"/>
                </a:schemeClr>
              </a:solidFill>
            </p:spPr>
            <p:txBody>
              <a:bodyPr wrap="square" rtlCol="0" anchor="t">
                <a:spAutoFit/>
              </a:bodyPr>
              <a:lstStyle/>
              <a:p>
                <a:pPr algn="ctr"/>
                <a:r>
                  <a:rPr lang="zh-CN" altLang="en-US" sz="2400">
                    <a:latin typeface="华文仿宋" panose="02010600040101010101" charset="-122"/>
                    <a:ea typeface="华文仿宋" panose="02010600040101010101" charset="-122"/>
                    <a:sym typeface="+mn-ea"/>
                  </a:rPr>
                  <a:t>◎汉景帝与晁错</a:t>
                </a:r>
                <a:endParaRPr lang="zh-CN" altLang="en-US" sz="2400">
                  <a:latin typeface="华文仿宋" panose="02010600040101010101" charset="-122"/>
                  <a:ea typeface="华文仿宋" panose="02010600040101010101" charset="-122"/>
                  <a:sym typeface="+mn-ea"/>
                </a:endParaRPr>
              </a:p>
            </p:txBody>
          </p:sp>
        </p:grpSp>
        <p:sp>
          <p:nvSpPr>
            <p:cNvPr id="10" name="圆角矩形标注 9"/>
            <p:cNvSpPr/>
            <p:nvPr/>
          </p:nvSpPr>
          <p:spPr>
            <a:xfrm>
              <a:off x="6002" y="535"/>
              <a:ext cx="7499" cy="756"/>
            </a:xfrm>
            <a:prstGeom prst="wedgeRoundRectCallout">
              <a:avLst>
                <a:gd name="adj1" fmla="val 45039"/>
                <a:gd name="adj2" fmla="val 122222"/>
                <a:gd name="adj3" fmla="val 16667"/>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dirty="0">
                  <a:solidFill>
                    <a:srgbClr val="000000"/>
                  </a:solidFill>
                  <a:latin typeface="楷体" panose="02010609060101010101" charset="-122"/>
                  <a:ea typeface="楷体" panose="02010609060101010101" charset="-122"/>
                  <a:cs typeface="楷体" panose="02010609060101010101" charset="-122"/>
                  <a:sym typeface="+mn-ea"/>
                </a:rPr>
                <a:t>“</a:t>
              </a:r>
              <a:r>
                <a:rPr lang="zh-CN" altLang="en-US" sz="2800" dirty="0">
                  <a:solidFill>
                    <a:srgbClr val="000000"/>
                  </a:solidFill>
                  <a:latin typeface="楷体" panose="02010609060101010101" charset="-122"/>
                  <a:ea typeface="楷体" panose="02010609060101010101" charset="-122"/>
                  <a:cs typeface="楷体" panose="02010609060101010101" charset="-122"/>
                  <a:sym typeface="+mn-ea"/>
                </a:rPr>
                <a:t>今削之亦反，不削之亦反</a:t>
              </a:r>
              <a:r>
                <a:rPr lang="en-US" altLang="zh-CN" sz="2800" dirty="0">
                  <a:solidFill>
                    <a:srgbClr val="000000"/>
                  </a:solidFill>
                  <a:latin typeface="楷体" panose="02010609060101010101" charset="-122"/>
                  <a:ea typeface="楷体" panose="02010609060101010101" charset="-122"/>
                  <a:cs typeface="楷体" panose="02010609060101010101" charset="-122"/>
                  <a:sym typeface="+mn-ea"/>
                </a:rPr>
                <a:t>”</a:t>
              </a:r>
              <a:endParaRPr lang="zh-CN" altLang="en-US" sz="2800">
                <a:solidFill>
                  <a:schemeClr val="tx1"/>
                </a:solidFill>
                <a:latin typeface="楷体" panose="02010609060101010101" charset="-122"/>
                <a:ea typeface="楷体" panose="02010609060101010101" charset="-122"/>
                <a:cs typeface="楷体" panose="02010609060101010101" charset="-122"/>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矩形 3"/>
          <p:cNvSpPr/>
          <p:nvPr>
            <p:custDataLst>
              <p:tags r:id="rId3"/>
            </p:custDataLst>
          </p:nvPr>
        </p:nvSpPr>
        <p:spPr>
          <a:xfrm>
            <a:off x="379095" y="1010285"/>
            <a:ext cx="11562715" cy="2279650"/>
          </a:xfrm>
          <a:prstGeom prst="rect">
            <a:avLst/>
          </a:prstGeom>
          <a:ln w="3175">
            <a:noFill/>
            <a:prstDash val="dash"/>
          </a:ln>
        </p:spPr>
        <p:txBody>
          <a:bodyPr wrap="square" lIns="65252" tIns="32626" rIns="65252" bIns="32626">
            <a:spAutoFit/>
          </a:bodyPr>
          <a:lstStyle/>
          <a:p>
            <a:pPr>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2</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a:t>
            </a: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2016·</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全国卷）</a:t>
            </a:r>
            <a:r>
              <a:rPr lang="zh-CN" altLang="en-US" sz="2400">
                <a:latin typeface="黑体" panose="02010609060101010101" pitchFamily="49" charset="-122"/>
                <a:ea typeface="黑体" panose="02010609060101010101" pitchFamily="49" charset="-122"/>
                <a:cs typeface="黑体" panose="02010609060101010101" pitchFamily="49" charset="-122"/>
              </a:rPr>
              <a:t>东汉王充在</a:t>
            </a:r>
            <a:r>
              <a:rPr lang="en-US" altLang="zh-CN" sz="2400">
                <a:latin typeface="黑体" panose="02010609060101010101" pitchFamily="49" charset="-122"/>
                <a:ea typeface="黑体" panose="02010609060101010101" pitchFamily="49" charset="-122"/>
                <a:cs typeface="黑体" panose="02010609060101010101" pitchFamily="49" charset="-122"/>
              </a:rPr>
              <a:t>《</a:t>
            </a:r>
            <a:r>
              <a:rPr lang="zh-CN" altLang="en-US" sz="2400">
                <a:latin typeface="黑体" panose="02010609060101010101" pitchFamily="49" charset="-122"/>
                <a:ea typeface="黑体" panose="02010609060101010101" pitchFamily="49" charset="-122"/>
                <a:cs typeface="黑体" panose="02010609060101010101" pitchFamily="49" charset="-122"/>
              </a:rPr>
              <a:t>论衡</a:t>
            </a:r>
            <a:r>
              <a:rPr lang="en-US" altLang="zh-CN" sz="2400">
                <a:latin typeface="黑体" panose="02010609060101010101" pitchFamily="49" charset="-122"/>
                <a:ea typeface="黑体" panose="02010609060101010101" pitchFamily="49" charset="-122"/>
                <a:cs typeface="黑体" panose="02010609060101010101" pitchFamily="49" charset="-122"/>
              </a:rPr>
              <a:t>》</a:t>
            </a:r>
            <a:r>
              <a:rPr lang="zh-CN" altLang="en-US" sz="2400">
                <a:latin typeface="黑体" panose="02010609060101010101" pitchFamily="49" charset="-122"/>
                <a:ea typeface="黑体" panose="02010609060101010101" pitchFamily="49" charset="-122"/>
                <a:cs typeface="黑体" panose="02010609060101010101" pitchFamily="49" charset="-122"/>
              </a:rPr>
              <a:t>中说：“萧何入秦，收拾文书（国家档案文献），汉所以能制九州者，文书之力也．”其意在说明，西汉成功地实现对全国的统治，是因为汉初（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en-US" altLang="zh-CN" sz="2400">
                <a:latin typeface="黑体" panose="02010609060101010101" pitchFamily="49" charset="-122"/>
                <a:ea typeface="黑体" panose="02010609060101010101" pitchFamily="49" charset="-122"/>
                <a:cs typeface="黑体" panose="02010609060101010101" pitchFamily="49" charset="-122"/>
              </a:rPr>
              <a:t>A. </a:t>
            </a:r>
            <a:r>
              <a:rPr lang="zh-CN" altLang="en-US" sz="2400">
                <a:latin typeface="黑体" panose="02010609060101010101" pitchFamily="49" charset="-122"/>
                <a:ea typeface="黑体" panose="02010609060101010101" pitchFamily="49" charset="-122"/>
                <a:cs typeface="黑体" panose="02010609060101010101" pitchFamily="49" charset="-122"/>
              </a:rPr>
              <a:t>实行了崇尚儒家的政策</a:t>
            </a:r>
            <a:r>
              <a:rPr lang="en-US" altLang="zh-CN" sz="2400">
                <a:latin typeface="黑体" panose="02010609060101010101" pitchFamily="49" charset="-122"/>
                <a:ea typeface="黑体" panose="02010609060101010101" pitchFamily="49" charset="-122"/>
                <a:cs typeface="黑体" panose="02010609060101010101" pitchFamily="49" charset="-122"/>
              </a:rPr>
              <a:t>               B. </a:t>
            </a:r>
            <a:r>
              <a:rPr lang="zh-CN" altLang="en-US" sz="2400">
                <a:latin typeface="黑体" panose="02010609060101010101" pitchFamily="49" charset="-122"/>
                <a:ea typeface="黑体" panose="02010609060101010101" pitchFamily="49" charset="-122"/>
                <a:cs typeface="黑体" panose="02010609060101010101" pitchFamily="49" charset="-122"/>
              </a:rPr>
              <a:t>继承了秦朝的基本制度</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en-US" altLang="zh-CN" sz="2400">
                <a:latin typeface="黑体" panose="02010609060101010101" pitchFamily="49" charset="-122"/>
                <a:ea typeface="黑体" panose="02010609060101010101" pitchFamily="49" charset="-122"/>
                <a:cs typeface="黑体" panose="02010609060101010101" pitchFamily="49" charset="-122"/>
              </a:rPr>
              <a:t>C. </a:t>
            </a:r>
            <a:r>
              <a:rPr lang="zh-CN" altLang="en-US" sz="2400">
                <a:latin typeface="黑体" panose="02010609060101010101" pitchFamily="49" charset="-122"/>
                <a:ea typeface="黑体" panose="02010609060101010101" pitchFamily="49" charset="-122"/>
                <a:cs typeface="黑体" panose="02010609060101010101" pitchFamily="49" charset="-122"/>
              </a:rPr>
              <a:t>未能充分发挥文书功能</a:t>
            </a:r>
            <a:r>
              <a:rPr lang="en-US" altLang="zh-CN" sz="2400">
                <a:latin typeface="黑体" panose="02010609060101010101" pitchFamily="49" charset="-122"/>
                <a:ea typeface="黑体" panose="02010609060101010101" pitchFamily="49" charset="-122"/>
                <a:cs typeface="黑体" panose="02010609060101010101" pitchFamily="49" charset="-122"/>
              </a:rPr>
              <a:t>               D. </a:t>
            </a:r>
            <a:r>
              <a:rPr lang="zh-CN" altLang="en-US" sz="2400">
                <a:latin typeface="黑体" panose="02010609060101010101" pitchFamily="49" charset="-122"/>
                <a:ea typeface="黑体" panose="02010609060101010101" pitchFamily="49" charset="-122"/>
                <a:cs typeface="黑体" panose="02010609060101010101" pitchFamily="49" charset="-122"/>
              </a:rPr>
              <a:t>官吏熟知秦朝典章制度</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1048909" name="矩形 3"/>
          <p:cNvSpPr/>
          <p:nvPr>
            <p:custDataLst>
              <p:tags r:id="rId4"/>
            </p:custDataLst>
          </p:nvPr>
        </p:nvSpPr>
        <p:spPr>
          <a:xfrm>
            <a:off x="10379461" y="1814089"/>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B</a:t>
            </a:r>
            <a:endParaRPr lang="en-US" altLang="zh-CN" sz="8800" b="1" cap="none" spc="0">
              <a:ln w="10541" cmpd="sng">
                <a:noFill/>
                <a:prstDash val="solid"/>
              </a:ln>
              <a:solidFill>
                <a:srgbClr val="C00000"/>
              </a:solidFill>
              <a:effectLst/>
            </a:endParaRPr>
          </a:p>
        </p:txBody>
      </p:sp>
      <p:sp>
        <p:nvSpPr>
          <p:cNvPr id="2" name="文本框 1"/>
          <p:cNvSpPr txBox="1"/>
          <p:nvPr>
            <p:custDataLst>
              <p:tags r:id="rId5"/>
            </p:custDataLst>
          </p:nvPr>
        </p:nvSpPr>
        <p:spPr>
          <a:xfrm>
            <a:off x="379095" y="3289935"/>
            <a:ext cx="11461750" cy="2489200"/>
          </a:xfrm>
          <a:prstGeom prst="rect">
            <a:avLst/>
          </a:prstGeom>
          <a:noFill/>
        </p:spPr>
        <p:txBody>
          <a:bodyPr wrap="square" rtlCol="0" anchor="t">
            <a:spAutoFit/>
          </a:bodyPr>
          <a:lstStyle/>
          <a:p>
            <a:pPr indent="0" algn="just" fontAlgn="auto">
              <a:lnSpc>
                <a:spcPct val="130000"/>
              </a:lnSpc>
            </a:pPr>
            <a:r>
              <a:rPr lang="en-US" altLang="zh-CN" sz="2400" kern="100">
                <a:solidFill>
                  <a:srgbClr val="C00000"/>
                </a:solidFill>
                <a:latin typeface="黑体" panose="02010609060101010101" pitchFamily="49" charset="-122"/>
                <a:ea typeface="黑体" panose="02010609060101010101" pitchFamily="49" charset="-122"/>
                <a:sym typeface="+mn-ea"/>
              </a:rPr>
              <a:t>3</a:t>
            </a:r>
            <a:r>
              <a:rPr lang="zh-CN" altLang="en-US" sz="2400" kern="100">
                <a:solidFill>
                  <a:srgbClr val="C00000"/>
                </a:solidFill>
                <a:latin typeface="黑体" panose="02010609060101010101" pitchFamily="49" charset="-122"/>
                <a:ea typeface="黑体" panose="02010609060101010101" pitchFamily="49" charset="-122"/>
                <a:sym typeface="+mn-ea"/>
              </a:rPr>
              <a:t>、</a:t>
            </a:r>
            <a:r>
              <a:rPr lang="zh-CN" altLang="zh-CN" sz="2400" kern="100">
                <a:solidFill>
                  <a:srgbClr val="C00000"/>
                </a:solidFill>
                <a:latin typeface="黑体" panose="02010609060101010101" pitchFamily="49" charset="-122"/>
                <a:ea typeface="黑体" panose="02010609060101010101" pitchFamily="49" charset="-122"/>
                <a:sym typeface="+mn-ea"/>
              </a:rPr>
              <a:t>（</a:t>
            </a:r>
            <a:r>
              <a:rPr lang="en-US" altLang="zh-CN" sz="2400" kern="100">
                <a:solidFill>
                  <a:srgbClr val="C00000"/>
                </a:solidFill>
                <a:latin typeface="黑体" panose="02010609060101010101" pitchFamily="49" charset="-122"/>
                <a:ea typeface="黑体" panose="02010609060101010101" pitchFamily="49" charset="-122"/>
                <a:sym typeface="+mn-ea"/>
              </a:rPr>
              <a:t>2021·</a:t>
            </a:r>
            <a:r>
              <a:rPr lang="zh-CN" altLang="zh-CN" sz="2400" kern="100">
                <a:solidFill>
                  <a:srgbClr val="C00000"/>
                </a:solidFill>
                <a:latin typeface="黑体" panose="02010609060101010101" pitchFamily="49" charset="-122"/>
                <a:ea typeface="黑体" panose="02010609060101010101" pitchFamily="49" charset="-122"/>
                <a:sym typeface="+mn-ea"/>
              </a:rPr>
              <a:t>湖南高考</a:t>
            </a:r>
            <a:r>
              <a:rPr lang="en-US" altLang="zh-CN" sz="2400" kern="100">
                <a:solidFill>
                  <a:srgbClr val="C00000"/>
                </a:solidFill>
                <a:latin typeface="黑体" panose="02010609060101010101" pitchFamily="49" charset="-122"/>
                <a:ea typeface="黑体" panose="02010609060101010101" pitchFamily="49" charset="-122"/>
                <a:sym typeface="+mn-ea"/>
              </a:rPr>
              <a:t>·2</a:t>
            </a:r>
            <a:r>
              <a:rPr lang="zh-CN" altLang="zh-CN" sz="2400" kern="100">
                <a:solidFill>
                  <a:srgbClr val="C00000"/>
                </a:solidFill>
                <a:latin typeface="黑体" panose="02010609060101010101" pitchFamily="49" charset="-122"/>
                <a:ea typeface="黑体" panose="02010609060101010101" pitchFamily="49" charset="-122"/>
                <a:sym typeface="+mn-ea"/>
              </a:rPr>
              <a:t>）</a:t>
            </a:r>
            <a:r>
              <a:rPr lang="zh-CN" altLang="zh-CN" sz="2400" kern="100">
                <a:latin typeface="黑体" panose="02010609060101010101" pitchFamily="49" charset="-122"/>
                <a:ea typeface="黑体" panose="02010609060101010101" pitchFamily="49" charset="-122"/>
                <a:sym typeface="+mn-ea"/>
              </a:rPr>
              <a:t>汉初，丞相陈平、太尉周勃与宗室大臣平定“诸吕之乱”后，商议新帝人选，经再三讨论，认为代王刘恒在高祖刘邦在世诸子中，“最长，仁孝宽厚，太后家薄氏谨良”，决定迎立刘恒为帝，是为汉文帝。这一做法（</a:t>
            </a:r>
            <a:r>
              <a:rPr lang="en-US" altLang="zh-CN" sz="2400" kern="100">
                <a:latin typeface="黑体" panose="02010609060101010101" pitchFamily="49" charset="-122"/>
                <a:ea typeface="黑体" panose="02010609060101010101" pitchFamily="49" charset="-122"/>
                <a:sym typeface="+mn-ea"/>
              </a:rPr>
              <a:t>    </a:t>
            </a:r>
            <a:r>
              <a:rPr lang="zh-CN" altLang="zh-CN" sz="2400" kern="100">
                <a:latin typeface="黑体" panose="02010609060101010101" pitchFamily="49" charset="-122"/>
                <a:ea typeface="黑体" panose="02010609060101010101" pitchFamily="49" charset="-122"/>
                <a:sym typeface="+mn-ea"/>
              </a:rPr>
              <a:t>）</a:t>
            </a:r>
            <a:endParaRPr lang="zh-CN" altLang="zh-CN" sz="2400" kern="100">
              <a:solidFill>
                <a:schemeClr val="tx1"/>
              </a:solidFill>
              <a:latin typeface="黑体" panose="02010609060101010101" pitchFamily="49" charset="-122"/>
              <a:ea typeface="黑体" panose="02010609060101010101" pitchFamily="49" charset="-122"/>
            </a:endParaRPr>
          </a:p>
          <a:p>
            <a:pPr indent="0" algn="just" fontAlgn="auto">
              <a:lnSpc>
                <a:spcPct val="130000"/>
              </a:lnSpc>
            </a:pPr>
            <a:r>
              <a:rPr lang="en-US" altLang="zh-CN" sz="2400" kern="100">
                <a:latin typeface="黑体" panose="02010609060101010101" pitchFamily="49" charset="-122"/>
                <a:ea typeface="黑体" panose="02010609060101010101" pitchFamily="49" charset="-122"/>
                <a:sym typeface="+mn-ea"/>
              </a:rPr>
              <a:t>A</a:t>
            </a:r>
            <a:r>
              <a:rPr lang="zh-CN" altLang="zh-CN" sz="2400" kern="100">
                <a:latin typeface="黑体" panose="02010609060101010101" pitchFamily="49" charset="-122"/>
                <a:ea typeface="黑体" panose="02010609060101010101" pitchFamily="49" charset="-122"/>
                <a:sym typeface="+mn-ea"/>
              </a:rPr>
              <a:t>．反映嫡长子继承制得到执行</a:t>
            </a:r>
            <a:r>
              <a:rPr lang="en-US" altLang="zh-CN" sz="2400" kern="100">
                <a:latin typeface="黑体" panose="02010609060101010101" pitchFamily="49" charset="-122"/>
                <a:ea typeface="黑体" panose="02010609060101010101" pitchFamily="49" charset="-122"/>
                <a:sym typeface="+mn-ea"/>
              </a:rPr>
              <a:t>       B</a:t>
            </a:r>
            <a:r>
              <a:rPr lang="zh-CN" altLang="zh-CN" sz="2400" kern="100">
                <a:latin typeface="黑体" panose="02010609060101010101" pitchFamily="49" charset="-122"/>
                <a:ea typeface="黑体" panose="02010609060101010101" pitchFamily="49" charset="-122"/>
                <a:sym typeface="+mn-ea"/>
              </a:rPr>
              <a:t>．旨在预防外戚干政的重演</a:t>
            </a:r>
            <a:endParaRPr lang="zh-CN" altLang="zh-CN" sz="2400" kern="100">
              <a:solidFill>
                <a:schemeClr val="tx1"/>
              </a:solidFill>
              <a:latin typeface="黑体" panose="02010609060101010101" pitchFamily="49" charset="-122"/>
              <a:ea typeface="黑体" panose="02010609060101010101" pitchFamily="49" charset="-122"/>
            </a:endParaRPr>
          </a:p>
          <a:p>
            <a:pPr indent="0" algn="just" fontAlgn="auto">
              <a:lnSpc>
                <a:spcPct val="130000"/>
              </a:lnSpc>
            </a:pPr>
            <a:r>
              <a:rPr lang="en-US" altLang="zh-CN" sz="2400" kern="100">
                <a:latin typeface="黑体" panose="02010609060101010101" pitchFamily="49" charset="-122"/>
                <a:ea typeface="黑体" panose="02010609060101010101" pitchFamily="49" charset="-122"/>
                <a:sym typeface="+mn-ea"/>
              </a:rPr>
              <a:t>C</a:t>
            </a:r>
            <a:r>
              <a:rPr lang="zh-CN" altLang="zh-CN" sz="2400" kern="100">
                <a:latin typeface="黑体" panose="02010609060101010101" pitchFamily="49" charset="-122"/>
                <a:ea typeface="黑体" panose="02010609060101010101" pitchFamily="49" charset="-122"/>
                <a:sym typeface="+mn-ea"/>
              </a:rPr>
              <a:t>．推动仁孝成为选帝主要标准</a:t>
            </a:r>
            <a:r>
              <a:rPr lang="en-US" altLang="zh-CN" sz="2400" kern="100">
                <a:latin typeface="黑体" panose="02010609060101010101" pitchFamily="49" charset="-122"/>
                <a:ea typeface="黑体" panose="02010609060101010101" pitchFamily="49" charset="-122"/>
                <a:sym typeface="+mn-ea"/>
              </a:rPr>
              <a:t>       D</a:t>
            </a:r>
            <a:r>
              <a:rPr lang="zh-CN" altLang="zh-CN" sz="2400" kern="100">
                <a:latin typeface="黑体" panose="02010609060101010101" pitchFamily="49" charset="-122"/>
                <a:ea typeface="黑体" panose="02010609060101010101" pitchFamily="49" charset="-122"/>
                <a:sym typeface="+mn-ea"/>
              </a:rPr>
              <a:t>．表明相权对皇权构成威胁</a:t>
            </a:r>
            <a:endParaRPr lang="zh-CN" altLang="zh-CN" sz="2400" kern="100">
              <a:latin typeface="黑体" panose="02010609060101010101" pitchFamily="49" charset="-122"/>
              <a:ea typeface="黑体" panose="02010609060101010101" pitchFamily="49" charset="-122"/>
              <a:sym typeface="+mn-ea"/>
            </a:endParaRPr>
          </a:p>
        </p:txBody>
      </p:sp>
      <p:sp>
        <p:nvSpPr>
          <p:cNvPr id="3" name="矩形 3"/>
          <p:cNvSpPr/>
          <p:nvPr>
            <p:custDataLst>
              <p:tags r:id="rId6"/>
            </p:custDataLst>
          </p:nvPr>
        </p:nvSpPr>
        <p:spPr>
          <a:xfrm>
            <a:off x="10602981" y="4771919"/>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B</a:t>
            </a:r>
            <a:endParaRPr lang="en-US" altLang="zh-CN" sz="8800" b="1" cap="none" spc="0">
              <a:ln w="10541" cmpd="sng">
                <a:noFill/>
                <a:prstDash val="solid"/>
              </a:ln>
              <a:solidFill>
                <a:srgbClr val="C00000"/>
              </a:solidFill>
              <a:effectLs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9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（一）背景</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6" name="组合 5"/>
          <p:cNvGrpSpPr/>
          <p:nvPr/>
        </p:nvGrpSpPr>
        <p:grpSpPr>
          <a:xfrm>
            <a:off x="445135" y="-131445"/>
            <a:ext cx="12813665" cy="5461000"/>
            <a:chOff x="701" y="-207"/>
            <a:chExt cx="20179" cy="8600"/>
          </a:xfrm>
        </p:grpSpPr>
        <p:sp>
          <p:nvSpPr>
            <p:cNvPr id="2" name="文本框 1"/>
            <p:cNvSpPr txBox="1"/>
            <p:nvPr/>
          </p:nvSpPr>
          <p:spPr>
            <a:xfrm>
              <a:off x="701" y="2336"/>
              <a:ext cx="18106" cy="4894"/>
            </a:xfrm>
            <a:prstGeom prst="rect">
              <a:avLst/>
            </a:prstGeom>
            <a:solidFill>
              <a:srgbClr val="EFEDEE"/>
            </a:solidFill>
            <a:effectLst/>
          </p:spPr>
          <p:txBody>
            <a:bodyPr wrap="square" rtlCol="0" anchor="t">
              <a:spAutoFit/>
            </a:bodyPr>
            <a:lstStyle/>
            <a:p>
              <a:r>
                <a:rPr lang="zh-CN" altLang="en-US" sz="2800" smtClean="0">
                  <a:latin typeface="楷体" panose="02010609060101010101" charset="-122"/>
                  <a:ea typeface="楷体" panose="02010609060101010101" charset="-122"/>
                  <a:sym typeface="+mn-ea"/>
                </a:rPr>
                <a:t>材料：汉初，统治者推行“黄老无为”思想，采取与民休息的</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政策，以恢复发展经济。经过汉初经过六十多年的休养生息，</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汉朝的经济实力逐渐恢复和增强，人民生活安定，社会繁荣，</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国力日盛。但是，社会也潜伏着危机。诸侯国的势力日益膨胀，</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土地兼并剧烈，匈奴为患，都威胁着西汉的稳定。为了加强中</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央集权</a:t>
              </a:r>
              <a:r>
                <a:rPr lang="en-US" altLang="zh-CN" sz="2800" smtClean="0">
                  <a:latin typeface="楷体" panose="02010609060101010101" charset="-122"/>
                  <a:ea typeface="楷体" panose="02010609060101010101" charset="-122"/>
                  <a:sym typeface="+mn-ea"/>
                </a:rPr>
                <a:t>,</a:t>
              </a:r>
              <a:r>
                <a:rPr lang="zh-CN" altLang="en-US" sz="2800" smtClean="0">
                  <a:latin typeface="楷体" panose="02010609060101010101" charset="-122"/>
                  <a:ea typeface="楷体" panose="02010609060101010101" charset="-122"/>
                  <a:sym typeface="+mn-ea"/>
                </a:rPr>
                <a:t>适应国家统一的发展形势，汉武帝从“无为”到“有为”，</a:t>
              </a:r>
              <a:endParaRPr lang="zh-CN" altLang="en-US" sz="2800" smtClean="0">
                <a:latin typeface="楷体" panose="02010609060101010101" charset="-122"/>
                <a:ea typeface="楷体" panose="02010609060101010101" charset="-122"/>
                <a:sym typeface="+mn-ea"/>
              </a:endParaRPr>
            </a:p>
            <a:p>
              <a:r>
                <a:rPr lang="zh-CN" altLang="en-US" sz="2800" smtClean="0">
                  <a:latin typeface="楷体" panose="02010609060101010101" charset="-122"/>
                  <a:ea typeface="楷体" panose="02010609060101010101" charset="-122"/>
                  <a:sym typeface="+mn-ea"/>
                </a:rPr>
                <a:t>采取加强中央集权的措施，有力维护了多民族国家的统一。</a:t>
              </a:r>
              <a:endParaRPr lang="zh-CN" altLang="en-US" sz="2800" smtClean="0">
                <a:latin typeface="楷体" panose="02010609060101010101" charset="-122"/>
                <a:ea typeface="楷体" panose="02010609060101010101" charset="-122"/>
                <a:sym typeface="+mn-ea"/>
              </a:endParaRPr>
            </a:p>
          </p:txBody>
        </p:sp>
        <p:pic>
          <p:nvPicPr>
            <p:cNvPr id="5" name="图片 4" descr="汉武帝2"/>
            <p:cNvPicPr>
              <a:picLocks noChangeAspect="1"/>
            </p:cNvPicPr>
            <p:nvPr/>
          </p:nvPicPr>
          <p:blipFill>
            <a:blip r:embed="rId3"/>
            <a:srcRect l="4919" t="14148" r="26582" b="4870"/>
            <a:stretch>
              <a:fillRect/>
            </a:stretch>
          </p:blipFill>
          <p:spPr>
            <a:xfrm flipH="1">
              <a:off x="14978" y="-207"/>
              <a:ext cx="5902" cy="8600"/>
            </a:xfrm>
            <a:prstGeom prst="rect">
              <a:avLst/>
            </a:prstGeom>
            <a:effectLst>
              <a:outerShdw blurRad="50800" dist="38100" dir="2700000" algn="tl" rotWithShape="0">
                <a:prstClr val="black">
                  <a:alpha val="40000"/>
                </a:prstClr>
              </a:outerShdw>
            </a:effectLst>
          </p:spPr>
        </p:pic>
      </p:grpSp>
      <p:sp>
        <p:nvSpPr>
          <p:cNvPr id="8" name="Text Box 7"/>
          <p:cNvSpPr txBox="1">
            <a:spLocks noChangeArrowheads="1"/>
          </p:cNvSpPr>
          <p:nvPr>
            <p:custDataLst>
              <p:tags r:id="rId4"/>
            </p:custDataLst>
          </p:nvPr>
        </p:nvSpPr>
        <p:spPr bwMode="auto">
          <a:xfrm>
            <a:off x="378460" y="4689475"/>
            <a:ext cx="11813540" cy="151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indent="0" fontAlgn="auto">
              <a:lnSpc>
                <a:spcPct val="110000"/>
              </a:lnSpc>
              <a:spcBef>
                <a:spcPts val="0"/>
              </a:spcBef>
              <a:buFontTx/>
              <a:buNone/>
            </a:pPr>
            <a:r>
              <a:rPr lang="zh-CN" altLang="en-US">
                <a:latin typeface="华文中宋" panose="02010600040101010101" pitchFamily="2" charset="-122"/>
                <a:ea typeface="华文中宋" panose="02010600040101010101" pitchFamily="2" charset="-122"/>
                <a:sym typeface="宋体" panose="02010600030101010101" pitchFamily="2" charset="-122"/>
              </a:rPr>
              <a:t>①</a:t>
            </a:r>
            <a:r>
              <a:rPr lang="zh-CN" altLang="en-US">
                <a:latin typeface="华文中宋" panose="02010600040101010101" pitchFamily="2" charset="-122"/>
                <a:ea typeface="华文中宋" panose="02010600040101010101" pitchFamily="2" charset="-122"/>
              </a:rPr>
              <a:t>经济恢复，社会安定，国力日盛；</a:t>
            </a:r>
            <a:endParaRPr lang="zh-CN" altLang="en-US">
              <a:latin typeface="华文中宋" panose="02010600040101010101" pitchFamily="2" charset="-122"/>
              <a:ea typeface="华文中宋" panose="02010600040101010101" pitchFamily="2" charset="-122"/>
            </a:endParaRPr>
          </a:p>
          <a:p>
            <a:pPr indent="0" fontAlgn="auto">
              <a:lnSpc>
                <a:spcPct val="110000"/>
              </a:lnSpc>
              <a:spcBef>
                <a:spcPts val="0"/>
              </a:spcBef>
              <a:buFontTx/>
              <a:buNone/>
            </a:pPr>
            <a:r>
              <a:rPr lang="zh-CN" altLang="en-US">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②</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危机：王国势力膨胀，土地兼并严重，商人势力过大，边境匈奴为患；</a:t>
            </a:r>
            <a:endParaRPr lang="zh-CN" altLang="en-US">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lnSpc>
                <a:spcPct val="110000"/>
              </a:lnSpc>
              <a:spcBef>
                <a:spcPts val="0"/>
              </a:spcBef>
              <a:buFontTx/>
              <a:buNone/>
            </a:pP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③汉初</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无为而治</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不能适应加强中央集权的需要。</a:t>
            </a:r>
            <a:endParaRPr lang="zh-CN" altLang="en-US" sz="2400" b="1">
              <a:latin typeface="华文中宋" panose="02010600040101010101" pitchFamily="2" charset="-122"/>
              <a:ea typeface="华文中宋" panose="02010600040101010101" pitchFamily="2"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、政治上：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）中央：</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文本框 8"/>
          <p:cNvSpPr txBox="1"/>
          <p:nvPr/>
        </p:nvSpPr>
        <p:spPr>
          <a:xfrm>
            <a:off x="2114550" y="2006600"/>
            <a:ext cx="2858770" cy="521970"/>
          </a:xfrm>
          <a:prstGeom prst="rect">
            <a:avLst/>
          </a:prstGeom>
          <a:noFill/>
        </p:spPr>
        <p:txBody>
          <a:bodyPr wrap="square" rtlCol="0" anchor="t">
            <a:spAutoFit/>
          </a:bodyPr>
          <a:lstStyle/>
          <a:p>
            <a:r>
              <a:rPr lang="zh-CN" altLang="en-US" sz="2800" b="1">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中外朝制度</a:t>
            </a:r>
            <a:endParaRPr lang="zh-CN" altLang="en-US" sz="2800" b="1">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1" name="文本框 10"/>
          <p:cNvSpPr txBox="1"/>
          <p:nvPr/>
        </p:nvSpPr>
        <p:spPr>
          <a:xfrm>
            <a:off x="378460" y="2995930"/>
            <a:ext cx="6339840" cy="1038860"/>
          </a:xfrm>
          <a:prstGeom prst="rect">
            <a:avLst/>
          </a:prstGeom>
          <a:noFill/>
        </p:spPr>
        <p:txBody>
          <a:bodyPr wrap="square" rtlCol="0" anchor="t">
            <a:spAutoFit/>
          </a:bodyPr>
          <a:lstStyle/>
          <a:p>
            <a:pPr>
              <a:lnSpc>
                <a:spcPct val="110000"/>
              </a:lnSpc>
            </a:pPr>
            <a:r>
              <a:rPr lang="en-US" altLang="zh-CN" sz="2800" dirty="0">
                <a:effectLst/>
                <a:latin typeface="华文中宋" panose="02010600040101010101" pitchFamily="2" charset="-122"/>
                <a:ea typeface="华文中宋" panose="02010600040101010101" pitchFamily="2" charset="-122"/>
                <a:cs typeface="微软雅黑" panose="020B0503020204020204" charset="-122"/>
                <a:sym typeface="+mn-ea"/>
              </a:rPr>
              <a:t>         </a:t>
            </a:r>
            <a:r>
              <a:rPr lang="zh-CN" altLang="en-US" sz="2800" dirty="0">
                <a:effectLst/>
                <a:latin typeface="华文中宋" panose="02010600040101010101" pitchFamily="2" charset="-122"/>
                <a:ea typeface="华文中宋" panose="02010600040101010101" pitchFamily="2" charset="-122"/>
                <a:cs typeface="微软雅黑" panose="020B0503020204020204" charset="-122"/>
                <a:sym typeface="+mn-ea"/>
              </a:rPr>
              <a:t>汉武帝重用内朝官，用近臣、内朝来压制宰臣和外朝。</a:t>
            </a:r>
            <a:endParaRPr lang="zh-CN" altLang="en-US" sz="2800" dirty="0">
              <a:effectLst/>
              <a:latin typeface="华文中宋" panose="02010600040101010101" pitchFamily="2" charset="-122"/>
              <a:ea typeface="华文中宋" panose="02010600040101010101" pitchFamily="2" charset="-122"/>
              <a:cs typeface="微软雅黑" panose="020B0503020204020204" charset="-122"/>
              <a:sym typeface="+mn-ea"/>
            </a:endParaRPr>
          </a:p>
        </p:txBody>
      </p:sp>
      <p:sp>
        <p:nvSpPr>
          <p:cNvPr id="12" name="文本框 11"/>
          <p:cNvSpPr txBox="1"/>
          <p:nvPr/>
        </p:nvSpPr>
        <p:spPr>
          <a:xfrm>
            <a:off x="378460" y="4043045"/>
            <a:ext cx="5410200" cy="953135"/>
          </a:xfrm>
          <a:prstGeom prst="rect">
            <a:avLst/>
          </a:prstGeom>
          <a:noFill/>
        </p:spPr>
        <p:txBody>
          <a:bodyPr wrap="square" rtlCol="0" anchor="t">
            <a:spAutoFit/>
          </a:bodyPr>
          <a:lstStyle/>
          <a:p>
            <a:pPr indent="0">
              <a:lnSpc>
                <a:spcPct val="100000"/>
              </a:lnSpc>
              <a:buNone/>
            </a:pP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中枢权力由外朝丞相转移到中朝（皇帝亲信）手中</a:t>
            </a:r>
            <a:endPar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endParaRPr>
          </a:p>
        </p:txBody>
      </p:sp>
      <p:pic>
        <p:nvPicPr>
          <p:cNvPr id="16" name="图片 15"/>
          <p:cNvPicPr>
            <a:picLocks noChangeAspect="1"/>
          </p:cNvPicPr>
          <p:nvPr/>
        </p:nvPicPr>
        <p:blipFill>
          <a:blip r:embed="rId5"/>
          <a:stretch>
            <a:fillRect/>
          </a:stretch>
        </p:blipFill>
        <p:spPr>
          <a:xfrm>
            <a:off x="6456680" y="1503045"/>
            <a:ext cx="5321300" cy="4044315"/>
          </a:xfrm>
          <a:prstGeom prst="rect">
            <a:avLst/>
          </a:prstGeom>
        </p:spPr>
      </p:pic>
      <p:sp>
        <p:nvSpPr>
          <p:cNvPr id="14" name="TextBox 16"/>
          <p:cNvSpPr txBox="1"/>
          <p:nvPr>
            <p:custDataLst>
              <p:tags r:id="rId6"/>
            </p:custDataLst>
          </p:nvPr>
        </p:nvSpPr>
        <p:spPr>
          <a:xfrm>
            <a:off x="379095" y="2528570"/>
            <a:ext cx="137287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背景：</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5" name="文本框 14"/>
          <p:cNvSpPr txBox="1"/>
          <p:nvPr/>
        </p:nvSpPr>
        <p:spPr>
          <a:xfrm>
            <a:off x="1347470" y="2540635"/>
            <a:ext cx="3418840" cy="521970"/>
          </a:xfrm>
          <a:prstGeom prst="rect">
            <a:avLst/>
          </a:prstGeom>
          <a:noFill/>
        </p:spPr>
        <p:txBody>
          <a:bodyPr wrap="square" rtlCol="0" anchor="t">
            <a:spAutoFit/>
          </a:bodyPr>
          <a:lstStyle/>
          <a:p>
            <a:pPr eaLnBrk="1" hangingPunct="1">
              <a:buNone/>
            </a:pPr>
            <a:r>
              <a:rPr lang="zh-CN" altLang="en-US"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汉初丞相</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位高权重</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TextBox 16"/>
          <p:cNvSpPr txBox="1"/>
          <p:nvPr>
            <p:custDataLst>
              <p:tags r:id="rId7"/>
            </p:custDataLst>
          </p:nvPr>
        </p:nvSpPr>
        <p:spPr>
          <a:xfrm>
            <a:off x="379095" y="2995930"/>
            <a:ext cx="137287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内容：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6" name="流程图: 可选过程 25"/>
          <p:cNvSpPr/>
          <p:nvPr/>
        </p:nvSpPr>
        <p:spPr>
          <a:xfrm>
            <a:off x="6652895" y="3050540"/>
            <a:ext cx="559435" cy="1360805"/>
          </a:xfrm>
          <a:prstGeom prst="flowChartAlternateProcess">
            <a:avLst/>
          </a:prstGeom>
          <a:noFill/>
          <a:ln w="5715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TextBox 16"/>
          <p:cNvSpPr txBox="1"/>
          <p:nvPr>
            <p:custDataLst>
              <p:tags r:id="rId8"/>
            </p:custDataLst>
          </p:nvPr>
        </p:nvSpPr>
        <p:spPr>
          <a:xfrm>
            <a:off x="378460" y="4926330"/>
            <a:ext cx="137287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作用：</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9" name="文本框 18"/>
          <p:cNvSpPr txBox="1"/>
          <p:nvPr/>
        </p:nvSpPr>
        <p:spPr>
          <a:xfrm>
            <a:off x="1347470" y="4926330"/>
            <a:ext cx="3550285" cy="521970"/>
          </a:xfrm>
          <a:prstGeom prst="rect">
            <a:avLst/>
          </a:prstGeom>
          <a:noFill/>
        </p:spPr>
        <p:txBody>
          <a:bodyPr wrap="square" rtlCol="0" anchor="t">
            <a:spAutoFit/>
          </a:bodyPr>
          <a:lstStyle/>
          <a:p>
            <a:r>
              <a:rPr lang="zh-CN" altLang="en-US" sz="2800" b="1">
                <a:solidFill>
                  <a:srgbClr val="C00000"/>
                </a:solidFill>
                <a:latin typeface="华文中宋" panose="02010600040101010101" pitchFamily="2" charset="-122"/>
                <a:ea typeface="华文中宋" panose="02010600040101010101" pitchFamily="2" charset="-122"/>
                <a:sym typeface="+mn-ea"/>
              </a:rPr>
              <a:t>削弱相权，加强皇权</a:t>
            </a:r>
            <a:endParaRPr lang="zh-CN" altLang="en-US" sz="2800" b="1">
              <a:solidFill>
                <a:srgbClr val="C00000"/>
              </a:solidFill>
              <a:latin typeface="华文中宋" panose="02010600040101010101" pitchFamily="2" charset="-122"/>
              <a:ea typeface="华文中宋" panose="02010600040101010101" pitchFamily="2" charset="-122"/>
              <a:sym typeface="+mn-ea"/>
            </a:endParaRPr>
          </a:p>
        </p:txBody>
      </p:sp>
      <p:sp>
        <p:nvSpPr>
          <p:cNvPr id="20" name="文本框 19"/>
          <p:cNvSpPr txBox="1"/>
          <p:nvPr/>
        </p:nvSpPr>
        <p:spPr>
          <a:xfrm>
            <a:off x="4542790" y="549910"/>
            <a:ext cx="7312025" cy="953135"/>
          </a:xfrm>
          <a:prstGeom prst="rect">
            <a:avLst/>
          </a:prstGeom>
          <a:noFill/>
          <a:ln w="12700" cmpd="sng">
            <a:solidFill>
              <a:srgbClr val="A99CA1"/>
            </a:solidFill>
            <a:prstDash val="solid"/>
          </a:ln>
        </p:spPr>
        <p:txBody>
          <a:bodyPr wrap="square" rtlCol="0" anchor="t">
            <a:spAutoFit/>
          </a:bodyPr>
          <a:lstStyle/>
          <a:p>
            <a:r>
              <a:rPr lang="zh-CN" altLang="en-US" sz="2800">
                <a:latin typeface="楷体" panose="02010609060101010101" charset="-122"/>
                <a:ea typeface="楷体" panose="02010609060101010101" charset="-122"/>
                <a:sym typeface="+mn-ea"/>
              </a:rPr>
              <a:t>汉初丞相入朝不趋、奏事不名、剑履上殿、丞相有疾，皇帝亲自问候。</a:t>
            </a:r>
            <a:endParaRPr lang="zh-CN" altLang="en-US" sz="2800">
              <a:latin typeface="楷体" panose="02010609060101010101" charset="-122"/>
              <a:ea typeface="楷体" panose="02010609060101010101" charset="-122"/>
              <a:sym typeface="+mn-ea"/>
            </a:endParaRPr>
          </a:p>
        </p:txBody>
      </p:sp>
      <p:sp>
        <p:nvSpPr>
          <p:cNvPr id="21" name="文本框 20"/>
          <p:cNvSpPr txBox="1"/>
          <p:nvPr/>
        </p:nvSpPr>
        <p:spPr>
          <a:xfrm>
            <a:off x="379095" y="5527675"/>
            <a:ext cx="11475720" cy="953135"/>
          </a:xfrm>
          <a:prstGeom prst="rect">
            <a:avLst/>
          </a:prstGeom>
          <a:solidFill>
            <a:srgbClr val="EFEDEE"/>
          </a:solidFill>
          <a:effectLst>
            <a:outerShdw blurRad="50800" dist="38100" dir="2700000" algn="tl" rotWithShape="0">
              <a:prstClr val="black">
                <a:alpha val="40000"/>
              </a:prstClr>
            </a:outerShdw>
          </a:effectLst>
        </p:spPr>
        <p:txBody>
          <a:bodyPr wrap="square" rtlCol="0" anchor="t">
            <a:spAutoFit/>
          </a:bodyPr>
          <a:lstStyle/>
          <a:p>
            <a:r>
              <a:rPr lang="zh-CN" altLang="en-US" sz="2800" dirty="0">
                <a:latin typeface="楷体" panose="02010609060101010101" charset="-122"/>
                <a:ea typeface="楷体" panose="02010609060101010101" charset="-122"/>
                <a:cs typeface="楷体" panose="02010609060101010101" charset="-122"/>
                <a:sym typeface="+mn-ea"/>
              </a:rPr>
              <a:t>汉武帝在位</a:t>
            </a:r>
            <a:r>
              <a:rPr lang="en-US" altLang="zh-CN" sz="2800">
                <a:latin typeface="楷体" panose="02010609060101010101" charset="-122"/>
                <a:ea typeface="楷体" panose="02010609060101010101" charset="-122"/>
                <a:cs typeface="楷体" panose="02010609060101010101" charset="-122"/>
                <a:sym typeface="+mn-ea"/>
              </a:rPr>
              <a:t>54</a:t>
            </a:r>
            <a:r>
              <a:rPr lang="zh-CN" altLang="en-US" sz="2800" dirty="0">
                <a:latin typeface="楷体" panose="02010609060101010101" charset="-122"/>
                <a:ea typeface="楷体" panose="02010609060101010101" charset="-122"/>
                <a:cs typeface="楷体" panose="02010609060101010101" charset="-122"/>
                <a:sym typeface="+mn-ea"/>
              </a:rPr>
              <a:t>年间</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先后用相</a:t>
            </a:r>
            <a:r>
              <a:rPr lang="en-US" altLang="zh-CN" sz="2800">
                <a:latin typeface="楷体" panose="02010609060101010101" charset="-122"/>
                <a:ea typeface="楷体" panose="02010609060101010101" charset="-122"/>
                <a:cs typeface="楷体" panose="02010609060101010101" charset="-122"/>
                <a:sym typeface="+mn-ea"/>
              </a:rPr>
              <a:t>13</a:t>
            </a:r>
            <a:r>
              <a:rPr lang="zh-CN" altLang="en-US" sz="2800" dirty="0">
                <a:latin typeface="楷体" panose="02010609060101010101" charset="-122"/>
                <a:ea typeface="楷体" panose="02010609060101010101" charset="-122"/>
                <a:cs typeface="楷体" panose="02010609060101010101" charset="-122"/>
                <a:sym typeface="+mn-ea"/>
              </a:rPr>
              <a:t>人，其中除</a:t>
            </a:r>
            <a:r>
              <a:rPr lang="en-US" altLang="zh-CN" sz="2800">
                <a:latin typeface="楷体" panose="02010609060101010101" charset="-122"/>
                <a:ea typeface="楷体" panose="02010609060101010101" charset="-122"/>
                <a:cs typeface="楷体" panose="02010609060101010101" charset="-122"/>
                <a:sym typeface="+mn-ea"/>
              </a:rPr>
              <a:t>4</a:t>
            </a:r>
            <a:r>
              <a:rPr lang="zh-CN" altLang="en-US" sz="2800" dirty="0">
                <a:latin typeface="楷体" panose="02010609060101010101" charset="-122"/>
                <a:ea typeface="楷体" panose="02010609060101010101" charset="-122"/>
                <a:cs typeface="楷体" panose="02010609060101010101" charset="-122"/>
                <a:sym typeface="+mn-ea"/>
              </a:rPr>
              <a:t>人在任上正常死亡之外</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有</a:t>
            </a:r>
            <a:r>
              <a:rPr lang="en-US" altLang="zh-CN" sz="2800">
                <a:latin typeface="楷体" panose="02010609060101010101" charset="-122"/>
                <a:ea typeface="楷体" panose="02010609060101010101" charset="-122"/>
                <a:cs typeface="楷体" panose="02010609060101010101" charset="-122"/>
                <a:sym typeface="+mn-ea"/>
              </a:rPr>
              <a:t>4</a:t>
            </a:r>
            <a:r>
              <a:rPr lang="zh-CN" altLang="en-US" sz="2800" dirty="0">
                <a:latin typeface="楷体" panose="02010609060101010101" charset="-122"/>
                <a:ea typeface="楷体" panose="02010609060101010101" charset="-122"/>
                <a:cs typeface="楷体" panose="02010609060101010101" charset="-122"/>
                <a:sym typeface="+mn-ea"/>
              </a:rPr>
              <a:t>人被免职</a:t>
            </a:r>
            <a:r>
              <a:rPr lang="en-US" altLang="zh-CN" sz="2800">
                <a:latin typeface="楷体" panose="02010609060101010101" charset="-122"/>
                <a:ea typeface="楷体" panose="02010609060101010101" charset="-122"/>
                <a:cs typeface="楷体" panose="02010609060101010101" charset="-122"/>
                <a:sym typeface="+mn-ea"/>
              </a:rPr>
              <a:t>,2</a:t>
            </a:r>
            <a:r>
              <a:rPr lang="zh-CN" altLang="en-US" sz="2800" dirty="0">
                <a:latin typeface="楷体" panose="02010609060101010101" charset="-122"/>
                <a:ea typeface="楷体" panose="02010609060101010101" charset="-122"/>
                <a:cs typeface="楷体" panose="02010609060101010101" charset="-122"/>
                <a:sym typeface="+mn-ea"/>
              </a:rPr>
              <a:t>人畏罪自杀</a:t>
            </a:r>
            <a:r>
              <a:rPr lang="en-US" altLang="zh-CN" sz="2800">
                <a:latin typeface="楷体" panose="02010609060101010101" charset="-122"/>
                <a:ea typeface="楷体" panose="02010609060101010101" charset="-122"/>
                <a:cs typeface="楷体" panose="02010609060101010101" charset="-122"/>
                <a:sym typeface="+mn-ea"/>
              </a:rPr>
              <a:t>,3</a:t>
            </a:r>
            <a:r>
              <a:rPr lang="zh-CN" altLang="en-US" sz="2800" dirty="0">
                <a:latin typeface="楷体" panose="02010609060101010101" charset="-122"/>
                <a:ea typeface="楷体" panose="02010609060101010101" charset="-122"/>
                <a:cs typeface="楷体" panose="02010609060101010101" charset="-122"/>
                <a:sym typeface="+mn-ea"/>
              </a:rPr>
              <a:t>人被下狱处死。</a:t>
            </a:r>
            <a:endParaRPr lang="en-US" altLang="zh-CN" sz="2800">
              <a:latin typeface="楷体" panose="02010609060101010101" charset="-122"/>
              <a:ea typeface="楷体" panose="02010609060101010101" charset="-122"/>
              <a:cs typeface="楷体" panose="02010609060101010101" charset="-122"/>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9" grpId="0"/>
      <p:bldP spid="9" grpId="1"/>
      <p:bldP spid="11" grpId="0"/>
      <p:bldP spid="11" grpId="1"/>
      <p:bldP spid="12" grpId="0"/>
      <p:bldP spid="12" grpId="1"/>
      <p:bldP spid="14" grpId="0"/>
      <p:bldP spid="14" grpId="1"/>
      <p:bldP spid="15" grpId="0"/>
      <p:bldP spid="15" grpId="1"/>
      <p:bldP spid="17" grpId="0"/>
      <p:bldP spid="17" grpId="1"/>
      <p:bldP spid="26" grpId="0" animBg="1"/>
      <p:bldP spid="26" grpId="1" animBg="1"/>
      <p:bldP spid="18" grpId="0"/>
      <p:bldP spid="18" grpId="1"/>
      <p:bldP spid="19" grpId="0"/>
      <p:bldP spid="19" grpId="1"/>
      <p:bldP spid="20" grpId="0" bldLvl="0" animBg="1"/>
      <p:bldP spid="20"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9095" y="3049270"/>
            <a:ext cx="8018780" cy="1512570"/>
          </a:xfrm>
          <a:prstGeom prst="rect">
            <a:avLst/>
          </a:prstGeom>
          <a:noFill/>
        </p:spPr>
        <p:txBody>
          <a:bodyPr wrap="square" rtlCol="0" anchor="t">
            <a:spAutoFit/>
          </a:bodyPr>
          <a:lstStyle/>
          <a:p>
            <a:pPr>
              <a:lnSpc>
                <a:spcPct val="110000"/>
              </a:lnSpc>
            </a:pPr>
            <a:r>
              <a:rPr lang="en-US" altLang="zh-CN"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汉武帝采纳主父偃的建议实行“推恩令”，</a:t>
            </a:r>
            <a:r>
              <a:rPr lang="zh-CN" altLang="en-US"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诸侯王以嫡长子继承王位外，其余诸子分割土地为列侯，由</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郡</a:t>
            </a:r>
            <a:r>
              <a:rPr lang="zh-CN" altLang="en-US"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管辖。</a:t>
            </a:r>
            <a:r>
              <a:rPr lang="zh-CN" altLang="en-US"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结果</a:t>
            </a:r>
            <a:r>
              <a:rPr lang="en-US" altLang="zh-CN" sz="2800" dirty="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王国越分越小，力量削弱。</a:t>
            </a:r>
            <a:endPar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圆角矩形 3"/>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、政治上：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）地方：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文本框 1"/>
          <p:cNvSpPr txBox="1"/>
          <p:nvPr/>
        </p:nvSpPr>
        <p:spPr>
          <a:xfrm>
            <a:off x="379095" y="2527300"/>
            <a:ext cx="6524625" cy="521970"/>
          </a:xfrm>
          <a:prstGeom prst="rect">
            <a:avLst/>
          </a:prstGeom>
          <a:noFill/>
        </p:spPr>
        <p:txBody>
          <a:bodyPr wrap="square" rtlCol="0" anchor="t">
            <a:spAutoFit/>
          </a:bodyPr>
          <a:lstStyle/>
          <a:p>
            <a:r>
              <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rPr>
              <a:t>①颁布“</a:t>
            </a:r>
            <a:r>
              <a:rPr lang="zh-CN" altLang="en-US" sz="2800" b="1" noProof="0">
                <a:solidFill>
                  <a:srgbClr val="C00000"/>
                </a:solidFill>
                <a:latin typeface="华文中宋" panose="02010600040101010101" pitchFamily="2" charset="-122"/>
                <a:ea typeface="华文中宋" panose="02010600040101010101" pitchFamily="2" charset="-122"/>
                <a:cs typeface="Arial" panose="020B0604020202020204"/>
                <a:sym typeface="+mn-ea"/>
              </a:rPr>
              <a:t>推恩令</a:t>
            </a:r>
            <a:r>
              <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rPr>
              <a:t>”，削弱了诸侯王势力</a:t>
            </a:r>
            <a:endPar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endParaRPr>
          </a:p>
        </p:txBody>
      </p:sp>
      <p:sp>
        <p:nvSpPr>
          <p:cNvPr id="14" name="TextBox 16"/>
          <p:cNvSpPr txBox="1"/>
          <p:nvPr>
            <p:custDataLst>
              <p:tags r:id="rId5"/>
            </p:custDataLst>
          </p:nvPr>
        </p:nvSpPr>
        <p:spPr>
          <a:xfrm>
            <a:off x="379095" y="304927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内容：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3771900" y="530225"/>
            <a:ext cx="8082915" cy="1383665"/>
          </a:xfrm>
          <a:prstGeom prst="rect">
            <a:avLst/>
          </a:prstGeom>
          <a:noFill/>
          <a:ln w="12700" cmpd="sng">
            <a:solidFill>
              <a:srgbClr val="847178"/>
            </a:solidFill>
            <a:prstDash val="solid"/>
          </a:ln>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sym typeface="+mn-ea"/>
              </a:rPr>
              <a:t>材料：愿陛下令诸侯的推恩分子弟，以地侯之，彼人人喜得所愿，</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上以施德</a:t>
            </a:r>
            <a:r>
              <a:rPr lang="zh-CN" altLang="en-US" sz="2800">
                <a:latin typeface="楷体" panose="02010609060101010101" charset="-122"/>
                <a:ea typeface="楷体" panose="02010609060101010101" charset="-122"/>
                <a:cs typeface="楷体" panose="02010609060101010101" charset="-122"/>
                <a:sym typeface="+mn-ea"/>
              </a:rPr>
              <a:t>，</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实分其国</a:t>
            </a:r>
            <a:r>
              <a:rPr lang="zh-CN" altLang="en-US" sz="2800">
                <a:latin typeface="楷体" panose="02010609060101010101" charset="-122"/>
                <a:ea typeface="楷体" panose="02010609060101010101" charset="-122"/>
                <a:cs typeface="楷体" panose="02010609060101010101" charset="-122"/>
                <a:sym typeface="+mn-ea"/>
              </a:rPr>
              <a:t>，必稍自销弱。</a:t>
            </a:r>
            <a:endParaRPr lang="zh-CN" altLang="en-US" sz="2800">
              <a:latin typeface="楷体" panose="02010609060101010101" charset="-122"/>
              <a:ea typeface="楷体" panose="02010609060101010101" charset="-122"/>
              <a:cs typeface="楷体" panose="02010609060101010101" charset="-122"/>
            </a:endParaRPr>
          </a:p>
          <a:p>
            <a:pPr algn="ctr"/>
            <a:r>
              <a:rPr lang="en-US" altLang="zh-CN" sz="2800">
                <a:latin typeface="楷体" panose="02010609060101010101" charset="-122"/>
                <a:ea typeface="楷体" panose="02010609060101010101" charset="-122"/>
                <a:cs typeface="楷体" panose="02010609060101010101" charset="-122"/>
                <a:sym typeface="+mn-ea"/>
              </a:rPr>
              <a:t>                              </a:t>
            </a:r>
            <a:r>
              <a:rPr lang="zh-CN" altLang="en-US" sz="2800">
                <a:latin typeface="楷体" panose="02010609060101010101" charset="-122"/>
                <a:ea typeface="楷体" panose="02010609060101010101" charset="-122"/>
                <a:cs typeface="楷体" panose="02010609060101010101" charset="-122"/>
                <a:sym typeface="+mn-ea"/>
              </a:rPr>
              <a:t>——班固《汉书》</a:t>
            </a:r>
            <a:endParaRPr lang="zh-CN" altLang="en-US" sz="2800">
              <a:latin typeface="楷体" panose="02010609060101010101" charset="-122"/>
              <a:ea typeface="楷体" panose="02010609060101010101" charset="-122"/>
              <a:cs typeface="楷体" panose="02010609060101010101" charset="-122"/>
              <a:sym typeface="+mn-ea"/>
            </a:endParaRPr>
          </a:p>
        </p:txBody>
      </p:sp>
      <p:pic>
        <p:nvPicPr>
          <p:cNvPr id="12" name="图片 11" descr="推恩令"/>
          <p:cNvPicPr>
            <a:picLocks noChangeAspect="1"/>
          </p:cNvPicPr>
          <p:nvPr/>
        </p:nvPicPr>
        <p:blipFill>
          <a:blip r:embed="rId6"/>
          <a:stretch>
            <a:fillRect/>
          </a:stretch>
        </p:blipFill>
        <p:spPr>
          <a:xfrm>
            <a:off x="8233410" y="1417955"/>
            <a:ext cx="3514725" cy="3143885"/>
          </a:xfrm>
          <a:prstGeom prst="rect">
            <a:avLst/>
          </a:prstGeom>
          <a:effectLst>
            <a:outerShdw blurRad="50800" dist="38100" dir="2700000" algn="tl" rotWithShape="0">
              <a:prstClr val="black">
                <a:alpha val="40000"/>
              </a:prstClr>
            </a:outerShdw>
          </a:effectLst>
        </p:spPr>
      </p:pic>
      <p:sp>
        <p:nvSpPr>
          <p:cNvPr id="15" name="TextBox 16"/>
          <p:cNvSpPr txBox="1"/>
          <p:nvPr>
            <p:custDataLst>
              <p:tags r:id="rId7"/>
            </p:custDataLst>
          </p:nvPr>
        </p:nvSpPr>
        <p:spPr>
          <a:xfrm>
            <a:off x="379095" y="456184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作用：</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7" name="文本框 16"/>
          <p:cNvSpPr txBox="1"/>
          <p:nvPr/>
        </p:nvSpPr>
        <p:spPr>
          <a:xfrm>
            <a:off x="1340485" y="4588510"/>
            <a:ext cx="6096000" cy="521970"/>
          </a:xfrm>
          <a:prstGeom prst="rect">
            <a:avLst/>
          </a:prstGeom>
          <a:noFill/>
        </p:spPr>
        <p:txBody>
          <a:bodyPr wrap="square" rtlCol="0" anchor="t">
            <a:spAutoFit/>
          </a:bodyPr>
          <a:lstStyle/>
          <a:p>
            <a:r>
              <a:rPr lang="zh-CN" altLang="en-US" sz="2800" b="1">
                <a:solidFill>
                  <a:srgbClr val="C00000"/>
                </a:solidFill>
                <a:latin typeface="华文中宋" panose="02010600040101010101" pitchFamily="2" charset="-122"/>
                <a:ea typeface="华文中宋" panose="02010600040101010101" pitchFamily="2" charset="-122"/>
                <a:sym typeface="+mn-ea"/>
              </a:rPr>
              <a:t>削弱地方诸侯权力，加强中央集权</a:t>
            </a:r>
            <a:endParaRPr lang="zh-CN" altLang="en-US" sz="2800" b="1">
              <a:solidFill>
                <a:srgbClr val="C00000"/>
              </a:solidFill>
              <a:latin typeface="华文中宋" panose="02010600040101010101" pitchFamily="2" charset="-122"/>
              <a:ea typeface="华文中宋" panose="02010600040101010101" pitchFamily="2" charset="-122"/>
              <a:sym typeface="+mn-ea"/>
            </a:endParaRPr>
          </a:p>
        </p:txBody>
      </p:sp>
      <p:sp>
        <p:nvSpPr>
          <p:cNvPr id="18" name="文本框 17"/>
          <p:cNvSpPr txBox="1"/>
          <p:nvPr/>
        </p:nvSpPr>
        <p:spPr>
          <a:xfrm>
            <a:off x="466090" y="5137150"/>
            <a:ext cx="11389995" cy="1383665"/>
          </a:xfrm>
          <a:prstGeom prst="rect">
            <a:avLst/>
          </a:prstGeom>
          <a:solidFill>
            <a:srgbClr val="EFEDEE"/>
          </a:solidFill>
          <a:effectLst>
            <a:outerShdw blurRad="50800" dist="38100" dir="2700000" algn="tl" rotWithShape="0">
              <a:prstClr val="black">
                <a:alpha val="40000"/>
              </a:prstClr>
            </a:outerShdw>
          </a:effectLst>
        </p:spPr>
        <p:txBody>
          <a:bodyPr wrap="square" rtlCol="0" anchor="t">
            <a:spAutoFit/>
          </a:bodyPr>
          <a:lstStyle/>
          <a:p>
            <a:r>
              <a:rPr lang="zh-CN" altLang="en-US" sz="2800" b="1" dirty="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“附益之法”</a:t>
            </a:r>
            <a:r>
              <a:rPr lang="zh-CN" altLang="en-US" sz="2800" dirty="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严禁官僚与诸侯王勾结，为诸侯王谋取利益。</a:t>
            </a:r>
            <a:endParaRPr lang="zh-CN" altLang="en-US" sz="2800" dirty="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a:p>
            <a:r>
              <a:rPr lang="zh-CN" altLang="en-US" sz="2800" b="1" dirty="0">
                <a:solidFill>
                  <a:srgbClr val="C00000"/>
                </a:solidFill>
                <a:latin typeface="楷体" panose="02010609060101010101" charset="-122"/>
                <a:ea typeface="楷体" panose="02010609060101010101" charset="-122"/>
                <a:cs typeface="楷体" panose="02010609060101010101" charset="-122"/>
                <a:sym typeface="+mn-ea"/>
              </a:rPr>
              <a:t>“酎金夺爵”</a:t>
            </a:r>
            <a:r>
              <a:rPr lang="zh-CN" altLang="en-US" sz="2800" dirty="0">
                <a:solidFill>
                  <a:srgbClr val="000000"/>
                </a:solidFill>
                <a:latin typeface="楷体" panose="02010609060101010101" charset="-122"/>
                <a:ea typeface="楷体" panose="02010609060101010101" charset="-122"/>
                <a:cs typeface="楷体" panose="02010609060101010101" charset="-122"/>
                <a:sym typeface="+mn-ea"/>
              </a:rPr>
              <a:t>汉武帝以诸侯王所献助祭的“酎金”成色不好或斤两不足为借口而夺爵，被夺爵者达106人。</a:t>
            </a:r>
            <a:endParaRPr lang="zh-CN" altLang="en-US" sz="2800" dirty="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3" name="文本框 2"/>
          <p:cNvSpPr txBox="1"/>
          <p:nvPr/>
        </p:nvSpPr>
        <p:spPr>
          <a:xfrm>
            <a:off x="8614096" y="4528185"/>
            <a:ext cx="3241053" cy="457200"/>
          </a:xfrm>
          <a:prstGeom prst="rect">
            <a:avLst/>
          </a:prstGeom>
          <a:solidFill>
            <a:srgbClr val="AF8F5F"/>
          </a:solidFill>
        </p:spPr>
        <p:txBody>
          <a:bodyPr wrap="square" rtlCol="0">
            <a:noAutofit/>
          </a:bodyPr>
          <a:lstStyle/>
          <a:p>
            <a:pPr>
              <a:lnSpc>
                <a:spcPct val="90000"/>
              </a:lnSpc>
            </a:pPr>
            <a:r>
              <a:rPr lang="en-US" altLang="zh-CN" sz="28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a:t>
            </a:r>
            <a:r>
              <a:rPr lang="zh-CN" altLang="en-US" sz="28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千古第一阳谋</a:t>
            </a:r>
            <a:r>
              <a:rPr lang="en-US" altLang="zh-CN" sz="28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a:t>
            </a:r>
            <a:endParaRPr lang="en-US" altLang="zh-CN" sz="28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2" grpId="0"/>
      <p:bldP spid="2" grpId="1"/>
      <p:bldP spid="14" grpId="0"/>
      <p:bldP spid="14" grpId="1"/>
      <p:bldP spid="10" grpId="0" animBg="1"/>
      <p:bldP spid="10" grpId="1" animBg="1"/>
      <p:bldP spid="15" grpId="0"/>
      <p:bldP spid="15" grpId="1"/>
      <p:bldP spid="17" grpId="0"/>
      <p:bldP spid="17" grpId="1"/>
      <p:bldP spid="18" grpId="0" animBg="1"/>
      <p:bldP spid="18"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79095" y="3570605"/>
            <a:ext cx="11406505" cy="1038860"/>
          </a:xfrm>
          <a:prstGeom prst="rect">
            <a:avLst/>
          </a:prstGeom>
          <a:noFill/>
        </p:spPr>
        <p:txBody>
          <a:bodyPr wrap="square" rtlCol="0" anchor="t">
            <a:spAutoFit/>
          </a:bodyPr>
          <a:lstStyle/>
          <a:p>
            <a:pPr algn="just">
              <a:lnSpc>
                <a:spcPct val="110000"/>
              </a:lnSpc>
              <a:spcBef>
                <a:spcPct val="0"/>
              </a:spcBef>
              <a:spcAft>
                <a:spcPct val="0"/>
              </a:spcAft>
            </a:pPr>
            <a:r>
              <a:rPr lang="en-US" altLang="zh-CN" sz="2800" smtClean="0">
                <a:latin typeface="华文中宋" panose="02010600040101010101" pitchFamily="2" charset="-122"/>
                <a:ea typeface="华文中宋" panose="02010600040101010101" pitchFamily="2" charset="-122"/>
                <a:sym typeface="+mn-ea"/>
              </a:rPr>
              <a:t>         </a:t>
            </a:r>
            <a:r>
              <a:rPr lang="zh-CN" altLang="en-US" sz="2800" smtClean="0">
                <a:latin typeface="华文中宋" panose="02010600040101010101" pitchFamily="2" charset="-122"/>
                <a:ea typeface="华文中宋" panose="02010600040101010101" pitchFamily="2" charset="-122"/>
                <a:sym typeface="+mn-ea"/>
              </a:rPr>
              <a:t>由</a:t>
            </a:r>
            <a:r>
              <a:rPr lang="zh-CN" altLang="en-US" sz="2800" smtClean="0">
                <a:solidFill>
                  <a:srgbClr val="C00000"/>
                </a:solidFill>
                <a:latin typeface="华文中宋" panose="02010600040101010101" pitchFamily="2" charset="-122"/>
                <a:ea typeface="华文中宋" panose="02010600040101010101" pitchFamily="2" charset="-122"/>
                <a:sym typeface="+mn-ea"/>
              </a:rPr>
              <a:t>地方长官</a:t>
            </a:r>
            <a:r>
              <a:rPr lang="zh-CN" altLang="en-US" sz="2800" smtClean="0">
                <a:latin typeface="华文中宋" panose="02010600040101010101" pitchFamily="2" charset="-122"/>
                <a:ea typeface="华文中宋" panose="02010600040101010101" pitchFamily="2" charset="-122"/>
                <a:sym typeface="+mn-ea"/>
              </a:rPr>
              <a:t>在辖区内进行</a:t>
            </a:r>
            <a:r>
              <a:rPr lang="zh-CN" altLang="en-US" sz="2800" smtClean="0">
                <a:solidFill>
                  <a:srgbClr val="C00000"/>
                </a:solidFill>
                <a:latin typeface="华文中宋" panose="02010600040101010101" pitchFamily="2" charset="-122"/>
                <a:ea typeface="华文中宋" panose="02010600040101010101" pitchFamily="2" charset="-122"/>
                <a:sym typeface="+mn-ea"/>
              </a:rPr>
              <a:t>考察</a:t>
            </a:r>
            <a:r>
              <a:rPr lang="zh-CN" altLang="en-US" sz="2800" smtClean="0">
                <a:latin typeface="华文中宋" panose="02010600040101010101" pitchFamily="2" charset="-122"/>
                <a:ea typeface="华文中宋" panose="02010600040101010101" pitchFamily="2" charset="-122"/>
                <a:sym typeface="+mn-ea"/>
              </a:rPr>
              <a:t>，选取</a:t>
            </a:r>
            <a:r>
              <a:rPr lang="zh-CN" altLang="en-US" sz="2800" smtClean="0">
                <a:solidFill>
                  <a:schemeClr val="tx1"/>
                </a:solidFill>
                <a:latin typeface="华文中宋" panose="02010600040101010101" pitchFamily="2" charset="-122"/>
                <a:ea typeface="华文中宋" panose="02010600040101010101" pitchFamily="2" charset="-122"/>
                <a:sym typeface="+mn-ea"/>
              </a:rPr>
              <a:t>合适的人才</a:t>
            </a:r>
            <a:r>
              <a:rPr lang="zh-CN" altLang="en-US" sz="2800" smtClean="0">
                <a:solidFill>
                  <a:srgbClr val="C00000"/>
                </a:solidFill>
                <a:latin typeface="华文中宋" panose="02010600040101010101" pitchFamily="2" charset="-122"/>
                <a:ea typeface="华文中宋" panose="02010600040101010101" pitchFamily="2" charset="-122"/>
                <a:sym typeface="+mn-ea"/>
              </a:rPr>
              <a:t>推荐</a:t>
            </a:r>
            <a:r>
              <a:rPr lang="zh-CN" altLang="en-US" sz="2800" smtClean="0">
                <a:latin typeface="华文中宋" panose="02010600040101010101" pitchFamily="2" charset="-122"/>
                <a:ea typeface="华文中宋" panose="02010600040101010101" pitchFamily="2" charset="-122"/>
                <a:sym typeface="+mn-ea"/>
              </a:rPr>
              <a:t>给上级或中央，最后经考核再由</a:t>
            </a:r>
            <a:r>
              <a:rPr lang="zh-CN" altLang="en-US" sz="2800" smtClean="0">
                <a:solidFill>
                  <a:srgbClr val="C00000"/>
                </a:solidFill>
                <a:latin typeface="华文中宋" panose="02010600040101010101" pitchFamily="2" charset="-122"/>
                <a:ea typeface="华文中宋" panose="02010600040101010101" pitchFamily="2" charset="-122"/>
                <a:sym typeface="+mn-ea"/>
              </a:rPr>
              <a:t>中央任命</a:t>
            </a:r>
            <a:r>
              <a:rPr lang="zh-CN" altLang="en-US" sz="2800" smtClean="0">
                <a:latin typeface="华文中宋" panose="02010600040101010101" pitchFamily="2" charset="-122"/>
                <a:ea typeface="华文中宋" panose="02010600040101010101" pitchFamily="2" charset="-122"/>
                <a:sym typeface="+mn-ea"/>
              </a:rPr>
              <a:t>，重点考察</a:t>
            </a:r>
            <a:r>
              <a:rPr lang="zh-CN" altLang="en-US" sz="2800" smtClean="0">
                <a:solidFill>
                  <a:srgbClr val="C00000"/>
                </a:solidFill>
                <a:latin typeface="华文中宋" panose="02010600040101010101" pitchFamily="2" charset="-122"/>
                <a:ea typeface="华文中宋" panose="02010600040101010101" pitchFamily="2" charset="-122"/>
                <a:sym typeface="+mn-ea"/>
              </a:rPr>
              <a:t>舆论评价</a:t>
            </a:r>
            <a:r>
              <a:rPr lang="zh-CN" altLang="en-US" sz="2800" smtClean="0">
                <a:latin typeface="华文中宋" panose="02010600040101010101" pitchFamily="2" charset="-122"/>
                <a:ea typeface="华文中宋" panose="02010600040101010101" pitchFamily="2" charset="-122"/>
                <a:sym typeface="+mn-ea"/>
              </a:rPr>
              <a:t>和</a:t>
            </a:r>
            <a:r>
              <a:rPr lang="zh-CN" altLang="en-US" sz="2800" smtClean="0">
                <a:solidFill>
                  <a:srgbClr val="C00000"/>
                </a:solidFill>
                <a:latin typeface="华文中宋" panose="02010600040101010101" pitchFamily="2" charset="-122"/>
                <a:ea typeface="华文中宋" panose="02010600040101010101" pitchFamily="2" charset="-122"/>
                <a:sym typeface="+mn-ea"/>
              </a:rPr>
              <a:t>为官能力</a:t>
            </a:r>
            <a:r>
              <a:rPr lang="zh-CN" altLang="en-US" sz="2800" smtClean="0">
                <a:latin typeface="华文中宋" panose="02010600040101010101" pitchFamily="2" charset="-122"/>
                <a:ea typeface="华文中宋" panose="02010600040101010101" pitchFamily="2" charset="-122"/>
                <a:sym typeface="+mn-ea"/>
              </a:rPr>
              <a:t>。</a:t>
            </a:r>
            <a:endParaRPr lang="zh-CN" altLang="en-US" sz="2800" smtClean="0">
              <a:latin typeface="华文中宋" panose="02010600040101010101" pitchFamily="2" charset="-122"/>
              <a:ea typeface="华文中宋" panose="02010600040101010101" pitchFamily="2"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、政治上：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）地方：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文本框 1"/>
          <p:cNvSpPr txBox="1"/>
          <p:nvPr/>
        </p:nvSpPr>
        <p:spPr>
          <a:xfrm>
            <a:off x="379095" y="2527300"/>
            <a:ext cx="7390765" cy="521970"/>
          </a:xfrm>
          <a:prstGeom prst="rect">
            <a:avLst/>
          </a:prstGeom>
          <a:noFill/>
        </p:spPr>
        <p:txBody>
          <a:bodyPr wrap="squar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②确立以</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察举制</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为代表的新的官吏选拔制度</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14" name="TextBox 16"/>
          <p:cNvSpPr txBox="1"/>
          <p:nvPr>
            <p:custDataLst>
              <p:tags r:id="rId5"/>
            </p:custDataLst>
          </p:nvPr>
        </p:nvSpPr>
        <p:spPr>
          <a:xfrm>
            <a:off x="379095" y="304927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标准：</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nvSpPr>
        <p:spPr>
          <a:xfrm>
            <a:off x="1390015" y="2985135"/>
            <a:ext cx="6096000" cy="629920"/>
          </a:xfrm>
          <a:prstGeom prst="rect">
            <a:avLst/>
          </a:prstGeom>
          <a:noFill/>
        </p:spPr>
        <p:txBody>
          <a:bodyPr wrap="square" rtlCol="0" anchor="t">
            <a:spAutoFit/>
          </a:bodyPr>
          <a:lstStyle/>
          <a:p>
            <a:pPr algn="just">
              <a:lnSpc>
                <a:spcPct val="125000"/>
              </a:lnSpc>
              <a:spcBef>
                <a:spcPct val="0"/>
              </a:spcBef>
              <a:spcAft>
                <a:spcPct val="0"/>
              </a:spcAft>
            </a:pPr>
            <a:r>
              <a:rPr lang="zh-CN" altLang="en-US" sz="280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察孝廉、举茂才</a:t>
            </a:r>
            <a:r>
              <a:rPr lang="en-US" altLang="zh-CN"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品德和才能</a:t>
            </a:r>
            <a:r>
              <a:rPr lang="en-US" altLang="zh-CN"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4" name="TextBox 16"/>
          <p:cNvSpPr txBox="1"/>
          <p:nvPr>
            <p:custDataLst>
              <p:tags r:id="rId6"/>
            </p:custDataLst>
          </p:nvPr>
        </p:nvSpPr>
        <p:spPr>
          <a:xfrm>
            <a:off x="379095" y="3570605"/>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方式：</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5" name="圆角矩形标注 24"/>
          <p:cNvSpPr/>
          <p:nvPr/>
        </p:nvSpPr>
        <p:spPr>
          <a:xfrm>
            <a:off x="6590665" y="4679950"/>
            <a:ext cx="1950720" cy="512445"/>
          </a:xfrm>
          <a:prstGeom prst="wedgeRoundRectCallout">
            <a:avLst>
              <a:gd name="adj1" fmla="val -585"/>
              <a:gd name="adj2" fmla="val -8841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rPr>
              <a:t>乡里清议</a:t>
            </a:r>
            <a:endParaRPr lang="zh-CN" altLang="en-US" sz="2800" b="1">
              <a:gradFill flip="none" rotWithShape="1">
                <a:gsLst>
                  <a:gs pos="51000">
                    <a:srgbClr val="F5B55A"/>
                  </a:gs>
                  <a:gs pos="90000">
                    <a:srgbClr val="B87528"/>
                  </a:gs>
                </a:gsLst>
                <a:path path="circle">
                  <a:fillToRect l="100000" t="100000"/>
                </a:path>
                <a:tileRect r="-100000" b="-100000"/>
              </a:gra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endParaRPr>
          </a:p>
        </p:txBody>
      </p:sp>
      <p:sp>
        <p:nvSpPr>
          <p:cNvPr id="11" name="圆角矩形标注 10"/>
          <p:cNvSpPr/>
          <p:nvPr/>
        </p:nvSpPr>
        <p:spPr>
          <a:xfrm>
            <a:off x="6421120" y="3158490"/>
            <a:ext cx="1830705" cy="532765"/>
          </a:xfrm>
          <a:prstGeom prst="wedgeRoundRectCallout">
            <a:avLst>
              <a:gd name="adj1" fmla="val -83268"/>
              <a:gd name="adj2" fmla="val 77692"/>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rPr>
              <a:t>自下而上</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endParaRPr>
          </a:p>
        </p:txBody>
      </p:sp>
      <p:pic>
        <p:nvPicPr>
          <p:cNvPr id="71" name="图片 70"/>
          <p:cNvPicPr>
            <a:picLocks noChangeAspect="1"/>
          </p:cNvPicPr>
          <p:nvPr>
            <p:custDataLst>
              <p:tags r:id="rId7"/>
            </p:custDataLst>
          </p:nvPr>
        </p:nvPicPr>
        <p:blipFill>
          <a:blip r:embed="rId8"/>
          <a:srcRect t="20712" r="57856" b="37285"/>
          <a:stretch>
            <a:fillRect/>
          </a:stretch>
        </p:blipFill>
        <p:spPr>
          <a:xfrm>
            <a:off x="6421120" y="554990"/>
            <a:ext cx="2513965" cy="1863090"/>
          </a:xfrm>
          <a:prstGeom prst="rect">
            <a:avLst/>
          </a:prstGeom>
          <a:effectLst>
            <a:outerShdw blurRad="50800" dist="38100" dir="2700000" algn="tl" rotWithShape="0">
              <a:prstClr val="black">
                <a:alpha val="40000"/>
              </a:prstClr>
            </a:outerShdw>
          </a:effectLst>
        </p:spPr>
      </p:pic>
      <p:pic>
        <p:nvPicPr>
          <p:cNvPr id="72" name="图片 71"/>
          <p:cNvPicPr>
            <a:picLocks noChangeAspect="1"/>
          </p:cNvPicPr>
          <p:nvPr>
            <p:custDataLst>
              <p:tags r:id="rId9"/>
            </p:custDataLst>
          </p:nvPr>
        </p:nvPicPr>
        <p:blipFill>
          <a:blip r:embed="rId10"/>
          <a:srcRect l="66465" t="30323" r="9260" b="45941"/>
          <a:stretch>
            <a:fillRect/>
          </a:stretch>
        </p:blipFill>
        <p:spPr>
          <a:xfrm>
            <a:off x="9237345" y="554990"/>
            <a:ext cx="2506980" cy="1863090"/>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257810" y="4573270"/>
            <a:ext cx="5882640" cy="2044065"/>
            <a:chOff x="12395" y="1038"/>
            <a:chExt cx="6849" cy="2917"/>
          </a:xfrm>
        </p:grpSpPr>
        <p:pic>
          <p:nvPicPr>
            <p:cNvPr id="110" name="图片 109"/>
            <p:cNvPicPr/>
            <p:nvPr/>
          </p:nvPicPr>
          <p:blipFill>
            <a:blip r:embed="rId11"/>
            <a:srcRect t="25764"/>
            <a:stretch>
              <a:fillRect/>
            </a:stretch>
          </p:blipFill>
          <p:spPr>
            <a:xfrm>
              <a:off x="12395" y="1528"/>
              <a:ext cx="5906" cy="2427"/>
            </a:xfrm>
            <a:prstGeom prst="rect">
              <a:avLst/>
            </a:prstGeom>
            <a:noFill/>
            <a:ln w="9525">
              <a:noFill/>
            </a:ln>
          </p:spPr>
        </p:pic>
        <p:sp>
          <p:nvSpPr>
            <p:cNvPr id="18" name="文本框 17"/>
            <p:cNvSpPr txBox="1"/>
            <p:nvPr/>
          </p:nvSpPr>
          <p:spPr>
            <a:xfrm>
              <a:off x="12875" y="1038"/>
              <a:ext cx="6369" cy="657"/>
            </a:xfrm>
            <a:prstGeom prst="rect">
              <a:avLst/>
            </a:prstGeom>
            <a:noFill/>
          </p:spPr>
          <p:txBody>
            <a:bodyPr wrap="square" rtlCol="0">
              <a:spAutoFit/>
            </a:bodyPr>
            <a:lstStyle/>
            <a:p>
              <a:r>
                <a:rPr lang="zh-CN" altLang="en-US" sz="2400">
                  <a:latin typeface="华文仿宋" panose="02010600040101010101" charset="-122"/>
                  <a:ea typeface="华文仿宋" panose="02010600040101010101" charset="-122"/>
                  <a:cs typeface="华文仿宋" panose="02010600040101010101" charset="-122"/>
                </a:rPr>
                <a:t>地方推举</a:t>
              </a:r>
              <a:r>
                <a:rPr lang="en-US" altLang="zh-CN" sz="2400">
                  <a:latin typeface="华文仿宋" panose="02010600040101010101" charset="-122"/>
                  <a:ea typeface="华文仿宋" panose="02010600040101010101" charset="-122"/>
                  <a:cs typeface="华文仿宋" panose="02010600040101010101" charset="-122"/>
                </a:rPr>
                <a:t>     </a:t>
              </a:r>
              <a:r>
                <a:rPr lang="zh-CN" altLang="en-US" sz="2400">
                  <a:latin typeface="华文仿宋" panose="02010600040101010101" charset="-122"/>
                  <a:ea typeface="华文仿宋" panose="02010600040101010101" charset="-122"/>
                  <a:cs typeface="华文仿宋" panose="02010600040101010101" charset="-122"/>
                </a:rPr>
                <a:t>考核</a:t>
              </a:r>
              <a:r>
                <a:rPr lang="en-US" altLang="zh-CN" sz="2400">
                  <a:latin typeface="华文仿宋" panose="02010600040101010101" charset="-122"/>
                  <a:ea typeface="华文仿宋" panose="02010600040101010101" charset="-122"/>
                  <a:cs typeface="华文仿宋" panose="02010600040101010101" charset="-122"/>
                </a:rPr>
                <a:t>        </a:t>
              </a:r>
              <a:r>
                <a:rPr lang="zh-CN" altLang="en-US" sz="2400">
                  <a:latin typeface="华文仿宋" panose="02010600040101010101" charset="-122"/>
                  <a:ea typeface="华文仿宋" panose="02010600040101010101" charset="-122"/>
                  <a:cs typeface="华文仿宋" panose="02010600040101010101" charset="-122"/>
                </a:rPr>
                <a:t>中央授官</a:t>
              </a:r>
              <a:endParaRPr lang="zh-CN" altLang="en-US" sz="2400">
                <a:latin typeface="华文仿宋" panose="02010600040101010101" charset="-122"/>
                <a:ea typeface="华文仿宋" panose="02010600040101010101" charset="-122"/>
                <a:cs typeface="华文仿宋" panose="02010600040101010101" charset="-122"/>
              </a:endParaRPr>
            </a:p>
          </p:txBody>
        </p:sp>
      </p:grpSp>
      <p:pic>
        <p:nvPicPr>
          <p:cNvPr id="109" name="图片 108"/>
          <p:cNvPicPr/>
          <p:nvPr/>
        </p:nvPicPr>
        <p:blipFill>
          <a:blip r:embed="rId12"/>
          <a:stretch>
            <a:fillRect/>
          </a:stretch>
        </p:blipFill>
        <p:spPr>
          <a:xfrm>
            <a:off x="8510905" y="4679950"/>
            <a:ext cx="3274695" cy="1805940"/>
          </a:xfrm>
          <a:prstGeom prst="rect">
            <a:avLst/>
          </a:prstGeom>
          <a:noFill/>
          <a:ln w="9525">
            <a:noFill/>
          </a:ln>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P spid="14" grpId="0"/>
      <p:bldP spid="14" grpId="1"/>
      <p:bldP spid="3" grpId="0"/>
      <p:bldP spid="3" grpId="1"/>
      <p:bldP spid="4" grpId="0"/>
      <p:bldP spid="4" grpId="1"/>
      <p:bldP spid="25" grpId="0" animBg="1"/>
      <p:bldP spid="25"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、政治上：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）地方：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文本框 1"/>
          <p:cNvSpPr txBox="1"/>
          <p:nvPr/>
        </p:nvSpPr>
        <p:spPr>
          <a:xfrm>
            <a:off x="379095" y="2527300"/>
            <a:ext cx="7390765" cy="521970"/>
          </a:xfrm>
          <a:prstGeom prst="rect">
            <a:avLst/>
          </a:prstGeom>
          <a:noFill/>
        </p:spPr>
        <p:txBody>
          <a:bodyPr wrap="square" rtlCol="0" anchor="t">
            <a:spAutoFit/>
          </a:bodyPr>
          <a:lstStyle/>
          <a:p>
            <a:r>
              <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rPr>
              <a:t>②确立以</a:t>
            </a:r>
            <a:r>
              <a:rPr lang="zh-CN" altLang="en-US" sz="2800" b="1" noProof="0">
                <a:solidFill>
                  <a:srgbClr val="C00000"/>
                </a:solidFill>
                <a:latin typeface="华文中宋" panose="02010600040101010101" pitchFamily="2" charset="-122"/>
                <a:ea typeface="华文中宋" panose="02010600040101010101" pitchFamily="2" charset="-122"/>
                <a:cs typeface="Arial" panose="020B0604020202020204"/>
                <a:sym typeface="+mn-ea"/>
              </a:rPr>
              <a:t>察举制</a:t>
            </a:r>
            <a:r>
              <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rPr>
              <a:t>为代表的新的官吏选拔制度</a:t>
            </a:r>
            <a:endParaRPr lang="zh-CN" altLang="en-US" sz="2800" b="1" noProof="0">
              <a:solidFill>
                <a:srgbClr val="3A1C26"/>
              </a:solidFill>
              <a:latin typeface="华文中宋" panose="02010600040101010101" pitchFamily="2" charset="-122"/>
              <a:ea typeface="华文中宋" panose="02010600040101010101" pitchFamily="2" charset="-122"/>
              <a:cs typeface="Arial" panose="020B0604020202020204"/>
              <a:sym typeface="+mn-ea"/>
            </a:endParaRPr>
          </a:p>
        </p:txBody>
      </p:sp>
      <p:sp>
        <p:nvSpPr>
          <p:cNvPr id="14" name="TextBox 16"/>
          <p:cNvSpPr txBox="1"/>
          <p:nvPr>
            <p:custDataLst>
              <p:tags r:id="rId5"/>
            </p:custDataLst>
          </p:nvPr>
        </p:nvSpPr>
        <p:spPr>
          <a:xfrm>
            <a:off x="379095" y="304927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作用：</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1322705" y="3049270"/>
            <a:ext cx="876300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①</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注重</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品行才学</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，打破</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血缘世袭</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促进了</a:t>
            </a:r>
            <a:r>
              <a:rPr lang="zh-CN" altLang="en-US" sz="2800">
                <a:solidFill>
                  <a:srgbClr val="C00000"/>
                </a:solidFill>
                <a:latin typeface="华文中宋" panose="02010600040101010101" pitchFamily="2" charset="-122"/>
                <a:ea typeface="华文中宋" panose="02010600040101010101" pitchFamily="2" charset="-122"/>
                <a:sym typeface="+mn-ea"/>
              </a:rPr>
              <a:t>阶层流动</a:t>
            </a:r>
            <a:r>
              <a:rPr lang="zh-CN" altLang="en-US" sz="2800">
                <a:latin typeface="华文中宋" panose="02010600040101010101" pitchFamily="2" charset="-122"/>
                <a:ea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sym typeface="+mn-ea"/>
            </a:endParaRPr>
          </a:p>
        </p:txBody>
      </p:sp>
      <p:sp>
        <p:nvSpPr>
          <p:cNvPr id="12" name="文本框 11"/>
          <p:cNvSpPr txBox="1"/>
          <p:nvPr/>
        </p:nvSpPr>
        <p:spPr>
          <a:xfrm>
            <a:off x="1322705" y="3570605"/>
            <a:ext cx="956246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②</a:t>
            </a:r>
            <a:r>
              <a:rPr lang="zh-CN" altLang="en-US" sz="2800" noProof="0">
                <a:latin typeface="华文中宋" panose="02010600040101010101" pitchFamily="2" charset="-122"/>
                <a:ea typeface="华文中宋" panose="02010600040101010101" pitchFamily="2" charset="-122"/>
                <a:sym typeface="+mn-ea"/>
              </a:rPr>
              <a:t>为两汉政权</a:t>
            </a:r>
            <a:r>
              <a:rPr lang="zh-CN" altLang="en-US" sz="2800" noProof="0">
                <a:solidFill>
                  <a:srgbClr val="C00000"/>
                </a:solidFill>
                <a:latin typeface="华文中宋" panose="02010600040101010101" pitchFamily="2" charset="-122"/>
                <a:ea typeface="华文中宋" panose="02010600040101010101" pitchFamily="2" charset="-122"/>
                <a:sym typeface="+mn-ea"/>
              </a:rPr>
              <a:t>选拔</a:t>
            </a:r>
            <a:r>
              <a:rPr lang="zh-CN" altLang="en-US" sz="2800" noProof="0">
                <a:latin typeface="华文中宋" panose="02010600040101010101" pitchFamily="2" charset="-122"/>
                <a:ea typeface="华文中宋" panose="02010600040101010101" pitchFamily="2" charset="-122"/>
                <a:sym typeface="+mn-ea"/>
              </a:rPr>
              <a:t>了</a:t>
            </a:r>
            <a:r>
              <a:rPr lang="zh-CN" altLang="en-US" sz="2800" noProof="0">
                <a:solidFill>
                  <a:srgbClr val="C00000"/>
                </a:solidFill>
                <a:latin typeface="华文中宋" panose="02010600040101010101" pitchFamily="2" charset="-122"/>
                <a:ea typeface="华文中宋" panose="02010600040101010101" pitchFamily="2" charset="-122"/>
                <a:sym typeface="+mn-ea"/>
              </a:rPr>
              <a:t>大批人才</a:t>
            </a:r>
            <a:r>
              <a:rPr lang="zh-CN" altLang="en-US" sz="2800" noProof="0">
                <a:latin typeface="华文中宋" panose="02010600040101010101" pitchFamily="2" charset="-122"/>
                <a:ea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扩大了</a:t>
            </a:r>
            <a:r>
              <a:rPr lang="zh-CN" altLang="en-US" sz="2800">
                <a:solidFill>
                  <a:srgbClr val="C00000"/>
                </a:solidFill>
                <a:latin typeface="华文中宋" panose="02010600040101010101" pitchFamily="2" charset="-122"/>
                <a:ea typeface="华文中宋" panose="02010600040101010101" pitchFamily="2" charset="-122"/>
                <a:sym typeface="+mn-ea"/>
              </a:rPr>
              <a:t>统治基础</a:t>
            </a:r>
            <a:r>
              <a:rPr lang="zh-CN" altLang="en-US" sz="2800">
                <a:latin typeface="华文中宋" panose="02010600040101010101" pitchFamily="2" charset="-122"/>
                <a:ea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sym typeface="+mn-ea"/>
            </a:endParaRPr>
          </a:p>
        </p:txBody>
      </p:sp>
      <p:sp>
        <p:nvSpPr>
          <p:cNvPr id="15" name="文本框 14"/>
          <p:cNvSpPr txBox="1"/>
          <p:nvPr/>
        </p:nvSpPr>
        <p:spPr>
          <a:xfrm>
            <a:off x="1322705" y="4093210"/>
            <a:ext cx="6096000"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③任免权</a:t>
            </a:r>
            <a:r>
              <a:rPr lang="zh-CN" altLang="en-US" sz="2800">
                <a:latin typeface="华文中宋" panose="02010600040101010101" pitchFamily="2" charset="-122"/>
                <a:ea typeface="华文中宋" panose="02010600040101010101" pitchFamily="2" charset="-122"/>
                <a:sym typeface="+mn-ea"/>
              </a:rPr>
              <a:t>由中央掌握，</a:t>
            </a:r>
            <a:r>
              <a:rPr lang="zh-CN" altLang="en-US" sz="2800">
                <a:solidFill>
                  <a:srgbClr val="C00000"/>
                </a:solidFill>
                <a:latin typeface="华文中宋" panose="02010600040101010101" pitchFamily="2" charset="-122"/>
                <a:ea typeface="华文中宋" panose="02010600040101010101" pitchFamily="2" charset="-122"/>
                <a:sym typeface="+mn-ea"/>
              </a:rPr>
              <a:t>加强</a:t>
            </a:r>
            <a:r>
              <a:rPr lang="zh-CN" altLang="en-US" sz="2800" smtClean="0">
                <a:solidFill>
                  <a:srgbClr val="C00000"/>
                </a:solidFill>
                <a:latin typeface="华文中宋" panose="02010600040101010101" pitchFamily="2" charset="-122"/>
                <a:ea typeface="华文中宋" panose="02010600040101010101" pitchFamily="2" charset="-122"/>
                <a:sym typeface="+mn-ea"/>
              </a:rPr>
              <a:t>中央集权</a:t>
            </a:r>
            <a:r>
              <a:rPr lang="zh-CN" altLang="en-US" sz="2800" smtClean="0">
                <a:latin typeface="华文中宋" panose="02010600040101010101" pitchFamily="2" charset="-122"/>
                <a:ea typeface="华文中宋" panose="02010600040101010101" pitchFamily="2" charset="-122"/>
                <a:sym typeface="+mn-ea"/>
              </a:rPr>
              <a:t>；</a:t>
            </a:r>
            <a:endParaRPr lang="zh-CN" altLang="en-US" sz="2800" smtClean="0">
              <a:latin typeface="华文中宋" panose="02010600040101010101" pitchFamily="2" charset="-122"/>
              <a:ea typeface="华文中宋" panose="02010600040101010101" pitchFamily="2" charset="-122"/>
              <a:sym typeface="+mn-ea"/>
            </a:endParaRPr>
          </a:p>
        </p:txBody>
      </p:sp>
      <p:sp>
        <p:nvSpPr>
          <p:cNvPr id="16" name="文本框 15"/>
          <p:cNvSpPr txBox="1"/>
          <p:nvPr/>
        </p:nvSpPr>
        <p:spPr>
          <a:xfrm>
            <a:off x="1322705" y="4613910"/>
            <a:ext cx="609600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④推动</a:t>
            </a:r>
            <a:r>
              <a:rPr lang="zh-CN" altLang="en-US" sz="2800">
                <a:solidFill>
                  <a:srgbClr val="C00000"/>
                </a:solidFill>
                <a:latin typeface="华文中宋" panose="02010600040101010101" pitchFamily="2" charset="-122"/>
                <a:ea typeface="华文中宋" panose="02010600040101010101" pitchFamily="2" charset="-122"/>
                <a:sym typeface="+mn-ea"/>
              </a:rPr>
              <a:t>儒学</a:t>
            </a:r>
            <a:r>
              <a:rPr lang="zh-CN" altLang="en-US" sz="2800">
                <a:latin typeface="华文中宋" panose="02010600040101010101" pitchFamily="2" charset="-122"/>
                <a:ea typeface="华文中宋" panose="02010600040101010101" pitchFamily="2" charset="-122"/>
                <a:sym typeface="+mn-ea"/>
              </a:rPr>
              <a:t>成为选官标准。</a:t>
            </a:r>
            <a:endParaRPr lang="zh-CN" altLang="en-US" sz="2800">
              <a:latin typeface="华文中宋" panose="02010600040101010101" pitchFamily="2" charset="-122"/>
              <a:ea typeface="华文中宋" panose="02010600040101010101" pitchFamily="2" charset="-122"/>
              <a:sym typeface="+mn-ea"/>
            </a:endParaRPr>
          </a:p>
        </p:txBody>
      </p:sp>
      <p:sp>
        <p:nvSpPr>
          <p:cNvPr id="22" name="TextBox 16"/>
          <p:cNvSpPr txBox="1"/>
          <p:nvPr>
            <p:custDataLst>
              <p:tags r:id="rId6"/>
            </p:custDataLst>
          </p:nvPr>
        </p:nvSpPr>
        <p:spPr>
          <a:xfrm>
            <a:off x="379095" y="513588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局限：</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文本框 22"/>
          <p:cNvSpPr txBox="1"/>
          <p:nvPr/>
        </p:nvSpPr>
        <p:spPr>
          <a:xfrm>
            <a:off x="1322705" y="5137150"/>
            <a:ext cx="8475345" cy="1512570"/>
          </a:xfrm>
          <a:prstGeom prst="rect">
            <a:avLst/>
          </a:prstGeom>
          <a:noFill/>
        </p:spPr>
        <p:txBody>
          <a:bodyPr wrap="square" rtlCol="0" anchor="t">
            <a:spAutoFit/>
          </a:bodyPr>
          <a:lstStyle/>
          <a:p>
            <a:pPr fontAlgn="auto">
              <a:lnSpc>
                <a:spcPct val="110000"/>
              </a:lnSpc>
            </a:pP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①容易</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任人唯亲</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滋生</a:t>
            </a:r>
            <a:r>
              <a:rPr lang="zh-CN" altLang="en-US" sz="2800">
                <a:solidFill>
                  <a:srgbClr val="C00000"/>
                </a:solidFill>
                <a:latin typeface="华文中宋" panose="02010600040101010101" pitchFamily="2" charset="-122"/>
                <a:ea typeface="华文中宋" panose="02010600040101010101" pitchFamily="2" charset="-122"/>
                <a:sym typeface="+mn-ea"/>
              </a:rPr>
              <a:t>腐败</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a:t>
            </a:r>
            <a:endParaRPr lang="zh-CN" altLang="en-US" sz="2800">
              <a:latin typeface="华文中宋" panose="02010600040101010101" pitchFamily="2" charset="-122"/>
              <a:ea typeface="华文中宋" panose="02010600040101010101" pitchFamily="2" charset="-122"/>
              <a:cs typeface="宋体" panose="02010600030101010101" pitchFamily="2" charset="-122"/>
              <a:sym typeface="+mn-ea"/>
            </a:endParaRPr>
          </a:p>
          <a:p>
            <a:pPr fontAlgn="auto">
              <a:lnSpc>
                <a:spcPct val="110000"/>
              </a:lnSpc>
            </a:pP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②</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后期</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选官被</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世家大族操纵</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，难以选拔真正的人才；</a:t>
            </a:r>
            <a:endParaRPr lang="zh-CN" altLang="en-US" sz="2800">
              <a:latin typeface="华文中宋" panose="02010600040101010101" pitchFamily="2" charset="-122"/>
              <a:ea typeface="华文中宋" panose="02010600040101010101" pitchFamily="2" charset="-122"/>
              <a:cs typeface="宋体" panose="02010600030101010101" pitchFamily="2" charset="-122"/>
              <a:sym typeface="+mn-ea"/>
            </a:endParaRPr>
          </a:p>
          <a:p>
            <a:pPr fontAlgn="auto">
              <a:lnSpc>
                <a:spcPct val="110000"/>
              </a:lnSpc>
            </a:pP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③被</a:t>
            </a:r>
            <a:r>
              <a:rPr lang="zh-CN" altLang="en-US" sz="2800">
                <a:solidFill>
                  <a:srgbClr val="C00000"/>
                </a:solidFill>
                <a:latin typeface="华文中宋" panose="02010600040101010101" pitchFamily="2" charset="-122"/>
                <a:ea typeface="华文中宋" panose="02010600040101010101" pitchFamily="2" charset="-122"/>
                <a:sym typeface="+mn-ea"/>
              </a:rPr>
              <a:t>地方豪强</a:t>
            </a:r>
            <a:r>
              <a:rPr lang="zh-CN" altLang="en-US" sz="2800">
                <a:latin typeface="华文中宋" panose="02010600040101010101" pitchFamily="2" charset="-122"/>
                <a:ea typeface="华文中宋" panose="02010600040101010101" pitchFamily="2" charset="-122"/>
                <a:sym typeface="+mn-ea"/>
              </a:rPr>
              <a:t>的控制，</a:t>
            </a:r>
            <a:r>
              <a:rPr lang="zh-CN" altLang="en-US" sz="2800">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rPr>
              <a:t>不利于中央集权</a:t>
            </a:r>
            <a:r>
              <a:rPr lang="zh-CN" altLang="en-US" sz="2800">
                <a:latin typeface="华文中宋" panose="02010600040101010101" pitchFamily="2" charset="-122"/>
                <a:ea typeface="华文中宋" panose="02010600040101010101" pitchFamily="2" charset="-122"/>
                <a:cs typeface="宋体" panose="02010600030101010101" pitchFamily="2" charset="-122"/>
                <a:sym typeface="+mn-ea"/>
              </a:rPr>
              <a:t>。</a:t>
            </a:r>
            <a:endParaRPr lang="zh-CN" altLang="en-US" sz="2800">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24" name="文本框 23"/>
          <p:cNvSpPr txBox="1"/>
          <p:nvPr/>
        </p:nvSpPr>
        <p:spPr>
          <a:xfrm>
            <a:off x="3771900" y="494030"/>
            <a:ext cx="8082915" cy="1512570"/>
          </a:xfrm>
          <a:prstGeom prst="rect">
            <a:avLst/>
          </a:prstGeom>
          <a:noFill/>
          <a:ln w="12700" cmpd="sng">
            <a:solidFill>
              <a:srgbClr val="847178"/>
            </a:solidFill>
            <a:prstDash val="solid"/>
          </a:ln>
        </p:spPr>
        <p:txBody>
          <a:bodyPr wrap="square" rtlCol="0" anchor="t">
            <a:spAutoFit/>
          </a:bodyPr>
          <a:lstStyle/>
          <a:p>
            <a:pPr>
              <a:lnSpc>
                <a:spcPct val="110000"/>
              </a:lnSpc>
            </a:pP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补充：积功劳为官、征辟制。</a:t>
            </a:r>
            <a:r>
              <a:rPr lang="zh-CN" altLang="en-US" sz="2800">
                <a:latin typeface="楷体" panose="02010609060101010101" charset="-122"/>
                <a:ea typeface="楷体" panose="02010609060101010101" charset="-122"/>
                <a:cs typeface="楷体" panose="02010609060101010101" charset="-122"/>
                <a:sym typeface="+mn-ea"/>
              </a:rPr>
              <a:t>（征辟制是自上而下选拔官吏</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主要由皇帝征聘与公府、州郡辟除两种方式。</a:t>
            </a:r>
            <a:r>
              <a:rPr lang="zh-CN" altLang="en-US" sz="2800" spc="-150">
                <a:latin typeface="楷体" panose="02010609060101010101" charset="-122"/>
                <a:ea typeface="楷体" panose="02010609060101010101" charset="-122"/>
                <a:cs typeface="楷体" panose="02010609060101010101" charset="-122"/>
                <a:sym typeface="+mn-ea"/>
              </a:rPr>
              <a:t>皇帝征召称“征”，官府征召称“辟”。</a:t>
            </a:r>
            <a:r>
              <a:rPr lang="zh-CN" altLang="en-US" sz="2800">
                <a:latin typeface="楷体" panose="02010609060101010101" charset="-122"/>
                <a:ea typeface="楷体" panose="02010609060101010101" charset="-122"/>
                <a:cs typeface="楷体" panose="02010609060101010101" charset="-122"/>
                <a:sym typeface="+mn-ea"/>
              </a:rPr>
              <a:t>）</a:t>
            </a:r>
            <a:endParaRPr lang="zh-CN" altLang="en-US" sz="2800">
              <a:latin typeface="楷体" panose="02010609060101010101" charset="-122"/>
              <a:ea typeface="楷体" panose="02010609060101010101" charset="-122"/>
              <a:cs typeface="楷体" panose="02010609060101010101" charset="-122"/>
              <a:sym typeface="+mn-ea"/>
            </a:endParaRPr>
          </a:p>
        </p:txBody>
      </p:sp>
      <p:pic>
        <p:nvPicPr>
          <p:cNvPr id="102" name="图片 101"/>
          <p:cNvPicPr/>
          <p:nvPr/>
        </p:nvPicPr>
        <p:blipFill>
          <a:blip r:embed="rId7">
            <a:clrChange>
              <a:clrFrom>
                <a:srgbClr val="FFFFFF">
                  <a:alpha val="100000"/>
                </a:srgbClr>
              </a:clrFrom>
              <a:clrTo>
                <a:srgbClr val="FFFFFF">
                  <a:alpha val="100000"/>
                  <a:alpha val="0"/>
                </a:srgbClr>
              </a:clrTo>
            </a:clrChange>
          </a:blip>
          <a:srcRect l="8648" r="3333"/>
          <a:stretch>
            <a:fillRect/>
          </a:stretch>
        </p:blipFill>
        <p:spPr>
          <a:xfrm>
            <a:off x="9184005" y="1885950"/>
            <a:ext cx="3225800" cy="4972050"/>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p:bldP spid="10" grpId="1"/>
      <p:bldP spid="12" grpId="0"/>
      <p:bldP spid="12" grpId="1"/>
      <p:bldP spid="15" grpId="0"/>
      <p:bldP spid="15" grpId="1"/>
      <p:bldP spid="16" grpId="0"/>
      <p:bldP spid="16" grpId="1"/>
      <p:bldP spid="22" grpId="0"/>
      <p:bldP spid="22" grpId="1"/>
      <p:bldP spid="23" grpId="0"/>
      <p:bldP spid="23" grpId="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359410" y="4601845"/>
            <a:ext cx="11583035" cy="953135"/>
          </a:xfrm>
          <a:prstGeom prst="rect">
            <a:avLst/>
          </a:prstGeom>
          <a:noFill/>
        </p:spPr>
        <p:txBody>
          <a:bodyPr wrap="square" rtlCol="0" anchor="t">
            <a:spAutoFit/>
          </a:bodyPr>
          <a:lstStyle/>
          <a:p>
            <a:pPr indent="0" fontAlgn="auto">
              <a:lnSpc>
                <a:spcPct val="100000"/>
              </a:lnSpc>
            </a:pP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         </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东汉时期，刺史逐步掌握地方</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行政权</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和</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领兵权</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，东汉末年，刺史改称为</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州牧</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，成为地方一级行政长官，发展为</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地方割据势力</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威胁中央集权</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a:t>
            </a:r>
            <a:endParaRPr lang="zh-CN" altLang="en-US"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25" name="文本框 24"/>
          <p:cNvSpPr txBox="1"/>
          <p:nvPr/>
        </p:nvSpPr>
        <p:spPr>
          <a:xfrm>
            <a:off x="359410" y="6029960"/>
            <a:ext cx="11812270" cy="607695"/>
          </a:xfrm>
          <a:prstGeom prst="rect">
            <a:avLst/>
          </a:prstGeom>
          <a:noFill/>
        </p:spPr>
        <p:txBody>
          <a:bodyPr wrap="square" rtlCol="0" anchor="t">
            <a:spAutoFit/>
          </a:bodyPr>
          <a:lstStyle/>
          <a:p>
            <a:pPr>
              <a:lnSpc>
                <a:spcPct val="120000"/>
              </a:lnSpc>
            </a:pP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④任用</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酷吏</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治理地方，严厉打击</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豪强</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游侠</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等社会势力的</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不法行为</a:t>
            </a:r>
            <a:r>
              <a:rPr lang="zh-CN" altLang="en-US" sz="2800" b="1" noProof="0">
                <a:ln>
                  <a:noFill/>
                </a:ln>
                <a:solidFill>
                  <a:prstClr val="black"/>
                </a:solidFill>
                <a:effectLst/>
                <a:uLnTx/>
                <a:uFillTx/>
                <a:latin typeface="华文中宋" panose="02010600040101010101" pitchFamily="2" charset="-122"/>
                <a:ea typeface="华文中宋" panose="02010600040101010101" pitchFamily="2" charset="-122"/>
                <a:cs typeface="Arial" panose="020B0604020202020204"/>
                <a:sym typeface="+mn-ea"/>
              </a:rPr>
              <a:t>。</a:t>
            </a:r>
            <a:endParaRPr lang="zh-CN" altLang="en-US" sz="2800" b="1"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11" name="文本框 10"/>
          <p:cNvSpPr txBox="1"/>
          <p:nvPr/>
        </p:nvSpPr>
        <p:spPr>
          <a:xfrm>
            <a:off x="379095" y="3002280"/>
            <a:ext cx="11702415" cy="1124585"/>
          </a:xfrm>
          <a:prstGeom prst="rect">
            <a:avLst/>
          </a:prstGeom>
          <a:noFill/>
        </p:spPr>
        <p:txBody>
          <a:bodyPr wrap="square" rtlCol="0" anchor="t">
            <a:spAutoFit/>
          </a:bodyPr>
          <a:lstStyle/>
          <a:p>
            <a:pPr>
              <a:lnSpc>
                <a:spcPct val="120000"/>
              </a:lnSpc>
            </a:pPr>
            <a:r>
              <a:rPr lang="en-US" altLang="zh-CN"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         </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将全国划分为</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13个州部</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，分设</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刺史</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，代表</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中央</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负责对辖区内</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郡级官员</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及</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子弟</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和</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豪强势力</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进行巡视</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监察</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rPr>
              <a:t>。</a:t>
            </a:r>
            <a:endPar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、政治上：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239268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）地方：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nvSpPr>
        <p:spPr>
          <a:xfrm>
            <a:off x="379095" y="2421890"/>
            <a:ext cx="3641090" cy="607695"/>
          </a:xfrm>
          <a:prstGeom prst="rect">
            <a:avLst/>
          </a:prstGeom>
          <a:noFill/>
        </p:spPr>
        <p:txBody>
          <a:bodyPr wrap="square" rtlCol="0" anchor="t">
            <a:spAutoFit/>
          </a:bodyPr>
          <a:lstStyle/>
          <a:p>
            <a:pPr>
              <a:lnSpc>
                <a:spcPct val="120000"/>
              </a:lnSpc>
            </a:pP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③监察：设立刺史</a:t>
            </a:r>
            <a:endParaRPr lang="zh-CN" altLang="en-US" sz="2800" b="1" noProof="0">
              <a:ln>
                <a:noFill/>
              </a:ln>
              <a:solidFill>
                <a:schemeClr val="tx1"/>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pic>
        <p:nvPicPr>
          <p:cNvPr id="4" name="图片 3"/>
          <p:cNvPicPr>
            <a:picLocks noChangeAspect="1"/>
          </p:cNvPicPr>
          <p:nvPr>
            <p:custDataLst>
              <p:tags r:id="rId5"/>
            </p:custDataLst>
          </p:nvPr>
        </p:nvPicPr>
        <p:blipFill>
          <a:blip r:embed="rId6"/>
          <a:stretch>
            <a:fillRect/>
          </a:stretch>
        </p:blipFill>
        <p:spPr>
          <a:xfrm>
            <a:off x="7366635" y="339090"/>
            <a:ext cx="4474210" cy="2663190"/>
          </a:xfrm>
          <a:prstGeom prst="roundRect">
            <a:avLst>
              <a:gd name="adj" fmla="val 5305"/>
            </a:avLst>
          </a:prstGeom>
          <a:solidFill>
            <a:srgbClr val="FFFFFF">
              <a:shade val="85000"/>
            </a:srgbClr>
          </a:solidFill>
          <a:ln>
            <a:noFill/>
          </a:ln>
          <a:effectLst>
            <a:outerShdw blurRad="50800" dist="38100" dir="2700000" algn="tl" rotWithShape="0">
              <a:prstClr val="black">
                <a:alpha val="40000"/>
              </a:prstClr>
            </a:outerShdw>
          </a:effectLst>
        </p:spPr>
      </p:pic>
      <p:sp>
        <p:nvSpPr>
          <p:cNvPr id="13" name="TextBox 16"/>
          <p:cNvSpPr txBox="1"/>
          <p:nvPr>
            <p:custDataLst>
              <p:tags r:id="rId7"/>
            </p:custDataLst>
          </p:nvPr>
        </p:nvSpPr>
        <p:spPr>
          <a:xfrm>
            <a:off x="379095" y="304927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内容：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7" name="TextBox 16"/>
          <p:cNvSpPr txBox="1"/>
          <p:nvPr>
            <p:custDataLst>
              <p:tags r:id="rId8"/>
            </p:custDataLst>
          </p:nvPr>
        </p:nvSpPr>
        <p:spPr>
          <a:xfrm>
            <a:off x="379095" y="4093210"/>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作用：</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8" name="文本框 17"/>
          <p:cNvSpPr txBox="1"/>
          <p:nvPr/>
        </p:nvSpPr>
        <p:spPr>
          <a:xfrm>
            <a:off x="1379220" y="4093210"/>
            <a:ext cx="8202930" cy="565150"/>
          </a:xfrm>
          <a:prstGeom prst="rect">
            <a:avLst/>
          </a:prstGeom>
          <a:noFill/>
        </p:spPr>
        <p:txBody>
          <a:bodyPr wrap="square" rtlCol="0" anchor="t">
            <a:spAutoFit/>
          </a:bodyPr>
          <a:lstStyle/>
          <a:p>
            <a:pPr indent="0" fontAlgn="auto">
              <a:lnSpc>
                <a:spcPct val="11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强化地方</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管理</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加强中央集权</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9" name="TextBox 16"/>
          <p:cNvSpPr txBox="1"/>
          <p:nvPr>
            <p:custDataLst>
              <p:tags r:id="rId9"/>
            </p:custDataLst>
          </p:nvPr>
        </p:nvSpPr>
        <p:spPr>
          <a:xfrm>
            <a:off x="379095" y="4601845"/>
            <a:ext cx="117602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演变：</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1" name="文本框 20"/>
          <p:cNvSpPr txBox="1"/>
          <p:nvPr/>
        </p:nvSpPr>
        <p:spPr>
          <a:xfrm>
            <a:off x="502920" y="5598795"/>
            <a:ext cx="5993765" cy="47815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nSpc>
                <a:spcPct val="9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地方监察区“州”变为一级行政机构</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5" grpId="0"/>
      <p:bldP spid="25" grpId="1"/>
      <p:bldP spid="11" grpId="0"/>
      <p:bldP spid="11" grpId="1"/>
      <p:bldP spid="3" grpId="0"/>
      <p:bldP spid="3" grpId="1"/>
      <p:bldP spid="13" grpId="0"/>
      <p:bldP spid="13" grpId="1"/>
      <p:bldP spid="17" grpId="0"/>
      <p:bldP spid="17" grpId="1"/>
      <p:bldP spid="18" grpId="0"/>
      <p:bldP spid="18" grpId="1"/>
      <p:bldP spid="19" grpId="0"/>
      <p:bldP spid="19" grpId="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2"/>
            </p:custDataLst>
          </p:nvPr>
        </p:nvSpPr>
        <p:spPr>
          <a:xfrm>
            <a:off x="379095" y="339090"/>
            <a:ext cx="22047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时空坐标</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圆角矩形 3"/>
          <p:cNvSpPr/>
          <p:nvPr>
            <p:custDataLst>
              <p:tags r:id="rId3"/>
            </p:custDataLst>
          </p:nvPr>
        </p:nvSpPr>
        <p:spPr>
          <a:xfrm>
            <a:off x="379095" y="4002405"/>
            <a:ext cx="22047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课程标准</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pic>
        <p:nvPicPr>
          <p:cNvPr id="6145" name="Picture 2"/>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379095" y="869315"/>
            <a:ext cx="11247120" cy="3251835"/>
          </a:xfrm>
          <a:prstGeom prst="rect">
            <a:avLst/>
          </a:prstGeom>
          <a:noFill/>
          <a:ln w="9525">
            <a:noFill/>
          </a:ln>
        </p:spPr>
      </p:pic>
      <p:sp>
        <p:nvSpPr>
          <p:cNvPr id="2" name="文本框 1"/>
          <p:cNvSpPr txBox="1"/>
          <p:nvPr/>
        </p:nvSpPr>
        <p:spPr>
          <a:xfrm>
            <a:off x="379095" y="4581525"/>
            <a:ext cx="11563350" cy="1814830"/>
          </a:xfrm>
          <a:prstGeom prst="rect">
            <a:avLst/>
          </a:prstGeom>
          <a:noFill/>
        </p:spPr>
        <p:txBody>
          <a:bodyPr wrap="square" rtlCol="0" anchor="t">
            <a:spAutoFit/>
          </a:bodyPr>
          <a:lstStyle/>
          <a:p>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、通过了解汉朝削藩、开疆拓土、尊崇儒术等举措，认识统一多民族封建国家的建立及巩固在中国历史上的意义；</a:t>
            </a:r>
            <a:endParaRPr lang="zh-CN" altLang="en-US" sz="2800">
              <a:latin typeface="楷体" panose="02010609060101010101" charset="-122"/>
              <a:ea typeface="楷体" panose="02010609060101010101" charset="-122"/>
              <a:cs typeface="楷体" panose="02010609060101010101" charset="-122"/>
              <a:sym typeface="+mn-ea"/>
            </a:endParaRPr>
          </a:p>
          <a:p>
            <a:r>
              <a:rPr lang="en-US" altLang="zh-CN"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、通过了解秦汉时期的社会矛盾和农民起义，认识秦朝崩溃和两汉衰亡的原因。</a:t>
            </a:r>
            <a:endParaRPr lang="zh-CN" altLang="en-US" sz="2800">
              <a:latin typeface="楷体" panose="02010609060101010101" charset="-122"/>
              <a:ea typeface="楷体" panose="02010609060101010101" charset="-122"/>
              <a:cs typeface="楷体" panose="02010609060101010101" charset="-122"/>
              <a:sym typeface="+mn-ea"/>
            </a:endParaRPr>
          </a:p>
        </p:txBody>
      </p:sp>
    </p:spTree>
    <p:custDataLst>
      <p:tags r:id="rId6"/>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14745" y="1280795"/>
            <a:ext cx="5848350" cy="2861310"/>
          </a:xfrm>
          <a:prstGeom prst="rect">
            <a:avLst/>
          </a:prstGeom>
          <a:noFill/>
        </p:spPr>
        <p:txBody>
          <a:bodyPr wrap="square" rtlCol="0" anchor="t">
            <a:spAutoFit/>
          </a:bodyPr>
          <a:lstStyle/>
          <a:p>
            <a:pPr indent="-266700" fontAlgn="auto">
              <a:lnSpc>
                <a:spcPct val="150000"/>
              </a:lnSpc>
            </a:pPr>
            <a:r>
              <a:rPr lang="zh-CN" sz="2400">
                <a:latin typeface="黑体" panose="02010609060101010101" pitchFamily="49" charset="-122"/>
                <a:ea typeface="黑体" panose="02010609060101010101" pitchFamily="49" charset="-122"/>
                <a:cs typeface="黑体" panose="02010609060101010101" pitchFamily="49" charset="-122"/>
                <a:sym typeface="+mn-ea"/>
              </a:rPr>
              <a:t>据此可知（    ）</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266700" fontAlgn="auto">
              <a:lnSpc>
                <a:spcPct val="15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A.</a:t>
            </a:r>
            <a:r>
              <a:rPr lang="zh-CN" sz="2400">
                <a:latin typeface="黑体" panose="02010609060101010101" pitchFamily="49" charset="-122"/>
                <a:ea typeface="黑体" panose="02010609060101010101" pitchFamily="49" charset="-122"/>
                <a:cs typeface="黑体" panose="02010609060101010101" pitchFamily="49" charset="-122"/>
                <a:sym typeface="+mn-ea"/>
              </a:rPr>
              <a:t>诸侯王国与朝廷矛盾渐趋激化</a:t>
            </a:r>
            <a:r>
              <a:rPr lang="en-US" sz="2400">
                <a:latin typeface="黑体" panose="02010609060101010101" pitchFamily="49" charset="-122"/>
                <a:ea typeface="黑体" panose="02010609060101010101" pitchFamily="49" charset="-122"/>
                <a:cs typeface="黑体" panose="02010609060101010101" pitchFamily="49" charset="-122"/>
                <a:sym typeface="+mn-ea"/>
              </a:rPr>
              <a:t>                B.</a:t>
            </a:r>
            <a:r>
              <a:rPr lang="zh-CN" sz="2400">
                <a:latin typeface="黑体" panose="02010609060101010101" pitchFamily="49" charset="-122"/>
                <a:ea typeface="黑体" panose="02010609060101010101" pitchFamily="49" charset="-122"/>
                <a:cs typeface="黑体" panose="02010609060101010101" pitchFamily="49" charset="-122"/>
                <a:sym typeface="+mn-ea"/>
              </a:rPr>
              <a:t>中央行政体制进行了调整</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266700" fontAlgn="auto">
              <a:lnSpc>
                <a:spcPct val="15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C.</a:t>
            </a:r>
            <a:r>
              <a:rPr lang="zh-CN" sz="2400">
                <a:latin typeface="黑体" panose="02010609060101010101" pitchFamily="49" charset="-122"/>
                <a:ea typeface="黑体" panose="02010609060101010101" pitchFamily="49" charset="-122"/>
                <a:cs typeface="黑体" panose="02010609060101010101" pitchFamily="49" charset="-122"/>
                <a:sym typeface="+mn-ea"/>
              </a:rPr>
              <a:t>朝廷解决边患的条件更加成熟</a:t>
            </a:r>
            <a:r>
              <a:rPr lang="en-US" sz="2400">
                <a:latin typeface="黑体" panose="02010609060101010101" pitchFamily="49" charset="-122"/>
                <a:ea typeface="黑体" panose="02010609060101010101" pitchFamily="49" charset="-122"/>
                <a:cs typeface="黑体" panose="02010609060101010101" pitchFamily="49" charset="-122"/>
                <a:sym typeface="+mn-ea"/>
              </a:rPr>
              <a:t>                D.</a:t>
            </a:r>
            <a:r>
              <a:rPr lang="zh-CN" sz="2400">
                <a:latin typeface="黑体" panose="02010609060101010101" pitchFamily="49" charset="-122"/>
                <a:ea typeface="黑体" panose="02010609060101010101" pitchFamily="49" charset="-122"/>
                <a:cs typeface="黑体" panose="02010609060101010101" pitchFamily="49" charset="-122"/>
                <a:sym typeface="+mn-ea"/>
              </a:rPr>
              <a:t>王国控制的区域日益扩大</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0" name="文本框 99"/>
          <p:cNvSpPr txBox="1"/>
          <p:nvPr>
            <p:custDataLst>
              <p:tags r:id="rId3"/>
            </p:custDataLst>
          </p:nvPr>
        </p:nvSpPr>
        <p:spPr>
          <a:xfrm>
            <a:off x="379095" y="819785"/>
            <a:ext cx="12093575" cy="3597275"/>
          </a:xfrm>
          <a:prstGeom prst="rect">
            <a:avLst/>
          </a:prstGeom>
          <a:noFill/>
          <a:ln w="9525">
            <a:noFill/>
            <a:prstDash val="sysDash"/>
          </a:ln>
        </p:spPr>
        <p:txBody>
          <a:bodyPr wrap="square">
            <a:spAutoFit/>
          </a:bodyPr>
          <a:lstStyle/>
          <a:p>
            <a:pPr marL="266700" indent="-266700">
              <a:lnSpc>
                <a:spcPct val="13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2017·</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新课标全国</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Ⅰ</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卷高考</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·25</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marL="266700" indent="-266700">
              <a:lnSpc>
                <a:spcPct val="130000"/>
              </a:lnSpc>
            </a:pP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marL="266700" indent="-266700">
              <a:lnSpc>
                <a:spcPct val="130000"/>
              </a:lnSpc>
            </a:pPr>
            <a:endParaRPr lang="zh-CN" altLang="en-US" sz="2400" b="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266700" indent="-266700">
              <a:lnSpc>
                <a:spcPct val="130000"/>
              </a:lnSpc>
            </a:pPr>
            <a:endParaRPr lang="zh-CN" altLang="en-US" sz="2400" b="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266700" indent="-266700">
              <a:lnSpc>
                <a:spcPct val="130000"/>
              </a:lnSpc>
            </a:pP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marL="266700" indent="-266700">
              <a:lnSpc>
                <a:spcPct val="150000"/>
              </a:lnSpc>
            </a:pP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marL="266700" indent="-266700">
              <a:lnSpc>
                <a:spcPct val="150000"/>
              </a:lnSpc>
            </a:pPr>
            <a:endParaRPr lang="zh-CN" altLang="en-US" sz="2400" b="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2" name="表格 1"/>
          <p:cNvGraphicFramePr>
            <a:graphicFrameLocks noGrp="1"/>
          </p:cNvGraphicFramePr>
          <p:nvPr>
            <p:custDataLst>
              <p:tags r:id="rId4"/>
            </p:custDataLst>
          </p:nvPr>
        </p:nvGraphicFramePr>
        <p:xfrm>
          <a:off x="460375" y="1508760"/>
          <a:ext cx="5754370" cy="2559050"/>
        </p:xfrm>
        <a:graphic>
          <a:graphicData uri="http://schemas.openxmlformats.org/drawingml/2006/table">
            <a:tbl>
              <a:tblPr firstRow="1" bandRow="1">
                <a:tableStyleId>{5940675A-B579-460E-94D1-54222C63F5DA}</a:tableStyleId>
              </a:tblPr>
              <a:tblGrid>
                <a:gridCol w="2341880"/>
                <a:gridCol w="1562100"/>
                <a:gridCol w="1850390"/>
              </a:tblGrid>
              <a:tr h="506095">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皇帝纪年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公元纪年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郡级政区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汉高帝十二年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前195年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15郡</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095">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汉文帝十六年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前164年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24郡</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汉景帝中六年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前144年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68郡、国</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5940">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宋体" panose="02010600030101010101" pitchFamily="2" charset="-122"/>
                        </a:rPr>
                        <a:t>汉武帝元封五年</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90000"/>
                        </a:lnSpc>
                        <a:buNone/>
                      </a:pPr>
                      <a:r>
                        <a:rPr lang="en-US" sz="2400" b="0">
                          <a:latin typeface="黑体" panose="02010609060101010101" pitchFamily="49" charset="-122"/>
                          <a:ea typeface="黑体" panose="02010609060101010101" pitchFamily="49" charset="-122"/>
                          <a:cs typeface="黑体" panose="02010609060101010101" pitchFamily="49" charset="-122"/>
                        </a:rPr>
                        <a:t>前106年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fontAlgn="auto">
                        <a:lnSpc>
                          <a:spcPct val="100000"/>
                        </a:lnSpc>
                        <a:buNone/>
                      </a:pPr>
                      <a:r>
                        <a:rPr lang="en-US" sz="2400" b="0">
                          <a:latin typeface="黑体" panose="02010609060101010101" pitchFamily="49" charset="-122"/>
                          <a:ea typeface="黑体" panose="02010609060101010101" pitchFamily="49" charset="-122"/>
                          <a:cs typeface="黑体" panose="02010609060101010101" pitchFamily="49" charset="-122"/>
                        </a:rPr>
                        <a:t>108郡、国</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48909" name="矩形 3"/>
          <p:cNvSpPr/>
          <p:nvPr>
            <p:custDataLst>
              <p:tags r:id="rId5"/>
            </p:custDataLst>
          </p:nvPr>
        </p:nvSpPr>
        <p:spPr>
          <a:xfrm>
            <a:off x="10793481" y="1953154"/>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C</a:t>
            </a:r>
            <a:endParaRPr lang="en-US" altLang="zh-CN" sz="8800" b="1" cap="none" spc="0">
              <a:ln w="10541" cmpd="sng">
                <a:noFill/>
                <a:prstDash val="solid"/>
              </a:ln>
              <a:solidFill>
                <a:srgbClr val="C00000"/>
              </a:solidFill>
              <a:effectLst/>
            </a:endParaRPr>
          </a:p>
        </p:txBody>
      </p:sp>
      <p:sp>
        <p:nvSpPr>
          <p:cNvPr id="4" name="文本框 3"/>
          <p:cNvSpPr txBox="1"/>
          <p:nvPr/>
        </p:nvSpPr>
        <p:spPr>
          <a:xfrm>
            <a:off x="5570220" y="908050"/>
            <a:ext cx="6096000" cy="460375"/>
          </a:xfrm>
          <a:prstGeom prst="rect">
            <a:avLst/>
          </a:prstGeom>
          <a:noFill/>
        </p:spPr>
        <p:txBody>
          <a:bodyPr wrap="square" rtlCol="0" anchor="t">
            <a:spAutoFit/>
          </a:bodyPr>
          <a:lstStyle/>
          <a:p>
            <a:r>
              <a:rPr lang="zh-CN" sz="2400">
                <a:latin typeface="黑体" panose="02010609060101010101" pitchFamily="49" charset="-122"/>
                <a:ea typeface="黑体" panose="02010609060101010101" pitchFamily="49" charset="-122"/>
                <a:cs typeface="黑体" panose="02010609060101010101" pitchFamily="49" charset="-122"/>
                <a:sym typeface="+mn-ea"/>
              </a:rPr>
              <a:t>表</a:t>
            </a:r>
            <a:r>
              <a:rPr lang="en-US" sz="2400">
                <a:latin typeface="黑体" panose="02010609060101010101" pitchFamily="49" charset="-122"/>
                <a:ea typeface="黑体" panose="02010609060101010101" pitchFamily="49" charset="-122"/>
                <a:cs typeface="黑体" panose="02010609060101010101" pitchFamily="49" charset="-122"/>
                <a:sym typeface="+mn-ea"/>
              </a:rPr>
              <a:t>1</a:t>
            </a:r>
            <a:r>
              <a:rPr lang="zh-CN" sz="2400">
                <a:latin typeface="黑体" panose="02010609060101010101" pitchFamily="49" charset="-122"/>
                <a:ea typeface="黑体" panose="02010609060101010101" pitchFamily="49" charset="-122"/>
                <a:cs typeface="黑体" panose="02010609060101010101" pitchFamily="49" charset="-122"/>
                <a:sym typeface="+mn-ea"/>
              </a:rPr>
              <a:t>为西汉朝廷直接管辖的郡级政区变化表。</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文本框 4"/>
          <p:cNvSpPr txBox="1"/>
          <p:nvPr/>
        </p:nvSpPr>
        <p:spPr>
          <a:xfrm>
            <a:off x="379095" y="4208145"/>
            <a:ext cx="11563985" cy="2306320"/>
          </a:xfrm>
          <a:prstGeom prst="rect">
            <a:avLst/>
          </a:prstGeom>
          <a:noFill/>
        </p:spPr>
        <p:txBody>
          <a:bodyPr wrap="square" rtlCol="0" anchor="t">
            <a:spAutoFit/>
          </a:bodyPr>
          <a:lstStyle/>
          <a:p>
            <a:pPr>
              <a:lnSpc>
                <a:spcPct val="120000"/>
              </a:lnSpc>
              <a:buClrTx/>
              <a:buSzTx/>
              <a:buFontTx/>
            </a:pP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（2022·广东</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卷</a:t>
            </a:r>
            <a:r>
              <a:rPr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a:t>
            </a:r>
            <a:r>
              <a:rPr sz="2400">
                <a:latin typeface="黑体" panose="02010609060101010101" pitchFamily="49" charset="-122"/>
                <a:ea typeface="黑体" panose="02010609060101010101" pitchFamily="49" charset="-122"/>
                <a:cs typeface="黑体" panose="02010609060101010101" pitchFamily="49" charset="-122"/>
                <a:sym typeface="+mn-ea"/>
              </a:rPr>
              <a:t>“奉朝请”是两汉朝廷给予退休大臣和列侯、宗室、外戚的特殊待遇，被授予者特许参加朝会，地位也随之提高。东汉中叶以后，王、侯多不就国，而是以“奉朝请”的名义留驻京师，封国大权操于国相，这客观上（ </a:t>
            </a:r>
            <a:r>
              <a:rPr lang="en-US" sz="2400">
                <a:latin typeface="黑体" panose="02010609060101010101" pitchFamily="49" charset="-122"/>
                <a:ea typeface="黑体" panose="02010609060101010101" pitchFamily="49" charset="-122"/>
                <a:cs typeface="黑体" panose="02010609060101010101" pitchFamily="49" charset="-122"/>
                <a:sym typeface="+mn-ea"/>
              </a:rPr>
              <a:t>    </a:t>
            </a:r>
            <a:r>
              <a:rPr sz="2400">
                <a:latin typeface="黑体" panose="02010609060101010101" pitchFamily="49" charset="-122"/>
                <a:ea typeface="黑体" panose="02010609060101010101" pitchFamily="49" charset="-122"/>
                <a:cs typeface="黑体" panose="02010609060101010101" pitchFamily="49" charset="-122"/>
                <a:sym typeface="+mn-ea"/>
              </a:rPr>
              <a:t>）</a:t>
            </a:r>
            <a:endParaRPr sz="2400">
              <a:latin typeface="黑体" panose="02010609060101010101" pitchFamily="49" charset="-122"/>
              <a:ea typeface="黑体" panose="02010609060101010101" pitchFamily="49" charset="-122"/>
              <a:cs typeface="黑体" panose="02010609060101010101" pitchFamily="49" charset="-122"/>
              <a:sym typeface="+mn-ea"/>
            </a:endParaRPr>
          </a:p>
          <a:p>
            <a:pPr>
              <a:lnSpc>
                <a:spcPct val="120000"/>
              </a:lnSpc>
              <a:buClrTx/>
              <a:buSzTx/>
              <a:buFontTx/>
            </a:pPr>
            <a:r>
              <a:rPr sz="2400" err="1">
                <a:latin typeface="黑体" panose="02010609060101010101" pitchFamily="49" charset="-122"/>
                <a:ea typeface="黑体" panose="02010609060101010101" pitchFamily="49" charset="-122"/>
                <a:cs typeface="黑体" panose="02010609060101010101" pitchFamily="49" charset="-122"/>
                <a:sym typeface="+mn-ea"/>
              </a:rPr>
              <a:t>A．有助于遏制地方豪强势力的扩张	B．埋下了东汉末年军阀割据的隐患</a:t>
            </a:r>
            <a:endParaRPr sz="2400">
              <a:latin typeface="黑体" panose="02010609060101010101" pitchFamily="49" charset="-122"/>
              <a:ea typeface="黑体" panose="02010609060101010101" pitchFamily="49" charset="-122"/>
              <a:cs typeface="黑体" panose="02010609060101010101" pitchFamily="49" charset="-122"/>
              <a:sym typeface="+mn-ea"/>
            </a:endParaRPr>
          </a:p>
          <a:p>
            <a:pPr>
              <a:lnSpc>
                <a:spcPct val="120000"/>
              </a:lnSpc>
              <a:buClrTx/>
              <a:buSzTx/>
              <a:buFontTx/>
            </a:pPr>
            <a:r>
              <a:rPr sz="2400" err="1">
                <a:latin typeface="黑体" panose="02010609060101010101" pitchFamily="49" charset="-122"/>
                <a:ea typeface="黑体" panose="02010609060101010101" pitchFamily="49" charset="-122"/>
                <a:cs typeface="黑体" panose="02010609060101010101" pitchFamily="49" charset="-122"/>
                <a:sym typeface="+mn-ea"/>
              </a:rPr>
              <a:t>C．为外戚干政提供了便利的条件	</a:t>
            </a:r>
            <a:r>
              <a:rPr lang="en-US" sz="2400">
                <a:latin typeface="黑体" panose="02010609060101010101" pitchFamily="49" charset="-122"/>
                <a:ea typeface="黑体" panose="02010609060101010101" pitchFamily="49" charset="-122"/>
                <a:cs typeface="黑体" panose="02010609060101010101" pitchFamily="49" charset="-122"/>
                <a:sym typeface="+mn-ea"/>
              </a:rPr>
              <a:t>      </a:t>
            </a:r>
            <a:r>
              <a:rPr sz="2400" err="1">
                <a:latin typeface="黑体" panose="02010609060101010101" pitchFamily="49" charset="-122"/>
                <a:ea typeface="黑体" panose="02010609060101010101" pitchFamily="49" charset="-122"/>
                <a:cs typeface="黑体" panose="02010609060101010101" pitchFamily="49" charset="-122"/>
                <a:sym typeface="+mn-ea"/>
              </a:rPr>
              <a:t>D．有利于朝廷对封国的直接控制</a:t>
            </a:r>
            <a:endParaRPr lang="zh-CN" altLang="en-US" sz="2400" err="1">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矩形 3"/>
          <p:cNvSpPr/>
          <p:nvPr>
            <p:custDataLst>
              <p:tags r:id="rId6"/>
            </p:custDataLst>
          </p:nvPr>
        </p:nvSpPr>
        <p:spPr>
          <a:xfrm>
            <a:off x="10891271" y="5382154"/>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D</a:t>
            </a:r>
            <a:endParaRPr lang="en-US" altLang="zh-CN" sz="8800" b="1" cap="none" spc="0">
              <a:ln w="10541" cmpd="sng">
                <a:noFill/>
                <a:prstDash val="solid"/>
              </a:ln>
              <a:solidFill>
                <a:srgbClr val="C00000"/>
              </a:solidFill>
              <a:effectLs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9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9"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 name="文本框 1"/>
          <p:cNvSpPr txBox="1"/>
          <p:nvPr>
            <p:custDataLst>
              <p:tags r:id="rId3"/>
            </p:custDataLst>
          </p:nvPr>
        </p:nvSpPr>
        <p:spPr>
          <a:xfrm>
            <a:off x="388620" y="3429000"/>
            <a:ext cx="11553825" cy="2489200"/>
          </a:xfrm>
          <a:prstGeom prst="rect">
            <a:avLst/>
          </a:prstGeom>
          <a:noFill/>
        </p:spPr>
        <p:txBody>
          <a:bodyPr wrap="square" rtlCol="0" anchor="t">
            <a:spAutoFit/>
          </a:bodyPr>
          <a:lstStyle/>
          <a:p>
            <a:pPr marL="0" marR="0" lvl="0" indent="0" algn="just" defTabSz="914400" rtl="0" eaLnBrk="1" fontAlgn="base" latinLnBrk="0" hangingPunct="1">
              <a:lnSpc>
                <a:spcPct val="130000"/>
              </a:lnSpc>
              <a:spcBef>
                <a:spcPct val="0"/>
              </a:spcBef>
              <a:spcAft>
                <a:spcPct val="0"/>
              </a:spcAft>
              <a:buClrTx/>
              <a:buSzTx/>
              <a:buFontTx/>
              <a:buNone/>
            </a:pPr>
            <a:r>
              <a:rPr lang="en-US" altLang="zh-CN"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2021·</a:t>
            </a:r>
            <a:r>
              <a:rPr lang="zh-CN" altLang="en-US"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全国甲卷高考</a:t>
            </a:r>
            <a:r>
              <a:rPr lang="en-US" altLang="zh-CN"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·25</a:t>
            </a:r>
            <a:r>
              <a:rPr lang="zh-CN" altLang="en-US" sz="2400" smtClean="0">
                <a:ln>
                  <a:noFill/>
                </a:ln>
                <a:solidFill>
                  <a:srgbClr val="C00000"/>
                </a:solidFill>
                <a:effectLst/>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汉代，中央各部门长官与地方各郡太守自行辟召属官，曾一度出现“名公巨卿，以能致贤才为高：而英才俊士，以得所依秉为重”的现象。能够保障辟召制度有效运作的是（</a:t>
            </a:r>
            <a:r>
              <a:rPr lang="en-US" altLang="zh-CN"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a:t>
            </a:r>
            <a:endParaRPr kumimoji="0" lang="zh-CN" altLang="en-US" sz="240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marL="0" marR="0" lvl="0" indent="0" algn="just" defTabSz="914400" rtl="0" eaLnBrk="0" fontAlgn="base" latinLnBrk="0" hangingPunct="0">
              <a:lnSpc>
                <a:spcPct val="130000"/>
              </a:lnSpc>
              <a:spcBef>
                <a:spcPct val="0"/>
              </a:spcBef>
              <a:spcAft>
                <a:spcPct val="0"/>
              </a:spcAft>
              <a:buClrTx/>
              <a:buSzTx/>
              <a:buFontTx/>
              <a:buNone/>
            </a:pPr>
            <a:r>
              <a:rPr lang="en-US" altLang="zh-CN"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A</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．分科考试选官制建立                </a:t>
            </a:r>
            <a:r>
              <a:rPr lang="en-US" altLang="zh-CN"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B</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．监察体系的改进</a:t>
            </a:r>
            <a:endParaRPr kumimoji="0" lang="zh-CN" altLang="en-US" sz="240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marL="0" marR="0" lvl="0" indent="0" algn="just" defTabSz="914400" rtl="0" eaLnBrk="0" fontAlgn="base" latinLnBrk="0" hangingPunct="0">
              <a:lnSpc>
                <a:spcPct val="130000"/>
              </a:lnSpc>
              <a:spcBef>
                <a:spcPct val="0"/>
              </a:spcBef>
              <a:spcAft>
                <a:spcPct val="0"/>
              </a:spcAft>
              <a:buClrTx/>
              <a:buSzTx/>
              <a:buFontTx/>
              <a:buNone/>
            </a:pPr>
            <a:r>
              <a:rPr lang="en-US" altLang="zh-CN"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C</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．郡国并行制度的完善                </a:t>
            </a:r>
            <a:r>
              <a:rPr lang="en-US" altLang="zh-CN"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D</a:t>
            </a:r>
            <a:r>
              <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rPr>
              <a:t>．察举制度的实施</a:t>
            </a:r>
            <a:endParaRPr lang="zh-CN" altLang="en-US" sz="2400" smtClean="0">
              <a:ln>
                <a:noFill/>
              </a:ln>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048909" name="矩形 3"/>
          <p:cNvSpPr/>
          <p:nvPr>
            <p:custDataLst>
              <p:tags r:id="rId4"/>
            </p:custDataLst>
          </p:nvPr>
        </p:nvSpPr>
        <p:spPr>
          <a:xfrm>
            <a:off x="9904481" y="4601739"/>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B</a:t>
            </a:r>
            <a:endParaRPr lang="en-US" altLang="zh-CN" sz="8800" b="1" cap="none" spc="0">
              <a:ln w="10541" cmpd="sng">
                <a:noFill/>
                <a:prstDash val="solid"/>
              </a:ln>
              <a:solidFill>
                <a:srgbClr val="C00000"/>
              </a:solidFill>
              <a:effectLst/>
            </a:endParaRPr>
          </a:p>
        </p:txBody>
      </p:sp>
      <p:sp>
        <p:nvSpPr>
          <p:cNvPr id="4" name="文本框 3"/>
          <p:cNvSpPr txBox="1"/>
          <p:nvPr>
            <p:custDataLst>
              <p:tags r:id="rId5"/>
            </p:custDataLst>
          </p:nvPr>
        </p:nvSpPr>
        <p:spPr>
          <a:xfrm>
            <a:off x="388620" y="880110"/>
            <a:ext cx="11632565" cy="2489200"/>
          </a:xfrm>
          <a:prstGeom prst="rect">
            <a:avLst/>
          </a:prstGeom>
          <a:noFill/>
        </p:spPr>
        <p:txBody>
          <a:bodyPr wrap="square" rtlCol="0" anchor="t">
            <a:spAutoFit/>
          </a:bodyPr>
          <a:lstStyle/>
          <a:p>
            <a:pPr>
              <a:lnSpc>
                <a:spcPct val="13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6</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、(2019·全国Ⅰ卷)</a:t>
            </a:r>
            <a:r>
              <a:rPr lang="zh-CN" altLang="en-US" sz="2400">
                <a:latin typeface="黑体" panose="02010609060101010101" pitchFamily="49" charset="-122"/>
                <a:ea typeface="黑体" panose="02010609060101010101" pitchFamily="49" charset="-122"/>
                <a:cs typeface="黑体" panose="02010609060101010101" pitchFamily="49" charset="-122"/>
              </a:rPr>
              <a:t>汉武帝时,朝廷制作出许多一尺见方的白鹿皮,称为“皮币”,定价为40万钱一张。诸侯王参加献礼时,必须购皮币用来置放礼物,而当时一个“千户侯”一年的租税收入约为20万钱。朝廷这种做法(</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A.加强了货币管理</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B.确立了思想上的统一</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C.削弱了诸侯实力</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D.实现了对地方的控制</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6" name="矩形 3"/>
          <p:cNvSpPr/>
          <p:nvPr>
            <p:custDataLst>
              <p:tags r:id="rId6"/>
            </p:custDataLst>
          </p:nvPr>
        </p:nvSpPr>
        <p:spPr>
          <a:xfrm>
            <a:off x="9904481" y="1802659"/>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C</a:t>
            </a:r>
            <a:endParaRPr lang="en-US" altLang="zh-CN" sz="8800" b="1" cap="none" spc="0">
              <a:ln w="10541" cmpd="sng">
                <a:noFill/>
                <a:prstDash val="solid"/>
              </a:ln>
              <a:solidFill>
                <a:srgbClr val="C00000"/>
              </a:solidFill>
              <a:effectLs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9"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、经济上：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TextBox 16"/>
          <p:cNvSpPr txBox="1"/>
          <p:nvPr>
            <p:custDataLst>
              <p:tags r:id="rId4"/>
            </p:custDataLst>
          </p:nvPr>
        </p:nvSpPr>
        <p:spPr>
          <a:xfrm>
            <a:off x="161290" y="20053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）改革币制：</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文本框 8"/>
          <p:cNvSpPr txBox="1"/>
          <p:nvPr/>
        </p:nvSpPr>
        <p:spPr>
          <a:xfrm>
            <a:off x="2795905" y="2079625"/>
            <a:ext cx="3572510" cy="447675"/>
          </a:xfrm>
          <a:prstGeom prst="rect">
            <a:avLst/>
          </a:prstGeom>
          <a:noFill/>
        </p:spPr>
        <p:txBody>
          <a:bodyPr wrap="square" rtlCol="0" anchor="t">
            <a:spAutoFit/>
          </a:bodyPr>
          <a:lstStyle/>
          <a:p>
            <a:pPr indent="0" fontAlgn="auto">
              <a:lnSpc>
                <a:spcPts val="2780"/>
              </a:lnSpc>
            </a:pP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将</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铸币权</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收归</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中央</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a:t>
            </a:r>
            <a:endParaRPr lang="zh-CN" altLang="en-US"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grpSp>
        <p:nvGrpSpPr>
          <p:cNvPr id="10" name="组合 9"/>
          <p:cNvGrpSpPr/>
          <p:nvPr/>
        </p:nvGrpSpPr>
        <p:grpSpPr>
          <a:xfrm>
            <a:off x="6401670" y="235054"/>
            <a:ext cx="5540775" cy="1723706"/>
            <a:chOff x="9594" y="622"/>
            <a:chExt cx="8726" cy="2714"/>
          </a:xfrm>
        </p:grpSpPr>
        <p:grpSp>
          <p:nvGrpSpPr>
            <p:cNvPr id="11" name="组合 10"/>
            <p:cNvGrpSpPr/>
            <p:nvPr>
              <p:custDataLst>
                <p:tags r:id="rId5"/>
              </p:custDataLst>
            </p:nvPr>
          </p:nvGrpSpPr>
          <p:grpSpPr>
            <a:xfrm>
              <a:off x="9594" y="622"/>
              <a:ext cx="7938" cy="2714"/>
              <a:chOff x="11442" y="26"/>
              <a:chExt cx="6666" cy="3570"/>
            </a:xfrm>
          </p:grpSpPr>
          <p:pic>
            <p:nvPicPr>
              <p:cNvPr id="14" name="Picture 8" descr="c:\users\administrator\appdata\roaming\360se6\User Data\temp\8718367adab44aed771f20eab81c8701a18bfb6f.jpg"/>
              <p:cNvPicPr>
                <a:picLocks noChangeAspect="1" noChangeArrowheads="1"/>
              </p:cNvPicPr>
              <p:nvPr>
                <p:custDataLst>
                  <p:tags r:id="rId6"/>
                </p:custDataLst>
              </p:nvPr>
            </p:nvPicPr>
            <p:blipFill>
              <a:blip r:embed="rId7"/>
              <a:srcRect l="50000" t="11459" b="752"/>
              <a:stretch>
                <a:fillRect/>
              </a:stretch>
            </p:blipFill>
            <p:spPr bwMode="auto">
              <a:xfrm>
                <a:off x="16171" y="242"/>
                <a:ext cx="1937" cy="24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p:cNvGrpSpPr/>
              <p:nvPr>
                <p:custDataLst>
                  <p:tags r:id="rId8"/>
                </p:custDataLst>
              </p:nvPr>
            </p:nvGrpSpPr>
            <p:grpSpPr>
              <a:xfrm>
                <a:off x="11442" y="26"/>
                <a:ext cx="4411" cy="3570"/>
                <a:chOff x="11111" y="1219"/>
                <a:chExt cx="3023" cy="2357"/>
              </a:xfrm>
            </p:grpSpPr>
            <p:pic>
              <p:nvPicPr>
                <p:cNvPr id="12297" name="图片 6" descr="u_1184647418_3818650527_fm_26_gp_0-removebg-preview"/>
                <p:cNvPicPr>
                  <a:picLocks noChangeAspect="1"/>
                </p:cNvPicPr>
                <p:nvPr>
                  <p:custDataLst>
                    <p:tags r:id="rId9"/>
                  </p:custDataLst>
                </p:nvPr>
              </p:nvPicPr>
              <p:blipFill>
                <a:blip r:embed="rId10"/>
                <a:stretch>
                  <a:fillRect/>
                </a:stretch>
              </p:blipFill>
              <p:spPr>
                <a:xfrm>
                  <a:off x="11361" y="1219"/>
                  <a:ext cx="2711" cy="1707"/>
                </a:xfrm>
                <a:prstGeom prst="rect">
                  <a:avLst/>
                </a:prstGeom>
                <a:noFill/>
                <a:ln w="9525">
                  <a:noFill/>
                </a:ln>
              </p:spPr>
            </p:pic>
            <p:sp>
              <p:nvSpPr>
                <p:cNvPr id="1048789" name="文本框 31"/>
                <p:cNvSpPr txBox="1"/>
                <p:nvPr>
                  <p:custDataLst>
                    <p:tags r:id="rId11"/>
                  </p:custDataLst>
                </p:nvPr>
              </p:nvSpPr>
              <p:spPr>
                <a:xfrm>
                  <a:off x="11111" y="2946"/>
                  <a:ext cx="3023" cy="630"/>
                </a:xfrm>
                <a:prstGeom prst="rect">
                  <a:avLst/>
                </a:prstGeom>
                <a:noFill/>
              </p:spPr>
              <p:txBody>
                <a:bodyPr wrap="square">
                  <a:spAutoFit/>
                </a:bodyPr>
                <a:lstStyle/>
                <a:p>
                  <a:pPr marR="0" algn="ctr" defTabSz="914400">
                    <a:buClrTx/>
                    <a:buSzTx/>
                    <a:buFont typeface="Wingdings" panose="05000000000000000000" charset="0"/>
                    <a:defRPr/>
                  </a:pPr>
                  <a:r>
                    <a:rPr kumimoji="0" lang="zh-CN" altLang="en-US"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rPr>
                    <a:t>西汉</a:t>
                  </a:r>
                  <a:r>
                    <a:rPr kumimoji="0" lang="en-US" altLang="zh-CN"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rPr>
                    <a:t>“</a:t>
                  </a:r>
                  <a:r>
                    <a:rPr kumimoji="0" lang="zh-CN" altLang="en-US"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rPr>
                    <a:t>五铢</a:t>
                  </a:r>
                  <a:r>
                    <a:rPr kumimoji="0" lang="en-US" altLang="zh-CN"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rPr>
                    <a:t>”</a:t>
                  </a:r>
                  <a:r>
                    <a:rPr kumimoji="0" lang="zh-CN" altLang="en-US"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rPr>
                    <a:t>铜钱范</a:t>
                  </a:r>
                  <a:endParaRPr kumimoji="0" lang="zh-CN" altLang="en-US" sz="2400" b="1" kern="1200" cap="none" spc="0" normalizeH="0" baseline="0" noProof="1">
                    <a:latin typeface="仿宋" panose="02010609060101010101" pitchFamily="49" charset="-122"/>
                    <a:ea typeface="仿宋" panose="02010609060101010101" pitchFamily="49" charset="-122"/>
                    <a:cs typeface="仿宋" panose="02010609060101010101" pitchFamily="49" charset="-122"/>
                  </a:endParaRPr>
                </a:p>
              </p:txBody>
            </p:sp>
          </p:grpSp>
        </p:grpSp>
        <p:sp>
          <p:nvSpPr>
            <p:cNvPr id="22" name="文本框 21"/>
            <p:cNvSpPr txBox="1"/>
            <p:nvPr/>
          </p:nvSpPr>
          <p:spPr>
            <a:xfrm>
              <a:off x="14633" y="2588"/>
              <a:ext cx="3687" cy="725"/>
            </a:xfrm>
            <a:prstGeom prst="rect">
              <a:avLst/>
            </a:prstGeom>
            <a:noFill/>
          </p:spPr>
          <p:txBody>
            <a:bodyPr wrap="square" rtlCol="0" anchor="t">
              <a:spAutoFit/>
            </a:bodyPr>
            <a:lstStyle/>
            <a:p>
              <a:pPr algn="ctr" fontAlgn="auto"/>
              <a:r>
                <a:rPr lang="zh-CN" altLang="en-US" sz="2400" b="1">
                  <a:solidFill>
                    <a:schemeClr val="tx1"/>
                  </a:solidFill>
                  <a:latin typeface="仿宋" panose="02010609060101010101" pitchFamily="49" charset="-122"/>
                  <a:ea typeface="仿宋" panose="02010609060101010101" pitchFamily="49" charset="-122"/>
                  <a:cs typeface="+mn-lt"/>
                  <a:sym typeface="+mn-ea"/>
                </a:rPr>
                <a:t>汉武帝</a:t>
              </a:r>
              <a:r>
                <a:rPr lang="zh-CN" altLang="en-US" sz="2400" b="1" smtClean="0">
                  <a:solidFill>
                    <a:schemeClr val="tx1"/>
                  </a:solidFill>
                  <a:latin typeface="仿宋" panose="02010609060101010101" pitchFamily="49" charset="-122"/>
                  <a:ea typeface="仿宋" panose="02010609060101010101" pitchFamily="49" charset="-122"/>
                  <a:cs typeface="+mn-lt"/>
                  <a:sym typeface="+mn-ea"/>
                </a:rPr>
                <a:t>时五铢钱</a:t>
              </a:r>
              <a:endParaRPr lang="zh-CN" altLang="en-US" sz="2400" b="1" smtClean="0">
                <a:solidFill>
                  <a:schemeClr val="tx1"/>
                </a:solidFill>
                <a:latin typeface="仿宋" panose="02010609060101010101" pitchFamily="49" charset="-122"/>
                <a:ea typeface="仿宋" panose="02010609060101010101" pitchFamily="49" charset="-122"/>
                <a:cs typeface="+mn-lt"/>
                <a:sym typeface="+mn-ea"/>
              </a:endParaRPr>
            </a:p>
          </p:txBody>
        </p:sp>
      </p:grpSp>
      <p:sp>
        <p:nvSpPr>
          <p:cNvPr id="16" name="文本框 15"/>
          <p:cNvSpPr txBox="1"/>
          <p:nvPr/>
        </p:nvSpPr>
        <p:spPr>
          <a:xfrm>
            <a:off x="7321550" y="1973580"/>
            <a:ext cx="4506595" cy="478155"/>
          </a:xfrm>
          <a:prstGeom prst="rect">
            <a:avLst/>
          </a:prstGeom>
          <a:solidFill>
            <a:srgbClr val="C00000"/>
          </a:solidFill>
        </p:spPr>
        <p:txBody>
          <a:bodyPr wrap="square" rtlCol="0" anchor="t">
            <a:spAutoFit/>
          </a:bodyPr>
          <a:lstStyle/>
          <a:p>
            <a:pPr algn="l" fontAlgn="auto">
              <a:lnSpc>
                <a:spcPct val="90000"/>
              </a:lnSpc>
            </a:pPr>
            <a:r>
              <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由地方铸币向中央铸币演变 </a:t>
            </a:r>
            <a:endPar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TextBox 16"/>
          <p:cNvSpPr txBox="1"/>
          <p:nvPr>
            <p:custDataLst>
              <p:tags r:id="rId12"/>
            </p:custDataLst>
          </p:nvPr>
        </p:nvSpPr>
        <p:spPr>
          <a:xfrm>
            <a:off x="160655" y="245618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）盐铁官营：</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8" name="文本框 17"/>
          <p:cNvSpPr txBox="1"/>
          <p:nvPr/>
        </p:nvSpPr>
        <p:spPr>
          <a:xfrm>
            <a:off x="2795905" y="2456180"/>
            <a:ext cx="5240020" cy="521970"/>
          </a:xfrm>
          <a:prstGeom prst="rect">
            <a:avLst/>
          </a:prstGeom>
          <a:noFill/>
        </p:spPr>
        <p:txBody>
          <a:bodyPr wrap="square" rtlCol="0" anchor="t">
            <a:spAutoFit/>
          </a:bodyPr>
          <a:lstStyle/>
          <a:p>
            <a:pPr>
              <a:lnSpc>
                <a:spcPct val="100000"/>
              </a:lnSpc>
            </a:pPr>
            <a:r>
              <a:rPr lang="zh-CN" altLang="en-US" sz="2800">
                <a:solidFill>
                  <a:srgbClr val="C00000"/>
                </a:solidFill>
                <a:latin typeface="华文中宋" panose="02010600040101010101" pitchFamily="2" charset="-122"/>
                <a:ea typeface="华文中宋" panose="02010600040101010101" pitchFamily="2" charset="-122"/>
                <a:cs typeface="仿宋" panose="02010609060101010101" pitchFamily="49" charset="-122"/>
                <a:sym typeface="+mn-ea"/>
              </a:rPr>
              <a:t>政府垄断</a:t>
            </a:r>
            <a:r>
              <a:rPr lang="zh-CN" altLang="en-US" sz="2800">
                <a:latin typeface="华文中宋" panose="02010600040101010101" pitchFamily="2" charset="-122"/>
                <a:ea typeface="华文中宋" panose="02010600040101010101" pitchFamily="2" charset="-122"/>
                <a:cs typeface="仿宋" panose="02010609060101010101" pitchFamily="49" charset="-122"/>
                <a:sym typeface="+mn-ea"/>
              </a:rPr>
              <a:t>盐、铁的生产</a:t>
            </a:r>
            <a:r>
              <a:rPr lang="zh-CN" altLang="en-US" sz="2800" smtClean="0">
                <a:latin typeface="华文中宋" panose="02010600040101010101" pitchFamily="2" charset="-122"/>
                <a:ea typeface="华文中宋" panose="02010600040101010101" pitchFamily="2" charset="-122"/>
                <a:cs typeface="仿宋" panose="02010609060101010101" pitchFamily="49" charset="-122"/>
                <a:sym typeface="+mn-ea"/>
              </a:rPr>
              <a:t>和销售。</a:t>
            </a:r>
            <a:endParaRPr lang="zh-CN" altLang="en-US" sz="2800" smtClean="0">
              <a:latin typeface="华文中宋" panose="02010600040101010101" pitchFamily="2" charset="-122"/>
              <a:ea typeface="华文中宋" panose="02010600040101010101" pitchFamily="2" charset="-122"/>
              <a:cs typeface="仿宋" panose="02010609060101010101" pitchFamily="49" charset="-122"/>
              <a:sym typeface="+mn-ea"/>
            </a:endParaRPr>
          </a:p>
        </p:txBody>
      </p:sp>
      <p:sp>
        <p:nvSpPr>
          <p:cNvPr id="19" name="TextBox 16"/>
          <p:cNvSpPr txBox="1"/>
          <p:nvPr>
            <p:custDataLst>
              <p:tags r:id="rId13"/>
            </p:custDataLst>
          </p:nvPr>
        </p:nvSpPr>
        <p:spPr>
          <a:xfrm>
            <a:off x="160655" y="29578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）平准均输：</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6" name="文本框 25"/>
          <p:cNvSpPr txBox="1"/>
          <p:nvPr/>
        </p:nvSpPr>
        <p:spPr>
          <a:xfrm>
            <a:off x="378460" y="3428365"/>
            <a:ext cx="11383645" cy="953135"/>
          </a:xfrm>
          <a:prstGeom prst="rect">
            <a:avLst/>
          </a:prstGeom>
          <a:noFill/>
          <a:ln w="12700" cmpd="sng">
            <a:solidFill>
              <a:srgbClr val="847178"/>
            </a:solidFill>
            <a:prstDash val="solid"/>
          </a:ln>
        </p:spPr>
        <p:txBody>
          <a:bodyPr wrap="square" rtlCol="0" anchor="t">
            <a:spAutoFit/>
          </a:bodyPr>
          <a:lstStyle/>
          <a:p>
            <a:pPr lvl="0" algn="l"/>
            <a:r>
              <a:rPr lang="zh-CN" altLang="en-US" sz="2800" smtClean="0">
                <a:solidFill>
                  <a:srgbClr val="C00000"/>
                </a:solidFill>
                <a:latin typeface="楷体" panose="02010609060101010101" charset="-122"/>
                <a:ea typeface="楷体" panose="02010609060101010101" charset="-122"/>
                <a:sym typeface="+mn-ea"/>
              </a:rPr>
              <a:t>均输：</a:t>
            </a:r>
            <a:r>
              <a:rPr lang="zh-CN" altLang="en-US" sz="2800" smtClean="0">
                <a:solidFill>
                  <a:srgbClr val="C00000"/>
                </a:solidFill>
                <a:latin typeface="楷体" panose="02010609060101010101" charset="-122"/>
                <a:ea typeface="楷体" panose="02010609060101010101" charset="-122"/>
                <a:sym typeface="宋体" panose="02010600030101010101" pitchFamily="2" charset="-122"/>
              </a:rPr>
              <a:t>设均输官，</a:t>
            </a:r>
            <a:r>
              <a:rPr lang="zh-CN" altLang="en-US" sz="2800" smtClean="0">
                <a:latin typeface="楷体" panose="02010609060101010101" charset="-122"/>
                <a:ea typeface="楷体" panose="02010609060101010101" charset="-122"/>
                <a:sym typeface="宋体" panose="02010600030101010101" pitchFamily="2" charset="-122"/>
              </a:rPr>
              <a:t>将</a:t>
            </a:r>
            <a:r>
              <a:rPr lang="zh-CN" altLang="en-US" sz="2800" smtClean="0">
                <a:solidFill>
                  <a:srgbClr val="C00000"/>
                </a:solidFill>
                <a:latin typeface="楷体" panose="02010609060101010101" charset="-122"/>
                <a:ea typeface="楷体" panose="02010609060101010101" charset="-122"/>
                <a:sym typeface="宋体" panose="02010600030101010101" pitchFamily="2" charset="-122"/>
              </a:rPr>
              <a:t>郡国</a:t>
            </a:r>
            <a:r>
              <a:rPr lang="zh-CN" altLang="en-US" sz="2800" smtClean="0">
                <a:latin typeface="楷体" panose="02010609060101010101" charset="-122"/>
                <a:ea typeface="楷体" panose="02010609060101010101" charset="-122"/>
                <a:sym typeface="宋体" panose="02010600030101010101" pitchFamily="2" charset="-122"/>
              </a:rPr>
              <a:t>须上交而中央充裕的</a:t>
            </a:r>
            <a:r>
              <a:rPr lang="zh-CN" altLang="en-US" sz="2800" smtClean="0">
                <a:solidFill>
                  <a:srgbClr val="C00000"/>
                </a:solidFill>
                <a:latin typeface="楷体" panose="02010609060101010101" charset="-122"/>
                <a:ea typeface="楷体" panose="02010609060101010101" charset="-122"/>
                <a:sym typeface="宋体" panose="02010600030101010101" pitchFamily="2" charset="-122"/>
              </a:rPr>
              <a:t>物资</a:t>
            </a:r>
            <a:r>
              <a:rPr lang="zh-CN" altLang="en-US" sz="2800" smtClean="0">
                <a:latin typeface="楷体" panose="02010609060101010101" charset="-122"/>
                <a:ea typeface="楷体" panose="02010609060101010101" charset="-122"/>
                <a:sym typeface="宋体" panose="02010600030101010101" pitchFamily="2" charset="-122"/>
              </a:rPr>
              <a:t>，直接</a:t>
            </a:r>
            <a:r>
              <a:rPr lang="zh-CN" altLang="en-US" sz="2800" smtClean="0">
                <a:solidFill>
                  <a:srgbClr val="C00000"/>
                </a:solidFill>
                <a:latin typeface="楷体" panose="02010609060101010101" charset="-122"/>
                <a:ea typeface="楷体" panose="02010609060101010101" charset="-122"/>
                <a:sym typeface="宋体" panose="02010600030101010101" pitchFamily="2" charset="-122"/>
              </a:rPr>
              <a:t>运到所需地</a:t>
            </a:r>
            <a:r>
              <a:rPr lang="zh-CN" altLang="en-US" sz="2800" smtClean="0">
                <a:latin typeface="楷体" panose="02010609060101010101" charset="-122"/>
                <a:ea typeface="楷体" panose="02010609060101010101" charset="-122"/>
                <a:sym typeface="宋体" panose="02010600030101010101" pitchFamily="2" charset="-122"/>
              </a:rPr>
              <a:t>贩卖，减少郡国与中央往来的运输费用。</a:t>
            </a:r>
            <a:endParaRPr lang="zh-CN" altLang="en-US" sz="2800" smtClean="0">
              <a:solidFill>
                <a:srgbClr val="C00000"/>
              </a:solidFill>
              <a:latin typeface="楷体" panose="02010609060101010101" charset="-122"/>
              <a:ea typeface="楷体" panose="02010609060101010101" charset="-122"/>
              <a:sym typeface="+mn-ea"/>
            </a:endParaRPr>
          </a:p>
        </p:txBody>
      </p:sp>
      <p:sp>
        <p:nvSpPr>
          <p:cNvPr id="27" name="文本框 26"/>
          <p:cNvSpPr txBox="1"/>
          <p:nvPr/>
        </p:nvSpPr>
        <p:spPr>
          <a:xfrm>
            <a:off x="379095" y="4497705"/>
            <a:ext cx="11383010" cy="953135"/>
          </a:xfrm>
          <a:prstGeom prst="rect">
            <a:avLst/>
          </a:prstGeom>
          <a:noFill/>
          <a:ln w="12700" cmpd="sng">
            <a:solidFill>
              <a:srgbClr val="847178"/>
            </a:solidFill>
            <a:prstDash val="solid"/>
          </a:ln>
        </p:spPr>
        <p:txBody>
          <a:bodyPr wrap="square" rtlCol="0" anchor="t">
            <a:spAutoFit/>
          </a:bodyPr>
          <a:lstStyle/>
          <a:p>
            <a:r>
              <a:rPr lang="zh-CN" altLang="en-US" sz="2800" smtClean="0">
                <a:solidFill>
                  <a:srgbClr val="C00000"/>
                </a:solidFill>
                <a:latin typeface="楷体" panose="02010609060101010101" charset="-122"/>
                <a:ea typeface="楷体" panose="02010609060101010101" charset="-122"/>
                <a:cs typeface="楷体" panose="02010609060101010101" charset="-122"/>
                <a:sym typeface="+mn-ea"/>
              </a:rPr>
              <a:t>平准：</a:t>
            </a:r>
            <a:r>
              <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rPr>
              <a:t>在长安和主要城市设立</a:t>
            </a:r>
            <a:r>
              <a:rPr lang="zh-CN" altLang="en-US" sz="2800" smtClean="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掌管物价</a:t>
            </a:r>
            <a:r>
              <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rPr>
              <a:t>的官吏</a:t>
            </a:r>
            <a:r>
              <a:rPr lang="en-US" altLang="zh-CN" sz="2800" smtClean="0">
                <a:latin typeface="楷体" panose="02010609060101010101" charset="-122"/>
                <a:ea typeface="楷体" panose="02010609060101010101" charset="-122"/>
                <a:cs typeface="楷体" panose="02010609060101010101" charset="-122"/>
                <a:sym typeface="宋体" panose="02010600030101010101" pitchFamily="2" charset="-122"/>
              </a:rPr>
              <a:t>——</a:t>
            </a:r>
            <a:r>
              <a:rPr lang="zh-CN" altLang="en-US" sz="2800" smtClean="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平准令</a:t>
            </a:r>
            <a:r>
              <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rPr>
              <a:t>，根据市场物价，</a:t>
            </a:r>
            <a:r>
              <a:rPr lang="zh-CN" altLang="en-US" sz="2800" smtClean="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贵时抛售</a:t>
            </a:r>
            <a:r>
              <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rPr>
              <a:t>，</a:t>
            </a:r>
            <a:r>
              <a:rPr lang="zh-CN" altLang="en-US" sz="2800" smtClean="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贱时收购</a:t>
            </a:r>
            <a:r>
              <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rPr>
              <a:t>。</a:t>
            </a:r>
            <a:endParaRPr lang="zh-CN" altLang="en-US" sz="2800" smtClean="0">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29" name="TextBox 16"/>
          <p:cNvSpPr txBox="1"/>
          <p:nvPr>
            <p:custDataLst>
              <p:tags r:id="rId14"/>
            </p:custDataLst>
          </p:nvPr>
        </p:nvSpPr>
        <p:spPr>
          <a:xfrm>
            <a:off x="161290" y="548767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）征税抑商：</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0" name="文本框 29"/>
          <p:cNvSpPr txBox="1"/>
          <p:nvPr/>
        </p:nvSpPr>
        <p:spPr>
          <a:xfrm>
            <a:off x="2795905" y="5487670"/>
            <a:ext cx="874014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算缗、告缗：</a:t>
            </a:r>
            <a:r>
              <a:rPr lang="zh-CN" altLang="en-US" sz="2800">
                <a:latin typeface="华文中宋" panose="02010600040101010101" pitchFamily="2" charset="-122"/>
                <a:ea typeface="华文中宋" panose="02010600040101010101" pitchFamily="2" charset="-122"/>
                <a:sym typeface="+mn-ea"/>
              </a:rPr>
              <a:t>向</a:t>
            </a:r>
            <a:r>
              <a:rPr lang="zh-CN" altLang="en-US" sz="2800">
                <a:solidFill>
                  <a:srgbClr val="C00000"/>
                </a:solidFill>
                <a:latin typeface="华文中宋" panose="02010600040101010101" pitchFamily="2" charset="-122"/>
                <a:ea typeface="华文中宋" panose="02010600040101010101" pitchFamily="2" charset="-122"/>
                <a:sym typeface="+mn-ea"/>
              </a:rPr>
              <a:t>商人</a:t>
            </a:r>
            <a:r>
              <a:rPr lang="zh-CN" altLang="en-US" sz="2800">
                <a:latin typeface="华文中宋" panose="02010600040101010101" pitchFamily="2" charset="-122"/>
                <a:ea typeface="华文中宋" panose="02010600040101010101" pitchFamily="2" charset="-122"/>
                <a:sym typeface="+mn-ea"/>
              </a:rPr>
              <a:t>加征</a:t>
            </a:r>
            <a:r>
              <a:rPr lang="zh-CN" altLang="en-US" sz="2800">
                <a:solidFill>
                  <a:srgbClr val="C00000"/>
                </a:solidFill>
                <a:latin typeface="华文中宋" panose="02010600040101010101" pitchFamily="2" charset="-122"/>
                <a:ea typeface="华文中宋" panose="02010600040101010101" pitchFamily="2" charset="-122"/>
                <a:sym typeface="+mn-ea"/>
              </a:rPr>
              <a:t>财产税</a:t>
            </a:r>
            <a:r>
              <a:rPr lang="zh-CN" altLang="en-US" sz="2800">
                <a:latin typeface="华文中宋" panose="02010600040101010101" pitchFamily="2" charset="-122"/>
                <a:ea typeface="华文中宋" panose="02010600040101010101" pitchFamily="2" charset="-122"/>
                <a:sym typeface="+mn-ea"/>
              </a:rPr>
              <a:t>，鼓励告发</a:t>
            </a:r>
            <a:r>
              <a:rPr lang="zh-CN" altLang="en-US" sz="2800">
                <a:solidFill>
                  <a:srgbClr val="C00000"/>
                </a:solidFill>
                <a:latin typeface="华文中宋" panose="02010600040101010101" pitchFamily="2" charset="-122"/>
                <a:ea typeface="华文中宋" panose="02010600040101010101" pitchFamily="2" charset="-122"/>
                <a:sym typeface="+mn-ea"/>
              </a:rPr>
              <a:t>偷税漏税</a:t>
            </a:r>
            <a:r>
              <a:rPr lang="zh-CN" altLang="en-US" sz="2800">
                <a:latin typeface="华文中宋" panose="02010600040101010101" pitchFamily="2" charset="-122"/>
                <a:ea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sym typeface="+mn-ea"/>
            </a:endParaRPr>
          </a:p>
        </p:txBody>
      </p:sp>
      <p:sp>
        <p:nvSpPr>
          <p:cNvPr id="31" name="TextBox 16"/>
          <p:cNvSpPr txBox="1"/>
          <p:nvPr>
            <p:custDataLst>
              <p:tags r:id="rId15"/>
            </p:custDataLst>
          </p:nvPr>
        </p:nvSpPr>
        <p:spPr>
          <a:xfrm>
            <a:off x="161290" y="59804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5</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）编户齐民：</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2" name="文本框 31"/>
          <p:cNvSpPr txBox="1"/>
          <p:nvPr/>
        </p:nvSpPr>
        <p:spPr>
          <a:xfrm>
            <a:off x="2796540" y="5980430"/>
            <a:ext cx="781812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楷体" panose="02010609060101010101" charset="-122"/>
                <a:sym typeface="+mn-ea"/>
              </a:rPr>
              <a:t>百姓编户入籍，掌握人口情况和</a:t>
            </a:r>
            <a:r>
              <a:rPr lang="zh-CN" altLang="en-US" sz="2800" smtClean="0">
                <a:latin typeface="华文中宋" panose="02010600040101010101" pitchFamily="2" charset="-122"/>
                <a:ea typeface="华文中宋" panose="02010600040101010101" pitchFamily="2" charset="-122"/>
                <a:cs typeface="仿宋" panose="02010609060101010101" pitchFamily="49" charset="-122"/>
                <a:sym typeface="+mn-ea"/>
              </a:rPr>
              <a:t>保证赋役征发。</a:t>
            </a:r>
            <a:endParaRPr lang="zh-CN" altLang="en-US" sz="2800" smtClean="0">
              <a:latin typeface="华文中宋" panose="02010600040101010101" pitchFamily="2" charset="-122"/>
              <a:ea typeface="华文中宋" panose="02010600040101010101" pitchFamily="2" charset="-122"/>
              <a:cs typeface="仿宋" panose="02010609060101010101" pitchFamily="49" charset="-122"/>
              <a:sym typeface="+mn-ea"/>
            </a:endParaRPr>
          </a:p>
        </p:txBody>
      </p:sp>
      <p:sp>
        <p:nvSpPr>
          <p:cNvPr id="164" name="矩形 163"/>
          <p:cNvSpPr/>
          <p:nvPr>
            <p:custDataLst>
              <p:tags r:id="rId16"/>
            </p:custDataLst>
          </p:nvPr>
        </p:nvSpPr>
        <p:spPr>
          <a:xfrm>
            <a:off x="288" y="6468617"/>
            <a:ext cx="12294870" cy="521970"/>
          </a:xfrm>
          <a:prstGeom prst="rect">
            <a:avLst/>
          </a:prstGeom>
          <a:solidFill>
            <a:srgbClr val="C00000"/>
          </a:solidFill>
          <a:ln w="28575">
            <a:noFill/>
          </a:ln>
          <a:effectLst>
            <a:outerShdw blurRad="50800" dist="38100" dir="2700000" algn="tl" rotWithShape="0">
              <a:prstClr val="black">
                <a:alpha val="40000"/>
              </a:prstClr>
            </a:outerShdw>
          </a:effectLst>
        </p:spPr>
        <p:txBody>
          <a:bodyPr wrap="none">
            <a:spAutoFit/>
          </a:bodyPr>
          <a:lstStyle/>
          <a:p>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加强中央集权，强化国家对经济的控制，增加财政收入，稳定市场，保障民生</a:t>
            </a:r>
            <a:endPar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 name="圆角矩形标注 1"/>
          <p:cNvSpPr/>
          <p:nvPr/>
        </p:nvSpPr>
        <p:spPr>
          <a:xfrm>
            <a:off x="9273540" y="4954905"/>
            <a:ext cx="2489200" cy="532765"/>
          </a:xfrm>
          <a:prstGeom prst="wedgeRoundRectCallout">
            <a:avLst>
              <a:gd name="adj1" fmla="val -40484"/>
              <a:gd name="adj2" fmla="val 67401"/>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rPr>
              <a:t>重农抑商政策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楷体" panose="02010600040101010101" charset="-122"/>
              <a:sym typeface="+mn-ea"/>
            </a:endParaRPr>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6" grpId="0" animBg="1"/>
      <p:bldP spid="16" grpId="1" animBg="1"/>
      <p:bldP spid="17" grpId="0"/>
      <p:bldP spid="17" grpId="1"/>
      <p:bldP spid="18" grpId="0"/>
      <p:bldP spid="18" grpId="1"/>
      <p:bldP spid="19" grpId="0"/>
      <p:bldP spid="19" grpId="1"/>
      <p:bldP spid="26" grpId="0" animBg="1"/>
      <p:bldP spid="26" grpId="1" animBg="1"/>
      <p:bldP spid="27" grpId="0" animBg="1"/>
      <p:bldP spid="27" grpId="1" animBg="1"/>
      <p:bldP spid="29" grpId="0"/>
      <p:bldP spid="29" grpId="1"/>
      <p:bldP spid="30" grpId="0"/>
      <p:bldP spid="30" grpId="1"/>
      <p:bldP spid="31" grpId="0"/>
      <p:bldP spid="31" grpId="1"/>
      <p:bldP spid="32" grpId="0"/>
      <p:bldP spid="32" grpId="1"/>
      <p:bldP spid="164" grpId="0" animBg="1"/>
      <p:bldP spid="164" grpId="1" animBg="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、思想上：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0" name="文本框 19"/>
          <p:cNvSpPr txBox="1"/>
          <p:nvPr/>
        </p:nvSpPr>
        <p:spPr>
          <a:xfrm>
            <a:off x="2260600" y="1483995"/>
            <a:ext cx="4813935" cy="521970"/>
          </a:xfrm>
          <a:prstGeom prst="rect">
            <a:avLst/>
          </a:prstGeom>
          <a:noFill/>
        </p:spPr>
        <p:txBody>
          <a:bodyPr wrap="non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接受董仲舒的建议，</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尊崇儒术</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2" name="TextBox 16"/>
          <p:cNvSpPr txBox="1"/>
          <p:nvPr>
            <p:custDataLst>
              <p:tags r:id="rId4"/>
            </p:custDataLst>
          </p:nvPr>
        </p:nvSpPr>
        <p:spPr>
          <a:xfrm>
            <a:off x="161290" y="20053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）目的：</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nvSpPr>
        <p:spPr>
          <a:xfrm>
            <a:off x="2192020" y="2079625"/>
            <a:ext cx="4976495" cy="447675"/>
          </a:xfrm>
          <a:prstGeom prst="rect">
            <a:avLst/>
          </a:prstGeom>
          <a:noFill/>
        </p:spPr>
        <p:txBody>
          <a:bodyPr wrap="square" rtlCol="0" anchor="t">
            <a:spAutoFit/>
          </a:bodyPr>
          <a:lstStyle/>
          <a:p>
            <a:pPr indent="0" fontAlgn="auto">
              <a:lnSpc>
                <a:spcPts val="2780"/>
              </a:lnSpc>
            </a:pP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以</a:t>
            </a: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思想的统一维护政治</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的统一</a:t>
            </a: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a:t>
            </a:r>
            <a:endParaRPr lang="en-US" altLang="zh-CN"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4" name="TextBox 16"/>
          <p:cNvSpPr txBox="1"/>
          <p:nvPr>
            <p:custDataLst>
              <p:tags r:id="rId5"/>
            </p:custDataLst>
          </p:nvPr>
        </p:nvSpPr>
        <p:spPr>
          <a:xfrm>
            <a:off x="161290" y="252730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）背景：</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2" name="文本框 21"/>
          <p:cNvSpPr txBox="1"/>
          <p:nvPr/>
        </p:nvSpPr>
        <p:spPr>
          <a:xfrm>
            <a:off x="379095" y="3049270"/>
            <a:ext cx="11339830" cy="1383665"/>
          </a:xfrm>
          <a:prstGeom prst="rect">
            <a:avLst/>
          </a:prstGeom>
          <a:solidFill>
            <a:srgbClr val="EFEDEE"/>
          </a:solid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800" noProof="0">
                <a:ln>
                  <a:noFill/>
                </a:ln>
                <a:solidFill>
                  <a:schemeClr val="tx1"/>
                </a:solidFill>
                <a:effectLst/>
                <a:uLnTx/>
                <a:uFillTx/>
                <a:latin typeface="楷体" panose="02010609060101010101" charset="-122"/>
                <a:ea typeface="楷体" panose="02010609060101010101" charset="-122"/>
                <a:sym typeface="+mn-ea"/>
              </a:rPr>
              <a:t>材料：汉代</a:t>
            </a:r>
            <a:r>
              <a:rPr sz="2800">
                <a:solidFill>
                  <a:schemeClr val="tx1"/>
                </a:solidFill>
                <a:effectLst/>
                <a:latin typeface="楷体" panose="02010609060101010101" charset="-122"/>
                <a:ea typeface="楷体" panose="02010609060101010101" charset="-122"/>
                <a:cs typeface="仿宋" panose="02010609060101010101" pitchFamily="49" charset="-122"/>
                <a:sym typeface="+mn-ea"/>
              </a:rPr>
              <a:t>董仲舒</a:t>
            </a:r>
            <a:r>
              <a:rPr lang="zh-CN" altLang="en-US" sz="2800" noProof="0">
                <a:ln>
                  <a:noFill/>
                </a:ln>
                <a:solidFill>
                  <a:schemeClr val="tx1"/>
                </a:solidFill>
                <a:effectLst/>
                <a:uLnTx/>
                <a:uFillTx/>
                <a:latin typeface="楷体" panose="02010609060101010101" charset="-122"/>
                <a:ea typeface="楷体" panose="02010609060101010101" charset="-122"/>
                <a:sym typeface="+mn-ea"/>
              </a:rPr>
              <a:t>以儒家思想为基础，将</a:t>
            </a:r>
            <a:r>
              <a:rPr lang="zh-CN" altLang="en-US" sz="2800" dirty="0">
                <a:solidFill>
                  <a:schemeClr val="tx1"/>
                </a:solidFill>
                <a:effectLst/>
                <a:latin typeface="楷体" panose="02010609060101010101" charset="-122"/>
                <a:ea typeface="楷体" panose="02010609060101010101" charset="-122"/>
                <a:sym typeface="+mn-ea"/>
              </a:rPr>
              <a:t>诸子百家中道家（黄老之学）、法家和阴阳五行家的一些思想糅合到儒家思想中，加以改造，形成了新的儒学体系。</a:t>
            </a:r>
            <a:endParaRPr lang="zh-CN" altLang="en-US" sz="2800" dirty="0">
              <a:solidFill>
                <a:schemeClr val="tx1"/>
              </a:solidFill>
              <a:effectLst/>
              <a:latin typeface="楷体" panose="02010609060101010101" charset="-122"/>
              <a:ea typeface="楷体" panose="02010609060101010101" charset="-122"/>
              <a:sym typeface="+mn-ea"/>
            </a:endParaRPr>
          </a:p>
        </p:txBody>
      </p:sp>
      <p:pic>
        <p:nvPicPr>
          <p:cNvPr id="23" name="Picture 2"/>
          <p:cNvPicPr>
            <a:picLocks noChangeAspect="1" noChangeArrowheads="1"/>
          </p:cNvPicPr>
          <p:nvPr>
            <p:custDataLst>
              <p:tags r:id="rId6"/>
            </p:custDataLst>
          </p:nvPr>
        </p:nvPicPr>
        <p:blipFill>
          <a:blip r:embed="rId7">
            <a:clrChange>
              <a:clrFrom>
                <a:srgbClr val="FFFFFF"/>
              </a:clrFrom>
              <a:clrTo>
                <a:srgbClr val="FFFFFF">
                  <a:alpha val="0"/>
                </a:srgbClr>
              </a:clrTo>
            </a:clrChange>
          </a:blip>
          <a:srcRect l="7113" t="3162" r="3823" b="7156"/>
          <a:stretch>
            <a:fillRect/>
          </a:stretch>
        </p:blipFill>
        <p:spPr bwMode="auto">
          <a:xfrm rot="16200000">
            <a:off x="9321800" y="3997325"/>
            <a:ext cx="2237740" cy="3003550"/>
          </a:xfrm>
          <a:prstGeom prst="rect">
            <a:avLst/>
          </a:prstGeom>
          <a:noFill/>
        </p:spPr>
      </p:pic>
      <p:sp>
        <p:nvSpPr>
          <p:cNvPr id="9" name="文本框 8"/>
          <p:cNvSpPr txBox="1"/>
          <p:nvPr/>
        </p:nvSpPr>
        <p:spPr>
          <a:xfrm>
            <a:off x="379095" y="4432935"/>
            <a:ext cx="9299575" cy="1512570"/>
          </a:xfrm>
          <a:prstGeom prst="rect">
            <a:avLst/>
          </a:prstGeom>
          <a:noFill/>
        </p:spPr>
        <p:txBody>
          <a:bodyPr wrap="square" rtlCol="0" anchor="t">
            <a:spAutoFit/>
          </a:bodyPr>
          <a:lstStyle/>
          <a:p>
            <a:pPr>
              <a:lnSpc>
                <a:spcPct val="11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①汉武帝加强君主专制中央集权和巩固大一统的现实需要;</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②董仲舒对传统儒学的改造;</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③</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汉初</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无为而治</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不能适应加强中央集权的需要。</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25" name="图片 24" descr="儒家胜出"/>
          <p:cNvPicPr>
            <a:picLocks noChangeAspect="1"/>
          </p:cNvPicPr>
          <p:nvPr>
            <p:custDataLst>
              <p:tags r:id="rId8"/>
            </p:custDataLst>
          </p:nvPr>
        </p:nvPicPr>
        <p:blipFill>
          <a:blip r:embed="rId9"/>
          <a:stretch>
            <a:fillRect/>
          </a:stretch>
        </p:blipFill>
        <p:spPr>
          <a:xfrm>
            <a:off x="7820025" y="339090"/>
            <a:ext cx="4043045" cy="2551430"/>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0" grpId="0"/>
      <p:bldP spid="20" grpId="1"/>
      <p:bldP spid="2" grpId="0"/>
      <p:bldP spid="2" grpId="1"/>
      <p:bldP spid="3" grpId="0"/>
      <p:bldP spid="3" grpId="1"/>
      <p:bldP spid="4" grpId="0"/>
      <p:bldP spid="4" grpId="1"/>
      <p:bldP spid="22" grpId="0" animBg="1"/>
      <p:bldP spid="22" grpId="1" animBg="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、思想上：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0" name="文本框 19"/>
          <p:cNvSpPr txBox="1"/>
          <p:nvPr/>
        </p:nvSpPr>
        <p:spPr>
          <a:xfrm>
            <a:off x="2260600" y="1483995"/>
            <a:ext cx="4813935" cy="521970"/>
          </a:xfrm>
          <a:prstGeom prst="rect">
            <a:avLst/>
          </a:prstGeom>
          <a:noFill/>
        </p:spPr>
        <p:txBody>
          <a:bodyPr wrap="non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接受董仲舒的建议，</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尊崇儒术</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3" name="TextBox 16"/>
          <p:cNvSpPr txBox="1"/>
          <p:nvPr>
            <p:custDataLst>
              <p:tags r:id="rId4"/>
            </p:custDataLst>
          </p:nvPr>
        </p:nvSpPr>
        <p:spPr>
          <a:xfrm>
            <a:off x="161290" y="20053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）内容：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4" name="表格 3"/>
          <p:cNvGraphicFramePr/>
          <p:nvPr>
            <p:custDataLst>
              <p:tags r:id="rId5"/>
            </p:custDataLst>
          </p:nvPr>
        </p:nvGraphicFramePr>
        <p:xfrm>
          <a:off x="383540" y="2527300"/>
          <a:ext cx="11447780" cy="2174875"/>
        </p:xfrm>
        <a:graphic>
          <a:graphicData uri="http://schemas.openxmlformats.org/drawingml/2006/table">
            <a:tbl>
              <a:tblPr firstRow="1" bandRow="1">
                <a:tableStyleId>{5C22544A-7EE6-4342-B048-85BDC9FD1C3A}</a:tableStyleId>
              </a:tblPr>
              <a:tblGrid>
                <a:gridCol w="6692900"/>
                <a:gridCol w="4754880"/>
              </a:tblGrid>
              <a:tr h="523875">
                <a:tc>
                  <a:txBody>
                    <a:bodyPr/>
                    <a:lstStyle/>
                    <a:p>
                      <a:pPr algn="ctr">
                        <a:buNone/>
                      </a:pPr>
                      <a:r>
                        <a:rPr lang="en-US" altLang="zh-CN" sz="2800" b="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0">
                          <a:solidFill>
                            <a:schemeClr val="tx1"/>
                          </a:solidFill>
                          <a:latin typeface="楷体" panose="02010609060101010101" charset="-122"/>
                          <a:ea typeface="楷体" panose="02010609060101010101" charset="-122"/>
                          <a:cs typeface="楷体" panose="02010609060101010101" charset="-122"/>
                          <a:sym typeface="+mn-ea"/>
                        </a:rPr>
                        <a:t>春秋大一统”“罢黜百家，独尊儒术”</a:t>
                      </a:r>
                      <a:endParaRPr lang="zh-CN" altLang="en-US" sz="2800" b="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02920">
                <a:tc>
                  <a:txBody>
                    <a:bodyPr/>
                    <a:lstStyle/>
                    <a:p>
                      <a:pPr algn="ctr">
                        <a:buNone/>
                      </a:pPr>
                      <a:r>
                        <a:rPr lang="en-US" altLang="zh-CN" sz="2800" b="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0">
                          <a:solidFill>
                            <a:schemeClr val="tx1"/>
                          </a:solidFill>
                          <a:latin typeface="楷体" panose="02010609060101010101" charset="-122"/>
                          <a:ea typeface="楷体" panose="02010609060101010101" charset="-122"/>
                          <a:cs typeface="楷体" panose="02010609060101010101" charset="-122"/>
                          <a:sym typeface="+mn-ea"/>
                        </a:rPr>
                        <a:t>君权神授”“天人合一”“天人感应”</a:t>
                      </a:r>
                      <a:endParaRPr lang="zh-CN" altLang="en-US" sz="2800" b="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34670">
                <a:tc>
                  <a:txBody>
                    <a:bodyPr/>
                    <a:lstStyle/>
                    <a:p>
                      <a:pPr algn="ctr">
                        <a:buNone/>
                      </a:pPr>
                      <a:r>
                        <a:rPr lang="en-US" altLang="zh-CN" sz="2800" b="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0">
                          <a:solidFill>
                            <a:schemeClr val="tx1"/>
                          </a:solidFill>
                          <a:latin typeface="楷体" panose="02010609060101010101" charset="-122"/>
                          <a:ea typeface="楷体" panose="02010609060101010101" charset="-122"/>
                          <a:cs typeface="楷体" panose="02010609060101010101" charset="-122"/>
                          <a:sym typeface="+mn-ea"/>
                        </a:rPr>
                        <a:t>三纲五常”的道德标准</a:t>
                      </a:r>
                      <a:endParaRPr lang="zh-CN" altLang="en-US" sz="2800" b="0">
                        <a:solidFill>
                          <a:schemeClr val="tx1"/>
                        </a:solidFill>
                        <a:latin typeface="楷体" panose="02010609060101010101" charset="-122"/>
                        <a:ea typeface="楷体" panose="02010609060101010101" charset="-122"/>
                        <a:cs typeface="楷体" panose="0201060906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8170">
                <a:tc>
                  <a:txBody>
                    <a:bodyPr/>
                    <a:lstStyle/>
                    <a:p>
                      <a:pPr algn="ctr">
                        <a:buNone/>
                      </a:pPr>
                      <a:r>
                        <a:rPr lang="zh-CN" altLang="en-US" sz="2800" b="0">
                          <a:solidFill>
                            <a:schemeClr val="tx1"/>
                          </a:solidFill>
                          <a:latin typeface="楷体" panose="02010609060101010101" charset="-122"/>
                          <a:ea typeface="楷体" panose="02010609060101010101" charset="-122"/>
                          <a:cs typeface="楷体" panose="02010609060101010101" charset="-122"/>
                          <a:sym typeface="+mn-ea"/>
                        </a:rPr>
                        <a:t>遵循天道，实行仁政</a:t>
                      </a:r>
                      <a:r>
                        <a:rPr lang="en-US" altLang="zh-CN" sz="2800" b="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0">
                          <a:solidFill>
                            <a:schemeClr val="tx1"/>
                          </a:solidFill>
                          <a:latin typeface="楷体" panose="02010609060101010101" charset="-122"/>
                          <a:ea typeface="楷体" panose="02010609060101010101" charset="-122"/>
                          <a:cs typeface="楷体" panose="02010609060101010101" charset="-122"/>
                          <a:sym typeface="+mn-ea"/>
                        </a:rPr>
                        <a:t>限田，薄敛，省役”</a:t>
                      </a:r>
                      <a:endParaRPr lang="zh-CN" altLang="en-US" sz="2800" b="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pSp>
        <p:nvGrpSpPr>
          <p:cNvPr id="16" name="组合 15"/>
          <p:cNvGrpSpPr/>
          <p:nvPr/>
        </p:nvGrpSpPr>
        <p:grpSpPr>
          <a:xfrm>
            <a:off x="383540" y="4704715"/>
            <a:ext cx="5864225" cy="651510"/>
            <a:chOff x="9730" y="318"/>
            <a:chExt cx="9235" cy="1026"/>
          </a:xfrm>
        </p:grpSpPr>
        <p:sp>
          <p:nvSpPr>
            <p:cNvPr id="12" name="文本框 11"/>
            <p:cNvSpPr txBox="1"/>
            <p:nvPr/>
          </p:nvSpPr>
          <p:spPr>
            <a:xfrm>
              <a:off x="9730" y="522"/>
              <a:ext cx="9010" cy="822"/>
            </a:xfrm>
            <a:prstGeom prst="rect">
              <a:avLst/>
            </a:prstGeom>
            <a:solidFill>
              <a:srgbClr val="ECE5DC"/>
            </a:solidFill>
            <a:effectLst>
              <a:outerShdw blurRad="50800" dist="38100" dir="2700000" algn="tl" rotWithShape="0">
                <a:prstClr val="black">
                  <a:alpha val="40000"/>
                </a:prstClr>
              </a:outerShdw>
            </a:effectLst>
          </p:spPr>
          <p:txBody>
            <a:bodyPr wrap="square" rtlCol="0" anchor="t">
              <a:spAutoFit/>
            </a:bodyPr>
            <a:lstStyle/>
            <a:p>
              <a:pPr fontAlgn="base">
                <a:spcBef>
                  <a:spcPct val="0"/>
                </a:spcBef>
                <a:spcAft>
                  <a:spcPct val="0"/>
                </a:spcAft>
              </a:pPr>
              <a:r>
                <a:rPr lang="en-US" altLang="zh-CN" sz="2800">
                  <a:solidFill>
                    <a:srgbClr val="000000"/>
                  </a:solidFill>
                  <a:latin typeface="楷体" panose="02010609060101010101" charset="-122"/>
                  <a:ea typeface="楷体" panose="02010609060101010101" charset="-122"/>
                  <a:cs typeface="楷体" panose="02010609060101010101" charset="-122"/>
                  <a:sym typeface="+mn-ea"/>
                </a:rPr>
                <a:t>“</a:t>
              </a:r>
              <a:r>
                <a:rPr lang="zh-CN" altLang="en-US" sz="2800">
                  <a:solidFill>
                    <a:srgbClr val="000000"/>
                  </a:solidFill>
                  <a:latin typeface="楷体" panose="02010609060101010101" charset="-122"/>
                  <a:ea typeface="楷体" panose="02010609060101010101" charset="-122"/>
                  <a:cs typeface="楷体" panose="02010609060101010101" charset="-122"/>
                  <a:sym typeface="+mn-ea"/>
                </a:rPr>
                <a:t>受命之君，天意之所予也。”</a:t>
              </a:r>
              <a:endParaRPr lang="zh-CN" altLang="en-US" sz="2800">
                <a:solidFill>
                  <a:srgbClr val="000000"/>
                </a:solidFill>
                <a:latin typeface="楷体" panose="02010609060101010101" charset="-122"/>
                <a:ea typeface="楷体" panose="02010609060101010101" charset="-122"/>
                <a:cs typeface="楷体" panose="02010609060101010101" charset="-122"/>
                <a:sym typeface="+mn-ea"/>
              </a:endParaRPr>
            </a:p>
          </p:txBody>
        </p:sp>
        <p:pic>
          <p:nvPicPr>
            <p:cNvPr id="13" name="图片 12" descr="毛笔"/>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160000">
              <a:off x="18023" y="318"/>
              <a:ext cx="942" cy="942"/>
            </a:xfrm>
            <a:prstGeom prst="rect">
              <a:avLst/>
            </a:prstGeom>
          </p:spPr>
        </p:pic>
      </p:grpSp>
      <p:grpSp>
        <p:nvGrpSpPr>
          <p:cNvPr id="9" name="组合 8"/>
          <p:cNvGrpSpPr/>
          <p:nvPr/>
        </p:nvGrpSpPr>
        <p:grpSpPr>
          <a:xfrm>
            <a:off x="383540" y="5377180"/>
            <a:ext cx="10177780" cy="633095"/>
            <a:chOff x="7809" y="1386"/>
            <a:chExt cx="16028" cy="997"/>
          </a:xfrm>
        </p:grpSpPr>
        <p:sp>
          <p:nvSpPr>
            <p:cNvPr id="11" name="文本框 10"/>
            <p:cNvSpPr txBox="1"/>
            <p:nvPr/>
          </p:nvSpPr>
          <p:spPr>
            <a:xfrm>
              <a:off x="7809" y="1561"/>
              <a:ext cx="16028" cy="822"/>
            </a:xfrm>
            <a:prstGeom prst="rect">
              <a:avLst/>
            </a:prstGeom>
            <a:solidFill>
              <a:srgbClr val="ECE5DC"/>
            </a:solidFill>
            <a:effectLst>
              <a:outerShdw blurRad="50800" dist="38100" dir="2700000" algn="tl" rotWithShape="0">
                <a:prstClr val="black">
                  <a:alpha val="40000"/>
                </a:prstClr>
              </a:outerShdw>
            </a:effectLst>
          </p:spPr>
          <p:txBody>
            <a:bodyPr wrap="square" rtlCol="0" anchor="t">
              <a:spAutoFit/>
            </a:bodyPr>
            <a:lstStyle/>
            <a:p>
              <a:pPr fontAlgn="base">
                <a:spcBef>
                  <a:spcPct val="0"/>
                </a:spcBef>
                <a:spcAft>
                  <a:spcPct val="0"/>
                </a:spcAft>
              </a:pPr>
              <a:r>
                <a:rPr lang="en-US" altLang="zh-CN" sz="2800">
                  <a:solidFill>
                    <a:srgbClr val="000000"/>
                  </a:solidFill>
                  <a:latin typeface="楷体" panose="02010609060101010101" charset="-122"/>
                  <a:ea typeface="楷体" panose="02010609060101010101" charset="-122"/>
                  <a:cs typeface="楷体" panose="02010609060101010101" charset="-122"/>
                  <a:sym typeface="+mn-ea"/>
                </a:rPr>
                <a:t>“</a:t>
              </a:r>
              <a:r>
                <a:rPr lang="zh-CN" altLang="en-US" sz="2800">
                  <a:solidFill>
                    <a:srgbClr val="000000"/>
                  </a:solidFill>
                  <a:latin typeface="楷体" panose="02010609060101010101" charset="-122"/>
                  <a:ea typeface="楷体" panose="02010609060101010101" charset="-122"/>
                  <a:cs typeface="楷体" panose="02010609060101010101" charset="-122"/>
                  <a:sym typeface="+mn-ea"/>
                </a:rPr>
                <a:t>与天同者，大治，天降祥瑞；与天异者，大乱，天降灾祸”</a:t>
              </a:r>
              <a:r>
                <a:rPr lang="zh-CN" altLang="en-US" sz="2800">
                  <a:solidFill>
                    <a:srgbClr val="0000FF"/>
                  </a:solidFill>
                  <a:latin typeface="楷体" panose="02010609060101010101" charset="-122"/>
                  <a:ea typeface="楷体" panose="02010609060101010101" charset="-122"/>
                  <a:cs typeface="楷体" panose="02010609060101010101" charset="-122"/>
                  <a:sym typeface="+mn-ea"/>
                </a:rPr>
                <a:t> </a:t>
              </a:r>
              <a:endParaRPr lang="zh-CN" altLang="en-US" sz="2800">
                <a:solidFill>
                  <a:srgbClr val="0000FF"/>
                </a:solidFill>
                <a:latin typeface="楷体" panose="02010609060101010101" charset="-122"/>
                <a:ea typeface="楷体" panose="02010609060101010101" charset="-122"/>
                <a:cs typeface="楷体" panose="02010609060101010101" charset="-122"/>
                <a:sym typeface="+mn-ea"/>
              </a:endParaRPr>
            </a:p>
          </p:txBody>
        </p:sp>
        <p:pic>
          <p:nvPicPr>
            <p:cNvPr id="15" name="图片 14" descr="毛笔"/>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tretch>
              <a:fillRect/>
            </a:stretch>
          </p:blipFill>
          <p:spPr>
            <a:xfrm rot="5160000">
              <a:off x="22863" y="1386"/>
              <a:ext cx="942" cy="942"/>
            </a:xfrm>
            <a:prstGeom prst="rect">
              <a:avLst/>
            </a:prstGeom>
          </p:spPr>
        </p:pic>
      </p:grpSp>
      <p:sp>
        <p:nvSpPr>
          <p:cNvPr id="10" name="文本框 9"/>
          <p:cNvSpPr txBox="1"/>
          <p:nvPr/>
        </p:nvSpPr>
        <p:spPr>
          <a:xfrm>
            <a:off x="7104380" y="2521585"/>
            <a:ext cx="250825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加强中央集权</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sp>
        <p:nvSpPr>
          <p:cNvPr id="14" name="文本框 13"/>
          <p:cNvSpPr txBox="1"/>
          <p:nvPr/>
        </p:nvSpPr>
        <p:spPr>
          <a:xfrm>
            <a:off x="7104380" y="3049905"/>
            <a:ext cx="371602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加强君权和限制君权</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sp>
        <p:nvSpPr>
          <p:cNvPr id="17" name="文本框 16"/>
          <p:cNvSpPr txBox="1"/>
          <p:nvPr/>
        </p:nvSpPr>
        <p:spPr>
          <a:xfrm>
            <a:off x="7104380" y="3578225"/>
            <a:ext cx="501904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巩固统治秩序，规范限制民众</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sp>
        <p:nvSpPr>
          <p:cNvPr id="18" name="文本框 17"/>
          <p:cNvSpPr txBox="1"/>
          <p:nvPr/>
        </p:nvSpPr>
        <p:spPr>
          <a:xfrm>
            <a:off x="7101840" y="4106545"/>
            <a:ext cx="4879340" cy="521970"/>
          </a:xfrm>
          <a:prstGeom prst="rect">
            <a:avLst/>
          </a:prstGeom>
          <a:noFill/>
        </p:spPr>
        <p:txBody>
          <a:bodyPr wrap="square" rtlCol="0" anchor="t">
            <a:spAutoFit/>
          </a:bodyPr>
          <a:lstStyle/>
          <a:p>
            <a:pPr fontAlgn="base">
              <a:spcBef>
                <a:spcPct val="0"/>
              </a:spcBef>
              <a:spcAft>
                <a:spcPct val="0"/>
              </a:spcAft>
            </a:pPr>
            <a:r>
              <a:rPr lang="zh-CN" altLang="en-US" sz="2800">
                <a:solidFill>
                  <a:srgbClr val="C00000"/>
                </a:solidFill>
                <a:latin typeface="华文中宋" panose="02010600040101010101" pitchFamily="2" charset="-122"/>
                <a:ea typeface="华文中宋" panose="02010600040101010101" pitchFamily="2" charset="-122"/>
                <a:sym typeface="+mn-ea"/>
              </a:rPr>
              <a:t>限制土地兼并，缓和阶级矛盾</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grpSp>
        <p:nvGrpSpPr>
          <p:cNvPr id="24" name="组合 23"/>
          <p:cNvGrpSpPr/>
          <p:nvPr/>
        </p:nvGrpSpPr>
        <p:grpSpPr>
          <a:xfrm>
            <a:off x="7346315" y="36830"/>
            <a:ext cx="4634230" cy="2527300"/>
            <a:chOff x="11569" y="58"/>
            <a:chExt cx="7298" cy="3980"/>
          </a:xfrm>
        </p:grpSpPr>
        <p:pic>
          <p:nvPicPr>
            <p:cNvPr id="19" name="图片 18"/>
            <p:cNvPicPr>
              <a:picLocks noChangeAspect="1"/>
            </p:cNvPicPr>
            <p:nvPr/>
          </p:nvPicPr>
          <p:blipFill>
            <a:blip r:embed="rId9">
              <a:clrChange>
                <a:clrFrom>
                  <a:srgbClr val="FFFFFF">
                    <a:alpha val="100000"/>
                  </a:srgbClr>
                </a:clrFrom>
                <a:clrTo>
                  <a:srgbClr val="FFFFFF">
                    <a:alpha val="100000"/>
                    <a:alpha val="0"/>
                  </a:srgbClr>
                </a:clrTo>
              </a:clrChange>
            </a:blip>
            <a:srcRect b="12931"/>
            <a:stretch>
              <a:fillRect/>
            </a:stretch>
          </p:blipFill>
          <p:spPr>
            <a:xfrm flipH="1">
              <a:off x="15138" y="58"/>
              <a:ext cx="3307" cy="3981"/>
            </a:xfrm>
            <a:prstGeom prst="rect">
              <a:avLst/>
            </a:prstGeom>
          </p:spPr>
        </p:pic>
        <p:pic>
          <p:nvPicPr>
            <p:cNvPr id="21" name="图片 20" descr="春秋繁露"/>
            <p:cNvPicPr>
              <a:picLocks noChangeAspect="1"/>
            </p:cNvPicPr>
            <p:nvPr/>
          </p:nvPicPr>
          <p:blipFill>
            <a:blip r:embed="rId10"/>
            <a:stretch>
              <a:fillRect/>
            </a:stretch>
          </p:blipFill>
          <p:spPr>
            <a:xfrm>
              <a:off x="11569" y="769"/>
              <a:ext cx="3801" cy="2887"/>
            </a:xfrm>
            <a:prstGeom prst="rect">
              <a:avLst/>
            </a:prstGeom>
          </p:spPr>
        </p:pic>
        <p:sp>
          <p:nvSpPr>
            <p:cNvPr id="23" name="文本框 22"/>
            <p:cNvSpPr txBox="1"/>
            <p:nvPr/>
          </p:nvSpPr>
          <p:spPr>
            <a:xfrm>
              <a:off x="17999" y="525"/>
              <a:ext cx="869" cy="3080"/>
            </a:xfrm>
            <a:prstGeom prst="rect">
              <a:avLst/>
            </a:prstGeom>
            <a:noFill/>
          </p:spPr>
          <p:txBody>
            <a:bodyPr vert="eaVert" wrap="square" rtlCol="0">
              <a:spAutoFit/>
            </a:bodyPr>
            <a:lstStyle/>
            <a:p>
              <a:pPr algn="l"/>
              <a:r>
                <a:rPr lang="zh-CN" altLang="en-US" sz="2400">
                  <a:latin typeface="华文仿宋" panose="02010600040101010101" charset="-122"/>
                  <a:ea typeface="华文仿宋" panose="02010600040101010101" charset="-122"/>
                  <a:sym typeface="+mn-ea"/>
                </a:rPr>
                <a:t>◎董仲舒</a:t>
              </a:r>
              <a:endParaRPr lang="zh-CN" altLang="en-US" sz="2400">
                <a:latin typeface="华文仿宋" panose="02010600040101010101" charset="-122"/>
                <a:ea typeface="华文仿宋" panose="02010600040101010101" charset="-122"/>
                <a:sym typeface="+mn-ea"/>
              </a:endParaRPr>
            </a:p>
          </p:txBody>
        </p:sp>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P spid="17" grpId="0"/>
      <p:bldP spid="17" grpId="1"/>
      <p:bldP spid="18" grpId="0"/>
      <p:bldP spid="1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、思想上：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0" name="文本框 19"/>
          <p:cNvSpPr txBox="1"/>
          <p:nvPr/>
        </p:nvSpPr>
        <p:spPr>
          <a:xfrm>
            <a:off x="2260600" y="1483995"/>
            <a:ext cx="4813935" cy="521970"/>
          </a:xfrm>
          <a:prstGeom prst="rect">
            <a:avLst/>
          </a:prstGeom>
          <a:noFill/>
        </p:spPr>
        <p:txBody>
          <a:bodyPr wrap="non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接受董仲舒的建议，</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尊崇儒术</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3" name="TextBox 16"/>
          <p:cNvSpPr txBox="1"/>
          <p:nvPr>
            <p:custDataLst>
              <p:tags r:id="rId4"/>
            </p:custDataLst>
          </p:nvPr>
        </p:nvSpPr>
        <p:spPr>
          <a:xfrm>
            <a:off x="161290" y="200533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）特点：</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1" name="文本框 20"/>
          <p:cNvSpPr txBox="1"/>
          <p:nvPr/>
        </p:nvSpPr>
        <p:spPr>
          <a:xfrm>
            <a:off x="379095" y="2526665"/>
            <a:ext cx="11720195" cy="1124585"/>
          </a:xfrm>
          <a:prstGeom prst="rect">
            <a:avLst/>
          </a:prstGeom>
          <a:noFill/>
        </p:spPr>
        <p:txBody>
          <a:bodyPr wrap="square" rtlCol="0" anchor="t">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①</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外儒内法</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，济之以</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道</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，兼采</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各家</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；②</a:t>
            </a:r>
            <a:r>
              <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儒学独尊，</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思想专制</a:t>
            </a:r>
            <a:r>
              <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；③宣扬</a:t>
            </a:r>
            <a:r>
              <a:rPr lang="en-US" altLang="zh-CN"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天人感应</a:t>
            </a:r>
            <a:r>
              <a:rPr lang="en-US" altLang="zh-CN"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（核心）</a:t>
            </a:r>
            <a:r>
              <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，带有</a:t>
            </a:r>
            <a:r>
              <a:rPr lang="zh-CN" altLang="en-US" sz="280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神学</a:t>
            </a:r>
            <a:r>
              <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倾向。</a:t>
            </a:r>
            <a:endParaRPr lang="zh-CN" altLang="en-US" sz="2800"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6" name="TextBox 16"/>
          <p:cNvSpPr txBox="1"/>
          <p:nvPr>
            <p:custDataLst>
              <p:tags r:id="rId5"/>
            </p:custDataLst>
          </p:nvPr>
        </p:nvSpPr>
        <p:spPr>
          <a:xfrm>
            <a:off x="161290" y="3651250"/>
            <a:ext cx="3257550" cy="521970"/>
          </a:xfrm>
          <a:prstGeom prst="rect">
            <a:avLst/>
          </a:prstGeom>
          <a:noFill/>
        </p:spPr>
        <p:txBody>
          <a:bodyPr wrap="square" rtlCol="0">
            <a:spAutoFit/>
          </a:bodyPr>
          <a:lstStyle/>
          <a:p>
            <a:pPr defTabSz="1218565">
              <a:defRPr/>
            </a:pP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5</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）影响：</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1424940" y="4173220"/>
            <a:ext cx="11325860" cy="1383665"/>
          </a:xfrm>
          <a:prstGeom prst="rect">
            <a:avLst/>
          </a:prstGeom>
          <a:noFill/>
        </p:spPr>
        <p:txBody>
          <a:bodyPr wrap="square" rtlCol="0" anchor="t">
            <a:spAutoFit/>
          </a:bodyPr>
          <a:lstStyle/>
          <a:p>
            <a:pPr indent="0" fontAlgn="auto">
              <a:lnSpc>
                <a:spcPct val="100000"/>
              </a:lnSpc>
            </a:pPr>
            <a:r>
              <a:rPr sz="2800">
                <a:latin typeface="华文中宋" panose="02010600040101010101" pitchFamily="2" charset="-122"/>
                <a:ea typeface="华文中宋" panose="02010600040101010101" pitchFamily="2" charset="-122"/>
                <a:cs typeface="黑体" panose="02010609060101010101" pitchFamily="49" charset="-122"/>
                <a:sym typeface="+mn-ea"/>
              </a:rPr>
              <a:t>①</a:t>
            </a:r>
            <a:r>
              <a:rPr 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加强</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专制主义中央集权</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和</a:t>
            </a:r>
            <a:r>
              <a:rPr 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巩固</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大一统</a:t>
            </a:r>
            <a:r>
              <a:rPr sz="2800">
                <a:latin typeface="华文中宋" panose="02010600040101010101" pitchFamily="2" charset="-122"/>
                <a:ea typeface="华文中宋" panose="02010600040101010101" pitchFamily="2" charset="-122"/>
                <a:cs typeface="黑体" panose="02010609060101010101" pitchFamily="49" charset="-122"/>
                <a:sym typeface="+mn-ea"/>
              </a:rPr>
              <a:t>局面</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a:t>
            </a:r>
            <a:endParaRPr sz="2800">
              <a:latin typeface="华文中宋" panose="02010600040101010101" pitchFamily="2" charset="-122"/>
              <a:ea typeface="华文中宋" panose="02010600040101010101" pitchFamily="2" charset="-122"/>
              <a:cs typeface="黑体" panose="02010609060101010101" pitchFamily="49" charset="-122"/>
              <a:sym typeface="+mn-ea"/>
            </a:endParaRPr>
          </a:p>
          <a:p>
            <a:pPr indent="0" fontAlgn="auto">
              <a:lnSpc>
                <a:spcPct val="100000"/>
              </a:lnSpc>
            </a:pPr>
            <a:r>
              <a:rPr sz="2800">
                <a:latin typeface="华文中宋" panose="02010600040101010101" pitchFamily="2" charset="-122"/>
                <a:ea typeface="华文中宋" panose="02010600040101010101" pitchFamily="2" charset="-122"/>
                <a:cs typeface="黑体" panose="02010609060101010101" pitchFamily="49" charset="-122"/>
                <a:sym typeface="+mn-ea"/>
              </a:rPr>
              <a:t>②确立</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儒</a:t>
            </a:r>
            <a:r>
              <a:rPr 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学</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正统</a:t>
            </a:r>
            <a:r>
              <a:rPr sz="2800">
                <a:latin typeface="华文中宋" panose="02010600040101010101" pitchFamily="2" charset="-122"/>
                <a:ea typeface="华文中宋" panose="02010600040101010101" pitchFamily="2" charset="-122"/>
                <a:cs typeface="黑体" panose="02010609060101010101" pitchFamily="49" charset="-122"/>
                <a:sym typeface="+mn-ea"/>
              </a:rPr>
              <a:t>地位，</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儒学成为封建社会的</a:t>
            </a:r>
            <a:r>
              <a:rPr 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主流意识形态</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a:t>
            </a:r>
            <a:endParaRPr lang="zh-CN" sz="2800">
              <a:latin typeface="华文中宋" panose="02010600040101010101" pitchFamily="2" charset="-122"/>
              <a:ea typeface="华文中宋" panose="02010600040101010101" pitchFamily="2" charset="-122"/>
              <a:cs typeface="黑体" panose="02010609060101010101" pitchFamily="49" charset="-122"/>
              <a:sym typeface="+mn-ea"/>
            </a:endParaRPr>
          </a:p>
          <a:p>
            <a:pPr indent="0" fontAlgn="auto">
              <a:lnSpc>
                <a:spcPct val="100000"/>
              </a:lnSpc>
            </a:pPr>
            <a:r>
              <a:rPr sz="2800">
                <a:latin typeface="华文中宋" panose="02010600040101010101" pitchFamily="2" charset="-122"/>
                <a:ea typeface="华文中宋" panose="02010600040101010101" pitchFamily="2" charset="-122"/>
                <a:cs typeface="黑体" panose="02010609060101010101" pitchFamily="49" charset="-122"/>
                <a:sym typeface="+mn-ea"/>
              </a:rPr>
              <a:t>③</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促进</a:t>
            </a:r>
            <a:r>
              <a:rPr sz="2800">
                <a:latin typeface="华文中宋" panose="02010600040101010101" pitchFamily="2" charset="-122"/>
                <a:ea typeface="华文中宋" panose="02010600040101010101" pitchFamily="2" charset="-122"/>
                <a:cs typeface="黑体" panose="02010609060101010101" pitchFamily="49" charset="-122"/>
                <a:sym typeface="+mn-ea"/>
              </a:rPr>
              <a:t>以</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汉族</a:t>
            </a:r>
            <a:r>
              <a:rPr sz="2800">
                <a:latin typeface="华文中宋" panose="02010600040101010101" pitchFamily="2" charset="-122"/>
                <a:ea typeface="华文中宋" panose="02010600040101010101" pitchFamily="2" charset="-122"/>
                <a:cs typeface="黑体" panose="02010609060101010101" pitchFamily="49" charset="-122"/>
                <a:sym typeface="+mn-ea"/>
              </a:rPr>
              <a:t>为主体的</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文化共同体</a:t>
            </a:r>
            <a:r>
              <a:rPr sz="2800">
                <a:latin typeface="华文中宋" panose="02010600040101010101" pitchFamily="2" charset="-122"/>
                <a:ea typeface="华文中宋" panose="02010600040101010101" pitchFamily="2" charset="-122"/>
                <a:cs typeface="黑体" panose="02010609060101010101" pitchFamily="49" charset="-122"/>
                <a:sym typeface="+mn-ea"/>
              </a:rPr>
              <a:t>形成</a:t>
            </a:r>
            <a:r>
              <a:rPr lang="zh-CN" sz="2800" b="1">
                <a:latin typeface="黑体" panose="02010609060101010101" pitchFamily="49" charset="-122"/>
                <a:ea typeface="黑体" panose="02010609060101010101" pitchFamily="49" charset="-122"/>
                <a:cs typeface="黑体" panose="02010609060101010101" pitchFamily="49" charset="-122"/>
                <a:sym typeface="+mn-ea"/>
              </a:rPr>
              <a:t>，</a:t>
            </a:r>
            <a:r>
              <a:rPr sz="2800">
                <a:latin typeface="华文中宋" panose="02010600040101010101" pitchFamily="2" charset="-122"/>
                <a:ea typeface="华文中宋" panose="02010600040101010101" pitchFamily="2" charset="-122"/>
                <a:cs typeface="黑体" panose="02010609060101010101" pitchFamily="49" charset="-122"/>
                <a:sym typeface="+mn-ea"/>
              </a:rPr>
              <a:t>加强对</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文化</a:t>
            </a:r>
            <a:r>
              <a:rPr sz="2800">
                <a:latin typeface="华文中宋" panose="02010600040101010101" pitchFamily="2" charset="-122"/>
                <a:ea typeface="华文中宋" panose="02010600040101010101" pitchFamily="2" charset="-122"/>
                <a:cs typeface="黑体" panose="02010609060101010101" pitchFamily="49" charset="-122"/>
                <a:sym typeface="+mn-ea"/>
              </a:rPr>
              <a:t>和</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教育</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的</a:t>
            </a:r>
            <a:r>
              <a:rPr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重视</a:t>
            </a:r>
            <a:r>
              <a:rPr sz="2800">
                <a:latin typeface="华文中宋" panose="02010600040101010101" pitchFamily="2" charset="-122"/>
                <a:ea typeface="华文中宋" panose="02010600040101010101" pitchFamily="2" charset="-122"/>
                <a:cs typeface="黑体" panose="02010609060101010101" pitchFamily="49" charset="-122"/>
                <a:sym typeface="+mn-ea"/>
              </a:rPr>
              <a:t>。</a:t>
            </a:r>
            <a:endParaRPr lang="zh-CN" altLang="en-US"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22" name="TextBox 16"/>
          <p:cNvSpPr txBox="1"/>
          <p:nvPr>
            <p:custDataLst>
              <p:tags r:id="rId6"/>
            </p:custDataLst>
          </p:nvPr>
        </p:nvSpPr>
        <p:spPr>
          <a:xfrm>
            <a:off x="379095" y="4173220"/>
            <a:ext cx="1644650" cy="521970"/>
          </a:xfrm>
          <a:prstGeom prst="rect">
            <a:avLst/>
          </a:prstGeom>
          <a:noFill/>
        </p:spPr>
        <p:txBody>
          <a:bodyPr wrap="square" rtlCol="0">
            <a:spAutoFit/>
          </a:bodyPr>
          <a:lstStyle/>
          <a:p>
            <a:pPr defTabSz="1218565">
              <a:defRPr/>
            </a:pP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积极：</a:t>
            </a:r>
            <a:endPar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TextBox 16"/>
          <p:cNvSpPr txBox="1"/>
          <p:nvPr>
            <p:custDataLst>
              <p:tags r:id="rId7"/>
            </p:custDataLst>
          </p:nvPr>
        </p:nvSpPr>
        <p:spPr>
          <a:xfrm>
            <a:off x="379095" y="5556885"/>
            <a:ext cx="1523365" cy="521970"/>
          </a:xfrm>
          <a:prstGeom prst="rect">
            <a:avLst/>
          </a:prstGeom>
          <a:noFill/>
        </p:spPr>
        <p:txBody>
          <a:bodyPr wrap="square" rtlCol="0">
            <a:spAutoFit/>
          </a:bodyPr>
          <a:lstStyle/>
          <a:p>
            <a:pPr defTabSz="1218565">
              <a:defRPr/>
            </a:pPr>
            <a:r>
              <a:rPr lang="zh-CN" altLang="en-US" sz="2800" b="1">
                <a:solidFill>
                  <a:schemeClr val="accent2">
                    <a:lumMod val="50000"/>
                  </a:schemeClr>
                </a:solidFill>
                <a:latin typeface="华文中宋" panose="02010600040101010101" pitchFamily="2" charset="-122"/>
                <a:ea typeface="华文中宋" panose="02010600040101010101" pitchFamily="2" charset="-122"/>
                <a:cs typeface="华文中宋" panose="02010600040101010101" pitchFamily="2" charset="-122"/>
              </a:rPr>
              <a:t>消极：</a:t>
            </a:r>
            <a:endParaRPr lang="zh-CN" altLang="en-US" sz="2800" b="1">
              <a:solidFill>
                <a:schemeClr val="accent2">
                  <a:lumMod val="50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4" name="文本框 23"/>
          <p:cNvSpPr txBox="1"/>
          <p:nvPr/>
        </p:nvSpPr>
        <p:spPr>
          <a:xfrm>
            <a:off x="378460" y="5556885"/>
            <a:ext cx="11563985" cy="521970"/>
          </a:xfrm>
          <a:prstGeom prst="rect">
            <a:avLst/>
          </a:prstGeom>
          <a:noFill/>
        </p:spPr>
        <p:txBody>
          <a:bodyPr wrap="square" rtlCol="0" anchor="t">
            <a:spAutoFit/>
          </a:bodyPr>
          <a:lstStyle/>
          <a:p>
            <a:r>
              <a:rPr lang="en-US" sz="280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①钳制了思想，</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不利于</a:t>
            </a:r>
            <a:r>
              <a:rPr sz="2800">
                <a:latin typeface="华文中宋" panose="02010600040101010101" pitchFamily="2" charset="-122"/>
                <a:ea typeface="华文中宋" panose="02010600040101010101" pitchFamily="2" charset="-122"/>
                <a:cs typeface="华文中宋" panose="02010600040101010101" pitchFamily="2" charset="-122"/>
                <a:sym typeface="+mn-ea"/>
              </a:rPr>
              <a:t>学术</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的</a:t>
            </a:r>
            <a:r>
              <a:rPr sz="2800">
                <a:latin typeface="华文中宋" panose="02010600040101010101" pitchFamily="2" charset="-122"/>
                <a:ea typeface="华文中宋" panose="02010600040101010101" pitchFamily="2" charset="-122"/>
                <a:cs typeface="华文中宋" panose="02010600040101010101" pitchFamily="2" charset="-122"/>
                <a:sym typeface="+mn-ea"/>
              </a:rPr>
              <a:t>自由发展，实质上是</a:t>
            </a:r>
            <a:r>
              <a:rPr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文化专制</a:t>
            </a:r>
            <a:r>
              <a:rPr sz="2800">
                <a:latin typeface="华文中宋" panose="02010600040101010101" pitchFamily="2" charset="-122"/>
                <a:ea typeface="华文中宋" panose="02010600040101010101" pitchFamily="2" charset="-122"/>
                <a:cs typeface="华文中宋" panose="02010600040101010101" pitchFamily="2" charset="-122"/>
                <a:sym typeface="+mn-ea"/>
              </a:rPr>
              <a:t>。 </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6" name="文本框 25"/>
          <p:cNvSpPr txBox="1"/>
          <p:nvPr/>
        </p:nvSpPr>
        <p:spPr>
          <a:xfrm>
            <a:off x="9106535" y="3173095"/>
            <a:ext cx="2735580" cy="47815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nSpc>
                <a:spcPct val="9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神学化、宗教化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1" grpId="0"/>
      <p:bldP spid="21" grpId="1"/>
      <p:bldP spid="6" grpId="0"/>
      <p:bldP spid="6" grpId="1"/>
      <p:bldP spid="8" grpId="0"/>
      <p:bldP spid="8" grpId="1"/>
      <p:bldP spid="22" grpId="0"/>
      <p:bldP spid="22" grpId="1"/>
      <p:bldP spid="24" grpId="0"/>
      <p:bldP spid="24" grpId="1"/>
      <p:bldP spid="26" grpId="0" animBg="1"/>
      <p:bldP spid="2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TextBox 16"/>
          <p:cNvSpPr txBox="1"/>
          <p:nvPr>
            <p:custDataLst>
              <p:tags r:id="rId3"/>
            </p:custDataLst>
          </p:nvPr>
        </p:nvSpPr>
        <p:spPr>
          <a:xfrm>
            <a:off x="379095" y="1483995"/>
            <a:ext cx="212915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、思想上：</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0" name="文本框 19"/>
          <p:cNvSpPr txBox="1"/>
          <p:nvPr/>
        </p:nvSpPr>
        <p:spPr>
          <a:xfrm>
            <a:off x="2260600" y="1483995"/>
            <a:ext cx="4813935" cy="521970"/>
          </a:xfrm>
          <a:prstGeom prst="rect">
            <a:avLst/>
          </a:prstGeom>
          <a:noFill/>
        </p:spPr>
        <p:txBody>
          <a:bodyPr wrap="non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接受董仲舒的建议，</a:t>
            </a:r>
            <a:r>
              <a:rPr lang="zh-CN" altLang="en-US" sz="2800" b="1" noProof="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20204"/>
                <a:sym typeface="+mn-ea"/>
              </a:rPr>
              <a:t>尊崇儒术</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15" name="矩形 14"/>
          <p:cNvSpPr/>
          <p:nvPr>
            <p:custDataLst>
              <p:tags r:id="rId4"/>
            </p:custDataLst>
          </p:nvPr>
        </p:nvSpPr>
        <p:spPr>
          <a:xfrm>
            <a:off x="379095" y="2057400"/>
            <a:ext cx="5055235" cy="521970"/>
          </a:xfrm>
          <a:prstGeom prst="rect">
            <a:avLst/>
          </a:prstGeom>
          <a:solidFill>
            <a:srgbClr val="C00000"/>
          </a:solidFill>
          <a:effectLst>
            <a:outerShdw blurRad="50800" dist="38100" dir="2700000" algn="tl" rotWithShape="0">
              <a:prstClr val="black">
                <a:alpha val="40000"/>
              </a:prstClr>
            </a:outerShdw>
          </a:effectLst>
        </p:spPr>
        <p:txBody>
          <a:bodyPr wrap="square">
            <a:spAutoFit/>
          </a:bodyPr>
          <a:lstStyle/>
          <a:p>
            <a:pPr lvl="0" algn="l"/>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补充：</a:t>
            </a: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微软雅黑" panose="020B0503020204020204" charset="-122"/>
                <a:sym typeface="+mn-ea"/>
              </a:rPr>
              <a:t>汉武帝的其他尊儒措施</a:t>
            </a:r>
            <a:endParaRPr lang="zh-CN" altLang="en-US" sz="2800" b="1"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微软雅黑" panose="020B0503020204020204" charset="-122"/>
              <a:sym typeface="+mn-ea"/>
            </a:endParaRPr>
          </a:p>
        </p:txBody>
      </p:sp>
      <p:sp>
        <p:nvSpPr>
          <p:cNvPr id="217092" name="Text Box 4"/>
          <p:cNvSpPr txBox="1">
            <a:spLocks noChangeArrowheads="1"/>
          </p:cNvSpPr>
          <p:nvPr/>
        </p:nvSpPr>
        <p:spPr bwMode="auto">
          <a:xfrm>
            <a:off x="161290" y="2670175"/>
            <a:ext cx="183515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defTabSz="914400" eaLnBrk="1" hangingPunct="1">
              <a:buClrTx/>
              <a:buSzTx/>
              <a:buFont typeface="Arial" panose="020B0604020202020204" pitchFamily="34" charset="0"/>
              <a:defRPr/>
            </a:pPr>
            <a:r>
              <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a:t>
            </a:r>
            <a:r>
              <a:rPr kumimoji="0" lang="en-US" altLang="zh-CN"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1</a:t>
            </a:r>
            <a:r>
              <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）政治：</a:t>
            </a:r>
            <a:endPar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17095" name="Text Box 7"/>
          <p:cNvSpPr txBox="1">
            <a:spLocks noChangeArrowheads="1"/>
          </p:cNvSpPr>
          <p:nvPr/>
        </p:nvSpPr>
        <p:spPr bwMode="auto">
          <a:xfrm>
            <a:off x="2105660" y="2670175"/>
            <a:ext cx="490029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defTabSz="914400" eaLnBrk="1" hangingPunct="1">
              <a:spcBef>
                <a:spcPct val="50000"/>
              </a:spcBef>
              <a:buClrTx/>
              <a:buSzTx/>
              <a:buFont typeface="Arial" panose="020B0604020202020204" pitchFamily="34" charset="0"/>
              <a:defRPr/>
            </a:pP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大量任用</a:t>
            </a:r>
            <a:r>
              <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rPr>
              <a:t>儒学家</a:t>
            </a:r>
            <a:r>
              <a:rPr kumimoji="0" lang="zh-CN" altLang="en-US" sz="2800" kern="1200" cap="none" spc="0" normalizeH="0" baseline="0" noProof="0">
                <a:solidFill>
                  <a:schemeClr val="tx1"/>
                </a:solidFill>
                <a:effectLst/>
                <a:latin typeface="华文中宋" panose="02010600040101010101" pitchFamily="2" charset="-122"/>
                <a:ea typeface="华文中宋" panose="02010600040101010101" pitchFamily="2" charset="-122"/>
                <a:cs typeface="+mn-cs"/>
              </a:rPr>
              <a:t>参与国家大政</a:t>
            </a:r>
            <a:endParaRPr kumimoji="0" lang="zh-CN" altLang="en-US" sz="2800" kern="1200" cap="none" spc="0" normalizeH="0" baseline="0" noProof="0">
              <a:solidFill>
                <a:schemeClr val="tx1"/>
              </a:solidFill>
              <a:effectLst/>
              <a:latin typeface="华文中宋" panose="02010600040101010101" pitchFamily="2" charset="-122"/>
              <a:ea typeface="华文中宋" panose="02010600040101010101" pitchFamily="2" charset="-122"/>
              <a:cs typeface="+mn-cs"/>
            </a:endParaRPr>
          </a:p>
        </p:txBody>
      </p:sp>
      <p:sp>
        <p:nvSpPr>
          <p:cNvPr id="3" name="Text Box 4"/>
          <p:cNvSpPr txBox="1">
            <a:spLocks noChangeArrowheads="1"/>
          </p:cNvSpPr>
          <p:nvPr/>
        </p:nvSpPr>
        <p:spPr bwMode="auto">
          <a:xfrm>
            <a:off x="161290" y="3219450"/>
            <a:ext cx="183515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defTabSz="914400" eaLnBrk="1" hangingPunct="1">
              <a:buClrTx/>
              <a:buSzTx/>
              <a:buFont typeface="Arial" panose="020B0604020202020204" pitchFamily="34" charset="0"/>
              <a:defRPr/>
            </a:pPr>
            <a:r>
              <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a:t>
            </a:r>
            <a:r>
              <a:rPr kumimoji="0" lang="en-US" altLang="zh-CN"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）教育：</a:t>
            </a:r>
            <a:endParaRPr kumimoji="0" lang="zh-CN" altLang="en-US" sz="2800" b="1" kern="1200" cap="none" spc="0" normalizeH="0" baseline="0" noProof="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17099" name="Text Box 11"/>
          <p:cNvSpPr txBox="1">
            <a:spLocks noChangeArrowheads="1"/>
          </p:cNvSpPr>
          <p:nvPr/>
        </p:nvSpPr>
        <p:spPr bwMode="auto">
          <a:xfrm>
            <a:off x="2105660" y="3282950"/>
            <a:ext cx="516382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defTabSz="914400" eaLnBrk="1" hangingPunct="1">
              <a:spcBef>
                <a:spcPct val="50000"/>
              </a:spcBef>
              <a:buClrTx/>
              <a:buSzTx/>
              <a:buFont typeface="Arial" panose="020B0604020202020204" pitchFamily="34" charset="0"/>
              <a:defRPr/>
            </a:pPr>
            <a:r>
              <a:rPr kumimoji="0" lang="en-US" altLang="zh-CN" sz="2800" kern="1200" cap="none" spc="0" normalizeH="0" baseline="0" noProof="0">
                <a:effectLst/>
                <a:latin typeface="华文中宋" panose="02010600040101010101" pitchFamily="2" charset="-122"/>
                <a:ea typeface="华文中宋" panose="02010600040101010101" pitchFamily="2" charset="-122"/>
                <a:cs typeface="+mn-cs"/>
              </a:rPr>
              <a:t>①</a:t>
            </a:r>
            <a:r>
              <a:rPr lang="zh-CN" altLang="en-US" sz="2800" noProof="0" dirty="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儒家经典</a:t>
            </a:r>
            <a:r>
              <a:rPr lang="zh-CN" altLang="en-US" sz="2800" noProof="0" dirty="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作为</a:t>
            </a:r>
            <a:r>
              <a:rPr kumimoji="0" lang="zh-CN" altLang="en-US" sz="2800" kern="1200" cap="none" spc="0" normalizeH="0" baseline="0" noProof="0">
                <a:solidFill>
                  <a:schemeClr val="tx1"/>
                </a:solidFill>
                <a:effectLst/>
                <a:latin typeface="华文中宋" panose="02010600040101010101" pitchFamily="2" charset="-122"/>
                <a:ea typeface="华文中宋" panose="02010600040101010101" pitchFamily="2" charset="-122"/>
                <a:cs typeface="+mn-cs"/>
              </a:rPr>
              <a:t>教</a:t>
            </a: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科书；</a:t>
            </a:r>
            <a:endParaRPr kumimoji="0" lang="zh-CN" altLang="en-US" sz="2800" kern="1200" cap="none" spc="0" normalizeH="0" baseline="0" noProof="0">
              <a:solidFill>
                <a:srgbClr val="0000FF"/>
              </a:solidFill>
              <a:effectLst/>
              <a:latin typeface="华文中宋" panose="02010600040101010101" pitchFamily="2" charset="-122"/>
              <a:ea typeface="华文中宋" panose="02010600040101010101" pitchFamily="2" charset="-122"/>
              <a:cs typeface="+mn-cs"/>
            </a:endParaRPr>
          </a:p>
        </p:txBody>
      </p:sp>
      <p:sp>
        <p:nvSpPr>
          <p:cNvPr id="217101" name="Text Box 13"/>
          <p:cNvSpPr txBox="1">
            <a:spLocks noChangeArrowheads="1"/>
          </p:cNvSpPr>
          <p:nvPr/>
        </p:nvSpPr>
        <p:spPr bwMode="auto">
          <a:xfrm>
            <a:off x="2105660" y="3816985"/>
            <a:ext cx="4809490" cy="51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R="0" defTabSz="914400" eaLnBrk="1" hangingPunct="1">
              <a:spcBef>
                <a:spcPct val="50000"/>
              </a:spcBef>
              <a:buClrTx/>
              <a:buSzTx/>
              <a:buFont typeface="Arial" panose="020B0604020202020204" pitchFamily="34" charset="0"/>
              <a:defRPr/>
            </a:pPr>
            <a:r>
              <a:rPr kumimoji="0" lang="en-US" altLang="zh-CN" sz="2800" kern="1200" cap="none" spc="0" normalizeH="0" baseline="0" noProof="0">
                <a:effectLst/>
                <a:latin typeface="华文中宋" panose="02010600040101010101" pitchFamily="2" charset="-122"/>
                <a:ea typeface="华文中宋" panose="02010600040101010101" pitchFamily="2" charset="-122"/>
                <a:cs typeface="+mn-cs"/>
              </a:rPr>
              <a:t>②</a:t>
            </a: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设五经博士</a:t>
            </a: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为教官；</a:t>
            </a:r>
            <a:endParaRPr kumimoji="0" lang="zh-CN" altLang="en-US" sz="2800" kern="1200" cap="none" spc="0" normalizeH="0" baseline="0" noProof="0">
              <a:solidFill>
                <a:srgbClr val="0000FF"/>
              </a:solidFill>
              <a:effectLst/>
              <a:latin typeface="华文中宋" panose="02010600040101010101" pitchFamily="2" charset="-122"/>
              <a:ea typeface="华文中宋" panose="02010600040101010101" pitchFamily="2" charset="-122"/>
              <a:cs typeface="+mn-cs"/>
            </a:endParaRPr>
          </a:p>
        </p:txBody>
      </p:sp>
      <p:sp>
        <p:nvSpPr>
          <p:cNvPr id="4" name="Text Box 13"/>
          <p:cNvSpPr txBox="1">
            <a:spLocks noChangeArrowheads="1"/>
          </p:cNvSpPr>
          <p:nvPr/>
        </p:nvSpPr>
        <p:spPr bwMode="auto">
          <a:xfrm>
            <a:off x="2105660" y="4378960"/>
            <a:ext cx="1981200" cy="51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R="0" defTabSz="914400" eaLnBrk="1" hangingPunct="1">
              <a:spcBef>
                <a:spcPct val="50000"/>
              </a:spcBef>
              <a:buClrTx/>
              <a:buSzTx/>
              <a:buFont typeface="Arial" panose="020B0604020202020204" pitchFamily="34" charset="0"/>
              <a:defRPr/>
            </a:pP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③教育机构：</a:t>
            </a:r>
            <a:endParaRPr kumimoji="0" lang="zh-CN" altLang="en-US" sz="2800" kern="1200" cap="none" spc="0" normalizeH="0" baseline="0" noProof="0">
              <a:solidFill>
                <a:srgbClr val="0000FF"/>
              </a:solidFill>
              <a:effectLst/>
              <a:latin typeface="华文中宋" panose="02010600040101010101" pitchFamily="2" charset="-122"/>
              <a:ea typeface="华文中宋" panose="02010600040101010101" pitchFamily="2" charset="-122"/>
              <a:cs typeface="+mn-cs"/>
            </a:endParaRPr>
          </a:p>
        </p:txBody>
      </p:sp>
      <p:sp>
        <p:nvSpPr>
          <p:cNvPr id="217108" name="Text Box 20"/>
          <p:cNvSpPr txBox="1">
            <a:spLocks noChangeArrowheads="1"/>
          </p:cNvSpPr>
          <p:nvPr/>
        </p:nvSpPr>
        <p:spPr bwMode="auto">
          <a:xfrm>
            <a:off x="4239260" y="4378643"/>
            <a:ext cx="51054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eaLnBrk="1" hangingPunct="1">
              <a:spcBef>
                <a:spcPct val="50000"/>
              </a:spcBef>
              <a:buClrTx/>
              <a:buSzTx/>
              <a:buFont typeface="Arial" panose="020B0604020202020204" pitchFamily="34" charset="0"/>
              <a:defRPr/>
            </a:pP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中央：</a:t>
            </a:r>
            <a:r>
              <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rPr>
              <a:t>太学</a:t>
            </a:r>
            <a:r>
              <a:rPr kumimoji="0" lang="en-US" altLang="zh-CN"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rPr>
              <a:t>——</a:t>
            </a:r>
            <a:r>
              <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rPr>
              <a:t>最高学府</a:t>
            </a:r>
            <a:endPar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endParaRPr>
          </a:p>
        </p:txBody>
      </p:sp>
      <p:sp>
        <p:nvSpPr>
          <p:cNvPr id="217109" name="Text Box 21"/>
          <p:cNvSpPr txBox="1">
            <a:spLocks noChangeArrowheads="1"/>
          </p:cNvSpPr>
          <p:nvPr/>
        </p:nvSpPr>
        <p:spPr bwMode="auto">
          <a:xfrm>
            <a:off x="4239260" y="4901565"/>
            <a:ext cx="341884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defTabSz="914400" eaLnBrk="1" hangingPunct="1">
              <a:spcBef>
                <a:spcPct val="50000"/>
              </a:spcBef>
              <a:buClrTx/>
              <a:buSzTx/>
              <a:buFont typeface="Arial" panose="020B0604020202020204" pitchFamily="34" charset="0"/>
              <a:defRPr/>
            </a:pPr>
            <a:r>
              <a:rPr kumimoji="0" lang="zh-CN" altLang="en-US" sz="2800" kern="1200" cap="none" spc="0" normalizeH="0" baseline="0" noProof="0">
                <a:effectLst/>
                <a:latin typeface="华文中宋" panose="02010600040101010101" pitchFamily="2" charset="-122"/>
                <a:ea typeface="华文中宋" panose="02010600040101010101" pitchFamily="2" charset="-122"/>
                <a:cs typeface="+mn-cs"/>
              </a:rPr>
              <a:t>郡县：</a:t>
            </a:r>
            <a:r>
              <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rPr>
              <a:t>设立官学</a:t>
            </a:r>
            <a:endParaRPr kumimoji="0" lang="zh-CN" altLang="en-US" sz="2800" kern="1200" cap="none" spc="0" normalizeH="0" baseline="0" noProof="0">
              <a:solidFill>
                <a:srgbClr val="C00000"/>
              </a:solidFill>
              <a:effectLst/>
              <a:latin typeface="华文中宋" panose="02010600040101010101" pitchFamily="2" charset="-122"/>
              <a:ea typeface="华文中宋" panose="02010600040101010101" pitchFamily="2" charset="-122"/>
              <a:cs typeface="+mn-cs"/>
            </a:endParaRPr>
          </a:p>
        </p:txBody>
      </p:sp>
      <p:sp>
        <p:nvSpPr>
          <p:cNvPr id="9" name="右大括号 8"/>
          <p:cNvSpPr/>
          <p:nvPr/>
        </p:nvSpPr>
        <p:spPr>
          <a:xfrm>
            <a:off x="8388985" y="3352165"/>
            <a:ext cx="281305" cy="1931035"/>
          </a:xfrm>
          <a:prstGeom prst="rightBrace">
            <a:avLst/>
          </a:prstGeom>
          <a:ln w="349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7105" name="Rectangle 17"/>
          <p:cNvSpPr>
            <a:spLocks noChangeArrowheads="1"/>
          </p:cNvSpPr>
          <p:nvPr/>
        </p:nvSpPr>
        <p:spPr bwMode="auto">
          <a:xfrm>
            <a:off x="8905240" y="4056380"/>
            <a:ext cx="3124835" cy="521970"/>
          </a:xfrm>
          <a:prstGeom prst="rect">
            <a:avLst/>
          </a:prstGeom>
          <a:solidFill>
            <a:srgbClr val="C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1" i="0"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教育为儒学所垄断</a:t>
            </a:r>
            <a:endParaRPr kumimoji="0" lang="zh-CN" altLang="en-US" sz="2800" b="1" i="0"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7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7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17092" grpId="0" bldLvl="0" animBg="1"/>
      <p:bldP spid="217095" grpId="0" bldLvl="0" animBg="1"/>
      <p:bldP spid="3" grpId="0" bldLvl="0" animBg="1"/>
      <p:bldP spid="217099" grpId="0" bldLvl="0" animBg="1"/>
      <p:bldP spid="217101" grpId="0" bldLvl="0" animBg="1"/>
      <p:bldP spid="4" grpId="0" bldLvl="0" animBg="1"/>
      <p:bldP spid="217108" grpId="0" bldLvl="0" animBg="1"/>
      <p:bldP spid="217109" grpId="0" bldLvl="0" animBg="1"/>
      <p:bldP spid="9" grpId="0" bldLvl="0" animBg="1"/>
      <p:bldP spid="21710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6387" name="文本框 3"/>
          <p:cNvSpPr txBox="1"/>
          <p:nvPr/>
        </p:nvSpPr>
        <p:spPr>
          <a:xfrm>
            <a:off x="466090" y="958850"/>
            <a:ext cx="8020050" cy="521970"/>
          </a:xfrm>
          <a:prstGeom prst="rect">
            <a:avLst/>
          </a:prstGeom>
          <a:solidFill>
            <a:srgbClr val="A99CA1"/>
          </a:solidFill>
          <a:ln w="9525">
            <a:noFill/>
          </a:ln>
          <a:effectLst>
            <a:outerShdw blurRad="50800" dist="38100" dir="2700000" algn="tl" rotWithShape="0">
              <a:prstClr val="black">
                <a:alpha val="40000"/>
              </a:prstClr>
            </a:outerShdw>
          </a:effectLst>
        </p:spPr>
        <p:txBody>
          <a:bodyPr wrap="none">
            <a:sp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chemeClr val="tx1"/>
                </a:solidFill>
                <a:latin typeface="Calibri" panose="020F0502020204030204"/>
                <a:cs typeface="Arial" panose="020B0604020202020204" pitchFamily="34" charset="0"/>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400">
                <a:solidFill>
                  <a:schemeClr val="tx1"/>
                </a:solidFill>
                <a:latin typeface="Calibri" panose="020F0502020204030204"/>
                <a:cs typeface="Arial" panose="020B0604020202020204" pitchFamily="34" charset="0"/>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a:solidFill>
                  <a:schemeClr val="tx1"/>
                </a:solidFill>
                <a:latin typeface="Calibri" panose="020F0502020204030204"/>
                <a:cs typeface="Arial" panose="020B0604020202020204" pitchFamily="34" charset="0"/>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5pPr>
          </a:lstStyle>
          <a:p>
            <a:pPr marL="0" lvl="0" indent="0" eaLnBrk="1" hangingPunct="1">
              <a:lnSpc>
                <a:spcPct val="100000"/>
              </a:lnSpc>
              <a:spcBef>
                <a:spcPct val="0"/>
              </a:spcBef>
              <a:buSzTx/>
              <a:buFontTx/>
              <a:buNone/>
            </a:pP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重点探究：汉武帝</a:t>
            </a:r>
            <a:r>
              <a:rPr lang="en-US" altLang="zh-CN"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罢黜百家，独尊儒术</a:t>
            </a:r>
            <a:r>
              <a:rPr lang="en-US" altLang="zh-CN"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的影响</a:t>
            </a:r>
            <a:endPar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 name="文本框 1"/>
          <p:cNvSpPr txBox="1"/>
          <p:nvPr/>
        </p:nvSpPr>
        <p:spPr>
          <a:xfrm>
            <a:off x="379095" y="1553845"/>
            <a:ext cx="11804015" cy="3408045"/>
          </a:xfrm>
          <a:prstGeom prst="rect">
            <a:avLst/>
          </a:prstGeom>
          <a:noFill/>
        </p:spPr>
        <p:txBody>
          <a:bodyPr wrap="square" rtlCol="0" anchor="t">
            <a:spAutoFit/>
          </a:bodyPr>
          <a:lstStyle/>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①对儒学</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儒学成为正统思想，成为中国传统文化的主流。</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②对王朝</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统一了国家主流思想，稳定了统治秩序，神化皇权。</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③对社会</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三纲五常</a:t>
            </a:r>
            <a:r>
              <a:rPr lang="en-US" altLang="zh-CN"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成为个人修养的价值标准，深刻影响人们的生活。</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④对选官</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儒学家得到重用，促进了整个社会研习儒学经典氛围的形成。</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⑤对教育</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儒学垄断教育，从中央到地方形成系统的国家教育体系。</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lvl="0" indent="0" eaLnBrk="1" hangingPunct="1">
              <a:lnSpc>
                <a:spcPct val="110000"/>
              </a:lnSpc>
              <a:spcBef>
                <a:spcPct val="0"/>
              </a:spcBef>
              <a:buSzTx/>
              <a:buFontTx/>
              <a:buNone/>
            </a:pPr>
            <a:r>
              <a:rPr lang="zh-CN" altLang="en-US" sz="2800" b="1"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⑥对法律</a:t>
            </a:r>
            <a:r>
              <a:rPr lang="zh-CN" altLang="en-US" sz="2800" dirty="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以儒入法，法律的制定和案件的审判深受儒家思想影响。</a:t>
            </a: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ct val="110000"/>
              </a:lnSpc>
              <a:spcBef>
                <a:spcPct val="0"/>
              </a:spcBef>
              <a:buSzTx/>
              <a:buFontTx/>
              <a:buNone/>
            </a:pPr>
            <a:endParaRPr lang="zh-CN" altLang="en-US" sz="2800"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3" name="文本框 2"/>
          <p:cNvSpPr txBox="1"/>
          <p:nvPr/>
        </p:nvSpPr>
        <p:spPr>
          <a:xfrm>
            <a:off x="257810" y="4439920"/>
            <a:ext cx="4494530" cy="521970"/>
          </a:xfrm>
          <a:prstGeom prst="rect">
            <a:avLst/>
          </a:prstGeom>
          <a:noFill/>
        </p:spPr>
        <p:txBody>
          <a:bodyPr wrap="square" rtlCol="0" anchor="t">
            <a:spAutoFit/>
          </a:bodyPr>
          <a:lstStyle/>
          <a:p>
            <a:pPr marL="0" lvl="0" indent="0">
              <a:lnSpc>
                <a:spcPct val="100000"/>
              </a:lnSpc>
              <a:spcBef>
                <a:spcPct val="0"/>
              </a:spcBef>
              <a:buFontTx/>
              <a:buNone/>
            </a:pP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“春秋决狱”（引经决狱）</a:t>
            </a:r>
            <a:endPar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43019" name="矩形 9"/>
          <p:cNvSpPr/>
          <p:nvPr>
            <p:custDataLst>
              <p:tags r:id="rId3"/>
            </p:custDataLst>
          </p:nvPr>
        </p:nvSpPr>
        <p:spPr>
          <a:xfrm>
            <a:off x="6541135" y="4483735"/>
            <a:ext cx="3155315" cy="478155"/>
          </a:xfrm>
          <a:prstGeom prst="rect">
            <a:avLst/>
          </a:prstGeom>
          <a:solidFill>
            <a:srgbClr val="C00000"/>
          </a:solidFill>
          <a:ln w="9525" cap="flat" cmpd="sng" algn="ctr">
            <a:noFill/>
            <a:prstDash val="solid"/>
            <a:round/>
            <a:headEnd type="none" w="med" len="med"/>
            <a:tailEnd type="none" w="med" len="med"/>
          </a:ln>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SzTx/>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SzTx/>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SzTx/>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SzTx/>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sym typeface="Wingdings" panose="05000000000000000000" pitchFamily="2" charset="2"/>
              </a:rPr>
              <a:t>律令儒家化的开始</a:t>
            </a:r>
            <a:endParaRPr kumimoji="0" lang="zh-CN" altLang="en-US" sz="28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endParaRPr>
          </a:p>
        </p:txBody>
      </p:sp>
      <p:sp>
        <p:nvSpPr>
          <p:cNvPr id="4" name="文本框 3"/>
          <p:cNvSpPr txBox="1"/>
          <p:nvPr/>
        </p:nvSpPr>
        <p:spPr>
          <a:xfrm>
            <a:off x="4531360" y="4483735"/>
            <a:ext cx="1910715" cy="478155"/>
          </a:xfrm>
          <a:prstGeom prst="rect">
            <a:avLst/>
          </a:prstGeom>
          <a:solidFill>
            <a:srgbClr val="C00000"/>
          </a:solidFill>
        </p:spPr>
        <p:txBody>
          <a:bodyPr wrap="square" rtlCol="0" anchor="t">
            <a:spAutoFit/>
          </a:bodyPr>
          <a:lstStyle/>
          <a:p>
            <a:pPr algn="ctr">
              <a:lnSpc>
                <a:spcPct val="9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rPr>
              <a:t>礼法结合</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4" name="文本框 23"/>
          <p:cNvSpPr txBox="1"/>
          <p:nvPr/>
        </p:nvSpPr>
        <p:spPr>
          <a:xfrm>
            <a:off x="379095" y="5088890"/>
            <a:ext cx="11489690" cy="953135"/>
          </a:xfrm>
          <a:prstGeom prst="rect">
            <a:avLst/>
          </a:prstGeom>
          <a:solidFill>
            <a:srgbClr val="EFEDEE"/>
          </a:solidFill>
          <a:effectLst>
            <a:outerShdw blurRad="50800" dist="38100" dir="2700000" algn="tl" rotWithShape="0">
              <a:prstClr val="black">
                <a:alpha val="40000"/>
              </a:prstClr>
            </a:outerShdw>
          </a:effectLst>
        </p:spPr>
        <p:txBody>
          <a:bodyPr wrap="square" rtlCol="0" anchor="t">
            <a:spAutoFit/>
          </a:bodyPr>
          <a:lstStyle/>
          <a:p>
            <a:pPr marL="0" lvl="0" indent="0" eaLnBrk="1" hangingPunct="1">
              <a:lnSpc>
                <a:spcPct val="100000"/>
              </a:lnSpc>
              <a:spcBef>
                <a:spcPct val="0"/>
              </a:spcBef>
              <a:buFontTx/>
              <a:buNone/>
            </a:pPr>
            <a:r>
              <a:rPr lang="zh-CN" altLang="en-US" sz="2800">
                <a:solidFill>
                  <a:srgbClr val="C00000"/>
                </a:solidFill>
                <a:latin typeface="楷体" panose="02010609060101010101" charset="-122"/>
                <a:ea typeface="楷体" panose="02010609060101010101" charset="-122"/>
                <a:cs typeface="楷体" panose="02010609060101010101" charset="-122"/>
                <a:sym typeface="Wingdings" panose="05000000000000000000" pitchFamily="2" charset="2"/>
              </a:rPr>
              <a:t>“春秋决狱”</a:t>
            </a:r>
            <a:r>
              <a:rPr lang="zh-CN" altLang="en-US" sz="2800">
                <a:latin typeface="楷体" panose="02010609060101010101" charset="-122"/>
                <a:ea typeface="楷体" panose="02010609060101010101" charset="-122"/>
                <a:cs typeface="楷体" panose="02010609060101010101" charset="-122"/>
                <a:sym typeface="Wingdings" panose="05000000000000000000" pitchFamily="2" charset="2"/>
              </a:rPr>
              <a:t>：在审判案件时，如遇到法律没有明文规定，或虽有规定却不符合儒家道德的案子，则以儒家经义《春秋》作为定罪量刑的依据。</a:t>
            </a:r>
            <a:endParaRPr lang="zh-CN" altLang="en-US" sz="2800">
              <a:latin typeface="楷体" panose="02010609060101010101" charset="-122"/>
              <a:ea typeface="楷体" panose="02010609060101010101" charset="-122"/>
              <a:cs typeface="楷体" panose="02010609060101010101" charset="-122"/>
              <a:sym typeface="Wingdings" panose="05000000000000000000" pitchFamily="2" charset="2"/>
            </a:endParaRPr>
          </a:p>
        </p:txBody>
      </p:sp>
      <p:sp>
        <p:nvSpPr>
          <p:cNvPr id="5" name="文本框 4"/>
          <p:cNvSpPr txBox="1"/>
          <p:nvPr/>
        </p:nvSpPr>
        <p:spPr>
          <a:xfrm>
            <a:off x="1790065" y="6114415"/>
            <a:ext cx="862012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德主刑辅（重教化，轻刑罚），</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伦理道德高于法律</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pSp>
        <p:nvGrpSpPr>
          <p:cNvPr id="12" name="组合 11"/>
          <p:cNvGrpSpPr/>
          <p:nvPr>
            <p:custDataLst>
              <p:tags r:id="rId4"/>
            </p:custDataLst>
          </p:nvPr>
        </p:nvGrpSpPr>
        <p:grpSpPr>
          <a:xfrm>
            <a:off x="9462770" y="238760"/>
            <a:ext cx="2479675" cy="1862467"/>
            <a:chOff x="495776" y="2875915"/>
            <a:chExt cx="1859756" cy="1235047"/>
          </a:xfrm>
        </p:grpSpPr>
        <p:pic>
          <p:nvPicPr>
            <p:cNvPr id="8" name="图片 7"/>
            <p:cNvPicPr>
              <a:picLocks noChangeAspect="1"/>
            </p:cNvPicPr>
            <p:nvPr>
              <p:custDataLst>
                <p:tags r:id="rId5"/>
              </p:custDataLst>
            </p:nvPr>
          </p:nvPicPr>
          <p:blipFill>
            <a:blip r:embed="rId6"/>
            <a:stretch>
              <a:fillRect/>
            </a:stretch>
          </p:blipFill>
          <p:spPr>
            <a:xfrm>
              <a:off x="495776" y="2875915"/>
              <a:ext cx="1859756" cy="973455"/>
            </a:xfrm>
            <a:prstGeom prst="rect">
              <a:avLst/>
            </a:prstGeom>
          </p:spPr>
        </p:pic>
        <p:sp>
          <p:nvSpPr>
            <p:cNvPr id="9" name="文本框 8"/>
            <p:cNvSpPr txBox="1"/>
            <p:nvPr>
              <p:custDataLst>
                <p:tags r:id="rId7"/>
              </p:custDataLst>
            </p:nvPr>
          </p:nvSpPr>
          <p:spPr>
            <a:xfrm>
              <a:off x="638711" y="3805676"/>
              <a:ext cx="1659890" cy="305286"/>
            </a:xfrm>
            <a:prstGeom prst="rect">
              <a:avLst/>
            </a:prstGeom>
            <a:noFill/>
          </p:spPr>
          <p:txBody>
            <a:bodyPr wrap="square" rtlCol="0">
              <a:spAutoFit/>
            </a:bodyPr>
            <a:lstStyle/>
            <a:p>
              <a:r>
                <a:rPr lang="en-US" altLang="zh-CN" sz="2400">
                  <a:latin typeface="华文仿宋" panose="02010600040101010101" charset="-122"/>
                  <a:ea typeface="华文仿宋" panose="02010600040101010101" charset="-122"/>
                  <a:cs typeface="华文仿宋" panose="02010600040101010101" charset="-122"/>
                  <a:sym typeface="+mn-ea"/>
                </a:rPr>
                <a:t> </a:t>
              </a:r>
              <a:r>
                <a:rPr lang="zh-CN" sz="2400">
                  <a:latin typeface="华文仿宋" panose="02010600040101010101" charset="-122"/>
                  <a:ea typeface="华文仿宋" panose="02010600040101010101" charset="-122"/>
                  <a:cs typeface="华文仿宋" panose="02010600040101010101" charset="-122"/>
                  <a:sym typeface="+mn-ea"/>
                </a:rPr>
                <a:t>《二年律令》</a:t>
              </a:r>
              <a:endParaRPr lang="zh-CN" sz="2400">
                <a:latin typeface="华文仿宋" panose="02010600040101010101" charset="-122"/>
                <a:ea typeface="华文仿宋" panose="02010600040101010101" charset="-122"/>
                <a:cs typeface="华文仿宋" panose="02010600040101010101" charset="-122"/>
                <a:sym typeface="+mn-ea"/>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3" grpId="1"/>
      <p:bldP spid="43019" grpId="0" animBg="1"/>
      <p:bldP spid="43019" grpId="1" animBg="1"/>
      <p:bldP spid="4" grpId="0" animBg="1"/>
      <p:bldP spid="4" grpId="1" animBg="1"/>
      <p:bldP spid="24" grpId="0" animBg="1"/>
      <p:bldP spid="24" grpId="1" animBg="1"/>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6387" name="文本框 3"/>
          <p:cNvSpPr txBox="1"/>
          <p:nvPr/>
        </p:nvSpPr>
        <p:spPr>
          <a:xfrm>
            <a:off x="466090" y="958850"/>
            <a:ext cx="8020050" cy="521970"/>
          </a:xfrm>
          <a:prstGeom prst="rect">
            <a:avLst/>
          </a:prstGeom>
          <a:solidFill>
            <a:srgbClr val="A99CA1"/>
          </a:solidFill>
          <a:ln w="9525">
            <a:noFill/>
          </a:ln>
          <a:effectLst>
            <a:outerShdw blurRad="50800" dist="38100" dir="2700000" algn="tl" rotWithShape="0">
              <a:prstClr val="black">
                <a:alpha val="40000"/>
              </a:prstClr>
            </a:outerShdw>
          </a:effectLst>
        </p:spPr>
        <p:txBody>
          <a:bodyPr wrap="none">
            <a:sp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chemeClr val="tx1"/>
                </a:solidFill>
                <a:latin typeface="Calibri" panose="020F0502020204030204"/>
                <a:cs typeface="Arial" panose="020B0604020202020204" pitchFamily="34" charset="0"/>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400">
                <a:solidFill>
                  <a:schemeClr val="tx1"/>
                </a:solidFill>
                <a:latin typeface="Calibri" panose="020F0502020204030204"/>
                <a:cs typeface="Arial" panose="020B0604020202020204" pitchFamily="34" charset="0"/>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a:solidFill>
                  <a:schemeClr val="tx1"/>
                </a:solidFill>
                <a:latin typeface="Calibri" panose="020F0502020204030204"/>
                <a:cs typeface="Arial" panose="020B0604020202020204" pitchFamily="34" charset="0"/>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5pPr>
          </a:lstStyle>
          <a:p>
            <a:pPr marL="0" lvl="0" indent="0" algn="l" eaLnBrk="1" hangingPunct="1">
              <a:lnSpc>
                <a:spcPct val="100000"/>
              </a:lnSpc>
              <a:spcBef>
                <a:spcPct val="0"/>
              </a:spcBef>
              <a:buSzTx/>
              <a:buFontTx/>
              <a:buNone/>
            </a:pP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对比提升：</a:t>
            </a:r>
            <a:r>
              <a:rPr lang="zh-CN" altLang="zh-CN" b="1" kern="1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pitchFamily="49" charset="-122"/>
                <a:sym typeface="+mn-ea"/>
              </a:rPr>
              <a:t>董仲舒新儒学与先秦儒学的区别和联系</a:t>
            </a:r>
            <a:endParaRPr lang="zh-CN" altLang="zh-CN"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黑体" panose="02010609060101010101" pitchFamily="49" charset="-122"/>
              <a:sym typeface="+mn-ea"/>
            </a:endParaRPr>
          </a:p>
        </p:txBody>
      </p:sp>
      <p:graphicFrame>
        <p:nvGraphicFramePr>
          <p:cNvPr id="65541" name="Group 5"/>
          <p:cNvGraphicFramePr>
            <a:graphicFrameLocks noGrp="1"/>
          </p:cNvGraphicFramePr>
          <p:nvPr>
            <p:custDataLst>
              <p:tags r:id="rId3"/>
            </p:custDataLst>
          </p:nvPr>
        </p:nvGraphicFramePr>
        <p:xfrm>
          <a:off x="466090" y="1548765"/>
          <a:ext cx="11233785" cy="4759960"/>
        </p:xfrm>
        <a:graphic>
          <a:graphicData uri="http://schemas.openxmlformats.org/drawingml/2006/table">
            <a:tbl>
              <a:tblPr/>
              <a:tblGrid>
                <a:gridCol w="887095"/>
                <a:gridCol w="915670"/>
                <a:gridCol w="4163060"/>
                <a:gridCol w="5267960"/>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  </a:t>
                      </a: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先秦儒学</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     </a:t>
                      </a:r>
                      <a:r>
                        <a:rPr kumimoji="0" lang="zh-CN" altLang="en-US"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董仲舒新儒学</a:t>
                      </a:r>
                      <a:endParaRPr kumimoji="0" lang="zh-CN" altLang="en-US"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2615">
                <a:tc rowSpan="4">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区别</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重点</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860">
                <a:tc vMerge="1">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功能</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805">
                <a:tc vMerge="1">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特点</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4530">
                <a:tc vMerge="1">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地位</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63195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联系</a:t>
                      </a: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chemeClr val="tx1"/>
                        </a:solidFill>
                        <a:effectLst/>
                        <a:latin typeface="华文中宋" panose="02010600040101010101" pitchFamily="2" charset="-122"/>
                        <a:ea typeface="华文中宋" panose="0201060004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571" name="Text Box 35"/>
          <p:cNvSpPr txBox="1">
            <a:spLocks noChangeArrowheads="1"/>
          </p:cNvSpPr>
          <p:nvPr/>
        </p:nvSpPr>
        <p:spPr bwMode="auto">
          <a:xfrm>
            <a:off x="3331210" y="2030730"/>
            <a:ext cx="229044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讨论现实问题</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5" name="Text Box 35"/>
          <p:cNvSpPr txBox="1">
            <a:spLocks noChangeArrowheads="1"/>
          </p:cNvSpPr>
          <p:nvPr/>
        </p:nvSpPr>
        <p:spPr bwMode="auto">
          <a:xfrm>
            <a:off x="2874010" y="2670175"/>
            <a:ext cx="336804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是对</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真理</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的追求</a:t>
            </a:r>
            <a:endPar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 Box 35"/>
          <p:cNvSpPr txBox="1">
            <a:spLocks noChangeArrowheads="1"/>
          </p:cNvSpPr>
          <p:nvPr/>
        </p:nvSpPr>
        <p:spPr bwMode="auto">
          <a:xfrm>
            <a:off x="2440940" y="3210560"/>
            <a:ext cx="386588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包含民本思想，具有古典人文主义色彩</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2" name="Text Box 35"/>
          <p:cNvSpPr txBox="1">
            <a:spLocks noChangeArrowheads="1"/>
          </p:cNvSpPr>
          <p:nvPr/>
        </p:nvSpPr>
        <p:spPr bwMode="auto">
          <a:xfrm>
            <a:off x="3243580" y="4120515"/>
            <a:ext cx="32689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只是诸子百家之一</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9" name="Text Box 35"/>
          <p:cNvSpPr txBox="1">
            <a:spLocks noChangeArrowheads="1"/>
          </p:cNvSpPr>
          <p:nvPr/>
        </p:nvSpPr>
        <p:spPr bwMode="auto">
          <a:xfrm>
            <a:off x="7892415" y="2637790"/>
            <a:ext cx="283654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为现实政治服务</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10" name="Text Box 35"/>
          <p:cNvSpPr txBox="1">
            <a:spLocks noChangeArrowheads="1"/>
          </p:cNvSpPr>
          <p:nvPr/>
        </p:nvSpPr>
        <p:spPr bwMode="auto">
          <a:xfrm>
            <a:off x="8194676" y="2030413"/>
            <a:ext cx="22320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讨论神学问题</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11" name="Text Box 35"/>
          <p:cNvSpPr txBox="1">
            <a:spLocks noChangeArrowheads="1"/>
          </p:cNvSpPr>
          <p:nvPr/>
        </p:nvSpPr>
        <p:spPr bwMode="auto">
          <a:xfrm>
            <a:off x="6751320" y="3176270"/>
            <a:ext cx="481139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神学色彩浓厚，外儒内法，兼采各家思想</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12" name="Text Box 35"/>
          <p:cNvSpPr txBox="1">
            <a:spLocks noChangeArrowheads="1"/>
          </p:cNvSpPr>
          <p:nvPr/>
        </p:nvSpPr>
        <p:spPr bwMode="auto">
          <a:xfrm>
            <a:off x="7420610" y="4084320"/>
            <a:ext cx="377952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zh-CN" altLang="en-US" sz="2400" b="1">
                <a:solidFill>
                  <a:srgbClr val="C00000"/>
                </a:solidFill>
                <a:latin typeface="华文中宋" panose="02010600040101010101" pitchFamily="2" charset="-122"/>
                <a:ea typeface="华文中宋" panose="02010600040101010101" pitchFamily="2" charset="-122"/>
              </a:rPr>
              <a:t>官方化，是封建正统思想</a:t>
            </a:r>
            <a:endParaRPr lang="zh-CN" altLang="en-US" sz="2400" b="1">
              <a:solidFill>
                <a:srgbClr val="C00000"/>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1410335" y="4691380"/>
            <a:ext cx="10367645" cy="1420495"/>
          </a:xfrm>
          <a:prstGeom prst="rect">
            <a:avLst/>
          </a:prstGeom>
          <a:noFill/>
        </p:spPr>
        <p:txBody>
          <a:bodyPr wrap="square" rtlCol="0" anchor="t">
            <a:spAutoFit/>
          </a:bodyPr>
          <a:lstStyle/>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①先秦儒学中宣扬的</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礼</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仁</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仁政</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民本</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为新儒学所继承；</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②新儒学是对先秦儒学的继承和发展，使儒学从先秦时期的</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民间学说</a:t>
            </a:r>
            <a:r>
              <a:rPr lang="zh-CN" altLang="en-US"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上升为汉武帝时期的</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官方学说</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2936875" y="6111875"/>
            <a:ext cx="6291580" cy="497205"/>
          </a:xfrm>
          <a:prstGeom prst="rect">
            <a:avLst/>
          </a:prstGeom>
          <a:solidFill>
            <a:srgbClr val="C00000"/>
          </a:solidFill>
          <a:effectLst>
            <a:outerShdw blurRad="50800" dist="38100" dir="2700000" algn="tl" rotWithShape="0">
              <a:prstClr val="black">
                <a:alpha val="40000"/>
              </a:prstClr>
            </a:outerShdw>
          </a:effectLst>
        </p:spPr>
        <p:txBody>
          <a:bodyPr wrap="none" rtlCol="0" anchor="t">
            <a:spAutoFit/>
          </a:bodyPr>
          <a:lstStyle/>
          <a:p>
            <a:pPr algn="ctr">
              <a:lnSpc>
                <a:spcPct val="110000"/>
              </a:lnSpc>
            </a:pPr>
            <a:r>
              <a:rPr lang="zh-CN" altLang="en-US" sz="2400" b="1">
                <a:solidFill>
                  <a:schemeClr val="bg1"/>
                </a:solidFill>
                <a:latin typeface="华文中宋" panose="02010600040101010101" pitchFamily="2" charset="-122"/>
                <a:ea typeface="华文中宋" panose="02010600040101010101" pitchFamily="2" charset="-122"/>
                <a:sym typeface="+mn-ea"/>
              </a:rPr>
              <a:t>从民本到君本，从理性到迷信，从人道到天道</a:t>
            </a:r>
            <a:endParaRPr lang="zh-CN" altLang="en-US" sz="2400" b="1">
              <a:solidFill>
                <a:schemeClr val="bg1"/>
              </a:solidFill>
              <a:latin typeface="华文中宋" panose="02010600040101010101" pitchFamily="2" charset="-122"/>
              <a:ea typeface="华文中宋" panose="02010600040101010101" pitchFamily="2"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linds(horizontal)">
                                      <p:cBhvr>
                                        <p:cTn id="7" dur="500"/>
                                        <p:tgtEl>
                                          <p:spTgt spid="655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5571"/>
                                        </p:tgtEl>
                                        <p:attrNameLst>
                                          <p:attrName>style.visibility</p:attrName>
                                        </p:attrNameLst>
                                      </p:cBhvr>
                                      <p:to>
                                        <p:strVal val="visible"/>
                                      </p:to>
                                    </p:set>
                                    <p:animEffect transition="in" filter="box(in)">
                                      <p:cBhvr>
                                        <p:cTn id="12" dur="500"/>
                                        <p:tgtEl>
                                          <p:spTgt spid="655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ox(i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linds(horizont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71" grpId="0" bldLvl="0" animBg="1"/>
      <p:bldP spid="5" grpId="0" bldLvl="0" animBg="1"/>
      <p:bldP spid="6" grpId="0" bldLvl="0" animBg="1"/>
      <p:bldP spid="2" grpId="0" bldLvl="0" animBg="1"/>
      <p:bldP spid="9" grpId="0" bldLvl="0" animBg="1"/>
      <p:bldP spid="10" grpId="0" bldLvl="0" animBg="1"/>
      <p:bldP spid="11" grpId="0" bldLvl="0" animBg="1"/>
      <p:bldP spid="12" grpId="0" bldLvl="0" animBg="1"/>
      <p:bldP spid="3" grpId="0"/>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6387" name="文本框 3"/>
          <p:cNvSpPr txBox="1"/>
          <p:nvPr/>
        </p:nvSpPr>
        <p:spPr>
          <a:xfrm>
            <a:off x="466090" y="958850"/>
            <a:ext cx="10869930" cy="521970"/>
          </a:xfrm>
          <a:prstGeom prst="rect">
            <a:avLst/>
          </a:prstGeom>
          <a:solidFill>
            <a:srgbClr val="A99CA1"/>
          </a:solidFill>
          <a:ln w="9525">
            <a:noFill/>
          </a:ln>
          <a:effectLst>
            <a:outerShdw blurRad="50800" dist="38100" dir="2700000" algn="tl" rotWithShape="0">
              <a:prstClr val="black">
                <a:alpha val="40000"/>
              </a:prstClr>
            </a:outerShdw>
          </a:effectLst>
        </p:spPr>
        <p:txBody>
          <a:bodyPr wrap="none">
            <a:sp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chemeClr val="tx1"/>
                </a:solidFill>
                <a:latin typeface="Calibri" panose="020F0502020204030204"/>
                <a:cs typeface="Arial" panose="020B0604020202020204" pitchFamily="34" charset="0"/>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400">
                <a:solidFill>
                  <a:schemeClr val="tx1"/>
                </a:solidFill>
                <a:latin typeface="Calibri" panose="020F0502020204030204"/>
                <a:cs typeface="Arial" panose="020B0604020202020204" pitchFamily="34" charset="0"/>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a:solidFill>
                  <a:schemeClr val="tx1"/>
                </a:solidFill>
                <a:latin typeface="Calibri" panose="020F0502020204030204"/>
                <a:cs typeface="Arial" panose="020B0604020202020204" pitchFamily="34" charset="0"/>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5pPr>
          </a:lstStyle>
          <a:p>
            <a:pPr marL="0" lvl="0" indent="0" algn="l" eaLnBrk="1" hangingPunct="1">
              <a:lnSpc>
                <a:spcPct val="100000"/>
              </a:lnSpc>
              <a:spcBef>
                <a:spcPct val="0"/>
              </a:spcBef>
              <a:buSzTx/>
              <a:buFontTx/>
              <a:buNone/>
            </a:pP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思维拓展：</a:t>
            </a:r>
            <a:r>
              <a:rPr lang="zh-CN" altLang="en-US"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如何让看待秦皇的</a:t>
            </a:r>
            <a:r>
              <a:rPr lang="en-US" altLang="zh-CN"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焚书坑儒</a:t>
            </a:r>
            <a:r>
              <a:rPr lang="en-US" altLang="zh-CN"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和汉武的</a:t>
            </a:r>
            <a:r>
              <a:rPr lang="en-US" altLang="zh-CN"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独尊儒术</a:t>
            </a:r>
            <a:r>
              <a:rPr lang="en-US" altLang="zh-CN"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70657" name="文本框 16385"/>
          <p:cNvSpPr txBox="1"/>
          <p:nvPr/>
        </p:nvSpPr>
        <p:spPr>
          <a:xfrm>
            <a:off x="465455" y="1619885"/>
            <a:ext cx="11476990" cy="1383665"/>
          </a:xfrm>
          <a:prstGeom prst="rect">
            <a:avLst/>
          </a:prstGeom>
          <a:noFill/>
          <a:ln w="9525">
            <a:noFill/>
          </a:ln>
        </p:spPr>
        <p:txBody>
          <a:bodyPr wrap="square" anchor="t">
            <a:spAutoFit/>
          </a:bodyPr>
          <a:lstStyle/>
          <a:p>
            <a:pPr indent="0" fontAlgn="auto">
              <a:lnSpc>
                <a:spcPct val="100000"/>
              </a:lnSpc>
            </a:pPr>
            <a:r>
              <a:rPr lang="zh-CN" altLang="en-US" sz="2800">
                <a:solidFill>
                  <a:schemeClr val="tx1"/>
                </a:solidFill>
                <a:latin typeface="楷体" panose="02010609060101010101" charset="-122"/>
                <a:ea typeface="楷体" panose="02010609060101010101" charset="-122"/>
                <a:cs typeface="楷体" panose="02010609060101010101" charset="-122"/>
                <a:sym typeface="宋体" panose="02010600030101010101" pitchFamily="2" charset="-122"/>
              </a:rPr>
              <a:t>材料</a:t>
            </a:r>
            <a:r>
              <a:rPr lang="en-US" altLang="zh-CN" sz="2800">
                <a:solidFill>
                  <a:schemeClr val="tx1"/>
                </a:solidFill>
                <a:latin typeface="楷体" panose="02010609060101010101" charset="-122"/>
                <a:ea typeface="楷体" panose="02010609060101010101" charset="-122"/>
                <a:cs typeface="楷体" panose="02010609060101010101" charset="-122"/>
                <a:sym typeface="宋体" panose="02010600030101010101" pitchFamily="2" charset="-122"/>
              </a:rPr>
              <a:t>1</a:t>
            </a:r>
            <a:r>
              <a:rPr lang="zh-CN" altLang="en-US" sz="2800">
                <a:solidFill>
                  <a:schemeClr val="tx1"/>
                </a:solidFill>
                <a:latin typeface="楷体" panose="02010609060101010101" charset="-122"/>
                <a:ea typeface="楷体" panose="02010609060101010101" charset="-122"/>
                <a:cs typeface="楷体" panose="02010609060101010101" charset="-122"/>
                <a:sym typeface="宋体" panose="02010600030101010101" pitchFamily="2" charset="-122"/>
              </a:rPr>
              <a:t>：有人认为：就其实质而言，“罢黜百家，独尊儒术”与秦朝的“焚书坑儒”是</a:t>
            </a:r>
            <a:r>
              <a:rPr lang="zh-CN" altLang="en-US" sz="2800">
                <a:solidFill>
                  <a:srgbClr val="C00000"/>
                </a:solidFill>
                <a:latin typeface="楷体" panose="02010609060101010101" charset="-122"/>
                <a:ea typeface="楷体" panose="02010609060101010101" charset="-122"/>
                <a:cs typeface="楷体" panose="02010609060101010101" charset="-122"/>
                <a:sym typeface="宋体" panose="02010600030101010101" pitchFamily="2" charset="-122"/>
              </a:rPr>
              <a:t>相同的</a:t>
            </a:r>
            <a:r>
              <a:rPr lang="zh-CN" altLang="en-US" sz="2800">
                <a:solidFill>
                  <a:schemeClr val="tx1"/>
                </a:solidFill>
                <a:latin typeface="楷体" panose="02010609060101010101" charset="-122"/>
                <a:ea typeface="楷体" panose="02010609060101010101" charset="-122"/>
                <a:cs typeface="楷体" panose="02010609060101010101" charset="-122"/>
                <a:sym typeface="宋体" panose="02010600030101010101" pitchFamily="2" charset="-122"/>
              </a:rPr>
              <a:t>。 你认为上述观点是否有道理？结合秦汉史实指出依据。</a:t>
            </a:r>
            <a:endParaRPr lang="zh-CN" altLang="en-US" sz="2800">
              <a:solidFill>
                <a:schemeClr val="tx1"/>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grpSp>
        <p:nvGrpSpPr>
          <p:cNvPr id="3" name="组合 2"/>
          <p:cNvGrpSpPr/>
          <p:nvPr/>
        </p:nvGrpSpPr>
        <p:grpSpPr>
          <a:xfrm>
            <a:off x="7047230" y="2788285"/>
            <a:ext cx="2383155" cy="1849755"/>
            <a:chOff x="1820" y="5361"/>
            <a:chExt cx="5930" cy="4140"/>
          </a:xfrm>
        </p:grpSpPr>
        <p:pic>
          <p:nvPicPr>
            <p:cNvPr id="10252" name="图片 14" descr="1285464819122CBC23B926C001_b_副本"/>
            <p:cNvPicPr>
              <a:picLocks noChangeAspect="1"/>
            </p:cNvPicPr>
            <p:nvPr/>
          </p:nvPicPr>
          <p:blipFill>
            <a:blip r:embed="rId3"/>
            <a:stretch>
              <a:fillRect/>
            </a:stretch>
          </p:blipFill>
          <p:spPr>
            <a:xfrm>
              <a:off x="3692" y="5361"/>
              <a:ext cx="4058" cy="4141"/>
            </a:xfrm>
            <a:prstGeom prst="rect">
              <a:avLst/>
            </a:prstGeom>
            <a:noFill/>
            <a:ln w="9525">
              <a:noFill/>
            </a:ln>
          </p:spPr>
        </p:pic>
        <p:pic>
          <p:nvPicPr>
            <p:cNvPr id="20" name="图片 19"/>
            <p:cNvPicPr>
              <a:picLocks noChangeAspect="1"/>
            </p:cNvPicPr>
            <p:nvPr/>
          </p:nvPicPr>
          <p:blipFill>
            <a:blip r:embed="rId4"/>
            <a:stretch>
              <a:fillRect/>
            </a:stretch>
          </p:blipFill>
          <p:spPr>
            <a:xfrm>
              <a:off x="1820" y="6390"/>
              <a:ext cx="1406" cy="2083"/>
            </a:xfrm>
            <a:prstGeom prst="rect">
              <a:avLst/>
            </a:prstGeom>
          </p:spPr>
        </p:pic>
      </p:grpSp>
      <p:grpSp>
        <p:nvGrpSpPr>
          <p:cNvPr id="4" name="组合 3"/>
          <p:cNvGrpSpPr/>
          <p:nvPr/>
        </p:nvGrpSpPr>
        <p:grpSpPr>
          <a:xfrm>
            <a:off x="9617710" y="2938145"/>
            <a:ext cx="2366010" cy="1847850"/>
            <a:chOff x="10990" y="5574"/>
            <a:chExt cx="6213" cy="4430"/>
          </a:xfrm>
        </p:grpSpPr>
        <p:pic>
          <p:nvPicPr>
            <p:cNvPr id="21" name="图片 2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5165" y="6274"/>
              <a:ext cx="2038" cy="2316"/>
            </a:xfrm>
            <a:prstGeom prst="rect">
              <a:avLst/>
            </a:prstGeom>
          </p:spPr>
        </p:pic>
        <p:pic>
          <p:nvPicPr>
            <p:cNvPr id="2" name="图片 1"/>
            <p:cNvPicPr>
              <a:picLocks noChangeAspect="1"/>
            </p:cNvPicPr>
            <p:nvPr/>
          </p:nvPicPr>
          <p:blipFill>
            <a:blip r:embed="rId6"/>
            <a:stretch>
              <a:fillRect/>
            </a:stretch>
          </p:blipFill>
          <p:spPr>
            <a:xfrm flipH="1">
              <a:off x="10990" y="5574"/>
              <a:ext cx="4175" cy="4430"/>
            </a:xfrm>
            <a:prstGeom prst="rect">
              <a:avLst/>
            </a:prstGeom>
            <a:ln w="28575" cmpd="sng">
              <a:solidFill>
                <a:schemeClr val="bg1"/>
              </a:solidFill>
              <a:prstDash val="lgDashDot"/>
            </a:ln>
          </p:spPr>
        </p:pic>
      </p:grpSp>
      <p:sp>
        <p:nvSpPr>
          <p:cNvPr id="5" name="文本框 4"/>
          <p:cNvSpPr txBox="1"/>
          <p:nvPr/>
        </p:nvSpPr>
        <p:spPr>
          <a:xfrm>
            <a:off x="465455" y="2938145"/>
            <a:ext cx="6471920" cy="2245360"/>
          </a:xfrm>
          <a:prstGeom prst="rect">
            <a:avLst/>
          </a:prstGeom>
          <a:noFill/>
        </p:spPr>
        <p:txBody>
          <a:bodyPr wrap="square" rtlCol="0" anchor="t">
            <a:spAutoFit/>
          </a:bodyPr>
          <a:lstStyle/>
          <a:p>
            <a:pPr marR="0" defTabSz="914400">
              <a:lnSpc>
                <a:spcPct val="100000"/>
              </a:lnSpc>
              <a:buClrTx/>
              <a:buSzTx/>
              <a:defRPr/>
            </a:pPr>
            <a:r>
              <a:rPr lang="zh-CN" altLang="en-US" sz="2800" noProof="0">
                <a:effectLst/>
                <a:latin typeface="楷体" panose="02010609060101010101" charset="-122"/>
                <a:ea typeface="楷体" panose="02010609060101010101" charset="-122"/>
                <a:cs typeface="楷体" panose="02010609060101010101" charset="-122"/>
                <a:sym typeface="+mn-ea"/>
              </a:rPr>
              <a:t>材料</a:t>
            </a:r>
            <a:r>
              <a:rPr lang="en-US" altLang="zh-CN" sz="2800" noProof="0">
                <a:effectLst/>
                <a:latin typeface="楷体" panose="02010609060101010101" charset="-122"/>
                <a:ea typeface="楷体" panose="02010609060101010101" charset="-122"/>
                <a:cs typeface="楷体" panose="02010609060101010101" charset="-122"/>
                <a:sym typeface="+mn-ea"/>
              </a:rPr>
              <a:t>2</a:t>
            </a:r>
            <a:r>
              <a:rPr lang="zh-CN" altLang="en-US" sz="2800" noProof="0">
                <a:effectLst/>
                <a:latin typeface="楷体" panose="02010609060101010101" charset="-122"/>
                <a:ea typeface="楷体" panose="02010609060101010101" charset="-122"/>
                <a:cs typeface="楷体" panose="02010609060101010101" charset="-122"/>
                <a:sym typeface="+mn-ea"/>
              </a:rPr>
              <a:t>：顾颉刚说：</a:t>
            </a:r>
            <a:r>
              <a:rPr lang="en-US" altLang="zh-CN" sz="2800" noProof="0">
                <a:effectLst/>
                <a:latin typeface="楷体" panose="02010609060101010101" charset="-122"/>
                <a:ea typeface="楷体" panose="02010609060101010101" charset="-122"/>
                <a:cs typeface="楷体" panose="02010609060101010101" charset="-122"/>
                <a:sym typeface="+mn-ea"/>
              </a:rPr>
              <a:t>“</a:t>
            </a:r>
            <a:r>
              <a:rPr lang="zh-CN" altLang="en-US" sz="2800" noProof="0">
                <a:effectLst/>
                <a:latin typeface="楷体" panose="02010609060101010101" charset="-122"/>
                <a:ea typeface="楷体" panose="02010609060101010101" charset="-122"/>
                <a:cs typeface="楷体" panose="02010609060101010101" charset="-122"/>
                <a:sym typeface="+mn-ea"/>
              </a:rPr>
              <a:t>秦始皇的统一思想是</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不要人民读书</a:t>
            </a:r>
            <a:r>
              <a:rPr lang="zh-CN" altLang="en-US" sz="2800" noProof="0">
                <a:effectLst/>
                <a:latin typeface="楷体" panose="02010609060101010101" charset="-122"/>
                <a:ea typeface="楷体" panose="02010609060101010101" charset="-122"/>
                <a:cs typeface="楷体" panose="02010609060101010101" charset="-122"/>
                <a:sym typeface="+mn-ea"/>
              </a:rPr>
              <a:t>，他的手段是</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刑罚的裁制</a:t>
            </a:r>
            <a:r>
              <a:rPr lang="zh-CN" altLang="en-US" sz="2800" noProof="0">
                <a:effectLst/>
                <a:latin typeface="楷体" panose="02010609060101010101" charset="-122"/>
                <a:ea typeface="楷体" panose="02010609060101010101" charset="-122"/>
                <a:cs typeface="楷体" panose="02010609060101010101" charset="-122"/>
                <a:sym typeface="+mn-ea"/>
              </a:rPr>
              <a:t>；汉武帝的统一思想是要人民</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只读一种书，他的手段是利禄的诱引。</a:t>
            </a:r>
            <a:r>
              <a:rPr lang="zh-CN" altLang="en-US" sz="2800" noProof="0">
                <a:effectLst/>
                <a:latin typeface="楷体" panose="02010609060101010101" charset="-122"/>
                <a:ea typeface="楷体" panose="02010609060101010101" charset="-122"/>
                <a:cs typeface="楷体" panose="02010609060101010101" charset="-122"/>
                <a:sym typeface="+mn-ea"/>
              </a:rPr>
              <a:t>结果，始皇</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失败</a:t>
            </a:r>
            <a:r>
              <a:rPr lang="zh-CN" altLang="en-US" sz="2800" noProof="0">
                <a:effectLst/>
                <a:latin typeface="楷体" panose="02010609060101010101" charset="-122"/>
                <a:ea typeface="楷体" panose="02010609060101010101" charset="-122"/>
                <a:cs typeface="楷体" panose="02010609060101010101" charset="-122"/>
                <a:sym typeface="+mn-ea"/>
              </a:rPr>
              <a:t>了，武帝</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成功</a:t>
            </a:r>
            <a:r>
              <a:rPr lang="zh-CN" altLang="en-US" sz="2800" noProof="0">
                <a:effectLst/>
                <a:latin typeface="楷体" panose="02010609060101010101" charset="-122"/>
                <a:ea typeface="楷体" panose="02010609060101010101" charset="-122"/>
                <a:cs typeface="楷体" panose="02010609060101010101" charset="-122"/>
                <a:sym typeface="+mn-ea"/>
              </a:rPr>
              <a:t>了。</a:t>
            </a:r>
            <a:r>
              <a:rPr lang="en-US" altLang="zh-CN" sz="2800" noProof="0">
                <a:effectLst/>
                <a:latin typeface="楷体" panose="02010609060101010101" charset="-122"/>
                <a:ea typeface="楷体" panose="02010609060101010101" charset="-122"/>
                <a:cs typeface="楷体" panose="02010609060101010101" charset="-122"/>
                <a:sym typeface="+mn-ea"/>
              </a:rPr>
              <a:t>”</a:t>
            </a:r>
            <a:endParaRPr lang="zh-CN" altLang="en-US" sz="2800" noProof="0">
              <a:solidFill>
                <a:schemeClr val="bg1"/>
              </a:solidFill>
              <a:effectLst/>
              <a:latin typeface="楷体" panose="02010609060101010101" charset="-122"/>
              <a:ea typeface="楷体" panose="02010609060101010101" charset="-122"/>
              <a:cs typeface="楷体" panose="02010609060101010101" charset="-122"/>
              <a:sym typeface="+mn-ea"/>
            </a:endParaRPr>
          </a:p>
        </p:txBody>
      </p:sp>
      <p:sp>
        <p:nvSpPr>
          <p:cNvPr id="11" name="Rectangle 11"/>
          <p:cNvSpPr/>
          <p:nvPr/>
        </p:nvSpPr>
        <p:spPr>
          <a:xfrm>
            <a:off x="584835" y="5293995"/>
            <a:ext cx="1412875" cy="521970"/>
          </a:xfrm>
          <a:prstGeom prst="rect">
            <a:avLst/>
          </a:prstGeom>
          <a:solidFill>
            <a:srgbClr val="C00000"/>
          </a:solidFill>
          <a:ln w="9525">
            <a:noFill/>
          </a:ln>
        </p:spPr>
        <p:txBody>
          <a:bodyPr wrap="square"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sym typeface="+mn-ea"/>
              </a:rPr>
              <a:t>相同</a:t>
            </a:r>
            <a:endParaRPr lang="zh-CN" altLang="en-US" sz="2800" b="1">
              <a:solidFill>
                <a:schemeClr val="bg1"/>
              </a:solidFill>
              <a:latin typeface="华文中宋" panose="02010600040101010101" pitchFamily="2" charset="-122"/>
              <a:ea typeface="华文中宋" panose="02010600040101010101" pitchFamily="2" charset="-122"/>
              <a:sym typeface="+mn-ea"/>
            </a:endParaRPr>
          </a:p>
        </p:txBody>
      </p:sp>
      <p:sp>
        <p:nvSpPr>
          <p:cNvPr id="14" name="文本框 13"/>
          <p:cNvSpPr txBox="1"/>
          <p:nvPr/>
        </p:nvSpPr>
        <p:spPr>
          <a:xfrm>
            <a:off x="2127250" y="5293995"/>
            <a:ext cx="9738360" cy="521970"/>
          </a:xfrm>
          <a:prstGeom prst="rect">
            <a:avLst/>
          </a:prstGeom>
          <a:noFill/>
        </p:spPr>
        <p:txBody>
          <a:bodyPr vert="horz" wrap="square" rtlCol="0">
            <a:spAutoFit/>
          </a:bodyPr>
          <a:lstStyle/>
          <a:p>
            <a:r>
              <a:rPr lang="zh-CN" sz="2800">
                <a:latin typeface="华文中宋" panose="02010600040101010101" pitchFamily="2" charset="-122"/>
                <a:ea typeface="华文中宋" panose="02010600040101010101" pitchFamily="2" charset="-122"/>
                <a:cs typeface="仿宋" panose="02010609060101010101" pitchFamily="49" charset="-122"/>
              </a:rPr>
              <a:t>①目的：统一思想，巩固</a:t>
            </a:r>
            <a:r>
              <a:rPr lang="zh-CN" sz="2800">
                <a:latin typeface="华文中宋" panose="02010600040101010101" pitchFamily="2" charset="-122"/>
                <a:ea typeface="华文中宋" panose="02010600040101010101" pitchFamily="2" charset="-122"/>
                <a:cs typeface="仿宋" panose="02010609060101010101" pitchFamily="49" charset="-122"/>
              </a:rPr>
              <a:t>统治；</a:t>
            </a:r>
            <a:r>
              <a:rPr lang="zh-CN" sz="2800">
                <a:latin typeface="华文中宋" panose="02010600040101010101" pitchFamily="2" charset="-122"/>
                <a:ea typeface="华文中宋" panose="02010600040101010101" pitchFamily="2" charset="-122"/>
                <a:cs typeface="仿宋" panose="02010609060101010101" pitchFamily="49" charset="-122"/>
                <a:sym typeface="+mn-ea"/>
              </a:rPr>
              <a:t>②本质：都是思想文化专制。</a:t>
            </a:r>
            <a:endParaRPr lang="zh-CN" sz="2800">
              <a:latin typeface="华文中宋" panose="02010600040101010101" pitchFamily="2" charset="-122"/>
              <a:ea typeface="华文中宋" panose="02010600040101010101" pitchFamily="2" charset="-122"/>
              <a:cs typeface="仿宋" panose="02010609060101010101" pitchFamily="49" charset="-122"/>
            </a:endParaRPr>
          </a:p>
        </p:txBody>
      </p:sp>
      <p:sp>
        <p:nvSpPr>
          <p:cNvPr id="6" name="Rectangle 11"/>
          <p:cNvSpPr/>
          <p:nvPr/>
        </p:nvSpPr>
        <p:spPr>
          <a:xfrm>
            <a:off x="584835" y="5926455"/>
            <a:ext cx="1401445" cy="521970"/>
          </a:xfrm>
          <a:prstGeom prst="rect">
            <a:avLst/>
          </a:prstGeom>
          <a:solidFill>
            <a:srgbClr val="002060"/>
          </a:solidFill>
          <a:ln w="9525">
            <a:noFill/>
          </a:ln>
        </p:spPr>
        <p:txBody>
          <a:bodyPr wrap="square"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sym typeface="+mn-ea"/>
              </a:rPr>
              <a:t>不同</a:t>
            </a:r>
            <a:endParaRPr lang="zh-CN" altLang="en-US" sz="2800" b="1">
              <a:solidFill>
                <a:schemeClr val="bg1"/>
              </a:solidFill>
              <a:latin typeface="华文中宋" panose="02010600040101010101" pitchFamily="2" charset="-122"/>
              <a:ea typeface="华文中宋" panose="02010600040101010101" pitchFamily="2" charset="-122"/>
              <a:sym typeface="+mn-ea"/>
            </a:endParaRPr>
          </a:p>
        </p:txBody>
      </p:sp>
      <p:sp>
        <p:nvSpPr>
          <p:cNvPr id="8" name="文本框 7"/>
          <p:cNvSpPr txBox="1"/>
          <p:nvPr/>
        </p:nvSpPr>
        <p:spPr>
          <a:xfrm>
            <a:off x="2099945" y="5946140"/>
            <a:ext cx="9842500" cy="521970"/>
          </a:xfrm>
          <a:prstGeom prst="rect">
            <a:avLst/>
          </a:prstGeom>
          <a:noFill/>
        </p:spPr>
        <p:txBody>
          <a:bodyPr vert="horz" wrap="square" rtlCol="0">
            <a:spAutoFit/>
          </a:bodyPr>
          <a:lstStyle/>
          <a:p>
            <a:r>
              <a:rPr lang="zh-CN" sz="2800">
                <a:latin typeface="华文中宋" panose="02010600040101010101" pitchFamily="2" charset="-122"/>
                <a:ea typeface="华文中宋" panose="02010600040101010101" pitchFamily="2" charset="-122"/>
                <a:cs typeface="仿宋" panose="02010609060101010101" pitchFamily="49" charset="-122"/>
              </a:rPr>
              <a:t>①手段：秦皇威逼、汉武利诱；</a:t>
            </a:r>
            <a:r>
              <a:rPr lang="zh-CN" sz="2800">
                <a:latin typeface="华文中宋" panose="02010600040101010101" pitchFamily="2" charset="-122"/>
                <a:ea typeface="华文中宋" panose="02010600040101010101" pitchFamily="2" charset="-122"/>
                <a:cs typeface="仿宋" panose="02010609060101010101" pitchFamily="49" charset="-122"/>
                <a:sym typeface="+mn-ea"/>
              </a:rPr>
              <a:t>②结果：秦皇失败，汉武成功。</a:t>
            </a:r>
            <a:endParaRPr lang="zh-CN" sz="2800">
              <a:latin typeface="华文中宋" panose="02010600040101010101" pitchFamily="2" charset="-122"/>
              <a:ea typeface="华文中宋" panose="02010600040101010101" pitchFamily="2" charset="-122"/>
              <a:cs typeface="仿宋" panose="02010609060101010101" pitchFamily="49"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4"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360"/>
                                          </p:val>
                                        </p:tav>
                                        <p:tav tm="100000">
                                          <p:val>
                                            <p:fltVal val="0"/>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3"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ldLvl="0" animBg="1"/>
      <p:bldP spid="14" grpId="0"/>
      <p:bldP spid="6" grpId="4" bldLvl="0" animBg="1"/>
      <p:bldP spid="8"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圆角矩形 4"/>
          <p:cNvSpPr/>
          <p:nvPr>
            <p:custDataLst>
              <p:tags r:id="rId2"/>
            </p:custDataLst>
          </p:nvPr>
        </p:nvSpPr>
        <p:spPr>
          <a:xfrm>
            <a:off x="379095" y="339090"/>
            <a:ext cx="22047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教材融合</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aphicFrame>
        <p:nvGraphicFramePr>
          <p:cNvPr id="3" name="表格 2"/>
          <p:cNvGraphicFramePr/>
          <p:nvPr>
            <p:custDataLst>
              <p:tags r:id="rId3"/>
            </p:custDataLst>
          </p:nvPr>
        </p:nvGraphicFramePr>
        <p:xfrm>
          <a:off x="379095" y="1031875"/>
          <a:ext cx="11253470" cy="5484495"/>
        </p:xfrm>
        <a:graphic>
          <a:graphicData uri="http://schemas.openxmlformats.org/drawingml/2006/table">
            <a:tbl>
              <a:tblPr firstRow="1" bandRow="1">
                <a:tableStyleId>{5C22544A-7EE6-4342-B048-85BDC9FD1C3A}</a:tableStyleId>
              </a:tblPr>
              <a:tblGrid>
                <a:gridCol w="1467485"/>
                <a:gridCol w="9785985"/>
              </a:tblGrid>
              <a:tr h="441325">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rPr>
                        <a:t>纲要上</a:t>
                      </a: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362835">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rPr>
                        <a:t>选必一</a:t>
                      </a: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p>
                      <a:pPr>
                        <a:buNone/>
                      </a:pP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81685">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rPr>
                        <a:t>选必二</a:t>
                      </a: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593850">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rPr>
                        <a:t>选必三</a:t>
                      </a: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7" name="文本框 6"/>
          <p:cNvSpPr txBox="1"/>
          <p:nvPr/>
        </p:nvSpPr>
        <p:spPr>
          <a:xfrm>
            <a:off x="1840865" y="1031875"/>
            <a:ext cx="9563100" cy="460375"/>
          </a:xfrm>
          <a:prstGeom prst="rect">
            <a:avLst/>
          </a:prstGeom>
          <a:noFill/>
        </p:spPr>
        <p:txBody>
          <a:bodyPr wrap="square" rtlCol="0" anchor="t">
            <a:spAutoFit/>
          </a:bodyPr>
          <a:lstStyle/>
          <a:p>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a:t>
            </a:r>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西汉与东汉</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统一多民族封建国家的巩固</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endPar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文本框 7"/>
          <p:cNvSpPr txBox="1"/>
          <p:nvPr/>
        </p:nvSpPr>
        <p:spPr>
          <a:xfrm>
            <a:off x="1840865" y="1422400"/>
            <a:ext cx="9594850" cy="2676525"/>
          </a:xfrm>
          <a:prstGeom prst="rect">
            <a:avLst/>
          </a:prstGeom>
          <a:noFill/>
        </p:spPr>
        <p:txBody>
          <a:bodyPr wrap="square" rtlCol="0" anchor="t">
            <a:spAutoFit/>
          </a:bodyPr>
          <a:lstStyle/>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课：中国古代政治制度的形成与发展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课：中国古代官员的选拔与管理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8</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课：中国古代的法治与教化  </a:t>
            </a:r>
            <a:endPar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11</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课：中国古代的民族关系与对外交往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15</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课：货币的使用与世界货币体系的形成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16</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课：中国赋税制度的演变  </a:t>
            </a:r>
            <a:endPar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17</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   中国古代的户籍制度与社会治理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9" name="文本框 8"/>
          <p:cNvSpPr txBox="1"/>
          <p:nvPr/>
        </p:nvSpPr>
        <p:spPr>
          <a:xfrm>
            <a:off x="1840865" y="4098925"/>
            <a:ext cx="9859010" cy="829945"/>
          </a:xfrm>
          <a:prstGeom prst="rect">
            <a:avLst/>
          </a:prstGeom>
          <a:noFill/>
        </p:spPr>
        <p:txBody>
          <a:bodyPr wrap="square" rtlCol="0" anchor="t">
            <a:spAutoFit/>
          </a:bodyPr>
          <a:lstStyle/>
          <a:p>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古代的生产工具与劳作</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7</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a:t>
            </a:r>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古代的商业贸易  </a:t>
            </a:r>
            <a:endParaRPr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12</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课：水陆交通的变迁</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14</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历史上的疫病与医学成就</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 name="文本框 1"/>
          <p:cNvSpPr txBox="1"/>
          <p:nvPr/>
        </p:nvSpPr>
        <p:spPr>
          <a:xfrm>
            <a:off x="1840865" y="4928870"/>
            <a:ext cx="8893810" cy="1568450"/>
          </a:xfrm>
          <a:prstGeom prst="rect">
            <a:avLst/>
          </a:prstGeom>
          <a:noFill/>
        </p:spPr>
        <p:txBody>
          <a:bodyPr wrap="square" rtlCol="0" anchor="t">
            <a:spAutoFit/>
          </a:bodyPr>
          <a:lstStyle/>
          <a:p>
            <a:r>
              <a:rPr 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中华优秀传统文化的内涵与特点</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课：中华文化的世界意义</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9</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课：古代商路、贸易与文化交流</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第</a:t>
            </a:r>
            <a:r>
              <a:rPr lang="en-US" altLang="zh-CN" sz="2400">
                <a:latin typeface="华文中宋" panose="02010600040101010101" pitchFamily="2" charset="-122"/>
                <a:ea typeface="华文中宋" panose="02010600040101010101" pitchFamily="2" charset="-122"/>
                <a:cs typeface="华文中宋" panose="02010600040101010101" pitchFamily="2" charset="-122"/>
                <a:sym typeface="+mn-ea"/>
              </a:rPr>
              <a:t>14</a:t>
            </a:r>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课：文化传承的多种载体及其发展</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 </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79095" y="935355"/>
            <a:ext cx="11563985" cy="2306320"/>
          </a:xfrm>
          <a:prstGeom prst="rect">
            <a:avLst/>
          </a:prstGeom>
          <a:noFill/>
        </p:spPr>
        <p:txBody>
          <a:bodyPr wrap="square" rtlCol="0" anchor="t">
            <a:spAutoFit/>
          </a:bodyPr>
          <a:lstStyle/>
          <a:p>
            <a:pPr>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8</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、(2019·全国Ⅱ卷)</a:t>
            </a:r>
            <a:r>
              <a:rPr lang="zh-CN" altLang="en-US" sz="2400">
                <a:latin typeface="黑体" panose="02010609060101010101" pitchFamily="49" charset="-122"/>
                <a:ea typeface="黑体" panose="02010609060101010101" pitchFamily="49" charset="-122"/>
                <a:cs typeface="黑体" panose="02010609060101010101" pitchFamily="49" charset="-122"/>
              </a:rPr>
              <a:t>西汉初期,道家学说兼采阴阳、儒、墨、名、法各家学说的精髓;后来董仲舒的儒家学说也吸收阴阳五行、法、道等各种思想。促成当时学术思想上呈现这种特征的主要因素是(</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rPr>
              <a:t>A.王国势力强大	</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B.百家争鸣局面的延续</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rPr>
              <a:t>C.现实统治需要	</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D.兼收并蓄的文化政策</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51202" name="矩形 4"/>
          <p:cNvSpPr/>
          <p:nvPr>
            <p:custDataLst>
              <p:tags r:id="rId2"/>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3"/>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 name="文本框 1"/>
          <p:cNvSpPr txBox="1"/>
          <p:nvPr/>
        </p:nvSpPr>
        <p:spPr>
          <a:xfrm>
            <a:off x="379095" y="3157220"/>
            <a:ext cx="11563350" cy="2675255"/>
          </a:xfrm>
          <a:prstGeom prst="rect">
            <a:avLst/>
          </a:prstGeom>
          <a:noFill/>
        </p:spPr>
        <p:txBody>
          <a:bodyPr wrap="square" rtlCol="0" anchor="t">
            <a:spAutoFit/>
          </a:bodyPr>
          <a:lstStyle/>
          <a:p>
            <a:pPr fontAlgn="auto">
              <a:lnSpc>
                <a:spcPct val="140000"/>
              </a:lnSpc>
            </a:pPr>
            <a:r>
              <a:rPr lang="en-US" altLang="zh-CN" sz="2400">
                <a:solidFill>
                  <a:schemeClr val="tx1"/>
                </a:solidFill>
                <a:latin typeface="黑体" panose="02010609060101010101" pitchFamily="49" charset="-122"/>
                <a:ea typeface="黑体" panose="02010609060101010101" pitchFamily="49" charset="-122"/>
                <a:cs typeface="黑体" panose="02010609060101010101" pitchFamily="49" charset="-122"/>
              </a:rPr>
              <a:t>9</a:t>
            </a: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rPr>
              <a:t>、《春秋公羊传》相传为子夏的弟子公羊高所作，成书于汉初。书中大力彰扬孔子拥戴周天子“天下共主”的立场，不久之后，被汉代统治者定为官学经典。由此可见，当时汉代(　　) </a:t>
            </a:r>
            <a:endPar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40000"/>
              </a:lnSpc>
            </a:pP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rPr>
              <a:t> A.统治者赞同实行分封制    </a:t>
            </a:r>
            <a:r>
              <a:rPr lang="en-US" altLang="zh-CN" sz="240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rPr>
              <a:t> B.儒学根植于久远的历史传统 </a:t>
            </a:r>
            <a:endPar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40000"/>
              </a:lnSpc>
            </a:pP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rPr>
              <a:t> C.迫切需要大一统的思想    </a:t>
            </a:r>
            <a:r>
              <a:rPr lang="en-US" altLang="zh-CN" sz="240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rPr>
              <a:t> D.孔子地位已被统治者神圣化</a:t>
            </a:r>
            <a:endPar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矩形 3"/>
          <p:cNvSpPr/>
          <p:nvPr>
            <p:custDataLst>
              <p:tags r:id="rId4"/>
            </p:custDataLst>
          </p:nvPr>
        </p:nvSpPr>
        <p:spPr>
          <a:xfrm>
            <a:off x="10365491" y="1953154"/>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C</a:t>
            </a:r>
            <a:endParaRPr lang="en-US" altLang="zh-CN" sz="8800" b="1" cap="none" spc="0">
              <a:ln w="10541" cmpd="sng">
                <a:noFill/>
                <a:prstDash val="solid"/>
              </a:ln>
              <a:solidFill>
                <a:srgbClr val="C00000"/>
              </a:solidFill>
              <a:effectLst/>
            </a:endParaRPr>
          </a:p>
        </p:txBody>
      </p:sp>
      <p:sp>
        <p:nvSpPr>
          <p:cNvPr id="5" name="矩形 3"/>
          <p:cNvSpPr/>
          <p:nvPr>
            <p:custDataLst>
              <p:tags r:id="rId5"/>
            </p:custDataLst>
          </p:nvPr>
        </p:nvSpPr>
        <p:spPr>
          <a:xfrm>
            <a:off x="10365491" y="4275349"/>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C</a:t>
            </a:r>
            <a:endParaRPr lang="en-US" altLang="zh-CN" sz="8800" b="1" cap="none" spc="0">
              <a:ln w="10541" cmpd="sng">
                <a:noFill/>
                <a:prstDash val="solid"/>
              </a:ln>
              <a:solidFill>
                <a:srgbClr val="C00000"/>
              </a:solidFill>
              <a:effectLst/>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文本框 1"/>
          <p:cNvSpPr txBox="1"/>
          <p:nvPr/>
        </p:nvSpPr>
        <p:spPr>
          <a:xfrm>
            <a:off x="379095" y="1483360"/>
            <a:ext cx="248729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rPr>
              <a:t>、经略边疆：</a:t>
            </a:r>
            <a:endParaRPr lang="zh-CN" altLang="en-US" sz="2800" b="1">
              <a:solidFill>
                <a:srgbClr val="3A1C26"/>
              </a:solidFill>
              <a:latin typeface="华文中宋" panose="02010600040101010101" pitchFamily="2" charset="-122"/>
              <a:ea typeface="华文中宋" panose="02010600040101010101" pitchFamily="2" charset="-122"/>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t="2429" b="1215"/>
          <a:stretch>
            <a:fillRect/>
          </a:stretch>
        </p:blipFill>
        <p:spPr>
          <a:xfrm>
            <a:off x="6535420" y="2540000"/>
            <a:ext cx="5244465" cy="4077335"/>
          </a:xfrm>
          <a:prstGeom prst="rect">
            <a:avLst/>
          </a:prstGeom>
          <a:ln w="12700" cmpd="sng">
            <a:solidFill>
              <a:srgbClr val="847178"/>
            </a:solidFill>
            <a:prstDash val="solid"/>
          </a:ln>
        </p:spPr>
      </p:pic>
      <p:sp>
        <p:nvSpPr>
          <p:cNvPr id="4" name="文本框 3"/>
          <p:cNvSpPr txBox="1"/>
          <p:nvPr/>
        </p:nvSpPr>
        <p:spPr>
          <a:xfrm>
            <a:off x="161290" y="1974215"/>
            <a:ext cx="235775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）北方：</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8" name="文本框 7"/>
          <p:cNvSpPr txBox="1"/>
          <p:nvPr/>
        </p:nvSpPr>
        <p:spPr>
          <a:xfrm>
            <a:off x="2646045" y="1477645"/>
            <a:ext cx="4702175" cy="521970"/>
          </a:xfrm>
          <a:prstGeom prst="rect">
            <a:avLst/>
          </a:prstGeom>
          <a:noFill/>
        </p:spPr>
        <p:txBody>
          <a:bodyPr wrap="square" rtlCol="0" anchor="t">
            <a:spAutoFit/>
          </a:bodyPr>
          <a:lstStyle/>
          <a:p>
            <a:pPr indent="0" fontAlgn="auto">
              <a:lnSpc>
                <a:spcPct val="100000"/>
              </a:lnSpc>
              <a:buFont typeface="Wingdings" panose="05000000000000000000" charset="0"/>
              <a:buNone/>
            </a:pPr>
            <a:r>
              <a:rPr lang="zh-CN" altLang="en-US" sz="2800">
                <a:latin typeface="华文中宋" panose="02010600040101010101" pitchFamily="2" charset="-122"/>
                <a:ea typeface="华文中宋" panose="02010600040101010101" pitchFamily="2" charset="-122"/>
                <a:cs typeface="楷体" panose="02010609060101010101" charset="-122"/>
                <a:sym typeface="+mn-ea"/>
              </a:rPr>
              <a:t>中央设</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大鸿胪</a:t>
            </a:r>
            <a:r>
              <a:rPr lang="zh-CN" altLang="en-US" sz="2800">
                <a:latin typeface="华文中宋" panose="02010600040101010101" pitchFamily="2" charset="-122"/>
                <a:ea typeface="华文中宋" panose="02010600040101010101" pitchFamily="2" charset="-122"/>
                <a:cs typeface="楷体" panose="02010609060101010101" charset="-122"/>
                <a:sym typeface="+mn-ea"/>
              </a:rPr>
              <a:t>管理民族事务</a:t>
            </a:r>
            <a:endParaRPr lang="zh-CN" altLang="en-US" sz="2800">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1" name="文本框 20"/>
          <p:cNvSpPr txBox="1"/>
          <p:nvPr/>
        </p:nvSpPr>
        <p:spPr>
          <a:xfrm>
            <a:off x="379095" y="2540000"/>
            <a:ext cx="1303020" cy="521970"/>
          </a:xfrm>
          <a:prstGeom prst="rect">
            <a:avLst/>
          </a:prstGeom>
          <a:solidFill>
            <a:srgbClr val="847178"/>
          </a:solidFill>
          <a:ln w="12700" cmpd="sng">
            <a:solidFill>
              <a:srgbClr val="847178"/>
            </a:solidFill>
            <a:prstDash val="solid"/>
          </a:ln>
        </p:spPr>
        <p:txBody>
          <a:bodyPr wrap="square" rtlCol="0" anchor="t">
            <a:spAutoFit/>
          </a:bodyPr>
          <a:lstStyle/>
          <a:p>
            <a:pPr algn="ctr"/>
            <a:r>
              <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rPr>
              <a:t>西汉初</a:t>
            </a:r>
            <a:endPar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2" name="文本框 21"/>
          <p:cNvSpPr txBox="1"/>
          <p:nvPr/>
        </p:nvSpPr>
        <p:spPr>
          <a:xfrm>
            <a:off x="379095" y="3261360"/>
            <a:ext cx="1303020" cy="521970"/>
          </a:xfrm>
          <a:prstGeom prst="rect">
            <a:avLst/>
          </a:prstGeom>
          <a:solidFill>
            <a:srgbClr val="847178"/>
          </a:solidFill>
          <a:ln w="12700" cmpd="sng">
            <a:solidFill>
              <a:srgbClr val="847178"/>
            </a:solidFill>
            <a:prstDash val="solid"/>
          </a:ln>
        </p:spPr>
        <p:txBody>
          <a:bodyPr wrap="square" rtlCol="0" anchor="t">
            <a:spAutoFit/>
          </a:bodyPr>
          <a:lstStyle/>
          <a:p>
            <a:r>
              <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rPr>
              <a:t>汉武帝</a:t>
            </a:r>
            <a:endPar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3" name="文本框 22"/>
          <p:cNvSpPr txBox="1"/>
          <p:nvPr/>
        </p:nvSpPr>
        <p:spPr>
          <a:xfrm>
            <a:off x="379095" y="4331970"/>
            <a:ext cx="1258570" cy="521970"/>
          </a:xfrm>
          <a:prstGeom prst="rect">
            <a:avLst/>
          </a:prstGeom>
          <a:solidFill>
            <a:srgbClr val="847178"/>
          </a:solidFill>
          <a:ln w="12700" cmpd="sng">
            <a:solidFill>
              <a:srgbClr val="847178"/>
            </a:solidFill>
            <a:prstDash val="solid"/>
          </a:ln>
        </p:spPr>
        <p:txBody>
          <a:bodyPr wrap="square" rtlCol="0" anchor="t">
            <a:spAutoFit/>
          </a:bodyPr>
          <a:lstStyle/>
          <a:p>
            <a:r>
              <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rPr>
              <a:t>东汉初</a:t>
            </a:r>
            <a:endPar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4" name="文本框 23"/>
          <p:cNvSpPr txBox="1"/>
          <p:nvPr/>
        </p:nvSpPr>
        <p:spPr>
          <a:xfrm>
            <a:off x="356235" y="5495925"/>
            <a:ext cx="1281430" cy="521970"/>
          </a:xfrm>
          <a:prstGeom prst="rect">
            <a:avLst/>
          </a:prstGeom>
          <a:solidFill>
            <a:srgbClr val="847178"/>
          </a:solidFill>
          <a:ln w="12700" cmpd="sng">
            <a:solidFill>
              <a:srgbClr val="847178"/>
            </a:solidFill>
            <a:prstDash val="solid"/>
          </a:ln>
        </p:spPr>
        <p:txBody>
          <a:bodyPr wrap="square" rtlCol="0" anchor="t">
            <a:spAutoFit/>
          </a:bodyPr>
          <a:lstStyle/>
          <a:p>
            <a:pPr algn="ctr"/>
            <a:r>
              <a:rPr lang="en-US" altLang="zh-CN"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rPr>
              <a:t>89</a:t>
            </a:r>
            <a:r>
              <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rPr>
              <a:t>年</a:t>
            </a:r>
            <a:endParaRPr lang="zh-CN" altLang="en-US" sz="2800" b="1">
              <a:solidFill>
                <a:schemeClr val="bg1"/>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5" name="文本框 24"/>
          <p:cNvSpPr txBox="1"/>
          <p:nvPr/>
        </p:nvSpPr>
        <p:spPr>
          <a:xfrm>
            <a:off x="1787525" y="2529840"/>
            <a:ext cx="4604385" cy="533400"/>
          </a:xfrm>
          <a:prstGeom prst="rect">
            <a:avLst/>
          </a:prstGeom>
          <a:noFill/>
          <a:ln w="12700" cmpd="sng">
            <a:solidFill>
              <a:srgbClr val="847178"/>
            </a:solidFill>
            <a:prstDash val="solid"/>
          </a:ln>
        </p:spPr>
        <p:txBody>
          <a:bodyPr wrap="square" rtlCol="0" anchor="t">
            <a:noAutofit/>
          </a:bodyPr>
          <a:lstStyle/>
          <a:p>
            <a:pPr>
              <a:lnSpc>
                <a:spcPct val="90000"/>
              </a:lnSpc>
            </a:pPr>
            <a:r>
              <a:rPr lang="zh-CN" altLang="en-US" sz="2800">
                <a:latin typeface="华文中宋" panose="02010600040101010101" pitchFamily="2" charset="-122"/>
                <a:ea typeface="华文中宋" panose="02010600040101010101" pitchFamily="2" charset="-122"/>
                <a:cs typeface="楷体" panose="02010609060101010101" charset="-122"/>
                <a:sym typeface="+mn-ea"/>
              </a:rPr>
              <a:t>朝廷对匈奴采取</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和亲政策</a:t>
            </a:r>
            <a:endPar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6" name="文本框 25"/>
          <p:cNvSpPr txBox="1"/>
          <p:nvPr/>
        </p:nvSpPr>
        <p:spPr>
          <a:xfrm>
            <a:off x="1787525" y="3238500"/>
            <a:ext cx="4598035" cy="925195"/>
          </a:xfrm>
          <a:prstGeom prst="rect">
            <a:avLst/>
          </a:prstGeom>
          <a:noFill/>
          <a:ln w="12700" cmpd="sng">
            <a:solidFill>
              <a:srgbClr val="847178"/>
            </a:solidFill>
            <a:prstDash val="solid"/>
          </a:ln>
        </p:spPr>
        <p:txBody>
          <a:bodyPr wrap="square" rtlCol="0" anchor="t">
            <a:noAutofit/>
          </a:bodyPr>
          <a:lstStyle/>
          <a:p>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卫青、霍去病三次出击匈奴，</a:t>
            </a:r>
            <a:r>
              <a:rPr lang="zh-CN" altLang="en-US" sz="2800">
                <a:latin typeface="华文中宋" panose="02010600040101010101" pitchFamily="2" charset="-122"/>
                <a:ea typeface="华文中宋" panose="02010600040101010101" pitchFamily="2" charset="-122"/>
                <a:cs typeface="楷体" panose="02010609060101010101" charset="-122"/>
                <a:sym typeface="+mn-ea"/>
              </a:rPr>
              <a:t>取得大胜</a:t>
            </a:r>
            <a:endParaRPr lang="zh-CN" altLang="en-US" sz="2800">
              <a:latin typeface="华文中宋" panose="02010600040101010101" pitchFamily="2" charset="-122"/>
              <a:ea typeface="华文中宋" panose="02010600040101010101" pitchFamily="2" charset="-122"/>
              <a:cs typeface="楷体" panose="02010609060101010101" charset="-122"/>
              <a:sym typeface="+mn-ea"/>
            </a:endParaRPr>
          </a:p>
        </p:txBody>
      </p:sp>
      <p:sp>
        <p:nvSpPr>
          <p:cNvPr id="29" name="文本框 28"/>
          <p:cNvSpPr txBox="1"/>
          <p:nvPr/>
        </p:nvSpPr>
        <p:spPr>
          <a:xfrm>
            <a:off x="1787525" y="4338955"/>
            <a:ext cx="4598670" cy="953135"/>
          </a:xfrm>
          <a:prstGeom prst="rect">
            <a:avLst/>
          </a:prstGeom>
          <a:noFill/>
          <a:ln w="12700" cmpd="sng">
            <a:solidFill>
              <a:srgbClr val="847178"/>
            </a:solidFill>
            <a:prstDash val="solid"/>
          </a:ln>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楷体" panose="02010609060101010101" charset="-122"/>
                <a:sym typeface="+mn-ea"/>
              </a:rPr>
              <a:t>匈奴</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分为南北两部</a:t>
            </a:r>
            <a:r>
              <a:rPr lang="zh-CN" altLang="en-US" sz="2800">
                <a:latin typeface="华文中宋" panose="02010600040101010101" pitchFamily="2" charset="-122"/>
                <a:ea typeface="华文中宋" panose="02010600040101010101" pitchFamily="2" charset="-122"/>
                <a:cs typeface="楷体" panose="02010609060101010101" charset="-122"/>
                <a:sym typeface="+mn-ea"/>
              </a:rPr>
              <a:t>，南匈奴内迁，逐渐</a:t>
            </a:r>
            <a:r>
              <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汉化</a:t>
            </a:r>
            <a:endPar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30" name="文本框 29"/>
          <p:cNvSpPr txBox="1"/>
          <p:nvPr/>
        </p:nvSpPr>
        <p:spPr>
          <a:xfrm>
            <a:off x="1787525" y="5467350"/>
            <a:ext cx="4612640" cy="953135"/>
          </a:xfrm>
          <a:prstGeom prst="rect">
            <a:avLst/>
          </a:prstGeom>
          <a:noFill/>
          <a:ln w="12700" cmpd="sng">
            <a:solidFill>
              <a:srgbClr val="847178"/>
            </a:solidFill>
            <a:prstDash val="solid"/>
          </a:ln>
        </p:spPr>
        <p:txBody>
          <a:bodyPr wrap="square" rtlCol="0" anchor="t">
            <a:spAutoFit/>
          </a:bodyPr>
          <a:lstStyle/>
          <a:p>
            <a:r>
              <a:rPr lang="zh-CN"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rPr>
              <a:t>窦宪出击北匈奴，北匈奴西迁，无力再犯中原</a:t>
            </a:r>
            <a:endParaRPr lang="zh-CN" altLang="en-US" sz="2800">
              <a:solidFill>
                <a:srgbClr val="C00000"/>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10" name="文本框 9"/>
          <p:cNvSpPr txBox="1"/>
          <p:nvPr/>
        </p:nvSpPr>
        <p:spPr>
          <a:xfrm>
            <a:off x="1997075" y="1974215"/>
            <a:ext cx="3725545" cy="521970"/>
          </a:xfrm>
          <a:prstGeom prst="rect">
            <a:avLst/>
          </a:prstGeom>
          <a:noFill/>
        </p:spPr>
        <p:txBody>
          <a:bodyPr wrap="square" rtlCol="0" anchor="t">
            <a:spAutoFit/>
          </a:bodyPr>
          <a:lstStyle/>
          <a:p>
            <a:r>
              <a:rPr lang="zh-CN" altLang="en-US" sz="2800" b="1">
                <a:solidFill>
                  <a:srgbClr val="3A1C26"/>
                </a:solidFill>
                <a:latin typeface="华文中宋" panose="02010600040101010101" pitchFamily="2" charset="-122"/>
                <a:ea typeface="华文中宋" panose="02010600040101010101" pitchFamily="2" charset="-122"/>
                <a:sym typeface="+mn-ea"/>
              </a:rPr>
              <a:t>匈奴威胁基本解除</a:t>
            </a:r>
            <a:endParaRPr lang="zh-CN" altLang="en-US" sz="2800" b="1">
              <a:solidFill>
                <a:srgbClr val="3A1C26"/>
              </a:solidFill>
              <a:latin typeface="华文中宋" panose="02010600040101010101" pitchFamily="2" charset="-122"/>
              <a:ea typeface="华文中宋" panose="02010600040101010101" pitchFamily="2" charset="-122"/>
              <a:sym typeface="+mn-ea"/>
            </a:endParaRPr>
          </a:p>
        </p:txBody>
      </p:sp>
      <p:pic>
        <p:nvPicPr>
          <p:cNvPr id="103" name="图片 102"/>
          <p:cNvPicPr/>
          <p:nvPr/>
        </p:nvPicPr>
        <p:blipFill>
          <a:blip r:embed="rId5">
            <a:clrChange>
              <a:clrFrom>
                <a:srgbClr val="FFFFFD">
                  <a:alpha val="100000"/>
                </a:srgbClr>
              </a:clrFrom>
              <a:clrTo>
                <a:srgbClr val="FFFFFD">
                  <a:alpha val="100000"/>
                  <a:alpha val="0"/>
                </a:srgbClr>
              </a:clrTo>
            </a:clrChange>
          </a:blip>
          <a:stretch>
            <a:fillRect/>
          </a:stretch>
        </p:blipFill>
        <p:spPr>
          <a:xfrm>
            <a:off x="8689340" y="238760"/>
            <a:ext cx="3253105" cy="2296160"/>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8" grpId="0"/>
      <p:bldP spid="8" grpId="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0" grpId="0" animBg="1"/>
      <p:bldP spid="30" grpId="1" animBg="1"/>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322580" y="5753735"/>
            <a:ext cx="11620500" cy="953135"/>
          </a:xfrm>
          <a:prstGeom prst="rect">
            <a:avLst/>
          </a:prstGeom>
          <a:noFill/>
        </p:spPr>
        <p:txBody>
          <a:bodyPr wrap="square" rtlCol="0" anchor="t">
            <a:spAutoFit/>
          </a:bodyPr>
          <a:lstStyle/>
          <a:p>
            <a:pPr indent="0">
              <a:lnSpc>
                <a:spcPct val="100000"/>
              </a:lnSpc>
              <a:buFont typeface="Arial" panose="020B0604020202020204" pitchFamily="34" charset="0"/>
              <a:buNone/>
            </a:pP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与</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当地民族</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共同</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开发边疆</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，向北方大量</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移民屯田</a:t>
            </a:r>
            <a:r>
              <a:rPr 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sz="2800">
                <a:latin typeface="Calibri" panose="020F0502020204030204" charset="0"/>
                <a:ea typeface="华文中宋" panose="02010600040101010101" pitchFamily="2" charset="-122"/>
                <a:cs typeface="华文中宋" panose="02010600040101010101" pitchFamily="2" charset="-122"/>
                <a:sym typeface="+mn-ea"/>
              </a:rPr>
              <a:t>②</a:t>
            </a:r>
            <a:r>
              <a:rPr lang="zh-CN" sz="2800">
                <a:ea typeface="华文中宋" panose="02010600040101010101" pitchFamily="2" charset="-122"/>
                <a:cs typeface="华文中宋" panose="02010600040101010101" pitchFamily="2" charset="-122"/>
                <a:sym typeface="+mn-ea"/>
              </a:rPr>
              <a:t>在西域设置</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田官</a:t>
            </a:r>
            <a:r>
              <a:rPr lang="zh-CN" sz="2800">
                <a:ea typeface="华文中宋" panose="02010600040101010101" pitchFamily="2" charset="-122"/>
                <a:cs typeface="华文中宋" panose="02010600040101010101" pitchFamily="2" charset="-122"/>
                <a:sym typeface="+mn-ea"/>
              </a:rPr>
              <a:t>，督率</a:t>
            </a:r>
            <a:r>
              <a:rPr lang="zh-CN" sz="2800">
                <a:solidFill>
                  <a:srgbClr val="C00000"/>
                </a:solidFill>
                <a:ea typeface="华文中宋" panose="02010600040101010101" pitchFamily="2" charset="-122"/>
                <a:cs typeface="华文中宋" panose="02010600040101010101" pitchFamily="2" charset="-122"/>
                <a:sym typeface="+mn-ea"/>
              </a:rPr>
              <a:t>戍卒屯田）</a:t>
            </a:r>
            <a:endParaRPr lang="zh-CN" altLang="en-US" sz="2800">
              <a:ea typeface="华文中宋" panose="02010600040101010101" pitchFamily="2" charset="-122"/>
              <a:cs typeface="华文中宋" panose="02010600040101010101" pitchFamily="2" charset="-122"/>
              <a:sym typeface="+mn-ea"/>
            </a:endParaRPr>
          </a:p>
        </p:txBody>
      </p:sp>
      <p:pic>
        <p:nvPicPr>
          <p:cNvPr id="18434" name="图片 2"/>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1674"/>
          <a:stretch>
            <a:fillRect/>
          </a:stretch>
        </p:blipFill>
        <p:spPr bwMode="auto">
          <a:xfrm>
            <a:off x="7133590" y="2369185"/>
            <a:ext cx="4660265" cy="3240405"/>
          </a:xfrm>
          <a:prstGeom prst="rect">
            <a:avLst/>
          </a:prstGeom>
          <a:noFill/>
          <a:ln w="9525">
            <a:noFill/>
            <a:miter lim="800000"/>
            <a:headEnd/>
            <a:tailEnd/>
          </a:ln>
        </p:spPr>
      </p:pic>
      <p:sp>
        <p:nvSpPr>
          <p:cNvPr id="10" name="文本框 9"/>
          <p:cNvSpPr txBox="1"/>
          <p:nvPr/>
        </p:nvSpPr>
        <p:spPr>
          <a:xfrm>
            <a:off x="367665" y="3357245"/>
            <a:ext cx="6953885" cy="995045"/>
          </a:xfrm>
          <a:prstGeom prst="rect">
            <a:avLst/>
          </a:prstGeom>
          <a:noFill/>
        </p:spPr>
        <p:txBody>
          <a:bodyPr wrap="square" rtlCol="0" anchor="t">
            <a:spAutoFit/>
          </a:bodyPr>
          <a:lstStyle/>
          <a:p>
            <a:pPr>
              <a:lnSpc>
                <a:spcPct val="105000"/>
              </a:lnSpc>
            </a:pPr>
            <a:r>
              <a:rPr lang="en-US" altLang="zh-CN" sz="2800">
                <a:latin typeface="华文中宋" panose="02010600040101010101" pitchFamily="2" charset="-122"/>
                <a:ea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sym typeface="+mn-ea"/>
              </a:rPr>
              <a:t>设武威、张掖、酒泉、敦煌四郡，成为中原前往西域的要道。</a:t>
            </a:r>
            <a:endParaRPr lang="zh-CN" altLang="en-US" sz="2800">
              <a:latin typeface="华文中宋" panose="02010600040101010101" pitchFamily="2" charset="-122"/>
              <a:ea typeface="华文中宋" panose="02010600040101010101" pitchFamily="2" charset="-122"/>
              <a:sym typeface="+mn-ea"/>
            </a:endParaRPr>
          </a:p>
        </p:txBody>
      </p:sp>
      <p:sp>
        <p:nvSpPr>
          <p:cNvPr id="51202" name="矩形 4"/>
          <p:cNvSpPr/>
          <p:nvPr>
            <p:custDataLst>
              <p:tags r:id="rId3"/>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4"/>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二、西汉的强盛</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（一）措施</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 name="文本框 1"/>
          <p:cNvSpPr txBox="1"/>
          <p:nvPr/>
        </p:nvSpPr>
        <p:spPr>
          <a:xfrm>
            <a:off x="379095" y="1483360"/>
            <a:ext cx="248729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rPr>
              <a:t>、经略边疆：</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4" name="文本框 3"/>
          <p:cNvSpPr txBox="1"/>
          <p:nvPr/>
        </p:nvSpPr>
        <p:spPr>
          <a:xfrm>
            <a:off x="161290" y="1974215"/>
            <a:ext cx="235775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rPr>
              <a:t>）西域：</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37" name="文本框 36"/>
          <p:cNvSpPr txBox="1"/>
          <p:nvPr/>
        </p:nvSpPr>
        <p:spPr>
          <a:xfrm>
            <a:off x="322580" y="3361055"/>
            <a:ext cx="2543810" cy="542925"/>
          </a:xfrm>
          <a:prstGeom prst="rect">
            <a:avLst/>
          </a:prstGeom>
          <a:noFill/>
        </p:spPr>
        <p:txBody>
          <a:bodyPr wrap="square" rtlCol="0" anchor="t">
            <a:spAutoFit/>
          </a:bodyPr>
          <a:lstStyle/>
          <a:p>
            <a:pPr>
              <a:lnSpc>
                <a:spcPct val="105000"/>
              </a:lnSpc>
            </a:pPr>
            <a:r>
              <a:rPr lang="zh-CN" altLang="en-US" sz="2800" b="1">
                <a:solidFill>
                  <a:srgbClr val="3A1C26"/>
                </a:solidFill>
                <a:latin typeface="华文中宋" panose="02010600040101010101" pitchFamily="2" charset="-122"/>
                <a:ea typeface="华文中宋" panose="02010600040101010101" pitchFamily="2" charset="-122"/>
                <a:sym typeface="+mn-ea"/>
              </a:rPr>
              <a:t>②设河西四郡：</a:t>
            </a:r>
            <a:endParaRPr lang="zh-CN" altLang="en-US" sz="2800" b="1">
              <a:solidFill>
                <a:srgbClr val="3A1C26"/>
              </a:solidFill>
              <a:latin typeface="华文中宋" panose="02010600040101010101" pitchFamily="2" charset="-122"/>
              <a:ea typeface="华文中宋" panose="02010600040101010101" pitchFamily="2" charset="-122"/>
              <a:sym typeface="+mn-ea"/>
            </a:endParaRPr>
          </a:p>
        </p:txBody>
      </p:sp>
      <p:pic>
        <p:nvPicPr>
          <p:cNvPr id="12" name="图片 11"/>
          <p:cNvPicPr>
            <a:picLocks noChangeAspect="1"/>
          </p:cNvPicPr>
          <p:nvPr/>
        </p:nvPicPr>
        <p:blipFill>
          <a:blip r:embed="rId5">
            <a:clrChange>
              <a:clrFrom>
                <a:srgbClr val="FEFDFB">
                  <a:alpha val="100000"/>
                </a:srgbClr>
              </a:clrFrom>
              <a:clrTo>
                <a:srgbClr val="FEFDFB">
                  <a:alpha val="100000"/>
                  <a:alpha val="0"/>
                </a:srgbClr>
              </a:clrTo>
            </a:clrChange>
          </a:blip>
          <a:srcRect l="1314" t="3021" r="1592"/>
          <a:stretch>
            <a:fillRect/>
          </a:stretch>
        </p:blipFill>
        <p:spPr>
          <a:xfrm>
            <a:off x="7134225" y="2369185"/>
            <a:ext cx="4659630" cy="3384550"/>
          </a:xfrm>
          <a:prstGeom prst="rect">
            <a:avLst/>
          </a:prstGeom>
          <a:ln w="12700" cmpd="sng">
            <a:solidFill>
              <a:schemeClr val="bg1">
                <a:lumMod val="50000"/>
              </a:schemeClr>
            </a:solidFill>
            <a:prstDash val="solid"/>
          </a:ln>
        </p:spPr>
      </p:pic>
      <p:grpSp>
        <p:nvGrpSpPr>
          <p:cNvPr id="6" name="组合 5"/>
          <p:cNvGrpSpPr/>
          <p:nvPr/>
        </p:nvGrpSpPr>
        <p:grpSpPr>
          <a:xfrm>
            <a:off x="8011160" y="3144520"/>
            <a:ext cx="3158490" cy="1243965"/>
            <a:chOff x="1409" y="4437"/>
            <a:chExt cx="5855" cy="1959"/>
          </a:xfrm>
        </p:grpSpPr>
        <p:pic>
          <p:nvPicPr>
            <p:cNvPr id="17" name="图片 16" descr="3b343132323533353bd4b2"/>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858" y="5278"/>
              <a:ext cx="303" cy="303"/>
            </a:xfrm>
            <a:prstGeom prst="rect">
              <a:avLst/>
            </a:prstGeom>
          </p:spPr>
        </p:pic>
        <p:pic>
          <p:nvPicPr>
            <p:cNvPr id="18" name="图片 17" descr="3b343132323533353bd4b2"/>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a:off x="5161" y="5465"/>
              <a:ext cx="303" cy="303"/>
            </a:xfrm>
            <a:prstGeom prst="rect">
              <a:avLst/>
            </a:prstGeom>
          </p:spPr>
        </p:pic>
        <p:pic>
          <p:nvPicPr>
            <p:cNvPr id="20" name="图片 19" descr="3b343132323533353bd4b2"/>
            <p:cNvPicPr>
              <a:picLocks noChangeAspect="1"/>
            </p:cNvPicPr>
            <p:nvPr>
              <p:custDataLst>
                <p:tags r:id="rId10"/>
              </p:custDataLst>
            </p:nvPr>
          </p:nvPicPr>
          <p:blipFill>
            <a:blip r:embed="rId7">
              <a:extLst>
                <a:ext uri="{96DAC541-7B7A-43D3-8B79-37D633B846F1}">
                  <asvg:svgBlip xmlns:asvg="http://schemas.microsoft.com/office/drawing/2016/SVG/main" r:embed="rId8"/>
                </a:ext>
              </a:extLst>
            </a:blip>
            <a:stretch>
              <a:fillRect/>
            </a:stretch>
          </p:blipFill>
          <p:spPr>
            <a:xfrm>
              <a:off x="5529" y="5581"/>
              <a:ext cx="303" cy="303"/>
            </a:xfrm>
            <a:prstGeom prst="rect">
              <a:avLst/>
            </a:prstGeom>
          </p:spPr>
        </p:pic>
        <p:grpSp>
          <p:nvGrpSpPr>
            <p:cNvPr id="8" name="组合 7"/>
            <p:cNvGrpSpPr/>
            <p:nvPr/>
          </p:nvGrpSpPr>
          <p:grpSpPr>
            <a:xfrm>
              <a:off x="1409" y="4437"/>
              <a:ext cx="5855" cy="1959"/>
              <a:chOff x="1409" y="4437"/>
              <a:chExt cx="5855" cy="1959"/>
            </a:xfrm>
          </p:grpSpPr>
          <p:pic>
            <p:nvPicPr>
              <p:cNvPr id="16" name="图片 15" descr="3b343132323533353bd4b2"/>
              <p:cNvPicPr>
                <a:picLocks noChangeAspect="1"/>
              </p:cNvPicPr>
              <p:nvPr>
                <p:custDataLst>
                  <p:tags r:id="rId11"/>
                </p:custDataLst>
              </p:nvPr>
            </p:nvPicPr>
            <p:blipFill>
              <a:blip r:embed="rId7">
                <a:extLst>
                  <a:ext uri="{96DAC541-7B7A-43D3-8B79-37D633B846F1}">
                    <asvg:svgBlip xmlns:asvg="http://schemas.microsoft.com/office/drawing/2016/SVG/main" r:embed="rId8"/>
                  </a:ext>
                </a:extLst>
              </a:blip>
              <a:stretch>
                <a:fillRect/>
              </a:stretch>
            </p:blipFill>
            <p:spPr>
              <a:xfrm>
                <a:off x="4555" y="5162"/>
                <a:ext cx="303" cy="303"/>
              </a:xfrm>
              <a:prstGeom prst="rect">
                <a:avLst/>
              </a:prstGeom>
            </p:spPr>
          </p:pic>
          <p:grpSp>
            <p:nvGrpSpPr>
              <p:cNvPr id="9" name="组合 8"/>
              <p:cNvGrpSpPr/>
              <p:nvPr/>
            </p:nvGrpSpPr>
            <p:grpSpPr>
              <a:xfrm>
                <a:off x="1409" y="4437"/>
                <a:ext cx="5855" cy="1959"/>
                <a:chOff x="1409" y="4437"/>
                <a:chExt cx="5855" cy="1959"/>
              </a:xfrm>
            </p:grpSpPr>
            <p:pic>
              <p:nvPicPr>
                <p:cNvPr id="15" name="图片 14" descr="3b343132323533353bd4b2"/>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32" y="4659"/>
                  <a:ext cx="303" cy="303"/>
                </a:xfrm>
                <a:prstGeom prst="rect">
                  <a:avLst/>
                </a:prstGeom>
              </p:spPr>
            </p:pic>
            <p:sp>
              <p:nvSpPr>
                <p:cNvPr id="27" name="文本框 26" descr="7b0a2020202022776f7264617274223a20227b5c2269645c223a32353030343038382c5c227469645c223a5c225c227d220a7d0a"/>
                <p:cNvSpPr txBox="1"/>
                <p:nvPr/>
              </p:nvSpPr>
              <p:spPr>
                <a:xfrm>
                  <a:off x="1409" y="4962"/>
                  <a:ext cx="2842" cy="628"/>
                </a:xfrm>
                <a:prstGeom prst="rect">
                  <a:avLst/>
                </a:prstGeom>
                <a:noFill/>
              </p:spPr>
              <p:txBody>
                <a:bodyPr wrap="square" rtlCol="0">
                  <a:spAutoFit/>
                </a:bodyPr>
                <a:lstStyle/>
                <a:p>
                  <a:r>
                    <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rPr>
                    <a:t>西域都护府</a:t>
                  </a:r>
                  <a:endPar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endParaRPr>
                </a:p>
              </p:txBody>
            </p:sp>
            <p:sp>
              <p:nvSpPr>
                <p:cNvPr id="31" name="文本框 30" descr="7b0a2020202022776f7264617274223a20227b5c2269645c223a32353030343038382c5c227469645c223a5c225c227d220a7d0a"/>
                <p:cNvSpPr txBox="1"/>
                <p:nvPr>
                  <p:custDataLst>
                    <p:tags r:id="rId14"/>
                  </p:custDataLst>
                </p:nvPr>
              </p:nvSpPr>
              <p:spPr>
                <a:xfrm>
                  <a:off x="4119" y="4437"/>
                  <a:ext cx="1713" cy="628"/>
                </a:xfrm>
                <a:prstGeom prst="rect">
                  <a:avLst/>
                </a:prstGeom>
                <a:noFill/>
              </p:spPr>
              <p:txBody>
                <a:bodyPr wrap="square" rtlCol="0">
                  <a:spAutoFit/>
                </a:bodyPr>
                <a:lstStyle/>
                <a:p>
                  <a:r>
                    <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rPr>
                    <a:t>敦煌</a:t>
                  </a:r>
                  <a:endPar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endParaRPr>
                </a:p>
              </p:txBody>
            </p:sp>
            <p:sp>
              <p:nvSpPr>
                <p:cNvPr id="32" name="文本框 31" descr="7b0a2020202022776f7264617274223a20227b5c2269645c223a32353030343038382c5c227469645c223a5c225c227d220a7d0a"/>
                <p:cNvSpPr txBox="1"/>
                <p:nvPr>
                  <p:custDataLst>
                    <p:tags r:id="rId15"/>
                  </p:custDataLst>
                </p:nvPr>
              </p:nvSpPr>
              <p:spPr>
                <a:xfrm>
                  <a:off x="4119" y="5581"/>
                  <a:ext cx="1713" cy="628"/>
                </a:xfrm>
                <a:prstGeom prst="rect">
                  <a:avLst/>
                </a:prstGeom>
                <a:noFill/>
              </p:spPr>
              <p:txBody>
                <a:bodyPr wrap="square" rtlCol="0">
                  <a:spAutoFit/>
                </a:bodyPr>
                <a:lstStyle/>
                <a:p>
                  <a:r>
                    <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rPr>
                    <a:t>酒泉</a:t>
                  </a:r>
                  <a:endPar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endParaRPr>
                </a:p>
              </p:txBody>
            </p:sp>
            <p:sp>
              <p:nvSpPr>
                <p:cNvPr id="33" name="文本框 32" descr="7b0a2020202022776f7264617274223a20227b5c2269645c223a32353030343038382c5c227469645c223a5c225c227d220a7d0a"/>
                <p:cNvSpPr txBox="1"/>
                <p:nvPr>
                  <p:custDataLst>
                    <p:tags r:id="rId16"/>
                  </p:custDataLst>
                </p:nvPr>
              </p:nvSpPr>
              <p:spPr>
                <a:xfrm>
                  <a:off x="5161" y="4856"/>
                  <a:ext cx="1713" cy="628"/>
                </a:xfrm>
                <a:prstGeom prst="rect">
                  <a:avLst/>
                </a:prstGeom>
                <a:noFill/>
              </p:spPr>
              <p:txBody>
                <a:bodyPr wrap="square" rtlCol="0">
                  <a:spAutoFit/>
                </a:bodyPr>
                <a:lstStyle/>
                <a:p>
                  <a:r>
                    <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rPr>
                    <a:t>张掖</a:t>
                  </a:r>
                  <a:endPar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endParaRPr>
                </a:p>
              </p:txBody>
            </p:sp>
            <p:sp>
              <p:nvSpPr>
                <p:cNvPr id="34" name="文本框 33" descr="7b0a2020202022776f7264617274223a20227b5c2269645c223a32353030343038382c5c227469645c223a5c225c227d220a7d0a"/>
                <p:cNvSpPr txBox="1"/>
                <p:nvPr>
                  <p:custDataLst>
                    <p:tags r:id="rId17"/>
                  </p:custDataLst>
                </p:nvPr>
              </p:nvSpPr>
              <p:spPr>
                <a:xfrm>
                  <a:off x="5551" y="5768"/>
                  <a:ext cx="1713" cy="628"/>
                </a:xfrm>
                <a:prstGeom prst="rect">
                  <a:avLst/>
                </a:prstGeom>
                <a:noFill/>
              </p:spPr>
              <p:txBody>
                <a:bodyPr wrap="square" rtlCol="0">
                  <a:spAutoFit/>
                </a:bodyPr>
                <a:lstStyle/>
                <a:p>
                  <a:r>
                    <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rPr>
                    <a:t>武威</a:t>
                  </a:r>
                  <a:endParaRPr lang="zh-CN" altLang="en-US" sz="2000">
                    <a:ln w="1987" cmpd="sng">
                      <a:solidFill>
                        <a:srgbClr val="C11B19"/>
                      </a:solidFill>
                      <a:prstDash val="solid"/>
                    </a:ln>
                    <a:gradFill>
                      <a:gsLst>
                        <a:gs pos="50000">
                          <a:srgbClr val="FFF6B9">
                            <a:alpha val="100000"/>
                          </a:srgbClr>
                        </a:gs>
                        <a:gs pos="0">
                          <a:srgbClr val="FFF39F"/>
                        </a:gs>
                        <a:gs pos="50000">
                          <a:srgbClr val="FFE471"/>
                        </a:gs>
                      </a:gsLst>
                      <a:lin ang="4800000" scaled="0"/>
                    </a:gradFill>
                    <a:effectLst>
                      <a:outerShdw dist="63500" dir="2700000" algn="tl" rotWithShape="0">
                        <a:srgbClr val="B53823">
                          <a:alpha val="100000"/>
                        </a:srgbClr>
                      </a:outerShdw>
                      <a:reflection blurRad="993" stA="55000" endA="300" endPos="77000" dir="5400000" sy="-100000" algn="bl" rotWithShape="0"/>
                    </a:effectLst>
                    <a:latin typeface="汉仪力量黑简" panose="00020600040101010101" charset="-122"/>
                    <a:ea typeface="汉仪力量黑简" panose="00020600040101010101" charset="-122"/>
                  </a:endParaRPr>
                </a:p>
              </p:txBody>
            </p:sp>
          </p:grpSp>
        </p:grpSp>
      </p:grpSp>
      <p:sp>
        <p:nvSpPr>
          <p:cNvPr id="11" name="文本框 10"/>
          <p:cNvSpPr txBox="1"/>
          <p:nvPr/>
        </p:nvSpPr>
        <p:spPr>
          <a:xfrm>
            <a:off x="322580" y="4312920"/>
            <a:ext cx="2543810" cy="542925"/>
          </a:xfrm>
          <a:prstGeom prst="rect">
            <a:avLst/>
          </a:prstGeom>
          <a:noFill/>
        </p:spPr>
        <p:txBody>
          <a:bodyPr wrap="square" rtlCol="0" anchor="t">
            <a:spAutoFit/>
          </a:bodyPr>
          <a:lstStyle/>
          <a:p>
            <a:pPr>
              <a:lnSpc>
                <a:spcPct val="105000"/>
              </a:lnSpc>
            </a:pPr>
            <a:r>
              <a:rPr lang="zh-CN" altLang="en-US" sz="2800" b="1">
                <a:solidFill>
                  <a:srgbClr val="3A1C26"/>
                </a:solidFill>
                <a:latin typeface="华文中宋" panose="02010600040101010101" pitchFamily="2" charset="-122"/>
                <a:ea typeface="华文中宋" panose="02010600040101010101" pitchFamily="2" charset="-122"/>
                <a:sym typeface="+mn-ea"/>
              </a:rPr>
              <a:t>③西域都护府：</a:t>
            </a:r>
            <a:endParaRPr lang="zh-CN" altLang="en-US" sz="2800" b="1">
              <a:solidFill>
                <a:srgbClr val="3A1C26"/>
              </a:solidFill>
              <a:latin typeface="华文中宋" panose="02010600040101010101" pitchFamily="2" charset="-122"/>
              <a:ea typeface="华文中宋" panose="02010600040101010101" pitchFamily="2" charset="-122"/>
              <a:sym typeface="+mn-ea"/>
            </a:endParaRPr>
          </a:p>
        </p:txBody>
      </p:sp>
      <p:sp>
        <p:nvSpPr>
          <p:cNvPr id="13" name="文本框 12"/>
          <p:cNvSpPr txBox="1"/>
          <p:nvPr/>
        </p:nvSpPr>
        <p:spPr>
          <a:xfrm>
            <a:off x="2775585" y="4354195"/>
            <a:ext cx="3699510" cy="521970"/>
          </a:xfrm>
          <a:prstGeom prst="rect">
            <a:avLst/>
          </a:prstGeom>
          <a:noFill/>
        </p:spPr>
        <p:txBody>
          <a:bodyPr wrap="square" rtlCol="0" anchor="t">
            <a:spAutoFit/>
          </a:bodyPr>
          <a:lstStyle/>
          <a:p>
            <a:r>
              <a:rPr lang="zh-CN" sz="2800">
                <a:latin typeface="Calibri" panose="020F0502020204030204" charset="0"/>
                <a:ea typeface="华文中宋" panose="02010600040101010101" pitchFamily="2" charset="-122"/>
                <a:cs typeface="华文中宋" panose="02010600040101010101" pitchFamily="2" charset="-122"/>
                <a:sym typeface="+mn-ea"/>
              </a:rPr>
              <a:t>管理西域的军政机构。</a:t>
            </a:r>
            <a:endParaRPr lang="zh-CN" altLang="en-US" sz="2800">
              <a:latin typeface="Calibri" panose="020F0502020204030204" charset="0"/>
              <a:ea typeface="华文中宋" panose="02010600040101010101" pitchFamily="2" charset="-122"/>
              <a:cs typeface="华文中宋" panose="02010600040101010101" pitchFamily="2" charset="-122"/>
              <a:sym typeface="+mn-ea"/>
            </a:endParaRPr>
          </a:p>
        </p:txBody>
      </p:sp>
      <p:sp>
        <p:nvSpPr>
          <p:cNvPr id="14" name="文本框 13"/>
          <p:cNvSpPr txBox="1"/>
          <p:nvPr/>
        </p:nvSpPr>
        <p:spPr>
          <a:xfrm>
            <a:off x="379095" y="2440940"/>
            <a:ext cx="6942455" cy="953135"/>
          </a:xfrm>
          <a:prstGeom prst="rect">
            <a:avLst/>
          </a:prstGeom>
          <a:noFill/>
        </p:spPr>
        <p:txBody>
          <a:bodyPr wrap="square" rtlCol="0" anchor="t">
            <a:spAutoFit/>
          </a:bodyPr>
          <a:lstStyle/>
          <a:p>
            <a:r>
              <a:rPr lang="en-US" altLang="zh-CN" sz="2800">
                <a:solidFill>
                  <a:schemeClr val="tx1"/>
                </a:solidFill>
                <a:latin typeface="华文中宋" panose="02010600040101010101" pitchFamily="2" charset="-122"/>
                <a:ea typeface="华文中宋" panose="02010600040101010101" pitchFamily="2" charset="-122"/>
                <a:sym typeface="+mn-ea"/>
              </a:rPr>
              <a:t>                        </a:t>
            </a:r>
            <a:r>
              <a:rPr lang="zh-CN" altLang="en-US" sz="2800">
                <a:solidFill>
                  <a:schemeClr val="tx1"/>
                </a:solidFill>
                <a:latin typeface="华文中宋" panose="02010600040101010101" pitchFamily="2" charset="-122"/>
                <a:ea typeface="华文中宋" panose="02010600040101010101" pitchFamily="2" charset="-122"/>
                <a:sym typeface="+mn-ea"/>
              </a:rPr>
              <a:t>凿空西域，开辟丝绸之路，加强中西交流。</a:t>
            </a:r>
            <a:endParaRPr lang="zh-CN" altLang="en-US" sz="2800">
              <a:solidFill>
                <a:schemeClr val="tx1"/>
              </a:solidFill>
              <a:latin typeface="华文中宋" panose="02010600040101010101" pitchFamily="2" charset="-122"/>
              <a:ea typeface="华文中宋" panose="02010600040101010101" pitchFamily="2" charset="-122"/>
              <a:sym typeface="+mn-ea"/>
            </a:endParaRPr>
          </a:p>
        </p:txBody>
      </p:sp>
      <p:sp>
        <p:nvSpPr>
          <p:cNvPr id="19" name="文本框 18"/>
          <p:cNvSpPr txBox="1"/>
          <p:nvPr/>
        </p:nvSpPr>
        <p:spPr>
          <a:xfrm>
            <a:off x="322580" y="2409825"/>
            <a:ext cx="2920365" cy="542925"/>
          </a:xfrm>
          <a:prstGeom prst="rect">
            <a:avLst/>
          </a:prstGeom>
          <a:noFill/>
        </p:spPr>
        <p:txBody>
          <a:bodyPr wrap="square" rtlCol="0" anchor="t">
            <a:spAutoFit/>
          </a:bodyPr>
          <a:lstStyle/>
          <a:p>
            <a:pPr>
              <a:lnSpc>
                <a:spcPct val="105000"/>
              </a:lnSpc>
            </a:pPr>
            <a:r>
              <a:rPr lang="zh-CN" altLang="en-US" sz="2800" b="1">
                <a:solidFill>
                  <a:srgbClr val="3A1C26"/>
                </a:solidFill>
                <a:latin typeface="华文中宋" panose="02010600040101010101" pitchFamily="2" charset="-122"/>
                <a:ea typeface="华文中宋" panose="02010600040101010101" pitchFamily="2" charset="-122"/>
                <a:sym typeface="+mn-ea"/>
              </a:rPr>
              <a:t>①张骞出使西域：</a:t>
            </a:r>
            <a:endParaRPr lang="zh-CN" altLang="en-US" sz="2800" b="1">
              <a:solidFill>
                <a:srgbClr val="3A1C26"/>
              </a:solidFill>
              <a:latin typeface="华文中宋" panose="02010600040101010101" pitchFamily="2" charset="-122"/>
              <a:ea typeface="华文中宋" panose="02010600040101010101" pitchFamily="2" charset="-122"/>
              <a:sym typeface="+mn-ea"/>
            </a:endParaRPr>
          </a:p>
        </p:txBody>
      </p:sp>
      <p:sp>
        <p:nvSpPr>
          <p:cNvPr id="21" name="文本框 20"/>
          <p:cNvSpPr txBox="1"/>
          <p:nvPr/>
        </p:nvSpPr>
        <p:spPr>
          <a:xfrm>
            <a:off x="76835" y="4793615"/>
            <a:ext cx="235775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rPr>
              <a:t>）南方：</a:t>
            </a:r>
            <a:endParaRPr lang="zh-CN" altLang="en-US" sz="2800" b="1">
              <a:solidFill>
                <a:srgbClr val="3A1C26"/>
              </a:solidFill>
              <a:latin typeface="华文中宋" panose="02010600040101010101" pitchFamily="2" charset="-122"/>
              <a:ea typeface="华文中宋" panose="02010600040101010101" pitchFamily="2" charset="-122"/>
            </a:endParaRPr>
          </a:p>
        </p:txBody>
      </p:sp>
      <p:pic>
        <p:nvPicPr>
          <p:cNvPr id="100" name="图片 99"/>
          <p:cNvPicPr/>
          <p:nvPr/>
        </p:nvPicPr>
        <p:blipFill>
          <a:blip r:embed="rId18">
            <a:clrChange>
              <a:clrFrom>
                <a:srgbClr val="FFFFFF">
                  <a:alpha val="100000"/>
                </a:srgbClr>
              </a:clrFrom>
              <a:clrTo>
                <a:srgbClr val="FFFFFF">
                  <a:alpha val="100000"/>
                  <a:alpha val="0"/>
                </a:srgbClr>
              </a:clrTo>
            </a:clrChange>
          </a:blip>
          <a:stretch>
            <a:fillRect/>
          </a:stretch>
        </p:blipFill>
        <p:spPr>
          <a:xfrm>
            <a:off x="8260715" y="211455"/>
            <a:ext cx="3532505" cy="2106295"/>
          </a:xfrm>
          <a:prstGeom prst="rect">
            <a:avLst/>
          </a:prstGeom>
          <a:noFill/>
          <a:ln w="9525">
            <a:noFill/>
          </a:ln>
        </p:spPr>
      </p:pic>
      <p:sp>
        <p:nvSpPr>
          <p:cNvPr id="22" name="文本框 21"/>
          <p:cNvSpPr txBox="1"/>
          <p:nvPr/>
        </p:nvSpPr>
        <p:spPr>
          <a:xfrm>
            <a:off x="1979930" y="4810125"/>
            <a:ext cx="6151880" cy="521970"/>
          </a:xfrm>
          <a:prstGeom prst="rect">
            <a:avLst/>
          </a:prstGeom>
          <a:noFill/>
        </p:spPr>
        <p:txBody>
          <a:bodyPr wrap="square" rtlCol="0" anchor="t">
            <a:spAutoFit/>
          </a:bodyPr>
          <a:lstStyle/>
          <a:p>
            <a:r>
              <a:rPr lang="zh-CN" altLang="en-US" sz="2800">
                <a:solidFill>
                  <a:schemeClr val="tx1"/>
                </a:solidFill>
                <a:latin typeface="华文中宋" panose="02010600040101010101" pitchFamily="2" charset="-122"/>
                <a:ea typeface="华文中宋" panose="02010600040101010101" pitchFamily="2" charset="-122"/>
                <a:sym typeface="+mn-ea"/>
              </a:rPr>
              <a:t>治理东南、西南少数民族地区。</a:t>
            </a:r>
            <a:endParaRPr lang="zh-CN" altLang="en-US" sz="2800">
              <a:solidFill>
                <a:schemeClr val="tx1"/>
              </a:solidFill>
              <a:latin typeface="华文中宋" panose="02010600040101010101" pitchFamily="2" charset="-122"/>
              <a:ea typeface="华文中宋" panose="02010600040101010101" pitchFamily="2" charset="-122"/>
              <a:sym typeface="+mn-ea"/>
            </a:endParaRPr>
          </a:p>
        </p:txBody>
      </p:sp>
      <p:sp>
        <p:nvSpPr>
          <p:cNvPr id="23" name="文本框 22"/>
          <p:cNvSpPr txBox="1"/>
          <p:nvPr/>
        </p:nvSpPr>
        <p:spPr>
          <a:xfrm>
            <a:off x="76835" y="5259705"/>
            <a:ext cx="235775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rPr>
              <a:t>）东北：</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40" name="文本框 39"/>
          <p:cNvSpPr txBox="1"/>
          <p:nvPr/>
        </p:nvSpPr>
        <p:spPr>
          <a:xfrm>
            <a:off x="1979930" y="5259705"/>
            <a:ext cx="249618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设护乌桓</a:t>
            </a:r>
            <a:r>
              <a:rPr lang="zh-CN" altLang="en-US" sz="2800">
                <a:solidFill>
                  <a:srgbClr val="C00000"/>
                </a:solidFill>
                <a:latin typeface="华文中宋" panose="02010600040101010101" pitchFamily="2" charset="-122"/>
                <a:ea typeface="华文中宋" panose="02010600040101010101" pitchFamily="2" charset="-122"/>
                <a:sym typeface="+mn-ea"/>
              </a:rPr>
              <a:t>校尉</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sp>
        <p:nvSpPr>
          <p:cNvPr id="24" name="文本框 23"/>
          <p:cNvSpPr txBox="1"/>
          <p:nvPr/>
        </p:nvSpPr>
        <p:spPr>
          <a:xfrm>
            <a:off x="76835" y="5756910"/>
            <a:ext cx="301561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5</a:t>
            </a:r>
            <a:r>
              <a:rPr lang="zh-CN" altLang="en-US" sz="2800" b="1">
                <a:solidFill>
                  <a:srgbClr val="3A1C26"/>
                </a:solidFill>
                <a:latin typeface="华文中宋" panose="02010600040101010101" pitchFamily="2" charset="-122"/>
                <a:ea typeface="华文中宋" panose="02010600040101010101" pitchFamily="2" charset="-122"/>
              </a:rPr>
              <a:t>）边疆政策：</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25" name="文本框 24"/>
          <p:cNvSpPr txBox="1"/>
          <p:nvPr/>
        </p:nvSpPr>
        <p:spPr>
          <a:xfrm>
            <a:off x="2775585" y="5753735"/>
            <a:ext cx="2033905" cy="521970"/>
          </a:xfrm>
          <a:prstGeom prst="rect">
            <a:avLst/>
          </a:prstGeom>
          <a:noFill/>
        </p:spPr>
        <p:txBody>
          <a:bodyPr wrap="square" rtlCol="0" anchor="t">
            <a:spAutoFit/>
          </a:bodyPr>
          <a:lstStyle/>
          <a:p>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屯戍政策</a:t>
            </a:r>
            <a:endPar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8" name="文本框 27"/>
          <p:cNvSpPr txBox="1"/>
          <p:nvPr/>
        </p:nvSpPr>
        <p:spPr>
          <a:xfrm>
            <a:off x="6747510" y="6226175"/>
            <a:ext cx="246443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r>
              <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rPr>
              <a:t>分民屯和军屯</a:t>
            </a:r>
            <a:endParaRPr lang="zh-CN"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楷体" panose="02010609060101010101" charset="-122"/>
              <a:sym typeface="+mn-ea"/>
            </a:endParaRPr>
          </a:p>
        </p:txBody>
      </p:sp>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10" grpId="0"/>
      <p:bldP spid="10" grpId="1"/>
      <p:bldP spid="4" grpId="0"/>
      <p:bldP spid="4" grpId="1"/>
      <p:bldP spid="37" grpId="0"/>
      <p:bldP spid="37" grpId="1"/>
      <p:bldP spid="11" grpId="0"/>
      <p:bldP spid="11" grpId="1"/>
      <p:bldP spid="13" grpId="0"/>
      <p:bldP spid="13" grpId="1"/>
      <p:bldP spid="14" grpId="0"/>
      <p:bldP spid="14" grpId="1"/>
      <p:bldP spid="19" grpId="0"/>
      <p:bldP spid="19" grpId="1"/>
      <p:bldP spid="21" grpId="0"/>
      <p:bldP spid="21" grpId="1"/>
      <p:bldP spid="22" grpId="0"/>
      <p:bldP spid="22" grpId="1"/>
      <p:bldP spid="23" grpId="0"/>
      <p:bldP spid="23" grpId="1"/>
      <p:bldP spid="40" grpId="0"/>
      <p:bldP spid="40" grpId="1"/>
      <p:bldP spid="24" grpId="0"/>
      <p:bldP spid="24" grpId="1"/>
      <p:bldP spid="25" grpId="1"/>
      <p:bldP spid="28" grpId="0" animBg="1"/>
      <p:bldP spid="2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、政治：</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三、西汉的衰亡</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（一）原因</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1890395" y="1483360"/>
            <a:ext cx="3383280" cy="521970"/>
          </a:xfrm>
          <a:prstGeom prst="rect">
            <a:avLst/>
          </a:prstGeom>
          <a:noFill/>
        </p:spPr>
        <p:txBody>
          <a:bodyPr wrap="non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外戚</a:t>
            </a:r>
            <a:r>
              <a:rPr lang="zh-CN" altLang="en-US" sz="2800">
                <a:latin typeface="华文中宋" panose="02010600040101010101" pitchFamily="2" charset="-122"/>
                <a:ea typeface="华文中宋" panose="02010600040101010101" pitchFamily="2" charset="-122"/>
                <a:sym typeface="+mn-ea"/>
              </a:rPr>
              <a:t>干政，政治黑暗</a:t>
            </a:r>
            <a:endParaRPr lang="zh-CN" altLang="en-US" sz="2800">
              <a:latin typeface="华文中宋" panose="02010600040101010101" pitchFamily="2" charset="-122"/>
              <a:ea typeface="华文中宋" panose="02010600040101010101" pitchFamily="2" charset="-122"/>
              <a:sym typeface="+mn-ea"/>
            </a:endParaRPr>
          </a:p>
        </p:txBody>
      </p:sp>
      <p:pic>
        <p:nvPicPr>
          <p:cNvPr id="104" name="图片 103"/>
          <p:cNvPicPr/>
          <p:nvPr/>
        </p:nvPicPr>
        <p:blipFill>
          <a:blip r:embed="rId3"/>
          <a:srcRect r="40199"/>
          <a:stretch>
            <a:fillRect/>
          </a:stretch>
        </p:blipFill>
        <p:spPr>
          <a:xfrm>
            <a:off x="610235" y="2005330"/>
            <a:ext cx="1851660" cy="1997710"/>
          </a:xfrm>
          <a:prstGeom prst="rect">
            <a:avLst/>
          </a:prstGeom>
          <a:noFill/>
          <a:ln w="9525">
            <a:noFill/>
          </a:ln>
        </p:spPr>
      </p:pic>
      <p:sp>
        <p:nvSpPr>
          <p:cNvPr id="25" name="文本框 24"/>
          <p:cNvSpPr txBox="1"/>
          <p:nvPr/>
        </p:nvSpPr>
        <p:spPr>
          <a:xfrm>
            <a:off x="2527300" y="2096770"/>
            <a:ext cx="1077595" cy="1899285"/>
          </a:xfrm>
          <a:prstGeom prst="rect">
            <a:avLst/>
          </a:prstGeom>
          <a:noFill/>
        </p:spPr>
        <p:txBody>
          <a:bodyPr wrap="square" rtlCol="0">
            <a:spAutoFit/>
          </a:bodyPr>
          <a:lstStyle/>
          <a:p>
            <a:pPr>
              <a:lnSpc>
                <a:spcPct val="140000"/>
              </a:lnSpc>
            </a:pPr>
            <a:r>
              <a:rPr lang="zh-CN" altLang="en-US" sz="2800" b="1">
                <a:latin typeface="楷体" panose="02010609060101010101" charset="-122"/>
                <a:ea typeface="楷体" panose="02010609060101010101" charset="-122"/>
              </a:rPr>
              <a:t>外戚</a:t>
            </a:r>
            <a:endParaRPr lang="zh-CN" altLang="en-US" sz="2800" b="1">
              <a:latin typeface="楷体" panose="02010609060101010101" charset="-122"/>
              <a:ea typeface="楷体" panose="02010609060101010101" charset="-122"/>
            </a:endParaRPr>
          </a:p>
          <a:p>
            <a:pPr>
              <a:lnSpc>
                <a:spcPct val="140000"/>
              </a:lnSpc>
            </a:pPr>
            <a:r>
              <a:rPr lang="zh-CN" altLang="en-US" sz="2800" b="1">
                <a:latin typeface="楷体" panose="02010609060101010101" charset="-122"/>
                <a:ea typeface="楷体" panose="02010609060101010101" charset="-122"/>
              </a:rPr>
              <a:t>宦官</a:t>
            </a:r>
            <a:endParaRPr lang="zh-CN" altLang="en-US" sz="2800" b="1">
              <a:latin typeface="楷体" panose="02010609060101010101" charset="-122"/>
              <a:ea typeface="楷体" panose="02010609060101010101" charset="-122"/>
            </a:endParaRPr>
          </a:p>
          <a:p>
            <a:pPr>
              <a:lnSpc>
                <a:spcPct val="140000"/>
              </a:lnSpc>
            </a:pPr>
            <a:r>
              <a:rPr lang="zh-CN" altLang="en-US" sz="2800" b="1">
                <a:latin typeface="楷体" panose="02010609060101010101" charset="-122"/>
                <a:ea typeface="楷体" panose="02010609060101010101" charset="-122"/>
              </a:rPr>
              <a:t>官僚</a:t>
            </a:r>
            <a:endParaRPr lang="zh-CN" altLang="en-US" sz="2800" b="1">
              <a:latin typeface="楷体" panose="02010609060101010101" charset="-122"/>
              <a:ea typeface="楷体" panose="02010609060101010101" charset="-122"/>
            </a:endParaRPr>
          </a:p>
        </p:txBody>
      </p:sp>
      <p:sp>
        <p:nvSpPr>
          <p:cNvPr id="2" name="右大括号 1"/>
          <p:cNvSpPr/>
          <p:nvPr/>
        </p:nvSpPr>
        <p:spPr>
          <a:xfrm>
            <a:off x="3434080" y="2331085"/>
            <a:ext cx="241935" cy="954405"/>
          </a:xfrm>
          <a:prstGeom prst="rightBrace">
            <a:avLst/>
          </a:prstGeom>
          <a:ln>
            <a:solidFill>
              <a:srgbClr val="C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7" name="文本框 36"/>
          <p:cNvSpPr txBox="1"/>
          <p:nvPr/>
        </p:nvSpPr>
        <p:spPr>
          <a:xfrm>
            <a:off x="3950335" y="2482215"/>
            <a:ext cx="4201160" cy="521970"/>
          </a:xfrm>
          <a:prstGeom prst="rect">
            <a:avLst/>
          </a:prstGeom>
          <a:noFill/>
          <a:ln>
            <a:solidFill>
              <a:srgbClr val="C00000"/>
            </a:solidFill>
          </a:ln>
        </p:spPr>
        <p:txBody>
          <a:bodyPr wrap="square" rtlCol="0">
            <a:spAutoFit/>
          </a:bodyPr>
          <a:lstStyle/>
          <a:p>
            <a:r>
              <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rPr>
              <a:t>无参政合法性，皇帝亲信</a:t>
            </a:r>
            <a:endPar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endParaRPr>
          </a:p>
        </p:txBody>
      </p:sp>
      <p:cxnSp>
        <p:nvCxnSpPr>
          <p:cNvPr id="3" name="直接箭头连接符 2"/>
          <p:cNvCxnSpPr/>
          <p:nvPr/>
        </p:nvCxnSpPr>
        <p:spPr>
          <a:xfrm>
            <a:off x="3434080" y="3691255"/>
            <a:ext cx="417195" cy="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3960495" y="3429000"/>
            <a:ext cx="3483610" cy="489585"/>
          </a:xfrm>
          <a:prstGeom prst="rect">
            <a:avLst/>
          </a:prstGeom>
          <a:noFill/>
          <a:ln>
            <a:solidFill>
              <a:srgbClr val="C00000"/>
            </a:solidFill>
          </a:ln>
        </p:spPr>
        <p:txBody>
          <a:bodyPr wrap="square" rtlCol="0">
            <a:noAutofit/>
          </a:bodyPr>
          <a:lstStyle/>
          <a:p>
            <a:r>
              <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rPr>
              <a:t>合法参政，治国主力</a:t>
            </a:r>
            <a:endPar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endParaRPr>
          </a:p>
        </p:txBody>
      </p:sp>
      <p:sp>
        <p:nvSpPr>
          <p:cNvPr id="6" name="文本框 5"/>
          <p:cNvSpPr txBox="1"/>
          <p:nvPr/>
        </p:nvSpPr>
        <p:spPr>
          <a:xfrm>
            <a:off x="5368925" y="1483360"/>
            <a:ext cx="6370955" cy="521970"/>
          </a:xfrm>
          <a:prstGeom prst="rect">
            <a:avLst/>
          </a:prstGeom>
          <a:solidFill>
            <a:srgbClr val="C00000"/>
          </a:solidFill>
          <a:ln>
            <a:solidFill>
              <a:srgbClr val="C00000"/>
            </a:solidFill>
          </a:ln>
          <a:effectLst>
            <a:outerShdw blurRad="50800" dist="38100" dir="2700000" algn="tl" rotWithShape="0">
              <a:prstClr val="black">
                <a:alpha val="40000"/>
              </a:prstClr>
            </a:outerShdw>
          </a:effectLst>
        </p:spPr>
        <p:txBody>
          <a:bodyPr wrap="square" rtlCol="0">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外戚干政、宦官专权是皇权强化的结果</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9" name="文本框 8"/>
          <p:cNvSpPr txBox="1"/>
          <p:nvPr/>
        </p:nvSpPr>
        <p:spPr>
          <a:xfrm>
            <a:off x="478155" y="4133215"/>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rPr>
              <a:t>、经济：</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1985645" y="4133215"/>
            <a:ext cx="3383280" cy="521970"/>
          </a:xfrm>
          <a:prstGeom prst="rect">
            <a:avLst/>
          </a:prstGeom>
          <a:noFill/>
        </p:spPr>
        <p:txBody>
          <a:bodyPr wrap="none" rtlCol="0" anchor="t">
            <a:spAutoFit/>
          </a:bodyPr>
          <a:lstStyle/>
          <a:p>
            <a:r>
              <a:rPr lang="zh-CN" altLang="en-US" sz="2800">
                <a:latin typeface="华文中宋" panose="02010600040101010101" pitchFamily="2" charset="-122"/>
                <a:ea typeface="华文中宋" panose="02010600040101010101" pitchFamily="2" charset="-122"/>
                <a:sym typeface="+mn-ea"/>
              </a:rPr>
              <a:t>土地</a:t>
            </a:r>
            <a:r>
              <a:rPr lang="zh-CN" altLang="en-US" sz="2800">
                <a:solidFill>
                  <a:srgbClr val="C00000"/>
                </a:solidFill>
                <a:latin typeface="华文中宋" panose="02010600040101010101" pitchFamily="2" charset="-122"/>
                <a:ea typeface="华文中宋" panose="02010600040101010101" pitchFamily="2" charset="-122"/>
                <a:sym typeface="+mn-ea"/>
              </a:rPr>
              <a:t>兼并</a:t>
            </a:r>
            <a:r>
              <a:rPr lang="zh-CN" altLang="en-US" sz="2800">
                <a:latin typeface="华文中宋" panose="02010600040101010101" pitchFamily="2" charset="-122"/>
                <a:ea typeface="华文中宋" panose="02010600040101010101" pitchFamily="2" charset="-122"/>
                <a:sym typeface="+mn-ea"/>
              </a:rPr>
              <a:t>，赋税沉重</a:t>
            </a:r>
            <a:endParaRPr lang="zh-CN" altLang="en-US" sz="2800">
              <a:latin typeface="华文中宋" panose="02010600040101010101" pitchFamily="2" charset="-122"/>
              <a:ea typeface="华文中宋" panose="02010600040101010101" pitchFamily="2" charset="-122"/>
              <a:sym typeface="+mn-ea"/>
            </a:endParaRPr>
          </a:p>
        </p:txBody>
      </p:sp>
      <p:grpSp>
        <p:nvGrpSpPr>
          <p:cNvPr id="14" name="组合 13"/>
          <p:cNvGrpSpPr/>
          <p:nvPr/>
        </p:nvGrpSpPr>
        <p:grpSpPr>
          <a:xfrm>
            <a:off x="478155" y="2639060"/>
            <a:ext cx="11614785" cy="3105785"/>
            <a:chOff x="753" y="4156"/>
            <a:chExt cx="18291" cy="4891"/>
          </a:xfrm>
        </p:grpSpPr>
        <p:sp>
          <p:nvSpPr>
            <p:cNvPr id="12" name="文本框 11"/>
            <p:cNvSpPr txBox="1"/>
            <p:nvPr/>
          </p:nvSpPr>
          <p:spPr>
            <a:xfrm>
              <a:off x="753" y="7547"/>
              <a:ext cx="17887" cy="1501"/>
            </a:xfrm>
            <a:prstGeom prst="rect">
              <a:avLst/>
            </a:prstGeom>
            <a:noFill/>
            <a:ln w="12700" cmpd="sng">
              <a:solidFill>
                <a:srgbClr val="A99CA1"/>
              </a:solidFill>
              <a:prstDash val="solid"/>
            </a:ln>
          </p:spPr>
          <p:txBody>
            <a:bodyPr wrap="square" rtlCol="0" anchor="t">
              <a:spAutoFit/>
            </a:bodyPr>
            <a:lstStyle/>
            <a:p>
              <a:r>
                <a:rPr lang="zh-CN" altLang="en-US" sz="2800" b="1">
                  <a:latin typeface="楷体" panose="02010609060101010101" charset="-122"/>
                  <a:ea typeface="楷体" panose="02010609060101010101" charset="-122"/>
                  <a:sym typeface="+mn-ea"/>
                </a:rPr>
                <a:t>土地通过</a:t>
              </a:r>
              <a:r>
                <a:rPr lang="zh-CN" altLang="en-US" sz="2800" b="1">
                  <a:solidFill>
                    <a:srgbClr val="C00000"/>
                  </a:solidFill>
                  <a:latin typeface="楷体" panose="02010609060101010101" charset="-122"/>
                  <a:ea typeface="楷体" panose="02010609060101010101" charset="-122"/>
                  <a:cs typeface="华文中宋" panose="02010600040101010101" pitchFamily="2" charset="-122"/>
                  <a:sym typeface="+mn-ea"/>
                </a:rPr>
                <a:t>抵押、买卖、赏赐、强占</a:t>
              </a:r>
              <a:r>
                <a:rPr lang="zh-CN" altLang="en-US" sz="2800" b="1">
                  <a:latin typeface="楷体" panose="02010609060101010101" charset="-122"/>
                  <a:ea typeface="楷体" panose="02010609060101010101" charset="-122"/>
                  <a:cs typeface="华文中宋" panose="02010600040101010101" pitchFamily="2" charset="-122"/>
                  <a:sym typeface="+mn-ea"/>
                </a:rPr>
                <a:t>等方式</a:t>
              </a:r>
              <a:r>
                <a:rPr lang="zh-CN" altLang="en-US" sz="2800" b="1">
                  <a:solidFill>
                    <a:srgbClr val="C00000"/>
                  </a:solidFill>
                  <a:latin typeface="楷体" panose="02010609060101010101" charset="-122"/>
                  <a:ea typeface="楷体" panose="02010609060101010101" charset="-122"/>
                  <a:sym typeface="+mn-ea"/>
                </a:rPr>
                <a:t>愈来愈</a:t>
              </a:r>
              <a:r>
                <a:rPr lang="zh-CN" altLang="en-US" sz="2800" b="1" u="sng">
                  <a:solidFill>
                    <a:srgbClr val="C00000"/>
                  </a:solidFill>
                  <a:latin typeface="楷体" panose="02010609060101010101" charset="-122"/>
                  <a:ea typeface="楷体" panose="02010609060101010101" charset="-122"/>
                  <a:sym typeface="+mn-ea"/>
                </a:rPr>
                <a:t>集中</a:t>
              </a:r>
              <a:r>
                <a:rPr lang="zh-CN" altLang="en-US" sz="2800" b="1">
                  <a:solidFill>
                    <a:srgbClr val="C00000"/>
                  </a:solidFill>
                  <a:latin typeface="楷体" panose="02010609060101010101" charset="-122"/>
                  <a:ea typeface="楷体" panose="02010609060101010101" charset="-122"/>
                  <a:sym typeface="+mn-ea"/>
                </a:rPr>
                <a:t>到少数大地主、大官僚</a:t>
              </a:r>
              <a:r>
                <a:rPr lang="zh-CN" altLang="en-US" sz="2800" b="1">
                  <a:latin typeface="楷体" panose="02010609060101010101" charset="-122"/>
                  <a:ea typeface="楷体" panose="02010609060101010101" charset="-122"/>
                  <a:sym typeface="+mn-ea"/>
                </a:rPr>
                <a:t>手中，而</a:t>
              </a:r>
              <a:r>
                <a:rPr lang="zh-CN" altLang="en-US" sz="2800" b="1">
                  <a:solidFill>
                    <a:srgbClr val="C00000"/>
                  </a:solidFill>
                  <a:latin typeface="楷体" panose="02010609060101010101" charset="-122"/>
                  <a:ea typeface="楷体" panose="02010609060101010101" charset="-122"/>
                  <a:sym typeface="+mn-ea"/>
                </a:rPr>
                <a:t>农民</a:t>
              </a:r>
              <a:r>
                <a:rPr lang="zh-CN" altLang="en-US" sz="2800" b="1">
                  <a:latin typeface="楷体" panose="02010609060101010101" charset="-122"/>
                  <a:ea typeface="楷体" panose="02010609060101010101" charset="-122"/>
                  <a:sym typeface="+mn-ea"/>
                </a:rPr>
                <a:t>则越来越多地</a:t>
              </a:r>
              <a:r>
                <a:rPr lang="zh-CN" altLang="en-US" sz="2800" b="1">
                  <a:solidFill>
                    <a:srgbClr val="C00000"/>
                  </a:solidFill>
                  <a:latin typeface="楷体" panose="02010609060101010101" charset="-122"/>
                  <a:ea typeface="楷体" panose="02010609060101010101" charset="-122"/>
                  <a:sym typeface="+mn-ea"/>
                </a:rPr>
                <a:t>丧失土地</a:t>
              </a:r>
              <a:r>
                <a:rPr lang="zh-CN" altLang="en-US" sz="2800" b="1">
                  <a:latin typeface="楷体" panose="02010609060101010101" charset="-122"/>
                  <a:ea typeface="楷体" panose="02010609060101010101" charset="-122"/>
                  <a:sym typeface="+mn-ea"/>
                </a:rPr>
                <a:t>，甚至根本</a:t>
              </a:r>
              <a:r>
                <a:rPr lang="zh-CN" altLang="en-US" sz="2800" b="1">
                  <a:solidFill>
                    <a:srgbClr val="C00000"/>
                  </a:solidFill>
                  <a:latin typeface="楷体" panose="02010609060101010101" charset="-122"/>
                  <a:ea typeface="楷体" panose="02010609060101010101" charset="-122"/>
                  <a:sym typeface="+mn-ea"/>
                </a:rPr>
                <a:t>没有土地</a:t>
              </a:r>
              <a:r>
                <a:rPr lang="zh-CN" altLang="en-US" sz="2800" b="1">
                  <a:latin typeface="楷体" panose="02010609060101010101" charset="-122"/>
                  <a:ea typeface="楷体" panose="02010609060101010101" charset="-122"/>
                  <a:sym typeface="+mn-ea"/>
                </a:rPr>
                <a:t>。</a:t>
              </a:r>
              <a:endParaRPr lang="zh-CN" altLang="en-US" sz="2800" b="1">
                <a:latin typeface="楷体" panose="02010609060101010101" charset="-122"/>
                <a:ea typeface="楷体" panose="02010609060101010101" charset="-122"/>
                <a:sym typeface="+mn-ea"/>
              </a:endParaRPr>
            </a:p>
          </p:txBody>
        </p:sp>
        <p:pic>
          <p:nvPicPr>
            <p:cNvPr id="105" name="图片 104"/>
            <p:cNvPicPr/>
            <p:nvPr/>
          </p:nvPicPr>
          <p:blipFill>
            <a:blip r:embed="rId4"/>
            <a:srcRect t="32667" r="57839"/>
            <a:stretch>
              <a:fillRect/>
            </a:stretch>
          </p:blipFill>
          <p:spPr>
            <a:xfrm>
              <a:off x="14842" y="4156"/>
              <a:ext cx="4202" cy="3788"/>
            </a:xfrm>
            <a:prstGeom prst="rect">
              <a:avLst/>
            </a:prstGeom>
            <a:noFill/>
            <a:ln w="9525">
              <a:noFill/>
            </a:ln>
          </p:spPr>
        </p:pic>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 grpId="0"/>
      <p:bldP spid="5" grpId="1"/>
      <p:bldP spid="4" grpId="0"/>
      <p:bldP spid="4" grpId="1"/>
      <p:bldP spid="25" grpId="0"/>
      <p:bldP spid="25" grpId="1"/>
      <p:bldP spid="2" grpId="0" animBg="1"/>
      <p:bldP spid="2" grpId="1" animBg="1"/>
      <p:bldP spid="37" grpId="0" animBg="1"/>
      <p:bldP spid="37" grpId="1" animBg="1"/>
      <p:bldP spid="26" grpId="0" animBg="1"/>
      <p:bldP spid="26" grpId="1" animBg="1"/>
      <p:bldP spid="6" grpId="0" animBg="1"/>
      <p:bldP spid="6" grpId="1" animBg="1"/>
      <p:bldP spid="9" grpId="0"/>
      <p:bldP spid="9"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三、西汉的衰亡</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6387" name="文本框 3"/>
          <p:cNvSpPr txBox="1"/>
          <p:nvPr/>
        </p:nvSpPr>
        <p:spPr>
          <a:xfrm>
            <a:off x="466090" y="958850"/>
            <a:ext cx="3542665" cy="521970"/>
          </a:xfrm>
          <a:prstGeom prst="rect">
            <a:avLst/>
          </a:prstGeom>
          <a:solidFill>
            <a:srgbClr val="A99CA1"/>
          </a:solidFill>
          <a:ln w="9525">
            <a:noFill/>
          </a:ln>
          <a:effectLst>
            <a:outerShdw blurRad="50800" dist="38100" dir="2700000" algn="tl" rotWithShape="0">
              <a:prstClr val="black">
                <a:alpha val="40000"/>
              </a:prstClr>
            </a:outerShdw>
          </a:effectLst>
        </p:spPr>
        <p:txBody>
          <a:bodyPr wrap="square">
            <a:sp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chemeClr val="tx1"/>
                </a:solidFill>
                <a:latin typeface="Calibri" panose="020F0502020204030204"/>
                <a:cs typeface="Arial" panose="020B0604020202020204" pitchFamily="34" charset="0"/>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400">
                <a:solidFill>
                  <a:schemeClr val="tx1"/>
                </a:solidFill>
                <a:latin typeface="Calibri" panose="020F0502020204030204"/>
                <a:cs typeface="Arial" panose="020B0604020202020204" pitchFamily="34" charset="0"/>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a:solidFill>
                  <a:schemeClr val="tx1"/>
                </a:solidFill>
                <a:latin typeface="Calibri" panose="020F0502020204030204"/>
                <a:cs typeface="Arial" panose="020B0604020202020204" pitchFamily="34" charset="0"/>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a:solidFill>
                  <a:schemeClr val="tx1"/>
                </a:solidFill>
                <a:latin typeface="Calibri" panose="020F0502020204030204"/>
                <a:cs typeface="Arial" panose="020B0604020202020204" pitchFamily="34" charset="0"/>
              </a:defRPr>
            </a:lvl5pPr>
          </a:lstStyle>
          <a:p>
            <a:pPr marL="0" lvl="0" indent="0" eaLnBrk="1" hangingPunct="1">
              <a:lnSpc>
                <a:spcPct val="100000"/>
              </a:lnSpc>
              <a:spcBef>
                <a:spcPct val="0"/>
              </a:spcBef>
              <a:buSzTx/>
              <a:buFontTx/>
              <a:buNone/>
            </a:pPr>
            <a:r>
              <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知识补充：田庄经济</a:t>
            </a:r>
            <a:endParaRPr lang="zh-CN" altLang="en-US"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9" name="文本框 8"/>
          <p:cNvSpPr txBox="1"/>
          <p:nvPr/>
        </p:nvSpPr>
        <p:spPr>
          <a:xfrm>
            <a:off x="177165" y="1483360"/>
            <a:ext cx="2146300" cy="3709035"/>
          </a:xfrm>
          <a:prstGeom prst="rect">
            <a:avLst/>
          </a:prstGeom>
          <a:noFill/>
        </p:spPr>
        <p:txBody>
          <a:bodyPr wrap="square" rtlCol="0">
            <a:spAutoFit/>
          </a:bodyPr>
          <a:lstStyle/>
          <a:p>
            <a:pPr>
              <a:lnSpc>
                <a:spcPct val="120000"/>
              </a:lnSpc>
            </a:pPr>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）时间：</a:t>
            </a: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rPr>
              <a:t>）性质：</a:t>
            </a: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rPr>
              <a:t>）特点：</a:t>
            </a: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endParaRPr lang="zh-CN" altLang="en-US" sz="2800" b="1">
              <a:solidFill>
                <a:srgbClr val="3A1C26"/>
              </a:solidFill>
              <a:latin typeface="华文中宋" panose="02010600040101010101" pitchFamily="2" charset="-122"/>
              <a:ea typeface="华文中宋" panose="02010600040101010101" pitchFamily="2" charset="-122"/>
            </a:endParaRPr>
          </a:p>
          <a:p>
            <a:pPr>
              <a:lnSpc>
                <a:spcPct val="120000"/>
              </a:lnSpc>
            </a:pPr>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5</a:t>
            </a:r>
            <a:r>
              <a:rPr lang="zh-CN" altLang="en-US" sz="2800" b="1">
                <a:solidFill>
                  <a:srgbClr val="3A1C26"/>
                </a:solidFill>
                <a:latin typeface="华文中宋" panose="02010600040101010101" pitchFamily="2" charset="-122"/>
                <a:ea typeface="华文中宋" panose="02010600040101010101" pitchFamily="2" charset="-122"/>
              </a:rPr>
              <a:t>）评价：</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2159000" y="1536700"/>
            <a:ext cx="4559935" cy="521970"/>
          </a:xfrm>
          <a:prstGeom prst="rect">
            <a:avLst/>
          </a:prstGeom>
          <a:noFill/>
        </p:spPr>
        <p:txBody>
          <a:bodyPr wrap="square" rtlCol="0" anchor="t">
            <a:spAutoFit/>
          </a:bodyPr>
          <a:lstStyle/>
          <a:p>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西汉末年出现，东汉盛行。</a:t>
            </a:r>
            <a:endPar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1" name="文本框 10"/>
          <p:cNvSpPr txBox="1"/>
          <p:nvPr/>
        </p:nvSpPr>
        <p:spPr>
          <a:xfrm>
            <a:off x="466090" y="3532505"/>
            <a:ext cx="11666220" cy="1124585"/>
          </a:xfrm>
          <a:prstGeom prst="rect">
            <a:avLst/>
          </a:prstGeom>
          <a:noFill/>
        </p:spPr>
        <p:txBody>
          <a:bodyPr wrap="square" rtlCol="0" anchor="t">
            <a:spAutoFit/>
          </a:bodyPr>
          <a:lstStyle/>
          <a:p>
            <a:pPr>
              <a:lnSpc>
                <a:spcPct val="12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①规模较大、自给自足；②劳动者人身依附关系强；</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③聚族而居，有一定宗法色彩；④</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军事色彩</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，拥有家兵、筑有坞堡 。</a:t>
            </a:r>
            <a:endPar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endParaRPr>
          </a:p>
        </p:txBody>
      </p:sp>
      <p:sp>
        <p:nvSpPr>
          <p:cNvPr id="12" name="文本框 11"/>
          <p:cNvSpPr txBox="1"/>
          <p:nvPr/>
        </p:nvSpPr>
        <p:spPr>
          <a:xfrm>
            <a:off x="2159000" y="2033905"/>
            <a:ext cx="6096000" cy="521970"/>
          </a:xfrm>
          <a:prstGeom prst="rect">
            <a:avLst/>
          </a:prstGeom>
          <a:noFill/>
        </p:spPr>
        <p:txBody>
          <a:bodyPr wrap="square" rtlCol="0" anchor="t">
            <a:spAutoFit/>
          </a:bodyPr>
          <a:lstStyle/>
          <a:p>
            <a:pPr fontAlgn="ctr">
              <a:lnSpc>
                <a:spcPct val="100000"/>
              </a:lnSpc>
              <a:buNone/>
            </a:pPr>
            <a:r>
              <a:rPr lang="zh-CN" altLang="en-US" sz="2800">
                <a:latin typeface="华文中宋" panose="02010600040101010101" pitchFamily="2" charset="-122"/>
                <a:ea typeface="华文中宋" panose="02010600040101010101" pitchFamily="2" charset="-122"/>
                <a:sym typeface="+mn-ea"/>
              </a:rPr>
              <a:t>战乱及土地兼并，土地高度集中。</a:t>
            </a:r>
            <a:endParaRPr lang="zh-CN" altLang="en-US" sz="2800">
              <a:latin typeface="华文中宋" panose="02010600040101010101" pitchFamily="2" charset="-122"/>
              <a:ea typeface="华文中宋" panose="02010600040101010101" pitchFamily="2" charset="-122"/>
              <a:sym typeface="+mn-ea"/>
            </a:endParaRPr>
          </a:p>
        </p:txBody>
      </p:sp>
      <p:sp>
        <p:nvSpPr>
          <p:cNvPr id="14" name="文本框 13"/>
          <p:cNvSpPr txBox="1"/>
          <p:nvPr/>
        </p:nvSpPr>
        <p:spPr>
          <a:xfrm>
            <a:off x="2159000" y="2562225"/>
            <a:ext cx="7237730" cy="521970"/>
          </a:xfrm>
          <a:prstGeom prst="rect">
            <a:avLst/>
          </a:prstGeom>
          <a:noFill/>
        </p:spPr>
        <p:txBody>
          <a:bodyPr wrap="square" rtlCol="0" anchor="t">
            <a:spAutoFit/>
          </a:bodyPr>
          <a:lstStyle/>
          <a:p>
            <a:pPr>
              <a:lnSpc>
                <a:spcPct val="100000"/>
              </a:lnSpc>
            </a:pP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地主田庄的内部，是自给自足的</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自然经济</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6" name="文本框 15"/>
          <p:cNvSpPr txBox="1"/>
          <p:nvPr/>
        </p:nvSpPr>
        <p:spPr>
          <a:xfrm>
            <a:off x="379095" y="5106035"/>
            <a:ext cx="11787505" cy="1124585"/>
          </a:xfrm>
          <a:prstGeom prst="rect">
            <a:avLst/>
          </a:prstGeom>
          <a:noFill/>
        </p:spPr>
        <p:txBody>
          <a:bodyPr wrap="square" rtlCol="0" anchor="t">
            <a:spAutoFit/>
          </a:bodyPr>
          <a:lstStyle/>
          <a:p>
            <a:pPr defTabSz="457200">
              <a:lnSpc>
                <a:spcPct val="120000"/>
              </a:lnSpc>
            </a:pPr>
            <a:r>
              <a:rPr kumimoji="1" lang="zh-CN" sz="2800" kern="0" smtClean="0">
                <a:latin typeface="华文中宋" panose="02010600040101010101" pitchFamily="2" charset="-122"/>
                <a:ea typeface="华文中宋" panose="02010600040101010101" pitchFamily="2" charset="-122"/>
                <a:cs typeface="华文中宋" panose="02010600040101010101" pitchFamily="2" charset="-122"/>
                <a:sym typeface="+mn-ea"/>
              </a:rPr>
              <a:t>①多种经营，规模较大，有利于农业生产，有一定进步性；</a:t>
            </a:r>
            <a:endParaRPr kumimoji="1" lang="zh-CN" sz="2800" kern="0"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defTabSz="457200">
              <a:lnSpc>
                <a:spcPct val="120000"/>
              </a:lnSpc>
            </a:pPr>
            <a:r>
              <a:rPr kumimoji="1" lang="zh-CN" sz="2800" kern="0" smtClean="0">
                <a:latin typeface="华文中宋" panose="02010600040101010101" pitchFamily="2" charset="-122"/>
                <a:ea typeface="华文中宋" panose="02010600040101010101" pitchFamily="2" charset="-122"/>
                <a:cs typeface="华文中宋" panose="02010600040101010101" pitchFamily="2" charset="-122"/>
                <a:sym typeface="+mn-ea"/>
              </a:rPr>
              <a:t>②影响国家赋税收入，且</a:t>
            </a:r>
            <a:r>
              <a:rPr kumimoji="1"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ea"/>
              </a:rPr>
              <a:t>带有私人武装，易形成封建割据，威胁中央集权。</a:t>
            </a:r>
            <a:endParaRPr kumimoji="1"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17" name="图片 16"/>
          <p:cNvPicPr>
            <a:picLocks noChangeAspect="1"/>
          </p:cNvPicPr>
          <p:nvPr/>
        </p:nvPicPr>
        <p:blipFill>
          <a:blip r:embed="rId3">
            <a:clrChange>
              <a:clrFrom>
                <a:srgbClr val="FFFFFF">
                  <a:alpha val="100000"/>
                </a:srgbClr>
              </a:clrFrom>
              <a:clrTo>
                <a:srgbClr val="FFFFFF">
                  <a:alpha val="100000"/>
                  <a:alpha val="0"/>
                </a:srgbClr>
              </a:clrTo>
            </a:clrChange>
          </a:blip>
          <a:srcRect r="14564"/>
          <a:stretch>
            <a:fillRect/>
          </a:stretch>
        </p:blipFill>
        <p:spPr>
          <a:xfrm>
            <a:off x="9016365" y="339090"/>
            <a:ext cx="2799080" cy="288671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4" grpId="0"/>
      <p:bldP spid="14" grpId="1"/>
      <p:bldP spid="16" grpId="0"/>
      <p:bldP spid="1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1315" y="939800"/>
            <a:ext cx="11414125" cy="2489200"/>
          </a:xfrm>
          <a:prstGeom prst="rect">
            <a:avLst/>
          </a:prstGeom>
          <a:noFill/>
        </p:spPr>
        <p:txBody>
          <a:bodyPr wrap="square" rtlCol="0" anchor="t">
            <a:spAutoFit/>
          </a:bodyPr>
          <a:lstStyle/>
          <a:p>
            <a:pPr defTabSz="685800">
              <a:lnSpc>
                <a:spcPct val="13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10</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2016</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全国卷）</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下图为汉代画像砖中的农事图。此图可以用来说明当时</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 　　　　　　 </a:t>
            </a:r>
            <a:endParaRPr lang="zh-CN" altLang="en-US" sz="2400" dirty="0">
              <a:latin typeface="黑体" panose="02010609060101010101" pitchFamily="49" charset="-122"/>
              <a:ea typeface="黑体" panose="02010609060101010101" pitchFamily="49" charset="-122"/>
              <a:cs typeface="黑体" panose="02010609060101010101" pitchFamily="49" charset="-122"/>
            </a:endParaRPr>
          </a:p>
          <a:p>
            <a:pPr defTabSz="685800">
              <a:lnSpc>
                <a:spcPct val="130000"/>
              </a:lnSpc>
            </a:pP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个体农户的生产劳作状态</a:t>
            </a:r>
            <a:endParaRPr lang="zh-CN" altLang="en-US"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defTabSz="685800">
              <a:lnSpc>
                <a:spcPct val="130000"/>
              </a:lnSpc>
            </a:pPr>
            <a:r>
              <a:rPr lang="en-US" altLang="zh-CN" sz="2400">
                <a:latin typeface="黑体" panose="02010609060101010101" pitchFamily="49" charset="-122"/>
                <a:ea typeface="黑体" panose="02010609060101010101" pitchFamily="49" charset="-122"/>
                <a:cs typeface="黑体" panose="02010609060101010101" pitchFamily="49" charset="-122"/>
                <a:sym typeface="+mn-ea"/>
              </a:rPr>
              <a:t>B.</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精耕细作农业的不断发展</a:t>
            </a:r>
            <a:endParaRPr lang="zh-CN" altLang="en-US"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defTabSz="685800">
              <a:lnSpc>
                <a:spcPct val="130000"/>
              </a:lnSpc>
            </a:pPr>
            <a:r>
              <a:rPr lang="en-US" altLang="zh-CN" sz="2400">
                <a:latin typeface="黑体" panose="02010609060101010101" pitchFamily="49" charset="-122"/>
                <a:ea typeface="黑体" panose="02010609060101010101" pitchFamily="49" charset="-122"/>
                <a:cs typeface="黑体" panose="02010609060101010101" pitchFamily="49" charset="-122"/>
                <a:sym typeface="+mn-ea"/>
              </a:rPr>
              <a:t>C.</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土地公有制下的集体劳作</a:t>
            </a:r>
            <a:endParaRPr lang="zh-CN" altLang="en-US"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defTabSz="685800">
              <a:lnSpc>
                <a:spcPct val="130000"/>
              </a:lnSpc>
            </a:pPr>
            <a:r>
              <a:rPr lang="en-US" altLang="zh-CN" sz="2400">
                <a:latin typeface="黑体" panose="02010609060101010101" pitchFamily="49" charset="-122"/>
                <a:ea typeface="黑体" panose="02010609060101010101" pitchFamily="49" charset="-122"/>
                <a:cs typeface="黑体" panose="02010609060101010101" pitchFamily="49" charset="-122"/>
                <a:sym typeface="+mn-ea"/>
              </a:rPr>
              <a:t>D.</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大地主田庄上的生产情形</a:t>
            </a:r>
            <a:endParaRPr lang="zh-CN" altLang="en-US" sz="2400" dirty="0">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566277" name="F16SGKTQGILS1.eps"/>
          <p:cNvPicPr>
            <a:picLocks noChangeAspect="1"/>
          </p:cNvPicPr>
          <p:nvPr>
            <p:custDataLst>
              <p:tags r:id="rId1"/>
            </p:custDataLst>
          </p:nvPr>
        </p:nvPicPr>
        <p:blipFill>
          <a:blip r:embed="rId2"/>
          <a:stretch>
            <a:fillRect/>
          </a:stretch>
        </p:blipFill>
        <p:spPr>
          <a:xfrm>
            <a:off x="4928870" y="1454785"/>
            <a:ext cx="3609975" cy="2042160"/>
          </a:xfrm>
          <a:prstGeom prst="rect">
            <a:avLst/>
          </a:prstGeom>
          <a:noFill/>
          <a:ln w="9525">
            <a:noFill/>
          </a:ln>
        </p:spPr>
      </p:pic>
      <p:sp>
        <p:nvSpPr>
          <p:cNvPr id="7" name="矩形 6"/>
          <p:cNvSpPr/>
          <p:nvPr>
            <p:custDataLst>
              <p:tags r:id="rId3"/>
            </p:custDataLst>
          </p:nvPr>
        </p:nvSpPr>
        <p:spPr>
          <a:xfrm>
            <a:off x="10162540" y="158877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D</a:t>
            </a:r>
            <a:endParaRPr lang="en-US" altLang="zh-CN" sz="8800" b="1">
              <a:solidFill>
                <a:srgbClr val="C00000"/>
              </a:solidFill>
              <a:effectLst/>
            </a:endParaRPr>
          </a:p>
        </p:txBody>
      </p:sp>
      <p:sp>
        <p:nvSpPr>
          <p:cNvPr id="2" name="圆角矩形 1"/>
          <p:cNvSpPr/>
          <p:nvPr>
            <p:custDataLst>
              <p:tags r:id="rId4"/>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三、西汉的衰亡</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1202" name="矩形 4"/>
          <p:cNvSpPr/>
          <p:nvPr>
            <p:custDataLst>
              <p:tags r:id="rId5"/>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8" name="文本框 7"/>
          <p:cNvSpPr txBox="1"/>
          <p:nvPr/>
        </p:nvSpPr>
        <p:spPr>
          <a:xfrm>
            <a:off x="361315" y="3549015"/>
            <a:ext cx="11414760" cy="2306320"/>
          </a:xfrm>
          <a:prstGeom prst="rect">
            <a:avLst/>
          </a:prstGeom>
          <a:noFill/>
        </p:spPr>
        <p:txBody>
          <a:bodyPr wrap="square" rtlCol="0" anchor="t">
            <a:spAutoFit/>
          </a:bodyPr>
          <a:lstStyle/>
          <a:p>
            <a:pPr indent="0" algn="just" fontAlgn="auto">
              <a:lnSpc>
                <a:spcPct val="120000"/>
              </a:lnSpc>
              <a:spcAft>
                <a:spcPct val="0"/>
              </a:spcAft>
            </a:pPr>
            <a:r>
              <a:rPr lang="en-US" altLang="zh-CN" sz="2400" kern="100" smtClean="0">
                <a:latin typeface="黑体" panose="02010609060101010101" pitchFamily="49" charset="-122"/>
                <a:ea typeface="黑体" panose="02010609060101010101" pitchFamily="49" charset="-122"/>
                <a:cs typeface="黑体" panose="02010609060101010101" pitchFamily="49" charset="-122"/>
                <a:sym typeface="+mn-ea"/>
              </a:rPr>
              <a:t>11</a:t>
            </a:r>
            <a:r>
              <a:rPr lang="zh-CN" altLang="en-US" sz="2400" kern="100" smtClean="0">
                <a:latin typeface="黑体" panose="02010609060101010101" pitchFamily="49" charset="-122"/>
                <a:ea typeface="黑体" panose="02010609060101010101" pitchFamily="49" charset="-122"/>
                <a:cs typeface="黑体" panose="02010609060101010101" pitchFamily="49" charset="-122"/>
                <a:sym typeface="+mn-ea"/>
              </a:rPr>
              <a:t>、</a:t>
            </a:r>
            <a:r>
              <a:rPr lang="zh-CN" altLang="zh-CN" sz="2400" kern="100" smtClean="0">
                <a:latin typeface="黑体" panose="02010609060101010101" pitchFamily="49" charset="-122"/>
                <a:ea typeface="黑体" panose="02010609060101010101" pitchFamily="49" charset="-122"/>
                <a:cs typeface="黑体" panose="02010609060101010101" pitchFamily="49" charset="-122"/>
                <a:sym typeface="+mn-ea"/>
              </a:rPr>
              <a:t>西</a:t>
            </a:r>
            <a:r>
              <a:rPr lang="zh-CN" altLang="zh-CN" sz="2400" kern="100">
                <a:latin typeface="黑体" panose="02010609060101010101" pitchFamily="49" charset="-122"/>
                <a:ea typeface="黑体" panose="02010609060101010101" pitchFamily="49" charset="-122"/>
                <a:cs typeface="黑体" panose="02010609060101010101" pitchFamily="49" charset="-122"/>
                <a:sym typeface="+mn-ea"/>
              </a:rPr>
              <a:t>汉末年以后，豪强地主建立了一种新型的农业生产组织形式——田庄，田庄内部自给自足。考古发现在东汉豪强地主的墓中有许多陶风车、陶水井、短辕一牛挽犁画像石、曲柄锄石刻、水利灌溉模型等陪葬品。这主要说</a:t>
            </a:r>
            <a:r>
              <a:rPr lang="zh-CN" altLang="zh-CN" sz="2400" kern="100" smtClean="0">
                <a:latin typeface="黑体" panose="02010609060101010101" pitchFamily="49" charset="-122"/>
                <a:ea typeface="黑体" panose="02010609060101010101" pitchFamily="49" charset="-122"/>
                <a:cs typeface="黑体" panose="02010609060101010101" pitchFamily="49" charset="-122"/>
                <a:sym typeface="+mn-ea"/>
              </a:rPr>
              <a:t>明（</a:t>
            </a:r>
            <a:r>
              <a:rPr lang="en-US" altLang="zh-CN" sz="2400" kern="100" smtClean="0">
                <a:latin typeface="黑体" panose="02010609060101010101" pitchFamily="49" charset="-122"/>
                <a:ea typeface="黑体" panose="02010609060101010101" pitchFamily="49" charset="-122"/>
                <a:cs typeface="黑体" panose="02010609060101010101" pitchFamily="49" charset="-122"/>
                <a:sym typeface="+mn-ea"/>
              </a:rPr>
              <a:t>   </a:t>
            </a:r>
            <a:r>
              <a:rPr lang="zh-CN" altLang="zh-CN" sz="2400" kern="100" smtClean="0">
                <a:latin typeface="黑体" panose="02010609060101010101" pitchFamily="49" charset="-122"/>
                <a:ea typeface="黑体" panose="02010609060101010101" pitchFamily="49" charset="-122"/>
                <a:cs typeface="黑体" panose="02010609060101010101" pitchFamily="49" charset="-122"/>
                <a:sym typeface="+mn-ea"/>
              </a:rPr>
              <a:t>）</a:t>
            </a:r>
            <a:endParaRPr lang="zh-CN" altLang="zh-CN" sz="2400" kern="1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just" fontAlgn="auto">
              <a:lnSpc>
                <a:spcPct val="120000"/>
              </a:lnSpc>
              <a:spcAft>
                <a:spcPct val="0"/>
              </a:spcAft>
            </a:pPr>
            <a:r>
              <a:rPr lang="en-US" altLang="zh-CN" sz="2400" kern="100">
                <a:latin typeface="黑体" panose="02010609060101010101" pitchFamily="49" charset="-122"/>
                <a:ea typeface="黑体" panose="02010609060101010101" pitchFamily="49" charset="-122"/>
                <a:cs typeface="黑体" panose="02010609060101010101" pitchFamily="49" charset="-122"/>
                <a:sym typeface="+mn-ea"/>
              </a:rPr>
              <a:t>A</a:t>
            </a:r>
            <a:r>
              <a:rPr lang="zh-CN" altLang="zh-CN" sz="2400" kern="100">
                <a:latin typeface="黑体" panose="02010609060101010101" pitchFamily="49" charset="-122"/>
                <a:ea typeface="黑体" panose="02010609060101010101" pitchFamily="49" charset="-122"/>
                <a:cs typeface="黑体" panose="02010609060101010101" pitchFamily="49" charset="-122"/>
                <a:sym typeface="+mn-ea"/>
              </a:rPr>
              <a:t>．田庄威胁个体经济发展</a:t>
            </a:r>
            <a:r>
              <a:rPr lang="en-US" altLang="zh-CN" sz="2400" kern="100">
                <a:latin typeface="黑体" panose="02010609060101010101" pitchFamily="49" charset="-122"/>
                <a:ea typeface="黑体" panose="02010609060101010101" pitchFamily="49" charset="-122"/>
                <a:cs typeface="黑体" panose="02010609060101010101" pitchFamily="49" charset="-122"/>
                <a:sym typeface="+mn-ea"/>
              </a:rPr>
              <a:t>                    B</a:t>
            </a:r>
            <a:r>
              <a:rPr lang="zh-CN" altLang="zh-CN" sz="2400" kern="100">
                <a:latin typeface="黑体" panose="02010609060101010101" pitchFamily="49" charset="-122"/>
                <a:ea typeface="黑体" panose="02010609060101010101" pitchFamily="49" charset="-122"/>
                <a:cs typeface="黑体" panose="02010609060101010101" pitchFamily="49" charset="-122"/>
                <a:sym typeface="+mn-ea"/>
              </a:rPr>
              <a:t>．汉代的土地兼并十分严重</a:t>
            </a:r>
            <a:endParaRPr lang="zh-CN" altLang="zh-CN" sz="2400" kern="10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just" fontAlgn="auto">
              <a:lnSpc>
                <a:spcPct val="120000"/>
              </a:lnSpc>
              <a:spcAft>
                <a:spcPct val="0"/>
              </a:spcAft>
            </a:pPr>
            <a:r>
              <a:rPr lang="en-US" altLang="zh-CN" sz="2400" kern="100">
                <a:latin typeface="黑体" panose="02010609060101010101" pitchFamily="49" charset="-122"/>
                <a:ea typeface="黑体" panose="02010609060101010101" pitchFamily="49" charset="-122"/>
                <a:cs typeface="黑体" panose="02010609060101010101" pitchFamily="49" charset="-122"/>
                <a:sym typeface="+mn-ea"/>
              </a:rPr>
              <a:t>C</a:t>
            </a:r>
            <a:r>
              <a:rPr lang="zh-CN" altLang="zh-CN" sz="2400" kern="100">
                <a:latin typeface="黑体" panose="02010609060101010101" pitchFamily="49" charset="-122"/>
                <a:ea typeface="黑体" panose="02010609060101010101" pitchFamily="49" charset="-122"/>
                <a:cs typeface="黑体" panose="02010609060101010101" pitchFamily="49" charset="-122"/>
                <a:sym typeface="+mn-ea"/>
              </a:rPr>
              <a:t>．汉代厚葬风气比较盛行</a:t>
            </a:r>
            <a:r>
              <a:rPr lang="en-US" altLang="zh-CN" sz="2400" kern="100">
                <a:latin typeface="黑体" panose="02010609060101010101" pitchFamily="49" charset="-122"/>
                <a:ea typeface="黑体" panose="02010609060101010101" pitchFamily="49" charset="-122"/>
                <a:cs typeface="黑体" panose="02010609060101010101" pitchFamily="49" charset="-122"/>
                <a:sym typeface="+mn-ea"/>
              </a:rPr>
              <a:t>                     D</a:t>
            </a:r>
            <a:r>
              <a:rPr lang="zh-CN" altLang="zh-CN" sz="2400" kern="100">
                <a:latin typeface="黑体" panose="02010609060101010101" pitchFamily="49" charset="-122"/>
                <a:ea typeface="黑体" panose="02010609060101010101" pitchFamily="49" charset="-122"/>
                <a:cs typeface="黑体" panose="02010609060101010101" pitchFamily="49" charset="-122"/>
                <a:sym typeface="+mn-ea"/>
              </a:rPr>
              <a:t>．田庄经济具有一定进步性</a:t>
            </a:r>
            <a:endParaRPr lang="zh-CN" altLang="zh-CN" sz="2400" kern="1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9" name="矩形 8"/>
          <p:cNvSpPr/>
          <p:nvPr>
            <p:custDataLst>
              <p:tags r:id="rId6"/>
            </p:custDataLst>
          </p:nvPr>
        </p:nvSpPr>
        <p:spPr>
          <a:xfrm>
            <a:off x="10300335" y="476631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D</a:t>
            </a:r>
            <a:endParaRPr lang="en-US" altLang="zh-CN" sz="8800" b="1">
              <a:solidFill>
                <a:srgbClr val="C00000"/>
              </a:solidFill>
              <a:effectLs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、政治：</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三、西汉的衰亡</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（一）原因</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1890395" y="1483360"/>
            <a:ext cx="3383280" cy="521970"/>
          </a:xfrm>
          <a:prstGeom prst="rect">
            <a:avLst/>
          </a:prstGeom>
          <a:noFill/>
        </p:spPr>
        <p:txBody>
          <a:bodyPr wrap="non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外戚</a:t>
            </a:r>
            <a:r>
              <a:rPr lang="zh-CN" altLang="en-US" sz="2800">
                <a:latin typeface="华文中宋" panose="02010600040101010101" pitchFamily="2" charset="-122"/>
                <a:ea typeface="华文中宋" panose="02010600040101010101" pitchFamily="2" charset="-122"/>
                <a:sym typeface="+mn-ea"/>
              </a:rPr>
              <a:t>干政，政治黑暗</a:t>
            </a:r>
            <a:endParaRPr lang="zh-CN" altLang="en-US" sz="2800">
              <a:latin typeface="华文中宋" panose="02010600040101010101" pitchFamily="2" charset="-122"/>
              <a:ea typeface="华文中宋" panose="02010600040101010101" pitchFamily="2" charset="-122"/>
              <a:sym typeface="+mn-ea"/>
            </a:endParaRPr>
          </a:p>
        </p:txBody>
      </p:sp>
      <p:pic>
        <p:nvPicPr>
          <p:cNvPr id="104" name="图片 103"/>
          <p:cNvPicPr/>
          <p:nvPr/>
        </p:nvPicPr>
        <p:blipFill>
          <a:blip r:embed="rId3"/>
          <a:srcRect r="40199"/>
          <a:stretch>
            <a:fillRect/>
          </a:stretch>
        </p:blipFill>
        <p:spPr>
          <a:xfrm>
            <a:off x="577850" y="1871345"/>
            <a:ext cx="1751330" cy="2047240"/>
          </a:xfrm>
          <a:prstGeom prst="rect">
            <a:avLst/>
          </a:prstGeom>
          <a:noFill/>
          <a:ln w="9525">
            <a:noFill/>
          </a:ln>
        </p:spPr>
      </p:pic>
      <p:sp>
        <p:nvSpPr>
          <p:cNvPr id="25" name="文本框 24"/>
          <p:cNvSpPr txBox="1"/>
          <p:nvPr/>
        </p:nvSpPr>
        <p:spPr>
          <a:xfrm>
            <a:off x="2527300" y="2096770"/>
            <a:ext cx="1077595" cy="1899285"/>
          </a:xfrm>
          <a:prstGeom prst="rect">
            <a:avLst/>
          </a:prstGeom>
          <a:noFill/>
        </p:spPr>
        <p:txBody>
          <a:bodyPr wrap="square" rtlCol="0">
            <a:spAutoFit/>
          </a:bodyPr>
          <a:lstStyle/>
          <a:p>
            <a:pPr>
              <a:lnSpc>
                <a:spcPct val="140000"/>
              </a:lnSpc>
            </a:pPr>
            <a:r>
              <a:rPr lang="zh-CN" altLang="en-US" sz="2800" b="1">
                <a:latin typeface="楷体" panose="02010609060101010101" charset="-122"/>
                <a:ea typeface="楷体" panose="02010609060101010101" charset="-122"/>
              </a:rPr>
              <a:t>外戚</a:t>
            </a:r>
            <a:endParaRPr lang="zh-CN" altLang="en-US" sz="2800" b="1">
              <a:latin typeface="楷体" panose="02010609060101010101" charset="-122"/>
              <a:ea typeface="楷体" panose="02010609060101010101" charset="-122"/>
            </a:endParaRPr>
          </a:p>
          <a:p>
            <a:pPr>
              <a:lnSpc>
                <a:spcPct val="140000"/>
              </a:lnSpc>
            </a:pPr>
            <a:r>
              <a:rPr lang="zh-CN" altLang="en-US" sz="2800" b="1">
                <a:latin typeface="楷体" panose="02010609060101010101" charset="-122"/>
                <a:ea typeface="楷体" panose="02010609060101010101" charset="-122"/>
              </a:rPr>
              <a:t>宦官</a:t>
            </a:r>
            <a:endParaRPr lang="zh-CN" altLang="en-US" sz="2800" b="1">
              <a:latin typeface="楷体" panose="02010609060101010101" charset="-122"/>
              <a:ea typeface="楷体" panose="02010609060101010101" charset="-122"/>
            </a:endParaRPr>
          </a:p>
          <a:p>
            <a:pPr>
              <a:lnSpc>
                <a:spcPct val="140000"/>
              </a:lnSpc>
            </a:pPr>
            <a:r>
              <a:rPr lang="zh-CN" altLang="en-US" sz="2800" b="1">
                <a:latin typeface="楷体" panose="02010609060101010101" charset="-122"/>
                <a:ea typeface="楷体" panose="02010609060101010101" charset="-122"/>
              </a:rPr>
              <a:t>官僚</a:t>
            </a:r>
            <a:endParaRPr lang="zh-CN" altLang="en-US" sz="2800" b="1">
              <a:latin typeface="楷体" panose="02010609060101010101" charset="-122"/>
              <a:ea typeface="楷体" panose="02010609060101010101" charset="-122"/>
            </a:endParaRPr>
          </a:p>
        </p:txBody>
      </p:sp>
      <p:sp>
        <p:nvSpPr>
          <p:cNvPr id="2" name="右大括号 1"/>
          <p:cNvSpPr/>
          <p:nvPr/>
        </p:nvSpPr>
        <p:spPr>
          <a:xfrm>
            <a:off x="3434080" y="2331085"/>
            <a:ext cx="241935" cy="954405"/>
          </a:xfrm>
          <a:prstGeom prst="rightBrace">
            <a:avLst/>
          </a:prstGeom>
          <a:ln>
            <a:solidFill>
              <a:srgbClr val="C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7" name="文本框 36"/>
          <p:cNvSpPr txBox="1"/>
          <p:nvPr/>
        </p:nvSpPr>
        <p:spPr>
          <a:xfrm>
            <a:off x="3950335" y="2482215"/>
            <a:ext cx="4201160" cy="521970"/>
          </a:xfrm>
          <a:prstGeom prst="rect">
            <a:avLst/>
          </a:prstGeom>
          <a:noFill/>
          <a:ln>
            <a:solidFill>
              <a:srgbClr val="C00000"/>
            </a:solidFill>
          </a:ln>
        </p:spPr>
        <p:txBody>
          <a:bodyPr wrap="square" rtlCol="0">
            <a:spAutoFit/>
          </a:bodyPr>
          <a:lstStyle/>
          <a:p>
            <a:r>
              <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rPr>
              <a:t>无参政合法性，皇帝亲信</a:t>
            </a:r>
            <a:endPar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endParaRPr>
          </a:p>
        </p:txBody>
      </p:sp>
      <p:cxnSp>
        <p:nvCxnSpPr>
          <p:cNvPr id="3" name="直接箭头连接符 2"/>
          <p:cNvCxnSpPr/>
          <p:nvPr/>
        </p:nvCxnSpPr>
        <p:spPr>
          <a:xfrm>
            <a:off x="3434080" y="3691255"/>
            <a:ext cx="417195" cy="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3960495" y="3429000"/>
            <a:ext cx="3483610" cy="489585"/>
          </a:xfrm>
          <a:prstGeom prst="rect">
            <a:avLst/>
          </a:prstGeom>
          <a:noFill/>
          <a:ln>
            <a:solidFill>
              <a:srgbClr val="C00000"/>
            </a:solidFill>
          </a:ln>
        </p:spPr>
        <p:txBody>
          <a:bodyPr wrap="square" rtlCol="0">
            <a:noAutofit/>
          </a:bodyPr>
          <a:lstStyle/>
          <a:p>
            <a:r>
              <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rPr>
              <a:t>合法参政，治国主力</a:t>
            </a:r>
            <a:endParaRPr kumimoji="1" lang="zh-CN" altLang="en-US" sz="2800" b="1" dirty="0" smtClean="0">
              <a:solidFill>
                <a:srgbClr val="C00000"/>
              </a:solidFill>
              <a:latin typeface="楷体" panose="02010609060101010101" charset="-122"/>
              <a:ea typeface="楷体" panose="02010609060101010101" charset="-122"/>
              <a:cs typeface="迷你简卡通" panose="03000509000000000000" charset="0"/>
            </a:endParaRPr>
          </a:p>
        </p:txBody>
      </p:sp>
      <p:sp>
        <p:nvSpPr>
          <p:cNvPr id="6" name="文本框 5"/>
          <p:cNvSpPr txBox="1"/>
          <p:nvPr/>
        </p:nvSpPr>
        <p:spPr>
          <a:xfrm>
            <a:off x="5368925" y="1483360"/>
            <a:ext cx="6370955" cy="521970"/>
          </a:xfrm>
          <a:prstGeom prst="rect">
            <a:avLst/>
          </a:prstGeom>
          <a:solidFill>
            <a:srgbClr val="C00000"/>
          </a:solidFill>
          <a:ln>
            <a:solidFill>
              <a:srgbClr val="C00000"/>
            </a:solidFill>
          </a:ln>
          <a:effectLst>
            <a:outerShdw blurRad="50800" dist="38100" dir="2700000" algn="tl" rotWithShape="0">
              <a:prstClr val="black">
                <a:alpha val="40000"/>
              </a:prstClr>
            </a:outerShdw>
          </a:effectLst>
        </p:spPr>
        <p:txBody>
          <a:bodyPr wrap="square" rtlCol="0">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外戚干政、宦官专权是皇权强化的结果</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9" name="文本框 8"/>
          <p:cNvSpPr txBox="1"/>
          <p:nvPr/>
        </p:nvSpPr>
        <p:spPr>
          <a:xfrm>
            <a:off x="478155" y="3996055"/>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rPr>
              <a:t>、经济：</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1985645" y="4034155"/>
            <a:ext cx="3383280" cy="521970"/>
          </a:xfrm>
          <a:prstGeom prst="rect">
            <a:avLst/>
          </a:prstGeom>
          <a:noFill/>
        </p:spPr>
        <p:txBody>
          <a:bodyPr wrap="none" rtlCol="0" anchor="t">
            <a:spAutoFit/>
          </a:bodyPr>
          <a:lstStyle/>
          <a:p>
            <a:r>
              <a:rPr lang="zh-CN" altLang="en-US" sz="2800">
                <a:latin typeface="华文中宋" panose="02010600040101010101" pitchFamily="2" charset="-122"/>
                <a:ea typeface="华文中宋" panose="02010600040101010101" pitchFamily="2" charset="-122"/>
                <a:sym typeface="+mn-ea"/>
              </a:rPr>
              <a:t>土地</a:t>
            </a:r>
            <a:r>
              <a:rPr lang="zh-CN" altLang="en-US" sz="2800">
                <a:solidFill>
                  <a:srgbClr val="C00000"/>
                </a:solidFill>
                <a:latin typeface="华文中宋" panose="02010600040101010101" pitchFamily="2" charset="-122"/>
                <a:ea typeface="华文中宋" panose="02010600040101010101" pitchFamily="2" charset="-122"/>
                <a:sym typeface="+mn-ea"/>
              </a:rPr>
              <a:t>兼并</a:t>
            </a:r>
            <a:r>
              <a:rPr lang="zh-CN" altLang="en-US" sz="2800">
                <a:latin typeface="华文中宋" panose="02010600040101010101" pitchFamily="2" charset="-122"/>
                <a:ea typeface="华文中宋" panose="02010600040101010101" pitchFamily="2" charset="-122"/>
                <a:sym typeface="+mn-ea"/>
              </a:rPr>
              <a:t>，赋税沉重</a:t>
            </a:r>
            <a:endParaRPr lang="zh-CN" altLang="en-US" sz="2800">
              <a:latin typeface="华文中宋" panose="02010600040101010101" pitchFamily="2" charset="-122"/>
              <a:ea typeface="华文中宋" panose="02010600040101010101" pitchFamily="2" charset="-122"/>
              <a:sym typeface="+mn-ea"/>
            </a:endParaRPr>
          </a:p>
        </p:txBody>
      </p:sp>
      <p:sp>
        <p:nvSpPr>
          <p:cNvPr id="8" name="文本框 7"/>
          <p:cNvSpPr txBox="1"/>
          <p:nvPr/>
        </p:nvSpPr>
        <p:spPr>
          <a:xfrm>
            <a:off x="478155" y="4518025"/>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rPr>
              <a:t>、社会：</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1" name="文本框 10"/>
          <p:cNvSpPr txBox="1"/>
          <p:nvPr/>
        </p:nvSpPr>
        <p:spPr>
          <a:xfrm>
            <a:off x="2055495" y="4518025"/>
            <a:ext cx="6096000" cy="521970"/>
          </a:xfrm>
          <a:prstGeom prst="rect">
            <a:avLst/>
          </a:prstGeom>
          <a:noFill/>
        </p:spPr>
        <p:txBody>
          <a:bodyPr wrap="square" rtlCol="0" anchor="t">
            <a:spAutoFit/>
          </a:bodyPr>
          <a:lstStyle/>
          <a:p>
            <a:r>
              <a:rPr lang="zh-CN" altLang="en-US" sz="2800">
                <a:solidFill>
                  <a:srgbClr val="C00000"/>
                </a:solidFill>
                <a:latin typeface="华文中宋" panose="02010600040101010101" pitchFamily="2" charset="-122"/>
                <a:ea typeface="华文中宋" panose="02010600040101010101" pitchFamily="2" charset="-122"/>
                <a:sym typeface="+mn-ea"/>
              </a:rPr>
              <a:t>流民</a:t>
            </a:r>
            <a:r>
              <a:rPr lang="zh-CN" altLang="en-US" sz="2800">
                <a:latin typeface="华文中宋" panose="02010600040101010101" pitchFamily="2" charset="-122"/>
                <a:ea typeface="华文中宋" panose="02010600040101010101" pitchFamily="2" charset="-122"/>
                <a:sym typeface="+mn-ea"/>
              </a:rPr>
              <a:t>问题，</a:t>
            </a:r>
            <a:r>
              <a:rPr lang="zh-CN" altLang="en-US" sz="2800">
                <a:solidFill>
                  <a:srgbClr val="C00000"/>
                </a:solidFill>
                <a:latin typeface="华文中宋" panose="02010600040101010101" pitchFamily="2" charset="-122"/>
                <a:ea typeface="华文中宋" panose="02010600040101010101" pitchFamily="2" charset="-122"/>
                <a:sym typeface="+mn-ea"/>
              </a:rPr>
              <a:t>矛盾</a:t>
            </a:r>
            <a:r>
              <a:rPr lang="zh-CN" altLang="en-US" sz="2800">
                <a:latin typeface="华文中宋" panose="02010600040101010101" pitchFamily="2" charset="-122"/>
                <a:ea typeface="华文中宋" panose="02010600040101010101" pitchFamily="2" charset="-122"/>
                <a:sym typeface="+mn-ea"/>
              </a:rPr>
              <a:t>激化，社会</a:t>
            </a:r>
            <a:r>
              <a:rPr lang="zh-CN" altLang="en-US" sz="2800">
                <a:solidFill>
                  <a:srgbClr val="C00000"/>
                </a:solidFill>
                <a:latin typeface="华文中宋" panose="02010600040101010101" pitchFamily="2" charset="-122"/>
                <a:ea typeface="华文中宋" panose="02010600040101010101" pitchFamily="2" charset="-122"/>
                <a:sym typeface="+mn-ea"/>
              </a:rPr>
              <a:t>动荡</a:t>
            </a:r>
            <a:endParaRPr lang="zh-CN" altLang="en-US" sz="2800">
              <a:solidFill>
                <a:srgbClr val="C00000"/>
              </a:solidFill>
              <a:latin typeface="华文中宋" panose="02010600040101010101" pitchFamily="2" charset="-122"/>
              <a:ea typeface="华文中宋" panose="02010600040101010101" pitchFamily="2" charset="-122"/>
              <a:sym typeface="+mn-ea"/>
            </a:endParaRPr>
          </a:p>
        </p:txBody>
      </p:sp>
      <p:sp>
        <p:nvSpPr>
          <p:cNvPr id="13" name="文本框 12"/>
          <p:cNvSpPr txBox="1"/>
          <p:nvPr/>
        </p:nvSpPr>
        <p:spPr>
          <a:xfrm>
            <a:off x="171450" y="4970145"/>
            <a:ext cx="25825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（二）结果</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4" name="文本框 33"/>
          <p:cNvSpPr txBox="1"/>
          <p:nvPr/>
        </p:nvSpPr>
        <p:spPr>
          <a:xfrm>
            <a:off x="478155" y="5469890"/>
            <a:ext cx="8317230" cy="521970"/>
          </a:xfrm>
          <a:prstGeom prst="rect">
            <a:avLst/>
          </a:prstGeom>
          <a:noFill/>
        </p:spPr>
        <p:txBody>
          <a:bodyPr wrap="square" rtlCol="0" anchor="t">
            <a:spAutoFit/>
          </a:bodyPr>
          <a:lstStyle/>
          <a:p>
            <a:pPr algn="ct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1</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、公元</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9</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年，</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外戚王莽</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篡汉，</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建立新朝</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，西汉灭亡。</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endParaRPr>
          </a:p>
        </p:txBody>
      </p:sp>
      <p:sp>
        <p:nvSpPr>
          <p:cNvPr id="36" name="文本框 35"/>
          <p:cNvSpPr txBox="1"/>
          <p:nvPr/>
        </p:nvSpPr>
        <p:spPr>
          <a:xfrm>
            <a:off x="378460" y="5969635"/>
            <a:ext cx="11361420" cy="521970"/>
          </a:xfrm>
          <a:prstGeom prst="rect">
            <a:avLst/>
          </a:prstGeom>
          <a:noFill/>
        </p:spPr>
        <p:txBody>
          <a:bodyPr wrap="square" rtlCol="0" anchor="t">
            <a:spAutoFit/>
          </a:bodyPr>
          <a:lstStyle/>
          <a:p>
            <a:pPr algn="l"/>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2</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、公元</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23</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年，王莽改制激化矛盾，导致农民起义四起，新朝被推翻。</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endParaRPr>
          </a:p>
        </p:txBody>
      </p:sp>
      <p:pic>
        <p:nvPicPr>
          <p:cNvPr id="16" name="图片 15" descr="se15269155[1]"/>
          <p:cNvPicPr>
            <a:picLocks noChangeAspect="1"/>
          </p:cNvPicPr>
          <p:nvPr/>
        </p:nvPicPr>
        <p:blipFill>
          <a:blip r:embed="rId4"/>
          <a:srcRect l="6785" t="8873" r="5256" b="5288"/>
          <a:stretch>
            <a:fillRect/>
          </a:stretch>
        </p:blipFill>
        <p:spPr>
          <a:xfrm>
            <a:off x="7925435" y="3159760"/>
            <a:ext cx="3814445" cy="2332355"/>
          </a:xfrm>
          <a:prstGeom prst="round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3" grpId="0"/>
      <p:bldP spid="13" grpId="1"/>
      <p:bldP spid="34" grpId="0"/>
      <p:bldP spid="34" grpId="1"/>
      <p:bldP spid="36" grpId="0"/>
      <p:bldP spid="3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pic>
        <p:nvPicPr>
          <p:cNvPr id="4" name="图片 3"/>
          <p:cNvPicPr>
            <a:picLocks noChangeAspect="1"/>
          </p:cNvPicPr>
          <p:nvPr/>
        </p:nvPicPr>
        <p:blipFill>
          <a:blip r:embed="rId2"/>
          <a:srcRect l="25387" t="16901" r="23598" b="11108"/>
          <a:stretch>
            <a:fillRect/>
          </a:stretch>
        </p:blipFill>
        <p:spPr>
          <a:xfrm>
            <a:off x="4204335" y="2566035"/>
            <a:ext cx="7582535" cy="3961765"/>
          </a:xfrm>
          <a:prstGeom prst="rect">
            <a:avLst/>
          </a:prstGeom>
        </p:spPr>
      </p:pic>
      <p:sp>
        <p:nvSpPr>
          <p:cNvPr id="5" name="文本框 4"/>
          <p:cNvSpPr txBox="1"/>
          <p:nvPr/>
        </p:nvSpPr>
        <p:spPr>
          <a:xfrm>
            <a:off x="379095" y="940435"/>
            <a:ext cx="11407775" cy="3448685"/>
          </a:xfrm>
          <a:prstGeom prst="rect">
            <a:avLst/>
          </a:prstGeom>
          <a:noFill/>
        </p:spPr>
        <p:txBody>
          <a:bodyPr wrap="square" rtlCol="0" anchor="t">
            <a:spAutoFit/>
          </a:bodyPr>
          <a:lstStyle/>
          <a:p>
            <a:pPr>
              <a:lnSpc>
                <a:spcPct val="13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12</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、(2023·全国高考甲卷·25)</a:t>
            </a:r>
            <a:r>
              <a:rPr lang="zh-CN" altLang="en-US" sz="2400">
                <a:latin typeface="黑体" panose="02010609060101010101" pitchFamily="49" charset="-122"/>
                <a:ea typeface="黑体" panose="02010609060101010101" pitchFamily="49" charset="-122"/>
                <a:cs typeface="黑体" panose="02010609060101010101" pitchFamily="49" charset="-122"/>
              </a:rPr>
              <a:t>在中国古代，自然环境、社会生产状况、国家政策、灾害以及战乱，都会对人口的区域布局产生影响。图3显示了两汉间江浙一带与湘江流域人口增长的巨大差异，能够解释这种差异的主要因素是(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A.土地兼并程度</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B.经济发展水平</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C.人口自然增长</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rPr>
              <a:t>D.移民流入数量</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7" name="圆角矩形 6"/>
          <p:cNvSpPr/>
          <p:nvPr>
            <p:custDataLst>
              <p:tags r:id="rId3"/>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三、西汉的衰亡</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 name="矩形 1"/>
          <p:cNvSpPr/>
          <p:nvPr>
            <p:custDataLst>
              <p:tags r:id="rId4"/>
            </p:custDataLst>
          </p:nvPr>
        </p:nvSpPr>
        <p:spPr>
          <a:xfrm>
            <a:off x="2031365" y="438912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D</a:t>
            </a:r>
            <a:endParaRPr lang="en-US" altLang="zh-CN" sz="8800" b="1">
              <a:solidFill>
                <a:srgbClr val="C00000"/>
              </a:solidFill>
              <a:effectLst/>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9095" y="961390"/>
            <a:ext cx="11562715" cy="953135"/>
          </a:xfrm>
          <a:prstGeom prst="rect">
            <a:avLst/>
          </a:prstGeom>
          <a:noFill/>
        </p:spPr>
        <p:txBody>
          <a:bodyPr wrap="square" rtlCol="0" anchor="t">
            <a:spAutoFit/>
          </a:bodyPr>
          <a:lstStyle/>
          <a:p>
            <a:r>
              <a:rPr lang="en-US" altLang="zh-CN" sz="2800" smtClean="0">
                <a:effectLst/>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smtClean="0">
                <a:effectLst/>
                <a:latin typeface="华文中宋" panose="02010600040101010101" pitchFamily="2" charset="-122"/>
                <a:ea typeface="华文中宋" panose="02010600040101010101" pitchFamily="2" charset="-122"/>
                <a:cs typeface="华文中宋" panose="02010600040101010101" pitchFamily="2" charset="-122"/>
                <a:sym typeface="+mn-ea"/>
              </a:rPr>
              <a:t>公元</a:t>
            </a:r>
            <a:r>
              <a:rPr lang="en-US" altLang="zh-CN" sz="2800" smtClean="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25</a:t>
            </a:r>
            <a:r>
              <a:rPr lang="zh-CN" altLang="en-US" sz="280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年</a:t>
            </a:r>
            <a:r>
              <a:rPr lang="zh-CN" altLang="en-US" sz="2800">
                <a:effectLst/>
                <a:latin typeface="华文中宋" panose="02010600040101010101" pitchFamily="2" charset="-122"/>
                <a:ea typeface="华文中宋" panose="02010600040101010101" pitchFamily="2" charset="-122"/>
                <a:cs typeface="华文中宋" panose="02010600040101010101" pitchFamily="2" charset="-122"/>
                <a:sym typeface="+mn-ea"/>
              </a:rPr>
              <a:t>，西汉宗室</a:t>
            </a:r>
            <a:r>
              <a:rPr lang="zh-CN" altLang="en-US" sz="280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刘秀</a:t>
            </a:r>
            <a:r>
              <a:rPr lang="zh-CN" altLang="en-US" sz="2800">
                <a:effectLst/>
                <a:latin typeface="华文中宋" panose="02010600040101010101" pitchFamily="2" charset="-122"/>
                <a:ea typeface="华文中宋" panose="02010600040101010101" pitchFamily="2" charset="-122"/>
                <a:cs typeface="华文中宋" panose="02010600040101010101" pitchFamily="2" charset="-122"/>
                <a:sym typeface="+mn-ea"/>
              </a:rPr>
              <a:t>重建汉朝，定都</a:t>
            </a:r>
            <a:r>
              <a:rPr lang="zh-CN" altLang="en-US" sz="280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洛阳</a:t>
            </a:r>
            <a:r>
              <a:rPr lang="zh-CN" altLang="en-US" sz="2800">
                <a:effectLst/>
                <a:latin typeface="华文中宋" panose="02010600040101010101" pitchFamily="2" charset="-122"/>
                <a:ea typeface="华文中宋" panose="02010600040101010101" pitchFamily="2" charset="-122"/>
                <a:cs typeface="华文中宋" panose="02010600040101010101" pitchFamily="2" charset="-122"/>
                <a:sym typeface="+mn-ea"/>
              </a:rPr>
              <a:t>，史称</a:t>
            </a:r>
            <a:r>
              <a:rPr lang="zh-CN" altLang="en-US" sz="280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sym typeface="+mn-ea"/>
              </a:rPr>
              <a:t>东汉</a:t>
            </a:r>
            <a:r>
              <a:rPr lang="zh-CN" altLang="en-US" sz="2800">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zh-CN" sz="2800">
                <a:effectLst/>
                <a:latin typeface="华文中宋" panose="02010600040101010101" pitchFamily="2" charset="-122"/>
                <a:ea typeface="华文中宋" panose="02010600040101010101" pitchFamily="2" charset="-122"/>
                <a:cs typeface="华文中宋" panose="02010600040101010101" pitchFamily="2" charset="-122"/>
                <a:sym typeface="+mn-ea"/>
              </a:rPr>
              <a:t>刘秀即汉光武帝，刘秀平定一些割据政权实现全国统一。</a:t>
            </a:r>
            <a:endParaRPr lang="zh-CN" altLang="zh-CN" sz="2800">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（一）东汉的建立：</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文本框 8"/>
          <p:cNvSpPr txBox="1"/>
          <p:nvPr/>
        </p:nvSpPr>
        <p:spPr>
          <a:xfrm>
            <a:off x="161290" y="1914525"/>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（二）光武中兴</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10" name="表格 9"/>
          <p:cNvGraphicFramePr>
            <a:graphicFrameLocks noGrp="1"/>
          </p:cNvGraphicFramePr>
          <p:nvPr>
            <p:custDataLst>
              <p:tags r:id="rId3"/>
            </p:custDataLst>
          </p:nvPr>
        </p:nvGraphicFramePr>
        <p:xfrm>
          <a:off x="485140" y="2432050"/>
          <a:ext cx="11314430" cy="4095750"/>
        </p:xfrm>
        <a:graphic>
          <a:graphicData uri="http://schemas.openxmlformats.org/drawingml/2006/table">
            <a:tbl>
              <a:tblPr firstRow="1" bandRow="1">
                <a:tableStyleId>{93296810-A885-4BE3-A3E7-6D5BEEA58F35}</a:tableStyleId>
              </a:tblPr>
              <a:tblGrid>
                <a:gridCol w="1133475"/>
                <a:gridCol w="5186045"/>
                <a:gridCol w="4994910"/>
              </a:tblGrid>
              <a:tr h="533400">
                <a:tc>
                  <a:txBody>
                    <a:bodyPr/>
                    <a:lstStyle/>
                    <a:p>
                      <a:pPr>
                        <a:buNone/>
                      </a:pPr>
                      <a:endParaRPr lang="zh-CN" altLang="en-US" sz="2700">
                        <a:solidFill>
                          <a:srgbClr val="C00000"/>
                        </a:solidFill>
                        <a:latin typeface="华文中宋" panose="02010600040101010101" pitchFamily="2" charset="-122"/>
                        <a:ea typeface="华文中宋" panose="02010600040101010101" pitchFamily="2" charset="-122"/>
                      </a:endParaRPr>
                    </a:p>
                  </a:txBody>
                  <a:tcPr marL="116650" marR="116650" marT="60960" marB="6096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zh-CN" altLang="en-US" sz="2700">
                          <a:solidFill>
                            <a:schemeClr val="tx1"/>
                          </a:solidFill>
                          <a:latin typeface="华文中宋" panose="02010600040101010101" pitchFamily="2" charset="-122"/>
                          <a:ea typeface="华文中宋" panose="02010600040101010101" pitchFamily="2" charset="-122"/>
                        </a:rPr>
                        <a:t>措施</a:t>
                      </a:r>
                      <a:endParaRPr lang="zh-CN" altLang="en-US" sz="2700">
                        <a:solidFill>
                          <a:schemeClr val="tx1"/>
                        </a:solidFill>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US" altLang="zh-CN" sz="2700">
                          <a:solidFill>
                            <a:schemeClr val="tx1"/>
                          </a:solidFill>
                          <a:latin typeface="华文中宋" panose="02010600040101010101" pitchFamily="2" charset="-122"/>
                          <a:ea typeface="华文中宋" panose="02010600040101010101" pitchFamily="2" charset="-122"/>
                        </a:rPr>
                        <a:t>       </a:t>
                      </a:r>
                      <a:r>
                        <a:rPr lang="zh-CN" altLang="en-US" sz="2700">
                          <a:solidFill>
                            <a:schemeClr val="tx1"/>
                          </a:solidFill>
                          <a:latin typeface="华文中宋" panose="02010600040101010101" pitchFamily="2" charset="-122"/>
                          <a:ea typeface="华文中宋" panose="02010600040101010101" pitchFamily="2" charset="-122"/>
                        </a:rPr>
                        <a:t>目的（作用）</a:t>
                      </a:r>
                      <a:endParaRPr lang="zh-CN" altLang="en-US" sz="2700">
                        <a:solidFill>
                          <a:schemeClr val="tx1"/>
                        </a:solidFill>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513080">
                <a:tc rowSpan="5">
                  <a:txBody>
                    <a:bodyPr/>
                    <a:lstStyle/>
                    <a:p>
                      <a:pPr algn="ctr">
                        <a:buNone/>
                      </a:pPr>
                      <a:r>
                        <a:rPr lang="zh-CN" altLang="en-US" sz="2700" b="1">
                          <a:latin typeface="华文中宋" panose="02010600040101010101" pitchFamily="2" charset="-122"/>
                          <a:ea typeface="华文中宋" panose="02010600040101010101" pitchFamily="2" charset="-122"/>
                        </a:rPr>
                        <a:t>政治</a:t>
                      </a:r>
                      <a:endParaRPr lang="zh-CN" altLang="en-US" sz="2700" b="1">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just">
                        <a:buNone/>
                      </a:pPr>
                      <a:endParaRPr lang="zh-CN" altLang="en-US" sz="24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rowSpan="2">
                  <a:txBody>
                    <a:bodyPr/>
                    <a:lstStyle/>
                    <a:p>
                      <a:pPr>
                        <a:buNone/>
                      </a:pPr>
                      <a:endParaRPr lang="zh-CN" altLang="en-US" sz="27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513080">
                <a:tc vMerge="1">
                  <a:tcPr>
                    <a:lnL w="12700">
                      <a:solidFill>
                        <a:schemeClr val="tx1"/>
                      </a:solidFill>
                      <a:prstDash val="solid"/>
                    </a:lnL>
                    <a:lnR w="12700">
                      <a:solidFill>
                        <a:schemeClr val="tx1"/>
                      </a:solidFill>
                      <a:prstDash val="solid"/>
                    </a:lnR>
                  </a:tcPr>
                </a:tc>
                <a:tc rowSpan="2">
                  <a:txBody>
                    <a:bodyPr/>
                    <a:lstStyle/>
                    <a:p>
                      <a:pPr algn="just">
                        <a:buNone/>
                      </a:pPr>
                      <a:endParaRPr lang="zh-CN" altLang="en-US" sz="2400">
                        <a:latin typeface="华文中宋" panose="02010600040101010101" pitchFamily="2" charset="-122"/>
                        <a:ea typeface="华文中宋" panose="02010600040101010101" pitchFamily="2" charset="-122"/>
                        <a:sym typeface="+mn-ea"/>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vMerge="1">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0">
                <a:tc vMerge="1">
                  <a:tcPr>
                    <a:lnL w="12700">
                      <a:solidFill>
                        <a:schemeClr val="tx1"/>
                      </a:solidFill>
                      <a:prstDash val="solid"/>
                    </a:lnL>
                    <a:lnR w="12700">
                      <a:solidFill>
                        <a:schemeClr val="tx1"/>
                      </a:solidFill>
                      <a:prstDash val="solid"/>
                    </a:lnR>
                  </a:tcPr>
                </a:tc>
                <a:tc vMerge="1">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rowSpan="3">
                  <a:txBody>
                    <a:bodyPr/>
                    <a:lstStyle/>
                    <a:p>
                      <a:pPr>
                        <a:buNone/>
                      </a:pPr>
                      <a:endParaRPr lang="zh-CN" altLang="en-US" sz="27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513080">
                <a:tc vMerge="1">
                  <a:tcPr anchor="ctr">
                    <a:lnL w="12700">
                      <a:solidFill>
                        <a:schemeClr val="tx1"/>
                      </a:solidFill>
                      <a:prstDash val="solid"/>
                    </a:lnL>
                    <a:lnR w="12700">
                      <a:solidFill>
                        <a:schemeClr val="tx1"/>
                      </a:solidFill>
                      <a:prstDash val="solid"/>
                    </a:lnR>
                  </a:tcPr>
                </a:tc>
                <a:tc>
                  <a:txBody>
                    <a:bodyPr/>
                    <a:lstStyle/>
                    <a:p>
                      <a:pPr algn="just">
                        <a:buNone/>
                      </a:pPr>
                      <a:endParaRPr lang="zh-CN" altLang="en-US" sz="24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vMerge="1">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87680">
                <a:tc vMerge="1">
                  <a:tcPr anchor="ct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just">
                        <a:buNone/>
                      </a:pPr>
                      <a:endParaRPr lang="zh-CN" altLang="en-US" sz="24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vMerge="1">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514350">
                <a:tc rowSpan="2">
                  <a:txBody>
                    <a:bodyPr/>
                    <a:lstStyle/>
                    <a:p>
                      <a:pPr algn="ctr">
                        <a:buNone/>
                      </a:pPr>
                      <a:r>
                        <a:rPr lang="zh-CN" altLang="en-US" sz="2700" b="1">
                          <a:latin typeface="华文中宋" panose="02010600040101010101" pitchFamily="2" charset="-122"/>
                          <a:ea typeface="华文中宋" panose="02010600040101010101" pitchFamily="2" charset="-122"/>
                        </a:rPr>
                        <a:t>经济</a:t>
                      </a:r>
                      <a:endParaRPr lang="zh-CN" altLang="en-US" sz="2700" b="1">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just">
                        <a:buNone/>
                      </a:pPr>
                      <a:endParaRPr lang="zh-CN" altLang="en-US" sz="2400">
                        <a:latin typeface="华文中宋" panose="02010600040101010101" pitchFamily="2" charset="-122"/>
                        <a:ea typeface="华文中宋" panose="02010600040101010101" pitchFamily="2" charset="-122"/>
                        <a:sym typeface="+mn-ea"/>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rowSpan="2">
                  <a:txBody>
                    <a:bodyPr/>
                    <a:lstStyle/>
                    <a:p>
                      <a:pPr>
                        <a:buNone/>
                      </a:pPr>
                      <a:endParaRPr lang="zh-CN" altLang="en-US" sz="27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87680">
                <a:tc vMerge="1">
                  <a:tcPr anchor="ct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just">
                        <a:buNone/>
                      </a:pPr>
                      <a:endParaRPr lang="zh-CN" altLang="en-US" sz="2400">
                        <a:latin typeface="华文中宋" panose="02010600040101010101" pitchFamily="2" charset="-122"/>
                        <a:ea typeface="华文中宋" panose="02010600040101010101" pitchFamily="2" charset="-122"/>
                        <a:sym typeface="+mn-ea"/>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vMerge="1">
                  <a:tcPr anchor="ctr">
                    <a:lnL w="12700">
                      <a:solidFill>
                        <a:schemeClr val="tx1"/>
                      </a:solidFill>
                      <a:prstDash val="solid"/>
                    </a:lnL>
                    <a:lnR w="12700">
                      <a:solidFill>
                        <a:schemeClr val="tx1"/>
                      </a:solidFill>
                      <a:prstDash val="solid"/>
                    </a:lnR>
                    <a:lnB w="12700">
                      <a:solidFill>
                        <a:schemeClr val="tx1"/>
                      </a:solidFill>
                      <a:prstDash val="solid"/>
                    </a:lnB>
                  </a:tcPr>
                </a:tc>
              </a:tr>
              <a:tr h="533400">
                <a:tc>
                  <a:txBody>
                    <a:bodyPr/>
                    <a:lstStyle/>
                    <a:p>
                      <a:pPr algn="ctr">
                        <a:buNone/>
                      </a:pPr>
                      <a:r>
                        <a:rPr lang="zh-CN" altLang="en-US" sz="2700" b="1">
                          <a:latin typeface="华文中宋" panose="02010600040101010101" pitchFamily="2" charset="-122"/>
                          <a:ea typeface="华文中宋" panose="02010600040101010101" pitchFamily="2" charset="-122"/>
                        </a:rPr>
                        <a:t>文化</a:t>
                      </a:r>
                      <a:endParaRPr lang="zh-CN" altLang="en-US" sz="2700" b="1">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just">
                        <a:buNone/>
                      </a:pPr>
                      <a:endParaRPr lang="zh-CN" altLang="en-US" sz="24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zh-CN" altLang="en-US" sz="2700">
                        <a:latin typeface="华文中宋" panose="02010600040101010101" pitchFamily="2" charset="-122"/>
                        <a:ea typeface="华文中宋" panose="02010600040101010101" pitchFamily="2" charset="-122"/>
                      </a:endParaRPr>
                    </a:p>
                  </a:txBody>
                  <a:tcPr marL="116650" marR="116650" marT="60960" marB="6096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bl>
          </a:graphicData>
        </a:graphic>
      </p:graphicFrame>
      <p:sp>
        <p:nvSpPr>
          <p:cNvPr id="13" name="矩形 12"/>
          <p:cNvSpPr/>
          <p:nvPr>
            <p:custDataLst>
              <p:tags r:id="rId4"/>
            </p:custDataLst>
          </p:nvPr>
        </p:nvSpPr>
        <p:spPr>
          <a:xfrm>
            <a:off x="1684162" y="2939137"/>
            <a:ext cx="30276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rPr>
              <a:t>增强</a:t>
            </a:r>
            <a:r>
              <a:rPr lang="zh-CN" altLang="en-US" sz="2800">
                <a:solidFill>
                  <a:srgbClr val="C00000"/>
                </a:solidFill>
                <a:latin typeface="华文中宋" panose="02010600040101010101" pitchFamily="2" charset="-122"/>
                <a:ea typeface="华文中宋" panose="02010600040101010101" pitchFamily="2" charset="-122"/>
              </a:rPr>
              <a:t>尚书台</a:t>
            </a:r>
            <a:r>
              <a:rPr lang="zh-CN" altLang="en-US" sz="2800">
                <a:solidFill>
                  <a:prstClr val="black"/>
                </a:solidFill>
                <a:latin typeface="华文中宋" panose="02010600040101010101" pitchFamily="2" charset="-122"/>
                <a:ea typeface="华文中宋" panose="02010600040101010101" pitchFamily="2" charset="-122"/>
              </a:rPr>
              <a:t>的作用</a:t>
            </a:r>
            <a:endParaRPr lang="zh-CN" altLang="en-US" sz="2800">
              <a:solidFill>
                <a:prstClr val="black"/>
              </a:solidFill>
              <a:latin typeface="华文中宋" panose="02010600040101010101" pitchFamily="2" charset="-122"/>
              <a:ea typeface="华文中宋" panose="02010600040101010101" pitchFamily="2" charset="-122"/>
            </a:endParaRPr>
          </a:p>
        </p:txBody>
      </p:sp>
      <p:sp>
        <p:nvSpPr>
          <p:cNvPr id="11" name="矩形 10"/>
          <p:cNvSpPr/>
          <p:nvPr>
            <p:custDataLst>
              <p:tags r:id="rId5"/>
            </p:custDataLst>
          </p:nvPr>
        </p:nvSpPr>
        <p:spPr>
          <a:xfrm>
            <a:off x="1684208" y="3461354"/>
            <a:ext cx="30276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sym typeface="+mn-ea"/>
              </a:rPr>
              <a:t>严格控制外戚干政</a:t>
            </a:r>
            <a:endParaRPr lang="zh-CN" altLang="en-US" sz="2800">
              <a:solidFill>
                <a:prstClr val="black"/>
              </a:solidFill>
              <a:latin typeface="华文中宋" panose="02010600040101010101" pitchFamily="2" charset="-122"/>
              <a:ea typeface="华文中宋" panose="02010600040101010101" pitchFamily="2" charset="-122"/>
              <a:sym typeface="+mn-ea"/>
            </a:endParaRPr>
          </a:p>
        </p:txBody>
      </p:sp>
      <p:sp>
        <p:nvSpPr>
          <p:cNvPr id="15" name="矩形 14"/>
          <p:cNvSpPr/>
          <p:nvPr>
            <p:custDataLst>
              <p:tags r:id="rId6"/>
            </p:custDataLst>
          </p:nvPr>
        </p:nvSpPr>
        <p:spPr>
          <a:xfrm>
            <a:off x="1685668" y="3983463"/>
            <a:ext cx="51612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rPr>
              <a:t>裁并郡县，裁减官吏，节省开支</a:t>
            </a:r>
            <a:endParaRPr lang="zh-CN" altLang="en-US" sz="2800">
              <a:solidFill>
                <a:prstClr val="black"/>
              </a:solidFill>
              <a:latin typeface="华文中宋" panose="02010600040101010101" pitchFamily="2" charset="-122"/>
              <a:ea typeface="华文中宋" panose="02010600040101010101" pitchFamily="2" charset="-122"/>
            </a:endParaRPr>
          </a:p>
        </p:txBody>
      </p:sp>
      <p:sp>
        <p:nvSpPr>
          <p:cNvPr id="12" name="矩形 11"/>
          <p:cNvSpPr/>
          <p:nvPr>
            <p:custDataLst>
              <p:tags r:id="rId7"/>
            </p:custDataLst>
          </p:nvPr>
        </p:nvSpPr>
        <p:spPr>
          <a:xfrm>
            <a:off x="1685093" y="4505413"/>
            <a:ext cx="40944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rPr>
              <a:t>整顿吏治，惩处贪污腐败</a:t>
            </a:r>
            <a:endParaRPr lang="zh-CN" altLang="en-US" sz="2800">
              <a:solidFill>
                <a:prstClr val="black"/>
              </a:solidFill>
              <a:latin typeface="华文中宋" panose="02010600040101010101" pitchFamily="2" charset="-122"/>
              <a:ea typeface="华文中宋" panose="02010600040101010101" pitchFamily="2" charset="-122"/>
            </a:endParaRPr>
          </a:p>
        </p:txBody>
      </p:sp>
      <p:sp>
        <p:nvSpPr>
          <p:cNvPr id="14" name="文本框 10"/>
          <p:cNvSpPr txBox="1"/>
          <p:nvPr>
            <p:custDataLst>
              <p:tags r:id="rId8"/>
            </p:custDataLst>
          </p:nvPr>
        </p:nvSpPr>
        <p:spPr>
          <a:xfrm>
            <a:off x="7050934" y="3200943"/>
            <a:ext cx="3894377" cy="521970"/>
          </a:xfrm>
          <a:prstGeom prst="rect">
            <a:avLst/>
          </a:prstGeom>
          <a:noFill/>
        </p:spPr>
        <p:txBody>
          <a:bodyPr wrap="square" rtlCol="0">
            <a:spAutoFit/>
          </a:bodyPr>
          <a:lstStyle/>
          <a:p>
            <a:pPr marL="0" marR="0" lvl="0" indent="0" algn="ctr" defTabSz="1219200" rtl="0" eaLnBrk="1" fontAlgn="auto" latinLnBrk="0" hangingPunct="1">
              <a:lnSpc>
                <a:spcPct val="100000"/>
              </a:lnSpc>
              <a:spcBef>
                <a:spcPct val="0"/>
              </a:spcBef>
              <a:spcAft>
                <a:spcPct val="0"/>
              </a:spcAft>
              <a:buClrTx/>
              <a:buSzTx/>
              <a:buFontTx/>
              <a:buNone/>
              <a:defRPr/>
            </a:pPr>
            <a:r>
              <a:rPr lang="zh-CN" altLang="en-US" sz="2800">
                <a:solidFill>
                  <a:srgbClr val="C00000"/>
                </a:solidFill>
                <a:latin typeface="华文中宋" panose="02010600040101010101" pitchFamily="2" charset="-122"/>
                <a:ea typeface="华文中宋" panose="02010600040101010101" pitchFamily="2" charset="-122"/>
              </a:rPr>
              <a:t>加强皇权</a:t>
            </a:r>
            <a:endPar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endParaRPr>
          </a:p>
        </p:txBody>
      </p:sp>
      <p:sp>
        <p:nvSpPr>
          <p:cNvPr id="16" name="文本框 10"/>
          <p:cNvSpPr txBox="1"/>
          <p:nvPr>
            <p:custDataLst>
              <p:tags r:id="rId9"/>
            </p:custDataLst>
          </p:nvPr>
        </p:nvSpPr>
        <p:spPr>
          <a:xfrm>
            <a:off x="6480812" y="4208278"/>
            <a:ext cx="5421829" cy="521970"/>
          </a:xfrm>
          <a:prstGeom prst="rect">
            <a:avLst/>
          </a:prstGeom>
          <a:noFill/>
        </p:spPr>
        <p:txBody>
          <a:bodyPr wrap="square" rtlCol="0">
            <a:spAutoFit/>
          </a:bodyPr>
          <a:lstStyle/>
          <a:p>
            <a:pPr marL="0" marR="0" lvl="0" indent="0" algn="ctr" defTabSz="1219200" rtl="0" eaLnBrk="1" fontAlgn="auto" latinLnBrk="0" hangingPunct="1">
              <a:lnSpc>
                <a:spcPct val="100000"/>
              </a:lnSpc>
              <a:spcBef>
                <a:spcPct val="0"/>
              </a:spcBef>
              <a:spcAft>
                <a:spcPct val="0"/>
              </a:spcAft>
              <a:buClrTx/>
              <a:buSzTx/>
              <a:buFontTx/>
              <a:buNone/>
              <a:defRPr/>
            </a:pP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mn-cs"/>
              </a:rPr>
              <a:t>稳定社会秩序，节省政府开支</a:t>
            </a:r>
            <a:endPar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mn-cs"/>
            </a:endParaRPr>
          </a:p>
        </p:txBody>
      </p:sp>
      <p:sp>
        <p:nvSpPr>
          <p:cNvPr id="17" name="矩形 16"/>
          <p:cNvSpPr/>
          <p:nvPr>
            <p:custDataLst>
              <p:tags r:id="rId10"/>
            </p:custDataLst>
          </p:nvPr>
        </p:nvSpPr>
        <p:spPr>
          <a:xfrm>
            <a:off x="1684680" y="5027538"/>
            <a:ext cx="40944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sym typeface="+mn-ea"/>
              </a:rPr>
              <a:t>清查全国垦田、户口数量</a:t>
            </a:r>
            <a:endParaRPr lang="zh-CN" altLang="en-US" sz="2800">
              <a:solidFill>
                <a:prstClr val="black"/>
              </a:solidFill>
              <a:latin typeface="华文中宋" panose="02010600040101010101" pitchFamily="2" charset="-122"/>
              <a:ea typeface="华文中宋" panose="02010600040101010101" pitchFamily="2" charset="-122"/>
              <a:sym typeface="+mn-ea"/>
            </a:endParaRPr>
          </a:p>
        </p:txBody>
      </p:sp>
      <p:sp>
        <p:nvSpPr>
          <p:cNvPr id="18" name="矩形 17"/>
          <p:cNvSpPr/>
          <p:nvPr>
            <p:custDataLst>
              <p:tags r:id="rId11"/>
            </p:custDataLst>
          </p:nvPr>
        </p:nvSpPr>
        <p:spPr>
          <a:xfrm>
            <a:off x="1683802" y="5530140"/>
            <a:ext cx="3027680" cy="521970"/>
          </a:xfrm>
          <a:prstGeom prst="rect">
            <a:avLst/>
          </a:prstGeom>
        </p:spPr>
        <p:txBody>
          <a:bodyPr wrap="none">
            <a:spAutoFit/>
          </a:bodyPr>
          <a:lstStyle/>
          <a:p>
            <a:pPr lvl="0" algn="just"/>
            <a:r>
              <a:rPr lang="zh-CN" altLang="en-US" sz="2800" smtClean="0">
                <a:solidFill>
                  <a:prstClr val="black"/>
                </a:solidFill>
                <a:latin typeface="华文中宋" panose="02010600040101010101" pitchFamily="2" charset="-122"/>
                <a:ea typeface="华文中宋" panose="02010600040101010101" pitchFamily="2" charset="-122"/>
                <a:sym typeface="+mn-ea"/>
              </a:rPr>
              <a:t>六次下诏释放</a:t>
            </a:r>
            <a:r>
              <a:rPr lang="zh-CN" altLang="en-US" sz="2800">
                <a:solidFill>
                  <a:prstClr val="black"/>
                </a:solidFill>
                <a:latin typeface="华文中宋" panose="02010600040101010101" pitchFamily="2" charset="-122"/>
                <a:ea typeface="华文中宋" panose="02010600040101010101" pitchFamily="2" charset="-122"/>
                <a:sym typeface="+mn-ea"/>
              </a:rPr>
              <a:t>奴婢</a:t>
            </a:r>
            <a:endParaRPr lang="zh-CN" altLang="en-US" sz="2800">
              <a:solidFill>
                <a:prstClr val="black"/>
              </a:solidFill>
              <a:latin typeface="华文中宋" panose="02010600040101010101" pitchFamily="2" charset="-122"/>
              <a:ea typeface="华文中宋" panose="02010600040101010101" pitchFamily="2" charset="-122"/>
              <a:sym typeface="+mn-ea"/>
            </a:endParaRPr>
          </a:p>
        </p:txBody>
      </p:sp>
      <p:sp>
        <p:nvSpPr>
          <p:cNvPr id="19" name="文本框 11"/>
          <p:cNvSpPr txBox="1"/>
          <p:nvPr>
            <p:custDataLst>
              <p:tags r:id="rId12"/>
            </p:custDataLst>
          </p:nvPr>
        </p:nvSpPr>
        <p:spPr>
          <a:xfrm>
            <a:off x="6851650" y="5027295"/>
            <a:ext cx="4935220" cy="953135"/>
          </a:xfrm>
          <a:prstGeom prst="rect">
            <a:avLst/>
          </a:prstGeom>
          <a:noFill/>
        </p:spPr>
        <p:txBody>
          <a:bodyPr wrap="square" rtlCol="0">
            <a:spAutoFit/>
          </a:bodyPr>
          <a:lstStyle/>
          <a:p>
            <a:pPr marL="0" marR="0" lvl="0" indent="0" algn="l" defTabSz="1219200" rtl="0" eaLnBrk="1" fontAlgn="auto" latinLnBrk="0" hangingPunct="1">
              <a:lnSpc>
                <a:spcPct val="100000"/>
              </a:lnSpc>
              <a:spcBef>
                <a:spcPct val="0"/>
              </a:spcBef>
              <a:spcAft>
                <a:spcPct val="0"/>
              </a:spcAft>
              <a:buClrTx/>
              <a:buSzTx/>
              <a:buFontTx/>
              <a:buNone/>
              <a:defRPr/>
            </a:pP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mn-cs"/>
              </a:rPr>
              <a:t>与民休息，缓和社会矛盾，恢复社会经济发展</a:t>
            </a:r>
            <a:endPar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mn-cs"/>
            </a:endParaRPr>
          </a:p>
        </p:txBody>
      </p:sp>
      <p:sp>
        <p:nvSpPr>
          <p:cNvPr id="20" name="矩形 19"/>
          <p:cNvSpPr/>
          <p:nvPr>
            <p:custDataLst>
              <p:tags r:id="rId13"/>
            </p:custDataLst>
          </p:nvPr>
        </p:nvSpPr>
        <p:spPr>
          <a:xfrm>
            <a:off x="1686147" y="5961287"/>
            <a:ext cx="3383280" cy="521970"/>
          </a:xfrm>
          <a:prstGeom prst="rect">
            <a:avLst/>
          </a:prstGeom>
        </p:spPr>
        <p:txBody>
          <a:bodyPr wrap="none">
            <a:spAutoFit/>
          </a:bodyPr>
          <a:lstStyle/>
          <a:p>
            <a:pPr lvl="0" algn="just"/>
            <a:r>
              <a:rPr lang="zh-CN" altLang="en-US" sz="2800">
                <a:solidFill>
                  <a:prstClr val="black"/>
                </a:solidFill>
                <a:latin typeface="华文中宋" panose="02010600040101010101" pitchFamily="2" charset="-122"/>
                <a:ea typeface="华文中宋" panose="02010600040101010101" pitchFamily="2" charset="-122"/>
              </a:rPr>
              <a:t>提倡文教，重视</a:t>
            </a:r>
            <a:r>
              <a:rPr lang="zh-CN" altLang="en-US" sz="2800" smtClean="0">
                <a:solidFill>
                  <a:prstClr val="black"/>
                </a:solidFill>
                <a:latin typeface="华文中宋" panose="02010600040101010101" pitchFamily="2" charset="-122"/>
                <a:ea typeface="华文中宋" panose="02010600040101010101" pitchFamily="2" charset="-122"/>
              </a:rPr>
              <a:t>儒学</a:t>
            </a:r>
            <a:endParaRPr lang="zh-CN" altLang="en-US" sz="2800" smtClean="0">
              <a:solidFill>
                <a:prstClr val="black"/>
              </a:solidFill>
              <a:latin typeface="华文中宋" panose="02010600040101010101" pitchFamily="2" charset="-122"/>
              <a:ea typeface="华文中宋" panose="02010600040101010101" pitchFamily="2" charset="-122"/>
            </a:endParaRPr>
          </a:p>
        </p:txBody>
      </p:sp>
      <p:sp>
        <p:nvSpPr>
          <p:cNvPr id="21" name="文本框 13"/>
          <p:cNvSpPr txBox="1"/>
          <p:nvPr>
            <p:custDataLst>
              <p:tags r:id="rId14"/>
            </p:custDataLst>
          </p:nvPr>
        </p:nvSpPr>
        <p:spPr>
          <a:xfrm>
            <a:off x="7286625" y="6005830"/>
            <a:ext cx="4236720" cy="521970"/>
          </a:xfrm>
          <a:prstGeom prst="rect">
            <a:avLst/>
          </a:prstGeom>
          <a:noFill/>
        </p:spPr>
        <p:txBody>
          <a:bodyPr wrap="square" rtlCol="0">
            <a:spAutoFit/>
          </a:bodyPr>
          <a:lstStyle/>
          <a:p>
            <a:pPr lvl="0" algn="ctr" defTabSz="1219200"/>
            <a:r>
              <a:rPr lang="zh-CN" altLang="en-US" sz="2800">
                <a:solidFill>
                  <a:srgbClr val="C00000"/>
                </a:solidFill>
                <a:latin typeface="华文中宋" panose="02010600040101010101" pitchFamily="2" charset="-122"/>
                <a:ea typeface="华文中宋" panose="02010600040101010101" pitchFamily="2" charset="-122"/>
              </a:rPr>
              <a:t>儒学继续得到发展</a:t>
            </a:r>
            <a:endPar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endParaRPr>
          </a:p>
        </p:txBody>
      </p:sp>
      <p:sp>
        <p:nvSpPr>
          <p:cNvPr id="22" name="圆角矩形标注 21"/>
          <p:cNvSpPr/>
          <p:nvPr/>
        </p:nvSpPr>
        <p:spPr>
          <a:xfrm>
            <a:off x="4711700" y="2459990"/>
            <a:ext cx="3498215" cy="549910"/>
          </a:xfrm>
          <a:prstGeom prst="wedgeRoundRectCallout">
            <a:avLst>
              <a:gd name="adj1" fmla="val -50376"/>
              <a:gd name="adj2" fmla="val 94572"/>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C00000"/>
                </a:solidFill>
                <a:latin typeface="楷体" panose="02010609060101010101" charset="-122"/>
                <a:ea typeface="楷体" panose="02010609060101010101" charset="-122"/>
                <a:sym typeface="+mn-ea"/>
              </a:rPr>
              <a:t>虽</a:t>
            </a:r>
            <a:r>
              <a:rPr lang="zh-CN" altLang="en-US" sz="2800" b="1">
                <a:solidFill>
                  <a:srgbClr val="C00000"/>
                </a:solidFill>
                <a:latin typeface="楷体" panose="02010609060101010101" charset="-122"/>
                <a:ea typeface="楷体" panose="02010609060101010101" charset="-122"/>
                <a:sym typeface="+mn-ea"/>
              </a:rPr>
              <a:t>置三公，事归台</a:t>
            </a:r>
            <a:r>
              <a:rPr lang="zh-CN" altLang="en-US" sz="2800" b="1" smtClean="0">
                <a:solidFill>
                  <a:srgbClr val="C00000"/>
                </a:solidFill>
                <a:latin typeface="楷体" panose="02010609060101010101" charset="-122"/>
                <a:ea typeface="楷体" panose="02010609060101010101" charset="-122"/>
                <a:sym typeface="+mn-ea"/>
              </a:rPr>
              <a:t>阁</a:t>
            </a:r>
            <a:endParaRPr lang="zh-CN" altLang="en-US" sz="2800" b="1" smtClean="0">
              <a:solidFill>
                <a:srgbClr val="C00000"/>
              </a:solidFill>
              <a:latin typeface="楷体" panose="02010609060101010101" charset="-122"/>
              <a:ea typeface="楷体" panose="02010609060101010101" charset="-122"/>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9" grpId="0"/>
      <p:bldP spid="9" grpId="1"/>
      <p:bldP spid="13" grpId="0"/>
      <p:bldP spid="13" grpId="1"/>
      <p:bldP spid="11" grpId="0"/>
      <p:bldP spid="11" grpId="1"/>
      <p:bldP spid="15" grpId="0"/>
      <p:bldP spid="15" grpId="1"/>
      <p:bldP spid="12" grpId="0"/>
      <p:bldP spid="12" grpId="1"/>
      <p:bldP spid="14" grpId="0"/>
      <p:bldP spid="14" grpId="1"/>
      <p:bldP spid="16" grpId="0"/>
      <p:bldP spid="16" grpId="1"/>
      <p:bldP spid="17" grpId="0"/>
      <p:bldP spid="17" grpId="1"/>
      <p:bldP spid="18" grpId="0"/>
      <p:bldP spid="18" grpId="1"/>
      <p:bldP spid="19" grpId="0"/>
      <p:bldP spid="19" grpId="1"/>
      <p:bldP spid="20" grpId="0"/>
      <p:bldP spid="20" grpId="1"/>
      <p:bldP spid="21" grpId="0"/>
      <p:bldP spid="21" grpId="1"/>
      <p:bldP spid="22" grpId="0" animBg="1"/>
      <p:bldP spid="2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（三）东汉的衰亡：</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5" name="文本框 14"/>
          <p:cNvSpPr txBox="1"/>
          <p:nvPr>
            <p:custDataLst>
              <p:tags r:id="rId3"/>
            </p:custDataLst>
          </p:nvPr>
        </p:nvSpPr>
        <p:spPr>
          <a:xfrm>
            <a:off x="161290" y="2005330"/>
            <a:ext cx="6661150" cy="521970"/>
          </a:xfrm>
          <a:prstGeom prst="rect">
            <a:avLst/>
          </a:prstGeom>
          <a:noFill/>
        </p:spPr>
        <p:txBody>
          <a:bodyPr wrap="square">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）外戚宦官交替专权</a:t>
            </a:r>
            <a:r>
              <a:rPr lang="en-US" altLang="zh-CN" sz="2800" b="1">
                <a:solidFill>
                  <a:srgbClr val="3A1C26"/>
                </a:solidFill>
                <a:latin typeface="华文中宋" panose="02010600040101010101" pitchFamily="2" charset="-122"/>
                <a:ea typeface="华文中宋" panose="02010600040101010101" pitchFamily="2" charset="-122"/>
              </a:rPr>
              <a:t>,</a:t>
            </a:r>
            <a:r>
              <a:rPr lang="zh-CN" altLang="en-US" sz="2800" b="1">
                <a:solidFill>
                  <a:srgbClr val="3A1C26"/>
                </a:solidFill>
                <a:latin typeface="华文中宋" panose="02010600040101010101" pitchFamily="2" charset="-122"/>
                <a:ea typeface="华文中宋" panose="02010600040101010101" pitchFamily="2" charset="-122"/>
              </a:rPr>
              <a:t>政治黑暗腐朽；</a:t>
            </a:r>
            <a:endParaRPr lang="zh-CN" altLang="en-US" sz="2800" b="1">
              <a:solidFill>
                <a:srgbClr val="3A1C26"/>
              </a:solidFill>
              <a:latin typeface="华文中宋" panose="02010600040101010101" pitchFamily="2" charset="-122"/>
              <a:ea typeface="华文中宋" panose="02010600040101010101" pitchFamily="2" charset="-122"/>
            </a:endParaRPr>
          </a:p>
        </p:txBody>
      </p:sp>
      <p:graphicFrame>
        <p:nvGraphicFramePr>
          <p:cNvPr id="318" name="表格 317"/>
          <p:cNvGraphicFramePr>
            <a:graphicFrameLocks noGrp="1"/>
          </p:cNvGraphicFramePr>
          <p:nvPr>
            <p:custDataLst>
              <p:tags r:id="rId4"/>
            </p:custDataLst>
          </p:nvPr>
        </p:nvGraphicFramePr>
        <p:xfrm>
          <a:off x="8495030" y="1200785"/>
          <a:ext cx="3122930" cy="5059680"/>
        </p:xfrm>
        <a:graphic>
          <a:graphicData uri="http://schemas.openxmlformats.org/drawingml/2006/table">
            <a:tbl>
              <a:tblPr firstRow="1" bandRow="1">
                <a:tableStyleId>{073A0DAA-6AF3-43AB-8588-CEC1D06C72B9}</a:tableStyleId>
              </a:tblPr>
              <a:tblGrid>
                <a:gridCol w="1354455"/>
                <a:gridCol w="882650"/>
                <a:gridCol w="885825"/>
              </a:tblGrid>
              <a:tr h="520700">
                <a:tc>
                  <a:txBody>
                    <a:bodyPr/>
                    <a:lstStyle/>
                    <a:p>
                      <a:pPr algn="ctr">
                        <a:buNone/>
                      </a:pPr>
                      <a:r>
                        <a:rPr lang="zh-CN" altLang="en-US"/>
                        <a:t>皇帝</a:t>
                      </a:r>
                      <a:endParaRPr lang="zh-CN" altLang="en-US"/>
                    </a:p>
                  </a:txBody>
                  <a:tcPr anchor="ctr"/>
                </a:tc>
                <a:tc>
                  <a:txBody>
                    <a:bodyPr/>
                    <a:lstStyle/>
                    <a:p>
                      <a:pPr algn="ctr">
                        <a:buNone/>
                      </a:pPr>
                      <a:r>
                        <a:rPr lang="zh-CN" altLang="en-US"/>
                        <a:t>即位</a:t>
                      </a:r>
                      <a:endParaRPr lang="zh-CN" altLang="en-US"/>
                    </a:p>
                    <a:p>
                      <a:pPr algn="ctr">
                        <a:buNone/>
                      </a:pPr>
                      <a:r>
                        <a:rPr lang="zh-CN" altLang="en-US"/>
                        <a:t>年龄</a:t>
                      </a:r>
                      <a:endParaRPr lang="zh-CN" altLang="en-US"/>
                    </a:p>
                  </a:txBody>
                  <a:tcPr anchor="ctr"/>
                </a:tc>
                <a:tc>
                  <a:txBody>
                    <a:bodyPr/>
                    <a:lstStyle/>
                    <a:p>
                      <a:pPr algn="ctr">
                        <a:buNone/>
                      </a:pPr>
                      <a:r>
                        <a:rPr lang="zh-CN" altLang="en-US"/>
                        <a:t>死亡</a:t>
                      </a:r>
                      <a:endParaRPr lang="zh-CN" altLang="en-US"/>
                    </a:p>
                    <a:p>
                      <a:pPr algn="ctr">
                        <a:buNone/>
                      </a:pPr>
                      <a:r>
                        <a:rPr lang="zh-CN" altLang="en-US"/>
                        <a:t>年龄</a:t>
                      </a:r>
                      <a:endParaRPr lang="zh-CN" altLang="en-US"/>
                    </a:p>
                  </a:txBody>
                  <a:tcPr anchor="ctr"/>
                </a:tc>
              </a:tr>
              <a:tr h="365760">
                <a:tc>
                  <a:txBody>
                    <a:bodyPr/>
                    <a:lstStyle/>
                    <a:p>
                      <a:pPr algn="ctr">
                        <a:buNone/>
                      </a:pPr>
                      <a:r>
                        <a:rPr lang="en-US" altLang="zh-CN"/>
                        <a:t>……</a:t>
                      </a:r>
                      <a:endParaRPr lang="en-US" altLang="zh-CN"/>
                    </a:p>
                  </a:txBody>
                  <a:tcPr anchor="ctr"/>
                </a:tc>
                <a:tc>
                  <a:txBody>
                    <a:bodyPr/>
                    <a:lstStyle/>
                    <a:p>
                      <a:pPr algn="ctr">
                        <a:buNone/>
                      </a:pPr>
                      <a:r>
                        <a:rPr lang="en-US" altLang="zh-CN"/>
                        <a:t>……</a:t>
                      </a:r>
                      <a:endParaRPr lang="en-US" altLang="zh-CN"/>
                    </a:p>
                  </a:txBody>
                  <a:tcPr anchor="ctr"/>
                </a:tc>
                <a:tc>
                  <a:txBody>
                    <a:bodyPr/>
                    <a:lstStyle/>
                    <a:p>
                      <a:pPr algn="ctr">
                        <a:buNone/>
                      </a:pPr>
                      <a:r>
                        <a:rPr lang="en-US" altLang="zh-CN"/>
                        <a:t>……</a:t>
                      </a:r>
                      <a:endParaRPr lang="en-US" altLang="zh-CN"/>
                    </a:p>
                  </a:txBody>
                  <a:tcPr anchor="ctr"/>
                </a:tc>
              </a:tr>
              <a:tr h="365760">
                <a:tc>
                  <a:txBody>
                    <a:bodyPr/>
                    <a:lstStyle/>
                    <a:p>
                      <a:pPr algn="ctr">
                        <a:buNone/>
                      </a:pPr>
                      <a:r>
                        <a:rPr lang="zh-CN" altLang="en-US"/>
                        <a:t>和帝</a:t>
                      </a:r>
                      <a:endParaRPr lang="zh-CN" altLang="en-US"/>
                    </a:p>
                  </a:txBody>
                  <a:tcPr anchor="ctr"/>
                </a:tc>
                <a:tc>
                  <a:txBody>
                    <a:bodyPr/>
                    <a:lstStyle/>
                    <a:p>
                      <a:pPr algn="ctr">
                        <a:buNone/>
                      </a:pPr>
                      <a:r>
                        <a:rPr lang="en-US" altLang="zh-CN"/>
                        <a:t>10</a:t>
                      </a:r>
                      <a:endParaRPr lang="en-US" altLang="zh-CN"/>
                    </a:p>
                  </a:txBody>
                  <a:tcPr anchor="ctr"/>
                </a:tc>
                <a:tc>
                  <a:txBody>
                    <a:bodyPr/>
                    <a:lstStyle/>
                    <a:p>
                      <a:pPr algn="ctr">
                        <a:buNone/>
                      </a:pPr>
                      <a:r>
                        <a:rPr lang="en-US" altLang="zh-CN"/>
                        <a:t>27</a:t>
                      </a:r>
                      <a:endParaRPr lang="en-US" altLang="zh-CN"/>
                    </a:p>
                  </a:txBody>
                  <a:tcPr anchor="ctr"/>
                </a:tc>
              </a:tr>
              <a:tr h="365760">
                <a:tc>
                  <a:txBody>
                    <a:bodyPr/>
                    <a:lstStyle/>
                    <a:p>
                      <a:pPr algn="ctr">
                        <a:buNone/>
                      </a:pPr>
                      <a:r>
                        <a:rPr lang="zh-CN" altLang="en-US"/>
                        <a:t>殇帝</a:t>
                      </a:r>
                      <a:endParaRPr lang="zh-CN" altLang="en-US"/>
                    </a:p>
                  </a:txBody>
                  <a:tcPr anchor="ctr"/>
                </a:tc>
                <a:tc>
                  <a:txBody>
                    <a:bodyPr/>
                    <a:lstStyle/>
                    <a:p>
                      <a:pPr algn="ctr">
                        <a:buNone/>
                      </a:pPr>
                      <a:r>
                        <a:rPr lang="en-US" altLang="zh-CN"/>
                        <a:t>1</a:t>
                      </a:r>
                      <a:endParaRPr lang="en-US" altLang="zh-CN"/>
                    </a:p>
                  </a:txBody>
                  <a:tcPr anchor="ctr"/>
                </a:tc>
                <a:tc>
                  <a:txBody>
                    <a:bodyPr/>
                    <a:lstStyle/>
                    <a:p>
                      <a:pPr algn="ctr">
                        <a:buNone/>
                      </a:pPr>
                      <a:r>
                        <a:rPr lang="en-US" altLang="zh-CN"/>
                        <a:t>2</a:t>
                      </a:r>
                      <a:endParaRPr lang="en-US" altLang="zh-CN"/>
                    </a:p>
                  </a:txBody>
                  <a:tcPr anchor="ctr"/>
                </a:tc>
              </a:tr>
              <a:tr h="365760">
                <a:tc>
                  <a:txBody>
                    <a:bodyPr/>
                    <a:lstStyle/>
                    <a:p>
                      <a:pPr algn="ctr">
                        <a:buNone/>
                      </a:pPr>
                      <a:r>
                        <a:rPr lang="zh-CN" altLang="en-US"/>
                        <a:t>安帝</a:t>
                      </a:r>
                      <a:endParaRPr lang="zh-CN" altLang="en-US"/>
                    </a:p>
                  </a:txBody>
                  <a:tcPr anchor="ctr"/>
                </a:tc>
                <a:tc>
                  <a:txBody>
                    <a:bodyPr/>
                    <a:lstStyle/>
                    <a:p>
                      <a:pPr algn="ctr">
                        <a:buNone/>
                      </a:pPr>
                      <a:r>
                        <a:rPr lang="en-US" altLang="zh-CN"/>
                        <a:t>13</a:t>
                      </a:r>
                      <a:endParaRPr lang="en-US" altLang="zh-CN"/>
                    </a:p>
                  </a:txBody>
                  <a:tcPr anchor="ctr"/>
                </a:tc>
                <a:tc>
                  <a:txBody>
                    <a:bodyPr/>
                    <a:lstStyle/>
                    <a:p>
                      <a:pPr algn="ctr">
                        <a:buNone/>
                      </a:pPr>
                      <a:r>
                        <a:rPr lang="en-US" altLang="zh-CN"/>
                        <a:t>31</a:t>
                      </a:r>
                      <a:endParaRPr lang="en-US" altLang="zh-CN"/>
                    </a:p>
                  </a:txBody>
                  <a:tcPr anchor="ctr"/>
                </a:tc>
              </a:tr>
              <a:tr h="365760">
                <a:tc>
                  <a:txBody>
                    <a:bodyPr/>
                    <a:lstStyle/>
                    <a:p>
                      <a:pPr algn="ctr">
                        <a:buNone/>
                      </a:pPr>
                      <a:r>
                        <a:rPr lang="zh-CN" altLang="en-US"/>
                        <a:t>顺帝</a:t>
                      </a:r>
                      <a:endParaRPr lang="zh-CN" altLang="en-US"/>
                    </a:p>
                  </a:txBody>
                  <a:tcPr anchor="ctr"/>
                </a:tc>
                <a:tc>
                  <a:txBody>
                    <a:bodyPr/>
                    <a:lstStyle/>
                    <a:p>
                      <a:pPr algn="ctr">
                        <a:buNone/>
                      </a:pPr>
                      <a:r>
                        <a:rPr lang="en-US" altLang="zh-CN"/>
                        <a:t>11</a:t>
                      </a:r>
                      <a:endParaRPr lang="en-US" altLang="zh-CN"/>
                    </a:p>
                  </a:txBody>
                  <a:tcPr anchor="ctr"/>
                </a:tc>
                <a:tc>
                  <a:txBody>
                    <a:bodyPr/>
                    <a:lstStyle/>
                    <a:p>
                      <a:pPr algn="ctr">
                        <a:buNone/>
                      </a:pPr>
                      <a:r>
                        <a:rPr lang="en-US" altLang="zh-CN"/>
                        <a:t>30</a:t>
                      </a:r>
                      <a:endParaRPr lang="en-US" altLang="zh-CN"/>
                    </a:p>
                  </a:txBody>
                  <a:tcPr anchor="ctr"/>
                </a:tc>
              </a:tr>
              <a:tr h="365760">
                <a:tc>
                  <a:txBody>
                    <a:bodyPr/>
                    <a:lstStyle/>
                    <a:p>
                      <a:pPr algn="ctr">
                        <a:buNone/>
                      </a:pPr>
                      <a:r>
                        <a:rPr lang="zh-CN" altLang="en-US"/>
                        <a:t>冲帝</a:t>
                      </a:r>
                      <a:endParaRPr lang="zh-CN" altLang="en-US"/>
                    </a:p>
                  </a:txBody>
                  <a:tcPr anchor="ctr"/>
                </a:tc>
                <a:tc>
                  <a:txBody>
                    <a:bodyPr/>
                    <a:lstStyle/>
                    <a:p>
                      <a:pPr algn="ctr">
                        <a:buNone/>
                      </a:pPr>
                      <a:r>
                        <a:rPr lang="en-US" altLang="zh-CN"/>
                        <a:t>2</a:t>
                      </a:r>
                      <a:endParaRPr lang="en-US" altLang="zh-CN"/>
                    </a:p>
                  </a:txBody>
                  <a:tcPr anchor="ctr"/>
                </a:tc>
                <a:tc>
                  <a:txBody>
                    <a:bodyPr/>
                    <a:lstStyle/>
                    <a:p>
                      <a:pPr algn="ctr">
                        <a:buNone/>
                      </a:pPr>
                      <a:r>
                        <a:rPr lang="en-US" altLang="zh-CN"/>
                        <a:t>3</a:t>
                      </a:r>
                      <a:endParaRPr lang="en-US" altLang="zh-CN"/>
                    </a:p>
                  </a:txBody>
                  <a:tcPr anchor="ctr"/>
                </a:tc>
              </a:tr>
              <a:tr h="365760">
                <a:tc>
                  <a:txBody>
                    <a:bodyPr/>
                    <a:lstStyle/>
                    <a:p>
                      <a:pPr algn="ctr">
                        <a:buNone/>
                      </a:pPr>
                      <a:r>
                        <a:rPr lang="zh-CN" altLang="en-US"/>
                        <a:t>质帝</a:t>
                      </a:r>
                      <a:endParaRPr lang="zh-CN" altLang="en-US"/>
                    </a:p>
                  </a:txBody>
                  <a:tcPr anchor="ctr"/>
                </a:tc>
                <a:tc>
                  <a:txBody>
                    <a:bodyPr/>
                    <a:lstStyle/>
                    <a:p>
                      <a:pPr algn="ctr">
                        <a:buNone/>
                      </a:pPr>
                      <a:r>
                        <a:rPr lang="en-US" altLang="zh-CN"/>
                        <a:t>8</a:t>
                      </a:r>
                      <a:endParaRPr lang="en-US" altLang="zh-CN"/>
                    </a:p>
                  </a:txBody>
                  <a:tcPr anchor="ctr"/>
                </a:tc>
                <a:tc>
                  <a:txBody>
                    <a:bodyPr/>
                    <a:lstStyle/>
                    <a:p>
                      <a:pPr algn="ctr">
                        <a:buNone/>
                      </a:pPr>
                      <a:r>
                        <a:rPr lang="en-US" altLang="zh-CN"/>
                        <a:t>9</a:t>
                      </a:r>
                      <a:endParaRPr lang="en-US" altLang="zh-CN"/>
                    </a:p>
                  </a:txBody>
                  <a:tcPr anchor="ctr"/>
                </a:tc>
              </a:tr>
              <a:tr h="365760">
                <a:tc>
                  <a:txBody>
                    <a:bodyPr/>
                    <a:lstStyle/>
                    <a:p>
                      <a:pPr algn="ctr">
                        <a:buNone/>
                      </a:pPr>
                      <a:r>
                        <a:rPr lang="zh-CN" altLang="en-US"/>
                        <a:t>桓帝</a:t>
                      </a:r>
                      <a:endParaRPr lang="zh-CN" altLang="en-US"/>
                    </a:p>
                  </a:txBody>
                  <a:tcPr anchor="ctr"/>
                </a:tc>
                <a:tc>
                  <a:txBody>
                    <a:bodyPr/>
                    <a:lstStyle/>
                    <a:p>
                      <a:pPr algn="ctr">
                        <a:buNone/>
                      </a:pPr>
                      <a:r>
                        <a:rPr lang="en-US" altLang="zh-CN"/>
                        <a:t>15</a:t>
                      </a:r>
                      <a:endParaRPr lang="en-US" altLang="zh-CN"/>
                    </a:p>
                  </a:txBody>
                  <a:tcPr anchor="ctr"/>
                </a:tc>
                <a:tc>
                  <a:txBody>
                    <a:bodyPr/>
                    <a:lstStyle/>
                    <a:p>
                      <a:pPr algn="ctr">
                        <a:buNone/>
                      </a:pPr>
                      <a:r>
                        <a:rPr lang="en-US" altLang="zh-CN"/>
                        <a:t>36</a:t>
                      </a:r>
                      <a:endParaRPr lang="en-US" altLang="zh-CN"/>
                    </a:p>
                  </a:txBody>
                  <a:tcPr anchor="ctr"/>
                </a:tc>
              </a:tr>
              <a:tr h="365760">
                <a:tc>
                  <a:txBody>
                    <a:bodyPr/>
                    <a:lstStyle/>
                    <a:p>
                      <a:pPr algn="ctr">
                        <a:buNone/>
                      </a:pPr>
                      <a:r>
                        <a:rPr lang="zh-CN" altLang="en-US"/>
                        <a:t>灵帝</a:t>
                      </a:r>
                      <a:endParaRPr lang="zh-CN" altLang="en-US"/>
                    </a:p>
                  </a:txBody>
                  <a:tcPr anchor="ctr"/>
                </a:tc>
                <a:tc>
                  <a:txBody>
                    <a:bodyPr/>
                    <a:lstStyle/>
                    <a:p>
                      <a:pPr algn="ctr">
                        <a:buNone/>
                      </a:pPr>
                      <a:r>
                        <a:rPr lang="en-US" altLang="zh-CN"/>
                        <a:t>12</a:t>
                      </a:r>
                      <a:endParaRPr lang="en-US" altLang="zh-CN"/>
                    </a:p>
                  </a:txBody>
                  <a:tcPr anchor="ctr"/>
                </a:tc>
                <a:tc>
                  <a:txBody>
                    <a:bodyPr/>
                    <a:lstStyle/>
                    <a:p>
                      <a:pPr algn="ctr">
                        <a:buNone/>
                      </a:pPr>
                      <a:r>
                        <a:rPr lang="en-US" altLang="zh-CN"/>
                        <a:t>34</a:t>
                      </a:r>
                      <a:endParaRPr lang="en-US" altLang="zh-CN"/>
                    </a:p>
                  </a:txBody>
                  <a:tcPr anchor="ctr"/>
                </a:tc>
              </a:tr>
              <a:tr h="365760">
                <a:tc>
                  <a:txBody>
                    <a:bodyPr/>
                    <a:lstStyle/>
                    <a:p>
                      <a:pPr algn="ctr">
                        <a:buNone/>
                      </a:pPr>
                      <a:r>
                        <a:rPr lang="zh-CN" altLang="en-US"/>
                        <a:t>少帝</a:t>
                      </a:r>
                      <a:endParaRPr lang="zh-CN" altLang="en-US"/>
                    </a:p>
                  </a:txBody>
                  <a:tcPr anchor="ctr"/>
                </a:tc>
                <a:tc>
                  <a:txBody>
                    <a:bodyPr/>
                    <a:lstStyle/>
                    <a:p>
                      <a:pPr algn="ctr">
                        <a:buNone/>
                      </a:pPr>
                      <a:r>
                        <a:rPr lang="en-US" altLang="zh-CN"/>
                        <a:t>14</a:t>
                      </a:r>
                      <a:endParaRPr lang="en-US" altLang="zh-CN"/>
                    </a:p>
                  </a:txBody>
                  <a:tcPr anchor="ctr"/>
                </a:tc>
                <a:tc>
                  <a:txBody>
                    <a:bodyPr/>
                    <a:lstStyle/>
                    <a:p>
                      <a:pPr algn="ctr">
                        <a:buNone/>
                      </a:pPr>
                      <a:r>
                        <a:rPr lang="en-US" altLang="zh-CN"/>
                        <a:t>14</a:t>
                      </a:r>
                      <a:endParaRPr lang="en-US" altLang="zh-CN"/>
                    </a:p>
                  </a:txBody>
                  <a:tcPr anchor="ctr"/>
                </a:tc>
              </a:tr>
              <a:tr h="365760">
                <a:tc>
                  <a:txBody>
                    <a:bodyPr/>
                    <a:lstStyle/>
                    <a:p>
                      <a:pPr algn="ctr">
                        <a:buNone/>
                      </a:pPr>
                      <a:r>
                        <a:rPr lang="zh-CN" altLang="en-US"/>
                        <a:t>献帝</a:t>
                      </a:r>
                      <a:endParaRPr lang="zh-CN" altLang="en-US"/>
                    </a:p>
                  </a:txBody>
                  <a:tcPr anchor="ctr"/>
                </a:tc>
                <a:tc>
                  <a:txBody>
                    <a:bodyPr/>
                    <a:lstStyle/>
                    <a:p>
                      <a:pPr algn="ctr">
                        <a:buNone/>
                      </a:pPr>
                      <a:r>
                        <a:rPr lang="en-US" altLang="zh-CN"/>
                        <a:t>9</a:t>
                      </a:r>
                      <a:endParaRPr lang="en-US" altLang="zh-CN"/>
                    </a:p>
                  </a:txBody>
                  <a:tcPr anchor="ctr"/>
                </a:tc>
                <a:tc>
                  <a:txBody>
                    <a:bodyPr/>
                    <a:lstStyle/>
                    <a:p>
                      <a:pPr algn="ctr">
                        <a:buNone/>
                      </a:pPr>
                      <a:r>
                        <a:rPr lang="en-US" altLang="zh-CN"/>
                        <a:t>54</a:t>
                      </a:r>
                      <a:endParaRPr lang="en-US" altLang="zh-CN"/>
                    </a:p>
                  </a:txBody>
                  <a:tcPr anchor="ctr"/>
                </a:tc>
              </a:tr>
              <a:tr h="396240">
                <a:tc>
                  <a:txBody>
                    <a:bodyPr/>
                    <a:lstStyle/>
                    <a:p>
                      <a:pPr algn="ctr">
                        <a:buNone/>
                      </a:pPr>
                      <a:r>
                        <a:rPr lang="zh-CN" altLang="en-US"/>
                        <a:t>平均值</a:t>
                      </a:r>
                      <a:endParaRPr lang="zh-CN" altLang="en-US"/>
                    </a:p>
                  </a:txBody>
                  <a:tcPr anchor="ctr"/>
                </a:tc>
                <a:tc>
                  <a:txBody>
                    <a:bodyPr/>
                    <a:lstStyle/>
                    <a:p>
                      <a:pPr algn="ctr">
                        <a:buNone/>
                      </a:pPr>
                      <a:r>
                        <a:rPr lang="en-US" altLang="zh-CN" sz="2000" b="1">
                          <a:solidFill>
                            <a:srgbClr val="FF0000"/>
                          </a:solidFill>
                        </a:rPr>
                        <a:t>9.5</a:t>
                      </a:r>
                      <a:endParaRPr lang="en-US" altLang="zh-CN" sz="2000" b="1">
                        <a:solidFill>
                          <a:srgbClr val="FF0000"/>
                        </a:solidFill>
                      </a:endParaRPr>
                    </a:p>
                  </a:txBody>
                  <a:tcPr anchor="ctr"/>
                </a:tc>
                <a:tc>
                  <a:txBody>
                    <a:bodyPr/>
                    <a:lstStyle/>
                    <a:p>
                      <a:pPr algn="ctr">
                        <a:buNone/>
                      </a:pPr>
                      <a:r>
                        <a:rPr lang="en-US" altLang="zh-CN"/>
                        <a:t>24</a:t>
                      </a:r>
                      <a:endParaRPr lang="en-US" altLang="zh-CN"/>
                    </a:p>
                  </a:txBody>
                  <a:tcPr anchor="ctr"/>
                </a:tc>
              </a:tr>
            </a:tbl>
          </a:graphicData>
        </a:graphic>
      </p:graphicFrame>
      <p:sp>
        <p:nvSpPr>
          <p:cNvPr id="307" name="右箭头 252"/>
          <p:cNvSpPr/>
          <p:nvPr>
            <p:custDataLst>
              <p:tags r:id="rId5"/>
            </p:custDataLst>
          </p:nvPr>
        </p:nvSpPr>
        <p:spPr>
          <a:xfrm>
            <a:off x="2613025" y="2907030"/>
            <a:ext cx="667385" cy="148590"/>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nvGrpSpPr>
          <p:cNvPr id="60" name="组合 59"/>
          <p:cNvGrpSpPr/>
          <p:nvPr>
            <p:custDataLst>
              <p:tags r:id="rId6"/>
            </p:custDataLst>
          </p:nvPr>
        </p:nvGrpSpPr>
        <p:grpSpPr>
          <a:xfrm>
            <a:off x="3487723" y="2698187"/>
            <a:ext cx="1831856" cy="583565"/>
            <a:chOff x="10987" y="1463"/>
            <a:chExt cx="3198" cy="1030"/>
          </a:xfrm>
        </p:grpSpPr>
        <p:grpSp>
          <p:nvGrpSpPr>
            <p:cNvPr id="61" name="组合 60"/>
            <p:cNvGrpSpPr/>
            <p:nvPr>
              <p:custDataLst>
                <p:tags r:id="rId7"/>
              </p:custDataLst>
            </p:nvPr>
          </p:nvGrpSpPr>
          <p:grpSpPr>
            <a:xfrm>
              <a:off x="10987" y="1463"/>
              <a:ext cx="3198" cy="1030"/>
              <a:chOff x="8078392" y="742278"/>
              <a:chExt cx="722649" cy="709373"/>
            </a:xfrm>
            <a:solidFill>
              <a:srgbClr val="242424"/>
            </a:solidFill>
          </p:grpSpPr>
          <p:sp>
            <p:nvSpPr>
              <p:cNvPr id="62" name="任意多边形: 形状 283"/>
              <p:cNvSpPr/>
              <p:nvPr>
                <p:custDataLst>
                  <p:tags r:id="rId8"/>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3" name="任意多边形: 形状 284"/>
              <p:cNvSpPr/>
              <p:nvPr>
                <p:custDataLst>
                  <p:tags r:id="rId9"/>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4" name="任意多边形: 形状 285"/>
              <p:cNvSpPr/>
              <p:nvPr>
                <p:custDataLst>
                  <p:tags r:id="rId10"/>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5" name="任意多边形: 形状 286"/>
              <p:cNvSpPr/>
              <p:nvPr>
                <p:custDataLst>
                  <p:tags r:id="rId11"/>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6" name="任意多边形: 形状 287"/>
              <p:cNvSpPr/>
              <p:nvPr>
                <p:custDataLst>
                  <p:tags r:id="rId12"/>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7" name="任意多边形: 形状 288"/>
              <p:cNvSpPr/>
              <p:nvPr>
                <p:custDataLst>
                  <p:tags r:id="rId13"/>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8" name="任意多边形: 形状 289"/>
              <p:cNvSpPr/>
              <p:nvPr>
                <p:custDataLst>
                  <p:tags r:id="rId14"/>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9" name="任意多边形: 形状 290"/>
              <p:cNvSpPr/>
              <p:nvPr>
                <p:custDataLst>
                  <p:tags r:id="rId15"/>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0" name="任意多边形: 形状 291"/>
              <p:cNvSpPr/>
              <p:nvPr>
                <p:custDataLst>
                  <p:tags r:id="rId16"/>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1" name="任意多边形: 形状 292"/>
              <p:cNvSpPr/>
              <p:nvPr>
                <p:custDataLst>
                  <p:tags r:id="rId17"/>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2" name="任意多边形: 形状 293"/>
              <p:cNvSpPr/>
              <p:nvPr>
                <p:custDataLst>
                  <p:tags r:id="rId18"/>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3" name="任意多边形: 形状 294"/>
              <p:cNvSpPr/>
              <p:nvPr>
                <p:custDataLst>
                  <p:tags r:id="rId19"/>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4" name="任意多边形: 形状 295"/>
              <p:cNvSpPr/>
              <p:nvPr>
                <p:custDataLst>
                  <p:tags r:id="rId20"/>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5" name="任意多边形: 形状 296"/>
              <p:cNvSpPr/>
              <p:nvPr>
                <p:custDataLst>
                  <p:tags r:id="rId21"/>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6" name="任意多边形: 形状 297"/>
              <p:cNvSpPr/>
              <p:nvPr>
                <p:custDataLst>
                  <p:tags r:id="rId22"/>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7" name="任意多边形: 形状 298"/>
              <p:cNvSpPr/>
              <p:nvPr>
                <p:custDataLst>
                  <p:tags r:id="rId23"/>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8" name="任意多边形: 形状 299"/>
              <p:cNvSpPr/>
              <p:nvPr>
                <p:custDataLst>
                  <p:tags r:id="rId24"/>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79" name="任意多边形: 形状 300"/>
              <p:cNvSpPr/>
              <p:nvPr>
                <p:custDataLst>
                  <p:tags r:id="rId25"/>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0" name="任意多边形: 形状 301"/>
              <p:cNvSpPr/>
              <p:nvPr>
                <p:custDataLst>
                  <p:tags r:id="rId26"/>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1" name="任意多边形: 形状 302"/>
              <p:cNvSpPr/>
              <p:nvPr>
                <p:custDataLst>
                  <p:tags r:id="rId27"/>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2" name="任意多边形: 形状 303"/>
              <p:cNvSpPr/>
              <p:nvPr>
                <p:custDataLst>
                  <p:tags r:id="rId28"/>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3" name="任意多边形: 形状 304"/>
              <p:cNvSpPr/>
              <p:nvPr>
                <p:custDataLst>
                  <p:tags r:id="rId29"/>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4" name="任意多边形: 形状 305"/>
              <p:cNvSpPr/>
              <p:nvPr>
                <p:custDataLst>
                  <p:tags r:id="rId30"/>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5" name="任意多边形: 形状 306"/>
              <p:cNvSpPr/>
              <p:nvPr>
                <p:custDataLst>
                  <p:tags r:id="rId31"/>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6" name="任意多边形: 形状 307"/>
              <p:cNvSpPr/>
              <p:nvPr>
                <p:custDataLst>
                  <p:tags r:id="rId32"/>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7" name="任意多边形: 形状 308"/>
              <p:cNvSpPr/>
              <p:nvPr>
                <p:custDataLst>
                  <p:tags r:id="rId33"/>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8" name="任意多边形: 形状 309"/>
              <p:cNvSpPr/>
              <p:nvPr>
                <p:custDataLst>
                  <p:tags r:id="rId34"/>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89" name="任意多边形: 形状 310"/>
              <p:cNvSpPr/>
              <p:nvPr>
                <p:custDataLst>
                  <p:tags r:id="rId35"/>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0" name="任意多边形: 形状 311"/>
              <p:cNvSpPr/>
              <p:nvPr>
                <p:custDataLst>
                  <p:tags r:id="rId36"/>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1" name="任意多边形: 形状 312"/>
              <p:cNvSpPr/>
              <p:nvPr>
                <p:custDataLst>
                  <p:tags r:id="rId37"/>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2" name="任意多边形: 形状 313"/>
              <p:cNvSpPr/>
              <p:nvPr>
                <p:custDataLst>
                  <p:tags r:id="rId38"/>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3" name="任意多边形: 形状 314"/>
              <p:cNvSpPr/>
              <p:nvPr>
                <p:custDataLst>
                  <p:tags r:id="rId39"/>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4" name="任意多边形: 形状 315"/>
              <p:cNvSpPr/>
              <p:nvPr>
                <p:custDataLst>
                  <p:tags r:id="rId40"/>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5" name="任意多边形: 形状 316"/>
              <p:cNvSpPr/>
              <p:nvPr>
                <p:custDataLst>
                  <p:tags r:id="rId41"/>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6" name="任意多边形: 形状 317"/>
              <p:cNvSpPr/>
              <p:nvPr>
                <p:custDataLst>
                  <p:tags r:id="rId42"/>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7" name="任意多边形: 形状 318"/>
              <p:cNvSpPr/>
              <p:nvPr>
                <p:custDataLst>
                  <p:tags r:id="rId43"/>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8" name="任意多边形: 形状 319"/>
              <p:cNvSpPr/>
              <p:nvPr>
                <p:custDataLst>
                  <p:tags r:id="rId44"/>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9" name="任意多边形: 形状 320"/>
              <p:cNvSpPr/>
              <p:nvPr>
                <p:custDataLst>
                  <p:tags r:id="rId45"/>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0" name="任意多边形: 形状 321"/>
              <p:cNvSpPr/>
              <p:nvPr>
                <p:custDataLst>
                  <p:tags r:id="rId46"/>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1" name="任意多边形: 形状 322"/>
              <p:cNvSpPr/>
              <p:nvPr>
                <p:custDataLst>
                  <p:tags r:id="rId47"/>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2" name="任意多边形: 形状 323"/>
              <p:cNvSpPr/>
              <p:nvPr>
                <p:custDataLst>
                  <p:tags r:id="rId48"/>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3" name="任意多边形: 形状 324"/>
              <p:cNvSpPr/>
              <p:nvPr>
                <p:custDataLst>
                  <p:tags r:id="rId49"/>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4" name="任意多边形: 形状 325"/>
              <p:cNvSpPr/>
              <p:nvPr>
                <p:custDataLst>
                  <p:tags r:id="rId50"/>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5" name="任意多边形: 形状 326"/>
              <p:cNvSpPr/>
              <p:nvPr>
                <p:custDataLst>
                  <p:tags r:id="rId51"/>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6" name="任意多边形: 形状 327"/>
              <p:cNvSpPr/>
              <p:nvPr>
                <p:custDataLst>
                  <p:tags r:id="rId52"/>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07" name="任意多边形: 形状 328"/>
              <p:cNvSpPr/>
              <p:nvPr>
                <p:custDataLst>
                  <p:tags r:id="rId53"/>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108" name="文本框 93"/>
            <p:cNvSpPr txBox="1"/>
            <p:nvPr>
              <p:custDataLst>
                <p:tags r:id="rId54"/>
              </p:custDataLst>
            </p:nvPr>
          </p:nvSpPr>
          <p:spPr>
            <a:xfrm>
              <a:off x="11072" y="1509"/>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rPr>
                <a:t>幼主即位 </a:t>
              </a:r>
              <a:endPar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301" name="矩形 300"/>
          <p:cNvSpPr/>
          <p:nvPr>
            <p:custDataLst>
              <p:tags r:id="rId55"/>
            </p:custDataLst>
          </p:nvPr>
        </p:nvSpPr>
        <p:spPr>
          <a:xfrm>
            <a:off x="3719105" y="3376577"/>
            <a:ext cx="1415773" cy="46166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rPr>
              <a:t>母后临朝</a:t>
            </a:r>
            <a:endPar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endParaRPr>
          </a:p>
        </p:txBody>
      </p:sp>
      <p:sp>
        <p:nvSpPr>
          <p:cNvPr id="308" name="右箭头 253"/>
          <p:cNvSpPr/>
          <p:nvPr>
            <p:custDataLst>
              <p:tags r:id="rId56"/>
            </p:custDataLst>
          </p:nvPr>
        </p:nvSpPr>
        <p:spPr>
          <a:xfrm>
            <a:off x="5515311" y="2923612"/>
            <a:ext cx="667089" cy="153035"/>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302" name="矩形 301"/>
          <p:cNvSpPr/>
          <p:nvPr>
            <p:custDataLst>
              <p:tags r:id="rId57"/>
            </p:custDataLst>
          </p:nvPr>
        </p:nvSpPr>
        <p:spPr>
          <a:xfrm>
            <a:off x="6555647" y="3417291"/>
            <a:ext cx="1407160" cy="4603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rPr>
              <a:t>皇权旁落</a:t>
            </a:r>
            <a:endPar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endParaRPr>
          </a:p>
        </p:txBody>
      </p:sp>
      <p:sp>
        <p:nvSpPr>
          <p:cNvPr id="303" name="矩形 302"/>
          <p:cNvSpPr/>
          <p:nvPr>
            <p:custDataLst>
              <p:tags r:id="rId58"/>
            </p:custDataLst>
          </p:nvPr>
        </p:nvSpPr>
        <p:spPr>
          <a:xfrm>
            <a:off x="6713808" y="5634093"/>
            <a:ext cx="1415773" cy="46166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rPr>
              <a:t>依靠宦官</a:t>
            </a:r>
            <a:endPar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endParaRPr>
          </a:p>
        </p:txBody>
      </p:sp>
      <p:sp>
        <p:nvSpPr>
          <p:cNvPr id="309" name="右箭头 255"/>
          <p:cNvSpPr/>
          <p:nvPr>
            <p:custDataLst>
              <p:tags r:id="rId59"/>
            </p:custDataLst>
          </p:nvPr>
        </p:nvSpPr>
        <p:spPr>
          <a:xfrm rot="10800000">
            <a:off x="5625345" y="5171712"/>
            <a:ext cx="667089" cy="153035"/>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nvGrpSpPr>
          <p:cNvPr id="203" name="组合 202"/>
          <p:cNvGrpSpPr/>
          <p:nvPr>
            <p:custDataLst>
              <p:tags r:id="rId60"/>
            </p:custDataLst>
          </p:nvPr>
        </p:nvGrpSpPr>
        <p:grpSpPr>
          <a:xfrm>
            <a:off x="3578768" y="4955733"/>
            <a:ext cx="1831856" cy="583565"/>
            <a:chOff x="11113" y="5232"/>
            <a:chExt cx="3198" cy="1030"/>
          </a:xfrm>
        </p:grpSpPr>
        <p:grpSp>
          <p:nvGrpSpPr>
            <p:cNvPr id="204" name="组合 203"/>
            <p:cNvGrpSpPr/>
            <p:nvPr>
              <p:custDataLst>
                <p:tags r:id="rId61"/>
              </p:custDataLst>
            </p:nvPr>
          </p:nvGrpSpPr>
          <p:grpSpPr>
            <a:xfrm>
              <a:off x="11113" y="5232"/>
              <a:ext cx="3198" cy="1030"/>
              <a:chOff x="8078392" y="742278"/>
              <a:chExt cx="722649" cy="709373"/>
            </a:xfrm>
            <a:solidFill>
              <a:srgbClr val="242424"/>
            </a:solidFill>
          </p:grpSpPr>
          <p:sp>
            <p:nvSpPr>
              <p:cNvPr id="206" name="任意多边形: 形状 283"/>
              <p:cNvSpPr/>
              <p:nvPr>
                <p:custDataLst>
                  <p:tags r:id="rId62"/>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7" name="任意多边形: 形状 284"/>
              <p:cNvSpPr/>
              <p:nvPr>
                <p:custDataLst>
                  <p:tags r:id="rId63"/>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8" name="任意多边形: 形状 285"/>
              <p:cNvSpPr/>
              <p:nvPr>
                <p:custDataLst>
                  <p:tags r:id="rId64"/>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9" name="任意多边形: 形状 286"/>
              <p:cNvSpPr/>
              <p:nvPr>
                <p:custDataLst>
                  <p:tags r:id="rId65"/>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0" name="任意多边形: 形状 287"/>
              <p:cNvSpPr/>
              <p:nvPr>
                <p:custDataLst>
                  <p:tags r:id="rId66"/>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1" name="任意多边形: 形状 288"/>
              <p:cNvSpPr/>
              <p:nvPr>
                <p:custDataLst>
                  <p:tags r:id="rId67"/>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2" name="任意多边形: 形状 289"/>
              <p:cNvSpPr/>
              <p:nvPr>
                <p:custDataLst>
                  <p:tags r:id="rId68"/>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3" name="任意多边形: 形状 290"/>
              <p:cNvSpPr/>
              <p:nvPr>
                <p:custDataLst>
                  <p:tags r:id="rId69"/>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4" name="任意多边形: 形状 291"/>
              <p:cNvSpPr/>
              <p:nvPr>
                <p:custDataLst>
                  <p:tags r:id="rId70"/>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5" name="任意多边形: 形状 292"/>
              <p:cNvSpPr/>
              <p:nvPr>
                <p:custDataLst>
                  <p:tags r:id="rId71"/>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6" name="任意多边形: 形状 293"/>
              <p:cNvSpPr/>
              <p:nvPr>
                <p:custDataLst>
                  <p:tags r:id="rId72"/>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7" name="任意多边形: 形状 294"/>
              <p:cNvSpPr/>
              <p:nvPr>
                <p:custDataLst>
                  <p:tags r:id="rId73"/>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8" name="任意多边形: 形状 295"/>
              <p:cNvSpPr/>
              <p:nvPr>
                <p:custDataLst>
                  <p:tags r:id="rId74"/>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9" name="任意多边形: 形状 296"/>
              <p:cNvSpPr/>
              <p:nvPr>
                <p:custDataLst>
                  <p:tags r:id="rId75"/>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0" name="任意多边形: 形状 297"/>
              <p:cNvSpPr/>
              <p:nvPr>
                <p:custDataLst>
                  <p:tags r:id="rId76"/>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1" name="任意多边形: 形状 298"/>
              <p:cNvSpPr/>
              <p:nvPr>
                <p:custDataLst>
                  <p:tags r:id="rId77"/>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2" name="任意多边形: 形状 299"/>
              <p:cNvSpPr/>
              <p:nvPr>
                <p:custDataLst>
                  <p:tags r:id="rId78"/>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3" name="任意多边形: 形状 300"/>
              <p:cNvSpPr/>
              <p:nvPr>
                <p:custDataLst>
                  <p:tags r:id="rId79"/>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4" name="任意多边形: 形状 301"/>
              <p:cNvSpPr/>
              <p:nvPr>
                <p:custDataLst>
                  <p:tags r:id="rId80"/>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5" name="任意多边形: 形状 302"/>
              <p:cNvSpPr/>
              <p:nvPr>
                <p:custDataLst>
                  <p:tags r:id="rId81"/>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6" name="任意多边形: 形状 303"/>
              <p:cNvSpPr/>
              <p:nvPr>
                <p:custDataLst>
                  <p:tags r:id="rId82"/>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7" name="任意多边形: 形状 304"/>
              <p:cNvSpPr/>
              <p:nvPr>
                <p:custDataLst>
                  <p:tags r:id="rId83"/>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8" name="任意多边形: 形状 305"/>
              <p:cNvSpPr/>
              <p:nvPr>
                <p:custDataLst>
                  <p:tags r:id="rId84"/>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29" name="任意多边形: 形状 306"/>
              <p:cNvSpPr/>
              <p:nvPr>
                <p:custDataLst>
                  <p:tags r:id="rId85"/>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0" name="任意多边形: 形状 307"/>
              <p:cNvSpPr/>
              <p:nvPr>
                <p:custDataLst>
                  <p:tags r:id="rId86"/>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1" name="任意多边形: 形状 308"/>
              <p:cNvSpPr/>
              <p:nvPr>
                <p:custDataLst>
                  <p:tags r:id="rId87"/>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2" name="任意多边形: 形状 309"/>
              <p:cNvSpPr/>
              <p:nvPr>
                <p:custDataLst>
                  <p:tags r:id="rId88"/>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3" name="任意多边形: 形状 310"/>
              <p:cNvSpPr/>
              <p:nvPr>
                <p:custDataLst>
                  <p:tags r:id="rId89"/>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4" name="任意多边形: 形状 311"/>
              <p:cNvSpPr/>
              <p:nvPr>
                <p:custDataLst>
                  <p:tags r:id="rId90"/>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5" name="任意多边形: 形状 312"/>
              <p:cNvSpPr/>
              <p:nvPr>
                <p:custDataLst>
                  <p:tags r:id="rId91"/>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6" name="任意多边形: 形状 313"/>
              <p:cNvSpPr/>
              <p:nvPr>
                <p:custDataLst>
                  <p:tags r:id="rId92"/>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7" name="任意多边形: 形状 314"/>
              <p:cNvSpPr/>
              <p:nvPr>
                <p:custDataLst>
                  <p:tags r:id="rId93"/>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8" name="任意多边形: 形状 315"/>
              <p:cNvSpPr/>
              <p:nvPr>
                <p:custDataLst>
                  <p:tags r:id="rId94"/>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39" name="任意多边形: 形状 316"/>
              <p:cNvSpPr/>
              <p:nvPr>
                <p:custDataLst>
                  <p:tags r:id="rId95"/>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0" name="任意多边形: 形状 317"/>
              <p:cNvSpPr/>
              <p:nvPr>
                <p:custDataLst>
                  <p:tags r:id="rId96"/>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1" name="任意多边形: 形状 318"/>
              <p:cNvSpPr/>
              <p:nvPr>
                <p:custDataLst>
                  <p:tags r:id="rId97"/>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2" name="任意多边形: 形状 319"/>
              <p:cNvSpPr/>
              <p:nvPr>
                <p:custDataLst>
                  <p:tags r:id="rId98"/>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3" name="任意多边形: 形状 320"/>
              <p:cNvSpPr/>
              <p:nvPr>
                <p:custDataLst>
                  <p:tags r:id="rId99"/>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4" name="任意多边形: 形状 321"/>
              <p:cNvSpPr/>
              <p:nvPr>
                <p:custDataLst>
                  <p:tags r:id="rId100"/>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5" name="任意多边形: 形状 322"/>
              <p:cNvSpPr/>
              <p:nvPr>
                <p:custDataLst>
                  <p:tags r:id="rId101"/>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6" name="任意多边形: 形状 323"/>
              <p:cNvSpPr/>
              <p:nvPr>
                <p:custDataLst>
                  <p:tags r:id="rId102"/>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7" name="任意多边形: 形状 324"/>
              <p:cNvSpPr/>
              <p:nvPr>
                <p:custDataLst>
                  <p:tags r:id="rId103"/>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8" name="任意多边形: 形状 325"/>
              <p:cNvSpPr/>
              <p:nvPr>
                <p:custDataLst>
                  <p:tags r:id="rId104"/>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9" name="任意多边形: 形状 326"/>
              <p:cNvSpPr/>
              <p:nvPr>
                <p:custDataLst>
                  <p:tags r:id="rId105"/>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0" name="任意多边形: 形状 327"/>
              <p:cNvSpPr/>
              <p:nvPr>
                <p:custDataLst>
                  <p:tags r:id="rId106"/>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1" name="任意多边形: 形状 328"/>
              <p:cNvSpPr/>
              <p:nvPr>
                <p:custDataLst>
                  <p:tags r:id="rId107"/>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205" name="文本框 240"/>
            <p:cNvSpPr txBox="1"/>
            <p:nvPr>
              <p:custDataLst>
                <p:tags r:id="rId108"/>
              </p:custDataLst>
            </p:nvPr>
          </p:nvSpPr>
          <p:spPr>
            <a:xfrm>
              <a:off x="11187" y="5273"/>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楷体" panose="02010609060101010101" charset="-122"/>
                  <a:sym typeface="微软雅黑" panose="020B0503020204020204" charset="-122"/>
                </a:rPr>
                <a:t>诛杀外戚</a:t>
              </a:r>
              <a:r>
                <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rPr>
                <a:t> </a:t>
              </a: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endParaRPr>
            </a:p>
          </p:txBody>
        </p:sp>
      </p:grpSp>
      <p:sp>
        <p:nvSpPr>
          <p:cNvPr id="304" name="矩形 303"/>
          <p:cNvSpPr/>
          <p:nvPr>
            <p:custDataLst>
              <p:tags r:id="rId109"/>
            </p:custDataLst>
          </p:nvPr>
        </p:nvSpPr>
        <p:spPr>
          <a:xfrm>
            <a:off x="3818632" y="5635363"/>
            <a:ext cx="1407160" cy="4603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rPr>
              <a:t>夺回权力</a:t>
            </a:r>
            <a:endPar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endParaRPr>
          </a:p>
        </p:txBody>
      </p:sp>
      <p:sp>
        <p:nvSpPr>
          <p:cNvPr id="316" name="右箭头 255"/>
          <p:cNvSpPr/>
          <p:nvPr>
            <p:custDataLst>
              <p:tags r:id="rId110"/>
            </p:custDataLst>
          </p:nvPr>
        </p:nvSpPr>
        <p:spPr>
          <a:xfrm rot="10800000">
            <a:off x="2683061" y="5195309"/>
            <a:ext cx="667089" cy="153035"/>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nvGrpSpPr>
          <p:cNvPr id="158" name="组合 157"/>
          <p:cNvGrpSpPr/>
          <p:nvPr>
            <p:custDataLst>
              <p:tags r:id="rId111"/>
            </p:custDataLst>
          </p:nvPr>
        </p:nvGrpSpPr>
        <p:grpSpPr>
          <a:xfrm>
            <a:off x="654025" y="4972878"/>
            <a:ext cx="1831856" cy="583565"/>
            <a:chOff x="6299" y="5259"/>
            <a:chExt cx="3198" cy="1030"/>
          </a:xfrm>
        </p:grpSpPr>
        <p:grpSp>
          <p:nvGrpSpPr>
            <p:cNvPr id="159" name="组合 158"/>
            <p:cNvGrpSpPr/>
            <p:nvPr>
              <p:custDataLst>
                <p:tags r:id="rId112"/>
              </p:custDataLst>
            </p:nvPr>
          </p:nvGrpSpPr>
          <p:grpSpPr>
            <a:xfrm>
              <a:off x="6299" y="5259"/>
              <a:ext cx="3198" cy="1030"/>
              <a:chOff x="8078392" y="742278"/>
              <a:chExt cx="722649" cy="709373"/>
            </a:xfrm>
            <a:solidFill>
              <a:srgbClr val="242424"/>
            </a:solidFill>
          </p:grpSpPr>
          <p:sp>
            <p:nvSpPr>
              <p:cNvPr id="160" name="任意多边形: 形状 283"/>
              <p:cNvSpPr/>
              <p:nvPr>
                <p:custDataLst>
                  <p:tags r:id="rId113"/>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1" name="任意多边形: 形状 284"/>
              <p:cNvSpPr/>
              <p:nvPr>
                <p:custDataLst>
                  <p:tags r:id="rId114"/>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2" name="任意多边形: 形状 285"/>
              <p:cNvSpPr/>
              <p:nvPr>
                <p:custDataLst>
                  <p:tags r:id="rId115"/>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3" name="任意多边形: 形状 286"/>
              <p:cNvSpPr/>
              <p:nvPr>
                <p:custDataLst>
                  <p:tags r:id="rId116"/>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4" name="任意多边形: 形状 287"/>
              <p:cNvSpPr/>
              <p:nvPr>
                <p:custDataLst>
                  <p:tags r:id="rId117"/>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5" name="任意多边形: 形状 288"/>
              <p:cNvSpPr/>
              <p:nvPr>
                <p:custDataLst>
                  <p:tags r:id="rId118"/>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6" name="任意多边形: 形状 289"/>
              <p:cNvSpPr/>
              <p:nvPr>
                <p:custDataLst>
                  <p:tags r:id="rId119"/>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7" name="任意多边形: 形状 290"/>
              <p:cNvSpPr/>
              <p:nvPr>
                <p:custDataLst>
                  <p:tags r:id="rId120"/>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8" name="任意多边形: 形状 291"/>
              <p:cNvSpPr/>
              <p:nvPr>
                <p:custDataLst>
                  <p:tags r:id="rId121"/>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69" name="任意多边形: 形状 292"/>
              <p:cNvSpPr/>
              <p:nvPr>
                <p:custDataLst>
                  <p:tags r:id="rId122"/>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0" name="任意多边形: 形状 293"/>
              <p:cNvSpPr/>
              <p:nvPr>
                <p:custDataLst>
                  <p:tags r:id="rId123"/>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1" name="任意多边形: 形状 294"/>
              <p:cNvSpPr/>
              <p:nvPr>
                <p:custDataLst>
                  <p:tags r:id="rId124"/>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2" name="任意多边形: 形状 295"/>
              <p:cNvSpPr/>
              <p:nvPr>
                <p:custDataLst>
                  <p:tags r:id="rId125"/>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3" name="任意多边形: 形状 296"/>
              <p:cNvSpPr/>
              <p:nvPr>
                <p:custDataLst>
                  <p:tags r:id="rId126"/>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4" name="任意多边形: 形状 297"/>
              <p:cNvSpPr/>
              <p:nvPr>
                <p:custDataLst>
                  <p:tags r:id="rId127"/>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5" name="任意多边形: 形状 298"/>
              <p:cNvSpPr/>
              <p:nvPr>
                <p:custDataLst>
                  <p:tags r:id="rId128"/>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6" name="任意多边形: 形状 299"/>
              <p:cNvSpPr/>
              <p:nvPr>
                <p:custDataLst>
                  <p:tags r:id="rId129"/>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7" name="任意多边形: 形状 300"/>
              <p:cNvSpPr/>
              <p:nvPr>
                <p:custDataLst>
                  <p:tags r:id="rId130"/>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8" name="任意多边形: 形状 301"/>
              <p:cNvSpPr/>
              <p:nvPr>
                <p:custDataLst>
                  <p:tags r:id="rId131"/>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9" name="任意多边形: 形状 302"/>
              <p:cNvSpPr/>
              <p:nvPr>
                <p:custDataLst>
                  <p:tags r:id="rId132"/>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0" name="任意多边形: 形状 303"/>
              <p:cNvSpPr/>
              <p:nvPr>
                <p:custDataLst>
                  <p:tags r:id="rId133"/>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1" name="任意多边形: 形状 304"/>
              <p:cNvSpPr/>
              <p:nvPr>
                <p:custDataLst>
                  <p:tags r:id="rId134"/>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2" name="任意多边形: 形状 305"/>
              <p:cNvSpPr/>
              <p:nvPr>
                <p:custDataLst>
                  <p:tags r:id="rId135"/>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3" name="任意多边形: 形状 306"/>
              <p:cNvSpPr/>
              <p:nvPr>
                <p:custDataLst>
                  <p:tags r:id="rId136"/>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4" name="任意多边形: 形状 307"/>
              <p:cNvSpPr/>
              <p:nvPr>
                <p:custDataLst>
                  <p:tags r:id="rId137"/>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5" name="任意多边形: 形状 308"/>
              <p:cNvSpPr/>
              <p:nvPr>
                <p:custDataLst>
                  <p:tags r:id="rId138"/>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6" name="任意多边形: 形状 309"/>
              <p:cNvSpPr/>
              <p:nvPr>
                <p:custDataLst>
                  <p:tags r:id="rId139"/>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7" name="任意多边形: 形状 310"/>
              <p:cNvSpPr/>
              <p:nvPr>
                <p:custDataLst>
                  <p:tags r:id="rId140"/>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8" name="任意多边形: 形状 311"/>
              <p:cNvSpPr/>
              <p:nvPr>
                <p:custDataLst>
                  <p:tags r:id="rId141"/>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9" name="任意多边形: 形状 312"/>
              <p:cNvSpPr/>
              <p:nvPr>
                <p:custDataLst>
                  <p:tags r:id="rId142"/>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0" name="任意多边形: 形状 313"/>
              <p:cNvSpPr/>
              <p:nvPr>
                <p:custDataLst>
                  <p:tags r:id="rId143"/>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1" name="任意多边形: 形状 314"/>
              <p:cNvSpPr/>
              <p:nvPr>
                <p:custDataLst>
                  <p:tags r:id="rId144"/>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2" name="任意多边形: 形状 315"/>
              <p:cNvSpPr/>
              <p:nvPr>
                <p:custDataLst>
                  <p:tags r:id="rId145"/>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3" name="任意多边形: 形状 316"/>
              <p:cNvSpPr/>
              <p:nvPr>
                <p:custDataLst>
                  <p:tags r:id="rId146"/>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4" name="任意多边形: 形状 317"/>
              <p:cNvSpPr/>
              <p:nvPr>
                <p:custDataLst>
                  <p:tags r:id="rId147"/>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5" name="任意多边形: 形状 318"/>
              <p:cNvSpPr/>
              <p:nvPr>
                <p:custDataLst>
                  <p:tags r:id="rId148"/>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6" name="任意多边形: 形状 319"/>
              <p:cNvSpPr/>
              <p:nvPr>
                <p:custDataLst>
                  <p:tags r:id="rId149"/>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7" name="任意多边形: 形状 320"/>
              <p:cNvSpPr/>
              <p:nvPr>
                <p:custDataLst>
                  <p:tags r:id="rId150"/>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8" name="任意多边形: 形状 321"/>
              <p:cNvSpPr/>
              <p:nvPr>
                <p:custDataLst>
                  <p:tags r:id="rId151"/>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9" name="任意多边形: 形状 322"/>
              <p:cNvSpPr/>
              <p:nvPr>
                <p:custDataLst>
                  <p:tags r:id="rId152"/>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0" name="任意多边形: 形状 323"/>
              <p:cNvSpPr/>
              <p:nvPr>
                <p:custDataLst>
                  <p:tags r:id="rId153"/>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1" name="任意多边形: 形状 324"/>
              <p:cNvSpPr/>
              <p:nvPr>
                <p:custDataLst>
                  <p:tags r:id="rId154"/>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2" name="任意多边形: 形状 325"/>
              <p:cNvSpPr/>
              <p:nvPr>
                <p:custDataLst>
                  <p:tags r:id="rId155"/>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05" name="任意多边形: 形状 326"/>
              <p:cNvSpPr/>
              <p:nvPr>
                <p:custDataLst>
                  <p:tags r:id="rId156"/>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06" name="任意多边形: 形状 327"/>
              <p:cNvSpPr/>
              <p:nvPr>
                <p:custDataLst>
                  <p:tags r:id="rId157"/>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11" name="任意多边形: 形状 328"/>
              <p:cNvSpPr/>
              <p:nvPr>
                <p:custDataLst>
                  <p:tags r:id="rId158"/>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312" name="文本框 191"/>
            <p:cNvSpPr txBox="1"/>
            <p:nvPr>
              <p:custDataLst>
                <p:tags r:id="rId159"/>
              </p:custDataLst>
            </p:nvPr>
          </p:nvSpPr>
          <p:spPr>
            <a:xfrm>
              <a:off x="6331" y="5333"/>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rPr>
                <a:t>宦官得宠 </a:t>
              </a:r>
              <a:endPar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313" name="矩形 312"/>
          <p:cNvSpPr/>
          <p:nvPr>
            <p:custDataLst>
              <p:tags r:id="rId160"/>
            </p:custDataLst>
          </p:nvPr>
        </p:nvSpPr>
        <p:spPr>
          <a:xfrm>
            <a:off x="837971" y="5634093"/>
            <a:ext cx="1415773" cy="46166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rPr>
              <a:t>把持朝政</a:t>
            </a:r>
            <a:endParaRPr kumimoji="0" lang="zh-CN" altLang="en-US" sz="2400" b="1" i="0" u="none" strike="noStrike" kern="1200" cap="none" spc="0" normalizeH="0" baseline="0" noProof="0">
              <a:ln w="22225">
                <a:noFill/>
                <a:prstDash val="solid"/>
              </a:ln>
              <a:solidFill>
                <a:prstClr val="black">
                  <a:lumMod val="95000"/>
                  <a:lumOff val="5000"/>
                </a:prstClr>
              </a:solidFill>
              <a:effectLst/>
              <a:uLnTx/>
              <a:uFillTx/>
              <a:latin typeface="字酷堂清楷 简" panose="02000500000000000000" pitchFamily="2" charset="-122"/>
              <a:ea typeface="字酷堂清楷 简" panose="02000500000000000000" pitchFamily="2" charset="-122"/>
              <a:cs typeface="+mn-ea"/>
            </a:endParaRPr>
          </a:p>
        </p:txBody>
      </p:sp>
      <p:sp>
        <p:nvSpPr>
          <p:cNvPr id="314" name="右箭头 257"/>
          <p:cNvSpPr/>
          <p:nvPr>
            <p:custDataLst>
              <p:tags r:id="rId161"/>
            </p:custDataLst>
          </p:nvPr>
        </p:nvSpPr>
        <p:spPr>
          <a:xfrm rot="16200000" flipV="1">
            <a:off x="660559" y="3906172"/>
            <a:ext cx="1430387" cy="452003"/>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315" name="文本框 341"/>
          <p:cNvSpPr txBox="1"/>
          <p:nvPr>
            <p:custDataLst>
              <p:tags r:id="rId162"/>
            </p:custDataLst>
          </p:nvPr>
        </p:nvSpPr>
        <p:spPr>
          <a:xfrm>
            <a:off x="2149070" y="3877799"/>
            <a:ext cx="4830445" cy="521970"/>
          </a:xfrm>
          <a:prstGeom prst="rect">
            <a:avLst/>
          </a:prstGeom>
          <a:noFill/>
          <a:ln>
            <a:solidFill>
              <a:schemeClr val="tx1"/>
            </a:solidFill>
          </a:ln>
        </p:spPr>
        <p:txBody>
          <a:bodyPr wrap="none" rtlCol="0" anchor="t">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华光淡古印_CNKI"/>
                <a:ea typeface="华光淡古印_CNKI"/>
                <a:cs typeface="+mn-cs"/>
                <a:sym typeface="微软雅黑" panose="020B0503020204020204" charset="-122"/>
              </a:rPr>
              <a:t>东汉</a:t>
            </a:r>
            <a:r>
              <a:rPr kumimoji="0" lang="zh-CN" altLang="en-US" sz="2800" b="1" i="0" u="none" strike="noStrike" kern="1200" cap="none" spc="0" normalizeH="0" baseline="0" noProof="0">
                <a:ln>
                  <a:noFill/>
                </a:ln>
                <a:solidFill>
                  <a:srgbClr val="FF0000"/>
                </a:solidFill>
                <a:effectLst>
                  <a:outerShdw blurRad="38100" dist="19050" dir="2700000" algn="tl" rotWithShape="0">
                    <a:prstClr val="black">
                      <a:alpha val="40000"/>
                    </a:prstClr>
                  </a:outerShdw>
                </a:effectLst>
                <a:uLnTx/>
                <a:uFillTx/>
                <a:latin typeface="华光淡古印_CNKI"/>
                <a:ea typeface="华光淡古印_CNKI"/>
                <a:cs typeface="+mn-cs"/>
                <a:sym typeface="微软雅黑" panose="020B0503020204020204" charset="-122"/>
              </a:rPr>
              <a:t>外戚宦官</a:t>
            </a:r>
            <a:r>
              <a:rPr kumimoji="0" lang="zh-CN" altLang="en-US" sz="2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华光淡古印_CNKI"/>
                <a:ea typeface="华光淡古印_CNKI"/>
                <a:cs typeface="+mn-cs"/>
                <a:sym typeface="微软雅黑" panose="020B0503020204020204" charset="-122"/>
              </a:rPr>
              <a:t>交替专权示意图</a:t>
            </a:r>
            <a:endParaRPr kumimoji="0" lang="zh-CN" altLang="en-US" sz="2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华光淡古印_CNKI"/>
              <a:ea typeface="华光淡古印_CNKI"/>
              <a:cs typeface="+mn-cs"/>
              <a:sym typeface="微软雅黑" panose="020B0503020204020204" charset="-122"/>
            </a:endParaRPr>
          </a:p>
        </p:txBody>
      </p:sp>
      <p:grpSp>
        <p:nvGrpSpPr>
          <p:cNvPr id="4" name="组合 3"/>
          <p:cNvGrpSpPr/>
          <p:nvPr>
            <p:custDataLst>
              <p:tags r:id="rId163"/>
            </p:custDataLst>
          </p:nvPr>
        </p:nvGrpSpPr>
        <p:grpSpPr>
          <a:xfrm>
            <a:off x="643534" y="2692472"/>
            <a:ext cx="1831856" cy="583565"/>
            <a:chOff x="6292" y="1463"/>
            <a:chExt cx="3198" cy="1030"/>
          </a:xfrm>
        </p:grpSpPr>
        <p:grpSp>
          <p:nvGrpSpPr>
            <p:cNvPr id="8" name="组合 7"/>
            <p:cNvGrpSpPr/>
            <p:nvPr>
              <p:custDataLst>
                <p:tags r:id="rId164"/>
              </p:custDataLst>
            </p:nvPr>
          </p:nvGrpSpPr>
          <p:grpSpPr>
            <a:xfrm>
              <a:off x="6292" y="1463"/>
              <a:ext cx="3198" cy="1030"/>
              <a:chOff x="8078392" y="742278"/>
              <a:chExt cx="722649" cy="709373"/>
            </a:xfrm>
            <a:solidFill>
              <a:srgbClr val="242424"/>
            </a:solidFill>
          </p:grpSpPr>
          <p:sp>
            <p:nvSpPr>
              <p:cNvPr id="10" name="任意多边形: 形状 45"/>
              <p:cNvSpPr/>
              <p:nvPr>
                <p:custDataLst>
                  <p:tags r:id="rId165"/>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 name="任意多边形: 形状 46"/>
              <p:cNvSpPr/>
              <p:nvPr>
                <p:custDataLst>
                  <p:tags r:id="rId166"/>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 name="任意多边形: 形状 47"/>
              <p:cNvSpPr/>
              <p:nvPr>
                <p:custDataLst>
                  <p:tags r:id="rId167"/>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 name="任意多边形: 形状 48"/>
              <p:cNvSpPr/>
              <p:nvPr>
                <p:custDataLst>
                  <p:tags r:id="rId168"/>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 name="任意多边形: 形状 49"/>
              <p:cNvSpPr/>
              <p:nvPr>
                <p:custDataLst>
                  <p:tags r:id="rId169"/>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6" name="任意多边形: 形状 50"/>
              <p:cNvSpPr/>
              <p:nvPr>
                <p:custDataLst>
                  <p:tags r:id="rId170"/>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9" name="任意多边形: 形状 51"/>
              <p:cNvSpPr/>
              <p:nvPr>
                <p:custDataLst>
                  <p:tags r:id="rId171"/>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7" name="任意多边形: 形状 52"/>
              <p:cNvSpPr/>
              <p:nvPr>
                <p:custDataLst>
                  <p:tags r:id="rId172"/>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8" name="任意多边形: 形状 53"/>
              <p:cNvSpPr/>
              <p:nvPr>
                <p:custDataLst>
                  <p:tags r:id="rId173"/>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9" name="任意多边形: 形状 54"/>
              <p:cNvSpPr/>
              <p:nvPr>
                <p:custDataLst>
                  <p:tags r:id="rId174"/>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0" name="任意多边形: 形状 55"/>
              <p:cNvSpPr/>
              <p:nvPr>
                <p:custDataLst>
                  <p:tags r:id="rId175"/>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1" name="任意多边形: 形状 56"/>
              <p:cNvSpPr/>
              <p:nvPr>
                <p:custDataLst>
                  <p:tags r:id="rId176"/>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 name="任意多边形: 形状 57"/>
              <p:cNvSpPr/>
              <p:nvPr>
                <p:custDataLst>
                  <p:tags r:id="rId177"/>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4" name="任意多边形: 形状 58"/>
              <p:cNvSpPr/>
              <p:nvPr>
                <p:custDataLst>
                  <p:tags r:id="rId178"/>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 name="任意多边形: 形状 59"/>
              <p:cNvSpPr/>
              <p:nvPr>
                <p:custDataLst>
                  <p:tags r:id="rId179"/>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 name="任意多边形: 形状 60"/>
              <p:cNvSpPr/>
              <p:nvPr>
                <p:custDataLst>
                  <p:tags r:id="rId180"/>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 name="任意多边形: 形状 61"/>
              <p:cNvSpPr/>
              <p:nvPr>
                <p:custDataLst>
                  <p:tags r:id="rId181"/>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 name="任意多边形: 形状 62"/>
              <p:cNvSpPr/>
              <p:nvPr>
                <p:custDataLst>
                  <p:tags r:id="rId182"/>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 name="任意多边形: 形状 63"/>
              <p:cNvSpPr/>
              <p:nvPr>
                <p:custDataLst>
                  <p:tags r:id="rId183"/>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0" name="任意多边形: 形状 64"/>
              <p:cNvSpPr/>
              <p:nvPr>
                <p:custDataLst>
                  <p:tags r:id="rId184"/>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1" name="任意多边形: 形状 65"/>
              <p:cNvSpPr/>
              <p:nvPr>
                <p:custDataLst>
                  <p:tags r:id="rId185"/>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2" name="任意多边形: 形状 66"/>
              <p:cNvSpPr/>
              <p:nvPr>
                <p:custDataLst>
                  <p:tags r:id="rId186"/>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3" name="任意多边形: 形状 67"/>
              <p:cNvSpPr/>
              <p:nvPr>
                <p:custDataLst>
                  <p:tags r:id="rId187"/>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4" name="任意多边形: 形状 68"/>
              <p:cNvSpPr/>
              <p:nvPr>
                <p:custDataLst>
                  <p:tags r:id="rId188"/>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5" name="任意多边形: 形状 69"/>
              <p:cNvSpPr/>
              <p:nvPr>
                <p:custDataLst>
                  <p:tags r:id="rId189"/>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6" name="任意多边形: 形状 70"/>
              <p:cNvSpPr/>
              <p:nvPr>
                <p:custDataLst>
                  <p:tags r:id="rId190"/>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7" name="任意多边形: 形状 71"/>
              <p:cNvSpPr/>
              <p:nvPr>
                <p:custDataLst>
                  <p:tags r:id="rId191"/>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8" name="任意多边形: 形状 72"/>
              <p:cNvSpPr/>
              <p:nvPr>
                <p:custDataLst>
                  <p:tags r:id="rId192"/>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9" name="任意多边形: 形状 73"/>
              <p:cNvSpPr/>
              <p:nvPr>
                <p:custDataLst>
                  <p:tags r:id="rId193"/>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0" name="任意多边形: 形状 74"/>
              <p:cNvSpPr/>
              <p:nvPr>
                <p:custDataLst>
                  <p:tags r:id="rId194"/>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1" name="任意多边形: 形状 75"/>
              <p:cNvSpPr/>
              <p:nvPr>
                <p:custDataLst>
                  <p:tags r:id="rId195"/>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2" name="任意多边形: 形状 76"/>
              <p:cNvSpPr/>
              <p:nvPr>
                <p:custDataLst>
                  <p:tags r:id="rId196"/>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3" name="任意多边形: 形状 77"/>
              <p:cNvSpPr/>
              <p:nvPr>
                <p:custDataLst>
                  <p:tags r:id="rId197"/>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4" name="任意多边形: 形状 78"/>
              <p:cNvSpPr/>
              <p:nvPr>
                <p:custDataLst>
                  <p:tags r:id="rId198"/>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5" name="任意多边形: 形状 79"/>
              <p:cNvSpPr/>
              <p:nvPr>
                <p:custDataLst>
                  <p:tags r:id="rId199"/>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8" name="任意多边形: 形状 80"/>
              <p:cNvSpPr/>
              <p:nvPr>
                <p:custDataLst>
                  <p:tags r:id="rId200"/>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49" name="任意多边形: 形状 81"/>
              <p:cNvSpPr/>
              <p:nvPr>
                <p:custDataLst>
                  <p:tags r:id="rId201"/>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0" name="任意多边形: 形状 82"/>
              <p:cNvSpPr/>
              <p:nvPr>
                <p:custDataLst>
                  <p:tags r:id="rId202"/>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1" name="任意多边形: 形状 83"/>
              <p:cNvSpPr/>
              <p:nvPr>
                <p:custDataLst>
                  <p:tags r:id="rId203"/>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2" name="任意多边形: 形状 84"/>
              <p:cNvSpPr/>
              <p:nvPr>
                <p:custDataLst>
                  <p:tags r:id="rId204"/>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3" name="任意多边形: 形状 85"/>
              <p:cNvSpPr/>
              <p:nvPr>
                <p:custDataLst>
                  <p:tags r:id="rId205"/>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4" name="任意多边形: 形状 86"/>
              <p:cNvSpPr/>
              <p:nvPr>
                <p:custDataLst>
                  <p:tags r:id="rId206"/>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5" name="任意多边形: 形状 87"/>
              <p:cNvSpPr/>
              <p:nvPr>
                <p:custDataLst>
                  <p:tags r:id="rId207"/>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6" name="任意多边形: 形状 88"/>
              <p:cNvSpPr/>
              <p:nvPr>
                <p:custDataLst>
                  <p:tags r:id="rId208"/>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7" name="任意多边形: 形状 89"/>
              <p:cNvSpPr/>
              <p:nvPr>
                <p:custDataLst>
                  <p:tags r:id="rId209"/>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58" name="任意多边形: 形状 90"/>
              <p:cNvSpPr/>
              <p:nvPr>
                <p:custDataLst>
                  <p:tags r:id="rId210"/>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59" name="文本框 44"/>
            <p:cNvSpPr txBox="1"/>
            <p:nvPr>
              <p:custDataLst>
                <p:tags r:id="rId211"/>
              </p:custDataLst>
            </p:nvPr>
          </p:nvSpPr>
          <p:spPr>
            <a:xfrm>
              <a:off x="6366" y="1479"/>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楷体" panose="02010609060101010101" charset="-122"/>
                </a:rPr>
                <a:t>皇帝早逝</a:t>
              </a:r>
              <a:r>
                <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rPr>
                <a:t> </a:t>
              </a: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endParaRPr>
            </a:p>
          </p:txBody>
        </p:sp>
      </p:grpSp>
      <p:grpSp>
        <p:nvGrpSpPr>
          <p:cNvPr id="109" name="组合 108"/>
          <p:cNvGrpSpPr/>
          <p:nvPr>
            <p:custDataLst>
              <p:tags r:id="rId212"/>
            </p:custDataLst>
          </p:nvPr>
        </p:nvGrpSpPr>
        <p:grpSpPr>
          <a:xfrm>
            <a:off x="6327232" y="2681042"/>
            <a:ext cx="1831856" cy="583565"/>
            <a:chOff x="15760" y="1463"/>
            <a:chExt cx="3198" cy="1030"/>
          </a:xfrm>
        </p:grpSpPr>
        <p:grpSp>
          <p:nvGrpSpPr>
            <p:cNvPr id="110" name="组合 109"/>
            <p:cNvGrpSpPr/>
            <p:nvPr>
              <p:custDataLst>
                <p:tags r:id="rId213"/>
              </p:custDataLst>
            </p:nvPr>
          </p:nvGrpSpPr>
          <p:grpSpPr>
            <a:xfrm>
              <a:off x="15760" y="1463"/>
              <a:ext cx="3198" cy="1030"/>
              <a:chOff x="8078392" y="742278"/>
              <a:chExt cx="722649" cy="709373"/>
            </a:xfrm>
            <a:solidFill>
              <a:srgbClr val="242424"/>
            </a:solidFill>
          </p:grpSpPr>
          <p:sp>
            <p:nvSpPr>
              <p:cNvPr id="111" name="任意多边形: 形状 283"/>
              <p:cNvSpPr/>
              <p:nvPr>
                <p:custDataLst>
                  <p:tags r:id="rId214"/>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2" name="任意多边形: 形状 284"/>
              <p:cNvSpPr/>
              <p:nvPr>
                <p:custDataLst>
                  <p:tags r:id="rId215"/>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3" name="任意多边形: 形状 285"/>
              <p:cNvSpPr/>
              <p:nvPr>
                <p:custDataLst>
                  <p:tags r:id="rId216"/>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4" name="任意多边形: 形状 286"/>
              <p:cNvSpPr/>
              <p:nvPr>
                <p:custDataLst>
                  <p:tags r:id="rId217"/>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5" name="任意多边形: 形状 287"/>
              <p:cNvSpPr/>
              <p:nvPr>
                <p:custDataLst>
                  <p:tags r:id="rId218"/>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6" name="任意多边形: 形状 288"/>
              <p:cNvSpPr/>
              <p:nvPr>
                <p:custDataLst>
                  <p:tags r:id="rId219"/>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7" name="任意多边形: 形状 289"/>
              <p:cNvSpPr/>
              <p:nvPr>
                <p:custDataLst>
                  <p:tags r:id="rId220"/>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8" name="任意多边形: 形状 290"/>
              <p:cNvSpPr/>
              <p:nvPr>
                <p:custDataLst>
                  <p:tags r:id="rId221"/>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19" name="任意多边形: 形状 291"/>
              <p:cNvSpPr/>
              <p:nvPr>
                <p:custDataLst>
                  <p:tags r:id="rId222"/>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0" name="任意多边形: 形状 292"/>
              <p:cNvSpPr/>
              <p:nvPr>
                <p:custDataLst>
                  <p:tags r:id="rId223"/>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1" name="任意多边形: 形状 293"/>
              <p:cNvSpPr/>
              <p:nvPr>
                <p:custDataLst>
                  <p:tags r:id="rId224"/>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2" name="任意多边形: 形状 294"/>
              <p:cNvSpPr/>
              <p:nvPr>
                <p:custDataLst>
                  <p:tags r:id="rId225"/>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3" name="任意多边形: 形状 295"/>
              <p:cNvSpPr/>
              <p:nvPr>
                <p:custDataLst>
                  <p:tags r:id="rId226"/>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4" name="任意多边形: 形状 296"/>
              <p:cNvSpPr/>
              <p:nvPr>
                <p:custDataLst>
                  <p:tags r:id="rId227"/>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5" name="任意多边形: 形状 297"/>
              <p:cNvSpPr/>
              <p:nvPr>
                <p:custDataLst>
                  <p:tags r:id="rId228"/>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6" name="任意多边形: 形状 298"/>
              <p:cNvSpPr/>
              <p:nvPr>
                <p:custDataLst>
                  <p:tags r:id="rId229"/>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7" name="任意多边形: 形状 299"/>
              <p:cNvSpPr/>
              <p:nvPr>
                <p:custDataLst>
                  <p:tags r:id="rId230"/>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8" name="任意多边形: 形状 300"/>
              <p:cNvSpPr/>
              <p:nvPr>
                <p:custDataLst>
                  <p:tags r:id="rId231"/>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29" name="任意多边形: 形状 301"/>
              <p:cNvSpPr/>
              <p:nvPr>
                <p:custDataLst>
                  <p:tags r:id="rId232"/>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0" name="任意多边形: 形状 302"/>
              <p:cNvSpPr/>
              <p:nvPr>
                <p:custDataLst>
                  <p:tags r:id="rId233"/>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1" name="任意多边形: 形状 303"/>
              <p:cNvSpPr/>
              <p:nvPr>
                <p:custDataLst>
                  <p:tags r:id="rId234"/>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2" name="任意多边形: 形状 304"/>
              <p:cNvSpPr/>
              <p:nvPr>
                <p:custDataLst>
                  <p:tags r:id="rId235"/>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3" name="任意多边形: 形状 305"/>
              <p:cNvSpPr/>
              <p:nvPr>
                <p:custDataLst>
                  <p:tags r:id="rId236"/>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4" name="任意多边形: 形状 306"/>
              <p:cNvSpPr/>
              <p:nvPr>
                <p:custDataLst>
                  <p:tags r:id="rId237"/>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5" name="任意多边形: 形状 307"/>
              <p:cNvSpPr/>
              <p:nvPr>
                <p:custDataLst>
                  <p:tags r:id="rId238"/>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6" name="任意多边形: 形状 308"/>
              <p:cNvSpPr/>
              <p:nvPr>
                <p:custDataLst>
                  <p:tags r:id="rId239"/>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7" name="任意多边形: 形状 309"/>
              <p:cNvSpPr/>
              <p:nvPr>
                <p:custDataLst>
                  <p:tags r:id="rId240"/>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8" name="任意多边形: 形状 310"/>
              <p:cNvSpPr/>
              <p:nvPr>
                <p:custDataLst>
                  <p:tags r:id="rId241"/>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39" name="任意多边形: 形状 311"/>
              <p:cNvSpPr/>
              <p:nvPr>
                <p:custDataLst>
                  <p:tags r:id="rId242"/>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0" name="任意多边形: 形状 312"/>
              <p:cNvSpPr/>
              <p:nvPr>
                <p:custDataLst>
                  <p:tags r:id="rId243"/>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1" name="任意多边形: 形状 313"/>
              <p:cNvSpPr/>
              <p:nvPr>
                <p:custDataLst>
                  <p:tags r:id="rId244"/>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2" name="任意多边形: 形状 314"/>
              <p:cNvSpPr/>
              <p:nvPr>
                <p:custDataLst>
                  <p:tags r:id="rId245"/>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3" name="任意多边形: 形状 315"/>
              <p:cNvSpPr/>
              <p:nvPr>
                <p:custDataLst>
                  <p:tags r:id="rId246"/>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4" name="任意多边形: 形状 316"/>
              <p:cNvSpPr/>
              <p:nvPr>
                <p:custDataLst>
                  <p:tags r:id="rId247"/>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5" name="任意多边形: 形状 317"/>
              <p:cNvSpPr/>
              <p:nvPr>
                <p:custDataLst>
                  <p:tags r:id="rId248"/>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6" name="任意多边形: 形状 318"/>
              <p:cNvSpPr/>
              <p:nvPr>
                <p:custDataLst>
                  <p:tags r:id="rId249"/>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7" name="任意多边形: 形状 319"/>
              <p:cNvSpPr/>
              <p:nvPr>
                <p:custDataLst>
                  <p:tags r:id="rId250"/>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8" name="任意多边形: 形状 320"/>
              <p:cNvSpPr/>
              <p:nvPr>
                <p:custDataLst>
                  <p:tags r:id="rId251"/>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49" name="任意多边形: 形状 321"/>
              <p:cNvSpPr/>
              <p:nvPr>
                <p:custDataLst>
                  <p:tags r:id="rId252"/>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0" name="任意多边形: 形状 322"/>
              <p:cNvSpPr/>
              <p:nvPr>
                <p:custDataLst>
                  <p:tags r:id="rId253"/>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1" name="任意多边形: 形状 323"/>
              <p:cNvSpPr/>
              <p:nvPr>
                <p:custDataLst>
                  <p:tags r:id="rId254"/>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2" name="任意多边形: 形状 324"/>
              <p:cNvSpPr/>
              <p:nvPr>
                <p:custDataLst>
                  <p:tags r:id="rId255"/>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3" name="任意多边形: 形状 325"/>
              <p:cNvSpPr/>
              <p:nvPr>
                <p:custDataLst>
                  <p:tags r:id="rId256"/>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4" name="任意多边形: 形状 326"/>
              <p:cNvSpPr/>
              <p:nvPr>
                <p:custDataLst>
                  <p:tags r:id="rId257"/>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5" name="任意多边形: 形状 327"/>
              <p:cNvSpPr/>
              <p:nvPr>
                <p:custDataLst>
                  <p:tags r:id="rId258"/>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156" name="任意多边形: 形状 328"/>
              <p:cNvSpPr/>
              <p:nvPr>
                <p:custDataLst>
                  <p:tags r:id="rId259"/>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157" name="文本框 142"/>
            <p:cNvSpPr txBox="1"/>
            <p:nvPr>
              <p:custDataLst>
                <p:tags r:id="rId260"/>
              </p:custDataLst>
            </p:nvPr>
          </p:nvSpPr>
          <p:spPr>
            <a:xfrm>
              <a:off x="15839" y="1509"/>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rPr>
                <a:t>外戚专权 </a:t>
              </a:r>
              <a:endPar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310" name="右箭头 257"/>
          <p:cNvSpPr/>
          <p:nvPr>
            <p:custDataLst>
              <p:tags r:id="rId261"/>
            </p:custDataLst>
          </p:nvPr>
        </p:nvSpPr>
        <p:spPr>
          <a:xfrm rot="5400000" flipV="1">
            <a:off x="7414199" y="3906045"/>
            <a:ext cx="1430387" cy="452003"/>
          </a:xfrm>
          <a:prstGeom prst="rightArrow">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nvGrpSpPr>
          <p:cNvPr id="252" name="组合 251"/>
          <p:cNvGrpSpPr/>
          <p:nvPr>
            <p:custDataLst>
              <p:tags r:id="rId262"/>
            </p:custDataLst>
          </p:nvPr>
        </p:nvGrpSpPr>
        <p:grpSpPr>
          <a:xfrm>
            <a:off x="6455450" y="4916363"/>
            <a:ext cx="1831856" cy="583565"/>
            <a:chOff x="15966" y="5235"/>
            <a:chExt cx="3198" cy="1030"/>
          </a:xfrm>
        </p:grpSpPr>
        <p:grpSp>
          <p:nvGrpSpPr>
            <p:cNvPr id="253" name="组合 252"/>
            <p:cNvGrpSpPr/>
            <p:nvPr>
              <p:custDataLst>
                <p:tags r:id="rId263"/>
              </p:custDataLst>
            </p:nvPr>
          </p:nvGrpSpPr>
          <p:grpSpPr>
            <a:xfrm>
              <a:off x="15966" y="5235"/>
              <a:ext cx="3198" cy="1030"/>
              <a:chOff x="8078392" y="742278"/>
              <a:chExt cx="722649" cy="709373"/>
            </a:xfrm>
            <a:solidFill>
              <a:srgbClr val="242424"/>
            </a:solidFill>
          </p:grpSpPr>
          <p:sp>
            <p:nvSpPr>
              <p:cNvPr id="255" name="任意多边形: 形状 283"/>
              <p:cNvSpPr/>
              <p:nvPr>
                <p:custDataLst>
                  <p:tags r:id="rId264"/>
                </p:custDataLst>
              </p:nvPr>
            </p:nvSpPr>
            <p:spPr>
              <a:xfrm>
                <a:off x="8765264" y="1427126"/>
                <a:ext cx="9525" cy="19050"/>
              </a:xfrm>
              <a:custGeom>
                <a:avLst/>
                <a:gdLst>
                  <a:gd name="connsiteX0" fmla="*/ 9582 w 9525"/>
                  <a:gd name="connsiteY0" fmla="*/ 17021 h 19050"/>
                  <a:gd name="connsiteX1" fmla="*/ 10925 w 9525"/>
                  <a:gd name="connsiteY1" fmla="*/ 9487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9582" y="17021"/>
                    </a:moveTo>
                    <a:lnTo>
                      <a:pt x="10925" y="9487"/>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6" name="任意多边形: 形状 284"/>
              <p:cNvSpPr/>
              <p:nvPr>
                <p:custDataLst>
                  <p:tags r:id="rId265"/>
                </p:custDataLst>
              </p:nvPr>
            </p:nvSpPr>
            <p:spPr>
              <a:xfrm>
                <a:off x="8764121" y="1388578"/>
                <a:ext cx="28575" cy="47625"/>
              </a:xfrm>
              <a:custGeom>
                <a:avLst/>
                <a:gdLst>
                  <a:gd name="connsiteX0" fmla="*/ 24375 w 28575"/>
                  <a:gd name="connsiteY0" fmla="*/ 19974 h 47625"/>
                  <a:gd name="connsiteX1" fmla="*/ 22803 w 28575"/>
                  <a:gd name="connsiteY1" fmla="*/ 7144 h 47625"/>
                  <a:gd name="connsiteX2" fmla="*/ 7144 w 28575"/>
                  <a:gd name="connsiteY2" fmla="*/ 24641 h 47625"/>
                  <a:gd name="connsiteX3" fmla="*/ 16964 w 28575"/>
                  <a:gd name="connsiteY3" fmla="*/ 45196 h 47625"/>
                  <a:gd name="connsiteX4" fmla="*/ 13659 w 28575"/>
                  <a:gd name="connsiteY4" fmla="*/ 25213 h 47625"/>
                  <a:gd name="connsiteX5" fmla="*/ 20574 w 28575"/>
                  <a:gd name="connsiteY5" fmla="*/ 40272 h 47625"/>
                  <a:gd name="connsiteX6" fmla="*/ 19393 w 28575"/>
                  <a:gd name="connsiteY6" fmla="*/ 19298 h 47625"/>
                  <a:gd name="connsiteX7" fmla="*/ 24375 w 28575"/>
                  <a:gd name="connsiteY7" fmla="*/ 199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47625">
                    <a:moveTo>
                      <a:pt x="24375" y="19974"/>
                    </a:moveTo>
                    <a:lnTo>
                      <a:pt x="22803" y="7144"/>
                    </a:lnTo>
                    <a:cubicBezTo>
                      <a:pt x="11821" y="14497"/>
                      <a:pt x="15011" y="4563"/>
                      <a:pt x="7144" y="24641"/>
                    </a:cubicBezTo>
                    <a:cubicBezTo>
                      <a:pt x="8868" y="31699"/>
                      <a:pt x="12678" y="47254"/>
                      <a:pt x="16964" y="45196"/>
                    </a:cubicBezTo>
                    <a:cubicBezTo>
                      <a:pt x="16526" y="40138"/>
                      <a:pt x="12316" y="32709"/>
                      <a:pt x="13659" y="25213"/>
                    </a:cubicBezTo>
                    <a:cubicBezTo>
                      <a:pt x="16831" y="28413"/>
                      <a:pt x="16431" y="36462"/>
                      <a:pt x="20574" y="40272"/>
                    </a:cubicBezTo>
                    <a:cubicBezTo>
                      <a:pt x="23955" y="28156"/>
                      <a:pt x="17878" y="32604"/>
                      <a:pt x="19393" y="19298"/>
                    </a:cubicBezTo>
                    <a:lnTo>
                      <a:pt x="24375" y="199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7" name="任意多边形: 形状 285"/>
              <p:cNvSpPr/>
              <p:nvPr>
                <p:custDataLst>
                  <p:tags r:id="rId266"/>
                </p:custDataLst>
              </p:nvPr>
            </p:nvSpPr>
            <p:spPr>
              <a:xfrm>
                <a:off x="8770417" y="1384125"/>
                <a:ext cx="19050" cy="9525"/>
              </a:xfrm>
              <a:custGeom>
                <a:avLst/>
                <a:gdLst>
                  <a:gd name="connsiteX0" fmla="*/ 7144 w 19050"/>
                  <a:gd name="connsiteY0" fmla="*/ 9225 h 9525"/>
                  <a:gd name="connsiteX1" fmla="*/ 12478 w 19050"/>
                  <a:gd name="connsiteY1" fmla="*/ 11435 h 9525"/>
                  <a:gd name="connsiteX2" fmla="*/ 7144 w 19050"/>
                  <a:gd name="connsiteY2" fmla="*/ 9225 h 9525"/>
                </a:gdLst>
                <a:ahLst/>
                <a:cxnLst>
                  <a:cxn ang="0">
                    <a:pos x="connsiteX0" y="connsiteY0"/>
                  </a:cxn>
                  <a:cxn ang="0">
                    <a:pos x="connsiteX1" y="connsiteY1"/>
                  </a:cxn>
                  <a:cxn ang="0">
                    <a:pos x="connsiteX2" y="connsiteY2"/>
                  </a:cxn>
                </a:cxnLst>
                <a:rect l="l" t="t" r="r" b="b"/>
                <a:pathLst>
                  <a:path w="19050" h="9525">
                    <a:moveTo>
                      <a:pt x="7144" y="9225"/>
                    </a:moveTo>
                    <a:cubicBezTo>
                      <a:pt x="9058" y="10406"/>
                      <a:pt x="10925" y="11635"/>
                      <a:pt x="12478" y="11435"/>
                    </a:cubicBezTo>
                    <a:cubicBezTo>
                      <a:pt x="10573" y="10225"/>
                      <a:pt x="8249" y="3948"/>
                      <a:pt x="7144" y="92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8" name="任意多边形: 形状 286"/>
              <p:cNvSpPr/>
              <p:nvPr>
                <p:custDataLst>
                  <p:tags r:id="rId267"/>
                </p:custDataLst>
              </p:nvPr>
            </p:nvSpPr>
            <p:spPr>
              <a:xfrm>
                <a:off x="8766845" y="1368471"/>
                <a:ext cx="19050" cy="19050"/>
              </a:xfrm>
              <a:custGeom>
                <a:avLst/>
                <a:gdLst>
                  <a:gd name="connsiteX0" fmla="*/ 9601 w 19050"/>
                  <a:gd name="connsiteY0" fmla="*/ 17078 h 19050"/>
                  <a:gd name="connsiteX1" fmla="*/ 14230 w 19050"/>
                  <a:gd name="connsiteY1" fmla="*/ 16393 h 19050"/>
                  <a:gd name="connsiteX2" fmla="*/ 7144 w 19050"/>
                  <a:gd name="connsiteY2" fmla="*/ 7144 h 19050"/>
                  <a:gd name="connsiteX3" fmla="*/ 9601 w 19050"/>
                  <a:gd name="connsiteY3" fmla="*/ 17078 h 19050"/>
                </a:gdLst>
                <a:ahLst/>
                <a:cxnLst>
                  <a:cxn ang="0">
                    <a:pos x="connsiteX0" y="connsiteY0"/>
                  </a:cxn>
                  <a:cxn ang="0">
                    <a:pos x="connsiteX1" y="connsiteY1"/>
                  </a:cxn>
                  <a:cxn ang="0">
                    <a:pos x="connsiteX2" y="connsiteY2"/>
                  </a:cxn>
                  <a:cxn ang="0">
                    <a:pos x="connsiteX3" y="connsiteY3"/>
                  </a:cxn>
                </a:cxnLst>
                <a:rect l="l" t="t" r="r" b="b"/>
                <a:pathLst>
                  <a:path w="19050" h="19050">
                    <a:moveTo>
                      <a:pt x="9601" y="17078"/>
                    </a:moveTo>
                    <a:cubicBezTo>
                      <a:pt x="10011" y="8963"/>
                      <a:pt x="13640" y="17193"/>
                      <a:pt x="14230" y="16393"/>
                    </a:cubicBezTo>
                    <a:lnTo>
                      <a:pt x="7144" y="7144"/>
                    </a:lnTo>
                    <a:lnTo>
                      <a:pt x="9601" y="170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59" name="任意多边形: 形状 287"/>
              <p:cNvSpPr/>
              <p:nvPr>
                <p:custDataLst>
                  <p:tags r:id="rId268"/>
                </p:custDataLst>
              </p:nvPr>
            </p:nvSpPr>
            <p:spPr>
              <a:xfrm>
                <a:off x="8768588" y="1340830"/>
                <a:ext cx="9525" cy="9525"/>
              </a:xfrm>
              <a:custGeom>
                <a:avLst/>
                <a:gdLst>
                  <a:gd name="connsiteX0" fmla="*/ 8325 w 9525"/>
                  <a:gd name="connsiteY0" fmla="*/ 10963 h 9525"/>
                  <a:gd name="connsiteX1" fmla="*/ 7668 w 9525"/>
                  <a:gd name="connsiteY1" fmla="*/ 7144 h 9525"/>
                  <a:gd name="connsiteX2" fmla="*/ 8325 w 9525"/>
                  <a:gd name="connsiteY2" fmla="*/ 10963 h 9525"/>
                </a:gdLst>
                <a:ahLst/>
                <a:cxnLst>
                  <a:cxn ang="0">
                    <a:pos x="connsiteX0" y="connsiteY0"/>
                  </a:cxn>
                  <a:cxn ang="0">
                    <a:pos x="connsiteX1" y="connsiteY1"/>
                  </a:cxn>
                  <a:cxn ang="0">
                    <a:pos x="connsiteX2" y="connsiteY2"/>
                  </a:cxn>
                </a:cxnLst>
                <a:rect l="l" t="t" r="r" b="b"/>
                <a:pathLst>
                  <a:path w="9525" h="9525">
                    <a:moveTo>
                      <a:pt x="8325" y="10963"/>
                    </a:moveTo>
                    <a:cubicBezTo>
                      <a:pt x="8144" y="9620"/>
                      <a:pt x="7934" y="8382"/>
                      <a:pt x="7668" y="7144"/>
                    </a:cubicBezTo>
                    <a:cubicBezTo>
                      <a:pt x="6534" y="8430"/>
                      <a:pt x="7468" y="9544"/>
                      <a:pt x="8325" y="109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0" name="任意多边形: 形状 288"/>
              <p:cNvSpPr/>
              <p:nvPr>
                <p:custDataLst>
                  <p:tags r:id="rId269"/>
                </p:custDataLst>
              </p:nvPr>
            </p:nvSpPr>
            <p:spPr>
              <a:xfrm>
                <a:off x="8767596" y="1328018"/>
                <a:ext cx="19050" cy="47625"/>
              </a:xfrm>
              <a:custGeom>
                <a:avLst/>
                <a:gdLst>
                  <a:gd name="connsiteX0" fmla="*/ 8460 w 19050"/>
                  <a:gd name="connsiteY0" fmla="*/ 7144 h 47625"/>
                  <a:gd name="connsiteX1" fmla="*/ 8660 w 19050"/>
                  <a:gd name="connsiteY1" fmla="*/ 19945 h 47625"/>
                  <a:gd name="connsiteX2" fmla="*/ 9098 w 19050"/>
                  <a:gd name="connsiteY2" fmla="*/ 19431 h 47625"/>
                  <a:gd name="connsiteX3" fmla="*/ 14861 w 19050"/>
                  <a:gd name="connsiteY3" fmla="*/ 26660 h 47625"/>
                  <a:gd name="connsiteX4" fmla="*/ 14299 w 19050"/>
                  <a:gd name="connsiteY4" fmla="*/ 40624 h 47625"/>
                  <a:gd name="connsiteX5" fmla="*/ 18395 w 19050"/>
                  <a:gd name="connsiteY5" fmla="*/ 31299 h 47625"/>
                  <a:gd name="connsiteX6" fmla="*/ 8460 w 1905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8460" y="7144"/>
                    </a:moveTo>
                    <a:cubicBezTo>
                      <a:pt x="6031" y="10477"/>
                      <a:pt x="7489" y="14659"/>
                      <a:pt x="8660" y="19945"/>
                    </a:cubicBezTo>
                    <a:cubicBezTo>
                      <a:pt x="8793" y="19793"/>
                      <a:pt x="8870" y="19660"/>
                      <a:pt x="9098" y="19431"/>
                    </a:cubicBezTo>
                    <a:cubicBezTo>
                      <a:pt x="11156" y="14783"/>
                      <a:pt x="16223" y="19155"/>
                      <a:pt x="14861" y="26660"/>
                    </a:cubicBezTo>
                    <a:cubicBezTo>
                      <a:pt x="16004" y="34509"/>
                      <a:pt x="11022" y="33823"/>
                      <a:pt x="14299" y="40624"/>
                    </a:cubicBezTo>
                    <a:lnTo>
                      <a:pt x="18395" y="31299"/>
                    </a:lnTo>
                    <a:cubicBezTo>
                      <a:pt x="17766" y="18974"/>
                      <a:pt x="10460" y="11963"/>
                      <a:pt x="8460"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1" name="任意多边形: 形状 289"/>
              <p:cNvSpPr/>
              <p:nvPr>
                <p:custDataLst>
                  <p:tags r:id="rId270"/>
                </p:custDataLst>
              </p:nvPr>
            </p:nvSpPr>
            <p:spPr>
              <a:xfrm>
                <a:off x="8769769" y="1344649"/>
                <a:ext cx="9525" cy="9525"/>
              </a:xfrm>
              <a:custGeom>
                <a:avLst/>
                <a:gdLst>
                  <a:gd name="connsiteX0" fmla="*/ 7144 w 9525"/>
                  <a:gd name="connsiteY0" fmla="*/ 7144 h 9525"/>
                  <a:gd name="connsiteX1" fmla="*/ 7468 w 9525"/>
                  <a:gd name="connsiteY1" fmla="*/ 115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334" y="8544"/>
                      <a:pt x="7468" y="9963"/>
                      <a:pt x="7468" y="11544"/>
                    </a:cubicBezTo>
                    <a:cubicBezTo>
                      <a:pt x="8296" y="9582"/>
                      <a:pt x="7791" y="8277"/>
                      <a:pt x="71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2" name="任意多边形: 形状 290"/>
              <p:cNvSpPr/>
              <p:nvPr>
                <p:custDataLst>
                  <p:tags r:id="rId271"/>
                </p:custDataLst>
              </p:nvPr>
            </p:nvSpPr>
            <p:spPr>
              <a:xfrm>
                <a:off x="8769169" y="1361594"/>
                <a:ext cx="9525" cy="9525"/>
              </a:xfrm>
              <a:custGeom>
                <a:avLst/>
                <a:gdLst>
                  <a:gd name="connsiteX0" fmla="*/ 7144 w 9525"/>
                  <a:gd name="connsiteY0" fmla="*/ 7144 h 9525"/>
                  <a:gd name="connsiteX1" fmla="*/ 8201 w 9525"/>
                  <a:gd name="connsiteY1" fmla="*/ 11335 h 9525"/>
                  <a:gd name="connsiteX2" fmla="*/ 10335 w 9525"/>
                  <a:gd name="connsiteY2" fmla="*/ 10325 h 9525"/>
                </a:gdLst>
                <a:ahLst/>
                <a:cxnLst>
                  <a:cxn ang="0">
                    <a:pos x="connsiteX0" y="connsiteY0"/>
                  </a:cxn>
                  <a:cxn ang="0">
                    <a:pos x="connsiteX1" y="connsiteY1"/>
                  </a:cxn>
                  <a:cxn ang="0">
                    <a:pos x="connsiteX2" y="connsiteY2"/>
                  </a:cxn>
                </a:cxnLst>
                <a:rect l="l" t="t" r="r" b="b"/>
                <a:pathLst>
                  <a:path w="9525" h="9525">
                    <a:moveTo>
                      <a:pt x="7144" y="7144"/>
                    </a:moveTo>
                    <a:lnTo>
                      <a:pt x="8201" y="11335"/>
                    </a:lnTo>
                    <a:lnTo>
                      <a:pt x="10335" y="103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3" name="任意多边形: 形状 291"/>
              <p:cNvSpPr/>
              <p:nvPr>
                <p:custDataLst>
                  <p:tags r:id="rId272"/>
                </p:custDataLst>
              </p:nvPr>
            </p:nvSpPr>
            <p:spPr>
              <a:xfrm>
                <a:off x="8768540" y="1291531"/>
                <a:ext cx="19050" cy="38100"/>
              </a:xfrm>
              <a:custGeom>
                <a:avLst/>
                <a:gdLst>
                  <a:gd name="connsiteX0" fmla="*/ 7144 w 19050"/>
                  <a:gd name="connsiteY0" fmla="*/ 15990 h 38100"/>
                  <a:gd name="connsiteX1" fmla="*/ 11725 w 19050"/>
                  <a:gd name="connsiteY1" fmla="*/ 37955 h 38100"/>
                  <a:gd name="connsiteX2" fmla="*/ 20260 w 19050"/>
                  <a:gd name="connsiteY2" fmla="*/ 20657 h 38100"/>
                  <a:gd name="connsiteX3" fmla="*/ 18117 w 19050"/>
                  <a:gd name="connsiteY3" fmla="*/ 8560 h 38100"/>
                  <a:gd name="connsiteX4" fmla="*/ 7144 w 19050"/>
                  <a:gd name="connsiteY4" fmla="*/ 1599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5990"/>
                    </a:moveTo>
                    <a:cubicBezTo>
                      <a:pt x="13992" y="17885"/>
                      <a:pt x="6382" y="35783"/>
                      <a:pt x="11725" y="37955"/>
                    </a:cubicBezTo>
                    <a:cubicBezTo>
                      <a:pt x="11439" y="27001"/>
                      <a:pt x="16488" y="18285"/>
                      <a:pt x="20260" y="20657"/>
                    </a:cubicBezTo>
                    <a:lnTo>
                      <a:pt x="18117" y="8560"/>
                    </a:lnTo>
                    <a:cubicBezTo>
                      <a:pt x="15526" y="4560"/>
                      <a:pt x="10392" y="9665"/>
                      <a:pt x="7144" y="159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4" name="任意多边形: 形状 292"/>
              <p:cNvSpPr/>
              <p:nvPr>
                <p:custDataLst>
                  <p:tags r:id="rId273"/>
                </p:custDataLst>
              </p:nvPr>
            </p:nvSpPr>
            <p:spPr>
              <a:xfrm>
                <a:off x="8784733" y="1273897"/>
                <a:ext cx="9525" cy="9525"/>
              </a:xfrm>
              <a:custGeom>
                <a:avLst/>
                <a:gdLst>
                  <a:gd name="connsiteX0" fmla="*/ 8334 w 9525"/>
                  <a:gd name="connsiteY0" fmla="*/ 9935 h 9525"/>
                  <a:gd name="connsiteX1" fmla="*/ 7144 w 9525"/>
                  <a:gd name="connsiteY1" fmla="*/ 7144 h 9525"/>
                  <a:gd name="connsiteX2" fmla="*/ 8334 w 9525"/>
                  <a:gd name="connsiteY2" fmla="*/ 9935 h 9525"/>
                </a:gdLst>
                <a:ahLst/>
                <a:cxnLst>
                  <a:cxn ang="0">
                    <a:pos x="connsiteX0" y="connsiteY0"/>
                  </a:cxn>
                  <a:cxn ang="0">
                    <a:pos x="connsiteX1" y="connsiteY1"/>
                  </a:cxn>
                  <a:cxn ang="0">
                    <a:pos x="connsiteX2" y="connsiteY2"/>
                  </a:cxn>
                </a:cxnLst>
                <a:rect l="l" t="t" r="r" b="b"/>
                <a:pathLst>
                  <a:path w="9525" h="9525">
                    <a:moveTo>
                      <a:pt x="8334" y="9935"/>
                    </a:moveTo>
                    <a:cubicBezTo>
                      <a:pt x="7763" y="9144"/>
                      <a:pt x="7344" y="8192"/>
                      <a:pt x="7144" y="7144"/>
                    </a:cubicBezTo>
                    <a:cubicBezTo>
                      <a:pt x="7439" y="8468"/>
                      <a:pt x="7782" y="9601"/>
                      <a:pt x="8334" y="99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5" name="任意多边形: 形状 293"/>
              <p:cNvSpPr/>
              <p:nvPr>
                <p:custDataLst>
                  <p:tags r:id="rId274"/>
                </p:custDataLst>
              </p:nvPr>
            </p:nvSpPr>
            <p:spPr>
              <a:xfrm>
                <a:off x="8772455" y="1215585"/>
                <a:ext cx="28575" cy="76200"/>
              </a:xfrm>
              <a:custGeom>
                <a:avLst/>
                <a:gdLst>
                  <a:gd name="connsiteX0" fmla="*/ 8801 w 28575"/>
                  <a:gd name="connsiteY0" fmla="*/ 7144 h 76200"/>
                  <a:gd name="connsiteX1" fmla="*/ 15716 w 28575"/>
                  <a:gd name="connsiteY1" fmla="*/ 35366 h 76200"/>
                  <a:gd name="connsiteX2" fmla="*/ 10554 w 28575"/>
                  <a:gd name="connsiteY2" fmla="*/ 27346 h 76200"/>
                  <a:gd name="connsiteX3" fmla="*/ 13335 w 28575"/>
                  <a:gd name="connsiteY3" fmla="*/ 51787 h 76200"/>
                  <a:gd name="connsiteX4" fmla="*/ 7144 w 28575"/>
                  <a:gd name="connsiteY4" fmla="*/ 39510 h 76200"/>
                  <a:gd name="connsiteX5" fmla="*/ 13030 w 28575"/>
                  <a:gd name="connsiteY5" fmla="*/ 63513 h 76200"/>
                  <a:gd name="connsiteX6" fmla="*/ 8687 w 28575"/>
                  <a:gd name="connsiteY6" fmla="*/ 75057 h 76200"/>
                  <a:gd name="connsiteX7" fmla="*/ 15707 w 28575"/>
                  <a:gd name="connsiteY7" fmla="*/ 71123 h 76200"/>
                  <a:gd name="connsiteX8" fmla="*/ 15069 w 28575"/>
                  <a:gd name="connsiteY8" fmla="*/ 58817 h 76200"/>
                  <a:gd name="connsiteX9" fmla="*/ 19374 w 28575"/>
                  <a:gd name="connsiteY9" fmla="*/ 65342 h 76200"/>
                  <a:gd name="connsiteX10" fmla="*/ 23936 w 28575"/>
                  <a:gd name="connsiteY10" fmla="*/ 29851 h 76200"/>
                  <a:gd name="connsiteX11" fmla="*/ 8801 w 28575"/>
                  <a:gd name="connsiteY11"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76200">
                    <a:moveTo>
                      <a:pt x="8801" y="7144"/>
                    </a:moveTo>
                    <a:lnTo>
                      <a:pt x="15716" y="35366"/>
                    </a:lnTo>
                    <a:cubicBezTo>
                      <a:pt x="13487" y="32737"/>
                      <a:pt x="11335" y="33785"/>
                      <a:pt x="10554" y="27346"/>
                    </a:cubicBezTo>
                    <a:cubicBezTo>
                      <a:pt x="9630" y="39853"/>
                      <a:pt x="14021" y="41453"/>
                      <a:pt x="13335" y="51787"/>
                    </a:cubicBezTo>
                    <a:cubicBezTo>
                      <a:pt x="6934" y="54902"/>
                      <a:pt x="12868" y="33557"/>
                      <a:pt x="7144" y="39510"/>
                    </a:cubicBezTo>
                    <a:cubicBezTo>
                      <a:pt x="7325" y="46777"/>
                      <a:pt x="7611" y="57645"/>
                      <a:pt x="13030" y="63513"/>
                    </a:cubicBezTo>
                    <a:lnTo>
                      <a:pt x="8687" y="75057"/>
                    </a:lnTo>
                    <a:lnTo>
                      <a:pt x="15707" y="71123"/>
                    </a:lnTo>
                    <a:cubicBezTo>
                      <a:pt x="17726" y="66475"/>
                      <a:pt x="10201" y="61703"/>
                      <a:pt x="15069" y="58817"/>
                    </a:cubicBezTo>
                    <a:cubicBezTo>
                      <a:pt x="18078" y="57350"/>
                      <a:pt x="18650" y="62046"/>
                      <a:pt x="19374" y="65342"/>
                    </a:cubicBezTo>
                    <a:cubicBezTo>
                      <a:pt x="17955" y="57883"/>
                      <a:pt x="24860" y="44977"/>
                      <a:pt x="23936" y="29851"/>
                    </a:cubicBezTo>
                    <a:cubicBezTo>
                      <a:pt x="23222" y="13849"/>
                      <a:pt x="12154" y="17602"/>
                      <a:pt x="880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6" name="任意多边形: 形状 294"/>
              <p:cNvSpPr/>
              <p:nvPr>
                <p:custDataLst>
                  <p:tags r:id="rId275"/>
                </p:custDataLst>
              </p:nvPr>
            </p:nvSpPr>
            <p:spPr>
              <a:xfrm>
                <a:off x="8780866" y="1212642"/>
                <a:ext cx="9525" cy="9525"/>
              </a:xfrm>
              <a:custGeom>
                <a:avLst/>
                <a:gdLst>
                  <a:gd name="connsiteX0" fmla="*/ 8096 w 9525"/>
                  <a:gd name="connsiteY0" fmla="*/ 8944 h 9525"/>
                  <a:gd name="connsiteX1" fmla="*/ 10839 w 9525"/>
                  <a:gd name="connsiteY1" fmla="*/ 7144 h 9525"/>
                  <a:gd name="connsiteX2" fmla="*/ 7144 w 9525"/>
                  <a:gd name="connsiteY2" fmla="*/ 8430 h 9525"/>
                </a:gdLst>
                <a:ahLst/>
                <a:cxnLst>
                  <a:cxn ang="0">
                    <a:pos x="connsiteX0" y="connsiteY0"/>
                  </a:cxn>
                  <a:cxn ang="0">
                    <a:pos x="connsiteX1" y="connsiteY1"/>
                  </a:cxn>
                  <a:cxn ang="0">
                    <a:pos x="connsiteX2" y="connsiteY2"/>
                  </a:cxn>
                </a:cxnLst>
                <a:rect l="l" t="t" r="r" b="b"/>
                <a:pathLst>
                  <a:path w="9525" h="9525">
                    <a:moveTo>
                      <a:pt x="8096" y="8944"/>
                    </a:moveTo>
                    <a:lnTo>
                      <a:pt x="10839" y="7144"/>
                    </a:lnTo>
                    <a:lnTo>
                      <a:pt x="7144" y="8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7" name="任意多边形: 形状 295"/>
              <p:cNvSpPr/>
              <p:nvPr>
                <p:custDataLst>
                  <p:tags r:id="rId276"/>
                </p:custDataLst>
              </p:nvPr>
            </p:nvSpPr>
            <p:spPr>
              <a:xfrm>
                <a:off x="8772466" y="1147796"/>
                <a:ext cx="28575" cy="66675"/>
              </a:xfrm>
              <a:custGeom>
                <a:avLst/>
                <a:gdLst>
                  <a:gd name="connsiteX0" fmla="*/ 7361 w 28575"/>
                  <a:gd name="connsiteY0" fmla="*/ 43005 h 66675"/>
                  <a:gd name="connsiteX1" fmla="*/ 11752 w 28575"/>
                  <a:gd name="connsiteY1" fmla="*/ 57731 h 66675"/>
                  <a:gd name="connsiteX2" fmla="*/ 8409 w 28575"/>
                  <a:gd name="connsiteY2" fmla="*/ 61236 h 66675"/>
                  <a:gd name="connsiteX3" fmla="*/ 14105 w 28575"/>
                  <a:gd name="connsiteY3" fmla="*/ 63979 h 66675"/>
                  <a:gd name="connsiteX4" fmla="*/ 10962 w 28575"/>
                  <a:gd name="connsiteY4" fmla="*/ 38129 h 66675"/>
                  <a:gd name="connsiteX5" fmla="*/ 20382 w 28575"/>
                  <a:gd name="connsiteY5" fmla="*/ 30937 h 66675"/>
                  <a:gd name="connsiteX6" fmla="*/ 18277 w 28575"/>
                  <a:gd name="connsiteY6" fmla="*/ 45110 h 66675"/>
                  <a:gd name="connsiteX7" fmla="*/ 17086 w 28575"/>
                  <a:gd name="connsiteY7" fmla="*/ 8144 h 66675"/>
                  <a:gd name="connsiteX8" fmla="*/ 15048 w 28575"/>
                  <a:gd name="connsiteY8" fmla="*/ 15631 h 66675"/>
                  <a:gd name="connsiteX9" fmla="*/ 12952 w 28575"/>
                  <a:gd name="connsiteY9" fmla="*/ 7144 h 66675"/>
                  <a:gd name="connsiteX10" fmla="*/ 7361 w 28575"/>
                  <a:gd name="connsiteY10" fmla="*/ 4300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66675">
                    <a:moveTo>
                      <a:pt x="7361" y="43005"/>
                    </a:moveTo>
                    <a:lnTo>
                      <a:pt x="11752" y="57731"/>
                    </a:lnTo>
                    <a:cubicBezTo>
                      <a:pt x="11162" y="59312"/>
                      <a:pt x="9685" y="60198"/>
                      <a:pt x="8409" y="61236"/>
                    </a:cubicBezTo>
                    <a:cubicBezTo>
                      <a:pt x="10000" y="60636"/>
                      <a:pt x="12762" y="64608"/>
                      <a:pt x="14105" y="63979"/>
                    </a:cubicBezTo>
                    <a:cubicBezTo>
                      <a:pt x="20439" y="57236"/>
                      <a:pt x="12076" y="46006"/>
                      <a:pt x="10962" y="38129"/>
                    </a:cubicBezTo>
                    <a:cubicBezTo>
                      <a:pt x="13819" y="17259"/>
                      <a:pt x="14381" y="39072"/>
                      <a:pt x="20382" y="30937"/>
                    </a:cubicBezTo>
                    <a:cubicBezTo>
                      <a:pt x="20210" y="36786"/>
                      <a:pt x="18667" y="36995"/>
                      <a:pt x="18277" y="45110"/>
                    </a:cubicBezTo>
                    <a:cubicBezTo>
                      <a:pt x="25440" y="32356"/>
                      <a:pt x="18848" y="16307"/>
                      <a:pt x="17086" y="8144"/>
                    </a:cubicBezTo>
                    <a:cubicBezTo>
                      <a:pt x="16448" y="10516"/>
                      <a:pt x="14476" y="11097"/>
                      <a:pt x="15048" y="15631"/>
                    </a:cubicBezTo>
                    <a:lnTo>
                      <a:pt x="12952" y="7144"/>
                    </a:lnTo>
                    <a:cubicBezTo>
                      <a:pt x="7914" y="15935"/>
                      <a:pt x="6552" y="23422"/>
                      <a:pt x="7361" y="430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8" name="任意多边形: 形状 296"/>
              <p:cNvSpPr/>
              <p:nvPr>
                <p:custDataLst>
                  <p:tags r:id="rId277"/>
                </p:custDataLst>
              </p:nvPr>
            </p:nvSpPr>
            <p:spPr>
              <a:xfrm>
                <a:off x="8771644" y="1201965"/>
                <a:ext cx="9525" cy="19050"/>
              </a:xfrm>
              <a:custGeom>
                <a:avLst/>
                <a:gdLst>
                  <a:gd name="connsiteX0" fmla="*/ 8231 w 9525"/>
                  <a:gd name="connsiteY0" fmla="*/ 15116 h 19050"/>
                  <a:gd name="connsiteX1" fmla="*/ 9107 w 9525"/>
                  <a:gd name="connsiteY1" fmla="*/ 7144 h 19050"/>
                  <a:gd name="connsiteX2" fmla="*/ 8231 w 9525"/>
                  <a:gd name="connsiteY2" fmla="*/ 15116 h 19050"/>
                </a:gdLst>
                <a:ahLst/>
                <a:cxnLst>
                  <a:cxn ang="0">
                    <a:pos x="connsiteX0" y="connsiteY0"/>
                  </a:cxn>
                  <a:cxn ang="0">
                    <a:pos x="connsiteX1" y="connsiteY1"/>
                  </a:cxn>
                  <a:cxn ang="0">
                    <a:pos x="connsiteX2" y="connsiteY2"/>
                  </a:cxn>
                </a:cxnLst>
                <a:rect l="l" t="t" r="r" b="b"/>
                <a:pathLst>
                  <a:path w="9525" h="19050">
                    <a:moveTo>
                      <a:pt x="8231" y="15116"/>
                    </a:moveTo>
                    <a:cubicBezTo>
                      <a:pt x="7755" y="9649"/>
                      <a:pt x="8231" y="7591"/>
                      <a:pt x="9107" y="7144"/>
                    </a:cubicBezTo>
                    <a:cubicBezTo>
                      <a:pt x="7393" y="8563"/>
                      <a:pt x="6155" y="10411"/>
                      <a:pt x="8231" y="151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69" name="任意多边形: 形状 297"/>
              <p:cNvSpPr/>
              <p:nvPr>
                <p:custDataLst>
                  <p:tags r:id="rId278"/>
                </p:custDataLst>
              </p:nvPr>
            </p:nvSpPr>
            <p:spPr>
              <a:xfrm>
                <a:off x="8781974" y="1144338"/>
                <a:ext cx="9525" cy="9525"/>
              </a:xfrm>
              <a:custGeom>
                <a:avLst/>
                <a:gdLst>
                  <a:gd name="connsiteX0" fmla="*/ 7369 w 9525"/>
                  <a:gd name="connsiteY0" fmla="*/ 7144 h 9525"/>
                  <a:gd name="connsiteX1" fmla="*/ 7559 w 9525"/>
                  <a:gd name="connsiteY1" fmla="*/ 11601 h 9525"/>
                  <a:gd name="connsiteX2" fmla="*/ 7369 w 9525"/>
                  <a:gd name="connsiteY2" fmla="*/ 7144 h 9525"/>
                </a:gdLst>
                <a:ahLst/>
                <a:cxnLst>
                  <a:cxn ang="0">
                    <a:pos x="connsiteX0" y="connsiteY0"/>
                  </a:cxn>
                  <a:cxn ang="0">
                    <a:pos x="connsiteX1" y="connsiteY1"/>
                  </a:cxn>
                  <a:cxn ang="0">
                    <a:pos x="connsiteX2" y="connsiteY2"/>
                  </a:cxn>
                </a:cxnLst>
                <a:rect l="l" t="t" r="r" b="b"/>
                <a:pathLst>
                  <a:path w="9525" h="9525">
                    <a:moveTo>
                      <a:pt x="7369" y="7144"/>
                    </a:moveTo>
                    <a:cubicBezTo>
                      <a:pt x="6978" y="8068"/>
                      <a:pt x="7131" y="9592"/>
                      <a:pt x="7559" y="11601"/>
                    </a:cubicBezTo>
                    <a:cubicBezTo>
                      <a:pt x="7826" y="10573"/>
                      <a:pt x="7883" y="9249"/>
                      <a:pt x="736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0" name="任意多边形: 形状 298"/>
              <p:cNvSpPr/>
              <p:nvPr>
                <p:custDataLst>
                  <p:tags r:id="rId279"/>
                </p:custDataLst>
              </p:nvPr>
            </p:nvSpPr>
            <p:spPr>
              <a:xfrm>
                <a:off x="8772331" y="1142405"/>
                <a:ext cx="9525" cy="19050"/>
              </a:xfrm>
              <a:custGeom>
                <a:avLst/>
                <a:gdLst>
                  <a:gd name="connsiteX0" fmla="*/ 9477 w 9525"/>
                  <a:gd name="connsiteY0" fmla="*/ 17459 h 19050"/>
                  <a:gd name="connsiteX1" fmla="*/ 10125 w 9525"/>
                  <a:gd name="connsiteY1" fmla="*/ 7144 h 19050"/>
                  <a:gd name="connsiteX2" fmla="*/ 7144 w 9525"/>
                  <a:gd name="connsiteY2" fmla="*/ 11192 h 19050"/>
                  <a:gd name="connsiteX3" fmla="*/ 9477 w 9525"/>
                  <a:gd name="connsiteY3" fmla="*/ 17459 h 19050"/>
                </a:gdLst>
                <a:ahLst/>
                <a:cxnLst>
                  <a:cxn ang="0">
                    <a:pos x="connsiteX0" y="connsiteY0"/>
                  </a:cxn>
                  <a:cxn ang="0">
                    <a:pos x="connsiteX1" y="connsiteY1"/>
                  </a:cxn>
                  <a:cxn ang="0">
                    <a:pos x="connsiteX2" y="connsiteY2"/>
                  </a:cxn>
                  <a:cxn ang="0">
                    <a:pos x="connsiteX3" y="connsiteY3"/>
                  </a:cxn>
                </a:cxnLst>
                <a:rect l="l" t="t" r="r" b="b"/>
                <a:pathLst>
                  <a:path w="9525" h="19050">
                    <a:moveTo>
                      <a:pt x="9477" y="17459"/>
                    </a:moveTo>
                    <a:lnTo>
                      <a:pt x="10125" y="7144"/>
                    </a:lnTo>
                    <a:lnTo>
                      <a:pt x="7144" y="11192"/>
                    </a:lnTo>
                    <a:cubicBezTo>
                      <a:pt x="7496" y="12611"/>
                      <a:pt x="7944" y="17697"/>
                      <a:pt x="9477" y="174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1" name="任意多边形: 形状 299"/>
              <p:cNvSpPr/>
              <p:nvPr>
                <p:custDataLst>
                  <p:tags r:id="rId280"/>
                </p:custDataLst>
              </p:nvPr>
            </p:nvSpPr>
            <p:spPr>
              <a:xfrm>
                <a:off x="8767645" y="744126"/>
                <a:ext cx="28575" cy="400050"/>
              </a:xfrm>
              <a:custGeom>
                <a:avLst/>
                <a:gdLst>
                  <a:gd name="connsiteX0" fmla="*/ 23251 w 28575"/>
                  <a:gd name="connsiteY0" fmla="*/ 7144 h 400050"/>
                  <a:gd name="connsiteX1" fmla="*/ 23346 w 28575"/>
                  <a:gd name="connsiteY1" fmla="*/ 7696 h 400050"/>
                  <a:gd name="connsiteX2" fmla="*/ 20536 w 28575"/>
                  <a:gd name="connsiteY2" fmla="*/ 29870 h 400050"/>
                  <a:gd name="connsiteX3" fmla="*/ 16755 w 28575"/>
                  <a:gd name="connsiteY3" fmla="*/ 14278 h 400050"/>
                  <a:gd name="connsiteX4" fmla="*/ 10735 w 28575"/>
                  <a:gd name="connsiteY4" fmla="*/ 15259 h 400050"/>
                  <a:gd name="connsiteX5" fmla="*/ 14526 w 28575"/>
                  <a:gd name="connsiteY5" fmla="*/ 16507 h 400050"/>
                  <a:gd name="connsiteX6" fmla="*/ 12097 w 28575"/>
                  <a:gd name="connsiteY6" fmla="*/ 18936 h 400050"/>
                  <a:gd name="connsiteX7" fmla="*/ 7144 w 28575"/>
                  <a:gd name="connsiteY7" fmla="*/ 22631 h 400050"/>
                  <a:gd name="connsiteX8" fmla="*/ 8382 w 28575"/>
                  <a:gd name="connsiteY8" fmla="*/ 22650 h 400050"/>
                  <a:gd name="connsiteX9" fmla="*/ 10344 w 28575"/>
                  <a:gd name="connsiteY9" fmla="*/ 35300 h 400050"/>
                  <a:gd name="connsiteX10" fmla="*/ 11497 w 28575"/>
                  <a:gd name="connsiteY10" fmla="*/ 42348 h 400050"/>
                  <a:gd name="connsiteX11" fmla="*/ 11630 w 28575"/>
                  <a:gd name="connsiteY11" fmla="*/ 50330 h 400050"/>
                  <a:gd name="connsiteX12" fmla="*/ 7944 w 28575"/>
                  <a:gd name="connsiteY12" fmla="*/ 51540 h 400050"/>
                  <a:gd name="connsiteX13" fmla="*/ 10354 w 28575"/>
                  <a:gd name="connsiteY13" fmla="*/ 106975 h 400050"/>
                  <a:gd name="connsiteX14" fmla="*/ 12240 w 28575"/>
                  <a:gd name="connsiteY14" fmla="*/ 147314 h 400050"/>
                  <a:gd name="connsiteX15" fmla="*/ 10763 w 28575"/>
                  <a:gd name="connsiteY15" fmla="*/ 307410 h 400050"/>
                  <a:gd name="connsiteX16" fmla="*/ 17469 w 28575"/>
                  <a:gd name="connsiteY16" fmla="*/ 315239 h 400050"/>
                  <a:gd name="connsiteX17" fmla="*/ 13125 w 28575"/>
                  <a:gd name="connsiteY17" fmla="*/ 326793 h 400050"/>
                  <a:gd name="connsiteX18" fmla="*/ 13183 w 28575"/>
                  <a:gd name="connsiteY18" fmla="*/ 317297 h 400050"/>
                  <a:gd name="connsiteX19" fmla="*/ 11554 w 28575"/>
                  <a:gd name="connsiteY19" fmla="*/ 362788 h 400050"/>
                  <a:gd name="connsiteX20" fmla="*/ 19612 w 28575"/>
                  <a:gd name="connsiteY20" fmla="*/ 363122 h 400050"/>
                  <a:gd name="connsiteX21" fmla="*/ 11182 w 28575"/>
                  <a:gd name="connsiteY21" fmla="*/ 384048 h 400050"/>
                  <a:gd name="connsiteX22" fmla="*/ 16507 w 28575"/>
                  <a:gd name="connsiteY22" fmla="*/ 399326 h 400050"/>
                  <a:gd name="connsiteX23" fmla="*/ 21965 w 28575"/>
                  <a:gd name="connsiteY23" fmla="*/ 382515 h 400050"/>
                  <a:gd name="connsiteX24" fmla="*/ 25089 w 28575"/>
                  <a:gd name="connsiteY24" fmla="*/ 395192 h 400050"/>
                  <a:gd name="connsiteX25" fmla="*/ 15621 w 28575"/>
                  <a:gd name="connsiteY25" fmla="*/ 291379 h 400050"/>
                  <a:gd name="connsiteX26" fmla="*/ 19755 w 28575"/>
                  <a:gd name="connsiteY26" fmla="*/ 295199 h 400050"/>
                  <a:gd name="connsiteX27" fmla="*/ 23384 w 28575"/>
                  <a:gd name="connsiteY27" fmla="*/ 231905 h 400050"/>
                  <a:gd name="connsiteX28" fmla="*/ 16554 w 28575"/>
                  <a:gd name="connsiteY28" fmla="*/ 207350 h 400050"/>
                  <a:gd name="connsiteX29" fmla="*/ 19031 w 28575"/>
                  <a:gd name="connsiteY29" fmla="*/ 194567 h 400050"/>
                  <a:gd name="connsiteX30" fmla="*/ 16193 w 28575"/>
                  <a:gd name="connsiteY30" fmla="*/ 192748 h 400050"/>
                  <a:gd name="connsiteX31" fmla="*/ 20355 w 28575"/>
                  <a:gd name="connsiteY31" fmla="*/ 173927 h 400050"/>
                  <a:gd name="connsiteX32" fmla="*/ 12202 w 28575"/>
                  <a:gd name="connsiteY32" fmla="*/ 169964 h 400050"/>
                  <a:gd name="connsiteX33" fmla="*/ 23727 w 28575"/>
                  <a:gd name="connsiteY33" fmla="*/ 131864 h 400050"/>
                  <a:gd name="connsiteX34" fmla="*/ 19431 w 28575"/>
                  <a:gd name="connsiteY34" fmla="*/ 137551 h 400050"/>
                  <a:gd name="connsiteX35" fmla="*/ 15812 w 28575"/>
                  <a:gd name="connsiteY35" fmla="*/ 129302 h 400050"/>
                  <a:gd name="connsiteX36" fmla="*/ 23089 w 28575"/>
                  <a:gd name="connsiteY36" fmla="*/ 123130 h 400050"/>
                  <a:gd name="connsiteX37" fmla="*/ 18317 w 28575"/>
                  <a:gd name="connsiteY37" fmla="*/ 93831 h 400050"/>
                  <a:gd name="connsiteX38" fmla="*/ 14383 w 28575"/>
                  <a:gd name="connsiteY38" fmla="*/ 97374 h 400050"/>
                  <a:gd name="connsiteX39" fmla="*/ 16440 w 28575"/>
                  <a:gd name="connsiteY39" fmla="*/ 56902 h 400050"/>
                  <a:gd name="connsiteX40" fmla="*/ 23441 w 28575"/>
                  <a:gd name="connsiteY40" fmla="*/ 75648 h 400050"/>
                  <a:gd name="connsiteX41" fmla="*/ 26670 w 28575"/>
                  <a:gd name="connsiteY41" fmla="*/ 63979 h 400050"/>
                  <a:gd name="connsiteX42" fmla="*/ 22031 w 28575"/>
                  <a:gd name="connsiteY42" fmla="*/ 51845 h 400050"/>
                  <a:gd name="connsiteX43" fmla="*/ 17517 w 28575"/>
                  <a:gd name="connsiteY43" fmla="*/ 36928 h 400050"/>
                  <a:gd name="connsiteX44" fmla="*/ 22870 w 28575"/>
                  <a:gd name="connsiteY44" fmla="*/ 30318 h 400050"/>
                  <a:gd name="connsiteX45" fmla="*/ 23860 w 28575"/>
                  <a:gd name="connsiteY45" fmla="*/ 7172 h 400050"/>
                  <a:gd name="connsiteX46" fmla="*/ 23251 w 28575"/>
                  <a:gd name="connsiteY46"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 h="400050">
                    <a:moveTo>
                      <a:pt x="23251" y="7144"/>
                    </a:moveTo>
                    <a:cubicBezTo>
                      <a:pt x="23184" y="7334"/>
                      <a:pt x="23155" y="7515"/>
                      <a:pt x="23346" y="7696"/>
                    </a:cubicBezTo>
                    <a:cubicBezTo>
                      <a:pt x="21117" y="12030"/>
                      <a:pt x="20060" y="18602"/>
                      <a:pt x="20536" y="29870"/>
                    </a:cubicBezTo>
                    <a:cubicBezTo>
                      <a:pt x="17831" y="29670"/>
                      <a:pt x="17659" y="20450"/>
                      <a:pt x="16755" y="14278"/>
                    </a:cubicBezTo>
                    <a:cubicBezTo>
                      <a:pt x="14526" y="14526"/>
                      <a:pt x="12478" y="14830"/>
                      <a:pt x="10735" y="15259"/>
                    </a:cubicBezTo>
                    <a:cubicBezTo>
                      <a:pt x="13068" y="15688"/>
                      <a:pt x="14259" y="16097"/>
                      <a:pt x="14526" y="16507"/>
                    </a:cubicBezTo>
                    <a:cubicBezTo>
                      <a:pt x="13745" y="19212"/>
                      <a:pt x="12964" y="19088"/>
                      <a:pt x="12097" y="18936"/>
                    </a:cubicBezTo>
                    <a:cubicBezTo>
                      <a:pt x="9811" y="19983"/>
                      <a:pt x="7334" y="21155"/>
                      <a:pt x="7144" y="22631"/>
                    </a:cubicBezTo>
                    <a:cubicBezTo>
                      <a:pt x="7582" y="22641"/>
                      <a:pt x="8020" y="22641"/>
                      <a:pt x="8382" y="22650"/>
                    </a:cubicBezTo>
                    <a:cubicBezTo>
                      <a:pt x="8392" y="27861"/>
                      <a:pt x="9420" y="31071"/>
                      <a:pt x="10344" y="35300"/>
                    </a:cubicBezTo>
                    <a:cubicBezTo>
                      <a:pt x="10801" y="37386"/>
                      <a:pt x="11240" y="39681"/>
                      <a:pt x="11497" y="42348"/>
                    </a:cubicBezTo>
                    <a:cubicBezTo>
                      <a:pt x="11754" y="44720"/>
                      <a:pt x="11849" y="47311"/>
                      <a:pt x="11630" y="50330"/>
                    </a:cubicBezTo>
                    <a:cubicBezTo>
                      <a:pt x="10649" y="49701"/>
                      <a:pt x="9125" y="49911"/>
                      <a:pt x="7944" y="51540"/>
                    </a:cubicBezTo>
                    <a:cubicBezTo>
                      <a:pt x="10116" y="66637"/>
                      <a:pt x="13316" y="92250"/>
                      <a:pt x="10354" y="106975"/>
                    </a:cubicBezTo>
                    <a:cubicBezTo>
                      <a:pt x="9077" y="121177"/>
                      <a:pt x="10687" y="131721"/>
                      <a:pt x="12240" y="147314"/>
                    </a:cubicBezTo>
                    <a:cubicBezTo>
                      <a:pt x="10458" y="198672"/>
                      <a:pt x="13992" y="252184"/>
                      <a:pt x="10763" y="307410"/>
                    </a:cubicBezTo>
                    <a:lnTo>
                      <a:pt x="17469" y="315239"/>
                    </a:lnTo>
                    <a:cubicBezTo>
                      <a:pt x="14145" y="317897"/>
                      <a:pt x="17469" y="328365"/>
                      <a:pt x="13125" y="326793"/>
                    </a:cubicBezTo>
                    <a:cubicBezTo>
                      <a:pt x="13973" y="323802"/>
                      <a:pt x="13268" y="320907"/>
                      <a:pt x="13183" y="317297"/>
                    </a:cubicBezTo>
                    <a:cubicBezTo>
                      <a:pt x="7306" y="329098"/>
                      <a:pt x="13678" y="348625"/>
                      <a:pt x="11554" y="362788"/>
                    </a:cubicBezTo>
                    <a:cubicBezTo>
                      <a:pt x="12744" y="361169"/>
                      <a:pt x="18583" y="358845"/>
                      <a:pt x="19612" y="363122"/>
                    </a:cubicBezTo>
                    <a:cubicBezTo>
                      <a:pt x="12163" y="362017"/>
                      <a:pt x="19745" y="379876"/>
                      <a:pt x="11182" y="384048"/>
                    </a:cubicBezTo>
                    <a:cubicBezTo>
                      <a:pt x="9058" y="398202"/>
                      <a:pt x="17697" y="384572"/>
                      <a:pt x="16507" y="399326"/>
                    </a:cubicBezTo>
                    <a:cubicBezTo>
                      <a:pt x="20907" y="400879"/>
                      <a:pt x="18640" y="385172"/>
                      <a:pt x="21965" y="382515"/>
                    </a:cubicBezTo>
                    <a:cubicBezTo>
                      <a:pt x="25517" y="387125"/>
                      <a:pt x="20479" y="395869"/>
                      <a:pt x="25089" y="395192"/>
                    </a:cubicBezTo>
                    <a:cubicBezTo>
                      <a:pt x="27261" y="371504"/>
                      <a:pt x="18107" y="327584"/>
                      <a:pt x="15621" y="291379"/>
                    </a:cubicBezTo>
                    <a:lnTo>
                      <a:pt x="19755" y="295199"/>
                    </a:lnTo>
                    <a:cubicBezTo>
                      <a:pt x="16793" y="276673"/>
                      <a:pt x="16650" y="246717"/>
                      <a:pt x="23384" y="231905"/>
                    </a:cubicBezTo>
                    <a:cubicBezTo>
                      <a:pt x="19441" y="235382"/>
                      <a:pt x="25489" y="204578"/>
                      <a:pt x="16554" y="207350"/>
                    </a:cubicBezTo>
                    <a:cubicBezTo>
                      <a:pt x="18602" y="202663"/>
                      <a:pt x="18259" y="201235"/>
                      <a:pt x="19031" y="194567"/>
                    </a:cubicBezTo>
                    <a:lnTo>
                      <a:pt x="16193" y="192748"/>
                    </a:lnTo>
                    <a:cubicBezTo>
                      <a:pt x="16269" y="183261"/>
                      <a:pt x="20631" y="184795"/>
                      <a:pt x="20355" y="173927"/>
                    </a:cubicBezTo>
                    <a:cubicBezTo>
                      <a:pt x="16507" y="181023"/>
                      <a:pt x="15373" y="173126"/>
                      <a:pt x="12202" y="169964"/>
                    </a:cubicBezTo>
                    <a:cubicBezTo>
                      <a:pt x="16478" y="157505"/>
                      <a:pt x="20241" y="142980"/>
                      <a:pt x="23727" y="131864"/>
                    </a:cubicBezTo>
                    <a:cubicBezTo>
                      <a:pt x="22508" y="132731"/>
                      <a:pt x="21098" y="133760"/>
                      <a:pt x="19431" y="137551"/>
                    </a:cubicBezTo>
                    <a:cubicBezTo>
                      <a:pt x="20803" y="129997"/>
                      <a:pt x="17097" y="131302"/>
                      <a:pt x="15812" y="129302"/>
                    </a:cubicBezTo>
                    <a:cubicBezTo>
                      <a:pt x="15631" y="122053"/>
                      <a:pt x="20593" y="122787"/>
                      <a:pt x="23089" y="123130"/>
                    </a:cubicBezTo>
                    <a:cubicBezTo>
                      <a:pt x="24613" y="109785"/>
                      <a:pt x="15154" y="103813"/>
                      <a:pt x="18317" y="93831"/>
                    </a:cubicBezTo>
                    <a:lnTo>
                      <a:pt x="14383" y="97374"/>
                    </a:lnTo>
                    <a:cubicBezTo>
                      <a:pt x="13402" y="83601"/>
                      <a:pt x="17745" y="72085"/>
                      <a:pt x="16440" y="56902"/>
                    </a:cubicBezTo>
                    <a:cubicBezTo>
                      <a:pt x="21841" y="49587"/>
                      <a:pt x="21107" y="69361"/>
                      <a:pt x="23441" y="75648"/>
                    </a:cubicBezTo>
                    <a:cubicBezTo>
                      <a:pt x="24584" y="72561"/>
                      <a:pt x="24870" y="66027"/>
                      <a:pt x="26670" y="63979"/>
                    </a:cubicBezTo>
                    <a:cubicBezTo>
                      <a:pt x="25289" y="60722"/>
                      <a:pt x="23651" y="56378"/>
                      <a:pt x="22031" y="51845"/>
                    </a:cubicBezTo>
                    <a:cubicBezTo>
                      <a:pt x="20412" y="47015"/>
                      <a:pt x="18821" y="43482"/>
                      <a:pt x="17517" y="36928"/>
                    </a:cubicBezTo>
                    <a:cubicBezTo>
                      <a:pt x="20612" y="41986"/>
                      <a:pt x="22108" y="38138"/>
                      <a:pt x="22870" y="30318"/>
                    </a:cubicBezTo>
                    <a:cubicBezTo>
                      <a:pt x="23632" y="22660"/>
                      <a:pt x="23670" y="12144"/>
                      <a:pt x="23860" y="7172"/>
                    </a:cubicBezTo>
                    <a:cubicBezTo>
                      <a:pt x="23574" y="7153"/>
                      <a:pt x="23412" y="7144"/>
                      <a:pt x="2325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2" name="任意多边形: 形状 300"/>
              <p:cNvSpPr/>
              <p:nvPr>
                <p:custDataLst>
                  <p:tags r:id="rId281"/>
                </p:custDataLst>
              </p:nvPr>
            </p:nvSpPr>
            <p:spPr>
              <a:xfrm>
                <a:off x="8787171" y="800173"/>
                <a:ext cx="9525" cy="19050"/>
              </a:xfrm>
              <a:custGeom>
                <a:avLst/>
                <a:gdLst>
                  <a:gd name="connsiteX0" fmla="*/ 7144 w 9525"/>
                  <a:gd name="connsiteY0" fmla="*/ 7923 h 19050"/>
                  <a:gd name="connsiteX1" fmla="*/ 9277 w 9525"/>
                  <a:gd name="connsiteY1" fmla="*/ 12266 h 19050"/>
                  <a:gd name="connsiteX2" fmla="*/ 8849 w 9525"/>
                  <a:gd name="connsiteY2" fmla="*/ 7209 h 19050"/>
                  <a:gd name="connsiteX3" fmla="*/ 7144 w 9525"/>
                  <a:gd name="connsiteY3" fmla="*/ 7923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923"/>
                    </a:moveTo>
                    <a:cubicBezTo>
                      <a:pt x="7953" y="9761"/>
                      <a:pt x="8687" y="11342"/>
                      <a:pt x="9277" y="12266"/>
                    </a:cubicBezTo>
                    <a:cubicBezTo>
                      <a:pt x="8944" y="10790"/>
                      <a:pt x="8582" y="9418"/>
                      <a:pt x="8849" y="7209"/>
                    </a:cubicBezTo>
                    <a:cubicBezTo>
                      <a:pt x="8153" y="6999"/>
                      <a:pt x="7610" y="7313"/>
                      <a:pt x="7144" y="7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3" name="任意多边形: 形状 301"/>
              <p:cNvSpPr/>
              <p:nvPr>
                <p:custDataLst>
                  <p:tags r:id="rId282"/>
                </p:custDataLst>
              </p:nvPr>
            </p:nvSpPr>
            <p:spPr>
              <a:xfrm>
                <a:off x="8781822" y="743517"/>
                <a:ext cx="9525" cy="9525"/>
              </a:xfrm>
              <a:custGeom>
                <a:avLst/>
                <a:gdLst>
                  <a:gd name="connsiteX0" fmla="*/ 9074 w 9525"/>
                  <a:gd name="connsiteY0" fmla="*/ 7753 h 9525"/>
                  <a:gd name="connsiteX1" fmla="*/ 9112 w 9525"/>
                  <a:gd name="connsiteY1" fmla="*/ 7144 h 9525"/>
                  <a:gd name="connsiteX2" fmla="*/ 9074 w 9525"/>
                  <a:gd name="connsiteY2" fmla="*/ 7753 h 9525"/>
                </a:gdLst>
                <a:ahLst/>
                <a:cxnLst>
                  <a:cxn ang="0">
                    <a:pos x="connsiteX0" y="connsiteY0"/>
                  </a:cxn>
                  <a:cxn ang="0">
                    <a:pos x="connsiteX1" y="connsiteY1"/>
                  </a:cxn>
                  <a:cxn ang="0">
                    <a:pos x="connsiteX2" y="connsiteY2"/>
                  </a:cxn>
                </a:cxnLst>
                <a:rect l="l" t="t" r="r" b="b"/>
                <a:pathLst>
                  <a:path w="9525" h="9525">
                    <a:moveTo>
                      <a:pt x="9074" y="7753"/>
                    </a:moveTo>
                    <a:cubicBezTo>
                      <a:pt x="9188" y="7544"/>
                      <a:pt x="8941" y="7372"/>
                      <a:pt x="9112" y="7144"/>
                    </a:cubicBezTo>
                    <a:cubicBezTo>
                      <a:pt x="6121" y="7496"/>
                      <a:pt x="6893" y="7649"/>
                      <a:pt x="9074" y="77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4" name="任意多边形: 形状 302"/>
              <p:cNvSpPr/>
              <p:nvPr>
                <p:custDataLst>
                  <p:tags r:id="rId283"/>
                </p:custDataLst>
              </p:nvPr>
            </p:nvSpPr>
            <p:spPr>
              <a:xfrm>
                <a:off x="8770531" y="841481"/>
                <a:ext cx="9525" cy="9525"/>
              </a:xfrm>
              <a:custGeom>
                <a:avLst/>
                <a:gdLst>
                  <a:gd name="connsiteX0" fmla="*/ 7144 w 9525"/>
                  <a:gd name="connsiteY0" fmla="*/ 11592 h 9525"/>
                  <a:gd name="connsiteX1" fmla="*/ 7477 w 9525"/>
                  <a:gd name="connsiteY1" fmla="*/ 9620 h 9525"/>
                  <a:gd name="connsiteX2" fmla="*/ 7649 w 9525"/>
                  <a:gd name="connsiteY2" fmla="*/ 7144 h 9525"/>
                  <a:gd name="connsiteX3" fmla="*/ 7144 w 9525"/>
                  <a:gd name="connsiteY3" fmla="*/ 11592 h 9525"/>
                </a:gdLst>
                <a:ahLst/>
                <a:cxnLst>
                  <a:cxn ang="0">
                    <a:pos x="connsiteX0" y="connsiteY0"/>
                  </a:cxn>
                  <a:cxn ang="0">
                    <a:pos x="connsiteX1" y="connsiteY1"/>
                  </a:cxn>
                  <a:cxn ang="0">
                    <a:pos x="connsiteX2" y="connsiteY2"/>
                  </a:cxn>
                  <a:cxn ang="0">
                    <a:pos x="connsiteX3" y="connsiteY3"/>
                  </a:cxn>
                </a:cxnLst>
                <a:rect l="l" t="t" r="r" b="b"/>
                <a:pathLst>
                  <a:path w="9525" h="9525">
                    <a:moveTo>
                      <a:pt x="7144" y="11592"/>
                    </a:moveTo>
                    <a:cubicBezTo>
                      <a:pt x="7296" y="11011"/>
                      <a:pt x="7353" y="10249"/>
                      <a:pt x="7477" y="9620"/>
                    </a:cubicBezTo>
                    <a:cubicBezTo>
                      <a:pt x="7544" y="8744"/>
                      <a:pt x="7591" y="8020"/>
                      <a:pt x="7649" y="7144"/>
                    </a:cubicBezTo>
                    <a:lnTo>
                      <a:pt x="7144" y="115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5" name="任意多边形: 形状 303"/>
              <p:cNvSpPr/>
              <p:nvPr>
                <p:custDataLst>
                  <p:tags r:id="rId284"/>
                </p:custDataLst>
              </p:nvPr>
            </p:nvSpPr>
            <p:spPr>
              <a:xfrm>
                <a:off x="8784247" y="857264"/>
                <a:ext cx="9525" cy="19050"/>
              </a:xfrm>
              <a:custGeom>
                <a:avLst/>
                <a:gdLst>
                  <a:gd name="connsiteX0" fmla="*/ 11382 w 9525"/>
                  <a:gd name="connsiteY0" fmla="*/ 7144 h 19050"/>
                  <a:gd name="connsiteX1" fmla="*/ 7144 w 9525"/>
                  <a:gd name="connsiteY1" fmla="*/ 18707 h 19050"/>
                  <a:gd name="connsiteX2" fmla="*/ 11382 w 9525"/>
                  <a:gd name="connsiteY2" fmla="*/ 7144 h 19050"/>
                </a:gdLst>
                <a:ahLst/>
                <a:cxnLst>
                  <a:cxn ang="0">
                    <a:pos x="connsiteX0" y="connsiteY0"/>
                  </a:cxn>
                  <a:cxn ang="0">
                    <a:pos x="connsiteX1" y="connsiteY1"/>
                  </a:cxn>
                  <a:cxn ang="0">
                    <a:pos x="connsiteX2" y="connsiteY2"/>
                  </a:cxn>
                </a:cxnLst>
                <a:rect l="l" t="t" r="r" b="b"/>
                <a:pathLst>
                  <a:path w="9525" h="19050">
                    <a:moveTo>
                      <a:pt x="11382" y="7144"/>
                    </a:moveTo>
                    <a:cubicBezTo>
                      <a:pt x="10011" y="10077"/>
                      <a:pt x="8592" y="14126"/>
                      <a:pt x="7144" y="18707"/>
                    </a:cubicBezTo>
                    <a:cubicBezTo>
                      <a:pt x="8934" y="17440"/>
                      <a:pt x="10325" y="16364"/>
                      <a:pt x="1138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6" name="任意多边形: 形状 304"/>
              <p:cNvSpPr/>
              <p:nvPr>
                <p:custDataLst>
                  <p:tags r:id="rId285"/>
                </p:custDataLst>
              </p:nvPr>
            </p:nvSpPr>
            <p:spPr>
              <a:xfrm>
                <a:off x="8784038" y="947285"/>
                <a:ext cx="9525" cy="19050"/>
              </a:xfrm>
              <a:custGeom>
                <a:avLst/>
                <a:gdLst>
                  <a:gd name="connsiteX0" fmla="*/ 7144 w 9525"/>
                  <a:gd name="connsiteY0" fmla="*/ 9716 h 19050"/>
                  <a:gd name="connsiteX1" fmla="*/ 10297 w 9525"/>
                  <a:gd name="connsiteY1" fmla="*/ 12936 h 19050"/>
                  <a:gd name="connsiteX2" fmla="*/ 7144 w 9525"/>
                  <a:gd name="connsiteY2" fmla="*/ 9716 h 19050"/>
                </a:gdLst>
                <a:ahLst/>
                <a:cxnLst>
                  <a:cxn ang="0">
                    <a:pos x="connsiteX0" y="connsiteY0"/>
                  </a:cxn>
                  <a:cxn ang="0">
                    <a:pos x="connsiteX1" y="connsiteY1"/>
                  </a:cxn>
                  <a:cxn ang="0">
                    <a:pos x="connsiteX2" y="connsiteY2"/>
                  </a:cxn>
                </a:cxnLst>
                <a:rect l="l" t="t" r="r" b="b"/>
                <a:pathLst>
                  <a:path w="9525" h="19050">
                    <a:moveTo>
                      <a:pt x="7144" y="9716"/>
                    </a:moveTo>
                    <a:cubicBezTo>
                      <a:pt x="7839" y="12564"/>
                      <a:pt x="9030" y="10926"/>
                      <a:pt x="10297" y="12936"/>
                    </a:cubicBezTo>
                    <a:cubicBezTo>
                      <a:pt x="10477" y="7049"/>
                      <a:pt x="9192" y="5077"/>
                      <a:pt x="7144" y="9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7" name="任意多边形: 形状 305"/>
              <p:cNvSpPr/>
              <p:nvPr>
                <p:custDataLst>
                  <p:tags r:id="rId286"/>
                </p:custDataLst>
              </p:nvPr>
            </p:nvSpPr>
            <p:spPr>
              <a:xfrm>
                <a:off x="8785914" y="759709"/>
                <a:ext cx="9525" cy="38100"/>
              </a:xfrm>
              <a:custGeom>
                <a:avLst/>
                <a:gdLst>
                  <a:gd name="connsiteX0" fmla="*/ 9411 w 9525"/>
                  <a:gd name="connsiteY0" fmla="*/ 31737 h 38100"/>
                  <a:gd name="connsiteX1" fmla="*/ 9106 w 9525"/>
                  <a:gd name="connsiteY1" fmla="*/ 28851 h 38100"/>
                  <a:gd name="connsiteX2" fmla="*/ 8801 w 9525"/>
                  <a:gd name="connsiteY2" fmla="*/ 25232 h 38100"/>
                  <a:gd name="connsiteX3" fmla="*/ 8182 w 9525"/>
                  <a:gd name="connsiteY3" fmla="*/ 14497 h 38100"/>
                  <a:gd name="connsiteX4" fmla="*/ 7144 w 9525"/>
                  <a:gd name="connsiteY4" fmla="*/ 7144 h 38100"/>
                  <a:gd name="connsiteX5" fmla="*/ 8287 w 9525"/>
                  <a:gd name="connsiteY5" fmla="*/ 21288 h 38100"/>
                  <a:gd name="connsiteX6" fmla="*/ 8573 w 9525"/>
                  <a:gd name="connsiteY6" fmla="*/ 24965 h 38100"/>
                  <a:gd name="connsiteX7" fmla="*/ 8715 w 9525"/>
                  <a:gd name="connsiteY7" fmla="*/ 26803 h 38100"/>
                  <a:gd name="connsiteX8" fmla="*/ 8858 w 9525"/>
                  <a:gd name="connsiteY8" fmla="*/ 27794 h 38100"/>
                  <a:gd name="connsiteX9" fmla="*/ 9411 w 9525"/>
                  <a:gd name="connsiteY9" fmla="*/ 317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38100">
                    <a:moveTo>
                      <a:pt x="9411" y="31737"/>
                    </a:moveTo>
                    <a:lnTo>
                      <a:pt x="9106" y="28851"/>
                    </a:lnTo>
                    <a:cubicBezTo>
                      <a:pt x="9001" y="27680"/>
                      <a:pt x="8896" y="27470"/>
                      <a:pt x="8801" y="25232"/>
                    </a:cubicBezTo>
                    <a:lnTo>
                      <a:pt x="8182" y="14497"/>
                    </a:lnTo>
                    <a:lnTo>
                      <a:pt x="7144" y="7144"/>
                    </a:lnTo>
                    <a:lnTo>
                      <a:pt x="8287" y="21288"/>
                    </a:lnTo>
                    <a:lnTo>
                      <a:pt x="8573" y="24965"/>
                    </a:lnTo>
                    <a:lnTo>
                      <a:pt x="8715" y="26803"/>
                    </a:lnTo>
                    <a:lnTo>
                      <a:pt x="8858" y="27794"/>
                    </a:lnTo>
                    <a:lnTo>
                      <a:pt x="9411" y="31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8" name="任意多边形: 形状 306"/>
              <p:cNvSpPr/>
              <p:nvPr>
                <p:custDataLst>
                  <p:tags r:id="rId287"/>
                </p:custDataLst>
              </p:nvPr>
            </p:nvSpPr>
            <p:spPr>
              <a:xfrm>
                <a:off x="8547608" y="743360"/>
                <a:ext cx="219075" cy="28575"/>
              </a:xfrm>
              <a:custGeom>
                <a:avLst/>
                <a:gdLst>
                  <a:gd name="connsiteX0" fmla="*/ 20517 w 219075"/>
                  <a:gd name="connsiteY0" fmla="*/ 24684 h 28575"/>
                  <a:gd name="connsiteX1" fmla="*/ 58169 w 219075"/>
                  <a:gd name="connsiteY1" fmla="*/ 27436 h 28575"/>
                  <a:gd name="connsiteX2" fmla="*/ 82887 w 219075"/>
                  <a:gd name="connsiteY2" fmla="*/ 16568 h 28575"/>
                  <a:gd name="connsiteX3" fmla="*/ 79143 w 219075"/>
                  <a:gd name="connsiteY3" fmla="*/ 26274 h 28575"/>
                  <a:gd name="connsiteX4" fmla="*/ 150419 w 219075"/>
                  <a:gd name="connsiteY4" fmla="*/ 19188 h 28575"/>
                  <a:gd name="connsiteX5" fmla="*/ 150247 w 219075"/>
                  <a:gd name="connsiteY5" fmla="*/ 23236 h 28575"/>
                  <a:gd name="connsiteX6" fmla="*/ 177232 w 219075"/>
                  <a:gd name="connsiteY6" fmla="*/ 12615 h 28575"/>
                  <a:gd name="connsiteX7" fmla="*/ 178194 w 219075"/>
                  <a:gd name="connsiteY7" fmla="*/ 24350 h 28575"/>
                  <a:gd name="connsiteX8" fmla="*/ 175346 w 219075"/>
                  <a:gd name="connsiteY8" fmla="*/ 25055 h 28575"/>
                  <a:gd name="connsiteX9" fmla="*/ 212312 w 219075"/>
                  <a:gd name="connsiteY9" fmla="*/ 21636 h 28575"/>
                  <a:gd name="connsiteX10" fmla="*/ 219161 w 219075"/>
                  <a:gd name="connsiteY10" fmla="*/ 15006 h 28575"/>
                  <a:gd name="connsiteX11" fmla="*/ 217580 w 219075"/>
                  <a:gd name="connsiteY11" fmla="*/ 9177 h 28575"/>
                  <a:gd name="connsiteX12" fmla="*/ 200206 w 219075"/>
                  <a:gd name="connsiteY12" fmla="*/ 11158 h 28575"/>
                  <a:gd name="connsiteX13" fmla="*/ 189767 w 219075"/>
                  <a:gd name="connsiteY13" fmla="*/ 13520 h 28575"/>
                  <a:gd name="connsiteX14" fmla="*/ 187709 w 219075"/>
                  <a:gd name="connsiteY14" fmla="*/ 9234 h 28575"/>
                  <a:gd name="connsiteX15" fmla="*/ 178641 w 219075"/>
                  <a:gd name="connsiteY15" fmla="*/ 12272 h 28575"/>
                  <a:gd name="connsiteX16" fmla="*/ 175136 w 219075"/>
                  <a:gd name="connsiteY16" fmla="*/ 8310 h 28575"/>
                  <a:gd name="connsiteX17" fmla="*/ 157401 w 219075"/>
                  <a:gd name="connsiteY17" fmla="*/ 11863 h 28575"/>
                  <a:gd name="connsiteX18" fmla="*/ 159744 w 219075"/>
                  <a:gd name="connsiteY18" fmla="*/ 10739 h 28575"/>
                  <a:gd name="connsiteX19" fmla="*/ 147752 w 219075"/>
                  <a:gd name="connsiteY19" fmla="*/ 15825 h 28575"/>
                  <a:gd name="connsiteX20" fmla="*/ 140427 w 219075"/>
                  <a:gd name="connsiteY20" fmla="*/ 10444 h 28575"/>
                  <a:gd name="connsiteX21" fmla="*/ 141694 w 219075"/>
                  <a:gd name="connsiteY21" fmla="*/ 14120 h 28575"/>
                  <a:gd name="connsiteX22" fmla="*/ 96307 w 219075"/>
                  <a:gd name="connsiteY22" fmla="*/ 8453 h 28575"/>
                  <a:gd name="connsiteX23" fmla="*/ 93945 w 219075"/>
                  <a:gd name="connsiteY23" fmla="*/ 12263 h 28575"/>
                  <a:gd name="connsiteX24" fmla="*/ 113919 w 219075"/>
                  <a:gd name="connsiteY24" fmla="*/ 8967 h 28575"/>
                  <a:gd name="connsiteX25" fmla="*/ 110995 w 219075"/>
                  <a:gd name="connsiteY25" fmla="*/ 19245 h 28575"/>
                  <a:gd name="connsiteX26" fmla="*/ 84220 w 219075"/>
                  <a:gd name="connsiteY26" fmla="*/ 10644 h 28575"/>
                  <a:gd name="connsiteX27" fmla="*/ 50863 w 219075"/>
                  <a:gd name="connsiteY27" fmla="*/ 12396 h 28575"/>
                  <a:gd name="connsiteX28" fmla="*/ 51283 w 219075"/>
                  <a:gd name="connsiteY28" fmla="*/ 11044 h 28575"/>
                  <a:gd name="connsiteX29" fmla="*/ 29280 w 219075"/>
                  <a:gd name="connsiteY29" fmla="*/ 14520 h 28575"/>
                  <a:gd name="connsiteX30" fmla="*/ 36747 w 219075"/>
                  <a:gd name="connsiteY30" fmla="*/ 15873 h 28575"/>
                  <a:gd name="connsiteX31" fmla="*/ 27708 w 219075"/>
                  <a:gd name="connsiteY31" fmla="*/ 18883 h 28575"/>
                  <a:gd name="connsiteX32" fmla="*/ 26632 w 219075"/>
                  <a:gd name="connsiteY32" fmla="*/ 16740 h 28575"/>
                  <a:gd name="connsiteX33" fmla="*/ 7144 w 219075"/>
                  <a:gd name="connsiteY33" fmla="*/ 23131 h 28575"/>
                  <a:gd name="connsiteX34" fmla="*/ 29918 w 219075"/>
                  <a:gd name="connsiteY34" fmla="*/ 19140 h 28575"/>
                  <a:gd name="connsiteX35" fmla="*/ 20517 w 219075"/>
                  <a:gd name="connsiteY35" fmla="*/ 246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9075" h="28575">
                    <a:moveTo>
                      <a:pt x="20517" y="24684"/>
                    </a:moveTo>
                    <a:cubicBezTo>
                      <a:pt x="30690" y="29389"/>
                      <a:pt x="45625" y="26512"/>
                      <a:pt x="58169" y="27436"/>
                    </a:cubicBezTo>
                    <a:cubicBezTo>
                      <a:pt x="81143" y="24979"/>
                      <a:pt x="61065" y="17121"/>
                      <a:pt x="82887" y="16568"/>
                    </a:cubicBezTo>
                    <a:lnTo>
                      <a:pt x="79143" y="26274"/>
                    </a:lnTo>
                    <a:cubicBezTo>
                      <a:pt x="100936" y="25703"/>
                      <a:pt x="131921" y="27712"/>
                      <a:pt x="150419" y="19188"/>
                    </a:cubicBezTo>
                    <a:cubicBezTo>
                      <a:pt x="152076" y="20378"/>
                      <a:pt x="155915" y="21836"/>
                      <a:pt x="150247" y="23236"/>
                    </a:cubicBezTo>
                    <a:cubicBezTo>
                      <a:pt x="164811" y="22817"/>
                      <a:pt x="157801" y="9386"/>
                      <a:pt x="177232" y="12615"/>
                    </a:cubicBezTo>
                    <a:cubicBezTo>
                      <a:pt x="159067" y="18645"/>
                      <a:pt x="183175" y="18340"/>
                      <a:pt x="178194" y="24350"/>
                    </a:cubicBezTo>
                    <a:lnTo>
                      <a:pt x="175346" y="25055"/>
                    </a:lnTo>
                    <a:cubicBezTo>
                      <a:pt x="187766" y="24417"/>
                      <a:pt x="203778" y="21207"/>
                      <a:pt x="212312" y="21636"/>
                    </a:cubicBezTo>
                    <a:cubicBezTo>
                      <a:pt x="213674" y="19149"/>
                      <a:pt x="204045" y="15301"/>
                      <a:pt x="219161" y="15006"/>
                    </a:cubicBezTo>
                    <a:cubicBezTo>
                      <a:pt x="213246" y="14511"/>
                      <a:pt x="216141" y="11691"/>
                      <a:pt x="217580" y="9177"/>
                    </a:cubicBezTo>
                    <a:cubicBezTo>
                      <a:pt x="206588" y="10567"/>
                      <a:pt x="204502" y="10834"/>
                      <a:pt x="200206" y="11158"/>
                    </a:cubicBezTo>
                    <a:cubicBezTo>
                      <a:pt x="196415" y="11491"/>
                      <a:pt x="193177" y="11882"/>
                      <a:pt x="189767" y="13520"/>
                    </a:cubicBezTo>
                    <a:cubicBezTo>
                      <a:pt x="183471" y="10272"/>
                      <a:pt x="194005" y="12482"/>
                      <a:pt x="187709" y="9234"/>
                    </a:cubicBezTo>
                    <a:lnTo>
                      <a:pt x="178641" y="12272"/>
                    </a:lnTo>
                    <a:cubicBezTo>
                      <a:pt x="172002" y="11491"/>
                      <a:pt x="185518" y="8977"/>
                      <a:pt x="175136" y="8310"/>
                    </a:cubicBezTo>
                    <a:cubicBezTo>
                      <a:pt x="173946" y="10215"/>
                      <a:pt x="165544" y="12272"/>
                      <a:pt x="157401" y="11863"/>
                    </a:cubicBezTo>
                    <a:lnTo>
                      <a:pt x="159744" y="10739"/>
                    </a:lnTo>
                    <a:cubicBezTo>
                      <a:pt x="153524" y="12025"/>
                      <a:pt x="144751" y="10396"/>
                      <a:pt x="147752" y="15825"/>
                    </a:cubicBezTo>
                    <a:lnTo>
                      <a:pt x="140427" y="10444"/>
                    </a:lnTo>
                    <a:lnTo>
                      <a:pt x="141694" y="14120"/>
                    </a:lnTo>
                    <a:cubicBezTo>
                      <a:pt x="124701" y="12672"/>
                      <a:pt x="118291" y="3871"/>
                      <a:pt x="96307" y="8453"/>
                    </a:cubicBezTo>
                    <a:cubicBezTo>
                      <a:pt x="101594" y="9567"/>
                      <a:pt x="96764" y="11539"/>
                      <a:pt x="93945" y="12263"/>
                    </a:cubicBezTo>
                    <a:cubicBezTo>
                      <a:pt x="103118" y="14797"/>
                      <a:pt x="105223" y="9463"/>
                      <a:pt x="113919" y="8967"/>
                    </a:cubicBezTo>
                    <a:cubicBezTo>
                      <a:pt x="115214" y="12625"/>
                      <a:pt x="100451" y="17035"/>
                      <a:pt x="110995" y="19245"/>
                    </a:cubicBezTo>
                    <a:cubicBezTo>
                      <a:pt x="99451" y="14882"/>
                      <a:pt x="89154" y="19797"/>
                      <a:pt x="84220" y="10644"/>
                    </a:cubicBezTo>
                    <a:cubicBezTo>
                      <a:pt x="70304" y="10053"/>
                      <a:pt x="65008" y="14549"/>
                      <a:pt x="50863" y="12396"/>
                    </a:cubicBezTo>
                    <a:lnTo>
                      <a:pt x="51283" y="11044"/>
                    </a:lnTo>
                    <a:cubicBezTo>
                      <a:pt x="48673" y="17092"/>
                      <a:pt x="39767" y="8291"/>
                      <a:pt x="29280" y="14520"/>
                    </a:cubicBezTo>
                    <a:lnTo>
                      <a:pt x="36747" y="15873"/>
                    </a:lnTo>
                    <a:cubicBezTo>
                      <a:pt x="36395" y="18368"/>
                      <a:pt x="32785" y="18454"/>
                      <a:pt x="27708" y="18883"/>
                    </a:cubicBezTo>
                    <a:cubicBezTo>
                      <a:pt x="28280" y="17940"/>
                      <a:pt x="28280" y="17940"/>
                      <a:pt x="26632" y="16740"/>
                    </a:cubicBezTo>
                    <a:cubicBezTo>
                      <a:pt x="25117" y="21131"/>
                      <a:pt x="9144" y="21855"/>
                      <a:pt x="7144" y="23131"/>
                    </a:cubicBezTo>
                    <a:cubicBezTo>
                      <a:pt x="13859" y="23893"/>
                      <a:pt x="22069" y="20264"/>
                      <a:pt x="29918" y="19140"/>
                    </a:cubicBezTo>
                    <a:cubicBezTo>
                      <a:pt x="25946" y="21750"/>
                      <a:pt x="27156" y="25455"/>
                      <a:pt x="20517" y="24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79" name="任意多边形: 形状 307"/>
              <p:cNvSpPr/>
              <p:nvPr>
                <p:custDataLst>
                  <p:tags r:id="rId288"/>
                </p:custDataLst>
              </p:nvPr>
            </p:nvSpPr>
            <p:spPr>
              <a:xfrm>
                <a:off x="8700218" y="744841"/>
                <a:ext cx="9525" cy="9525"/>
              </a:xfrm>
              <a:custGeom>
                <a:avLst/>
                <a:gdLst>
                  <a:gd name="connsiteX0" fmla="*/ 11649 w 9525"/>
                  <a:gd name="connsiteY0" fmla="*/ 7144 h 9525"/>
                  <a:gd name="connsiteX1" fmla="*/ 7144 w 9525"/>
                  <a:gd name="connsiteY1" fmla="*/ 9268 h 9525"/>
                  <a:gd name="connsiteX2" fmla="*/ 11649 w 9525"/>
                  <a:gd name="connsiteY2" fmla="*/ 7144 h 9525"/>
                </a:gdLst>
                <a:ahLst/>
                <a:cxnLst>
                  <a:cxn ang="0">
                    <a:pos x="connsiteX0" y="connsiteY0"/>
                  </a:cxn>
                  <a:cxn ang="0">
                    <a:pos x="connsiteX1" y="connsiteY1"/>
                  </a:cxn>
                  <a:cxn ang="0">
                    <a:pos x="connsiteX2" y="connsiteY2"/>
                  </a:cxn>
                </a:cxnLst>
                <a:rect l="l" t="t" r="r" b="b"/>
                <a:pathLst>
                  <a:path w="9525" h="9525">
                    <a:moveTo>
                      <a:pt x="11649" y="7144"/>
                    </a:moveTo>
                    <a:lnTo>
                      <a:pt x="7144" y="9268"/>
                    </a:lnTo>
                    <a:cubicBezTo>
                      <a:pt x="8982" y="8896"/>
                      <a:pt x="10649" y="8277"/>
                      <a:pt x="11649"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0" name="任意多边形: 形状 308"/>
              <p:cNvSpPr/>
              <p:nvPr>
                <p:custDataLst>
                  <p:tags r:id="rId289"/>
                </p:custDataLst>
              </p:nvPr>
            </p:nvSpPr>
            <p:spPr>
              <a:xfrm>
                <a:off x="8389435" y="742278"/>
                <a:ext cx="161925" cy="38100"/>
              </a:xfrm>
              <a:custGeom>
                <a:avLst/>
                <a:gdLst>
                  <a:gd name="connsiteX0" fmla="*/ 115530 w 161925"/>
                  <a:gd name="connsiteY0" fmla="*/ 18070 h 38100"/>
                  <a:gd name="connsiteX1" fmla="*/ 109605 w 161925"/>
                  <a:gd name="connsiteY1" fmla="*/ 12355 h 38100"/>
                  <a:gd name="connsiteX2" fmla="*/ 111129 w 161925"/>
                  <a:gd name="connsiteY2" fmla="*/ 23156 h 38100"/>
                  <a:gd name="connsiteX3" fmla="*/ 93184 w 161925"/>
                  <a:gd name="connsiteY3" fmla="*/ 25166 h 38100"/>
                  <a:gd name="connsiteX4" fmla="*/ 93260 w 161925"/>
                  <a:gd name="connsiteY4" fmla="*/ 15565 h 38100"/>
                  <a:gd name="connsiteX5" fmla="*/ 76268 w 161925"/>
                  <a:gd name="connsiteY5" fmla="*/ 14127 h 38100"/>
                  <a:gd name="connsiteX6" fmla="*/ 77163 w 161925"/>
                  <a:gd name="connsiteY6" fmla="*/ 20308 h 38100"/>
                  <a:gd name="connsiteX7" fmla="*/ 57161 w 161925"/>
                  <a:gd name="connsiteY7" fmla="*/ 23623 h 38100"/>
                  <a:gd name="connsiteX8" fmla="*/ 65666 w 161925"/>
                  <a:gd name="connsiteY8" fmla="*/ 21547 h 38100"/>
                  <a:gd name="connsiteX9" fmla="*/ 54465 w 161925"/>
                  <a:gd name="connsiteY9" fmla="*/ 14698 h 38100"/>
                  <a:gd name="connsiteX10" fmla="*/ 9345 w 161925"/>
                  <a:gd name="connsiteY10" fmla="*/ 31348 h 38100"/>
                  <a:gd name="connsiteX11" fmla="*/ 23137 w 161925"/>
                  <a:gd name="connsiteY11" fmla="*/ 30376 h 38100"/>
                  <a:gd name="connsiteX12" fmla="*/ 24242 w 161925"/>
                  <a:gd name="connsiteY12" fmla="*/ 22909 h 38100"/>
                  <a:gd name="connsiteX13" fmla="*/ 38368 w 161925"/>
                  <a:gd name="connsiteY13" fmla="*/ 25023 h 38100"/>
                  <a:gd name="connsiteX14" fmla="*/ 28728 w 161925"/>
                  <a:gd name="connsiteY14" fmla="*/ 28966 h 38100"/>
                  <a:gd name="connsiteX15" fmla="*/ 137485 w 161925"/>
                  <a:gd name="connsiteY15" fmla="*/ 28681 h 38100"/>
                  <a:gd name="connsiteX16" fmla="*/ 122111 w 161925"/>
                  <a:gd name="connsiteY16" fmla="*/ 28471 h 38100"/>
                  <a:gd name="connsiteX17" fmla="*/ 136818 w 161925"/>
                  <a:gd name="connsiteY17" fmla="*/ 24061 h 38100"/>
                  <a:gd name="connsiteX18" fmla="*/ 129303 w 161925"/>
                  <a:gd name="connsiteY18" fmla="*/ 17108 h 38100"/>
                  <a:gd name="connsiteX19" fmla="*/ 137590 w 161925"/>
                  <a:gd name="connsiteY19" fmla="*/ 19070 h 38100"/>
                  <a:gd name="connsiteX20" fmla="*/ 137285 w 161925"/>
                  <a:gd name="connsiteY20" fmla="*/ 11955 h 38100"/>
                  <a:gd name="connsiteX21" fmla="*/ 159497 w 161925"/>
                  <a:gd name="connsiteY21" fmla="*/ 8907 h 38100"/>
                  <a:gd name="connsiteX22" fmla="*/ 121521 w 161925"/>
                  <a:gd name="connsiteY22" fmla="*/ 8631 h 38100"/>
                  <a:gd name="connsiteX23" fmla="*/ 115530 w 161925"/>
                  <a:gd name="connsiteY23" fmla="*/ 1807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925" h="38100">
                    <a:moveTo>
                      <a:pt x="115530" y="18070"/>
                    </a:moveTo>
                    <a:cubicBezTo>
                      <a:pt x="106624" y="17079"/>
                      <a:pt x="117930" y="14298"/>
                      <a:pt x="109605" y="12355"/>
                    </a:cubicBezTo>
                    <a:cubicBezTo>
                      <a:pt x="100566" y="15403"/>
                      <a:pt x="119987" y="18603"/>
                      <a:pt x="111129" y="23156"/>
                    </a:cubicBezTo>
                    <a:cubicBezTo>
                      <a:pt x="105671" y="20508"/>
                      <a:pt x="96823" y="25071"/>
                      <a:pt x="93184" y="25166"/>
                    </a:cubicBezTo>
                    <a:cubicBezTo>
                      <a:pt x="97185" y="22575"/>
                      <a:pt x="94861" y="16746"/>
                      <a:pt x="93260" y="15565"/>
                    </a:cubicBezTo>
                    <a:cubicBezTo>
                      <a:pt x="89831" y="17194"/>
                      <a:pt x="82145" y="14298"/>
                      <a:pt x="76268" y="14127"/>
                    </a:cubicBezTo>
                    <a:cubicBezTo>
                      <a:pt x="90650" y="17784"/>
                      <a:pt x="64171" y="16317"/>
                      <a:pt x="77163" y="20308"/>
                    </a:cubicBezTo>
                    <a:cubicBezTo>
                      <a:pt x="76220" y="23737"/>
                      <a:pt x="62647" y="26280"/>
                      <a:pt x="57161" y="23623"/>
                    </a:cubicBezTo>
                    <a:cubicBezTo>
                      <a:pt x="57561" y="21137"/>
                      <a:pt x="62009" y="21642"/>
                      <a:pt x="65666" y="21547"/>
                    </a:cubicBezTo>
                    <a:cubicBezTo>
                      <a:pt x="68619" y="16832"/>
                      <a:pt x="56522" y="18994"/>
                      <a:pt x="54465" y="14698"/>
                    </a:cubicBezTo>
                    <a:cubicBezTo>
                      <a:pt x="40768" y="21251"/>
                      <a:pt x="-3114" y="20813"/>
                      <a:pt x="9345" y="31348"/>
                    </a:cubicBezTo>
                    <a:cubicBezTo>
                      <a:pt x="14050" y="33386"/>
                      <a:pt x="18051" y="30805"/>
                      <a:pt x="23137" y="30376"/>
                    </a:cubicBezTo>
                    <a:cubicBezTo>
                      <a:pt x="8878" y="28271"/>
                      <a:pt x="23032" y="24795"/>
                      <a:pt x="24242" y="22909"/>
                    </a:cubicBezTo>
                    <a:cubicBezTo>
                      <a:pt x="30300" y="24604"/>
                      <a:pt x="40759" y="21251"/>
                      <a:pt x="38368" y="25023"/>
                    </a:cubicBezTo>
                    <a:lnTo>
                      <a:pt x="28728" y="28966"/>
                    </a:lnTo>
                    <a:cubicBezTo>
                      <a:pt x="59637" y="30976"/>
                      <a:pt x="101928" y="30243"/>
                      <a:pt x="137485" y="28681"/>
                    </a:cubicBezTo>
                    <a:lnTo>
                      <a:pt x="122111" y="28471"/>
                    </a:lnTo>
                    <a:cubicBezTo>
                      <a:pt x="123902" y="25614"/>
                      <a:pt x="131179" y="25433"/>
                      <a:pt x="136818" y="24061"/>
                    </a:cubicBezTo>
                    <a:lnTo>
                      <a:pt x="129303" y="17108"/>
                    </a:lnTo>
                    <a:cubicBezTo>
                      <a:pt x="133732" y="17632"/>
                      <a:pt x="137971" y="16594"/>
                      <a:pt x="137590" y="19070"/>
                    </a:cubicBezTo>
                    <a:cubicBezTo>
                      <a:pt x="143000" y="16127"/>
                      <a:pt x="140523" y="14336"/>
                      <a:pt x="137285" y="11955"/>
                    </a:cubicBezTo>
                    <a:cubicBezTo>
                      <a:pt x="148762" y="10726"/>
                      <a:pt x="150648" y="13450"/>
                      <a:pt x="159497" y="8907"/>
                    </a:cubicBezTo>
                    <a:cubicBezTo>
                      <a:pt x="140419" y="3192"/>
                      <a:pt x="143371" y="13641"/>
                      <a:pt x="121521" y="8631"/>
                    </a:cubicBezTo>
                    <a:lnTo>
                      <a:pt x="115530" y="18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1" name="任意多边形: 形状 309"/>
              <p:cNvSpPr/>
              <p:nvPr>
                <p:custDataLst>
                  <p:tags r:id="rId290"/>
                </p:custDataLst>
              </p:nvPr>
            </p:nvSpPr>
            <p:spPr>
              <a:xfrm>
                <a:off x="8535025" y="749384"/>
                <a:ext cx="19050" cy="9525"/>
              </a:xfrm>
              <a:custGeom>
                <a:avLst/>
                <a:gdLst>
                  <a:gd name="connsiteX0" fmla="*/ 11735 w 19050"/>
                  <a:gd name="connsiteY0" fmla="*/ 7144 h 9525"/>
                  <a:gd name="connsiteX1" fmla="*/ 7144 w 19050"/>
                  <a:gd name="connsiteY1" fmla="*/ 10649 h 9525"/>
                  <a:gd name="connsiteX2" fmla="*/ 14211 w 19050"/>
                  <a:gd name="connsiteY2" fmla="*/ 8934 h 9525"/>
                </a:gdLst>
                <a:ahLst/>
                <a:cxnLst>
                  <a:cxn ang="0">
                    <a:pos x="connsiteX0" y="connsiteY0"/>
                  </a:cxn>
                  <a:cxn ang="0">
                    <a:pos x="connsiteX1" y="connsiteY1"/>
                  </a:cxn>
                  <a:cxn ang="0">
                    <a:pos x="connsiteX2" y="connsiteY2"/>
                  </a:cxn>
                </a:cxnLst>
                <a:rect l="l" t="t" r="r" b="b"/>
                <a:pathLst>
                  <a:path w="19050" h="9525">
                    <a:moveTo>
                      <a:pt x="11735" y="7144"/>
                    </a:moveTo>
                    <a:lnTo>
                      <a:pt x="7144" y="10649"/>
                    </a:lnTo>
                    <a:lnTo>
                      <a:pt x="14211" y="8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2" name="任意多边形: 形状 310"/>
              <p:cNvSpPr/>
              <p:nvPr>
                <p:custDataLst>
                  <p:tags r:id="rId291"/>
                </p:custDataLst>
              </p:nvPr>
            </p:nvSpPr>
            <p:spPr>
              <a:xfrm>
                <a:off x="8528096" y="760707"/>
                <a:ext cx="19050" cy="9525"/>
              </a:xfrm>
              <a:custGeom>
                <a:avLst/>
                <a:gdLst>
                  <a:gd name="connsiteX0" fmla="*/ 11387 w 19050"/>
                  <a:gd name="connsiteY0" fmla="*/ 11156 h 9525"/>
                  <a:gd name="connsiteX1" fmla="*/ 13730 w 19050"/>
                  <a:gd name="connsiteY1" fmla="*/ 7403 h 9525"/>
                  <a:gd name="connsiteX2" fmla="*/ 11387 w 19050"/>
                  <a:gd name="connsiteY2" fmla="*/ 11156 h 9525"/>
                </a:gdLst>
                <a:ahLst/>
                <a:cxnLst>
                  <a:cxn ang="0">
                    <a:pos x="connsiteX0" y="connsiteY0"/>
                  </a:cxn>
                  <a:cxn ang="0">
                    <a:pos x="connsiteX1" y="connsiteY1"/>
                  </a:cxn>
                  <a:cxn ang="0">
                    <a:pos x="connsiteX2" y="connsiteY2"/>
                  </a:cxn>
                </a:cxnLst>
                <a:rect l="l" t="t" r="r" b="b"/>
                <a:pathLst>
                  <a:path w="19050" h="9525">
                    <a:moveTo>
                      <a:pt x="11387" y="11156"/>
                    </a:moveTo>
                    <a:cubicBezTo>
                      <a:pt x="11149" y="9632"/>
                      <a:pt x="13969" y="8937"/>
                      <a:pt x="13730" y="7403"/>
                    </a:cubicBezTo>
                    <a:cubicBezTo>
                      <a:pt x="4825" y="6384"/>
                      <a:pt x="5882" y="8518"/>
                      <a:pt x="11387" y="111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3" name="任意多边形: 形状 311"/>
              <p:cNvSpPr/>
              <p:nvPr>
                <p:custDataLst>
                  <p:tags r:id="rId292"/>
                </p:custDataLst>
              </p:nvPr>
            </p:nvSpPr>
            <p:spPr>
              <a:xfrm>
                <a:off x="8413506" y="749518"/>
                <a:ext cx="19050" cy="9525"/>
              </a:xfrm>
              <a:custGeom>
                <a:avLst/>
                <a:gdLst>
                  <a:gd name="connsiteX0" fmla="*/ 18631 w 19050"/>
                  <a:gd name="connsiteY0" fmla="*/ 7144 h 9525"/>
                  <a:gd name="connsiteX1" fmla="*/ 7144 w 19050"/>
                  <a:gd name="connsiteY1" fmla="*/ 8363 h 9525"/>
                  <a:gd name="connsiteX2" fmla="*/ 14630 w 19050"/>
                  <a:gd name="connsiteY2" fmla="*/ 9716 h 9525"/>
                  <a:gd name="connsiteX3" fmla="*/ 18631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8631" y="7144"/>
                    </a:moveTo>
                    <a:lnTo>
                      <a:pt x="7144" y="8363"/>
                    </a:lnTo>
                    <a:lnTo>
                      <a:pt x="14630" y="9716"/>
                    </a:lnTo>
                    <a:cubicBezTo>
                      <a:pt x="14440" y="8163"/>
                      <a:pt x="17212" y="7496"/>
                      <a:pt x="1863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4" name="任意多边形: 形状 312"/>
              <p:cNvSpPr/>
              <p:nvPr>
                <p:custDataLst>
                  <p:tags r:id="rId293"/>
                </p:custDataLst>
              </p:nvPr>
            </p:nvSpPr>
            <p:spPr>
              <a:xfrm>
                <a:off x="8344392" y="754467"/>
                <a:ext cx="57150" cy="19050"/>
              </a:xfrm>
              <a:custGeom>
                <a:avLst/>
                <a:gdLst>
                  <a:gd name="connsiteX0" fmla="*/ 7144 w 57150"/>
                  <a:gd name="connsiteY0" fmla="*/ 20349 h 19050"/>
                  <a:gd name="connsiteX1" fmla="*/ 47930 w 57150"/>
                  <a:gd name="connsiteY1" fmla="*/ 19930 h 19050"/>
                  <a:gd name="connsiteX2" fmla="*/ 47615 w 57150"/>
                  <a:gd name="connsiteY2" fmla="*/ 7233 h 19050"/>
                  <a:gd name="connsiteX3" fmla="*/ 30490 w 57150"/>
                  <a:gd name="connsiteY3" fmla="*/ 15415 h 19050"/>
                  <a:gd name="connsiteX4" fmla="*/ 8087 w 57150"/>
                  <a:gd name="connsiteY4" fmla="*/ 15377 h 19050"/>
                  <a:gd name="connsiteX5" fmla="*/ 7144 w 57150"/>
                  <a:gd name="connsiteY5" fmla="*/ 203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9050">
                    <a:moveTo>
                      <a:pt x="7144" y="20349"/>
                    </a:moveTo>
                    <a:cubicBezTo>
                      <a:pt x="23108" y="19653"/>
                      <a:pt x="29909" y="16358"/>
                      <a:pt x="47930" y="19930"/>
                    </a:cubicBezTo>
                    <a:cubicBezTo>
                      <a:pt x="56779" y="15358"/>
                      <a:pt x="43815" y="11367"/>
                      <a:pt x="47615" y="7233"/>
                    </a:cubicBezTo>
                    <a:cubicBezTo>
                      <a:pt x="38652" y="6233"/>
                      <a:pt x="39776" y="13948"/>
                      <a:pt x="30490" y="15415"/>
                    </a:cubicBezTo>
                    <a:cubicBezTo>
                      <a:pt x="27070" y="11510"/>
                      <a:pt x="16945" y="16291"/>
                      <a:pt x="8087" y="15377"/>
                    </a:cubicBezTo>
                    <a:cubicBezTo>
                      <a:pt x="9173" y="17015"/>
                      <a:pt x="9173" y="18844"/>
                      <a:pt x="7144" y="203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5" name="任意多边形: 形状 313"/>
              <p:cNvSpPr/>
              <p:nvPr>
                <p:custDataLst>
                  <p:tags r:id="rId294"/>
                </p:custDataLst>
              </p:nvPr>
            </p:nvSpPr>
            <p:spPr>
              <a:xfrm>
                <a:off x="8080683" y="745277"/>
                <a:ext cx="276225" cy="152400"/>
              </a:xfrm>
              <a:custGeom>
                <a:avLst/>
                <a:gdLst>
                  <a:gd name="connsiteX0" fmla="*/ 215941 w 276225"/>
                  <a:gd name="connsiteY0" fmla="*/ 14489 h 152400"/>
                  <a:gd name="connsiteX1" fmla="*/ 195520 w 276225"/>
                  <a:gd name="connsiteY1" fmla="*/ 15623 h 152400"/>
                  <a:gd name="connsiteX2" fmla="*/ 205083 w 276225"/>
                  <a:gd name="connsiteY2" fmla="*/ 12898 h 152400"/>
                  <a:gd name="connsiteX3" fmla="*/ 189138 w 276225"/>
                  <a:gd name="connsiteY3" fmla="*/ 10041 h 152400"/>
                  <a:gd name="connsiteX4" fmla="*/ 190452 w 276225"/>
                  <a:gd name="connsiteY4" fmla="*/ 12803 h 152400"/>
                  <a:gd name="connsiteX5" fmla="*/ 153972 w 276225"/>
                  <a:gd name="connsiteY5" fmla="*/ 14213 h 152400"/>
                  <a:gd name="connsiteX6" fmla="*/ 147276 w 276225"/>
                  <a:gd name="connsiteY6" fmla="*/ 19423 h 152400"/>
                  <a:gd name="connsiteX7" fmla="*/ 122758 w 276225"/>
                  <a:gd name="connsiteY7" fmla="*/ 10641 h 152400"/>
                  <a:gd name="connsiteX8" fmla="*/ 129007 w 276225"/>
                  <a:gd name="connsiteY8" fmla="*/ 22433 h 152400"/>
                  <a:gd name="connsiteX9" fmla="*/ 88249 w 276225"/>
                  <a:gd name="connsiteY9" fmla="*/ 18461 h 152400"/>
                  <a:gd name="connsiteX10" fmla="*/ 96336 w 276225"/>
                  <a:gd name="connsiteY10" fmla="*/ 17651 h 152400"/>
                  <a:gd name="connsiteX11" fmla="*/ 74466 w 276225"/>
                  <a:gd name="connsiteY11" fmla="*/ 17547 h 152400"/>
                  <a:gd name="connsiteX12" fmla="*/ 75324 w 276225"/>
                  <a:gd name="connsiteY12" fmla="*/ 11994 h 152400"/>
                  <a:gd name="connsiteX13" fmla="*/ 43272 w 276225"/>
                  <a:gd name="connsiteY13" fmla="*/ 12460 h 152400"/>
                  <a:gd name="connsiteX14" fmla="*/ 45568 w 276225"/>
                  <a:gd name="connsiteY14" fmla="*/ 9689 h 152400"/>
                  <a:gd name="connsiteX15" fmla="*/ 38843 w 276225"/>
                  <a:gd name="connsiteY15" fmla="*/ 10851 h 152400"/>
                  <a:gd name="connsiteX16" fmla="*/ 29070 w 276225"/>
                  <a:gd name="connsiteY16" fmla="*/ 11660 h 152400"/>
                  <a:gd name="connsiteX17" fmla="*/ 9554 w 276225"/>
                  <a:gd name="connsiteY17" fmla="*/ 12527 h 152400"/>
                  <a:gd name="connsiteX18" fmla="*/ 10039 w 276225"/>
                  <a:gd name="connsiteY18" fmla="*/ 38264 h 152400"/>
                  <a:gd name="connsiteX19" fmla="*/ 10192 w 276225"/>
                  <a:gd name="connsiteY19" fmla="*/ 43398 h 152400"/>
                  <a:gd name="connsiteX20" fmla="*/ 10401 w 276225"/>
                  <a:gd name="connsiteY20" fmla="*/ 47569 h 152400"/>
                  <a:gd name="connsiteX21" fmla="*/ 11078 w 276225"/>
                  <a:gd name="connsiteY21" fmla="*/ 55428 h 152400"/>
                  <a:gd name="connsiteX22" fmla="*/ 7630 w 276225"/>
                  <a:gd name="connsiteY22" fmla="*/ 64857 h 152400"/>
                  <a:gd name="connsiteX23" fmla="*/ 17859 w 276225"/>
                  <a:gd name="connsiteY23" fmla="*/ 58533 h 152400"/>
                  <a:gd name="connsiteX24" fmla="*/ 17126 w 276225"/>
                  <a:gd name="connsiteY24" fmla="*/ 84746 h 152400"/>
                  <a:gd name="connsiteX25" fmla="*/ 10354 w 276225"/>
                  <a:gd name="connsiteY25" fmla="*/ 78030 h 152400"/>
                  <a:gd name="connsiteX26" fmla="*/ 13383 w 276225"/>
                  <a:gd name="connsiteY26" fmla="*/ 92651 h 152400"/>
                  <a:gd name="connsiteX27" fmla="*/ 7144 w 276225"/>
                  <a:gd name="connsiteY27" fmla="*/ 103424 h 152400"/>
                  <a:gd name="connsiteX28" fmla="*/ 16307 w 276225"/>
                  <a:gd name="connsiteY28" fmla="*/ 129170 h 152400"/>
                  <a:gd name="connsiteX29" fmla="*/ 14678 w 276225"/>
                  <a:gd name="connsiteY29" fmla="*/ 146296 h 152400"/>
                  <a:gd name="connsiteX30" fmla="*/ 24308 w 276225"/>
                  <a:gd name="connsiteY30" fmla="*/ 134523 h 152400"/>
                  <a:gd name="connsiteX31" fmla="*/ 22860 w 276225"/>
                  <a:gd name="connsiteY31" fmla="*/ 45541 h 152400"/>
                  <a:gd name="connsiteX32" fmla="*/ 19669 w 276225"/>
                  <a:gd name="connsiteY32" fmla="*/ 35254 h 152400"/>
                  <a:gd name="connsiteX33" fmla="*/ 17402 w 276225"/>
                  <a:gd name="connsiteY33" fmla="*/ 22290 h 152400"/>
                  <a:gd name="connsiteX34" fmla="*/ 20745 w 276225"/>
                  <a:gd name="connsiteY34" fmla="*/ 23709 h 152400"/>
                  <a:gd name="connsiteX35" fmla="*/ 24765 w 276225"/>
                  <a:gd name="connsiteY35" fmla="*/ 26567 h 152400"/>
                  <a:gd name="connsiteX36" fmla="*/ 26775 w 276225"/>
                  <a:gd name="connsiteY36" fmla="*/ 23852 h 152400"/>
                  <a:gd name="connsiteX37" fmla="*/ 19231 w 276225"/>
                  <a:gd name="connsiteY37" fmla="*/ 20385 h 152400"/>
                  <a:gd name="connsiteX38" fmla="*/ 30299 w 276225"/>
                  <a:gd name="connsiteY38" fmla="*/ 21938 h 152400"/>
                  <a:gd name="connsiteX39" fmla="*/ 34661 w 276225"/>
                  <a:gd name="connsiteY39" fmla="*/ 26014 h 152400"/>
                  <a:gd name="connsiteX40" fmla="*/ 39938 w 276225"/>
                  <a:gd name="connsiteY40" fmla="*/ 24767 h 152400"/>
                  <a:gd name="connsiteX41" fmla="*/ 41596 w 276225"/>
                  <a:gd name="connsiteY41" fmla="*/ 20490 h 152400"/>
                  <a:gd name="connsiteX42" fmla="*/ 50149 w 276225"/>
                  <a:gd name="connsiteY42" fmla="*/ 27957 h 152400"/>
                  <a:gd name="connsiteX43" fmla="*/ 191614 w 276225"/>
                  <a:gd name="connsiteY43" fmla="*/ 24871 h 152400"/>
                  <a:gd name="connsiteX44" fmla="*/ 188090 w 276225"/>
                  <a:gd name="connsiteY44" fmla="*/ 20204 h 152400"/>
                  <a:gd name="connsiteX45" fmla="*/ 242049 w 276225"/>
                  <a:gd name="connsiteY45" fmla="*/ 19842 h 152400"/>
                  <a:gd name="connsiteX46" fmla="*/ 248412 w 276225"/>
                  <a:gd name="connsiteY46" fmla="*/ 15832 h 152400"/>
                  <a:gd name="connsiteX47" fmla="*/ 246555 w 276225"/>
                  <a:gd name="connsiteY47" fmla="*/ 26014 h 152400"/>
                  <a:gd name="connsiteX48" fmla="*/ 264319 w 276225"/>
                  <a:gd name="connsiteY48" fmla="*/ 24757 h 152400"/>
                  <a:gd name="connsiteX49" fmla="*/ 253803 w 276225"/>
                  <a:gd name="connsiteY49" fmla="*/ 22538 h 152400"/>
                  <a:gd name="connsiteX50" fmla="*/ 271748 w 276225"/>
                  <a:gd name="connsiteY50" fmla="*/ 24490 h 152400"/>
                  <a:gd name="connsiteX51" fmla="*/ 258918 w 276225"/>
                  <a:gd name="connsiteY51" fmla="*/ 12479 h 152400"/>
                  <a:gd name="connsiteX52" fmla="*/ 215360 w 276225"/>
                  <a:gd name="connsiteY52" fmla="*/ 7650 h 152400"/>
                  <a:gd name="connsiteX53" fmla="*/ 215941 w 276225"/>
                  <a:gd name="connsiteY53" fmla="*/ 144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6225" h="152400">
                    <a:moveTo>
                      <a:pt x="215941" y="14489"/>
                    </a:moveTo>
                    <a:cubicBezTo>
                      <a:pt x="208645" y="14441"/>
                      <a:pt x="201292" y="17499"/>
                      <a:pt x="195520" y="15623"/>
                    </a:cubicBezTo>
                    <a:cubicBezTo>
                      <a:pt x="196339" y="13156"/>
                      <a:pt x="200682" y="12251"/>
                      <a:pt x="205083" y="12898"/>
                    </a:cubicBezTo>
                    <a:cubicBezTo>
                      <a:pt x="202235" y="7307"/>
                      <a:pt x="197015" y="13775"/>
                      <a:pt x="189138" y="10041"/>
                    </a:cubicBezTo>
                    <a:cubicBezTo>
                      <a:pt x="189824" y="10651"/>
                      <a:pt x="192672" y="11613"/>
                      <a:pt x="190452" y="12803"/>
                    </a:cubicBezTo>
                    <a:cubicBezTo>
                      <a:pt x="170859" y="11498"/>
                      <a:pt x="179441" y="17394"/>
                      <a:pt x="153972" y="14213"/>
                    </a:cubicBezTo>
                    <a:cubicBezTo>
                      <a:pt x="150295" y="15727"/>
                      <a:pt x="146656" y="15718"/>
                      <a:pt x="147276" y="19423"/>
                    </a:cubicBezTo>
                    <a:cubicBezTo>
                      <a:pt x="132817" y="14718"/>
                      <a:pt x="140122" y="14756"/>
                      <a:pt x="122758" y="10641"/>
                    </a:cubicBezTo>
                    <a:cubicBezTo>
                      <a:pt x="123415" y="12813"/>
                      <a:pt x="129130" y="17804"/>
                      <a:pt x="129007" y="22433"/>
                    </a:cubicBezTo>
                    <a:cubicBezTo>
                      <a:pt x="104451" y="15899"/>
                      <a:pt x="103918" y="23357"/>
                      <a:pt x="88249" y="18461"/>
                    </a:cubicBezTo>
                    <a:cubicBezTo>
                      <a:pt x="90011" y="18204"/>
                      <a:pt x="92097" y="17042"/>
                      <a:pt x="96336" y="17651"/>
                    </a:cubicBezTo>
                    <a:cubicBezTo>
                      <a:pt x="94307" y="11146"/>
                      <a:pt x="83172" y="18823"/>
                      <a:pt x="74466" y="17547"/>
                    </a:cubicBezTo>
                    <a:lnTo>
                      <a:pt x="75324" y="11994"/>
                    </a:lnTo>
                    <a:cubicBezTo>
                      <a:pt x="67275" y="12898"/>
                      <a:pt x="53388" y="16527"/>
                      <a:pt x="43272" y="12460"/>
                    </a:cubicBezTo>
                    <a:lnTo>
                      <a:pt x="45568" y="9689"/>
                    </a:lnTo>
                    <a:cubicBezTo>
                      <a:pt x="43358" y="10146"/>
                      <a:pt x="41119" y="10527"/>
                      <a:pt x="38843" y="10851"/>
                    </a:cubicBezTo>
                    <a:cubicBezTo>
                      <a:pt x="36024" y="11174"/>
                      <a:pt x="32242" y="11441"/>
                      <a:pt x="29070" y="11660"/>
                    </a:cubicBezTo>
                    <a:cubicBezTo>
                      <a:pt x="22460" y="12098"/>
                      <a:pt x="15973" y="12356"/>
                      <a:pt x="9554" y="12527"/>
                    </a:cubicBezTo>
                    <a:cubicBezTo>
                      <a:pt x="9725" y="21319"/>
                      <a:pt x="9887" y="30005"/>
                      <a:pt x="10039" y="38264"/>
                    </a:cubicBezTo>
                    <a:cubicBezTo>
                      <a:pt x="10087" y="39997"/>
                      <a:pt x="10144" y="41712"/>
                      <a:pt x="10192" y="43398"/>
                    </a:cubicBezTo>
                    <a:cubicBezTo>
                      <a:pt x="10258" y="44817"/>
                      <a:pt x="10335" y="46207"/>
                      <a:pt x="10401" y="47569"/>
                    </a:cubicBezTo>
                    <a:cubicBezTo>
                      <a:pt x="10563" y="50303"/>
                      <a:pt x="10782" y="52932"/>
                      <a:pt x="11078" y="55428"/>
                    </a:cubicBezTo>
                    <a:lnTo>
                      <a:pt x="7630" y="64857"/>
                    </a:lnTo>
                    <a:cubicBezTo>
                      <a:pt x="11859" y="88994"/>
                      <a:pt x="9592" y="40883"/>
                      <a:pt x="17859" y="58533"/>
                    </a:cubicBezTo>
                    <a:cubicBezTo>
                      <a:pt x="7639" y="61190"/>
                      <a:pt x="21212" y="70991"/>
                      <a:pt x="17126" y="84746"/>
                    </a:cubicBezTo>
                    <a:cubicBezTo>
                      <a:pt x="13078" y="91232"/>
                      <a:pt x="15011" y="70829"/>
                      <a:pt x="10354" y="78030"/>
                    </a:cubicBezTo>
                    <a:cubicBezTo>
                      <a:pt x="15592" y="81059"/>
                      <a:pt x="11859" y="85355"/>
                      <a:pt x="13383" y="92651"/>
                    </a:cubicBezTo>
                    <a:cubicBezTo>
                      <a:pt x="8439" y="91070"/>
                      <a:pt x="12697" y="107958"/>
                      <a:pt x="7144" y="103424"/>
                    </a:cubicBezTo>
                    <a:lnTo>
                      <a:pt x="16307" y="129170"/>
                    </a:lnTo>
                    <a:cubicBezTo>
                      <a:pt x="13497" y="133323"/>
                      <a:pt x="13964" y="140791"/>
                      <a:pt x="14678" y="146296"/>
                    </a:cubicBezTo>
                    <a:cubicBezTo>
                      <a:pt x="14726" y="132380"/>
                      <a:pt x="22050" y="150116"/>
                      <a:pt x="24308" y="134523"/>
                    </a:cubicBezTo>
                    <a:cubicBezTo>
                      <a:pt x="21946" y="111806"/>
                      <a:pt x="20260" y="73897"/>
                      <a:pt x="22860" y="45541"/>
                    </a:cubicBezTo>
                    <a:cubicBezTo>
                      <a:pt x="19469" y="43902"/>
                      <a:pt x="19488" y="39435"/>
                      <a:pt x="19669" y="35254"/>
                    </a:cubicBezTo>
                    <a:cubicBezTo>
                      <a:pt x="19841" y="30882"/>
                      <a:pt x="20174" y="27119"/>
                      <a:pt x="17402" y="22290"/>
                    </a:cubicBezTo>
                    <a:cubicBezTo>
                      <a:pt x="18574" y="22985"/>
                      <a:pt x="19660" y="23243"/>
                      <a:pt x="20745" y="23709"/>
                    </a:cubicBezTo>
                    <a:cubicBezTo>
                      <a:pt x="22250" y="24633"/>
                      <a:pt x="23622" y="25567"/>
                      <a:pt x="24765" y="26567"/>
                    </a:cubicBezTo>
                    <a:cubicBezTo>
                      <a:pt x="30737" y="25833"/>
                      <a:pt x="29928" y="24900"/>
                      <a:pt x="26775" y="23852"/>
                    </a:cubicBezTo>
                    <a:cubicBezTo>
                      <a:pt x="23793" y="22795"/>
                      <a:pt x="18193" y="21614"/>
                      <a:pt x="19231" y="20385"/>
                    </a:cubicBezTo>
                    <a:cubicBezTo>
                      <a:pt x="22993" y="19937"/>
                      <a:pt x="27451" y="20728"/>
                      <a:pt x="30299" y="21938"/>
                    </a:cubicBezTo>
                    <a:cubicBezTo>
                      <a:pt x="33223" y="23147"/>
                      <a:pt x="34671" y="24786"/>
                      <a:pt x="34661" y="26014"/>
                    </a:cubicBezTo>
                    <a:cubicBezTo>
                      <a:pt x="39338" y="26195"/>
                      <a:pt x="40596" y="25729"/>
                      <a:pt x="39938" y="24767"/>
                    </a:cubicBezTo>
                    <a:cubicBezTo>
                      <a:pt x="39500" y="23795"/>
                      <a:pt x="38252" y="22328"/>
                      <a:pt x="41596" y="20490"/>
                    </a:cubicBezTo>
                    <a:lnTo>
                      <a:pt x="50149" y="27957"/>
                    </a:lnTo>
                    <a:cubicBezTo>
                      <a:pt x="91030" y="25662"/>
                      <a:pt x="145113" y="20652"/>
                      <a:pt x="191614" y="24871"/>
                    </a:cubicBezTo>
                    <a:lnTo>
                      <a:pt x="188090" y="20204"/>
                    </a:lnTo>
                    <a:cubicBezTo>
                      <a:pt x="209198" y="22795"/>
                      <a:pt x="223371" y="9850"/>
                      <a:pt x="242049" y="19842"/>
                    </a:cubicBezTo>
                    <a:lnTo>
                      <a:pt x="248412" y="15832"/>
                    </a:lnTo>
                    <a:cubicBezTo>
                      <a:pt x="244945" y="18118"/>
                      <a:pt x="252060" y="22852"/>
                      <a:pt x="246555" y="26014"/>
                    </a:cubicBezTo>
                    <a:cubicBezTo>
                      <a:pt x="252270" y="24443"/>
                      <a:pt x="258385" y="26195"/>
                      <a:pt x="264319" y="24757"/>
                    </a:cubicBezTo>
                    <a:lnTo>
                      <a:pt x="253803" y="22538"/>
                    </a:lnTo>
                    <a:cubicBezTo>
                      <a:pt x="261156" y="18575"/>
                      <a:pt x="269272" y="21023"/>
                      <a:pt x="271748" y="24490"/>
                    </a:cubicBezTo>
                    <a:cubicBezTo>
                      <a:pt x="287474" y="19766"/>
                      <a:pt x="262395" y="16413"/>
                      <a:pt x="258918" y="12479"/>
                    </a:cubicBezTo>
                    <a:cubicBezTo>
                      <a:pt x="236782" y="21128"/>
                      <a:pt x="236630" y="4050"/>
                      <a:pt x="215360" y="7650"/>
                    </a:cubicBezTo>
                    <a:cubicBezTo>
                      <a:pt x="202187" y="10403"/>
                      <a:pt x="216760" y="12022"/>
                      <a:pt x="215941" y="144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6" name="任意多边形: 形状 314"/>
              <p:cNvSpPr/>
              <p:nvPr>
                <p:custDataLst>
                  <p:tags r:id="rId295"/>
                </p:custDataLst>
              </p:nvPr>
            </p:nvSpPr>
            <p:spPr>
              <a:xfrm>
                <a:off x="8316884" y="764158"/>
                <a:ext cx="9525" cy="9525"/>
              </a:xfrm>
              <a:custGeom>
                <a:avLst/>
                <a:gdLst>
                  <a:gd name="connsiteX0" fmla="*/ 7144 w 9525"/>
                  <a:gd name="connsiteY0" fmla="*/ 8392 h 9525"/>
                  <a:gd name="connsiteX1" fmla="*/ 10363 w 9525"/>
                  <a:gd name="connsiteY1" fmla="*/ 7144 h 9525"/>
                  <a:gd name="connsiteX2" fmla="*/ 7144 w 9525"/>
                  <a:gd name="connsiteY2" fmla="*/ 8392 h 9525"/>
                </a:gdLst>
                <a:ahLst/>
                <a:cxnLst>
                  <a:cxn ang="0">
                    <a:pos x="connsiteX0" y="connsiteY0"/>
                  </a:cxn>
                  <a:cxn ang="0">
                    <a:pos x="connsiteX1" y="connsiteY1"/>
                  </a:cxn>
                  <a:cxn ang="0">
                    <a:pos x="connsiteX2" y="connsiteY2"/>
                  </a:cxn>
                </a:cxnLst>
                <a:rect l="l" t="t" r="r" b="b"/>
                <a:pathLst>
                  <a:path w="9525" h="9525">
                    <a:moveTo>
                      <a:pt x="7144" y="8392"/>
                    </a:moveTo>
                    <a:cubicBezTo>
                      <a:pt x="8487" y="8020"/>
                      <a:pt x="9544" y="7591"/>
                      <a:pt x="10363" y="7144"/>
                    </a:cubicBezTo>
                    <a:cubicBezTo>
                      <a:pt x="9220" y="7439"/>
                      <a:pt x="8172" y="7830"/>
                      <a:pt x="7144" y="83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7" name="任意多边形: 形状 315"/>
              <p:cNvSpPr/>
              <p:nvPr>
                <p:custDataLst>
                  <p:tags r:id="rId296"/>
                </p:custDataLst>
              </p:nvPr>
            </p:nvSpPr>
            <p:spPr>
              <a:xfrm>
                <a:off x="8088214" y="884458"/>
                <a:ext cx="9525" cy="19050"/>
              </a:xfrm>
              <a:custGeom>
                <a:avLst/>
                <a:gdLst>
                  <a:gd name="connsiteX0" fmla="*/ 7147 w 9525"/>
                  <a:gd name="connsiteY0" fmla="*/ 7144 h 19050"/>
                  <a:gd name="connsiteX1" fmla="*/ 7413 w 9525"/>
                  <a:gd name="connsiteY1" fmla="*/ 13325 h 19050"/>
                  <a:gd name="connsiteX2" fmla="*/ 7147 w 9525"/>
                  <a:gd name="connsiteY2" fmla="*/ 7144 h 19050"/>
                </a:gdLst>
                <a:ahLst/>
                <a:cxnLst>
                  <a:cxn ang="0">
                    <a:pos x="connsiteX0" y="connsiteY0"/>
                  </a:cxn>
                  <a:cxn ang="0">
                    <a:pos x="connsiteX1" y="connsiteY1"/>
                  </a:cxn>
                  <a:cxn ang="0">
                    <a:pos x="connsiteX2" y="connsiteY2"/>
                  </a:cxn>
                </a:cxnLst>
                <a:rect l="l" t="t" r="r" b="b"/>
                <a:pathLst>
                  <a:path w="9525" h="19050">
                    <a:moveTo>
                      <a:pt x="7147" y="7144"/>
                    </a:moveTo>
                    <a:cubicBezTo>
                      <a:pt x="7128" y="8792"/>
                      <a:pt x="7204" y="10725"/>
                      <a:pt x="7413" y="13325"/>
                    </a:cubicBezTo>
                    <a:cubicBezTo>
                      <a:pt x="8594" y="15411"/>
                      <a:pt x="7775" y="12068"/>
                      <a:pt x="7147"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8" name="任意多边形: 形状 316"/>
              <p:cNvSpPr/>
              <p:nvPr>
                <p:custDataLst>
                  <p:tags r:id="rId297"/>
                </p:custDataLst>
              </p:nvPr>
            </p:nvSpPr>
            <p:spPr>
              <a:xfrm>
                <a:off x="8345126" y="762633"/>
                <a:ext cx="9525" cy="9525"/>
              </a:xfrm>
              <a:custGeom>
                <a:avLst/>
                <a:gdLst>
                  <a:gd name="connsiteX0" fmla="*/ 7353 w 9525"/>
                  <a:gd name="connsiteY0" fmla="*/ 7210 h 9525"/>
                  <a:gd name="connsiteX1" fmla="*/ 7306 w 9525"/>
                  <a:gd name="connsiteY1" fmla="*/ 7144 h 9525"/>
                  <a:gd name="connsiteX2" fmla="*/ 7144 w 9525"/>
                  <a:gd name="connsiteY2" fmla="*/ 7210 h 9525"/>
                  <a:gd name="connsiteX3" fmla="*/ 7353 w 9525"/>
                  <a:gd name="connsiteY3" fmla="*/ 7210 h 9525"/>
                </a:gdLst>
                <a:ahLst/>
                <a:cxnLst>
                  <a:cxn ang="0">
                    <a:pos x="connsiteX0" y="connsiteY0"/>
                  </a:cxn>
                  <a:cxn ang="0">
                    <a:pos x="connsiteX1" y="connsiteY1"/>
                  </a:cxn>
                  <a:cxn ang="0">
                    <a:pos x="connsiteX2" y="connsiteY2"/>
                  </a:cxn>
                  <a:cxn ang="0">
                    <a:pos x="connsiteX3" y="connsiteY3"/>
                  </a:cxn>
                </a:cxnLst>
                <a:rect l="l" t="t" r="r" b="b"/>
                <a:pathLst>
                  <a:path w="9525" h="9525">
                    <a:moveTo>
                      <a:pt x="7353" y="7210"/>
                    </a:moveTo>
                    <a:cubicBezTo>
                      <a:pt x="7353" y="7210"/>
                      <a:pt x="7353" y="7182"/>
                      <a:pt x="7306" y="7144"/>
                    </a:cubicBezTo>
                    <a:cubicBezTo>
                      <a:pt x="7306" y="7144"/>
                      <a:pt x="7229" y="7182"/>
                      <a:pt x="7144" y="7210"/>
                    </a:cubicBezTo>
                    <a:cubicBezTo>
                      <a:pt x="7220" y="7210"/>
                      <a:pt x="7306" y="7210"/>
                      <a:pt x="7353" y="72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89" name="任意多边形: 形状 317"/>
              <p:cNvSpPr/>
              <p:nvPr>
                <p:custDataLst>
                  <p:tags r:id="rId298"/>
                </p:custDataLst>
              </p:nvPr>
            </p:nvSpPr>
            <p:spPr>
              <a:xfrm>
                <a:off x="8350002" y="751118"/>
                <a:ext cx="19050" cy="9525"/>
              </a:xfrm>
              <a:custGeom>
                <a:avLst/>
                <a:gdLst>
                  <a:gd name="connsiteX0" fmla="*/ 13049 w 19050"/>
                  <a:gd name="connsiteY0" fmla="*/ 7287 h 9525"/>
                  <a:gd name="connsiteX1" fmla="*/ 7144 w 19050"/>
                  <a:gd name="connsiteY1" fmla="*/ 7144 h 9525"/>
                  <a:gd name="connsiteX2" fmla="*/ 8172 w 19050"/>
                  <a:gd name="connsiteY2" fmla="*/ 9277 h 9525"/>
                </a:gdLst>
                <a:ahLst/>
                <a:cxnLst>
                  <a:cxn ang="0">
                    <a:pos x="connsiteX0" y="connsiteY0"/>
                  </a:cxn>
                  <a:cxn ang="0">
                    <a:pos x="connsiteX1" y="connsiteY1"/>
                  </a:cxn>
                  <a:cxn ang="0">
                    <a:pos x="connsiteX2" y="connsiteY2"/>
                  </a:cxn>
                </a:cxnLst>
                <a:rect l="l" t="t" r="r" b="b"/>
                <a:pathLst>
                  <a:path w="19050" h="9525">
                    <a:moveTo>
                      <a:pt x="13049" y="7287"/>
                    </a:moveTo>
                    <a:lnTo>
                      <a:pt x="7144" y="7144"/>
                    </a:lnTo>
                    <a:lnTo>
                      <a:pt x="8172" y="92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0" name="任意多边形: 形状 318"/>
              <p:cNvSpPr/>
              <p:nvPr>
                <p:custDataLst>
                  <p:tags r:id="rId299"/>
                </p:custDataLst>
              </p:nvPr>
            </p:nvSpPr>
            <p:spPr>
              <a:xfrm>
                <a:off x="8082378" y="946144"/>
                <a:ext cx="9525" cy="9525"/>
              </a:xfrm>
              <a:custGeom>
                <a:avLst/>
                <a:gdLst>
                  <a:gd name="connsiteX0" fmla="*/ 7144 w 9525"/>
                  <a:gd name="connsiteY0" fmla="*/ 7590 h 9525"/>
                  <a:gd name="connsiteX1" fmla="*/ 9582 w 9525"/>
                  <a:gd name="connsiteY1" fmla="*/ 7647 h 9525"/>
                  <a:gd name="connsiteX2" fmla="*/ 7144 w 9525"/>
                  <a:gd name="connsiteY2" fmla="*/ 7590 h 9525"/>
                </a:gdLst>
                <a:ahLst/>
                <a:cxnLst>
                  <a:cxn ang="0">
                    <a:pos x="connsiteX0" y="connsiteY0"/>
                  </a:cxn>
                  <a:cxn ang="0">
                    <a:pos x="connsiteX1" y="connsiteY1"/>
                  </a:cxn>
                  <a:cxn ang="0">
                    <a:pos x="connsiteX2" y="connsiteY2"/>
                  </a:cxn>
                </a:cxnLst>
                <a:rect l="l" t="t" r="r" b="b"/>
                <a:pathLst>
                  <a:path w="9525" h="9525">
                    <a:moveTo>
                      <a:pt x="7144" y="7590"/>
                    </a:moveTo>
                    <a:lnTo>
                      <a:pt x="9582" y="7647"/>
                    </a:lnTo>
                    <a:cubicBezTo>
                      <a:pt x="8820" y="7113"/>
                      <a:pt x="8020" y="6875"/>
                      <a:pt x="7144" y="759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1" name="任意多边形: 形状 319"/>
              <p:cNvSpPr/>
              <p:nvPr>
                <p:custDataLst>
                  <p:tags r:id="rId300"/>
                </p:custDataLst>
              </p:nvPr>
            </p:nvSpPr>
            <p:spPr>
              <a:xfrm>
                <a:off x="8080720" y="1111268"/>
                <a:ext cx="9525" cy="9525"/>
              </a:xfrm>
              <a:custGeom>
                <a:avLst/>
                <a:gdLst>
                  <a:gd name="connsiteX0" fmla="*/ 7307 w 9525"/>
                  <a:gd name="connsiteY0" fmla="*/ 10811 h 9525"/>
                  <a:gd name="connsiteX1" fmla="*/ 7431 w 9525"/>
                  <a:gd name="connsiteY1" fmla="*/ 7144 h 9525"/>
                  <a:gd name="connsiteX2" fmla="*/ 7307 w 9525"/>
                  <a:gd name="connsiteY2" fmla="*/ 10811 h 9525"/>
                </a:gdLst>
                <a:ahLst/>
                <a:cxnLst>
                  <a:cxn ang="0">
                    <a:pos x="connsiteX0" y="connsiteY0"/>
                  </a:cxn>
                  <a:cxn ang="0">
                    <a:pos x="connsiteX1" y="connsiteY1"/>
                  </a:cxn>
                  <a:cxn ang="0">
                    <a:pos x="connsiteX2" y="connsiteY2"/>
                  </a:cxn>
                </a:cxnLst>
                <a:rect l="l" t="t" r="r" b="b"/>
                <a:pathLst>
                  <a:path w="9525" h="9525">
                    <a:moveTo>
                      <a:pt x="7307" y="10811"/>
                    </a:moveTo>
                    <a:lnTo>
                      <a:pt x="7431" y="7144"/>
                    </a:lnTo>
                    <a:cubicBezTo>
                      <a:pt x="7031" y="8306"/>
                      <a:pt x="7107" y="9601"/>
                      <a:pt x="7307" y="1081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2" name="任意多边形: 形状 320"/>
              <p:cNvSpPr/>
              <p:nvPr>
                <p:custDataLst>
                  <p:tags r:id="rId301"/>
                </p:custDataLst>
              </p:nvPr>
            </p:nvSpPr>
            <p:spPr>
              <a:xfrm>
                <a:off x="8078392" y="899201"/>
                <a:ext cx="152400" cy="552450"/>
              </a:xfrm>
              <a:custGeom>
                <a:avLst/>
                <a:gdLst>
                  <a:gd name="connsiteX0" fmla="*/ 102085 w 152400"/>
                  <a:gd name="connsiteY0" fmla="*/ 550500 h 552450"/>
                  <a:gd name="connsiteX1" fmla="*/ 135813 w 152400"/>
                  <a:gd name="connsiteY1" fmla="*/ 543556 h 552450"/>
                  <a:gd name="connsiteX2" fmla="*/ 135022 w 152400"/>
                  <a:gd name="connsiteY2" fmla="*/ 546013 h 552450"/>
                  <a:gd name="connsiteX3" fmla="*/ 147643 w 152400"/>
                  <a:gd name="connsiteY3" fmla="*/ 536498 h 552450"/>
                  <a:gd name="connsiteX4" fmla="*/ 144671 w 152400"/>
                  <a:gd name="connsiteY4" fmla="*/ 538632 h 552450"/>
                  <a:gd name="connsiteX5" fmla="*/ 123678 w 152400"/>
                  <a:gd name="connsiteY5" fmla="*/ 532983 h 552450"/>
                  <a:gd name="connsiteX6" fmla="*/ 91417 w 152400"/>
                  <a:gd name="connsiteY6" fmla="*/ 541184 h 552450"/>
                  <a:gd name="connsiteX7" fmla="*/ 88626 w 152400"/>
                  <a:gd name="connsiteY7" fmla="*/ 537146 h 552450"/>
                  <a:gd name="connsiteX8" fmla="*/ 64385 w 152400"/>
                  <a:gd name="connsiteY8" fmla="*/ 544461 h 552450"/>
                  <a:gd name="connsiteX9" fmla="*/ 47935 w 152400"/>
                  <a:gd name="connsiteY9" fmla="*/ 537689 h 552450"/>
                  <a:gd name="connsiteX10" fmla="*/ 41277 w 152400"/>
                  <a:gd name="connsiteY10" fmla="*/ 538936 h 552450"/>
                  <a:gd name="connsiteX11" fmla="*/ 35695 w 152400"/>
                  <a:gd name="connsiteY11" fmla="*/ 540260 h 552450"/>
                  <a:gd name="connsiteX12" fmla="*/ 24265 w 152400"/>
                  <a:gd name="connsiteY12" fmla="*/ 540956 h 552450"/>
                  <a:gd name="connsiteX13" fmla="*/ 27494 w 152400"/>
                  <a:gd name="connsiteY13" fmla="*/ 531954 h 552450"/>
                  <a:gd name="connsiteX14" fmla="*/ 26828 w 152400"/>
                  <a:gd name="connsiteY14" fmla="*/ 526363 h 552450"/>
                  <a:gd name="connsiteX15" fmla="*/ 26542 w 152400"/>
                  <a:gd name="connsiteY15" fmla="*/ 517381 h 552450"/>
                  <a:gd name="connsiteX16" fmla="*/ 23961 w 152400"/>
                  <a:gd name="connsiteY16" fmla="*/ 496540 h 552450"/>
                  <a:gd name="connsiteX17" fmla="*/ 29571 w 152400"/>
                  <a:gd name="connsiteY17" fmla="*/ 486492 h 552450"/>
                  <a:gd name="connsiteX18" fmla="*/ 20789 w 152400"/>
                  <a:gd name="connsiteY18" fmla="*/ 444001 h 552450"/>
                  <a:gd name="connsiteX19" fmla="*/ 23084 w 152400"/>
                  <a:gd name="connsiteY19" fmla="*/ 421445 h 552450"/>
                  <a:gd name="connsiteX20" fmla="*/ 24884 w 152400"/>
                  <a:gd name="connsiteY20" fmla="*/ 426579 h 552450"/>
                  <a:gd name="connsiteX21" fmla="*/ 25275 w 152400"/>
                  <a:gd name="connsiteY21" fmla="*/ 406186 h 552450"/>
                  <a:gd name="connsiteX22" fmla="*/ 17950 w 152400"/>
                  <a:gd name="connsiteY22" fmla="*/ 392880 h 552450"/>
                  <a:gd name="connsiteX23" fmla="*/ 27018 w 152400"/>
                  <a:gd name="connsiteY23" fmla="*/ 369801 h 552450"/>
                  <a:gd name="connsiteX24" fmla="*/ 20303 w 152400"/>
                  <a:gd name="connsiteY24" fmla="*/ 348484 h 552450"/>
                  <a:gd name="connsiteX25" fmla="*/ 16255 w 152400"/>
                  <a:gd name="connsiteY25" fmla="*/ 354951 h 552450"/>
                  <a:gd name="connsiteX26" fmla="*/ 10235 w 152400"/>
                  <a:gd name="connsiteY26" fmla="*/ 318337 h 552450"/>
                  <a:gd name="connsiteX27" fmla="*/ 16102 w 152400"/>
                  <a:gd name="connsiteY27" fmla="*/ 320680 h 552450"/>
                  <a:gd name="connsiteX28" fmla="*/ 24313 w 152400"/>
                  <a:gd name="connsiteY28" fmla="*/ 349332 h 552450"/>
                  <a:gd name="connsiteX29" fmla="*/ 20551 w 152400"/>
                  <a:gd name="connsiteY29" fmla="*/ 293829 h 552450"/>
                  <a:gd name="connsiteX30" fmla="*/ 24599 w 152400"/>
                  <a:gd name="connsiteY30" fmla="*/ 291039 h 552450"/>
                  <a:gd name="connsiteX31" fmla="*/ 20455 w 152400"/>
                  <a:gd name="connsiteY31" fmla="*/ 248643 h 552450"/>
                  <a:gd name="connsiteX32" fmla="*/ 24141 w 152400"/>
                  <a:gd name="connsiteY32" fmla="*/ 251643 h 552450"/>
                  <a:gd name="connsiteX33" fmla="*/ 22513 w 152400"/>
                  <a:gd name="connsiteY33" fmla="*/ 202761 h 552450"/>
                  <a:gd name="connsiteX34" fmla="*/ 18179 w 152400"/>
                  <a:gd name="connsiteY34" fmla="*/ 204104 h 552450"/>
                  <a:gd name="connsiteX35" fmla="*/ 19893 w 152400"/>
                  <a:gd name="connsiteY35" fmla="*/ 164080 h 552450"/>
                  <a:gd name="connsiteX36" fmla="*/ 10092 w 152400"/>
                  <a:gd name="connsiteY36" fmla="*/ 139058 h 552450"/>
                  <a:gd name="connsiteX37" fmla="*/ 15683 w 152400"/>
                  <a:gd name="connsiteY37" fmla="*/ 136276 h 552450"/>
                  <a:gd name="connsiteX38" fmla="*/ 24827 w 152400"/>
                  <a:gd name="connsiteY38" fmla="*/ 165680 h 552450"/>
                  <a:gd name="connsiteX39" fmla="*/ 20674 w 152400"/>
                  <a:gd name="connsiteY39" fmla="*/ 126894 h 552450"/>
                  <a:gd name="connsiteX40" fmla="*/ 25284 w 152400"/>
                  <a:gd name="connsiteY40" fmla="*/ 130666 h 552450"/>
                  <a:gd name="connsiteX41" fmla="*/ 19265 w 152400"/>
                  <a:gd name="connsiteY41" fmla="*/ 101367 h 552450"/>
                  <a:gd name="connsiteX42" fmla="*/ 22627 w 152400"/>
                  <a:gd name="connsiteY42" fmla="*/ 102948 h 552450"/>
                  <a:gd name="connsiteX43" fmla="*/ 20627 w 152400"/>
                  <a:gd name="connsiteY43" fmla="*/ 7403 h 552450"/>
                  <a:gd name="connsiteX44" fmla="*/ 9111 w 152400"/>
                  <a:gd name="connsiteY44" fmla="*/ 18805 h 552450"/>
                  <a:gd name="connsiteX45" fmla="*/ 18865 w 152400"/>
                  <a:gd name="connsiteY45" fmla="*/ 54742 h 552450"/>
                  <a:gd name="connsiteX46" fmla="*/ 13550 w 152400"/>
                  <a:gd name="connsiteY46" fmla="*/ 54571 h 552450"/>
                  <a:gd name="connsiteX47" fmla="*/ 22198 w 152400"/>
                  <a:gd name="connsiteY47" fmla="*/ 63524 h 552450"/>
                  <a:gd name="connsiteX48" fmla="*/ 20570 w 152400"/>
                  <a:gd name="connsiteY48" fmla="*/ 81746 h 552450"/>
                  <a:gd name="connsiteX49" fmla="*/ 9787 w 152400"/>
                  <a:gd name="connsiteY49" fmla="*/ 74192 h 552450"/>
                  <a:gd name="connsiteX50" fmla="*/ 12521 w 152400"/>
                  <a:gd name="connsiteY50" fmla="*/ 83756 h 552450"/>
                  <a:gd name="connsiteX51" fmla="*/ 8482 w 152400"/>
                  <a:gd name="connsiteY51" fmla="*/ 86546 h 552450"/>
                  <a:gd name="connsiteX52" fmla="*/ 8901 w 152400"/>
                  <a:gd name="connsiteY52" fmla="*/ 129523 h 552450"/>
                  <a:gd name="connsiteX53" fmla="*/ 9883 w 152400"/>
                  <a:gd name="connsiteY53" fmla="*/ 119351 h 552450"/>
                  <a:gd name="connsiteX54" fmla="*/ 13550 w 152400"/>
                  <a:gd name="connsiteY54" fmla="*/ 129657 h 552450"/>
                  <a:gd name="connsiteX55" fmla="*/ 7901 w 152400"/>
                  <a:gd name="connsiteY55" fmla="*/ 147002 h 552450"/>
                  <a:gd name="connsiteX56" fmla="*/ 15836 w 152400"/>
                  <a:gd name="connsiteY56" fmla="*/ 170528 h 552450"/>
                  <a:gd name="connsiteX57" fmla="*/ 7720 w 152400"/>
                  <a:gd name="connsiteY57" fmla="*/ 190740 h 552450"/>
                  <a:gd name="connsiteX58" fmla="*/ 13178 w 152400"/>
                  <a:gd name="connsiteY58" fmla="*/ 213438 h 552450"/>
                  <a:gd name="connsiteX59" fmla="*/ 10635 w 152400"/>
                  <a:gd name="connsiteY59" fmla="*/ 227250 h 552450"/>
                  <a:gd name="connsiteX60" fmla="*/ 9625 w 152400"/>
                  <a:gd name="connsiteY60" fmla="*/ 222849 h 552450"/>
                  <a:gd name="connsiteX61" fmla="*/ 9397 w 152400"/>
                  <a:gd name="connsiteY61" fmla="*/ 228669 h 552450"/>
                  <a:gd name="connsiteX62" fmla="*/ 8111 w 152400"/>
                  <a:gd name="connsiteY62" fmla="*/ 227640 h 552450"/>
                  <a:gd name="connsiteX63" fmla="*/ 9340 w 152400"/>
                  <a:gd name="connsiteY63" fmla="*/ 239632 h 552450"/>
                  <a:gd name="connsiteX64" fmla="*/ 7216 w 152400"/>
                  <a:gd name="connsiteY64" fmla="*/ 232936 h 552450"/>
                  <a:gd name="connsiteX65" fmla="*/ 10759 w 152400"/>
                  <a:gd name="connsiteY65" fmla="*/ 268769 h 552450"/>
                  <a:gd name="connsiteX66" fmla="*/ 19970 w 152400"/>
                  <a:gd name="connsiteY66" fmla="*/ 283628 h 552450"/>
                  <a:gd name="connsiteX67" fmla="*/ 13731 w 152400"/>
                  <a:gd name="connsiteY67" fmla="*/ 297992 h 552450"/>
                  <a:gd name="connsiteX68" fmla="*/ 15159 w 152400"/>
                  <a:gd name="connsiteY68" fmla="*/ 319937 h 552450"/>
                  <a:gd name="connsiteX69" fmla="*/ 8397 w 152400"/>
                  <a:gd name="connsiteY69" fmla="*/ 309555 h 552450"/>
                  <a:gd name="connsiteX70" fmla="*/ 12273 w 152400"/>
                  <a:gd name="connsiteY70" fmla="*/ 343178 h 552450"/>
                  <a:gd name="connsiteX71" fmla="*/ 8244 w 152400"/>
                  <a:gd name="connsiteY71" fmla="*/ 345988 h 552450"/>
                  <a:gd name="connsiteX72" fmla="*/ 10025 w 152400"/>
                  <a:gd name="connsiteY72" fmla="*/ 362076 h 552450"/>
                  <a:gd name="connsiteX73" fmla="*/ 13731 w 152400"/>
                  <a:gd name="connsiteY73" fmla="*/ 361447 h 552450"/>
                  <a:gd name="connsiteX74" fmla="*/ 8940 w 152400"/>
                  <a:gd name="connsiteY74" fmla="*/ 394118 h 552450"/>
                  <a:gd name="connsiteX75" fmla="*/ 16007 w 152400"/>
                  <a:gd name="connsiteY75" fmla="*/ 405948 h 552450"/>
                  <a:gd name="connsiteX76" fmla="*/ 21655 w 152400"/>
                  <a:gd name="connsiteY76" fmla="*/ 455640 h 552450"/>
                  <a:gd name="connsiteX77" fmla="*/ 18503 w 152400"/>
                  <a:gd name="connsiteY77" fmla="*/ 470128 h 552450"/>
                  <a:gd name="connsiteX78" fmla="*/ 15931 w 152400"/>
                  <a:gd name="connsiteY78" fmla="*/ 463832 h 552450"/>
                  <a:gd name="connsiteX79" fmla="*/ 17522 w 152400"/>
                  <a:gd name="connsiteY79" fmla="*/ 487635 h 552450"/>
                  <a:gd name="connsiteX80" fmla="*/ 12502 w 152400"/>
                  <a:gd name="connsiteY80" fmla="*/ 500589 h 552450"/>
                  <a:gd name="connsiteX81" fmla="*/ 15064 w 152400"/>
                  <a:gd name="connsiteY81" fmla="*/ 522258 h 552450"/>
                  <a:gd name="connsiteX82" fmla="*/ 13559 w 152400"/>
                  <a:gd name="connsiteY82" fmla="*/ 551605 h 552450"/>
                  <a:gd name="connsiteX83" fmla="*/ 33257 w 152400"/>
                  <a:gd name="connsiteY83" fmla="*/ 546128 h 552450"/>
                  <a:gd name="connsiteX84" fmla="*/ 20103 w 152400"/>
                  <a:gd name="connsiteY84" fmla="*/ 545061 h 552450"/>
                  <a:gd name="connsiteX85" fmla="*/ 21046 w 152400"/>
                  <a:gd name="connsiteY85" fmla="*/ 523430 h 552450"/>
                  <a:gd name="connsiteX86" fmla="*/ 25342 w 152400"/>
                  <a:gd name="connsiteY86" fmla="*/ 528173 h 552450"/>
                  <a:gd name="connsiteX87" fmla="*/ 24075 w 152400"/>
                  <a:gd name="connsiteY87" fmla="*/ 541089 h 552450"/>
                  <a:gd name="connsiteX88" fmla="*/ 39743 w 152400"/>
                  <a:gd name="connsiteY88" fmla="*/ 541822 h 552450"/>
                  <a:gd name="connsiteX89" fmla="*/ 37343 w 152400"/>
                  <a:gd name="connsiteY89" fmla="*/ 549871 h 552450"/>
                  <a:gd name="connsiteX90" fmla="*/ 46801 w 152400"/>
                  <a:gd name="connsiteY90" fmla="*/ 551766 h 552450"/>
                  <a:gd name="connsiteX91" fmla="*/ 55422 w 152400"/>
                  <a:gd name="connsiteY91" fmla="*/ 551786 h 552450"/>
                  <a:gd name="connsiteX92" fmla="*/ 71976 w 152400"/>
                  <a:gd name="connsiteY92" fmla="*/ 548909 h 552450"/>
                  <a:gd name="connsiteX93" fmla="*/ 102085 w 152400"/>
                  <a:gd name="connsiteY93" fmla="*/ 5505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 h="552450">
                    <a:moveTo>
                      <a:pt x="102085" y="550500"/>
                    </a:moveTo>
                    <a:cubicBezTo>
                      <a:pt x="113076" y="549014"/>
                      <a:pt x="127697" y="547537"/>
                      <a:pt x="135813" y="543556"/>
                    </a:cubicBezTo>
                    <a:lnTo>
                      <a:pt x="135022" y="546013"/>
                    </a:lnTo>
                    <a:cubicBezTo>
                      <a:pt x="140870" y="544813"/>
                      <a:pt x="159920" y="540879"/>
                      <a:pt x="147643" y="536498"/>
                    </a:cubicBezTo>
                    <a:lnTo>
                      <a:pt x="144671" y="538632"/>
                    </a:lnTo>
                    <a:cubicBezTo>
                      <a:pt x="130755" y="542289"/>
                      <a:pt x="134555" y="534555"/>
                      <a:pt x="123678" y="532983"/>
                    </a:cubicBezTo>
                    <a:cubicBezTo>
                      <a:pt x="110571" y="534136"/>
                      <a:pt x="103037" y="543394"/>
                      <a:pt x="91417" y="541184"/>
                    </a:cubicBezTo>
                    <a:cubicBezTo>
                      <a:pt x="86330" y="541489"/>
                      <a:pt x="87121" y="538993"/>
                      <a:pt x="88626" y="537146"/>
                    </a:cubicBezTo>
                    <a:cubicBezTo>
                      <a:pt x="76958" y="536469"/>
                      <a:pt x="72395" y="543556"/>
                      <a:pt x="64385" y="544461"/>
                    </a:cubicBezTo>
                    <a:cubicBezTo>
                      <a:pt x="63023" y="536622"/>
                      <a:pt x="56412" y="536317"/>
                      <a:pt x="47935" y="537689"/>
                    </a:cubicBezTo>
                    <a:cubicBezTo>
                      <a:pt x="45830" y="538089"/>
                      <a:pt x="43582" y="538508"/>
                      <a:pt x="41277" y="538936"/>
                    </a:cubicBezTo>
                    <a:cubicBezTo>
                      <a:pt x="39448" y="539374"/>
                      <a:pt x="37572" y="539822"/>
                      <a:pt x="35695" y="540260"/>
                    </a:cubicBezTo>
                    <a:cubicBezTo>
                      <a:pt x="31838" y="541051"/>
                      <a:pt x="27275" y="541527"/>
                      <a:pt x="24265" y="540956"/>
                    </a:cubicBezTo>
                    <a:cubicBezTo>
                      <a:pt x="24684" y="537917"/>
                      <a:pt x="25665" y="534688"/>
                      <a:pt x="27494" y="531954"/>
                    </a:cubicBezTo>
                    <a:cubicBezTo>
                      <a:pt x="27123" y="530402"/>
                      <a:pt x="26942" y="528459"/>
                      <a:pt x="26828" y="526363"/>
                    </a:cubicBezTo>
                    <a:cubicBezTo>
                      <a:pt x="26732" y="523496"/>
                      <a:pt x="26637" y="520486"/>
                      <a:pt x="26542" y="517381"/>
                    </a:cubicBezTo>
                    <a:cubicBezTo>
                      <a:pt x="26304" y="510628"/>
                      <a:pt x="25789" y="503503"/>
                      <a:pt x="23961" y="496540"/>
                    </a:cubicBezTo>
                    <a:cubicBezTo>
                      <a:pt x="28580" y="503941"/>
                      <a:pt x="24342" y="483444"/>
                      <a:pt x="29571" y="486492"/>
                    </a:cubicBezTo>
                    <a:cubicBezTo>
                      <a:pt x="18779" y="482548"/>
                      <a:pt x="34409" y="446477"/>
                      <a:pt x="20789" y="444001"/>
                    </a:cubicBezTo>
                    <a:cubicBezTo>
                      <a:pt x="24608" y="425132"/>
                      <a:pt x="19884" y="443239"/>
                      <a:pt x="23084" y="421445"/>
                    </a:cubicBezTo>
                    <a:cubicBezTo>
                      <a:pt x="24608" y="421493"/>
                      <a:pt x="24608" y="425132"/>
                      <a:pt x="24884" y="426579"/>
                    </a:cubicBezTo>
                    <a:cubicBezTo>
                      <a:pt x="27713" y="417950"/>
                      <a:pt x="19074" y="413330"/>
                      <a:pt x="25275" y="406186"/>
                    </a:cubicBezTo>
                    <a:cubicBezTo>
                      <a:pt x="26304" y="388746"/>
                      <a:pt x="21608" y="403243"/>
                      <a:pt x="17950" y="392880"/>
                    </a:cubicBezTo>
                    <a:cubicBezTo>
                      <a:pt x="19560" y="374725"/>
                      <a:pt x="21379" y="379840"/>
                      <a:pt x="27018" y="369801"/>
                    </a:cubicBezTo>
                    <a:cubicBezTo>
                      <a:pt x="20532" y="368163"/>
                      <a:pt x="23646" y="357361"/>
                      <a:pt x="20303" y="348484"/>
                    </a:cubicBezTo>
                    <a:cubicBezTo>
                      <a:pt x="19989" y="350694"/>
                      <a:pt x="18703" y="363057"/>
                      <a:pt x="16255" y="354951"/>
                    </a:cubicBezTo>
                    <a:cubicBezTo>
                      <a:pt x="17283" y="333863"/>
                      <a:pt x="11988" y="338092"/>
                      <a:pt x="10235" y="318337"/>
                    </a:cubicBezTo>
                    <a:cubicBezTo>
                      <a:pt x="17388" y="308346"/>
                      <a:pt x="10435" y="338016"/>
                      <a:pt x="16102" y="320680"/>
                    </a:cubicBezTo>
                    <a:cubicBezTo>
                      <a:pt x="19427" y="333168"/>
                      <a:pt x="19093" y="342645"/>
                      <a:pt x="24313" y="349332"/>
                    </a:cubicBezTo>
                    <a:cubicBezTo>
                      <a:pt x="24703" y="332558"/>
                      <a:pt x="23560" y="312137"/>
                      <a:pt x="20551" y="293829"/>
                    </a:cubicBezTo>
                    <a:cubicBezTo>
                      <a:pt x="21522" y="283657"/>
                      <a:pt x="23922" y="299021"/>
                      <a:pt x="24599" y="291039"/>
                    </a:cubicBezTo>
                    <a:cubicBezTo>
                      <a:pt x="27742" y="272874"/>
                      <a:pt x="17293" y="263140"/>
                      <a:pt x="20455" y="248643"/>
                    </a:cubicBezTo>
                    <a:lnTo>
                      <a:pt x="24141" y="251643"/>
                    </a:lnTo>
                    <a:cubicBezTo>
                      <a:pt x="19236" y="242814"/>
                      <a:pt x="25218" y="219601"/>
                      <a:pt x="22513" y="202761"/>
                    </a:cubicBezTo>
                    <a:cubicBezTo>
                      <a:pt x="20636" y="204923"/>
                      <a:pt x="19398" y="206314"/>
                      <a:pt x="18179" y="204104"/>
                    </a:cubicBezTo>
                    <a:cubicBezTo>
                      <a:pt x="27475" y="204361"/>
                      <a:pt x="13350" y="180692"/>
                      <a:pt x="19893" y="164080"/>
                    </a:cubicBezTo>
                    <a:cubicBezTo>
                      <a:pt x="14016" y="165394"/>
                      <a:pt x="10702" y="149269"/>
                      <a:pt x="10092" y="139058"/>
                    </a:cubicBezTo>
                    <a:cubicBezTo>
                      <a:pt x="11711" y="135457"/>
                      <a:pt x="14140" y="136229"/>
                      <a:pt x="15683" y="136276"/>
                    </a:cubicBezTo>
                    <a:cubicBezTo>
                      <a:pt x="12235" y="152983"/>
                      <a:pt x="22122" y="152459"/>
                      <a:pt x="24827" y="165680"/>
                    </a:cubicBezTo>
                    <a:cubicBezTo>
                      <a:pt x="21789" y="154669"/>
                      <a:pt x="24961" y="136486"/>
                      <a:pt x="20674" y="126894"/>
                    </a:cubicBezTo>
                    <a:lnTo>
                      <a:pt x="25284" y="130666"/>
                    </a:lnTo>
                    <a:cubicBezTo>
                      <a:pt x="25989" y="115407"/>
                      <a:pt x="14845" y="117312"/>
                      <a:pt x="19265" y="101367"/>
                    </a:cubicBezTo>
                    <a:lnTo>
                      <a:pt x="22627" y="102948"/>
                    </a:lnTo>
                    <a:cubicBezTo>
                      <a:pt x="22160" y="70859"/>
                      <a:pt x="28218" y="33121"/>
                      <a:pt x="20627" y="7403"/>
                    </a:cubicBezTo>
                    <a:cubicBezTo>
                      <a:pt x="17807" y="5165"/>
                      <a:pt x="11264" y="18128"/>
                      <a:pt x="9111" y="18805"/>
                    </a:cubicBezTo>
                    <a:cubicBezTo>
                      <a:pt x="11502" y="34149"/>
                      <a:pt x="16426" y="43008"/>
                      <a:pt x="18865" y="54742"/>
                    </a:cubicBezTo>
                    <a:lnTo>
                      <a:pt x="13550" y="54571"/>
                    </a:lnTo>
                    <a:cubicBezTo>
                      <a:pt x="17188" y="57228"/>
                      <a:pt x="19331" y="71325"/>
                      <a:pt x="22198" y="63524"/>
                    </a:cubicBezTo>
                    <a:cubicBezTo>
                      <a:pt x="24923" y="73088"/>
                      <a:pt x="17522" y="70773"/>
                      <a:pt x="20570" y="81746"/>
                    </a:cubicBezTo>
                    <a:cubicBezTo>
                      <a:pt x="15017" y="80841"/>
                      <a:pt x="14416" y="74297"/>
                      <a:pt x="9787" y="74192"/>
                    </a:cubicBezTo>
                    <a:lnTo>
                      <a:pt x="12521" y="83756"/>
                    </a:lnTo>
                    <a:cubicBezTo>
                      <a:pt x="10359" y="80727"/>
                      <a:pt x="10645" y="89471"/>
                      <a:pt x="8482" y="86546"/>
                    </a:cubicBezTo>
                    <a:cubicBezTo>
                      <a:pt x="15198" y="104244"/>
                      <a:pt x="5911" y="111207"/>
                      <a:pt x="8901" y="129523"/>
                    </a:cubicBezTo>
                    <a:lnTo>
                      <a:pt x="9883" y="119351"/>
                    </a:lnTo>
                    <a:cubicBezTo>
                      <a:pt x="12969" y="119427"/>
                      <a:pt x="12664" y="125256"/>
                      <a:pt x="13550" y="129657"/>
                    </a:cubicBezTo>
                    <a:cubicBezTo>
                      <a:pt x="9216" y="134638"/>
                      <a:pt x="9806" y="137610"/>
                      <a:pt x="7901" y="147002"/>
                    </a:cubicBezTo>
                    <a:cubicBezTo>
                      <a:pt x="10340" y="155079"/>
                      <a:pt x="15883" y="159584"/>
                      <a:pt x="15836" y="170528"/>
                    </a:cubicBezTo>
                    <a:cubicBezTo>
                      <a:pt x="9978" y="168195"/>
                      <a:pt x="12664" y="188702"/>
                      <a:pt x="7720" y="190740"/>
                    </a:cubicBezTo>
                    <a:cubicBezTo>
                      <a:pt x="13550" y="193084"/>
                      <a:pt x="9787" y="211914"/>
                      <a:pt x="13178" y="213438"/>
                    </a:cubicBezTo>
                    <a:cubicBezTo>
                      <a:pt x="14378" y="219287"/>
                      <a:pt x="13731" y="227297"/>
                      <a:pt x="10635" y="227250"/>
                    </a:cubicBezTo>
                    <a:cubicBezTo>
                      <a:pt x="10464" y="226402"/>
                      <a:pt x="9883" y="224668"/>
                      <a:pt x="9625" y="222849"/>
                    </a:cubicBezTo>
                    <a:lnTo>
                      <a:pt x="9397" y="228669"/>
                    </a:lnTo>
                    <a:cubicBezTo>
                      <a:pt x="8730" y="228116"/>
                      <a:pt x="8225" y="228326"/>
                      <a:pt x="8111" y="227640"/>
                    </a:cubicBezTo>
                    <a:cubicBezTo>
                      <a:pt x="7978" y="232831"/>
                      <a:pt x="12235" y="232879"/>
                      <a:pt x="9340" y="239632"/>
                    </a:cubicBezTo>
                    <a:cubicBezTo>
                      <a:pt x="7787" y="239585"/>
                      <a:pt x="7787" y="235917"/>
                      <a:pt x="7216" y="232936"/>
                    </a:cubicBezTo>
                    <a:cubicBezTo>
                      <a:pt x="6215" y="246824"/>
                      <a:pt x="16083" y="257234"/>
                      <a:pt x="10759" y="268769"/>
                    </a:cubicBezTo>
                    <a:cubicBezTo>
                      <a:pt x="13521" y="271065"/>
                      <a:pt x="13750" y="287086"/>
                      <a:pt x="19970" y="283628"/>
                    </a:cubicBezTo>
                    <a:cubicBezTo>
                      <a:pt x="17798" y="287953"/>
                      <a:pt x="12854" y="286286"/>
                      <a:pt x="13731" y="297992"/>
                    </a:cubicBezTo>
                    <a:cubicBezTo>
                      <a:pt x="18950" y="304717"/>
                      <a:pt x="11797" y="311051"/>
                      <a:pt x="15159" y="319937"/>
                    </a:cubicBezTo>
                    <a:cubicBezTo>
                      <a:pt x="9683" y="308136"/>
                      <a:pt x="13645" y="319890"/>
                      <a:pt x="8397" y="309555"/>
                    </a:cubicBezTo>
                    <a:cubicBezTo>
                      <a:pt x="6215" y="317518"/>
                      <a:pt x="13273" y="329348"/>
                      <a:pt x="12273" y="343178"/>
                    </a:cubicBezTo>
                    <a:cubicBezTo>
                      <a:pt x="11045" y="344607"/>
                      <a:pt x="9483" y="344550"/>
                      <a:pt x="8244" y="345988"/>
                    </a:cubicBezTo>
                    <a:cubicBezTo>
                      <a:pt x="10092" y="351141"/>
                      <a:pt x="14369" y="357066"/>
                      <a:pt x="10025" y="362076"/>
                    </a:cubicBezTo>
                    <a:lnTo>
                      <a:pt x="13731" y="361447"/>
                    </a:lnTo>
                    <a:cubicBezTo>
                      <a:pt x="11835" y="370849"/>
                      <a:pt x="13007" y="384003"/>
                      <a:pt x="8940" y="394118"/>
                    </a:cubicBezTo>
                    <a:lnTo>
                      <a:pt x="16007" y="405948"/>
                    </a:lnTo>
                    <a:cubicBezTo>
                      <a:pt x="8530" y="421788"/>
                      <a:pt x="15207" y="443105"/>
                      <a:pt x="21655" y="455640"/>
                    </a:cubicBezTo>
                    <a:cubicBezTo>
                      <a:pt x="21332" y="461460"/>
                      <a:pt x="20065" y="470156"/>
                      <a:pt x="18503" y="470128"/>
                    </a:cubicBezTo>
                    <a:cubicBezTo>
                      <a:pt x="17950" y="468785"/>
                      <a:pt x="16864" y="466489"/>
                      <a:pt x="15931" y="463832"/>
                    </a:cubicBezTo>
                    <a:cubicBezTo>
                      <a:pt x="15655" y="472366"/>
                      <a:pt x="11626" y="482805"/>
                      <a:pt x="17522" y="487635"/>
                    </a:cubicBezTo>
                    <a:cubicBezTo>
                      <a:pt x="19303" y="496398"/>
                      <a:pt x="13464" y="494055"/>
                      <a:pt x="12502" y="500589"/>
                    </a:cubicBezTo>
                    <a:cubicBezTo>
                      <a:pt x="15264" y="506504"/>
                      <a:pt x="15502" y="514305"/>
                      <a:pt x="15064" y="522258"/>
                    </a:cubicBezTo>
                    <a:cubicBezTo>
                      <a:pt x="14626" y="530821"/>
                      <a:pt x="13512" y="543051"/>
                      <a:pt x="13559" y="551605"/>
                    </a:cubicBezTo>
                    <a:cubicBezTo>
                      <a:pt x="22465" y="551547"/>
                      <a:pt x="30085" y="550338"/>
                      <a:pt x="33257" y="546128"/>
                    </a:cubicBezTo>
                    <a:cubicBezTo>
                      <a:pt x="29761" y="546109"/>
                      <a:pt x="25094" y="545575"/>
                      <a:pt x="20103" y="545061"/>
                    </a:cubicBezTo>
                    <a:cubicBezTo>
                      <a:pt x="20732" y="537917"/>
                      <a:pt x="21351" y="530735"/>
                      <a:pt x="21046" y="523430"/>
                    </a:cubicBezTo>
                    <a:cubicBezTo>
                      <a:pt x="22579" y="526944"/>
                      <a:pt x="25056" y="524287"/>
                      <a:pt x="25342" y="528173"/>
                    </a:cubicBezTo>
                    <a:cubicBezTo>
                      <a:pt x="25599" y="532621"/>
                      <a:pt x="24827" y="536507"/>
                      <a:pt x="24075" y="541089"/>
                    </a:cubicBezTo>
                    <a:cubicBezTo>
                      <a:pt x="27761" y="542051"/>
                      <a:pt x="32904" y="542994"/>
                      <a:pt x="39743" y="541822"/>
                    </a:cubicBezTo>
                    <a:cubicBezTo>
                      <a:pt x="39162" y="544508"/>
                      <a:pt x="38362" y="547185"/>
                      <a:pt x="37343" y="549871"/>
                    </a:cubicBezTo>
                    <a:cubicBezTo>
                      <a:pt x="41372" y="550890"/>
                      <a:pt x="43734" y="551481"/>
                      <a:pt x="46801" y="551766"/>
                    </a:cubicBezTo>
                    <a:cubicBezTo>
                      <a:pt x="49707" y="552043"/>
                      <a:pt x="52583" y="552014"/>
                      <a:pt x="55422" y="551786"/>
                    </a:cubicBezTo>
                    <a:cubicBezTo>
                      <a:pt x="61089" y="551319"/>
                      <a:pt x="66613" y="550062"/>
                      <a:pt x="71976" y="548909"/>
                    </a:cubicBezTo>
                    <a:cubicBezTo>
                      <a:pt x="82692" y="546633"/>
                      <a:pt x="92769" y="544737"/>
                      <a:pt x="102085" y="5505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3" name="任意多边形: 形状 321"/>
              <p:cNvSpPr/>
              <p:nvPr>
                <p:custDataLst>
                  <p:tags r:id="rId302"/>
                </p:custDataLst>
              </p:nvPr>
            </p:nvSpPr>
            <p:spPr>
              <a:xfrm>
                <a:off x="8082074" y="1341011"/>
                <a:ext cx="9525" cy="19050"/>
              </a:xfrm>
              <a:custGeom>
                <a:avLst/>
                <a:gdLst>
                  <a:gd name="connsiteX0" fmla="*/ 11211 w 9525"/>
                  <a:gd name="connsiteY0" fmla="*/ 7144 h 19050"/>
                  <a:gd name="connsiteX1" fmla="*/ 7144 w 9525"/>
                  <a:gd name="connsiteY1" fmla="*/ 17231 h 19050"/>
                  <a:gd name="connsiteX2" fmla="*/ 10611 w 9525"/>
                  <a:gd name="connsiteY2" fmla="*/ 16173 h 19050"/>
                  <a:gd name="connsiteX3" fmla="*/ 11211 w 9525"/>
                  <a:gd name="connsiteY3" fmla="*/ 7144 h 19050"/>
                </a:gdLst>
                <a:ahLst/>
                <a:cxnLst>
                  <a:cxn ang="0">
                    <a:pos x="connsiteX0" y="connsiteY0"/>
                  </a:cxn>
                  <a:cxn ang="0">
                    <a:pos x="connsiteX1" y="connsiteY1"/>
                  </a:cxn>
                  <a:cxn ang="0">
                    <a:pos x="connsiteX2" y="connsiteY2"/>
                  </a:cxn>
                  <a:cxn ang="0">
                    <a:pos x="connsiteX3" y="connsiteY3"/>
                  </a:cxn>
                </a:cxnLst>
                <a:rect l="l" t="t" r="r" b="b"/>
                <a:pathLst>
                  <a:path w="9525" h="19050">
                    <a:moveTo>
                      <a:pt x="11211" y="7144"/>
                    </a:moveTo>
                    <a:lnTo>
                      <a:pt x="7144" y="17231"/>
                    </a:lnTo>
                    <a:lnTo>
                      <a:pt x="10611" y="16173"/>
                    </a:lnTo>
                    <a:cubicBezTo>
                      <a:pt x="10058" y="13078"/>
                      <a:pt x="10030" y="9916"/>
                      <a:pt x="11211"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4" name="任意多边形: 形状 322"/>
              <p:cNvSpPr/>
              <p:nvPr>
                <p:custDataLst>
                  <p:tags r:id="rId303"/>
                </p:custDataLst>
              </p:nvPr>
            </p:nvSpPr>
            <p:spPr>
              <a:xfrm>
                <a:off x="8085541" y="1349764"/>
                <a:ext cx="9525" cy="19050"/>
              </a:xfrm>
              <a:custGeom>
                <a:avLst/>
                <a:gdLst>
                  <a:gd name="connsiteX0" fmla="*/ 7144 w 9525"/>
                  <a:gd name="connsiteY0" fmla="*/ 7429 h 19050"/>
                  <a:gd name="connsiteX1" fmla="*/ 8782 w 9525"/>
                  <a:gd name="connsiteY1" fmla="*/ 13306 h 19050"/>
                  <a:gd name="connsiteX2" fmla="*/ 8011 w 9525"/>
                  <a:gd name="connsiteY2" fmla="*/ 7144 h 19050"/>
                  <a:gd name="connsiteX3" fmla="*/ 7144 w 9525"/>
                  <a:gd name="connsiteY3" fmla="*/ 7429 h 19050"/>
                </a:gdLst>
                <a:ahLst/>
                <a:cxnLst>
                  <a:cxn ang="0">
                    <a:pos x="connsiteX0" y="connsiteY0"/>
                  </a:cxn>
                  <a:cxn ang="0">
                    <a:pos x="connsiteX1" y="connsiteY1"/>
                  </a:cxn>
                  <a:cxn ang="0">
                    <a:pos x="connsiteX2" y="connsiteY2"/>
                  </a:cxn>
                  <a:cxn ang="0">
                    <a:pos x="connsiteX3" y="connsiteY3"/>
                  </a:cxn>
                </a:cxnLst>
                <a:rect l="l" t="t" r="r" b="b"/>
                <a:pathLst>
                  <a:path w="9525" h="19050">
                    <a:moveTo>
                      <a:pt x="7144" y="7429"/>
                    </a:moveTo>
                    <a:cubicBezTo>
                      <a:pt x="7487" y="9487"/>
                      <a:pt x="8115" y="11459"/>
                      <a:pt x="8782" y="13306"/>
                    </a:cubicBezTo>
                    <a:cubicBezTo>
                      <a:pt x="8858" y="11097"/>
                      <a:pt x="8706" y="8973"/>
                      <a:pt x="8011" y="7144"/>
                    </a:cubicBezTo>
                    <a:lnTo>
                      <a:pt x="7144" y="7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5" name="任意多边形: 形状 323"/>
              <p:cNvSpPr/>
              <p:nvPr>
                <p:custDataLst>
                  <p:tags r:id="rId304"/>
                </p:custDataLst>
              </p:nvPr>
            </p:nvSpPr>
            <p:spPr>
              <a:xfrm>
                <a:off x="8213461" y="1440393"/>
                <a:ext cx="19050" cy="9525"/>
              </a:xfrm>
              <a:custGeom>
                <a:avLst/>
                <a:gdLst>
                  <a:gd name="connsiteX0" fmla="*/ 7144 w 19050"/>
                  <a:gd name="connsiteY0" fmla="*/ 7927 h 9525"/>
                  <a:gd name="connsiteX1" fmla="*/ 18078 w 19050"/>
                  <a:gd name="connsiteY1" fmla="*/ 8012 h 9525"/>
                  <a:gd name="connsiteX2" fmla="*/ 7144 w 19050"/>
                  <a:gd name="connsiteY2" fmla="*/ 7927 h 9525"/>
                </a:gdLst>
                <a:ahLst/>
                <a:cxnLst>
                  <a:cxn ang="0">
                    <a:pos x="connsiteX0" y="connsiteY0"/>
                  </a:cxn>
                  <a:cxn ang="0">
                    <a:pos x="connsiteX1" y="connsiteY1"/>
                  </a:cxn>
                  <a:cxn ang="0">
                    <a:pos x="connsiteX2" y="connsiteY2"/>
                  </a:cxn>
                </a:cxnLst>
                <a:rect l="l" t="t" r="r" b="b"/>
                <a:pathLst>
                  <a:path w="19050" h="9525">
                    <a:moveTo>
                      <a:pt x="7144" y="7927"/>
                    </a:moveTo>
                    <a:cubicBezTo>
                      <a:pt x="9363" y="8260"/>
                      <a:pt x="13706" y="8898"/>
                      <a:pt x="18078" y="8012"/>
                    </a:cubicBezTo>
                    <a:cubicBezTo>
                      <a:pt x="15202" y="7050"/>
                      <a:pt x="9382" y="6707"/>
                      <a:pt x="7144" y="79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6" name="任意多边形: 形状 324"/>
              <p:cNvSpPr/>
              <p:nvPr>
                <p:custDataLst>
                  <p:tags r:id="rId305"/>
                </p:custDataLst>
              </p:nvPr>
            </p:nvSpPr>
            <p:spPr>
              <a:xfrm>
                <a:off x="8219386" y="1437499"/>
                <a:ext cx="19050" cy="9525"/>
              </a:xfrm>
              <a:custGeom>
                <a:avLst/>
                <a:gdLst>
                  <a:gd name="connsiteX0" fmla="*/ 12916 w 19050"/>
                  <a:gd name="connsiteY0" fmla="*/ 8420 h 9525"/>
                  <a:gd name="connsiteX1" fmla="*/ 7887 w 19050"/>
                  <a:gd name="connsiteY1" fmla="*/ 7144 h 9525"/>
                  <a:gd name="connsiteX2" fmla="*/ 7144 w 19050"/>
                  <a:gd name="connsiteY2" fmla="*/ 8077 h 9525"/>
                </a:gdLst>
                <a:ahLst/>
                <a:cxnLst>
                  <a:cxn ang="0">
                    <a:pos x="connsiteX0" y="connsiteY0"/>
                  </a:cxn>
                  <a:cxn ang="0">
                    <a:pos x="connsiteX1" y="connsiteY1"/>
                  </a:cxn>
                  <a:cxn ang="0">
                    <a:pos x="connsiteX2" y="connsiteY2"/>
                  </a:cxn>
                </a:cxnLst>
                <a:rect l="l" t="t" r="r" b="b"/>
                <a:pathLst>
                  <a:path w="19050" h="9525">
                    <a:moveTo>
                      <a:pt x="12916" y="8420"/>
                    </a:moveTo>
                    <a:lnTo>
                      <a:pt x="7887" y="7144"/>
                    </a:lnTo>
                    <a:lnTo>
                      <a:pt x="7144" y="8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7" name="任意多边形: 形状 325"/>
              <p:cNvSpPr/>
              <p:nvPr>
                <p:custDataLst>
                  <p:tags r:id="rId306"/>
                </p:custDataLst>
              </p:nvPr>
            </p:nvSpPr>
            <p:spPr>
              <a:xfrm>
                <a:off x="8225968" y="1422097"/>
                <a:ext cx="361950" cy="28575"/>
              </a:xfrm>
              <a:custGeom>
                <a:avLst/>
                <a:gdLst>
                  <a:gd name="connsiteX0" fmla="*/ 300990 w 361950"/>
                  <a:gd name="connsiteY0" fmla="*/ 16821 h 28575"/>
                  <a:gd name="connsiteX1" fmla="*/ 317154 w 361950"/>
                  <a:gd name="connsiteY1" fmla="*/ 11944 h 28575"/>
                  <a:gd name="connsiteX2" fmla="*/ 332384 w 361950"/>
                  <a:gd name="connsiteY2" fmla="*/ 15707 h 28575"/>
                  <a:gd name="connsiteX3" fmla="*/ 355149 w 361950"/>
                  <a:gd name="connsiteY3" fmla="*/ 7144 h 28575"/>
                  <a:gd name="connsiteX4" fmla="*/ 187385 w 361950"/>
                  <a:gd name="connsiteY4" fmla="*/ 12573 h 28575"/>
                  <a:gd name="connsiteX5" fmla="*/ 196186 w 361950"/>
                  <a:gd name="connsiteY5" fmla="*/ 9211 h 28575"/>
                  <a:gd name="connsiteX6" fmla="*/ 134131 w 361950"/>
                  <a:gd name="connsiteY6" fmla="*/ 15107 h 28575"/>
                  <a:gd name="connsiteX7" fmla="*/ 137208 w 361950"/>
                  <a:gd name="connsiteY7" fmla="*/ 8325 h 28575"/>
                  <a:gd name="connsiteX8" fmla="*/ 98555 w 361950"/>
                  <a:gd name="connsiteY8" fmla="*/ 10935 h 28575"/>
                  <a:gd name="connsiteX9" fmla="*/ 99870 w 361950"/>
                  <a:gd name="connsiteY9" fmla="*/ 13716 h 28575"/>
                  <a:gd name="connsiteX10" fmla="*/ 91173 w 361950"/>
                  <a:gd name="connsiteY10" fmla="*/ 12430 h 28575"/>
                  <a:gd name="connsiteX11" fmla="*/ 92621 w 361950"/>
                  <a:gd name="connsiteY11" fmla="*/ 13668 h 28575"/>
                  <a:gd name="connsiteX12" fmla="*/ 67828 w 361950"/>
                  <a:gd name="connsiteY12" fmla="*/ 14192 h 28575"/>
                  <a:gd name="connsiteX13" fmla="*/ 75152 w 361950"/>
                  <a:gd name="connsiteY13" fmla="*/ 12687 h 28575"/>
                  <a:gd name="connsiteX14" fmla="*/ 56102 w 361950"/>
                  <a:gd name="connsiteY14" fmla="*/ 15059 h 28575"/>
                  <a:gd name="connsiteX15" fmla="*/ 56969 w 361950"/>
                  <a:gd name="connsiteY15" fmla="*/ 11020 h 28575"/>
                  <a:gd name="connsiteX16" fmla="*/ 9458 w 361950"/>
                  <a:gd name="connsiteY16" fmla="*/ 17012 h 28575"/>
                  <a:gd name="connsiteX17" fmla="*/ 7144 w 361950"/>
                  <a:gd name="connsiteY17" fmla="*/ 21336 h 28575"/>
                  <a:gd name="connsiteX18" fmla="*/ 46615 w 361950"/>
                  <a:gd name="connsiteY18" fmla="*/ 17764 h 28575"/>
                  <a:gd name="connsiteX19" fmla="*/ 42948 w 361950"/>
                  <a:gd name="connsiteY19" fmla="*/ 17764 h 28575"/>
                  <a:gd name="connsiteX20" fmla="*/ 67770 w 361950"/>
                  <a:gd name="connsiteY20" fmla="*/ 15735 h 28575"/>
                  <a:gd name="connsiteX21" fmla="*/ 53064 w 361950"/>
                  <a:gd name="connsiteY21" fmla="*/ 21831 h 28575"/>
                  <a:gd name="connsiteX22" fmla="*/ 93755 w 361950"/>
                  <a:gd name="connsiteY22" fmla="*/ 25737 h 28575"/>
                  <a:gd name="connsiteX23" fmla="*/ 92326 w 361950"/>
                  <a:gd name="connsiteY23" fmla="*/ 26041 h 28575"/>
                  <a:gd name="connsiteX24" fmla="*/ 104765 w 361950"/>
                  <a:gd name="connsiteY24" fmla="*/ 24260 h 28575"/>
                  <a:gd name="connsiteX25" fmla="*/ 96041 w 361950"/>
                  <a:gd name="connsiteY25" fmla="*/ 21431 h 28575"/>
                  <a:gd name="connsiteX26" fmla="*/ 104251 w 361950"/>
                  <a:gd name="connsiteY26" fmla="*/ 14354 h 28575"/>
                  <a:gd name="connsiteX27" fmla="*/ 118815 w 361950"/>
                  <a:gd name="connsiteY27" fmla="*/ 14411 h 28575"/>
                  <a:gd name="connsiteX28" fmla="*/ 109223 w 361950"/>
                  <a:gd name="connsiteY28" fmla="*/ 20241 h 28575"/>
                  <a:gd name="connsiteX29" fmla="*/ 118758 w 361950"/>
                  <a:gd name="connsiteY29" fmla="*/ 17507 h 28575"/>
                  <a:gd name="connsiteX30" fmla="*/ 131693 w 361950"/>
                  <a:gd name="connsiteY30" fmla="*/ 24060 h 28575"/>
                  <a:gd name="connsiteX31" fmla="*/ 133350 w 361950"/>
                  <a:gd name="connsiteY31" fmla="*/ 17583 h 28575"/>
                  <a:gd name="connsiteX32" fmla="*/ 201835 w 361950"/>
                  <a:gd name="connsiteY32" fmla="*/ 17278 h 28575"/>
                  <a:gd name="connsiteX33" fmla="*/ 191557 w 361950"/>
                  <a:gd name="connsiteY33" fmla="*/ 20926 h 28575"/>
                  <a:gd name="connsiteX34" fmla="*/ 204759 w 361950"/>
                  <a:gd name="connsiteY34" fmla="*/ 16659 h 28575"/>
                  <a:gd name="connsiteX35" fmla="*/ 247012 w 361950"/>
                  <a:gd name="connsiteY35" fmla="*/ 18707 h 28575"/>
                  <a:gd name="connsiteX36" fmla="*/ 243440 w 361950"/>
                  <a:gd name="connsiteY36" fmla="*/ 15602 h 28575"/>
                  <a:gd name="connsiteX37" fmla="*/ 287865 w 361950"/>
                  <a:gd name="connsiteY37" fmla="*/ 16431 h 28575"/>
                  <a:gd name="connsiteX38" fmla="*/ 287484 w 361950"/>
                  <a:gd name="connsiteY38" fmla="*/ 16354 h 28575"/>
                  <a:gd name="connsiteX39" fmla="*/ 309182 w 361950"/>
                  <a:gd name="connsiteY39" fmla="*/ 9706 h 28575"/>
                  <a:gd name="connsiteX40" fmla="*/ 300990 w 361950"/>
                  <a:gd name="connsiteY40" fmla="*/ 1682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950" h="28575">
                    <a:moveTo>
                      <a:pt x="300990" y="16821"/>
                    </a:moveTo>
                    <a:lnTo>
                      <a:pt x="317154" y="11944"/>
                    </a:lnTo>
                    <a:cubicBezTo>
                      <a:pt x="320002" y="14421"/>
                      <a:pt x="338309" y="11430"/>
                      <a:pt x="332384" y="15707"/>
                    </a:cubicBezTo>
                    <a:cubicBezTo>
                      <a:pt x="342005" y="9877"/>
                      <a:pt x="362950" y="15545"/>
                      <a:pt x="355149" y="7144"/>
                    </a:cubicBezTo>
                    <a:cubicBezTo>
                      <a:pt x="307762" y="10020"/>
                      <a:pt x="242287" y="5096"/>
                      <a:pt x="187385" y="12573"/>
                    </a:cubicBezTo>
                    <a:lnTo>
                      <a:pt x="196186" y="9211"/>
                    </a:lnTo>
                    <a:cubicBezTo>
                      <a:pt x="167650" y="15897"/>
                      <a:pt x="157096" y="1905"/>
                      <a:pt x="134131" y="15107"/>
                    </a:cubicBezTo>
                    <a:lnTo>
                      <a:pt x="137208" y="8325"/>
                    </a:lnTo>
                    <a:cubicBezTo>
                      <a:pt x="124139" y="6410"/>
                      <a:pt x="112185" y="18107"/>
                      <a:pt x="98555" y="10935"/>
                    </a:cubicBezTo>
                    <a:lnTo>
                      <a:pt x="99870" y="13716"/>
                    </a:lnTo>
                    <a:cubicBezTo>
                      <a:pt x="96260" y="13716"/>
                      <a:pt x="94840" y="12468"/>
                      <a:pt x="91173" y="12430"/>
                    </a:cubicBezTo>
                    <a:lnTo>
                      <a:pt x="92621" y="13668"/>
                    </a:lnTo>
                    <a:cubicBezTo>
                      <a:pt x="83106" y="16431"/>
                      <a:pt x="77238" y="16078"/>
                      <a:pt x="67828" y="14192"/>
                    </a:cubicBezTo>
                    <a:cubicBezTo>
                      <a:pt x="67180" y="12030"/>
                      <a:pt x="72228" y="13278"/>
                      <a:pt x="75152" y="12687"/>
                    </a:cubicBezTo>
                    <a:cubicBezTo>
                      <a:pt x="70828" y="10477"/>
                      <a:pt x="63427" y="15088"/>
                      <a:pt x="56102" y="15059"/>
                    </a:cubicBezTo>
                    <a:cubicBezTo>
                      <a:pt x="50359" y="13154"/>
                      <a:pt x="56178" y="11944"/>
                      <a:pt x="56969" y="11020"/>
                    </a:cubicBezTo>
                    <a:cubicBezTo>
                      <a:pt x="34995" y="14040"/>
                      <a:pt x="25003" y="6877"/>
                      <a:pt x="9458" y="17012"/>
                    </a:cubicBezTo>
                    <a:cubicBezTo>
                      <a:pt x="7953" y="18850"/>
                      <a:pt x="15154" y="20450"/>
                      <a:pt x="7144" y="21336"/>
                    </a:cubicBezTo>
                    <a:cubicBezTo>
                      <a:pt x="21660" y="24489"/>
                      <a:pt x="33385" y="20498"/>
                      <a:pt x="46615" y="17764"/>
                    </a:cubicBezTo>
                    <a:lnTo>
                      <a:pt x="42948" y="17764"/>
                    </a:lnTo>
                    <a:cubicBezTo>
                      <a:pt x="53435" y="7925"/>
                      <a:pt x="50911" y="19983"/>
                      <a:pt x="67770" y="15735"/>
                    </a:cubicBezTo>
                    <a:cubicBezTo>
                      <a:pt x="63313" y="19726"/>
                      <a:pt x="55988" y="19669"/>
                      <a:pt x="53064" y="21831"/>
                    </a:cubicBezTo>
                    <a:cubicBezTo>
                      <a:pt x="72514" y="29356"/>
                      <a:pt x="80886" y="16107"/>
                      <a:pt x="93755" y="25737"/>
                    </a:cubicBezTo>
                    <a:lnTo>
                      <a:pt x="92326" y="26041"/>
                    </a:lnTo>
                    <a:cubicBezTo>
                      <a:pt x="95202" y="26994"/>
                      <a:pt x="100365" y="25165"/>
                      <a:pt x="104765" y="24260"/>
                    </a:cubicBezTo>
                    <a:cubicBezTo>
                      <a:pt x="103318" y="23003"/>
                      <a:pt x="98965" y="22365"/>
                      <a:pt x="96041" y="21431"/>
                    </a:cubicBezTo>
                    <a:cubicBezTo>
                      <a:pt x="100498" y="20507"/>
                      <a:pt x="102756" y="16192"/>
                      <a:pt x="104251" y="14354"/>
                    </a:cubicBezTo>
                    <a:cubicBezTo>
                      <a:pt x="109242" y="18707"/>
                      <a:pt x="110881" y="12240"/>
                      <a:pt x="118815" y="14411"/>
                    </a:cubicBezTo>
                    <a:cubicBezTo>
                      <a:pt x="121634" y="18440"/>
                      <a:pt x="112185" y="18088"/>
                      <a:pt x="109223" y="20241"/>
                    </a:cubicBezTo>
                    <a:lnTo>
                      <a:pt x="118758" y="17507"/>
                    </a:lnTo>
                    <a:cubicBezTo>
                      <a:pt x="127502" y="17231"/>
                      <a:pt x="127378" y="21888"/>
                      <a:pt x="131693" y="24060"/>
                    </a:cubicBezTo>
                    <a:cubicBezTo>
                      <a:pt x="139113" y="21003"/>
                      <a:pt x="127368" y="21888"/>
                      <a:pt x="133350" y="17583"/>
                    </a:cubicBezTo>
                    <a:cubicBezTo>
                      <a:pt x="142675" y="22565"/>
                      <a:pt x="182785" y="21184"/>
                      <a:pt x="201835" y="17278"/>
                    </a:cubicBezTo>
                    <a:cubicBezTo>
                      <a:pt x="195272" y="17859"/>
                      <a:pt x="199520" y="21574"/>
                      <a:pt x="191557" y="20926"/>
                    </a:cubicBezTo>
                    <a:cubicBezTo>
                      <a:pt x="194424" y="21850"/>
                      <a:pt x="204683" y="19745"/>
                      <a:pt x="204759" y="16659"/>
                    </a:cubicBezTo>
                    <a:cubicBezTo>
                      <a:pt x="217961" y="13935"/>
                      <a:pt x="234706" y="15869"/>
                      <a:pt x="247012" y="18707"/>
                    </a:cubicBezTo>
                    <a:lnTo>
                      <a:pt x="243440" y="15602"/>
                    </a:lnTo>
                    <a:cubicBezTo>
                      <a:pt x="253784" y="10382"/>
                      <a:pt x="269567" y="19431"/>
                      <a:pt x="287865" y="16431"/>
                    </a:cubicBezTo>
                    <a:lnTo>
                      <a:pt x="287484" y="16354"/>
                    </a:lnTo>
                    <a:cubicBezTo>
                      <a:pt x="293370" y="15697"/>
                      <a:pt x="298409" y="8144"/>
                      <a:pt x="309182" y="9706"/>
                    </a:cubicBezTo>
                    <a:cubicBezTo>
                      <a:pt x="306191" y="13421"/>
                      <a:pt x="300399" y="13097"/>
                      <a:pt x="300990" y="168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8" name="任意多边形: 形状 326"/>
              <p:cNvSpPr/>
              <p:nvPr>
                <p:custDataLst>
                  <p:tags r:id="rId307"/>
                </p:custDataLst>
              </p:nvPr>
            </p:nvSpPr>
            <p:spPr>
              <a:xfrm>
                <a:off x="8578193" y="1421573"/>
                <a:ext cx="19050" cy="19050"/>
              </a:xfrm>
              <a:custGeom>
                <a:avLst/>
                <a:gdLst>
                  <a:gd name="connsiteX0" fmla="*/ 13097 w 19050"/>
                  <a:gd name="connsiteY0" fmla="*/ 10201 h 19050"/>
                  <a:gd name="connsiteX1" fmla="*/ 7144 w 19050"/>
                  <a:gd name="connsiteY1" fmla="*/ 14497 h 19050"/>
                  <a:gd name="connsiteX2" fmla="*/ 20479 w 19050"/>
                  <a:gd name="connsiteY2" fmla="*/ 7144 h 19050"/>
                  <a:gd name="connsiteX3" fmla="*/ 9506 w 19050"/>
                  <a:gd name="connsiteY3" fmla="*/ 8630 h 19050"/>
                  <a:gd name="connsiteX4" fmla="*/ 13097 w 19050"/>
                  <a:gd name="connsiteY4" fmla="*/ 102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97" y="10201"/>
                    </a:moveTo>
                    <a:lnTo>
                      <a:pt x="7144" y="14497"/>
                    </a:lnTo>
                    <a:cubicBezTo>
                      <a:pt x="13707" y="15459"/>
                      <a:pt x="21888" y="9935"/>
                      <a:pt x="20479" y="7144"/>
                    </a:cubicBezTo>
                    <a:cubicBezTo>
                      <a:pt x="16050" y="8058"/>
                      <a:pt x="10277" y="6153"/>
                      <a:pt x="9506" y="8630"/>
                    </a:cubicBezTo>
                    <a:cubicBezTo>
                      <a:pt x="10220" y="9249"/>
                      <a:pt x="10144" y="10792"/>
                      <a:pt x="13097" y="102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299" name="任意多边形: 形状 327"/>
              <p:cNvSpPr/>
              <p:nvPr>
                <p:custDataLst>
                  <p:tags r:id="rId308"/>
                </p:custDataLst>
              </p:nvPr>
            </p:nvSpPr>
            <p:spPr>
              <a:xfrm>
                <a:off x="8595874" y="1416328"/>
                <a:ext cx="180975" cy="28575"/>
              </a:xfrm>
              <a:custGeom>
                <a:avLst/>
                <a:gdLst>
                  <a:gd name="connsiteX0" fmla="*/ 117889 w 180975"/>
                  <a:gd name="connsiteY0" fmla="*/ 14760 h 28575"/>
                  <a:gd name="connsiteX1" fmla="*/ 120651 w 180975"/>
                  <a:gd name="connsiteY1" fmla="*/ 10931 h 28575"/>
                  <a:gd name="connsiteX2" fmla="*/ 52404 w 180975"/>
                  <a:gd name="connsiteY2" fmla="*/ 9826 h 28575"/>
                  <a:gd name="connsiteX3" fmla="*/ 31087 w 180975"/>
                  <a:gd name="connsiteY3" fmla="*/ 16541 h 28575"/>
                  <a:gd name="connsiteX4" fmla="*/ 26134 w 180975"/>
                  <a:gd name="connsiteY4" fmla="*/ 12179 h 28575"/>
                  <a:gd name="connsiteX5" fmla="*/ 8503 w 180975"/>
                  <a:gd name="connsiteY5" fmla="*/ 17351 h 28575"/>
                  <a:gd name="connsiteX6" fmla="*/ 18724 w 180975"/>
                  <a:gd name="connsiteY6" fmla="*/ 15236 h 28575"/>
                  <a:gd name="connsiteX7" fmla="*/ 17905 w 180975"/>
                  <a:gd name="connsiteY7" fmla="*/ 17703 h 28575"/>
                  <a:gd name="connsiteX8" fmla="*/ 29601 w 180975"/>
                  <a:gd name="connsiteY8" fmla="*/ 16846 h 28575"/>
                  <a:gd name="connsiteX9" fmla="*/ 25858 w 180975"/>
                  <a:gd name="connsiteY9" fmla="*/ 19913 h 28575"/>
                  <a:gd name="connsiteX10" fmla="*/ 56662 w 180975"/>
                  <a:gd name="connsiteY10" fmla="*/ 13541 h 28575"/>
                  <a:gd name="connsiteX11" fmla="*/ 56529 w 180975"/>
                  <a:gd name="connsiteY11" fmla="*/ 19742 h 28575"/>
                  <a:gd name="connsiteX12" fmla="*/ 87780 w 180975"/>
                  <a:gd name="connsiteY12" fmla="*/ 21752 h 28575"/>
                  <a:gd name="connsiteX13" fmla="*/ 85646 w 180975"/>
                  <a:gd name="connsiteY13" fmla="*/ 19866 h 28575"/>
                  <a:gd name="connsiteX14" fmla="*/ 82170 w 180975"/>
                  <a:gd name="connsiteY14" fmla="*/ 15208 h 28575"/>
                  <a:gd name="connsiteX15" fmla="*/ 92924 w 180975"/>
                  <a:gd name="connsiteY15" fmla="*/ 21428 h 28575"/>
                  <a:gd name="connsiteX16" fmla="*/ 151293 w 180975"/>
                  <a:gd name="connsiteY16" fmla="*/ 18599 h 28575"/>
                  <a:gd name="connsiteX17" fmla="*/ 164599 w 180975"/>
                  <a:gd name="connsiteY17" fmla="*/ 11245 h 28575"/>
                  <a:gd name="connsiteX18" fmla="*/ 160065 w 180975"/>
                  <a:gd name="connsiteY18" fmla="*/ 16798 h 28575"/>
                  <a:gd name="connsiteX19" fmla="*/ 172419 w 180975"/>
                  <a:gd name="connsiteY19" fmla="*/ 18084 h 28575"/>
                  <a:gd name="connsiteX20" fmla="*/ 180696 w 180975"/>
                  <a:gd name="connsiteY20" fmla="*/ 7931 h 28575"/>
                  <a:gd name="connsiteX21" fmla="*/ 117889 w 180975"/>
                  <a:gd name="connsiteY21" fmla="*/ 147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975" h="28575">
                    <a:moveTo>
                      <a:pt x="117889" y="14760"/>
                    </a:moveTo>
                    <a:cubicBezTo>
                      <a:pt x="120289" y="13770"/>
                      <a:pt x="119622" y="12150"/>
                      <a:pt x="120651" y="10931"/>
                    </a:cubicBezTo>
                    <a:cubicBezTo>
                      <a:pt x="94724" y="11474"/>
                      <a:pt x="62729" y="13198"/>
                      <a:pt x="52404" y="9826"/>
                    </a:cubicBezTo>
                    <a:cubicBezTo>
                      <a:pt x="43679" y="8540"/>
                      <a:pt x="42079" y="15036"/>
                      <a:pt x="31087" y="16541"/>
                    </a:cubicBezTo>
                    <a:lnTo>
                      <a:pt x="26134" y="12179"/>
                    </a:lnTo>
                    <a:cubicBezTo>
                      <a:pt x="20210" y="14941"/>
                      <a:pt x="2074" y="10217"/>
                      <a:pt x="8503" y="17351"/>
                    </a:cubicBezTo>
                    <a:cubicBezTo>
                      <a:pt x="9161" y="17980"/>
                      <a:pt x="13666" y="13979"/>
                      <a:pt x="18724" y="15236"/>
                    </a:cubicBezTo>
                    <a:lnTo>
                      <a:pt x="17905" y="17703"/>
                    </a:lnTo>
                    <a:lnTo>
                      <a:pt x="29601" y="16846"/>
                    </a:lnTo>
                    <a:lnTo>
                      <a:pt x="25858" y="19913"/>
                    </a:lnTo>
                    <a:cubicBezTo>
                      <a:pt x="41822" y="24304"/>
                      <a:pt x="37059" y="10674"/>
                      <a:pt x="56662" y="13541"/>
                    </a:cubicBezTo>
                    <a:lnTo>
                      <a:pt x="56529" y="19742"/>
                    </a:lnTo>
                    <a:cubicBezTo>
                      <a:pt x="69625" y="20094"/>
                      <a:pt x="76236" y="17980"/>
                      <a:pt x="87780" y="21752"/>
                    </a:cubicBezTo>
                    <a:cubicBezTo>
                      <a:pt x="87780" y="21752"/>
                      <a:pt x="87885" y="18637"/>
                      <a:pt x="85646" y="19866"/>
                    </a:cubicBezTo>
                    <a:cubicBezTo>
                      <a:pt x="83484" y="19542"/>
                      <a:pt x="80684" y="17046"/>
                      <a:pt x="82170" y="15208"/>
                    </a:cubicBezTo>
                    <a:cubicBezTo>
                      <a:pt x="101972" y="10360"/>
                      <a:pt x="79093" y="18904"/>
                      <a:pt x="92924" y="21428"/>
                    </a:cubicBezTo>
                    <a:cubicBezTo>
                      <a:pt x="109792" y="17179"/>
                      <a:pt x="141958" y="13627"/>
                      <a:pt x="151293" y="18599"/>
                    </a:cubicBezTo>
                    <a:cubicBezTo>
                      <a:pt x="143358" y="14855"/>
                      <a:pt x="155141" y="10893"/>
                      <a:pt x="164599" y="11245"/>
                    </a:cubicBezTo>
                    <a:cubicBezTo>
                      <a:pt x="168924" y="13427"/>
                      <a:pt x="161608" y="14941"/>
                      <a:pt x="160065" y="16798"/>
                    </a:cubicBezTo>
                    <a:cubicBezTo>
                      <a:pt x="164466" y="17446"/>
                      <a:pt x="168047" y="19008"/>
                      <a:pt x="172419" y="18084"/>
                    </a:cubicBezTo>
                    <a:cubicBezTo>
                      <a:pt x="166723" y="14665"/>
                      <a:pt x="170467" y="10045"/>
                      <a:pt x="180696" y="7931"/>
                    </a:cubicBezTo>
                    <a:cubicBezTo>
                      <a:pt x="158246" y="4111"/>
                      <a:pt x="140444" y="15475"/>
                      <a:pt x="117889" y="14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sp>
            <p:nvSpPr>
              <p:cNvPr id="300" name="任意多边形: 形状 328"/>
              <p:cNvSpPr/>
              <p:nvPr>
                <p:custDataLst>
                  <p:tags r:id="rId309"/>
                </p:custDataLst>
              </p:nvPr>
            </p:nvSpPr>
            <p:spPr>
              <a:xfrm>
                <a:off x="8709390" y="1418715"/>
                <a:ext cx="19050" cy="9525"/>
              </a:xfrm>
              <a:custGeom>
                <a:avLst/>
                <a:gdLst>
                  <a:gd name="connsiteX0" fmla="*/ 11039 w 19050"/>
                  <a:gd name="connsiteY0" fmla="*/ 7144 h 9525"/>
                  <a:gd name="connsiteX1" fmla="*/ 7144 w 19050"/>
                  <a:gd name="connsiteY1" fmla="*/ 8553 h 9525"/>
                  <a:gd name="connsiteX2" fmla="*/ 16126 w 19050"/>
                  <a:gd name="connsiteY2" fmla="*/ 8411 h 9525"/>
                  <a:gd name="connsiteX3" fmla="*/ 11039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11039" y="7144"/>
                    </a:moveTo>
                    <a:cubicBezTo>
                      <a:pt x="8734" y="7353"/>
                      <a:pt x="7696" y="7906"/>
                      <a:pt x="7144" y="8553"/>
                    </a:cubicBezTo>
                    <a:cubicBezTo>
                      <a:pt x="10201" y="8506"/>
                      <a:pt x="13268" y="8458"/>
                      <a:pt x="16126" y="8411"/>
                    </a:cubicBezTo>
                    <a:lnTo>
                      <a:pt x="1103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mn-cs"/>
                </a:endParaRPr>
              </a:p>
            </p:txBody>
          </p:sp>
        </p:grpSp>
        <p:sp>
          <p:nvSpPr>
            <p:cNvPr id="254" name="文本框 289"/>
            <p:cNvSpPr txBox="1"/>
            <p:nvPr>
              <p:custDataLst>
                <p:tags r:id="rId310"/>
              </p:custDataLst>
            </p:nvPr>
          </p:nvSpPr>
          <p:spPr>
            <a:xfrm>
              <a:off x="16024" y="5295"/>
              <a:ext cx="3058"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F497D">
                      <a:lumMod val="50000"/>
                    </a:srgbClr>
                  </a:solidFill>
                  <a:effectLst/>
                  <a:uLnTx/>
                  <a:uFillTx/>
                  <a:latin typeface="微软雅黑" panose="020B0503020204020204" charset="-122"/>
                  <a:ea typeface="微软雅黑" panose="020B0503020204020204" charset="-122"/>
                  <a:cs typeface="楷体" panose="02010609060101010101" charset="-122"/>
                  <a:sym typeface="微软雅黑" panose="020B0503020204020204" charset="-122"/>
                </a:rPr>
                <a:t>皇帝长大</a:t>
              </a:r>
              <a:r>
                <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rPr>
                <a:t> </a:t>
              </a:r>
              <a:endParaRPr kumimoji="0" lang="zh-CN" altLang="en-US" sz="2800" b="0" i="0" u="none" strike="noStrike" kern="1200" cap="none" spc="0" normalizeH="0" baseline="0" noProof="0">
                <a:ln>
                  <a:noFill/>
                </a:ln>
                <a:solidFill>
                  <a:srgbClr val="1F497D">
                    <a:lumMod val="50000"/>
                  </a:srgbClr>
                </a:solidFill>
                <a:effectLst/>
                <a:uLnTx/>
                <a:uFillTx/>
                <a:latin typeface="江西拙楷" panose="02010600040101010101" pitchFamily="2" charset="-122"/>
                <a:ea typeface="江西拙楷" panose="02010600040101010101" pitchFamily="2" charset="-122"/>
                <a:cs typeface="楷体" panose="02010609060101010101" charset="-122"/>
              </a:endParaRPr>
            </a:p>
          </p:txBody>
        </p:sp>
      </p:grpSp>
    </p:spTree>
    <p:custDataLst>
      <p:tags r:id="rId3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15" grpId="0"/>
      <p:bldP spid="307" grpId="0" animBg="1"/>
      <p:bldP spid="307" grpId="1" animBg="1"/>
      <p:bldP spid="301" grpId="0"/>
      <p:bldP spid="301" grpId="1"/>
      <p:bldP spid="308" grpId="0" animBg="1"/>
      <p:bldP spid="308" grpId="1" animBg="1"/>
      <p:bldP spid="302" grpId="0"/>
      <p:bldP spid="302" grpId="1"/>
      <p:bldP spid="303" grpId="0"/>
      <p:bldP spid="303" grpId="1"/>
      <p:bldP spid="309" grpId="0" animBg="1"/>
      <p:bldP spid="309" grpId="1" animBg="1"/>
      <p:bldP spid="304" grpId="0"/>
      <p:bldP spid="304" grpId="1"/>
      <p:bldP spid="316" grpId="0" animBg="1"/>
      <p:bldP spid="316" grpId="1" animBg="1"/>
      <p:bldP spid="313" grpId="0"/>
      <p:bldP spid="313" grpId="1"/>
      <p:bldP spid="314" grpId="0" animBg="1"/>
      <p:bldP spid="314" grpId="1" animBg="1"/>
      <p:bldP spid="315" grpId="0" animBg="1"/>
      <p:bldP spid="315" grpId="1" animBg="1"/>
      <p:bldP spid="310" grpId="0" animBg="1"/>
      <p:bldP spid="3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5" name="圆角矩形 4"/>
          <p:cNvSpPr/>
          <p:nvPr>
            <p:custDataLst>
              <p:tags r:id="rId2"/>
            </p:custDataLst>
          </p:nvPr>
        </p:nvSpPr>
        <p:spPr>
          <a:xfrm>
            <a:off x="379095" y="339090"/>
            <a:ext cx="22047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考情考向</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aphicFrame>
        <p:nvGraphicFramePr>
          <p:cNvPr id="3" name="表格 2"/>
          <p:cNvGraphicFramePr/>
          <p:nvPr>
            <p:custDataLst>
              <p:tags r:id="rId3"/>
            </p:custDataLst>
          </p:nvPr>
        </p:nvGraphicFramePr>
        <p:xfrm>
          <a:off x="379095" y="937260"/>
          <a:ext cx="11513185" cy="5640705"/>
        </p:xfrm>
        <a:graphic>
          <a:graphicData uri="http://schemas.openxmlformats.org/drawingml/2006/table">
            <a:tbl>
              <a:tblPr firstRow="1" bandRow="1">
                <a:tableStyleId>{5C22544A-7EE6-4342-B048-85BDC9FD1C3A}</a:tableStyleId>
              </a:tblPr>
              <a:tblGrid>
                <a:gridCol w="838200"/>
                <a:gridCol w="5064760"/>
                <a:gridCol w="5610225"/>
              </a:tblGrid>
              <a:tr h="457200">
                <a:tc row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p>
                      <a:pPr>
                        <a:buNone/>
                      </a:pPr>
                      <a:r>
                        <a:rPr lang="zh-CN" altLang="en-US" sz="2400" b="1">
                          <a:solidFill>
                            <a:schemeClr val="tx1"/>
                          </a:solidFill>
                          <a:latin typeface="华文中宋" panose="02010600040101010101" pitchFamily="2" charset="-122"/>
                          <a:ea typeface="华文中宋" panose="02010600040101010101" pitchFamily="2" charset="-122"/>
                        </a:rPr>
                        <a:t>考情分析</a:t>
                      </a:r>
                      <a:endParaRPr lang="zh-CN" altLang="en-US" sz="2400" b="1">
                        <a:solidFill>
                          <a:schemeClr val="tx1"/>
                        </a:solidFill>
                        <a:latin typeface="华文中宋" panose="02010600040101010101" pitchFamily="2" charset="-122"/>
                        <a:ea typeface="华文中宋" panose="02010600040101010101" pitchFamily="2" charset="-122"/>
                      </a:endParaRPr>
                    </a:p>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全国卷</a:t>
                      </a:r>
                      <a:endPar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地方卷</a:t>
                      </a:r>
                      <a:endPar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65176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a:t>
                      </a:r>
                      <a:r>
                        <a:rPr lang="en-US" altLang="zh-CN" sz="2400" dirty="0">
                          <a:latin typeface="楷体" panose="02010609060101010101" charset="-122"/>
                          <a:ea typeface="楷体" panose="02010609060101010101" charset="-122"/>
                          <a:cs typeface="楷体" panose="02010609060101010101" charset="-122"/>
                          <a:sym typeface="+mn-ea"/>
                        </a:rPr>
                        <a:t>023</a:t>
                      </a:r>
                      <a:r>
                        <a:rPr lang="zh-CN" altLang="en-US" sz="2400" dirty="0">
                          <a:latin typeface="楷体" panose="02010609060101010101" charset="-122"/>
                          <a:ea typeface="楷体" panose="02010609060101010101" charset="-122"/>
                          <a:cs typeface="楷体" panose="02010609060101010101" charset="-122"/>
                          <a:sym typeface="+mn-ea"/>
                        </a:rPr>
                        <a:t>全国新课标卷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刺史制度</a:t>
                      </a:r>
                      <a:endParaRPr lang="zh-CN" altLang="en-US" sz="2400" dirty="0">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latin typeface="楷体" panose="02010609060101010101" charset="-122"/>
                          <a:ea typeface="楷体" panose="02010609060101010101" charset="-122"/>
                          <a:cs typeface="楷体" panose="02010609060101010101" charset="-122"/>
                          <a:sym typeface="+mn-ea"/>
                        </a:rPr>
                        <a:t>2023</a:t>
                      </a:r>
                      <a:r>
                        <a:rPr lang="zh-CN" altLang="en-US" sz="2400" dirty="0">
                          <a:latin typeface="楷体" panose="02010609060101010101" charset="-122"/>
                          <a:ea typeface="楷体" panose="02010609060101010101" charset="-122"/>
                          <a:cs typeface="楷体" panose="02010609060101010101" charset="-122"/>
                          <a:sym typeface="+mn-ea"/>
                        </a:rPr>
                        <a:t>全国甲卷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两汉更迭</a:t>
                      </a:r>
                      <a:endParaRPr lang="zh-CN" altLang="en-US" sz="2400" dirty="0">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latin typeface="楷体" panose="02010609060101010101" charset="-122"/>
                          <a:ea typeface="楷体" panose="02010609060101010101" charset="-122"/>
                          <a:cs typeface="楷体" panose="02010609060101010101" charset="-122"/>
                          <a:sym typeface="+mn-ea"/>
                        </a:rPr>
                        <a:t>2022</a:t>
                      </a:r>
                      <a:r>
                        <a:rPr lang="zh-CN" altLang="en-US" sz="2400" dirty="0">
                          <a:latin typeface="楷体" panose="02010609060101010101" charset="-122"/>
                          <a:ea typeface="楷体" panose="02010609060101010101" charset="-122"/>
                          <a:cs typeface="楷体" panose="02010609060101010101" charset="-122"/>
                          <a:sym typeface="+mn-ea"/>
                        </a:rPr>
                        <a:t>全国乙卷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地方治理（虎患）</a:t>
                      </a:r>
                      <a:endParaRPr lang="en-US" altLang="zh-CN" sz="2400" b="0" dirty="0">
                        <a:solidFill>
                          <a:schemeClr val="tx1"/>
                        </a:solidFill>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latin typeface="楷体" panose="02010609060101010101" charset="-122"/>
                          <a:ea typeface="楷体" panose="02010609060101010101" charset="-122"/>
                          <a:cs typeface="楷体" panose="02010609060101010101" charset="-122"/>
                          <a:sym typeface="+mn-ea"/>
                        </a:rPr>
                        <a:t>2022</a:t>
                      </a:r>
                      <a:r>
                        <a:rPr lang="zh-CN" altLang="en-US" sz="2400" dirty="0">
                          <a:latin typeface="楷体" panose="02010609060101010101" charset="-122"/>
                          <a:ea typeface="楷体" panose="02010609060101010101" charset="-122"/>
                          <a:cs typeface="楷体" panose="02010609060101010101" charset="-122"/>
                          <a:sym typeface="+mn-ea"/>
                        </a:rPr>
                        <a:t>全国乙卷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汉代经济发展</a:t>
                      </a:r>
                      <a:endParaRPr lang="en-US" altLang="zh-CN" sz="2400" dirty="0">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latin typeface="楷体" panose="02010609060101010101" charset="-122"/>
                          <a:ea typeface="楷体" panose="02010609060101010101" charset="-122"/>
                          <a:cs typeface="楷体" panose="02010609060101010101" charset="-122"/>
                          <a:sym typeface="+mn-ea"/>
                        </a:rPr>
                        <a:t>2022</a:t>
                      </a:r>
                      <a:r>
                        <a:rPr lang="zh-CN" altLang="en-US" sz="2400" dirty="0">
                          <a:latin typeface="楷体" panose="02010609060101010101" charset="-122"/>
                          <a:ea typeface="楷体" panose="02010609060101010101" charset="-122"/>
                          <a:cs typeface="楷体" panose="02010609060101010101" charset="-122"/>
                          <a:sym typeface="+mn-ea"/>
                        </a:rPr>
                        <a:t>全国乙卷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司马迁、汉代儒学</a:t>
                      </a:r>
                      <a:endParaRPr lang="en-US" altLang="zh-CN" sz="2400" dirty="0">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latin typeface="楷体" panose="02010609060101010101" charset="-122"/>
                          <a:ea typeface="楷体" panose="02010609060101010101" charset="-122"/>
                          <a:cs typeface="楷体" panose="02010609060101010101" charset="-122"/>
                          <a:sym typeface="+mn-ea"/>
                        </a:rPr>
                        <a:t>2022</a:t>
                      </a:r>
                      <a:r>
                        <a:rPr lang="zh-CN" altLang="en-US" sz="2400" dirty="0">
                          <a:latin typeface="楷体" panose="02010609060101010101" charset="-122"/>
                          <a:ea typeface="楷体" panose="02010609060101010101" charset="-122"/>
                          <a:cs typeface="楷体" panose="02010609060101010101" charset="-122"/>
                          <a:sym typeface="+mn-ea"/>
                        </a:rPr>
                        <a:t>全国甲卷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汉代监察制度</a:t>
                      </a:r>
                      <a:endParaRPr lang="en-US" altLang="zh-CN" sz="2400" dirty="0">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2022</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全国</a:t>
                      </a:r>
                      <a:r>
                        <a:rPr lang="en-US" altLang="zh-CN" sz="2400" dirty="0">
                          <a:latin typeface="楷体" panose="02010609060101010101" charset="-122"/>
                          <a:ea typeface="楷体" panose="02010609060101010101" charset="-122"/>
                          <a:cs typeface="楷体" panose="02010609060101010101" charset="-122"/>
                          <a:sym typeface="+mn-ea"/>
                        </a:rPr>
                        <a:t>Ⅲ</a:t>
                      </a:r>
                      <a:r>
                        <a:rPr lang="zh-CN" altLang="en-US" sz="2400" dirty="0">
                          <a:latin typeface="楷体" panose="02010609060101010101" charset="-122"/>
                          <a:ea typeface="楷体" panose="02010609060101010101" charset="-122"/>
                          <a:cs typeface="楷体" panose="02010609060101010101" charset="-122"/>
                          <a:sym typeface="+mn-ea"/>
                        </a:rPr>
                        <a:t>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东汉屯田制</a:t>
                      </a:r>
                      <a:endParaRPr lang="zh-CN" altLang="en-US" sz="2400" dirty="0">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2021</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全国</a:t>
                      </a:r>
                      <a:r>
                        <a:rPr lang="en-US" altLang="zh-CN" sz="2400" dirty="0">
                          <a:latin typeface="楷体" panose="02010609060101010101" charset="-122"/>
                          <a:ea typeface="楷体" panose="02010609060101010101" charset="-122"/>
                          <a:cs typeface="楷体" panose="02010609060101010101" charset="-122"/>
                          <a:sym typeface="+mn-ea"/>
                        </a:rPr>
                        <a:t>Ⅰ</a:t>
                      </a:r>
                      <a:r>
                        <a:rPr lang="zh-CN" altLang="en-US" sz="2400" dirty="0">
                          <a:latin typeface="楷体" panose="02010609060101010101" charset="-122"/>
                          <a:ea typeface="楷体" panose="02010609060101010101" charset="-122"/>
                          <a:cs typeface="楷体" panose="02010609060101010101" charset="-122"/>
                          <a:sym typeface="+mn-ea"/>
                        </a:rPr>
                        <a:t>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汉武帝加强中央集权</a:t>
                      </a:r>
                      <a:endParaRPr lang="en-US" altLang="zh-CN" sz="2400" b="0" dirty="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山东卷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外戚宦官专权“党锢之祸”</a:t>
                      </a:r>
                      <a:endParaRPr lang="zh-CN" altLang="en-US" sz="2400" dirty="0">
                        <a:latin typeface="楷体" panose="02010609060101010101" charset="-122"/>
                        <a:ea typeface="楷体" panose="02010609060101010101" charset="-122"/>
                        <a:cs typeface="楷体" panose="02010609060101010101" charset="-122"/>
                      </a:endParaRPr>
                    </a:p>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浙江卷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汉武帝加强中央集权的思想措施、黄老之学</a:t>
                      </a:r>
                      <a:endParaRPr lang="zh-CN" altLang="en-US" sz="2400" dirty="0">
                        <a:latin typeface="楷体" panose="02010609060101010101" charset="-122"/>
                        <a:ea typeface="楷体" panose="02010609060101010101" charset="-122"/>
                        <a:cs typeface="楷体" panose="02010609060101010101" charset="-122"/>
                      </a:endParaRPr>
                    </a:p>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江苏卷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黄巾军起义与东汉衰亡</a:t>
                      </a:r>
                      <a:endParaRPr lang="zh-CN" altLang="en-US" sz="2400" dirty="0">
                        <a:latin typeface="楷体" panose="02010609060101010101" charset="-122"/>
                        <a:ea typeface="楷体" panose="02010609060101010101" charset="-122"/>
                        <a:cs typeface="楷体" panose="02010609060101010101" charset="-122"/>
                      </a:endParaRPr>
                    </a:p>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2022</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湖南卷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以农为本 </a:t>
                      </a:r>
                      <a:endParaRPr lang="zh-CN" altLang="en-US" sz="2400" dirty="0">
                        <a:latin typeface="楷体" panose="02010609060101010101" charset="-122"/>
                        <a:ea typeface="楷体" panose="02010609060101010101" charset="-122"/>
                        <a:cs typeface="楷体" panose="02010609060101010101" charset="-122"/>
                        <a:sym typeface="+mn-ea"/>
                      </a:endParaRPr>
                    </a:p>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2021</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湖南卷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汉初防外戚干政</a:t>
                      </a:r>
                      <a:r>
                        <a:rPr lang="en-US" altLang="zh-CN" sz="2400" dirty="0">
                          <a:latin typeface="楷体" panose="02010609060101010101" charset="-122"/>
                          <a:ea typeface="楷体" panose="02010609060101010101" charset="-122"/>
                          <a:cs typeface="楷体" panose="02010609060101010101" charset="-122"/>
                          <a:sym typeface="+mn-ea"/>
                        </a:rPr>
                        <a:t> </a:t>
                      </a:r>
                      <a:r>
                        <a:rPr lang="zh-CN" altLang="en-US" sz="2400" dirty="0">
                          <a:latin typeface="楷体" panose="02010609060101010101" charset="-122"/>
                          <a:ea typeface="楷体" panose="02010609060101010101" charset="-122"/>
                          <a:cs typeface="楷体" panose="02010609060101010101" charset="-122"/>
                          <a:sym typeface="+mn-ea"/>
                        </a:rPr>
                        <a:t>、汉初地方制度改革</a:t>
                      </a:r>
                      <a:r>
                        <a:rPr lang="en-US" altLang="zh-CN" sz="2400" dirty="0">
                          <a:latin typeface="楷体" panose="02010609060101010101" charset="-122"/>
                          <a:ea typeface="楷体" panose="02010609060101010101" charset="-122"/>
                          <a:cs typeface="楷体" panose="02010609060101010101" charset="-122"/>
                          <a:sym typeface="+mn-ea"/>
                        </a:rPr>
                        <a:t>  </a:t>
                      </a:r>
                      <a:endParaRPr lang="en-US" altLang="zh-CN" sz="2400" dirty="0">
                        <a:latin typeface="楷体" panose="02010609060101010101" charset="-122"/>
                        <a:ea typeface="楷体" panose="02010609060101010101" charset="-122"/>
                        <a:cs typeface="楷体" panose="02010609060101010101" charset="-122"/>
                        <a:sym typeface="+mn-ea"/>
                      </a:endParaRPr>
                    </a:p>
                    <a:p>
                      <a:pPr>
                        <a:buNone/>
                      </a:pP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2021</a:t>
                      </a:r>
                      <a:r>
                        <a:rPr lang="zh-CN" altLang="en-US" sz="2400" b="0" dirty="0">
                          <a:solidFill>
                            <a:schemeClr val="tx1"/>
                          </a:solidFill>
                          <a:latin typeface="楷体" panose="02010609060101010101" charset="-122"/>
                          <a:ea typeface="楷体" panose="02010609060101010101" charset="-122"/>
                          <a:cs typeface="楷体" panose="02010609060101010101" charset="-122"/>
                          <a:sym typeface="+mn-ea"/>
                        </a:rPr>
                        <a:t>广东卷</a:t>
                      </a:r>
                      <a:r>
                        <a:rPr lang="en-US" altLang="zh-CN" sz="2400" b="0"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sym typeface="+mn-ea"/>
                        </a:rPr>
                        <a:t>汉代儒学</a:t>
                      </a:r>
                      <a:r>
                        <a:rPr lang="zh-CN" altLang="en-US" sz="2400" dirty="0">
                          <a:latin typeface="华文中宋" panose="02010600040101010101" pitchFamily="2" charset="-122"/>
                          <a:ea typeface="华文中宋" panose="02010600040101010101" pitchFamily="2" charset="-122"/>
                          <a:sym typeface="+mn-ea"/>
                        </a:rPr>
                        <a:t>  </a:t>
                      </a:r>
                      <a:endParaRPr lang="en-US" altLang="zh-CN" sz="2400" b="0" dirty="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24610">
                <a:tc>
                  <a:txBody>
                    <a:bodyPr/>
                    <a:lstStyle/>
                    <a:p>
                      <a:pPr>
                        <a:lnSpc>
                          <a:spcPct val="170000"/>
                        </a:lnSpc>
                        <a:buNone/>
                      </a:pPr>
                      <a:r>
                        <a:rPr lang="zh-CN" altLang="en-US" sz="2400" b="1">
                          <a:solidFill>
                            <a:schemeClr val="tx1"/>
                          </a:solidFill>
                          <a:latin typeface="华文中宋" panose="02010600040101010101" pitchFamily="2" charset="-122"/>
                          <a:ea typeface="华文中宋" panose="02010600040101010101" pitchFamily="2" charset="-122"/>
                        </a:rPr>
                        <a:t>考向</a:t>
                      </a:r>
                      <a:endParaRPr lang="zh-CN" altLang="en-US" sz="2400" b="1">
                        <a:solidFill>
                          <a:schemeClr val="tx1"/>
                        </a:solidFill>
                        <a:latin typeface="华文中宋" panose="02010600040101010101" pitchFamily="2" charset="-122"/>
                        <a:ea typeface="华文中宋" panose="02010600040101010101" pitchFamily="2" charset="-122"/>
                      </a:endParaRPr>
                    </a:p>
                    <a:p>
                      <a:pPr>
                        <a:buNone/>
                      </a:pPr>
                      <a:r>
                        <a:rPr lang="zh-CN" altLang="en-US" sz="2400" b="1">
                          <a:solidFill>
                            <a:schemeClr val="tx1"/>
                          </a:solidFill>
                          <a:latin typeface="华文中宋" panose="02010600040101010101" pitchFamily="2" charset="-122"/>
                          <a:ea typeface="华文中宋" panose="02010600040101010101" pitchFamily="2" charset="-122"/>
                        </a:rPr>
                        <a:t>分析</a:t>
                      </a: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41375">
                <a:tc>
                  <a:txBody>
                    <a:bodyPr/>
                    <a:lstStyle/>
                    <a:p>
                      <a:pPr>
                        <a:buNone/>
                      </a:pPr>
                      <a:r>
                        <a:rPr lang="zh-CN" altLang="en-US" sz="2400" b="1">
                          <a:solidFill>
                            <a:schemeClr val="tx1"/>
                          </a:solidFill>
                          <a:latin typeface="华文中宋" panose="02010600040101010101" pitchFamily="2" charset="-122"/>
                          <a:ea typeface="华文中宋" panose="02010600040101010101" pitchFamily="2" charset="-122"/>
                        </a:rPr>
                        <a:t>考查方式</a:t>
                      </a: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buNone/>
                      </a:pPr>
                      <a:endParaRPr lang="zh-CN" altLang="en-US" sz="2400" b="1">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7" name="文本框 6"/>
          <p:cNvSpPr txBox="1"/>
          <p:nvPr/>
        </p:nvSpPr>
        <p:spPr>
          <a:xfrm>
            <a:off x="1215390" y="4371975"/>
            <a:ext cx="11109325" cy="1383665"/>
          </a:xfrm>
          <a:prstGeom prst="rect">
            <a:avLst/>
          </a:prstGeom>
          <a:noFill/>
        </p:spPr>
        <p:txBody>
          <a:bodyPr wrap="square" rtlCol="0" anchor="t">
            <a:spAutoFit/>
          </a:bodyPr>
          <a:lstStyle/>
          <a:p>
            <a:pPr marL="0" lvl="0" indent="0" eaLnBrk="1" hangingPunct="1">
              <a:lnSpc>
                <a:spcPts val="3360"/>
              </a:lnSpc>
              <a:spcBef>
                <a:spcPct val="0"/>
              </a:spcBef>
              <a:buSzTx/>
              <a:buFontTx/>
              <a:buNone/>
            </a:pP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政治：汉武帝巩固和加强大一统的措施；两汉更迭与东汉衰亡；</a:t>
            </a:r>
            <a:endPar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ts val="3360"/>
              </a:lnSpc>
              <a:spcBef>
                <a:spcPct val="0"/>
              </a:spcBef>
              <a:buSzTx/>
              <a:buFontTx/>
              <a:buNone/>
            </a:pP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2.经济：经济的恢复发展和经济政策调整；</a:t>
            </a:r>
            <a:endPar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marL="0" lvl="0" indent="0" eaLnBrk="1" hangingPunct="1">
              <a:lnSpc>
                <a:spcPts val="3360"/>
              </a:lnSpc>
              <a:spcBef>
                <a:spcPct val="0"/>
              </a:spcBef>
              <a:buSzTx/>
              <a:buFontTx/>
              <a:buNone/>
            </a:pP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3.思想：统治思想的变化；儒学在汉代的新发展；文学、史学发展的新成就；</a:t>
            </a:r>
            <a:endPar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9" name="文本框 8"/>
          <p:cNvSpPr txBox="1"/>
          <p:nvPr/>
        </p:nvSpPr>
        <p:spPr>
          <a:xfrm>
            <a:off x="1324610" y="5787390"/>
            <a:ext cx="10485120" cy="82994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华文中宋" panose="02010600040101010101" pitchFamily="2" charset="-122"/>
              </a:rPr>
              <a:t>高考试题多创设新情境考查汉武帝巩固大一统的措施及对其治国理政思想的认识。</a:t>
            </a:r>
            <a:endParaRPr lang="zh-CN" altLang="en-US" sz="2400">
              <a:latin typeface="华文中宋" panose="02010600040101010101" pitchFamily="2" charset="-122"/>
              <a:ea typeface="华文中宋" panose="02010600040101010101" pitchFamily="2" charset="-122"/>
              <a:cs typeface="华文中宋" panose="0201060004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（三）东汉的衰亡：</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5" name="文本框 14"/>
          <p:cNvSpPr txBox="1"/>
          <p:nvPr>
            <p:custDataLst>
              <p:tags r:id="rId3"/>
            </p:custDataLst>
          </p:nvPr>
        </p:nvSpPr>
        <p:spPr>
          <a:xfrm>
            <a:off x="161290" y="2005330"/>
            <a:ext cx="6661150" cy="521970"/>
          </a:xfrm>
          <a:prstGeom prst="rect">
            <a:avLst/>
          </a:prstGeom>
          <a:noFill/>
        </p:spPr>
        <p:txBody>
          <a:bodyPr wrap="square">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）外戚宦官交替专权</a:t>
            </a:r>
            <a:r>
              <a:rPr lang="en-US" altLang="zh-CN" sz="2800" b="1">
                <a:solidFill>
                  <a:srgbClr val="3A1C26"/>
                </a:solidFill>
                <a:latin typeface="华文中宋" panose="02010600040101010101" pitchFamily="2" charset="-122"/>
                <a:ea typeface="华文中宋" panose="02010600040101010101" pitchFamily="2" charset="-122"/>
              </a:rPr>
              <a:t>,</a:t>
            </a:r>
            <a:r>
              <a:rPr lang="zh-CN" altLang="en-US" sz="2800" b="1">
                <a:solidFill>
                  <a:srgbClr val="3A1C26"/>
                </a:solidFill>
                <a:latin typeface="华文中宋" panose="02010600040101010101" pitchFamily="2" charset="-122"/>
                <a:ea typeface="华文中宋" panose="02010600040101010101" pitchFamily="2" charset="-122"/>
              </a:rPr>
              <a:t>政治黑暗腐朽；</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161290" y="2527300"/>
            <a:ext cx="3155315" cy="521970"/>
          </a:xfrm>
          <a:prstGeom prst="rect">
            <a:avLst/>
          </a:prstGeom>
          <a:noFill/>
        </p:spPr>
        <p:txBody>
          <a:bodyPr wrap="squar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a:t>
            </a:r>
            <a:r>
              <a:rPr lang="en-US" altLang="zh-CN"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2</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）党锢之祸：</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grpSp>
        <p:nvGrpSpPr>
          <p:cNvPr id="8" name="组合 7"/>
          <p:cNvGrpSpPr/>
          <p:nvPr/>
        </p:nvGrpSpPr>
        <p:grpSpPr>
          <a:xfrm>
            <a:off x="499110" y="3049270"/>
            <a:ext cx="11275060" cy="3060700"/>
            <a:chOff x="786" y="4802"/>
            <a:chExt cx="17756" cy="4820"/>
          </a:xfrm>
        </p:grpSpPr>
        <p:sp>
          <p:nvSpPr>
            <p:cNvPr id="4" name="文本框 3"/>
            <p:cNvSpPr txBox="1"/>
            <p:nvPr>
              <p:custDataLst>
                <p:tags r:id="rId4"/>
              </p:custDataLst>
            </p:nvPr>
          </p:nvSpPr>
          <p:spPr>
            <a:xfrm>
              <a:off x="786" y="4802"/>
              <a:ext cx="11701" cy="4821"/>
            </a:xfrm>
            <a:prstGeom prst="rect">
              <a:avLst/>
            </a:prstGeom>
            <a:noFill/>
            <a:ln w="12700" cmpd="sng">
              <a:solidFill>
                <a:srgbClr val="847178"/>
              </a:solidFill>
              <a:prstDash val="solid"/>
            </a:ln>
          </p:spPr>
          <p:txBody>
            <a:bodyPr wrap="square" rtlCol="0" anchor="t">
              <a:spAutoFit/>
            </a:bodyPr>
            <a:lstStyle/>
            <a:p>
              <a:pPr>
                <a:lnSpc>
                  <a:spcPct val="115000"/>
                </a:lnSpc>
                <a:spcBef>
                  <a:spcPct val="0"/>
                </a:spcBef>
                <a:spcAft>
                  <a:spcPct val="0"/>
                </a:spcAft>
              </a:pPr>
              <a:r>
                <a:rPr lang="zh-CN" sz="2800">
                  <a:latin typeface="楷体" panose="02010609060101010101" charset="-122"/>
                  <a:ea typeface="楷体" panose="02010609060101010101" charset="-122"/>
                  <a:cs typeface="楷体" panose="02010609060101010101" charset="-122"/>
                </a:rPr>
                <a:t>【党锢之祸】</a:t>
              </a:r>
              <a:r>
                <a:rPr lang="zh-CN" sz="2800" smtClean="0">
                  <a:latin typeface="楷体" panose="02010609060101010101" charset="-122"/>
                  <a:ea typeface="楷体" panose="02010609060101010101" charset="-122"/>
                  <a:cs typeface="楷体" panose="02010609060101010101" charset="-122"/>
                </a:rPr>
                <a:t>东</a:t>
              </a:r>
              <a:r>
                <a:rPr lang="zh-CN" sz="2800">
                  <a:latin typeface="楷体" panose="02010609060101010101" charset="-122"/>
                  <a:ea typeface="楷体" panose="02010609060101010101" charset="-122"/>
                  <a:cs typeface="楷体" panose="02010609060101010101" charset="-122"/>
                </a:rPr>
                <a:t>汉桓帝、灵帝时，</a:t>
              </a:r>
              <a:r>
                <a:rPr sz="2800">
                  <a:latin typeface="楷体" panose="02010609060101010101" charset="-122"/>
                  <a:ea typeface="楷体" panose="02010609060101010101" charset="-122"/>
                  <a:cs typeface="楷体" panose="02010609060101010101" charset="-122"/>
                  <a:sym typeface="+mn-ea"/>
                </a:rPr>
                <a:t>一些正直官员和士人不满现实，抨击时政，称为“清议”。触犯了宦官利益，被诬陷为“党人”，</a:t>
              </a:r>
              <a:r>
                <a:rPr lang="zh-CN" sz="2800">
                  <a:latin typeface="楷体" panose="02010609060101010101" charset="-122"/>
                  <a:ea typeface="楷体" panose="02010609060101010101" charset="-122"/>
                  <a:cs typeface="楷体" panose="02010609060101010101" charset="-122"/>
                </a:rPr>
                <a:t>与宦官发生的党争。党锢之祸共发生两次，均以士大夫失败告终，最终，灵帝在宦官挟持，下令凡</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党人</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的门生故吏、父子兄弟都免官禁锢。</a:t>
              </a:r>
              <a:endParaRPr lang="zh-CN" altLang="en-US" sz="2800">
                <a:latin typeface="楷体" panose="02010609060101010101" charset="-122"/>
                <a:ea typeface="楷体" panose="02010609060101010101" charset="-122"/>
                <a:cs typeface="楷体" panose="02010609060101010101" charset="-122"/>
              </a:endParaRPr>
            </a:p>
          </p:txBody>
        </p:sp>
        <p:pic>
          <p:nvPicPr>
            <p:cNvPr id="6" name="图片 5" descr="01[1]"/>
            <p:cNvPicPr/>
            <p:nvPr>
              <p:custDataLst>
                <p:tags r:id="rId5"/>
              </p:custDataLst>
            </p:nvPr>
          </p:nvPicPr>
          <p:blipFill>
            <a:blip r:embed="rId6"/>
            <a:stretch>
              <a:fillRect/>
            </a:stretch>
          </p:blipFill>
          <p:spPr>
            <a:xfrm>
              <a:off x="12596" y="4802"/>
              <a:ext cx="5947" cy="4821"/>
            </a:xfrm>
            <a:prstGeom prst="rect">
              <a:avLst/>
            </a:prstGeom>
            <a:effectLst>
              <a:outerShdw blurRad="50800" dist="38100" dir="2700000" algn="tl" rotWithShape="0">
                <a:prstClr val="black">
                  <a:alpha val="40000"/>
                </a:prstClr>
              </a:outerShdw>
            </a:effectLst>
          </p:spPr>
        </p:pic>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（三）东汉的衰亡：</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7" name="文本框 6"/>
          <p:cNvSpPr txBox="1"/>
          <p:nvPr>
            <p:custDataLst>
              <p:tags r:id="rId3"/>
            </p:custDataLst>
          </p:nvPr>
        </p:nvSpPr>
        <p:spPr>
          <a:xfrm>
            <a:off x="161290" y="2005330"/>
            <a:ext cx="4532630" cy="521970"/>
          </a:xfrm>
          <a:prstGeom prst="rect">
            <a:avLst/>
          </a:prstGeom>
          <a:noFill/>
        </p:spPr>
        <p:txBody>
          <a:bodyPr wrap="square">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rPr>
              <a:t>）豪强地主势力强大；</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1" name="文本框 29"/>
          <p:cNvSpPr txBox="1"/>
          <p:nvPr>
            <p:custDataLst>
              <p:tags r:id="rId4"/>
            </p:custDataLst>
          </p:nvPr>
        </p:nvSpPr>
        <p:spPr>
          <a:xfrm>
            <a:off x="379084" y="2527146"/>
            <a:ext cx="10089571" cy="521970"/>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3A1C26"/>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宋体" panose="02010600030101010101" pitchFamily="2" charset="-122"/>
              </a:rPr>
              <a:t>含义：</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宋体" panose="02010600030101010101" pitchFamily="2" charset="-122"/>
              </a:rPr>
              <a:t>拥有大田庄、大宗族、和大量依附民的豪强世家。</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宋体" panose="02010600030101010101" pitchFamily="2" charset="-122"/>
            </a:endParaRPr>
          </a:p>
        </p:txBody>
      </p:sp>
      <p:sp>
        <p:nvSpPr>
          <p:cNvPr id="9" name="矩形 8"/>
          <p:cNvSpPr/>
          <p:nvPr>
            <p:custDataLst>
              <p:tags r:id="rId5"/>
            </p:custDataLst>
          </p:nvPr>
        </p:nvSpPr>
        <p:spPr>
          <a:xfrm>
            <a:off x="379095" y="3049270"/>
            <a:ext cx="9683115" cy="521970"/>
          </a:xfrm>
          <a:prstGeom prst="rect">
            <a:avLst/>
          </a:prstGeom>
          <a:noFill/>
        </p:spPr>
        <p:txBody>
          <a:bodyPr wrap="square">
            <a:spAutoFit/>
          </a:bodyPr>
          <a:lstStyle/>
          <a:p>
            <a:pPr marL="0" marR="0" lvl="0" indent="0" algn="l" defTabSz="1219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3A1C26"/>
                </a:solidFill>
                <a:effectLst/>
                <a:uLnTx/>
                <a:uFillTx/>
                <a:latin typeface="华文中宋" panose="02010600040101010101" pitchFamily="2" charset="-122"/>
                <a:ea typeface="华文中宋" panose="02010600040101010101" pitchFamily="2" charset="-122"/>
              </a:rPr>
              <a:t>经济方面：</a:t>
            </a:r>
            <a:r>
              <a:rPr kumimoji="0" lang="zh-CN" altLang="en-US" sz="2800" i="0" u="none" strike="noStrike" kern="1200" cap="none" spc="0" normalizeH="0" baseline="0" noProof="0" smtClean="0">
                <a:ln>
                  <a:noFill/>
                </a:ln>
                <a:solidFill>
                  <a:schemeClr val="tx1"/>
                </a:solidFill>
                <a:effectLst/>
                <a:uLnTx/>
                <a:uFillTx/>
                <a:latin typeface="华文中宋" panose="02010600040101010101" pitchFamily="2" charset="-122"/>
                <a:ea typeface="华文中宋" panose="02010600040101010101" pitchFamily="2" charset="-122"/>
              </a:rPr>
              <a:t>规模</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rPr>
              <a:t>空前的土地兼并，</a:t>
            </a:r>
            <a:r>
              <a:rPr lang="zh-CN" altLang="en-US" sz="2800" noProof="0" smtClean="0">
                <a:ln>
                  <a:noFill/>
                </a:ln>
                <a:solidFill>
                  <a:schemeClr val="tx1"/>
                </a:solidFill>
                <a:effectLst/>
                <a:uLnTx/>
                <a:uFillTx/>
                <a:latin typeface="华文中宋" panose="02010600040101010101" pitchFamily="2" charset="-122"/>
                <a:ea typeface="华文中宋" panose="02010600040101010101" pitchFamily="2" charset="-122"/>
                <a:sym typeface="+mn-ea"/>
              </a:rPr>
              <a:t>实力</a:t>
            </a:r>
            <a:r>
              <a:rPr lang="zh-CN" altLang="en-US" sz="2800" noProof="0">
                <a:ln>
                  <a:noFill/>
                </a:ln>
                <a:solidFill>
                  <a:schemeClr val="tx1"/>
                </a:solidFill>
                <a:effectLst/>
                <a:uLnTx/>
                <a:uFillTx/>
                <a:latin typeface="华文中宋" panose="02010600040101010101" pitchFamily="2" charset="-122"/>
                <a:ea typeface="华文中宋" panose="02010600040101010101" pitchFamily="2" charset="-122"/>
                <a:sym typeface="+mn-ea"/>
              </a:rPr>
              <a:t>雄厚的大田庄经济；</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sym typeface="+mn-ea"/>
            </a:endParaRPr>
          </a:p>
        </p:txBody>
      </p:sp>
      <p:sp>
        <p:nvSpPr>
          <p:cNvPr id="12" name="矩形 11"/>
          <p:cNvSpPr/>
          <p:nvPr>
            <p:custDataLst>
              <p:tags r:id="rId6"/>
            </p:custDataLst>
          </p:nvPr>
        </p:nvSpPr>
        <p:spPr>
          <a:xfrm>
            <a:off x="379095" y="3571240"/>
            <a:ext cx="8315325" cy="521970"/>
          </a:xfrm>
          <a:prstGeom prst="rect">
            <a:avLst/>
          </a:prstGeom>
          <a:noFill/>
        </p:spPr>
        <p:txBody>
          <a:bodyPr wrap="square">
            <a:spAutoFit/>
          </a:bodyPr>
          <a:lstStyle/>
          <a:p>
            <a:pPr marL="0" marR="0" lvl="0" indent="0" algn="l" defTabSz="1219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3A1C26"/>
                </a:solidFill>
                <a:effectLst/>
                <a:uLnTx/>
                <a:uFillTx/>
                <a:latin typeface="华文中宋" panose="02010600040101010101" pitchFamily="2" charset="-122"/>
                <a:ea typeface="华文中宋" panose="02010600040101010101" pitchFamily="2" charset="-122"/>
              </a:rPr>
              <a:t>政治方面：</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rPr>
              <a:t>累世公卿，影响地方政权（垄断选官）；</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endParaRPr>
          </a:p>
        </p:txBody>
      </p:sp>
      <p:sp>
        <p:nvSpPr>
          <p:cNvPr id="10" name="矩形 9"/>
          <p:cNvSpPr/>
          <p:nvPr>
            <p:custDataLst>
              <p:tags r:id="rId7"/>
            </p:custDataLst>
          </p:nvPr>
        </p:nvSpPr>
        <p:spPr>
          <a:xfrm>
            <a:off x="378977" y="4093136"/>
            <a:ext cx="6244980" cy="521970"/>
          </a:xfrm>
          <a:prstGeom prst="rect">
            <a:avLst/>
          </a:prstGeom>
          <a:noFill/>
        </p:spPr>
        <p:txBody>
          <a:bodyPr wrap="square">
            <a:spAutoFit/>
          </a:bodyPr>
          <a:lstStyle/>
          <a:p>
            <a:pPr marL="0" marR="0" lvl="0" indent="0" algn="l" defTabSz="1219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3A1C26"/>
                </a:solidFill>
                <a:effectLst/>
                <a:uLnTx/>
                <a:uFillTx/>
                <a:latin typeface="华文中宋" panose="02010600040101010101" pitchFamily="2" charset="-122"/>
                <a:ea typeface="华文中宋" panose="02010600040101010101" pitchFamily="2" charset="-122"/>
              </a:rPr>
              <a:t>军事方面：</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rPr>
              <a:t>拥有私人武装和军事设施。</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endParaRPr>
          </a:p>
        </p:txBody>
      </p:sp>
      <p:sp>
        <p:nvSpPr>
          <p:cNvPr id="13" name="矩形 12"/>
          <p:cNvSpPr/>
          <p:nvPr>
            <p:custDataLst>
              <p:tags r:id="rId8"/>
            </p:custDataLst>
          </p:nvPr>
        </p:nvSpPr>
        <p:spPr>
          <a:xfrm>
            <a:off x="4452620" y="2005330"/>
            <a:ext cx="5609590" cy="521970"/>
          </a:xfrm>
          <a:prstGeom prst="rect">
            <a:avLst/>
          </a:prstGeom>
          <a:solidFill>
            <a:srgbClr val="C00000"/>
          </a:solidFill>
          <a:ln>
            <a:solidFill>
              <a:srgbClr val="C00000"/>
            </a:solidFill>
          </a:ln>
          <a:effectLst>
            <a:outerShdw blurRad="50800" dist="38100" dir="2700000" algn="tl" rotWithShape="0">
              <a:prstClr val="black">
                <a:alpha val="40000"/>
              </a:prstClr>
            </a:outerShdw>
          </a:effectLst>
        </p:spPr>
        <p:txBody>
          <a:bodyPr vert="horz" wrap="square">
            <a:spAutoFit/>
          </a:bodyPr>
          <a:lstStyle/>
          <a:p>
            <a:pPr marL="0" marR="0" lvl="0" indent="0" algn="ctr" defTabSz="1219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rPr>
              <a:t>地方割据势力，威胁中央集权</a:t>
            </a:r>
            <a:endParaRPr kumimoji="0" lang="zh-CN" alt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endParaRPr>
          </a:p>
        </p:txBody>
      </p:sp>
      <p:sp>
        <p:nvSpPr>
          <p:cNvPr id="14" name="文本框 13"/>
          <p:cNvSpPr txBox="1"/>
          <p:nvPr/>
        </p:nvSpPr>
        <p:spPr>
          <a:xfrm>
            <a:off x="379095" y="4756785"/>
            <a:ext cx="11463655" cy="953135"/>
          </a:xfrm>
          <a:prstGeom prst="rect">
            <a:avLst/>
          </a:prstGeom>
          <a:solidFill>
            <a:srgbClr val="EFEDEE"/>
          </a:solidFill>
          <a:ln w="12700" cmpd="sng">
            <a:solidFill>
              <a:srgbClr val="DDD7D9"/>
            </a:solidFill>
            <a:prstDash val="solid"/>
          </a:ln>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sym typeface="+mn-ea"/>
              </a:rPr>
              <a:t>东汉刘秀本为南阳大地主，追随刘秀一统天下的大将，成为新贵，权倾朝野，累世公卿，从而形成了从中央到地方</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豪强地主把持大权</a:t>
            </a:r>
            <a:r>
              <a:rPr lang="zh-CN" altLang="en-US" sz="2800">
                <a:latin typeface="楷体" panose="02010609060101010101" charset="-122"/>
                <a:ea typeface="楷体" panose="02010609060101010101" charset="-122"/>
                <a:cs typeface="楷体" panose="02010609060101010101" charset="-122"/>
                <a:sym typeface="+mn-ea"/>
              </a:rPr>
              <a:t>的特点，</a:t>
            </a:r>
            <a:r>
              <a:rPr lang="en-US" altLang="zh-CN" sz="2800">
                <a:latin typeface="楷体" panose="02010609060101010101" charset="-122"/>
                <a:ea typeface="楷体" panose="02010609060101010101" charset="-122"/>
                <a:cs typeface="楷体" panose="02010609060101010101" charset="-122"/>
                <a:sym typeface="+mn-ea"/>
              </a:rPr>
              <a:t>     </a:t>
            </a:r>
            <a:endParaRPr lang="en-US" altLang="zh-CN" sz="2800">
              <a:latin typeface="楷体" panose="02010609060101010101" charset="-122"/>
              <a:ea typeface="楷体" panose="02010609060101010101" charset="-122"/>
              <a:cs typeface="楷体" panose="02010609060101010101" charset="-122"/>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9" grpId="0"/>
      <p:bldP spid="9" grpId="1"/>
      <p:bldP spid="12" grpId="0"/>
      <p:bldP spid="12" grpId="1"/>
      <p:bldP spid="10" grpId="0"/>
      <p:bldP spid="10" grpId="1"/>
      <p:bldP spid="13" grpId="0" animBg="1"/>
      <p:bldP spid="13" grpId="1" animBg="1"/>
      <p:bldP spid="14" grpId="0" bldLvl="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5930" y="4615180"/>
            <a:ext cx="11405870" cy="1512570"/>
          </a:xfrm>
          <a:prstGeom prst="rect">
            <a:avLst/>
          </a:prstGeom>
          <a:noFill/>
        </p:spPr>
        <p:txBody>
          <a:bodyPr wrap="square" rtlCol="0" anchor="t">
            <a:spAutoFit/>
          </a:bodyPr>
          <a:lstStyle/>
          <a:p>
            <a:pPr>
              <a:lnSpc>
                <a:spcPct val="110000"/>
              </a:lnSpc>
            </a:pPr>
            <a:r>
              <a:rPr lang="en-US" altLang="zh-CN" sz="2800" b="1">
                <a:latin typeface="华文中宋" panose="02010600040101010101" pitchFamily="2" charset="-122"/>
                <a:ea typeface="华文中宋" panose="02010600040101010101" pitchFamily="2" charset="-122"/>
                <a:cs typeface="黑体" panose="02010609060101010101" pitchFamily="49" charset="-122"/>
                <a:sym typeface="+mn-ea"/>
              </a:rPr>
              <a:t>              </a:t>
            </a: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184</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年，张角创“</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太平道</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”，发动起义，称为</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a:solidFill>
                  <a:srgbClr val="C00000"/>
                </a:solidFill>
                <a:latin typeface="华文中宋" panose="02010600040101010101" pitchFamily="2" charset="-122"/>
                <a:ea typeface="华文中宋" panose="02010600040101010101" pitchFamily="2" charset="-122"/>
                <a:sym typeface="+mn-ea"/>
              </a:rPr>
              <a:t>黄巾起义</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，以失败告终，但</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动摇了东汉统治基础</a:t>
            </a:r>
            <a:r>
              <a:rPr lang="zh-CN" altLang="en-US" sz="28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地方长官</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趁机拥兵自重，</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军阀割据</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局面出现，东汉政权</a:t>
            </a:r>
            <a:r>
              <a:rPr lang="zh-CN" altLang="en-US"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名存实亡</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a:t>
            </a:r>
            <a:r>
              <a:rPr lang="en-US" alt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220</a:t>
            </a:r>
            <a:r>
              <a:rPr lang="zh-CN" alt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rPr>
              <a:t>年，曹丕称帝，东汉灭亡。</a:t>
            </a:r>
            <a:endParaRPr lang="zh-CN" altLang="zh-CN" sz="2800">
              <a:solidFill>
                <a:srgbClr val="C00000"/>
              </a:solidFill>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文本框 4"/>
          <p:cNvSpPr txBox="1"/>
          <p:nvPr/>
        </p:nvSpPr>
        <p:spPr>
          <a:xfrm>
            <a:off x="16129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（三）东汉的衰亡：</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3" name="文本框 22"/>
          <p:cNvSpPr txBox="1"/>
          <p:nvPr/>
        </p:nvSpPr>
        <p:spPr>
          <a:xfrm>
            <a:off x="379095" y="148336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、原因：</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15" name="文本框 14"/>
          <p:cNvSpPr txBox="1"/>
          <p:nvPr>
            <p:custDataLst>
              <p:tags r:id="rId3"/>
            </p:custDataLst>
          </p:nvPr>
        </p:nvSpPr>
        <p:spPr>
          <a:xfrm>
            <a:off x="161290" y="2005330"/>
            <a:ext cx="6661150" cy="521970"/>
          </a:xfrm>
          <a:prstGeom prst="rect">
            <a:avLst/>
          </a:prstGeom>
          <a:noFill/>
        </p:spPr>
        <p:txBody>
          <a:bodyPr wrap="square">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rPr>
              <a:t>）外戚宦官交替专权</a:t>
            </a:r>
            <a:r>
              <a:rPr lang="en-US" altLang="zh-CN" sz="2800" b="1">
                <a:solidFill>
                  <a:srgbClr val="3A1C26"/>
                </a:solidFill>
                <a:latin typeface="华文中宋" panose="02010600040101010101" pitchFamily="2" charset="-122"/>
                <a:ea typeface="华文中宋" panose="02010600040101010101" pitchFamily="2" charset="-122"/>
              </a:rPr>
              <a:t>,</a:t>
            </a:r>
            <a:r>
              <a:rPr lang="zh-CN" altLang="en-US" sz="2800" b="1">
                <a:solidFill>
                  <a:srgbClr val="3A1C26"/>
                </a:solidFill>
                <a:latin typeface="华文中宋" panose="02010600040101010101" pitchFamily="2" charset="-122"/>
                <a:ea typeface="华文中宋" panose="02010600040101010101" pitchFamily="2" charset="-122"/>
              </a:rPr>
              <a:t>政治黑暗腐朽；</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161290" y="2527300"/>
            <a:ext cx="3155315" cy="521970"/>
          </a:xfrm>
          <a:prstGeom prst="rect">
            <a:avLst/>
          </a:prstGeom>
          <a:noFill/>
        </p:spPr>
        <p:txBody>
          <a:bodyPr wrap="squar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a:t>
            </a:r>
            <a:r>
              <a:rPr lang="en-US" altLang="zh-CN"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2</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）党锢之祸；</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7" name="文本框 6"/>
          <p:cNvSpPr txBox="1"/>
          <p:nvPr>
            <p:custDataLst>
              <p:tags r:id="rId4"/>
            </p:custDataLst>
          </p:nvPr>
        </p:nvSpPr>
        <p:spPr>
          <a:xfrm>
            <a:off x="161290" y="3049270"/>
            <a:ext cx="4532630" cy="521970"/>
          </a:xfrm>
          <a:prstGeom prst="rect">
            <a:avLst/>
          </a:prstGeom>
          <a:noFill/>
        </p:spPr>
        <p:txBody>
          <a:bodyPr wrap="square">
            <a:spAutoFit/>
          </a:bodyPr>
          <a:lstStyle/>
          <a:p>
            <a:r>
              <a:rPr lang="zh-CN" altLang="en-US" sz="2800" b="1">
                <a:solidFill>
                  <a:srgbClr val="3A1C26"/>
                </a:solidFill>
                <a:latin typeface="华文中宋" panose="02010600040101010101" pitchFamily="2" charset="-122"/>
                <a:ea typeface="华文中宋" panose="02010600040101010101" pitchFamily="2" charset="-122"/>
              </a:rPr>
              <a:t>（</a:t>
            </a:r>
            <a:r>
              <a:rPr lang="en-US" altLang="zh-CN" sz="2800" b="1">
                <a:solidFill>
                  <a:srgbClr val="3A1C26"/>
                </a:solidFill>
                <a:latin typeface="华文中宋" panose="02010600040101010101" pitchFamily="2" charset="-122"/>
                <a:ea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rPr>
              <a:t>）豪强地主势力强大；</a:t>
            </a:r>
            <a:endParaRPr lang="zh-CN" altLang="en-US" sz="2800" b="1">
              <a:solidFill>
                <a:srgbClr val="3A1C26"/>
              </a:solidFill>
              <a:latin typeface="华文中宋" panose="02010600040101010101" pitchFamily="2" charset="-122"/>
              <a:ea typeface="华文中宋" panose="02010600040101010101" pitchFamily="2" charset="-122"/>
            </a:endParaRPr>
          </a:p>
        </p:txBody>
      </p:sp>
      <p:sp>
        <p:nvSpPr>
          <p:cNvPr id="4" name="文本框 3"/>
          <p:cNvSpPr txBox="1"/>
          <p:nvPr/>
        </p:nvSpPr>
        <p:spPr>
          <a:xfrm>
            <a:off x="161290" y="3571240"/>
            <a:ext cx="6096000" cy="521970"/>
          </a:xfrm>
          <a:prstGeom prst="rect">
            <a:avLst/>
          </a:prstGeom>
          <a:noFill/>
        </p:spPr>
        <p:txBody>
          <a:bodyPr wrap="square" rtlCol="0" anchor="t">
            <a:spAutoFit/>
          </a:bodyPr>
          <a:lstStyle/>
          <a:p>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a:t>
            </a:r>
            <a:r>
              <a:rPr lang="en-US" altLang="zh-CN"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4</a:t>
            </a:r>
            <a:r>
              <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rPr>
              <a:t>）土地兼并严重，阶级矛盾尖锐</a:t>
            </a:r>
            <a:endParaRPr lang="zh-CN" altLang="en-US" sz="2800" b="1" noProof="0">
              <a:ln>
                <a:noFill/>
              </a:ln>
              <a:solidFill>
                <a:srgbClr val="3A1C26"/>
              </a:solidFill>
              <a:effectLst/>
              <a:uLnTx/>
              <a:uFillTx/>
              <a:latin typeface="华文中宋" panose="02010600040101010101" pitchFamily="2" charset="-122"/>
              <a:ea typeface="华文中宋" panose="02010600040101010101" pitchFamily="2" charset="-122"/>
              <a:cs typeface="Arial" panose="020B0604020202020204"/>
              <a:sym typeface="+mn-ea"/>
            </a:endParaRPr>
          </a:p>
        </p:txBody>
      </p:sp>
      <p:sp>
        <p:nvSpPr>
          <p:cNvPr id="6" name="文本框 5"/>
          <p:cNvSpPr txBox="1"/>
          <p:nvPr/>
        </p:nvSpPr>
        <p:spPr>
          <a:xfrm>
            <a:off x="161290" y="4093210"/>
            <a:ext cx="6096000" cy="521970"/>
          </a:xfrm>
          <a:prstGeom prst="rect">
            <a:avLst/>
          </a:prstGeom>
          <a:noFill/>
        </p:spPr>
        <p:txBody>
          <a:bodyPr wrap="square" rtlCol="0" anchor="t">
            <a:spAutoFit/>
          </a:bodyPr>
          <a:lstStyle/>
          <a:p>
            <a:r>
              <a:rPr lang="zh-CN" altLang="en-US" sz="2800" b="1">
                <a:solidFill>
                  <a:srgbClr val="3A1C26"/>
                </a:solidFill>
                <a:latin typeface="华文中宋" panose="02010600040101010101" pitchFamily="2" charset="-122"/>
                <a:ea typeface="华文中宋" panose="02010600040101010101" pitchFamily="2" charset="-122"/>
                <a:sym typeface="+mn-ea"/>
              </a:rPr>
              <a:t>（</a:t>
            </a:r>
            <a:r>
              <a:rPr lang="en-US" altLang="zh-CN" sz="2800" b="1">
                <a:solidFill>
                  <a:srgbClr val="3A1C26"/>
                </a:solidFill>
                <a:latin typeface="华文中宋" panose="02010600040101010101" pitchFamily="2" charset="-122"/>
                <a:ea typeface="华文中宋" panose="02010600040101010101" pitchFamily="2" charset="-122"/>
                <a:sym typeface="+mn-ea"/>
              </a:rPr>
              <a:t>5</a:t>
            </a:r>
            <a:r>
              <a:rPr lang="zh-CN" altLang="en-US" sz="2800" b="1">
                <a:solidFill>
                  <a:srgbClr val="3A1C26"/>
                </a:solidFill>
                <a:latin typeface="华文中宋" panose="02010600040101010101" pitchFamily="2" charset="-122"/>
                <a:ea typeface="华文中宋" panose="02010600040101010101" pitchFamily="2" charset="-122"/>
                <a:sym typeface="+mn-ea"/>
              </a:rPr>
              <a:t>）自然灾害严重，民不聊生</a:t>
            </a:r>
            <a:endParaRPr lang="zh-CN" altLang="en-US" sz="2800" b="1">
              <a:solidFill>
                <a:srgbClr val="3A1C26"/>
              </a:solidFill>
              <a:latin typeface="华文中宋" panose="02010600040101010101" pitchFamily="2" charset="-122"/>
              <a:ea typeface="华文中宋" panose="02010600040101010101" pitchFamily="2" charset="-122"/>
              <a:sym typeface="+mn-ea"/>
            </a:endParaRPr>
          </a:p>
        </p:txBody>
      </p:sp>
      <p:sp>
        <p:nvSpPr>
          <p:cNvPr id="8" name="文本框 7"/>
          <p:cNvSpPr txBox="1"/>
          <p:nvPr/>
        </p:nvSpPr>
        <p:spPr>
          <a:xfrm>
            <a:off x="455930" y="4615180"/>
            <a:ext cx="1851025" cy="521970"/>
          </a:xfrm>
          <a:prstGeom prst="rect">
            <a:avLst/>
          </a:prstGeom>
          <a:noFill/>
        </p:spPr>
        <p:txBody>
          <a:bodyPr wrap="square" rtlCol="0">
            <a:spAutoFit/>
          </a:bodyPr>
          <a:lstStyle/>
          <a:p>
            <a:r>
              <a:rPr lang="en-US" altLang="zh-CN" sz="2800" b="1">
                <a:solidFill>
                  <a:srgbClr val="3A1C26"/>
                </a:solidFill>
                <a:latin typeface="华文中宋" panose="02010600040101010101" pitchFamily="2" charset="-122"/>
                <a:ea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rPr>
              <a:t>、灭亡：</a:t>
            </a:r>
            <a:endParaRPr lang="zh-CN" altLang="en-US" sz="2800" b="1">
              <a:solidFill>
                <a:srgbClr val="3A1C26"/>
              </a:solidFill>
              <a:latin typeface="华文中宋" panose="02010600040101010101" pitchFamily="2" charset="-122"/>
              <a:ea typeface="华文中宋" panose="02010600040101010101" pitchFamily="2" charset="-122"/>
            </a:endParaRPr>
          </a:p>
        </p:txBody>
      </p:sp>
      <p:pic>
        <p:nvPicPr>
          <p:cNvPr id="31" name="图片 30"/>
          <p:cNvPicPr>
            <a:picLocks noChangeAspect="1"/>
          </p:cNvPicPr>
          <p:nvPr>
            <p:custDataLst>
              <p:tags r:id="rId5"/>
            </p:custDataLst>
          </p:nvPr>
        </p:nvPicPr>
        <p:blipFill>
          <a:blip r:embed="rId6"/>
          <a:stretch>
            <a:fillRect/>
          </a:stretch>
        </p:blipFill>
        <p:spPr>
          <a:xfrm>
            <a:off x="6797040" y="1194435"/>
            <a:ext cx="5064760" cy="3319780"/>
          </a:xfrm>
          <a:prstGeom prst="roundRect">
            <a:avLst/>
          </a:prstGeom>
          <a:effectLst>
            <a:outerShdw blurRad="50800" dist="38100" dir="2700000" algn="tl" rotWithShape="0">
              <a:prstClr val="black">
                <a:alpha val="40000"/>
              </a:prstClr>
            </a:outerShdw>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P spid="6" grpId="0"/>
      <p:bldP spid="6" grpId="1"/>
      <p:bldP spid="8" grpId="0"/>
      <p:bldP spid="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文本框 1"/>
          <p:cNvSpPr txBox="1"/>
          <p:nvPr/>
        </p:nvSpPr>
        <p:spPr>
          <a:xfrm>
            <a:off x="323850" y="892175"/>
            <a:ext cx="11868150" cy="2306320"/>
          </a:xfrm>
          <a:prstGeom prst="rect">
            <a:avLst/>
          </a:prstGeom>
          <a:noFill/>
        </p:spPr>
        <p:txBody>
          <a:bodyPr wrap="square" rtlCol="0" anchor="t">
            <a:spAutoFit/>
          </a:bodyPr>
          <a:lstStyle/>
          <a:p>
            <a:pPr marL="200025" indent="-200025">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13</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2023</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·山东高考·</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先秦贵族尚马车，贱牛车，此风秦汉犹存。及至东汉晚期，天子至士因牛车慢、稳、宽敞、严密，可障帷设几、任意坐卧而竞相乘坐，出行乘牛车遂成为一种风尚。这种“风尚”反映了（　　）</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marL="200025" indent="-200025">
              <a:lnSpc>
                <a:spcPct val="12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A</a:t>
            </a:r>
            <a:r>
              <a:rPr lang="zh-CN" sz="2400">
                <a:latin typeface="黑体" panose="02010609060101010101" pitchFamily="49" charset="-122"/>
                <a:ea typeface="黑体" panose="02010609060101010101" pitchFamily="49" charset="-122"/>
                <a:cs typeface="黑体" panose="02010609060101010101" pitchFamily="49" charset="-122"/>
                <a:sym typeface="+mn-ea"/>
              </a:rPr>
              <a:t>．政治衰颓的时代景象</a:t>
            </a:r>
            <a:r>
              <a:rPr lang="en-US" sz="2400">
                <a:latin typeface="黑体" panose="02010609060101010101" pitchFamily="49" charset="-122"/>
                <a:ea typeface="黑体" panose="02010609060101010101" pitchFamily="49" charset="-122"/>
                <a:cs typeface="黑体" panose="02010609060101010101" pitchFamily="49" charset="-122"/>
                <a:sym typeface="+mn-ea"/>
              </a:rPr>
              <a:t>               B</a:t>
            </a:r>
            <a:r>
              <a:rPr lang="zh-CN" sz="2400">
                <a:latin typeface="黑体" panose="02010609060101010101" pitchFamily="49" charset="-122"/>
                <a:ea typeface="黑体" panose="02010609060101010101" pitchFamily="49" charset="-122"/>
                <a:cs typeface="黑体" panose="02010609060101010101" pitchFamily="49" charset="-122"/>
                <a:sym typeface="+mn-ea"/>
              </a:rPr>
              <a:t>．戒奢尚俭的社会风气</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marL="200025" indent="-200025">
              <a:lnSpc>
                <a:spcPct val="12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C</a:t>
            </a:r>
            <a:r>
              <a:rPr lang="zh-CN" sz="2400">
                <a:latin typeface="黑体" panose="02010609060101010101" pitchFamily="49" charset="-122"/>
                <a:ea typeface="黑体" panose="02010609060101010101" pitchFamily="49" charset="-122"/>
                <a:cs typeface="黑体" panose="02010609060101010101" pitchFamily="49" charset="-122"/>
                <a:sym typeface="+mn-ea"/>
              </a:rPr>
              <a:t>．重农崇耕的思想观念</a:t>
            </a:r>
            <a:r>
              <a:rPr lang="en-US" sz="2400">
                <a:latin typeface="黑体" panose="02010609060101010101" pitchFamily="49" charset="-122"/>
                <a:ea typeface="黑体" panose="02010609060101010101" pitchFamily="49" charset="-122"/>
                <a:cs typeface="黑体" panose="02010609060101010101" pitchFamily="49" charset="-122"/>
                <a:sym typeface="+mn-ea"/>
              </a:rPr>
              <a:t>               D</a:t>
            </a:r>
            <a:r>
              <a:rPr lang="zh-CN" sz="2400">
                <a:latin typeface="黑体" panose="02010609060101010101" pitchFamily="49" charset="-122"/>
                <a:ea typeface="黑体" panose="02010609060101010101" pitchFamily="49" charset="-122"/>
                <a:cs typeface="黑体" panose="02010609060101010101" pitchFamily="49" charset="-122"/>
                <a:sym typeface="+mn-ea"/>
              </a:rPr>
              <a:t>．豪强势重的政治现实</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矩形 6"/>
          <p:cNvSpPr/>
          <p:nvPr>
            <p:custDataLst>
              <p:tags r:id="rId2"/>
            </p:custDataLst>
          </p:nvPr>
        </p:nvSpPr>
        <p:spPr>
          <a:xfrm>
            <a:off x="10009505" y="1753235"/>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A</a:t>
            </a:r>
            <a:endParaRPr lang="en-US" altLang="zh-CN" sz="8800" b="1">
              <a:solidFill>
                <a:srgbClr val="C00000"/>
              </a:solidFill>
              <a:effectLst/>
            </a:endParaRPr>
          </a:p>
        </p:txBody>
      </p:sp>
      <p:sp>
        <p:nvSpPr>
          <p:cNvPr id="3" name="文本框 2"/>
          <p:cNvSpPr txBox="1"/>
          <p:nvPr/>
        </p:nvSpPr>
        <p:spPr>
          <a:xfrm>
            <a:off x="323850" y="3270885"/>
            <a:ext cx="11477625" cy="2306320"/>
          </a:xfrm>
          <a:prstGeom prst="rect">
            <a:avLst/>
          </a:prstGeom>
          <a:noFill/>
        </p:spPr>
        <p:txBody>
          <a:bodyPr wrap="square" rtlCol="0" anchor="t">
            <a:spAutoFit/>
          </a:bodyPr>
          <a:lstStyle/>
          <a:p>
            <a:pPr>
              <a:lnSpc>
                <a:spcPct val="120000"/>
              </a:lnSpc>
            </a:pPr>
            <a:r>
              <a:rPr lang="en-US" sz="2400" dirty="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14</a:t>
            </a:r>
            <a:r>
              <a:rPr lang="zh-CN" altLang="en-US" sz="2400" dirty="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sz="2400" dirty="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（2023·全国高考新课标卷·26）</a:t>
            </a:r>
            <a:r>
              <a:rPr lang="en-US" sz="2400" dirty="0">
                <a:latin typeface="黑体" panose="02010609060101010101" pitchFamily="49" charset="-122"/>
                <a:ea typeface="黑体" panose="02010609060101010101" pitchFamily="49" charset="-122"/>
                <a:cs typeface="黑体" panose="02010609060101010101" pitchFamily="49" charset="-122"/>
                <a:sym typeface="+mn-ea"/>
              </a:rPr>
              <a:t>汉武帝时设置十三州部，州部可以推举秀才。东汉，“州里”“州闾”“州党”等语汇逐渐行用，意为同乡，州刺史被尊称为“使君”。东汉后期，以州为中心的地域观念逐渐形成，这在当时（　　）</a:t>
            </a:r>
            <a:endParaRPr lang="en-US"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en-US" sz="2400" dirty="0">
                <a:latin typeface="黑体" panose="02010609060101010101" pitchFamily="49" charset="-122"/>
                <a:ea typeface="黑体" panose="02010609060101010101" pitchFamily="49" charset="-122"/>
                <a:cs typeface="黑体" panose="02010609060101010101" pitchFamily="49" charset="-122"/>
                <a:sym typeface="+mn-ea"/>
              </a:rPr>
              <a:t>A．推动了察举制度的形成             B．不利于统一国家的巩固</a:t>
            </a:r>
            <a:endParaRPr lang="en-US"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en-US" sz="2400" dirty="0">
                <a:latin typeface="黑体" panose="02010609060101010101" pitchFamily="49" charset="-122"/>
                <a:ea typeface="黑体" panose="02010609060101010101" pitchFamily="49" charset="-122"/>
                <a:cs typeface="黑体" panose="02010609060101010101" pitchFamily="49" charset="-122"/>
                <a:sym typeface="+mn-ea"/>
              </a:rPr>
              <a:t>C．有利于抑制豪强的势力             D．强化了监察制度的效力</a:t>
            </a:r>
            <a:endParaRPr lang="en-US" altLang="en-US" sz="2400" dirty="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8" name="矩形 7"/>
          <p:cNvSpPr/>
          <p:nvPr>
            <p:custDataLst>
              <p:tags r:id="rId3"/>
            </p:custDataLst>
          </p:nvPr>
        </p:nvSpPr>
        <p:spPr>
          <a:xfrm>
            <a:off x="10180320" y="440436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B</a:t>
            </a:r>
            <a:endParaRPr lang="en-US" altLang="zh-CN" sz="8800" b="1">
              <a:solidFill>
                <a:srgbClr val="C00000"/>
              </a:solidFill>
              <a:effectLst/>
            </a:endParaRPr>
          </a:p>
        </p:txBody>
      </p:sp>
      <p:sp>
        <p:nvSpPr>
          <p:cNvPr id="9" name="圆角矩形 8"/>
          <p:cNvSpPr/>
          <p:nvPr>
            <p:custDataLst>
              <p:tags r:id="rId4"/>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四、东汉的兴衰</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534035" y="1364615"/>
          <a:ext cx="11332210" cy="4282440"/>
        </p:xfrm>
        <a:graphic>
          <a:graphicData uri="http://schemas.openxmlformats.org/drawingml/2006/table">
            <a:tbl>
              <a:tblPr firstRow="1" bandRow="1">
                <a:tableStyleId>{5C22544A-7EE6-4342-B048-85BDC9FD1C3A}</a:tableStyleId>
              </a:tblPr>
              <a:tblGrid>
                <a:gridCol w="1254760"/>
                <a:gridCol w="10077450"/>
              </a:tblGrid>
              <a:tr h="1782445">
                <a:tc>
                  <a:txBody>
                    <a:bodyPr/>
                    <a:lstStyle/>
                    <a:p>
                      <a:pPr>
                        <a:buNone/>
                      </a:pPr>
                      <a:r>
                        <a:rPr lang="zh-CN" altLang="en-US" sz="2800" b="0">
                          <a:solidFill>
                            <a:schemeClr val="tx1"/>
                          </a:solidFill>
                          <a:latin typeface="华文中宋" panose="02010600040101010101" pitchFamily="2" charset="-122"/>
                          <a:ea typeface="华文中宋" panose="02010600040101010101" pitchFamily="2" charset="-122"/>
                        </a:rPr>
                        <a:t>农业</a:t>
                      </a:r>
                      <a:endParaRPr lang="zh-CN" altLang="en-US" sz="2800" b="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69340">
                <a:tc>
                  <a:txBody>
                    <a:bodyPr/>
                    <a:lstStyle/>
                    <a:p>
                      <a:pPr>
                        <a:buNone/>
                      </a:pPr>
                      <a:r>
                        <a:rPr lang="zh-CN" altLang="en-US" sz="2800">
                          <a:solidFill>
                            <a:schemeClr val="tx1"/>
                          </a:solidFill>
                          <a:latin typeface="华文中宋" panose="02010600040101010101" pitchFamily="2" charset="-122"/>
                          <a:ea typeface="华文中宋" panose="02010600040101010101" pitchFamily="2" charset="-122"/>
                        </a:rPr>
                        <a:t>手工业</a:t>
                      </a: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430655">
                <a:tc>
                  <a:txBody>
                    <a:bodyPr/>
                    <a:lstStyle/>
                    <a:p>
                      <a:pPr>
                        <a:buNone/>
                      </a:pPr>
                      <a:r>
                        <a:rPr lang="zh-CN" altLang="en-US" sz="2800">
                          <a:solidFill>
                            <a:schemeClr val="tx1"/>
                          </a:solidFill>
                          <a:latin typeface="华文中宋" panose="02010600040101010101" pitchFamily="2" charset="-122"/>
                          <a:ea typeface="华文中宋" panose="02010600040101010101" pitchFamily="2" charset="-122"/>
                        </a:rPr>
                        <a:t>商业</a:t>
                      </a: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00" name="文本框 99"/>
          <p:cNvSpPr txBox="1"/>
          <p:nvPr>
            <p:custDataLst>
              <p:tags r:id="rId2"/>
            </p:custDataLst>
          </p:nvPr>
        </p:nvSpPr>
        <p:spPr>
          <a:xfrm>
            <a:off x="1807845" y="4187190"/>
            <a:ext cx="10135235" cy="1383665"/>
          </a:xfrm>
          <a:prstGeom prst="rect">
            <a:avLst/>
          </a:prstGeom>
          <a:noFill/>
          <a:ln w="9525">
            <a:noFill/>
          </a:ln>
        </p:spPr>
        <p:txBody>
          <a:bodyPr wrap="square">
            <a:spAutoFit/>
          </a:bodyPr>
          <a:lstStyle/>
          <a:p>
            <a:pPr indent="0"/>
            <a:r>
              <a:rPr lang="zh-CN" sz="2800">
                <a:latin typeface="华文中宋" panose="02010600040101010101" pitchFamily="2" charset="-122"/>
                <a:ea typeface="华文中宋" panose="02010600040101010101" pitchFamily="2" charset="-122"/>
                <a:cs typeface="华文中宋" panose="02010600040101010101" pitchFamily="2" charset="-122"/>
              </a:rPr>
              <a:t>①汉武帝时铸</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“五铢”铜钱</a:t>
            </a:r>
            <a:r>
              <a:rPr lang="zh-CN" sz="2800">
                <a:latin typeface="华文中宋" panose="02010600040101010101" pitchFamily="2" charset="-122"/>
                <a:ea typeface="华文中宋" panose="02010600040101010101" pitchFamily="2" charset="-122"/>
                <a:cs typeface="华文中宋" panose="02010600040101010101" pitchFamily="2" charset="-122"/>
              </a:rPr>
              <a:t>，其形制一直使用到唐朝初年。</a:t>
            </a:r>
            <a:endParaRPr lang="zh-CN" sz="2800">
              <a:latin typeface="华文中宋" panose="02010600040101010101" pitchFamily="2" charset="-122"/>
              <a:ea typeface="华文中宋" panose="02010600040101010101" pitchFamily="2" charset="-122"/>
              <a:cs typeface="华文中宋" panose="02010600040101010101" pitchFamily="2" charset="-122"/>
            </a:endParaRPr>
          </a:p>
          <a:p>
            <a:pPr indent="0"/>
            <a:r>
              <a:rPr lang="zh-CN" sz="2800">
                <a:latin typeface="华文中宋" panose="02010600040101010101" pitchFamily="2" charset="-122"/>
                <a:ea typeface="华文中宋" panose="02010600040101010101" pitchFamily="2" charset="-122"/>
                <a:cs typeface="华文中宋" panose="02010600040101010101" pitchFamily="2" charset="-122"/>
              </a:rPr>
              <a:t>②商业契约：汉朝以后，涉及各种财产关系和人身关系的事宜都要订立契约。</a:t>
            </a:r>
            <a:endParaRPr lang="zh-CN" altLang="en-US" sz="280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1202" name="矩形 4"/>
          <p:cNvSpPr/>
          <p:nvPr>
            <p:custDataLst>
              <p:tags r:id="rId3"/>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13" name="圆角矩形 12"/>
          <p:cNvSpPr/>
          <p:nvPr>
            <p:custDataLst>
              <p:tags r:id="rId4"/>
            </p:custDataLst>
          </p:nvPr>
        </p:nvSpPr>
        <p:spPr>
          <a:xfrm>
            <a:off x="379095" y="339090"/>
            <a:ext cx="413639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五、两汉的经济与文化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8" name="文本框 27"/>
          <p:cNvSpPr txBox="1"/>
          <p:nvPr/>
        </p:nvSpPr>
        <p:spPr>
          <a:xfrm>
            <a:off x="161290" y="831215"/>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（一）两汉时期的经济</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nvSpPr>
        <p:spPr>
          <a:xfrm>
            <a:off x="1807845" y="1364615"/>
            <a:ext cx="9792970" cy="2245360"/>
          </a:xfrm>
          <a:prstGeom prst="rect">
            <a:avLst/>
          </a:prstGeom>
          <a:noFill/>
        </p:spPr>
        <p:txBody>
          <a:bodyPr wrap="square" rtlCol="0" anchor="t">
            <a:spAutoFit/>
          </a:bodyPr>
          <a:lstStyle/>
          <a:p>
            <a:r>
              <a:rPr lang="zh-CN" sz="2800">
                <a:latin typeface="华文中宋" panose="02010600040101010101" pitchFamily="2" charset="-122"/>
                <a:ea typeface="华文中宋" panose="02010600040101010101" pitchFamily="2" charset="-122"/>
                <a:cs typeface="微软雅黑" panose="020B0503020204020204" charset="-122"/>
                <a:sym typeface="+mn-ea"/>
              </a:rPr>
              <a:t>①</a:t>
            </a:r>
            <a:r>
              <a:rPr lang="zh-CN" sz="2800">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铁犁牛耕</a:t>
            </a:r>
            <a:r>
              <a:rPr lang="zh-CN" sz="2800">
                <a:latin typeface="华文中宋" panose="02010600040101010101" pitchFamily="2" charset="-122"/>
                <a:ea typeface="华文中宋" panose="02010600040101010101" pitchFamily="2" charset="-122"/>
                <a:cs typeface="微软雅黑" panose="020B0503020204020204" charset="-122"/>
                <a:sym typeface="+mn-ea"/>
              </a:rPr>
              <a:t>成为中国传统农业的</a:t>
            </a:r>
            <a:r>
              <a:rPr lang="zh-CN" sz="2800">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主要生产方式</a:t>
            </a:r>
            <a:r>
              <a:rPr lang="zh-CN" sz="2800">
                <a:latin typeface="华文中宋" panose="02010600040101010101" pitchFamily="2" charset="-122"/>
                <a:ea typeface="华文中宋" panose="02010600040101010101" pitchFamily="2" charset="-122"/>
                <a:cs typeface="微软雅黑" panose="020B0503020204020204" charset="-122"/>
                <a:sym typeface="+mn-ea"/>
              </a:rPr>
              <a:t>；</a:t>
            </a:r>
            <a:endParaRPr lang="zh-CN" sz="2800">
              <a:latin typeface="华文中宋" panose="02010600040101010101" pitchFamily="2" charset="-122"/>
              <a:ea typeface="华文中宋" panose="02010600040101010101" pitchFamily="2" charset="-122"/>
              <a:cs typeface="微软雅黑" panose="020B0503020204020204" charset="-122"/>
              <a:sym typeface="+mn-ea"/>
            </a:endParaRPr>
          </a:p>
          <a:p>
            <a:r>
              <a:rPr lang="zh-CN" sz="2800">
                <a:latin typeface="华文中宋" panose="02010600040101010101" pitchFamily="2" charset="-122"/>
                <a:ea typeface="华文中宋" panose="02010600040101010101" pitchFamily="2" charset="-122"/>
                <a:cs typeface="微软雅黑" panose="020B0503020204020204" charset="-122"/>
                <a:sym typeface="+mn-ea"/>
              </a:rPr>
              <a:t>②西汉时期，出现了播种农具</a:t>
            </a:r>
            <a:r>
              <a:rPr lang="zh-CN" sz="2800">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耧车</a:t>
            </a:r>
            <a:r>
              <a:rPr lang="zh-CN" sz="2800">
                <a:latin typeface="华文中宋" panose="02010600040101010101" pitchFamily="2" charset="-122"/>
                <a:ea typeface="华文中宋" panose="02010600040101010101" pitchFamily="2" charset="-122"/>
                <a:cs typeface="微软雅黑" panose="020B0503020204020204" charset="-122"/>
                <a:sym typeface="+mn-ea"/>
              </a:rPr>
              <a:t>和耕地工具</a:t>
            </a:r>
            <a:r>
              <a:rPr lang="zh-CN" sz="2800">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耦犁</a:t>
            </a:r>
            <a:r>
              <a:rPr lang="zh-CN" sz="2800">
                <a:latin typeface="华文中宋" panose="02010600040101010101" pitchFamily="2" charset="-122"/>
                <a:ea typeface="华文中宋" panose="02010600040101010101" pitchFamily="2" charset="-122"/>
                <a:cs typeface="微软雅黑" panose="020B0503020204020204" charset="-122"/>
                <a:sym typeface="+mn-ea"/>
              </a:rPr>
              <a:t>；</a:t>
            </a:r>
            <a:endParaRPr lang="zh-CN" sz="2800">
              <a:latin typeface="华文中宋" panose="02010600040101010101" pitchFamily="2" charset="-122"/>
              <a:ea typeface="华文中宋" panose="02010600040101010101" pitchFamily="2" charset="-122"/>
              <a:cs typeface="微软雅黑" panose="020B0503020204020204" charset="-122"/>
              <a:sym typeface="+mn-ea"/>
            </a:endParaRPr>
          </a:p>
          <a:p>
            <a:r>
              <a:rPr lang="zh-CN" sz="2800">
                <a:latin typeface="华文中宋" panose="02010600040101010101" pitchFamily="2" charset="-122"/>
                <a:ea typeface="华文中宋" panose="02010600040101010101" pitchFamily="2" charset="-122"/>
                <a:cs typeface="微软雅黑" panose="020B0503020204020204" charset="-122"/>
                <a:sym typeface="+mn-ea"/>
              </a:rPr>
              <a:t>③东汉末期出现</a:t>
            </a:r>
            <a:r>
              <a:rPr lang="zh-CN" sz="2800">
                <a:solidFill>
                  <a:srgbClr val="C00000"/>
                </a:solidFill>
                <a:latin typeface="华文中宋" panose="02010600040101010101" pitchFamily="2" charset="-122"/>
                <a:ea typeface="华文中宋" panose="02010600040101010101" pitchFamily="2" charset="-122"/>
                <a:cs typeface="微软雅黑" panose="020B0503020204020204" charset="-122"/>
                <a:sym typeface="+mn-ea"/>
              </a:rPr>
              <a:t>翻车</a:t>
            </a:r>
            <a:r>
              <a:rPr lang="zh-CN" sz="2800">
                <a:latin typeface="华文中宋" panose="02010600040101010101" pitchFamily="2" charset="-122"/>
                <a:ea typeface="华文中宋" panose="02010600040101010101" pitchFamily="2" charset="-122"/>
                <a:cs typeface="微软雅黑" panose="020B0503020204020204" charset="-122"/>
                <a:sym typeface="+mn-ea"/>
              </a:rPr>
              <a:t>；</a:t>
            </a:r>
            <a:endParaRPr lang="zh-CN" sz="2800">
              <a:latin typeface="华文中宋" panose="02010600040101010101" pitchFamily="2" charset="-122"/>
              <a:ea typeface="华文中宋" panose="02010600040101010101" pitchFamily="2" charset="-122"/>
              <a:cs typeface="微软雅黑" panose="020B0503020204020204" charset="-122"/>
              <a:sym typeface="+mn-ea"/>
            </a:endParaRPr>
          </a:p>
          <a:p>
            <a:r>
              <a:rPr lang="zh-CN" sz="2800">
                <a:latin typeface="华文中宋" panose="02010600040101010101" pitchFamily="2" charset="-122"/>
                <a:ea typeface="华文中宋" panose="02010600040101010101" pitchFamily="2" charset="-122"/>
                <a:cs typeface="微软雅黑" panose="020B0503020204020204" charset="-122"/>
                <a:sym typeface="+mn-ea"/>
              </a:rPr>
              <a:t>④</a:t>
            </a:r>
            <a:r>
              <a:rPr lang="zh-CN" sz="2800">
                <a:solidFill>
                  <a:schemeClr val="tx1"/>
                </a:solidFill>
                <a:latin typeface="华文中宋" panose="02010600040101010101" pitchFamily="2" charset="-122"/>
                <a:ea typeface="华文中宋" panose="02010600040101010101" pitchFamily="2" charset="-122"/>
                <a:cs typeface="微软雅黑" panose="020B0503020204020204" charset="-122"/>
                <a:sym typeface="+mn-ea"/>
              </a:rPr>
              <a:t>汉代地主田庄经济发展。</a:t>
            </a:r>
            <a:endParaRPr lang="zh-CN" sz="2800">
              <a:solidFill>
                <a:schemeClr val="tx1"/>
              </a:solidFill>
              <a:latin typeface="华文中宋" panose="02010600040101010101" pitchFamily="2" charset="-122"/>
              <a:ea typeface="华文中宋" panose="02010600040101010101" pitchFamily="2" charset="-122"/>
              <a:cs typeface="微软雅黑" panose="020B0503020204020204" charset="-122"/>
            </a:endParaRPr>
          </a:p>
          <a:p>
            <a:endParaRPr lang="zh-CN" altLang="en-US" sz="2800">
              <a:solidFill>
                <a:schemeClr val="tx1"/>
              </a:solidFill>
              <a:latin typeface="华文中宋" panose="02010600040101010101" pitchFamily="2" charset="-122"/>
              <a:ea typeface="华文中宋" panose="02010600040101010101" pitchFamily="2" charset="-122"/>
              <a:cs typeface="微软雅黑" panose="020B0503020204020204" charset="-122"/>
              <a:sym typeface="+mn-ea"/>
            </a:endParaRPr>
          </a:p>
        </p:txBody>
      </p:sp>
      <p:sp>
        <p:nvSpPr>
          <p:cNvPr id="4" name="文本框 3"/>
          <p:cNvSpPr txBox="1"/>
          <p:nvPr/>
        </p:nvSpPr>
        <p:spPr>
          <a:xfrm>
            <a:off x="1807210" y="3232150"/>
            <a:ext cx="7544435" cy="953135"/>
          </a:xfrm>
          <a:prstGeom prst="rect">
            <a:avLst/>
          </a:prstGeom>
          <a:noFill/>
        </p:spPr>
        <p:txBody>
          <a:bodyPr wrap="square" rtlCol="0" anchor="t">
            <a:spAutoFit/>
          </a:bodyPr>
          <a:lstStyle/>
          <a:p>
            <a:pPr indent="0"/>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①冶炼业：东汉太守杜诗发明水力风箱</a:t>
            </a:r>
            <a:r>
              <a:rPr 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水排</a:t>
            </a:r>
            <a:r>
              <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r>
              <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②纺织业：</a:t>
            </a:r>
            <a:r>
              <a:rPr lang="zh-CN" altLang="en-US" sz="2800" noProof="0">
                <a:latin typeface="华文中宋" panose="02010600040101010101" pitchFamily="2" charset="-122"/>
                <a:ea typeface="华文中宋" panose="02010600040101010101" pitchFamily="2" charset="-122"/>
                <a:cs typeface="华文中宋" panose="02010600040101010101" pitchFamily="2" charset="-122"/>
                <a:sym typeface="+mn-ea"/>
              </a:rPr>
              <a:t>纺车纺纱，提花机织出精美丝织品</a:t>
            </a:r>
            <a:endParaRPr lang="zh-CN" altLang="en-US" sz="280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101" name="图片 100"/>
          <p:cNvPicPr/>
          <p:nvPr/>
        </p:nvPicPr>
        <p:blipFill>
          <a:blip r:embed="rId5">
            <a:clrChange>
              <a:clrFrom>
                <a:srgbClr val="F1E5D7">
                  <a:alpha val="100000"/>
                </a:srgbClr>
              </a:clrFrom>
              <a:clrTo>
                <a:srgbClr val="F1E5D7">
                  <a:alpha val="100000"/>
                  <a:alpha val="0"/>
                </a:srgbClr>
              </a:clrTo>
            </a:clrChange>
          </a:blip>
          <a:stretch>
            <a:fillRect/>
          </a:stretch>
        </p:blipFill>
        <p:spPr>
          <a:xfrm>
            <a:off x="8466455" y="4475480"/>
            <a:ext cx="3399790" cy="23825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8" grpId="0"/>
      <p:bldP spid="3" grpId="0"/>
      <p:bldP spid="3" grpId="1"/>
      <p:bldP spid="4" grpId="0"/>
      <p:bldP spid="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413639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五、两汉的经济与文化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aphicFrame>
        <p:nvGraphicFramePr>
          <p:cNvPr id="10" name="表格 7"/>
          <p:cNvGraphicFramePr>
            <a:graphicFrameLocks noGrp="1"/>
          </p:cNvGraphicFramePr>
          <p:nvPr>
            <p:custDataLst>
              <p:tags r:id="rId3"/>
            </p:custDataLst>
          </p:nvPr>
        </p:nvGraphicFramePr>
        <p:xfrm>
          <a:off x="379095" y="1353185"/>
          <a:ext cx="11454130" cy="5286375"/>
        </p:xfrm>
        <a:graphic>
          <a:graphicData uri="http://schemas.openxmlformats.org/drawingml/2006/table">
            <a:tbl>
              <a:tblPr firstRow="1" bandRow="1">
                <a:tableStyleId>{93296810-A885-4BE3-A3E7-6D5BEEA58F35}</a:tableStyleId>
              </a:tblPr>
              <a:tblGrid>
                <a:gridCol w="578485"/>
                <a:gridCol w="916305"/>
                <a:gridCol w="4050030"/>
                <a:gridCol w="5909310"/>
              </a:tblGrid>
              <a:tr h="518160">
                <a:tc gridSpan="2">
                  <a:txBody>
                    <a:bodyPr/>
                    <a:lstStyle/>
                    <a:p>
                      <a:pPr algn="ctr"/>
                      <a:r>
                        <a:rPr lang="zh-CN" altLang="en-US" sz="2800" b="1" smtClean="0">
                          <a:solidFill>
                            <a:schemeClr val="tx1"/>
                          </a:solidFill>
                          <a:latin typeface="华文中宋" panose="02010600040101010101" pitchFamily="2" charset="-122"/>
                          <a:ea typeface="华文中宋" panose="02010600040101010101" pitchFamily="2" charset="-122"/>
                        </a:rPr>
                        <a:t>分类</a:t>
                      </a:r>
                      <a:endParaRPr lang="zh-CN" altLang="en-US" sz="2800" b="1"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内容</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影响</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944880">
                <a:tc rowSpan="2" gridSpan="2">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史学</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rowSpan="2"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tcPr>
                </a:tc>
                <a:tc>
                  <a:txBody>
                    <a:bodyPr/>
                    <a:lstStyle/>
                    <a:p>
                      <a:endParaRPr lang="en-US" altLang="zh-CN" sz="2800" b="0"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518160">
                <a:tc vMerge="1" gridSpan="2">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805815">
                <a:tc gridSpan="2">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文学</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tcPr>
                </a:tc>
                <a:tc>
                  <a:txBody>
                    <a:bodyPr/>
                    <a:lstStyle/>
                    <a:p>
                      <a:endParaRPr lang="zh-CN" altLang="en-US" sz="2800" b="0"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518160">
                <a:tc rowSpan="4">
                  <a:txBody>
                    <a:bodyPr/>
                    <a:lstStyle/>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科</a:t>
                      </a:r>
                      <a:endParaRPr lang="en-US" altLang="zh-CN"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a:t>
                      </a:r>
                      <a:endParaRPr lang="en-US" altLang="zh-CN"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技</a:t>
                      </a:r>
                      <a:endPar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rowSpan="4">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医学</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518160">
                <a:tc vMerge="1">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944880">
                <a:tc vMerge="1">
                  <a:tcPr/>
                </a:tc>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tcPr>
                </a:tc>
                <a:tc>
                  <a:txBody>
                    <a:bodyPr/>
                    <a:lstStyle/>
                    <a:p>
                      <a:endParaRPr lang="en-US" altLang="zh-CN" sz="2800" b="0"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endParaRPr lang="zh-CN" altLang="en-US" sz="2800" b="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518160">
                <a:tc vMerge="1">
                  <a:tcPr/>
                </a:tc>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3">
                        <a:lumMod val="20000"/>
                        <a:lumOff val="80000"/>
                      </a:schemeClr>
                    </a:solid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2800" b="0"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bl>
          </a:graphicData>
        </a:graphic>
      </p:graphicFrame>
      <p:sp>
        <p:nvSpPr>
          <p:cNvPr id="11" name="文本框 10"/>
          <p:cNvSpPr txBox="1"/>
          <p:nvPr/>
        </p:nvSpPr>
        <p:spPr>
          <a:xfrm>
            <a:off x="1939925" y="1852295"/>
            <a:ext cx="3835400"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西汉司马迁：</a:t>
            </a:r>
            <a:r>
              <a:rPr lang="en-US" altLang="zh-CN" sz="2800" smtClean="0">
                <a:latin typeface="华文中宋" panose="02010600040101010101" pitchFamily="2" charset="-122"/>
                <a:ea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sym typeface="+mn-ea"/>
              </a:rPr>
              <a:t>史记</a:t>
            </a:r>
            <a:r>
              <a:rPr lang="en-US" altLang="zh-CN" sz="2800" smtClean="0">
                <a:latin typeface="华文中宋" panose="02010600040101010101" pitchFamily="2" charset="-122"/>
                <a:ea typeface="华文中宋" panose="02010600040101010101" pitchFamily="2" charset="-122"/>
                <a:sym typeface="+mn-ea"/>
              </a:rPr>
              <a:t>》</a:t>
            </a:r>
            <a:endParaRPr lang="en-US" altLang="zh-CN" sz="2800" smtClean="0">
              <a:latin typeface="华文中宋" panose="02010600040101010101" pitchFamily="2" charset="-122"/>
              <a:ea typeface="华文中宋" panose="02010600040101010101" pitchFamily="2" charset="-122"/>
              <a:sym typeface="+mn-ea"/>
            </a:endParaRPr>
          </a:p>
        </p:txBody>
      </p:sp>
      <p:sp>
        <p:nvSpPr>
          <p:cNvPr id="12" name="文本框 11"/>
          <p:cNvSpPr txBox="1"/>
          <p:nvPr/>
        </p:nvSpPr>
        <p:spPr>
          <a:xfrm>
            <a:off x="5846445" y="1849755"/>
            <a:ext cx="6096000" cy="95313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首创纪传体通史体裁，我国第一部纪传体通史</a:t>
            </a:r>
            <a:endParaRPr lang="zh-CN" altLang="en-US" sz="2800">
              <a:latin typeface="华文中宋" panose="02010600040101010101" pitchFamily="2" charset="-122"/>
              <a:ea typeface="华文中宋" panose="02010600040101010101" pitchFamily="2" charset="-122"/>
              <a:sym typeface="+mn-ea"/>
            </a:endParaRPr>
          </a:p>
        </p:txBody>
      </p:sp>
      <p:sp>
        <p:nvSpPr>
          <p:cNvPr id="13" name="文本框 12"/>
          <p:cNvSpPr txBox="1"/>
          <p:nvPr/>
        </p:nvSpPr>
        <p:spPr>
          <a:xfrm>
            <a:off x="2059940" y="2800350"/>
            <a:ext cx="3714750"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东汉</a:t>
            </a:r>
            <a:r>
              <a:rPr lang="zh-CN" altLang="en-US" sz="2800">
                <a:latin typeface="华文中宋" panose="02010600040101010101" pitchFamily="2" charset="-122"/>
                <a:ea typeface="华文中宋" panose="02010600040101010101" pitchFamily="2" charset="-122"/>
                <a:sym typeface="+mn-ea"/>
              </a:rPr>
              <a:t>班</a:t>
            </a:r>
            <a:r>
              <a:rPr lang="zh-CN" altLang="en-US" sz="2800" smtClean="0">
                <a:latin typeface="华文中宋" panose="02010600040101010101" pitchFamily="2" charset="-122"/>
                <a:ea typeface="华文中宋" panose="02010600040101010101" pitchFamily="2" charset="-122"/>
                <a:sym typeface="+mn-ea"/>
              </a:rPr>
              <a:t>固：</a:t>
            </a:r>
            <a:r>
              <a:rPr lang="en-US" altLang="zh-CN" sz="2800" smtClean="0">
                <a:latin typeface="华文中宋" panose="02010600040101010101" pitchFamily="2" charset="-122"/>
                <a:ea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汉书</a:t>
            </a:r>
            <a:r>
              <a:rPr lang="en-US" altLang="zh-CN" sz="2800">
                <a:latin typeface="华文中宋" panose="02010600040101010101" pitchFamily="2" charset="-122"/>
                <a:ea typeface="华文中宋" panose="02010600040101010101" pitchFamily="2" charset="-122"/>
                <a:sym typeface="+mn-ea"/>
              </a:rPr>
              <a:t>》</a:t>
            </a:r>
            <a:endParaRPr lang="en-US" altLang="zh-CN" sz="2800">
              <a:latin typeface="华文中宋" panose="02010600040101010101" pitchFamily="2" charset="-122"/>
              <a:ea typeface="华文中宋" panose="02010600040101010101" pitchFamily="2" charset="-122"/>
              <a:sym typeface="+mn-ea"/>
            </a:endParaRPr>
          </a:p>
        </p:txBody>
      </p:sp>
      <p:sp>
        <p:nvSpPr>
          <p:cNvPr id="14" name="文本框 13"/>
          <p:cNvSpPr txBox="1"/>
          <p:nvPr/>
        </p:nvSpPr>
        <p:spPr>
          <a:xfrm>
            <a:off x="5846445" y="2800350"/>
            <a:ext cx="432943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我国第一部纪传体断代史</a:t>
            </a:r>
            <a:endParaRPr lang="zh-CN" altLang="en-US" sz="2800">
              <a:latin typeface="华文中宋" panose="02010600040101010101" pitchFamily="2" charset="-122"/>
              <a:ea typeface="华文中宋" panose="02010600040101010101" pitchFamily="2" charset="-122"/>
              <a:sym typeface="+mn-ea"/>
            </a:endParaRPr>
          </a:p>
        </p:txBody>
      </p:sp>
      <p:sp>
        <p:nvSpPr>
          <p:cNvPr id="16" name="文本框 15"/>
          <p:cNvSpPr txBox="1"/>
          <p:nvPr/>
        </p:nvSpPr>
        <p:spPr>
          <a:xfrm>
            <a:off x="1873885" y="3407410"/>
            <a:ext cx="609600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汉赋、</a:t>
            </a:r>
            <a:r>
              <a:rPr lang="zh-CN" altLang="en-US" sz="2800" smtClean="0">
                <a:latin typeface="华文中宋" panose="02010600040101010101" pitchFamily="2" charset="-122"/>
                <a:ea typeface="华文中宋" panose="02010600040101010101" pitchFamily="2" charset="-122"/>
                <a:sym typeface="+mn-ea"/>
              </a:rPr>
              <a:t>乐府诗、五言诗</a:t>
            </a:r>
            <a:endParaRPr lang="zh-CN" altLang="en-US" sz="2800" smtClean="0">
              <a:latin typeface="华文中宋" panose="02010600040101010101" pitchFamily="2" charset="-122"/>
              <a:ea typeface="华文中宋" panose="02010600040101010101" pitchFamily="2" charset="-122"/>
              <a:sym typeface="+mn-ea"/>
            </a:endParaRPr>
          </a:p>
        </p:txBody>
      </p:sp>
      <p:sp>
        <p:nvSpPr>
          <p:cNvPr id="17" name="文本框 16"/>
          <p:cNvSpPr txBox="1"/>
          <p:nvPr/>
        </p:nvSpPr>
        <p:spPr>
          <a:xfrm>
            <a:off x="5846445" y="3269615"/>
            <a:ext cx="5986780" cy="95313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铺陈排比，辞藻华丽；反映社会真实情况；语言朴实。</a:t>
            </a:r>
            <a:endParaRPr lang="zh-CN" altLang="en-US" sz="2800">
              <a:latin typeface="华文中宋" panose="02010600040101010101" pitchFamily="2" charset="-122"/>
              <a:ea typeface="华文中宋" panose="02010600040101010101" pitchFamily="2" charset="-122"/>
              <a:sym typeface="+mn-ea"/>
            </a:endParaRPr>
          </a:p>
        </p:txBody>
      </p:sp>
      <p:sp>
        <p:nvSpPr>
          <p:cNvPr id="19" name="文本框 18"/>
          <p:cNvSpPr txBox="1"/>
          <p:nvPr/>
        </p:nvSpPr>
        <p:spPr>
          <a:xfrm>
            <a:off x="2576195" y="4078605"/>
            <a:ext cx="2442210" cy="521970"/>
          </a:xfrm>
          <a:prstGeom prst="rect">
            <a:avLst/>
          </a:prstGeom>
          <a:noFill/>
        </p:spPr>
        <p:txBody>
          <a:bodyPr wrap="square" rtlCol="0" anchor="t">
            <a:spAutoFit/>
          </a:bodyPr>
          <a:lstStyle/>
          <a:p>
            <a:r>
              <a:rPr lang="en-US" altLang="zh-CN" sz="2800" smtClean="0">
                <a:latin typeface="华文中宋" panose="02010600040101010101" pitchFamily="2" charset="-122"/>
                <a:ea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黄帝内经</a:t>
            </a:r>
            <a:r>
              <a:rPr lang="en-US" altLang="zh-CN" sz="2800">
                <a:latin typeface="华文中宋" panose="02010600040101010101" pitchFamily="2" charset="-122"/>
                <a:ea typeface="华文中宋" panose="02010600040101010101" pitchFamily="2" charset="-122"/>
                <a:sym typeface="+mn-ea"/>
              </a:rPr>
              <a:t>》</a:t>
            </a:r>
            <a:endParaRPr lang="en-US" altLang="zh-CN" sz="2800">
              <a:latin typeface="华文中宋" panose="02010600040101010101" pitchFamily="2" charset="-122"/>
              <a:ea typeface="华文中宋" panose="02010600040101010101" pitchFamily="2" charset="-122"/>
              <a:sym typeface="+mn-ea"/>
            </a:endParaRPr>
          </a:p>
        </p:txBody>
      </p:sp>
      <p:sp>
        <p:nvSpPr>
          <p:cNvPr id="20" name="文本框 19"/>
          <p:cNvSpPr txBox="1"/>
          <p:nvPr/>
        </p:nvSpPr>
        <p:spPr>
          <a:xfrm>
            <a:off x="5846445" y="4120515"/>
            <a:ext cx="409892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奠定了中医理论的基础</a:t>
            </a:r>
            <a:endParaRPr lang="zh-CN" altLang="en-US" sz="2800">
              <a:latin typeface="华文中宋" panose="02010600040101010101" pitchFamily="2" charset="-122"/>
              <a:ea typeface="华文中宋" panose="02010600040101010101" pitchFamily="2" charset="-122"/>
              <a:sym typeface="+mn-ea"/>
            </a:endParaRPr>
          </a:p>
        </p:txBody>
      </p:sp>
      <p:sp>
        <p:nvSpPr>
          <p:cNvPr id="21" name="文本框 20"/>
          <p:cNvSpPr txBox="1"/>
          <p:nvPr/>
        </p:nvSpPr>
        <p:spPr>
          <a:xfrm>
            <a:off x="2422525" y="4642485"/>
            <a:ext cx="2749550" cy="521970"/>
          </a:xfrm>
          <a:prstGeom prst="rect">
            <a:avLst/>
          </a:prstGeom>
          <a:noFill/>
        </p:spPr>
        <p:txBody>
          <a:bodyPr wrap="square" rtlCol="0" anchor="t">
            <a:spAutoFit/>
          </a:bodyPr>
          <a:lstStyle/>
          <a:p>
            <a:r>
              <a:rPr lang="en-US" altLang="zh-CN" sz="2800" smtClean="0">
                <a:latin typeface="华文中宋" panose="02010600040101010101" pitchFamily="2" charset="-122"/>
                <a:ea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神农本草经</a:t>
            </a:r>
            <a:r>
              <a:rPr lang="en-US" altLang="zh-CN" sz="2800">
                <a:latin typeface="华文中宋" panose="02010600040101010101" pitchFamily="2" charset="-122"/>
                <a:ea typeface="华文中宋" panose="02010600040101010101" pitchFamily="2" charset="-122"/>
                <a:sym typeface="+mn-ea"/>
              </a:rPr>
              <a:t>》</a:t>
            </a:r>
            <a:endParaRPr lang="en-US" altLang="zh-CN" sz="2800">
              <a:latin typeface="华文中宋" panose="02010600040101010101" pitchFamily="2" charset="-122"/>
              <a:ea typeface="华文中宋" panose="02010600040101010101" pitchFamily="2" charset="-122"/>
              <a:sym typeface="+mn-ea"/>
            </a:endParaRPr>
          </a:p>
        </p:txBody>
      </p:sp>
      <p:sp>
        <p:nvSpPr>
          <p:cNvPr id="22" name="文本框 21"/>
          <p:cNvSpPr txBox="1"/>
          <p:nvPr/>
        </p:nvSpPr>
        <p:spPr>
          <a:xfrm>
            <a:off x="5846445" y="4600575"/>
            <a:ext cx="5097145"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是中国古代第一部药物学专著</a:t>
            </a:r>
            <a:endParaRPr lang="zh-CN" altLang="en-US" sz="2800">
              <a:latin typeface="华文中宋" panose="02010600040101010101" pitchFamily="2" charset="-122"/>
              <a:ea typeface="华文中宋" panose="02010600040101010101" pitchFamily="2" charset="-122"/>
              <a:sym typeface="+mn-ea"/>
            </a:endParaRPr>
          </a:p>
        </p:txBody>
      </p:sp>
      <p:sp>
        <p:nvSpPr>
          <p:cNvPr id="24" name="文本框 23"/>
          <p:cNvSpPr txBox="1"/>
          <p:nvPr/>
        </p:nvSpPr>
        <p:spPr>
          <a:xfrm>
            <a:off x="1939925" y="5264150"/>
            <a:ext cx="4559935"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张仲景：</a:t>
            </a:r>
            <a:r>
              <a:rPr lang="en-US" altLang="zh-CN" sz="2800" smtClean="0">
                <a:latin typeface="华文中宋" panose="02010600040101010101" pitchFamily="2" charset="-122"/>
                <a:ea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sym typeface="+mn-ea"/>
              </a:rPr>
              <a:t>伤寒杂病论</a:t>
            </a:r>
            <a:r>
              <a:rPr lang="en-US" altLang="zh-CN" sz="2800" smtClean="0">
                <a:latin typeface="华文中宋" panose="02010600040101010101" pitchFamily="2" charset="-122"/>
                <a:ea typeface="华文中宋" panose="02010600040101010101" pitchFamily="2" charset="-122"/>
                <a:sym typeface="+mn-ea"/>
              </a:rPr>
              <a:t>》</a:t>
            </a:r>
            <a:endParaRPr lang="en-US" altLang="zh-CN" sz="2800" smtClean="0">
              <a:latin typeface="华文中宋" panose="02010600040101010101" pitchFamily="2" charset="-122"/>
              <a:ea typeface="华文中宋" panose="02010600040101010101" pitchFamily="2" charset="-122"/>
              <a:sym typeface="+mn-ea"/>
            </a:endParaRPr>
          </a:p>
        </p:txBody>
      </p:sp>
      <p:sp>
        <p:nvSpPr>
          <p:cNvPr id="25" name="文本框 24"/>
          <p:cNvSpPr txBox="1"/>
          <p:nvPr/>
        </p:nvSpPr>
        <p:spPr>
          <a:xfrm>
            <a:off x="5846445" y="5179060"/>
            <a:ext cx="6096000" cy="95313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被誉为“医圣”，奠定中医临床学基础</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6" name="文本框 25"/>
          <p:cNvSpPr txBox="1"/>
          <p:nvPr/>
        </p:nvSpPr>
        <p:spPr>
          <a:xfrm>
            <a:off x="1939925" y="6117590"/>
            <a:ext cx="3834765" cy="521970"/>
          </a:xfrm>
          <a:prstGeom prst="rect">
            <a:avLst/>
          </a:prstGeom>
          <a:noFill/>
        </p:spPr>
        <p:txBody>
          <a:bodyPr wrap="square" rtlCol="0" anchor="t">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800" smtClean="0">
                <a:latin typeface="华文中宋" panose="02010600040101010101" pitchFamily="2" charset="-122"/>
                <a:ea typeface="华文中宋" panose="02010600040101010101" pitchFamily="2" charset="-122"/>
                <a:sym typeface="+mn-ea"/>
              </a:rPr>
              <a:t>华佗：麻沸散、</a:t>
            </a:r>
            <a:r>
              <a:rPr lang="zh-CN" altLang="zh-CN" sz="2800" ker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五禽戏</a:t>
            </a:r>
            <a:endParaRPr lang="zh-CN" altLang="zh-CN" sz="2800" kern="0"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7" name="文本框 26"/>
          <p:cNvSpPr txBox="1"/>
          <p:nvPr/>
        </p:nvSpPr>
        <p:spPr>
          <a:xfrm>
            <a:off x="5846445" y="6117590"/>
            <a:ext cx="4779010" cy="521970"/>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精通外科手术、健身方法</a:t>
            </a:r>
            <a:endParaRPr lang="zh-CN" altLang="en-US" sz="2800">
              <a:latin typeface="华文中宋" panose="02010600040101010101" pitchFamily="2" charset="-122"/>
              <a:ea typeface="华文中宋" panose="02010600040101010101" pitchFamily="2" charset="-122"/>
              <a:sym typeface="+mn-ea"/>
            </a:endParaRPr>
          </a:p>
        </p:txBody>
      </p:sp>
      <p:sp>
        <p:nvSpPr>
          <p:cNvPr id="28" name="文本框 27"/>
          <p:cNvSpPr txBox="1"/>
          <p:nvPr/>
        </p:nvSpPr>
        <p:spPr>
          <a:xfrm>
            <a:off x="161290" y="831215"/>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（二）两汉时期的文化</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6" grpId="0"/>
      <p:bldP spid="16" grpId="1"/>
      <p:bldP spid="19" grpId="0"/>
      <p:bldP spid="19" grpId="1"/>
      <p:bldP spid="20" grpId="0"/>
      <p:bldP spid="20" grpId="1"/>
      <p:bldP spid="21" grpId="0"/>
      <p:bldP spid="21" grpId="1"/>
      <p:bldP spid="22" grpId="0"/>
      <p:bldP spid="22" grpId="1"/>
      <p:bldP spid="24" grpId="0"/>
      <p:bldP spid="24" grpId="1"/>
      <p:bldP spid="25" grpId="0"/>
      <p:bldP spid="25" grpId="1"/>
      <p:bldP spid="26" grpId="0"/>
      <p:bldP spid="26" grpId="1"/>
      <p:bldP spid="27" grpId="0"/>
      <p:bldP spid="27" grpId="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graphicFrame>
        <p:nvGraphicFramePr>
          <p:cNvPr id="10" name="表格 7"/>
          <p:cNvGraphicFramePr>
            <a:graphicFrameLocks noGrp="1"/>
          </p:cNvGraphicFramePr>
          <p:nvPr>
            <p:custDataLst>
              <p:tags r:id="rId2"/>
            </p:custDataLst>
          </p:nvPr>
        </p:nvGraphicFramePr>
        <p:xfrm>
          <a:off x="457200" y="1408430"/>
          <a:ext cx="11310620" cy="3037840"/>
        </p:xfrm>
        <a:graphic>
          <a:graphicData uri="http://schemas.openxmlformats.org/drawingml/2006/table">
            <a:tbl>
              <a:tblPr firstRow="1" bandRow="1">
                <a:tableStyleId>{93296810-A885-4BE3-A3E7-6D5BEEA58F35}</a:tableStyleId>
              </a:tblPr>
              <a:tblGrid>
                <a:gridCol w="571500"/>
                <a:gridCol w="1321435"/>
                <a:gridCol w="3769360"/>
                <a:gridCol w="5648325"/>
              </a:tblGrid>
              <a:tr h="457200">
                <a:tc gridSpan="2">
                  <a:txBody>
                    <a:bodyPr/>
                    <a:lstStyle/>
                    <a:p>
                      <a:pPr algn="ctr"/>
                      <a:r>
                        <a:rPr lang="zh-CN" altLang="en-US" sz="2800" b="1" smtClean="0">
                          <a:solidFill>
                            <a:schemeClr val="tx1"/>
                          </a:solidFill>
                          <a:latin typeface="华文中宋" panose="02010600040101010101" pitchFamily="2" charset="-122"/>
                          <a:ea typeface="华文中宋" panose="02010600040101010101" pitchFamily="2" charset="-122"/>
                        </a:rPr>
                        <a:t>分类</a:t>
                      </a:r>
                      <a:endParaRPr lang="zh-CN" altLang="en-US" sz="2800" b="1" smtClean="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内容</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影响</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965200">
                <a:tc rowSpan="4">
                  <a:txBody>
                    <a:bodyPr/>
                    <a:lstStyle/>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科</a:t>
                      </a:r>
                      <a:endParaRPr lang="en-US" altLang="zh-CN"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a:t>
                      </a:r>
                      <a:endParaRPr lang="en-US" altLang="zh-CN"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lgn="ctr"/>
                      <a:r>
                        <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技</a:t>
                      </a:r>
                      <a:endParaRPr lang="zh-CN" altLang="en-US" sz="2800" b="1" smtClean="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pPr algn="ctr"/>
                      <a:r>
                        <a:rPr lang="zh-CN" altLang="en-US" sz="2800" b="1">
                          <a:solidFill>
                            <a:schemeClr val="tx1"/>
                          </a:solidFill>
                          <a:latin typeface="华文中宋" panose="02010600040101010101" pitchFamily="2" charset="-122"/>
                          <a:ea typeface="华文中宋" panose="02010600040101010101" pitchFamily="2" charset="-122"/>
                        </a:rPr>
                        <a:t>数学</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c>
                  <a:txBody>
                    <a:bodyPr/>
                    <a:lstStyle/>
                    <a:p>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noFill/>
                  </a:tcPr>
                </a:tc>
              </a:tr>
              <a:tr h="4572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800" b="1">
                          <a:solidFill>
                            <a:schemeClr val="tx1"/>
                          </a:solidFill>
                          <a:latin typeface="华文中宋" panose="02010600040101010101" pitchFamily="2" charset="-122"/>
                          <a:ea typeface="华文中宋" panose="02010600040101010101" pitchFamily="2" charset="-122"/>
                        </a:rPr>
                        <a:t>造纸术</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zh-CN" altLang="en-US"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16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800" b="1">
                          <a:solidFill>
                            <a:schemeClr val="tx1"/>
                          </a:solidFill>
                          <a:latin typeface="华文中宋" panose="02010600040101010101" pitchFamily="2" charset="-122"/>
                          <a:ea typeface="华文中宋" panose="02010600040101010101" pitchFamily="2" charset="-122"/>
                        </a:rPr>
                        <a:t>农学</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buNone/>
                      </a:pPr>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800" b="1">
                          <a:solidFill>
                            <a:schemeClr val="tx1"/>
                          </a:solidFill>
                          <a:latin typeface="华文中宋" panose="02010600040101010101" pitchFamily="2" charset="-122"/>
                          <a:ea typeface="华文中宋" panose="02010600040101010101" pitchFamily="2" charset="-122"/>
                        </a:rPr>
                        <a:t>其他</a:t>
                      </a:r>
                      <a:endParaRPr lang="zh-CN" altLang="en-US" sz="2800" b="1">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buNone/>
                      </a:pPr>
                      <a:endParaRPr lang="en-US" altLang="zh-CN" sz="2800" b="0">
                        <a:solidFill>
                          <a:schemeClr val="tx1"/>
                        </a:solidFill>
                        <a:latin typeface="华文中宋" panose="02010600040101010101" pitchFamily="2" charset="-122"/>
                        <a:ea typeface="华文中宋" panose="0201060004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custDataLst>
              <p:tags r:id="rId3"/>
            </p:custDataLst>
          </p:nvPr>
        </p:nvSpPr>
        <p:spPr>
          <a:xfrm>
            <a:off x="2817495" y="1870710"/>
            <a:ext cx="2771775" cy="521970"/>
          </a:xfrm>
          <a:prstGeom prst="rect">
            <a:avLst/>
          </a:prstGeom>
          <a:noFill/>
        </p:spPr>
        <p:txBody>
          <a:bodyPr wrap="square" rtlCol="0" anchor="t">
            <a:spAutoFit/>
          </a:bodyPr>
          <a:lstStyle/>
          <a:p>
            <a:r>
              <a:rPr lang="en-US" altLang="zh-CN" sz="2800">
                <a:latin typeface="华文中宋" panose="02010600040101010101" pitchFamily="2" charset="-122"/>
                <a:ea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sym typeface="+mn-ea"/>
              </a:rPr>
              <a:t>九章算术</a:t>
            </a:r>
            <a:r>
              <a:rPr lang="en-US" altLang="zh-CN" sz="2800">
                <a:latin typeface="华文中宋" panose="02010600040101010101" pitchFamily="2" charset="-122"/>
                <a:ea typeface="华文中宋" panose="02010600040101010101" pitchFamily="2" charset="-122"/>
                <a:sym typeface="+mn-ea"/>
              </a:rPr>
              <a:t>》</a:t>
            </a:r>
            <a:endParaRPr lang="en-US" altLang="zh-CN" sz="2800">
              <a:latin typeface="华文中宋" panose="02010600040101010101" pitchFamily="2" charset="-122"/>
              <a:ea typeface="华文中宋" panose="02010600040101010101" pitchFamily="2" charset="-122"/>
              <a:sym typeface="+mn-ea"/>
            </a:endParaRPr>
          </a:p>
        </p:txBody>
      </p:sp>
      <p:sp>
        <p:nvSpPr>
          <p:cNvPr id="4" name="文本框 3"/>
          <p:cNvSpPr txBox="1"/>
          <p:nvPr>
            <p:custDataLst>
              <p:tags r:id="rId4"/>
            </p:custDataLst>
          </p:nvPr>
        </p:nvSpPr>
        <p:spPr>
          <a:xfrm>
            <a:off x="6096000" y="1870710"/>
            <a:ext cx="5847080" cy="953135"/>
          </a:xfrm>
          <a:prstGeom prst="rect">
            <a:avLst/>
          </a:prstGeom>
          <a:noFill/>
        </p:spPr>
        <p:txBody>
          <a:bodyPr wrap="square" rtlCol="0" anchor="t">
            <a:spAutoFit/>
          </a:bodyPr>
          <a:lstStyle/>
          <a:p>
            <a:r>
              <a:rPr lang="zh-CN" altLang="en-US" sz="2800">
                <a:latin typeface="华文中宋" panose="02010600040101010101" pitchFamily="2" charset="-122"/>
                <a:ea typeface="华文中宋" panose="02010600040101010101" pitchFamily="2" charset="-122"/>
                <a:sym typeface="+mn-ea"/>
              </a:rPr>
              <a:t>中国数学史乃至世界数学史占有重要地位</a:t>
            </a:r>
            <a:endParaRPr lang="zh-CN" altLang="en-US" sz="2800">
              <a:latin typeface="华文中宋" panose="02010600040101010101" pitchFamily="2" charset="-122"/>
              <a:ea typeface="华文中宋" panose="02010600040101010101" pitchFamily="2" charset="-122"/>
              <a:sym typeface="+mn-ea"/>
            </a:endParaRPr>
          </a:p>
        </p:txBody>
      </p:sp>
      <p:sp>
        <p:nvSpPr>
          <p:cNvPr id="5" name="文本框 4"/>
          <p:cNvSpPr txBox="1"/>
          <p:nvPr>
            <p:custDataLst>
              <p:tags r:id="rId5"/>
            </p:custDataLst>
          </p:nvPr>
        </p:nvSpPr>
        <p:spPr>
          <a:xfrm>
            <a:off x="2203450" y="3371215"/>
            <a:ext cx="6096000" cy="521970"/>
          </a:xfrm>
          <a:prstGeom prst="rect">
            <a:avLst/>
          </a:prstGeom>
          <a:noFill/>
        </p:spPr>
        <p:txBody>
          <a:bodyPr wrap="square" rtlCol="0" anchor="t">
            <a:spAutoFit/>
          </a:bodyPr>
          <a:lstStyle/>
          <a:p>
            <a:r>
              <a:rPr lang="en-US" altLang="zh-CN" sz="2800" smtClean="0">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smtClean="0">
                <a:latin typeface="华文中宋" panose="02010600040101010101" pitchFamily="2" charset="-122"/>
                <a:ea typeface="华文中宋" panose="02010600040101010101" pitchFamily="2" charset="-122"/>
                <a:cs typeface="黑体" panose="02010609060101010101" pitchFamily="49" charset="-122"/>
                <a:sym typeface="+mn-ea"/>
              </a:rPr>
              <a:t>氾胜之书</a:t>
            </a:r>
            <a:r>
              <a:rPr lang="en-US" altLang="zh-CN" sz="2800" smtClean="0">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smtClean="0">
                <a:latin typeface="华文中宋" panose="02010600040101010101" pitchFamily="2" charset="-122"/>
                <a:ea typeface="华文中宋" panose="02010600040101010101" pitchFamily="2" charset="-122"/>
                <a:cs typeface="黑体" panose="02010609060101010101" pitchFamily="49" charset="-122"/>
                <a:sym typeface="+mn-ea"/>
              </a:rPr>
              <a:t>；</a:t>
            </a:r>
            <a:r>
              <a:rPr lang="en-US" altLang="zh-CN" sz="2800" smtClean="0">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smtClean="0">
                <a:latin typeface="华文中宋" panose="02010600040101010101" pitchFamily="2" charset="-122"/>
                <a:ea typeface="华文中宋" panose="02010600040101010101" pitchFamily="2" charset="-122"/>
                <a:cs typeface="黑体" panose="02010609060101010101" pitchFamily="49" charset="-122"/>
                <a:sym typeface="+mn-ea"/>
              </a:rPr>
              <a:t>四民月令</a:t>
            </a:r>
            <a:r>
              <a:rPr lang="en-US" altLang="zh-CN" sz="2800" smtClean="0">
                <a:latin typeface="华文中宋" panose="02010600040101010101" pitchFamily="2" charset="-122"/>
                <a:ea typeface="华文中宋" panose="02010600040101010101" pitchFamily="2" charset="-122"/>
                <a:cs typeface="黑体" panose="02010609060101010101" pitchFamily="49" charset="-122"/>
                <a:sym typeface="+mn-ea"/>
              </a:rPr>
              <a:t>》</a:t>
            </a:r>
            <a:endParaRPr lang="en-US" altLang="zh-CN" sz="2800" smtClean="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6" name="文本框 5"/>
          <p:cNvSpPr txBox="1"/>
          <p:nvPr>
            <p:custDataLst>
              <p:tags r:id="rId6"/>
            </p:custDataLst>
          </p:nvPr>
        </p:nvSpPr>
        <p:spPr>
          <a:xfrm>
            <a:off x="2672080" y="2910205"/>
            <a:ext cx="3775075"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蔡伦改进造纸术</a:t>
            </a:r>
            <a:endParaRPr lang="zh-CN" altLang="en-US" sz="2800" smtClean="0">
              <a:latin typeface="华文中宋" panose="02010600040101010101" pitchFamily="2" charset="-122"/>
              <a:ea typeface="华文中宋" panose="02010600040101010101" pitchFamily="2" charset="-122"/>
              <a:sym typeface="+mn-ea"/>
            </a:endParaRPr>
          </a:p>
        </p:txBody>
      </p:sp>
      <p:sp>
        <p:nvSpPr>
          <p:cNvPr id="7" name="文本框 6"/>
          <p:cNvSpPr txBox="1"/>
          <p:nvPr>
            <p:custDataLst>
              <p:tags r:id="rId7"/>
            </p:custDataLst>
          </p:nvPr>
        </p:nvSpPr>
        <p:spPr>
          <a:xfrm>
            <a:off x="6096000" y="2854325"/>
            <a:ext cx="6096000" cy="521970"/>
          </a:xfrm>
          <a:prstGeom prst="rect">
            <a:avLst/>
          </a:prstGeom>
          <a:noFill/>
        </p:spPr>
        <p:txBody>
          <a:bodyPr wrap="square" rtlCol="0" anchor="t">
            <a:spAutoFit/>
          </a:bodyPr>
          <a:lstStyle/>
          <a:p>
            <a:r>
              <a:rPr lang="zh-CN" altLang="en-US" sz="2800" smtClean="0">
                <a:latin typeface="华文中宋" panose="02010600040101010101" pitchFamily="2" charset="-122"/>
                <a:ea typeface="华文中宋" panose="02010600040101010101" pitchFamily="2" charset="-122"/>
                <a:sym typeface="+mn-ea"/>
              </a:rPr>
              <a:t>促进中国、世界文化的传播和发展</a:t>
            </a:r>
            <a:endParaRPr lang="zh-CN" altLang="en-US" sz="2800" smtClean="0">
              <a:latin typeface="华文中宋" panose="02010600040101010101" pitchFamily="2" charset="-122"/>
              <a:ea typeface="华文中宋" panose="02010600040101010101" pitchFamily="2" charset="-122"/>
              <a:sym typeface="+mn-ea"/>
            </a:endParaRPr>
          </a:p>
        </p:txBody>
      </p:sp>
      <p:sp>
        <p:nvSpPr>
          <p:cNvPr id="8" name="文本框 7"/>
          <p:cNvSpPr txBox="1"/>
          <p:nvPr>
            <p:custDataLst>
              <p:tags r:id="rId8"/>
            </p:custDataLst>
          </p:nvPr>
        </p:nvSpPr>
        <p:spPr>
          <a:xfrm>
            <a:off x="2203450" y="3924300"/>
            <a:ext cx="9564370" cy="521970"/>
          </a:xfrm>
          <a:prstGeom prst="rect">
            <a:avLst/>
          </a:prstGeom>
          <a:noFill/>
        </p:spPr>
        <p:txBody>
          <a:bodyPr wrap="square" rtlCol="0" anchor="t">
            <a:spAutoFit/>
          </a:bodyPr>
          <a:lstStyle/>
          <a:p>
            <a:r>
              <a:rPr lang="en-US" altLang="zh-CN" sz="2800" smtClean="0">
                <a:latin typeface="华文中宋" panose="02010600040101010101" pitchFamily="2" charset="-122"/>
                <a:ea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sym typeface="+mn-ea"/>
              </a:rPr>
              <a:t>周髀算经</a:t>
            </a:r>
            <a:r>
              <a:rPr lang="en-US" altLang="zh-CN" sz="2800" smtClean="0">
                <a:latin typeface="华文中宋" panose="02010600040101010101" pitchFamily="2" charset="-122"/>
                <a:ea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sym typeface="+mn-ea"/>
              </a:rPr>
              <a:t>；东汉张衡：发明候风地动仪，著</a:t>
            </a:r>
            <a:r>
              <a:rPr lang="en-US" altLang="zh-CN" sz="2800" smtClean="0">
                <a:latin typeface="华文中宋" panose="02010600040101010101" pitchFamily="2" charset="-122"/>
                <a:ea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sym typeface="+mn-ea"/>
              </a:rPr>
              <a:t>灵宪</a:t>
            </a:r>
            <a:r>
              <a:rPr lang="en-US" altLang="zh-CN" sz="2800" smtClean="0">
                <a:latin typeface="华文中宋" panose="02010600040101010101" pitchFamily="2" charset="-122"/>
                <a:ea typeface="华文中宋" panose="02010600040101010101" pitchFamily="2" charset="-122"/>
                <a:sym typeface="+mn-ea"/>
              </a:rPr>
              <a:t>》</a:t>
            </a:r>
            <a:endParaRPr lang="en-US" altLang="zh-CN" sz="2800" smtClean="0">
              <a:latin typeface="华文中宋" panose="02010600040101010101" pitchFamily="2" charset="-122"/>
              <a:ea typeface="华文中宋" panose="02010600040101010101" pitchFamily="2" charset="-122"/>
              <a:sym typeface="+mn-ea"/>
            </a:endParaRPr>
          </a:p>
        </p:txBody>
      </p:sp>
      <p:sp>
        <p:nvSpPr>
          <p:cNvPr id="11" name="矩形 10"/>
          <p:cNvSpPr/>
          <p:nvPr>
            <p:custDataLst>
              <p:tags r:id="rId9"/>
            </p:custDataLst>
          </p:nvPr>
        </p:nvSpPr>
        <p:spPr>
          <a:xfrm>
            <a:off x="382905" y="4602480"/>
            <a:ext cx="7360920" cy="485775"/>
          </a:xfrm>
          <a:prstGeom prst="rect">
            <a:avLst/>
          </a:prstGeom>
          <a:solidFill>
            <a:srgbClr val="847178"/>
          </a:solidFill>
          <a:effectLst>
            <a:outerShdw blurRad="50800" dist="38100" dir="2700000" algn="tl" rotWithShape="0">
              <a:prstClr val="black">
                <a:alpha val="40000"/>
              </a:prstClr>
            </a:outerShdw>
          </a:effectLst>
        </p:spPr>
        <p:txBody>
          <a:bodyPr vert="horz" wrap="square" lIns="90170" tIns="46990" rIns="90170" bIns="46990" rtlCol="0" anchor="t" anchorCtr="0">
            <a:noAutofit/>
          </a:bodyPr>
          <a:lstStyle/>
          <a:p>
            <a:pPr lvl="0" algn="l">
              <a:lnSpc>
                <a:spcPct val="90000"/>
              </a:lnSpc>
              <a:buClrTx/>
              <a:buSzTx/>
              <a:buFontTx/>
            </a:pPr>
            <a:r>
              <a:rPr lang="zh-CN" altLang="en-US" sz="2800" b="1" spc="200">
                <a:solidFill>
                  <a:schemeClr val="bg1"/>
                </a:solidFill>
                <a:effectLst>
                  <a:outerShdw blurRad="38100" dist="38100" dir="2700000" algn="tl">
                    <a:srgbClr val="000000">
                      <a:alpha val="43137"/>
                    </a:srgbClr>
                  </a:outerShdw>
                </a:effectLst>
                <a:uFillTx/>
                <a:latin typeface="华文中宋" panose="02010600040101010101" pitchFamily="2" charset="-122"/>
                <a:ea typeface="华文中宋" panose="02010600040101010101" pitchFamily="2" charset="-122"/>
                <a:cs typeface="+mj-cs"/>
                <a:sym typeface="+mn-ea"/>
              </a:rPr>
              <a:t>思考：两汉文化成就与大一统之间的关系？</a:t>
            </a:r>
            <a:endParaRPr lang="zh-CN" altLang="en-US" sz="2800" b="1" spc="200">
              <a:solidFill>
                <a:schemeClr val="bg1"/>
              </a:solidFill>
              <a:effectLst>
                <a:outerShdw blurRad="38100" dist="38100" dir="2700000" algn="tl">
                  <a:srgbClr val="000000">
                    <a:alpha val="43137"/>
                  </a:srgbClr>
                </a:outerShdw>
              </a:effectLst>
              <a:uFillTx/>
              <a:latin typeface="华文中宋" panose="02010600040101010101" pitchFamily="2" charset="-122"/>
              <a:ea typeface="华文中宋" panose="02010600040101010101" pitchFamily="2" charset="-122"/>
              <a:cs typeface="+mj-cs"/>
              <a:sym typeface="+mn-ea"/>
            </a:endParaRPr>
          </a:p>
        </p:txBody>
      </p:sp>
      <p:sp>
        <p:nvSpPr>
          <p:cNvPr id="12" name="文本框 11"/>
          <p:cNvSpPr txBox="1"/>
          <p:nvPr/>
        </p:nvSpPr>
        <p:spPr>
          <a:xfrm>
            <a:off x="382905" y="5035550"/>
            <a:ext cx="11384915" cy="1124585"/>
          </a:xfrm>
          <a:prstGeom prst="rect">
            <a:avLst/>
          </a:prstGeom>
          <a:noFill/>
        </p:spPr>
        <p:txBody>
          <a:bodyPr wrap="square" rtlCol="0" anchor="t">
            <a:spAutoFit/>
          </a:bodyPr>
          <a:lstStyle/>
          <a:p>
            <a:pPr>
              <a:lnSpc>
                <a:spcPct val="120000"/>
              </a:lnSpc>
            </a:pPr>
            <a:r>
              <a:rPr lang="zh-CN" altLang="en-US" sz="2800">
                <a:latin typeface="华文中宋" panose="02010600040101010101" pitchFamily="2" charset="-122"/>
                <a:ea typeface="华文中宋" panose="02010600040101010101" pitchFamily="2" charset="-122"/>
                <a:sym typeface="+mn-ea"/>
              </a:rPr>
              <a:t>国家统一、政局稳定、经济发展、民族融合、中外交流的大一统局面之下，两汉人民创造了灿烂的文化。</a:t>
            </a:r>
            <a:endParaRPr lang="zh-CN" altLang="en-US" sz="2800">
              <a:latin typeface="华文中宋" panose="02010600040101010101" pitchFamily="2" charset="-122"/>
              <a:ea typeface="华文中宋" panose="02010600040101010101" pitchFamily="2" charset="-122"/>
              <a:sym typeface="+mn-ea"/>
            </a:endParaRPr>
          </a:p>
        </p:txBody>
      </p:sp>
      <p:sp>
        <p:nvSpPr>
          <p:cNvPr id="26" name="文本框 25"/>
          <p:cNvSpPr txBox="1"/>
          <p:nvPr>
            <p:custDataLst>
              <p:tags r:id="rId10"/>
            </p:custDataLst>
          </p:nvPr>
        </p:nvSpPr>
        <p:spPr>
          <a:xfrm>
            <a:off x="1455420" y="6095365"/>
            <a:ext cx="8887460" cy="521970"/>
          </a:xfrm>
          <a:prstGeom prst="rect">
            <a:avLst/>
          </a:prstGeom>
          <a:solidFill>
            <a:srgbClr val="C00000"/>
          </a:solidFill>
          <a:ln>
            <a:noFill/>
          </a:ln>
          <a:effectLst>
            <a:outerShdw blurRad="50800" dist="38100" dir="2700000" algn="tl" rotWithShape="0">
              <a:prstClr val="black">
                <a:alpha val="40000"/>
              </a:prstClr>
            </a:outerShdw>
          </a:effectLst>
        </p:spPr>
        <p:txBody>
          <a:bodyPr wrap="square" rtlCol="0">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启示：一定时期的文化是一定时期政治、经济的反映</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圆角矩形 12"/>
          <p:cNvSpPr/>
          <p:nvPr>
            <p:custDataLst>
              <p:tags r:id="rId11"/>
            </p:custDataLst>
          </p:nvPr>
        </p:nvSpPr>
        <p:spPr>
          <a:xfrm>
            <a:off x="379095" y="339090"/>
            <a:ext cx="413639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五、两汉的经济与文化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8" name="文本框 27"/>
          <p:cNvSpPr txBox="1"/>
          <p:nvPr>
            <p:custDataLst>
              <p:tags r:id="rId12"/>
            </p:custDataLst>
          </p:nvPr>
        </p:nvSpPr>
        <p:spPr>
          <a:xfrm>
            <a:off x="161290" y="831215"/>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（二）两汉时期的文化</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P spid="11" grpId="0" animBg="1"/>
      <p:bldP spid="11" grpId="1" animBg="1"/>
      <p:bldP spid="12" grpId="0"/>
      <p:bldP spid="12" grpId="1"/>
      <p:bldP spid="26" grpId="0" animBg="1"/>
      <p:bldP spid="2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课程总结</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379095" y="974725"/>
            <a:ext cx="415353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ct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、汉代官僚体制的特点</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aphicFrame>
        <p:nvGraphicFramePr>
          <p:cNvPr id="4" name="表格 3"/>
          <p:cNvGraphicFramePr/>
          <p:nvPr>
            <p:custDataLst>
              <p:tags r:id="rId3"/>
            </p:custDataLst>
          </p:nvPr>
        </p:nvGraphicFramePr>
        <p:xfrm>
          <a:off x="379095" y="1651635"/>
          <a:ext cx="11299190" cy="4330065"/>
        </p:xfrm>
        <a:graphic>
          <a:graphicData uri="http://schemas.openxmlformats.org/drawingml/2006/table">
            <a:tbl>
              <a:tblPr firstRow="1" bandRow="1">
                <a:tableStyleId>{5C22544A-7EE6-4342-B048-85BDC9FD1C3A}</a:tableStyleId>
              </a:tblPr>
              <a:tblGrid>
                <a:gridCol w="1555750"/>
                <a:gridCol w="9743440"/>
              </a:tblGrid>
              <a:tr h="1269365">
                <a:tc>
                  <a:txBody>
                    <a:bodyPr/>
                    <a:lstStyle/>
                    <a:p>
                      <a:pPr algn="ctr">
                        <a:buNone/>
                      </a:pP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endParaRPr>
                    </a:p>
                    <a:p>
                      <a:pPr algn="ctr">
                        <a:buNone/>
                      </a:pPr>
                      <a:r>
                        <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rPr>
                        <a:t>布衣将相</a:t>
                      </a: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endParaRPr>
                    </a:p>
                    <a:p>
                      <a:pPr algn="ctr">
                        <a:buNone/>
                      </a:pP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是指西汉开国功臣授官将相的，绝大多数“起自布衣”，这些人大都没有贵族头衔，称之为“布衣将相”。这既是对秦末农民起义结果的承认，也是削弱贵族势力的必然产物。</a:t>
                      </a:r>
                      <a:endPar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78205">
                <a:tc>
                  <a:txBody>
                    <a:bodyPr/>
                    <a:lstStyle/>
                    <a:p>
                      <a:pPr algn="ctr">
                        <a:buNone/>
                      </a:pPr>
                      <a:r>
                        <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rPr>
                        <a:t>重视母族亲属关系</a:t>
                      </a: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cs typeface="Times New Roman" panose="02020603050405020304"/>
                          <a:sym typeface="+mn-ea"/>
                        </a:rPr>
                        <a:t>汉代皇室的母族势力受到了充分的重视，西汉出现了吕后暴政和窦太后的专权，东汉出现了外戚干政的局面，这些都是母族势力强大的表现。</a:t>
                      </a:r>
                      <a:endParaRPr lang="zh-CN" altLang="en-US" sz="2400" b="0">
                        <a:solidFill>
                          <a:schemeClr val="tx1"/>
                        </a:solidFill>
                        <a:latin typeface="华文中宋" panose="02010600040101010101" pitchFamily="2" charset="-122"/>
                        <a:ea typeface="华文中宋" panose="02010600040101010101" pitchFamily="2" charset="-122"/>
                        <a:cs typeface="Times New Roman" panose="02020603050405020304"/>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3130">
                <a:tc>
                  <a:txBody>
                    <a:bodyPr/>
                    <a:lstStyle/>
                    <a:p>
                      <a:pPr algn="ctr">
                        <a:buNone/>
                      </a:pPr>
                      <a:r>
                        <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rPr>
                        <a:t>儒士受到重用</a:t>
                      </a: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汉初，重视“黄老之学”，但是，并不排挤儒学。汉武帝“罢黜百家，独尊儒术”后，儒士受到了重用，几乎垄断了汉代官僚体系。</a:t>
                      </a:r>
                      <a:endParaRPr lang="zh-CN" altLang="en-US" sz="2400" b="0">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269365">
                <a:tc>
                  <a:txBody>
                    <a:bodyPr/>
                    <a:lstStyle/>
                    <a:p>
                      <a:pPr algn="ctr">
                        <a:buNone/>
                      </a:pPr>
                      <a:r>
                        <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sym typeface="+mn-ea"/>
                        </a:rPr>
                        <a:t>地方势力强大</a:t>
                      </a: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endParaRPr>
                    </a:p>
                    <a:p>
                      <a:pPr algn="ctr">
                        <a:buNone/>
                      </a:pPr>
                      <a:endParaRPr lang="zh-CN" altLang="en-US" sz="2400" b="1">
                        <a:solidFill>
                          <a:srgbClr val="C00000"/>
                        </a:solidFill>
                        <a:latin typeface="华文中宋" panose="02010600040101010101" pitchFamily="2" charset="-122"/>
                        <a:ea typeface="华文中宋" panose="02010600040101010101" pitchFamily="2" charset="-122"/>
                        <a:cs typeface="Times New Roman" panose="02020603050405020304"/>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400" b="0">
                          <a:solidFill>
                            <a:schemeClr val="tx1"/>
                          </a:solidFill>
                          <a:latin typeface="华文中宋" panose="02010600040101010101" pitchFamily="2" charset="-122"/>
                          <a:ea typeface="华文中宋" panose="02010600040101010101" pitchFamily="2" charset="-122"/>
                          <a:cs typeface="Times New Roman" panose="02020603050405020304"/>
                          <a:sym typeface="+mn-ea"/>
                        </a:rPr>
                        <a:t>汉初，王国是中央集权的主要威胁。王国问题解决后，豪强地主逐渐成为威胁中央集权的主要力量，最终导致了东汉的灭亡和魏晋南北朝的分裂局面。</a:t>
                      </a:r>
                      <a:endParaRPr lang="zh-CN" altLang="en-US" sz="2400" b="0">
                        <a:solidFill>
                          <a:schemeClr val="tx1"/>
                        </a:solidFill>
                        <a:latin typeface="华文中宋" panose="02010600040101010101" pitchFamily="2" charset="-122"/>
                        <a:ea typeface="华文中宋" panose="02010600040101010101" pitchFamily="2" charset="-122"/>
                        <a:cs typeface="Times New Roman" panose="02020603050405020304"/>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课程总结</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379095" y="974725"/>
            <a:ext cx="863155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l"/>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rPr>
              <a:t>两汉统一多民族国家的巩固对中国历史发展的意义</a:t>
            </a:r>
            <a:endPar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endParaRPr>
          </a:p>
        </p:txBody>
      </p:sp>
      <p:sp>
        <p:nvSpPr>
          <p:cNvPr id="5" name="文本框 4"/>
          <p:cNvSpPr txBox="1"/>
          <p:nvPr/>
        </p:nvSpPr>
        <p:spPr>
          <a:xfrm>
            <a:off x="257810" y="1651635"/>
            <a:ext cx="11616690" cy="4631055"/>
          </a:xfrm>
          <a:prstGeom prst="rect">
            <a:avLst/>
          </a:prstGeom>
          <a:noFill/>
        </p:spPr>
        <p:txBody>
          <a:bodyPr wrap="square" rtlCol="0" anchor="t">
            <a:spAutoFit/>
          </a:bodyPr>
          <a:lstStyle/>
          <a:p>
            <a:pPr algn="just">
              <a:lnSpc>
                <a:spcPct val="100000"/>
              </a:lnSpc>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巩固统一</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汉武帝巩固边疆</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公元前</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60</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为了管理统一后的西域</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西汉建立西域都护府</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东汉对西域与乌桓等地的经营等举措</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对疆域拓展、巩固统一、开发边疆、推动民族交融</a:t>
            </a:r>
            <a:r>
              <a:rPr 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有重要意义。</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endParaRPr>
          </a:p>
          <a:p>
            <a:pPr indent="0" algn="just" fontAlgn="auto">
              <a:lnSpc>
                <a:spcPct val="100000"/>
              </a:lnSpc>
              <a:spcBef>
                <a:spcPts val="600"/>
              </a:spcBef>
              <a:spcAft>
                <a:spcPts val="600"/>
              </a:spcAft>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制度创设</a:t>
            </a: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完善中央集权体制</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完善官僚选拔、管理和监察体制</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为</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后世政治体制</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的进一步创新和发展奠定了基础。</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endParaRPr>
          </a:p>
          <a:p>
            <a:pPr algn="just">
              <a:lnSpc>
                <a:spcPct val="100000"/>
              </a:lnSpc>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经济发展</a:t>
            </a: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加强了国家对经济的控制和管理</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增加了政府财政收入</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促进了封建经济的进一步发展</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丝绸之路的形成和发展为</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中外经济</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的交流和发展提供了基础。</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endParaRPr>
          </a:p>
          <a:p>
            <a:pPr indent="0" algn="just" fontAlgn="auto">
              <a:lnSpc>
                <a:spcPct val="100000"/>
              </a:lnSpc>
              <a:spcBef>
                <a:spcPts val="600"/>
              </a:spcBef>
              <a:spcAft>
                <a:spcPts val="600"/>
              </a:spcAft>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价值观念</a:t>
            </a: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推广</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儒学</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的价值观念及“大一统”的政治理论</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冲破学派、地域、民族的藩篱</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增强了国家</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统一意识与凝聚力</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课程总结</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379095" y="974725"/>
            <a:ext cx="863155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pPr algn="l"/>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rPr>
              <a:t>两汉统一多民族国家的巩固对中国历史发展的意义</a:t>
            </a:r>
            <a:endPar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ea"/>
            </a:endParaRPr>
          </a:p>
        </p:txBody>
      </p:sp>
      <p:sp>
        <p:nvSpPr>
          <p:cNvPr id="5" name="文本框 4"/>
          <p:cNvSpPr txBox="1"/>
          <p:nvPr/>
        </p:nvSpPr>
        <p:spPr>
          <a:xfrm>
            <a:off x="257810" y="1651635"/>
            <a:ext cx="11684635" cy="2753360"/>
          </a:xfrm>
          <a:prstGeom prst="rect">
            <a:avLst/>
          </a:prstGeom>
          <a:noFill/>
        </p:spPr>
        <p:txBody>
          <a:bodyPr wrap="square" rtlCol="0" anchor="t">
            <a:spAutoFit/>
          </a:bodyPr>
          <a:lstStyle/>
          <a:p>
            <a:pPr algn="just">
              <a:lnSpc>
                <a:spcPct val="100000"/>
              </a:lnSpc>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5.</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民族交融</a:t>
            </a: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境内各民族之间的</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经济文化交流</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不断深入</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出现相互交融、共同创造新文化的局面。如乐舞文化</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大量部族乐器融入华夏古乐之中</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丰富了乐舞的表现手段与形式。</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endParaRPr>
          </a:p>
          <a:p>
            <a:pPr indent="0" algn="just" fontAlgn="auto">
              <a:lnSpc>
                <a:spcPct val="100000"/>
              </a:lnSpc>
              <a:spcBef>
                <a:spcPts val="600"/>
              </a:spcBef>
            </a:pP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6.</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统一心理</a:t>
            </a:r>
            <a:r>
              <a:rPr 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秦</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汉之后</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统一多民族国家</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成为历史发展的主导模式</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也成为一种人心所向的必然归宿。即使是在分裂状态下</a:t>
            </a:r>
            <a:r>
              <a:rPr 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“华夏必将走向统一”也是占据主导地位的</a:t>
            </a:r>
            <a:r>
              <a:rPr lang="zh-CN" altLang="en-US" sz="280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政治意识</a:t>
            </a:r>
            <a:r>
              <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圆角矩形 1"/>
          <p:cNvSpPr/>
          <p:nvPr>
            <p:custDataLst>
              <p:tags r:id="rId2"/>
            </p:custDataLst>
          </p:nvPr>
        </p:nvSpPr>
        <p:spPr>
          <a:xfrm>
            <a:off x="379095" y="339090"/>
            <a:ext cx="8833485"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阶段特征：两汉时期（公元前</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202</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公元</a:t>
            </a:r>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220</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aphicFrame>
        <p:nvGraphicFramePr>
          <p:cNvPr id="3" name="表格 2"/>
          <p:cNvGraphicFramePr/>
          <p:nvPr>
            <p:custDataLst>
              <p:tags r:id="rId3"/>
            </p:custDataLst>
          </p:nvPr>
        </p:nvGraphicFramePr>
        <p:xfrm>
          <a:off x="379095" y="894080"/>
          <a:ext cx="11483975" cy="5662930"/>
        </p:xfrm>
        <a:graphic>
          <a:graphicData uri="http://schemas.openxmlformats.org/drawingml/2006/table">
            <a:tbl>
              <a:tblPr firstRow="1" bandRow="1">
                <a:tableStyleId>{5C22544A-7EE6-4342-B048-85BDC9FD1C3A}</a:tableStyleId>
              </a:tblPr>
              <a:tblGrid>
                <a:gridCol w="11483975"/>
              </a:tblGrid>
              <a:tr h="1428750">
                <a:tc>
                  <a:txBody>
                    <a:bodyPr/>
                    <a:lstStyle/>
                    <a:p>
                      <a:pPr>
                        <a:buNone/>
                      </a:pPr>
                      <a:r>
                        <a:rPr lang="zh-CN" altLang="en-US" sz="2800">
                          <a:solidFill>
                            <a:srgbClr val="C00000"/>
                          </a:solidFill>
                          <a:latin typeface="华文中宋" panose="02010600040101010101" pitchFamily="2" charset="-122"/>
                          <a:ea typeface="华文中宋" panose="02010600040101010101" pitchFamily="2" charset="-122"/>
                        </a:rPr>
                        <a:t>政治上：</a:t>
                      </a:r>
                      <a:endParaRPr lang="zh-CN" altLang="en-US" sz="2800">
                        <a:solidFill>
                          <a:srgbClr val="C00000"/>
                        </a:solidFill>
                        <a:latin typeface="华文中宋" panose="02010600040101010101" pitchFamily="2" charset="-122"/>
                        <a:ea typeface="华文中宋" panose="02010600040101010101" pitchFamily="2" charset="-122"/>
                      </a:endParaRPr>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343025">
                <a:tc>
                  <a:txBody>
                    <a:bodyPr/>
                    <a:lstStyle/>
                    <a:p>
                      <a:pPr>
                        <a:buNone/>
                      </a:pPr>
                      <a:r>
                        <a:rPr lang="zh-CN" altLang="en-US" sz="2800" b="1">
                          <a:solidFill>
                            <a:srgbClr val="C00000"/>
                          </a:solidFill>
                          <a:latin typeface="华文中宋" panose="02010600040101010101" pitchFamily="2" charset="-122"/>
                          <a:ea typeface="华文中宋" panose="02010600040101010101" pitchFamily="2" charset="-122"/>
                        </a:rPr>
                        <a:t>经济上：</a:t>
                      </a:r>
                      <a:endParaRPr lang="zh-CN" altLang="en-US" sz="2800" b="1">
                        <a:solidFill>
                          <a:srgbClr val="C00000"/>
                        </a:solidFill>
                        <a:latin typeface="华文中宋" panose="02010600040101010101" pitchFamily="2" charset="-122"/>
                        <a:ea typeface="华文中宋" panose="0201060004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96265">
                <a:tc>
                  <a:txBody>
                    <a:bodyPr/>
                    <a:lstStyle/>
                    <a:p>
                      <a:pPr>
                        <a:buNone/>
                      </a:pPr>
                      <a:r>
                        <a:rPr lang="zh-CN" altLang="en-US" sz="2800" b="1">
                          <a:solidFill>
                            <a:srgbClr val="C00000"/>
                          </a:solidFill>
                          <a:latin typeface="华文中宋" panose="02010600040101010101" pitchFamily="2" charset="-122"/>
                          <a:ea typeface="华文中宋" panose="02010600040101010101" pitchFamily="2" charset="-122"/>
                        </a:rPr>
                        <a:t>思想文化上：</a:t>
                      </a:r>
                      <a:endParaRPr lang="zh-CN" altLang="en-US" sz="2800" b="1">
                        <a:solidFill>
                          <a:srgbClr val="C00000"/>
                        </a:solidFill>
                        <a:latin typeface="华文中宋" panose="02010600040101010101" pitchFamily="2" charset="-122"/>
                        <a:ea typeface="华文中宋" panose="02010600040101010101" pitchFamily="2" charset="-122"/>
                      </a:endParaRPr>
                    </a:p>
                    <a:p>
                      <a:pPr>
                        <a:buNone/>
                      </a:pPr>
                      <a:endParaRPr lang="zh-CN" altLang="en-US" sz="2800" b="1">
                        <a:solidFill>
                          <a:srgbClr val="C00000"/>
                        </a:solidFill>
                        <a:latin typeface="华文中宋" panose="02010600040101010101" pitchFamily="2" charset="-122"/>
                        <a:ea typeface="华文中宋" panose="0201060004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28065">
                <a:tc>
                  <a:txBody>
                    <a:bodyPr/>
                    <a:lstStyle/>
                    <a:p>
                      <a:pPr>
                        <a:buNone/>
                      </a:pPr>
                      <a:r>
                        <a:rPr lang="zh-CN" altLang="en-US" sz="2800" b="1">
                          <a:solidFill>
                            <a:srgbClr val="C00000"/>
                          </a:solidFill>
                          <a:latin typeface="华文中宋" panose="02010600040101010101" pitchFamily="2" charset="-122"/>
                          <a:ea typeface="华文中宋" panose="02010600040101010101" pitchFamily="2" charset="-122"/>
                        </a:rPr>
                        <a:t>民族关系上：</a:t>
                      </a:r>
                      <a:endParaRPr lang="zh-CN" altLang="en-US" sz="2800" b="1">
                        <a:solidFill>
                          <a:srgbClr val="C00000"/>
                        </a:solidFill>
                        <a:latin typeface="华文中宋" panose="02010600040101010101" pitchFamily="2" charset="-122"/>
                        <a:ea typeface="华文中宋" panose="0201060004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8210">
                <a:tc>
                  <a:txBody>
                    <a:bodyPr/>
                    <a:lstStyle/>
                    <a:p>
                      <a:pPr>
                        <a:buNone/>
                      </a:pPr>
                      <a:r>
                        <a:rPr lang="zh-CN" altLang="en-US" sz="2800" b="1">
                          <a:solidFill>
                            <a:srgbClr val="C00000"/>
                          </a:solidFill>
                          <a:latin typeface="华文中宋" panose="02010600040101010101" pitchFamily="2" charset="-122"/>
                          <a:ea typeface="华文中宋" panose="02010600040101010101" pitchFamily="2" charset="-122"/>
                        </a:rPr>
                        <a:t>中外关系上：</a:t>
                      </a:r>
                      <a:endParaRPr lang="zh-CN" altLang="en-US" sz="2800" b="1">
                        <a:solidFill>
                          <a:srgbClr val="C00000"/>
                        </a:solidFill>
                        <a:latin typeface="华文中宋" panose="02010600040101010101" pitchFamily="2" charset="-122"/>
                        <a:ea typeface="华文中宋" panose="0201060004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7" name="文本框 6"/>
          <p:cNvSpPr txBox="1"/>
          <p:nvPr/>
        </p:nvSpPr>
        <p:spPr>
          <a:xfrm>
            <a:off x="325120" y="894080"/>
            <a:ext cx="11617325" cy="1383665"/>
          </a:xfrm>
          <a:prstGeom prst="rect">
            <a:avLst/>
          </a:prstGeom>
          <a:noFill/>
        </p:spPr>
        <p:txBody>
          <a:bodyPr wrap="square" rtlCol="0" anchor="t">
            <a:spAutoFit/>
          </a:bodyPr>
          <a:lstStyle/>
          <a:p>
            <a:pPr indent="0" fontAlgn="auto">
              <a:lnSpc>
                <a:spcPct val="100000"/>
              </a:lnSpc>
            </a:pPr>
            <a:r>
              <a:rPr lang="en-US" altLang="zh-CN" sz="2800">
                <a:latin typeface="华文中宋" panose="02010600040101010101" pitchFamily="2" charset="-122"/>
                <a:ea typeface="华文中宋" panose="02010600040101010101" pitchFamily="2" charset="-122"/>
                <a:cs typeface="黑体" panose="02010609060101010101" pitchFamily="49" charset="-122"/>
                <a:sym typeface="+mn-ea"/>
              </a:rPr>
              <a:t>             </a:t>
            </a:r>
            <a:r>
              <a:rPr lang="zh-CN" sz="2800">
                <a:latin typeface="华文中宋" panose="02010600040101010101" pitchFamily="2" charset="-122"/>
                <a:ea typeface="华文中宋" panose="02010600040101010101" pitchFamily="2" charset="-122"/>
                <a:cs typeface="黑体" panose="02010609060101010101" pitchFamily="49" charset="-122"/>
                <a:sym typeface="+mn-ea"/>
              </a:rPr>
              <a:t>汉承秦制，汉初实行郡国并行制；汉武帝实行</a:t>
            </a:r>
            <a:r>
              <a:rPr sz="2800">
                <a:latin typeface="华文中宋" panose="02010600040101010101" pitchFamily="2" charset="-122"/>
                <a:ea typeface="华文中宋" panose="02010600040101010101" pitchFamily="2" charset="-122"/>
                <a:cs typeface="黑体" panose="02010609060101010101" pitchFamily="49" charset="-122"/>
                <a:sym typeface="+mn-ea"/>
              </a:rPr>
              <a:t>推恩令、中外朝制度、刺史制度、任用酷吏、察举制等措施，加强了君主专制中央集权</a:t>
            </a:r>
            <a:r>
              <a:rPr lang="zh-CN" altLang="en-US" sz="2800">
                <a:latin typeface="华文中宋" panose="02010600040101010101" pitchFamily="2" charset="-122"/>
                <a:ea typeface="华文中宋" panose="02010600040101010101" pitchFamily="2" charset="-122"/>
                <a:cs typeface="黑体" panose="02010609060101010101" pitchFamily="49" charset="-122"/>
                <a:sym typeface="+mn-ea"/>
              </a:rPr>
              <a:t>；</a:t>
            </a:r>
            <a:r>
              <a:rPr lang="zh-CN" altLang="en-US" sz="2800">
                <a:latin typeface="华文中宋" panose="02010600040101010101" pitchFamily="2" charset="-122"/>
                <a:ea typeface="华文中宋" panose="02010600040101010101" pitchFamily="2" charset="-122"/>
                <a:sym typeface="+mn-ea"/>
              </a:rPr>
              <a:t>东汉外戚宦官交替专权，东汉末年军阀割据。</a:t>
            </a:r>
            <a:endParaRPr lang="zh-CN" altLang="en-US" sz="28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8" name="文本框 7"/>
          <p:cNvSpPr txBox="1"/>
          <p:nvPr/>
        </p:nvSpPr>
        <p:spPr>
          <a:xfrm>
            <a:off x="379095" y="2277745"/>
            <a:ext cx="11563350" cy="1383665"/>
          </a:xfrm>
          <a:prstGeom prst="rect">
            <a:avLst/>
          </a:prstGeom>
          <a:noFill/>
        </p:spPr>
        <p:txBody>
          <a:bodyPr wrap="square" rtlCol="0" anchor="t">
            <a:spAutoFit/>
          </a:bodyPr>
          <a:lstStyle/>
          <a:p>
            <a:r>
              <a:rPr lang="en-US" altLang="zh-CN" sz="2800">
                <a:latin typeface="华文中宋" panose="02010600040101010101" pitchFamily="2" charset="-122"/>
                <a:ea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sym typeface="+mn-ea"/>
              </a:rPr>
              <a:t>汉初休养生息；小农经济发展，铁犁牛耕全国推广；统一货币、盐铁官营等，国家强化对经济的控制，继续推行重农抑商政策；开辟丝绸之路，加强中外经济联系；两汉后期，土地兼并严重，田庄经济盛行。</a:t>
            </a:r>
            <a:endParaRPr lang="zh-CN" altLang="en-US" sz="2800">
              <a:latin typeface="华文中宋" panose="02010600040101010101" pitchFamily="2" charset="-122"/>
              <a:ea typeface="华文中宋" panose="02010600040101010101" pitchFamily="2" charset="-122"/>
              <a:sym typeface="+mn-ea"/>
            </a:endParaRPr>
          </a:p>
        </p:txBody>
      </p:sp>
      <p:sp>
        <p:nvSpPr>
          <p:cNvPr id="9" name="文本框 8"/>
          <p:cNvSpPr txBox="1"/>
          <p:nvPr/>
        </p:nvSpPr>
        <p:spPr>
          <a:xfrm>
            <a:off x="379095" y="3661410"/>
            <a:ext cx="11563350" cy="953135"/>
          </a:xfrm>
          <a:prstGeom prst="rect">
            <a:avLst/>
          </a:prstGeom>
          <a:noFill/>
        </p:spPr>
        <p:txBody>
          <a:bodyPr wrap="square" rtlCol="0" anchor="t">
            <a:spAutoFit/>
          </a:bodyPr>
          <a:lstStyle/>
          <a:p>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治国实现由</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黄老之学</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到</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尊崇儒术</a:t>
            </a:r>
            <a:r>
              <a:rPr lang="en-US" altLang="zh-CN" sz="28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rPr>
              <a:t>，儒学取得正统地位；隶书流行，汉赋兴盛，数学、医学、农学、史学取得进步</a:t>
            </a:r>
            <a:endParaRPr lang="zh-CN" altLang="en-US" sz="28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1" name="文本框 10"/>
          <p:cNvSpPr txBox="1"/>
          <p:nvPr/>
        </p:nvSpPr>
        <p:spPr>
          <a:xfrm>
            <a:off x="447040" y="4614545"/>
            <a:ext cx="11494770" cy="953135"/>
          </a:xfrm>
          <a:prstGeom prst="rect">
            <a:avLst/>
          </a:prstGeom>
          <a:noFill/>
        </p:spPr>
        <p:txBody>
          <a:bodyPr wrap="square" rtlCol="0" anchor="t">
            <a:spAutoFit/>
          </a:bodyPr>
          <a:lstStyle/>
          <a:p>
            <a:r>
              <a:rPr lang="en-US" altLang="zh-CN" sz="2800">
                <a:latin typeface="华文中宋" panose="02010600040101010101" pitchFamily="2" charset="-122"/>
                <a:ea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sym typeface="+mn-ea"/>
              </a:rPr>
              <a:t>北击匈奴，设立河西四郡，设西域都护府；张骞通西域，加强联系；边疆实行屯戍政策；加强对西南、东南少数民族地区的治理。</a:t>
            </a:r>
            <a:endParaRPr lang="zh-CN" altLang="en-US" sz="2800">
              <a:latin typeface="华文中宋" panose="02010600040101010101" pitchFamily="2" charset="-122"/>
              <a:ea typeface="华文中宋" panose="02010600040101010101" pitchFamily="2" charset="-122"/>
              <a:sym typeface="+mn-ea"/>
            </a:endParaRPr>
          </a:p>
        </p:txBody>
      </p:sp>
      <p:sp>
        <p:nvSpPr>
          <p:cNvPr id="12" name="文本框 11"/>
          <p:cNvSpPr txBox="1"/>
          <p:nvPr/>
        </p:nvSpPr>
        <p:spPr>
          <a:xfrm>
            <a:off x="447040" y="5664200"/>
            <a:ext cx="11415395" cy="953135"/>
          </a:xfrm>
          <a:prstGeom prst="rect">
            <a:avLst/>
          </a:prstGeom>
          <a:noFill/>
        </p:spPr>
        <p:txBody>
          <a:bodyPr wrap="square" rtlCol="0" anchor="t">
            <a:spAutoFit/>
          </a:bodyPr>
          <a:lstStyle/>
          <a:p>
            <a:r>
              <a:rPr lang="en-US" altLang="zh-CN" sz="2800">
                <a:latin typeface="华文中宋" panose="02010600040101010101" pitchFamily="2" charset="-122"/>
                <a:ea typeface="华文中宋" panose="02010600040101010101" pitchFamily="2" charset="-122"/>
                <a:sym typeface="+mn-ea"/>
              </a:rPr>
              <a:t>                  </a:t>
            </a:r>
            <a:r>
              <a:rPr lang="zh-CN" altLang="en-US" sz="2800">
                <a:latin typeface="华文中宋" panose="02010600040101010101" pitchFamily="2" charset="-122"/>
                <a:ea typeface="华文中宋" panose="02010600040101010101" pitchFamily="2" charset="-122"/>
                <a:sym typeface="+mn-ea"/>
              </a:rPr>
              <a:t>随着丝绸之路的开辟，中国外交范围得以拓展，中国对外友好交往的格局初步形成，欧亚几个文明地区之间的联系加强</a:t>
            </a:r>
            <a:endParaRPr lang="zh-CN" altLang="en-US" sz="2800">
              <a:latin typeface="华文中宋" panose="02010600040101010101" pitchFamily="2" charset="-122"/>
              <a:ea typeface="华文中宋" panose="02010600040101010101" pitchFamily="2" charset="-122"/>
              <a:sym typeface="+mn-ea"/>
            </a:endParaRPr>
          </a:p>
        </p:txBody>
      </p:sp>
      <p:sp>
        <p:nvSpPr>
          <p:cNvPr id="13" name="文本框 12"/>
          <p:cNvSpPr txBox="1"/>
          <p:nvPr/>
        </p:nvSpPr>
        <p:spPr>
          <a:xfrm>
            <a:off x="257810" y="5664200"/>
            <a:ext cx="11617325" cy="95313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lstStyle/>
          <a:p>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总体特征：两汉时期是中国统一多民族国家的巩固与发展时期，这一时期政治、经济、文化的全面发展奠定了中华文明在世界的领先地位。</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1" grpId="0"/>
      <p:bldP spid="11" grpId="1"/>
      <p:bldP spid="12" grpId="0"/>
      <p:bldP spid="12" grpId="1"/>
      <p:bldP spid="13" grpId="0" bldLvl="0" animBg="1"/>
      <p:bldP spid="1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3" name="圆角矩形 2"/>
          <p:cNvSpPr/>
          <p:nvPr>
            <p:custDataLst>
              <p:tags r:id="rId2"/>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文本框 3"/>
          <p:cNvSpPr txBox="1"/>
          <p:nvPr/>
        </p:nvSpPr>
        <p:spPr>
          <a:xfrm>
            <a:off x="257810" y="819785"/>
            <a:ext cx="10573385" cy="460375"/>
          </a:xfrm>
          <a:prstGeom prst="rect">
            <a:avLst/>
          </a:prstGeom>
          <a:noFill/>
        </p:spPr>
        <p:txBody>
          <a:bodyPr wrap="square" rtlCol="0" anchor="t">
            <a:spAutoFit/>
          </a:bodyPr>
          <a:lstStyle/>
          <a:p>
            <a:pPr indent="0"/>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(2021·</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全国乙卷</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西汉末、东汉中期部分地区民户数量表</a:t>
            </a:r>
            <a:r>
              <a:rPr lang="en-US" sz="2400">
                <a:latin typeface="黑体" panose="02010609060101010101" pitchFamily="49" charset="-122"/>
                <a:ea typeface="黑体" panose="02010609060101010101" pitchFamily="49" charset="-122"/>
                <a:cs typeface="黑体" panose="02010609060101010101" pitchFamily="49" charset="-122"/>
                <a:sym typeface="+mn-ea"/>
              </a:rPr>
              <a:t> </a:t>
            </a:r>
            <a:r>
              <a:rPr lang="zh-CN" sz="2400">
                <a:latin typeface="黑体" panose="02010609060101010101" pitchFamily="49" charset="-122"/>
                <a:ea typeface="黑体" panose="02010609060101010101" pitchFamily="49" charset="-122"/>
                <a:cs typeface="黑体" panose="02010609060101010101" pitchFamily="49" charset="-122"/>
                <a:sym typeface="+mn-ea"/>
              </a:rPr>
              <a:t>单位</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户</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5" name="表格 4"/>
          <p:cNvGraphicFramePr>
            <a:graphicFrameLocks noGrp="1"/>
          </p:cNvGraphicFramePr>
          <p:nvPr>
            <p:custDataLst>
              <p:tags r:id="rId3"/>
            </p:custDataLst>
          </p:nvPr>
        </p:nvGraphicFramePr>
        <p:xfrm>
          <a:off x="379095" y="1280160"/>
          <a:ext cx="11212830" cy="3187065"/>
        </p:xfrm>
        <a:graphic>
          <a:graphicData uri="http://schemas.openxmlformats.org/drawingml/2006/table">
            <a:tbl>
              <a:tblPr/>
              <a:tblGrid>
                <a:gridCol w="6350635"/>
                <a:gridCol w="2514600"/>
                <a:gridCol w="2347595"/>
              </a:tblGrid>
              <a:tr h="676275">
                <a:tc>
                  <a:txBody>
                    <a:bodyPr/>
                    <a:lstStyle/>
                    <a:p>
                      <a:pPr indent="0" algn="ctr">
                        <a:buNone/>
                      </a:pPr>
                      <a:r>
                        <a:rPr lang="en-US" sz="2400" b="0">
                          <a:latin typeface="黑体" panose="02010609060101010101" pitchFamily="49" charset="-122"/>
                          <a:ea typeface="黑体" panose="02010609060101010101" pitchFamily="49" charset="-122"/>
                          <a:cs typeface="Times New Roman" panose="02020603050405020304" pitchFamily="18" charset="0"/>
                        </a:rPr>
                        <a:t>郡名</a:t>
                      </a:r>
                      <a:endParaRPr lang="en-US" altLang="en-US" sz="2400" b="0">
                        <a:latin typeface="黑体" panose="02010609060101010101" pitchFamily="49" charset="-122"/>
                        <a:ea typeface="黑体" panose="02010609060101010101" pitchFamily="49" charset="-122"/>
                        <a:cs typeface="Times New Roman" panose="02020603050405020304" pitchFamily="18"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Times New Roman" panose="02020603050405020304" pitchFamily="18" charset="0"/>
                        </a:rPr>
                        <a:t>西汉末</a:t>
                      </a:r>
                      <a:endParaRPr lang="en-US" altLang="en-US" sz="2400" b="0">
                        <a:latin typeface="黑体" panose="02010609060101010101" pitchFamily="49" charset="-122"/>
                        <a:ea typeface="黑体" panose="02010609060101010101" pitchFamily="49" charset="-122"/>
                        <a:cs typeface="Times New Roman" panose="02020603050405020304" pitchFamily="18"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Times New Roman" panose="02020603050405020304" pitchFamily="18" charset="0"/>
                        </a:rPr>
                        <a:t>东汉中期</a:t>
                      </a:r>
                      <a:endParaRPr lang="en-US" altLang="en-US" sz="2400" b="0">
                        <a:latin typeface="黑体" panose="02010609060101010101" pitchFamily="49" charset="-122"/>
                        <a:ea typeface="黑体" panose="02010609060101010101" pitchFamily="49" charset="-122"/>
                        <a:cs typeface="Times New Roman" panose="02020603050405020304" pitchFamily="18"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703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代郡(今河北、山西间)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56771</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20123</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703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太原(今属山西)</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169863</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30902</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7564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南阳(今河南南部及湖北、陕西部分地区)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359316</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528551</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703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汝南(今河南东南、安徽西北)</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461587</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404448</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703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豫章(今属江西)</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67462</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406496</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7030">
                <a:tc>
                  <a:txBody>
                    <a:bodyPr/>
                    <a:lstStyle/>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零陵(今湖南、广西间)</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21092</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400" b="0">
                          <a:latin typeface="黑体" panose="02010609060101010101" pitchFamily="49" charset="-122"/>
                          <a:ea typeface="黑体" panose="02010609060101010101" pitchFamily="49" charset="-122"/>
                          <a:cs typeface="NEU-BZ-S92" charset="0"/>
                        </a:rPr>
                        <a:t>212284</a:t>
                      </a:r>
                      <a:endParaRPr lang="en-US" altLang="en-US" sz="2400" b="0">
                        <a:latin typeface="黑体" panose="02010609060101010101" pitchFamily="49" charset="-122"/>
                        <a:ea typeface="黑体" panose="02010609060101010101" pitchFamily="49" charset="-122"/>
                        <a:cs typeface="NEU-BZ-S92" charset="0"/>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257810" y="4679315"/>
            <a:ext cx="10989945" cy="1714500"/>
          </a:xfrm>
          <a:prstGeom prst="rect">
            <a:avLst/>
          </a:prstGeom>
          <a:noFill/>
        </p:spPr>
        <p:txBody>
          <a:bodyPr wrap="square" rtlCol="0" anchor="t">
            <a:spAutoFit/>
          </a:bodyPr>
          <a:lstStyle/>
          <a:p>
            <a:pPr indent="0" algn="l">
              <a:lnSpc>
                <a:spcPct val="110000"/>
              </a:lnSpc>
            </a:pPr>
            <a:r>
              <a:rPr lang="zh-CN" sz="2400">
                <a:latin typeface="黑体" panose="02010609060101010101" pitchFamily="49" charset="-122"/>
                <a:ea typeface="黑体" panose="02010609060101010101" pitchFamily="49" charset="-122"/>
                <a:cs typeface="黑体" panose="02010609060101010101" pitchFamily="49" charset="-122"/>
                <a:sym typeface="+mn-ea"/>
              </a:rPr>
              <a:t>据上表可知</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在此期间</a:t>
            </a:r>
            <a:r>
              <a:rPr lang="en-US" sz="2400">
                <a:latin typeface="黑体" panose="02010609060101010101" pitchFamily="49" charset="-122"/>
                <a:ea typeface="黑体" panose="02010609060101010101" pitchFamily="49" charset="-122"/>
                <a:cs typeface="黑体" panose="02010609060101010101" pitchFamily="49" charset="-122"/>
                <a:sym typeface="+mn-ea"/>
              </a:rPr>
              <a:t>	</a:t>
            </a:r>
            <a:endParaRPr lang="en-US" sz="2400">
              <a:latin typeface="黑体" panose="02010609060101010101" pitchFamily="49" charset="-122"/>
              <a:ea typeface="黑体" panose="02010609060101010101" pitchFamily="49" charset="-122"/>
              <a:cs typeface="黑体" panose="02010609060101010101" pitchFamily="49" charset="-122"/>
            </a:endParaRPr>
          </a:p>
          <a:p>
            <a:pPr indent="0" algn="l">
              <a:lnSpc>
                <a:spcPct val="11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A.</a:t>
            </a:r>
            <a:r>
              <a:rPr lang="zh-CN" sz="2400">
                <a:latin typeface="黑体" panose="02010609060101010101" pitchFamily="49" charset="-122"/>
                <a:ea typeface="黑体" panose="02010609060101010101" pitchFamily="49" charset="-122"/>
                <a:cs typeface="黑体" panose="02010609060101010101" pitchFamily="49" charset="-122"/>
                <a:sym typeface="+mn-ea"/>
              </a:rPr>
              <a:t>长江以南经济发展加速</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B.</a:t>
            </a:r>
            <a:r>
              <a:rPr lang="zh-CN" sz="2400">
                <a:latin typeface="黑体" panose="02010609060101010101" pitchFamily="49" charset="-122"/>
                <a:ea typeface="黑体" panose="02010609060101010101" pitchFamily="49" charset="-122"/>
                <a:cs typeface="黑体" panose="02010609060101010101" pitchFamily="49" charset="-122"/>
                <a:sym typeface="+mn-ea"/>
              </a:rPr>
              <a:t>豪强大族势力没落</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0" algn="l">
              <a:lnSpc>
                <a:spcPct val="11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C.</a:t>
            </a:r>
            <a:r>
              <a:rPr lang="zh-CN" sz="2400">
                <a:latin typeface="黑体" panose="02010609060101010101" pitchFamily="49" charset="-122"/>
                <a:ea typeface="黑体" panose="02010609060101010101" pitchFamily="49" charset="-122"/>
                <a:cs typeface="黑体" panose="02010609060101010101" pitchFamily="49" charset="-122"/>
                <a:sym typeface="+mn-ea"/>
              </a:rPr>
              <a:t>南北经济的不平衡加剧</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D.</a:t>
            </a:r>
            <a:r>
              <a:rPr lang="zh-CN" sz="2400">
                <a:latin typeface="黑体" panose="02010609060101010101" pitchFamily="49" charset="-122"/>
                <a:ea typeface="黑体" panose="02010609060101010101" pitchFamily="49" charset="-122"/>
                <a:cs typeface="黑体" panose="02010609060101010101" pitchFamily="49" charset="-122"/>
                <a:sym typeface="+mn-ea"/>
              </a:rPr>
              <a:t>个体农耕经济衰退
</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8" name="矩形 7"/>
          <p:cNvSpPr/>
          <p:nvPr>
            <p:custDataLst>
              <p:tags r:id="rId4"/>
            </p:custDataLst>
          </p:nvPr>
        </p:nvSpPr>
        <p:spPr>
          <a:xfrm>
            <a:off x="9592310" y="4813935"/>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A</a:t>
            </a:r>
            <a:endParaRPr lang="en-US" altLang="zh-CN" sz="8800" b="1">
              <a:solidFill>
                <a:srgbClr val="C00000"/>
              </a:solidFill>
              <a:effectLst/>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2" name="文本框 1"/>
          <p:cNvSpPr txBox="1"/>
          <p:nvPr>
            <p:custDataLst>
              <p:tags r:id="rId2"/>
            </p:custDataLst>
          </p:nvPr>
        </p:nvSpPr>
        <p:spPr>
          <a:xfrm>
            <a:off x="258445" y="920750"/>
            <a:ext cx="11595735" cy="2489200"/>
          </a:xfrm>
          <a:prstGeom prst="rect">
            <a:avLst/>
          </a:prstGeom>
          <a:noFill/>
        </p:spPr>
        <p:txBody>
          <a:bodyPr wrap="square" rtlCol="0" anchor="t">
            <a:spAutoFit/>
          </a:bodyPr>
          <a:lstStyle/>
          <a:p>
            <a:pPr>
              <a:lnSpc>
                <a:spcPct val="13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、（2020</a:t>
            </a: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年山东卷）</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先秦至西汉前期，山东东部地区得“鱼盐之利”，总体上是商业活跃的地方。西汉中期以后，这一地区的商人活动开始步入低谷。这是由于西汉政府（</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A．重视关中地区经济发展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B．强化了经济控制</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C．开通了丝路贸易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D．以儒家义利观教化百姓</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custDataLst>
              <p:tags r:id="rId3"/>
            </p:custDataLst>
          </p:nvPr>
        </p:nvSpPr>
        <p:spPr>
          <a:xfrm>
            <a:off x="261620" y="3409950"/>
            <a:ext cx="11680825" cy="2306320"/>
          </a:xfrm>
          <a:prstGeom prst="rect">
            <a:avLst/>
          </a:prstGeom>
          <a:noFill/>
        </p:spPr>
        <p:txBody>
          <a:bodyPr wrap="square" rtlCol="0" anchor="t">
            <a:spAutoFit/>
          </a:bodyPr>
          <a:lstStyle/>
          <a:p>
            <a:pPr indent="0">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2022·</a:t>
            </a:r>
            <a:r>
              <a:rPr 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山东卷）</a:t>
            </a:r>
            <a:r>
              <a:rPr lang="zh-CN" sz="2400">
                <a:latin typeface="黑体" panose="02010609060101010101" pitchFamily="49" charset="-122"/>
                <a:ea typeface="黑体" panose="02010609060101010101" pitchFamily="49" charset="-122"/>
                <a:cs typeface="黑体" panose="02010609060101010101" pitchFamily="49" charset="-122"/>
                <a:sym typeface="+mn-ea"/>
              </a:rPr>
              <a:t>云梦秦简《日书》对选择善马的标准有严格规定，汉代官府内有专门学习相马理论者，相马术已成为专门技术自设一科，与书数、射御等同。这一时期相马术的发展主要服务于（</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sz="2400">
                <a:latin typeface="黑体" panose="02010609060101010101" pitchFamily="49" charset="-122"/>
                <a:ea typeface="黑体" panose="02010609060101010101" pitchFamily="49" charset="-122"/>
                <a:cs typeface="黑体" panose="02010609060101010101" pitchFamily="49" charset="-122"/>
                <a:sym typeface="+mn-ea"/>
              </a:rPr>
              <a:t>）</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0">
              <a:lnSpc>
                <a:spcPct val="12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A</a:t>
            </a:r>
            <a:r>
              <a:rPr lang="zh-CN" sz="2400">
                <a:latin typeface="黑体" panose="02010609060101010101" pitchFamily="49" charset="-122"/>
                <a:ea typeface="黑体" panose="02010609060101010101" pitchFamily="49" charset="-122"/>
                <a:cs typeface="黑体" panose="02010609060101010101" pitchFamily="49" charset="-122"/>
                <a:sym typeface="+mn-ea"/>
              </a:rPr>
              <a:t>．农耕技术的推广</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B</a:t>
            </a:r>
            <a:r>
              <a:rPr lang="zh-CN" sz="2400">
                <a:latin typeface="黑体" panose="02010609060101010101" pitchFamily="49" charset="-122"/>
                <a:ea typeface="黑体" panose="02010609060101010101" pitchFamily="49" charset="-122"/>
                <a:cs typeface="黑体" panose="02010609060101010101" pitchFamily="49" charset="-122"/>
                <a:sym typeface="+mn-ea"/>
              </a:rPr>
              <a:t>．商业交往的便利</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0">
              <a:lnSpc>
                <a:spcPct val="120000"/>
              </a:lnSpc>
            </a:pPr>
            <a:r>
              <a:rPr lang="en-US" sz="2400">
                <a:latin typeface="黑体" panose="02010609060101010101" pitchFamily="49" charset="-122"/>
                <a:ea typeface="黑体" panose="02010609060101010101" pitchFamily="49" charset="-122"/>
                <a:cs typeface="黑体" panose="02010609060101010101" pitchFamily="49" charset="-122"/>
                <a:sym typeface="+mn-ea"/>
              </a:rPr>
              <a:t>C</a:t>
            </a:r>
            <a:r>
              <a:rPr lang="zh-CN" sz="2400">
                <a:latin typeface="黑体" panose="02010609060101010101" pitchFamily="49" charset="-122"/>
                <a:ea typeface="黑体" panose="02010609060101010101" pitchFamily="49" charset="-122"/>
                <a:cs typeface="黑体" panose="02010609060101010101" pitchFamily="49" charset="-122"/>
                <a:sym typeface="+mn-ea"/>
              </a:rPr>
              <a:t>．军事战争的需要</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D</a:t>
            </a:r>
            <a:r>
              <a:rPr lang="zh-CN" sz="2400">
                <a:latin typeface="黑体" panose="02010609060101010101" pitchFamily="49" charset="-122"/>
                <a:ea typeface="黑体" panose="02010609060101010101" pitchFamily="49" charset="-122"/>
                <a:cs typeface="黑体" panose="02010609060101010101" pitchFamily="49" charset="-122"/>
                <a:sym typeface="+mn-ea"/>
              </a:rPr>
              <a:t>．礼乐制度的重建</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矩形 4"/>
          <p:cNvSpPr/>
          <p:nvPr>
            <p:custDataLst>
              <p:tags r:id="rId4"/>
            </p:custDataLst>
          </p:nvPr>
        </p:nvSpPr>
        <p:spPr>
          <a:xfrm>
            <a:off x="9998075" y="196469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B</a:t>
            </a:r>
            <a:endParaRPr lang="en-US" altLang="zh-CN" sz="8800" b="1">
              <a:solidFill>
                <a:srgbClr val="C00000"/>
              </a:solidFill>
              <a:effectLst/>
            </a:endParaRPr>
          </a:p>
        </p:txBody>
      </p:sp>
      <p:sp>
        <p:nvSpPr>
          <p:cNvPr id="6" name="矩形 5"/>
          <p:cNvSpPr/>
          <p:nvPr>
            <p:custDataLst>
              <p:tags r:id="rId5"/>
            </p:custDataLst>
          </p:nvPr>
        </p:nvSpPr>
        <p:spPr>
          <a:xfrm>
            <a:off x="9998075" y="443992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C</a:t>
            </a:r>
            <a:endParaRPr lang="en-US" altLang="zh-CN" sz="8800" b="1">
              <a:solidFill>
                <a:srgbClr val="C00000"/>
              </a:solidFill>
              <a:effectLst/>
            </a:endParaRPr>
          </a:p>
        </p:txBody>
      </p:sp>
      <p:sp>
        <p:nvSpPr>
          <p:cNvPr id="8" name="圆角矩形 7"/>
          <p:cNvSpPr/>
          <p:nvPr>
            <p:custDataLst>
              <p:tags r:id="rId6"/>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4" name="文本框 3"/>
          <p:cNvSpPr txBox="1"/>
          <p:nvPr/>
        </p:nvSpPr>
        <p:spPr>
          <a:xfrm>
            <a:off x="379095" y="995045"/>
            <a:ext cx="11562715" cy="2306320"/>
          </a:xfrm>
          <a:prstGeom prst="rect">
            <a:avLst/>
          </a:prstGeom>
          <a:noFill/>
        </p:spPr>
        <p:txBody>
          <a:bodyPr wrap="square" rtlCol="0" anchor="t">
            <a:spAutoFit/>
          </a:bodyPr>
          <a:lstStyle/>
          <a:p>
            <a:pPr>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、(2020·全国</a:t>
            </a: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Ⅲ</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东汉末年,曹操在许下和各地置田官,大力发展屯田,以解决军粮供应、田亩荒芜和流民问题。“数年中所在积粟,仓廪皆满。”曹操实行屯田,客观上（</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A.助长了大土地所有制</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B.推动了农业商品化进程</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C.促进了中原人口南迁</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D.缓和了社会的主要矛盾</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圆角矩形 4"/>
          <p:cNvSpPr/>
          <p:nvPr>
            <p:custDataLst>
              <p:tags r:id="rId2"/>
            </p:custDataLst>
          </p:nvPr>
        </p:nvSpPr>
        <p:spPr>
          <a:xfrm>
            <a:off x="379095" y="339090"/>
            <a:ext cx="212852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8" name="矩形 7"/>
          <p:cNvSpPr/>
          <p:nvPr>
            <p:custDataLst>
              <p:tags r:id="rId3"/>
            </p:custDataLst>
          </p:nvPr>
        </p:nvSpPr>
        <p:spPr>
          <a:xfrm>
            <a:off x="9998075" y="196469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D</a:t>
            </a:r>
            <a:endParaRPr lang="en-US" altLang="zh-CN" sz="8800" b="1">
              <a:solidFill>
                <a:srgbClr val="C00000"/>
              </a:solidFill>
              <a:effectLst/>
            </a:endParaRPr>
          </a:p>
        </p:txBody>
      </p:sp>
      <p:sp>
        <p:nvSpPr>
          <p:cNvPr id="9" name="文本框 8"/>
          <p:cNvSpPr txBox="1"/>
          <p:nvPr/>
        </p:nvSpPr>
        <p:spPr>
          <a:xfrm>
            <a:off x="379095" y="3301365"/>
            <a:ext cx="11428730" cy="2968625"/>
          </a:xfrm>
          <a:prstGeom prst="rect">
            <a:avLst/>
          </a:prstGeom>
          <a:noFill/>
        </p:spPr>
        <p:txBody>
          <a:bodyPr wrap="square" rtlCol="0" anchor="t">
            <a:spAutoFit/>
          </a:bodyPr>
          <a:lstStyle/>
          <a:p>
            <a:pPr lvl="0" algn="l" eaLnBrk="0" fontAlgn="base" hangingPunct="0">
              <a:lnSpc>
                <a:spcPct val="130000"/>
              </a:lnSpc>
              <a:buClrTx/>
              <a:buSzTx/>
              <a:buFontTx/>
            </a:pPr>
            <a:r>
              <a:rPr 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（2021·福建卷·2）</a:t>
            </a:r>
            <a:r>
              <a:rPr sz="2400">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图1为今内蒙古呼和浩特地区出土的东汉墓壁画（局部），描绘了农业生产的场景。据此可推知，东汉时期该地区（   ）</a:t>
            </a:r>
            <a:endParaRPr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a:p>
            <a:pPr lvl="0" algn="l" eaLnBrk="0" fontAlgn="base" hangingPunct="0">
              <a:lnSpc>
                <a:spcPct val="130000"/>
              </a:lnSpc>
              <a:buClrTx/>
              <a:buSzTx/>
              <a:buFontTx/>
            </a:pPr>
            <a:r>
              <a:rPr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A．存在大量戍边军民                  </a:t>
            </a:r>
            <a:r>
              <a:rPr lang="en-US" sz="2400">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sz="2400">
              <a:solidFill>
                <a:srgbClr val="070707"/>
              </a:solidFill>
              <a:latin typeface="黑体" panose="02010609060101010101" pitchFamily="49" charset="-122"/>
              <a:ea typeface="黑体" panose="02010609060101010101" pitchFamily="49" charset="-122"/>
              <a:cs typeface="黑体" panose="02010609060101010101" pitchFamily="49" charset="-122"/>
              <a:sym typeface="+mn-ea"/>
            </a:endParaRPr>
          </a:p>
          <a:p>
            <a:pPr lvl="0" algn="l" eaLnBrk="0" fontAlgn="base" hangingPunct="0">
              <a:lnSpc>
                <a:spcPct val="130000"/>
              </a:lnSpc>
              <a:buClrTx/>
              <a:buSzTx/>
              <a:buFontTx/>
            </a:pPr>
            <a:r>
              <a:rPr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B．生计方式受中原影响  </a:t>
            </a:r>
            <a:endParaRPr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endParaRPr>
          </a:p>
          <a:p>
            <a:pPr lvl="0" algn="l" eaLnBrk="0" fontAlgn="base" hangingPunct="0">
              <a:lnSpc>
                <a:spcPct val="130000"/>
              </a:lnSpc>
              <a:buClrTx/>
              <a:buSzTx/>
              <a:buFontTx/>
            </a:pPr>
            <a:r>
              <a:rPr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C．耕作方式日益完善                   </a:t>
            </a:r>
            <a:r>
              <a:rPr lang="en-US" sz="2400">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sz="2400">
              <a:solidFill>
                <a:srgbClr val="070707"/>
              </a:solidFill>
              <a:latin typeface="黑体" panose="02010609060101010101" pitchFamily="49" charset="-122"/>
              <a:ea typeface="黑体" panose="02010609060101010101" pitchFamily="49" charset="-122"/>
              <a:cs typeface="黑体" panose="02010609060101010101" pitchFamily="49" charset="-122"/>
              <a:sym typeface="+mn-ea"/>
            </a:endParaRPr>
          </a:p>
          <a:p>
            <a:pPr lvl="0" algn="l" eaLnBrk="0" fontAlgn="base" hangingPunct="0">
              <a:lnSpc>
                <a:spcPct val="130000"/>
              </a:lnSpc>
              <a:buClrTx/>
              <a:buSzTx/>
              <a:buFontTx/>
            </a:pPr>
            <a:r>
              <a:rPr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rPr>
              <a:t>D．农耕经济占优势地位</a:t>
            </a:r>
            <a:endParaRPr lang="zh-CN" altLang="en-US" sz="2400" err="1">
              <a:solidFill>
                <a:srgbClr val="070707"/>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0" name="图片 2"/>
          <p:cNvPicPr>
            <a:picLocks noChangeAspect="1"/>
          </p:cNvPicPr>
          <p:nvPr>
            <p:custDataLst>
              <p:tags r:id="rId4"/>
            </p:custDataLst>
          </p:nvPr>
        </p:nvPicPr>
        <p:blipFill>
          <a:blip r:embed="rId5">
            <a:grayscl/>
          </a:blip>
          <a:stretch>
            <a:fillRect/>
          </a:stretch>
        </p:blipFill>
        <p:spPr>
          <a:xfrm>
            <a:off x="5160010" y="4390390"/>
            <a:ext cx="3401060" cy="1879600"/>
          </a:xfrm>
          <a:prstGeom prst="rect">
            <a:avLst/>
          </a:prstGeom>
          <a:noFill/>
          <a:ln>
            <a:noFill/>
          </a:ln>
        </p:spPr>
      </p:pic>
      <p:sp>
        <p:nvSpPr>
          <p:cNvPr id="11" name="矩形 10"/>
          <p:cNvSpPr/>
          <p:nvPr>
            <p:custDataLst>
              <p:tags r:id="rId6"/>
            </p:custDataLst>
          </p:nvPr>
        </p:nvSpPr>
        <p:spPr>
          <a:xfrm>
            <a:off x="10092055" y="4607560"/>
            <a:ext cx="1547495" cy="1445260"/>
          </a:xfrm>
          <a:prstGeom prst="rect">
            <a:avLst/>
          </a:prstGeom>
          <a:noFill/>
          <a:ln>
            <a:noFill/>
          </a:ln>
        </p:spPr>
        <p:txBody>
          <a:bodyPr wrap="square" rtlCol="0" anchor="t">
            <a:spAutoFit/>
          </a:bodyPr>
          <a:lstStyle/>
          <a:p>
            <a:pPr algn="ctr"/>
            <a:r>
              <a:rPr lang="en-US" altLang="zh-CN" sz="8800" b="1">
                <a:solidFill>
                  <a:srgbClr val="C00000"/>
                </a:solidFill>
                <a:effectLst/>
              </a:rPr>
              <a:t>B</a:t>
            </a:r>
            <a:endParaRPr lang="en-US" altLang="zh-CN" sz="8800" b="1">
              <a:solidFill>
                <a:srgbClr val="C00000"/>
              </a:solidFill>
              <a:effectLst/>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9" name="Rectangle 9"/>
          <p:cNvSpPr>
            <a:spLocks noChangeArrowheads="1"/>
          </p:cNvSpPr>
          <p:nvPr/>
        </p:nvSpPr>
        <p:spPr bwMode="auto">
          <a:xfrm>
            <a:off x="5398135" y="2690495"/>
            <a:ext cx="6454140" cy="2172970"/>
          </a:xfrm>
          <a:prstGeom prst="rect">
            <a:avLst/>
          </a:prstGeom>
          <a:solidFill>
            <a:srgbClr val="FAF9F9"/>
          </a:solidFill>
          <a:ln w="12700" cmpd="sng">
            <a:noFill/>
            <a:prstDash val="solid"/>
            <a:miter lim="800000"/>
          </a:ln>
          <a:effectLst>
            <a:outerShdw blurRad="50800" dist="38100" dir="2700000" algn="tl" rotWithShape="0">
              <a:prstClr val="black">
                <a:alpha val="40000"/>
              </a:prstClr>
            </a:outerShdw>
          </a:effectLst>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材料：汉兴</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r>
              <a:rPr kumimoji="0" lang="zh-CN" altLang="en-US" sz="28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接秦之弊</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r>
              <a:rPr kumimoji="0" lang="zh-CN" altLang="en-US" sz="28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民失作业</a:t>
            </a:r>
            <a:r>
              <a:rPr kumimoji="0" lang="zh-CN" altLang="en-US"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，而</a:t>
            </a:r>
            <a:r>
              <a:rPr kumimoji="0" lang="zh-CN" altLang="en-US" sz="28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大饥馑</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r>
              <a:rPr kumimoji="0" lang="zh-CN" altLang="en-US" sz="2800"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人相食，死者过半</a:t>
            </a:r>
            <a:r>
              <a:rPr kumimoji="0" lang="zh-CN" altLang="en-US"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。自天子不能具醇驷（chún sì 四匹马的毛色一样），而将相或乘牛车。    </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                    </a:t>
            </a:r>
            <a:endPar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                ——《</a:t>
            </a:r>
            <a:r>
              <a:rPr kumimoji="0" lang="zh-CN" altLang="en-US"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汉书</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r>
              <a:rPr kumimoji="0" lang="zh-CN" altLang="en-US"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食货志</a:t>
            </a:r>
            <a:r>
              <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rPr>
              <a:t>》</a:t>
            </a:r>
            <a:endParaRPr kumimoji="0" lang="en-US" altLang="zh-CN" sz="2800" i="0" u="none" strike="noStrike" kern="120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endParaRPr>
          </a:p>
        </p:txBody>
      </p:sp>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8" name="文本框 7"/>
          <p:cNvSpPr txBox="1"/>
          <p:nvPr/>
        </p:nvSpPr>
        <p:spPr>
          <a:xfrm>
            <a:off x="257810" y="961390"/>
            <a:ext cx="4206240"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（一）西汉的建立</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文本框 20"/>
          <p:cNvSpPr txBox="1"/>
          <p:nvPr>
            <p:custDataLst>
              <p:tags r:id="rId3"/>
            </p:custDataLst>
          </p:nvPr>
        </p:nvSpPr>
        <p:spPr>
          <a:xfrm>
            <a:off x="379095" y="1492885"/>
            <a:ext cx="11268710" cy="521970"/>
          </a:xfrm>
          <a:prstGeom prst="rect">
            <a:avLst/>
          </a:prstGeom>
          <a:noFill/>
        </p:spPr>
        <p:txBody>
          <a:bodyPr wrap="square">
            <a:spAutoFit/>
          </a:bodyPr>
          <a:lstStyle/>
          <a:p>
            <a:pPr marR="0" indent="0" defTabSz="914400" fontAlgn="auto">
              <a:lnSpc>
                <a:spcPct val="100000"/>
              </a:lnSpc>
              <a:spcBef>
                <a:spcPct val="0"/>
              </a:spcBef>
              <a:spcAft>
                <a:spcPct val="0"/>
              </a:spcAft>
              <a:buClrTx/>
              <a:buSzTx/>
              <a:buFontTx/>
              <a:buNone/>
              <a:defRPr/>
            </a:pPr>
            <a:r>
              <a:rPr kumimoji="0" lang="zh-CN" altLang="en-US" sz="2800" i="0" kern="1200" cap="none" spc="0" normalizeH="0" baseline="0" noProof="0">
                <a:solidFill>
                  <a:prstClr val="black"/>
                </a:solidFill>
                <a:latin typeface="华文中宋" panose="02010600040101010101" pitchFamily="2" charset="-122"/>
                <a:ea typeface="华文中宋" panose="02010600040101010101" pitchFamily="2" charset="-122"/>
                <a:cs typeface="华文中宋" panose="02010600040101010101" pitchFamily="2" charset="-122"/>
              </a:rPr>
              <a:t>公元前</a:t>
            </a:r>
            <a:r>
              <a:rPr kumimoji="0" lang="en-US" altLang="zh-CN" sz="2800" i="0" kern="1200" cap="none" spc="0" normalizeH="0" baseline="0" noProof="0">
                <a:solidFill>
                  <a:prstClr val="black"/>
                </a:solidFill>
                <a:latin typeface="华文中宋" panose="02010600040101010101" pitchFamily="2" charset="-122"/>
                <a:ea typeface="华文中宋" panose="02010600040101010101" pitchFamily="2" charset="-122"/>
                <a:cs typeface="华文中宋" panose="02010600040101010101" pitchFamily="2" charset="-122"/>
              </a:rPr>
              <a:t>202</a:t>
            </a:r>
            <a:r>
              <a:rPr kumimoji="0" lang="zh-CN" altLang="en-US" sz="2800" i="0" kern="1200" cap="none" spc="0" normalizeH="0" baseline="0" noProof="0">
                <a:solidFill>
                  <a:prstClr val="black"/>
                </a:solidFill>
                <a:latin typeface="华文中宋" panose="02010600040101010101" pitchFamily="2" charset="-122"/>
                <a:ea typeface="华文中宋" panose="02010600040101010101" pitchFamily="2" charset="-122"/>
                <a:cs typeface="华文中宋" panose="02010600040101010101" pitchFamily="2" charset="-122"/>
              </a:rPr>
              <a:t>年，刘邦建立汉朝，定都长安，史称西汉。刘邦即汉高祖。</a:t>
            </a:r>
            <a:endParaRPr kumimoji="0" lang="zh-CN" altLang="en-US" sz="2800" i="0" kern="1200" cap="none" spc="0" normalizeH="0" baseline="0" noProof="0">
              <a:solidFill>
                <a:prstClr val="black"/>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01" name="图片 100"/>
          <p:cNvPicPr/>
          <p:nvPr/>
        </p:nvPicPr>
        <p:blipFill>
          <a:blip r:embed="rId4"/>
          <a:stretch>
            <a:fillRect/>
          </a:stretch>
        </p:blipFill>
        <p:spPr>
          <a:xfrm>
            <a:off x="465455" y="2025015"/>
            <a:ext cx="4805680" cy="4515485"/>
          </a:xfrm>
          <a:prstGeom prst="rect">
            <a:avLst/>
          </a:prstGeom>
          <a:noFill/>
          <a:ln w="9525">
            <a:noFill/>
          </a:ln>
          <a:effectLst>
            <a:outerShdw blurRad="50800" dist="38100" dir="2700000" algn="tl" rotWithShape="0">
              <a:prstClr val="black">
                <a:alpha val="40000"/>
              </a:prstClr>
            </a:outerShdw>
          </a:effectLst>
        </p:spPr>
      </p:pic>
      <p:grpSp>
        <p:nvGrpSpPr>
          <p:cNvPr id="11" name="组合 10"/>
          <p:cNvGrpSpPr/>
          <p:nvPr/>
        </p:nvGrpSpPr>
        <p:grpSpPr>
          <a:xfrm>
            <a:off x="10013315" y="208280"/>
            <a:ext cx="1928495" cy="1350010"/>
            <a:chOff x="15769" y="485"/>
            <a:chExt cx="3037" cy="2126"/>
          </a:xfrm>
        </p:grpSpPr>
        <p:pic>
          <p:nvPicPr>
            <p:cNvPr id="100" name="图片 99"/>
            <p:cNvPicPr/>
            <p:nvPr/>
          </p:nvPicPr>
          <p:blipFill>
            <a:blip r:embed="rId5"/>
            <a:srcRect r="-35"/>
            <a:stretch>
              <a:fillRect/>
            </a:stretch>
          </p:blipFill>
          <p:spPr>
            <a:xfrm>
              <a:off x="15769" y="533"/>
              <a:ext cx="2344" cy="2078"/>
            </a:xfrm>
            <a:prstGeom prst="ellipse">
              <a:avLst/>
            </a:prstGeom>
            <a:noFill/>
            <a:ln w="9525">
              <a:noFill/>
            </a:ln>
          </p:spPr>
        </p:pic>
        <p:sp>
          <p:nvSpPr>
            <p:cNvPr id="10" name="文本框 9"/>
            <p:cNvSpPr txBox="1"/>
            <p:nvPr/>
          </p:nvSpPr>
          <p:spPr>
            <a:xfrm>
              <a:off x="17938" y="485"/>
              <a:ext cx="869" cy="2126"/>
            </a:xfrm>
            <a:prstGeom prst="rect">
              <a:avLst/>
            </a:prstGeom>
            <a:noFill/>
          </p:spPr>
          <p:txBody>
            <a:bodyPr vert="eaVert" wrap="square" rtlCol="0">
              <a:spAutoFit/>
            </a:bodyPr>
            <a:lstStyle/>
            <a:p>
              <a:r>
                <a:rPr lang="zh-CN" altLang="en-US" sz="2400">
                  <a:latin typeface="华文仿宋" panose="02010600040101010101" charset="-122"/>
                  <a:ea typeface="华文仿宋" panose="02010600040101010101" charset="-122"/>
                </a:rPr>
                <a:t>◎刘邦</a:t>
              </a:r>
              <a:endParaRPr lang="zh-CN" altLang="en-US" sz="2400">
                <a:latin typeface="华文仿宋" panose="02010600040101010101" charset="-122"/>
                <a:ea typeface="华文仿宋" panose="02010600040101010101" charset="-122"/>
              </a:endParaRPr>
            </a:p>
          </p:txBody>
        </p:sp>
      </p:grpSp>
      <p:sp>
        <p:nvSpPr>
          <p:cNvPr id="12" name="文本框 23"/>
          <p:cNvSpPr txBox="1"/>
          <p:nvPr>
            <p:custDataLst>
              <p:tags r:id="rId6"/>
            </p:custDataLst>
          </p:nvPr>
        </p:nvSpPr>
        <p:spPr>
          <a:xfrm>
            <a:off x="5397500" y="4964430"/>
            <a:ext cx="6454140" cy="953135"/>
          </a:xfrm>
          <a:prstGeom prst="rect">
            <a:avLst/>
          </a:prstGeom>
          <a:solidFill>
            <a:schemeClr val="bg1"/>
          </a:solidFill>
          <a:ln w="12700" cmpd="sng">
            <a:solidFill>
              <a:srgbClr val="C00000"/>
            </a:solidFill>
            <a:prstDash val="solid"/>
          </a:ln>
          <a:effectLst>
            <a:outerShdw blurRad="50800" dist="38100" dir="2700000" algn="tl"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ct val="0"/>
              </a:spcBef>
              <a:spcAft>
                <a:spcPct val="0"/>
              </a:spcAft>
              <a:buClrTx/>
              <a:buSzTx/>
              <a:buFontTx/>
              <a:buNone/>
              <a:defRPr/>
            </a:pPr>
            <a:r>
              <a:rPr lang="zh-CN" altLang="en-US" sz="2800" b="1">
                <a:solidFill>
                  <a:srgbClr val="C00000"/>
                </a:solidFill>
                <a:latin typeface="华文中宋" panose="02010600040101010101" pitchFamily="2" charset="-122"/>
                <a:ea typeface="华文中宋" panose="02010600040101010101" pitchFamily="2" charset="-122"/>
              </a:rPr>
              <a:t>①经济：人口锐减，社会经济凋敝，生产力遭到</a:t>
            </a:r>
            <a:r>
              <a:rPr lang="zh-CN" altLang="en-US" sz="2800" b="1" smtClean="0">
                <a:solidFill>
                  <a:srgbClr val="C00000"/>
                </a:solidFill>
                <a:latin typeface="华文中宋" panose="02010600040101010101" pitchFamily="2" charset="-122"/>
                <a:ea typeface="华文中宋" panose="02010600040101010101" pitchFamily="2" charset="-122"/>
              </a:rPr>
              <a:t>破坏；</a:t>
            </a:r>
            <a:endParaRPr kumimoji="0" lang="zh-CN" altLang="en-US" sz="2800" b="1"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endParaRPr>
          </a:p>
        </p:txBody>
      </p:sp>
      <p:sp>
        <p:nvSpPr>
          <p:cNvPr id="13" name="文本框 12"/>
          <p:cNvSpPr txBox="1"/>
          <p:nvPr/>
        </p:nvSpPr>
        <p:spPr>
          <a:xfrm>
            <a:off x="5397500" y="6018530"/>
            <a:ext cx="6454775" cy="521970"/>
          </a:xfrm>
          <a:prstGeom prst="rect">
            <a:avLst/>
          </a:prstGeom>
          <a:solidFill>
            <a:schemeClr val="bg1"/>
          </a:solidFill>
          <a:ln w="12700" cmpd="sng">
            <a:solidFill>
              <a:srgbClr val="C00000"/>
            </a:solidFill>
            <a:prstDash val="solid"/>
          </a:ln>
          <a:effectLst>
            <a:outerShdw blurRad="50800" dist="38100" dir="2700000" algn="tl" rotWithShape="0">
              <a:prstClr val="black">
                <a:alpha val="40000"/>
              </a:prstClr>
            </a:outerShdw>
          </a:effectLst>
        </p:spPr>
        <p:txBody>
          <a:bodyPr wrap="square" rtlCol="0" anchor="t">
            <a:spAutoFit/>
          </a:bodyPr>
          <a:lstStyle/>
          <a:p>
            <a:r>
              <a:rPr lang="zh-CN" altLang="en-US" sz="2800" b="1">
                <a:solidFill>
                  <a:srgbClr val="C00000"/>
                </a:solidFill>
                <a:latin typeface="华文中宋" panose="02010600040101010101" pitchFamily="2" charset="-122"/>
                <a:ea typeface="华文中宋" panose="02010600040101010101" pitchFamily="2" charset="-122"/>
                <a:sym typeface="+mn-ea"/>
              </a:rPr>
              <a:t>②政治：王国问题，少数民族政权侵扰。</a:t>
            </a:r>
            <a:endParaRPr lang="zh-CN" altLang="en-US" sz="2800" b="1">
              <a:solidFill>
                <a:srgbClr val="C00000"/>
              </a:solidFill>
              <a:latin typeface="华文中宋" panose="02010600040101010101" pitchFamily="2" charset="-122"/>
              <a:ea typeface="华文中宋" panose="02010600040101010101" pitchFamily="2" charset="-122"/>
              <a:sym typeface="+mn-ea"/>
            </a:endParaRPr>
          </a:p>
        </p:txBody>
      </p:sp>
      <p:sp>
        <p:nvSpPr>
          <p:cNvPr id="15" name="矩形 14"/>
          <p:cNvSpPr/>
          <p:nvPr>
            <p:custDataLst>
              <p:tags r:id="rId7"/>
            </p:custDataLst>
          </p:nvPr>
        </p:nvSpPr>
        <p:spPr>
          <a:xfrm>
            <a:off x="5398319" y="2024266"/>
            <a:ext cx="5882640" cy="521970"/>
          </a:xfrm>
          <a:prstGeom prst="rect">
            <a:avLst/>
          </a:prstGeom>
          <a:solidFill>
            <a:srgbClr val="A99CA1"/>
          </a:solidFill>
          <a:effectLst>
            <a:outerShdw blurRad="50800" dist="38100" dir="2700000" algn="tl" rotWithShape="0">
              <a:prstClr val="black">
                <a:alpha val="40000"/>
              </a:prstClr>
            </a:outerShdw>
          </a:effectLst>
        </p:spPr>
        <p:txBody>
          <a:bodyPr wrap="none">
            <a:spAutoFit/>
          </a:bodyPr>
          <a:lstStyle/>
          <a:p>
            <a:pPr lvl="0"/>
            <a:r>
              <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思考：阅读下列材料，归纳汉初时局</a:t>
            </a:r>
            <a:endParaRPr lang="zh-CN" altLang="en-US" sz="2800" b="1"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3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animBg="1"/>
      <p:bldP spid="143369" grpId="1" animBg="1"/>
      <p:bldP spid="8" grpId="0"/>
      <p:bldP spid="8" grpId="1"/>
      <p:bldP spid="9" grpId="0"/>
      <p:bldP spid="9" grpId="1"/>
      <p:bldP spid="12" grpId="0" animBg="1"/>
      <p:bldP spid="12" grpId="1" animBg="1"/>
      <p:bldP spid="13" grpId="0" animBg="1"/>
      <p:bldP spid="13"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8" name="文本框 7"/>
          <p:cNvSpPr txBox="1"/>
          <p:nvPr/>
        </p:nvSpPr>
        <p:spPr>
          <a:xfrm>
            <a:off x="66675" y="961390"/>
            <a:ext cx="4414520"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（二）汉初的</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无为而治</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7"/>
          <p:cNvSpPr txBox="1"/>
          <p:nvPr>
            <p:custDataLst>
              <p:tags r:id="rId3"/>
            </p:custDataLst>
          </p:nvPr>
        </p:nvSpPr>
        <p:spPr>
          <a:xfrm>
            <a:off x="379150" y="1939380"/>
            <a:ext cx="8863228" cy="607695"/>
          </a:xfrm>
          <a:prstGeom prst="rect">
            <a:avLst/>
          </a:prstGeom>
          <a:noFill/>
        </p:spPr>
        <p:txBody>
          <a:bodyPr wrap="square">
            <a:spAutoFit/>
          </a:bodyPr>
          <a:lstStyle/>
          <a:p>
            <a:pPr>
              <a:lnSpc>
                <a:spcPct val="120000"/>
              </a:lnSpc>
              <a:defRPr/>
            </a:pPr>
            <a:r>
              <a:rPr lang="zh-CN" altLang="en-US" sz="2800">
                <a:solidFill>
                  <a:prstClr val="black"/>
                </a:solidFill>
                <a:latin typeface="华文中宋" panose="02010600040101010101" pitchFamily="2" charset="-122"/>
                <a:ea typeface="华文中宋" panose="02010600040101010101" pitchFamily="2" charset="-122"/>
              </a:rPr>
              <a:t>①汉初，人口锐减，社会经济凋敝，生产力遭到破坏。</a:t>
            </a:r>
            <a:endParaRPr lang="zh-CN" altLang="en-US" sz="2800">
              <a:solidFill>
                <a:prstClr val="black"/>
              </a:solidFill>
              <a:latin typeface="华文中宋" panose="02010600040101010101" pitchFamily="2" charset="-122"/>
              <a:ea typeface="华文中宋" panose="02010600040101010101" pitchFamily="2" charset="-122"/>
            </a:endParaRPr>
          </a:p>
        </p:txBody>
      </p:sp>
      <p:sp>
        <p:nvSpPr>
          <p:cNvPr id="9" name="文本框 28"/>
          <p:cNvSpPr txBox="1"/>
          <p:nvPr>
            <p:custDataLst>
              <p:tags r:id="rId4"/>
            </p:custDataLst>
          </p:nvPr>
        </p:nvSpPr>
        <p:spPr>
          <a:xfrm>
            <a:off x="379095" y="2459355"/>
            <a:ext cx="11563985" cy="1124585"/>
          </a:xfrm>
          <a:prstGeom prst="rect">
            <a:avLst/>
          </a:prstGeom>
          <a:noFill/>
        </p:spPr>
        <p:txBody>
          <a:bodyPr wrap="square">
            <a:spAutoFit/>
          </a:bodyPr>
          <a:lstStyle/>
          <a:p>
            <a:pPr>
              <a:lnSpc>
                <a:spcPct val="120000"/>
              </a:lnSpc>
              <a:defRPr/>
            </a:pPr>
            <a:r>
              <a:rPr lang="zh-CN" altLang="en-US" sz="2800">
                <a:solidFill>
                  <a:prstClr val="black"/>
                </a:solidFill>
                <a:latin typeface="华文中宋" panose="02010600040101010101" pitchFamily="2" charset="-122"/>
                <a:ea typeface="华文中宋" panose="02010600040101010101" pitchFamily="2" charset="-122"/>
              </a:rPr>
              <a:t>②汉初统治集团吸取秦朝速亡的教训，反对暴政与过度压榨，改用宽缓的手段治理天下。</a:t>
            </a:r>
            <a:endParaRPr lang="zh-CN" altLang="en-US" sz="2800">
              <a:solidFill>
                <a:prstClr val="black"/>
              </a:solidFill>
              <a:latin typeface="华文中宋" panose="02010600040101010101" pitchFamily="2" charset="-122"/>
              <a:ea typeface="华文中宋" panose="02010600040101010101" pitchFamily="2" charset="-122"/>
            </a:endParaRPr>
          </a:p>
        </p:txBody>
      </p:sp>
      <p:sp>
        <p:nvSpPr>
          <p:cNvPr id="4" name="TextBox 16"/>
          <p:cNvSpPr txBox="1"/>
          <p:nvPr>
            <p:custDataLst>
              <p:tags r:id="rId5"/>
            </p:custDataLst>
          </p:nvPr>
        </p:nvSpPr>
        <p:spPr>
          <a:xfrm>
            <a:off x="257880" y="1471615"/>
            <a:ext cx="2160240"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、背景：</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TextBox 16"/>
          <p:cNvSpPr txBox="1"/>
          <p:nvPr>
            <p:custDataLst>
              <p:tags r:id="rId6"/>
            </p:custDataLst>
          </p:nvPr>
        </p:nvSpPr>
        <p:spPr>
          <a:xfrm>
            <a:off x="379095" y="3583940"/>
            <a:ext cx="272097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、指导思想：</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2750820" y="3618230"/>
            <a:ext cx="2683510" cy="521970"/>
          </a:xfrm>
          <a:prstGeom prst="rect">
            <a:avLst/>
          </a:prstGeom>
          <a:noFill/>
        </p:spPr>
        <p:txBody>
          <a:bodyPr wrap="square" rtlCol="0" anchor="t">
            <a:spAutoFit/>
          </a:bodyPr>
          <a:lstStyle/>
          <a:p>
            <a:r>
              <a:rPr lang="en-US" altLang="zh-CN" sz="2800" kern="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lt"/>
              </a:rPr>
              <a:t>黄老</a:t>
            </a:r>
            <a:r>
              <a:rPr lang="zh-CN" altLang="en-US" sz="2800" kern="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lt"/>
              </a:rPr>
              <a:t>无为思想</a:t>
            </a:r>
            <a:endParaRPr lang="zh-CN" altLang="en-US" sz="2800" kern="0"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lt"/>
            </a:endParaRPr>
          </a:p>
        </p:txBody>
      </p:sp>
      <p:grpSp>
        <p:nvGrpSpPr>
          <p:cNvPr id="2" name="组合 1"/>
          <p:cNvGrpSpPr/>
          <p:nvPr/>
        </p:nvGrpSpPr>
        <p:grpSpPr>
          <a:xfrm>
            <a:off x="379730" y="4097655"/>
            <a:ext cx="11715750" cy="1414780"/>
            <a:chOff x="598" y="6453"/>
            <a:chExt cx="18450" cy="2228"/>
          </a:xfrm>
        </p:grpSpPr>
        <p:sp>
          <p:nvSpPr>
            <p:cNvPr id="11" name="文本框 10"/>
            <p:cNvSpPr txBox="1"/>
            <p:nvPr/>
          </p:nvSpPr>
          <p:spPr>
            <a:xfrm>
              <a:off x="598" y="6453"/>
              <a:ext cx="18451" cy="822"/>
            </a:xfrm>
            <a:prstGeom prst="rect">
              <a:avLst/>
            </a:prstGeom>
            <a:noFill/>
          </p:spPr>
          <p:txBody>
            <a:bodyPr wrap="square" rtlCol="0" anchor="t">
              <a:spAutoFit/>
            </a:bodyPr>
            <a:lstStyle/>
            <a:p>
              <a:pPr marR="0" indent="0" defTabSz="914400" fontAlgn="base">
                <a:lnSpc>
                  <a:spcPct val="100000"/>
                </a:lnSpc>
                <a:spcBef>
                  <a:spcPct val="0"/>
                </a:spcBef>
                <a:spcAft>
                  <a:spcPct val="0"/>
                </a:spcAft>
                <a:buClrTx/>
                <a:buSzTx/>
                <a:buFontTx/>
                <a:buNone/>
                <a:defRPr/>
              </a:pPr>
              <a:r>
                <a:rPr lang="en-US" altLang="zh-CN" sz="2800" noProof="0">
                  <a:effectLst/>
                  <a:latin typeface="楷体" panose="02010609060101010101" charset="-122"/>
                  <a:ea typeface="楷体" panose="02010609060101010101" charset="-122"/>
                  <a:cs typeface="楷体" panose="02010609060101010101" charset="-122"/>
                  <a:sym typeface="+mn-ea"/>
                </a:rPr>
                <a:t>“</a:t>
              </a:r>
              <a:r>
                <a:rPr lang="zh-CN" altLang="en-US" sz="2800" noProof="0">
                  <a:effectLst/>
                  <a:latin typeface="楷体" panose="02010609060101010101" charset="-122"/>
                  <a:ea typeface="楷体" panose="02010609060101010101" charset="-122"/>
                  <a:cs typeface="楷体" panose="02010609060101010101" charset="-122"/>
                  <a:sym typeface="+mn-ea"/>
                </a:rPr>
                <a:t>黄”：黄帝的学说，</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治身</a:t>
              </a:r>
              <a:r>
                <a:rPr lang="zh-CN" altLang="en-US" sz="2800" noProof="0">
                  <a:effectLst/>
                  <a:latin typeface="楷体" panose="02010609060101010101" charset="-122"/>
                  <a:ea typeface="楷体" panose="02010609060101010101" charset="-122"/>
                  <a:cs typeface="楷体" panose="02010609060101010101" charset="-122"/>
                  <a:sym typeface="+mn-ea"/>
                </a:rPr>
                <a:t>（养生）</a:t>
              </a:r>
              <a:r>
                <a:rPr lang="en-US" altLang="zh-CN" sz="2800" noProof="0">
                  <a:effectLst/>
                  <a:latin typeface="楷体" panose="02010609060101010101" charset="-122"/>
                  <a:ea typeface="楷体" panose="02010609060101010101" charset="-122"/>
                  <a:cs typeface="楷体" panose="02010609060101010101" charset="-122"/>
                  <a:sym typeface="+mn-ea"/>
                </a:rPr>
                <a:t>“</a:t>
              </a:r>
              <a:r>
                <a:rPr lang="zh-CN" altLang="en-US" sz="2800" noProof="0">
                  <a:effectLst/>
                  <a:latin typeface="楷体" panose="02010609060101010101" charset="-122"/>
                  <a:ea typeface="楷体" panose="02010609060101010101" charset="-122"/>
                  <a:cs typeface="楷体" panose="02010609060101010101" charset="-122"/>
                  <a:sym typeface="+mn-ea"/>
                </a:rPr>
                <a:t>老”：老子的学说，</a:t>
              </a:r>
              <a:r>
                <a:rPr lang="zh-CN" altLang="en-US" sz="2800" noProof="0">
                  <a:solidFill>
                    <a:srgbClr val="C00000"/>
                  </a:solidFill>
                  <a:effectLst/>
                  <a:latin typeface="楷体" panose="02010609060101010101" charset="-122"/>
                  <a:ea typeface="楷体" panose="02010609060101010101" charset="-122"/>
                  <a:cs typeface="楷体" panose="02010609060101010101" charset="-122"/>
                  <a:sym typeface="+mn-ea"/>
                </a:rPr>
                <a:t>治国</a:t>
              </a:r>
              <a:r>
                <a:rPr lang="zh-CN" altLang="en-US" sz="2800" noProof="0">
                  <a:effectLst/>
                  <a:latin typeface="楷体" panose="02010609060101010101" charset="-122"/>
                  <a:ea typeface="楷体" panose="02010609060101010101" charset="-122"/>
                  <a:cs typeface="楷体" panose="02010609060101010101" charset="-122"/>
                  <a:sym typeface="+mn-ea"/>
                </a:rPr>
                <a:t>（无为）</a:t>
              </a:r>
              <a:endParaRPr lang="zh-CN" altLang="en-US" sz="2800" noProof="0">
                <a:effectLst/>
                <a:latin typeface="楷体" panose="02010609060101010101" charset="-122"/>
                <a:ea typeface="楷体" panose="02010609060101010101" charset="-122"/>
                <a:cs typeface="楷体" panose="02010609060101010101" charset="-122"/>
                <a:sym typeface="+mn-ea"/>
              </a:endParaRPr>
            </a:p>
          </p:txBody>
        </p:sp>
        <p:sp>
          <p:nvSpPr>
            <p:cNvPr id="12" name="文本框 11"/>
            <p:cNvSpPr txBox="1"/>
            <p:nvPr/>
          </p:nvSpPr>
          <p:spPr>
            <a:xfrm>
              <a:off x="598" y="7181"/>
              <a:ext cx="18209" cy="1501"/>
            </a:xfrm>
            <a:prstGeom prst="rect">
              <a:avLst/>
            </a:prstGeom>
            <a:noFill/>
          </p:spPr>
          <p:txBody>
            <a:bodyPr wrap="square" rtlCol="0" anchor="t">
              <a:spAutoFit/>
            </a:bodyPr>
            <a:lstStyle/>
            <a:p>
              <a:r>
                <a:rPr lang="zh-CN" altLang="en-US" sz="2800">
                  <a:solidFill>
                    <a:schemeClr val="tx1"/>
                  </a:solidFill>
                  <a:effectLst/>
                  <a:latin typeface="楷体" panose="02010609060101010101" charset="-122"/>
                  <a:ea typeface="楷体" panose="02010609060101010101" charset="-122"/>
                  <a:cs typeface="楷体" panose="02010609060101010101" charset="-122"/>
                  <a:sym typeface="+mn-ea"/>
                </a:rPr>
                <a:t>黄老之学始于战国盛于西汉，假托黄帝和老子的思想，实际是以</a:t>
              </a:r>
              <a:r>
                <a:rPr lang="zh-CN" altLang="en-US" sz="2800">
                  <a:solidFill>
                    <a:srgbClr val="C00000"/>
                  </a:solidFill>
                  <a:effectLst/>
                  <a:latin typeface="楷体" panose="02010609060101010101" charset="-122"/>
                  <a:ea typeface="楷体" panose="02010609060101010101" charset="-122"/>
                  <a:cs typeface="楷体" panose="02010609060101010101" charset="-122"/>
                  <a:sym typeface="+mn-ea"/>
                </a:rPr>
                <a:t>道家思想</a:t>
              </a:r>
              <a:r>
                <a:rPr lang="zh-CN" altLang="en-US" sz="2800">
                  <a:solidFill>
                    <a:schemeClr val="tx1"/>
                  </a:solidFill>
                  <a:effectLst/>
                  <a:latin typeface="楷体" panose="02010609060101010101" charset="-122"/>
                  <a:ea typeface="楷体" panose="02010609060101010101" charset="-122"/>
                  <a:cs typeface="楷体" panose="02010609060101010101" charset="-122"/>
                  <a:sym typeface="+mn-ea"/>
                </a:rPr>
                <a:t>为主并且采纳了</a:t>
              </a:r>
              <a:r>
                <a:rPr lang="zh-CN" altLang="en-US" sz="2800">
                  <a:solidFill>
                    <a:srgbClr val="C00000"/>
                  </a:solidFill>
                  <a:effectLst/>
                  <a:latin typeface="楷体" panose="02010609060101010101" charset="-122"/>
                  <a:ea typeface="楷体" panose="02010609060101010101" charset="-122"/>
                  <a:cs typeface="楷体" panose="02010609060101010101" charset="-122"/>
                  <a:sym typeface="+mn-ea"/>
                </a:rPr>
                <a:t>阴阳、儒家、法家、墨家</a:t>
              </a:r>
              <a:r>
                <a:rPr lang="zh-CN" altLang="en-US" sz="2800">
                  <a:solidFill>
                    <a:schemeClr val="tx1"/>
                  </a:solidFill>
                  <a:effectLst/>
                  <a:latin typeface="楷体" panose="02010609060101010101" charset="-122"/>
                  <a:ea typeface="楷体" panose="02010609060101010101" charset="-122"/>
                  <a:cs typeface="楷体" panose="02010609060101010101" charset="-122"/>
                  <a:sym typeface="+mn-ea"/>
                </a:rPr>
                <a:t>等学派的观点。</a:t>
              </a:r>
              <a:endParaRPr lang="zh-CN" altLang="en-US" sz="2800">
                <a:solidFill>
                  <a:schemeClr val="tx1"/>
                </a:solidFill>
                <a:effectLst/>
                <a:latin typeface="楷体" panose="02010609060101010101" charset="-122"/>
                <a:ea typeface="楷体" panose="02010609060101010101" charset="-122"/>
                <a:cs typeface="楷体" panose="02010609060101010101" charset="-122"/>
                <a:sym typeface="+mn-ea"/>
              </a:endParaRPr>
            </a:p>
          </p:txBody>
        </p:sp>
      </p:grpSp>
      <p:sp>
        <p:nvSpPr>
          <p:cNvPr id="184332" name="Text Box 3"/>
          <p:cNvSpPr>
            <a:spLocks noChangeArrowheads="1"/>
          </p:cNvSpPr>
          <p:nvPr/>
        </p:nvSpPr>
        <p:spPr bwMode="auto">
          <a:xfrm>
            <a:off x="379095" y="5513070"/>
            <a:ext cx="1129093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Arial" panose="020B0604020202020204" pitchFamily="34" charset="0"/>
                <a:ea typeface="宋体" panose="02010600030101010101" pitchFamily="2" charset="-122"/>
              </a:defRPr>
            </a:lvl1pPr>
            <a:lvl2pPr algn="l">
              <a:spcBef>
                <a:spcPct val="20000"/>
              </a:spcBef>
              <a:buChar char="–"/>
              <a:defRPr sz="2800">
                <a:solidFill>
                  <a:schemeClr val="tx1"/>
                </a:solidFill>
                <a:latin typeface="Arial" panose="020B0604020202020204" pitchFamily="34" charset="0"/>
                <a:ea typeface="宋体" panose="02010600030101010101" pitchFamily="2" charset="-122"/>
              </a:defRPr>
            </a:lvl2pPr>
            <a:lvl3pPr algn="l">
              <a:spcBef>
                <a:spcPct val="20000"/>
              </a:spcBef>
              <a:buChar char="•"/>
              <a:defRPr sz="2400">
                <a:solidFill>
                  <a:schemeClr val="tx1"/>
                </a:solidFill>
                <a:latin typeface="Arial" panose="020B0604020202020204" pitchFamily="34" charset="0"/>
                <a:ea typeface="宋体" panose="02010600030101010101" pitchFamily="2" charset="-122"/>
              </a:defRPr>
            </a:lvl3pPr>
            <a:lvl4pPr algn="l">
              <a:spcBef>
                <a:spcPct val="20000"/>
              </a:spcBef>
              <a:buChar char="–"/>
              <a:defRPr sz="2000">
                <a:solidFill>
                  <a:schemeClr val="tx1"/>
                </a:solidFill>
                <a:latin typeface="Arial" panose="020B0604020202020204" pitchFamily="34" charset="0"/>
                <a:ea typeface="宋体" panose="02010600030101010101" pitchFamily="2" charset="-122"/>
              </a:defRPr>
            </a:lvl4pPr>
            <a:lvl5pPr algn="l">
              <a:spcBef>
                <a:spcPct val="20000"/>
              </a:spcBef>
              <a:buChar char="»"/>
              <a:defRPr sz="2000">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defRPr/>
            </a:pP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rPr>
              <a:t>①强调“无为而无不为”，尊重</a:t>
            </a: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rPr>
              <a:t>自然规律</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rPr>
              <a:t>，</a:t>
            </a: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rPr>
              <a:t>反对盲目行动</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rPr>
              <a:t>②倡导“</a:t>
            </a: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rPr>
              <a:t>待时而动</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rPr>
              <a:t>”、“因时制宜”，是一种“</a:t>
            </a:r>
            <a:r>
              <a:rPr kumimoji="0" lang="zh-CN" altLang="en-US" sz="2800" i="0" u="none" strike="noStrike" kern="1200" cap="none" spc="0" normalizeH="0" baseline="0" noProof="0">
                <a:ln>
                  <a:noFill/>
                </a:ln>
                <a:solidFill>
                  <a:srgbClr val="C00000"/>
                </a:solidFill>
                <a:effectLst/>
                <a:uLnTx/>
                <a:uFillTx/>
                <a:latin typeface="华文中宋" panose="02010600040101010101" pitchFamily="2" charset="-122"/>
                <a:ea typeface="华文中宋" panose="02010600040101010101" pitchFamily="2" charset="-122"/>
                <a:cs typeface="华文中宋" panose="02010600040101010101" pitchFamily="2" charset="-122"/>
              </a:rPr>
              <a:t>积极无为</a:t>
            </a:r>
            <a:r>
              <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rPr>
              <a:t>”的哲学观</a:t>
            </a:r>
            <a:endParaRPr kumimoji="0" lang="zh-CN" altLang="en-US" sz="280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15" name="组合 14"/>
          <p:cNvGrpSpPr/>
          <p:nvPr/>
        </p:nvGrpSpPr>
        <p:grpSpPr>
          <a:xfrm>
            <a:off x="8491855" y="338455"/>
            <a:ext cx="1487170" cy="1818241"/>
            <a:chOff x="12270" y="5020"/>
            <a:chExt cx="2774" cy="3347"/>
          </a:xfrm>
        </p:grpSpPr>
        <p:pic>
          <p:nvPicPr>
            <p:cNvPr id="12292" name="图片 14340" descr="轩辕黄帝像2"/>
            <p:cNvPicPr>
              <a:picLocks noChangeAspect="1"/>
            </p:cNvPicPr>
            <p:nvPr/>
          </p:nvPicPr>
          <p:blipFill>
            <a:blip r:embed="rId7"/>
            <a:srcRect l="1244" t="9871" r="3915" b="15095"/>
            <a:stretch>
              <a:fillRect/>
            </a:stretch>
          </p:blipFill>
          <p:spPr>
            <a:xfrm>
              <a:off x="12270" y="5020"/>
              <a:ext cx="2774" cy="2501"/>
            </a:xfrm>
            <a:prstGeom prst="ellipse">
              <a:avLst/>
            </a:prstGeom>
            <a:noFill/>
            <a:ln w="9525" cap="flat" cmpd="sng">
              <a:solidFill>
                <a:schemeClr val="bg1"/>
              </a:solidFill>
              <a:prstDash val="solid"/>
              <a:miter/>
              <a:headEnd type="none" w="med" len="med"/>
              <a:tailEnd type="none" w="med" len="med"/>
            </a:ln>
            <a:effectLst>
              <a:outerShdw blurRad="50800" dist="38100" dir="2700000" algn="tl" rotWithShape="0">
                <a:prstClr val="black">
                  <a:alpha val="40000"/>
                </a:prstClr>
              </a:outerShdw>
            </a:effectLst>
          </p:spPr>
        </p:pic>
        <p:sp>
          <p:nvSpPr>
            <p:cNvPr id="13" name="文本框 12"/>
            <p:cNvSpPr txBox="1"/>
            <p:nvPr/>
          </p:nvSpPr>
          <p:spPr>
            <a:xfrm>
              <a:off x="12391" y="7520"/>
              <a:ext cx="2653" cy="847"/>
            </a:xfrm>
            <a:prstGeom prst="rect">
              <a:avLst/>
            </a:prstGeom>
            <a:noFill/>
          </p:spPr>
          <p:txBody>
            <a:bodyPr wrap="square" rtlCol="0">
              <a:spAutoFit/>
            </a:bodyPr>
            <a:lstStyle/>
            <a:p>
              <a:r>
                <a:rPr lang="zh-CN" altLang="en-US" sz="2400">
                  <a:latin typeface="华文仿宋" panose="02010600040101010101" charset="-122"/>
                  <a:ea typeface="华文仿宋" panose="02010600040101010101" charset="-122"/>
                </a:rPr>
                <a:t>◎黄帝</a:t>
              </a:r>
              <a:endParaRPr lang="zh-CN" altLang="en-US" sz="2400">
                <a:latin typeface="华文仿宋" panose="02010600040101010101" charset="-122"/>
                <a:ea typeface="华文仿宋" panose="02010600040101010101" charset="-122"/>
              </a:endParaRPr>
            </a:p>
          </p:txBody>
        </p:sp>
      </p:grpSp>
      <p:grpSp>
        <p:nvGrpSpPr>
          <p:cNvPr id="16" name="组合 15"/>
          <p:cNvGrpSpPr/>
          <p:nvPr/>
        </p:nvGrpSpPr>
        <p:grpSpPr>
          <a:xfrm>
            <a:off x="10226675" y="339090"/>
            <a:ext cx="1599999" cy="1762760"/>
            <a:chOff x="15588" y="4831"/>
            <a:chExt cx="2877" cy="3641"/>
          </a:xfrm>
        </p:grpSpPr>
        <p:pic>
          <p:nvPicPr>
            <p:cNvPr id="102" name="图片 101"/>
            <p:cNvPicPr/>
            <p:nvPr/>
          </p:nvPicPr>
          <p:blipFill>
            <a:blip r:embed="rId8"/>
            <a:srcRect l="30786" t="28870" r="23960" b="44463"/>
            <a:stretch>
              <a:fillRect/>
            </a:stretch>
          </p:blipFill>
          <p:spPr>
            <a:xfrm>
              <a:off x="15588" y="4831"/>
              <a:ext cx="2649" cy="2807"/>
            </a:xfrm>
            <a:prstGeom prst="ellipse">
              <a:avLst/>
            </a:prstGeom>
            <a:noFill/>
            <a:ln w="12700" cmpd="sng">
              <a:solidFill>
                <a:schemeClr val="bg1"/>
              </a:solidFill>
              <a:prstDash val="solid"/>
            </a:ln>
            <a:effectLst>
              <a:outerShdw blurRad="50800" dist="38100" dir="2700000" algn="tl" rotWithShape="0">
                <a:prstClr val="black">
                  <a:alpha val="40000"/>
                </a:prstClr>
              </a:outerShdw>
            </a:effectLst>
          </p:spPr>
        </p:pic>
        <p:sp>
          <p:nvSpPr>
            <p:cNvPr id="14" name="文本框 13"/>
            <p:cNvSpPr txBox="1"/>
            <p:nvPr/>
          </p:nvSpPr>
          <p:spPr>
            <a:xfrm>
              <a:off x="15893" y="7521"/>
              <a:ext cx="2572" cy="951"/>
            </a:xfrm>
            <a:prstGeom prst="rect">
              <a:avLst/>
            </a:prstGeom>
            <a:noFill/>
          </p:spPr>
          <p:txBody>
            <a:bodyPr wrap="square" rtlCol="0">
              <a:spAutoFit/>
            </a:bodyPr>
            <a:lstStyle/>
            <a:p>
              <a:r>
                <a:rPr lang="zh-CN" altLang="en-US" sz="2400">
                  <a:latin typeface="华文仿宋" panose="02010600040101010101" charset="-122"/>
                  <a:ea typeface="华文仿宋" panose="02010600040101010101" charset="-122"/>
                </a:rPr>
                <a:t>◎老子</a:t>
              </a:r>
              <a:endParaRPr lang="zh-CN" altLang="en-US" sz="2400">
                <a:latin typeface="华文仿宋" panose="02010600040101010101" charset="-122"/>
                <a:ea typeface="华文仿宋" panose="02010600040101010101" charset="-122"/>
              </a:endParaRPr>
            </a:p>
          </p:txBody>
        </p:sp>
      </p:grpSp>
      <p:pic>
        <p:nvPicPr>
          <p:cNvPr id="17" name="图片 16" descr="道家"/>
          <p:cNvPicPr>
            <a:picLocks noChangeAspect="1"/>
          </p:cNvPicPr>
          <p:nvPr/>
        </p:nvPicPr>
        <p:blipFill>
          <a:blip r:embed="rId9"/>
          <a:stretch>
            <a:fillRect/>
          </a:stretch>
        </p:blipFill>
        <p:spPr>
          <a:xfrm>
            <a:off x="10736580" y="4866640"/>
            <a:ext cx="1883410" cy="1883410"/>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4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P spid="9" grpId="0"/>
      <p:bldP spid="9" grpId="1"/>
      <p:bldP spid="4" grpId="0"/>
      <p:bldP spid="4" grpId="1"/>
      <p:bldP spid="5" grpId="0"/>
      <p:bldP spid="5" grpId="1"/>
      <p:bldP spid="10" grpId="0"/>
      <p:bldP spid="10" grpId="1"/>
      <p:bldP spid="184332" grpId="0" animBg="1"/>
      <p:bldP spid="1843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104140" y="961390"/>
            <a:ext cx="433768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（二）汉初的</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无为而治</a:t>
            </a: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TextBox 16"/>
          <p:cNvSpPr txBox="1"/>
          <p:nvPr>
            <p:custDataLst>
              <p:tags r:id="rId3"/>
            </p:custDataLst>
          </p:nvPr>
        </p:nvSpPr>
        <p:spPr>
          <a:xfrm>
            <a:off x="379095" y="1483360"/>
            <a:ext cx="347662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、政策措施：</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a:off x="2642235" y="1483360"/>
            <a:ext cx="3890645" cy="521970"/>
          </a:xfrm>
          <a:prstGeom prst="rect">
            <a:avLst/>
          </a:prstGeom>
          <a:noFill/>
        </p:spPr>
        <p:txBody>
          <a:bodyPr wrap="square" rtlCol="0" anchor="t">
            <a:spAutoFit/>
          </a:bodyPr>
          <a:lstStyle/>
          <a:p>
            <a:r>
              <a:rPr lang="zh-CN" altLang="en-US" sz="2800">
                <a:solidFill>
                  <a:srgbClr val="3A1C26"/>
                </a:solidFill>
                <a:latin typeface="华文中宋" panose="02010600040101010101" pitchFamily="2" charset="-122"/>
                <a:ea typeface="华文中宋" panose="02010600040101010101" pitchFamily="2" charset="-122"/>
                <a:cs typeface="华文中宋" panose="02010600040101010101" pitchFamily="2" charset="-122"/>
                <a:sym typeface="+mn-ea"/>
              </a:rPr>
              <a:t>采取“</a:t>
            </a:r>
            <a:r>
              <a:rPr lang="zh-CN" altLang="en-US" sz="28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与民休息</a:t>
            </a:r>
            <a:r>
              <a:rPr lang="zh-CN" altLang="en-US" sz="2800">
                <a:solidFill>
                  <a:srgbClr val="3A1C26"/>
                </a:solidFill>
                <a:latin typeface="华文中宋" panose="02010600040101010101" pitchFamily="2" charset="-122"/>
                <a:ea typeface="华文中宋" panose="02010600040101010101" pitchFamily="2" charset="-122"/>
                <a:cs typeface="华文中宋" panose="02010600040101010101" pitchFamily="2" charset="-122"/>
                <a:sym typeface="+mn-ea"/>
              </a:rPr>
              <a:t>”政策</a:t>
            </a:r>
            <a:endParaRPr lang="zh-CN" altLang="en-US" sz="2800">
              <a:solidFill>
                <a:srgbClr val="3A1C26"/>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21" name="内容占位符 2"/>
          <p:cNvPicPr>
            <a:picLocks noGrp="1"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8021955" y="247015"/>
            <a:ext cx="3920490" cy="3032760"/>
          </a:xfrm>
          <a:prstGeom prst="rect">
            <a:avLst/>
          </a:prstGeom>
        </p:spPr>
      </p:pic>
      <p:sp>
        <p:nvSpPr>
          <p:cNvPr id="17" name="文本框 16"/>
          <p:cNvSpPr txBox="1"/>
          <p:nvPr/>
        </p:nvSpPr>
        <p:spPr>
          <a:xfrm>
            <a:off x="455930" y="2005330"/>
            <a:ext cx="9245600" cy="1512570"/>
          </a:xfrm>
          <a:prstGeom prst="rect">
            <a:avLst/>
          </a:prstGeom>
          <a:noFill/>
        </p:spPr>
        <p:txBody>
          <a:bodyPr wrap="square" rtlCol="0" anchor="t">
            <a:spAutoFit/>
          </a:bodyPr>
          <a:lstStyle/>
          <a:p>
            <a:pPr>
              <a:lnSpc>
                <a:spcPct val="110000"/>
              </a:lnSpc>
            </a:pPr>
            <a:r>
              <a:rPr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lt"/>
              </a:rPr>
              <a:t>①减轻赋税、徭役和刑罚；</a:t>
            </a:r>
            <a:endParaRPr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lt"/>
            </a:endParaRPr>
          </a:p>
          <a:p>
            <a:pPr>
              <a:lnSpc>
                <a:spcPct val="110000"/>
              </a:lnSpc>
            </a:pPr>
            <a:r>
              <a:rPr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lt"/>
              </a:rPr>
              <a:t>②提倡节俭，减少财政支出。</a:t>
            </a:r>
            <a:endParaRPr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lt"/>
            </a:endParaRPr>
          </a:p>
          <a:p>
            <a:pPr>
              <a:lnSpc>
                <a:spcPct val="110000"/>
              </a:lnSpc>
            </a:pPr>
            <a:r>
              <a:rPr lang="en-US" altLang="zh-CN" sz="2800" dirty="0">
                <a:latin typeface="华文中宋" panose="02010600040101010101" pitchFamily="2" charset="-122"/>
                <a:ea typeface="华文中宋" panose="02010600040101010101" pitchFamily="2" charset="-122"/>
                <a:sym typeface="+mn-ea"/>
              </a:rPr>
              <a:t>③</a:t>
            </a:r>
            <a:r>
              <a:rPr lang="zh-CN" altLang="en-US" sz="2800" dirty="0">
                <a:latin typeface="华文中宋" panose="02010600040101010101" pitchFamily="2" charset="-122"/>
                <a:ea typeface="华文中宋" panose="02010600040101010101" pitchFamily="2" charset="-122"/>
                <a:sym typeface="+mn-ea"/>
              </a:rPr>
              <a:t>让大量士兵回家，授予田宅，免除一定赋税徭役。</a:t>
            </a:r>
            <a:endParaRPr lang="zh-CN" altLang="en-US" sz="2800" kern="0" smtClean="0">
              <a:latin typeface="华文中宋" panose="02010600040101010101" pitchFamily="2" charset="-122"/>
              <a:ea typeface="华文中宋" panose="02010600040101010101" pitchFamily="2" charset="-122"/>
              <a:cs typeface="华文中宋" panose="02010600040101010101" pitchFamily="2" charset="-122"/>
              <a:sym typeface="+mn-lt"/>
            </a:endParaRPr>
          </a:p>
        </p:txBody>
      </p:sp>
      <p:sp>
        <p:nvSpPr>
          <p:cNvPr id="18" name="TextBox 16"/>
          <p:cNvSpPr txBox="1"/>
          <p:nvPr>
            <p:custDataLst>
              <p:tags r:id="rId6"/>
            </p:custDataLst>
          </p:nvPr>
        </p:nvSpPr>
        <p:spPr>
          <a:xfrm>
            <a:off x="379095" y="3517900"/>
            <a:ext cx="2336165"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、结果：</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9" name="矩形 18"/>
          <p:cNvSpPr/>
          <p:nvPr>
            <p:custDataLst>
              <p:tags r:id="rId7"/>
            </p:custDataLst>
          </p:nvPr>
        </p:nvSpPr>
        <p:spPr>
          <a:xfrm>
            <a:off x="2088746" y="3517700"/>
            <a:ext cx="7327996" cy="521970"/>
          </a:xfrm>
          <a:prstGeom prst="rect">
            <a:avLst/>
          </a:prstGeom>
        </p:spPr>
        <p:txBody>
          <a:bodyPr wrap="square">
            <a:spAutoFit/>
          </a:bodyPr>
          <a:lstStyle/>
          <a:p>
            <a:pPr lvl="0" algn="just" defTabSz="1218565">
              <a:defRPr/>
            </a:pPr>
            <a:r>
              <a:rPr lang="zh-CN" altLang="en-US" sz="280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经济恢复、社会稳定，</a:t>
            </a:r>
            <a:r>
              <a:rPr lang="zh-CN" altLang="en-US" sz="2800" smtClean="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出现了“</a:t>
            </a:r>
            <a:r>
              <a:rPr lang="zh-CN" altLang="en-US" sz="2800">
                <a:solidFill>
                  <a:srgbClr val="C00000"/>
                </a:solidFill>
                <a:effectLst/>
                <a:latin typeface="华文中宋" panose="02010600040101010101" pitchFamily="2" charset="-122"/>
                <a:ea typeface="华文中宋" panose="02010600040101010101" pitchFamily="2" charset="-122"/>
                <a:cs typeface="华文中宋" panose="02010600040101010101" pitchFamily="2" charset="-122"/>
              </a:rPr>
              <a:t>文景之治</a:t>
            </a:r>
            <a:r>
              <a:rPr lang="zh-CN" altLang="en-US" sz="280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2800">
              <a:solidFill>
                <a:schemeClr val="tx1"/>
              </a:solidFill>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22" name="文本框 21"/>
          <p:cNvSpPr txBox="1"/>
          <p:nvPr/>
        </p:nvSpPr>
        <p:spPr>
          <a:xfrm>
            <a:off x="455930" y="4039870"/>
            <a:ext cx="11486515" cy="2306320"/>
          </a:xfrm>
          <a:prstGeom prst="rect">
            <a:avLst/>
          </a:prstGeom>
          <a:noFill/>
        </p:spPr>
        <p:txBody>
          <a:bodyPr wrap="square" rtlCol="0" anchor="t">
            <a:spAutoFit/>
          </a:bodyPr>
          <a:lstStyle/>
          <a:p>
            <a:pPr>
              <a:lnSpc>
                <a:spcPct val="120000"/>
              </a:lnSpc>
            </a:pP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rPr>
              <a:t>1</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rPr>
              <a:t>、(2023·广东高考·2)</a:t>
            </a:r>
            <a:r>
              <a:rPr lang="zh-CN" altLang="en-US" sz="2400">
                <a:latin typeface="黑体" panose="02010609060101010101" pitchFamily="49" charset="-122"/>
                <a:ea typeface="黑体" panose="02010609060101010101" pitchFamily="49" charset="-122"/>
                <a:cs typeface="黑体" panose="02010609060101010101" pitchFamily="49" charset="-122"/>
              </a:rPr>
              <a:t>汉初儒家代表人物陆贾的《新语》云：  “昔舜治天下也，弹五弦之琴，歌南风之诗，寂若无治国之意，漠若无忧天下之心，然而天下大治……故无为者乃有为也。”陆贾的上述思想(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rPr>
              <a:t>A.适应了休养生息的政治需要 </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 B.契合了德法并用的治国理念</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rPr>
              <a:t>C.为尊崇儒术提供依据</a:t>
            </a: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D.有利于加强中央集权</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1048909" name="矩形 3"/>
          <p:cNvSpPr/>
          <p:nvPr>
            <p:custDataLst>
              <p:tags r:id="rId8"/>
            </p:custDataLst>
          </p:nvPr>
        </p:nvSpPr>
        <p:spPr>
          <a:xfrm>
            <a:off x="10785226" y="5064654"/>
            <a:ext cx="1050925" cy="1475740"/>
          </a:xfrm>
          <a:prstGeom prst="rect">
            <a:avLst/>
          </a:prstGeom>
          <a:noFill/>
        </p:spPr>
        <p:txBody>
          <a:bodyPr wrap="none" lIns="121920" tIns="60960" rIns="121920" bIns="60960">
            <a:spAutoFit/>
          </a:bodyPr>
          <a:lstStyle/>
          <a:p>
            <a:pPr algn="ctr"/>
            <a:r>
              <a:rPr lang="en-US" altLang="zh-CN" sz="8800" b="1" cap="none" spc="0">
                <a:ln w="10541" cmpd="sng">
                  <a:noFill/>
                  <a:prstDash val="solid"/>
                </a:ln>
                <a:solidFill>
                  <a:srgbClr val="C00000"/>
                </a:solidFill>
                <a:effectLst/>
              </a:rPr>
              <a:t>A</a:t>
            </a:r>
            <a:endParaRPr lang="en-US" altLang="zh-CN" sz="8800" b="1" cap="none" spc="0">
              <a:ln w="10541" cmpd="sng">
                <a:noFill/>
                <a:prstDash val="solid"/>
              </a:ln>
              <a:solidFill>
                <a:srgbClr val="C00000"/>
              </a:solidFill>
              <a:effectLst/>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8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7" grpId="0"/>
      <p:bldP spid="17" grpId="1"/>
      <p:bldP spid="18" grpId="0"/>
      <p:bldP spid="18" grpId="1"/>
      <p:bldP spid="19" grpId="0"/>
      <p:bldP spid="19" grpId="1"/>
      <p:bldP spid="22" grpId="0"/>
      <p:bldP spid="22" grpId="1"/>
      <p:bldP spid="1048909" grpId="0"/>
      <p:bldP spid="104890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4"/>
          <p:cNvSpPr/>
          <p:nvPr>
            <p:custDataLst>
              <p:tags r:id="rId1"/>
            </p:custDataLst>
          </p:nvPr>
        </p:nvSpPr>
        <p:spPr>
          <a:xfrm>
            <a:off x="257810" y="238760"/>
            <a:ext cx="11684635" cy="6378575"/>
          </a:xfrm>
          <a:prstGeom prst="rect">
            <a:avLst/>
          </a:prstGeom>
          <a:noFill/>
          <a:ln w="12700" cap="flat" cmpd="sng">
            <a:solidFill>
              <a:srgbClr val="6B4A4E"/>
            </a:solidFill>
            <a:prstDash val="solid"/>
            <a:round/>
            <a:headEnd type="none" w="med" len="med"/>
            <a:tailEnd type="none" w="med" len="med"/>
          </a:ln>
          <a:effectLst/>
        </p:spPr>
        <p:txBody>
          <a:bodyPr anchor="ctr" anchorCtr="0"/>
          <a:lstStyle/>
          <a:p>
            <a:pPr algn="ctr" eaLnBrk="0" hangingPunct="0"/>
            <a:endParaRPr lang="zh-CN" altLang="en-US">
              <a:latin typeface="字魂95号-手刻宋"/>
              <a:ea typeface="字魂95号-手刻宋"/>
            </a:endParaRPr>
          </a:p>
        </p:txBody>
      </p:sp>
      <p:sp>
        <p:nvSpPr>
          <p:cNvPr id="7" name="圆角矩形 6"/>
          <p:cNvSpPr/>
          <p:nvPr>
            <p:custDataLst>
              <p:tags r:id="rId2"/>
            </p:custDataLst>
          </p:nvPr>
        </p:nvSpPr>
        <p:spPr>
          <a:xfrm>
            <a:off x="379095" y="339090"/>
            <a:ext cx="3039110" cy="480695"/>
          </a:xfrm>
          <a:prstGeom prst="roundRect">
            <a:avLst/>
          </a:prstGeom>
          <a:solidFill>
            <a:srgbClr val="6B4A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一、汉初的统治</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文本框 2"/>
          <p:cNvSpPr txBox="1"/>
          <p:nvPr/>
        </p:nvSpPr>
        <p:spPr>
          <a:xfrm>
            <a:off x="71120" y="961390"/>
            <a:ext cx="3789045" cy="521970"/>
          </a:xfrm>
          <a:prstGeom prst="rect">
            <a:avLst/>
          </a:prstGeom>
          <a:noFill/>
        </p:spPr>
        <p:txBody>
          <a:bodyPr wrap="square" rtlCol="0">
            <a:spAutoFit/>
          </a:bodyPr>
          <a:lstStyle/>
          <a:p>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（三）汉初的政治制度</a:t>
            </a:r>
            <a:endPar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TextBox 16"/>
          <p:cNvSpPr txBox="1"/>
          <p:nvPr>
            <p:custDataLst>
              <p:tags r:id="rId3"/>
            </p:custDataLst>
          </p:nvPr>
        </p:nvSpPr>
        <p:spPr>
          <a:xfrm>
            <a:off x="257810" y="1483995"/>
            <a:ext cx="3237230" cy="521970"/>
          </a:xfrm>
          <a:prstGeom prst="rect">
            <a:avLst/>
          </a:prstGeom>
          <a:noFill/>
        </p:spPr>
        <p:txBody>
          <a:bodyPr wrap="square" rtlCol="0">
            <a:spAutoFit/>
          </a:bodyPr>
          <a:lstStyle/>
          <a:p>
            <a:pPr defTabSz="1218565">
              <a:defRPr/>
            </a:pPr>
            <a:r>
              <a:rPr lang="en-US" altLang="zh-CN"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rPr>
              <a:t>、汉承秦制：</a:t>
            </a:r>
            <a:endParaRPr lang="zh-CN" altLang="en-US" sz="2800" b="1">
              <a:solidFill>
                <a:srgbClr val="3A1C26"/>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2" name="表格 1"/>
          <p:cNvGraphicFramePr/>
          <p:nvPr>
            <p:custDataLst>
              <p:tags r:id="rId4"/>
            </p:custDataLst>
          </p:nvPr>
        </p:nvGraphicFramePr>
        <p:xfrm>
          <a:off x="414655" y="2005330"/>
          <a:ext cx="11427460" cy="4050030"/>
        </p:xfrm>
        <a:graphic>
          <a:graphicData uri="http://schemas.openxmlformats.org/drawingml/2006/table">
            <a:tbl>
              <a:tblPr firstRow="1" bandRow="1">
                <a:tableStyleId>{5C22544A-7EE6-4342-B048-85BDC9FD1C3A}</a:tableStyleId>
              </a:tblPr>
              <a:tblGrid>
                <a:gridCol w="809625"/>
                <a:gridCol w="4417695"/>
                <a:gridCol w="6200140"/>
              </a:tblGrid>
              <a:tr h="457200">
                <a:tc>
                  <a:txBody>
                    <a:bodyPr/>
                    <a:lstStyle/>
                    <a:p>
                      <a:pPr>
                        <a:buNone/>
                      </a:pP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1">
                          <a:solidFill>
                            <a:srgbClr val="3A1C26"/>
                          </a:solidFill>
                          <a:latin typeface="华文中宋" panose="02010600040101010101" pitchFamily="2" charset="-122"/>
                          <a:ea typeface="华文中宋" panose="02010600040101010101" pitchFamily="2" charset="-122"/>
                        </a:rPr>
                        <a:t>秦朝</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2400" b="1">
                          <a:solidFill>
                            <a:srgbClr val="3A1C26"/>
                          </a:solidFill>
                          <a:latin typeface="华文中宋" panose="02010600040101010101" pitchFamily="2" charset="-122"/>
                          <a:ea typeface="华文中宋" panose="02010600040101010101" pitchFamily="2" charset="-122"/>
                        </a:rPr>
                        <a:t>汉朝</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rowSpan="4">
                  <a:txBody>
                    <a:bodyPr/>
                    <a:lstStyle/>
                    <a:p>
                      <a:pPr>
                        <a:buNone/>
                      </a:pPr>
                      <a:endParaRPr lang="zh-CN" altLang="en-US" sz="2400" b="1">
                        <a:solidFill>
                          <a:srgbClr val="3A1C26"/>
                        </a:solidFill>
                        <a:latin typeface="华文中宋" panose="02010600040101010101" pitchFamily="2" charset="-122"/>
                        <a:ea typeface="华文中宋" panose="02010600040101010101" pitchFamily="2" charset="-122"/>
                      </a:endParaRPr>
                    </a:p>
                    <a:p>
                      <a:pPr>
                        <a:buNone/>
                      </a:pPr>
                      <a:r>
                        <a:rPr lang="zh-CN" altLang="en-US" sz="2400" b="1">
                          <a:solidFill>
                            <a:srgbClr val="3A1C26"/>
                          </a:solidFill>
                          <a:latin typeface="华文中宋" panose="02010600040101010101" pitchFamily="2" charset="-122"/>
                          <a:ea typeface="华文中宋" panose="02010600040101010101" pitchFamily="2" charset="-122"/>
                        </a:rPr>
                        <a:t>政治</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9403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07720">
                <a:tc>
                  <a:txBody>
                    <a:bodyPr/>
                    <a:lstStyle/>
                    <a:p>
                      <a:pPr>
                        <a:buNone/>
                      </a:pPr>
                      <a:r>
                        <a:rPr lang="zh-CN" altLang="en-US" sz="2400" b="1">
                          <a:solidFill>
                            <a:srgbClr val="3A1C26"/>
                          </a:solidFill>
                          <a:latin typeface="华文中宋" panose="02010600040101010101" pitchFamily="2" charset="-122"/>
                          <a:ea typeface="华文中宋" panose="02010600040101010101" pitchFamily="2" charset="-122"/>
                        </a:rPr>
                        <a:t>经济</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62280">
                <a:tc>
                  <a:txBody>
                    <a:bodyPr/>
                    <a:lstStyle/>
                    <a:p>
                      <a:pPr>
                        <a:buNone/>
                      </a:pPr>
                      <a:r>
                        <a:rPr lang="zh-CN" altLang="en-US" sz="2400" b="1">
                          <a:solidFill>
                            <a:srgbClr val="3A1C26"/>
                          </a:solidFill>
                          <a:latin typeface="华文中宋" panose="02010600040101010101" pitchFamily="2" charset="-122"/>
                          <a:ea typeface="华文中宋" panose="02010600040101010101" pitchFamily="2" charset="-122"/>
                        </a:rPr>
                        <a:t>思想</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62585">
                <a:tc>
                  <a:txBody>
                    <a:bodyPr/>
                    <a:lstStyle/>
                    <a:p>
                      <a:pPr>
                        <a:buNone/>
                      </a:pPr>
                      <a:r>
                        <a:rPr lang="zh-CN" altLang="en-US" sz="2400" b="1">
                          <a:solidFill>
                            <a:srgbClr val="3A1C26"/>
                          </a:solidFill>
                          <a:latin typeface="华文中宋" panose="02010600040101010101" pitchFamily="2" charset="-122"/>
                          <a:ea typeface="华文中宋" panose="02010600040101010101" pitchFamily="2" charset="-122"/>
                        </a:rPr>
                        <a:t>民族</a:t>
                      </a:r>
                      <a:endParaRPr lang="zh-CN" altLang="en-US" sz="2400" b="1">
                        <a:solidFill>
                          <a:srgbClr val="3A1C26"/>
                        </a:solidFill>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400">
                        <a:latin typeface="华文中宋" panose="02010600040101010101" pitchFamily="2" charset="-122"/>
                        <a:ea typeface="华文中宋" panose="0201060004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nvSpPr>
        <p:spPr>
          <a:xfrm>
            <a:off x="2568575" y="2480310"/>
            <a:ext cx="184086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皇帝制度</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6" name="文本框 5"/>
          <p:cNvSpPr txBox="1"/>
          <p:nvPr/>
        </p:nvSpPr>
        <p:spPr>
          <a:xfrm>
            <a:off x="6823075" y="2916555"/>
            <a:ext cx="4537710"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三公九卿制、中外朝制度</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8" name="文本框 7"/>
          <p:cNvSpPr txBox="1"/>
          <p:nvPr/>
        </p:nvSpPr>
        <p:spPr>
          <a:xfrm>
            <a:off x="1363980" y="3848100"/>
            <a:ext cx="405574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中央御史大夫、地方监御史</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9" name="文本框 8"/>
          <p:cNvSpPr txBox="1"/>
          <p:nvPr/>
        </p:nvSpPr>
        <p:spPr>
          <a:xfrm>
            <a:off x="5746115" y="3896995"/>
            <a:ext cx="596455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中央御史大夫、地方刺史制度、州牧</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0" name="文本框 9"/>
          <p:cNvSpPr txBox="1"/>
          <p:nvPr/>
        </p:nvSpPr>
        <p:spPr>
          <a:xfrm>
            <a:off x="2665095" y="3386455"/>
            <a:ext cx="145351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郡县制</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1" name="文本框 10"/>
          <p:cNvSpPr txBox="1"/>
          <p:nvPr/>
        </p:nvSpPr>
        <p:spPr>
          <a:xfrm>
            <a:off x="5746115" y="3406775"/>
            <a:ext cx="599884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郡国并行制、推恩令、州郡县三级制</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2" name="文本框 11"/>
          <p:cNvSpPr txBox="1"/>
          <p:nvPr/>
        </p:nvSpPr>
        <p:spPr>
          <a:xfrm>
            <a:off x="2400935" y="2916555"/>
            <a:ext cx="2387600"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三公九卿制</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3" name="文本框 12"/>
          <p:cNvSpPr txBox="1"/>
          <p:nvPr/>
        </p:nvSpPr>
        <p:spPr>
          <a:xfrm>
            <a:off x="7929880" y="2421255"/>
            <a:ext cx="1813560"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皇帝制度</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4" name="文本框 13"/>
          <p:cNvSpPr txBox="1"/>
          <p:nvPr/>
        </p:nvSpPr>
        <p:spPr>
          <a:xfrm>
            <a:off x="1275715" y="4387215"/>
            <a:ext cx="4638040" cy="82994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田租、户赋、徭役、兵役制，百姓负担沉重</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sp>
        <p:nvSpPr>
          <p:cNvPr id="16" name="文本框 15"/>
          <p:cNvSpPr txBox="1"/>
          <p:nvPr/>
        </p:nvSpPr>
        <p:spPr>
          <a:xfrm>
            <a:off x="5746115" y="4392295"/>
            <a:ext cx="6096000"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实行编户制度，汉初采取“与民休息”政策</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文本框 16"/>
          <p:cNvSpPr txBox="1"/>
          <p:nvPr/>
        </p:nvSpPr>
        <p:spPr>
          <a:xfrm>
            <a:off x="1463040" y="5170805"/>
            <a:ext cx="395668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奉行法家，“焚书坑儒”</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8" name="文本框 17"/>
          <p:cNvSpPr txBox="1"/>
          <p:nvPr/>
        </p:nvSpPr>
        <p:spPr>
          <a:xfrm>
            <a:off x="5637530" y="5189855"/>
            <a:ext cx="630491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黑体" panose="02010609060101010101" pitchFamily="49" charset="-122"/>
                <a:sym typeface="+mn-ea"/>
              </a:rPr>
              <a:t>减轻刑罚，约法省禁，从黄老无为到尊崇儒家</a:t>
            </a:r>
            <a:endParaRPr lang="zh-CN" altLang="en-US" sz="2400">
              <a:latin typeface="华文中宋" panose="02010600040101010101" pitchFamily="2" charset="-122"/>
              <a:ea typeface="华文中宋" panose="02010600040101010101" pitchFamily="2" charset="-122"/>
              <a:cs typeface="黑体" panose="02010609060101010101" pitchFamily="49" charset="-122"/>
              <a:sym typeface="+mn-ea"/>
            </a:endParaRPr>
          </a:p>
        </p:txBody>
      </p:sp>
      <p:grpSp>
        <p:nvGrpSpPr>
          <p:cNvPr id="21" name="组合 20"/>
          <p:cNvGrpSpPr/>
          <p:nvPr/>
        </p:nvGrpSpPr>
        <p:grpSpPr>
          <a:xfrm>
            <a:off x="3948430" y="181610"/>
            <a:ext cx="7993380" cy="1866900"/>
            <a:chOff x="6218" y="286"/>
            <a:chExt cx="12588" cy="2940"/>
          </a:xfrm>
          <a:effectLst>
            <a:outerShdw blurRad="50800" dist="38100" dir="2700000" algn="tl" rotWithShape="0">
              <a:prstClr val="black">
                <a:alpha val="40000"/>
              </a:prstClr>
            </a:outerShdw>
          </a:effectLst>
        </p:grpSpPr>
        <p:sp>
          <p:nvSpPr>
            <p:cNvPr id="19" name="文本框 18"/>
            <p:cNvSpPr txBox="1"/>
            <p:nvPr/>
          </p:nvSpPr>
          <p:spPr>
            <a:xfrm>
              <a:off x="6218" y="534"/>
              <a:ext cx="12431" cy="2179"/>
            </a:xfrm>
            <a:prstGeom prst="rect">
              <a:avLst/>
            </a:prstGeom>
            <a:solidFill>
              <a:srgbClr val="DDD7D9"/>
            </a:solidFill>
          </p:spPr>
          <p:txBody>
            <a:bodyPr wrap="square" rtlCol="0" anchor="t">
              <a:spAutoFit/>
            </a:bodyPr>
            <a:lstStyle/>
            <a:p>
              <a:pPr fontAlgn="auto">
                <a:lnSpc>
                  <a:spcPct val="100000"/>
                </a:lnSpc>
              </a:pPr>
              <a:r>
                <a:rPr lang="zh-CN" altLang="en-US" sz="2800">
                  <a:latin typeface="楷体" panose="02010609060101010101" charset="-122"/>
                  <a:ea typeface="楷体" panose="02010609060101010101" charset="-122"/>
                  <a:cs typeface="楷体" panose="02010609060101010101" charset="-122"/>
                  <a:sym typeface="+mn-ea"/>
                </a:rPr>
                <a:t>“萧何入秦，收拾文书（国家档案文献），</a:t>
              </a:r>
              <a:endParaRPr lang="zh-CN" altLang="en-US" sz="2800">
                <a:latin typeface="楷体" panose="02010609060101010101" charset="-122"/>
                <a:ea typeface="楷体" panose="02010609060101010101" charset="-122"/>
                <a:cs typeface="楷体" panose="02010609060101010101" charset="-122"/>
                <a:sym typeface="+mn-ea"/>
              </a:endParaRPr>
            </a:p>
            <a:p>
              <a:pPr fontAlgn="auto">
                <a:lnSpc>
                  <a:spcPct val="100000"/>
                </a:lnSpc>
              </a:pPr>
              <a:r>
                <a:rPr lang="zh-CN" altLang="en-US" sz="2800">
                  <a:latin typeface="楷体" panose="02010609060101010101" charset="-122"/>
                  <a:ea typeface="楷体" panose="02010609060101010101" charset="-122"/>
                  <a:cs typeface="楷体" panose="02010609060101010101" charset="-122"/>
                  <a:sym typeface="+mn-ea"/>
                </a:rPr>
                <a:t>汉所以能制九州者，文书之力也。”</a:t>
              </a:r>
              <a:endParaRPr lang="zh-CN" altLang="en-US" sz="2800">
                <a:latin typeface="楷体" panose="02010609060101010101" charset="-122"/>
                <a:ea typeface="楷体" panose="02010609060101010101" charset="-122"/>
                <a:cs typeface="楷体" panose="02010609060101010101" charset="-122"/>
                <a:sym typeface="+mn-ea"/>
              </a:endParaRPr>
            </a:p>
            <a:p>
              <a:pPr fontAlgn="auto">
                <a:lnSpc>
                  <a:spcPct val="100000"/>
                </a:lnSpc>
              </a:pPr>
              <a:r>
                <a:rPr lang="zh-CN" altLang="en-US" sz="2800">
                  <a:latin typeface="楷体" panose="02010609060101010101" charset="-122"/>
                  <a:ea typeface="楷体" panose="02010609060101010101" charset="-122"/>
                  <a:cs typeface="楷体" panose="02010609060101010101" charset="-122"/>
                  <a:sym typeface="+mn-ea"/>
                </a:rPr>
                <a:t> </a:t>
              </a:r>
              <a:r>
                <a:rPr lang="en-US" altLang="zh-CN" sz="2800">
                  <a:latin typeface="楷体" panose="02010609060101010101" charset="-122"/>
                  <a:ea typeface="楷体" panose="02010609060101010101" charset="-122"/>
                  <a:cs typeface="楷体" panose="02010609060101010101" charset="-122"/>
                  <a:sym typeface="+mn-ea"/>
                </a:rPr>
                <a:t>                ——东汉王充《论衡》</a:t>
              </a:r>
              <a:endParaRPr lang="en-US" altLang="zh-CN" sz="2800">
                <a:latin typeface="楷体" panose="02010609060101010101" charset="-122"/>
                <a:ea typeface="楷体" panose="02010609060101010101" charset="-122"/>
                <a:cs typeface="楷体" panose="02010609060101010101" charset="-122"/>
                <a:sym typeface="+mn-ea"/>
              </a:endParaRPr>
            </a:p>
          </p:txBody>
        </p:sp>
        <p:pic>
          <p:nvPicPr>
            <p:cNvPr id="20" name="图片 19"/>
            <p:cNvPicPr/>
            <p:nvPr/>
          </p:nvPicPr>
          <p:blipFill>
            <a:blip r:embed="rId5">
              <a:clrChange>
                <a:clrFrom>
                  <a:srgbClr val="FAFAFA">
                    <a:alpha val="100000"/>
                  </a:srgbClr>
                </a:clrFrom>
                <a:clrTo>
                  <a:srgbClr val="FAFAFA">
                    <a:alpha val="100000"/>
                    <a:alpha val="0"/>
                  </a:srgbClr>
                </a:clrTo>
              </a:clrChange>
            </a:blip>
            <a:stretch>
              <a:fillRect/>
            </a:stretch>
          </p:blipFill>
          <p:spPr>
            <a:xfrm>
              <a:off x="15344" y="286"/>
              <a:ext cx="3463" cy="2940"/>
            </a:xfrm>
            <a:prstGeom prst="rect">
              <a:avLst/>
            </a:prstGeom>
            <a:noFill/>
            <a:ln w="9525">
              <a:noFill/>
            </a:ln>
          </p:spPr>
        </p:pic>
      </p:grpSp>
      <p:sp>
        <p:nvSpPr>
          <p:cNvPr id="22" name="文本框 21"/>
          <p:cNvSpPr txBox="1"/>
          <p:nvPr/>
        </p:nvSpPr>
        <p:spPr>
          <a:xfrm>
            <a:off x="1527810" y="6150610"/>
            <a:ext cx="3988435" cy="521970"/>
          </a:xfrm>
          <a:prstGeom prst="rect">
            <a:avLst/>
          </a:prstGeom>
          <a:solidFill>
            <a:srgbClr val="C00000"/>
          </a:solidFill>
        </p:spPr>
        <p:txBody>
          <a:bodyPr wrap="square" rtlCol="0" anchor="t">
            <a:spAutoFit/>
          </a:bodyPr>
          <a:lstStyle/>
          <a:p>
            <a:pPr algn="l"/>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“汉承秦制，有所损益”</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3" name="文本框 22"/>
          <p:cNvSpPr txBox="1"/>
          <p:nvPr/>
        </p:nvSpPr>
        <p:spPr>
          <a:xfrm>
            <a:off x="5516245" y="6150610"/>
            <a:ext cx="5053330" cy="521970"/>
          </a:xfrm>
          <a:prstGeom prst="rect">
            <a:avLst/>
          </a:prstGeom>
          <a:solidFill>
            <a:srgbClr val="C00000"/>
          </a:solidFill>
        </p:spPr>
        <p:txBody>
          <a:bodyPr wrap="square" rtlCol="0" anchor="t">
            <a:spAutoFit/>
          </a:bodyPr>
          <a:lstStyle/>
          <a:p>
            <a:pPr algn="l"/>
            <a:r>
              <a:rPr lang="en-US" altLang="zh-CN"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专制主义中央集权的强化</a:t>
            </a: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4" name="文本框 23"/>
          <p:cNvSpPr txBox="1"/>
          <p:nvPr/>
        </p:nvSpPr>
        <p:spPr>
          <a:xfrm>
            <a:off x="1654175" y="5594985"/>
            <a:ext cx="3255010"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北击匈奴、南征百越</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5" name="文本框 24"/>
          <p:cNvSpPr txBox="1"/>
          <p:nvPr/>
        </p:nvSpPr>
        <p:spPr>
          <a:xfrm>
            <a:off x="6300470" y="5607050"/>
            <a:ext cx="4592955" cy="460375"/>
          </a:xfrm>
          <a:prstGeom prst="rect">
            <a:avLst/>
          </a:prstGeom>
          <a:noFill/>
        </p:spPr>
        <p:txBody>
          <a:bodyPr wrap="square" rtlCol="0" anchor="t">
            <a:spAutoFit/>
          </a:bodyPr>
          <a:lstStyle/>
          <a:p>
            <a:r>
              <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rPr>
              <a:t>和亲匈奴、出击匈奴，羁縻百越</a:t>
            </a:r>
            <a:endParaRPr lang="zh-CN" altLang="en-US" sz="2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6" grpId="0"/>
      <p:bldP spid="16" grpId="1"/>
      <p:bldP spid="17" grpId="0"/>
      <p:bldP spid="17" grpId="1"/>
      <p:bldP spid="18" grpId="0"/>
      <p:bldP spid="18" grpId="1"/>
      <p:bldP spid="22" grpId="0" animBg="1"/>
      <p:bldP spid="22" grpId="1" animBg="1"/>
      <p:bldP spid="23" grpId="0" animBg="1"/>
      <p:bldP spid="23" grpId="1" animBg="1"/>
      <p:bldP spid="24" grpId="0"/>
      <p:bldP spid="24" grpId="1"/>
      <p:bldP spid="25" grpId="0"/>
      <p:bldP spid="25"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193"/>
</p:tagLst>
</file>

<file path=ppt/tags/tag101.xml><?xml version="1.0" encoding="utf-8"?>
<p:tagLst xmlns:p="http://schemas.openxmlformats.org/presentationml/2006/main">
  <p:tag name="KSO_WM_DIAGRAM_VIRTUALLY_FRAME" val="{&quot;height&quot;:372.1416535433071,&quot;left&quot;:23.55,&quot;top&quot;:75.6,&quot;width&quot;:926.033779527559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AS_UNIQUEID" val="430"/>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AS_UNIQUEID" val="175"/>
</p:tagLst>
</file>

<file path=ppt/tags/tag106.xml><?xml version="1.0" encoding="utf-8"?>
<p:tagLst xmlns:p="http://schemas.openxmlformats.org/presentationml/2006/main">
  <p:tag name="TABLE_ENDDRAG_ORIGIN_RECT" val="899*356"/>
  <p:tag name="TABLE_ENDDRAG_RECT" val="32*157*899*356"/>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AS_UNIQUEID" val="430"/>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75"/>
</p:tagLst>
</file>

<file path=ppt/tags/tag111.xml><?xml version="1.0" encoding="utf-8"?>
<p:tagLst xmlns:p="http://schemas.openxmlformats.org/presentationml/2006/main">
  <p:tag name="AS_UNIQUEID" val="17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AS_UNIQUEID" val="430"/>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AS_UNIQUEID" val="175"/>
</p:tagLst>
</file>

<file path=ppt/tags/tag116.xml><?xml version="1.0" encoding="utf-8"?>
<p:tagLst xmlns:p="http://schemas.openxmlformats.org/presentationml/2006/main">
  <p:tag name="AS_UNIQUEID" val="175"/>
</p:tagLst>
</file>

<file path=ppt/tags/tag117.xml><?xml version="1.0" encoding="utf-8"?>
<p:tagLst xmlns:p="http://schemas.openxmlformats.org/presentationml/2006/main">
  <p:tag name="AS_UNIQUEID" val="175"/>
</p:tagLst>
</file>

<file path=ppt/tags/tag118.xml><?xml version="1.0" encoding="utf-8"?>
<p:tagLst xmlns:p="http://schemas.openxmlformats.org/presentationml/2006/main">
  <p:tag name="AS_UNIQUEID" val="175"/>
</p:tagLst>
</file>

<file path=ppt/tags/tag119.xml><?xml version="1.0" encoding="utf-8"?>
<p:tagLst xmlns:p="http://schemas.openxmlformats.org/presentationml/2006/main">
  <p:tag name="AS_UNIQUEID" val="701"/>
  <p:tag name="KSO_WM_UNIT_TABLE_BEAUTIFY" val="smartTable{cb787e2a-95ec-4e22-8682-2b18c494db33}"/>
  <p:tag name="TABLE_ENDDRAG_ORIGIN_RECT" val="197*254"/>
  <p:tag name="TABLE_ENDDRAG_RECT" val="724*124*197*25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703"/>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AS_UNIQUEID" val="43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175"/>
</p:tagLst>
</file>

<file path=ppt/tags/tag125.xml><?xml version="1.0" encoding="utf-8"?>
<p:tagLst xmlns:p="http://schemas.openxmlformats.org/presentationml/2006/main">
  <p:tag name="AS_UNIQUEID" val="175"/>
</p:tagLst>
</file>

<file path=ppt/tags/tag126.xml><?xml version="1.0" encoding="utf-8"?>
<p:tagLst xmlns:p="http://schemas.openxmlformats.org/presentationml/2006/main">
  <p:tag name="AS_UNIQUEID" val="8232"/>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5081"/>
</p:tagLst>
</file>

<file path=ppt/tags/tag128.xml><?xml version="1.0" encoding="utf-8"?>
<p:tagLst xmlns:p="http://schemas.openxmlformats.org/presentationml/2006/main">
  <p:tag name="AS_UNIQUEID" val="430"/>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2815"/>
  <p:tag name="KSO_WM_DIAGRAM_VIRTUALLY_FRAME" val="{&quot;height&quot;:416.3416535433071,&quot;left&quot;:23.55,&quot;top&quot;:75.6,&quot;width&quot;:926.0337795275591}"/>
</p:tagLst>
</file>

<file path=ppt/tags/tag131.xml><?xml version="1.0" encoding="utf-8"?>
<p:tagLst xmlns:p="http://schemas.openxmlformats.org/presentationml/2006/main">
  <p:tag name="KSO_WM_BEAUTIFY_FLAG" val=""/>
  <p:tag name="KSO_WM_DIAGRAM_VIRTUALLY_FRAME" val="{&quot;height&quot;:416.3416535433071,&quot;left&quot;:23.55,&quot;top&quot;:75.6,&quot;width&quot;:926.0337795275591}"/>
</p:tagLst>
</file>

<file path=ppt/tags/tag132.xml><?xml version="1.0" encoding="utf-8"?>
<p:tagLst xmlns:p="http://schemas.openxmlformats.org/presentationml/2006/main">
  <p:tag name="KSO_WM_DIAGRAM_VIRTUALLY_FRAME" val="{&quot;height&quot;:416.3416535433071,&quot;left&quot;:23.55,&quot;top&quot;:75.6,&quot;width&quot;:926.0337795275591}"/>
</p:tagLst>
</file>

<file path=ppt/tags/tag133.xml><?xml version="1.0" encoding="utf-8"?>
<p:tagLst xmlns:p="http://schemas.openxmlformats.org/presentationml/2006/main">
  <p:tag name="KSO_WM_BEAUTIFY_FLAG" val=""/>
  <p:tag name="KSO_WM_DIAGRAM_VIRTUALLY_FRAME" val="{&quot;height&quot;:416.3416535433071,&quot;left&quot;:23.55,&quot;top&quot;:75.6,&quot;width&quot;:926.033779527559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AS_UNIQUEID" val="430"/>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315"/>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AS_UNIQUEID" val="43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AS_UNIQUEID" val="175"/>
</p:tagLst>
</file>

<file path=ppt/tags/tag142.xml><?xml version="1.0" encoding="utf-8"?>
<p:tagLst xmlns:p="http://schemas.openxmlformats.org/presentationml/2006/main">
  <p:tag name="AS_UNIQUEID" val="175"/>
</p:tagLst>
</file>

<file path=ppt/tags/tag143.xml><?xml version="1.0" encoding="utf-8"?>
<p:tagLst xmlns:p="http://schemas.openxmlformats.org/presentationml/2006/main">
  <p:tag name="AS_UNIQUEID" val="175"/>
</p:tagLst>
</file>

<file path=ppt/tags/tag144.xml><?xml version="1.0" encoding="utf-8"?>
<p:tagLst xmlns:p="http://schemas.openxmlformats.org/presentationml/2006/main">
  <p:tag name="AS_UNIQUEID" val="175"/>
</p:tagLst>
</file>

<file path=ppt/tags/tag145.xml><?xml version="1.0" encoding="utf-8"?>
<p:tagLst xmlns:p="http://schemas.openxmlformats.org/presentationml/2006/main">
  <p:tag name="AS_UNIQUEID" val="175"/>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AS_UNIQUEID" val="430"/>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AS_UNIQUEID" val="17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175"/>
</p:tagLst>
</file>

<file path=ppt/tags/tag151.xml><?xml version="1.0" encoding="utf-8"?>
<p:tagLst xmlns:p="http://schemas.openxmlformats.org/presentationml/2006/main">
  <p:tag name="AS_UNIQUEID" val="175"/>
</p:tagLst>
</file>

<file path=ppt/tags/tag152.xml><?xml version="1.0" encoding="utf-8"?>
<p:tagLst xmlns:p="http://schemas.openxmlformats.org/presentationml/2006/main">
  <p:tag name="AS_UNIQUEID" val="175"/>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AS_UNIQUEID" val="430"/>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AS_UNIQUEID" val="175"/>
</p:tagLst>
</file>

<file path=ppt/tags/tag157.xml><?xml version="1.0" encoding="utf-8"?>
<p:tagLst xmlns:p="http://schemas.openxmlformats.org/presentationml/2006/main">
  <p:tag name="AS_UNIQUEID" val="175"/>
</p:tagLst>
</file>

<file path=ppt/tags/tag158.xml><?xml version="1.0" encoding="utf-8"?>
<p:tagLst xmlns:p="http://schemas.openxmlformats.org/presentationml/2006/main">
  <p:tag name="AS_UNIQUEID" val="175"/>
</p:tagLst>
</file>

<file path=ppt/tags/tag159.xml><?xml version="1.0" encoding="utf-8"?>
<p:tagLst xmlns:p="http://schemas.openxmlformats.org/presentationml/2006/main">
  <p:tag name="AS_UNIQUEID" val="17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3433"/>
</p:tagLst>
</file>

<file path=ppt/tags/tag161.xml><?xml version="1.0" encoding="utf-8"?>
<p:tagLst xmlns:p="http://schemas.openxmlformats.org/presentationml/2006/main">
  <p:tag name="AS_UNIQUEID" val="3389"/>
</p:tagLst>
</file>

<file path=ppt/tags/tag162.xml><?xml version="1.0" encoding="utf-8"?>
<p:tagLst xmlns:p="http://schemas.openxmlformats.org/presentationml/2006/main">
  <p:tag name="KSO_WM_BEAUTIFY_FLAG" val="#wm#"/>
  <p:tag name="KSO_WM_TEMPLATE_CATEGORY" val="custom"/>
  <p:tag name="KSO_WM_TEMPLATE_INDEX" val="20205081"/>
</p:tagLst>
</file>

<file path=ppt/tags/tag163.xml><?xml version="1.0" encoding="utf-8"?>
<p:tagLst xmlns:p="http://schemas.openxmlformats.org/presentationml/2006/main">
  <p:tag name="AS_UNIQUEID" val="430"/>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UNIQUEID" val="175"/>
</p:tagLst>
</file>

<file path=ppt/tags/tag166.xml><?xml version="1.0" encoding="utf-8"?>
<p:tagLst xmlns:p="http://schemas.openxmlformats.org/presentationml/2006/main">
  <p:tag name="AS_UNIQUEID" val="175"/>
</p:tagLst>
</file>

<file path=ppt/tags/tag167.xml><?xml version="1.0" encoding="utf-8"?>
<p:tagLst xmlns:p="http://schemas.openxmlformats.org/presentationml/2006/main">
  <p:tag name="AS_UNIQUEID" val="175"/>
</p:tagLst>
</file>

<file path=ppt/tags/tag168.xml><?xml version="1.0" encoding="utf-8"?>
<p:tagLst xmlns:p="http://schemas.openxmlformats.org/presentationml/2006/main">
  <p:tag name="AS_UNIQUEID" val="175"/>
</p:tagLst>
</file>

<file path=ppt/tags/tag169.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430"/>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AS_UNIQUEID" val="175"/>
</p:tagLst>
</file>

<file path=ppt/tags/tag173.xml><?xml version="1.0" encoding="utf-8"?>
<p:tagLst xmlns:p="http://schemas.openxmlformats.org/presentationml/2006/main">
  <p:tag name="AS_UNIQUEID" val="175"/>
</p:tagLst>
</file>

<file path=ppt/tags/tag174.xml><?xml version="1.0" encoding="utf-8"?>
<p:tagLst xmlns:p="http://schemas.openxmlformats.org/presentationml/2006/main">
  <p:tag name="AS_UNIQUEID" val="629"/>
</p:tagLst>
</file>

<file path=ppt/tags/tag175.xml><?xml version="1.0" encoding="utf-8"?>
<p:tagLst xmlns:p="http://schemas.openxmlformats.org/presentationml/2006/main">
  <p:tag name="AS_UNIQUEID" val="175"/>
</p:tagLst>
</file>

<file path=ppt/tags/tag176.xml><?xml version="1.0" encoding="utf-8"?>
<p:tagLst xmlns:p="http://schemas.openxmlformats.org/presentationml/2006/main">
  <p:tag name="AS_UNIQUEID" val="175"/>
</p:tagLst>
</file>

<file path=ppt/tags/tag177.xml><?xml version="1.0" encoding="utf-8"?>
<p:tagLst xmlns:p="http://schemas.openxmlformats.org/presentationml/2006/main">
  <p:tag name="AS_UNIQUEID" val="175"/>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AS_UNIQUEID" val="43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AS_UNIQUEID" val="9430"/>
</p:tagLst>
</file>

<file path=ppt/tags/tag182.xml><?xml version="1.0" encoding="utf-8"?>
<p:tagLst xmlns:p="http://schemas.openxmlformats.org/presentationml/2006/main">
  <p:tag name="AS_UNIQUEID" val="9431"/>
  <p:tag name="TABLE_ENDDRAG_ORIGIN_RECT" val="453*201"/>
  <p:tag name="TABLE_ENDDRAG_RECT" val="36*118*453*201"/>
</p:tagLst>
</file>

<file path=ppt/tags/tag183.xml><?xml version="1.0" encoding="utf-8"?>
<p:tagLst xmlns:p="http://schemas.openxmlformats.org/presentationml/2006/main">
  <p:tag name="KSO_WM_BEAUTIFY_FLAG" val=""/>
  <p:tag name="KSO_WM_DIAGRAM_VIRTUALLY_FRAME" val="{&quot;height&quot;:416.3416535433071,&quot;left&quot;:23.55,&quot;top&quot;:75.6,&quot;width&quot;:926.0337795275591}"/>
</p:tagLst>
</file>

<file path=ppt/tags/tag184.xml><?xml version="1.0" encoding="utf-8"?>
<p:tagLst xmlns:p="http://schemas.openxmlformats.org/presentationml/2006/main">
  <p:tag name="KSO_WM_BEAUTIFY_FLAG" val=""/>
  <p:tag name="KSO_WM_DIAGRAM_VIRTUALLY_FRAME" val="{&quot;height&quot;:416.3416535433071,&quot;left&quot;:23.55,&quot;top&quot;:75.6,&quot;width&quot;:926.0337795275591}"/>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AS_UNIQUEID" val="430"/>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DIAGRAM_VIRTUALLY_FRAME" val="{&quot;height&quot;:422.6416535433071,&quot;left&quot;:23.55,&quot;top&quot;:69.3,&quot;width&quot;:926.0337795275591}"/>
</p:tagLst>
</file>

<file path=ppt/tags/tag189.xml><?xml version="1.0" encoding="utf-8"?>
<p:tagLst xmlns:p="http://schemas.openxmlformats.org/presentationml/2006/main">
  <p:tag name="KSO_WM_BEAUTIFY_FLAG" val=""/>
  <p:tag name="KSO_WM_DIAGRAM_VIRTUALLY_FRAME" val="{&quot;height&quot;:422.6416535433071,&quot;left&quot;:23.55,&quot;top&quot;:69.3,&quot;width&quot;:926.033779527559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3971"/>
  <p:tag name="KSO_WM_DIAGRAM_VIRTUALLY_FRAME" val="{&quot;height&quot;:422.6416535433071,&quot;left&quot;:23.55,&quot;top&quot;:69.3,&quot;width&quot;:926.0337795275591}"/>
</p:tagLst>
</file>

<file path=ppt/tags/tag191.xml><?xml version="1.0" encoding="utf-8"?>
<p:tagLst xmlns:p="http://schemas.openxmlformats.org/presentationml/2006/main">
  <p:tag name="KSO_WM_BEAUTIFY_FLAG" val=""/>
  <p:tag name="KSO_WM_DIAGRAM_VIRTUALLY_FRAME" val="{&quot;height&quot;:422.6416535433071,&quot;left&quot;:23.55,&quot;top&quot;:69.3,&quot;width&quot;:926.0337795275591}"/>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AS_UNIQUEID" val="430"/>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AS_UNIQUEID" val="175"/>
</p:tagLst>
</file>

<file path=ppt/tags/tag196.xml><?xml version="1.0" encoding="utf-8"?>
<p:tagLst xmlns:p="http://schemas.openxmlformats.org/presentationml/2006/main">
  <p:tag name="AS_UNIQUEID" val="175"/>
</p:tagLst>
</file>

<file path=ppt/tags/tag197.xml><?xml version="1.0" encoding="utf-8"?>
<p:tagLst xmlns:p="http://schemas.openxmlformats.org/presentationml/2006/main">
  <p:tag name="AS_UNIQUEID" val="3341"/>
</p:tagLst>
</file>

<file path=ppt/tags/tag198.xml><?xml version="1.0" encoding="utf-8"?>
<p:tagLst xmlns:p="http://schemas.openxmlformats.org/presentationml/2006/main">
  <p:tag name="AS_UNIQUEID" val="3344"/>
  <p:tag name="KSO_WM_BEAUTIFY_FLAG" val=""/>
</p:tagLst>
</file>

<file path=ppt/tags/tag199.xml><?xml version="1.0" encoding="utf-8"?>
<p:tagLst xmlns:p="http://schemas.openxmlformats.org/presentationml/2006/main">
  <p:tag name="AS_UNIQUEID" val="334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304"/>
  <p:tag name="KSO_WM_BEAUTIFY_FLAG" val=""/>
</p:tagLst>
</file>

<file path=ppt/tags/tag201.xml><?xml version="1.0" encoding="utf-8"?>
<p:tagLst xmlns:p="http://schemas.openxmlformats.org/presentationml/2006/main">
  <p:tag name="AS_UNIQUEID" val="305"/>
  <p:tag name="KSO_WM_BEAUTIFY_FLAG" val=""/>
</p:tagLst>
</file>

<file path=ppt/tags/tag202.xml><?xml version="1.0" encoding="utf-8"?>
<p:tagLst xmlns:p="http://schemas.openxmlformats.org/presentationml/2006/main">
  <p:tag name="AS_UNIQUEID" val="175"/>
</p:tagLst>
</file>

<file path=ppt/tags/tag203.xml><?xml version="1.0" encoding="utf-8"?>
<p:tagLst xmlns:p="http://schemas.openxmlformats.org/presentationml/2006/main">
  <p:tag name="AS_UNIQUEID" val="175"/>
</p:tagLst>
</file>

<file path=ppt/tags/tag204.xml><?xml version="1.0" encoding="utf-8"?>
<p:tagLst xmlns:p="http://schemas.openxmlformats.org/presentationml/2006/main">
  <p:tag name="AS_UNIQUEID" val="175"/>
</p:tagLst>
</file>

<file path=ppt/tags/tag205.xml><?xml version="1.0" encoding="utf-8"?>
<p:tagLst xmlns:p="http://schemas.openxmlformats.org/presentationml/2006/main">
  <p:tag name="AS_UNIQUEID" val="175"/>
</p:tagLst>
</file>

<file path=ppt/tags/tag206.xml><?xml version="1.0" encoding="utf-8"?>
<p:tagLst xmlns:p="http://schemas.openxmlformats.org/presentationml/2006/main">
  <p:tag name="AS_UNIQUEID" val="692"/>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AS_UNIQUEID" val="430"/>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175"/>
</p:tagLst>
</file>

<file path=ppt/tags/tag211.xml><?xml version="1.0" encoding="utf-8"?>
<p:tagLst xmlns:p="http://schemas.openxmlformats.org/presentationml/2006/main">
  <p:tag name="AS_UNIQUEID" val="175"/>
</p:tagLst>
</file>

<file path=ppt/tags/tag212.xml><?xml version="1.0" encoding="utf-8"?>
<p:tagLst xmlns:p="http://schemas.openxmlformats.org/presentationml/2006/main">
  <p:tag name="AS_UNIQUEID" val="175"/>
</p:tagLst>
</file>

<file path=ppt/tags/tag213.xml><?xml version="1.0" encoding="utf-8"?>
<p:tagLst xmlns:p="http://schemas.openxmlformats.org/presentationml/2006/main">
  <p:tag name="AS_UNIQUEID" val="2690"/>
</p:tagLst>
</file>

<file path=ppt/tags/tag214.xml><?xml version="1.0" encoding="utf-8"?>
<p:tagLst xmlns:p="http://schemas.openxmlformats.org/presentationml/2006/main">
  <p:tag name="KSO_WM_UNIT_PLACING_PICTURE_USER_VIEWPORT" val="{&quot;height&quot;:5070,&quot;width&quot;:9000}"/>
</p:tagLst>
</file>

<file path=ppt/tags/tag215.xml><?xml version="1.0" encoding="utf-8"?>
<p:tagLst xmlns:p="http://schemas.openxmlformats.org/presentationml/2006/main">
  <p:tag name="KSO_WM_BEAUTIFY_FLAG" val="#wm#"/>
  <p:tag name="KSO_WM_TEMPLATE_CATEGORY" val="custom"/>
  <p:tag name="KSO_WM_TEMPLATE_INDEX" val="20205081"/>
</p:tagLst>
</file>

<file path=ppt/tags/tag216.xml><?xml version="1.0" encoding="utf-8"?>
<p:tagLst xmlns:p="http://schemas.openxmlformats.org/presentationml/2006/main">
  <p:tag name="AS_UNIQUEID" val="430"/>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AS_UNIQUEID" val="175"/>
</p:tagLst>
</file>

<file path=ppt/tags/tag219.xml><?xml version="1.0" encoding="utf-8"?>
<p:tagLst xmlns:p="http://schemas.openxmlformats.org/presentationml/2006/main">
  <p:tag name="AS_UNIQUEID" val="17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TABLE_ENDDRAG_ORIGIN_RECT" val="888*231"/>
  <p:tag name="TABLE_ENDDRAG_RECT" val="37*152*888*231"/>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081"/>
</p:tagLst>
</file>

<file path=ppt/tags/tag223.xml><?xml version="1.0" encoding="utf-8"?>
<p:tagLst xmlns:p="http://schemas.openxmlformats.org/presentationml/2006/main">
  <p:tag name="AS_UNIQUEID" val="430"/>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AS_UNIQUEID" val="175"/>
</p:tagLst>
</file>

<file path=ppt/tags/tag226.xml><?xml version="1.0" encoding="utf-8"?>
<p:tagLst xmlns:p="http://schemas.openxmlformats.org/presentationml/2006/main">
  <p:tag name="AS_UNIQUEID" val="175"/>
</p:tagLst>
</file>

<file path=ppt/tags/tag227.xml><?xml version="1.0" encoding="utf-8"?>
<p:tagLst xmlns:p="http://schemas.openxmlformats.org/presentationml/2006/main">
  <p:tag name="AS_UNIQUEID" val="175"/>
</p:tagLst>
</file>

<file path=ppt/tags/tag228.xml><?xml version="1.0" encoding="utf-8"?>
<p:tagLst xmlns:p="http://schemas.openxmlformats.org/presentationml/2006/main">
  <p:tag name="AS_UNIQUEID" val="175"/>
</p:tagLst>
</file>

<file path=ppt/tags/tag229.xml><?xml version="1.0" encoding="utf-8"?>
<p:tagLst xmlns:p="http://schemas.openxmlformats.org/presentationml/2006/main">
  <p:tag name="AS_UNIQUEID" val="17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081"/>
</p:tagLst>
</file>

<file path=ppt/tags/tag231.xml><?xml version="1.0" encoding="utf-8"?>
<p:tagLst xmlns:p="http://schemas.openxmlformats.org/presentationml/2006/main">
  <p:tag name="AS_UNIQUEID" val="430"/>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AS_UNIQUEID" val="175"/>
</p:tagLst>
</file>

<file path=ppt/tags/tag234.xml><?xml version="1.0" encoding="utf-8"?>
<p:tagLst xmlns:p="http://schemas.openxmlformats.org/presentationml/2006/main">
  <p:tag name="AS_UNIQUEID" val="171"/>
</p:tagLst>
</file>

<file path=ppt/tags/tag235.xml><?xml version="1.0" encoding="utf-8"?>
<p:tagLst xmlns:p="http://schemas.openxmlformats.org/presentationml/2006/main">
  <p:tag name="KSO_WM_BEAUTIFY_FLAG" val="#wm#"/>
  <p:tag name="KSO_WM_TEMPLATE_CATEGORY" val="custom"/>
  <p:tag name="KSO_WM_TEMPLATE_INDEX" val="20205081"/>
</p:tagLst>
</file>

<file path=ppt/tags/tag236.xml><?xml version="1.0" encoding="utf-8"?>
<p:tagLst xmlns:p="http://schemas.openxmlformats.org/presentationml/2006/main">
  <p:tag name="AS_UNIQUEID" val="430"/>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AS_UNIQUEID" val="1449"/>
</p:tagLst>
</file>

<file path=ppt/tags/tag239.xml><?xml version="1.0" encoding="utf-8"?>
<p:tagLst xmlns:p="http://schemas.openxmlformats.org/presentationml/2006/main">
  <p:tag name="AS_UNIQUEID" val="82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823"/>
  <p:tag name="KSO_WM_BEAUTIFY_FLAG" val=""/>
</p:tagLst>
</file>

<file path=ppt/tags/tag241.xml><?xml version="1.0" encoding="utf-8"?>
<p:tagLst xmlns:p="http://schemas.openxmlformats.org/presentationml/2006/main">
  <p:tag name="AS_UNIQUEID" val="824"/>
  <p:tag name="KSO_WM_BEAUTIFY_FLAG" val=""/>
</p:tagLst>
</file>

<file path=ppt/tags/tag242.xml><?xml version="1.0" encoding="utf-8"?>
<p:tagLst xmlns:p="http://schemas.openxmlformats.org/presentationml/2006/main">
  <p:tag name="KSO_WM_BEAUTIFY_FLAG" val="#wm#"/>
  <p:tag name="KSO_WM_TEMPLATE_CATEGORY" val="custom"/>
  <p:tag name="KSO_WM_TEMPLATE_INDEX" val="20205081"/>
</p:tagLst>
</file>

<file path=ppt/tags/tag243.xml><?xml version="1.0" encoding="utf-8"?>
<p:tagLst xmlns:p="http://schemas.openxmlformats.org/presentationml/2006/main">
  <p:tag name="AS_UNIQUEID" val="430"/>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UNIT_TABLE_BEAUTIFY" val="smartTable{44802322-0433-485d-83b1-f971f4d4922b}"/>
  <p:tag name="TABLE_ENDDRAG_ORIGIN_RECT" val="884*373"/>
  <p:tag name="TABLE_ENDDRAG_RECT" val="36*121*884*373"/>
</p:tagLst>
</file>

<file path=ppt/tags/tag246.xml><?xml version="1.0" encoding="utf-8"?>
<p:tagLst xmlns:p="http://schemas.openxmlformats.org/presentationml/2006/main">
  <p:tag name="KSO_WM_BEAUTIFY_FLAG" val="#wm#"/>
  <p:tag name="KSO_WM_TEMPLATE_CATEGORY" val="custom"/>
  <p:tag name="KSO_WM_TEMPLATE_INDEX" val="20205081"/>
</p:tagLst>
</file>

<file path=ppt/tags/tag247.xml><?xml version="1.0" encoding="utf-8"?>
<p:tagLst xmlns:p="http://schemas.openxmlformats.org/presentationml/2006/main">
  <p:tag name="AS_UNIQUEID" val="430"/>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3976"/>
</p:tagLst>
</file>

<file path=ppt/tags/tag251.xml><?xml version="1.0" encoding="utf-8"?>
<p:tagLst xmlns:p="http://schemas.openxmlformats.org/presentationml/2006/main">
  <p:tag name="AS_UNIQUEID" val="430"/>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 name="KSO_WM_DIAGRAM_VIRTUALLY_FRAME" val="{&quot;height&quot;:422.6416535433071,&quot;left&quot;:23.55,&quot;top&quot;:69.3,&quot;width&quot;:926.0337795275591}"/>
</p:tagLst>
</file>

<file path=ppt/tags/tag254.xml><?xml version="1.0" encoding="utf-8"?>
<p:tagLst xmlns:p="http://schemas.openxmlformats.org/presentationml/2006/main">
  <p:tag name="KSO_WM_BEAUTIFY_FLAG" val=""/>
  <p:tag name="KSO_WM_DIAGRAM_VIRTUALLY_FRAME" val="{&quot;height&quot;:422.6416535433071,&quot;left&quot;:23.55,&quot;top&quot;:69.3,&quot;width&quot;:926.0337795275591}"/>
</p:tagLst>
</file>

<file path=ppt/tags/tag255.xml><?xml version="1.0" encoding="utf-8"?>
<p:tagLst xmlns:p="http://schemas.openxmlformats.org/presentationml/2006/main">
  <p:tag name="KSO_WM_BEAUTIFY_FLAG" val="#wm#"/>
  <p:tag name="KSO_WM_TEMPLATE_CATEGORY" val="custom"/>
  <p:tag name="KSO_WM_TEMPLATE_INDEX" val="20205081"/>
</p:tagLst>
</file>

<file path=ppt/tags/tag256.xml><?xml version="1.0" encoding="utf-8"?>
<p:tagLst xmlns:p="http://schemas.openxmlformats.org/presentationml/2006/main">
  <p:tag name="AS_UNIQUEID" val="430"/>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3841"/>
</p:tagLst>
</file>

<file path=ppt/tags/tag259.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3312"/>
</p:tagLst>
</file>

<file path=ppt/tags/tag261.xml><?xml version="1.0" encoding="utf-8"?>
<p:tagLst xmlns:p="http://schemas.openxmlformats.org/presentationml/2006/main">
  <p:tag name="AS_UNIQUEID" val="430"/>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p="http://schemas.openxmlformats.org/presentationml/2006/main">
  <p:tag name="AS_UNIQUEID" val="430"/>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wm#"/>
  <p:tag name="KSO_WM_TEMPLATE_CATEGORY" val="custom"/>
  <p:tag name="KSO_WM_TEMPLATE_INDEX" val="20205081"/>
</p:tagLst>
</file>

<file path=ppt/tags/tag275.xml><?xml version="1.0" encoding="utf-8"?>
<p:tagLst xmlns:p="http://schemas.openxmlformats.org/presentationml/2006/main">
  <p:tag name="AS_UNIQUEID" val="430"/>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wm#"/>
  <p:tag name="KSO_WM_TEMPLATE_CATEGORY" val="custom"/>
  <p:tag name="KSO_WM_TEMPLATE_INDEX" val="20205081"/>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AS_UNIQUEID" val="430"/>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4.xml><?xml version="1.0" encoding="utf-8"?>
<p:tagLst xmlns:p="http://schemas.openxmlformats.org/presentationml/2006/main">
  <p:tag name="AS_UNIQUEID" val="430"/>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wm#"/>
  <p:tag name="KSO_WM_TEMPLATE_CATEGORY" val="custom"/>
  <p:tag name="KSO_WM_TEMPLATE_INDEX" val="20205081"/>
</p:tagLst>
</file>

<file path=ppt/tags/tag287.xml><?xml version="1.0" encoding="utf-8"?>
<p:tagLst xmlns:p="http://schemas.openxmlformats.org/presentationml/2006/main">
  <p:tag name="AS_UNIQUEID" val="430"/>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05081"/>
</p:tagLst>
</file>

<file path=ppt/tags/tag291.xml><?xml version="1.0" encoding="utf-8"?>
<p:tagLst xmlns:p="http://schemas.openxmlformats.org/presentationml/2006/main">
  <p:tag name="AS_UNIQUEID" val="430"/>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UNIT_TABLE_BEAUTIFY" val="smartTable{33cb7010-48c4-474c-b2ca-bcf433174489}"/>
  <p:tag name="TABLE_ENDDRAG_ORIGIN_RECT" val="890*322"/>
  <p:tag name="TABLE_ENDDRAG_RECT" val="38*191*890*322"/>
</p:tagLst>
</file>

<file path=ppt/tags/tag294.xml><?xml version="1.0" encoding="utf-8"?>
<p:tagLst xmlns:p="http://schemas.openxmlformats.org/presentationml/2006/main">
  <p:tag name="AS_UNIQUEID" val="422"/>
</p:tagLst>
</file>

<file path=ppt/tags/tag295.xml><?xml version="1.0" encoding="utf-8"?>
<p:tagLst xmlns:p="http://schemas.openxmlformats.org/presentationml/2006/main">
  <p:tag name="AS_UNIQUEID" val="423"/>
</p:tagLst>
</file>

<file path=ppt/tags/tag296.xml><?xml version="1.0" encoding="utf-8"?>
<p:tagLst xmlns:p="http://schemas.openxmlformats.org/presentationml/2006/main">
  <p:tag name="AS_UNIQUEID" val="424"/>
</p:tagLst>
</file>

<file path=ppt/tags/tag297.xml><?xml version="1.0" encoding="utf-8"?>
<p:tagLst xmlns:p="http://schemas.openxmlformats.org/presentationml/2006/main">
  <p:tag name="AS_UNIQUEID" val="425"/>
</p:tagLst>
</file>

<file path=ppt/tags/tag298.xml><?xml version="1.0" encoding="utf-8"?>
<p:tagLst xmlns:p="http://schemas.openxmlformats.org/presentationml/2006/main">
  <p:tag name="AS_UNIQUEID" val="416"/>
</p:tagLst>
</file>

<file path=ppt/tags/tag299.xml><?xml version="1.0" encoding="utf-8"?>
<p:tagLst xmlns:p="http://schemas.openxmlformats.org/presentationml/2006/main">
  <p:tag name="AS_UNIQUEID" val="41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426"/>
</p:tagLst>
</file>

<file path=ppt/tags/tag301.xml><?xml version="1.0" encoding="utf-8"?>
<p:tagLst xmlns:p="http://schemas.openxmlformats.org/presentationml/2006/main">
  <p:tag name="AS_UNIQUEID" val="427"/>
</p:tagLst>
</file>

<file path=ppt/tags/tag302.xml><?xml version="1.0" encoding="utf-8"?>
<p:tagLst xmlns:p="http://schemas.openxmlformats.org/presentationml/2006/main">
  <p:tag name="AS_UNIQUEID" val="414"/>
</p:tagLst>
</file>

<file path=ppt/tags/tag303.xml><?xml version="1.0" encoding="utf-8"?>
<p:tagLst xmlns:p="http://schemas.openxmlformats.org/presentationml/2006/main">
  <p:tag name="AS_UNIQUEID" val="428"/>
</p:tagLst>
</file>

<file path=ppt/tags/tag304.xml><?xml version="1.0" encoding="utf-8"?>
<p:tagLst xmlns:p="http://schemas.openxmlformats.org/presentationml/2006/main">
  <p:tag name="AS_UNIQUEID" val="415"/>
</p:tagLst>
</file>

<file path=ppt/tags/tag305.xml><?xml version="1.0" encoding="utf-8"?>
<p:tagLst xmlns:p="http://schemas.openxmlformats.org/presentationml/2006/main">
  <p:tag name="KSO_WM_BEAUTIFY_FLAG" val="#wm#"/>
  <p:tag name="KSO_WM_TEMPLATE_CATEGORY" val="custom"/>
  <p:tag name="KSO_WM_TEMPLATE_INDEX" val="20205081"/>
</p:tagLst>
</file>

<file path=ppt/tags/tag306.xml><?xml version="1.0" encoding="utf-8"?>
<p:tagLst xmlns:p="http://schemas.openxmlformats.org/presentationml/2006/main">
  <p:tag name="AS_UNIQUEID" val="430"/>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AS_UNIQUEID" val="750"/>
</p:tagLst>
</file>

<file path=ppt/tags/tag309.xml><?xml version="1.0" encoding="utf-8"?>
<p:tagLst xmlns:p="http://schemas.openxmlformats.org/presentationml/2006/main">
  <p:tag name="AS_UNIQUEID" val="749"/>
  <p:tag name="KSO_WM_UNIT_TABLE_BEAUTIFY" val="smartTable{0178e9e1-a23e-4264-9ce4-83d575f0d455}"/>
  <p:tag name="TABLE_ENDDRAG_ORIGIN_RECT" val="245*398"/>
  <p:tag name="TABLE_ENDDRAG_RECT" val="668*94*245*39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734"/>
</p:tagLst>
</file>

<file path=ppt/tags/tag311.xml><?xml version="1.0" encoding="utf-8"?>
<p:tagLst xmlns:p="http://schemas.openxmlformats.org/presentationml/2006/main">
  <p:tag name="AS_UNIQUEID" val="483"/>
</p:tagLst>
</file>

<file path=ppt/tags/tag312.xml><?xml version="1.0" encoding="utf-8"?>
<p:tagLst xmlns:p="http://schemas.openxmlformats.org/presentationml/2006/main">
  <p:tag name="AS_UNIQUEID" val="484"/>
</p:tagLst>
</file>

<file path=ppt/tags/tag313.xml><?xml version="1.0" encoding="utf-8"?>
<p:tagLst xmlns:p="http://schemas.openxmlformats.org/presentationml/2006/main">
  <p:tag name="AS_UNIQUEID" val="485"/>
</p:tagLst>
</file>

<file path=ppt/tags/tag314.xml><?xml version="1.0" encoding="utf-8"?>
<p:tagLst xmlns:p="http://schemas.openxmlformats.org/presentationml/2006/main">
  <p:tag name="AS_UNIQUEID" val="486"/>
</p:tagLst>
</file>

<file path=ppt/tags/tag315.xml><?xml version="1.0" encoding="utf-8"?>
<p:tagLst xmlns:p="http://schemas.openxmlformats.org/presentationml/2006/main">
  <p:tag name="AS_UNIQUEID" val="487"/>
</p:tagLst>
</file>

<file path=ppt/tags/tag316.xml><?xml version="1.0" encoding="utf-8"?>
<p:tagLst xmlns:p="http://schemas.openxmlformats.org/presentationml/2006/main">
  <p:tag name="AS_UNIQUEID" val="488"/>
</p:tagLst>
</file>

<file path=ppt/tags/tag317.xml><?xml version="1.0" encoding="utf-8"?>
<p:tagLst xmlns:p="http://schemas.openxmlformats.org/presentationml/2006/main">
  <p:tag name="AS_UNIQUEID" val="489"/>
</p:tagLst>
</file>

<file path=ppt/tags/tag318.xml><?xml version="1.0" encoding="utf-8"?>
<p:tagLst xmlns:p="http://schemas.openxmlformats.org/presentationml/2006/main">
  <p:tag name="AS_UNIQUEID" val="490"/>
</p:tagLst>
</file>

<file path=ppt/tags/tag319.xml><?xml version="1.0" encoding="utf-8"?>
<p:tagLst xmlns:p="http://schemas.openxmlformats.org/presentationml/2006/main">
  <p:tag name="AS_UNIQUEID" val="49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492"/>
</p:tagLst>
</file>

<file path=ppt/tags/tag321.xml><?xml version="1.0" encoding="utf-8"?>
<p:tagLst xmlns:p="http://schemas.openxmlformats.org/presentationml/2006/main">
  <p:tag name="AS_UNIQUEID" val="493"/>
</p:tagLst>
</file>

<file path=ppt/tags/tag322.xml><?xml version="1.0" encoding="utf-8"?>
<p:tagLst xmlns:p="http://schemas.openxmlformats.org/presentationml/2006/main">
  <p:tag name="AS_UNIQUEID" val="494"/>
</p:tagLst>
</file>

<file path=ppt/tags/tag323.xml><?xml version="1.0" encoding="utf-8"?>
<p:tagLst xmlns:p="http://schemas.openxmlformats.org/presentationml/2006/main">
  <p:tag name="AS_UNIQUEID" val="495"/>
</p:tagLst>
</file>

<file path=ppt/tags/tag324.xml><?xml version="1.0" encoding="utf-8"?>
<p:tagLst xmlns:p="http://schemas.openxmlformats.org/presentationml/2006/main">
  <p:tag name="AS_UNIQUEID" val="496"/>
</p:tagLst>
</file>

<file path=ppt/tags/tag325.xml><?xml version="1.0" encoding="utf-8"?>
<p:tagLst xmlns:p="http://schemas.openxmlformats.org/presentationml/2006/main">
  <p:tag name="AS_UNIQUEID" val="497"/>
</p:tagLst>
</file>

<file path=ppt/tags/tag326.xml><?xml version="1.0" encoding="utf-8"?>
<p:tagLst xmlns:p="http://schemas.openxmlformats.org/presentationml/2006/main">
  <p:tag name="AS_UNIQUEID" val="498"/>
</p:tagLst>
</file>

<file path=ppt/tags/tag327.xml><?xml version="1.0" encoding="utf-8"?>
<p:tagLst xmlns:p="http://schemas.openxmlformats.org/presentationml/2006/main">
  <p:tag name="AS_UNIQUEID" val="499"/>
</p:tagLst>
</file>

<file path=ppt/tags/tag328.xml><?xml version="1.0" encoding="utf-8"?>
<p:tagLst xmlns:p="http://schemas.openxmlformats.org/presentationml/2006/main">
  <p:tag name="AS_UNIQUEID" val="500"/>
</p:tagLst>
</file>

<file path=ppt/tags/tag329.xml><?xml version="1.0" encoding="utf-8"?>
<p:tagLst xmlns:p="http://schemas.openxmlformats.org/presentationml/2006/main">
  <p:tag name="AS_UNIQUEID" val="50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502"/>
</p:tagLst>
</file>

<file path=ppt/tags/tag331.xml><?xml version="1.0" encoding="utf-8"?>
<p:tagLst xmlns:p="http://schemas.openxmlformats.org/presentationml/2006/main">
  <p:tag name="AS_UNIQUEID" val="503"/>
</p:tagLst>
</file>

<file path=ppt/tags/tag332.xml><?xml version="1.0" encoding="utf-8"?>
<p:tagLst xmlns:p="http://schemas.openxmlformats.org/presentationml/2006/main">
  <p:tag name="AS_UNIQUEID" val="504"/>
</p:tagLst>
</file>

<file path=ppt/tags/tag333.xml><?xml version="1.0" encoding="utf-8"?>
<p:tagLst xmlns:p="http://schemas.openxmlformats.org/presentationml/2006/main">
  <p:tag name="AS_UNIQUEID" val="505"/>
</p:tagLst>
</file>

<file path=ppt/tags/tag334.xml><?xml version="1.0" encoding="utf-8"?>
<p:tagLst xmlns:p="http://schemas.openxmlformats.org/presentationml/2006/main">
  <p:tag name="AS_UNIQUEID" val="506"/>
</p:tagLst>
</file>

<file path=ppt/tags/tag335.xml><?xml version="1.0" encoding="utf-8"?>
<p:tagLst xmlns:p="http://schemas.openxmlformats.org/presentationml/2006/main">
  <p:tag name="AS_UNIQUEID" val="507"/>
</p:tagLst>
</file>

<file path=ppt/tags/tag336.xml><?xml version="1.0" encoding="utf-8"?>
<p:tagLst xmlns:p="http://schemas.openxmlformats.org/presentationml/2006/main">
  <p:tag name="AS_UNIQUEID" val="508"/>
</p:tagLst>
</file>

<file path=ppt/tags/tag337.xml><?xml version="1.0" encoding="utf-8"?>
<p:tagLst xmlns:p="http://schemas.openxmlformats.org/presentationml/2006/main">
  <p:tag name="AS_UNIQUEID" val="509"/>
</p:tagLst>
</file>

<file path=ppt/tags/tag338.xml><?xml version="1.0" encoding="utf-8"?>
<p:tagLst xmlns:p="http://schemas.openxmlformats.org/presentationml/2006/main">
  <p:tag name="AS_UNIQUEID" val="510"/>
</p:tagLst>
</file>

<file path=ppt/tags/tag339.xml><?xml version="1.0" encoding="utf-8"?>
<p:tagLst xmlns:p="http://schemas.openxmlformats.org/presentationml/2006/main">
  <p:tag name="AS_UNIQUEID" val="51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512"/>
</p:tagLst>
</file>

<file path=ppt/tags/tag341.xml><?xml version="1.0" encoding="utf-8"?>
<p:tagLst xmlns:p="http://schemas.openxmlformats.org/presentationml/2006/main">
  <p:tag name="AS_UNIQUEID" val="513"/>
</p:tagLst>
</file>

<file path=ppt/tags/tag342.xml><?xml version="1.0" encoding="utf-8"?>
<p:tagLst xmlns:p="http://schemas.openxmlformats.org/presentationml/2006/main">
  <p:tag name="AS_UNIQUEID" val="514"/>
</p:tagLst>
</file>

<file path=ppt/tags/tag343.xml><?xml version="1.0" encoding="utf-8"?>
<p:tagLst xmlns:p="http://schemas.openxmlformats.org/presentationml/2006/main">
  <p:tag name="AS_UNIQUEID" val="515"/>
</p:tagLst>
</file>

<file path=ppt/tags/tag344.xml><?xml version="1.0" encoding="utf-8"?>
<p:tagLst xmlns:p="http://schemas.openxmlformats.org/presentationml/2006/main">
  <p:tag name="AS_UNIQUEID" val="516"/>
</p:tagLst>
</file>

<file path=ppt/tags/tag345.xml><?xml version="1.0" encoding="utf-8"?>
<p:tagLst xmlns:p="http://schemas.openxmlformats.org/presentationml/2006/main">
  <p:tag name="AS_UNIQUEID" val="517"/>
</p:tagLst>
</file>

<file path=ppt/tags/tag346.xml><?xml version="1.0" encoding="utf-8"?>
<p:tagLst xmlns:p="http://schemas.openxmlformats.org/presentationml/2006/main">
  <p:tag name="AS_UNIQUEID" val="518"/>
</p:tagLst>
</file>

<file path=ppt/tags/tag347.xml><?xml version="1.0" encoding="utf-8"?>
<p:tagLst xmlns:p="http://schemas.openxmlformats.org/presentationml/2006/main">
  <p:tag name="AS_UNIQUEID" val="519"/>
</p:tagLst>
</file>

<file path=ppt/tags/tag348.xml><?xml version="1.0" encoding="utf-8"?>
<p:tagLst xmlns:p="http://schemas.openxmlformats.org/presentationml/2006/main">
  <p:tag name="AS_UNIQUEID" val="520"/>
</p:tagLst>
</file>

<file path=ppt/tags/tag349.xml><?xml version="1.0" encoding="utf-8"?>
<p:tagLst xmlns:p="http://schemas.openxmlformats.org/presentationml/2006/main">
  <p:tag name="AS_UNIQUEID" val="52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522"/>
</p:tagLst>
</file>

<file path=ppt/tags/tag351.xml><?xml version="1.0" encoding="utf-8"?>
<p:tagLst xmlns:p="http://schemas.openxmlformats.org/presentationml/2006/main">
  <p:tag name="AS_UNIQUEID" val="523"/>
</p:tagLst>
</file>

<file path=ppt/tags/tag352.xml><?xml version="1.0" encoding="utf-8"?>
<p:tagLst xmlns:p="http://schemas.openxmlformats.org/presentationml/2006/main">
  <p:tag name="AS_UNIQUEID" val="524"/>
</p:tagLst>
</file>

<file path=ppt/tags/tag353.xml><?xml version="1.0" encoding="utf-8"?>
<p:tagLst xmlns:p="http://schemas.openxmlformats.org/presentationml/2006/main">
  <p:tag name="AS_UNIQUEID" val="525"/>
</p:tagLst>
</file>

<file path=ppt/tags/tag354.xml><?xml version="1.0" encoding="utf-8"?>
<p:tagLst xmlns:p="http://schemas.openxmlformats.org/presentationml/2006/main">
  <p:tag name="AS_UNIQUEID" val="526"/>
</p:tagLst>
</file>

<file path=ppt/tags/tag355.xml><?xml version="1.0" encoding="utf-8"?>
<p:tagLst xmlns:p="http://schemas.openxmlformats.org/presentationml/2006/main">
  <p:tag name="AS_UNIQUEID" val="527"/>
</p:tagLst>
</file>

<file path=ppt/tags/tag356.xml><?xml version="1.0" encoding="utf-8"?>
<p:tagLst xmlns:p="http://schemas.openxmlformats.org/presentationml/2006/main">
  <p:tag name="AS_UNIQUEID" val="528"/>
</p:tagLst>
</file>

<file path=ppt/tags/tag357.xml><?xml version="1.0" encoding="utf-8"?>
<p:tagLst xmlns:p="http://schemas.openxmlformats.org/presentationml/2006/main">
  <p:tag name="AS_UNIQUEID" val="529"/>
</p:tagLst>
</file>

<file path=ppt/tags/tag358.xml><?xml version="1.0" encoding="utf-8"?>
<p:tagLst xmlns:p="http://schemas.openxmlformats.org/presentationml/2006/main">
  <p:tag name="AS_UNIQUEID" val="530"/>
</p:tagLst>
</file>

<file path=ppt/tags/tag359.xml><?xml version="1.0" encoding="utf-8"?>
<p:tagLst xmlns:p="http://schemas.openxmlformats.org/presentationml/2006/main">
  <p:tag name="AS_UNIQUEID" val="53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728"/>
</p:tagLst>
</file>

<file path=ppt/tags/tag361.xml><?xml version="1.0" encoding="utf-8"?>
<p:tagLst xmlns:p="http://schemas.openxmlformats.org/presentationml/2006/main">
  <p:tag name="AS_UNIQUEID" val="735"/>
</p:tagLst>
</file>

<file path=ppt/tags/tag362.xml><?xml version="1.0" encoding="utf-8"?>
<p:tagLst xmlns:p="http://schemas.openxmlformats.org/presentationml/2006/main">
  <p:tag name="AS_UNIQUEID" val="729"/>
</p:tagLst>
</file>

<file path=ppt/tags/tag363.xml><?xml version="1.0" encoding="utf-8"?>
<p:tagLst xmlns:p="http://schemas.openxmlformats.org/presentationml/2006/main">
  <p:tag name="AS_UNIQUEID" val="730"/>
</p:tagLst>
</file>

<file path=ppt/tags/tag364.xml><?xml version="1.0" encoding="utf-8"?>
<p:tagLst xmlns:p="http://schemas.openxmlformats.org/presentationml/2006/main">
  <p:tag name="AS_UNIQUEID" val="736"/>
</p:tagLst>
</file>

<file path=ppt/tags/tag365.xml><?xml version="1.0" encoding="utf-8"?>
<p:tagLst xmlns:p="http://schemas.openxmlformats.org/presentationml/2006/main">
  <p:tag name="AS_UNIQUEID" val="630"/>
</p:tagLst>
</file>

<file path=ppt/tags/tag366.xml><?xml version="1.0" encoding="utf-8"?>
<p:tagLst xmlns:p="http://schemas.openxmlformats.org/presentationml/2006/main">
  <p:tag name="AS_UNIQUEID" val="631"/>
</p:tagLst>
</file>

<file path=ppt/tags/tag367.xml><?xml version="1.0" encoding="utf-8"?>
<p:tagLst xmlns:p="http://schemas.openxmlformats.org/presentationml/2006/main">
  <p:tag name="AS_UNIQUEID" val="632"/>
</p:tagLst>
</file>

<file path=ppt/tags/tag368.xml><?xml version="1.0" encoding="utf-8"?>
<p:tagLst xmlns:p="http://schemas.openxmlformats.org/presentationml/2006/main">
  <p:tag name="AS_UNIQUEID" val="633"/>
</p:tagLst>
</file>

<file path=ppt/tags/tag369.xml><?xml version="1.0" encoding="utf-8"?>
<p:tagLst xmlns:p="http://schemas.openxmlformats.org/presentationml/2006/main">
  <p:tag name="AS_UNIQUEID" val="634"/>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635"/>
</p:tagLst>
</file>

<file path=ppt/tags/tag371.xml><?xml version="1.0" encoding="utf-8"?>
<p:tagLst xmlns:p="http://schemas.openxmlformats.org/presentationml/2006/main">
  <p:tag name="AS_UNIQUEID" val="636"/>
</p:tagLst>
</file>

<file path=ppt/tags/tag372.xml><?xml version="1.0" encoding="utf-8"?>
<p:tagLst xmlns:p="http://schemas.openxmlformats.org/presentationml/2006/main">
  <p:tag name="AS_UNIQUEID" val="637"/>
</p:tagLst>
</file>

<file path=ppt/tags/tag373.xml><?xml version="1.0" encoding="utf-8"?>
<p:tagLst xmlns:p="http://schemas.openxmlformats.org/presentationml/2006/main">
  <p:tag name="AS_UNIQUEID" val="638"/>
</p:tagLst>
</file>

<file path=ppt/tags/tag374.xml><?xml version="1.0" encoding="utf-8"?>
<p:tagLst xmlns:p="http://schemas.openxmlformats.org/presentationml/2006/main">
  <p:tag name="AS_UNIQUEID" val="639"/>
</p:tagLst>
</file>

<file path=ppt/tags/tag375.xml><?xml version="1.0" encoding="utf-8"?>
<p:tagLst xmlns:p="http://schemas.openxmlformats.org/presentationml/2006/main">
  <p:tag name="AS_UNIQUEID" val="640"/>
</p:tagLst>
</file>

<file path=ppt/tags/tag376.xml><?xml version="1.0" encoding="utf-8"?>
<p:tagLst xmlns:p="http://schemas.openxmlformats.org/presentationml/2006/main">
  <p:tag name="AS_UNIQUEID" val="641"/>
</p:tagLst>
</file>

<file path=ppt/tags/tag377.xml><?xml version="1.0" encoding="utf-8"?>
<p:tagLst xmlns:p="http://schemas.openxmlformats.org/presentationml/2006/main">
  <p:tag name="AS_UNIQUEID" val="642"/>
</p:tagLst>
</file>

<file path=ppt/tags/tag378.xml><?xml version="1.0" encoding="utf-8"?>
<p:tagLst xmlns:p="http://schemas.openxmlformats.org/presentationml/2006/main">
  <p:tag name="AS_UNIQUEID" val="643"/>
</p:tagLst>
</file>

<file path=ppt/tags/tag379.xml><?xml version="1.0" encoding="utf-8"?>
<p:tagLst xmlns:p="http://schemas.openxmlformats.org/presentationml/2006/main">
  <p:tag name="AS_UNIQUEID" val="644"/>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645"/>
</p:tagLst>
</file>

<file path=ppt/tags/tag381.xml><?xml version="1.0" encoding="utf-8"?>
<p:tagLst xmlns:p="http://schemas.openxmlformats.org/presentationml/2006/main">
  <p:tag name="AS_UNIQUEID" val="646"/>
</p:tagLst>
</file>

<file path=ppt/tags/tag382.xml><?xml version="1.0" encoding="utf-8"?>
<p:tagLst xmlns:p="http://schemas.openxmlformats.org/presentationml/2006/main">
  <p:tag name="AS_UNIQUEID" val="647"/>
</p:tagLst>
</file>

<file path=ppt/tags/tag383.xml><?xml version="1.0" encoding="utf-8"?>
<p:tagLst xmlns:p="http://schemas.openxmlformats.org/presentationml/2006/main">
  <p:tag name="AS_UNIQUEID" val="648"/>
</p:tagLst>
</file>

<file path=ppt/tags/tag384.xml><?xml version="1.0" encoding="utf-8"?>
<p:tagLst xmlns:p="http://schemas.openxmlformats.org/presentationml/2006/main">
  <p:tag name="AS_UNIQUEID" val="649"/>
</p:tagLst>
</file>

<file path=ppt/tags/tag385.xml><?xml version="1.0" encoding="utf-8"?>
<p:tagLst xmlns:p="http://schemas.openxmlformats.org/presentationml/2006/main">
  <p:tag name="AS_UNIQUEID" val="650"/>
</p:tagLst>
</file>

<file path=ppt/tags/tag386.xml><?xml version="1.0" encoding="utf-8"?>
<p:tagLst xmlns:p="http://schemas.openxmlformats.org/presentationml/2006/main">
  <p:tag name="AS_UNIQUEID" val="651"/>
</p:tagLst>
</file>

<file path=ppt/tags/tag387.xml><?xml version="1.0" encoding="utf-8"?>
<p:tagLst xmlns:p="http://schemas.openxmlformats.org/presentationml/2006/main">
  <p:tag name="AS_UNIQUEID" val="652"/>
</p:tagLst>
</file>

<file path=ppt/tags/tag388.xml><?xml version="1.0" encoding="utf-8"?>
<p:tagLst xmlns:p="http://schemas.openxmlformats.org/presentationml/2006/main">
  <p:tag name="AS_UNIQUEID" val="653"/>
</p:tagLst>
</file>

<file path=ppt/tags/tag389.xml><?xml version="1.0" encoding="utf-8"?>
<p:tagLst xmlns:p="http://schemas.openxmlformats.org/presentationml/2006/main">
  <p:tag name="AS_UNIQUEID" val="654"/>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655"/>
</p:tagLst>
</file>

<file path=ppt/tags/tag391.xml><?xml version="1.0" encoding="utf-8"?>
<p:tagLst xmlns:p="http://schemas.openxmlformats.org/presentationml/2006/main">
  <p:tag name="AS_UNIQUEID" val="656"/>
</p:tagLst>
</file>

<file path=ppt/tags/tag392.xml><?xml version="1.0" encoding="utf-8"?>
<p:tagLst xmlns:p="http://schemas.openxmlformats.org/presentationml/2006/main">
  <p:tag name="AS_UNIQUEID" val="657"/>
</p:tagLst>
</file>

<file path=ppt/tags/tag393.xml><?xml version="1.0" encoding="utf-8"?>
<p:tagLst xmlns:p="http://schemas.openxmlformats.org/presentationml/2006/main">
  <p:tag name="AS_UNIQUEID" val="658"/>
</p:tagLst>
</file>

<file path=ppt/tags/tag394.xml><?xml version="1.0" encoding="utf-8"?>
<p:tagLst xmlns:p="http://schemas.openxmlformats.org/presentationml/2006/main">
  <p:tag name="AS_UNIQUEID" val="659"/>
</p:tagLst>
</file>

<file path=ppt/tags/tag395.xml><?xml version="1.0" encoding="utf-8"?>
<p:tagLst xmlns:p="http://schemas.openxmlformats.org/presentationml/2006/main">
  <p:tag name="AS_UNIQUEID" val="660"/>
</p:tagLst>
</file>

<file path=ppt/tags/tag396.xml><?xml version="1.0" encoding="utf-8"?>
<p:tagLst xmlns:p="http://schemas.openxmlformats.org/presentationml/2006/main">
  <p:tag name="AS_UNIQUEID" val="661"/>
</p:tagLst>
</file>

<file path=ppt/tags/tag397.xml><?xml version="1.0" encoding="utf-8"?>
<p:tagLst xmlns:p="http://schemas.openxmlformats.org/presentationml/2006/main">
  <p:tag name="AS_UNIQUEID" val="662"/>
</p:tagLst>
</file>

<file path=ppt/tags/tag398.xml><?xml version="1.0" encoding="utf-8"?>
<p:tagLst xmlns:p="http://schemas.openxmlformats.org/presentationml/2006/main">
  <p:tag name="AS_UNIQUEID" val="663"/>
</p:tagLst>
</file>

<file path=ppt/tags/tag399.xml><?xml version="1.0" encoding="utf-8"?>
<p:tagLst xmlns:p="http://schemas.openxmlformats.org/presentationml/2006/main">
  <p:tag name="AS_UNIQUEID" val="66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665"/>
</p:tagLst>
</file>

<file path=ppt/tags/tag401.xml><?xml version="1.0" encoding="utf-8"?>
<p:tagLst xmlns:p="http://schemas.openxmlformats.org/presentationml/2006/main">
  <p:tag name="AS_UNIQUEID" val="666"/>
</p:tagLst>
</file>

<file path=ppt/tags/tag402.xml><?xml version="1.0" encoding="utf-8"?>
<p:tagLst xmlns:p="http://schemas.openxmlformats.org/presentationml/2006/main">
  <p:tag name="AS_UNIQUEID" val="667"/>
</p:tagLst>
</file>

<file path=ppt/tags/tag403.xml><?xml version="1.0" encoding="utf-8"?>
<p:tagLst xmlns:p="http://schemas.openxmlformats.org/presentationml/2006/main">
  <p:tag name="AS_UNIQUEID" val="668"/>
</p:tagLst>
</file>

<file path=ppt/tags/tag404.xml><?xml version="1.0" encoding="utf-8"?>
<p:tagLst xmlns:p="http://schemas.openxmlformats.org/presentationml/2006/main">
  <p:tag name="AS_UNIQUEID" val="669"/>
</p:tagLst>
</file>

<file path=ppt/tags/tag405.xml><?xml version="1.0" encoding="utf-8"?>
<p:tagLst xmlns:p="http://schemas.openxmlformats.org/presentationml/2006/main">
  <p:tag name="AS_UNIQUEID" val="670"/>
</p:tagLst>
</file>

<file path=ppt/tags/tag406.xml><?xml version="1.0" encoding="utf-8"?>
<p:tagLst xmlns:p="http://schemas.openxmlformats.org/presentationml/2006/main">
  <p:tag name="AS_UNIQUEID" val="671"/>
</p:tagLst>
</file>

<file path=ppt/tags/tag407.xml><?xml version="1.0" encoding="utf-8"?>
<p:tagLst xmlns:p="http://schemas.openxmlformats.org/presentationml/2006/main">
  <p:tag name="AS_UNIQUEID" val="672"/>
</p:tagLst>
</file>

<file path=ppt/tags/tag408.xml><?xml version="1.0" encoding="utf-8"?>
<p:tagLst xmlns:p="http://schemas.openxmlformats.org/presentationml/2006/main">
  <p:tag name="AS_UNIQUEID" val="673"/>
</p:tagLst>
</file>

<file path=ppt/tags/tag409.xml><?xml version="1.0" encoding="utf-8"?>
<p:tagLst xmlns:p="http://schemas.openxmlformats.org/presentationml/2006/main">
  <p:tag name="AS_UNIQUEID" val="674"/>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675"/>
</p:tagLst>
</file>

<file path=ppt/tags/tag411.xml><?xml version="1.0" encoding="utf-8"?>
<p:tagLst xmlns:p="http://schemas.openxmlformats.org/presentationml/2006/main">
  <p:tag name="AS_UNIQUEID" val="676"/>
</p:tagLst>
</file>

<file path=ppt/tags/tag412.xml><?xml version="1.0" encoding="utf-8"?>
<p:tagLst xmlns:p="http://schemas.openxmlformats.org/presentationml/2006/main">
  <p:tag name="AS_UNIQUEID" val="677"/>
</p:tagLst>
</file>

<file path=ppt/tags/tag413.xml><?xml version="1.0" encoding="utf-8"?>
<p:tagLst xmlns:p="http://schemas.openxmlformats.org/presentationml/2006/main">
  <p:tag name="AS_UNIQUEID" val="678"/>
</p:tagLst>
</file>

<file path=ppt/tags/tag414.xml><?xml version="1.0" encoding="utf-8"?>
<p:tagLst xmlns:p="http://schemas.openxmlformats.org/presentationml/2006/main">
  <p:tag name="AS_UNIQUEID" val="731"/>
</p:tagLst>
</file>

<file path=ppt/tags/tag415.xml><?xml version="1.0" encoding="utf-8"?>
<p:tagLst xmlns:p="http://schemas.openxmlformats.org/presentationml/2006/main">
  <p:tag name="AS_UNIQUEID" val="743"/>
</p:tagLst>
</file>

<file path=ppt/tags/tag416.xml><?xml version="1.0" encoding="utf-8"?>
<p:tagLst xmlns:p="http://schemas.openxmlformats.org/presentationml/2006/main">
  <p:tag name="AS_UNIQUEID" val="581"/>
</p:tagLst>
</file>

<file path=ppt/tags/tag417.xml><?xml version="1.0" encoding="utf-8"?>
<p:tagLst xmlns:p="http://schemas.openxmlformats.org/presentationml/2006/main">
  <p:tag name="AS_UNIQUEID" val="582"/>
</p:tagLst>
</file>

<file path=ppt/tags/tag418.xml><?xml version="1.0" encoding="utf-8"?>
<p:tagLst xmlns:p="http://schemas.openxmlformats.org/presentationml/2006/main">
  <p:tag name="AS_UNIQUEID" val="583"/>
</p:tagLst>
</file>

<file path=ppt/tags/tag419.xml><?xml version="1.0" encoding="utf-8"?>
<p:tagLst xmlns:p="http://schemas.openxmlformats.org/presentationml/2006/main">
  <p:tag name="AS_UNIQUEID" val="584"/>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585"/>
</p:tagLst>
</file>

<file path=ppt/tags/tag421.xml><?xml version="1.0" encoding="utf-8"?>
<p:tagLst xmlns:p="http://schemas.openxmlformats.org/presentationml/2006/main">
  <p:tag name="AS_UNIQUEID" val="586"/>
</p:tagLst>
</file>

<file path=ppt/tags/tag422.xml><?xml version="1.0" encoding="utf-8"?>
<p:tagLst xmlns:p="http://schemas.openxmlformats.org/presentationml/2006/main">
  <p:tag name="AS_UNIQUEID" val="587"/>
</p:tagLst>
</file>

<file path=ppt/tags/tag423.xml><?xml version="1.0" encoding="utf-8"?>
<p:tagLst xmlns:p="http://schemas.openxmlformats.org/presentationml/2006/main">
  <p:tag name="AS_UNIQUEID" val="588"/>
</p:tagLst>
</file>

<file path=ppt/tags/tag424.xml><?xml version="1.0" encoding="utf-8"?>
<p:tagLst xmlns:p="http://schemas.openxmlformats.org/presentationml/2006/main">
  <p:tag name="AS_UNIQUEID" val="589"/>
</p:tagLst>
</file>

<file path=ppt/tags/tag425.xml><?xml version="1.0" encoding="utf-8"?>
<p:tagLst xmlns:p="http://schemas.openxmlformats.org/presentationml/2006/main">
  <p:tag name="AS_UNIQUEID" val="590"/>
</p:tagLst>
</file>

<file path=ppt/tags/tag426.xml><?xml version="1.0" encoding="utf-8"?>
<p:tagLst xmlns:p="http://schemas.openxmlformats.org/presentationml/2006/main">
  <p:tag name="AS_UNIQUEID" val="591"/>
</p:tagLst>
</file>

<file path=ppt/tags/tag427.xml><?xml version="1.0" encoding="utf-8"?>
<p:tagLst xmlns:p="http://schemas.openxmlformats.org/presentationml/2006/main">
  <p:tag name="AS_UNIQUEID" val="592"/>
</p:tagLst>
</file>

<file path=ppt/tags/tag428.xml><?xml version="1.0" encoding="utf-8"?>
<p:tagLst xmlns:p="http://schemas.openxmlformats.org/presentationml/2006/main">
  <p:tag name="AS_UNIQUEID" val="593"/>
</p:tagLst>
</file>

<file path=ppt/tags/tag429.xml><?xml version="1.0" encoding="utf-8"?>
<p:tagLst xmlns:p="http://schemas.openxmlformats.org/presentationml/2006/main">
  <p:tag name="AS_UNIQUEID" val="594"/>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AS_UNIQUEID" val="595"/>
</p:tagLst>
</file>

<file path=ppt/tags/tag431.xml><?xml version="1.0" encoding="utf-8"?>
<p:tagLst xmlns:p="http://schemas.openxmlformats.org/presentationml/2006/main">
  <p:tag name="AS_UNIQUEID" val="596"/>
</p:tagLst>
</file>

<file path=ppt/tags/tag432.xml><?xml version="1.0" encoding="utf-8"?>
<p:tagLst xmlns:p="http://schemas.openxmlformats.org/presentationml/2006/main">
  <p:tag name="AS_UNIQUEID" val="597"/>
</p:tagLst>
</file>

<file path=ppt/tags/tag433.xml><?xml version="1.0" encoding="utf-8"?>
<p:tagLst xmlns:p="http://schemas.openxmlformats.org/presentationml/2006/main">
  <p:tag name="AS_UNIQUEID" val="598"/>
</p:tagLst>
</file>

<file path=ppt/tags/tag434.xml><?xml version="1.0" encoding="utf-8"?>
<p:tagLst xmlns:p="http://schemas.openxmlformats.org/presentationml/2006/main">
  <p:tag name="AS_UNIQUEID" val="599"/>
</p:tagLst>
</file>

<file path=ppt/tags/tag435.xml><?xml version="1.0" encoding="utf-8"?>
<p:tagLst xmlns:p="http://schemas.openxmlformats.org/presentationml/2006/main">
  <p:tag name="AS_UNIQUEID" val="600"/>
</p:tagLst>
</file>

<file path=ppt/tags/tag436.xml><?xml version="1.0" encoding="utf-8"?>
<p:tagLst xmlns:p="http://schemas.openxmlformats.org/presentationml/2006/main">
  <p:tag name="AS_UNIQUEID" val="601"/>
</p:tagLst>
</file>

<file path=ppt/tags/tag437.xml><?xml version="1.0" encoding="utf-8"?>
<p:tagLst xmlns:p="http://schemas.openxmlformats.org/presentationml/2006/main">
  <p:tag name="AS_UNIQUEID" val="602"/>
</p:tagLst>
</file>

<file path=ppt/tags/tag438.xml><?xml version="1.0" encoding="utf-8"?>
<p:tagLst xmlns:p="http://schemas.openxmlformats.org/presentationml/2006/main">
  <p:tag name="AS_UNIQUEID" val="603"/>
</p:tagLst>
</file>

<file path=ppt/tags/tag439.xml><?xml version="1.0" encoding="utf-8"?>
<p:tagLst xmlns:p="http://schemas.openxmlformats.org/presentationml/2006/main">
  <p:tag name="AS_UNIQUEID" val="60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605"/>
</p:tagLst>
</file>

<file path=ppt/tags/tag441.xml><?xml version="1.0" encoding="utf-8"?>
<p:tagLst xmlns:p="http://schemas.openxmlformats.org/presentationml/2006/main">
  <p:tag name="AS_UNIQUEID" val="606"/>
</p:tagLst>
</file>

<file path=ppt/tags/tag442.xml><?xml version="1.0" encoding="utf-8"?>
<p:tagLst xmlns:p="http://schemas.openxmlformats.org/presentationml/2006/main">
  <p:tag name="AS_UNIQUEID" val="607"/>
</p:tagLst>
</file>

<file path=ppt/tags/tag443.xml><?xml version="1.0" encoding="utf-8"?>
<p:tagLst xmlns:p="http://schemas.openxmlformats.org/presentationml/2006/main">
  <p:tag name="AS_UNIQUEID" val="608"/>
</p:tagLst>
</file>

<file path=ppt/tags/tag444.xml><?xml version="1.0" encoding="utf-8"?>
<p:tagLst xmlns:p="http://schemas.openxmlformats.org/presentationml/2006/main">
  <p:tag name="AS_UNIQUEID" val="609"/>
</p:tagLst>
</file>

<file path=ppt/tags/tag445.xml><?xml version="1.0" encoding="utf-8"?>
<p:tagLst xmlns:p="http://schemas.openxmlformats.org/presentationml/2006/main">
  <p:tag name="AS_UNIQUEID" val="610"/>
</p:tagLst>
</file>

<file path=ppt/tags/tag446.xml><?xml version="1.0" encoding="utf-8"?>
<p:tagLst xmlns:p="http://schemas.openxmlformats.org/presentationml/2006/main">
  <p:tag name="AS_UNIQUEID" val="611"/>
</p:tagLst>
</file>

<file path=ppt/tags/tag447.xml><?xml version="1.0" encoding="utf-8"?>
<p:tagLst xmlns:p="http://schemas.openxmlformats.org/presentationml/2006/main">
  <p:tag name="AS_UNIQUEID" val="612"/>
</p:tagLst>
</file>

<file path=ppt/tags/tag448.xml><?xml version="1.0" encoding="utf-8"?>
<p:tagLst xmlns:p="http://schemas.openxmlformats.org/presentationml/2006/main">
  <p:tag name="AS_UNIQUEID" val="613"/>
</p:tagLst>
</file>

<file path=ppt/tags/tag449.xml><?xml version="1.0" encoding="utf-8"?>
<p:tagLst xmlns:p="http://schemas.openxmlformats.org/presentationml/2006/main">
  <p:tag name="AS_UNIQUEID" val="614"/>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AS_UNIQUEID" val="615"/>
</p:tagLst>
</file>

<file path=ppt/tags/tag451.xml><?xml version="1.0" encoding="utf-8"?>
<p:tagLst xmlns:p="http://schemas.openxmlformats.org/presentationml/2006/main">
  <p:tag name="AS_UNIQUEID" val="616"/>
</p:tagLst>
</file>

<file path=ppt/tags/tag452.xml><?xml version="1.0" encoding="utf-8"?>
<p:tagLst xmlns:p="http://schemas.openxmlformats.org/presentationml/2006/main">
  <p:tag name="AS_UNIQUEID" val="617"/>
</p:tagLst>
</file>

<file path=ppt/tags/tag453.xml><?xml version="1.0" encoding="utf-8"?>
<p:tagLst xmlns:p="http://schemas.openxmlformats.org/presentationml/2006/main">
  <p:tag name="AS_UNIQUEID" val="618"/>
</p:tagLst>
</file>

<file path=ppt/tags/tag454.xml><?xml version="1.0" encoding="utf-8"?>
<p:tagLst xmlns:p="http://schemas.openxmlformats.org/presentationml/2006/main">
  <p:tag name="AS_UNIQUEID" val="619"/>
</p:tagLst>
</file>

<file path=ppt/tags/tag455.xml><?xml version="1.0" encoding="utf-8"?>
<p:tagLst xmlns:p="http://schemas.openxmlformats.org/presentationml/2006/main">
  <p:tag name="AS_UNIQUEID" val="620"/>
</p:tagLst>
</file>

<file path=ppt/tags/tag456.xml><?xml version="1.0" encoding="utf-8"?>
<p:tagLst xmlns:p="http://schemas.openxmlformats.org/presentationml/2006/main">
  <p:tag name="AS_UNIQUEID" val="621"/>
</p:tagLst>
</file>

<file path=ppt/tags/tag457.xml><?xml version="1.0" encoding="utf-8"?>
<p:tagLst xmlns:p="http://schemas.openxmlformats.org/presentationml/2006/main">
  <p:tag name="AS_UNIQUEID" val="622"/>
</p:tagLst>
</file>

<file path=ppt/tags/tag458.xml><?xml version="1.0" encoding="utf-8"?>
<p:tagLst xmlns:p="http://schemas.openxmlformats.org/presentationml/2006/main">
  <p:tag name="AS_UNIQUEID" val="623"/>
</p:tagLst>
</file>

<file path=ppt/tags/tag459.xml><?xml version="1.0" encoding="utf-8"?>
<p:tagLst xmlns:p="http://schemas.openxmlformats.org/presentationml/2006/main">
  <p:tag name="AS_UNIQUEID" val="624"/>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AS_UNIQUEID" val="625"/>
</p:tagLst>
</file>

<file path=ppt/tags/tag461.xml><?xml version="1.0" encoding="utf-8"?>
<p:tagLst xmlns:p="http://schemas.openxmlformats.org/presentationml/2006/main">
  <p:tag name="AS_UNIQUEID" val="626"/>
</p:tagLst>
</file>

<file path=ppt/tags/tag462.xml><?xml version="1.0" encoding="utf-8"?>
<p:tagLst xmlns:p="http://schemas.openxmlformats.org/presentationml/2006/main">
  <p:tag name="AS_UNIQUEID" val="627"/>
</p:tagLst>
</file>

<file path=ppt/tags/tag463.xml><?xml version="1.0" encoding="utf-8"?>
<p:tagLst xmlns:p="http://schemas.openxmlformats.org/presentationml/2006/main">
  <p:tag name="AS_UNIQUEID" val="628"/>
</p:tagLst>
</file>

<file path=ppt/tags/tag464.xml><?xml version="1.0" encoding="utf-8"?>
<p:tagLst xmlns:p="http://schemas.openxmlformats.org/presentationml/2006/main">
  <p:tag name="AS_UNIQUEID" val="629"/>
</p:tagLst>
</file>

<file path=ppt/tags/tag465.xml><?xml version="1.0" encoding="utf-8"?>
<p:tagLst xmlns:p="http://schemas.openxmlformats.org/presentationml/2006/main">
  <p:tag name="AS_UNIQUEID" val="732"/>
</p:tagLst>
</file>

<file path=ppt/tags/tag466.xml><?xml version="1.0" encoding="utf-8"?>
<p:tagLst xmlns:p="http://schemas.openxmlformats.org/presentationml/2006/main">
  <p:tag name="AS_UNIQUEID" val="738"/>
</p:tagLst>
</file>

<file path=ppt/tags/tag467.xml><?xml version="1.0" encoding="utf-8"?>
<p:tagLst xmlns:p="http://schemas.openxmlformats.org/presentationml/2006/main">
  <p:tag name="AS_UNIQUEID" val="733"/>
</p:tagLst>
</file>

<file path=ppt/tags/tag468.xml><?xml version="1.0" encoding="utf-8"?>
<p:tagLst xmlns:p="http://schemas.openxmlformats.org/presentationml/2006/main">
  <p:tag name="AS_UNIQUEID" val="434"/>
</p:tagLst>
</file>

<file path=ppt/tags/tag469.xml><?xml version="1.0" encoding="utf-8"?>
<p:tagLst xmlns:p="http://schemas.openxmlformats.org/presentationml/2006/main">
  <p:tag name="AS_UNIQUEID" val="435"/>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AS_UNIQUEID" val="436"/>
</p:tagLst>
</file>

<file path=ppt/tags/tag471.xml><?xml version="1.0" encoding="utf-8"?>
<p:tagLst xmlns:p="http://schemas.openxmlformats.org/presentationml/2006/main">
  <p:tag name="AS_UNIQUEID" val="437"/>
</p:tagLst>
</file>

<file path=ppt/tags/tag472.xml><?xml version="1.0" encoding="utf-8"?>
<p:tagLst xmlns:p="http://schemas.openxmlformats.org/presentationml/2006/main">
  <p:tag name="AS_UNIQUEID" val="438"/>
</p:tagLst>
</file>

<file path=ppt/tags/tag473.xml><?xml version="1.0" encoding="utf-8"?>
<p:tagLst xmlns:p="http://schemas.openxmlformats.org/presentationml/2006/main">
  <p:tag name="AS_UNIQUEID" val="439"/>
</p:tagLst>
</file>

<file path=ppt/tags/tag474.xml><?xml version="1.0" encoding="utf-8"?>
<p:tagLst xmlns:p="http://schemas.openxmlformats.org/presentationml/2006/main">
  <p:tag name="AS_UNIQUEID" val="440"/>
</p:tagLst>
</file>

<file path=ppt/tags/tag475.xml><?xml version="1.0" encoding="utf-8"?>
<p:tagLst xmlns:p="http://schemas.openxmlformats.org/presentationml/2006/main">
  <p:tag name="AS_UNIQUEID" val="441"/>
</p:tagLst>
</file>

<file path=ppt/tags/tag476.xml><?xml version="1.0" encoding="utf-8"?>
<p:tagLst xmlns:p="http://schemas.openxmlformats.org/presentationml/2006/main">
  <p:tag name="AS_UNIQUEID" val="442"/>
</p:tagLst>
</file>

<file path=ppt/tags/tag477.xml><?xml version="1.0" encoding="utf-8"?>
<p:tagLst xmlns:p="http://schemas.openxmlformats.org/presentationml/2006/main">
  <p:tag name="AS_UNIQUEID" val="443"/>
</p:tagLst>
</file>

<file path=ppt/tags/tag478.xml><?xml version="1.0" encoding="utf-8"?>
<p:tagLst xmlns:p="http://schemas.openxmlformats.org/presentationml/2006/main">
  <p:tag name="AS_UNIQUEID" val="444"/>
</p:tagLst>
</file>

<file path=ppt/tags/tag479.xml><?xml version="1.0" encoding="utf-8"?>
<p:tagLst xmlns:p="http://schemas.openxmlformats.org/presentationml/2006/main">
  <p:tag name="AS_UNIQUEID" val="44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AS_UNIQUEID" val="446"/>
</p:tagLst>
</file>

<file path=ppt/tags/tag481.xml><?xml version="1.0" encoding="utf-8"?>
<p:tagLst xmlns:p="http://schemas.openxmlformats.org/presentationml/2006/main">
  <p:tag name="AS_UNIQUEID" val="447"/>
</p:tagLst>
</file>

<file path=ppt/tags/tag482.xml><?xml version="1.0" encoding="utf-8"?>
<p:tagLst xmlns:p="http://schemas.openxmlformats.org/presentationml/2006/main">
  <p:tag name="AS_UNIQUEID" val="448"/>
</p:tagLst>
</file>

<file path=ppt/tags/tag483.xml><?xml version="1.0" encoding="utf-8"?>
<p:tagLst xmlns:p="http://schemas.openxmlformats.org/presentationml/2006/main">
  <p:tag name="AS_UNIQUEID" val="449"/>
</p:tagLst>
</file>

<file path=ppt/tags/tag484.xml><?xml version="1.0" encoding="utf-8"?>
<p:tagLst xmlns:p="http://schemas.openxmlformats.org/presentationml/2006/main">
  <p:tag name="AS_UNIQUEID" val="450"/>
</p:tagLst>
</file>

<file path=ppt/tags/tag485.xml><?xml version="1.0" encoding="utf-8"?>
<p:tagLst xmlns:p="http://schemas.openxmlformats.org/presentationml/2006/main">
  <p:tag name="AS_UNIQUEID" val="451"/>
</p:tagLst>
</file>

<file path=ppt/tags/tag486.xml><?xml version="1.0" encoding="utf-8"?>
<p:tagLst xmlns:p="http://schemas.openxmlformats.org/presentationml/2006/main">
  <p:tag name="AS_UNIQUEID" val="452"/>
</p:tagLst>
</file>

<file path=ppt/tags/tag487.xml><?xml version="1.0" encoding="utf-8"?>
<p:tagLst xmlns:p="http://schemas.openxmlformats.org/presentationml/2006/main">
  <p:tag name="AS_UNIQUEID" val="453"/>
</p:tagLst>
</file>

<file path=ppt/tags/tag488.xml><?xml version="1.0" encoding="utf-8"?>
<p:tagLst xmlns:p="http://schemas.openxmlformats.org/presentationml/2006/main">
  <p:tag name="AS_UNIQUEID" val="454"/>
</p:tagLst>
</file>

<file path=ppt/tags/tag489.xml><?xml version="1.0" encoding="utf-8"?>
<p:tagLst xmlns:p="http://schemas.openxmlformats.org/presentationml/2006/main">
  <p:tag name="AS_UNIQUEID" val="455"/>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AS_UNIQUEID" val="456"/>
</p:tagLst>
</file>

<file path=ppt/tags/tag491.xml><?xml version="1.0" encoding="utf-8"?>
<p:tagLst xmlns:p="http://schemas.openxmlformats.org/presentationml/2006/main">
  <p:tag name="AS_UNIQUEID" val="457"/>
</p:tagLst>
</file>

<file path=ppt/tags/tag492.xml><?xml version="1.0" encoding="utf-8"?>
<p:tagLst xmlns:p="http://schemas.openxmlformats.org/presentationml/2006/main">
  <p:tag name="AS_UNIQUEID" val="458"/>
</p:tagLst>
</file>

<file path=ppt/tags/tag493.xml><?xml version="1.0" encoding="utf-8"?>
<p:tagLst xmlns:p="http://schemas.openxmlformats.org/presentationml/2006/main">
  <p:tag name="AS_UNIQUEID" val="459"/>
</p:tagLst>
</file>

<file path=ppt/tags/tag494.xml><?xml version="1.0" encoding="utf-8"?>
<p:tagLst xmlns:p="http://schemas.openxmlformats.org/presentationml/2006/main">
  <p:tag name="AS_UNIQUEID" val="460"/>
</p:tagLst>
</file>

<file path=ppt/tags/tag495.xml><?xml version="1.0" encoding="utf-8"?>
<p:tagLst xmlns:p="http://schemas.openxmlformats.org/presentationml/2006/main">
  <p:tag name="AS_UNIQUEID" val="461"/>
</p:tagLst>
</file>

<file path=ppt/tags/tag496.xml><?xml version="1.0" encoding="utf-8"?>
<p:tagLst xmlns:p="http://schemas.openxmlformats.org/presentationml/2006/main">
  <p:tag name="AS_UNIQUEID" val="462"/>
</p:tagLst>
</file>

<file path=ppt/tags/tag497.xml><?xml version="1.0" encoding="utf-8"?>
<p:tagLst xmlns:p="http://schemas.openxmlformats.org/presentationml/2006/main">
  <p:tag name="AS_UNIQUEID" val="463"/>
</p:tagLst>
</file>

<file path=ppt/tags/tag498.xml><?xml version="1.0" encoding="utf-8"?>
<p:tagLst xmlns:p="http://schemas.openxmlformats.org/presentationml/2006/main">
  <p:tag name="AS_UNIQUEID" val="464"/>
</p:tagLst>
</file>

<file path=ppt/tags/tag499.xml><?xml version="1.0" encoding="utf-8"?>
<p:tagLst xmlns:p="http://schemas.openxmlformats.org/presentationml/2006/main">
  <p:tag name="AS_UNIQUEID" val="46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AS_UNIQUEID" val="466"/>
</p:tagLst>
</file>

<file path=ppt/tags/tag501.xml><?xml version="1.0" encoding="utf-8"?>
<p:tagLst xmlns:p="http://schemas.openxmlformats.org/presentationml/2006/main">
  <p:tag name="AS_UNIQUEID" val="467"/>
</p:tagLst>
</file>

<file path=ppt/tags/tag502.xml><?xml version="1.0" encoding="utf-8"?>
<p:tagLst xmlns:p="http://schemas.openxmlformats.org/presentationml/2006/main">
  <p:tag name="AS_UNIQUEID" val="468"/>
</p:tagLst>
</file>

<file path=ppt/tags/tag503.xml><?xml version="1.0" encoding="utf-8"?>
<p:tagLst xmlns:p="http://schemas.openxmlformats.org/presentationml/2006/main">
  <p:tag name="AS_UNIQUEID" val="469"/>
</p:tagLst>
</file>

<file path=ppt/tags/tag504.xml><?xml version="1.0" encoding="utf-8"?>
<p:tagLst xmlns:p="http://schemas.openxmlformats.org/presentationml/2006/main">
  <p:tag name="AS_UNIQUEID" val="470"/>
</p:tagLst>
</file>

<file path=ppt/tags/tag505.xml><?xml version="1.0" encoding="utf-8"?>
<p:tagLst xmlns:p="http://schemas.openxmlformats.org/presentationml/2006/main">
  <p:tag name="AS_UNIQUEID" val="471"/>
</p:tagLst>
</file>

<file path=ppt/tags/tag506.xml><?xml version="1.0" encoding="utf-8"?>
<p:tagLst xmlns:p="http://schemas.openxmlformats.org/presentationml/2006/main">
  <p:tag name="AS_UNIQUEID" val="472"/>
</p:tagLst>
</file>

<file path=ppt/tags/tag507.xml><?xml version="1.0" encoding="utf-8"?>
<p:tagLst xmlns:p="http://schemas.openxmlformats.org/presentationml/2006/main">
  <p:tag name="AS_UNIQUEID" val="473"/>
</p:tagLst>
</file>

<file path=ppt/tags/tag508.xml><?xml version="1.0" encoding="utf-8"?>
<p:tagLst xmlns:p="http://schemas.openxmlformats.org/presentationml/2006/main">
  <p:tag name="AS_UNIQUEID" val="474"/>
</p:tagLst>
</file>

<file path=ppt/tags/tag509.xml><?xml version="1.0" encoding="utf-8"?>
<p:tagLst xmlns:p="http://schemas.openxmlformats.org/presentationml/2006/main">
  <p:tag name="AS_UNIQUEID" val="475"/>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AS_UNIQUEID" val="476"/>
</p:tagLst>
</file>

<file path=ppt/tags/tag511.xml><?xml version="1.0" encoding="utf-8"?>
<p:tagLst xmlns:p="http://schemas.openxmlformats.org/presentationml/2006/main">
  <p:tag name="AS_UNIQUEID" val="477"/>
</p:tagLst>
</file>

<file path=ppt/tags/tag512.xml><?xml version="1.0" encoding="utf-8"?>
<p:tagLst xmlns:p="http://schemas.openxmlformats.org/presentationml/2006/main">
  <p:tag name="AS_UNIQUEID" val="478"/>
</p:tagLst>
</file>

<file path=ppt/tags/tag513.xml><?xml version="1.0" encoding="utf-8"?>
<p:tagLst xmlns:p="http://schemas.openxmlformats.org/presentationml/2006/main">
  <p:tag name="AS_UNIQUEID" val="479"/>
</p:tagLst>
</file>

<file path=ppt/tags/tag514.xml><?xml version="1.0" encoding="utf-8"?>
<p:tagLst xmlns:p="http://schemas.openxmlformats.org/presentationml/2006/main">
  <p:tag name="AS_UNIQUEID" val="480"/>
</p:tagLst>
</file>

<file path=ppt/tags/tag515.xml><?xml version="1.0" encoding="utf-8"?>
<p:tagLst xmlns:p="http://schemas.openxmlformats.org/presentationml/2006/main">
  <p:tag name="AS_UNIQUEID" val="481"/>
</p:tagLst>
</file>

<file path=ppt/tags/tag516.xml><?xml version="1.0" encoding="utf-8"?>
<p:tagLst xmlns:p="http://schemas.openxmlformats.org/presentationml/2006/main">
  <p:tag name="AS_UNIQUEID" val="482"/>
</p:tagLst>
</file>

<file path=ppt/tags/tag517.xml><?xml version="1.0" encoding="utf-8"?>
<p:tagLst xmlns:p="http://schemas.openxmlformats.org/presentationml/2006/main">
  <p:tag name="AS_UNIQUEID" val="532"/>
</p:tagLst>
</file>

<file path=ppt/tags/tag518.xml><?xml version="1.0" encoding="utf-8"?>
<p:tagLst xmlns:p="http://schemas.openxmlformats.org/presentationml/2006/main">
  <p:tag name="AS_UNIQUEID" val="533"/>
</p:tagLst>
</file>

<file path=ppt/tags/tag519.xml><?xml version="1.0" encoding="utf-8"?>
<p:tagLst xmlns:p="http://schemas.openxmlformats.org/presentationml/2006/main">
  <p:tag name="AS_UNIQUEID" val="534"/>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AS_UNIQUEID" val="535"/>
</p:tagLst>
</file>

<file path=ppt/tags/tag521.xml><?xml version="1.0" encoding="utf-8"?>
<p:tagLst xmlns:p="http://schemas.openxmlformats.org/presentationml/2006/main">
  <p:tag name="AS_UNIQUEID" val="536"/>
</p:tagLst>
</file>

<file path=ppt/tags/tag522.xml><?xml version="1.0" encoding="utf-8"?>
<p:tagLst xmlns:p="http://schemas.openxmlformats.org/presentationml/2006/main">
  <p:tag name="AS_UNIQUEID" val="537"/>
</p:tagLst>
</file>

<file path=ppt/tags/tag523.xml><?xml version="1.0" encoding="utf-8"?>
<p:tagLst xmlns:p="http://schemas.openxmlformats.org/presentationml/2006/main">
  <p:tag name="AS_UNIQUEID" val="538"/>
</p:tagLst>
</file>

<file path=ppt/tags/tag524.xml><?xml version="1.0" encoding="utf-8"?>
<p:tagLst xmlns:p="http://schemas.openxmlformats.org/presentationml/2006/main">
  <p:tag name="AS_UNIQUEID" val="539"/>
</p:tagLst>
</file>

<file path=ppt/tags/tag525.xml><?xml version="1.0" encoding="utf-8"?>
<p:tagLst xmlns:p="http://schemas.openxmlformats.org/presentationml/2006/main">
  <p:tag name="AS_UNIQUEID" val="540"/>
</p:tagLst>
</file>

<file path=ppt/tags/tag526.xml><?xml version="1.0" encoding="utf-8"?>
<p:tagLst xmlns:p="http://schemas.openxmlformats.org/presentationml/2006/main">
  <p:tag name="AS_UNIQUEID" val="541"/>
</p:tagLst>
</file>

<file path=ppt/tags/tag527.xml><?xml version="1.0" encoding="utf-8"?>
<p:tagLst xmlns:p="http://schemas.openxmlformats.org/presentationml/2006/main">
  <p:tag name="AS_UNIQUEID" val="542"/>
</p:tagLst>
</file>

<file path=ppt/tags/tag528.xml><?xml version="1.0" encoding="utf-8"?>
<p:tagLst xmlns:p="http://schemas.openxmlformats.org/presentationml/2006/main">
  <p:tag name="AS_UNIQUEID" val="543"/>
</p:tagLst>
</file>

<file path=ppt/tags/tag529.xml><?xml version="1.0" encoding="utf-8"?>
<p:tagLst xmlns:p="http://schemas.openxmlformats.org/presentationml/2006/main">
  <p:tag name="AS_UNIQUEID" val="544"/>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AS_UNIQUEID" val="545"/>
</p:tagLst>
</file>

<file path=ppt/tags/tag531.xml><?xml version="1.0" encoding="utf-8"?>
<p:tagLst xmlns:p="http://schemas.openxmlformats.org/presentationml/2006/main">
  <p:tag name="AS_UNIQUEID" val="546"/>
</p:tagLst>
</file>

<file path=ppt/tags/tag532.xml><?xml version="1.0" encoding="utf-8"?>
<p:tagLst xmlns:p="http://schemas.openxmlformats.org/presentationml/2006/main">
  <p:tag name="AS_UNIQUEID" val="547"/>
</p:tagLst>
</file>

<file path=ppt/tags/tag533.xml><?xml version="1.0" encoding="utf-8"?>
<p:tagLst xmlns:p="http://schemas.openxmlformats.org/presentationml/2006/main">
  <p:tag name="AS_UNIQUEID" val="548"/>
</p:tagLst>
</file>

<file path=ppt/tags/tag534.xml><?xml version="1.0" encoding="utf-8"?>
<p:tagLst xmlns:p="http://schemas.openxmlformats.org/presentationml/2006/main">
  <p:tag name="AS_UNIQUEID" val="549"/>
</p:tagLst>
</file>

<file path=ppt/tags/tag535.xml><?xml version="1.0" encoding="utf-8"?>
<p:tagLst xmlns:p="http://schemas.openxmlformats.org/presentationml/2006/main">
  <p:tag name="AS_UNIQUEID" val="550"/>
</p:tagLst>
</file>

<file path=ppt/tags/tag536.xml><?xml version="1.0" encoding="utf-8"?>
<p:tagLst xmlns:p="http://schemas.openxmlformats.org/presentationml/2006/main">
  <p:tag name="AS_UNIQUEID" val="551"/>
</p:tagLst>
</file>

<file path=ppt/tags/tag537.xml><?xml version="1.0" encoding="utf-8"?>
<p:tagLst xmlns:p="http://schemas.openxmlformats.org/presentationml/2006/main">
  <p:tag name="AS_UNIQUEID" val="552"/>
</p:tagLst>
</file>

<file path=ppt/tags/tag538.xml><?xml version="1.0" encoding="utf-8"?>
<p:tagLst xmlns:p="http://schemas.openxmlformats.org/presentationml/2006/main">
  <p:tag name="AS_UNIQUEID" val="553"/>
</p:tagLst>
</file>

<file path=ppt/tags/tag539.xml><?xml version="1.0" encoding="utf-8"?>
<p:tagLst xmlns:p="http://schemas.openxmlformats.org/presentationml/2006/main">
  <p:tag name="AS_UNIQUEID" val="554"/>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AS_UNIQUEID" val="555"/>
</p:tagLst>
</file>

<file path=ppt/tags/tag541.xml><?xml version="1.0" encoding="utf-8"?>
<p:tagLst xmlns:p="http://schemas.openxmlformats.org/presentationml/2006/main">
  <p:tag name="AS_UNIQUEID" val="556"/>
</p:tagLst>
</file>

<file path=ppt/tags/tag542.xml><?xml version="1.0" encoding="utf-8"?>
<p:tagLst xmlns:p="http://schemas.openxmlformats.org/presentationml/2006/main">
  <p:tag name="AS_UNIQUEID" val="557"/>
</p:tagLst>
</file>

<file path=ppt/tags/tag543.xml><?xml version="1.0" encoding="utf-8"?>
<p:tagLst xmlns:p="http://schemas.openxmlformats.org/presentationml/2006/main">
  <p:tag name="AS_UNIQUEID" val="558"/>
</p:tagLst>
</file>

<file path=ppt/tags/tag544.xml><?xml version="1.0" encoding="utf-8"?>
<p:tagLst xmlns:p="http://schemas.openxmlformats.org/presentationml/2006/main">
  <p:tag name="AS_UNIQUEID" val="559"/>
</p:tagLst>
</file>

<file path=ppt/tags/tag545.xml><?xml version="1.0" encoding="utf-8"?>
<p:tagLst xmlns:p="http://schemas.openxmlformats.org/presentationml/2006/main">
  <p:tag name="AS_UNIQUEID" val="560"/>
</p:tagLst>
</file>

<file path=ppt/tags/tag546.xml><?xml version="1.0" encoding="utf-8"?>
<p:tagLst xmlns:p="http://schemas.openxmlformats.org/presentationml/2006/main">
  <p:tag name="AS_UNIQUEID" val="561"/>
</p:tagLst>
</file>

<file path=ppt/tags/tag547.xml><?xml version="1.0" encoding="utf-8"?>
<p:tagLst xmlns:p="http://schemas.openxmlformats.org/presentationml/2006/main">
  <p:tag name="AS_UNIQUEID" val="562"/>
</p:tagLst>
</file>

<file path=ppt/tags/tag548.xml><?xml version="1.0" encoding="utf-8"?>
<p:tagLst xmlns:p="http://schemas.openxmlformats.org/presentationml/2006/main">
  <p:tag name="AS_UNIQUEID" val="563"/>
</p:tagLst>
</file>

<file path=ppt/tags/tag549.xml><?xml version="1.0" encoding="utf-8"?>
<p:tagLst xmlns:p="http://schemas.openxmlformats.org/presentationml/2006/main">
  <p:tag name="AS_UNIQUEID" val="564"/>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AS_UNIQUEID" val="565"/>
</p:tagLst>
</file>

<file path=ppt/tags/tag551.xml><?xml version="1.0" encoding="utf-8"?>
<p:tagLst xmlns:p="http://schemas.openxmlformats.org/presentationml/2006/main">
  <p:tag name="AS_UNIQUEID" val="566"/>
</p:tagLst>
</file>

<file path=ppt/tags/tag552.xml><?xml version="1.0" encoding="utf-8"?>
<p:tagLst xmlns:p="http://schemas.openxmlformats.org/presentationml/2006/main">
  <p:tag name="AS_UNIQUEID" val="567"/>
</p:tagLst>
</file>

<file path=ppt/tags/tag553.xml><?xml version="1.0" encoding="utf-8"?>
<p:tagLst xmlns:p="http://schemas.openxmlformats.org/presentationml/2006/main">
  <p:tag name="AS_UNIQUEID" val="568"/>
</p:tagLst>
</file>

<file path=ppt/tags/tag554.xml><?xml version="1.0" encoding="utf-8"?>
<p:tagLst xmlns:p="http://schemas.openxmlformats.org/presentationml/2006/main">
  <p:tag name="AS_UNIQUEID" val="569"/>
</p:tagLst>
</file>

<file path=ppt/tags/tag555.xml><?xml version="1.0" encoding="utf-8"?>
<p:tagLst xmlns:p="http://schemas.openxmlformats.org/presentationml/2006/main">
  <p:tag name="AS_UNIQUEID" val="570"/>
</p:tagLst>
</file>

<file path=ppt/tags/tag556.xml><?xml version="1.0" encoding="utf-8"?>
<p:tagLst xmlns:p="http://schemas.openxmlformats.org/presentationml/2006/main">
  <p:tag name="AS_UNIQUEID" val="571"/>
</p:tagLst>
</file>

<file path=ppt/tags/tag557.xml><?xml version="1.0" encoding="utf-8"?>
<p:tagLst xmlns:p="http://schemas.openxmlformats.org/presentationml/2006/main">
  <p:tag name="AS_UNIQUEID" val="572"/>
</p:tagLst>
</file>

<file path=ppt/tags/tag558.xml><?xml version="1.0" encoding="utf-8"?>
<p:tagLst xmlns:p="http://schemas.openxmlformats.org/presentationml/2006/main">
  <p:tag name="AS_UNIQUEID" val="573"/>
</p:tagLst>
</file>

<file path=ppt/tags/tag559.xml><?xml version="1.0" encoding="utf-8"?>
<p:tagLst xmlns:p="http://schemas.openxmlformats.org/presentationml/2006/main">
  <p:tag name="AS_UNIQUEID" val="574"/>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AS_UNIQUEID" val="575"/>
</p:tagLst>
</file>

<file path=ppt/tags/tag561.xml><?xml version="1.0" encoding="utf-8"?>
<p:tagLst xmlns:p="http://schemas.openxmlformats.org/presentationml/2006/main">
  <p:tag name="AS_UNIQUEID" val="576"/>
</p:tagLst>
</file>

<file path=ppt/tags/tag562.xml><?xml version="1.0" encoding="utf-8"?>
<p:tagLst xmlns:p="http://schemas.openxmlformats.org/presentationml/2006/main">
  <p:tag name="AS_UNIQUEID" val="577"/>
</p:tagLst>
</file>

<file path=ppt/tags/tag563.xml><?xml version="1.0" encoding="utf-8"?>
<p:tagLst xmlns:p="http://schemas.openxmlformats.org/presentationml/2006/main">
  <p:tag name="AS_UNIQUEID" val="578"/>
</p:tagLst>
</file>

<file path=ppt/tags/tag564.xml><?xml version="1.0" encoding="utf-8"?>
<p:tagLst xmlns:p="http://schemas.openxmlformats.org/presentationml/2006/main">
  <p:tag name="AS_UNIQUEID" val="579"/>
</p:tagLst>
</file>

<file path=ppt/tags/tag565.xml><?xml version="1.0" encoding="utf-8"?>
<p:tagLst xmlns:p="http://schemas.openxmlformats.org/presentationml/2006/main">
  <p:tag name="AS_UNIQUEID" val="580"/>
</p:tagLst>
</file>

<file path=ppt/tags/tag566.xml><?xml version="1.0" encoding="utf-8"?>
<p:tagLst xmlns:p="http://schemas.openxmlformats.org/presentationml/2006/main">
  <p:tag name="AS_UNIQUEID" val="737"/>
</p:tagLst>
</file>

<file path=ppt/tags/tag567.xml><?xml version="1.0" encoding="utf-8"?>
<p:tagLst xmlns:p="http://schemas.openxmlformats.org/presentationml/2006/main">
  <p:tag name="AS_UNIQUEID" val="679"/>
</p:tagLst>
</file>

<file path=ppt/tags/tag568.xml><?xml version="1.0" encoding="utf-8"?>
<p:tagLst xmlns:p="http://schemas.openxmlformats.org/presentationml/2006/main">
  <p:tag name="AS_UNIQUEID" val="680"/>
</p:tagLst>
</file>

<file path=ppt/tags/tag569.xml><?xml version="1.0" encoding="utf-8"?>
<p:tagLst xmlns:p="http://schemas.openxmlformats.org/presentationml/2006/main">
  <p:tag name="AS_UNIQUEID" val="68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AS_UNIQUEID" val="682"/>
</p:tagLst>
</file>

<file path=ppt/tags/tag571.xml><?xml version="1.0" encoding="utf-8"?>
<p:tagLst xmlns:p="http://schemas.openxmlformats.org/presentationml/2006/main">
  <p:tag name="AS_UNIQUEID" val="683"/>
</p:tagLst>
</file>

<file path=ppt/tags/tag572.xml><?xml version="1.0" encoding="utf-8"?>
<p:tagLst xmlns:p="http://schemas.openxmlformats.org/presentationml/2006/main">
  <p:tag name="AS_UNIQUEID" val="684"/>
</p:tagLst>
</file>

<file path=ppt/tags/tag573.xml><?xml version="1.0" encoding="utf-8"?>
<p:tagLst xmlns:p="http://schemas.openxmlformats.org/presentationml/2006/main">
  <p:tag name="AS_UNIQUEID" val="685"/>
</p:tagLst>
</file>

<file path=ppt/tags/tag574.xml><?xml version="1.0" encoding="utf-8"?>
<p:tagLst xmlns:p="http://schemas.openxmlformats.org/presentationml/2006/main">
  <p:tag name="AS_UNIQUEID" val="686"/>
</p:tagLst>
</file>

<file path=ppt/tags/tag575.xml><?xml version="1.0" encoding="utf-8"?>
<p:tagLst xmlns:p="http://schemas.openxmlformats.org/presentationml/2006/main">
  <p:tag name="AS_UNIQUEID" val="687"/>
</p:tagLst>
</file>

<file path=ppt/tags/tag576.xml><?xml version="1.0" encoding="utf-8"?>
<p:tagLst xmlns:p="http://schemas.openxmlformats.org/presentationml/2006/main">
  <p:tag name="AS_UNIQUEID" val="688"/>
</p:tagLst>
</file>

<file path=ppt/tags/tag577.xml><?xml version="1.0" encoding="utf-8"?>
<p:tagLst xmlns:p="http://schemas.openxmlformats.org/presentationml/2006/main">
  <p:tag name="AS_UNIQUEID" val="689"/>
</p:tagLst>
</file>

<file path=ppt/tags/tag578.xml><?xml version="1.0" encoding="utf-8"?>
<p:tagLst xmlns:p="http://schemas.openxmlformats.org/presentationml/2006/main">
  <p:tag name="AS_UNIQUEID" val="690"/>
</p:tagLst>
</file>

<file path=ppt/tags/tag579.xml><?xml version="1.0" encoding="utf-8"?>
<p:tagLst xmlns:p="http://schemas.openxmlformats.org/presentationml/2006/main">
  <p:tag name="AS_UNIQUEID" val="69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AS_UNIQUEID" val="692"/>
</p:tagLst>
</file>

<file path=ppt/tags/tag581.xml><?xml version="1.0" encoding="utf-8"?>
<p:tagLst xmlns:p="http://schemas.openxmlformats.org/presentationml/2006/main">
  <p:tag name="AS_UNIQUEID" val="693"/>
</p:tagLst>
</file>

<file path=ppt/tags/tag582.xml><?xml version="1.0" encoding="utf-8"?>
<p:tagLst xmlns:p="http://schemas.openxmlformats.org/presentationml/2006/main">
  <p:tag name="AS_UNIQUEID" val="694"/>
</p:tagLst>
</file>

<file path=ppt/tags/tag583.xml><?xml version="1.0" encoding="utf-8"?>
<p:tagLst xmlns:p="http://schemas.openxmlformats.org/presentationml/2006/main">
  <p:tag name="AS_UNIQUEID" val="695"/>
</p:tagLst>
</file>

<file path=ppt/tags/tag584.xml><?xml version="1.0" encoding="utf-8"?>
<p:tagLst xmlns:p="http://schemas.openxmlformats.org/presentationml/2006/main">
  <p:tag name="AS_UNIQUEID" val="696"/>
</p:tagLst>
</file>

<file path=ppt/tags/tag585.xml><?xml version="1.0" encoding="utf-8"?>
<p:tagLst xmlns:p="http://schemas.openxmlformats.org/presentationml/2006/main">
  <p:tag name="AS_UNIQUEID" val="697"/>
</p:tagLst>
</file>

<file path=ppt/tags/tag586.xml><?xml version="1.0" encoding="utf-8"?>
<p:tagLst xmlns:p="http://schemas.openxmlformats.org/presentationml/2006/main">
  <p:tag name="AS_UNIQUEID" val="698"/>
</p:tagLst>
</file>

<file path=ppt/tags/tag587.xml><?xml version="1.0" encoding="utf-8"?>
<p:tagLst xmlns:p="http://schemas.openxmlformats.org/presentationml/2006/main">
  <p:tag name="AS_UNIQUEID" val="699"/>
</p:tagLst>
</file>

<file path=ppt/tags/tag588.xml><?xml version="1.0" encoding="utf-8"?>
<p:tagLst xmlns:p="http://schemas.openxmlformats.org/presentationml/2006/main">
  <p:tag name="AS_UNIQUEID" val="700"/>
</p:tagLst>
</file>

<file path=ppt/tags/tag589.xml><?xml version="1.0" encoding="utf-8"?>
<p:tagLst xmlns:p="http://schemas.openxmlformats.org/presentationml/2006/main">
  <p:tag name="AS_UNIQUEID" val="70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AS_UNIQUEID" val="702"/>
</p:tagLst>
</file>

<file path=ppt/tags/tag591.xml><?xml version="1.0" encoding="utf-8"?>
<p:tagLst xmlns:p="http://schemas.openxmlformats.org/presentationml/2006/main">
  <p:tag name="AS_UNIQUEID" val="703"/>
</p:tagLst>
</file>

<file path=ppt/tags/tag592.xml><?xml version="1.0" encoding="utf-8"?>
<p:tagLst xmlns:p="http://schemas.openxmlformats.org/presentationml/2006/main">
  <p:tag name="AS_UNIQUEID" val="704"/>
</p:tagLst>
</file>

<file path=ppt/tags/tag593.xml><?xml version="1.0" encoding="utf-8"?>
<p:tagLst xmlns:p="http://schemas.openxmlformats.org/presentationml/2006/main">
  <p:tag name="AS_UNIQUEID" val="705"/>
</p:tagLst>
</file>

<file path=ppt/tags/tag594.xml><?xml version="1.0" encoding="utf-8"?>
<p:tagLst xmlns:p="http://schemas.openxmlformats.org/presentationml/2006/main">
  <p:tag name="AS_UNIQUEID" val="706"/>
</p:tagLst>
</file>

<file path=ppt/tags/tag595.xml><?xml version="1.0" encoding="utf-8"?>
<p:tagLst xmlns:p="http://schemas.openxmlformats.org/presentationml/2006/main">
  <p:tag name="AS_UNIQUEID" val="707"/>
</p:tagLst>
</file>

<file path=ppt/tags/tag596.xml><?xml version="1.0" encoding="utf-8"?>
<p:tagLst xmlns:p="http://schemas.openxmlformats.org/presentationml/2006/main">
  <p:tag name="AS_UNIQUEID" val="708"/>
</p:tagLst>
</file>

<file path=ppt/tags/tag597.xml><?xml version="1.0" encoding="utf-8"?>
<p:tagLst xmlns:p="http://schemas.openxmlformats.org/presentationml/2006/main">
  <p:tag name="AS_UNIQUEID" val="709"/>
</p:tagLst>
</file>

<file path=ppt/tags/tag598.xml><?xml version="1.0" encoding="utf-8"?>
<p:tagLst xmlns:p="http://schemas.openxmlformats.org/presentationml/2006/main">
  <p:tag name="AS_UNIQUEID" val="710"/>
</p:tagLst>
</file>

<file path=ppt/tags/tag599.xml><?xml version="1.0" encoding="utf-8"?>
<p:tagLst xmlns:p="http://schemas.openxmlformats.org/presentationml/2006/main">
  <p:tag name="AS_UNIQUEID" val="71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AS_UNIQUEID" val="712"/>
</p:tagLst>
</file>

<file path=ppt/tags/tag601.xml><?xml version="1.0" encoding="utf-8"?>
<p:tagLst xmlns:p="http://schemas.openxmlformats.org/presentationml/2006/main">
  <p:tag name="AS_UNIQUEID" val="713"/>
</p:tagLst>
</file>

<file path=ppt/tags/tag602.xml><?xml version="1.0" encoding="utf-8"?>
<p:tagLst xmlns:p="http://schemas.openxmlformats.org/presentationml/2006/main">
  <p:tag name="AS_UNIQUEID" val="714"/>
</p:tagLst>
</file>

<file path=ppt/tags/tag603.xml><?xml version="1.0" encoding="utf-8"?>
<p:tagLst xmlns:p="http://schemas.openxmlformats.org/presentationml/2006/main">
  <p:tag name="AS_UNIQUEID" val="715"/>
</p:tagLst>
</file>

<file path=ppt/tags/tag604.xml><?xml version="1.0" encoding="utf-8"?>
<p:tagLst xmlns:p="http://schemas.openxmlformats.org/presentationml/2006/main">
  <p:tag name="AS_UNIQUEID" val="716"/>
</p:tagLst>
</file>

<file path=ppt/tags/tag605.xml><?xml version="1.0" encoding="utf-8"?>
<p:tagLst xmlns:p="http://schemas.openxmlformats.org/presentationml/2006/main">
  <p:tag name="AS_UNIQUEID" val="717"/>
</p:tagLst>
</file>

<file path=ppt/tags/tag606.xml><?xml version="1.0" encoding="utf-8"?>
<p:tagLst xmlns:p="http://schemas.openxmlformats.org/presentationml/2006/main">
  <p:tag name="AS_UNIQUEID" val="718"/>
</p:tagLst>
</file>

<file path=ppt/tags/tag607.xml><?xml version="1.0" encoding="utf-8"?>
<p:tagLst xmlns:p="http://schemas.openxmlformats.org/presentationml/2006/main">
  <p:tag name="AS_UNIQUEID" val="719"/>
</p:tagLst>
</file>

<file path=ppt/tags/tag608.xml><?xml version="1.0" encoding="utf-8"?>
<p:tagLst xmlns:p="http://schemas.openxmlformats.org/presentationml/2006/main">
  <p:tag name="AS_UNIQUEID" val="720"/>
</p:tagLst>
</file>

<file path=ppt/tags/tag609.xml><?xml version="1.0" encoding="utf-8"?>
<p:tagLst xmlns:p="http://schemas.openxmlformats.org/presentationml/2006/main">
  <p:tag name="AS_UNIQUEID" val="72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AS_UNIQUEID" val="722"/>
</p:tagLst>
</file>

<file path=ppt/tags/tag611.xml><?xml version="1.0" encoding="utf-8"?>
<p:tagLst xmlns:p="http://schemas.openxmlformats.org/presentationml/2006/main">
  <p:tag name="AS_UNIQUEID" val="723"/>
</p:tagLst>
</file>

<file path=ppt/tags/tag612.xml><?xml version="1.0" encoding="utf-8"?>
<p:tagLst xmlns:p="http://schemas.openxmlformats.org/presentationml/2006/main">
  <p:tag name="AS_UNIQUEID" val="724"/>
</p:tagLst>
</file>

<file path=ppt/tags/tag613.xml><?xml version="1.0" encoding="utf-8"?>
<p:tagLst xmlns:p="http://schemas.openxmlformats.org/presentationml/2006/main">
  <p:tag name="AS_UNIQUEID" val="725"/>
</p:tagLst>
</file>

<file path=ppt/tags/tag614.xml><?xml version="1.0" encoding="utf-8"?>
<p:tagLst xmlns:p="http://schemas.openxmlformats.org/presentationml/2006/main">
  <p:tag name="AS_UNIQUEID" val="726"/>
</p:tagLst>
</file>

<file path=ppt/tags/tag615.xml><?xml version="1.0" encoding="utf-8"?>
<p:tagLst xmlns:p="http://schemas.openxmlformats.org/presentationml/2006/main">
  <p:tag name="AS_UNIQUEID" val="727"/>
</p:tagLst>
</file>

<file path=ppt/tags/tag616.xml><?xml version="1.0" encoding="utf-8"?>
<p:tagLst xmlns:p="http://schemas.openxmlformats.org/presentationml/2006/main">
  <p:tag name="KSO_WM_BEAUTIFY_FLAG" val="#wm#"/>
  <p:tag name="KSO_WM_TEMPLATE_CATEGORY" val="custom"/>
  <p:tag name="KSO_WM_TEMPLATE_INDEX" val="20205081"/>
</p:tagLst>
</file>

<file path=ppt/tags/tag617.xml><?xml version="1.0" encoding="utf-8"?>
<p:tagLst xmlns:p="http://schemas.openxmlformats.org/presentationml/2006/main">
  <p:tag name="AS_UNIQUEID" val="430"/>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AS_UNIQUEID" val="750"/>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20.xml><?xml version="1.0" encoding="utf-8"?>
<p:tagLst xmlns:p="http://schemas.openxmlformats.org/presentationml/2006/main">
  <p:tag name="AS_UNIQUEID" val="777"/>
</p:tagLst>
</file>

<file path=ppt/tags/tag621.xml><?xml version="1.0" encoding="utf-8"?>
<p:tagLst xmlns:p="http://schemas.openxmlformats.org/presentationml/2006/main">
  <p:tag name="AS_UNIQUEID" val="778"/>
  <p:tag name="KSO_WM_UNIT_PLACING_PICTURE_USER_VIEWPORT" val="{&quot;height&quot;:3978,&quot;width&quot;:4580}"/>
</p:tagLst>
</file>

<file path=ppt/tags/tag622.xml><?xml version="1.0" encoding="utf-8"?>
<p:tagLst xmlns:p="http://schemas.openxmlformats.org/presentationml/2006/main">
  <p:tag name="KSO_WM_BEAUTIFY_FLAG" val="#wm#"/>
  <p:tag name="KSO_WM_TEMPLATE_CATEGORY" val="custom"/>
  <p:tag name="KSO_WM_TEMPLATE_INDEX" val="20205081"/>
</p:tagLst>
</file>

<file path=ppt/tags/tag623.xml><?xml version="1.0" encoding="utf-8"?>
<p:tagLst xmlns:p="http://schemas.openxmlformats.org/presentationml/2006/main">
  <p:tag name="AS_UNIQUEID" val="430"/>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AS_UNIQUEID" val="750"/>
</p:tagLst>
</file>

<file path=ppt/tags/tag626.xml><?xml version="1.0" encoding="utf-8"?>
<p:tagLst xmlns:p="http://schemas.openxmlformats.org/presentationml/2006/main">
  <p:tag name="AS_UNIQUEID" val="753"/>
</p:tagLst>
</file>

<file path=ppt/tags/tag627.xml><?xml version="1.0" encoding="utf-8"?>
<p:tagLst xmlns:p="http://schemas.openxmlformats.org/presentationml/2006/main">
  <p:tag name="AS_UNIQUEID" val="757"/>
</p:tagLst>
</file>

<file path=ppt/tags/tag628.xml><?xml version="1.0" encoding="utf-8"?>
<p:tagLst xmlns:p="http://schemas.openxmlformats.org/presentationml/2006/main">
  <p:tag name="AS_UNIQUEID" val="754"/>
</p:tagLst>
</file>

<file path=ppt/tags/tag629.xml><?xml version="1.0" encoding="utf-8"?>
<p:tagLst xmlns:p="http://schemas.openxmlformats.org/presentationml/2006/main">
  <p:tag name="AS_UNIQUEID" val="756"/>
</p:tagLst>
</file>

<file path=ppt/tags/tag63.xml><?xml version="1.0" encoding="utf-8"?>
<p:tagLst xmlns:p="http://schemas.openxmlformats.org/presentationml/2006/main">
  <p:tag name="AS_UNIQUEID" val="430"/>
</p:tagLst>
</file>

<file path=ppt/tags/tag630.xml><?xml version="1.0" encoding="utf-8"?>
<p:tagLst xmlns:p="http://schemas.openxmlformats.org/presentationml/2006/main">
  <p:tag name="AS_UNIQUEID" val="760"/>
</p:tagLst>
</file>

<file path=ppt/tags/tag631.xml><?xml version="1.0" encoding="utf-8"?>
<p:tagLst xmlns:p="http://schemas.openxmlformats.org/presentationml/2006/main">
  <p:tag name="KSO_WM_BEAUTIFY_FLAG" val="#wm#"/>
  <p:tag name="KSO_WM_TEMPLATE_CATEGORY" val="custom"/>
  <p:tag name="KSO_WM_TEMPLATE_INDEX" val="20205081"/>
</p:tagLst>
</file>

<file path=ppt/tags/tag632.xml><?xml version="1.0" encoding="utf-8"?>
<p:tagLst xmlns:p="http://schemas.openxmlformats.org/presentationml/2006/main">
  <p:tag name="AS_UNIQUEID" val="430"/>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AS_UNIQUEID" val="750"/>
</p:tagLst>
</file>

<file path=ppt/tags/tag635.xml><?xml version="1.0" encoding="utf-8"?>
<p:tagLst xmlns:p="http://schemas.openxmlformats.org/presentationml/2006/main">
  <p:tag name="AS_UNIQUEID" val="750"/>
</p:tagLst>
</file>

<file path=ppt/tags/tag636.xml><?xml version="1.0" encoding="utf-8"?>
<p:tagLst xmlns:p="http://schemas.openxmlformats.org/presentationml/2006/main">
  <p:tag name="AS_UNIQUEID" val="802"/>
</p:tagLst>
</file>

<file path=ppt/tags/tag637.xml><?xml version="1.0" encoding="utf-8"?>
<p:tagLst xmlns:p="http://schemas.openxmlformats.org/presentationml/2006/main">
  <p:tag name="KSO_WM_BEAUTIFY_FLAG" val="#wm#"/>
  <p:tag name="KSO_WM_TEMPLATE_CATEGORY" val="custom"/>
  <p:tag name="KSO_WM_TEMPLATE_INDEX" val="20205081"/>
</p:tagLst>
</file>

<file path=ppt/tags/tag638.xml><?xml version="1.0" encoding="utf-8"?>
<p:tagLst xmlns:p="http://schemas.openxmlformats.org/presentationml/2006/main">
  <p:tag name="AS_UNIQUEID" val="430"/>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wm#"/>
  <p:tag name="KSO_WM_TEMPLATE_CATEGORY" val="custom"/>
  <p:tag name="KSO_WM_TEMPLATE_INDEX" val="20205081"/>
</p:tagLst>
</file>

<file path=ppt/tags/tag643.xml><?xml version="1.0" encoding="utf-8"?>
<p:tagLst xmlns:p="http://schemas.openxmlformats.org/presentationml/2006/main">
  <p:tag name="TABLE_ENDDRAG_ORIGIN_RECT" val="892*304"/>
  <p:tag name="TABLE_ENDDRAG_RECT" val="42*107*892*304"/>
</p:tagLst>
</file>

<file path=ppt/tags/tag644.xml><?xml version="1.0" encoding="utf-8"?>
<p:tagLst xmlns:p="http://schemas.openxmlformats.org/presentationml/2006/main">
  <p:tag name="AS_UNIQUEID" val="9502"/>
</p:tagLst>
</file>

<file path=ppt/tags/tag645.xml><?xml version="1.0" encoding="utf-8"?>
<p:tagLst xmlns:p="http://schemas.openxmlformats.org/presentationml/2006/main">
  <p:tag name="AS_UNIQUEID" val="430"/>
</p:tagLst>
</file>

<file path=ppt/tags/tag646.xml><?xml version="1.0" encoding="utf-8"?>
<p:tagLst xmlns:p="http://schemas.openxmlformats.org/presentationml/2006/main">
  <p:tag name="KSO_WM_BEAUTIFY_FLAG" val=""/>
  <p:tag name="KSO_WM_DIAGRAM_VIRTUALLY_FRAME" val="{&quot;height&quot;:335.7,&quot;left&quot;:29.85,&quot;top&quot;:26.7,&quot;width&quot;:930.15}"/>
</p:tagLst>
</file>

<file path=ppt/tags/tag647.xml><?xml version="1.0" encoding="utf-8"?>
<p:tagLst xmlns:p="http://schemas.openxmlformats.org/presentationml/2006/main">
  <p:tag name="AS_UNIQUEID" val="430"/>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AS_UNIQUEID" val="9139"/>
  <p:tag name="KSO_WM_UNIT_TABLE_BEAUTIFY" val="smartTable{9078e699-53a7-4e34-b764-900aa0fb3462}"/>
  <p:tag name="TABLE_ENDDRAG_ORIGIN_RECT" val="901*414"/>
  <p:tag name="TABLE_ENDDRAG_RECT" val="29*106*901*414"/>
</p:tagLst>
</file>

<file path=ppt/tags/tag65.xml><?xml version="1.0" encoding="utf-8"?>
<p:tagLst xmlns:p="http://schemas.openxmlformats.org/presentationml/2006/main">
  <p:tag name="AS_UNIQUEID" val="430"/>
</p:tagLst>
</file>

<file path=ppt/tags/tag650.xml><?xml version="1.0" encoding="utf-8"?>
<p:tagLst xmlns:p="http://schemas.openxmlformats.org/presentationml/2006/main">
  <p:tag name="KSO_WM_BEAUTIFY_FLAG" val="#wm#"/>
  <p:tag name="KSO_WM_TEMPLATE_CATEGORY" val="custom"/>
  <p:tag name="KSO_WM_TEMPLATE_INDEX" val="20205081"/>
</p:tagLst>
</file>

<file path=ppt/tags/tag651.xml><?xml version="1.0" encoding="utf-8"?>
<p:tagLst xmlns:p="http://schemas.openxmlformats.org/presentationml/2006/main">
  <p:tag name="AS_UNIQUEID" val="430"/>
</p:tagLst>
</file>

<file path=ppt/tags/tag652.xml><?xml version="1.0" encoding="utf-8"?>
<p:tagLst xmlns:p="http://schemas.openxmlformats.org/presentationml/2006/main">
  <p:tag name="AS_UNIQUEID" val="9139"/>
  <p:tag name="KSO_WM_UNIT_TABLE_BEAUTIFY" val="smartTable{305ec34a-1374-42d6-8212-e290041b674b}"/>
  <p:tag name="TABLE_ENDDRAG_ORIGIN_RECT" val="890*454"/>
  <p:tag name="TABLE_ENDDRAG_RECT" val="36*66*890*454"/>
</p:tagLst>
</file>

<file path=ppt/tags/tag653.xml><?xml version="1.0" encoding="utf-8"?>
<p:tagLst xmlns:p="http://schemas.openxmlformats.org/presentationml/2006/main">
  <p:tag name="KSO_WM_DIAGRAM_VIRTUALLY_FRAME" val="{&quot;height&quot;:373.95,&quot;left&quot;:12.7,&quot;top&quot;:26.7,&quot;width&quot;:947.3}"/>
</p:tagLst>
</file>

<file path=ppt/tags/tag654.xml><?xml version="1.0" encoding="utf-8"?>
<p:tagLst xmlns:p="http://schemas.openxmlformats.org/presentationml/2006/main">
  <p:tag name="KSO_WM_DIAGRAM_VIRTUALLY_FRAME" val="{&quot;height&quot;:373.95,&quot;left&quot;:12.7,&quot;top&quot;:26.7,&quot;width&quot;:947.3}"/>
</p:tagLst>
</file>

<file path=ppt/tags/tag655.xml><?xml version="1.0" encoding="utf-8"?>
<p:tagLst xmlns:p="http://schemas.openxmlformats.org/presentationml/2006/main">
  <p:tag name="KSO_WM_DIAGRAM_VIRTUALLY_FRAME" val="{&quot;height&quot;:373.95,&quot;left&quot;:12.7,&quot;top&quot;:26.7,&quot;width&quot;:947.3}"/>
</p:tagLst>
</file>

<file path=ppt/tags/tag656.xml><?xml version="1.0" encoding="utf-8"?>
<p:tagLst xmlns:p="http://schemas.openxmlformats.org/presentationml/2006/main">
  <p:tag name="KSO_WM_DIAGRAM_VIRTUALLY_FRAME" val="{&quot;height&quot;:373.95,&quot;left&quot;:12.7,&quot;top&quot;:26.7,&quot;width&quot;:947.3}"/>
</p:tagLst>
</file>

<file path=ppt/tags/tag657.xml><?xml version="1.0" encoding="utf-8"?>
<p:tagLst xmlns:p="http://schemas.openxmlformats.org/presentationml/2006/main">
  <p:tag name="KSO_WM_DIAGRAM_VIRTUALLY_FRAME" val="{&quot;height&quot;:373.95,&quot;left&quot;:12.7,&quot;top&quot;:26.7,&quot;width&quot;:947.3}"/>
</p:tagLst>
</file>

<file path=ppt/tags/tag658.xml><?xml version="1.0" encoding="utf-8"?>
<p:tagLst xmlns:p="http://schemas.openxmlformats.org/presentationml/2006/main">
  <p:tag name="KSO_WM_DIAGRAM_VIRTUALLY_FRAME" val="{&quot;height&quot;:373.95,&quot;left&quot;:12.7,&quot;top&quot;:26.7,&quot;width&quot;:947.3}"/>
</p:tagLst>
</file>

<file path=ppt/tags/tag659.xml><?xml version="1.0" encoding="utf-8"?>
<p:tagLst xmlns:p="http://schemas.openxmlformats.org/presentationml/2006/main">
  <p:tag name="AS_UNIQUEID" val="8671"/>
  <p:tag name="KSO_WM_DIAGRAM_VIRTUALLY_FRAME" val="{&quot;height&quot;:373.95,&quot;left&quot;:12.7,&quot;top&quot;:26.7,&quot;width&quot;:947.3}"/>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AS_UNIQUEID" val="8669"/>
</p:tagLst>
</file>

<file path=ppt/tags/tag661.xml><?xml version="1.0" encoding="utf-8"?>
<p:tagLst xmlns:p="http://schemas.openxmlformats.org/presentationml/2006/main">
  <p:tag name="KSO_WM_BEAUTIFY_FLAG" val=""/>
  <p:tag name="KSO_WM_DIAGRAM_VIRTUALLY_FRAME" val="{&quot;height&quot;:373.95,&quot;left&quot;:12.7,&quot;top&quot;:26.7,&quot;width&quot;:947.3}"/>
</p:tagLst>
</file>

<file path=ppt/tags/tag662.xml><?xml version="1.0" encoding="utf-8"?>
<p:tagLst xmlns:p="http://schemas.openxmlformats.org/presentationml/2006/main">
  <p:tag name="KSO_WM_DIAGRAM_VIRTUALLY_FRAME" val="{&quot;height&quot;:373.95,&quot;left&quot;:12.7,&quot;top&quot;:26.7,&quot;width&quot;:947.3}"/>
</p:tagLst>
</file>

<file path=ppt/tags/tag663.xml><?xml version="1.0" encoding="utf-8"?>
<p:tagLst xmlns:p="http://schemas.openxmlformats.org/presentationml/2006/main">
  <p:tag name="KSO_WM_BEAUTIFY_FLAG" val="#wm#"/>
  <p:tag name="KSO_WM_TEMPLATE_CATEGORY" val="custom"/>
  <p:tag name="KSO_WM_TEMPLATE_INDEX" val="20205081"/>
</p:tagLst>
</file>

<file path=ppt/tags/tag664.xml><?xml version="1.0" encoding="utf-8"?>
<p:tagLst xmlns:p="http://schemas.openxmlformats.org/presentationml/2006/main">
  <p:tag name="AS_UNIQUEID" val="430"/>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TABLE_ENDDRAG_ORIGIN_RECT" val="889*340"/>
  <p:tag name="TABLE_ENDDRAG_RECT" val="29*130*889*340"/>
</p:tagLst>
</file>

<file path=ppt/tags/tag667.xml><?xml version="1.0" encoding="utf-8"?>
<p:tagLst xmlns:p="http://schemas.openxmlformats.org/presentationml/2006/main">
  <p:tag name="KSO_WM_BEAUTIFY_FLAG" val="#wm#"/>
  <p:tag name="KSO_WM_TEMPLATE_CATEGORY" val="custom"/>
  <p:tag name="KSO_WM_TEMPLATE_INDEX" val="20205081"/>
</p:tagLst>
</file>

<file path=ppt/tags/tag668.xml><?xml version="1.0" encoding="utf-8"?>
<p:tagLst xmlns:p="http://schemas.openxmlformats.org/presentationml/2006/main">
  <p:tag name="AS_UNIQUEID" val="430"/>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wm#"/>
  <p:tag name="KSO_WM_TEMPLATE_CATEGORY" val="custom"/>
  <p:tag name="KSO_WM_TEMPLATE_INDEX" val="20205081"/>
</p:tagLst>
</file>

<file path=ppt/tags/tag671.xml><?xml version="1.0" encoding="utf-8"?>
<p:tagLst xmlns:p="http://schemas.openxmlformats.org/presentationml/2006/main">
  <p:tag name="AS_UNIQUEID" val="430"/>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wm#"/>
  <p:tag name="KSO_WM_TEMPLATE_CATEGORY" val="custom"/>
  <p:tag name="KSO_WM_TEMPLATE_INDEX" val="20205081"/>
</p:tagLst>
</file>

<file path=ppt/tags/tag674.xml><?xml version="1.0" encoding="utf-8"?>
<p:tagLst xmlns:p="http://schemas.openxmlformats.org/presentationml/2006/main">
  <p:tag name="AS_UNIQUEID" val="430"/>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AS_UNIQUEID" val="3948"/>
  <p:tag name="KSO_WM_UNIT_TABLE_BEAUTIFY" val="smartTable{ab72fa71-8756-4cc9-8b69-6278baa518b4}"/>
  <p:tag name="TABLE_ENDDRAG_ORIGIN_RECT" val="882*250"/>
  <p:tag name="TABLE_ENDDRAG_RECT" val="29*100*882*250"/>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wm#"/>
  <p:tag name="KSO_WM_TEMPLATE_CATEGORY" val="custom"/>
  <p:tag name="KSO_WM_TEMPLATE_INDEX" val="20205081"/>
</p:tagLst>
</file>

<file path=ppt/tags/tag679.xml><?xml version="1.0" encoding="utf-8"?>
<p:tagLst xmlns:p="http://schemas.openxmlformats.org/presentationml/2006/main">
  <p:tag name="AS_UNIQUEID" val="430"/>
</p:tagLst>
</file>

<file path=ppt/tags/tag68.xml><?xml version="1.0" encoding="utf-8"?>
<p:tagLst xmlns:p="http://schemas.openxmlformats.org/presentationml/2006/main">
  <p:tag name="AS_UNIQUEID" val="9206"/>
  <p:tag name="KSO_WM_BEAUTIFY_FLAG" val=""/>
  <p:tag name="KSO_WM_UNIT_PLACING_PICTURE_USER_VIEWPORT" val="{&quot;height&quot;:3162,&quot;width&quot;:18144}"/>
</p:tagLst>
</file>

<file path=ppt/tags/tag680.xml><?xml version="1.0" encoding="utf-8"?>
<p:tagLst xmlns:p="http://schemas.openxmlformats.org/presentationml/2006/main">
  <p:tag name="KSO_WM_DIAGRAM_VIRTUALLY_FRAME" val="{&quot;height&quot;:390.9,&quot;left&quot;:20.35,&quot;top&quot;:72.5,&quot;width&quot;:920}"/>
</p:tagLst>
</file>

<file path=ppt/tags/tag681.xml><?xml version="1.0" encoding="utf-8"?>
<p:tagLst xmlns:p="http://schemas.openxmlformats.org/presentationml/2006/main">
  <p:tag name="KSO_WM_DIAGRAM_VIRTUALLY_FRAME" val="{&quot;height&quot;:390.9,&quot;left&quot;:20.35,&quot;top&quot;:72.5,&quot;width&quot;:920}"/>
</p:tagLst>
</file>

<file path=ppt/tags/tag682.xml><?xml version="1.0" encoding="utf-8"?>
<p:tagLst xmlns:p="http://schemas.openxmlformats.org/presentationml/2006/main">
  <p:tag name="KSO_WM_BEAUTIFY_FLAG" val=""/>
  <p:tag name="KSO_WM_DIAGRAM_VIRTUALLY_FRAME" val="{&quot;height&quot;:390.9,&quot;left&quot;:20.35,&quot;top&quot;:72.5,&quot;width&quot;:920}"/>
</p:tagLst>
</file>

<file path=ppt/tags/tag683.xml><?xml version="1.0" encoding="utf-8"?>
<p:tagLst xmlns:p="http://schemas.openxmlformats.org/presentationml/2006/main">
  <p:tag name="KSO_WM_BEAUTIFY_FLAG" val=""/>
  <p:tag name="KSO_WM_DIAGRAM_VIRTUALLY_FRAME" val="{&quot;height&quot;:390.9,&quot;left&quot;:20.35,&quot;top&quot;:72.5,&quot;width&quot;:920}"/>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wm#"/>
  <p:tag name="KSO_WM_TEMPLATE_CATEGORY" val="custom"/>
  <p:tag name="KSO_WM_TEMPLATE_INDEX" val="20205081"/>
</p:tagLst>
</file>

<file path=ppt/tags/tag686.xml><?xml version="1.0" encoding="utf-8"?>
<p:tagLst xmlns:p="http://schemas.openxmlformats.org/presentationml/2006/main">
  <p:tag name="AS_UNIQUEID" val="430"/>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 name="KSO_WM_DIAGRAM_VIRTUALLY_FRAME" val="{&quot;height&quot;:390.9,&quot;left&quot;:20.35,&quot;top&quot;:72.5,&quot;width&quot;:920}"/>
</p:tagLst>
</file>

<file path=ppt/tags/tag689.xml><?xml version="1.0" encoding="utf-8"?>
<p:tagLst xmlns:p="http://schemas.openxmlformats.org/presentationml/2006/main">
  <p:tag name="AS_UNIQUEID" val="2995"/>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690.xml><?xml version="1.0" encoding="utf-8"?>
<p:tagLst xmlns:p="http://schemas.openxmlformats.org/presentationml/2006/main">
  <p:tag name="KSO_WM_BEAUTIFY_FLAG" val=""/>
  <p:tag name="KSO_WM_DIAGRAM_VIRTUALLY_FRAME" val="{&quot;height&quot;:390.9,&quot;left&quot;:20.35,&quot;top&quot;:72.5,&quot;width&quot;:920}"/>
</p:tagLst>
</file>

<file path=ppt/tags/tag691.xml><?xml version="1.0" encoding="utf-8"?>
<p:tagLst xmlns:p="http://schemas.openxmlformats.org/presentationml/2006/main">
  <p:tag name="KSO_WM_BEAUTIFY_FLAG" val="#wm#"/>
  <p:tag name="KSO_WM_TEMPLATE_CATEGORY" val="custom"/>
  <p:tag name="KSO_WM_TEMPLATE_INDEX" val="20205081"/>
</p:tagLst>
</file>

<file path=ppt/tags/tag692.xml><?xml version="1.0" encoding="utf-8"?>
<p:tagLst xmlns:p="http://schemas.openxmlformats.org/presentationml/2006/main">
  <p:tag name="COMMONDATA" val="eyJoZGlkIjoiZjVhNGJiMWVmZTg4ZjFhYWZhYWFiMzBkODkwYWRkZmUifQ=="/>
  <p:tag name="commondata" val="eyJoZGlkIjoiNWMxYjNjY2RhY2FmNmMwMDBmNTkxYWUxMDI5Yjg3ZTc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430"/>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TABLE_ENDDRAG_ORIGIN_RECT" val="886*394"/>
  <p:tag name="TABLE_ENDDRAG_RECT" val="29*81*886*394"/>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AS_UNIQUEID" val="430"/>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TABLE_ENDDRAG_ORIGIN_RECT" val="895*432"/>
  <p:tag name="TABLE_ENDDRAG_RECT" val="29*73*895*432"/>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AS_UNIQUEID" val="430"/>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TABLE_ENDDRAG_ORIGIN_RECT" val="904*445"/>
  <p:tag name="TABLE_ENDDRAG_RECT" val="29*70*904*445"/>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AS_UNIQUEID" val="430"/>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AS_UNIQUEID" val="168"/>
</p:tagLst>
</file>

<file path=ppt/tags/tag85.xml><?xml version="1.0" encoding="utf-8"?>
<p:tagLst xmlns:p="http://schemas.openxmlformats.org/presentationml/2006/main">
  <p:tag name="AS_UNIQUEID" val="170"/>
</p:tagLst>
</file>

<file path=ppt/tags/tag86.xml><?xml version="1.0" encoding="utf-8"?>
<p:tagLst xmlns:p="http://schemas.openxmlformats.org/presentationml/2006/main">
  <p:tag name="AS_UNIQUEID" val="17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AS_UNIQUEID" val="430"/>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176"/>
</p:tagLst>
</file>

<file path=ppt/tags/tag91.xml><?xml version="1.0" encoding="utf-8"?>
<p:tagLst xmlns:p="http://schemas.openxmlformats.org/presentationml/2006/main">
  <p:tag name="AS_UNIQUEID" val="177"/>
</p:tagLst>
</file>

<file path=ppt/tags/tag92.xml><?xml version="1.0" encoding="utf-8"?>
<p:tagLst xmlns:p="http://schemas.openxmlformats.org/presentationml/2006/main">
  <p:tag name="AS_UNIQUEID" val="175"/>
</p:tagLst>
</file>

<file path=ppt/tags/tag93.xml><?xml version="1.0" encoding="utf-8"?>
<p:tagLst xmlns:p="http://schemas.openxmlformats.org/presentationml/2006/main">
  <p:tag name="AS_UNIQUEID" val="175"/>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AS_UNIQUEID" val="430"/>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AS_UNIQUEID" val="175"/>
</p:tagLst>
</file>

<file path=ppt/tags/tag98.xml><?xml version="1.0" encoding="utf-8"?>
<p:tagLst xmlns:p="http://schemas.openxmlformats.org/presentationml/2006/main">
  <p:tag name="AS_UNIQUEID" val="3761"/>
</p:tagLst>
</file>

<file path=ppt/tags/tag99.xml><?xml version="1.0" encoding="utf-8"?>
<p:tagLst xmlns:p="http://schemas.openxmlformats.org/presentationml/2006/main">
  <p:tag name="AS_UNIQUEID" val="17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12993</Words>
  <Application>WPS 演示</Application>
  <PresentationFormat>宽屏</PresentationFormat>
  <Paragraphs>1477</Paragraphs>
  <Slides>52</Slides>
  <Notes>2</Notes>
  <HiddenSlides>1</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52</vt:i4>
      </vt:variant>
    </vt:vector>
  </HeadingPairs>
  <TitlesOfParts>
    <vt:vector size="81" baseType="lpstr">
      <vt:lpstr>Arial</vt:lpstr>
      <vt:lpstr>宋体</vt:lpstr>
      <vt:lpstr>Wingdings</vt:lpstr>
      <vt:lpstr>Wingdings</vt:lpstr>
      <vt:lpstr>Calibri</vt:lpstr>
      <vt:lpstr>华文中宋</vt:lpstr>
      <vt:lpstr>字魂95号-手刻宋</vt:lpstr>
      <vt:lpstr>楷体</vt:lpstr>
      <vt:lpstr>黑体</vt:lpstr>
      <vt:lpstr>华文仿宋</vt:lpstr>
      <vt:lpstr>微软雅黑</vt:lpstr>
      <vt:lpstr>Arial Unicode MS</vt:lpstr>
      <vt:lpstr>等线</vt:lpstr>
      <vt:lpstr>Arial</vt:lpstr>
      <vt:lpstr>华文楷体</vt:lpstr>
      <vt:lpstr>仿宋</vt:lpstr>
      <vt:lpstr>Calibri</vt:lpstr>
      <vt:lpstr>汉仪力量黑简</vt:lpstr>
      <vt:lpstr>迷你简卡通</vt:lpstr>
      <vt:lpstr>Mongolian Baiti</vt:lpstr>
      <vt:lpstr>江西拙楷</vt:lpstr>
      <vt:lpstr>字酷堂清楷 简</vt:lpstr>
      <vt:lpstr>楷体_GB2312</vt:lpstr>
      <vt:lpstr>华光淡古印_CNKI</vt:lpstr>
      <vt:lpstr>Times New Roman</vt:lpstr>
      <vt:lpstr>Times New Roman</vt:lpstr>
      <vt:lpstr>NEU-BZ-S92</vt:lpstr>
      <vt:lpstr>Segoe Print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姬希卓</cp:lastModifiedBy>
  <cp:revision>2</cp:revision>
  <dcterms:created xsi:type="dcterms:W3CDTF">2024-05-14T03:43:00Z</dcterms:created>
  <dcterms:modified xsi:type="dcterms:W3CDTF">2024-05-27T13:25:58Z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5B10E51562404569B1BAF4B8709CDEFC_11</vt:lpwstr>
  </property>
</Properties>
</file>