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3"/>
    <p:sldId id="257" r:id="rId4"/>
    <p:sldId id="261" r:id="rId5"/>
    <p:sldId id="262" r:id="rId6"/>
    <p:sldId id="263" r:id="rId7"/>
    <p:sldId id="259" r:id="rId8"/>
    <p:sldId id="266" r:id="rId9"/>
    <p:sldId id="274" r:id="rId10"/>
    <p:sldId id="275" r:id="rId11"/>
    <p:sldId id="276" r:id="rId12"/>
    <p:sldId id="267" r:id="rId13"/>
    <p:sldId id="260" r:id="rId14"/>
    <p:sldId id="277" r:id="rId15"/>
    <p:sldId id="278" r:id="rId16"/>
    <p:sldId id="280" r:id="rId17"/>
    <p:sldId id="289" r:id="rId18"/>
    <p:sldId id="281" r:id="rId19"/>
    <p:sldId id="295" r:id="rId20"/>
    <p:sldId id="282" r:id="rId21"/>
    <p:sldId id="285" r:id="rId22"/>
    <p:sldId id="288" r:id="rId23"/>
    <p:sldId id="286" r:id="rId24"/>
    <p:sldId id="287" r:id="rId25"/>
    <p:sldId id="297" r:id="rId26"/>
    <p:sldId id="299" r:id="rId27"/>
    <p:sldId id="309" r:id="rId28"/>
    <p:sldId id="300" r:id="rId29"/>
    <p:sldId id="301" r:id="rId30"/>
    <p:sldId id="304" r:id="rId31"/>
    <p:sldId id="324" r:id="rId32"/>
    <p:sldId id="323" r:id="rId33"/>
    <p:sldId id="326" r:id="rId34"/>
    <p:sldId id="327" r:id="rId35"/>
    <p:sldId id="331" r:id="rId36"/>
    <p:sldId id="332" r:id="rId37"/>
    <p:sldId id="333" r:id="rId38"/>
    <p:sldId id="334" r:id="rId39"/>
    <p:sldId id="343" r:id="rId40"/>
    <p:sldId id="335" r:id="rId41"/>
    <p:sldId id="305" r:id="rId42"/>
    <p:sldId id="357" r:id="rId43"/>
    <p:sldId id="351" r:id="rId44"/>
    <p:sldId id="350" r:id="rId45"/>
    <p:sldId id="349" r:id="rId46"/>
    <p:sldId id="298" r:id="rId47"/>
    <p:sldId id="353" r:id="rId48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1" name="孙文纯" initials="孙文纯" lastIdx="0" clrIdx="0"/>
  <p:cmAuthor id="2" name="Pueschner, Franziska {FA~Shanghai}" initials="P" lastIdx="0" clrIdx="0"/>
  <p:cmAuthor id="3" name="翟宏帅" initials="翟" lastIdx="0" clrIdx="0"/>
  <p:cmAuthor id="4" name="李永宾" initials="李" lastIdx="0" clrIdx="0"/>
  <p:cmAuthor id="5" name="作者" initials="作" lastIdx="0" clrIdx="2"/>
  <p:cmAuthor id="6" name="微软用户" initials="微" lastIdx="0" clrIdx="0"/>
  <p:cmAuthor id="7" name="新课标第一网" initials="新" lastIdx="0" clrIdx="0"/>
  <p:cmAuthor id="8" name="CHINESE-BC06F90" initials="C" lastIdx="0" clrIdx="0"/>
  <p:cmAuthor id="9" name="lenovo" initials="l" lastIdx="0" clrIdx="0"/>
  <p:cmAuthor id="10" name="Lenovo" initials="L" lastIdx="0" clrIdx="9"/>
  <p:cmAuthor id="11" name="ZZC" initials="Z" lastIdx="0" clrIdx="10"/>
  <p:cmAuthor id="12" name="12279" initials="1" lastIdx="0" clrIdx="11"/>
  <p:cmAuthor id="14" name="文璇璇" initials="文" lastIdx="0" clrIdx="13"/>
  <p:cmAuthor id="13" name="Rcyz-HL" initials="R" lastIdx="0" clrIdx="12"/>
  <p:cmAuthor id="15" name="付" initials="付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Mia Vida Villanueva" initials="MVV" lastIdx="0" clrIdx="0"/>
  <p:cmAuthor id="21" name="xiaoxuan Zeng" initials="x" lastIdx="0" clrIdx="0"/>
  <p:cmAuthor id="20" name="iwenping" initials="" lastIdx="0" clrIdx="0"/>
  <p:cmAuthor id="23" name="administrator-pc" initials="" lastIdx="0" clrIdx="0"/>
  <p:cmAuthor id="2001" name="骆倩怡_Znauj26B" initials="authorId_382814100" lastIdx="0" clrIdx="0"/>
  <p:cmAuthor id="22" name="User" initials="" lastIdx="0" clrIdx="0"/>
  <p:cmAuthor id="24" name="ASUS" initials="A" lastIdx="0" clrIdx="2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1E1C"/>
    <a:srgbClr val="F2F2F2"/>
    <a:srgbClr val="611F1B"/>
    <a:srgbClr val="F5ECEC"/>
    <a:srgbClr val="C19191"/>
    <a:srgbClr val="691D23"/>
    <a:srgbClr val="AD6F6E"/>
    <a:srgbClr val="EADBDB"/>
    <a:srgbClr val="DCAC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8"/>
        <p:guide pos="380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gs" Target="tags/tag343.xml"/><Relationship Id="rId53" Type="http://schemas.openxmlformats.org/officeDocument/2006/relationships/commentAuthors" Target="commentAuthors.xml"/><Relationship Id="rId52" Type="http://schemas.openxmlformats.org/officeDocument/2006/relationships/tableStyles" Target="tableStyles.xml"/><Relationship Id="rId51" Type="http://schemas.openxmlformats.org/officeDocument/2006/relationships/viewProps" Target="viewProps.xml"/><Relationship Id="rId50" Type="http://schemas.openxmlformats.org/officeDocument/2006/relationships/presProps" Target="presProps.xml"/><Relationship Id="rId5" Type="http://schemas.openxmlformats.org/officeDocument/2006/relationships/slide" Target="slides/slide3.xml"/><Relationship Id="rId49" Type="http://schemas.openxmlformats.org/officeDocument/2006/relationships/notesMaster" Target="notesMasters/notesMaster1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fld id="{29923A93-2557-43B0-B9A8-A1C24E1CC4E4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SzPct val="100000"/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>
        <p14:ripple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1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17583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30" y="6550660"/>
            <a:ext cx="1725295" cy="2387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488" y="1819275"/>
            <a:ext cx="9702800" cy="3481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默认模板字体：华文中宋</a:t>
            </a:r>
            <a:endParaRPr lang="en-US" altLang="zh-CN" dirty="0"/>
          </a:p>
          <a:p>
            <a:pPr lvl="0"/>
            <a:r>
              <a:rPr lang="zh-CN" altLang="en-US" dirty="0"/>
              <a:t>默认模板字号：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默认模板字距：</a:t>
            </a:r>
            <a:r>
              <a:rPr lang="en-US" altLang="zh-CN" dirty="0"/>
              <a:t>1.2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如需要修改，请转到“母版”修改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4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image" Target="../media/image12.jpe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7.xml"/><Relationship Id="rId5" Type="http://schemas.openxmlformats.org/officeDocument/2006/relationships/image" Target="../media/image13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3.xml"/><Relationship Id="rId6" Type="http://schemas.openxmlformats.org/officeDocument/2006/relationships/image" Target="../media/image14.png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image" Target="../media/image15.pn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45.xml"/><Relationship Id="rId6" Type="http://schemas.openxmlformats.org/officeDocument/2006/relationships/image" Target="../media/image16.jpe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5.xml"/><Relationship Id="rId6" Type="http://schemas.openxmlformats.org/officeDocument/2006/relationships/image" Target="../media/image17.pn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05.xml"/><Relationship Id="rId25" Type="http://schemas.openxmlformats.org/officeDocument/2006/relationships/tags" Target="../tags/tag204.xml"/><Relationship Id="rId24" Type="http://schemas.openxmlformats.org/officeDocument/2006/relationships/tags" Target="../tags/tag203.xml"/><Relationship Id="rId23" Type="http://schemas.openxmlformats.org/officeDocument/2006/relationships/tags" Target="../tags/tag202.xml"/><Relationship Id="rId22" Type="http://schemas.openxmlformats.org/officeDocument/2006/relationships/tags" Target="../tags/tag201.xml"/><Relationship Id="rId21" Type="http://schemas.openxmlformats.org/officeDocument/2006/relationships/tags" Target="../tags/tag200.xml"/><Relationship Id="rId20" Type="http://schemas.openxmlformats.org/officeDocument/2006/relationships/tags" Target="../tags/tag199.xml"/><Relationship Id="rId2" Type="http://schemas.openxmlformats.org/officeDocument/2006/relationships/tags" Target="../tags/tag181.xml"/><Relationship Id="rId19" Type="http://schemas.openxmlformats.org/officeDocument/2006/relationships/tags" Target="../tags/tag198.xml"/><Relationship Id="rId18" Type="http://schemas.openxmlformats.org/officeDocument/2006/relationships/tags" Target="../tags/tag197.xml"/><Relationship Id="rId17" Type="http://schemas.openxmlformats.org/officeDocument/2006/relationships/tags" Target="../tags/tag196.xml"/><Relationship Id="rId16" Type="http://schemas.openxmlformats.org/officeDocument/2006/relationships/tags" Target="../tags/tag195.xml"/><Relationship Id="rId15" Type="http://schemas.openxmlformats.org/officeDocument/2006/relationships/tags" Target="../tags/tag194.xml"/><Relationship Id="rId14" Type="http://schemas.openxmlformats.org/officeDocument/2006/relationships/tags" Target="../tags/tag193.xml"/><Relationship Id="rId13" Type="http://schemas.openxmlformats.org/officeDocument/2006/relationships/tags" Target="../tags/tag192.xml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8.jpe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1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8.xml"/><Relationship Id="rId4" Type="http://schemas.openxmlformats.org/officeDocument/2006/relationships/image" Target="../media/image22.jpeg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tags" Target="../tags/tag2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tags" Target="../tags/tag257.xml"/><Relationship Id="rId4" Type="http://schemas.openxmlformats.org/officeDocument/2006/relationships/image" Target="../media/image23.png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60.xml"/><Relationship Id="rId1" Type="http://schemas.openxmlformats.org/officeDocument/2006/relationships/tags" Target="../tags/tag254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tags" Target="../tags/tag26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image" Target="../media/image26.jpeg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tags" Target="../tags/tag275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image" Target="../media/image28.jpeg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2.xml"/><Relationship Id="rId6" Type="http://schemas.openxmlformats.org/officeDocument/2006/relationships/tags" Target="../tags/tag301.xml"/><Relationship Id="rId5" Type="http://schemas.openxmlformats.org/officeDocument/2006/relationships/image" Target="../media/image29.png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5.xml"/><Relationship Id="rId3" Type="http://schemas.openxmlformats.org/officeDocument/2006/relationships/image" Target="../media/image30.jpeg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9.xml"/><Relationship Id="rId4" Type="http://schemas.openxmlformats.org/officeDocument/2006/relationships/image" Target="../media/image31.png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image" Target="../media/image32.jpeg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2.xml"/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9.xml"/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4.xml"/><Relationship Id="rId3" Type="http://schemas.openxmlformats.org/officeDocument/2006/relationships/image" Target="../media/image10.jpe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07.xml"/><Relationship Id="rId17" Type="http://schemas.openxmlformats.org/officeDocument/2006/relationships/tags" Target="../tags/tag106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image" Target="../media/image11.jpeg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DABFB1">
                  <a:alpha val="35000"/>
                </a:srgbClr>
              </a:gs>
              <a:gs pos="39000">
                <a:srgbClr val="CDA89C">
                  <a:alpha val="79000"/>
                </a:srgbClr>
              </a:gs>
              <a:gs pos="98000">
                <a:srgbClr val="7F1E1C">
                  <a:alpha val="59000"/>
                </a:srgbClr>
              </a:gs>
              <a:gs pos="0">
                <a:srgbClr val="E6D5C6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14714"/>
          <a:stretch>
            <a:fillRect/>
          </a:stretch>
        </p:blipFill>
        <p:spPr>
          <a:xfrm flipH="1">
            <a:off x="257810" y="135890"/>
            <a:ext cx="5471160" cy="6482080"/>
          </a:xfrm>
          <a:prstGeom prst="rect">
            <a:avLst/>
          </a:prstGeom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8" name="Freeform 8111"/>
          <p:cNvSpPr/>
          <p:nvPr/>
        </p:nvSpPr>
        <p:spPr bwMode="auto">
          <a:xfrm>
            <a:off x="6704330" y="971550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7F1E1C">
              <a:alpha val="8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010" y="2347595"/>
            <a:ext cx="7412990" cy="317627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405" y="1134745"/>
            <a:ext cx="4511040" cy="9264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魏晋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45" y="9220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——九品中正制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7825" y="2543175"/>
            <a:ext cx="11511915" cy="18230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spcAft>
                <a:spcPts val="600"/>
              </a:spcAft>
              <a:defRPr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2800" b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①早期为曹魏政权选拔了大量人才；</a:t>
            </a:r>
            <a:endParaRPr lang="zh-CN" altLang="en-US" sz="2800" b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②选官权收归中央，加强了中央集权；</a:t>
            </a:r>
            <a:endParaRPr lang="zh-CN" altLang="en-US" sz="2800" b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③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对魏晋南北朝时的家学教育起到了促进作用，推动了儒家思想传播。</a:t>
            </a:r>
            <a:endParaRPr lang="zh-CN" altLang="en-US" sz="2800" b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2800" b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7825" y="4794250"/>
            <a:ext cx="1154303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后来成为巩固门阀政治的工具，具有垄断性和封闭性的特点，不利于人才选拔和中央集权。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740" y="2060575"/>
            <a:ext cx="1090930" cy="4356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积极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9740" y="4260215"/>
            <a:ext cx="1090930" cy="42799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消极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29" name="图片 28" descr="http://www.xinjiaoyu.com&#10;"/>
          <p:cNvPicPr/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7"/>
          <a:stretch>
            <a:fillRect/>
          </a:stretch>
        </p:blipFill>
        <p:spPr>
          <a:xfrm>
            <a:off x="8540750" y="523240"/>
            <a:ext cx="3348990" cy="2905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7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、评价：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6" grpId="0" animBg="1"/>
      <p:bldP spid="6" grpId="1" animBg="1"/>
      <p:bldP spid="21" grpId="0"/>
      <p:bldP spid="21" grpId="1"/>
      <p:bldP spid="7" grpId="0" animBg="1"/>
      <p:bldP spid="7" grpId="1" animBg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魏晋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45" y="9220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——九品中正制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7160895" cy="478155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思考：针对上述弊端，统治者做了哪些调整？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379095" y="2109470"/>
            <a:ext cx="11463655" cy="204533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>
            <a:noAutofit/>
          </a:bodyPr>
          <a:p>
            <a:pPr algn="just" fontAlgn="auto">
              <a:lnSpc>
                <a:spcPct val="110000"/>
              </a:lnSpc>
              <a:buClrTx/>
              <a:buSzTx/>
              <a:buFontTx/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材料：</a:t>
            </a:r>
            <a:r>
              <a:rPr 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至南北朝，有识者对士族政治以及九品中正制多有批评。君主为了</a:t>
            </a:r>
            <a:r>
              <a:rPr lang="en-US" sz="28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改变门阀势盛，威权下移的局面，开始启用寒庶，典掌机要。标准由出身门第变为以文化考试为主</a:t>
            </a:r>
            <a:r>
              <a:rPr 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，考试逐渐居于选用官制度的中心环节。              </a:t>
            </a:r>
            <a:endParaRPr lang="en-US" sz="2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 fontAlgn="auto">
              <a:lnSpc>
                <a:spcPct val="110000"/>
              </a:lnSpc>
              <a:buClrTx/>
              <a:buSzTx/>
              <a:buFontTx/>
            </a:pPr>
            <a:r>
              <a:rPr 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                                                       ——《阎步克自选集》</a:t>
            </a:r>
            <a:endParaRPr lang="en-US" altLang="en-US" sz="2800" dirty="0">
              <a:solidFill>
                <a:srgbClr val="1F2DA8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77185" y="4460875"/>
            <a:ext cx="68046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+mn-ea"/>
              </a:rPr>
              <a:t>以寒门抑门阀，以</a:t>
            </a:r>
            <a:r>
              <a:rPr lang="zh-CN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sym typeface="+mn-ea"/>
              </a:rPr>
              <a:t>考试代门第</a:t>
            </a:r>
            <a:endParaRPr lang="zh-CN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2178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、背景：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11"/>
          <p:cNvSpPr txBox="1"/>
          <p:nvPr>
            <p:custDataLst>
              <p:tags r:id="rId4"/>
            </p:custDataLst>
          </p:nvPr>
        </p:nvSpPr>
        <p:spPr>
          <a:xfrm>
            <a:off x="379095" y="1965960"/>
            <a:ext cx="11361420" cy="263207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随着门阀世族的衰落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，九品中正制在开皇年间被隋文帝废除，改为主要通过察举选拔官员。隋唐时期，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崛起的庶族地主阶级强烈要求加入政权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，分享政治权力，唐代统治者也在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治国方针上确立了“人尽其才，才尽其用”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，“选天下之才为天下之务”的原则。从南北朝时代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考试取士措施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中发展起来的科举制便在这样的氛围中确立。</a:t>
            </a:r>
            <a:endParaRPr lang="zh-CN" altLang="en-US" sz="28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——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邓嗣禹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中国科举制度起源考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800" spc="15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6" name="图片 5" descr="0bd2832140a1dd0549724e18c06323cc"/>
          <p:cNvPicPr>
            <a:picLocks noChangeAspect="1"/>
          </p:cNvPicPr>
          <p:nvPr/>
        </p:nvPicPr>
        <p:blipFill>
          <a:blip r:embed="rId5"/>
          <a:srcRect t="17058" b="30960"/>
          <a:stretch>
            <a:fillRect/>
          </a:stretch>
        </p:blipFill>
        <p:spPr>
          <a:xfrm>
            <a:off x="9441815" y="238760"/>
            <a:ext cx="2500630" cy="18395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9095" y="4776470"/>
            <a:ext cx="11443970" cy="138366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 anchor="t">
            <a:spAutoFit/>
          </a:bodyPr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：唐代是中国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雕版印刷术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的成熟和初步发展阶段。在唐代，无论是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南方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还是</a:t>
            </a:r>
            <a:r>
              <a:rPr lang="zh-CN" altLang="en-US" sz="28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北方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，都有刻书活动。成都、长安、洛阳、敦煌及淮南等地都有印刷业分布。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4" grpId="0" animBg="1"/>
      <p:bldP spid="4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79095" y="1883410"/>
            <a:ext cx="11282045" cy="2534285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①九品中正制的弊端；</a:t>
            </a:r>
            <a:endParaRPr lang="en-US" altLang="zh-CN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②社会经济发展，</a:t>
            </a:r>
            <a:r>
              <a:rPr lang="zh-CN" altLang="zh-CN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门阀世族衰落，</a:t>
            </a:r>
            <a:r>
              <a:rPr lang="zh-CN" altLang="en-US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庶族地主势力上升，</a:t>
            </a:r>
            <a:endParaRPr lang="zh-CN" altLang="en-US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希望打破门阀士族垄断政治的局面；</a:t>
            </a:r>
            <a:endParaRPr lang="en-US" altLang="zh-CN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③统治者加强中央集权、扩大统治基础的需要；</a:t>
            </a:r>
            <a:endParaRPr lang="zh-CN" altLang="en-US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zh-CN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④继承发展前代选官制度；</a:t>
            </a:r>
            <a:endParaRPr lang="zh-CN" altLang="zh-CN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</a:endParaRPr>
          </a:p>
          <a:p>
            <a:pPr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zh-CN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⑤隋唐时期纸和印刷术的发展。</a:t>
            </a:r>
            <a:endParaRPr lang="zh-CN" altLang="zh-CN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、背景：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79095" y="5222875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、标准：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38325" y="5222875"/>
            <a:ext cx="4461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大标宋简体" panose="02000000000000000000" charset="-122"/>
                <a:sym typeface="+mn-ea"/>
              </a:rPr>
              <a:t>分科考试选拔人才（才学）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7214870" y="3138170"/>
            <a:ext cx="4805045" cy="34791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6" grpId="0"/>
      <p:bldP spid="6" grpId="1"/>
      <p:bldP spid="4" grpId="0"/>
      <p:bldP spid="4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8975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、发展历程：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379095" y="1965960"/>
          <a:ext cx="1145413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350"/>
                <a:gridCol w="1286510"/>
                <a:gridCol w="9272270"/>
              </a:tblGrid>
              <a:tr h="518160">
                <a:tc row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创立</a:t>
                      </a:r>
                      <a:endParaRPr lang="zh-CN" altLang="en-US" sz="2800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隋文帝</a:t>
                      </a:r>
                      <a:endParaRPr lang="zh-CN" altLang="en-US" sz="2800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隋炀帝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2115">
                <a:tc rowSpan="3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发展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唐太宗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武则天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1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唐玄宗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35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成熟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宋朝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14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停滞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元朝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644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僵化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明清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废除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晚清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636520" y="1942465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废除九品中正制，开始采用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分科考试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方式选拔官员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36520" y="2515235"/>
            <a:ext cx="4450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创进士科，科举制正式形成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36520" y="3088005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增设考试科目，以进士和明经两科为主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6520" y="3536315"/>
            <a:ext cx="5872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扩大科举取士人数，首创武举和殿试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36520" y="4035425"/>
            <a:ext cx="6939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任用高官主持考试，提高了科举考试的地位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595" y="117475"/>
            <a:ext cx="2754630" cy="2052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6520" y="4557395"/>
            <a:ext cx="8571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None/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扩大录取范围，开始糊名、誊录和锁院、南北分卷等</a:t>
            </a:r>
            <a:endParaRPr lang="zh-CN" altLang="en-US" sz="2800" noProof="0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36520" y="507936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时办时废，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录取人数不多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36520" y="5628640"/>
            <a:ext cx="7049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分乡试、会试与殿试三级，八股取士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2636520" y="6062345"/>
            <a:ext cx="4684395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n-US" altLang="zh-CN" sz="28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1898</a:t>
            </a:r>
            <a:r>
              <a:rPr lang="zh-CN" altLang="en-US" sz="28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废八股，</a:t>
            </a:r>
            <a:r>
              <a:rPr lang="en-US" altLang="zh-CN" sz="28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1905</a:t>
            </a:r>
            <a:r>
              <a:rPr lang="zh-CN" altLang="en-US" sz="280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废科举</a:t>
            </a:r>
            <a:endParaRPr lang="zh-CN" altLang="en-US" sz="2800" smtClean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6" grpId="0"/>
      <p:bldP spid="6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5467985" cy="478155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探究：隋唐时期科举制有何不足？</a:t>
            </a:r>
            <a:endParaRPr lang="en-US" altLang="zh-CN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5"/>
          <p:cNvSpPr txBox="1"/>
          <p:nvPr>
            <p:custDataLst>
              <p:tags r:id="rId4"/>
            </p:custDataLst>
          </p:nvPr>
        </p:nvSpPr>
        <p:spPr>
          <a:xfrm>
            <a:off x="322580" y="2071370"/>
            <a:ext cx="11557635" cy="246062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材料：大中十四年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公元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860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，礼部侍郎裴坦主考，进士科考生一千余人，有三十人及第，其中皆衣冠士子，是岁：郑义则，故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户部尚书瀚之孙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裴弘，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故相休之子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魏当，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故相魏扶之子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;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令狐湻，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故相令狐綯之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子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。余不能遍举，皆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以门阀取之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。惟陈河一人孤平，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负艺第于榜末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auto"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册府元龟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贡举部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谬滥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73910" y="4838065"/>
            <a:ext cx="779716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方正大标宋简体" panose="02000000000000000000" charset="-122"/>
                <a:sym typeface="+mn-ea"/>
              </a:rPr>
              <a:t>不足：重门第、重出身、兼采名望、录取比例小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方正大标宋简体" panose="02000000000000000000" charset="-122"/>
              <a:sym typeface="+mn-ea"/>
            </a:endParaRPr>
          </a:p>
        </p:txBody>
      </p:sp>
      <p:pic>
        <p:nvPicPr>
          <p:cNvPr id="1026" name="图片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1780" y="328930"/>
            <a:ext cx="278066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、影响：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730" y="1965960"/>
            <a:ext cx="11444605" cy="439991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材料1：士人可以不经荐举，直接报名考……由政府择优录取，从而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纠正了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魏晋以来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世家大族垄断用人做官大权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的状况。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——韦庆远 《中国政治制度史》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eaLnBrk="0" hangingPunct="0">
              <a:lnSpc>
                <a:spcPct val="100000"/>
              </a:lnSpc>
            </a:pP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材料2：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贫苦子弟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，类皆廉谨自勉，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埋首窗下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……即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纨绔子弟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，亦知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苦读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，以获科第……是皆科举鼓励之功有甚于今日十万督学之力也。                                                      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charset="-122"/>
            </a:endParaRPr>
          </a:p>
          <a:p>
            <a:pPr eaLnBrk="0" hangingPunct="0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                                   ——邓嗣禹《中国考试制度史》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charset="-122"/>
            </a:endParaRPr>
          </a:p>
          <a:p>
            <a:pPr eaLnBrk="0" hangingPunct="0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：（科举制度）“为所有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西方国家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以考试录用人员的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文官考试制度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提供了一个遥远的榜样。”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FontTx/>
            </a:pP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材料4：愚以为</a:t>
            </a:r>
            <a:r>
              <a:rPr lang="en-US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八股</a:t>
            </a: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之害等于焚书，而</a:t>
            </a:r>
            <a:r>
              <a:rPr lang="en-US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败坏人材</a:t>
            </a: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，有甚于咸阳之郊所坑者。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charset="-122"/>
            </a:endParaRPr>
          </a:p>
          <a:p>
            <a:pPr>
              <a:lnSpc>
                <a:spcPct val="100000"/>
              </a:lnSpc>
              <a:buFontTx/>
            </a:pP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                      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——</a:t>
            </a: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（明）顾炎武：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《</a:t>
            </a:r>
            <a:r>
              <a:rPr lang="en-US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日知录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黑体" panose="02010609060101010101" charset="-122"/>
              </a:rPr>
              <a:t>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  <p:bldLst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、评价：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425" y="1965960"/>
            <a:ext cx="961390" cy="43561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积极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095" y="2401570"/>
            <a:ext cx="1189672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 使出身社会中下层的读书人通过相对公平的考试参与政权，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扩大了统治基础，加速了社会阶层的流动。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fontAlgn="auto">
              <a:lnSpc>
                <a:spcPct val="11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 把读书、考试和做官紧密联系起来，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提高了官员的文化素质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algn="just">
              <a:lnSpc>
                <a:spcPct val="11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 把选官权从世家大族手中收归中央，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加强了中央集权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algn="just">
              <a:lnSpc>
                <a:spcPct val="11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r>
              <a:rPr lang="zh-CN" altLang="en-US" sz="2800" smtClean="0"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④</a:t>
            </a:r>
            <a:r>
              <a:rPr lang="zh-CN" altLang="en-US" sz="2800" smtClean="0">
                <a:solidFill>
                  <a:srgbClr val="C00000"/>
                </a:solidFill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对西方文官制度产生深远影响</a:t>
            </a:r>
            <a:r>
              <a:rPr lang="zh-CN" altLang="en-US" sz="2800" smtClean="0"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 smtClean="0"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9425" y="4862195"/>
            <a:ext cx="1032510" cy="43561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>
              <a:lnSpc>
                <a:spcPct val="8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消极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9095" y="5297805"/>
            <a:ext cx="9038590" cy="1857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just">
              <a:lnSpc>
                <a:spcPct val="10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八股取士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，严重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禁锢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了人们的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思想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en-US" altLang="zh-CN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algn="just">
              <a:lnSpc>
                <a:spcPct val="10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忽视实用性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学问，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阻碍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了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科学技术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的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新发展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 lvl="0" algn="just">
              <a:lnSpc>
                <a:spcPct val="10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重才轻品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官本位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思想，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学而优则仕</a:t>
            </a: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 lvl="0" algn="just">
              <a:lnSpc>
                <a:spcPct val="110000"/>
              </a:lnSpc>
              <a:tabLst>
                <a:tab pos="1028700" algn="l"/>
                <a:tab pos="1849755" algn="l"/>
                <a:tab pos="2537460" algn="l"/>
                <a:tab pos="3221355" algn="l"/>
              </a:tabLst>
            </a:pP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13" name="图片 12" descr="71qkVLBK3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17685" y="3216910"/>
            <a:ext cx="3573780" cy="35737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922020"/>
            <a:ext cx="256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（二）隋唐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5070475" cy="478155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拓展：唐代科举制的三大误区</a:t>
            </a:r>
            <a:endParaRPr lang="en-US" altLang="zh-CN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465" y="5642610"/>
            <a:ext cx="11563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（3）长于诗赋文章≠ 长于经邦济世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4465" y="192214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（1）有科举 ≠ 只有科举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8460" y="2444115"/>
            <a:ext cx="1181354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①录取人数少：唐代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科举最常见的是进士科和明经科，进士科每年录取名额不超过30人，加上明经科也就七八十人。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②参加人数少：开元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以后，全国参加科举的人，“多则两千，少犹不减千人。”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③入仕方式多：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达官贵人的子孙都享有门荫特权，门荫出身在唐前期属正途。此外军功、举荐、以钱捐官等都存在。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01385" y="1728470"/>
            <a:ext cx="58388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宋朝科举成为选拔官员的主要途径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4465" y="51206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（2）程序公平 ≠ 结果公平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4" grpId="1"/>
      <p:bldP spid="19" grpId="0" animBg="1"/>
      <p:bldP spid="19" grpId="1" animBg="1"/>
      <p:bldP spid="15" grpId="0"/>
      <p:bldP spid="15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73380" y="903605"/>
          <a:ext cx="11488420" cy="4721409"/>
        </p:xfrm>
        <a:graphic>
          <a:graphicData uri="http://schemas.openxmlformats.org/drawingml/2006/table">
            <a:tbl>
              <a:tblPr/>
              <a:tblGrid>
                <a:gridCol w="794385"/>
                <a:gridCol w="1727835"/>
                <a:gridCol w="1130300"/>
                <a:gridCol w="967105"/>
                <a:gridCol w="3652520"/>
                <a:gridCol w="3216275"/>
              </a:tblGrid>
              <a:tr h="48768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朝代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制度</a:t>
                      </a:r>
                      <a:endParaRPr lang="zh-CN" sz="2400" b="1" kern="10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标准</a:t>
                      </a:r>
                      <a:endParaRPr lang="zh-CN" sz="2400" b="1" kern="100" dirty="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altLang="en-US" sz="2400" b="1" kern="100" dirty="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方式</a:t>
                      </a:r>
                      <a:endParaRPr lang="zh-CN" altLang="en-US" sz="2400" b="1" kern="100" dirty="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特点</a:t>
                      </a:r>
                      <a:endParaRPr lang="zh-CN" sz="2400" b="1" kern="10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bg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演变趋势</a:t>
                      </a:r>
                      <a:endParaRPr lang="zh-CN" sz="2400" b="1" kern="100">
                        <a:solidFill>
                          <a:schemeClr val="bg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6F6E"/>
                    </a:solidFill>
                  </a:tcPr>
                </a:tc>
              </a:tr>
              <a:tr h="487530"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先秦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①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选拔标准：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②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选拔方式：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③</a:t>
                      </a: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选拔原则：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④选官基础：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⑤选官权力：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  <a:p>
                      <a:pPr marL="71755" algn="l" fontAlgn="auto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5180">
                <a:tc vMerge="1">
                  <a:tcPr marL="15684" marR="15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buNone/>
                        <a:tabLst>
                          <a:tab pos="2250440" algn="l"/>
                        </a:tabLst>
                      </a:pPr>
                      <a:endParaRPr lang="zh-CN" altLang="en-US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5684" marR="156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870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汉代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975059"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魏晋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altLang="en-US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 </a:t>
                      </a:r>
                      <a:endParaRPr lang="zh-CN" altLang="en-US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50609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隋唐</a:t>
                      </a: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spc="-100" baseline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en-US" sz="2400" b="1" kern="100" spc="-100" baseline="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71755"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467995"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400" b="1" kern="100" dirty="0">
                          <a:solidFill>
                            <a:schemeClr val="tx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Times New Roman" panose="02020603050405020304" charset="0"/>
                        </a:rPr>
                        <a:t>明清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altLang="zh-CN" sz="2400" b="1" kern="10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400" b="1" kern="100" dirty="0">
                        <a:solidFill>
                          <a:schemeClr val="tx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Times New Roman" panose="02020603050405020304" charset="0"/>
                      </a:endParaRPr>
                    </a:p>
                  </a:txBody>
                  <a:tcPr marL="20906" marR="209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970780" y="2056130"/>
            <a:ext cx="4033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军功与爵位官制密切相连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08430" y="1388110"/>
            <a:ext cx="1475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世官制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8705" y="1848485"/>
            <a:ext cx="17265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举荐与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zh-CN" altLang="en-US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军功爵制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08430" y="2942590"/>
            <a:ext cx="121348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察举制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45235" y="3839210"/>
            <a:ext cx="17614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九品中正制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08430" y="4570730"/>
            <a:ext cx="13995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科举制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41730" y="5104765"/>
            <a:ext cx="17424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Courier New" panose="02070309020205020404" pitchFamily="49" charset="0"/>
                <a:sym typeface="+mn-ea"/>
              </a:rPr>
              <a:t>八股取士</a:t>
            </a:r>
            <a:endParaRPr lang="zh-CN" altLang="zh-CN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84500" y="1314450"/>
            <a:ext cx="9385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血缘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73070" y="1767840"/>
            <a:ext cx="108204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algn="l">
              <a:lnSpc>
                <a:spcPct val="12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才能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marL="71755" algn="l">
              <a:lnSpc>
                <a:spcPct val="120000"/>
              </a:lnSpc>
              <a:spcAft>
                <a:spcPts val="0"/>
              </a:spcAft>
              <a:buNone/>
              <a:tabLst>
                <a:tab pos="2250440" algn="l"/>
              </a:tabLst>
            </a:pPr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军功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28315" y="2745105"/>
            <a:ext cx="1015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品行</a:t>
            </a:r>
            <a:endParaRPr lang="zh-CN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才能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73070" y="3560445"/>
            <a:ext cx="11360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门第</a:t>
            </a:r>
            <a:endParaRPr lang="zh-CN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  <a:p>
            <a:pPr marL="71755"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出身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006725" y="4882515"/>
            <a:ext cx="91630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spc="-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才学</a:t>
            </a:r>
            <a:endParaRPr lang="zh-CN" altLang="en-US" sz="2400" b="1" kern="100" spc="-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112260" y="1388110"/>
            <a:ext cx="8585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世袭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86860" y="3707765"/>
            <a:ext cx="9391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品评授官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112260" y="4882515"/>
            <a:ext cx="85852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400" b="1" kern="100" spc="-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考试</a:t>
            </a:r>
            <a:endParaRPr lang="zh-CN" altLang="en-US" sz="2400" b="1" kern="100" spc="-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87290" y="1388110"/>
            <a:ext cx="3780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1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与分封制、宗法制相结合</a:t>
            </a:r>
            <a:endParaRPr lang="zh-CN" altLang="en-US" sz="2400" b="1" kern="1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7290" y="2919095"/>
            <a:ext cx="3028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以才能和品德为依据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87290" y="3782060"/>
            <a:ext cx="3660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与当时门阀政治密切相关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923155" y="4645025"/>
            <a:ext cx="36156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冲破</a:t>
            </a:r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士族</a:t>
            </a: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垄断</a:t>
            </a:r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政治</a:t>
            </a: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的局面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987290" y="5104765"/>
            <a:ext cx="29521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2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与君主专制强化相关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649970" y="1718945"/>
            <a:ext cx="314134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algn="l" fontAlgn="auto">
              <a:lnSpc>
                <a:spcPts val="3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sz="2400" b="1" kern="100" dirty="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家世门第到学识才能</a:t>
            </a:r>
            <a:endParaRPr lang="zh-CN" altLang="en-US" sz="2400" b="1" kern="100" dirty="0">
              <a:solidFill>
                <a:srgbClr val="C0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86860" y="2902585"/>
            <a:ext cx="8362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kern="1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举荐</a:t>
            </a:r>
            <a:endParaRPr lang="zh-CN" altLang="en-US" sz="2400" b="1" kern="100" dirty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68715" y="2489200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血缘世袭到公开考试</a:t>
            </a:r>
            <a:endParaRPr lang="zh-CN" altLang="zh-CN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68715" y="3274060"/>
            <a:ext cx="2402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逐渐走向制度化</a:t>
            </a:r>
            <a:endParaRPr lang="zh-CN" altLang="zh-CN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67445" y="3973830"/>
            <a:ext cx="30238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日益扩大，官员素质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不断提高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767445" y="5106670"/>
            <a:ext cx="21678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由地方到中央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8" name="Text 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7810" y="5731510"/>
            <a:ext cx="9632315" cy="4603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kumimoji="1" lang="zh-CN" altLang="en-US" sz="2400" b="1" smtClean="0"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趋势：古代选官制度逐渐走向成熟完善，选官日趋科学、公正、客观</a:t>
            </a:r>
            <a:endParaRPr kumimoji="1" lang="zh-CN" altLang="en-US" sz="2400" b="1" smtClean="0"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57810" y="6261100"/>
            <a:ext cx="10542270" cy="46037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l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实质：选官权收归中央，加强中央集权，反映专制主义中央集权制度的加强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endParaRPr lang="zh-CN" altLang="en-US" sz="2400" b="1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  <p:bldP spid="22" grpId="1"/>
      <p:bldP spid="27" grpId="0"/>
      <p:bldP spid="27" grpId="1"/>
      <p:bldP spid="31" grpId="0"/>
      <p:bldP spid="31" grpId="1"/>
      <p:bldP spid="17" grpId="0"/>
      <p:bldP spid="17" grpId="1"/>
      <p:bldP spid="23" grpId="0"/>
      <p:bldP spid="23" grpId="1"/>
      <p:bldP spid="9" grpId="0"/>
      <p:bldP spid="9" grpId="1"/>
      <p:bldP spid="18" grpId="0"/>
      <p:bldP spid="18" grpId="1"/>
      <p:bldP spid="24" grpId="0"/>
      <p:bldP spid="24" grpId="1"/>
      <p:bldP spid="37" grpId="0"/>
      <p:bldP spid="37" grpId="1"/>
      <p:bldP spid="32" grpId="0"/>
      <p:bldP spid="32" grpId="1"/>
      <p:bldP spid="19" grpId="0"/>
      <p:bldP spid="19" grpId="1"/>
      <p:bldP spid="25" grpId="0"/>
      <p:bldP spid="25" grpId="1"/>
      <p:bldP spid="29" grpId="0"/>
      <p:bldP spid="29" grpId="1"/>
      <p:bldP spid="33" grpId="0"/>
      <p:bldP spid="33" grpId="1"/>
      <p:bldP spid="20" grpId="0"/>
      <p:bldP spid="20" grpId="1"/>
      <p:bldP spid="26" grpId="0"/>
      <p:bldP spid="26" grpId="1"/>
      <p:bldP spid="30" grpId="0"/>
      <p:bldP spid="30" grpId="1"/>
      <p:bldP spid="34" grpId="0"/>
      <p:bldP spid="34" grpId="1"/>
      <p:bldP spid="21" grpId="0"/>
      <p:bldP spid="21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58" grpId="0" bldLvl="0" animBg="1"/>
      <p:bldP spid="58" grpId="1" animBg="1"/>
      <p:bldP spid="42" grpId="0" bldLvl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412115" y="3644265"/>
            <a:ext cx="220472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 descr="三省六部制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1127125"/>
            <a:ext cx="11563985" cy="2209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3375" y="4235450"/>
            <a:ext cx="11432540" cy="1296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1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、通过</a:t>
            </a:r>
            <a:r>
              <a:rPr lang="zh-CN" altLang="zh-CN" sz="2800" kern="1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/>
              </a:rPr>
              <a:t>了解三国两晋南北朝政权更迭的历史脉络，隋唐时期封建社会的高度繁荣，认识三国两晋南北朝至隋唐时期的制度变化与创新。</a:t>
            </a:r>
            <a:endParaRPr lang="zh-CN" altLang="zh-CN" sz="2800" kern="1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t="33011" r="14112"/>
          <a:stretch>
            <a:fillRect/>
          </a:stretch>
        </p:blipFill>
        <p:spPr>
          <a:xfrm>
            <a:off x="10388600" y="5062220"/>
            <a:ext cx="1214755" cy="1264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9575" y="939800"/>
            <a:ext cx="654367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2022·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湖南高考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·3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据下表可知（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．世家大族没落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．科举制存在严重弊端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．门阀观念强化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．九品中正制仍可延续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341620" y="1546860"/>
          <a:ext cx="6499860" cy="22117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85845"/>
                <a:gridCol w="2914015"/>
              </a:tblGrid>
              <a:tr h="38417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时间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事件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59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隋文帝开皇十五年（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595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废除九品中正制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隋炀帝大业二年（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606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始置进士科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17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唐高祖武德七年（</a:t>
                      </a:r>
                      <a:r>
                        <a:rPr lang="en-US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624</a:t>
                      </a: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恢复九品中正制</a:t>
                      </a:r>
                      <a:endParaRPr lang="zh-CN" sz="2400" b="0" kern="10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22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唐太宗贞观初年（</a:t>
                      </a:r>
                      <a:r>
                        <a:rPr lang="en-US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627</a:t>
                      </a: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0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再度废除九品中正制</a:t>
                      </a:r>
                      <a:endParaRPr lang="zh-CN" sz="2400" b="0" kern="100" dirty="0"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4075430" y="1652270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79095" y="3836035"/>
            <a:ext cx="11682095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38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（2021·全国甲卷·27）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明代，在浙江桐乡县，地方官员若出身进士，当地的秀才就“不胜谄事”，若出身举人，便随意提出要求，“苟不如意，便加词色犯之”。这现象反映出（　　）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A.官员士绅之间关系紧张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B.士人舆论左右地方政事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ts val="3380"/>
              </a:lnSpc>
            </a:pP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C.出身等级决定行政能力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D.科考功名影响官员威望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455275" y="4886960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57810" y="819785"/>
            <a:ext cx="1168463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2021·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江苏高考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·3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唐代李逢吉作科举主考官时，一次性录取的几十位进士，均为出身贫寒的士子。他的政敌李德裕亦“颇为寒素开路”，以致被贬谪时，“八百孤寒齐下泪”。由此可知唐代科举（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．加强了君主集权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．促进了阶级流动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．消除了门第观念      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．激化了政治矛盾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10129520" y="1860550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57810" y="3308985"/>
            <a:ext cx="1159510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（2023·重庆高考·3）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唐后期，科举放榜后，新科进士一般会到主考官府邸谢恩，称为“拜主司”。“主司列席缛，东面西向。主事揖状元已下，与主司对拜。”三日后，再次前往谢恩，称“曲谢”。这一现象会导致（　　）</a:t>
            </a:r>
            <a:endParaRPr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A．文官之间易结朋党        </a:t>
            </a:r>
            <a:r>
              <a:rPr 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B．官员施政能力下降</a:t>
            </a:r>
            <a:endParaRPr sz="2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C．官场礼仪更加繁琐  </a:t>
            </a:r>
            <a:r>
              <a:rPr 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D．官吏考核制度变革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256520" y="4449445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3" y="984561"/>
            <a:ext cx="7307580" cy="521970"/>
          </a:xfrm>
          <a:prstGeom prst="rect">
            <a:avLst/>
          </a:prstGeom>
          <a:solidFill>
            <a:srgbClr val="AD6F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汉仪颜楷简" panose="00020600040101010101" charset="-122"/>
              </a:rPr>
              <a:t>知识回顾：隋唐以前中国古代中央官制的演进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汉仪颜楷简" panose="00020600040101010101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79095" y="1868170"/>
            <a:ext cx="11539220" cy="842010"/>
            <a:chOff x="597" y="2942"/>
            <a:chExt cx="18172" cy="1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597" y="2942"/>
              <a:ext cx="17952" cy="342"/>
              <a:chOff x="597" y="2942"/>
              <a:chExt cx="17952" cy="342"/>
            </a:xfrm>
          </p:grpSpPr>
          <p:cxnSp>
            <p:nvCxnSpPr>
              <p:cNvPr id="4" name="直接箭头连接符 3"/>
              <p:cNvCxnSpPr/>
              <p:nvPr/>
            </p:nvCxnSpPr>
            <p:spPr>
              <a:xfrm>
                <a:off x="597" y="3086"/>
                <a:ext cx="17952" cy="31"/>
              </a:xfrm>
              <a:prstGeom prst="straightConnector1">
                <a:avLst/>
              </a:prstGeom>
              <a:ln w="50800">
                <a:solidFill>
                  <a:srgbClr val="611F1B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1390" y="2969"/>
                <a:ext cx="241" cy="278"/>
              </a:xfrm>
              <a:prstGeom prst="ellipse">
                <a:avLst/>
              </a:prstGeom>
              <a:solidFill>
                <a:srgbClr val="611F1B"/>
              </a:solidFill>
              <a:ln>
                <a:solidFill>
                  <a:srgbClr val="611F1B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5317" y="3006"/>
                <a:ext cx="241" cy="278"/>
              </a:xfrm>
              <a:prstGeom prst="ellipse">
                <a:avLst/>
              </a:prstGeom>
              <a:solidFill>
                <a:srgbClr val="611F1B"/>
              </a:solidFill>
              <a:ln>
                <a:solidFill>
                  <a:srgbClr val="611F1B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781" y="2942"/>
                <a:ext cx="241" cy="278"/>
              </a:xfrm>
              <a:prstGeom prst="ellipse">
                <a:avLst/>
              </a:prstGeom>
              <a:solidFill>
                <a:srgbClr val="611F1B"/>
              </a:solidFill>
              <a:ln>
                <a:solidFill>
                  <a:srgbClr val="611F1B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5550" y="2969"/>
                <a:ext cx="241" cy="278"/>
              </a:xfrm>
              <a:prstGeom prst="ellipse">
                <a:avLst/>
              </a:prstGeom>
              <a:solidFill>
                <a:srgbClr val="611F1B"/>
              </a:solidFill>
              <a:ln>
                <a:solidFill>
                  <a:srgbClr val="611F1B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601" y="3446"/>
              <a:ext cx="181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</a:t>
              </a:r>
              <a:r>
                <a:rPr lang="zh-CN" altLang="en-US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秦朝</a:t>
              </a:r>
              <a:r>
                <a:rPr lang="en-US" altLang="zh-CN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</a:t>
              </a:r>
              <a:r>
                <a:rPr lang="zh-CN" altLang="en-US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西汉</a:t>
              </a:r>
              <a:r>
                <a:rPr lang="en-US" altLang="zh-CN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     </a:t>
              </a:r>
              <a:r>
                <a:rPr lang="zh-CN" altLang="en-US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东汉</a:t>
              </a:r>
              <a:r>
                <a:rPr lang="en-US" altLang="zh-CN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                 </a:t>
              </a:r>
              <a:r>
                <a:rPr lang="zh-CN" altLang="en-US" sz="2800" b="1">
                  <a:solidFill>
                    <a:srgbClr val="611F1B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魏晋南北朝</a:t>
              </a:r>
              <a:endParaRPr lang="zh-CN" altLang="en-US" sz="2800" b="1">
                <a:solidFill>
                  <a:srgbClr val="611F1B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1635" y="2901950"/>
            <a:ext cx="1256665" cy="2299335"/>
            <a:chOff x="1418" y="3302"/>
            <a:chExt cx="1979" cy="3621"/>
          </a:xfrm>
        </p:grpSpPr>
        <p:grpSp>
          <p:nvGrpSpPr>
            <p:cNvPr id="19" name="组合 18"/>
            <p:cNvGrpSpPr/>
            <p:nvPr/>
          </p:nvGrpSpPr>
          <p:grpSpPr>
            <a:xfrm>
              <a:off x="1543" y="4151"/>
              <a:ext cx="1684" cy="2772"/>
              <a:chOff x="-406173" y="2032042"/>
              <a:chExt cx="3628316" cy="1318509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 flipH="1">
                <a:off x="1426343" y="2032042"/>
                <a:ext cx="0" cy="3048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圆角矩形 67"/>
              <p:cNvSpPr/>
              <p:nvPr/>
            </p:nvSpPr>
            <p:spPr bwMode="auto">
              <a:xfrm>
                <a:off x="-406173" y="2336947"/>
                <a:ext cx="3590199" cy="351167"/>
              </a:xfrm>
              <a:prstGeom prst="roundRect">
                <a:avLst/>
              </a:prstGeom>
              <a:solidFill>
                <a:srgbClr val="7F1E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三公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24" name="圆角矩形 67"/>
              <p:cNvSpPr/>
              <p:nvPr/>
            </p:nvSpPr>
            <p:spPr bwMode="auto">
              <a:xfrm>
                <a:off x="-368056" y="2999384"/>
                <a:ext cx="3590199" cy="351167"/>
              </a:xfrm>
              <a:prstGeom prst="roundRect">
                <a:avLst/>
              </a:prstGeom>
              <a:solidFill>
                <a:srgbClr val="7F1E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九卿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 bwMode="auto">
            <a:xfrm>
              <a:off x="2394" y="5530"/>
              <a:ext cx="14" cy="61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圆角矩形 67"/>
            <p:cNvSpPr/>
            <p:nvPr/>
          </p:nvSpPr>
          <p:spPr bwMode="auto">
            <a:xfrm>
              <a:off x="1418" y="3302"/>
              <a:ext cx="1979" cy="8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皇帝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05070" y="2919095"/>
            <a:ext cx="2884805" cy="1741170"/>
            <a:chOff x="8098" y="3158"/>
            <a:chExt cx="4543" cy="2742"/>
          </a:xfrm>
        </p:grpSpPr>
        <p:sp>
          <p:nvSpPr>
            <p:cNvPr id="27" name="圆角矩形 111"/>
            <p:cNvSpPr/>
            <p:nvPr/>
          </p:nvSpPr>
          <p:spPr bwMode="auto">
            <a:xfrm>
              <a:off x="9037" y="3158"/>
              <a:ext cx="1979" cy="821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皇帝</a:t>
              </a: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867" y="4021"/>
              <a:ext cx="2320" cy="1075"/>
              <a:chOff x="-633414" y="2032042"/>
              <a:chExt cx="4119563" cy="565110"/>
            </a:xfrm>
          </p:grpSpPr>
          <p:grpSp>
            <p:nvGrpSpPr>
              <p:cNvPr id="31" name="组合 45"/>
              <p:cNvGrpSpPr/>
              <p:nvPr/>
            </p:nvGrpSpPr>
            <p:grpSpPr>
              <a:xfrm>
                <a:off x="-633414" y="2336802"/>
                <a:ext cx="4119563" cy="260350"/>
                <a:chOff x="4343400" y="3334091"/>
                <a:chExt cx="4119563" cy="286996"/>
              </a:xfrm>
            </p:grpSpPr>
            <p:cxnSp>
              <p:nvCxnSpPr>
                <p:cNvPr id="33" name="直接连接符 32"/>
                <p:cNvCxnSpPr/>
                <p:nvPr/>
              </p:nvCxnSpPr>
              <p:spPr bwMode="auto">
                <a:xfrm>
                  <a:off x="4343400" y="3334089"/>
                  <a:ext cx="4119563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 bwMode="auto">
                <a:xfrm flipH="1">
                  <a:off x="4343400" y="3334089"/>
                  <a:ext cx="0" cy="28699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 bwMode="auto">
                <a:xfrm flipH="1">
                  <a:off x="8458200" y="3334089"/>
                  <a:ext cx="0" cy="28699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 31"/>
              <p:cNvCxnSpPr/>
              <p:nvPr/>
            </p:nvCxnSpPr>
            <p:spPr bwMode="auto">
              <a:xfrm flipH="1">
                <a:off x="1426343" y="2032042"/>
                <a:ext cx="0" cy="30480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圆角矩形 67"/>
            <p:cNvSpPr/>
            <p:nvPr/>
          </p:nvSpPr>
          <p:spPr bwMode="auto">
            <a:xfrm>
              <a:off x="8098" y="5095"/>
              <a:ext cx="1929" cy="80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尚书台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sp>
          <p:nvSpPr>
            <p:cNvPr id="30" name="圆角矩形 67"/>
            <p:cNvSpPr/>
            <p:nvPr/>
          </p:nvSpPr>
          <p:spPr bwMode="auto">
            <a:xfrm>
              <a:off x="10238" y="5096"/>
              <a:ext cx="2403" cy="804"/>
            </a:xfrm>
            <a:prstGeom prst="roundRect">
              <a:avLst/>
            </a:prstGeom>
            <a:solidFill>
              <a:srgbClr val="691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三公九卿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17362" y="2930065"/>
            <a:ext cx="4307522" cy="2240358"/>
            <a:chOff x="8076565" y="2940685"/>
            <a:chExt cx="4307522" cy="2240358"/>
          </a:xfrm>
        </p:grpSpPr>
        <p:sp>
          <p:nvSpPr>
            <p:cNvPr id="46" name="圆角矩形 67"/>
            <p:cNvSpPr/>
            <p:nvPr/>
          </p:nvSpPr>
          <p:spPr bwMode="auto">
            <a:xfrm>
              <a:off x="8214360" y="4157980"/>
              <a:ext cx="1224915" cy="511175"/>
            </a:xfrm>
            <a:prstGeom prst="roundRect">
              <a:avLst/>
            </a:prstGeom>
            <a:solidFill>
              <a:srgbClr val="611F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中书省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076565" y="2940685"/>
              <a:ext cx="4307522" cy="2240358"/>
              <a:chOff x="8076565" y="2940685"/>
              <a:chExt cx="4307522" cy="2240358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8777605" y="2940685"/>
                <a:ext cx="2867660" cy="1737360"/>
                <a:chOff x="13823" y="4631"/>
                <a:chExt cx="4516" cy="2736"/>
              </a:xfrm>
            </p:grpSpPr>
            <p:sp>
              <p:nvSpPr>
                <p:cNvPr id="38" name="圆角矩形 122"/>
                <p:cNvSpPr/>
                <p:nvPr/>
              </p:nvSpPr>
              <p:spPr bwMode="auto">
                <a:xfrm>
                  <a:off x="15091" y="4631"/>
                  <a:ext cx="1979" cy="821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华文中宋" panose="02010600040101010101" pitchFamily="2" charset="-122"/>
                      <a:ea typeface="华文中宋" panose="02010600040101010101" pitchFamily="2" charset="-122"/>
                      <a:cs typeface="+mn-cs"/>
                    </a:rPr>
                    <a:t>皇帝</a:t>
                  </a: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endParaRPr>
                </a:p>
              </p:txBody>
            </p:sp>
            <p:grpSp>
              <p:nvGrpSpPr>
                <p:cNvPr id="39" name="组合 38"/>
                <p:cNvGrpSpPr/>
                <p:nvPr/>
              </p:nvGrpSpPr>
              <p:grpSpPr>
                <a:xfrm>
                  <a:off x="13823" y="5492"/>
                  <a:ext cx="4516" cy="1169"/>
                  <a:chOff x="-1125247" y="2032042"/>
                  <a:chExt cx="5102016" cy="587100"/>
                </a:xfrm>
              </p:grpSpPr>
              <p:grpSp>
                <p:nvGrpSpPr>
                  <p:cNvPr id="40" name="组合 45"/>
                  <p:cNvGrpSpPr/>
                  <p:nvPr/>
                </p:nvGrpSpPr>
                <p:grpSpPr>
                  <a:xfrm>
                    <a:off x="-1125247" y="2336800"/>
                    <a:ext cx="5102016" cy="268761"/>
                    <a:chOff x="3851567" y="3334089"/>
                    <a:chExt cx="5102016" cy="296268"/>
                  </a:xfrm>
                </p:grpSpPr>
                <p:cxnSp>
                  <p:nvCxnSpPr>
                    <p:cNvPr id="43" name="直接连接符 42"/>
                    <p:cNvCxnSpPr/>
                    <p:nvPr/>
                  </p:nvCxnSpPr>
                  <p:spPr bwMode="auto">
                    <a:xfrm flipV="1">
                      <a:off x="3851567" y="3343523"/>
                      <a:ext cx="5101209" cy="580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接连接符 43"/>
                    <p:cNvCxnSpPr/>
                    <p:nvPr/>
                  </p:nvCxnSpPr>
                  <p:spPr bwMode="auto">
                    <a:xfrm flipH="1">
                      <a:off x="3851567" y="3334089"/>
                      <a:ext cx="0" cy="286996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接连接符 44"/>
                    <p:cNvCxnSpPr/>
                    <p:nvPr/>
                  </p:nvCxnSpPr>
                  <p:spPr bwMode="auto">
                    <a:xfrm flipH="1">
                      <a:off x="8953583" y="3343361"/>
                      <a:ext cx="0" cy="286996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1" name="直接连接符 40"/>
                  <p:cNvCxnSpPr/>
                  <p:nvPr/>
                </p:nvCxnSpPr>
                <p:spPr bwMode="auto">
                  <a:xfrm flipH="1">
                    <a:off x="1426343" y="2032042"/>
                    <a:ext cx="0" cy="30480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接连接符 41"/>
                  <p:cNvCxnSpPr/>
                  <p:nvPr/>
                </p:nvCxnSpPr>
                <p:spPr bwMode="auto">
                  <a:xfrm flipH="1">
                    <a:off x="1426343" y="2314342"/>
                    <a:ext cx="0" cy="30480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圆角矩形 67"/>
                <p:cNvSpPr/>
                <p:nvPr/>
              </p:nvSpPr>
              <p:spPr bwMode="auto">
                <a:xfrm>
                  <a:off x="15185" y="6562"/>
                  <a:ext cx="1929" cy="80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华文中宋" panose="02010600040101010101" pitchFamily="2" charset="-122"/>
                      <a:ea typeface="华文中宋" panose="02010600040101010101" pitchFamily="2" charset="-122"/>
                      <a:cs typeface="+mn-cs"/>
                    </a:rPr>
                    <a:t>尚书省</a:t>
                  </a: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48" name="圆角矩形 67"/>
              <p:cNvSpPr/>
              <p:nvPr/>
            </p:nvSpPr>
            <p:spPr bwMode="auto">
              <a:xfrm>
                <a:off x="11070590" y="4147185"/>
                <a:ext cx="1224915" cy="511175"/>
              </a:xfrm>
              <a:prstGeom prst="roundRect">
                <a:avLst/>
              </a:prstGeom>
              <a:solidFill>
                <a:srgbClr val="611F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门下省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8076565" y="4713922"/>
                <a:ext cx="14020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【曹魏】</a:t>
                </a:r>
                <a:endParaRPr lang="zh-CN" altLang="en-US" sz="240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0982007" y="4720668"/>
                <a:ext cx="1402080" cy="460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240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【西晋】</a:t>
                </a:r>
                <a:endParaRPr lang="zh-CN" altLang="en-US" sz="240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894840" y="2899410"/>
            <a:ext cx="2955290" cy="1767205"/>
            <a:chOff x="3440" y="4912"/>
            <a:chExt cx="4654" cy="2783"/>
          </a:xfrm>
        </p:grpSpPr>
        <p:grpSp>
          <p:nvGrpSpPr>
            <p:cNvPr id="55" name="组合 54"/>
            <p:cNvGrpSpPr/>
            <p:nvPr/>
          </p:nvGrpSpPr>
          <p:grpSpPr>
            <a:xfrm>
              <a:off x="4520" y="4912"/>
              <a:ext cx="3574" cy="2722"/>
              <a:chOff x="4225" y="3259"/>
              <a:chExt cx="3596" cy="2722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4225" y="4079"/>
                <a:ext cx="2345" cy="1627"/>
                <a:chOff x="-633414" y="2032042"/>
                <a:chExt cx="4163674" cy="855577"/>
              </a:xfrm>
            </p:grpSpPr>
            <p:grpSp>
              <p:nvGrpSpPr>
                <p:cNvPr id="60" name="组合 45"/>
                <p:cNvGrpSpPr/>
                <p:nvPr/>
              </p:nvGrpSpPr>
              <p:grpSpPr>
                <a:xfrm>
                  <a:off x="-633414" y="2336801"/>
                  <a:ext cx="4163674" cy="550818"/>
                  <a:chOff x="4343400" y="3334089"/>
                  <a:chExt cx="4163674" cy="607192"/>
                </a:xfrm>
              </p:grpSpPr>
              <p:cxnSp>
                <p:nvCxnSpPr>
                  <p:cNvPr id="62" name="直接连接符 61"/>
                  <p:cNvCxnSpPr/>
                  <p:nvPr/>
                </p:nvCxnSpPr>
                <p:spPr bwMode="auto">
                  <a:xfrm>
                    <a:off x="4343400" y="3334089"/>
                    <a:ext cx="4119563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连接符 62"/>
                  <p:cNvCxnSpPr/>
                  <p:nvPr/>
                </p:nvCxnSpPr>
                <p:spPr bwMode="auto">
                  <a:xfrm flipH="1">
                    <a:off x="4343400" y="3334089"/>
                    <a:ext cx="0" cy="286996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连接符 63"/>
                  <p:cNvCxnSpPr/>
                  <p:nvPr/>
                </p:nvCxnSpPr>
                <p:spPr bwMode="auto">
                  <a:xfrm flipH="1">
                    <a:off x="8507074" y="3334830"/>
                    <a:ext cx="0" cy="606451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1" name="直接连接符 60"/>
                <p:cNvCxnSpPr/>
                <p:nvPr/>
              </p:nvCxnSpPr>
              <p:spPr bwMode="auto">
                <a:xfrm flipH="1">
                  <a:off x="1426343" y="2032042"/>
                  <a:ext cx="0" cy="30480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圆角矩形 101"/>
              <p:cNvSpPr/>
              <p:nvPr/>
            </p:nvSpPr>
            <p:spPr bwMode="auto">
              <a:xfrm>
                <a:off x="4396" y="3259"/>
                <a:ext cx="1979" cy="821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皇帝</a:t>
                </a: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  <p:sp>
            <p:nvSpPr>
              <p:cNvPr id="58" name="圆角矩形 67"/>
              <p:cNvSpPr/>
              <p:nvPr/>
            </p:nvSpPr>
            <p:spPr bwMode="auto">
              <a:xfrm>
                <a:off x="5485" y="5177"/>
                <a:ext cx="2336" cy="804"/>
              </a:xfrm>
              <a:prstGeom prst="roundRect">
                <a:avLst/>
              </a:prstGeom>
              <a:solidFill>
                <a:srgbClr val="691D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华文中宋" panose="02010600040101010101" pitchFamily="2" charset="-122"/>
                    <a:ea typeface="华文中宋" panose="02010600040101010101" pitchFamily="2" charset="-122"/>
                    <a:cs typeface="+mn-cs"/>
                  </a:rPr>
                  <a:t>三公九卿</a:t>
                </a: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endParaRPr>
              </a:p>
            </p:txBody>
          </p:sp>
        </p:grpSp>
        <p:sp>
          <p:nvSpPr>
            <p:cNvPr id="65" name="圆角矩形 67"/>
            <p:cNvSpPr/>
            <p:nvPr/>
          </p:nvSpPr>
          <p:spPr bwMode="auto">
            <a:xfrm>
              <a:off x="3440" y="6891"/>
              <a:ext cx="1631" cy="80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中朝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2688590" y="5484495"/>
            <a:ext cx="1679575" cy="5607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中外朝制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9095" y="5484495"/>
            <a:ext cx="2037080" cy="560705"/>
          </a:xfrm>
          <a:prstGeom prst="rect">
            <a:avLst/>
          </a:prstGeom>
          <a:solidFill>
            <a:srgbClr val="C00000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三公九卿制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131935" y="5484495"/>
            <a:ext cx="1679575" cy="5607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三省体制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046345" y="5484495"/>
            <a:ext cx="3456940" cy="56070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虽置三公，事归台阁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59" grpId="0" bldLvl="0" animBg="1"/>
      <p:bldP spid="6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（一）三省六部制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、确立：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1200" y="1429385"/>
            <a:ext cx="8665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隋文帝时，中央正式确立三省六部制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1974215"/>
            <a:ext cx="1156716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             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唐太宗时，常给品位较低的官员以</a:t>
            </a:r>
            <a:r>
              <a:rPr lang="zh-CN" altLang="en-US" sz="2800" u="sng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宰相名号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，扩大任用宰相的范围。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黑体" panose="02010609060101010101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873365" y="1429385"/>
            <a:ext cx="3951605" cy="462915"/>
          </a:xfrm>
          <a:prstGeom prst="wedgeRectCallout">
            <a:avLst>
              <a:gd name="adj1" fmla="val -47155"/>
              <a:gd name="adj2" fmla="val 87311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eaLnBrk="0" hangingPunct="0"/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同中书门下平章事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79095" y="196596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、发展：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5"/>
            </p:custDataLst>
          </p:nvPr>
        </p:nvSpPr>
        <p:spPr>
          <a:xfrm>
            <a:off x="379095" y="2908935"/>
            <a:ext cx="2249805" cy="534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、特点：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95215" y="2661920"/>
            <a:ext cx="6963410" cy="3940810"/>
            <a:chOff x="7709" y="4192"/>
            <a:chExt cx="10966" cy="6206"/>
          </a:xfrm>
        </p:grpSpPr>
        <p:grpSp>
          <p:nvGrpSpPr>
            <p:cNvPr id="12" name="组合 11"/>
            <p:cNvGrpSpPr/>
            <p:nvPr>
              <p:custDataLst>
                <p:tags r:id="rId6"/>
              </p:custDataLst>
            </p:nvPr>
          </p:nvGrpSpPr>
          <p:grpSpPr>
            <a:xfrm>
              <a:off x="7709" y="4192"/>
              <a:ext cx="10966" cy="4796"/>
              <a:chOff x="3871" y="1109"/>
              <a:chExt cx="12109" cy="4422"/>
            </a:xfrm>
          </p:grpSpPr>
          <p:sp>
            <p:nvSpPr>
              <p:cNvPr id="15" name="Rectangle 33"/>
              <p:cNvSpPr/>
              <p:nvPr>
                <p:custDataLst>
                  <p:tags r:id="rId7"/>
                </p:custDataLst>
              </p:nvPr>
            </p:nvSpPr>
            <p:spPr>
              <a:xfrm>
                <a:off x="6982" y="2144"/>
                <a:ext cx="6156" cy="668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p>
                <a:r>
                  <a:rPr lang="zh-CN" altLang="en-US" sz="2400" b="1" smtClean="0">
                    <a:latin typeface="黑体" panose="02010609060101010101" charset="-122"/>
                    <a:ea typeface="黑体" panose="02010609060101010101" charset="-122"/>
                  </a:rPr>
                  <a:t>政事堂（中书门下）</a:t>
                </a:r>
                <a:endParaRPr lang="zh-CN" altLang="en-US" sz="2400" b="1" smtClean="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34" name="Text Box 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641" y="1109"/>
                <a:ext cx="2475" cy="668"/>
              </a:xfrm>
              <a:prstGeom prst="rect">
                <a:avLst/>
              </a:prstGeom>
              <a:noFill/>
              <a:ln w="28575" cap="flat" cmpd="sng">
                <a:solidFill>
                  <a:srgbClr val="C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square">
                <a:spAutoFit/>
              </a:bodyPr>
              <a:p>
                <a:pPr algn="ctr"/>
                <a:r>
                  <a:rPr lang="zh-CN" altLang="en-US" sz="2400" b="1">
                    <a:latin typeface="黑体" panose="02010609060101010101" charset="-122"/>
                    <a:ea typeface="黑体" panose="02010609060101010101" charset="-122"/>
                  </a:rPr>
                  <a:t>皇  帝</a:t>
                </a:r>
                <a:endParaRPr lang="zh-CN" altLang="en-US" sz="2400" b="1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3" name="Line 28"/>
              <p:cNvSpPr/>
              <p:nvPr>
                <p:custDataLst>
                  <p:tags r:id="rId9"/>
                </p:custDataLst>
              </p:nvPr>
            </p:nvSpPr>
            <p:spPr>
              <a:xfrm>
                <a:off x="9908" y="1818"/>
                <a:ext cx="1" cy="326"/>
              </a:xfrm>
              <a:prstGeom prst="line">
                <a:avLst/>
              </a:prstGeom>
              <a:ln w="28575" cap="flat" cmpd="sng">
                <a:solidFill>
                  <a:srgbClr val="66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/>
            </p:txBody>
          </p:sp>
          <p:sp>
            <p:nvSpPr>
              <p:cNvPr id="14" name="AutoShape 11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9369" y="-1058"/>
                <a:ext cx="1038" cy="8910"/>
              </a:xfrm>
              <a:prstGeom prst="leftBrace">
                <a:avLst>
                  <a:gd name="adj1" fmla="val 0"/>
                  <a:gd name="adj2" fmla="val 50191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715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59" y="3682"/>
                <a:ext cx="1928" cy="596"/>
              </a:xfrm>
              <a:prstGeom prst="rect">
                <a:avLst/>
              </a:prstGeom>
              <a:solidFill>
                <a:srgbClr val="0033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中书省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7" name="Rectangle 16"/>
              <p:cNvSpPr/>
              <p:nvPr>
                <p:custDataLst>
                  <p:tags r:id="rId12"/>
                </p:custDataLst>
              </p:nvPr>
            </p:nvSpPr>
            <p:spPr>
              <a:xfrm>
                <a:off x="8850" y="3654"/>
                <a:ext cx="2143" cy="625"/>
              </a:xfrm>
              <a:prstGeom prst="rect">
                <a:avLst/>
              </a:prstGeom>
              <a:solidFill>
                <a:srgbClr val="0033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尚书省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8" name="Rectangle 17"/>
              <p:cNvSpPr/>
              <p:nvPr>
                <p:custDataLst>
                  <p:tags r:id="rId13"/>
                </p:custDataLst>
              </p:nvPr>
            </p:nvSpPr>
            <p:spPr>
              <a:xfrm>
                <a:off x="13136" y="3736"/>
                <a:ext cx="2036" cy="543"/>
              </a:xfrm>
              <a:prstGeom prst="rect">
                <a:avLst/>
              </a:prstGeom>
              <a:solidFill>
                <a:srgbClr val="0033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门下</a:t>
                </a:r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省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4"/>
                </p:custDataLst>
              </p:nvPr>
            </p:nvSpPr>
            <p:spPr>
              <a:xfrm>
                <a:off x="3871" y="4278"/>
                <a:ext cx="4066" cy="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zh-CN" altLang="en-US" sz="2400" b="1" smtClean="0">
                    <a:solidFill>
                      <a:srgbClr val="C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草拟诏令（决策）</a:t>
                </a:r>
                <a:endParaRPr lang="zh-CN" altLang="en-US" sz="2400" b="1" smtClean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1" name="Rectangle 27"/>
              <p:cNvSpPr/>
              <p:nvPr>
                <p:custDataLst>
                  <p:tags r:id="rId15"/>
                </p:custDataLst>
              </p:nvPr>
            </p:nvSpPr>
            <p:spPr>
              <a:xfrm>
                <a:off x="8518" y="4278"/>
                <a:ext cx="3601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r>
                  <a:rPr lang="zh-CN" altLang="en-US" sz="2400" b="1">
                    <a:solidFill>
                      <a:srgbClr val="C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</a:rPr>
                  <a:t>负责执行</a:t>
                </a:r>
                <a:endParaRPr lang="zh-CN" altLang="en-US" sz="2400" b="1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</a:endParaRPr>
              </a:p>
            </p:txBody>
          </p:sp>
          <p:sp>
            <p:nvSpPr>
              <p:cNvPr id="50" name="矩形 4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1906" y="4326"/>
                <a:ext cx="4074" cy="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r>
                  <a:rPr lang="zh-CN" altLang="en-US" sz="2400" b="1" smtClean="0">
                    <a:solidFill>
                      <a:srgbClr val="C0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审核诏令（审议）</a:t>
                </a:r>
                <a:endParaRPr lang="zh-CN" altLang="en-US" sz="2400" b="1" smtClean="0">
                  <a:solidFill>
                    <a:srgbClr val="C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25" name="组合 24"/>
            <p:cNvGrpSpPr/>
            <p:nvPr>
              <p:custDataLst>
                <p:tags r:id="rId17"/>
              </p:custDataLst>
            </p:nvPr>
          </p:nvGrpSpPr>
          <p:grpSpPr>
            <a:xfrm>
              <a:off x="9164" y="8354"/>
              <a:ext cx="7593" cy="2044"/>
              <a:chOff x="5019" y="5900"/>
              <a:chExt cx="9629" cy="2360"/>
            </a:xfrm>
          </p:grpSpPr>
          <p:sp>
            <p:nvSpPr>
              <p:cNvPr id="53" name="AutoShape 11"/>
              <p:cNvSpPr/>
              <p:nvPr>
                <p:custDataLst>
                  <p:tags r:id="rId18"/>
                </p:custDataLst>
              </p:nvPr>
            </p:nvSpPr>
            <p:spPr>
              <a:xfrm rot="5400000">
                <a:off x="9282" y="2039"/>
                <a:ext cx="1188" cy="8910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715" b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AutoShape 18"/>
              <p:cNvSpPr/>
              <p:nvPr>
                <p:custDataLst>
                  <p:tags r:id="rId19"/>
                </p:custDataLst>
              </p:nvPr>
            </p:nvSpPr>
            <p:spPr>
              <a:xfrm>
                <a:off x="5019" y="6808"/>
                <a:ext cx="869" cy="1398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吏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5" name="AutoShape 19"/>
              <p:cNvSpPr/>
              <p:nvPr>
                <p:custDataLst>
                  <p:tags r:id="rId20"/>
                </p:custDataLst>
              </p:nvPr>
            </p:nvSpPr>
            <p:spPr>
              <a:xfrm>
                <a:off x="6738" y="6807"/>
                <a:ext cx="869" cy="1420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户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6" name="AutoShape 20"/>
              <p:cNvSpPr/>
              <p:nvPr>
                <p:custDataLst>
                  <p:tags r:id="rId21"/>
                </p:custDataLst>
              </p:nvPr>
            </p:nvSpPr>
            <p:spPr>
              <a:xfrm>
                <a:off x="8356" y="6760"/>
                <a:ext cx="869" cy="1466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礼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7" name="AutoShape 21"/>
              <p:cNvSpPr/>
              <p:nvPr>
                <p:custDataLst>
                  <p:tags r:id="rId22"/>
                </p:custDataLst>
              </p:nvPr>
            </p:nvSpPr>
            <p:spPr>
              <a:xfrm>
                <a:off x="10108" y="6787"/>
                <a:ext cx="869" cy="1421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兵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8" name="AutoShape 22"/>
              <p:cNvSpPr/>
              <p:nvPr>
                <p:custDataLst>
                  <p:tags r:id="rId23"/>
                </p:custDataLst>
              </p:nvPr>
            </p:nvSpPr>
            <p:spPr>
              <a:xfrm>
                <a:off x="11956" y="6787"/>
                <a:ext cx="869" cy="1473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刑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sp>
            <p:nvSpPr>
              <p:cNvPr id="59" name="AutoShape 23"/>
              <p:cNvSpPr/>
              <p:nvPr>
                <p:custDataLst>
                  <p:tags r:id="rId24"/>
                </p:custDataLst>
              </p:nvPr>
            </p:nvSpPr>
            <p:spPr>
              <a:xfrm>
                <a:off x="13779" y="6757"/>
                <a:ext cx="869" cy="1495"/>
              </a:xfrm>
              <a:prstGeom prst="flowChartProcess">
                <a:avLst/>
              </a:prstGeom>
              <a:solidFill>
                <a:srgbClr val="00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工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部</a:t>
                </a:r>
                <a:endParaRPr lang="zh-CN" altLang="en-US" sz="2400" b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22" name="文本框 21"/>
          <p:cNvSpPr txBox="1"/>
          <p:nvPr>
            <p:custDataLst>
              <p:tags r:id="rId25"/>
            </p:custDataLst>
          </p:nvPr>
        </p:nvSpPr>
        <p:spPr>
          <a:xfrm>
            <a:off x="379095" y="3457575"/>
            <a:ext cx="633222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</a:rPr>
              <a:t>①三省长官并称宰相，相权三分；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9095" y="4705985"/>
            <a:ext cx="2997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③体系完整。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9095" y="4081780"/>
            <a:ext cx="46374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②职责分明、相互制约；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  <p:bldP spid="11" grpId="1"/>
      <p:bldP spid="9" grpId="0"/>
      <p:bldP spid="9" grpId="1"/>
      <p:bldP spid="10" grpId="0" animBg="1"/>
      <p:bldP spid="10" grpId="1" animBg="1"/>
      <p:bldP spid="20" grpId="0"/>
      <p:bldP spid="20" grpId="1"/>
      <p:bldP spid="22" grpId="0"/>
      <p:bldP spid="22" grpId="1"/>
      <p:bldP spid="26" grpId="0"/>
      <p:bldP spid="26" grpId="1"/>
      <p:bldP spid="24" grpId="0"/>
      <p:bldP spid="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（一）三省六部制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、意义：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8194" name="矩形 22"/>
          <p:cNvSpPr/>
          <p:nvPr/>
        </p:nvSpPr>
        <p:spPr>
          <a:xfrm>
            <a:off x="328295" y="1965960"/>
            <a:ext cx="11614150" cy="19431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0" hangingPunct="0">
              <a:lnSpc>
                <a:spcPct val="100000"/>
              </a:lnSpc>
              <a:spcBef>
                <a:spcPts val="1000"/>
              </a:spcBef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材料：凡军国大事，则令中书舍人各执己见，杂署其名，谓之五花判事。中书侍郎、中书令省审之，给事中、黄门侍郎驳正之。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上（太宗）始申明旧制，由是鲜有败事。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r" eaLnBrk="0" hangingPunct="0">
              <a:lnSpc>
                <a:spcPct val="100000"/>
              </a:lnSpc>
              <a:spcBef>
                <a:spcPts val="1000"/>
              </a:spcBef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——《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资治通鉴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唐纪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8295" y="3909060"/>
            <a:ext cx="1197673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①相权三分，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三省相互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牵制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监督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削弱了相权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加强了皇权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；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②三省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集思广益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，可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减少决策失误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职权分明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，分工合作，提高行政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效率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方正粗黑宋简体" panose="02000000000000000000" pitchFamily="2" charset="-122"/>
                <a:sym typeface="+mn-ea"/>
              </a:rPr>
              <a:t>；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cs typeface="方正粗黑宋简体" panose="02000000000000000000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Arial" panose="020B0604020202020204"/>
              </a:rPr>
              <a:t>③皇帝颁行的诏令，未经政事堂通过，不能施行，</a:t>
            </a:r>
            <a:r>
              <a:rPr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Arial" panose="020B0604020202020204"/>
              </a:rPr>
              <a:t>一定程度上</a:t>
            </a:r>
            <a:r>
              <a:rPr 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Arial" panose="020B0604020202020204"/>
              </a:rPr>
              <a:t>节制</a:t>
            </a:r>
            <a:r>
              <a:rPr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Arial" panose="020B0604020202020204"/>
              </a:rPr>
              <a:t>了君权</a:t>
            </a:r>
            <a:r>
              <a:rPr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Arial" panose="020B0604020202020204"/>
              </a:rPr>
              <a:t>。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cs typeface="方正粗黑宋简体" panose="02000000000000000000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新魏" panose="02010800040101010101" charset="-122"/>
                <a:sym typeface="+mn-ea"/>
              </a:rPr>
              <a:t>④是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新魏" panose="02010800040101010101" charset="-122"/>
                <a:sym typeface="+mn-ea"/>
              </a:rPr>
              <a:t>中国古代政治制度的重大改革（完善）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cs typeface="华文新魏" panose="02010800040101010101" charset="-122"/>
                <a:sym typeface="+mn-ea"/>
              </a:rPr>
              <a:t>，对此后世产生深远影响。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27" grpId="0"/>
      <p:bldP spid="2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79095" y="819785"/>
            <a:ext cx="11563985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5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2022·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广东高考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·3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下图为南北朝时期北齐到隋唐政府机构变化示意图，这一变化（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．加强了中枢决策权                                             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．避免了相权被分割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．降低了政令的执行效率                                       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．使中央机构分工更明确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17" name="22MGDL01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180" y="1377950"/>
            <a:ext cx="3168015" cy="218059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5566410" y="1860550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379095" y="3694430"/>
            <a:ext cx="1165606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、（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2022.1·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浙江高考</a:t>
            </a:r>
            <a:r>
              <a:rPr lang="en-US" altLang="zh-CN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·5</a:t>
            </a:r>
            <a:r>
              <a:rPr lang="zh-CN" altLang="en-US" sz="2400" kern="1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唐初，三省长官是当然的宰相，他们常在政事堂共商国家大事。后来，皇帝又时而指定某些级别略低的官员参加政事堂会议，这些人事实上已加入宰相集团。会议所作决议以文字形式报呈皇帝批准，付外执行。皇帝此举的主要目的是（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．调整好中央与地方的关系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．将知识分子引入统治集团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．集思广益以减少决策失误               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．分散相权以强化君主权力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0652760" y="5131435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" grpId="0"/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9730" y="3262630"/>
            <a:ext cx="11299825" cy="318960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 anchor="t">
            <a:spAutoFit/>
          </a:bodyPr>
          <a:p>
            <a:pPr algn="l">
              <a:lnSpc>
                <a:spcPct val="90000"/>
              </a:lnSpc>
            </a:pP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使职差遣制的形成：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安史之乱前，唐代就出现了许多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临时派遣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某些官员去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执行各种使命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的现象，称为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差遣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差遣官一般由君主或宰相直接任命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，可以绕开由吏部或中书门下铨选授职的一套繁琐程序，完成某些紧急复杂的使命，部分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克服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僵化官僚机构的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低效率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。随着时间的发展，这些差遣官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逐渐由临时性质向固定化转变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。固定的差遣官通常都带使职，称为某某使，如节度使、盐铁使、采访使等，而其原来担任的职事官仅表示该官员受差遣时的身份地位而已。安史之乱后，使职差遣制的形成，使唐代前期建立的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中央行政机构的职权逐渐破坏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，产生了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新的权力系统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888365"/>
            <a:ext cx="1156335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7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唐代安史之乱前，君主或宰相直接任命许多临时派遣官执行各种使命，如节度使、盐铁使等。安史之乱以后，这种使职差遣迅速发展，而原来的主管官员和机构的职权反而被逐渐剥夺。这一做法（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．破坏了中央集权的原则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B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．标志着官僚制度的成熟</a:t>
            </a:r>
            <a:endParaRPr lang="zh-CN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．降低了地方的行政效率</a:t>
            </a:r>
            <a:r>
              <a:rPr 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D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</a:t>
            </a:r>
            <a:r>
              <a:rPr 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调整了中枢的运行机制</a:t>
            </a:r>
            <a:endParaRPr lang="zh-CN" altLang="en-US" sz="24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08310" y="1943100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2120" y="5904865"/>
            <a:ext cx="11369040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随着君主专制中央集权的恶性发展或朝政腐败，权力失去制约和平衡，三省六部制也失去维护封建统治的积极作用。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  <p:bldP spid="10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2585" y="1482090"/>
            <a:ext cx="11461115" cy="2783840"/>
            <a:chOff x="571" y="1410"/>
            <a:chExt cx="18049" cy="4407"/>
          </a:xfrm>
        </p:grpSpPr>
        <p:pic>
          <p:nvPicPr>
            <p:cNvPr id="3" name="N22BXSRJXJCLS3.eps"/>
            <p:cNvPicPr/>
            <p:nvPr/>
          </p:nvPicPr>
          <p:blipFill>
            <a:blip r:embed="rId3"/>
            <a:srcRect b="12762"/>
            <a:stretch>
              <a:fillRect/>
            </a:stretch>
          </p:blipFill>
          <p:spPr>
            <a:xfrm>
              <a:off x="571" y="1604"/>
              <a:ext cx="5295" cy="4174"/>
            </a:xfrm>
            <a:prstGeom prst="rect">
              <a:avLst/>
            </a:prstGeom>
          </p:spPr>
        </p:pic>
        <p:pic>
          <p:nvPicPr>
            <p:cNvPr id="4" name="N22BXSRJXJCLS4.eps"/>
            <p:cNvPicPr/>
            <p:nvPr/>
          </p:nvPicPr>
          <p:blipFill>
            <a:blip r:embed="rId4"/>
            <a:srcRect b="11955"/>
            <a:stretch>
              <a:fillRect/>
            </a:stretch>
          </p:blipFill>
          <p:spPr>
            <a:xfrm>
              <a:off x="6225" y="1604"/>
              <a:ext cx="6147" cy="4213"/>
            </a:xfrm>
            <a:prstGeom prst="rect">
              <a:avLst/>
            </a:prstGeom>
          </p:spPr>
        </p:pic>
        <p:pic>
          <p:nvPicPr>
            <p:cNvPr id="6" name="N22BXSRJXJCLS5.eps"/>
            <p:cNvPicPr/>
            <p:nvPr/>
          </p:nvPicPr>
          <p:blipFill>
            <a:blip r:embed="rId5"/>
            <a:srcRect b="12283"/>
            <a:stretch>
              <a:fillRect/>
            </a:stretch>
          </p:blipFill>
          <p:spPr>
            <a:xfrm>
              <a:off x="12731" y="1410"/>
              <a:ext cx="5889" cy="4368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62585" y="951865"/>
            <a:ext cx="749300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问题探究：汉唐以来中枢权力体系的演变特点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810" y="4265930"/>
            <a:ext cx="11684635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①总体趋势：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通过削弱相权来加强皇权，相权逐步削弱、君权逐渐强化。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②设置机构，转移相权：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新机构多处于内廷，距离皇帝近，逐渐拥有决策权，牵制、架空以宰相为首的外朝，久而久之逐渐制度化、合法化。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 fontAlgn="auto"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③分散相权：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在同一机构中，设置多个宰相职位；任用级别较低的官员参与决策，分散相权。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2585" y="951865"/>
            <a:ext cx="587756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：隋唐时期地方行政制度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700" y="1473835"/>
            <a:ext cx="263334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）隋初：</a:t>
            </a:r>
            <a:endParaRPr lang="zh-CN" altLang="en-US" sz="2800" b="1">
              <a:solidFill>
                <a:srgbClr val="691D23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）隋文帝：</a:t>
            </a:r>
            <a:endParaRPr lang="zh-CN" altLang="en-US" sz="2800" b="1">
              <a:solidFill>
                <a:srgbClr val="691D23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）唐朝：</a:t>
            </a:r>
            <a:endParaRPr lang="zh-CN" altLang="en-US" sz="2800" b="1">
              <a:solidFill>
                <a:srgbClr val="691D23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9095" y="2974975"/>
            <a:ext cx="3952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2800" spc="3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ea"/>
              </a:rPr>
              <a:t>道</a:t>
            </a:r>
            <a:r>
              <a:rPr lang="zh-CN" altLang="en-US" sz="2800" spc="300"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ea"/>
              </a:rPr>
              <a:t>、州、县三级制</a:t>
            </a:r>
            <a:endParaRPr lang="zh-CN" altLang="en-US" sz="2800" spc="300">
              <a:latin typeface="华文中宋" panose="02010600040101010101" pitchFamily="2" charset="-122"/>
              <a:ea typeface="华文中宋" panose="02010600040101010101" pitchFamily="2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70125" y="1473835"/>
            <a:ext cx="36169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州、郡、县三级制；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8895" y="1995805"/>
            <a:ext cx="268033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州、县二级制；</a:t>
            </a:r>
            <a:endParaRPr lang="zh-CN" altLang="en-US" sz="2800" spc="15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9095" y="3485515"/>
            <a:ext cx="77577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spc="15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根据山川形势把全国划分为10道，后增至15道</a:t>
            </a:r>
            <a:endParaRPr lang="zh-CN" altLang="en-US" sz="2800" spc="15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0145" y="3053080"/>
            <a:ext cx="17227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山川形便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4536440"/>
            <a:ext cx="81895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中央派出的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监察机构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道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，演变为一级行政机构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585" y="3937635"/>
            <a:ext cx="17399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①演变：</a:t>
            </a:r>
            <a:endParaRPr lang="zh-CN" altLang="en-US" sz="2800" b="1">
              <a:solidFill>
                <a:srgbClr val="691D23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4998085"/>
            <a:ext cx="22098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691D23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②节度使：</a:t>
            </a:r>
            <a:endParaRPr lang="zh-CN" altLang="en-US" sz="2800" b="1">
              <a:solidFill>
                <a:srgbClr val="691D23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9095" y="5497195"/>
            <a:ext cx="820674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spc="-15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唐中期战略重地设节度使</a:t>
            </a:r>
            <a:r>
              <a:rPr lang="zh-CN" altLang="en-US" sz="2800" spc="-15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统兵</a:t>
            </a:r>
            <a:r>
              <a:rPr lang="zh-CN" altLang="en-US" sz="2800" spc="-15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征战，行成</a:t>
            </a:r>
            <a:r>
              <a:rPr lang="zh-CN" altLang="en-US" sz="2800" spc="-15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藩镇割据</a:t>
            </a:r>
            <a:r>
              <a:rPr lang="zh-CN" altLang="en-US" sz="2800" spc="-15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势力，</a:t>
            </a:r>
            <a:r>
              <a:rPr lang="zh-CN" altLang="en-US" sz="2800" spc="-15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不利于中央集权</a:t>
            </a:r>
            <a:r>
              <a:rPr lang="zh-CN" altLang="en-US" sz="2800" spc="-15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spc="-150">
              <a:latin typeface="华文中宋" panose="02010600040101010101" pitchFamily="2" charset="-122"/>
              <a:ea typeface="华文中宋" panose="02010600040101010101" pitchFamily="2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4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3255" y="3413125"/>
            <a:ext cx="3679190" cy="3256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标注 6"/>
          <p:cNvSpPr/>
          <p:nvPr/>
        </p:nvSpPr>
        <p:spPr>
          <a:xfrm>
            <a:off x="5533390" y="1607185"/>
            <a:ext cx="6304280" cy="1294130"/>
          </a:xfrm>
          <a:prstGeom prst="wedgeRectCallout">
            <a:avLst>
              <a:gd name="adj1" fmla="val -60253"/>
              <a:gd name="adj2" fmla="val 5162"/>
            </a:avLst>
          </a:prstGeom>
          <a:noFill/>
          <a:ln w="12700" cmpd="sng">
            <a:solidFill>
              <a:srgbClr val="7F1E1C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①有利于中央集权，巩固国家统一；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③提高了行政效率；</a:t>
            </a:r>
            <a:endParaRPr lang="zh-CN" altLang="en-US" sz="2800"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④确立了中国古代行政区划的基本模式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7" grpId="0" animBg="1"/>
      <p:bldP spid="7" grpId="1" animBg="1"/>
      <p:bldP spid="41" grpId="0"/>
      <p:bldP spid="41" grpId="1"/>
      <p:bldP spid="15" grpId="0"/>
      <p:bldP spid="15" grpId="1"/>
      <p:bldP spid="16" grpId="0" animBg="1"/>
      <p:bldP spid="16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2585" y="951865"/>
            <a:ext cx="696087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：隋唐时期其他制度与法律教化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379095" y="1605915"/>
          <a:ext cx="11431270" cy="499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0"/>
                <a:gridCol w="10427970"/>
              </a:tblGrid>
              <a:tr h="192722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考核制度</a:t>
                      </a:r>
                      <a:endParaRPr lang="zh-CN" altLang="en-US" sz="2800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509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监察制度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9857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法律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476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教化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63980" y="2066290"/>
            <a:ext cx="107308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lvl="0" indent="0">
              <a:lnSpc>
                <a:spcPct val="100000"/>
              </a:lnSpc>
              <a:buFontTx/>
              <a:buNone/>
            </a:pP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隋朝：九品以上官员每年要考核，地方官每年要派员向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中央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报告，或由皇帝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遣使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到州县进行考察。</a:t>
            </a:r>
            <a:endParaRPr lang="zh-CN" altLang="zh-CN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3980" y="2980055"/>
            <a:ext cx="105784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lvl="0" indent="0">
              <a:lnSpc>
                <a:spcPct val="100000"/>
              </a:lnSpc>
              <a:buFontTx/>
              <a:buNone/>
            </a:pP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唐朝：以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品德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和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才能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为标准，分九等，依据考核结果确定官员升降</a:t>
            </a:r>
            <a:endParaRPr lang="zh-CN" altLang="zh-CN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19" name="组合 14"/>
          <p:cNvGrpSpPr/>
          <p:nvPr>
            <p:custDataLst>
              <p:tags r:id="rId5"/>
            </p:custDataLst>
          </p:nvPr>
        </p:nvGrpSpPr>
        <p:grpSpPr>
          <a:xfrm rot="0">
            <a:off x="7910195" y="349250"/>
            <a:ext cx="3724910" cy="1174750"/>
            <a:chOff x="8755" y="2042"/>
            <a:chExt cx="4847" cy="2748"/>
          </a:xfrm>
        </p:grpSpPr>
        <p:sp>
          <p:nvSpPr>
            <p:cNvPr id="21" name="圆角矩形 20"/>
            <p:cNvSpPr/>
            <p:nvPr>
              <p:custDataLst>
                <p:tags r:id="rId6"/>
              </p:custDataLst>
            </p:nvPr>
          </p:nvSpPr>
          <p:spPr>
            <a:xfrm>
              <a:off x="10498" y="2042"/>
              <a:ext cx="1438" cy="9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四善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2" name="圆角矩形 21"/>
            <p:cNvSpPr/>
            <p:nvPr>
              <p:custDataLst>
                <p:tags r:id="rId7"/>
              </p:custDataLst>
            </p:nvPr>
          </p:nvSpPr>
          <p:spPr>
            <a:xfrm>
              <a:off x="8755" y="3882"/>
              <a:ext cx="997" cy="90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德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3" name="圆角矩形 22"/>
            <p:cNvSpPr/>
            <p:nvPr>
              <p:custDataLst>
                <p:tags r:id="rId8"/>
              </p:custDataLst>
            </p:nvPr>
          </p:nvSpPr>
          <p:spPr>
            <a:xfrm>
              <a:off x="10006" y="3882"/>
              <a:ext cx="997" cy="9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慎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4" name="圆角矩形 23"/>
            <p:cNvSpPr/>
            <p:nvPr>
              <p:custDataLst>
                <p:tags r:id="rId9"/>
              </p:custDataLst>
            </p:nvPr>
          </p:nvSpPr>
          <p:spPr>
            <a:xfrm>
              <a:off x="11415" y="3882"/>
              <a:ext cx="997" cy="90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公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25" name="圆角矩形 24"/>
            <p:cNvSpPr/>
            <p:nvPr>
              <p:custDataLst>
                <p:tags r:id="rId10"/>
              </p:custDataLst>
            </p:nvPr>
          </p:nvSpPr>
          <p:spPr>
            <a:xfrm>
              <a:off x="12605" y="3882"/>
              <a:ext cx="997" cy="9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勤</a:t>
              </a:r>
              <a:endPara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1"/>
              </p:custDataLst>
            </p:nvPr>
          </p:nvCxnSpPr>
          <p:spPr>
            <a:xfrm>
              <a:off x="9249" y="3415"/>
              <a:ext cx="385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"/>
            <p:cNvCxnSpPr>
              <a:stCxn id="21" idx="2"/>
            </p:cNvCxnSpPr>
            <p:nvPr>
              <p:custDataLst>
                <p:tags r:id="rId12"/>
              </p:custDataLst>
            </p:nvPr>
          </p:nvCxnSpPr>
          <p:spPr>
            <a:xfrm>
              <a:off x="11217" y="2950"/>
              <a:ext cx="9" cy="46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13"/>
              </p:custDataLst>
            </p:nvPr>
          </p:nvCxnSpPr>
          <p:spPr>
            <a:xfrm>
              <a:off x="9249" y="3417"/>
              <a:ext cx="9" cy="46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14"/>
              </p:custDataLst>
            </p:nvPr>
          </p:nvCxnSpPr>
          <p:spPr>
            <a:xfrm>
              <a:off x="10500" y="3417"/>
              <a:ext cx="9" cy="46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15"/>
              </p:custDataLst>
            </p:nvPr>
          </p:nvCxnSpPr>
          <p:spPr>
            <a:xfrm>
              <a:off x="11909" y="3417"/>
              <a:ext cx="9" cy="46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16"/>
              </p:custDataLst>
            </p:nvPr>
          </p:nvCxnSpPr>
          <p:spPr>
            <a:xfrm>
              <a:off x="13090" y="3417"/>
              <a:ext cx="9" cy="465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363980" y="1638935"/>
            <a:ext cx="3275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lvl="0" indent="0">
              <a:lnSpc>
                <a:spcPct val="100000"/>
              </a:lnSpc>
              <a:buFontTx/>
              <a:buNone/>
            </a:pPr>
            <a:r>
              <a:rPr lang="zh-CN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考核机构：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吏部</a:t>
            </a:r>
            <a:endParaRPr lang="zh-CN" altLang="zh-CN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3980" y="3878580"/>
            <a:ext cx="107156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地方：唐太宗将全国分为十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道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监察区，委派监察官定期或不定期巡回监察，对地方有巨大的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威慑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作用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3980" y="3502025"/>
            <a:ext cx="86753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中央：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御史台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为最高监察机构，其长官为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御史大夫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。</a:t>
            </a:r>
            <a:endParaRPr lang="en-US" altLang="zh-CN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63980" y="4756150"/>
            <a:ext cx="108280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《唐律疏议》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继承汉魏以来法律制定和阐释的经验，是中国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现存最早、最为完整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的封建法典，是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中华法系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确立的标志，是历代王朝创制法律的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蓝本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，也标志着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法律儒家化的完成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3980" y="6120130"/>
            <a:ext cx="8910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800" ker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颁布</a:t>
            </a:r>
            <a:r>
              <a:rPr lang="zh-CN" altLang="en-US" sz="2800" ker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《大唐开元礼》</a:t>
            </a:r>
            <a:r>
              <a:rPr lang="zh-CN" altLang="en-US" sz="2800" ker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；重视</a:t>
            </a:r>
            <a:r>
              <a:rPr lang="zh-CN" altLang="en-US" sz="2800" ker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家训</a:t>
            </a:r>
            <a:r>
              <a:rPr lang="zh-CN" altLang="en-US" sz="2800" ker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，强化</a:t>
            </a:r>
            <a:r>
              <a:rPr lang="zh-CN" altLang="en-US" sz="2800" ker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基层教化</a:t>
            </a:r>
            <a:r>
              <a:rPr lang="zh-CN" altLang="en-US" sz="2800" ker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 ker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  <p:bldP spid="2" grpId="1"/>
      <p:bldP spid="6" grpId="0"/>
      <p:bldP spid="6" grpId="1"/>
      <p:bldP spid="10" grpId="0"/>
      <p:bldP spid="10" grpId="1"/>
      <p:bldP spid="9" grpId="0"/>
      <p:bldP spid="9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F1E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890270"/>
          <a:ext cx="11253470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785985"/>
              </a:tblGrid>
              <a:tr h="5842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469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选必一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840865" y="890270"/>
            <a:ext cx="56013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</a:t>
            </a:r>
            <a:r>
              <a:rPr 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7</a:t>
            </a:r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课</a:t>
            </a:r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隋唐制度的变化与创新</a:t>
            </a:r>
            <a:endParaRPr lang="zh-CN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840865" y="1482725"/>
            <a:ext cx="8713470" cy="22453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课：中国古代政治制度的形成与发展 </a:t>
            </a:r>
            <a:endParaRPr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第5课</a:t>
            </a:r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中国古代官员的选拔与管理</a:t>
            </a:r>
            <a:endParaRPr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8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课：中国古代的法治与教化</a:t>
            </a:r>
            <a:endParaRPr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第16课</a:t>
            </a:r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中国赋税制度的演变</a:t>
            </a:r>
            <a:endParaRPr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第17课</a:t>
            </a:r>
            <a:r>
              <a:rPr 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中国古代的户籍制度与社会治理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2200" y="3857625"/>
            <a:ext cx="2672715" cy="2672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rcRect l="10113" t="6763" r="22413" b="9063"/>
          <a:stretch>
            <a:fillRect/>
          </a:stretch>
        </p:blipFill>
        <p:spPr>
          <a:xfrm>
            <a:off x="9618345" y="3830320"/>
            <a:ext cx="2014220" cy="27038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二、中央官制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2585" y="951865"/>
            <a:ext cx="696087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知识补充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：隋唐时期其他制度与法律教化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379095" y="1605915"/>
          <a:ext cx="11431270" cy="491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300"/>
                <a:gridCol w="10427970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户籍</a:t>
                      </a:r>
                      <a:endParaRPr lang="zh-CN" altLang="en-US" sz="2800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基层治理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救济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优抚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5603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611F1B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兵制</a:t>
                      </a:r>
                      <a:endParaRPr lang="zh-CN" altLang="en-US" sz="2800" b="1">
                        <a:solidFill>
                          <a:srgbClr val="611F1B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55395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308735" y="1539875"/>
            <a:ext cx="9946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  <a:spcAft>
                <a:spcPct val="0"/>
              </a:spcAft>
            </a:pPr>
            <a:r>
              <a:rPr lang="zh-CN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唐承隋制，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管理更严，户籍三年一造，</a:t>
            </a:r>
            <a:r>
              <a:rPr sz="28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称为“</a:t>
            </a:r>
            <a:r>
              <a:rPr sz="2800" kern="1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刮户</a:t>
            </a:r>
            <a:r>
              <a:rPr sz="2800" kern="1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</a:t>
            </a:r>
            <a:endParaRPr lang="zh-CN" altLang="en-US" sz="2800" kern="10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1308735" y="2127885"/>
            <a:ext cx="10448290" cy="796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以百户为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，五里为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领保制度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，四家为邻，五邻为保，相互监督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重自我管理与监督。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1308735" y="3060700"/>
            <a:ext cx="104120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政府重视官方储备，提倡民间积储；唐朝政府设有收容贫老、孤儿、乞讨等专门机构；</a:t>
            </a:r>
            <a:r>
              <a:rPr lang="zh-CN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寺庙病坊收治病人</a:t>
            </a:r>
            <a:endParaRPr lang="zh-CN" altLang="zh-CN" sz="280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8735" y="3937635"/>
            <a:ext cx="1050226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府兵制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，建立在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均田制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基础上，即府兵平时耕种土地，农隙训练，战时从军打仗，其最大特点是“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兵农合一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”。由隋文帝确立，唐太宗对其进行调整和健全，有利于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巩固边防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加强中央集权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09370" y="5233670"/>
            <a:ext cx="106330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募兵制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，即征兵制，是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国家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雇佣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的形式招募士兵的一种军事制度。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唐玄宗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建立，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减轻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农民的兵役负担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，有利于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生产的发展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，封建国家得以建立一支强有力的军队。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20" grpId="1"/>
      <p:bldP spid="23" grpId="0"/>
      <p:bldP spid="23" grpId="1"/>
      <p:bldP spid="4" grpId="0"/>
      <p:bldP spid="4" grpId="1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009015"/>
            <a:ext cx="11462385" cy="1383665"/>
          </a:xfrm>
          <a:prstGeom prst="rect">
            <a:avLst/>
          </a:prstGeom>
          <a:solidFill>
            <a:srgbClr val="F5ECEC"/>
          </a:solidFill>
          <a:ln w="12700" cmpd="sng">
            <a:solidFill>
              <a:srgbClr val="C1919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611F1B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赋役制度：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统治者以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土地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人口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为依据，向人民征收一定数量的田赋、人头税、征发徭役而形成的基本制度。赋役的征发是统治阶级赖以维持其统治的基础，具有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华文中宋" panose="02010600040101010101" pitchFamily="2" charset="-122"/>
                <a:sym typeface="+mn-ea"/>
              </a:rPr>
              <a:t>无偿性、强制性、固定性。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华文中宋" panose="02010600040101010101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540" y="2644775"/>
            <a:ext cx="1348105" cy="13417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84175" y="4525010"/>
            <a:ext cx="1397000" cy="1268730"/>
          </a:xfrm>
          <a:prstGeom prst="rect">
            <a:avLst/>
          </a:prstGeom>
        </p:spPr>
      </p:pic>
      <p:pic>
        <p:nvPicPr>
          <p:cNvPr id="15" name="图片 14" descr="古代农民"/>
          <p:cNvPicPr>
            <a:picLocks noChangeAspect="1"/>
          </p:cNvPicPr>
          <p:nvPr/>
        </p:nvPicPr>
        <p:blipFill>
          <a:blip r:embed="rId7"/>
          <a:srcRect l="15994" t="11421" r="11127" b="10106"/>
          <a:stretch>
            <a:fillRect/>
          </a:stretch>
        </p:blipFill>
        <p:spPr>
          <a:xfrm>
            <a:off x="9544685" y="2468880"/>
            <a:ext cx="2404110" cy="3573780"/>
          </a:xfrm>
          <a:prstGeom prst="rect">
            <a:avLst/>
          </a:prstGeom>
        </p:spPr>
      </p:pic>
      <p:sp>
        <p:nvSpPr>
          <p:cNvPr id="16" name="TextBox 9"/>
          <p:cNvSpPr txBox="1"/>
          <p:nvPr>
            <p:custDataLst>
              <p:tags r:id="rId8"/>
            </p:custDataLst>
          </p:nvPr>
        </p:nvSpPr>
        <p:spPr>
          <a:xfrm>
            <a:off x="1731645" y="2552065"/>
            <a:ext cx="7663180" cy="1813560"/>
          </a:xfrm>
          <a:prstGeom prst="rect">
            <a:avLst/>
          </a:prstGeom>
          <a:noFill/>
          <a:ln>
            <a:noFill/>
          </a:ln>
        </p:spPr>
        <p:txBody>
          <a:bodyPr wrap="square" lIns="91421" tIns="45710" rIns="91421" bIns="45710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户税：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以户为依据的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财产税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田赋：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也叫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田租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，以田亩为征收依据的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土地税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丁税：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以人丁为依据的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人头税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；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其他：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关税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市税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等。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1731645" y="4525010"/>
            <a:ext cx="7927340" cy="9531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p>
            <a:pPr lvl="0"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徭役：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成年男子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为依据，为封建国家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无偿从事劳动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的劳役。包括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力役（庸）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兵役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、和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杂役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3975" y="5613400"/>
            <a:ext cx="541591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体现封建政府对农民的人身控制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/>
      <p:bldP spid="16" grpId="1"/>
      <p:bldP spid="17" grpId="0"/>
      <p:bldP spid="17" grpId="1"/>
      <p:bldP spid="18" grpId="0" animBg="1"/>
      <p:bldP spid="1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4474845" y="819785"/>
            <a:ext cx="207327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租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庸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调制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24635" y="842645"/>
            <a:ext cx="175895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>
                <a:solidFill>
                  <a:schemeClr val="dk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租调制</a:t>
            </a:r>
            <a:endParaRPr lang="zh-CN" altLang="en-US" sz="2800">
              <a:solidFill>
                <a:schemeClr val="dk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633460" y="810895"/>
            <a:ext cx="175641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宋体" panose="02010600030101010101" pitchFamily="2" charset="-122"/>
              </a:rPr>
              <a:t>两税法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9095" y="1438275"/>
            <a:ext cx="11202670" cy="748030"/>
            <a:chOff x="597" y="2265"/>
            <a:chExt cx="17642" cy="1178"/>
          </a:xfrm>
        </p:grpSpPr>
        <p:grpSp>
          <p:nvGrpSpPr>
            <p:cNvPr id="10" name="组合 9"/>
            <p:cNvGrpSpPr/>
            <p:nvPr/>
          </p:nvGrpSpPr>
          <p:grpSpPr>
            <a:xfrm>
              <a:off x="1889" y="2525"/>
              <a:ext cx="14473" cy="918"/>
              <a:chOff x="1889" y="2525"/>
              <a:chExt cx="14473" cy="918"/>
            </a:xfrm>
          </p:grpSpPr>
          <p:sp>
            <p:nvSpPr>
              <p:cNvPr id="18" name="文本框 1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89" y="2525"/>
                <a:ext cx="3534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  <a:sym typeface="+mn-ea"/>
                  </a:rPr>
                  <a:t>魏晋南北朝</a:t>
                </a:r>
                <a:endParaRPr lang="zh-CN" altLang="en-US" sz="280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998" y="2557"/>
                <a:ext cx="1931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  <a:sym typeface="+mn-ea"/>
                  </a:rPr>
                  <a:t>唐初</a:t>
                </a:r>
                <a:endParaRPr lang="zh-CN" altLang="en-US" sz="280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612" y="2621"/>
                <a:ext cx="2751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>
                    <a:solidFill>
                      <a:schemeClr val="tx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  <a:cs typeface="华文中宋" panose="02010600040101010101" pitchFamily="2" charset="-122"/>
                    <a:sym typeface="+mn-ea"/>
                  </a:rPr>
                  <a:t>唐中后期</a:t>
                </a:r>
                <a:endParaRPr lang="zh-CN" altLang="en-US" sz="2800">
                  <a:solidFill>
                    <a:schemeClr val="tx1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+mn-ea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97" y="2265"/>
              <a:ext cx="17642" cy="301"/>
              <a:chOff x="597" y="2265"/>
              <a:chExt cx="17642" cy="301"/>
            </a:xfrm>
          </p:grpSpPr>
          <p:sp>
            <p:nvSpPr>
              <p:cNvPr id="6" name="Line 10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97" y="2366"/>
                <a:ext cx="17643" cy="28"/>
              </a:xfrm>
              <a:prstGeom prst="line">
                <a:avLst/>
              </a:prstGeom>
              <a:noFill/>
              <a:ln w="38100">
                <a:solidFill>
                  <a:srgbClr val="691D23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p>
                <a:endParaRPr lang="zh-CN" altLang="en-US" sz="2400"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sp>
            <p:nvSpPr>
              <p:cNvPr id="2" name="椭圆 1"/>
              <p:cNvSpPr/>
              <p:nvPr>
                <p:custDataLst>
                  <p:tags r:id="rId10"/>
                </p:custDataLst>
              </p:nvPr>
            </p:nvSpPr>
            <p:spPr>
              <a:xfrm>
                <a:off x="8540" y="2290"/>
                <a:ext cx="319" cy="277"/>
              </a:xfrm>
              <a:prstGeom prst="ellipse">
                <a:avLst/>
              </a:prstGeom>
              <a:solidFill>
                <a:srgbClr val="7F1E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8" name="椭圆 7"/>
              <p:cNvSpPr/>
              <p:nvPr>
                <p:custDataLst>
                  <p:tags r:id="rId11"/>
                </p:custDataLst>
              </p:nvPr>
            </p:nvSpPr>
            <p:spPr>
              <a:xfrm>
                <a:off x="3232" y="2286"/>
                <a:ext cx="319" cy="277"/>
              </a:xfrm>
              <a:prstGeom prst="ellipse">
                <a:avLst/>
              </a:prstGeom>
              <a:solidFill>
                <a:srgbClr val="7F1E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9" name="椭圆 8"/>
              <p:cNvSpPr/>
              <p:nvPr>
                <p:custDataLst>
                  <p:tags r:id="rId12"/>
                </p:custDataLst>
              </p:nvPr>
            </p:nvSpPr>
            <p:spPr>
              <a:xfrm>
                <a:off x="14686" y="2265"/>
                <a:ext cx="319" cy="277"/>
              </a:xfrm>
              <a:prstGeom prst="ellipse">
                <a:avLst/>
              </a:prstGeom>
              <a:solidFill>
                <a:srgbClr val="7F1E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80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378460" y="2236470"/>
            <a:ext cx="11485880" cy="246062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solid"/>
          </a:ln>
        </p:spPr>
        <p:txBody>
          <a:bodyPr wrap="square" rtlCol="0" anchor="t">
            <a:spAutoFit/>
          </a:bodyPr>
          <a:p>
            <a:pPr algn="just" fontAlgn="base">
              <a:lnSpc>
                <a:spcPct val="110000"/>
              </a:lnSpc>
            </a:pPr>
            <a:r>
              <a:rPr lang="en-US" altLang="zh-CN" sz="2800" kern="1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【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均田制</a:t>
            </a:r>
            <a:r>
              <a:rPr lang="en-US" altLang="zh-CN" sz="2800" kern="1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】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政府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不触动原有私有土地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的基础上，把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无主荒地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分配给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无地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或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少地农民耕种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，接受土地的农民要向封建国家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交纳赋税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服役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大部分土地只允许使用不允许买卖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，实际上是一种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封建土地国有制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一定程度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限制了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土地兼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并，有利于依附农民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摆脱豪强大族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的控制，提高农民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生产积极性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无法根本解决土地兼并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问题。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3"/>
            </p:custDataLst>
          </p:nvPr>
        </p:nvGraphicFramePr>
        <p:xfrm>
          <a:off x="379095" y="4787900"/>
          <a:ext cx="11485245" cy="178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725"/>
                <a:gridCol w="10510520"/>
              </a:tblGrid>
              <a:tr h="829310">
                <a:tc>
                  <a:txBody>
                    <a:bodyPr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611F1B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北魏</a:t>
                      </a:r>
                      <a:endParaRPr lang="zh-CN" sz="2800" kern="100">
                        <a:solidFill>
                          <a:srgbClr val="611F1B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63500" marB="635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dk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均田制：露田种植谷物，不得买卖；桑田种植桑榆枣树，不须交给国家，可出卖一部分。受田农民需交纳粮食和布帛。</a:t>
                      </a:r>
                      <a:endParaRPr lang="zh-CN" sz="2800" b="0" kern="100">
                        <a:solidFill>
                          <a:schemeClr val="dk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63500" marB="635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86765">
                <a:tc>
                  <a:txBody>
                    <a:bodyPr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zh-CN" sz="2800" kern="100">
                          <a:solidFill>
                            <a:srgbClr val="611F1B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唐代</a:t>
                      </a:r>
                      <a:endParaRPr lang="zh-CN" sz="2800" kern="100">
                        <a:solidFill>
                          <a:srgbClr val="611F1B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63500" marB="635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fontAlgn="ctr" latinLnBrk="0" hangingPunct="1">
                        <a:lnSpc>
                          <a:spcPct val="9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dk1"/>
                          </a:solidFill>
                          <a:effectLst/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+mn-cs"/>
                        </a:rPr>
                        <a:t>均田制：口分田一般不得买卖，永业田可传子孙，一定条件下都可出卖；受田者交纳粮绢布麻。</a:t>
                      </a:r>
                      <a:endParaRPr lang="zh-CN" sz="2800" b="0" kern="100">
                        <a:solidFill>
                          <a:schemeClr val="dk1"/>
                        </a:solidFill>
                        <a:effectLst/>
                        <a:latin typeface="华文中宋" panose="02010600040101010101" pitchFamily="2" charset="-122"/>
                        <a:ea typeface="华文中宋" panose="02010600040101010101" pitchFamily="2" charset="-122"/>
                        <a:cs typeface="+mn-cs"/>
                      </a:endParaRPr>
                    </a:p>
                  </a:txBody>
                  <a:tcPr marT="63500" marB="6350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2" grpId="0" animBg="1"/>
      <p:bldP spid="32" grpId="1" animBg="1"/>
      <p:bldP spid="3" grpId="0"/>
      <p:bldP spid="3" grpId="1"/>
      <p:bldP spid="14" grpId="0" animBg="1"/>
      <p:bldP spid="1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410210" y="1546225"/>
            <a:ext cx="1153287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北魏孝文帝改革，颁布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均田令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，以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户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为单位，规定一夫一妇每年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纳粟为租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纳帛或布为调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，受田农民承担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定额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</a:rPr>
              <a:t>租调，成年男子负担一定徭役。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499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（一）魏晋南北朝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租调制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16630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、含义：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pSp>
        <p:nvGrpSpPr>
          <p:cNvPr id="9" name="组合 58"/>
          <p:cNvGrpSpPr/>
          <p:nvPr/>
        </p:nvGrpSpPr>
        <p:grpSpPr>
          <a:xfrm>
            <a:off x="5036185" y="3172460"/>
            <a:ext cx="3208654" cy="2707224"/>
            <a:chOff x="552876" y="2912270"/>
            <a:chExt cx="2747577" cy="2095539"/>
          </a:xfrm>
        </p:grpSpPr>
        <p:grpSp>
          <p:nvGrpSpPr>
            <p:cNvPr id="11" name="组合 51"/>
            <p:cNvGrpSpPr/>
            <p:nvPr/>
          </p:nvGrpSpPr>
          <p:grpSpPr>
            <a:xfrm>
              <a:off x="553137" y="2912270"/>
              <a:ext cx="2747316" cy="2095539"/>
              <a:chOff x="1161203" y="1327784"/>
              <a:chExt cx="2747316" cy="2095539"/>
            </a:xfrm>
          </p:grpSpPr>
          <p:grpSp>
            <p:nvGrpSpPr>
              <p:cNvPr id="12" name="组合 52"/>
              <p:cNvGrpSpPr/>
              <p:nvPr/>
            </p:nvGrpSpPr>
            <p:grpSpPr>
              <a:xfrm>
                <a:off x="1161203" y="1327784"/>
                <a:ext cx="2719957" cy="1682172"/>
                <a:chOff x="2566" y="2823"/>
                <a:chExt cx="5711" cy="3532"/>
              </a:xfrm>
            </p:grpSpPr>
            <p:sp>
              <p:nvSpPr>
                <p:cNvPr id="13" name="矩形 1"/>
                <p:cNvSpPr>
                  <a:spLocks noChangeAspect="1"/>
                </p:cNvSpPr>
                <p:nvPr>
                  <p:custDataLst>
                    <p:tags r:id="rId3"/>
                  </p:custDataLst>
                </p:nvPr>
              </p:nvSpPr>
              <p:spPr>
                <a:xfrm>
                  <a:off x="2566" y="2823"/>
                  <a:ext cx="5711" cy="3298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rgbClr val="8590CA">
                    <a:shade val="50000"/>
                  </a:srgbClr>
                </a:lnRef>
                <a:fillRef idx="1">
                  <a:srgbClr val="8590CA"/>
                </a:fillRef>
                <a:effectRef idx="0">
                  <a:srgbClr val="8590CA"/>
                </a:effectRef>
                <a:fontRef idx="minor">
                  <a:sysClr val="window" lastClr="FFFFFF"/>
                </a:fontRef>
              </p:style>
              <p:txBody>
                <a:bodyPr rtlCol="0" anchor="ctr"/>
                <a:p>
                  <a:pPr algn="ctr">
                    <a:lnSpc>
                      <a:spcPct val="120000"/>
                    </a:lnSpc>
                  </a:pPr>
                  <a:endParaRPr lang="zh-CN" altLang="en-US" sz="2135">
                    <a:latin typeface="Arial" panose="020B0604020202020204" pitchFamily="34" charset="0"/>
                    <a:ea typeface="江西拙楷" panose="02010600040101010101" pitchFamily="2" charset="-122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34" name="图片 33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5">
                  <a:clrChange>
                    <a:clrFrom>
                      <a:srgbClr val="FFFFFF">
                        <a:alpha val="100000"/>
                      </a:srgbClr>
                    </a:clrFrom>
                    <a:clrTo>
                      <a:srgbClr val="FFFFFF">
                        <a:alpha val="100000"/>
                        <a:alpha val="0"/>
                      </a:srgbClr>
                    </a:clrTo>
                  </a:clrChange>
                </a:blip>
                <a:srcRect l="5595" r="47501" b="43681"/>
                <a:stretch>
                  <a:fillRect/>
                </a:stretch>
              </p:blipFill>
              <p:spPr>
                <a:xfrm rot="16200000">
                  <a:off x="3674" y="1868"/>
                  <a:ext cx="3381" cy="5593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sp>
            <p:nvSpPr>
              <p:cNvPr id="14" name="平行四边形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1269803" y="2997360"/>
                <a:ext cx="2638716" cy="425963"/>
              </a:xfrm>
              <a:prstGeom prst="parallelogram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lIns="91440" tIns="45720" rIns="91440" bIns="45720" rtlCol="0" anchor="ctr"/>
              <a:p>
                <a:pPr algn="ctr">
                  <a:lnSpc>
                    <a:spcPct val="120000"/>
                  </a:lnSpc>
                </a:pPr>
                <a:endParaRPr lang="zh-CN" altLang="en-US" sz="2135">
                  <a:latin typeface="Arial" panose="020B0604020202020204" pitchFamily="34" charset="0"/>
                  <a:ea typeface="江西拙楷" panose="0201060004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" name="文本框 19"/>
            <p:cNvSpPr txBox="1"/>
            <p:nvPr>
              <p:custDataLst>
                <p:tags r:id="rId7"/>
              </p:custDataLst>
            </p:nvPr>
          </p:nvSpPr>
          <p:spPr>
            <a:xfrm>
              <a:off x="552876" y="4492070"/>
              <a:ext cx="2665032" cy="44773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p>
              <a:pPr>
                <a:lnSpc>
                  <a:spcPct val="130000"/>
                </a:lnSpc>
              </a:pPr>
              <a:r>
                <a:rPr lang="zh-CN" altLang="en-US" sz="2400" b="1" spc="225" smtClean="0">
                  <a:latin typeface="方正宋刻本秀楷_GBK" panose="02000000000000000000" charset="-122"/>
                  <a:ea typeface="方正宋刻本秀楷_GBK" panose="02000000000000000000" charset="-122"/>
                  <a:sym typeface="Arial" panose="020B0604020202020204" pitchFamily="34" charset="0"/>
                </a:rPr>
                <a:t>租（</a:t>
              </a:r>
              <a:r>
                <a:rPr lang="zh-CN" altLang="en-US" sz="2400" b="1" smtClean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+mn-ea"/>
                </a:rPr>
                <a:t>田亩税</a:t>
              </a:r>
              <a:r>
                <a:rPr lang="zh-CN" altLang="en-US" sz="2400" b="1" spc="225" smtClean="0">
                  <a:latin typeface="方正宋刻本秀楷_GBK" panose="02000000000000000000" charset="-122"/>
                  <a:ea typeface="方正宋刻本秀楷_GBK" panose="02000000000000000000" charset="-122"/>
                  <a:sym typeface="Arial" panose="020B0604020202020204" pitchFamily="34" charset="0"/>
                </a:rPr>
                <a:t>）：粮食</a:t>
              </a:r>
              <a:endParaRPr lang="zh-CN" altLang="en-US" sz="2400" b="1" spc="225" smtClean="0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59"/>
          <p:cNvGrpSpPr/>
          <p:nvPr/>
        </p:nvGrpSpPr>
        <p:grpSpPr>
          <a:xfrm>
            <a:off x="8340726" y="3181471"/>
            <a:ext cx="3816941" cy="2767844"/>
            <a:chOff x="3616470" y="2980082"/>
            <a:chExt cx="3393262" cy="2004840"/>
          </a:xfrm>
        </p:grpSpPr>
        <p:grpSp>
          <p:nvGrpSpPr>
            <p:cNvPr id="16" name="组合 46"/>
            <p:cNvGrpSpPr/>
            <p:nvPr/>
          </p:nvGrpSpPr>
          <p:grpSpPr>
            <a:xfrm>
              <a:off x="3616572" y="2980082"/>
              <a:ext cx="3304005" cy="2004840"/>
              <a:chOff x="4224638" y="1395596"/>
              <a:chExt cx="3304005" cy="2004840"/>
            </a:xfrm>
          </p:grpSpPr>
          <p:pic>
            <p:nvPicPr>
              <p:cNvPr id="23" name="图片 2"/>
              <p:cNvPicPr/>
              <p:nvPr>
                <p:custDataLst>
                  <p:tags r:id="rId8"/>
                </p:custDataLst>
              </p:nvPr>
            </p:nvPicPr>
            <p:blipFill>
              <a:blip r:embed="rId9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b="37768"/>
              <a:stretch>
                <a:fillRect/>
              </a:stretch>
            </p:blipFill>
            <p:spPr>
              <a:xfrm>
                <a:off x="4325686" y="1395596"/>
                <a:ext cx="2811286" cy="1463565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21" name="平行四边形 20"/>
              <p:cNvSpPr/>
              <p:nvPr>
                <p:custDataLst>
                  <p:tags r:id="rId10"/>
                </p:custDataLst>
              </p:nvPr>
            </p:nvSpPr>
            <p:spPr>
              <a:xfrm>
                <a:off x="4224638" y="2974473"/>
                <a:ext cx="3304005" cy="425963"/>
              </a:xfrm>
              <a:prstGeom prst="parallelogram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rgbClr val="8590CA">
                  <a:shade val="50000"/>
                </a:srgbClr>
              </a:lnRef>
              <a:fillRef idx="1">
                <a:srgbClr val="8590CA"/>
              </a:fillRef>
              <a:effectRef idx="0">
                <a:srgbClr val="8590CA"/>
              </a:effectRef>
              <a:fontRef idx="minor">
                <a:sysClr val="window" lastClr="FFFFFF"/>
              </a:fontRef>
            </p:style>
            <p:txBody>
              <a:bodyPr lIns="91440" tIns="45720" rIns="91440" bIns="45720" rtlCol="0" anchor="ctr"/>
              <a:p>
                <a:pPr algn="ctr">
                  <a:lnSpc>
                    <a:spcPct val="120000"/>
                  </a:lnSpc>
                </a:pPr>
                <a:endParaRPr lang="zh-CN" altLang="en-US" sz="2135">
                  <a:latin typeface="Arial" panose="020B0604020202020204" pitchFamily="34" charset="0"/>
                  <a:ea typeface="江西拙楷" panose="02010600040101010101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3616470" y="4472306"/>
              <a:ext cx="3393262" cy="30973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Autofit/>
            </a:bodyPr>
            <a:p>
              <a:pPr>
                <a:lnSpc>
                  <a:spcPct val="130000"/>
                </a:lnSpc>
              </a:pPr>
              <a:r>
                <a:rPr lang="zh-CN" altLang="en-US" sz="2400" b="1" spc="225" smtClean="0">
                  <a:latin typeface="方正宋刻本秀楷_GBK" panose="02000000000000000000" charset="-122"/>
                  <a:ea typeface="方正宋刻本秀楷_GBK" panose="02000000000000000000" charset="-122"/>
                  <a:sym typeface="Arial" panose="020B0604020202020204" pitchFamily="34" charset="0"/>
                </a:rPr>
                <a:t>调（</a:t>
              </a:r>
              <a:r>
                <a:rPr lang="zh-CN" altLang="en-US" sz="2400" b="1" smtClean="0">
                  <a:solidFill>
                    <a:srgbClr val="C00000"/>
                  </a:solidFill>
                  <a:latin typeface="江西拙楷" panose="02010600040101010101" pitchFamily="2" charset="-122"/>
                  <a:ea typeface="江西拙楷" panose="02010600040101010101" pitchFamily="2" charset="-122"/>
                  <a:sym typeface="+mn-ea"/>
                </a:rPr>
                <a:t>人头税</a:t>
              </a:r>
              <a:r>
                <a:rPr lang="zh-CN" altLang="en-US" sz="2400" b="1" spc="225" smtClean="0">
                  <a:latin typeface="方正宋刻本秀楷_GBK" panose="02000000000000000000" charset="-122"/>
                  <a:ea typeface="方正宋刻本秀楷_GBK" panose="02000000000000000000" charset="-122"/>
                  <a:sym typeface="Arial" panose="020B0604020202020204" pitchFamily="34" charset="0"/>
                </a:rPr>
                <a:t>）：</a:t>
              </a:r>
              <a:r>
                <a:rPr lang="zh-CN" altLang="en-US" sz="2400" b="1" spc="225">
                  <a:latin typeface="方正宋刻本秀楷_GBK" panose="02000000000000000000" charset="-122"/>
                  <a:ea typeface="方正宋刻本秀楷_GBK" panose="02000000000000000000" charset="-122"/>
                  <a:sym typeface="Arial" panose="020B0604020202020204" pitchFamily="34" charset="0"/>
                </a:rPr>
                <a:t>帛或布</a:t>
              </a:r>
              <a:endParaRPr lang="zh-CN" altLang="en-US" sz="2400" b="1" spc="225">
                <a:latin typeface="方正宋刻本秀楷_GBK" panose="02000000000000000000" charset="-122"/>
                <a:ea typeface="方正宋刻本秀楷_GBK" panose="02000000000000000000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79095" y="2857500"/>
            <a:ext cx="166306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、影响：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0210" y="3493770"/>
            <a:ext cx="44888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①使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土地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制度和赋税制度结合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得更加紧密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。</a:t>
            </a:r>
            <a:endParaRPr lang="zh-CN" altLang="en-US" sz="2800" smtClean="0">
              <a:latin typeface="华文中宋" panose="02010600040101010101" pitchFamily="2" charset="-122"/>
              <a:ea typeface="华文中宋" panose="02010600040101010101" pitchFamily="2" charset="-122"/>
              <a:cs typeface="方正宋刻本秀楷_GBK" panose="02000000000000000000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5450" y="4446905"/>
            <a:ext cx="440880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②有利于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赋税收入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，恢复和发展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农业生产</a:t>
            </a: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方正宋刻本秀楷_GBK" panose="02000000000000000000" charset="-122"/>
                <a:sym typeface="+mn-ea"/>
              </a:rPr>
              <a:t>。</a:t>
            </a:r>
            <a:endParaRPr lang="zh-CN" altLang="en-US" sz="2800" smtClean="0">
              <a:latin typeface="华文中宋" panose="02010600040101010101" pitchFamily="2" charset="-122"/>
              <a:ea typeface="华文中宋" panose="02010600040101010101" pitchFamily="2" charset="-122"/>
              <a:cs typeface="方正宋刻本秀楷_GBK" panose="02000000000000000000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0" grpId="1"/>
      <p:bldP spid="18" grpId="0"/>
      <p:bldP spid="18" grpId="1"/>
      <p:bldP spid="4" grpId="0"/>
      <p:bldP spid="4" grpId="1"/>
      <p:bldP spid="24" grpId="0"/>
      <p:bldP spid="24" grpId="1"/>
      <p:bldP spid="25" grpId="0"/>
      <p:bldP spid="2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499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（二）唐初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租庸调制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208661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、基础：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、目的：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、对象：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、内容：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1922145" y="1546225"/>
            <a:ext cx="57905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国家向成年男子授田的均田制。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06870" y="1546225"/>
            <a:ext cx="37636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（受田不足比较普遍）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2145" y="2068195"/>
            <a:ext cx="7816215" cy="434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68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缓和阶级矛盾，保证财政收入，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巩固封建统治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810" y="3556635"/>
            <a:ext cx="776986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“租”：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成年男子每年向官府缴纳一定的谷物；“调”：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缴纳定量的绢和布；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“庸”：代役税。成年男子服役期间不去服徭的可以纳绢或布代役，称之为庸。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989570" y="3427730"/>
            <a:ext cx="4069080" cy="2745187"/>
            <a:chOff x="12582" y="6242"/>
            <a:chExt cx="6408" cy="3762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39091" b="23750"/>
            <a:stretch>
              <a:fillRect/>
            </a:stretch>
          </p:blipFill>
          <p:spPr>
            <a:xfrm>
              <a:off x="12582" y="6242"/>
              <a:ext cx="5941" cy="2899"/>
            </a:xfrm>
            <a:prstGeom prst="rect">
              <a:avLst/>
            </a:pr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2" name="文本框 72"/>
            <p:cNvSpPr txBox="1"/>
            <p:nvPr>
              <p:custDataLst>
                <p:tags r:id="rId6"/>
              </p:custDataLst>
            </p:nvPr>
          </p:nvSpPr>
          <p:spPr>
            <a:xfrm>
              <a:off x="13025" y="9373"/>
              <a:ext cx="5965" cy="6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/>
              <a:r>
                <a:rPr lang="zh-CN" altLang="en-US" sz="2400" b="1" spc="225" noProof="1"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Arial" panose="020B0604020202020204" pitchFamily="34" charset="0"/>
                </a:rPr>
                <a:t>庸：</a:t>
              </a:r>
              <a:r>
                <a:rPr lang="zh-CN" altLang="en-US" sz="2400" b="1" spc="225" noProof="1">
                  <a:solidFill>
                    <a:srgbClr val="C00000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  <a:sym typeface="Arial" panose="020B0604020202020204" pitchFamily="34" charset="0"/>
                </a:rPr>
                <a:t>用帛或布代徭役</a:t>
              </a:r>
              <a:endParaRPr lang="zh-CN" altLang="en-US" sz="2400" b="1" spc="225" noProof="1">
                <a:solidFill>
                  <a:srgbClr val="C00000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1922145" y="2503170"/>
            <a:ext cx="5678805" cy="54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针对21-59岁之间成年男子征收。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3" grpId="0"/>
      <p:bldP spid="3" grpId="1"/>
      <p:bldP spid="20" grpId="0"/>
      <p:bldP spid="20" grpId="1"/>
      <p:bldP spid="16" grpId="0"/>
      <p:bldP spid="16" grpId="1"/>
      <p:bldP spid="2" grpId="0"/>
      <p:bldP spid="2" grpId="1"/>
      <p:bldP spid="17" grpId="0"/>
      <p:bldP spid="17" grpId="1"/>
      <p:bldP spid="14" grpId="0"/>
      <p:bldP spid="1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7810" y="4032885"/>
            <a:ext cx="1168463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①改变了混乱的赋税，减轻了农民负担，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保障了政府税收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；</a:t>
            </a:r>
            <a:endParaRPr lang="zh-CN" altLang="en-US" sz="2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en-US" altLang="zh-CN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          </a:t>
            </a:r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②以庸代役保证农民有较充分的生产时间，有利于农业生产发展，也减轻了对农民的人身控制。</a:t>
            </a:r>
            <a:endParaRPr lang="zh-CN" altLang="en-US" sz="2800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499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（二）唐初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租庸调制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20866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、评价：</a:t>
            </a:r>
            <a:endParaRPr lang="en-US" altLang="zh-CN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3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9095" y="4032885"/>
            <a:ext cx="1617345" cy="60769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p>
            <a:pPr lvl="0" indent="0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积极：</a:t>
            </a:r>
            <a:endParaRPr lang="zh-CN" altLang="en-US" sz="2800" dirty="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7810" y="5622290"/>
            <a:ext cx="1168463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局限：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租庸调制的基础是均田制，一旦均田制遭到破坏，租庸调制就无法维持。</a:t>
            </a:r>
            <a:endParaRPr lang="zh-CN" altLang="en-US" sz="2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graphicFrame>
        <p:nvGraphicFramePr>
          <p:cNvPr id="18" name="Group 3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730" y="2051685"/>
          <a:ext cx="11351895" cy="19812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86815"/>
                <a:gridCol w="4408805"/>
                <a:gridCol w="3290570"/>
                <a:gridCol w="2465705"/>
              </a:tblGrid>
              <a:tr h="37782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男子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女子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奴婢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</a:tr>
              <a:tr h="49530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北魏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露田80亩+桑田20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亩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露田40亩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每三人一亩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</a:tr>
              <a:tr h="49530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隋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口分田80亩+世业田20亩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 rowSpan="2"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隋世祖即位后废止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 rowSpan="2"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废止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</a:tr>
              <a:tr h="495300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charset="0"/>
                        </a:rPr>
                        <a:t>唐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2800" u="none" strike="noStrike" cap="none" normalizeH="0" baseline="0">
                          <a:solidFill>
                            <a:srgbClr val="00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口分田80亩+永业田20亩</a:t>
                      </a:r>
                      <a:endParaRPr kumimoji="0" lang="zh-CN" sz="2800" u="none" strike="noStrike" cap="none" normalizeH="0" baseline="0">
                        <a:solidFill>
                          <a:srgbClr val="00000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63" marR="68563" marT="34281" marB="34281" vert="horz" anchor="ctr" horzOverflow="overflow"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011670" y="1443990"/>
            <a:ext cx="4850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注意：露田和口分田不得买卖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31" grpId="1" animBg="1"/>
      <p:bldP spid="2" grpId="0"/>
      <p:bldP spid="2" grpId="1"/>
      <p:bldP spid="22" grpId="0"/>
      <p:bldP spid="22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5452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（二）唐中期以后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两税法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565" y="1546225"/>
            <a:ext cx="11333480" cy="2319020"/>
          </a:xfrm>
          <a:prstGeom prst="rect">
            <a:avLst/>
          </a:prstGeom>
          <a:solidFill>
            <a:srgbClr val="F5ECEC"/>
          </a:solidFill>
          <a:ln w="28575" cmpd="sng">
            <a:noFill/>
            <a:prstDash val="sysDot"/>
          </a:ln>
        </p:spPr>
        <p:txBody>
          <a:bodyPr wrap="square" rtlCol="0" anchor="t">
            <a:noAutofit/>
          </a:bodyPr>
          <a:p>
            <a:pPr marL="0" indent="0" algn="l" fontAlgn="auto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唐玄宗天宝年间，人口不过891万户，免税的有350万户。安史之乱后，人口只剩下天宝年间的1/3，而免税户达到总户数的2/3。皇帝规定了更加高昂的税额，但这些税一部分要留在州政府，一部分交给了节度使。  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l" fontAlgn="auto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——据郭建龙《中央帝国的财政密码》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7587615" y="-71120"/>
            <a:ext cx="4474210" cy="1617345"/>
            <a:chOff x="-200957" y="3390704"/>
            <a:chExt cx="6292825" cy="2677795"/>
          </a:xfrm>
        </p:grpSpPr>
        <p:pic>
          <p:nvPicPr>
            <p:cNvPr id="66" name="图片 6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clrChange>
                <a:clrFrom>
                  <a:srgbClr val="FCFCFC">
                    <a:alpha val="100000"/>
                  </a:srgbClr>
                </a:clrFrom>
                <a:clrTo>
                  <a:srgbClr val="FCFCFC">
                    <a:alpha val="100000"/>
                    <a:alpha val="0"/>
                  </a:srgbClr>
                </a:clrTo>
              </a:clrChange>
            </a:blip>
            <a:srcRect r="26195"/>
            <a:stretch>
              <a:fillRect/>
            </a:stretch>
          </p:blipFill>
          <p:spPr>
            <a:xfrm>
              <a:off x="1995191" y="3390704"/>
              <a:ext cx="4096677" cy="2677795"/>
            </a:xfrm>
            <a:prstGeom prst="rect">
              <a:avLst/>
            </a:prstGeom>
          </p:spPr>
        </p:pic>
        <p:sp>
          <p:nvSpPr>
            <p:cNvPr id="67" name="对话气泡: 椭圆形 66"/>
            <p:cNvSpPr/>
            <p:nvPr>
              <p:custDataLst>
                <p:tags r:id="rId6"/>
              </p:custDataLst>
            </p:nvPr>
          </p:nvSpPr>
          <p:spPr>
            <a:xfrm>
              <a:off x="-200957" y="4059364"/>
              <a:ext cx="3733183" cy="1362553"/>
            </a:xfrm>
            <a:prstGeom prst="wedgeEllipseCallout">
              <a:avLst>
                <a:gd name="adj1" fmla="val 56207"/>
                <a:gd name="adj2" fmla="val 72698"/>
              </a:avLst>
            </a:prstGeom>
            <a:solidFill>
              <a:srgbClr val="AD6F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cs"/>
                </a:rPr>
                <a:t>呜呜，都收不到税税了！</a:t>
              </a: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56565" y="3967480"/>
            <a:ext cx="8442325" cy="521970"/>
          </a:xfrm>
          <a:prstGeom prst="rect">
            <a:avLst/>
          </a:prstGeom>
          <a:solidFill>
            <a:srgbClr val="C1919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思考：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为什么唐中期以后两税法会取代租庸调制呢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095" y="4489450"/>
            <a:ext cx="1171638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①安史之乱后，在籍户口大幅减少；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②土地兼并日益严重，均田制瓦解，租庸调制弊端突显，贫富分化加剧；</a:t>
            </a:r>
            <a:endParaRPr lang="en-US" altLang="zh-CN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③地方节度使势大，控制税收，征税体系混乱。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④唐政府的财政危机严重。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9" grpId="1" animBg="1"/>
      <p:bldP spid="11" grpId="0"/>
      <p:bldP spid="1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5452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（二）唐中期以后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两税法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2086610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、实行：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、内容：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1370" y="1546225"/>
            <a:ext cx="73463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780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年，唐政府废除租庸调制，改行两税法。</a:t>
            </a:r>
            <a:endParaRPr lang="zh-CN" altLang="en-US" sz="280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516745" y="0"/>
            <a:ext cx="2322830" cy="2396490"/>
            <a:chOff x="14987" y="0"/>
            <a:chExt cx="3658" cy="3774"/>
          </a:xfrm>
        </p:grpSpPr>
        <p:pic>
          <p:nvPicPr>
            <p:cNvPr id="105" name="图片 104"/>
            <p:cNvPicPr/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987" y="0"/>
              <a:ext cx="3335" cy="37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17777" y="664"/>
              <a:ext cx="869" cy="20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◎杨炎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79095" y="2521585"/>
            <a:ext cx="1105662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①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户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不分主户和客户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，以当时的居住地，编入户籍；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每户按人丁和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资产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缴纳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户税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（纳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钱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）， 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田亩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缴纳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地税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（米粟） 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charset="-122"/>
            </a:endParaRPr>
          </a:p>
          <a:p>
            <a:pPr>
              <a:lnSpc>
                <a:spcPct val="120000"/>
              </a:lnSpc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取消租庸调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一切杂税、杂役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charset="-122"/>
            </a:endParaRPr>
          </a:p>
          <a:p>
            <a:pPr>
              <a:lnSpc>
                <a:spcPct val="120000"/>
              </a:lnSpc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一年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分夏季和秋季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两次纳税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charset="-122"/>
            </a:endParaRPr>
          </a:p>
          <a:p>
            <a:pPr>
              <a:lnSpc>
                <a:spcPct val="120000"/>
              </a:lnSpc>
              <a:buFontTx/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⑤中央根据财政支出定出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总税额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黑体" panose="02010609060101010101" charset="-122"/>
              </a:rPr>
              <a:t>，分配到各地征收；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charset="-122"/>
            </a:endParaRPr>
          </a:p>
          <a:p>
            <a:pPr>
              <a:lnSpc>
                <a:spcPct val="120000"/>
              </a:lnSpc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贵族、官僚、商人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都要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交税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黑体" panose="02010609060101010101" charset="-122"/>
            </a:endParaRPr>
          </a:p>
        </p:txBody>
      </p:sp>
      <p:sp>
        <p:nvSpPr>
          <p:cNvPr id="12" name="矩形标注 11"/>
          <p:cNvSpPr/>
          <p:nvPr/>
        </p:nvSpPr>
        <p:spPr>
          <a:xfrm>
            <a:off x="2074545" y="2072640"/>
            <a:ext cx="1268095" cy="453390"/>
          </a:xfrm>
          <a:prstGeom prst="wedgeRectCallout">
            <a:avLst>
              <a:gd name="adj1" fmla="val -19153"/>
              <a:gd name="adj2" fmla="val 80945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土著户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矩形标注 13"/>
          <p:cNvSpPr/>
          <p:nvPr/>
        </p:nvSpPr>
        <p:spPr>
          <a:xfrm>
            <a:off x="3403600" y="2068195"/>
            <a:ext cx="1320800" cy="453390"/>
          </a:xfrm>
          <a:prstGeom prst="wedgeRectCallout">
            <a:avLst>
              <a:gd name="adj1" fmla="val -46976"/>
              <a:gd name="adj2" fmla="val 9146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外来户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7747635" y="4126865"/>
            <a:ext cx="2640965" cy="488315"/>
          </a:xfrm>
          <a:prstGeom prst="wedgeRectCallout">
            <a:avLst>
              <a:gd name="adj1" fmla="val -46976"/>
              <a:gd name="adj2" fmla="val 9146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“量出以制入”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" grpId="0"/>
      <p:bldP spid="2" grpId="1"/>
      <p:bldP spid="9" grpId="0"/>
      <p:bldP spid="9" grpId="1"/>
      <p:bldP spid="12" grpId="0" animBg="1"/>
      <p:bldP spid="12" grpId="1" animBg="1"/>
      <p:bldP spid="14" grpId="0" animBg="1"/>
      <p:bldP spid="14" grpId="1" animBg="1"/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5452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（二）唐中期以后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两税法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20866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、影响：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915" y="2578735"/>
            <a:ext cx="1168463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简化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税收名目，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统一了税制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；</a:t>
            </a:r>
            <a:endParaRPr lang="zh-CN" altLang="en-US" sz="280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扩大了收税对象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保证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国家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财政收入；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改变了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自战国以来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以人丁为主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的赋役制度，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减轻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政府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对农民的人身控制；</a:t>
            </a:r>
            <a:endParaRPr lang="zh-CN" altLang="en-US" sz="2800">
              <a:solidFill>
                <a:srgbClr val="FF0000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④</a:t>
            </a:r>
            <a:r>
              <a:rPr lang="en-US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户税</a:t>
            </a:r>
            <a:r>
              <a:rPr lang="en-US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纳钱</a:t>
            </a:r>
            <a:r>
              <a:rPr lang="en-US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，地税交实物，加速了</a:t>
            </a:r>
            <a:r>
              <a:rPr lang="en-US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商品经济</a:t>
            </a:r>
            <a:r>
              <a:rPr lang="en-US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的发展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；</a:t>
            </a:r>
            <a:endParaRPr lang="zh-CN" altLang="en-US" sz="2800">
              <a:effectLst/>
              <a:latin typeface="华文中宋" panose="02010600040101010101" pitchFamily="2" charset="-122"/>
              <a:ea typeface="华文中宋" panose="02010600040101010101" pitchFamily="2" charset="-122"/>
              <a:sym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⑤有利于从制度上避免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官吏乱摊派</a:t>
            </a:r>
            <a:r>
              <a:rPr lang="zh-CN" altLang="en-US" sz="2800">
                <a:effectLst/>
                <a:latin typeface="华文中宋" panose="02010600040101010101" pitchFamily="2" charset="-122"/>
                <a:ea typeface="华文中宋" panose="02010600040101010101" pitchFamily="2" charset="-122"/>
                <a:sym typeface="黑体" panose="02010609060101010101" charset="-122"/>
              </a:rPr>
              <a:t>的可能。</a:t>
            </a:r>
            <a:endParaRPr lang="zh-CN" altLang="en-US" sz="2800">
              <a:effectLst/>
              <a:latin typeface="华文中宋" panose="02010600040101010101" pitchFamily="2" charset="-122"/>
              <a:ea typeface="华文中宋" panose="02010600040101010101" pitchFamily="2" charset="-122"/>
              <a:sym typeface="黑体" panose="02010609060101010101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8825" y="339090"/>
            <a:ext cx="6181725" cy="2051685"/>
          </a:xfrm>
          <a:prstGeom prst="rect">
            <a:avLst/>
          </a:prstGeom>
          <a:effectLst/>
        </p:spPr>
      </p:pic>
      <p:sp>
        <p:nvSpPr>
          <p:cNvPr id="4" name="文本框 3"/>
          <p:cNvSpPr txBox="1"/>
          <p:nvPr/>
        </p:nvSpPr>
        <p:spPr>
          <a:xfrm>
            <a:off x="164465" y="1971040"/>
            <a:ext cx="20866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）积极：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4" grpId="0"/>
      <p:bldP spid="4" grpId="1"/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4465" y="922020"/>
            <a:ext cx="5452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（二）唐中期以后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——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两税法</a:t>
            </a:r>
            <a:endParaRPr lang="zh-CN" altLang="en-US" sz="2800" b="1" smtClean="0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79095" y="1443990"/>
            <a:ext cx="20866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、影响：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465" y="1971040"/>
            <a:ext cx="20866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）局限：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96000" y="109855"/>
            <a:ext cx="6795770" cy="2378710"/>
            <a:chOff x="9600" y="451"/>
            <a:chExt cx="10702" cy="3746"/>
          </a:xfrm>
        </p:grpSpPr>
        <p:pic>
          <p:nvPicPr>
            <p:cNvPr id="100" name="图片 99"/>
            <p:cNvPicPr/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b="48249"/>
            <a:stretch>
              <a:fillRect/>
            </a:stretch>
          </p:blipFill>
          <p:spPr>
            <a:xfrm flipH="1">
              <a:off x="15020" y="451"/>
              <a:ext cx="5282" cy="37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圆角矩形标注 14"/>
            <p:cNvSpPr/>
            <p:nvPr/>
          </p:nvSpPr>
          <p:spPr>
            <a:xfrm>
              <a:off x="9600" y="914"/>
              <a:ext cx="6159" cy="1489"/>
            </a:xfrm>
            <a:prstGeom prst="wedgeRoundRectCallout">
              <a:avLst>
                <a:gd name="adj1" fmla="val 66620"/>
                <a:gd name="adj2" fmla="val -33"/>
                <a:gd name="adj3" fmla="val 16667"/>
              </a:avLst>
            </a:prstGeom>
            <a:solidFill>
              <a:srgbClr val="AD6F6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</a:rPr>
                <a:t>地越来越少，税越来越多，这日子没法过了！</a:t>
              </a:r>
              <a:endParaRPr lang="zh-CN" altLang="en-US" sz="28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2580" y="2578735"/>
            <a:ext cx="1154366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defRPr/>
            </a:pPr>
            <a:r>
              <a:rPr lang="zh-CN" altLang="en-US" sz="28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80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：唐后期土地兼并越来越严重，大地主隐瞒财产转嫁赋税现象增多，政府为保证财政又增加捐税，农民负担更加沉重。</a:t>
            </a:r>
            <a:endParaRPr lang="zh-CN" altLang="en-US" sz="28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810" y="3524885"/>
            <a:ext cx="11684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：私家无钱炉，平地无铜山。胡为秋夏税，岁岁输铜钱。钱力日已重，农力日已殚。贱粜粟与麦，贱贸丝与绵。岁暮衣食尽，焉得无饥寒。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白居易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赠友五首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7"/>
          <p:cNvSpPr txBox="1"/>
          <p:nvPr>
            <p:custDataLst>
              <p:tags r:id="rId4"/>
            </p:custDataLst>
          </p:nvPr>
        </p:nvSpPr>
        <p:spPr>
          <a:xfrm>
            <a:off x="257810" y="4666615"/>
            <a:ext cx="1206881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①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两税法并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未能遏制土地兼并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，唐后期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土地兼并</a:t>
            </a:r>
            <a:r>
              <a:rPr 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更加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严重</a:t>
            </a:r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；</a:t>
            </a:r>
            <a:endParaRPr lang="zh-CN"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②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地主隐瞒财产转嫁赋税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，政府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增加捐税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</a:t>
            </a:r>
            <a:r>
              <a:rPr 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加重</a:t>
            </a:r>
            <a:r>
              <a:rPr lang="zh-CN"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农民</a:t>
            </a:r>
            <a:r>
              <a:rPr lang="zh-CN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负担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，社会</a:t>
            </a:r>
            <a:r>
              <a:rPr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矛盾加剧</a:t>
            </a:r>
            <a:r>
              <a:rPr sz="280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。</a:t>
            </a:r>
            <a:endParaRPr sz="280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缴纳货币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造成对百姓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二次剥削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，没有考虑民间疾苦。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4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F1E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937260"/>
          <a:ext cx="11370310" cy="513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149215"/>
                <a:gridCol w="5382895"/>
              </a:tblGrid>
              <a:tr h="457200">
                <a:tc row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  <a:cs typeface="华文中宋" panose="02010600040101010101" pitchFamily="2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  <a:cs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6517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唐代辟召制度的监督</a:t>
                      </a:r>
                      <a:endParaRPr lang="zh-CN" altLang="en-US" sz="2400" b="0" ker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2018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全国Ⅱ卷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唐三省六部制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湖南卷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均田制、唐代税制改革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天津卷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两税法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历代户籍制度演变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科举制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广东卷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三省六部制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2022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湖南卷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选官制度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 </a:t>
                      </a:r>
                      <a:endParaRPr lang="en-US" altLang="zh-CN" sz="2400" b="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2022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浙江卷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君主专制加强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2021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江苏卷</a:t>
                      </a:r>
                      <a:r>
                        <a:rPr lang="en-US" altLang="zh-CN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科举制</a:t>
                      </a:r>
                      <a:endParaRPr lang="zh-CN" altLang="en-US" sz="2400" b="0" dirty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Arial" panose="020B060402020202020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2021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浙江卷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/>
                        </a:rPr>
                        <a:t>隋唐三省六部制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0645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13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233805" y="5612130"/>
            <a:ext cx="106191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注意制度变化出现的原因、特点、影响等，题目形式灵活多样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,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有图表、图片等</a:t>
            </a:r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,</a:t>
            </a:r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且以考查主干知识为主，选择题、材料题均有考查可能。</a:t>
            </a:r>
            <a:endParaRPr lang="zh-CN" altLang="en-US" sz="24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0460" y="4710430"/>
            <a:ext cx="106089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政治制度上，对于三省六部制、科举制、九品中正制依然是命题的热点；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经济制度上，对于赋税制度如租庸调制、两税法以及土地制度考查较为频繁。</a:t>
            </a:r>
            <a:endParaRPr lang="zh-CN" altLang="en-US" sz="24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2585" y="951865"/>
            <a:ext cx="753745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对比强化：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两税法对比租庸调制的变化与创新</a:t>
            </a:r>
            <a:endParaRPr lang="zh-CN" altLang="en-US" sz="2800" b="1" spc="30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379095" y="1605915"/>
          <a:ext cx="11465560" cy="485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110"/>
                <a:gridCol w="4343400"/>
                <a:gridCol w="2686050"/>
                <a:gridCol w="3429000"/>
              </a:tblGrid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征税标准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（租庸调制）以“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人丁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”为本，不论土地、财产的多少，都要按丁交纳同等数量的绢、粟。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（两税法）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“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唯以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资产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为宗，不以丁身为本。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”</a:t>
                      </a:r>
                      <a:endParaRPr lang="en-US" altLang="zh-CN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征税内容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（租庸调制）纳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粮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为租；纳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布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为调；纳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布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代役为庸</a:t>
                      </a:r>
                      <a:endParaRPr lang="zh-CN" altLang="en-US" sz="2400" b="0"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（两税法）户税按户等高低征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钱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，地税按亩缴纳谷物。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274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税收种类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（两税法）每户缴纳户税和地税，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取消租庸调和一切杂税、杂役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。一年分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夏季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和</a:t>
                      </a:r>
                      <a:r>
                        <a:rPr lang="zh-CN" altLang="en-US" sz="2400" b="0">
                          <a:solidFill>
                            <a:srgbClr val="C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秋季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两次纳税。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515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7F1E1C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人身控制</a:t>
                      </a:r>
                      <a:endParaRPr lang="zh-CN" altLang="en-US" sz="2800" b="1">
                        <a:solidFill>
                          <a:srgbClr val="7F1E1C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（租庸调制）</a:t>
                      </a:r>
                      <a:r>
                        <a:rPr lang="en-US" altLang="zh-CN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“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以庸代役</a:t>
                      </a:r>
                      <a:r>
                        <a:rPr lang="en-US" altLang="zh-CN" sz="2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微软雅黑" panose="020B0503020204020204" charset="-122"/>
                        </a:rPr>
                        <a:t>”</a:t>
                      </a:r>
                      <a:endParaRPr lang="en-US" altLang="zh-CN" sz="2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en-US" altLang="zh-CN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（两税法）</a:t>
                      </a:r>
                      <a:r>
                        <a:rPr lang="zh-CN" altLang="en-US" sz="24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取消</a:t>
                      </a:r>
                      <a:r>
                        <a:rPr lang="zh-CN" altLang="en-US" sz="2400" b="0">
                          <a:latin typeface="楷体" panose="02010609060101010101" charset="-122"/>
                          <a:ea typeface="楷体" panose="02010609060101010101" charset="-122"/>
                          <a:sym typeface="微软雅黑" panose="020B0503020204020204" charset="-122"/>
                        </a:rPr>
                        <a:t>租庸调和一切杂役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微软雅黑" panose="020B0503020204020204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526145" y="1696085"/>
            <a:ext cx="3107055" cy="95313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>
              <a:buSz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以人丁为主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以财产为主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25510" y="2867025"/>
            <a:ext cx="3107690" cy="95313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p>
            <a:pPr>
              <a:buSz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实物地租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→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rPr>
              <a:t>货币地租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25510" y="4167505"/>
            <a:ext cx="310705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税收种类简化，时间固定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25510" y="5391785"/>
            <a:ext cx="3107690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>
              <a:buSz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政府对农民的人身控制减弱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animBg="1"/>
      <p:bldP spid="6" grpId="1" animBg="1"/>
      <p:bldP spid="9" grpId="0" animBg="1"/>
      <p:bldP spid="9" grpId="1" animBg="1"/>
      <p:bldP spid="10" grpId="0" bldLvl="0" animBg="1"/>
      <p:bldP spid="10" grpId="1" animBg="1"/>
      <p:bldP spid="11" grpId="0" animBg="1"/>
      <p:bldP spid="11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62585" y="951865"/>
            <a:ext cx="4627880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总结提升：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赋税制度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的演变</a:t>
            </a:r>
            <a:endParaRPr lang="zh-CN" altLang="en-US" sz="2800" b="1" spc="300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graphicFrame>
        <p:nvGraphicFramePr>
          <p:cNvPr id="15" name="Group 46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79095" y="1605915"/>
          <a:ext cx="11404600" cy="391287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69745"/>
                <a:gridCol w="2152650"/>
                <a:gridCol w="3415030"/>
                <a:gridCol w="4067175"/>
              </a:tblGrid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时间</a:t>
                      </a: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赋税制度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+mn-cs"/>
                        </a:rPr>
                        <a:t>标准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华文仿宋" panose="02010600040101010101" charset="-122"/>
                          <a:ea typeface="华文仿宋" panose="02010600040101010101" charset="-122"/>
                          <a:cs typeface="Courier New" panose="02070309020205020404" pitchFamily="49" charset="0"/>
                        </a:rPr>
                        <a:t>趋势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魏晋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5"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800" b="1" smtClean="0">
                        <a:latin typeface="华文仿宋" panose="02010600040101010101" charset="-122"/>
                        <a:ea typeface="华文仿宋" panose="02010600040101010101" charset="-122"/>
                        <a:sym typeface="+mn-ea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唐初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68580" marR="68580" marT="0" marB="0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唐中期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68580" marR="68580" marT="0" marB="0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明代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68580" marR="68580" marT="0" marB="0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</a:tcPr>
                </a:tc>
              </a:tr>
              <a:tr h="652145"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华文仿宋" panose="02010600040101010101" charset="-122"/>
                          <a:ea typeface="华文仿宋" panose="02010600040101010101" charset="-122"/>
                        </a:rPr>
                        <a:t>清初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仿宋" panose="02010600040101010101" charset="-122"/>
                        <a:ea typeface="华文仿宋" panose="02010600040101010101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 marL="68580" marR="68580" marT="0" marB="0" anchor="ctr" horzOverflow="overflow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41684" y="2433076"/>
            <a:ext cx="1676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租调制</a:t>
            </a:r>
            <a:endParaRPr lang="zh-CN" altLang="zh-CN" sz="28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63209" y="2367134"/>
            <a:ext cx="274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华文仿宋" panose="02010600040101010101" charset="-122"/>
                <a:ea typeface="华文仿宋" panose="02010600040101010101" charset="-122"/>
              </a:rPr>
              <a:t>按户征粮纳绢</a:t>
            </a:r>
            <a:endParaRPr lang="zh-CN" altLang="en-US" sz="2800" b="1"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98784" y="3039745"/>
            <a:ext cx="2362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租庸调制</a:t>
            </a:r>
            <a:endParaRPr lang="zh-CN" altLang="zh-CN" sz="28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79784" y="3666930"/>
            <a:ext cx="1600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两税法</a:t>
            </a:r>
            <a:endParaRPr lang="zh-CN" altLang="zh-CN" sz="28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151184" y="4264685"/>
            <a:ext cx="205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一条鞭法</a:t>
            </a:r>
            <a:endParaRPr lang="zh-CN" altLang="zh-CN" sz="28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74984" y="4950850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</a:rPr>
              <a:t>摊丁入亩</a:t>
            </a:r>
            <a:endParaRPr lang="zh-CN" altLang="zh-CN" sz="28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4400" y="2974658"/>
            <a:ext cx="2667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smtClean="0">
                <a:latin typeface="华文仿宋" panose="02010600040101010101" charset="-122"/>
                <a:ea typeface="华文仿宋" panose="02010600040101010101" charset="-122"/>
              </a:rPr>
              <a:t>可以</a:t>
            </a:r>
            <a:r>
              <a:rPr lang="zh-CN" altLang="en-US" sz="2800" b="1">
                <a:latin typeface="华文仿宋" panose="02010600040101010101" charset="-122"/>
                <a:ea typeface="华文仿宋" panose="02010600040101010101" charset="-122"/>
              </a:rPr>
              <a:t>庸</a:t>
            </a:r>
            <a:r>
              <a:rPr lang="zh-CN" altLang="en-US" sz="2800" b="1" smtClean="0">
                <a:latin typeface="华文仿宋" panose="02010600040101010101" charset="-122"/>
                <a:ea typeface="华文仿宋" panose="02010600040101010101" charset="-122"/>
              </a:rPr>
              <a:t>代</a:t>
            </a:r>
            <a:r>
              <a:rPr lang="zh-CN" altLang="en-US" sz="2800" b="1">
                <a:latin typeface="华文仿宋" panose="02010600040101010101" charset="-122"/>
                <a:ea typeface="华文仿宋" panose="02010600040101010101" charset="-122"/>
              </a:rPr>
              <a:t>役</a:t>
            </a:r>
            <a:endParaRPr lang="zh-CN" altLang="en-US" sz="2800" b="1"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305300" y="366693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smtClean="0">
                <a:latin typeface="华文仿宋" panose="02010600040101010101" charset="-122"/>
                <a:ea typeface="华文仿宋" panose="02010600040101010101" charset="-122"/>
              </a:rPr>
              <a:t>按土地和财产收税</a:t>
            </a:r>
            <a:endParaRPr lang="zh-CN" altLang="en-US" sz="2800" b="1"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86300" y="4912897"/>
            <a:ext cx="2590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华文仿宋" panose="02010600040101010101" charset="-122"/>
                <a:ea typeface="华文仿宋" panose="02010600040101010101" charset="-122"/>
              </a:rPr>
              <a:t>取消人头税</a:t>
            </a:r>
            <a:endParaRPr lang="zh-CN" altLang="en-US" sz="2800" b="1"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6300" y="4264685"/>
            <a:ext cx="274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华文仿宋" panose="02010600040101010101" charset="-122"/>
                <a:ea typeface="华文仿宋" panose="02010600040101010101" charset="-122"/>
              </a:rPr>
              <a:t>按亩征收银两</a:t>
            </a:r>
            <a:endParaRPr lang="zh-CN" altLang="en-US" sz="2800" b="1">
              <a:latin typeface="华文仿宋" panose="02010600040101010101" charset="-122"/>
              <a:ea typeface="华文仿宋" panose="02010600040101010101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54620" y="2217420"/>
            <a:ext cx="43230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①以</a:t>
            </a: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人丁为主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到</a:t>
            </a: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以土地财产为主</a:t>
            </a:r>
            <a:endParaRPr lang="zh-CN" altLang="zh-CN" sz="2800" b="1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2220" y="4912995"/>
            <a:ext cx="36506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④人身控制</a:t>
            </a:r>
            <a:r>
              <a:rPr lang="zh-CN" altLang="en-US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逐渐</a:t>
            </a: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松驰</a:t>
            </a:r>
            <a:endParaRPr lang="zh-CN" altLang="zh-CN" sz="2800" b="1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4620" y="3842385"/>
            <a:ext cx="41998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③税目总类由繁杂向简单转变</a:t>
            </a:r>
            <a:endParaRPr lang="zh-CN" altLang="zh-CN" sz="2800" b="1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54620" y="3170555"/>
            <a:ext cx="41998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2800" b="1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②赋税内容由实物到货币</a:t>
            </a:r>
            <a:endParaRPr lang="zh-CN" altLang="zh-CN" sz="2800" b="1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19785"/>
            <a:ext cx="1147445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8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、北朝时均田法令规定奴婢和耕牛均可授田。到了隋代奴婢授田受到限制，耕牛授田逐步取消，唐代则奴婢及耕牛均不得授田，妇女也不得授田。这从侧面反映了隋唐时期</a:t>
            </a: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　　</a:t>
            </a: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en-US" altLang="zh-CN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、奴婢现象已经不复存在</a:t>
            </a: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B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、男耕女织生产模式初步形成</a:t>
            </a:r>
            <a:endParaRPr lang="zh-CN" alt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、儒学复兴影响均田法令</a:t>
            </a: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D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、人口增加政府田亩不足分配</a:t>
            </a:r>
            <a:endParaRPr lang="zh-CN" alt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10870565" y="2112645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730" y="3558540"/>
            <a:ext cx="11403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</a:t>
            </a:r>
            <a:r>
              <a:rPr lang="zh-CN" altLang="en-US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、唐朝后期推行两税法：所有民户在现居地登记根据资产情况定户等，按户等高低交纳赋税。“户无主客，以见居为簿；人无丁中，以贫富为差“不居处而行商者，在所郡县税三十之一”。这一政策</a:t>
            </a:r>
            <a:r>
              <a:rPr lang="en-US" altLang="zh-CN" sz="2400" kern="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    )</a:t>
            </a:r>
            <a:endParaRPr lang="en-US" altLang="zh-CN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、放松了国家对劳动力的人身控制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B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、导致了唐代藩镇割据局面的形成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、税制更加繁复增加了农民的负担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D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、巩固了封建国家的土地所有制度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0870565" y="5048885"/>
            <a:ext cx="1071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7" grpId="0"/>
      <p:bldP spid="7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三、赋役制度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819785"/>
            <a:ext cx="11308715" cy="4887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10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（2023·天津高考·3）</a:t>
            </a: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唐朝租庸调制和两税法情况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sz="2400" kern="1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上表反映了（　　）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A．减轻部分农民的负担               B．保证农民的生产时间</a:t>
            </a:r>
            <a:endParaRPr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C．强化农民的人身依附               D．增加政府的算赋收入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379095" y="1597660"/>
          <a:ext cx="11072495" cy="2468880"/>
        </p:xfrm>
        <a:graphic>
          <a:graphicData uri="http://schemas.openxmlformats.org/drawingml/2006/table">
            <a:tbl>
              <a:tblPr/>
              <a:tblGrid>
                <a:gridCol w="2767965"/>
                <a:gridCol w="2764790"/>
                <a:gridCol w="2771775"/>
                <a:gridCol w="2767965"/>
              </a:tblGrid>
              <a:tr h="411480">
                <a:tc gridSpan="2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租庸调制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两税法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授田数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税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授田数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税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40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40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30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30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1．5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1．0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10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2．0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10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0">
                          <a:latin typeface="楷体_GB2312" charset="0"/>
                          <a:cs typeface="楷体_GB2312" charset="0"/>
                        </a:rPr>
                        <a:t>0．5</a:t>
                      </a:r>
                      <a:endParaRPr lang="en-US" altLang="en-US" sz="2400" b="0">
                        <a:latin typeface="楷体_GB2312" charset="0"/>
                        <a:ea typeface="楷体_GB2312" charset="0"/>
                        <a:cs typeface="楷体_GB2312" charset="0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988550" y="4220210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085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课堂总结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0" y="819785"/>
            <a:ext cx="597789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隋唐时期制度的变化和创新表现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645" y="1358265"/>
            <a:ext cx="11607800" cy="5259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）中央官制的变化: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中央官制实行三省六部制，从而取代了秦汉以来的三公九卿制，中央机构更加成熟完善，为后世朝代所沿用。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）选官制度的变化: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科举制取代了魏晋以来的九品中正制，各阶层知识分子，特别是庶族地主的参政，扩大了封建政权的基础，极大地改变了秦汉至南北朝时期豪强地主垄断政权的局面。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）土地制度的变化: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在生产力发展的基础上，土地制度发生了重大变化，即均田制崩溃，土地兼并严重，地主庄园经济发展。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）赋税制度的变化:</a:t>
            </a:r>
            <a:r>
              <a:rPr lang="en-US" altLang="zh-CN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从租庸调制到两税法的变化，符合土地集中和贫富分化的社会现实。这一变化，不仅是唐代赋税制度的改革，也是从汉代以来征税由重人口、轻田产转变为轻人口、重田产的分水岭。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09575" y="3194685"/>
            <a:ext cx="11454130" cy="248920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唐前期，科举中制举科目以文辞科和儒学科居多，策问针对性不强；唐中后期则以政事科为主，策问的题材包括藩镇割据、军费开支、财政税收、土地兼并、边疆关系、吏治铨选等重大问题。导致这一变化的主要原因是（</a:t>
            </a:r>
            <a:r>
              <a:rPr lang="en-US" alt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．经世致用思潮的推动</a:t>
            </a: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B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．国家政治形势的变动</a:t>
            </a:r>
            <a:endParaRPr 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．门阀士族势力的衰落</a:t>
            </a:r>
            <a:r>
              <a:rPr lang="en-US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D</a:t>
            </a:r>
            <a:r>
              <a:rPr lang="zh-CN" sz="24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．科举考试程序的改革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085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969645"/>
            <a:ext cx="11405235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、(2016·全国Ⅱ卷)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两汉实行州郡推荐、朝廷考试任用的察举制;经魏晋九品中正制,至隋唐演变为自由投考、差额录用的科举制。科举制更有利于(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)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A.选拔最优秀的官吏	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B.鉴别官员道德水平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C.排除世家子弟入仕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      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D.提升社会文化水平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55300" y="1626235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17530" y="4866005"/>
            <a:ext cx="1224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085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当堂检测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894715"/>
            <a:ext cx="1168400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30000"/>
              </a:lnSpc>
            </a:pPr>
            <a:r>
              <a:rPr lang="en-US"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《唐律疏议》第一篇《名例律》中的“八议”完全是照抄《周礼·秋官·小司寇》的“八辟”，第四篇《户婚律》中的“七出三不去”则是《大戴礼记·本命》中“七去三不去”的翻版。这</a:t>
            </a:r>
            <a:r>
              <a:rPr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   ）</a:t>
            </a:r>
            <a:endParaRPr sz="2400">
              <a:ln>
                <a:noFill/>
              </a:ln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 err="1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A．传承了儒家的民本思想             </a:t>
            </a:r>
            <a:r>
              <a:rPr lang="en-US"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sz="2400" err="1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B．具有一定的形式主义倾向</a:t>
            </a:r>
            <a:endParaRPr sz="2400">
              <a:ln>
                <a:noFill/>
              </a:ln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fontAlgn="auto">
              <a:lnSpc>
                <a:spcPct val="130000"/>
              </a:lnSpc>
            </a:pPr>
            <a:r>
              <a:rPr sz="2400" err="1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C．体现了礼法结合的特征             </a:t>
            </a:r>
            <a:r>
              <a:rPr lang="en-US" sz="240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sz="2400" err="1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D．彰显了古代法律的延续性</a:t>
            </a:r>
            <a:endParaRPr lang="zh-CN" altLang="en-US" sz="2400" err="1">
              <a:ln>
                <a:noFill/>
              </a:ln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55300" y="1815465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3383915"/>
            <a:ext cx="11594465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、隋至唐朝初年实行的府兵制，规定府兵出征时自备武器、粮食等，与农民一样分得田地。到开元年间，府兵制被由国家招募丁男当兵、供给衣食的募兵制所取代。出现这一变化的原因是（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．自耕农土地增加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．国家财政收入增加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．均田制遭到破坏         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．藩镇割据逐渐严重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08335" y="4664075"/>
            <a:ext cx="7067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7F1E1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8052435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阶段特征：隋唐时期（公元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581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公元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907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57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13684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思想文化上：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中外关系上：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7810" y="894080"/>
            <a:ext cx="115824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            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统一多民族封建国家继续发展，国家统一，政治清明，疆域辽阔，社会稳定；三省六部制、科举制进一步完善；唐朝中后期的藩镇割据削弱了唐朝的统治，最终形成五代十国分裂局面。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2277745"/>
            <a:ext cx="1167384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           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封建经济继续发展，呈现繁荣局面；经济重心进一步南移；陆上和海上丝绸之路繁荣，对外贸易繁荣；重农抑商政策松动；土地和赋役制度调整：由魏晋时期的租调制到唐朝的租庸调制和两税法。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8460" y="3661410"/>
            <a:ext cx="1156462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繁" panose="02000000000000000000" charset="-122"/>
                <a:sym typeface="+mn-ea"/>
              </a:rPr>
              <a:t>                  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繁" panose="02000000000000000000" charset="-122"/>
                <a:sym typeface="+mn-ea"/>
              </a:rPr>
              <a:t>三教合一、三教并行，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微软雅黑" panose="020B0503020204020204" charset="-122"/>
                <a:sym typeface="+mn-ea"/>
              </a:rPr>
              <a:t>儒学正统地位受挑战，儒学复兴运动兴起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繁" panose="02000000000000000000" charset="-122"/>
                <a:sym typeface="+mn-ea"/>
              </a:rPr>
              <a:t>；中华文化全面繁荣、世界领先，形成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繁" panose="02000000000000000000" charset="-122"/>
                <a:sym typeface="+mn-ea"/>
              </a:rPr>
              <a:t>以中国为中心的中华文化圈，中外文化交流频繁。</a:t>
            </a:r>
            <a:endParaRPr lang="zh-CN" altLang="en-US" sz="280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方正粗黑宋简繁" panose="020000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94280" y="4973955"/>
            <a:ext cx="88404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粗黑宋简繁" panose="02000000000000000000" charset="-122"/>
                <a:sym typeface="+mn-ea"/>
              </a:rPr>
              <a:t>民族政策开明，统一多民族国家进一步巩固和发展；</a:t>
            </a:r>
            <a:endParaRPr lang="zh-CN" altLang="en-US" sz="280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方正粗黑宋简繁" panose="020000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730" y="5588635"/>
            <a:ext cx="11812270" cy="881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3080"/>
              </a:lnSpc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                  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交通发达，海陆并举；实行比较开放的对外政策，中外经济文化交流频繁。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3485" y="6336030"/>
            <a:ext cx="979297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总体特征：封建社会成熟繁荣，统一多民族国家进一步发展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989965"/>
            <a:ext cx="5664835" cy="521970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知识回顾：中国古代历代选官制度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379054" y="1682413"/>
            <a:ext cx="539115" cy="1814830"/>
          </a:xfrm>
          <a:prstGeom prst="rect">
            <a:avLst/>
          </a:prstGeom>
          <a:noFill/>
          <a:ln w="12700" cmpd="sng">
            <a:solidFill>
              <a:srgbClr val="7F1E1C"/>
            </a:solidFill>
            <a:prstDash val="solid"/>
          </a:ln>
        </p:spPr>
        <p:txBody>
          <a:bodyPr wrap="none" lIns="91440" tIns="45720" rIns="91440" bIns="45720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选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官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制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度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379054" y="4359573"/>
            <a:ext cx="539115" cy="1814830"/>
          </a:xfrm>
          <a:prstGeom prst="rect">
            <a:avLst/>
          </a:prstGeom>
          <a:noFill/>
          <a:ln w="12700" cmpd="sng">
            <a:solidFill>
              <a:srgbClr val="7F1E1C"/>
            </a:solidFill>
            <a:prstDash val="solid"/>
          </a:ln>
        </p:spPr>
        <p:txBody>
          <a:bodyPr wrap="none" lIns="91440" tIns="45720" rIns="91440" bIns="45720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依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据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标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准</a:t>
            </a:r>
            <a:endParaRPr lang="zh-CN" altLang="en-US" sz="2800" b="1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79095" y="3587115"/>
            <a:ext cx="11562080" cy="1109980"/>
            <a:chOff x="597" y="5649"/>
            <a:chExt cx="18208" cy="1748"/>
          </a:xfrm>
        </p:grpSpPr>
        <p:grpSp>
          <p:nvGrpSpPr>
            <p:cNvPr id="3" name="Group 49"/>
            <p:cNvGrpSpPr/>
            <p:nvPr/>
          </p:nvGrpSpPr>
          <p:grpSpPr>
            <a:xfrm>
              <a:off x="597" y="5649"/>
              <a:ext cx="17901" cy="650"/>
              <a:chOff x="0" y="-52"/>
              <a:chExt cx="7924275" cy="309240"/>
            </a:xfrm>
          </p:grpSpPr>
          <p:sp>
            <p:nvSpPr>
              <p:cNvPr id="6" name="矩形 4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924275" cy="309188"/>
              </a:xfrm>
              <a:prstGeom prst="rect">
                <a:avLst/>
              </a:prstGeom>
              <a:solidFill>
                <a:srgbClr val="7F1E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" name="燕尾形 50"/>
              <p:cNvSpPr>
                <a:spLocks noChangeArrowheads="1"/>
              </p:cNvSpPr>
              <p:nvPr/>
            </p:nvSpPr>
            <p:spPr bwMode="auto">
              <a:xfrm rot="5400000">
                <a:off x="797429" y="40256"/>
                <a:ext cx="237361" cy="237715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8" name="燕尾形 51"/>
              <p:cNvSpPr>
                <a:spLocks noChangeArrowheads="1"/>
              </p:cNvSpPr>
              <p:nvPr/>
            </p:nvSpPr>
            <p:spPr bwMode="auto">
              <a:xfrm rot="5400000">
                <a:off x="2255962" y="45802"/>
                <a:ext cx="237581" cy="237581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" name="燕尾形 52"/>
              <p:cNvSpPr>
                <a:spLocks noChangeArrowheads="1"/>
              </p:cNvSpPr>
              <p:nvPr/>
            </p:nvSpPr>
            <p:spPr bwMode="auto">
              <a:xfrm rot="5400000">
                <a:off x="3778974" y="55800"/>
                <a:ext cx="237581" cy="237581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" name="燕尾形 53"/>
              <p:cNvSpPr>
                <a:spLocks noChangeArrowheads="1"/>
              </p:cNvSpPr>
              <p:nvPr/>
            </p:nvSpPr>
            <p:spPr bwMode="auto">
              <a:xfrm rot="5400000">
                <a:off x="5431190" y="-52"/>
                <a:ext cx="237581" cy="237581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燕尾形 54"/>
              <p:cNvSpPr>
                <a:spLocks noChangeArrowheads="1"/>
              </p:cNvSpPr>
              <p:nvPr/>
            </p:nvSpPr>
            <p:spPr bwMode="auto">
              <a:xfrm rot="5400000">
                <a:off x="7083809" y="51082"/>
                <a:ext cx="237581" cy="237581"/>
              </a:xfrm>
              <a:prstGeom prst="chevron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p>
                <a:pPr algn="ctr"/>
                <a:endParaRPr lang="zh-CN" altLang="zh-CN" sz="24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" name="矩形 43"/>
            <p:cNvSpPr>
              <a:spLocks noChangeArrowheads="1"/>
            </p:cNvSpPr>
            <p:nvPr/>
          </p:nvSpPr>
          <p:spPr bwMode="auto">
            <a:xfrm>
              <a:off x="1743" y="6441"/>
              <a:ext cx="17063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商周时期</a:t>
              </a:r>
              <a:r>
                <a:rPr lang="en-US" altLang="zh-CN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    </a:t>
              </a:r>
              <a:r>
                <a:rPr lang="zh-CN" altLang="en-US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战国至秦朝</a:t>
              </a:r>
              <a:r>
                <a:rPr lang="en-US" altLang="zh-CN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       </a:t>
              </a:r>
              <a:r>
                <a:rPr lang="zh-CN" altLang="en-US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汉朝</a:t>
              </a:r>
              <a:r>
                <a:rPr lang="en-US" altLang="zh-CN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          </a:t>
              </a:r>
              <a:r>
                <a:rPr lang="zh-CN" altLang="en-US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魏晋南北朝</a:t>
              </a:r>
              <a:r>
                <a:rPr lang="en-US" altLang="zh-CN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     </a:t>
              </a:r>
              <a:r>
                <a:rPr lang="zh-CN" altLang="en-US" sz="2800" b="1">
                  <a:solidFill>
                    <a:srgbClr val="7F1E1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华文中宋" panose="02010600040101010101" pitchFamily="2" charset="-122"/>
                  <a:sym typeface="微软雅黑" panose="020B0503020204020204" charset="-122"/>
                </a:rPr>
                <a:t>隋唐至晚清</a:t>
              </a:r>
              <a:endPara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36320" y="2107565"/>
            <a:ext cx="1437005" cy="953135"/>
          </a:xfrm>
          <a:prstGeom prst="rect">
            <a:avLst/>
          </a:prstGeom>
          <a:solidFill>
            <a:srgbClr val="EADB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世卿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世禄制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49930" y="2103755"/>
            <a:ext cx="1071880" cy="953135"/>
          </a:xfrm>
          <a:prstGeom prst="rect">
            <a:avLst/>
          </a:prstGeom>
          <a:solidFill>
            <a:srgbClr val="EADB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军功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爵制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40655" y="2112645"/>
            <a:ext cx="1459865" cy="948055"/>
          </a:xfrm>
          <a:prstGeom prst="rect">
            <a:avLst/>
          </a:prstGeom>
          <a:solidFill>
            <a:srgbClr val="EADB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60000"/>
              </a:lnSpc>
            </a:pP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察举制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60000"/>
              </a:lnSpc>
            </a:pP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19365" y="2098675"/>
            <a:ext cx="1459865" cy="953135"/>
          </a:xfrm>
          <a:prstGeom prst="rect">
            <a:avLst/>
          </a:prstGeom>
          <a:solidFill>
            <a:srgbClr val="EADB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九品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中正制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906000" y="2112645"/>
            <a:ext cx="1459865" cy="948055"/>
          </a:xfrm>
          <a:prstGeom prst="rect">
            <a:avLst/>
          </a:prstGeom>
          <a:solidFill>
            <a:srgbClr val="EADBD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p>
            <a:pPr algn="ctr">
              <a:lnSpc>
                <a:spcPct val="160000"/>
              </a:lnSpc>
            </a:pP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科举制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60000"/>
              </a:lnSpc>
            </a:pP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矩形 43"/>
          <p:cNvSpPr>
            <a:spLocks noChangeArrowheads="1"/>
          </p:cNvSpPr>
          <p:nvPr/>
        </p:nvSpPr>
        <p:spPr bwMode="auto">
          <a:xfrm>
            <a:off x="918210" y="5029200"/>
            <a:ext cx="172593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血缘关系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3139440" y="5029200"/>
            <a:ext cx="152908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军功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19" name="矩形 43"/>
          <p:cNvSpPr>
            <a:spLocks noChangeArrowheads="1"/>
          </p:cNvSpPr>
          <p:nvPr/>
        </p:nvSpPr>
        <p:spPr bwMode="auto">
          <a:xfrm>
            <a:off x="5233035" y="5029200"/>
            <a:ext cx="1793240" cy="52197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charset="-122"/>
              </a:rPr>
              <a:t>品德才能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40688" y="4589780"/>
            <a:ext cx="6165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  <a:endParaRPr lang="en-US" altLang="zh-CN" sz="72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407333" y="4589780"/>
            <a:ext cx="6064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?</a:t>
            </a:r>
            <a:endParaRPr lang="en-US" altLang="zh-CN" sz="72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9230" y="238760"/>
            <a:ext cx="2979420" cy="18599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0" grpId="0" animBg="1"/>
      <p:bldP spid="10" grpId="1" animBg="1"/>
      <p:bldP spid="31" grpId="0" animBg="1"/>
      <p:bldP spid="31" grpId="1" animBg="1"/>
      <p:bldP spid="18" grpId="0" animBg="1"/>
      <p:bldP spid="18" grpId="1" animBg="1"/>
      <p:bldP spid="19" grpId="0" animBg="1"/>
      <p:bldP spid="19" grpId="1" animBg="1"/>
      <p:bldP spid="42" grpId="0"/>
      <p:bldP spid="42" grpId="1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魏晋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45" y="9220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——九品中正制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485775" y="1965960"/>
            <a:ext cx="11353165" cy="2604770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 anchor="t">
            <a:noAutofit/>
          </a:bodyPr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材料：汉末社会动荡，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“人口流移，考详无地”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察举制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所依赖的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乡里清议失去了社会基础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。当时，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选官多操纵在地方大族名士手中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。他们交结朋党，严重干扰了人才选拔。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自曹操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开始，尝试新的选人方法，曹丕继魏王后，采纳吏部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尚书陈群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的建议，颁制九品中正制。这种选官制度既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继承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两汉乡里评议人物的传统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，又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将评议权收归中央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，在一定时期内</a:t>
            </a:r>
            <a:r>
              <a:rPr lang="zh-CN" altLang="en-US" sz="280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加强了中央集权。</a:t>
            </a:r>
            <a:endParaRPr lang="zh-CN" altLang="en-US" sz="2800" smtClean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5775" y="4665345"/>
            <a:ext cx="6864985" cy="478155"/>
          </a:xfrm>
          <a:prstGeom prst="rect">
            <a:avLst/>
          </a:prstGeom>
          <a:solidFill>
            <a:srgbClr val="AD6F6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思考：为什么九品中正制会取代察举制呢？</a:t>
            </a:r>
            <a:endParaRPr lang="zh-CN" altLang="en-US" sz="2800" b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文本框 6"/>
          <p:cNvSpPr txBox="1"/>
          <p:nvPr>
            <p:custDataLst>
              <p:tags r:id="rId4"/>
            </p:custDataLst>
          </p:nvPr>
        </p:nvSpPr>
        <p:spPr>
          <a:xfrm>
            <a:off x="379095" y="5175250"/>
            <a:ext cx="9181465" cy="13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94248"/>
                </a:solidFill>
              </a14:hiddenFill>
            </a:ext>
          </a:extLst>
        </p:spPr>
        <p:txBody>
          <a:bodyPr wrap="square" rtlCol="0">
            <a:spAutoFit/>
          </a:bodyPr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①人口流动加剧，乡里清议失去社会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基础；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②地方大族操纵选拔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权，不利于中央集权；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③曹魏求贤若渴，需要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人才，察举制不适应选拔需求。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、背景：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20" grpId="0" animBg="1"/>
      <p:bldP spid="20" grpId="1" animBg="1"/>
      <p:bldP spid="4" grpId="0" animBg="1"/>
      <p:bldP spid="4" grpId="1" animBg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魏晋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45" y="92202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——九品中正制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、推行：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05000" y="1487805"/>
            <a:ext cx="7489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220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年，魏王曹丕采纳礼部尚书陈群建议推行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79095" y="1875155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、内容：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3205" y="2312035"/>
            <a:ext cx="310070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）设置中正：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）品评人物：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）按品授官：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84170" y="2409190"/>
            <a:ext cx="470281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本籍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中央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任高官的人担任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84170" y="2879090"/>
            <a:ext cx="6096000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评定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士人资品，写出评语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“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状</a:t>
            </a:r>
            <a:r>
              <a:rPr lang="en-US" altLang="zh-CN" sz="280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”</a:t>
            </a:r>
            <a:endParaRPr lang="en-US" altLang="zh-CN" sz="280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84170" y="3399790"/>
            <a:ext cx="207962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8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吏部</a:t>
            </a:r>
            <a:r>
              <a:rPr lang="zh-CN" altLang="en-US" sz="2800">
                <a:latin typeface="华文中宋" panose="02010600040101010101" pitchFamily="2" charset="-122"/>
                <a:ea typeface="华文中宋" panose="02010600040101010101" pitchFamily="2" charset="-122"/>
                <a:cs typeface="方正字迹-杨素彬楷 简" panose="02000500000000000000" charset="-122"/>
                <a:sym typeface="+mn-ea"/>
              </a:rPr>
              <a:t>授官</a:t>
            </a:r>
            <a:endParaRPr lang="zh-CN" altLang="en-US" sz="2800">
              <a:latin typeface="华文中宋" panose="02010600040101010101" pitchFamily="2" charset="-122"/>
              <a:ea typeface="华文中宋" panose="02010600040101010101" pitchFamily="2" charset="-122"/>
              <a:cs typeface="方正字迹-杨素彬楷 简" panose="02000500000000000000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379095" y="3824605"/>
            <a:ext cx="1910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、标准：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1897380" y="3809365"/>
            <a:ext cx="612711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初创时重视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家世、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</a:rPr>
              <a:t>道德、才能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3484880" y="4390390"/>
            <a:ext cx="409575" cy="4203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091055" y="4700905"/>
            <a:ext cx="338328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20000"/>
              </a:lnSpc>
            </a:pPr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西晋时主要看重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黑体" panose="02010609060101010101" charset="-122"/>
                <a:sym typeface="+mn-ea"/>
              </a:rPr>
              <a:t>家世</a:t>
            </a:r>
            <a:endParaRPr lang="zh-CN" altLang="en-US" sz="28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7"/>
            </p:custDataLst>
          </p:nvPr>
        </p:nvSpPr>
        <p:spPr>
          <a:xfrm>
            <a:off x="379095" y="5257800"/>
            <a:ext cx="1910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、实质：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8"/>
            </p:custDataLst>
          </p:nvPr>
        </p:nvSpPr>
        <p:spPr>
          <a:xfrm>
            <a:off x="1884680" y="5316855"/>
            <a:ext cx="518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成为维护</a:t>
            </a:r>
            <a:r>
              <a:rPr lang="zh-CN" altLang="en-US" sz="28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士族特权</a:t>
            </a:r>
            <a:r>
              <a:rPr lang="zh-CN" altLang="en-US" sz="28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的工具</a:t>
            </a:r>
            <a:endParaRPr lang="zh-CN" altLang="en-US" sz="28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379095" y="5765800"/>
            <a:ext cx="1910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6</a:t>
            </a:r>
            <a:r>
              <a:rPr lang="zh-CN" altLang="en-US" sz="2800" b="1">
                <a:solidFill>
                  <a:srgbClr val="7F1E1C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、衰落：</a:t>
            </a:r>
            <a:endParaRPr lang="zh-CN" altLang="en-US" sz="2800" b="1">
              <a:solidFill>
                <a:srgbClr val="7F1E1C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897380" y="5774055"/>
            <a:ext cx="6447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noProof="0">
                <a:ln>
                  <a:noFill/>
                </a:ln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  <a:sym typeface="+mn-ea"/>
              </a:rPr>
              <a:t>随着士族没落，九品中正制无法继续。</a:t>
            </a:r>
            <a:endParaRPr lang="zh-CN" altLang="en-US" sz="28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11"/>
            </p:custDataLst>
          </p:nvPr>
        </p:nvGrpSpPr>
        <p:grpSpPr>
          <a:xfrm>
            <a:off x="8343900" y="2012315"/>
            <a:ext cx="3493770" cy="4630420"/>
            <a:chOff x="9004" y="1103"/>
            <a:chExt cx="4482" cy="8258"/>
          </a:xfrm>
        </p:grpSpPr>
        <p:pic>
          <p:nvPicPr>
            <p:cNvPr id="14" name="Picture 13" descr="九品中正制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>
              <a:lum bright="16000" contrast="56000"/>
            </a:blip>
            <a:srcRect l="3526" t="3576" r="4018" b="3326"/>
            <a:stretch>
              <a:fillRect/>
            </a:stretch>
          </p:blipFill>
          <p:spPr bwMode="auto">
            <a:xfrm>
              <a:off x="9004" y="1103"/>
              <a:ext cx="4482" cy="6527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>
              <p:custDataLst>
                <p:tags r:id="rId14"/>
              </p:custDataLst>
            </p:nvPr>
          </p:nvSpPr>
          <p:spPr>
            <a:xfrm>
              <a:off x="9229" y="7954"/>
              <a:ext cx="490" cy="476"/>
            </a:xfrm>
            <a:prstGeom prst="rect">
              <a:avLst/>
            </a:prstGeom>
            <a:solidFill>
              <a:srgbClr val="A6D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5"/>
              </p:custDataLst>
            </p:nvPr>
          </p:nvSpPr>
          <p:spPr>
            <a:xfrm>
              <a:off x="9230" y="8754"/>
              <a:ext cx="490" cy="476"/>
            </a:xfrm>
            <a:prstGeom prst="rect">
              <a:avLst/>
            </a:prstGeom>
            <a:solidFill>
              <a:srgbClr val="C89F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35"/>
            <p:cNvSpPr txBox="1"/>
            <p:nvPr>
              <p:custDataLst>
                <p:tags r:id="rId16"/>
              </p:custDataLst>
            </p:nvPr>
          </p:nvSpPr>
          <p:spPr>
            <a:xfrm>
              <a:off x="9721" y="7907"/>
              <a:ext cx="2448" cy="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b="1">
                  <a:latin typeface="方正宋刻本秀楷简体" panose="02000000000000000000" charset="-122"/>
                  <a:ea typeface="方正宋刻本秀楷简体" panose="02000000000000000000" charset="-122"/>
                  <a:sym typeface="+mn-ea"/>
                </a:rPr>
                <a:t>高门（上品）</a:t>
              </a:r>
              <a:endParaRPr lang="zh-CN" altLang="en-US" b="1">
                <a:latin typeface="方正宋刻本秀楷简体" panose="02000000000000000000" charset="-122"/>
                <a:ea typeface="方正宋刻本秀楷简体" panose="02000000000000000000" charset="-122"/>
                <a:sym typeface="+mn-ea"/>
              </a:endParaRPr>
            </a:p>
          </p:txBody>
        </p:sp>
        <p:sp>
          <p:nvSpPr>
            <p:cNvPr id="18" name="文本框 36"/>
            <p:cNvSpPr txBox="1"/>
            <p:nvPr>
              <p:custDataLst>
                <p:tags r:id="rId17"/>
              </p:custDataLst>
            </p:nvPr>
          </p:nvSpPr>
          <p:spPr>
            <a:xfrm>
              <a:off x="9722" y="8704"/>
              <a:ext cx="2448" cy="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方正宋刻本秀楷简体" panose="02000000000000000000" charset="-122"/>
                  <a:ea typeface="方正宋刻本秀楷简体" panose="02000000000000000000" charset="-122"/>
                </a:rPr>
                <a:t>寒门（下品）</a:t>
              </a:r>
              <a:endParaRPr lang="zh-CN" altLang="en-US" b="1">
                <a:latin typeface="方正宋刻本秀楷简体" panose="02000000000000000000" charset="-122"/>
                <a:ea typeface="方正宋刻本秀楷简体" panose="02000000000000000000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4" grpId="1"/>
      <p:bldP spid="6" grpId="0"/>
      <p:bldP spid="6" grpId="1"/>
      <p:bldP spid="10" grpId="0"/>
      <p:bldP spid="10" grpId="1"/>
      <p:bldP spid="11" grpId="0"/>
      <p:bldP spid="11" grpId="1"/>
      <p:bldP spid="12" grpId="0"/>
      <p:bldP spid="12" grpId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611F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627630" cy="480695"/>
          </a:xfrm>
          <a:prstGeom prst="roundRect">
            <a:avLst/>
          </a:prstGeom>
          <a:solidFill>
            <a:srgbClr val="7F1E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一、选官制度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4465" y="922020"/>
            <a:ext cx="337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（一）</a:t>
            </a:r>
            <a:r>
              <a:rPr lang="en-US" altLang="zh-CN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魏晋</a:t>
            </a:r>
            <a:r>
              <a:rPr lang="zh-CN" altLang="en-US" sz="2800" b="1" smtClean="0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南北朝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52445" y="922020"/>
            <a:ext cx="3434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——九品中正制</a:t>
            </a:r>
            <a:endParaRPr lang="en-US" altLang="zh-CN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379095" y="1443990"/>
            <a:ext cx="2249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7</a:t>
            </a:r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、评价：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79095" y="1965960"/>
            <a:ext cx="11414125" cy="2012950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>
            <a:noAutofit/>
          </a:bodyPr>
          <a:p>
            <a:pPr algn="just">
              <a:lnSpc>
                <a:spcPct val="110000"/>
              </a:lnSpc>
            </a:pP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材料</a:t>
            </a:r>
            <a:r>
              <a:rPr lang="en-US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：九品中正制颁行之初，门第并非是定品的惟一标准，才能受到一定程度的重视，但</a:t>
            </a:r>
            <a:r>
              <a:rPr lang="zh-CN" altLang="en-US" sz="28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由于举荐制度的性质没有改变，而中正官徇私舞弊，以权谋私，门第成为选官用人的唯一标准，</a:t>
            </a:r>
            <a:r>
              <a:rPr lang="zh-CN" altLang="en-US" sz="28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渐为诸姓士族垄断，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最终形成了“上品无寒门，下品无势族</a:t>
            </a:r>
            <a:r>
              <a:rPr lang="en-US" altLang="zh-CN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”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</a:t>
            </a:r>
            <a:r>
              <a:rPr lang="zh-CN" altLang="en-US" sz="280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门阀士族政治</a:t>
            </a:r>
            <a:r>
              <a:rPr lang="zh-CN" altLang="en-US" sz="28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。</a:t>
            </a:r>
            <a:endParaRPr lang="zh-CN" altLang="en-US" sz="2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just">
              <a:lnSpc>
                <a:spcPct val="110000"/>
              </a:lnSpc>
            </a:pPr>
            <a:endParaRPr lang="zh-CN" altLang="en-US" sz="28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4130040"/>
            <a:ext cx="11414125" cy="1989455"/>
          </a:xfrm>
          <a:prstGeom prst="rect">
            <a:avLst/>
          </a:prstGeom>
          <a:noFill/>
          <a:ln w="12700" cmpd="sng">
            <a:solidFill>
              <a:srgbClr val="AD6F6E"/>
            </a:solidFill>
            <a:prstDash val="dash"/>
          </a:ln>
        </p:spPr>
        <p:txBody>
          <a:bodyPr wrap="square" rtlCol="0" anchor="t">
            <a:noAutofit/>
          </a:bodyPr>
          <a:p>
            <a:pPr algn="just"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：魏晋南北朝时的“九品中正制”将举官察吏的标准定在品行情操上，而衡量其高下的唯一尺度是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儒学的仁义忠孝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。于是，“家训”“家诫”的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家学教育便适时而兴盛起来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摘编自吴霓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论魏晋九品中正制与私学的关系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  <p:bldLst>
      <p:bldP spid="17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00.xml><?xml version="1.0" encoding="utf-8"?>
<p:tagLst xmlns:p="http://schemas.openxmlformats.org/presentationml/2006/main">
  <p:tag name="AS_UNIQUEID" val="1935"/>
  <p:tag name="KSO_WM_SCREEN_THEME_FLAG" val="sIBpV8mZsEvGat+1Ybja72+fL0C9rK8+lAPW2x9ASRciR99XqlH6LO8v4WexFoh07tZPIBwjkmE4PG/WaVCHCyPiyfc4kb+lf8a5q+/99jI="/>
</p:tagLst>
</file>

<file path=ppt/tags/tag101.xml><?xml version="1.0" encoding="utf-8"?>
<p:tagLst xmlns:p="http://schemas.openxmlformats.org/presentationml/2006/main">
  <p:tag name="AS_UNIQUEID" val="342"/>
  <p:tag name="KSO_WM_SCREEN_THEME_FLAG" val="sIBpV8mZsEvGat+1Ybja72+fL0C9rK8+lAPW2x9ASRciR99XqlH6LO8v4WexFoh07tZPIBwjkmE4PG/WaVCHCyPiyfc4kb+lf8a5q+/99jI="/>
</p:tagLst>
</file>

<file path=ppt/tags/tag102.xml><?xml version="1.0" encoding="utf-8"?>
<p:tagLst xmlns:p="http://schemas.openxmlformats.org/presentationml/2006/main">
  <p:tag name="AS_UNIQUEID" val="343"/>
  <p:tag name="KSO_WM_BEAUTIFY_FLAG" val=""/>
  <p:tag name="KSO_WM_SCREEN_THEME_FLAG" val="sIBpV8mZsEvGat+1Ybja72+fL0C9rK8+lAPW2x9ASRciR99XqlH6LO8v4WexFoh07tZPIBwjkmE4PG/WaVCHCyPiyfc4kb+lf8a5q+/99jI="/>
</p:tagLst>
</file>

<file path=ppt/tags/tag103.xml><?xml version="1.0" encoding="utf-8"?>
<p:tagLst xmlns:p="http://schemas.openxmlformats.org/presentationml/2006/main">
  <p:tag name="AS_UNIQUEID" val="344"/>
  <p:tag name="KSO_WM_BEAUTIFY_FLAG" val=""/>
  <p:tag name="KSO_WM_SCREEN_THEME_FLAG" val="sIBpV8mZsEvGat+1Ybja72+fL0C9rK8+lAPW2x9ASRciR99XqlH6LO8v4WexFoh07tZPIBwjkmE4PG/WaVCHCyPiyfc4kb+lf8a5q+/99jI="/>
</p:tagLst>
</file>

<file path=ppt/tags/tag104.xml><?xml version="1.0" encoding="utf-8"?>
<p:tagLst xmlns:p="http://schemas.openxmlformats.org/presentationml/2006/main">
  <p:tag name="AS_UNIQUEID" val="345"/>
  <p:tag name="KSO_WM_BEAUTIFY_FLAG" val=""/>
  <p:tag name="KSO_WM_SCREEN_THEME_FLAG" val="sIBpV8mZsEvGat+1Ybja72+fL0C9rK8+lAPW2x9ASRciR99XqlH6LO8v4WexFoh07tZPIBwjkmE4PG/WaVCHCyPiyfc4kb+lf8a5q+/99jI="/>
</p:tagLst>
</file>

<file path=ppt/tags/tag105.xml><?xml version="1.0" encoding="utf-8"?>
<p:tagLst xmlns:p="http://schemas.openxmlformats.org/presentationml/2006/main">
  <p:tag name="AS_UNIQUEID" val="346"/>
  <p:tag name="KSO_WM_BEAUTIFY_FLAG" val=""/>
  <p:tag name="KSO_WM_SCREEN_THEME_FLAG" val="sIBpV8mZsEvGat+1Ybja72+fL0C9rK8+lAPW2x9ASRciR99XqlH6LO8v4WexFoh07tZPIBwjkmE4PG/WaVCHCyPiyfc4kb+lf8a5q+/99jI="/>
</p:tagLst>
</file>

<file path=ppt/tags/tag106.xml><?xml version="1.0" encoding="utf-8"?>
<p:tagLst xmlns:p="http://schemas.openxmlformats.org/presentationml/2006/main">
  <p:tag name="AS_UNIQUEID" val="347"/>
  <p:tag name="KSO_WM_BEAUTIFY_FLAG" val=""/>
  <p:tag name="KSO_WM_SCREEN_THEME_FLAG" val="sIBpV8mZsEvGat+1Ybja72+fL0C9rK8+lAPW2x9ASRciR99XqlH6LO8v4WexFoh07tZPIBwjkmE4PG/WaVCHCyPiyfc4kb+lf8a5q+/99jI=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08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09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10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1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13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14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15.xml><?xml version="1.0" encoding="utf-8"?>
<p:tagLst xmlns:p="http://schemas.openxmlformats.org/presentationml/2006/main">
  <p:tag name="AS_UNIQUEID" val="2113"/>
  <p:tag name="KSO_WM_BEAUTIFY_FLAG" val=""/>
  <p:tag name="KSO_WM_SCREEN_THEME_FLAG" val="sIBpV8mZsEvGat+1Ybja72+fL0C9rK8+lAPW2x9ASRciR99XqlH6LO8v4WexFoh07tZPIBwjkmE4PG/WaVCHCyPiyfc4kb+lf8a5q+/99jI="/>
</p:tagLst>
</file>

<file path=ppt/tags/tag116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18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19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20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2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23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24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25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26.xml><?xml version="1.0" encoding="utf-8"?>
<p:tagLst xmlns:p="http://schemas.openxmlformats.org/presentationml/2006/main">
  <p:tag name="AS_UNIQUEID" val="4050"/>
  <p:tag name="KSO_WM_TAG_VERSION" val="1.0"/>
  <p:tag name="KSO_WM_TEMPLATE_CATEGORY" val="diagram"/>
  <p:tag name="KSO_WM_TEMPLATE_INDEX" val="20200846"/>
  <p:tag name="KSO_WM_UNIT_COMPATIBLE" val="0"/>
  <p:tag name="KSO_WM_UNIT_DIAGRAM_ISNUMVISUAL" val="0"/>
  <p:tag name="KSO_WM_UNIT_DIAGRAM_ISREFERUNIT" val="0"/>
  <p:tag name="KSO_WM_UNIT_HIGHLIGHT" val="0"/>
  <p:tag name="KSO_WM_UNIT_ID" val="diagram20200846_1*f*1"/>
  <p:tag name="KSO_WM_UNIT_LAYERLEVEL" val="1"/>
  <p:tag name="KSO_WM_UNIT_NOCLEAR" val="0"/>
  <p:tag name="KSO_WM_UNIT_PRESET_TEXT" val="点击此处添加正文，文字是您思想的提炼，为了演示发布的良好效果，请言简意赅的阐述您的观点。您的正文已经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"/>
  <p:tag name="KSO_WM_UNIT_VALUE" val="294"/>
  <p:tag name="KSO_WM_SCREEN_THEME_FLAG" val="sIBpV8mZsEvGat+1Ybja72+fL0C9rK8+lAPW2x9ASRciR99XqlH6LO8v4WexFoh07tZPIBwjkmE4PG/WaVCHCyPiyfc4kb+lf8a5q+/99jI="/>
</p:tagLst>
</file>

<file path=ppt/tags/tag1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28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29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30.xml><?xml version="1.0" encoding="utf-8"?>
<p:tagLst xmlns:p="http://schemas.openxmlformats.org/presentationml/2006/main">
  <p:tag name="AS_UNIQUEID" val="1288"/>
  <p:tag name="KSO_WM_SCREEN_THEME_FLAG" val="sIBpV8mZsEvGat+1Ybja72+fL0C9rK8+lAPW2x9ASRciR99XqlH6LO8v4WexFoh07tZPIBwjkmE4PG/WaVCHCyPiyfc4kb+lf8a5q+/99jI="/>
</p:tagLst>
</file>

<file path=ppt/tags/tag131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32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34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35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36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37.xml><?xml version="1.0" encoding="utf-8"?>
<p:tagLst xmlns:p="http://schemas.openxmlformats.org/presentationml/2006/main">
  <p:tag name="TABLE_ENDDRAG_ORIGIN_RECT" val="901*357"/>
  <p:tag name="TABLE_ENDDRAG_RECT" val="29*154*901*357"/>
  <p:tag name="KSO_WM_SCREEN_THEME_FLAG" val="sIBpV8mZsEvGat+1Ybja72+fL0C9rK8+lAPW2x9ASRciR99XqlH6LO8v4WexFoh07tZPIBwjkmE4PG/WaVCHCyPiyfc4kb+lf8a5q+/99jI="/>
</p:tagLst>
</file>

<file path=ppt/tags/tag138.xml><?xml version="1.0" encoding="utf-8"?>
<p:tagLst xmlns:p="http://schemas.openxmlformats.org/presentationml/2006/main">
  <p:tag name="AS_UNIQUEID" val="1173"/>
  <p:tag name="KSO_WM_SCREEN_THEME_FLAG" val="sIBpV8mZsEvGat+1Ybja72+fL0C9rK8+lAPW2x9ASRciR99XqlH6LO8v4WexFoh07tZPIBwjkmE4PG/WaVCHCyPiyfc4kb+lf8a5q+/99jI="/>
</p:tagLst>
</file>

<file path=ppt/tags/tag13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4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4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42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43.xml><?xml version="1.0" encoding="utf-8"?>
<p:tagLst xmlns:p="http://schemas.openxmlformats.org/presentationml/2006/main">
  <p:tag name="AS_UNIQUEID" val="3622"/>
  <p:tag name="KSO_WM_SCREEN_THEME_FLAG" val="sIBpV8mZsEvGat+1Ybja72+fL0C9rK8+lAPW2x9ASRciR99XqlH6LO8v4WexFoh07tZPIBwjkmE4PG/WaVCHCyPiyfc4kb+lf8a5q+/99jI="/>
</p:tagLst>
</file>

<file path=ppt/tags/tag144.xml><?xml version="1.0" encoding="utf-8"?>
<p:tagLst xmlns:p="http://schemas.openxmlformats.org/presentationml/2006/main">
  <p:tag name="AS_UNIQUEID" val="3770"/>
  <p:tag name="KSO_WM_SCREEN_THEME_FLAG" val="sIBpV8mZsEvGat+1Ybja72+fL0C9rK8+lAPW2x9ASRciR99XqlH6LO8v4WexFoh07tZPIBwjkmE4PG/WaVCHCyPiyfc4kb+lf8a5q+/99jI="/>
</p:tagLst>
</file>

<file path=ppt/tags/tag1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46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4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48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5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5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52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53.xml><?xml version="1.0" encoding="utf-8"?>
<p:tagLst xmlns:p="http://schemas.openxmlformats.org/presentationml/2006/main">
  <p:tag name="AS_UNIQUEID" val="1979"/>
  <p:tag name="KSO_WM_SCREEN_THEME_FLAG" val="sIBpV8mZsEvGat+1Ybja72+fL0C9rK8+lAPW2x9ASRciR99XqlH6LO8v4WexFoh07tZPIBwjkmE4PG/WaVCHCyPiyfc4kb+lf8a5q+/99jI="/>
</p:tagLst>
</file>

<file path=ppt/tags/tag154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56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5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58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5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6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6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62.xml><?xml version="1.0" encoding="utf-8"?>
<p:tagLst xmlns:p="http://schemas.openxmlformats.org/presentationml/2006/main">
  <p:tag name="KSO_WM_UNIT_TABLE_BEAUTIFY" val="smartTable{bdf892aa-14de-4edd-8db2-45574831d355}"/>
  <p:tag name="KSO_WM_BEAUTIFY_FLAG" val=""/>
  <p:tag name="KSO_WM_SCREEN_THEME_FLAG" val="sIBpV8mZsEvGat+1Ybja72+fL0C9rK8+lAPW2x9ASRciR99XqlH6LO8v4WexFoh07tZPIBwjkmE4PG/WaVCHCyPiyfc4kb+lf8a5q+/99jI="/>
</p:tagLst>
</file>

<file path=ppt/tags/tag163.xml><?xml version="1.0" encoding="utf-8"?>
<p:tagLst xmlns:p="http://schemas.openxmlformats.org/presentationml/2006/main">
  <p:tag name="AS_UNIQUEID" val="1992"/>
  <p:tag name="KSO_WM_SCREEN_THEME_FLAG" val="sIBpV8mZsEvGat+1Ybja72+fL0C9rK8+lAPW2x9ASRciR99XqlH6LO8v4WexFoh07tZPIBwjkmE4PG/WaVCHCyPiyfc4kb+lf8a5q+/99jI=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6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6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67.xml><?xml version="1.0" encoding="utf-8"?>
<p:tagLst xmlns:p="http://schemas.openxmlformats.org/presentationml/2006/main">
  <p:tag name="TABLE_ENDDRAG_ORIGIN_RECT" val="511*174"/>
  <p:tag name="TABLE_ENDDRAG_RECT" val="420*121*511*174"/>
  <p:tag name="KSO_WM_SCREEN_THEME_FLAG" val="sIBpV8mZsEvGat+1Ybja72+fL0C9rK8+lAPW2x9ASRciR99XqlH6LO8v4WexFoh07tZPIBwjkmE4PG/WaVCHCyPiyfc4kb+lf8a5q+/99jI="/>
</p:tagLst>
</file>

<file path=ppt/tags/tag168.xml><?xml version="1.0" encoding="utf-8"?>
<p:tagLst xmlns:p="http://schemas.openxmlformats.org/presentationml/2006/main">
  <p:tag name="AS_UNIQUEID" val="2454"/>
  <p:tag name="KSO_WM_SCREEN_THEME_FLAG" val="sIBpV8mZsEvGat+1Ybja72+fL0C9rK8+lAPW2x9ASRciR99XqlH6LO8v4WexFoh07tZPIBwjkmE4PG/WaVCHCyPiyfc4kb+lf8a5q+/99jI="/>
</p:tagLst>
</file>

<file path=ppt/tags/tag1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7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7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72.xml><?xml version="1.0" encoding="utf-8"?>
<p:tagLst xmlns:p="http://schemas.openxmlformats.org/presentationml/2006/main">
  <p:tag name="KSO_WM_DIAGRAM_VIRTUALLY_FRAME" val="{&quot;height&quot;:409.3,&quot;left&quot;:20.3,&quot;top&quot;:64.55,&quot;width&quot;:920.05}"/>
  <p:tag name="KSO_WM_SCREEN_THEME_FLAG" val="sIBpV8mZsEvGat+1Ybja72+fL0C9rK8+lAPW2x9ASRciR99XqlH6LO8v4WexFoh07tZPIBwjkmE4PG/WaVCHCyPiyfc4kb+lf8a5q+/99jI="/>
</p:tagLst>
</file>

<file path=ppt/tags/tag173.xml><?xml version="1.0" encoding="utf-8"?>
<p:tagLst xmlns:p="http://schemas.openxmlformats.org/presentationml/2006/main">
  <p:tag name="KSO_WM_DIAGRAM_VIRTUALLY_FRAME" val="{&quot;height&quot;:409.3,&quot;left&quot;:20.3,&quot;top&quot;:64.55,&quot;width&quot;:920.05}"/>
  <p:tag name="KSO_WM_SCREEN_THEME_FLAG" val="sIBpV8mZsEvGat+1Ybja72+fL0C9rK8+lAPW2x9ASRciR99XqlH6LO8v4WexFoh07tZPIBwjkmE4PG/WaVCHCyPiyfc4kb+lf8a5q+/99jI="/>
</p:tagLst>
</file>

<file path=ppt/tags/tag174.xml><?xml version="1.0" encoding="utf-8"?>
<p:tagLst xmlns:p="http://schemas.openxmlformats.org/presentationml/2006/main">
  <p:tag name="KSO_WM_DIAGRAM_VIRTUALLY_FRAME" val="{&quot;height&quot;:409.3,&quot;left&quot;:20.3,&quot;top&quot;:64.55,&quot;width&quot;:920.05}"/>
  <p:tag name="KSO_WM_SCREEN_THEME_FLAG" val="sIBpV8mZsEvGat+1Ybja72+fL0C9rK8+lAPW2x9ASRciR99XqlH6LO8v4WexFoh07tZPIBwjkmE4PG/WaVCHCyPiyfc4kb+lf8a5q+/99jI="/>
</p:tagLst>
</file>

<file path=ppt/tags/tag175.xml><?xml version="1.0" encoding="utf-8"?>
<p:tagLst xmlns:p="http://schemas.openxmlformats.org/presentationml/2006/main">
  <p:tag name="KSO_WM_DIAGRAM_VIRTUALLY_FRAME" val="{&quot;height&quot;:409.3,&quot;left&quot;:20.3,&quot;top&quot;:64.55,&quot;width&quot;:920.05}"/>
  <p:tag name="KSO_WM_SCREEN_THEME_FLAG" val="sIBpV8mZsEvGat+1Ybja72+fL0C9rK8+lAPW2x9ASRciR99XqlH6LO8v4WexFoh07tZPIBwjkmE4PG/WaVCHCyPiyfc4kb+lf8a5q+/99jI=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77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78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8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18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182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83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84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185.xml><?xml version="1.0" encoding="utf-8"?>
<p:tagLst xmlns:p="http://schemas.openxmlformats.org/presentationml/2006/main">
  <p:tag name="AS_UNIQUEID" val="2039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86.xml><?xml version="1.0" encoding="utf-8"?>
<p:tagLst xmlns:p="http://schemas.openxmlformats.org/presentationml/2006/main">
  <p:tag name="AS_UNIQUEID" val="2040"/>
  <p:tag name="KSO_WM_BEAUTIFY_FLAG" val=""/>
  <p:tag name="KSO_WM_SCREEN_THEME_FLAG" val="sIBpV8mZsEvGat+1Ybja72+fL0C9rK8+lAPW2x9ASRciR99XqlH6LO8v4WexFoh07tZPIBwjkmE4PG/WaVCHCyPiyfc4kb+lf8a5q+/99jI="/>
</p:tagLst>
</file>

<file path=ppt/tags/tag187.xml><?xml version="1.0" encoding="utf-8"?>
<p:tagLst xmlns:p="http://schemas.openxmlformats.org/presentationml/2006/main">
  <p:tag name="AS_UNIQUEID" val="2041"/>
  <p:tag name="KSO_WM_BEAUTIFY_FLAG" val=""/>
  <p:tag name="KSO_WM_SCREEN_THEME_FLAG" val="sIBpV8mZsEvGat+1Ybja72+fL0C9rK8+lAPW2x9ASRciR99XqlH6LO8v4WexFoh07tZPIBwjkmE4PG/WaVCHCyPiyfc4kb+lf8a5q+/99jI="/>
</p:tagLst>
</file>

<file path=ppt/tags/tag188.xml><?xml version="1.0" encoding="utf-8"?>
<p:tagLst xmlns:p="http://schemas.openxmlformats.org/presentationml/2006/main">
  <p:tag name="AS_UNIQUEID" val="2042"/>
  <p:tag name="KSO_WM_BEAUTIFY_FLAG" val=""/>
  <p:tag name="KSO_WM_SCREEN_THEME_FLAG" val="sIBpV8mZsEvGat+1Ybja72+fL0C9rK8+lAPW2x9ASRciR99XqlH6LO8v4WexFoh07tZPIBwjkmE4PG/WaVCHCyPiyfc4kb+lf8a5q+/99jI="/>
</p:tagLst>
</file>

<file path=ppt/tags/tag189.xml><?xml version="1.0" encoding="utf-8"?>
<p:tagLst xmlns:p="http://schemas.openxmlformats.org/presentationml/2006/main">
  <p:tag name="AS_UNIQUEID" val="2043"/>
  <p:tag name="KSO_WM_BEAUTIFY_FLAG" val=""/>
  <p:tag name="KSO_WM_SCREEN_THEME_FLAG" val="sIBpV8mZsEvGat+1Ybja72+fL0C9rK8+lAPW2x9ASRciR99XqlH6LO8v4WexFoh07tZPIBwjkmE4PG/WaVCHCyPiyfc4kb+lf8a5q+/99jI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190.xml><?xml version="1.0" encoding="utf-8"?>
<p:tagLst xmlns:p="http://schemas.openxmlformats.org/presentationml/2006/main">
  <p:tag name="AS_UNIQUEID" val="2044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1.xml><?xml version="1.0" encoding="utf-8"?>
<p:tagLst xmlns:p="http://schemas.openxmlformats.org/presentationml/2006/main">
  <p:tag name="AS_UNIQUEID" val="2045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2.xml><?xml version="1.0" encoding="utf-8"?>
<p:tagLst xmlns:p="http://schemas.openxmlformats.org/presentationml/2006/main">
  <p:tag name="AS_UNIQUEID" val="2046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3.xml><?xml version="1.0" encoding="utf-8"?>
<p:tagLst xmlns:p="http://schemas.openxmlformats.org/presentationml/2006/main">
  <p:tag name="AS_UNIQUEID" val="2047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4.xml><?xml version="1.0" encoding="utf-8"?>
<p:tagLst xmlns:p="http://schemas.openxmlformats.org/presentationml/2006/main">
  <p:tag name="AS_UNIQUEID" val="2048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5.xml><?xml version="1.0" encoding="utf-8"?>
<p:tagLst xmlns:p="http://schemas.openxmlformats.org/presentationml/2006/main">
  <p:tag name="AS_UNIQUEID" val="2049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6.xml><?xml version="1.0" encoding="utf-8"?>
<p:tagLst xmlns:p="http://schemas.openxmlformats.org/presentationml/2006/main">
  <p:tag name="AS_UNIQUEID" val="2050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7.xml><?xml version="1.0" encoding="utf-8"?>
<p:tagLst xmlns:p="http://schemas.openxmlformats.org/presentationml/2006/main">
  <p:tag name="AS_UNIQUEID" val="2051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8.xml><?xml version="1.0" encoding="utf-8"?>
<p:tagLst xmlns:p="http://schemas.openxmlformats.org/presentationml/2006/main">
  <p:tag name="AS_UNIQUEID" val="2052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199.xml><?xml version="1.0" encoding="utf-8"?>
<p:tagLst xmlns:p="http://schemas.openxmlformats.org/presentationml/2006/main">
  <p:tag name="AS_UNIQUEID" val="2053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00.xml><?xml version="1.0" encoding="utf-8"?>
<p:tagLst xmlns:p="http://schemas.openxmlformats.org/presentationml/2006/main">
  <p:tag name="AS_UNIQUEID" val="2054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201.xml><?xml version="1.0" encoding="utf-8"?>
<p:tagLst xmlns:p="http://schemas.openxmlformats.org/presentationml/2006/main">
  <p:tag name="AS_UNIQUEID" val="2055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202.xml><?xml version="1.0" encoding="utf-8"?>
<p:tagLst xmlns:p="http://schemas.openxmlformats.org/presentationml/2006/main">
  <p:tag name="AS_UNIQUEID" val="2056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203.xml><?xml version="1.0" encoding="utf-8"?>
<p:tagLst xmlns:p="http://schemas.openxmlformats.org/presentationml/2006/main">
  <p:tag name="AS_UNIQUEID" val="2057"/>
  <p:tag name="KSO_WM_BEAUTIFY_FLAG" val=""/>
  <p:tag name="KSO_WM_DIAGRAM_VIRTUALLY_FRAME" val="{&quot;height&quot;:314.45,&quot;left&quot;:364.15,&quot;top&quot;:205.45,&quot;width&quot;:600.25}"/>
  <p:tag name="KSO_WM_SCREEN_THEME_FLAG" val="sIBpV8mZsEvGat+1Ybja72+fL0C9rK8+lAPW2x9ASRciR99XqlH6LO8v4WexFoh07tZPIBwjkmE4PG/WaVCHCyPiyfc4kb+lf8a5q+/99jI="/>
</p:tagLst>
</file>

<file path=ppt/tags/tag204.xml><?xml version="1.0" encoding="utf-8"?>
<p:tagLst xmlns:p="http://schemas.openxmlformats.org/presentationml/2006/main">
  <p:tag name="AS_UNIQUEID" val="3150"/>
  <p:tag name="KSO_WM_SCREEN_THEME_FLAG" val="sIBpV8mZsEvGat+1Ybja72+fL0C9rK8+lAPW2x9ASRciR99XqlH6LO8v4WexFoh07tZPIBwjkmE4PG/WaVCHCyPiyfc4kb+lf8a5q+/99jI="/>
</p:tagLst>
</file>

<file path=ppt/tags/tag2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06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0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08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2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1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1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12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213.xml><?xml version="1.0" encoding="utf-8"?>
<p:tagLst xmlns:p="http://schemas.openxmlformats.org/presentationml/2006/main">
  <p:tag name="AS_UNIQUEID" val="3867"/>
  <p:tag name="KSO_WM_BEAUTIFY_FLAG" val=""/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214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215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216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2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18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19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21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22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23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2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2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2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27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2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29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30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31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232.xml><?xml version="1.0" encoding="utf-8"?>
<p:tagLst xmlns:p="http://schemas.openxmlformats.org/presentationml/2006/main">
  <p:tag name="TABLE_ENDDRAG_ORIGIN_RECT" val="900*244"/>
  <p:tag name="TABLE_ENDDRAG_RECT" val="29*126*900*244"/>
  <p:tag name="KSO_WM_SCREEN_THEME_FLAG" val="sIBpV8mZsEvGat+1Ybja72+fL0C9rK8+lAPW2x9ASRciR99XqlH6LO8v4WexFoh07tZPIBwjkmE4PG/WaVCHCyPiyfc4kb+lf8a5q+/99jI="/>
</p:tagLst>
</file>

<file path=ppt/tags/tag233.xml><?xml version="1.0" encoding="utf-8"?>
<p:tagLst xmlns:p="http://schemas.openxmlformats.org/presentationml/2006/main">
  <p:tag name="AS_UNIQUEID" val="3841"/>
  <p:tag name="KSO_WM_SCREEN_THEME_FLAG" val="sIBpV8mZsEvGat+1Ybja72+fL0C9rK8+lAPW2x9ASRciR99XqlH6LO8v4WexFoh07tZPIBwjkmE4PG/WaVCHCyPiyfc4kb+lf8a5q+/99jI="/>
</p:tagLst>
</file>

<file path=ppt/tags/tag234.xml><?xml version="1.0" encoding="utf-8"?>
<p:tagLst xmlns:p="http://schemas.openxmlformats.org/presentationml/2006/main">
  <p:tag name="AS_UNIQUEID" val="3842"/>
  <p:tag name="KSO_WM_BEAUTIFY_FLAG" val=""/>
  <p:tag name="KSO_WM_SCREEN_THEME_FLAG" val="sIBpV8mZsEvGat+1Ybja72+fL0C9rK8+lAPW2x9ASRciR99XqlH6LO8v4WexFoh07tZPIBwjkmE4PG/WaVCHCyPiyfc4kb+lf8a5q+/99jI="/>
</p:tagLst>
</file>

<file path=ppt/tags/tag235.xml><?xml version="1.0" encoding="utf-8"?>
<p:tagLst xmlns:p="http://schemas.openxmlformats.org/presentationml/2006/main">
  <p:tag name="AS_UNIQUEID" val="3843"/>
  <p:tag name="KSO_WM_BEAUTIFY_FLAG" val=""/>
  <p:tag name="KSO_WM_SCREEN_THEME_FLAG" val="sIBpV8mZsEvGat+1Ybja72+fL0C9rK8+lAPW2x9ASRciR99XqlH6LO8v4WexFoh07tZPIBwjkmE4PG/WaVCHCyPiyfc4kb+lf8a5q+/99jI="/>
</p:tagLst>
</file>

<file path=ppt/tags/tag236.xml><?xml version="1.0" encoding="utf-8"?>
<p:tagLst xmlns:p="http://schemas.openxmlformats.org/presentationml/2006/main">
  <p:tag name="AS_UNIQUEID" val="3844"/>
  <p:tag name="KSO_WM_BEAUTIFY_FLAG" val=""/>
  <p:tag name="KSO_WM_SCREEN_THEME_FLAG" val="sIBpV8mZsEvGat+1Ybja72+fL0C9rK8+lAPW2x9ASRciR99XqlH6LO8v4WexFoh07tZPIBwjkmE4PG/WaVCHCyPiyfc4kb+lf8a5q+/99jI="/>
</p:tagLst>
</file>

<file path=ppt/tags/tag237.xml><?xml version="1.0" encoding="utf-8"?>
<p:tagLst xmlns:p="http://schemas.openxmlformats.org/presentationml/2006/main">
  <p:tag name="AS_UNIQUEID" val="3845"/>
  <p:tag name="KSO_WM_BEAUTIFY_FLAG" val=""/>
  <p:tag name="KSO_WM_SCREEN_THEME_FLAG" val="sIBpV8mZsEvGat+1Ybja72+fL0C9rK8+lAPW2x9ASRciR99XqlH6LO8v4WexFoh07tZPIBwjkmE4PG/WaVCHCyPiyfc4kb+lf8a5q+/99jI="/>
</p:tagLst>
</file>

<file path=ppt/tags/tag238.xml><?xml version="1.0" encoding="utf-8"?>
<p:tagLst xmlns:p="http://schemas.openxmlformats.org/presentationml/2006/main">
  <p:tag name="AS_UNIQUEID" val="3846"/>
  <p:tag name="KSO_WM_BEAUTIFY_FLAG" val=""/>
  <p:tag name="KSO_WM_SCREEN_THEME_FLAG" val="sIBpV8mZsEvGat+1Ybja72+fL0C9rK8+lAPW2x9ASRciR99XqlH6LO8v4WexFoh07tZPIBwjkmE4PG/WaVCHCyPiyfc4kb+lf8a5q+/99jI="/>
</p:tagLst>
</file>

<file path=ppt/tags/tag239.xml><?xml version="1.0" encoding="utf-8"?>
<p:tagLst xmlns:p="http://schemas.openxmlformats.org/presentationml/2006/main">
  <p:tag name="AS_UNIQUEID" val="3847"/>
  <p:tag name="KSO_WM_BEAUTIFY_FLAG" val=""/>
  <p:tag name="KSO_WM_SCREEN_THEME_FLAG" val="sIBpV8mZsEvGat+1Ybja72+fL0C9rK8+lAPW2x9ASRciR99XqlH6LO8v4WexFoh07tZPIBwjkmE4PG/WaVCHCyPiyfc4kb+lf8a5q+/99jI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40.xml><?xml version="1.0" encoding="utf-8"?>
<p:tagLst xmlns:p="http://schemas.openxmlformats.org/presentationml/2006/main">
  <p:tag name="AS_UNIQUEID" val="3848"/>
  <p:tag name="KSO_WM_BEAUTIFY_FLAG" val=""/>
  <p:tag name="KSO_WM_SCREEN_THEME_FLAG" val="sIBpV8mZsEvGat+1Ybja72+fL0C9rK8+lAPW2x9ASRciR99XqlH6LO8v4WexFoh07tZPIBwjkmE4PG/WaVCHCyPiyfc4kb+lf8a5q+/99jI="/>
</p:tagLst>
</file>

<file path=ppt/tags/tag241.xml><?xml version="1.0" encoding="utf-8"?>
<p:tagLst xmlns:p="http://schemas.openxmlformats.org/presentationml/2006/main">
  <p:tag name="AS_UNIQUEID" val="3849"/>
  <p:tag name="KSO_WM_BEAUTIFY_FLAG" val=""/>
  <p:tag name="KSO_WM_SCREEN_THEME_FLAG" val="sIBpV8mZsEvGat+1Ybja72+fL0C9rK8+lAPW2x9ASRciR99XqlH6LO8v4WexFoh07tZPIBwjkmE4PG/WaVCHCyPiyfc4kb+lf8a5q+/99jI="/>
</p:tagLst>
</file>

<file path=ppt/tags/tag242.xml><?xml version="1.0" encoding="utf-8"?>
<p:tagLst xmlns:p="http://schemas.openxmlformats.org/presentationml/2006/main">
  <p:tag name="AS_UNIQUEID" val="3850"/>
  <p:tag name="KSO_WM_BEAUTIFY_FLAG" val=""/>
  <p:tag name="KSO_WM_SCREEN_THEME_FLAG" val="sIBpV8mZsEvGat+1Ybja72+fL0C9rK8+lAPW2x9ASRciR99XqlH6LO8v4WexFoh07tZPIBwjkmE4PG/WaVCHCyPiyfc4kb+lf8a5q+/99jI="/>
</p:tagLst>
</file>

<file path=ppt/tags/tag243.xml><?xml version="1.0" encoding="utf-8"?>
<p:tagLst xmlns:p="http://schemas.openxmlformats.org/presentationml/2006/main">
  <p:tag name="AS_UNIQUEID" val="3851"/>
  <p:tag name="KSO_WM_BEAUTIFY_FLAG" val=""/>
  <p:tag name="KSO_WM_SCREEN_THEME_FLAG" val="sIBpV8mZsEvGat+1Ybja72+fL0C9rK8+lAPW2x9ASRciR99XqlH6LO8v4WexFoh07tZPIBwjkmE4PG/WaVCHCyPiyfc4kb+lf8a5q+/99jI="/>
</p:tagLst>
</file>

<file path=ppt/tags/tag244.xml><?xml version="1.0" encoding="utf-8"?>
<p:tagLst xmlns:p="http://schemas.openxmlformats.org/presentationml/2006/main">
  <p:tag name="AS_UNIQUEID" val="3852"/>
  <p:tag name="KSO_WM_BEAUTIFY_FLAG" val=""/>
  <p:tag name="KSO_WM_SCREEN_THEME_FLAG" val="sIBpV8mZsEvGat+1Ybja72+fL0C9rK8+lAPW2x9ASRciR99XqlH6LO8v4WexFoh07tZPIBwjkmE4PG/WaVCHCyPiyfc4kb+lf8a5q+/99jI="/>
</p:tagLst>
</file>

<file path=ppt/tags/tag2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46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4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48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249.xml><?xml version="1.0" encoding="utf-8"?>
<p:tagLst xmlns:p="http://schemas.openxmlformats.org/presentationml/2006/main">
  <p:tag name="TABLE_ENDDRAG_ORIGIN_RECT" val="900*244"/>
  <p:tag name="TABLE_ENDDRAG_RECT" val="29*126*900*244"/>
  <p:tag name="KSO_WM_SCREEN_THEME_FLAG" val="sIBpV8mZsEvGat+1Ybja72+fL0C9rK8+lAPW2x9ASRciR99XqlH6LO8v4WexFoh07tZPIBwjkmE4PG/WaVCHCyPiyfc4kb+lf8a5q+/99jI=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50.xml><?xml version="1.0" encoding="utf-8"?>
<p:tagLst xmlns:p="http://schemas.openxmlformats.org/presentationml/2006/main">
  <p:tag name="AS_UNIQUEID" val="3170"/>
  <p:tag name="KSO_WM_DIAGRAM_VIRTUALLY_FRAME" val="{&quot;height&quot;:251.95,&quot;left&quot;:19.15,&quot;top&quot;:49.35,&quot;width&quot;:935.25}"/>
  <p:tag name="KSO_WM_SCREEN_THEME_FLAG" val="sIBpV8mZsEvGat+1Ybja72+fL0C9rK8+lAPW2x9ASRciR99XqlH6LO8v4WexFoh07tZPIBwjkmE4PG/WaVCHCyPiyfc4kb+lf8a5q+/99jI="/>
</p:tagLst>
</file>

<file path=ppt/tags/tag251.xml><?xml version="1.0" encoding="utf-8"?>
<p:tagLst xmlns:p="http://schemas.openxmlformats.org/presentationml/2006/main">
  <p:tag name="AS_UNIQUEID" val="3172"/>
  <p:tag name="KSO_WM_DIAGRAM_VIRTUALLY_FRAME" val="{&quot;height&quot;:251.95,&quot;left&quot;:19.15,&quot;top&quot;:49.35,&quot;width&quot;:935.25}"/>
  <p:tag name="KSO_WM_SCREEN_THEME_FLAG" val="sIBpV8mZsEvGat+1Ybja72+fL0C9rK8+lAPW2x9ASRciR99XqlH6LO8v4WexFoh07tZPIBwjkmE4PG/WaVCHCyPiyfc4kb+lf8a5q+/99jI="/>
</p:tagLst>
</file>

<file path=ppt/tags/tag252.xml><?xml version="1.0" encoding="utf-8"?>
<p:tagLst xmlns:p="http://schemas.openxmlformats.org/presentationml/2006/main">
  <p:tag name="AS_UNIQUEID" val="3174"/>
  <p:tag name="KSO_WM_DIAGRAM_VIRTUALLY_FRAME" val="{&quot;height&quot;:251.95,&quot;left&quot;:19.15,&quot;top&quot;:49.35,&quot;width&quot;:935.25}"/>
  <p:tag name="KSO_WM_SCREEN_THEME_FLAG" val="sIBpV8mZsEvGat+1Ybja72+fL0C9rK8+lAPW2x9ASRciR99XqlH6LO8v4WexFoh07tZPIBwjkmE4PG/WaVCHCyPiyfc4kb+lf8a5q+/99jI="/>
</p:tagLst>
</file>

<file path=ppt/tags/tag25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54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55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56.xml><?xml version="1.0" encoding="utf-8"?>
<p:tagLst xmlns:p="http://schemas.openxmlformats.org/presentationml/2006/main">
  <p:tag name="AS_UNIQUEID" val="2838"/>
  <p:tag name="KSO_WM_SCREEN_THEME_FLAG" val="sIBpV8mZsEvGat+1Ybja72+fL0C9rK8+lAPW2x9ASRciR99XqlH6LO8v4WexFoh07tZPIBwjkmE4PG/WaVCHCyPiyfc4kb+lf8a5q+/99jI="/>
</p:tagLst>
</file>

<file path=ppt/tags/tag257.xml><?xml version="1.0" encoding="utf-8"?>
<p:tagLst xmlns:p="http://schemas.openxmlformats.org/presentationml/2006/main">
  <p:tag name="AS_UNIQUEID" val="2846"/>
  <p:tag name="KSO_WM_SCREEN_THEME_FLAG" val="sIBpV8mZsEvGat+1Ybja72+fL0C9rK8+lAPW2x9ASRciR99XqlH6LO8v4WexFoh07tZPIBwjkmE4PG/WaVCHCyPiyfc4kb+lf8a5q+/99jI="/>
</p:tagLst>
</file>

<file path=ppt/tags/tag258.xml><?xml version="1.0" encoding="utf-8"?>
<p:tagLst xmlns:p="http://schemas.openxmlformats.org/presentationml/2006/main">
  <p:tag name="AS_UNIQUEID" val="1989"/>
  <p:tag name="KSO_WM_SCREEN_THEME_FLAG" val="sIBpV8mZsEvGat+1Ybja72+fL0C9rK8+lAPW2x9ASRciR99XqlH6LO8v4WexFoh07tZPIBwjkmE4PG/WaVCHCyPiyfc4kb+lf8a5q+/99jI="/>
</p:tagLst>
</file>

<file path=ppt/tags/tag259.xml><?xml version="1.0" encoding="utf-8"?>
<p:tagLst xmlns:p="http://schemas.openxmlformats.org/presentationml/2006/main">
  <p:tag name="AS_UNIQUEID" val="1990"/>
  <p:tag name="KSO_WM_SCREEN_THEME_FLAG" val="sIBpV8mZsEvGat+1Ybja72+fL0C9rK8+lAPW2x9ASRciR99XqlH6LO8v4WexFoh07tZPIBwjkmE4PG/WaVCHCyPiyfc4kb+lf8a5q+/99jI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6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61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62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63.xml><?xml version="1.0" encoding="utf-8"?>
<p:tagLst xmlns:p="http://schemas.openxmlformats.org/presentationml/2006/main">
  <p:tag name="AS_UNIQUEID" val="2070"/>
  <p:tag name="KSO_WM_SCREEN_THEME_FLAG" val="sIBpV8mZsEvGat+1Ybja72+fL0C9rK8+lAPW2x9ASRciR99XqlH6LO8v4WexFoh07tZPIBwjkmE4PG/WaVCHCyPiyfc4kb+lf8a5q+/99jI="/>
</p:tagLst>
</file>

<file path=ppt/tags/tag264.xml><?xml version="1.0" encoding="utf-8"?>
<p:tagLst xmlns:p="http://schemas.openxmlformats.org/presentationml/2006/main">
  <p:tag name="AS_UNIQUEID" val="2071"/>
  <p:tag name="KSO_WM_SCREEN_THEME_FLAG" val="sIBpV8mZsEvGat+1Ybja72+fL0C9rK8+lAPW2x9ASRciR99XqlH6LO8v4WexFoh07tZPIBwjkmE4PG/WaVCHCyPiyfc4kb+lf8a5q+/99jI="/>
</p:tagLst>
</file>

<file path=ppt/tags/tag265.xml><?xml version="1.0" encoding="utf-8"?>
<p:tagLst xmlns:p="http://schemas.openxmlformats.org/presentationml/2006/main">
  <p:tag name="AS_UNIQUEID" val="2076"/>
  <p:tag name="KSO_WM_SCREEN_THEME_FLAG" val="sIBpV8mZsEvGat+1Ybja72+fL0C9rK8+lAPW2x9ASRciR99XqlH6LO8v4WexFoh07tZPIBwjkmE4PG/WaVCHCyPiyfc4kb+lf8a5q+/99jI="/>
</p:tagLst>
</file>

<file path=ppt/tags/tag266.xml><?xml version="1.0" encoding="utf-8"?>
<p:tagLst xmlns:p="http://schemas.openxmlformats.org/presentationml/2006/main">
  <p:tag name="AS_UNIQUEID" val="2067"/>
  <p:tag name="KSO_WM_SCREEN_THEME_FLAG" val="sIBpV8mZsEvGat+1Ybja72+fL0C9rK8+lAPW2x9ASRciR99XqlH6LO8v4WexFoh07tZPIBwjkmE4PG/WaVCHCyPiyfc4kb+lf8a5q+/99jI="/>
</p:tagLst>
</file>

<file path=ppt/tags/tag267.xml><?xml version="1.0" encoding="utf-8"?>
<p:tagLst xmlns:p="http://schemas.openxmlformats.org/presentationml/2006/main">
  <p:tag name="AS_UNIQUEID" val="2068"/>
  <p:tag name="KSO_WM_SCREEN_THEME_FLAG" val="sIBpV8mZsEvGat+1Ybja72+fL0C9rK8+lAPW2x9ASRciR99XqlH6LO8v4WexFoh07tZPIBwjkmE4PG/WaVCHCyPiyfc4kb+lf8a5q+/99jI="/>
</p:tagLst>
</file>

<file path=ppt/tags/tag268.xml><?xml version="1.0" encoding="utf-8"?>
<p:tagLst xmlns:p="http://schemas.openxmlformats.org/presentationml/2006/main">
  <p:tag name="AS_UNIQUEID" val="2069"/>
  <p:tag name="KSO_WM_SCREEN_THEME_FLAG" val="sIBpV8mZsEvGat+1Ybja72+fL0C9rK8+lAPW2x9ASRciR99XqlH6LO8v4WexFoh07tZPIBwjkmE4PG/WaVCHCyPiyfc4kb+lf8a5q+/99jI="/>
</p:tagLst>
</file>

<file path=ppt/tags/tag269.xml><?xml version="1.0" encoding="utf-8"?>
<p:tagLst xmlns:p="http://schemas.openxmlformats.org/presentationml/2006/main">
  <p:tag name="AS_UNIQUEID" val="2080"/>
  <p:tag name="KSO_WM_SCREEN_THEME_FLAG" val="sIBpV8mZsEvGat+1Ybja72+fL0C9rK8+lAPW2x9ASRciR99XqlH6LO8v4WexFoh07tZPIBwjkmE4PG/WaVCHCyPiyfc4kb+lf8a5q+/99jI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70.xml><?xml version="1.0" encoding="utf-8"?>
<p:tagLst xmlns:p="http://schemas.openxmlformats.org/presentationml/2006/main">
  <p:tag name="AS_UNIQUEID" val="2081"/>
  <p:tag name="KSO_WM_SCREEN_THEME_FLAG" val="sIBpV8mZsEvGat+1Ybja72+fL0C9rK8+lAPW2x9ASRciR99XqlH6LO8v4WexFoh07tZPIBwjkmE4PG/WaVCHCyPiyfc4kb+lf8a5q+/99jI="/>
</p:tagLst>
</file>

<file path=ppt/tags/tag271.xml><?xml version="1.0" encoding="utf-8"?>
<p:tagLst xmlns:p="http://schemas.openxmlformats.org/presentationml/2006/main">
  <p:tag name="AS_UNIQUEID" val="2082"/>
  <p:tag name="KSO_WM_SCREEN_THEME_FLAG" val="sIBpV8mZsEvGat+1Ybja72+fL0C9rK8+lAPW2x9ASRciR99XqlH6LO8v4WexFoh07tZPIBwjkmE4PG/WaVCHCyPiyfc4kb+lf8a5q+/99jI="/>
</p:tagLst>
</file>

<file path=ppt/tags/tag272.xml><?xml version="1.0" encoding="utf-8"?>
<p:tagLst xmlns:p="http://schemas.openxmlformats.org/presentationml/2006/main">
  <p:tag name="AS_UNIQUEID" val="2083"/>
  <p:tag name="KSO_WM_SCREEN_THEME_FLAG" val="sIBpV8mZsEvGat+1Ybja72+fL0C9rK8+lAPW2x9ASRciR99XqlH6LO8v4WexFoh07tZPIBwjkmE4PG/WaVCHCyPiyfc4kb+lf8a5q+/99jI="/>
</p:tagLst>
</file>

<file path=ppt/tags/tag273.xml><?xml version="1.0" encoding="utf-8"?>
<p:tagLst xmlns:p="http://schemas.openxmlformats.org/presentationml/2006/main">
  <p:tag name="KSO_WM_UNIT_TABLE_BEAUTIFY" val="smartTable{6c4634f5-b56b-4652-bb30-d46990a78743}"/>
  <p:tag name="TABLE_ENDDRAG_ORIGIN_RECT" val="904*140"/>
  <p:tag name="TABLE_ENDDRAG_RECT" val="29*377*904*140"/>
  <p:tag name="KSO_WM_SCREEN_THEME_FLAG" val="sIBpV8mZsEvGat+1Ybja72+fL0C9rK8+lAPW2x9ASRciR99XqlH6LO8v4WexFoh07tZPIBwjkmE4PG/WaVCHCyPiyfc4kb+lf8a5q+/99jI="/>
</p:tagLst>
</file>

<file path=ppt/tags/tag2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7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7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77.xml><?xml version="1.0" encoding="utf-8"?>
<p:tagLst xmlns:p="http://schemas.openxmlformats.org/presentationml/2006/main">
  <p:tag name="KSO_WM_BEAUTIFY_FLAG" val=""/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FILL_FORE_SCHEMECOLOR_INDEX" val="14"/>
  <p:tag name="KSO_WM_UNIT_FILL_TYPE" val="1"/>
  <p:tag name="KSO_WM_UNIT_HIGHLIGHT" val="0"/>
  <p:tag name="KSO_WM_UNIT_ID" val="diagram20170844_1*l_h_i*1_1_1"/>
  <p:tag name="KSO_WM_UNIT_INDEX" val="1_1_1"/>
  <p:tag name="KSO_WM_UNIT_LAYERLEVEL" val="1_1_1"/>
  <p:tag name="KSO_WM_UNIT_TEXT_FILL_FORE_SCHEMECOLOR_INDEX" val="2"/>
  <p:tag name="KSO_WM_UNIT_TEXT_FILL_TYPE" val="1"/>
  <p:tag name="KSO_WM_UNIT_TYPE" val="l_h_i"/>
  <p:tag name="KSO_WM_SCREEN_THEME_FLAG" val="sIBpV8mZsEvGat+1Ybja72+fL0C9rK8+lAPW2x9ASRciR99XqlH6LO8v4WexFoh07tZPIBwjkmE4PG/WaVCHCyPiyfc4kb+lf8a5q+/99jI="/>
</p:tagLst>
</file>

<file path=ppt/tags/tag278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79.xml><?xml version="1.0" encoding="utf-8"?>
<p:tagLst xmlns:p="http://schemas.openxmlformats.org/presentationml/2006/main">
  <p:tag name="KSO_WM_BEAUTIFY_FLAG" val=""/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FILL_FORE_SCHEMECOLOR_INDEX" val="5"/>
  <p:tag name="KSO_WM_UNIT_FILL_TYPE" val="1"/>
  <p:tag name="KSO_WM_UNIT_HIGHLIGHT" val="0"/>
  <p:tag name="KSO_WM_UNIT_ID" val="diagram20170844_1*l_h_i*1_1_2"/>
  <p:tag name="KSO_WM_UNIT_INDEX" val="1_1_2"/>
  <p:tag name="KSO_WM_UNIT_LAYERLEVEL" val="1_1_1"/>
  <p:tag name="KSO_WM_UNIT_TEXT_FILL_FORE_SCHEMECOLOR_INDEX" val="2"/>
  <p:tag name="KSO_WM_UNIT_TEXT_FILL_TYPE" val="1"/>
  <p:tag name="KSO_WM_UNIT_TYPE" val="l_h_i"/>
  <p:tag name="KSO_WM_SCREEN_THEME_FLAG" val="sIBpV8mZsEvGat+1Ybja72+fL0C9rK8+lAPW2x9ASRciR99XqlH6LO8v4WexFoh07tZPIBwjkmE4PG/WaVCHCyPiyfc4kb+lf8a5q+/99jI=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80.xml><?xml version="1.0" encoding="utf-8"?>
<p:tagLst xmlns:p="http://schemas.openxmlformats.org/presentationml/2006/main">
  <p:tag name="KSO_WM_BEAUTIFY_FLAG" val=""/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HIGHLIGHT" val="0"/>
  <p:tag name="KSO_WM_UNIT_ID" val="diagram20170844_1*l_h_a*1_1_1"/>
  <p:tag name="KSO_WM_UNIT_INDEX" val="1_1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4"/>
  <p:tag name="KSO_WM_UNIT_TEXT_FILL_TYPE" val="1"/>
  <p:tag name="KSO_WM_UNIT_TYPE" val="l_h_a"/>
  <p:tag name="KSO_WM_UNIT_VALUE" val="13"/>
  <p:tag name="KSO_WM_SCREEN_THEME_FLAG" val="sIBpV8mZsEvGat+1Ybja72+fL0C9rK8+lAPW2x9ASRciR99XqlH6LO8v4WexFoh07tZPIBwjkmE4PG/WaVCHCyPiyfc4kb+lf8a5q+/99jI="/>
</p:tagLst>
</file>

<file path=ppt/tags/tag28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82.xml><?xml version="1.0" encoding="utf-8"?>
<p:tagLst xmlns:p="http://schemas.openxmlformats.org/presentationml/2006/main">
  <p:tag name="KSO_WM_BEAUTIFY_FLAG" val=""/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FILL_FORE_SCHEMECOLOR_INDEX" val="7"/>
  <p:tag name="KSO_WM_UNIT_FILL_TYPE" val="1"/>
  <p:tag name="KSO_WM_UNIT_HIGHLIGHT" val="0"/>
  <p:tag name="KSO_WM_UNIT_ID" val="diagram20170844_1*l_h_i*1_2_1"/>
  <p:tag name="KSO_WM_UNIT_INDEX" val="1_2_1"/>
  <p:tag name="KSO_WM_UNIT_LAYERLEVEL" val="1_1_1"/>
  <p:tag name="KSO_WM_UNIT_TEXT_FILL_FORE_SCHEMECOLOR_INDEX" val="2"/>
  <p:tag name="KSO_WM_UNIT_TEXT_FILL_TYPE" val="1"/>
  <p:tag name="KSO_WM_UNIT_TYPE" val="l_h_i"/>
  <p:tag name="KSO_WM_SCREEN_THEME_FLAG" val="sIBpV8mZsEvGat+1Ybja72+fL0C9rK8+lAPW2x9ASRciR99XqlH6LO8v4WexFoh07tZPIBwjkmE4PG/WaVCHCyPiyfc4kb+lf8a5q+/99jI="/>
</p:tagLst>
</file>

<file path=ppt/tags/tag283.xml><?xml version="1.0" encoding="utf-8"?>
<p:tagLst xmlns:p="http://schemas.openxmlformats.org/presentationml/2006/main">
  <p:tag name="KSO_WM_BEAUTIFY_FLAG" val=""/>
  <p:tag name="KSO_WM_DIAGRAM_GROUP_CODE" val="l1-1"/>
  <p:tag name="KSO_WM_TAG_VERSION" val="1.0"/>
  <p:tag name="KSO_WM_TEMPLATE_CATEGORY" val="diagram"/>
  <p:tag name="KSO_WM_TEMPLATE_INDEX" val="20170844"/>
  <p:tag name="KSO_WM_UNIT_COMPATIBLE" val="0"/>
  <p:tag name="KSO_WM_UNIT_DIAGRAM_ISNUMVISUAL" val="0"/>
  <p:tag name="KSO_WM_UNIT_DIAGRAM_ISREFERUNIT" val="0"/>
  <p:tag name="KSO_WM_UNIT_DIAGRAM_SCHEMECOLOR_ID" val="0"/>
  <p:tag name="KSO_WM_UNIT_HIGHLIGHT" val="0"/>
  <p:tag name="KSO_WM_UNIT_ID" val="diagram20170844_1*l_h_a*1_2_1"/>
  <p:tag name="KSO_WM_UNIT_INDEX" val="1_2_1"/>
  <p:tag name="KSO_WM_UNIT_ISCONTENTSTITLE" val="0"/>
  <p:tag name="KSO_WM_UNIT_LAYERLEVEL" val="1_1_1"/>
  <p:tag name="KSO_WM_UNIT_NOCLEAR" val="0"/>
  <p:tag name="KSO_WM_UNIT_PRESET_TEXT" val="单击此处添加标题"/>
  <p:tag name="KSO_WM_UNIT_TEXT_FILL_FORE_SCHEMECOLOR_INDEX" val="14"/>
  <p:tag name="KSO_WM_UNIT_TEXT_FILL_TYPE" val="1"/>
  <p:tag name="KSO_WM_UNIT_TYPE" val="l_h_a"/>
  <p:tag name="KSO_WM_UNIT_VALUE" val="13"/>
  <p:tag name="KSO_WM_SCREEN_THEME_FLAG" val="sIBpV8mZsEvGat+1Ybja72+fL0C9rK8+lAPW2x9ASRciR99XqlH6LO8v4WexFoh07tZPIBwjkmE4PG/WaVCHCyPiyfc4kb+lf8a5q+/99jI="/>
</p:tagLst>
</file>

<file path=ppt/tags/tag2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8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8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87.xml><?xml version="1.0" encoding="utf-8"?>
<p:tagLst xmlns:p="http://schemas.openxmlformats.org/presentationml/2006/main">
  <p:tag name="AS_UNIQUEID" val="4397"/>
  <p:tag name="KSO_WM_SCREEN_THEME_FLAG" val="sIBpV8mZsEvGat+1Ybja72+fL0C9rK8+lAPW2x9ASRciR99XqlH6LO8v4WexFoh07tZPIBwjkmE4PG/WaVCHCyPiyfc4kb+lf8a5q+/99jI="/>
</p:tagLst>
</file>

<file path=ppt/tags/tag288.xml><?xml version="1.0" encoding="utf-8"?>
<p:tagLst xmlns:p="http://schemas.openxmlformats.org/presentationml/2006/main">
  <p:tag name="AS_UNIQUEID" val="3867"/>
  <p:tag name="KSO_WM_UNIT_PLACING_PICTURE_USER_VIEWPORT" val="{&quot;height&quot;:3410,&quot;width&quot;:6867}"/>
  <p:tag name="KSO_WM_SCREEN_THEME_FLAG" val="sIBpV8mZsEvGat+1Ybja72+fL0C9rK8+lAPW2x9ASRciR99XqlH6LO8v4WexFoh07tZPIBwjkmE4PG/WaVCHCyPiyfc4kb+lf8a5q+/99jI="/>
</p:tagLst>
</file>

<file path=ppt/tags/tag289.xml><?xml version="1.0" encoding="utf-8"?>
<p:tagLst xmlns:p="http://schemas.openxmlformats.org/presentationml/2006/main">
  <p:tag name="AS_UNIQUEID" val="3868"/>
  <p:tag name="KSO_WM_SCREEN_THEME_FLAG" val="sIBpV8mZsEvGat+1Ybja72+fL0C9rK8+lAPW2x9ASRciR99XqlH6LO8v4WexFoh07tZPIBwjkmE4PG/WaVCHCyPiyfc4kb+lf8a5q+/99jI=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290.xml><?xml version="1.0" encoding="utf-8"?>
<p:tagLst xmlns:p="http://schemas.openxmlformats.org/presentationml/2006/main">
  <p:tag name="AS_UNIQUEID" val="4398"/>
  <p:tag name="KSO_WM_SCREEN_THEME_FLAG" val="sIBpV8mZsEvGat+1Ybja72+fL0C9rK8+lAPW2x9ASRciR99XqlH6LO8v4WexFoh07tZPIBwjkmE4PG/WaVCHCyPiyfc4kb+lf8a5q+/99jI="/>
</p:tagLst>
</file>

<file path=ppt/tags/tag2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92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93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94.xml><?xml version="1.0" encoding="utf-8"?>
<p:tagLst xmlns:p="http://schemas.openxmlformats.org/presentationml/2006/main">
  <p:tag name="AS_UNIQUEID" val="4197"/>
  <p:tag name="KSO_WM_SCREEN_THEME_FLAG" val="sIBpV8mZsEvGat+1Ybja72+fL0C9rK8+lAPW2x9ASRciR99XqlH6LO8v4WexFoh07tZPIBwjkmE4PG/WaVCHCyPiyfc4kb+lf8a5q+/99jI="/>
</p:tagLst>
</file>

<file path=ppt/tags/tag295.xml><?xml version="1.0" encoding="utf-8"?>
<p:tagLst xmlns:p="http://schemas.openxmlformats.org/presentationml/2006/main">
  <p:tag name="AS_UNIQUEID" val="4187"/>
  <p:tag name="KSO_WM_UNIT_TABLE_BEAUTIFY" val="smartTable{99eff6f4-41bc-4627-851c-bdfd1caff301}"/>
  <p:tag name="TABLE_ENDDRAG_ORIGIN_RECT" val="893*151"/>
  <p:tag name="TABLE_ENDDRAG_RECT" val="29*161*893*151"/>
  <p:tag name="KSO_WM_BEAUTIFY_FLAG" val=""/>
  <p:tag name="KSO_WM_SCREEN_THEME_FLAG" val="sIBpV8mZsEvGat+1Ybja72+fL0C9rK8+lAPW2x9ASRciR99XqlH6LO8v4WexFoh07tZPIBwjkmE4PG/WaVCHCyPiyfc4kb+lf8a5q+/99jI="/>
</p:tagLst>
</file>

<file path=ppt/tags/tag29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297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298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299.xml><?xml version="1.0" encoding="utf-8"?>
<p:tagLst xmlns:p="http://schemas.openxmlformats.org/presentationml/2006/main">
  <p:tag name="AS_UNIQUEID" val="3911"/>
  <p:tag name="KSO_WM_SCREEN_THEME_FLAG" val="sIBpV8mZsEvGat+1Ybja72+fL0C9rK8+lAPW2x9ASRciR99XqlH6LO8v4WexFoh07tZPIBwjkmE4PG/WaVCHCyPiyfc4kb+lf8a5q+/99jI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00.xml><?xml version="1.0" encoding="utf-8"?>
<p:tagLst xmlns:p="http://schemas.openxmlformats.org/presentationml/2006/main">
  <p:tag name="AS_UNIQUEID" val="3912"/>
  <p:tag name="KSO_WM_BEAUTIFY_FLAG" val=""/>
  <p:tag name="KSO_WM_SCREEN_THEME_FLAG" val="sIBpV8mZsEvGat+1Ybja72+fL0C9rK8+lAPW2x9ASRciR99XqlH6LO8v4WexFoh07tZPIBwjkmE4PG/WaVCHCyPiyfc4kb+lf8a5q+/99jI="/>
</p:tagLst>
</file>

<file path=ppt/tags/tag301.xml><?xml version="1.0" encoding="utf-8"?>
<p:tagLst xmlns:p="http://schemas.openxmlformats.org/presentationml/2006/main">
  <p:tag name="AS_UNIQUEID" val="3913"/>
  <p:tag name="KSO_WM_BEAUTIFY_FLAG" val=""/>
  <p:tag name="KSO_WM_SCREEN_THEME_FLAG" val="sIBpV8mZsEvGat+1Ybja72+fL0C9rK8+lAPW2x9ASRciR99XqlH6LO8v4WexFoh07tZPIBwjkmE4PG/WaVCHCyPiyfc4kb+lf8a5q+/99jI="/>
</p:tagLst>
</file>

<file path=ppt/tags/tag30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03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04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06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0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08.xml><?xml version="1.0" encoding="utf-8"?>
<p:tagLst xmlns:p="http://schemas.openxmlformats.org/presentationml/2006/main">
  <p:tag name="AS_UNIQUEID" val="2022"/>
  <p:tag name="KSO_WM_BEAUTIFY_FLAG" val=""/>
  <p:tag name="KSO_WM_SCREEN_THEME_FLAG" val="sIBpV8mZsEvGat+1Ybja72+fL0C9rK8+lAPW2x9ASRciR99XqlH6LO8v4WexFoh07tZPIBwjkmE4PG/WaVCHCyPiyfc4kb+lf8a5q+/99jI="/>
</p:tagLst>
</file>

<file path=ppt/tags/tag3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1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1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12.xml><?xml version="1.0" encoding="utf-8"?>
<p:tagLst xmlns:p="http://schemas.openxmlformats.org/presentationml/2006/main">
  <p:tag name="AS_UNIQUEID" val="4292"/>
  <p:tag name="KSO_WM_SCREEN_THEME_FLAG" val="sIBpV8mZsEvGat+1Ybja72+fL0C9rK8+lAPW2x9ASRciR99XqlH6LO8v4WexFoh07tZPIBwjkmE4PG/WaVCHCyPiyfc4kb+lf8a5q+/99jI="/>
</p:tagLst>
</file>

<file path=ppt/tags/tag3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14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15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16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317.xml><?xml version="1.0" encoding="utf-8"?>
<p:tagLst xmlns:p="http://schemas.openxmlformats.org/presentationml/2006/main">
  <p:tag name="TABLE_ENDDRAG_ORIGIN_RECT" val="892*333"/>
  <p:tag name="TABLE_ENDDRAG_RECT" val="29*126*892*333"/>
  <p:tag name="KSO_WM_SCREEN_THEME_FLAG" val="sIBpV8mZsEvGat+1Ybja72+fL0C9rK8+lAPW2x9ASRciR99XqlH6LO8v4WexFoh07tZPIBwjkmE4PG/WaVCHCyPiyfc4kb+lf8a5q+/99jI="/>
</p:tagLst>
</file>

<file path=ppt/tags/tag3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19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20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21.xml><?xml version="1.0" encoding="utf-8"?>
<p:tagLst xmlns:p="http://schemas.openxmlformats.org/presentationml/2006/main">
  <p:tag name="AS_UNIQUEID" val="3795"/>
  <p:tag name="KSO_WM_SCREEN_THEME_FLAG" val="sIBpV8mZsEvGat+1Ybja72+fL0C9rK8+lAPW2x9ASRciR99XqlH6LO8v4WexFoh07tZPIBwjkmE4PG/WaVCHCyPiyfc4kb+lf8a5q+/99jI="/>
</p:tagLst>
</file>

<file path=ppt/tags/tag322.xml><?xml version="1.0" encoding="utf-8"?>
<p:tagLst xmlns:p="http://schemas.openxmlformats.org/presentationml/2006/main">
  <p:tag name="KSO_WM_UNIT_TABLE_BEAUTIFY" val="smartTable{7a46a782-7362-43e1-863a-bb9b115efd52}"/>
  <p:tag name="TABLE_ENDDRAG_ORIGIN_RECT" val="897*308"/>
  <p:tag name="TABLE_ENDDRAG_RECT" val="29*126*898*308"/>
  <p:tag name="KSO_WM_SCREEN_THEME_FLAG" val="sIBpV8mZsEvGat+1Ybja72+fL0C9rK8+lAPW2x9ASRciR99XqlH6LO8v4WexFoh07tZPIBwjkmE4PG/WaVCHCyPiyfc4kb+lf8a5q+/99jI="/>
</p:tagLst>
</file>

<file path=ppt/tags/tag3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24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25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26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327.xml><?xml version="1.0" encoding="utf-8"?>
<p:tagLst xmlns:p="http://schemas.openxmlformats.org/presentationml/2006/main">
  <p:tag name="KSO_WM_DIAGRAM_VIRTUALLY_FRAME" val="{&quot;height&quot;:463,&quot;left&quot;:29.85,&quot;top&quot;:64.55,&quot;width&quot;:917.8}"/>
  <p:tag name="KSO_WM_SCREEN_THEME_FLAG" val="sIBpV8mZsEvGat+1Ybja72+fL0C9rK8+lAPW2x9ASRciR99XqlH6LO8v4WexFoh07tZPIBwjkmE4PG/WaVCHCyPiyfc4kb+lf8a5q+/99jI="/>
</p:tagLst>
</file>

<file path=ppt/tags/tag3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29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30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31.xml><?xml version="1.0" encoding="utf-8"?>
<p:tagLst xmlns:p="http://schemas.openxmlformats.org/presentationml/2006/main">
  <p:tag name="TABLE_ENDDRAG_ORIGIN_RECT" val="871*194"/>
  <p:tag name="TABLE_ENDDRAG_RECT" val="35*168*871*194"/>
  <p:tag name="KSO_WM_SCREEN_THEME_FLAG" val="sIBpV8mZsEvGat+1Ybja72+fL0C9rK8+lAPW2x9ASRciR99XqlH6LO8v4WexFoh07tZPIBwjkmE4PG/WaVCHCyPiyfc4kb+lf8a5q+/99jI="/>
</p:tagLst>
</file>

<file path=ppt/tags/tag3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33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34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36.xml><?xml version="1.0" encoding="utf-8"?>
<p:tagLst xmlns:p="http://schemas.openxmlformats.org/presentationml/2006/main">
  <p:tag name="KSO_WM_DIAGRAM_VIRTUALLY_FRAME" val="{&quot;height&quot;:479.15,&quot;left&quot;:11.05,&quot;top&quot;:54.25,&quot;width&quot;:936.35}"/>
  <p:tag name="KSO_WM_SCREEN_THEME_FLAG" val="sIBpV8mZsEvGat+1Ybja72+fL0C9rK8+lAPW2x9ASRciR99XqlH6LO8v4WexFoh07tZPIBwjkmE4PG/WaVCHCyPiyfc4kb+lf8a5q+/99jI="/>
</p:tagLst>
</file>

<file path=ppt/tags/tag337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38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3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40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341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3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343.xml><?xml version="1.0" encoding="utf-8"?>
<p:tagLst xmlns:p="http://schemas.openxmlformats.org/presentationml/2006/main">
  <p:tag name="commondata" val="eyJoZGlkIjoiZjVhNGJiMWVmZTg4ZjFhYWZhYWFiMzBkODkwYWRkZmUifQ=="/>
  <p:tag name="KSO_WM_SCREEN_THEME_FLAG" val="sIBpV8mZsEvGat+1Ybja72+fL0C9rK8+lAPW2x9ASRciR99XqlH6LO8v4WexFoh07tZPIBwjkmE4PG/WaVCHCyPiyfc4kb+lf8a5q+/99jI=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sIBpV8mZsEvGat+1Ybja72+fL0C9rK8+lAPW2x9ASRciR99XqlH6LO8v4WexFoh07tZPIBwjkmE4PG/WaVCHCyPiyfc4kb+lf8a5q+/99jI=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  <p:tag name="KSO_WM_SCREEN_THEME_FLAG" val="sIBpV8mZsEvGat+1Ybja72+fL0C9rK8+lAPW2x9ASRciR99XqlH6LO8v4WexFoh07tZPIBwjkmE4PG/WaVCHCyPiyfc4kb+lf8a5q+/99jI=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SCREEN_THEME_FLAG" val="sIBpV8mZsEvGat+1Ybja72+fL0C9rK8+lAPW2x9ASRciR99XqlH6LO8v4WexFoh07tZPIBwjkmE4PG/WaVCHCyPiyfc4kb+lf8a5q+/99jI="/>
</p:tagLst>
</file>

<file path=ppt/tags/tag63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6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6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67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69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70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71.xml><?xml version="1.0" encoding="utf-8"?>
<p:tagLst xmlns:p="http://schemas.openxmlformats.org/presentationml/2006/main">
  <p:tag name="TABLE_ENDDRAG_ORIGIN_RECT" val="886*394"/>
  <p:tag name="TABLE_ENDDRAG_RECT" val="29*81*886*394"/>
  <p:tag name="KSO_WM_SCREEN_THEME_FLAG" val="sIBpV8mZsEvGat+1Ybja72+fL0C9rK8+lAPW2x9ASRciR99XqlH6LO8v4WexFoh07tZPIBwjkmE4PG/WaVCHCyPiyfc4kb+lf8a5q+/99jI="/>
</p:tagLst>
</file>

<file path=ppt/tags/tag72.xml><?xml version="1.0" encoding="utf-8"?>
<p:tagLst xmlns:p="http://schemas.openxmlformats.org/presentationml/2006/main">
  <p:tag name="AS_UNIQUEID" val="1193"/>
  <p:tag name="KSO_WM_BEAUTIFY_FLAG" val=""/>
  <p:tag name="KSO_WM_SCREEN_THEME_FLAG" val="sIBpV8mZsEvGat+1Ybja72+fL0C9rK8+lAPW2x9ASRciR99XqlH6LO8v4WexFoh07tZPIBwjkmE4PG/WaVCHCyPiyfc4kb+lf8a5q+/99jI=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74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75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76.xml><?xml version="1.0" encoding="utf-8"?>
<p:tagLst xmlns:p="http://schemas.openxmlformats.org/presentationml/2006/main">
  <p:tag name="TABLE_ENDDRAG_ORIGIN_RECT" val="895*432"/>
  <p:tag name="TABLE_ENDDRAG_RECT" val="29*73*895*432"/>
  <p:tag name="KSO_WM_SCREEN_THEME_FLAG" val="sIBpV8mZsEvGat+1Ybja72+fL0C9rK8+lAPW2x9ASRciR99XqlH6LO8v4WexFoh07tZPIBwjkmE4PG/WaVCHCyPiyfc4kb+lf8a5q+/99jI=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78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79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80.xml><?xml version="1.0" encoding="utf-8"?>
<p:tagLst xmlns:p="http://schemas.openxmlformats.org/presentationml/2006/main">
  <p:tag name="TABLE_ENDDRAG_ORIGIN_RECT" val="902*450"/>
  <p:tag name="TABLE_ENDDRAG_RECT" val="29*70*902*450"/>
  <p:tag name="KSO_WM_SCREEN_THEME_FLAG" val="sIBpV8mZsEvGat+1Ybja72+fL0C9rK8+lAPW2x9ASRciR99XqlH6LO8v4WexFoh07tZPIBwjkmE4PG/WaVCHCyPiyfc4kb+lf8a5q+/99jI=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82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83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85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86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87.xml><?xml version="1.0" encoding="utf-8"?>
<p:tagLst xmlns:p="http://schemas.openxmlformats.org/presentationml/2006/main">
  <p:tag name="AS_UNIQUEID" val="1923"/>
  <p:tag name="KSO_WM_SCREEN_THEME_FLAG" val="sIBpV8mZsEvGat+1Ybja72+fL0C9rK8+lAPW2x9ASRciR99XqlH6LO8v4WexFoh07tZPIBwjkmE4PG/WaVCHCyPiyfc4kb+lf8a5q+/99jI="/>
</p:tagLst>
</file>

<file path=ppt/tags/tag88.xml><?xml version="1.0" encoding="utf-8"?>
<p:tagLst xmlns:p="http://schemas.openxmlformats.org/presentationml/2006/main">
  <p:tag name="AS_UNIQUEID" val="3446"/>
  <p:tag name="KSO_WM_SCREEN_THEME_FLAG" val="sIBpV8mZsEvGat+1Ybja72+fL0C9rK8+lAPW2x9ASRciR99XqlH6LO8v4WexFoh07tZPIBwjkmE4PG/WaVCHCyPiyfc4kb+lf8a5q+/99jI="/>
</p:tagLst>
</file>

<file path=ppt/tags/tag89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SCREEN_THEME_FLAG" val="sIBpV8mZsEvGat+1Ybja72+fL0C9rK8+lAPW2x9ASRciR99XqlH6LO8v4WexFoh07tZPIBwjkmE4PG/WaVCHCyPiyfc4kb+lf8a5q+/99jI=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CREEN_THEME_FLAG" val="sIBpV8mZsEvGat+1Ybja72+fL0C9rK8+lAPW2x9ASRciR99XqlH6LO8v4WexFoh07tZPIBwjkmE4PG/WaVCHCyPiyfc4kb+lf8a5q+/99jI="/>
</p:tagLst>
</file>

<file path=ppt/tags/tag91.xml><?xml version="1.0" encoding="utf-8"?>
<p:tagLst xmlns:p="http://schemas.openxmlformats.org/presentationml/2006/main">
  <p:tag name="AS_UNIQUEID" val="430"/>
  <p:tag name="KSO_WM_SCREEN_THEME_FLAG" val="sIBpV8mZsEvGat+1Ybja72+fL0C9rK8+lAPW2x9ASRciR99XqlH6LO8v4WexFoh07tZPIBwjkmE4PG/WaVCHCyPiyfc4kb+lf8a5q+/99jI="/>
</p:tagLst>
</file>

<file path=ppt/tags/tag92.xml><?xml version="1.0" encoding="utf-8"?>
<p:tagLst xmlns:p="http://schemas.openxmlformats.org/presentationml/2006/main">
  <p:tag name="KSO_WM_BEAUTIFY_FLAG" val=""/>
  <p:tag name="KSO_WM_SCREEN_THEME_FLAG" val="sIBpV8mZsEvGat+1Ybja72+fL0C9rK8+lAPW2x9ASRciR99XqlH6LO8v4WexFoh07tZPIBwjkmE4PG/WaVCHCyPiyfc4kb+lf8a5q+/99jI="/>
</p:tagLst>
</file>

<file path=ppt/tags/tag93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94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95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96.xml><?xml version="1.0" encoding="utf-8"?>
<p:tagLst xmlns:p="http://schemas.openxmlformats.org/presentationml/2006/main">
  <p:tag name="AS_UNIQUEID" val="1931"/>
  <p:tag name="KSO_WM_SCREEN_THEME_FLAG" val="sIBpV8mZsEvGat+1Ybja72+fL0C9rK8+lAPW2x9ASRciR99XqlH6LO8v4WexFoh07tZPIBwjkmE4PG/WaVCHCyPiyfc4kb+lf8a5q+/99jI="/>
</p:tagLst>
</file>

<file path=ppt/tags/tag97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ags/tag98.xml><?xml version="1.0" encoding="utf-8"?>
<p:tagLst xmlns:p="http://schemas.openxmlformats.org/presentationml/2006/main">
  <p:tag name="AS_UNIQUEID" val="1933"/>
  <p:tag name="KSO_WM_SCREEN_THEME_FLAG" val="sIBpV8mZsEvGat+1Ybja72+fL0C9rK8+lAPW2x9ASRciR99XqlH6LO8v4WexFoh07tZPIBwjkmE4PG/WaVCHCyPiyfc4kb+lf8a5q+/99jI="/>
</p:tagLst>
</file>

<file path=ppt/tags/tag99.xml><?xml version="1.0" encoding="utf-8"?>
<p:tagLst xmlns:p="http://schemas.openxmlformats.org/presentationml/2006/main">
  <p:tag name="AS_UNIQUEID" val="2897"/>
  <p:tag name="KSO_WM_SCREEN_THEME_FLAG" val="sIBpV8mZsEvGat+1Ybja72+fL0C9rK8+lAPW2x9ASRciR99XqlH6LO8v4WexFoh07tZPIBwjkmE4PG/WaVCHCyPiyfc4kb+lf8a5q+/99jI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11222</Words>
  <Application>WPS 演示</Application>
  <PresentationFormat>宽屏</PresentationFormat>
  <Paragraphs>1271</Paragraphs>
  <Slides>46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77" baseType="lpstr">
      <vt:lpstr>Arial</vt:lpstr>
      <vt:lpstr>宋体</vt:lpstr>
      <vt:lpstr>Wingdings</vt:lpstr>
      <vt:lpstr>Wingdings</vt:lpstr>
      <vt:lpstr>Calibri</vt:lpstr>
      <vt:lpstr>方正粗黑宋简体</vt:lpstr>
      <vt:lpstr>华文中宋</vt:lpstr>
      <vt:lpstr>字魂95号-手刻宋</vt:lpstr>
      <vt:lpstr>楷体</vt:lpstr>
      <vt:lpstr>微软雅黑</vt:lpstr>
      <vt:lpstr>Arial</vt:lpstr>
      <vt:lpstr>黑体</vt:lpstr>
      <vt:lpstr>方正粗黑宋简繁</vt:lpstr>
      <vt:lpstr>方正字迹-杨素彬楷 简</vt:lpstr>
      <vt:lpstr>Times New Roman</vt:lpstr>
      <vt:lpstr>方正宋刻本秀楷简体</vt:lpstr>
      <vt:lpstr>华文楷体</vt:lpstr>
      <vt:lpstr>Arial Unicode MS</vt:lpstr>
      <vt:lpstr>华文行楷</vt:lpstr>
      <vt:lpstr>方正大标宋简体</vt:lpstr>
      <vt:lpstr>Courier New</vt:lpstr>
      <vt:lpstr>汉仪颜楷简</vt:lpstr>
      <vt:lpstr>华文新魏</vt:lpstr>
      <vt:lpstr>江西拙楷</vt:lpstr>
      <vt:lpstr>方正宋刻本秀楷_GBK</vt:lpstr>
      <vt:lpstr>方正苏新诗柳楷简体</vt:lpstr>
      <vt:lpstr>华文仿宋</vt:lpstr>
      <vt:lpstr>楷体_GB2312</vt:lpstr>
      <vt:lpstr>新宋体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梨花</cp:lastModifiedBy>
  <cp:revision>218</cp:revision>
  <dcterms:created xsi:type="dcterms:W3CDTF">2019-06-19T02:08:00Z</dcterms:created>
  <dcterms:modified xsi:type="dcterms:W3CDTF">2024-05-28T01:07:20Z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6C61906F2E1E432194CEED532ADFD563_11</vt:lpwstr>
  </property>
</Properties>
</file>