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61" r:id="rId3"/>
    <p:sldId id="264" r:id="rId4"/>
    <p:sldId id="259" r:id="rId5"/>
    <p:sldId id="260" r:id="rId6"/>
    <p:sldId id="262" r:id="rId7"/>
    <p:sldId id="263" r:id="rId8"/>
    <p:sldId id="276" r:id="rId9"/>
    <p:sldId id="277" r:id="rId10"/>
    <p:sldId id="273" r:id="rId11"/>
    <p:sldId id="278" r:id="rId12"/>
    <p:sldId id="279" r:id="rId13"/>
    <p:sldId id="280" r:id="rId14"/>
    <p:sldId id="288" r:id="rId15"/>
    <p:sldId id="359" r:id="rId16"/>
    <p:sldId id="281" r:id="rId17"/>
    <p:sldId id="360" r:id="rId18"/>
    <p:sldId id="295" r:id="rId19"/>
    <p:sldId id="296" r:id="rId20"/>
    <p:sldId id="290" r:id="rId21"/>
    <p:sldId id="303" r:id="rId22"/>
    <p:sldId id="291" r:id="rId23"/>
    <p:sldId id="365" r:id="rId24"/>
    <p:sldId id="306" r:id="rId25"/>
    <p:sldId id="307" r:id="rId26"/>
    <p:sldId id="318" r:id="rId27"/>
    <p:sldId id="302" r:id="rId28"/>
    <p:sldId id="305" r:id="rId29"/>
    <p:sldId id="370" r:id="rId30"/>
    <p:sldId id="320" r:id="rId31"/>
    <p:sldId id="317" r:id="rId32"/>
    <p:sldId id="314" r:id="rId33"/>
    <p:sldId id="325" r:id="rId34"/>
    <p:sldId id="326" r:id="rId35"/>
    <p:sldId id="327" r:id="rId36"/>
    <p:sldId id="331" r:id="rId37"/>
    <p:sldId id="328" r:id="rId38"/>
    <p:sldId id="332" r:id="rId39"/>
    <p:sldId id="344" r:id="rId40"/>
    <p:sldId id="345" r:id="rId41"/>
    <p:sldId id="346" r:id="rId42"/>
    <p:sldId id="333" r:id="rId43"/>
    <p:sldId id="347" r:id="rId44"/>
    <p:sldId id="366" r:id="rId45"/>
    <p:sldId id="348" r:id="rId46"/>
    <p:sldId id="353" r:id="rId47"/>
    <p:sldId id="354" r:id="rId48"/>
    <p:sldId id="355" r:id="rId49"/>
    <p:sldId id="368" r:id="rId50"/>
    <p:sldId id="373" r:id="rId51"/>
  </p:sldIdLst>
  <p:sldSz cx="12192000" cy="6858000"/>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于明" initials="于" lastIdx="1" clrIdx="0"/>
  <p:cmAuthor id="44" name="ZhuanZ(无密码)" initials="Z" lastIdx="3" clrIdx="43"/>
  <p:cmAuthor id="2" name="作者" initials="A" lastIdx="0" clrIdx="1"/>
  <p:cmAuthor id="3" name="孙文纯" initials="孙" lastIdx="0" clrIdx="0"/>
  <p:cmAuthor id="4" name="szsy" initials="s" lastIdx="0" clrIdx="3"/>
  <p:cmAuthor id="5" name="乌鲁克60kg" initials="乌" lastIdx="0" clrIdx="4"/>
  <p:cmAuthor id="6" name="ming qiu" initials="m" lastIdx="0" clrIdx="1"/>
  <p:cmAuthor id="7" name="深圳实验学校张哲" initials="深" lastIdx="0" clrIdx="6"/>
  <p:cmAuthor id="8" name="11693" initials="1" lastIdx="0" clrIdx="7"/>
  <p:cmAuthor id="9" name="PPTer_Tang" initials="P" lastIdx="0" clrIdx="0"/>
  <p:cmAuthor id="10" name="86136" initials="8" lastIdx="0" clrIdx="9"/>
  <p:cmAuthor id="11" name="xiaoxuan Zeng" initials="x" lastIdx="0" clrIdx="0"/>
  <p:cmAuthor id="12" name="Mia Vida Villanueva" initials="M" lastIdx="0" clrIdx="0"/>
  <p:cmAuthor id="13" name="12279" initials="1" lastIdx="0" clrIdx="11"/>
  <p:cmAuthor id="14" name="文璇璇" initials="文" lastIdx="0" clrIdx="13"/>
  <p:cmAuthor id="15" name="Rcyz-HL" initials="R" lastIdx="0" clrIdx="12"/>
  <p:cmAuthor id="16" name="付" initials="付" lastIdx="0" clrIdx="14"/>
  <p:cmAuthor id="17" name="HUAWEI" initials="H" lastIdx="0" clrIdx="16"/>
  <p:cmAuthor id="18" name="Nicole Li  李倩" initials="N" lastIdx="0" clrIdx="0"/>
  <p:cmAuthor id="19" name="222" initials="2" lastIdx="0" clrIdx="0"/>
  <p:cmAuthor id="20" name="admin" initials="a" lastIdx="0" clrIdx="0"/>
  <p:cmAuthor id="21" name="王子涵" initials="王" lastIdx="0" clrIdx="0"/>
  <p:cmAuthor id="22" name="dongwc0205" initials="d" lastIdx="0" clrIdx="15"/>
  <p:cmAuthor id="2000" name="张瑞霞" initials="authorId_524709945" lastIdx="0" clrIdx="0"/>
  <p:cmAuthor id="2001" name="骆倩怡_Znauj26B" initials="authorId_382814100" lastIdx="0" clrIdx="0"/>
  <p:cmAuthor id="23" name="pangyt" initials="p" lastIdx="0" clrIdx="0"/>
  <p:cmAuthor id="49837067" name="刘浩" initials="刘" lastIdx="0" clrIdx="0"/>
  <p:cmAuthor id="24" name="easonyoun" initials="e" lastIdx="0" clrIdx="0"/>
  <p:cmAuthor id="25" name="zhouyangfan" initials="z" lastIdx="0" clrIdx="0"/>
  <p:cmAuthor id="26" name="tplife" initials="t" lastIdx="0" clrIdx="0"/>
  <p:cmAuthor id="27" name="??" initials="?" lastIdx="0" clrIdx="0"/>
  <p:cmAuthor id="28" name="何 龙" initials="何" lastIdx="0" clrIdx="25"/>
  <p:cmAuthor id="29" name="韩琳晶" initials="韩" lastIdx="0" clrIdx="28"/>
  <p:cmAuthor id="30" name="LJH" initials="L" lastIdx="0" clrIdx="0"/>
  <p:cmAuthor id="31" name="未知用户1" initials="未" lastIdx="0" clrIdx="22"/>
  <p:cmAuthor id="32" name="陈庆" initials="陈" lastIdx="0" clrIdx="31"/>
  <p:cmAuthor id="76" name="学珍 马" initials="学马" lastIdx="0" clrIdx="25"/>
  <p:cmAuthor id="34" name="a'su's" initials="a" lastIdx="0" clrIdx="33"/>
  <p:cmAuthor id="35" name="陈芳" initials="" lastIdx="0" clrIdx="35"/>
  <p:cmAuthor id="37" name="DELL" initials="" lastIdx="0" clrIdx="25"/>
  <p:cmAuthor id="38" name="邹 嘉豪" initials="" lastIdx="0" clrIdx="25"/>
  <p:cmAuthor id="40" name="乐胜中学微机室" initials="乐" lastIdx="0" clrIdx="39"/>
  <p:cmAuthor id="42" name="hanying" initials="h" lastIdx="0" clrIdx="4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6F3EF"/>
    <a:srgbClr val="843F0B"/>
    <a:srgbClr val="6D4734"/>
    <a:srgbClr val="F7F4F1"/>
    <a:srgbClr val="A28961"/>
    <a:srgbClr val="F3EDEA"/>
    <a:srgbClr val="F8F7F4"/>
    <a:srgbClr val="966449"/>
    <a:srgbClr val="A37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45" d="100"/>
          <a:sy n="45" d="100"/>
        </p:scale>
        <p:origin x="42" y="708"/>
      </p:cViewPr>
      <p:guideLst>
        <p:guide orient="horz" pos="2159"/>
        <p:guide pos="382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gs" Target="tags/tag346.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notesMaster" Target="notesMasters/notesMaster1.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1" i="0" u="none" strike="noStrike" kern="1200" baseline="0">
                <a:solidFill>
                  <a:schemeClr val="dk1">
                    <a:lumMod val="75000"/>
                    <a:lumOff val="25000"/>
                  </a:schemeClr>
                </a:solidFill>
                <a:latin typeface="+mn-lt"/>
                <a:ea typeface="+mn-ea"/>
                <a:cs typeface="+mn-cs"/>
              </a:defRPr>
            </a:pPr>
            <a:r>
              <a:t>北宋兵籍数量变化</a:t>
            </a:r>
          </a:p>
        </c:rich>
      </c:tx>
      <c:layout>
        <c:manualLayout>
          <c:xMode val="edge"/>
          <c:yMode val="edge"/>
          <c:x val="0.290624719234098"/>
          <c:y val="0.0085812356979405"/>
        </c:manualLayout>
      </c:layout>
      <c:overlay val="0"/>
      <c:spPr>
        <a:noFill/>
        <a:ln>
          <a:noFill/>
        </a:ln>
        <a:effectLst/>
      </c:spPr>
    </c:title>
    <c:autoTitleDeleted val="0"/>
    <c:plotArea>
      <c:layout>
        <c:manualLayout>
          <c:layoutTarget val="inner"/>
          <c:xMode val="edge"/>
          <c:yMode val="edge"/>
          <c:x val="0.0403283685445786"/>
          <c:y val="0.201649874448776"/>
          <c:w val="0.954918026924133"/>
          <c:h val="0.676132619380951"/>
        </c:manualLayout>
      </c:layout>
      <c:barChart>
        <c:barDir val="col"/>
        <c:grouping val="clustered"/>
        <c:varyColors val="0"/>
        <c:ser>
          <c:idx val="0"/>
          <c:order val="0"/>
          <c:tx>
            <c:strRef>
              <c:f>Sheet1!$B$1</c:f>
              <c:strCache>
                <c:ptCount val="1"/>
                <c:pt idx="0">
                  <c:v>兵籍数量</c:v>
                </c:pt>
              </c:strCache>
            </c:strRef>
          </c:tx>
          <c:spPr>
            <a:gradFill>
              <a:gsLst>
                <a:gs pos="100000">
                  <a:schemeClr val="accent1"/>
                </a:gs>
                <a:gs pos="0">
                  <a:schemeClr val="accent1">
                    <a:hueOff val="-1670000"/>
                  </a:schemeClr>
                </a:gs>
              </a:gsLst>
              <a:lin ang="5400000" scaled="0"/>
            </a:gradFill>
            <a:ln>
              <a:gradFill>
                <a:gsLst>
                  <a:gs pos="100000">
                    <a:schemeClr val="accent1">
                      <a:lumMod val="75000"/>
                    </a:schemeClr>
                  </a:gs>
                  <a:gs pos="0">
                    <a:schemeClr val="accent1">
                      <a:lumMod val="75000"/>
                      <a:hueOff val="-1670000"/>
                    </a:schemeClr>
                  </a:gs>
                </a:gsLst>
                <a:lin ang="4620000" scaled="0"/>
              </a:gradFill>
            </a:ln>
            <a:effectLst/>
          </c:spPr>
          <c:invertIfNegative val="0"/>
          <c:dLbls>
            <c:dLbl>
              <c:idx val="0"/>
              <c:layout/>
              <c:tx>
                <c:rich>
                  <a:bodyPr rot="0" spcFirstLastPara="0" vertOverflow="ellipsis" vert="horz" wrap="square" lIns="38100" tIns="19050" rIns="38100" bIns="19050" anchor="ctr" anchorCtr="1"/>
                  <a:lstStyle/>
                  <a:p>
                    <a:pPr>
                      <a:defRPr lang="zh-CN" sz="1000" b="0" i="0" u="none" strike="noStrike" kern="1200" baseline="0">
                        <a:solidFill>
                          <a:schemeClr val="dk1">
                            <a:lumMod val="75000"/>
                            <a:lumOff val="25000"/>
                          </a:schemeClr>
                        </a:solidFill>
                        <a:latin typeface="+mn-lt"/>
                        <a:ea typeface="+mn-ea"/>
                        <a:cs typeface="+mn-cs"/>
                      </a:defRPr>
                    </a:pPr>
                    <a:r>
                      <a:t>37.8万</a:t>
                    </a:r>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0" vertOverflow="ellipsis" vert="horz" wrap="square" lIns="38100" tIns="19050" rIns="38100" bIns="19050" anchor="ctr" anchorCtr="1"/>
                  <a:lstStyle/>
                  <a:p>
                    <a:pPr>
                      <a:defRPr lang="zh-CN" sz="1000" b="0" i="0" u="none" strike="noStrike" kern="1200" baseline="0">
                        <a:solidFill>
                          <a:schemeClr val="dk1">
                            <a:lumMod val="75000"/>
                            <a:lumOff val="25000"/>
                          </a:schemeClr>
                        </a:solidFill>
                        <a:latin typeface="+mn-lt"/>
                        <a:ea typeface="+mn-ea"/>
                        <a:cs typeface="+mn-cs"/>
                      </a:defRPr>
                    </a:pPr>
                    <a:r>
                      <a:t>66.6万</a:t>
                    </a:r>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0" vertOverflow="ellipsis" vert="horz" wrap="square" lIns="38100" tIns="19050" rIns="38100" bIns="19050" anchor="ctr" anchorCtr="1"/>
                  <a:lstStyle/>
                  <a:p>
                    <a:pPr>
                      <a:defRPr lang="zh-CN" sz="1000" b="0" i="0" u="none" strike="noStrike" kern="1200" baseline="0">
                        <a:solidFill>
                          <a:schemeClr val="dk1">
                            <a:lumMod val="75000"/>
                            <a:lumOff val="25000"/>
                          </a:schemeClr>
                        </a:solidFill>
                        <a:latin typeface="+mn-lt"/>
                        <a:ea typeface="+mn-ea"/>
                        <a:cs typeface="+mn-cs"/>
                      </a:defRPr>
                    </a:pPr>
                    <a:r>
                      <a:t>91.2万</a:t>
                    </a:r>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tx>
                <c:rich>
                  <a:bodyPr rot="0" spcFirstLastPara="0" vertOverflow="ellipsis" vert="horz" wrap="square" lIns="38100" tIns="19050" rIns="38100" bIns="19050" anchor="ctr" anchorCtr="1"/>
                  <a:lstStyle/>
                  <a:p>
                    <a:pPr>
                      <a:defRPr lang="zh-CN" sz="1000" b="0" i="0" u="none" strike="noStrike" kern="1200" baseline="0">
                        <a:solidFill>
                          <a:schemeClr val="dk1">
                            <a:lumMod val="75000"/>
                            <a:lumOff val="25000"/>
                          </a:schemeClr>
                        </a:solidFill>
                        <a:latin typeface="+mn-lt"/>
                        <a:ea typeface="+mn-ea"/>
                        <a:cs typeface="+mn-cs"/>
                      </a:defRPr>
                    </a:pPr>
                    <a:r>
                      <a:t>125.9万</a:t>
                    </a:r>
                  </a:p>
                </c:rich>
              </c:tx>
              <c:dLblPos val="outEnd"/>
              <c:showLegendKey val="0"/>
              <c:showVal val="1"/>
              <c:showCatName val="0"/>
              <c:showSerName val="0"/>
              <c:showPercent val="0"/>
              <c:showBubbleSize val="0"/>
              <c:extLst>
                <c:ext xmlns:c15="http://schemas.microsoft.com/office/drawing/2012/chart" uri="{CE6537A1-D6FC-4f65-9D91-7224C49458BB}"/>
              </c:extLst>
            </c:dLbl>
            <c:dLbl>
              <c:idx val="4"/>
              <c:layout/>
              <c:tx>
                <c:rich>
                  <a:bodyPr rot="0" spcFirstLastPara="0" vertOverflow="ellipsis" vert="horz" wrap="square" lIns="38100" tIns="19050" rIns="38100" bIns="19050" anchor="ctr" anchorCtr="1"/>
                  <a:lstStyle/>
                  <a:p>
                    <a:pPr>
                      <a:defRPr lang="zh-CN" sz="1000" b="0" i="0" u="none" strike="noStrike" kern="1200" baseline="0">
                        <a:solidFill>
                          <a:schemeClr val="dk1">
                            <a:lumMod val="75000"/>
                            <a:lumOff val="25000"/>
                          </a:schemeClr>
                        </a:solidFill>
                        <a:latin typeface="+mn-lt"/>
                        <a:ea typeface="+mn-ea"/>
                        <a:cs typeface="+mn-cs"/>
                      </a:defRPr>
                    </a:pPr>
                    <a:r>
                      <a:t>116.2万</a:t>
                    </a: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dk1">
                          <a:lumMod val="35000"/>
                          <a:lumOff val="65000"/>
                        </a:schemeClr>
                      </a:solidFill>
                    </a:ln>
                    <a:effectLst/>
                  </c:spPr>
                </c15:leaderLines>
              </c:ext>
            </c:extLst>
          </c:dLbls>
          <c:cat>
            <c:strRef>
              <c:f>Sheet1!$A$2:$A$6</c:f>
              <c:strCache>
                <c:ptCount val="5"/>
                <c:pt idx="0">
                  <c:v>宋建国初</c:v>
                </c:pt>
                <c:pt idx="1">
                  <c:v>太宗至道</c:v>
                </c:pt>
                <c:pt idx="2">
                  <c:v>真宗天禧</c:v>
                </c:pt>
                <c:pt idx="3">
                  <c:v>仁宗庆历</c:v>
                </c:pt>
                <c:pt idx="4">
                  <c:v>英宗治平</c:v>
                </c:pt>
              </c:strCache>
            </c:strRef>
          </c:cat>
          <c:val>
            <c:numRef>
              <c:f>Sheet1!$B$2:$B$6</c:f>
              <c:numCache>
                <c:formatCode>General</c:formatCode>
                <c:ptCount val="5"/>
                <c:pt idx="0">
                  <c:v>378000</c:v>
                </c:pt>
                <c:pt idx="1">
                  <c:v>666000</c:v>
                </c:pt>
                <c:pt idx="2">
                  <c:v>912000</c:v>
                </c:pt>
                <c:pt idx="3">
                  <c:v>1259000</c:v>
                </c:pt>
                <c:pt idx="4">
                  <c:v>1162000</c:v>
                </c:pt>
              </c:numCache>
            </c:numRef>
          </c:val>
        </c:ser>
        <c:dLbls>
          <c:showLegendKey val="0"/>
          <c:showVal val="1"/>
          <c:showCatName val="0"/>
          <c:showSerName val="0"/>
          <c:showPercent val="0"/>
          <c:showBubbleSize val="0"/>
        </c:dLbls>
        <c:gapWidth val="500"/>
        <c:overlap val="-50"/>
        <c:axId val="-1411664176"/>
        <c:axId val="-1411665264"/>
      </c:barChart>
      <c:catAx>
        <c:axId val="-14116641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0" vertOverflow="ellipsis" vert="horz" wrap="square" anchor="ctr" anchorCtr="1"/>
          <a:lstStyle/>
          <a:p>
            <a:pPr>
              <a:defRPr lang="zh-CN" sz="900" b="0" i="0" u="none" strike="noStrike" kern="1200" baseline="0">
                <a:solidFill>
                  <a:schemeClr val="dk1">
                    <a:lumMod val="65000"/>
                    <a:lumOff val="35000"/>
                  </a:schemeClr>
                </a:solidFill>
                <a:latin typeface="+mn-lt"/>
                <a:ea typeface="+mn-ea"/>
                <a:cs typeface="+mn-cs"/>
              </a:defRPr>
            </a:pPr>
          </a:p>
        </c:txPr>
        <c:crossAx val="-1411665264"/>
        <c:crosses val="autoZero"/>
        <c:auto val="0"/>
        <c:lblAlgn val="ctr"/>
        <c:lblOffset val="100"/>
        <c:noMultiLvlLbl val="0"/>
      </c:catAx>
      <c:valAx>
        <c:axId val="-141166526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dk1">
                    <a:lumMod val="65000"/>
                    <a:lumOff val="35000"/>
                  </a:schemeClr>
                </a:solidFill>
                <a:latin typeface="+mn-lt"/>
                <a:ea typeface="+mn-ea"/>
                <a:cs typeface="+mn-cs"/>
              </a:defRPr>
            </a:pPr>
          </a:p>
        </c:txPr>
        <c:crossAx val="-1411664176"/>
        <c:crosses val="autoZero"/>
        <c:crossBetween val="between"/>
      </c:valAx>
      <c:spPr>
        <a:noFill/>
        <a:ln>
          <a:noFill/>
        </a:ln>
        <a:effectLst/>
      </c:spPr>
    </c:plotArea>
    <c:legend>
      <c:legendPos val="t"/>
      <c:layout>
        <c:manualLayout>
          <c:xMode val="edge"/>
          <c:yMode val="edge"/>
          <c:x val="0.0582822085889571"/>
          <c:y val="0.222335369993211"/>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dk1">
                  <a:lumMod val="65000"/>
                  <a:lumOff val="35000"/>
                </a:schemeClr>
              </a:solidFill>
              <a:latin typeface="+mn-lt"/>
              <a:ea typeface="+mn-ea"/>
              <a:cs typeface="+mn-cs"/>
            </a:defRPr>
          </a:pPr>
        </a:p>
      </c:txPr>
    </c:legend>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40" b="1" i="0" u="none" strike="noStrike" kern="1200" baseline="0">
                <a:solidFill>
                  <a:schemeClr val="tx1">
                    <a:lumMod val="75000"/>
                    <a:lumOff val="25000"/>
                  </a:schemeClr>
                </a:solidFill>
                <a:latin typeface="+mn-lt"/>
                <a:ea typeface="+mn-ea"/>
                <a:cs typeface="+mn-cs"/>
              </a:defRPr>
            </a:pPr>
            <a:r>
              <a:rPr sz="1440"/>
              <a:t>北宋官员数量变化</a:t>
            </a:r>
            <a:endParaRPr sz="1440"/>
          </a:p>
        </c:rich>
      </c:tx>
      <c:layout>
        <c:manualLayout>
          <c:xMode val="edge"/>
          <c:yMode val="edge"/>
          <c:x val="0.266808760543623"/>
          <c:y val="0.018494203244192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官员人数</c:v>
                </c:pt>
              </c:strCache>
            </c:strRef>
          </c:tx>
          <c:spPr>
            <a:solidFill>
              <a:schemeClr val="accent1"/>
            </a:solidFill>
            <a:ln>
              <a:noFill/>
            </a:ln>
            <a:effectLst/>
          </c:spPr>
          <c:invertIfNegative val="0"/>
          <c:dLbls>
            <c:dLbl>
              <c:idx val="0"/>
              <c:layout>
                <c:manualLayout>
                  <c:x val="-1.85848276506842e-17"/>
                  <c:y val="0.0108291450887918"/>
                </c:manualLayout>
              </c:layout>
              <c:tx>
                <c:rich>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r>
                      <a:rPr sz="1200"/>
                      <a:t>0.97万</a:t>
                    </a:r>
                    <a:endParaRPr sz="120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21647547930479"/>
                  <c:y val="0.00169072719290853"/>
                </c:manualLayout>
              </c:layout>
              <c:tx>
                <c:rich>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r>
                      <a:rPr sz="1200"/>
                      <a:t>1.7万</a:t>
                    </a:r>
                    <a:endParaRPr sz="120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0135541195049882"/>
                </c:manualLayout>
              </c:layout>
              <c:tx>
                <c:rich>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r>
                      <a:rPr sz="1200"/>
                      <a:t>2.4万</a:t>
                    </a:r>
                    <a:endParaRPr sz="120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真宗</c:v>
                </c:pt>
                <c:pt idx="1">
                  <c:v>仁宗</c:v>
                </c:pt>
                <c:pt idx="2">
                  <c:v>英宗</c:v>
                </c:pt>
              </c:strCache>
            </c:strRef>
          </c:cat>
          <c:val>
            <c:numRef>
              <c:f>Sheet1!$B$2:$B$4</c:f>
              <c:numCache>
                <c:formatCode>General</c:formatCode>
                <c:ptCount val="3"/>
                <c:pt idx="0">
                  <c:v>9700</c:v>
                </c:pt>
                <c:pt idx="1">
                  <c:v>17000</c:v>
                </c:pt>
                <c:pt idx="2">
                  <c:v>24000</c:v>
                </c:pt>
              </c:numCache>
            </c:numRef>
          </c:val>
        </c:ser>
        <c:dLbls>
          <c:showLegendKey val="0"/>
          <c:showVal val="0"/>
          <c:showCatName val="0"/>
          <c:showSerName val="0"/>
          <c:showPercent val="0"/>
          <c:showBubbleSize val="0"/>
        </c:dLbls>
        <c:gapWidth val="246"/>
        <c:overlap val="-28"/>
        <c:axId val="-1411667440"/>
        <c:axId val="-1411664720"/>
      </c:barChart>
      <c:catAx>
        <c:axId val="-141166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411664720"/>
        <c:crosses val="autoZero"/>
        <c:auto val="0"/>
        <c:lblAlgn val="ctr"/>
        <c:lblOffset val="100"/>
        <c:noMultiLvlLbl val="0"/>
      </c:catAx>
      <c:valAx>
        <c:axId val="-1411664720"/>
        <c:scaling>
          <c:orientation val="minMax"/>
        </c:scaling>
        <c:delete val="0"/>
        <c:axPos val="l"/>
        <c:majorGridlines>
          <c:spPr>
            <a:ln w="9525" cap="flat" cmpd="sng" algn="ctr">
              <a:solidFill>
                <a:schemeClr val="lt1">
                  <a:lumMod val="902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41166744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2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40" b="1" i="0" u="none" strike="noStrike" kern="1200" baseline="0">
                <a:solidFill>
                  <a:schemeClr val="tx1">
                    <a:lumMod val="75000"/>
                    <a:lumOff val="25000"/>
                  </a:schemeClr>
                </a:solidFill>
                <a:latin typeface="+mn-lt"/>
                <a:ea typeface="+mn-ea"/>
                <a:cs typeface="+mn-cs"/>
              </a:defRPr>
            </a:pPr>
            <a:r>
              <a:rPr sz="1440"/>
              <a:t>北宋兵籍数量变化</a:t>
            </a:r>
            <a:endParaRPr sz="1440"/>
          </a:p>
        </c:rich>
      </c:tx>
      <c:layout>
        <c:manualLayout>
          <c:xMode val="edge"/>
          <c:yMode val="edge"/>
          <c:x val="0.367059025975522"/>
          <c:y val="0.0594522065430876"/>
        </c:manualLayout>
      </c:layout>
      <c:overlay val="0"/>
      <c:spPr>
        <a:noFill/>
        <a:ln>
          <a:noFill/>
        </a:ln>
        <a:effectLst/>
      </c:spPr>
    </c:title>
    <c:autoTitleDeleted val="0"/>
    <c:plotArea>
      <c:layout>
        <c:manualLayout>
          <c:layoutTarget val="inner"/>
          <c:xMode val="edge"/>
          <c:yMode val="edge"/>
          <c:x val="0.154009797060882"/>
          <c:y val="0.164339262090254"/>
          <c:w val="0.841791462561232"/>
          <c:h val="0.710510069087168"/>
        </c:manualLayout>
      </c:layout>
      <c:barChart>
        <c:barDir val="col"/>
        <c:grouping val="clustered"/>
        <c:varyColors val="0"/>
        <c:ser>
          <c:idx val="0"/>
          <c:order val="0"/>
          <c:tx>
            <c:strRef>
              <c:f>Sheet1!$B$1</c:f>
              <c:strCache>
                <c:ptCount val="1"/>
                <c:pt idx="0">
                  <c:v>兵籍数量</c:v>
                </c:pt>
              </c:strCache>
            </c:strRef>
          </c:tx>
          <c:spPr>
            <a:solidFill>
              <a:schemeClr val="accent1"/>
            </a:solidFill>
            <a:ln>
              <a:noFill/>
            </a:ln>
            <a:effectLst/>
          </c:spPr>
          <c:invertIfNegative val="0"/>
          <c:dLbls>
            <c:dLbl>
              <c:idx val="0"/>
              <c:layout/>
              <c:tx>
                <c:rich>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r>
                      <a:rPr sz="1200"/>
                      <a:t>37.8万</a:t>
                    </a:r>
                    <a:endParaRPr sz="120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r>
                      <a:rPr sz="1200"/>
                      <a:t>66.6万</a:t>
                    </a:r>
                    <a:endParaRPr sz="120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r>
                      <a:rPr sz="1200"/>
                      <a:t>91.2万</a:t>
                    </a:r>
                    <a:endParaRPr sz="120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tx>
                <c:rich>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r>
                      <a:rPr sz="1200"/>
                      <a:t>125.9万</a:t>
                    </a:r>
                    <a:endParaRPr sz="1200"/>
                  </a:p>
                </c:rich>
              </c:tx>
              <c:dLblPos val="outEnd"/>
              <c:showLegendKey val="0"/>
              <c:showVal val="1"/>
              <c:showCatName val="0"/>
              <c:showSerName val="0"/>
              <c:showPercent val="0"/>
              <c:showBubbleSize val="0"/>
              <c:extLst>
                <c:ext xmlns:c15="http://schemas.microsoft.com/office/drawing/2012/chart" uri="{CE6537A1-D6FC-4f65-9D91-7224C49458BB}"/>
              </c:extLst>
            </c:dLbl>
            <c:dLbl>
              <c:idx val="4"/>
              <c:layout/>
              <c:tx>
                <c:rich>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r>
                      <a:rPr sz="1200"/>
                      <a:t>116.2万</a:t>
                    </a:r>
                    <a:endParaRPr sz="120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Sheet1!$A$2:$A$6</c:f>
              <c:strCache>
                <c:ptCount val="5"/>
                <c:pt idx="0">
                  <c:v>宋建国初</c:v>
                </c:pt>
                <c:pt idx="1">
                  <c:v>太宗至道</c:v>
                </c:pt>
                <c:pt idx="2">
                  <c:v>真宗天禧</c:v>
                </c:pt>
                <c:pt idx="3">
                  <c:v>仁宗庆历</c:v>
                </c:pt>
                <c:pt idx="4">
                  <c:v>英宗治平</c:v>
                </c:pt>
              </c:strCache>
            </c:strRef>
          </c:cat>
          <c:val>
            <c:numRef>
              <c:f>Sheet1!$B$2:$B$6</c:f>
              <c:numCache>
                <c:formatCode>General</c:formatCode>
                <c:ptCount val="5"/>
                <c:pt idx="0">
                  <c:v>378000</c:v>
                </c:pt>
                <c:pt idx="1">
                  <c:v>666000</c:v>
                </c:pt>
                <c:pt idx="2">
                  <c:v>912000</c:v>
                </c:pt>
                <c:pt idx="3">
                  <c:v>1259000</c:v>
                </c:pt>
                <c:pt idx="4">
                  <c:v>1162000</c:v>
                </c:pt>
              </c:numCache>
            </c:numRef>
          </c:val>
        </c:ser>
        <c:dLbls>
          <c:showLegendKey val="0"/>
          <c:showVal val="1"/>
          <c:showCatName val="0"/>
          <c:showSerName val="0"/>
          <c:showPercent val="0"/>
          <c:showBubbleSize val="0"/>
        </c:dLbls>
        <c:gapWidth val="246"/>
        <c:overlap val="-28"/>
        <c:axId val="-1411667984"/>
        <c:axId val="-1411666896"/>
      </c:barChart>
      <c:catAx>
        <c:axId val="-141166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411666896"/>
        <c:crosses val="autoZero"/>
        <c:auto val="0"/>
        <c:lblAlgn val="ctr"/>
        <c:lblOffset val="100"/>
        <c:noMultiLvlLbl val="0"/>
      </c:catAx>
      <c:valAx>
        <c:axId val="-1411666896"/>
        <c:scaling>
          <c:orientation val="minMax"/>
        </c:scaling>
        <c:delete val="0"/>
        <c:axPos val="l"/>
        <c:majorGridlines>
          <c:spPr>
            <a:ln w="9525" cap="flat" cmpd="sng" algn="ctr">
              <a:solidFill>
                <a:schemeClr val="lt1">
                  <a:lumMod val="902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411667984"/>
        <c:crosses val="autoZero"/>
        <c:crossBetween val="between"/>
      </c:valAx>
      <c:dTable>
        <c:showHorzBorder val="1"/>
        <c:showVertBorder val="1"/>
        <c:showOutline val="1"/>
        <c:showKeys val="1"/>
        <c:spPr>
          <a:noFill/>
          <a:ln w="9525" cap="flat" cmpd="sng" algn="ctr">
            <a:noFill/>
            <a:round/>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lstStyle/>
    <a:p>
      <a:pPr>
        <a:defRPr lang="zh-CN" sz="12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40" b="1" i="0" u="none" strike="noStrike" kern="1200" baseline="0">
                <a:solidFill>
                  <a:schemeClr val="tx1">
                    <a:lumMod val="75000"/>
                    <a:lumOff val="25000"/>
                  </a:schemeClr>
                </a:solidFill>
                <a:latin typeface="+mn-lt"/>
                <a:ea typeface="+mn-ea"/>
                <a:cs typeface="+mn-cs"/>
              </a:defRPr>
            </a:pPr>
            <a:r>
              <a:rPr sz="1440"/>
              <a:t>北宋三个时期收支情况</a:t>
            </a:r>
            <a:endParaRPr sz="1440"/>
          </a:p>
        </c:rich>
      </c:tx>
      <c:layout>
        <c:manualLayout>
          <c:xMode val="edge"/>
          <c:yMode val="edge"/>
          <c:x val="0.262031213444198"/>
          <c:y val="0.0129381675944035"/>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收入</c:v>
                </c:pt>
              </c:strCache>
            </c:strRef>
          </c:tx>
          <c:spPr>
            <a:solidFill>
              <a:srgbClr val="4874CB"/>
            </a:solidFill>
            <a:ln>
              <a:noFill/>
            </a:ln>
            <a:effectLst/>
          </c:spPr>
          <c:invertIfNegative val="1"/>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仁宗皇祐</c:v>
                </c:pt>
                <c:pt idx="1">
                  <c:v>英宗治平</c:v>
                </c:pt>
                <c:pt idx="2">
                  <c:v>神宗熙宁</c:v>
                </c:pt>
              </c:strCache>
            </c:strRef>
          </c:cat>
          <c:val>
            <c:numRef>
              <c:f>Sheet1!$B$2:$B$4</c:f>
              <c:numCache>
                <c:formatCode>General</c:formatCode>
                <c:ptCount val="3"/>
                <c:pt idx="0">
                  <c:v>3900</c:v>
                </c:pt>
                <c:pt idx="1">
                  <c:v>4400</c:v>
                </c:pt>
                <c:pt idx="2">
                  <c:v>5060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支出</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仁宗皇祐</c:v>
                </c:pt>
                <c:pt idx="1">
                  <c:v>英宗治平</c:v>
                </c:pt>
                <c:pt idx="2">
                  <c:v>神宗熙宁</c:v>
                </c:pt>
              </c:strCache>
            </c:strRef>
          </c:cat>
          <c:val>
            <c:numRef>
              <c:f>Sheet1!$C$2:$C$4</c:f>
              <c:numCache>
                <c:formatCode>General</c:formatCode>
                <c:ptCount val="3"/>
                <c:pt idx="0">
                  <c:v>1300</c:v>
                </c:pt>
                <c:pt idx="1">
                  <c:v>880</c:v>
                </c:pt>
                <c:pt idx="2">
                  <c:v>5060</c:v>
                </c:pt>
              </c:numCache>
            </c:numRef>
          </c:val>
        </c:ser>
        <c:dLbls>
          <c:showLegendKey val="0"/>
          <c:showVal val="0"/>
          <c:showCatName val="0"/>
          <c:showSerName val="0"/>
          <c:showPercent val="0"/>
          <c:showBubbleSize val="0"/>
        </c:dLbls>
        <c:gapWidth val="246"/>
        <c:overlap val="-28"/>
        <c:axId val="-1411661456"/>
        <c:axId val="-1411659824"/>
      </c:barChart>
      <c:catAx>
        <c:axId val="-141166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411659824"/>
        <c:crosses val="autoZero"/>
        <c:auto val="0"/>
        <c:lblAlgn val="ctr"/>
        <c:lblOffset val="100"/>
        <c:noMultiLvlLbl val="0"/>
      </c:catAx>
      <c:valAx>
        <c:axId val="-1411659824"/>
        <c:scaling>
          <c:orientation val="minMax"/>
        </c:scaling>
        <c:delete val="0"/>
        <c:axPos val="l"/>
        <c:majorGridlines>
          <c:spPr>
            <a:ln w="9525" cap="flat" cmpd="sng" algn="ctr">
              <a:solidFill>
                <a:schemeClr val="lt1">
                  <a:lumMod val="90200"/>
                </a:schemeClr>
              </a:solidFill>
              <a:round/>
            </a:ln>
            <a:effectLst/>
          </c:spPr>
        </c:majorGridlines>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41166145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200"/>
      </a:pPr>
    </a:p>
  </c:txPr>
  <c:externalData r:id="rId1">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8">
  <cs:axisTitle>
    <cs:lnRef idx="0"/>
    <cs:fillRef idx="0"/>
    <cs:effectRef idx="0"/>
    <cs:fontRef idx="minor">
      <a:schemeClr val="dk1">
        <a:lumMod val="65000"/>
        <a:lumOff val="35000"/>
      </a:schemeClr>
    </cs:fontRef>
    <cs:defRPr sz="10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lt1">
          <a:lumMod val="96000"/>
        </a:schemeClr>
      </a:solidFill>
      <a:ln w="9525" cap="flat" cmpd="sng" algn="ctr">
        <a:solidFill>
          <a:schemeClr val="tx1">
            <a:lumMod val="15000"/>
            <a:lumOff val="85000"/>
          </a:schemeClr>
        </a:solidFill>
        <a:round/>
      </a:ln>
    </cs:spPr>
    <cs:defRPr sz="1000" kern="1200"/>
  </cs:chartArea>
  <cs:dataLabel>
    <cs:lnRef idx="0"/>
    <cs:fillRef idx="0"/>
    <cs:effectRef idx="0"/>
    <cs:fontRef idx="minor">
      <a:schemeClr val="dk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100000">
            <a:schemeClr val="phClr"/>
          </a:gs>
          <a:gs pos="0">
            <a:schemeClr val="phClr">
              <a:hueOff val="-1670000"/>
            </a:schemeClr>
          </a:gs>
        </a:gsLst>
        <a:lin ang="5400000" scaled="0"/>
      </a:gradFill>
      <a:ln>
        <a:gradFill>
          <a:gsLst>
            <a:gs pos="100000">
              <a:schemeClr val="phClr">
                <a:lumMod val="75000"/>
              </a:schemeClr>
            </a:gs>
            <a:gs pos="0">
              <a:schemeClr val="phClr">
                <a:lumMod val="75000"/>
                <a:hueOff val="-1670000"/>
              </a:schemeClr>
            </a:gs>
          </a:gsLst>
          <a:lin ang="4620000" scaled="0"/>
        </a:grad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cap="flat" cmpd="sng" algn="ctr">
        <a:solidFill>
          <a:schemeClr val="dk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a:solidFill>
          <a:schemeClr val="dk1">
            <a:lumMod val="75000"/>
            <a:lumOff val="2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p14:ripple/>
      </p:transition>
    </mc:Choice>
    <mc:Fallback>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aphicFrame>
        <p:nvGraphicFramePr>
          <p:cNvPr id="9" name="表格 7"/>
          <p:cNvGraphicFramePr>
            <a:graphicFrameLocks noGrp="1"/>
          </p:cNvGraphicFramePr>
          <p:nvPr userDrawn="1"/>
        </p:nvGraphicFramePr>
        <p:xfrm>
          <a:off x="0" y="35168"/>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rPr>
                        <a:t>五年高频考点</a:t>
                      </a:r>
                      <a:endPar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知识梳理</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阶段特征</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命题探究</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pic>
        <p:nvPicPr>
          <p:cNvPr id="2" name="图片 1"/>
          <p:cNvPicPr>
            <a:picLocks noChangeAspect="1"/>
          </p:cNvPicPr>
          <p:nvPr userDrawn="1"/>
        </p:nvPicPr>
        <p:blipFill>
          <a:blip r:embed="rId2"/>
          <a:stretch>
            <a:fillRect/>
          </a:stretch>
        </p:blipFill>
        <p:spPr>
          <a:xfrm>
            <a:off x="10118090" y="6502400"/>
            <a:ext cx="1962785" cy="2711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aphicFrame>
        <p:nvGraphicFramePr>
          <p:cNvPr id="12" name="表格 7"/>
          <p:cNvGraphicFramePr>
            <a:graphicFrameLocks noGrp="1"/>
          </p:cNvGraphicFramePr>
          <p:nvPr userDrawn="1"/>
        </p:nvGraphicFramePr>
        <p:xfrm>
          <a:off x="0" y="35168"/>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五年高频考点</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知识梳理</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rPr>
                        <a:t>阶段特征</a:t>
                      </a:r>
                      <a:endPar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命题探究</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sp>
        <p:nvSpPr>
          <p:cNvPr id="9" name="矩形 8"/>
          <p:cNvSpPr/>
          <p:nvPr userDrawn="1"/>
        </p:nvSpPr>
        <p:spPr>
          <a:xfrm>
            <a:off x="10883" y="727017"/>
            <a:ext cx="7315200" cy="625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7326083" y="727016"/>
            <a:ext cx="4876800" cy="6254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占位符 23"/>
          <p:cNvSpPr>
            <a:spLocks noGrp="1"/>
          </p:cNvSpPr>
          <p:nvPr>
            <p:ph type="body" sz="quarter" idx="10" hasCustomPrompt="1"/>
          </p:nvPr>
        </p:nvSpPr>
        <p:spPr>
          <a:xfrm>
            <a:off x="90705" y="788929"/>
            <a:ext cx="6924660" cy="501650"/>
          </a:xfrm>
          <a:prstGeom prst="rect">
            <a:avLst/>
          </a:prstGeom>
        </p:spPr>
        <p:txBody>
          <a:bodyPr/>
          <a:lstStyle>
            <a:lvl1pPr marL="0" indent="0">
              <a:lnSpc>
                <a:spcPct val="100000"/>
              </a:lnSpc>
              <a:spcBef>
                <a:spcPts val="0"/>
              </a:spcBef>
              <a:buFontTx/>
              <a:buNone/>
              <a:defRPr sz="2800" b="1">
                <a:solidFill>
                  <a:schemeClr val="bg1"/>
                </a:solidFill>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lvl="0"/>
            <a:r>
              <a:rPr lang="zh-CN" altLang="en-US" dirty="0"/>
              <a:t>时间范围：</a:t>
            </a:r>
            <a:endParaRPr lang="zh-CN" altLang="en-US" dirty="0"/>
          </a:p>
        </p:txBody>
      </p:sp>
      <p:sp>
        <p:nvSpPr>
          <p:cNvPr id="13" name="文本占位符 23"/>
          <p:cNvSpPr>
            <a:spLocks noGrp="1"/>
          </p:cNvSpPr>
          <p:nvPr>
            <p:ph type="body" sz="quarter" idx="12" hasCustomPrompt="1"/>
          </p:nvPr>
        </p:nvSpPr>
        <p:spPr>
          <a:xfrm>
            <a:off x="7326083" y="788928"/>
            <a:ext cx="4634144" cy="501650"/>
          </a:xfrm>
          <a:prstGeom prst="rect">
            <a:avLst/>
          </a:prstGeom>
        </p:spPr>
        <p:txBody>
          <a:bodyPr/>
          <a:lstStyle>
            <a:lvl1pPr marL="0" indent="0">
              <a:lnSpc>
                <a:spcPct val="100000"/>
              </a:lnSpc>
              <a:spcBef>
                <a:spcPts val="0"/>
              </a:spcBef>
              <a:buFontTx/>
              <a:buNone/>
              <a:defRPr sz="2800" b="1"/>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lvl="0"/>
            <a:r>
              <a:rPr lang="zh-CN" altLang="en-US" dirty="0"/>
              <a:t>主要特征：</a:t>
            </a:r>
            <a:endParaRPr lang="zh-CN" altLang="en-US" dirty="0"/>
          </a:p>
        </p:txBody>
      </p:sp>
      <p:pic>
        <p:nvPicPr>
          <p:cNvPr id="2" name="图片 1"/>
          <p:cNvPicPr>
            <a:picLocks noChangeAspect="1"/>
          </p:cNvPicPr>
          <p:nvPr userDrawn="1"/>
        </p:nvPicPr>
        <p:blipFill>
          <a:blip r:embed="rId2"/>
          <a:stretch>
            <a:fillRect/>
          </a:stretch>
        </p:blipFill>
        <p:spPr>
          <a:xfrm>
            <a:off x="10118090" y="6502400"/>
            <a:ext cx="1962785" cy="27114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fld id="{1D11912C-337A-4226-AF31-3A0813E771BE}"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descr="174382846.jpg"/>
          <p:cNvPicPr>
            <a:picLocks noChangeAspect="1"/>
          </p:cNvPicPr>
          <p:nvPr userDrawn="1">
            <p:custDataLst>
              <p:tags r:id="rId2"/>
            </p:custDataLst>
          </p:nvPr>
        </p:nvPicPr>
        <p:blipFill>
          <a:blip r:embed="rId3"/>
          <a:stretch>
            <a:fillRect/>
          </a:stretch>
        </p:blipFill>
        <p:spPr>
          <a:xfrm>
            <a:off x="0" y="0"/>
            <a:ext cx="12192000" cy="6858000"/>
          </a:xfrm>
          <a:prstGeom prst="rect">
            <a:avLst/>
          </a:prstGeom>
          <a:blipFill>
            <a:blip r:embed="rId3"/>
            <a:stretch>
              <a:fillRect/>
            </a:stretch>
          </a:blipFill>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箭头: 五边形 10"/>
          <p:cNvSpPr/>
          <p:nvPr userDrawn="1"/>
        </p:nvSpPr>
        <p:spPr>
          <a:xfrm>
            <a:off x="0" y="678743"/>
            <a:ext cx="10093911" cy="6254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13"/>
          <p:cNvSpPr>
            <a:spLocks noGrp="1"/>
          </p:cNvSpPr>
          <p:nvPr>
            <p:ph type="body" sz="quarter" idx="10" hasCustomPrompt="1"/>
          </p:nvPr>
        </p:nvSpPr>
        <p:spPr>
          <a:xfrm>
            <a:off x="248984" y="1820863"/>
            <a:ext cx="5264848" cy="4358394"/>
          </a:xfrm>
          <a:prstGeom prst="rect">
            <a:avLst/>
          </a:prstGeom>
        </p:spPr>
        <p:txBody>
          <a:bodyPr/>
          <a:lstStyle>
            <a:lvl1pPr marL="0" indent="0">
              <a:lnSpc>
                <a:spcPct val="120000"/>
              </a:lnSpc>
              <a:spcBef>
                <a:spcPts val="0"/>
              </a:spcBef>
              <a:buFontTx/>
              <a:buNone/>
              <a:defRPr>
                <a:latin typeface="华文中宋" panose="02010600040101010101" charset="-122"/>
                <a:ea typeface="华文中宋" panose="02010600040101010101"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dirty="0"/>
              <a:t>两段文字对比</a:t>
            </a:r>
            <a:endParaRPr lang="zh-CN" altLang="en-US" dirty="0"/>
          </a:p>
        </p:txBody>
      </p:sp>
      <p:sp>
        <p:nvSpPr>
          <p:cNvPr id="17" name="文本占位符 16"/>
          <p:cNvSpPr>
            <a:spLocks noGrp="1"/>
          </p:cNvSpPr>
          <p:nvPr>
            <p:ph type="body" sz="quarter" idx="11"/>
          </p:nvPr>
        </p:nvSpPr>
        <p:spPr>
          <a:xfrm>
            <a:off x="0" y="733632"/>
            <a:ext cx="4077810" cy="550863"/>
          </a:xfrm>
          <a:prstGeom prst="rect">
            <a:avLst/>
          </a:prstGeom>
        </p:spPr>
        <p:txBody>
          <a:bodyPr/>
          <a:lstStyle>
            <a:lvl1pPr marL="0" indent="0">
              <a:lnSpc>
                <a:spcPct val="100000"/>
              </a:lnSpc>
              <a:spcBef>
                <a:spcPts val="0"/>
              </a:spcBef>
              <a:buFontTx/>
              <a:buNone/>
              <a:defRPr lang="zh-CN" altLang="en-US" sz="2800" b="1" kern="1200" dirty="0" smtClean="0">
                <a:solidFill>
                  <a:schemeClr val="bg1"/>
                </a:solidFill>
                <a:latin typeface="+mn-lt"/>
                <a:ea typeface="+mn-ea"/>
                <a:cs typeface="+mn-cs"/>
              </a:defRPr>
            </a:lvl1pPr>
          </a:lstStyle>
          <a:p>
            <a:pPr lvl="0"/>
            <a:endParaRPr lang="zh-CN" altLang="en-US" dirty="0"/>
          </a:p>
        </p:txBody>
      </p:sp>
      <p:sp>
        <p:nvSpPr>
          <p:cNvPr id="9" name="内容占位符 8"/>
          <p:cNvSpPr>
            <a:spLocks noGrp="1"/>
          </p:cNvSpPr>
          <p:nvPr>
            <p:ph sz="quarter" idx="12" hasCustomPrompt="1"/>
          </p:nvPr>
        </p:nvSpPr>
        <p:spPr>
          <a:xfrm>
            <a:off x="5861304" y="1820863"/>
            <a:ext cx="6081712" cy="4358394"/>
          </a:xfrm>
          <a:prstGeom prst="rect">
            <a:avLst/>
          </a:prstGeom>
        </p:spPr>
        <p:txBody>
          <a:bodyPr/>
          <a:lstStyle>
            <a:lvl1pPr marL="0" indent="0">
              <a:buFontTx/>
              <a:buNone/>
              <a:defRPr>
                <a:latin typeface="华文中宋" panose="02010600040101010101" charset="-122"/>
                <a:ea typeface="华文中宋" panose="02010600040101010101" charset="-122"/>
              </a:defRPr>
            </a:lvl1pPr>
          </a:lstStyle>
          <a:p>
            <a:pPr lvl="0"/>
            <a:r>
              <a:rPr lang="zh-CN" altLang="en-US" dirty="0"/>
              <a:t>两段文字对比</a:t>
            </a:r>
            <a:endParaRPr lang="zh-CN" altLang="en-US" dirty="0"/>
          </a:p>
        </p:txBody>
      </p:sp>
      <p:graphicFrame>
        <p:nvGraphicFramePr>
          <p:cNvPr id="12" name="表格 7"/>
          <p:cNvGraphicFramePr>
            <a:graphicFrameLocks noGrp="1"/>
          </p:cNvGraphicFramePr>
          <p:nvPr userDrawn="1"/>
        </p:nvGraphicFramePr>
        <p:xfrm>
          <a:off x="0" y="26376"/>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五年高频考点</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知识梳理</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阶段特征</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命题探究</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pic>
        <p:nvPicPr>
          <p:cNvPr id="2" name="图片 1"/>
          <p:cNvPicPr>
            <a:picLocks noChangeAspect="1"/>
          </p:cNvPicPr>
          <p:nvPr userDrawn="1"/>
        </p:nvPicPr>
        <p:blipFill>
          <a:blip r:embed="rId2"/>
          <a:stretch>
            <a:fillRect/>
          </a:stretch>
        </p:blipFill>
        <p:spPr>
          <a:xfrm>
            <a:off x="10118090" y="6502400"/>
            <a:ext cx="1962785" cy="2711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tags" Target="../tags/tag63.xml"/><Relationship Id="rId22" Type="http://schemas.openxmlformats.org/officeDocument/2006/relationships/tags" Target="../tags/tag62.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slideLayout" Target="../slideLayouts/slideLayout2.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01.xml"/><Relationship Id="rId6" Type="http://schemas.openxmlformats.org/officeDocument/2006/relationships/image" Target="../media/image13.jpeg"/><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11.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image" Target="../media/image15.jpeg"/><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image" Target="../media/image14.jpeg"/><Relationship Id="rId3" Type="http://schemas.openxmlformats.org/officeDocument/2006/relationships/tags" Target="../tags/tag104.xml"/><Relationship Id="rId2" Type="http://schemas.openxmlformats.org/officeDocument/2006/relationships/tags" Target="../tags/tag103.xml"/><Relationship Id="rId12" Type="http://schemas.openxmlformats.org/officeDocument/2006/relationships/slideLayout" Target="../slideLayouts/slideLayout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2.xml"/></Relationships>
</file>

<file path=ppt/slides/_rels/slide12.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1" Type="http://schemas.openxmlformats.org/officeDocument/2006/relationships/slideLayout" Target="../slideLayouts/slideLayout1.xml"/><Relationship Id="rId10" Type="http://schemas.openxmlformats.org/officeDocument/2006/relationships/tags" Target="../tags/tag120.xml"/><Relationship Id="rId1" Type="http://schemas.openxmlformats.org/officeDocument/2006/relationships/tags" Target="../tags/tag111.xml"/></Relationships>
</file>

<file path=ppt/slides/_rels/slide13.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image" Target="../media/image16.png"/><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5" Type="http://schemas.openxmlformats.org/officeDocument/2006/relationships/slideLayout" Target="../slideLayouts/slideLayout1.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tags" Target="../tags/tag12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15.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image" Target="../media/image17.png"/><Relationship Id="rId3" Type="http://schemas.openxmlformats.org/officeDocument/2006/relationships/tags" Target="../tags/tag140.xml"/><Relationship Id="rId2" Type="http://schemas.openxmlformats.org/officeDocument/2006/relationships/tags" Target="../tags/tag139.xml"/><Relationship Id="rId13" Type="http://schemas.openxmlformats.org/officeDocument/2006/relationships/slideLayout" Target="../slideLayouts/slideLayout1.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5.xml"/><Relationship Id="rId3" Type="http://schemas.openxmlformats.org/officeDocument/2006/relationships/image" Target="../media/image18.png"/><Relationship Id="rId2" Type="http://schemas.openxmlformats.org/officeDocument/2006/relationships/tags" Target="../tags/tag154.xml"/><Relationship Id="rId1" Type="http://schemas.openxmlformats.org/officeDocument/2006/relationships/tags" Target="../tags/tag153.xml"/></Relationships>
</file>

<file path=ppt/slides/_rels/slide18.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image" Target="../media/image20.jpeg"/><Relationship Id="rId6" Type="http://schemas.openxmlformats.org/officeDocument/2006/relationships/tags" Target="../tags/tag160.xml"/><Relationship Id="rId5" Type="http://schemas.openxmlformats.org/officeDocument/2006/relationships/image" Target="../media/image19.jpeg"/><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1" Type="http://schemas.openxmlformats.org/officeDocument/2006/relationships/slideLayout" Target="../slideLayouts/slideLayout1.xml"/><Relationship Id="rId10" Type="http://schemas.openxmlformats.org/officeDocument/2006/relationships/tags" Target="../tags/tag163.xml"/><Relationship Id="rId1" Type="http://schemas.openxmlformats.org/officeDocument/2006/relationships/tags" Target="../tags/tag156.xml"/></Relationships>
</file>

<file path=ppt/slides/_rels/slide19.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image" Target="../media/image21.png"/><Relationship Id="rId20" Type="http://schemas.openxmlformats.org/officeDocument/2006/relationships/slideLayout" Target="../slideLayouts/slideLayout1.xml"/><Relationship Id="rId2" Type="http://schemas.openxmlformats.org/officeDocument/2006/relationships/tags" Target="../tags/tag165.xml"/><Relationship Id="rId19" Type="http://schemas.openxmlformats.org/officeDocument/2006/relationships/tags" Target="../tags/tag181.xml"/><Relationship Id="rId18" Type="http://schemas.openxmlformats.org/officeDocument/2006/relationships/tags" Target="../tags/tag180.xml"/><Relationship Id="rId17" Type="http://schemas.openxmlformats.org/officeDocument/2006/relationships/tags" Target="../tags/tag179.xml"/><Relationship Id="rId16" Type="http://schemas.openxmlformats.org/officeDocument/2006/relationships/tags" Target="../tags/tag178.xml"/><Relationship Id="rId15" Type="http://schemas.openxmlformats.org/officeDocument/2006/relationships/tags" Target="../tags/tag177.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tags" Target="../tags/tag16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9.xml"/><Relationship Id="rId3" Type="http://schemas.openxmlformats.org/officeDocument/2006/relationships/image" Target="../media/image4.png"/><Relationship Id="rId2" Type="http://schemas.openxmlformats.org/officeDocument/2006/relationships/tags" Target="../tags/tag68.xml"/><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88.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tags" Target="../tags/tag187.xml"/><Relationship Id="rId1" Type="http://schemas.openxmlformats.org/officeDocument/2006/relationships/tags" Target="../tags/tag186.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2.xml"/><Relationship Id="rId4" Type="http://schemas.openxmlformats.org/officeDocument/2006/relationships/image" Target="../media/image24.emf"/><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6.xml"/><Relationship Id="rId4" Type="http://schemas.openxmlformats.org/officeDocument/2006/relationships/image" Target="../media/image25.jpeg"/><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99.xml"/><Relationship Id="rId3" Type="http://schemas.openxmlformats.org/officeDocument/2006/relationships/image" Target="../media/image26.png"/><Relationship Id="rId2" Type="http://schemas.openxmlformats.org/officeDocument/2006/relationships/tags" Target="../tags/tag198.xml"/><Relationship Id="rId1" Type="http://schemas.openxmlformats.org/officeDocument/2006/relationships/tags" Target="../tags/tag19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1.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png"/><Relationship Id="rId2" Type="http://schemas.openxmlformats.org/officeDocument/2006/relationships/tags" Target="../tags/tag70.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image" Target="../media/image28.png"/><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image" Target="../media/image27.png"/><Relationship Id="rId3" Type="http://schemas.openxmlformats.org/officeDocument/2006/relationships/tags" Target="../tags/tag226.xml"/><Relationship Id="rId2" Type="http://schemas.openxmlformats.org/officeDocument/2006/relationships/tags" Target="../tags/tag225.xml"/><Relationship Id="rId10" Type="http://schemas.openxmlformats.org/officeDocument/2006/relationships/slideLayout" Target="../slideLayouts/slideLayout1.xml"/><Relationship Id="rId1" Type="http://schemas.openxmlformats.org/officeDocument/2006/relationships/tags" Target="../tags/tag224.xml"/></Relationships>
</file>

<file path=ppt/slides/_rels/slide31.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image" Target="../media/image30.png"/><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image" Target="../media/image29.png"/><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6" Type="http://schemas.openxmlformats.org/officeDocument/2006/relationships/slideLayout" Target="../slideLayouts/slideLayout1.xml"/><Relationship Id="rId15" Type="http://schemas.openxmlformats.org/officeDocument/2006/relationships/tags" Target="../tags/tag242.xml"/><Relationship Id="rId14" Type="http://schemas.openxmlformats.org/officeDocument/2006/relationships/image" Target="../media/image31.png"/><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tags" Target="../tags/tag231.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49.xml"/><Relationship Id="rId7" Type="http://schemas.openxmlformats.org/officeDocument/2006/relationships/image" Target="../media/image32.jpeg"/><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33.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chart" Target="../charts/chart4.xml"/><Relationship Id="rId2" Type="http://schemas.openxmlformats.org/officeDocument/2006/relationships/chart" Target="../charts/chart3.xml"/><Relationship Id="rId16" Type="http://schemas.openxmlformats.org/officeDocument/2006/relationships/slideLayout" Target="../slideLayouts/slideLayout1.xml"/><Relationship Id="rId15" Type="http://schemas.openxmlformats.org/officeDocument/2006/relationships/tags" Target="../tags/tag258.xml"/><Relationship Id="rId14" Type="http://schemas.openxmlformats.org/officeDocument/2006/relationships/image" Target="../media/image35.png"/><Relationship Id="rId13" Type="http://schemas.openxmlformats.org/officeDocument/2006/relationships/tags" Target="../tags/tag257.xml"/><Relationship Id="rId12" Type="http://schemas.openxmlformats.org/officeDocument/2006/relationships/image" Target="../media/image34.png"/><Relationship Id="rId11" Type="http://schemas.openxmlformats.org/officeDocument/2006/relationships/tags" Target="../tags/tag256.xml"/><Relationship Id="rId10" Type="http://schemas.openxmlformats.org/officeDocument/2006/relationships/image" Target="../media/image33.png"/><Relationship Id="rId1" Type="http://schemas.openxmlformats.org/officeDocument/2006/relationships/chart" Target="../charts/chart2.xml"/></Relationships>
</file>

<file path=ppt/slides/_rels/slide34.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2" Type="http://schemas.openxmlformats.org/officeDocument/2006/relationships/slideLayout" Target="../slideLayouts/slideLayout1.xml"/><Relationship Id="rId11" Type="http://schemas.openxmlformats.org/officeDocument/2006/relationships/tags" Target="../tags/tag269.xml"/><Relationship Id="rId10" Type="http://schemas.openxmlformats.org/officeDocument/2006/relationships/tags" Target="../tags/tag268.xml"/><Relationship Id="rId1" Type="http://schemas.openxmlformats.org/officeDocument/2006/relationships/tags" Target="../tags/tag259.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image" Target="../media/image36.png"/><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78.xml"/><Relationship Id="rId3" Type="http://schemas.openxmlformats.org/officeDocument/2006/relationships/image" Target="../media/image37.png"/><Relationship Id="rId2" Type="http://schemas.openxmlformats.org/officeDocument/2006/relationships/tags" Target="../tags/tag277.xml"/><Relationship Id="rId1" Type="http://schemas.openxmlformats.org/officeDocument/2006/relationships/tags" Target="../tags/tag276.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5.xml"/><Relationship Id="rId4" Type="http://schemas.openxmlformats.org/officeDocument/2006/relationships/image" Target="../media/image9.png"/><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image" Target="../media/image38.png"/><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19.xml"/><Relationship Id="rId5" Type="http://schemas.openxmlformats.org/officeDocument/2006/relationships/image" Target="../media/image40.jpeg"/><Relationship Id="rId4" Type="http://schemas.openxmlformats.org/officeDocument/2006/relationships/tags" Target="../tags/tag318.xml"/><Relationship Id="rId3" Type="http://schemas.openxmlformats.org/officeDocument/2006/relationships/image" Target="../media/image39.png"/><Relationship Id="rId2" Type="http://schemas.openxmlformats.org/officeDocument/2006/relationships/tags" Target="../tags/tag317.xml"/><Relationship Id="rId1" Type="http://schemas.openxmlformats.org/officeDocument/2006/relationships/tags" Target="../tags/tag316.xml"/></Relationships>
</file>

<file path=ppt/slides/_rels/slide45.xml.rels><?xml version="1.0" encoding="UTF-8" standalone="yes"?>
<Relationships xmlns="http://schemas.openxmlformats.org/package/2006/relationships"><Relationship Id="rId9" Type="http://schemas.openxmlformats.org/officeDocument/2006/relationships/tags" Target="../tags/tag326.xml"/><Relationship Id="rId8" Type="http://schemas.openxmlformats.org/officeDocument/2006/relationships/tags" Target="../tags/tag325.xml"/><Relationship Id="rId7" Type="http://schemas.openxmlformats.org/officeDocument/2006/relationships/tags" Target="../tags/tag324.xml"/><Relationship Id="rId6" Type="http://schemas.openxmlformats.org/officeDocument/2006/relationships/image" Target="../media/image42.png"/><Relationship Id="rId5" Type="http://schemas.openxmlformats.org/officeDocument/2006/relationships/tags" Target="../tags/tag323.xml"/><Relationship Id="rId4" Type="http://schemas.openxmlformats.org/officeDocument/2006/relationships/image" Target="../media/image41.jpeg"/><Relationship Id="rId3" Type="http://schemas.openxmlformats.org/officeDocument/2006/relationships/tags" Target="../tags/tag322.xml"/><Relationship Id="rId2" Type="http://schemas.openxmlformats.org/officeDocument/2006/relationships/tags" Target="../tags/tag321.xml"/><Relationship Id="rId10" Type="http://schemas.openxmlformats.org/officeDocument/2006/relationships/slideLayout" Target="../slideLayouts/slideLayout1.xml"/><Relationship Id="rId1" Type="http://schemas.openxmlformats.org/officeDocument/2006/relationships/tags" Target="../tags/tag320.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32.xml"/><Relationship Id="rId6" Type="http://schemas.openxmlformats.org/officeDocument/2006/relationships/image" Target="../media/image43.png"/><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47.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image" Target="../media/image45.png"/><Relationship Id="rId6" Type="http://schemas.openxmlformats.org/officeDocument/2006/relationships/tags" Target="../tags/tag337.xml"/><Relationship Id="rId5" Type="http://schemas.openxmlformats.org/officeDocument/2006/relationships/image" Target="../media/image44.png"/><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0" Type="http://schemas.openxmlformats.org/officeDocument/2006/relationships/slideLayout" Target="../slideLayouts/slideLayout1.xml"/><Relationship Id="rId1" Type="http://schemas.openxmlformats.org/officeDocument/2006/relationships/tags" Target="../tags/tag333.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9.xml"/><Relationship Id="rId4" Type="http://schemas.openxmlformats.org/officeDocument/2006/relationships/image" Target="../media/image10.png"/><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5.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圆角矩形 4"/>
          <p:cNvSpPr/>
          <p:nvPr>
            <p:custDataLst>
              <p:tags r:id="rId2"/>
            </p:custDataLst>
          </p:nvPr>
        </p:nvSpPr>
        <p:spPr>
          <a:xfrm>
            <a:off x="1564640" y="339090"/>
            <a:ext cx="904621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第三单元：辽宋夏金多民族政权的并立与元朝的统一</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pic>
        <p:nvPicPr>
          <p:cNvPr id="12103" name="yt_image_12103" title="H_642.13226"/>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bwMode="auto">
          <a:xfrm>
            <a:off x="405765" y="819785"/>
            <a:ext cx="11361420" cy="57969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19" name="文本框 18"/>
          <p:cNvSpPr txBox="1"/>
          <p:nvPr>
            <p:custDataLst>
              <p:tags r:id="rId3"/>
            </p:custDataLst>
          </p:nvPr>
        </p:nvSpPr>
        <p:spPr>
          <a:xfrm>
            <a:off x="379095" y="1558925"/>
            <a:ext cx="9868535" cy="521970"/>
          </a:xfrm>
          <a:prstGeom prst="rect">
            <a:avLst/>
          </a:prstGeom>
          <a:solidFill>
            <a:srgbClr val="A2896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华文中宋" panose="02010600040101010101" charset="-122"/>
              </a:rPr>
              <a:t>思考</a:t>
            </a:r>
            <a:r>
              <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华文中宋" panose="02010600040101010101" charset="-122"/>
              </a:rPr>
              <a:t>:</a:t>
            </a:r>
            <a:r>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华文中宋" panose="02010600040101010101" charset="-122"/>
              </a:rPr>
              <a:t>结合以下材料思考，宋朝统治之初国内面临什么问题呢？</a:t>
            </a: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华文中宋" panose="02010600040101010101" charset="-122"/>
            </a:endParaRPr>
          </a:p>
        </p:txBody>
      </p:sp>
      <p:graphicFrame>
        <p:nvGraphicFramePr>
          <p:cNvPr id="13" name="表格 12"/>
          <p:cNvGraphicFramePr>
            <a:graphicFrameLocks noGrp="1"/>
          </p:cNvGraphicFramePr>
          <p:nvPr>
            <p:custDataLst>
              <p:tags r:id="rId4"/>
            </p:custDataLst>
          </p:nvPr>
        </p:nvGraphicFramePr>
        <p:xfrm>
          <a:off x="551180" y="2790825"/>
          <a:ext cx="6902450" cy="2900680"/>
        </p:xfrm>
        <a:graphic>
          <a:graphicData uri="http://schemas.openxmlformats.org/drawingml/2006/table">
            <a:tbl>
              <a:tblPr firstRow="1" bandRow="1">
                <a:tableStyleId>{5C22544A-7EE6-4342-B048-85BDC9FD1C3A}</a:tableStyleId>
              </a:tblPr>
              <a:tblGrid>
                <a:gridCol w="1198880"/>
                <a:gridCol w="5703570"/>
              </a:tblGrid>
              <a:tr h="595630">
                <a:tc gridSpan="2">
                  <a:txBody>
                    <a:bodyPr/>
                    <a:lstStyle/>
                    <a:p>
                      <a:pPr algn="ctr"/>
                      <a:r>
                        <a:rPr lang="zh-CN" altLang="en-US" sz="2800" b="0">
                          <a:solidFill>
                            <a:schemeClr val="tx1"/>
                          </a:solidFill>
                          <a:latin typeface="楷体" panose="02010609060101010101" pitchFamily="30" charset="-122"/>
                          <a:ea typeface="楷体" panose="02010609060101010101" pitchFamily="30" charset="-122"/>
                        </a:rPr>
                        <a:t>五代部分政权建立统计表</a:t>
                      </a:r>
                      <a:endParaRPr lang="zh-CN" altLang="en-US" sz="2800" b="0">
                        <a:solidFill>
                          <a:schemeClr val="tx1"/>
                        </a:solidFill>
                        <a:latin typeface="楷体" panose="02010609060101010101" pitchFamily="30" charset="-122"/>
                        <a:ea typeface="楷体" panose="02010609060101010101" pitchFamily="30"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r>
              <a:tr h="595630">
                <a:tc>
                  <a:txBody>
                    <a:bodyPr/>
                    <a:lstStyle/>
                    <a:p>
                      <a:pPr algn="ctr"/>
                      <a:r>
                        <a:rPr lang="zh-CN" altLang="en-US" sz="2800" b="0">
                          <a:solidFill>
                            <a:schemeClr val="tx1"/>
                          </a:solidFill>
                          <a:latin typeface="楷体" panose="02010609060101010101" pitchFamily="30" charset="-122"/>
                          <a:ea typeface="楷体" panose="02010609060101010101" pitchFamily="30" charset="-122"/>
                        </a:rPr>
                        <a:t>后梁</a:t>
                      </a:r>
                      <a:endParaRPr lang="zh-CN" altLang="en-US" sz="2800" b="0">
                        <a:solidFill>
                          <a:schemeClr val="tx1"/>
                        </a:solidFill>
                        <a:latin typeface="楷体" panose="02010609060101010101" pitchFamily="30" charset="-122"/>
                        <a:ea typeface="楷体" panose="02010609060101010101" pitchFamily="30"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800" b="0">
                          <a:solidFill>
                            <a:schemeClr val="tx1"/>
                          </a:solidFill>
                          <a:latin typeface="楷体" panose="02010609060101010101" pitchFamily="30" charset="-122"/>
                          <a:ea typeface="楷体" panose="02010609060101010101" pitchFamily="30" charset="-122"/>
                        </a:rPr>
                        <a:t>唐</a:t>
                      </a:r>
                      <a:r>
                        <a:rPr lang="zh-CN" altLang="en-US" sz="2800" b="0">
                          <a:solidFill>
                            <a:srgbClr val="C00000"/>
                          </a:solidFill>
                          <a:latin typeface="楷体" panose="02010609060101010101" pitchFamily="30" charset="-122"/>
                          <a:ea typeface="楷体" panose="02010609060101010101" pitchFamily="30" charset="-122"/>
                        </a:rPr>
                        <a:t>节度使</a:t>
                      </a:r>
                      <a:r>
                        <a:rPr lang="zh-CN" altLang="en-US" sz="2800" b="0">
                          <a:solidFill>
                            <a:schemeClr val="tx1"/>
                          </a:solidFill>
                          <a:latin typeface="楷体" panose="02010609060101010101" pitchFamily="30" charset="-122"/>
                          <a:ea typeface="楷体" panose="02010609060101010101" pitchFamily="30" charset="-122"/>
                        </a:rPr>
                        <a:t>朱温反叛建立</a:t>
                      </a:r>
                      <a:endParaRPr lang="zh-CN" altLang="en-US" sz="2800" b="0">
                        <a:solidFill>
                          <a:schemeClr val="tx1"/>
                        </a:solidFill>
                        <a:latin typeface="楷体" panose="02010609060101010101" pitchFamily="30" charset="-122"/>
                        <a:ea typeface="楷体" panose="02010609060101010101" pitchFamily="30"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5630">
                <a:tc>
                  <a:txBody>
                    <a:bodyPr/>
                    <a:lstStyle/>
                    <a:p>
                      <a:pPr algn="ctr">
                        <a:buNone/>
                      </a:pPr>
                      <a:r>
                        <a:rPr lang="zh-CN" altLang="en-US" sz="2800" b="0">
                          <a:solidFill>
                            <a:schemeClr val="tx1"/>
                          </a:solidFill>
                          <a:latin typeface="楷体" panose="02010609060101010101" pitchFamily="30" charset="-122"/>
                          <a:ea typeface="楷体" panose="02010609060101010101" pitchFamily="30" charset="-122"/>
                        </a:rPr>
                        <a:t>后唐</a:t>
                      </a:r>
                      <a:endParaRPr lang="zh-CN" altLang="en-US" sz="2800" b="0">
                        <a:solidFill>
                          <a:schemeClr val="tx1"/>
                        </a:solidFill>
                        <a:latin typeface="楷体" panose="02010609060101010101" pitchFamily="30" charset="-122"/>
                        <a:ea typeface="楷体" panose="02010609060101010101" pitchFamily="30"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zh-CN" sz="2800" b="0" kern="100">
                          <a:effectLst/>
                          <a:latin typeface="楷体" panose="02010609060101010101" pitchFamily="30" charset="-122"/>
                          <a:ea typeface="楷体" panose="02010609060101010101" pitchFamily="30" charset="-122"/>
                          <a:sym typeface="+mn-ea"/>
                        </a:rPr>
                        <a:t>唐河东</a:t>
                      </a:r>
                      <a:r>
                        <a:rPr lang="zh-CN" sz="2800" b="0" kern="100">
                          <a:solidFill>
                            <a:srgbClr val="C00000"/>
                          </a:solidFill>
                          <a:effectLst/>
                          <a:latin typeface="楷体" panose="02010609060101010101" pitchFamily="30" charset="-122"/>
                          <a:ea typeface="楷体" panose="02010609060101010101" pitchFamily="30" charset="-122"/>
                          <a:sym typeface="+mn-ea"/>
                        </a:rPr>
                        <a:t>节度使</a:t>
                      </a:r>
                      <a:r>
                        <a:rPr lang="zh-CN" sz="2800" b="0" kern="100">
                          <a:effectLst/>
                          <a:latin typeface="楷体" panose="02010609060101010101" pitchFamily="30" charset="-122"/>
                          <a:ea typeface="楷体" panose="02010609060101010101" pitchFamily="30" charset="-122"/>
                          <a:sym typeface="+mn-ea"/>
                        </a:rPr>
                        <a:t>李存勖反叛建立</a:t>
                      </a:r>
                      <a:endParaRPr lang="zh-CN" altLang="en-US" sz="2800" b="0">
                        <a:solidFill>
                          <a:schemeClr val="tx1"/>
                        </a:solidFill>
                        <a:latin typeface="楷体" panose="02010609060101010101" pitchFamily="30" charset="-122"/>
                        <a:ea typeface="楷体" panose="02010609060101010101" pitchFamily="30"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5630">
                <a:tc>
                  <a:txBody>
                    <a:bodyPr/>
                    <a:lstStyle/>
                    <a:p>
                      <a:pPr algn="ctr"/>
                      <a:r>
                        <a:rPr lang="zh-CN" altLang="en-US" sz="2800" b="0">
                          <a:solidFill>
                            <a:schemeClr val="tx1"/>
                          </a:solidFill>
                          <a:latin typeface="楷体" panose="02010609060101010101" pitchFamily="30" charset="-122"/>
                          <a:ea typeface="楷体" panose="02010609060101010101" pitchFamily="30" charset="-122"/>
                        </a:rPr>
                        <a:t>后晋</a:t>
                      </a:r>
                      <a:endParaRPr lang="zh-CN" altLang="en-US" sz="2800" b="0">
                        <a:solidFill>
                          <a:schemeClr val="tx1"/>
                        </a:solidFill>
                        <a:latin typeface="楷体" panose="02010609060101010101" pitchFamily="30" charset="-122"/>
                        <a:ea typeface="楷体" panose="02010609060101010101" pitchFamily="30"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800" b="0">
                          <a:solidFill>
                            <a:schemeClr val="tx1"/>
                          </a:solidFill>
                          <a:latin typeface="楷体" panose="02010609060101010101" pitchFamily="30" charset="-122"/>
                          <a:ea typeface="楷体" panose="02010609060101010101" pitchFamily="30" charset="-122"/>
                        </a:rPr>
                        <a:t>后唐</a:t>
                      </a:r>
                      <a:r>
                        <a:rPr lang="zh-CN" altLang="en-US" sz="2800" b="0">
                          <a:solidFill>
                            <a:srgbClr val="C00000"/>
                          </a:solidFill>
                          <a:latin typeface="楷体" panose="02010609060101010101" pitchFamily="30" charset="-122"/>
                          <a:ea typeface="楷体" panose="02010609060101010101" pitchFamily="30" charset="-122"/>
                        </a:rPr>
                        <a:t>节度使</a:t>
                      </a:r>
                      <a:r>
                        <a:rPr lang="zh-CN" altLang="en-US" sz="2800" b="0">
                          <a:solidFill>
                            <a:schemeClr val="tx1"/>
                          </a:solidFill>
                          <a:latin typeface="楷体" panose="02010609060101010101" pitchFamily="30" charset="-122"/>
                          <a:ea typeface="楷体" panose="02010609060101010101" pitchFamily="30" charset="-122"/>
                        </a:rPr>
                        <a:t>石敬塘反叛建立</a:t>
                      </a:r>
                      <a:endParaRPr lang="zh-CN" altLang="en-US" sz="2800" b="0">
                        <a:solidFill>
                          <a:schemeClr val="tx1"/>
                        </a:solidFill>
                        <a:latin typeface="楷体" panose="02010609060101010101" pitchFamily="30" charset="-122"/>
                        <a:ea typeface="楷体" panose="02010609060101010101" pitchFamily="30"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9585">
                <a:tc>
                  <a:txBody>
                    <a:bodyPr/>
                    <a:lstStyle/>
                    <a:p>
                      <a:pPr algn="ctr"/>
                      <a:r>
                        <a:rPr lang="zh-CN" altLang="en-US" sz="2800" b="0">
                          <a:solidFill>
                            <a:schemeClr val="tx1"/>
                          </a:solidFill>
                          <a:latin typeface="楷体" panose="02010609060101010101" pitchFamily="30" charset="-122"/>
                          <a:ea typeface="楷体" panose="02010609060101010101" pitchFamily="30" charset="-122"/>
                        </a:rPr>
                        <a:t>后汉</a:t>
                      </a:r>
                      <a:endParaRPr lang="zh-CN" altLang="en-US" sz="2800" b="0">
                        <a:solidFill>
                          <a:schemeClr val="tx1"/>
                        </a:solidFill>
                        <a:latin typeface="楷体" panose="02010609060101010101" pitchFamily="30" charset="-122"/>
                        <a:ea typeface="楷体" panose="02010609060101010101" pitchFamily="30"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800" b="0">
                          <a:solidFill>
                            <a:schemeClr val="tx1"/>
                          </a:solidFill>
                          <a:latin typeface="楷体" panose="02010609060101010101" pitchFamily="30" charset="-122"/>
                          <a:ea typeface="楷体" panose="02010609060101010101" pitchFamily="30" charset="-122"/>
                        </a:rPr>
                        <a:t>后晋</a:t>
                      </a:r>
                      <a:r>
                        <a:rPr lang="zh-CN" altLang="en-US" sz="2800" b="0">
                          <a:solidFill>
                            <a:srgbClr val="C00000"/>
                          </a:solidFill>
                          <a:latin typeface="楷体" panose="02010609060101010101" pitchFamily="30" charset="-122"/>
                          <a:ea typeface="楷体" panose="02010609060101010101" pitchFamily="30" charset="-122"/>
                        </a:rPr>
                        <a:t>节度使</a:t>
                      </a:r>
                      <a:r>
                        <a:rPr lang="zh-CN" altLang="en-US" sz="2800" b="0">
                          <a:solidFill>
                            <a:schemeClr val="tx1"/>
                          </a:solidFill>
                          <a:latin typeface="楷体" panose="02010609060101010101" pitchFamily="30" charset="-122"/>
                          <a:ea typeface="楷体" panose="02010609060101010101" pitchFamily="30" charset="-122"/>
                        </a:rPr>
                        <a:t>刘知远反叛建立</a:t>
                      </a:r>
                      <a:endParaRPr lang="zh-CN" altLang="en-US" sz="2800" b="0">
                        <a:solidFill>
                          <a:schemeClr val="tx1"/>
                        </a:solidFill>
                        <a:latin typeface="楷体" panose="02010609060101010101" pitchFamily="30" charset="-122"/>
                        <a:ea typeface="楷体" panose="02010609060101010101" pitchFamily="30"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4" name="组合 3"/>
          <p:cNvGrpSpPr/>
          <p:nvPr/>
        </p:nvGrpSpPr>
        <p:grpSpPr>
          <a:xfrm>
            <a:off x="7619365" y="2790825"/>
            <a:ext cx="4219575" cy="2901315"/>
            <a:chOff x="11720" y="4386"/>
            <a:chExt cx="6498" cy="3753"/>
          </a:xfrm>
          <a:effectLst>
            <a:outerShdw blurRad="50800" dist="38100" dir="2700000" algn="tl" rotWithShape="0">
              <a:prstClr val="black">
                <a:alpha val="40000"/>
              </a:prstClr>
            </a:outerShdw>
          </a:effectLst>
        </p:grpSpPr>
        <p:pic>
          <p:nvPicPr>
            <p:cNvPr id="12" name="图片 11"/>
            <p:cNvPicPr>
              <a:picLocks noChangeAspect="1"/>
            </p:cNvPicPr>
            <p:nvPr>
              <p:custDataLst>
                <p:tags r:id="rId5"/>
              </p:custDataLst>
            </p:nvPr>
          </p:nvPicPr>
          <p:blipFill>
            <a:blip r:embed="rId6"/>
            <a:srcRect t="31884" b="27123"/>
            <a:stretch>
              <a:fillRect/>
            </a:stretch>
          </p:blipFill>
          <p:spPr>
            <a:xfrm>
              <a:off x="11720" y="4386"/>
              <a:ext cx="6497" cy="3753"/>
            </a:xfrm>
            <a:prstGeom prst="rect">
              <a:avLst/>
            </a:prstGeom>
          </p:spPr>
        </p:pic>
        <p:sp>
          <p:nvSpPr>
            <p:cNvPr id="14" name="文本框 13"/>
            <p:cNvSpPr txBox="1"/>
            <p:nvPr/>
          </p:nvSpPr>
          <p:spPr>
            <a:xfrm>
              <a:off x="11720" y="7543"/>
              <a:ext cx="6498" cy="596"/>
            </a:xfrm>
            <a:prstGeom prst="rect">
              <a:avLst/>
            </a:prstGeom>
            <a:solidFill>
              <a:schemeClr val="bg1">
                <a:alpha val="48000"/>
              </a:schemeClr>
            </a:solidFill>
          </p:spPr>
          <p:txBody>
            <a:bodyPr wrap="square" rtlCol="0" anchor="t">
              <a:spAutoFit/>
            </a:bodyPr>
            <a:lstStyle/>
            <a:p>
              <a:pPr algn="ctr"/>
              <a:r>
                <a:rPr lang="en-US" altLang="zh-CN" sz="2400">
                  <a:latin typeface="宋体" panose="02010600030101010101" pitchFamily="2" charset="-122"/>
                  <a:ea typeface="宋体" panose="02010600030101010101" pitchFamily="2" charset="-122"/>
                  <a:cs typeface="华文中宋" panose="02010600040101010101" charset="-122"/>
                  <a:sym typeface="+mn-ea"/>
                </a:rPr>
                <a:t>◎</a:t>
              </a:r>
              <a:r>
                <a:rPr lang="en-US" altLang="zh-CN" sz="2400">
                  <a:latin typeface="华文仿宋" panose="02010600040101010101" charset="-122"/>
                  <a:ea typeface="华文仿宋" panose="02010600040101010101" charset="-122"/>
                  <a:cs typeface="华文中宋" panose="02010600040101010101" charset="-122"/>
                  <a:sym typeface="+mn-ea"/>
                </a:rPr>
                <a:t>陈桥兵</a:t>
              </a:r>
              <a:r>
                <a:rPr lang="zh-CN" altLang="en-US" sz="2400">
                  <a:latin typeface="华文仿宋" panose="02010600040101010101" charset="-122"/>
                  <a:ea typeface="华文仿宋" panose="02010600040101010101" charset="-122"/>
                  <a:cs typeface="华文中宋" panose="02010600040101010101" charset="-122"/>
                  <a:sym typeface="+mn-ea"/>
                </a:rPr>
                <a:t>变，黄袍加身</a:t>
              </a:r>
              <a:endParaRPr lang="zh-CN" altLang="en-US" sz="2400">
                <a:latin typeface="华文仿宋" panose="02010600040101010101" charset="-122"/>
                <a:ea typeface="华文仿宋" panose="02010600040101010101" charset="-122"/>
                <a:cs typeface="华文中宋" panose="02010600040101010101" charset="-122"/>
                <a:sym typeface="+mn-ea"/>
              </a:endParaRPr>
            </a:p>
          </p:txBody>
        </p:sp>
      </p:grpSp>
      <p:sp>
        <p:nvSpPr>
          <p:cNvPr id="15" name="文本框 14"/>
          <p:cNvSpPr txBox="1"/>
          <p:nvPr/>
        </p:nvSpPr>
        <p:spPr>
          <a:xfrm>
            <a:off x="379095" y="2174875"/>
            <a:ext cx="7418070" cy="521970"/>
          </a:xfrm>
          <a:prstGeom prst="rect">
            <a:avLst/>
          </a:prstGeom>
          <a:noFill/>
        </p:spPr>
        <p:txBody>
          <a:bodyPr wrap="square" rtlCol="0">
            <a:spAutoFit/>
          </a:bodyPr>
          <a:lstStyle/>
          <a:p>
            <a:r>
              <a:rPr lang="zh-CN" altLang="en-US" sz="2800">
                <a:latin typeface="楷体" panose="02010609060101010101" pitchFamily="30" charset="-122"/>
                <a:ea typeface="楷体" panose="02010609060101010101" pitchFamily="30" charset="-122"/>
                <a:cs typeface="楷体" panose="02010609060101010101" pitchFamily="30" charset="-122"/>
              </a:rPr>
              <a:t>材料：</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rPr>
              <a:t>天子</a:t>
            </a:r>
            <a:r>
              <a:rPr lang="zh-CN" altLang="en-US" sz="2800">
                <a:latin typeface="楷体" panose="02010609060101010101" pitchFamily="30" charset="-122"/>
                <a:ea typeface="楷体" panose="02010609060101010101" pitchFamily="30" charset="-122"/>
                <a:cs typeface="楷体" panose="02010609060101010101" pitchFamily="30" charset="-122"/>
              </a:rPr>
              <a:t>宁有种乎，</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rPr>
              <a:t>兵强马壮者</a:t>
            </a:r>
            <a:r>
              <a:rPr lang="zh-CN" altLang="en-US" sz="2800">
                <a:latin typeface="楷体" panose="02010609060101010101" pitchFamily="30" charset="-122"/>
                <a:ea typeface="楷体" panose="02010609060101010101" pitchFamily="30" charset="-122"/>
                <a:cs typeface="楷体" panose="02010609060101010101" pitchFamily="30" charset="-122"/>
              </a:rPr>
              <a:t>为之尔。</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      </a:t>
            </a:r>
            <a:r>
              <a:rPr lang="en-US" altLang="zh-CN" sz="2800" b="1">
                <a:latin typeface="楷体" panose="02010609060101010101" pitchFamily="30" charset="-122"/>
                <a:ea typeface="楷体" panose="02010609060101010101" pitchFamily="30" charset="-122"/>
                <a:cs typeface="楷体" panose="02010609060101010101" pitchFamily="30" charset="-122"/>
                <a:sym typeface="+mn-ea"/>
              </a:rPr>
              <a:t>           </a:t>
            </a:r>
            <a:endParaRPr lang="zh-CN" altLang="en-US" sz="2800" b="1">
              <a:latin typeface="楷体" panose="02010609060101010101" pitchFamily="30" charset="-122"/>
              <a:ea typeface="楷体" panose="02010609060101010101" pitchFamily="30" charset="-122"/>
              <a:cs typeface="楷体" panose="02010609060101010101" pitchFamily="30" charset="-122"/>
              <a:sym typeface="+mn-ea"/>
            </a:endParaRPr>
          </a:p>
        </p:txBody>
      </p:sp>
      <p:sp>
        <p:nvSpPr>
          <p:cNvPr id="5" name="文本框 4"/>
          <p:cNvSpPr txBox="1"/>
          <p:nvPr/>
        </p:nvSpPr>
        <p:spPr>
          <a:xfrm>
            <a:off x="2835910" y="5888990"/>
            <a:ext cx="588454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地方权重，武将擅权、君弱臣强</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、地方权重</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341245" y="1476375"/>
            <a:ext cx="3754755"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加强中央集权</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grpSp>
        <p:nvGrpSpPr>
          <p:cNvPr id="12" name="组合 11"/>
          <p:cNvGrpSpPr/>
          <p:nvPr/>
        </p:nvGrpSpPr>
        <p:grpSpPr>
          <a:xfrm>
            <a:off x="0" y="1998345"/>
            <a:ext cx="2586990" cy="2470150"/>
            <a:chOff x="0" y="3247"/>
            <a:chExt cx="4074" cy="3890"/>
          </a:xfrm>
        </p:grpSpPr>
        <p:pic>
          <p:nvPicPr>
            <p:cNvPr id="6146" name="Picture 2"/>
            <p:cNvPicPr>
              <a:picLocks noChangeAspect="1" noChangeArrowheads="1"/>
            </p:cNvPicPr>
            <p:nvPr>
              <p:custDataLst>
                <p:tags r:id="rId3"/>
              </p:custDataLst>
            </p:nvPr>
          </p:nvPicPr>
          <p:blipFill>
            <a:blip r:embed="rId4">
              <a:clrChange>
                <a:clrFrom>
                  <a:srgbClr val="FFFFFF"/>
                </a:clrFrom>
                <a:clrTo>
                  <a:srgbClr val="FFFFFF">
                    <a:alpha val="0"/>
                  </a:srgbClr>
                </a:clrTo>
              </a:clrChange>
            </a:blip>
            <a:srcRect r="10264" b="48414"/>
            <a:stretch>
              <a:fillRect/>
            </a:stretch>
          </p:blipFill>
          <p:spPr bwMode="auto">
            <a:xfrm>
              <a:off x="0" y="3247"/>
              <a:ext cx="4074" cy="3120"/>
            </a:xfrm>
            <a:prstGeom prst="rect">
              <a:avLst/>
            </a:prstGeom>
            <a:noFill/>
          </p:spPr>
        </p:pic>
        <p:sp>
          <p:nvSpPr>
            <p:cNvPr id="21" name="文本框 20"/>
            <p:cNvSpPr txBox="1"/>
            <p:nvPr>
              <p:custDataLst>
                <p:tags r:id="rId5"/>
              </p:custDataLst>
            </p:nvPr>
          </p:nvSpPr>
          <p:spPr>
            <a:xfrm>
              <a:off x="1322" y="6513"/>
              <a:ext cx="1488" cy="624"/>
            </a:xfrm>
            <a:prstGeom prst="rect">
              <a:avLst/>
            </a:prstGeom>
            <a:noFill/>
          </p:spPr>
          <p:txBody>
            <a:bodyPr wrap="none" rtlCol="0">
              <a:spAutoFit/>
            </a:bodyPr>
            <a:lstStyle/>
            <a:p>
              <a:r>
                <a:rPr lang="zh-CN" altLang="en-US" sz="2000" b="1">
                  <a:latin typeface="江西拙楷" panose="02010600040101010101" pitchFamily="2" charset="-122"/>
                  <a:ea typeface="江西拙楷" panose="02010600040101010101" pitchFamily="2" charset="-122"/>
                </a:rPr>
                <a:t>宋太祖</a:t>
              </a:r>
              <a:endParaRPr lang="zh-CN" altLang="en-US" sz="2000" b="1">
                <a:latin typeface="江西拙楷" panose="02010600040101010101" pitchFamily="2" charset="-122"/>
                <a:ea typeface="江西拙楷" panose="02010600040101010101" pitchFamily="2" charset="-122"/>
              </a:endParaRPr>
            </a:p>
          </p:txBody>
        </p:sp>
      </p:grpSp>
      <p:grpSp>
        <p:nvGrpSpPr>
          <p:cNvPr id="13" name="组合 12"/>
          <p:cNvGrpSpPr/>
          <p:nvPr/>
        </p:nvGrpSpPr>
        <p:grpSpPr>
          <a:xfrm>
            <a:off x="10073640" y="4043045"/>
            <a:ext cx="1868170" cy="2351405"/>
            <a:chOff x="16258" y="5732"/>
            <a:chExt cx="2942" cy="3703"/>
          </a:xfrm>
        </p:grpSpPr>
        <p:pic>
          <p:nvPicPr>
            <p:cNvPr id="6147" name="Picture 3"/>
            <p:cNvPicPr>
              <a:picLocks noChangeAspect="1" noChangeArrowheads="1"/>
            </p:cNvPicPr>
            <p:nvPr>
              <p:custDataLst>
                <p:tags r:id="rId6"/>
              </p:custDataLst>
            </p:nvPr>
          </p:nvPicPr>
          <p:blipFill>
            <a:blip r:embed="rId7">
              <a:clrChange>
                <a:clrFrom>
                  <a:srgbClr val="FFFFFF"/>
                </a:clrFrom>
                <a:clrTo>
                  <a:srgbClr val="FFFFFF">
                    <a:alpha val="0"/>
                  </a:srgbClr>
                </a:clrTo>
              </a:clrChange>
              <a:lum bright="-10000"/>
            </a:blip>
            <a:stretch>
              <a:fillRect/>
            </a:stretch>
          </p:blipFill>
          <p:spPr bwMode="auto">
            <a:xfrm>
              <a:off x="16258" y="5732"/>
              <a:ext cx="2943" cy="3442"/>
            </a:xfrm>
            <a:prstGeom prst="rect">
              <a:avLst/>
            </a:prstGeom>
            <a:noFill/>
          </p:spPr>
        </p:pic>
        <p:sp>
          <p:nvSpPr>
            <p:cNvPr id="10" name="文本框 9"/>
            <p:cNvSpPr txBox="1"/>
            <p:nvPr>
              <p:custDataLst>
                <p:tags r:id="rId8"/>
              </p:custDataLst>
            </p:nvPr>
          </p:nvSpPr>
          <p:spPr>
            <a:xfrm>
              <a:off x="17186" y="8811"/>
              <a:ext cx="1088" cy="624"/>
            </a:xfrm>
            <a:prstGeom prst="rect">
              <a:avLst/>
            </a:prstGeom>
            <a:noFill/>
          </p:spPr>
          <p:txBody>
            <a:bodyPr wrap="none" rtlCol="0">
              <a:spAutoFit/>
            </a:bodyPr>
            <a:lstStyle/>
            <a:p>
              <a:r>
                <a:rPr lang="zh-CN" altLang="en-US" sz="2000" b="1">
                  <a:latin typeface="江西拙楷" panose="02010600040101010101" pitchFamily="2" charset="-122"/>
                  <a:ea typeface="江西拙楷" panose="02010600040101010101" pitchFamily="2" charset="-122"/>
                </a:rPr>
                <a:t>赵普</a:t>
              </a:r>
              <a:endParaRPr lang="zh-CN" altLang="en-US" sz="2000" b="1">
                <a:latin typeface="江西拙楷" panose="02010600040101010101" pitchFamily="2" charset="-122"/>
                <a:ea typeface="江西拙楷" panose="02010600040101010101" pitchFamily="2" charset="-122"/>
              </a:endParaRPr>
            </a:p>
          </p:txBody>
        </p:sp>
      </p:grpSp>
      <p:grpSp>
        <p:nvGrpSpPr>
          <p:cNvPr id="7" name="组合 6"/>
          <p:cNvGrpSpPr/>
          <p:nvPr/>
        </p:nvGrpSpPr>
        <p:grpSpPr>
          <a:xfrm>
            <a:off x="2586990" y="2398395"/>
            <a:ext cx="9144000" cy="1431290"/>
            <a:chOff x="4085" y="3867"/>
            <a:chExt cx="14400" cy="2254"/>
          </a:xfrm>
        </p:grpSpPr>
        <p:sp>
          <p:nvSpPr>
            <p:cNvPr id="29706" name="矩形 29705"/>
            <p:cNvSpPr/>
            <p:nvPr>
              <p:custDataLst>
                <p:tags r:id="rId9"/>
              </p:custDataLst>
            </p:nvPr>
          </p:nvSpPr>
          <p:spPr>
            <a:xfrm>
              <a:off x="4085" y="3942"/>
              <a:ext cx="14399" cy="2179"/>
            </a:xfrm>
            <a:prstGeom prst="rect">
              <a:avLst/>
            </a:prstGeom>
            <a:noFill/>
            <a:ln w="9525" cap="flat" cmpd="sng">
              <a:noFill/>
              <a:prstDash val="solid"/>
              <a:miter/>
              <a:headEnd type="none" w="med" len="med"/>
              <a:tailEnd type="none" w="med" len="med"/>
            </a:ln>
          </p:spPr>
          <p:txBody>
            <a:bodyPr wrap="square" anchor="ctr">
              <a:spAutoFit/>
            </a:bodyPr>
            <a:lstStyle/>
            <a:p>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天下自唐季以来数十年间，帝王凡易八姓，战争不息，生民涂地，</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其故何也？</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吾欲息天下之兵，为国家长久之计</a:t>
              </a:r>
              <a:r>
                <a:rPr lang="zh-CN" altLang="en-US" sz="2800" smtClean="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smtClean="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其道何故？</a:t>
              </a:r>
              <a:r>
                <a:rPr lang="zh-CN" altLang="en-US" sz="2400">
                  <a:latin typeface="楷体" panose="02010609060101010101" pitchFamily="30" charset="-122"/>
                  <a:ea typeface="楷体" panose="02010609060101010101" pitchFamily="30" charset="-122"/>
                  <a:cs typeface="楷体" panose="02010609060101010101" pitchFamily="30" charset="-122"/>
                </a:rPr>
                <a:t>   </a:t>
              </a:r>
              <a:r>
                <a:rPr lang="zh-CN" altLang="en-US" sz="2400" b="1">
                  <a:latin typeface="江西拙楷" panose="02010600040101010101" pitchFamily="2" charset="-122"/>
                  <a:ea typeface="江西拙楷" panose="02010600040101010101" pitchFamily="2" charset="-122"/>
                  <a:cs typeface="华文中宋" panose="02010600040101010101" charset="-122"/>
                </a:rPr>
                <a:t>                                                  </a:t>
              </a:r>
              <a:endParaRPr lang="zh-CN" altLang="en-US" sz="2400" b="1">
                <a:latin typeface="江西拙楷" panose="02010600040101010101" pitchFamily="2" charset="-122"/>
                <a:ea typeface="江西拙楷" panose="02010600040101010101" pitchFamily="2" charset="-122"/>
                <a:cs typeface="华文中宋" panose="02010600040101010101" charset="-122"/>
              </a:endParaRPr>
            </a:p>
          </p:txBody>
        </p:sp>
        <p:sp>
          <p:nvSpPr>
            <p:cNvPr id="6" name="圆角矩形 5"/>
            <p:cNvSpPr/>
            <p:nvPr/>
          </p:nvSpPr>
          <p:spPr>
            <a:xfrm>
              <a:off x="4085" y="3867"/>
              <a:ext cx="14400" cy="2254"/>
            </a:xfrm>
            <a:prstGeom prst="roundRect">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9" name="组合 8"/>
          <p:cNvGrpSpPr/>
          <p:nvPr/>
        </p:nvGrpSpPr>
        <p:grpSpPr>
          <a:xfrm>
            <a:off x="603885" y="4501515"/>
            <a:ext cx="9697725" cy="1443355"/>
            <a:chOff x="951" y="7089"/>
            <a:chExt cx="15143" cy="2273"/>
          </a:xfrm>
        </p:grpSpPr>
        <p:sp>
          <p:nvSpPr>
            <p:cNvPr id="11" name="文本框 10"/>
            <p:cNvSpPr txBox="1"/>
            <p:nvPr>
              <p:custDataLst>
                <p:tags r:id="rId10"/>
              </p:custDataLst>
            </p:nvPr>
          </p:nvSpPr>
          <p:spPr>
            <a:xfrm>
              <a:off x="951" y="7183"/>
              <a:ext cx="15143" cy="2179"/>
            </a:xfrm>
            <a:prstGeom prst="rect">
              <a:avLst/>
            </a:prstGeom>
            <a:noFill/>
            <a:ln>
              <a:noFill/>
            </a:ln>
          </p:spPr>
          <p:txBody>
            <a:bodyPr wrap="square" rtlCol="0" anchor="t">
              <a:spAutoFit/>
            </a:bodyPr>
            <a:lstStyle/>
            <a:p>
              <a:r>
                <a:rPr lang="en-US" altLang="zh-CN" sz="2800">
                  <a:latin typeface="楷体" panose="02010609060101010101" pitchFamily="30" charset="-122"/>
                  <a:ea typeface="楷体" panose="02010609060101010101" pitchFamily="30" charset="-122"/>
                  <a:cs typeface="楷体" panose="02010609060101010101" pitchFamily="30" charset="-122"/>
                </a:rPr>
                <a:t>“此无他故，方镇太重，君弱臣强而已。今所以治之，亦无他奇巧，惟</a:t>
              </a:r>
              <a:r>
                <a:rPr lang="en-US" altLang="zh-CN" sz="2800" b="1">
                  <a:solidFill>
                    <a:srgbClr val="C00000"/>
                  </a:solidFill>
                  <a:latin typeface="楷体" panose="02010609060101010101" pitchFamily="30" charset="-122"/>
                  <a:ea typeface="楷体" panose="02010609060101010101" pitchFamily="30" charset="-122"/>
                  <a:cs typeface="楷体" panose="02010609060101010101" pitchFamily="30" charset="-122"/>
                </a:rPr>
                <a:t>稍夺其权，制其钱谷，收其精兵</a:t>
              </a:r>
              <a:r>
                <a:rPr lang="en-US" altLang="zh-CN" sz="2800">
                  <a:latin typeface="楷体" panose="02010609060101010101" pitchFamily="30" charset="-122"/>
                  <a:ea typeface="楷体" panose="02010609060101010101" pitchFamily="30" charset="-122"/>
                  <a:cs typeface="楷体" panose="02010609060101010101" pitchFamily="30" charset="-122"/>
                </a:rPr>
                <a:t>，则天下自安矣。”</a:t>
              </a:r>
              <a:endParaRPr lang="en-US" altLang="zh-CN" sz="2800">
                <a:latin typeface="楷体" panose="02010609060101010101" pitchFamily="30" charset="-122"/>
                <a:ea typeface="楷体" panose="02010609060101010101" pitchFamily="30" charset="-122"/>
                <a:cs typeface="楷体" panose="02010609060101010101" pitchFamily="30" charset="-122"/>
              </a:endParaRPr>
            </a:p>
          </p:txBody>
        </p:sp>
        <p:sp>
          <p:nvSpPr>
            <p:cNvPr id="8" name="圆角矩形 7"/>
            <p:cNvSpPr/>
            <p:nvPr/>
          </p:nvSpPr>
          <p:spPr>
            <a:xfrm>
              <a:off x="951" y="7089"/>
              <a:ext cx="14736" cy="2254"/>
            </a:xfrm>
            <a:prstGeom prst="roundRect">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、地方权重</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341245" y="1476375"/>
            <a:ext cx="3754755"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加强中央集权</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23" name="文本框 22"/>
          <p:cNvSpPr txBox="1"/>
          <p:nvPr>
            <p:custDataLst>
              <p:tags r:id="rId3"/>
            </p:custDataLst>
          </p:nvPr>
        </p:nvSpPr>
        <p:spPr>
          <a:xfrm>
            <a:off x="393700" y="1998345"/>
            <a:ext cx="2134870" cy="521970"/>
          </a:xfrm>
          <a:prstGeom prst="rect">
            <a:avLst/>
          </a:prstGeom>
          <a:solidFill>
            <a:srgbClr val="C00000"/>
          </a:solidFill>
        </p:spPr>
        <p:txBody>
          <a:bodyPr wrap="square" rtlCol="0">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方正全福体" panose="02000500000000000000" charset="-122"/>
              </a:rPr>
              <a:t>地方收权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方正全福体" panose="02000500000000000000" charset="-122"/>
            </a:endParaRPr>
          </a:p>
        </p:txBody>
      </p:sp>
      <p:graphicFrame>
        <p:nvGraphicFramePr>
          <p:cNvPr id="12" name="表格 4"/>
          <p:cNvGraphicFramePr>
            <a:graphicFrameLocks noGrp="1"/>
          </p:cNvGraphicFramePr>
          <p:nvPr>
            <p:custDataLst>
              <p:tags r:id="rId4"/>
            </p:custDataLst>
          </p:nvPr>
        </p:nvGraphicFramePr>
        <p:xfrm>
          <a:off x="393701" y="2654780"/>
          <a:ext cx="11404600" cy="2924175"/>
        </p:xfrm>
        <a:graphic>
          <a:graphicData uri="http://schemas.openxmlformats.org/drawingml/2006/table">
            <a:tbl>
              <a:tblPr firstRow="1" bandRow="1">
                <a:tableStyleId>{5C22544A-7EE6-4342-B048-85BDC9FD1C3A}</a:tableStyleId>
              </a:tblPr>
              <a:tblGrid>
                <a:gridCol w="2321560"/>
                <a:gridCol w="9083040"/>
              </a:tblGrid>
              <a:tr h="944880">
                <a:tc>
                  <a:txBody>
                    <a:bodyPr/>
                    <a:lstStyle/>
                    <a:p>
                      <a:pPr>
                        <a:lnSpc>
                          <a:spcPct val="140000"/>
                        </a:lnSpc>
                      </a:pPr>
                      <a:r>
                        <a:rPr lang="zh-CN" altLang="en-US" sz="2800" b="1">
                          <a:solidFill>
                            <a:srgbClr val="843F0B"/>
                          </a:solidFill>
                          <a:latin typeface="华文中宋" panose="02010600040101010101" charset="-122"/>
                          <a:ea typeface="华文中宋" panose="02010600040101010101" charset="-122"/>
                        </a:rPr>
                        <a:t>行政</a:t>
                      </a:r>
                      <a:r>
                        <a:rPr lang="en-US" altLang="zh-CN" sz="2800" b="1">
                          <a:solidFill>
                            <a:srgbClr val="843F0B"/>
                          </a:solidFill>
                          <a:latin typeface="华文中宋" panose="02010600040101010101" charset="-122"/>
                          <a:ea typeface="华文中宋" panose="02010600040101010101" charset="-122"/>
                        </a:rPr>
                        <a:t>—</a:t>
                      </a:r>
                      <a:r>
                        <a:rPr lang="zh-CN" altLang="en-US" sz="2800" b="1">
                          <a:solidFill>
                            <a:srgbClr val="843F0B"/>
                          </a:solidFill>
                          <a:latin typeface="华文中宋" panose="02010600040101010101" charset="-122"/>
                          <a:ea typeface="华文中宋" panose="02010600040101010101" charset="-122"/>
                        </a:rPr>
                        <a:t>削实权</a:t>
                      </a:r>
                      <a:endParaRPr lang="zh-CN" altLang="en-US" sz="2800" b="1">
                        <a:solidFill>
                          <a:srgbClr val="843F0B"/>
                        </a:solidFill>
                        <a:latin typeface="华文中宋" panose="02010600040101010101" charset="-122"/>
                        <a:ea typeface="华文中宋" panose="0201060004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a:solidFill>
                          <a:schemeClr val="tx1"/>
                        </a:solidFill>
                        <a:latin typeface="华文中宋" panose="02010600040101010101" charset="-122"/>
                        <a:ea typeface="华文中宋" panose="02010600040101010101" charset="-122"/>
                      </a:endParaRPr>
                    </a:p>
                    <a:p>
                      <a:endParaRPr lang="zh-CN" altLang="en-US" sz="2800" b="1">
                        <a:solidFill>
                          <a:schemeClr val="tx1"/>
                        </a:solidFill>
                        <a:latin typeface="华文中宋" panose="02010600040101010101" charset="-122"/>
                        <a:ea typeface="华文中宋" panose="0201060004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050">
                <a:tc>
                  <a:txBody>
                    <a:bodyPr/>
                    <a:lstStyle/>
                    <a:p>
                      <a:pPr>
                        <a:lnSpc>
                          <a:spcPct val="140000"/>
                        </a:lnSpc>
                      </a:pPr>
                      <a:r>
                        <a:rPr lang="zh-CN" altLang="en-US" sz="2800" b="1">
                          <a:solidFill>
                            <a:srgbClr val="843F0B"/>
                          </a:solidFill>
                          <a:latin typeface="华文中宋" panose="02010600040101010101" charset="-122"/>
                          <a:ea typeface="华文中宋" panose="02010600040101010101" charset="-122"/>
                        </a:rPr>
                        <a:t>财政</a:t>
                      </a:r>
                      <a:r>
                        <a:rPr lang="en-US" altLang="zh-CN" sz="2800" b="1">
                          <a:solidFill>
                            <a:srgbClr val="843F0B"/>
                          </a:solidFill>
                          <a:latin typeface="华文中宋" panose="02010600040101010101" charset="-122"/>
                          <a:ea typeface="华文中宋" panose="02010600040101010101" charset="-122"/>
                        </a:rPr>
                        <a:t>—</a:t>
                      </a:r>
                      <a:r>
                        <a:rPr lang="zh-CN" altLang="en-US" sz="2800" b="1">
                          <a:solidFill>
                            <a:srgbClr val="843F0B"/>
                          </a:solidFill>
                          <a:latin typeface="华文中宋" panose="02010600040101010101" charset="-122"/>
                          <a:ea typeface="华文中宋" panose="02010600040101010101" charset="-122"/>
                        </a:rPr>
                        <a:t>制钱谷</a:t>
                      </a:r>
                      <a:endParaRPr lang="zh-CN" altLang="en-US" sz="2800" b="1">
                        <a:solidFill>
                          <a:srgbClr val="843F0B"/>
                        </a:solidFill>
                        <a:latin typeface="华文中宋" panose="02010600040101010101" charset="-122"/>
                        <a:ea typeface="华文中宋" panose="0201060004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a:solidFill>
                          <a:schemeClr val="tx1"/>
                        </a:solidFill>
                        <a:latin typeface="华文中宋" panose="02010600040101010101" charset="-122"/>
                        <a:ea typeface="华文中宋" panose="02010600040101010101" charset="-122"/>
                      </a:endParaRPr>
                    </a:p>
                    <a:p>
                      <a:endParaRPr lang="zh-CN" altLang="en-US" sz="2800" b="1">
                        <a:solidFill>
                          <a:schemeClr val="tx1"/>
                        </a:solidFill>
                        <a:latin typeface="华文中宋" panose="02010600040101010101" charset="-122"/>
                        <a:ea typeface="华文中宋" panose="0201060004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4415">
                <a:tc>
                  <a:txBody>
                    <a:bodyPr/>
                    <a:lstStyle/>
                    <a:p>
                      <a:pPr>
                        <a:lnSpc>
                          <a:spcPct val="140000"/>
                        </a:lnSpc>
                      </a:pPr>
                      <a:r>
                        <a:rPr lang="zh-CN" altLang="en-US" sz="2800" b="1">
                          <a:solidFill>
                            <a:srgbClr val="843F0B"/>
                          </a:solidFill>
                          <a:latin typeface="华文中宋" panose="02010600040101010101" charset="-122"/>
                          <a:ea typeface="华文中宋" panose="02010600040101010101" charset="-122"/>
                        </a:rPr>
                        <a:t>军事</a:t>
                      </a:r>
                      <a:r>
                        <a:rPr lang="en-US" altLang="zh-CN" sz="2800" b="1">
                          <a:solidFill>
                            <a:srgbClr val="843F0B"/>
                          </a:solidFill>
                          <a:latin typeface="华文中宋" panose="02010600040101010101" charset="-122"/>
                          <a:ea typeface="华文中宋" panose="02010600040101010101" charset="-122"/>
                        </a:rPr>
                        <a:t>—</a:t>
                      </a:r>
                      <a:r>
                        <a:rPr lang="zh-CN" altLang="en-US" sz="2800" b="1">
                          <a:solidFill>
                            <a:srgbClr val="843F0B"/>
                          </a:solidFill>
                          <a:latin typeface="华文中宋" panose="02010600040101010101" charset="-122"/>
                          <a:ea typeface="华文中宋" panose="02010600040101010101" charset="-122"/>
                        </a:rPr>
                        <a:t>收精兵</a:t>
                      </a:r>
                      <a:endParaRPr lang="zh-CN" altLang="en-US" sz="2800" b="1">
                        <a:solidFill>
                          <a:srgbClr val="843F0B"/>
                        </a:solidFill>
                        <a:latin typeface="华文中宋" panose="02010600040101010101" charset="-122"/>
                        <a:ea typeface="华文中宋" panose="0201060004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a:solidFill>
                          <a:schemeClr val="tx1"/>
                        </a:solidFill>
                        <a:latin typeface="华文中宋" panose="02010600040101010101" charset="-122"/>
                        <a:ea typeface="华文中宋" panose="0201060004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文本框 12"/>
          <p:cNvSpPr txBox="1"/>
          <p:nvPr>
            <p:custDataLst>
              <p:tags r:id="rId5"/>
            </p:custDataLst>
          </p:nvPr>
        </p:nvSpPr>
        <p:spPr>
          <a:xfrm>
            <a:off x="2740025" y="2654935"/>
            <a:ext cx="9095105" cy="953135"/>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sym typeface="+mn-ea"/>
              </a:rPr>
              <a:t>中央派</a:t>
            </a:r>
            <a:r>
              <a:rPr lang="zh-CN" altLang="en-US" sz="2800">
                <a:solidFill>
                  <a:srgbClr val="C00000"/>
                </a:solidFill>
                <a:latin typeface="华文中宋" panose="02010600040101010101" charset="-122"/>
                <a:ea typeface="华文中宋" panose="02010600040101010101" charset="-122"/>
                <a:sym typeface="+mn-ea"/>
              </a:rPr>
              <a:t>文官</a:t>
            </a:r>
            <a:r>
              <a:rPr lang="zh-CN" altLang="en-US" sz="2800">
                <a:latin typeface="华文中宋" panose="02010600040101010101" charset="-122"/>
                <a:ea typeface="华文中宋" panose="02010600040101010101" charset="-122"/>
                <a:sym typeface="+mn-ea"/>
              </a:rPr>
              <a:t>担任地方长官</a:t>
            </a:r>
            <a:r>
              <a:rPr lang="zh-CN" altLang="en-US" sz="2800">
                <a:solidFill>
                  <a:srgbClr val="C00000"/>
                </a:solidFill>
                <a:latin typeface="华文中宋" panose="02010600040101010101" charset="-122"/>
                <a:ea typeface="华文中宋" panose="02010600040101010101" charset="-122"/>
                <a:sym typeface="+mn-ea"/>
              </a:rPr>
              <a:t>知州</a:t>
            </a:r>
            <a:r>
              <a:rPr lang="zh-CN" altLang="en-US" sz="2800">
                <a:latin typeface="华文中宋" panose="02010600040101010101" charset="-122"/>
                <a:ea typeface="华文中宋" panose="02010600040101010101" charset="-122"/>
                <a:sym typeface="+mn-ea"/>
              </a:rPr>
              <a:t>，设</a:t>
            </a:r>
            <a:r>
              <a:rPr lang="zh-CN" altLang="en-US" sz="2800">
                <a:solidFill>
                  <a:srgbClr val="C00000"/>
                </a:solidFill>
                <a:latin typeface="华文中宋" panose="02010600040101010101" charset="-122"/>
                <a:ea typeface="华文中宋" panose="02010600040101010101" charset="-122"/>
                <a:sym typeface="+mn-ea"/>
              </a:rPr>
              <a:t>通判</a:t>
            </a:r>
            <a:r>
              <a:rPr lang="zh-CN" altLang="en-US" sz="2800">
                <a:latin typeface="华文中宋" panose="02010600040101010101" charset="-122"/>
                <a:ea typeface="华文中宋" panose="02010600040101010101" charset="-122"/>
                <a:sym typeface="+mn-ea"/>
              </a:rPr>
              <a:t>监督，节度使逐渐变为虚衔。</a:t>
            </a:r>
            <a:endParaRPr lang="zh-CN" altLang="en-US" sz="2800">
              <a:latin typeface="华文中宋" panose="02010600040101010101" charset="-122"/>
              <a:ea typeface="华文中宋" panose="02010600040101010101" charset="-122"/>
              <a:sym typeface="+mn-ea"/>
            </a:endParaRPr>
          </a:p>
        </p:txBody>
      </p:sp>
      <p:sp>
        <p:nvSpPr>
          <p:cNvPr id="14" name="文本框 13"/>
          <p:cNvSpPr txBox="1"/>
          <p:nvPr>
            <p:custDataLst>
              <p:tags r:id="rId6"/>
            </p:custDataLst>
          </p:nvPr>
        </p:nvSpPr>
        <p:spPr>
          <a:xfrm>
            <a:off x="2702560" y="3616960"/>
            <a:ext cx="9132570" cy="953135"/>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sym typeface="+mn-ea"/>
              </a:rPr>
              <a:t>设诸</a:t>
            </a:r>
            <a:r>
              <a:rPr lang="zh-CN" altLang="en-US" sz="2800">
                <a:solidFill>
                  <a:srgbClr val="C00000"/>
                </a:solidFill>
                <a:latin typeface="华文中宋" panose="02010600040101010101" charset="-122"/>
                <a:ea typeface="华文中宋" panose="02010600040101010101" charset="-122"/>
                <a:sym typeface="+mn-ea"/>
              </a:rPr>
              <a:t>路转运司</a:t>
            </a:r>
            <a:r>
              <a:rPr lang="zh-CN" altLang="en-US" sz="2800">
                <a:latin typeface="华文中宋" panose="02010600040101010101" charset="-122"/>
                <a:ea typeface="华文中宋" panose="02010600040101010101" charset="-122"/>
                <a:sym typeface="+mn-ea"/>
              </a:rPr>
              <a:t>管理地方财政，保证各州绝</a:t>
            </a:r>
            <a:r>
              <a:rPr lang="zh-CN" altLang="en-US" sz="2800">
                <a:solidFill>
                  <a:srgbClr val="C00000"/>
                </a:solidFill>
                <a:latin typeface="华文中宋" panose="02010600040101010101" charset="-122"/>
                <a:ea typeface="华文中宋" panose="02010600040101010101" charset="-122"/>
                <a:sym typeface="+mn-ea"/>
              </a:rPr>
              <a:t>大部分赋税上缴</a:t>
            </a:r>
            <a:r>
              <a:rPr lang="zh-CN" altLang="en-US" sz="2800">
                <a:latin typeface="华文中宋" panose="02010600040101010101" charset="-122"/>
                <a:ea typeface="华文中宋" panose="02010600040101010101" charset="-122"/>
                <a:sym typeface="+mn-ea"/>
              </a:rPr>
              <a:t>朝廷。</a:t>
            </a:r>
            <a:endParaRPr lang="zh-CN" altLang="en-US" sz="2800">
              <a:latin typeface="华文中宋" panose="02010600040101010101" charset="-122"/>
              <a:ea typeface="华文中宋" panose="02010600040101010101" charset="-122"/>
              <a:sym typeface="+mn-ea"/>
            </a:endParaRPr>
          </a:p>
        </p:txBody>
      </p:sp>
      <p:sp>
        <p:nvSpPr>
          <p:cNvPr id="15" name="文本框 14"/>
          <p:cNvSpPr txBox="1"/>
          <p:nvPr>
            <p:custDataLst>
              <p:tags r:id="rId7"/>
            </p:custDataLst>
          </p:nvPr>
        </p:nvSpPr>
        <p:spPr>
          <a:xfrm>
            <a:off x="2666365" y="4578985"/>
            <a:ext cx="9204960" cy="953135"/>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sym typeface="+mn-ea"/>
              </a:rPr>
              <a:t>将</a:t>
            </a:r>
            <a:r>
              <a:rPr lang="zh-CN" altLang="en-US" sz="2800">
                <a:solidFill>
                  <a:srgbClr val="C00000"/>
                </a:solidFill>
                <a:latin typeface="华文中宋" panose="02010600040101010101" charset="-122"/>
                <a:ea typeface="华文中宋" panose="02010600040101010101" charset="-122"/>
                <a:sym typeface="+mn-ea"/>
              </a:rPr>
              <a:t>地方精锐</a:t>
            </a:r>
            <a:r>
              <a:rPr lang="zh-CN" altLang="en-US" sz="2800">
                <a:latin typeface="华文中宋" panose="02010600040101010101" charset="-122"/>
                <a:ea typeface="华文中宋" panose="02010600040101010101" charset="-122"/>
                <a:sym typeface="+mn-ea"/>
              </a:rPr>
              <a:t>部队编入禁军，</a:t>
            </a:r>
            <a:r>
              <a:rPr lang="zh-CN" altLang="en-US" sz="2800">
                <a:solidFill>
                  <a:srgbClr val="C00000"/>
                </a:solidFill>
                <a:latin typeface="华文中宋" panose="02010600040101010101" charset="-122"/>
                <a:ea typeface="华文中宋" panose="02010600040101010101" charset="-122"/>
                <a:sym typeface="+mn-ea"/>
              </a:rPr>
              <a:t>半数</a:t>
            </a:r>
            <a:r>
              <a:rPr lang="zh-CN" altLang="en-US" sz="2800">
                <a:latin typeface="华文中宋" panose="02010600040101010101" charset="-122"/>
                <a:ea typeface="华文中宋" panose="02010600040101010101" charset="-122"/>
                <a:sym typeface="+mn-ea"/>
              </a:rPr>
              <a:t>拱卫</a:t>
            </a:r>
            <a:r>
              <a:rPr lang="zh-CN" altLang="en-US" sz="2800">
                <a:solidFill>
                  <a:srgbClr val="C00000"/>
                </a:solidFill>
                <a:latin typeface="华文中宋" panose="02010600040101010101" charset="-122"/>
                <a:ea typeface="华文中宋" panose="02010600040101010101" charset="-122"/>
                <a:sym typeface="+mn-ea"/>
              </a:rPr>
              <a:t>京师</a:t>
            </a:r>
            <a:r>
              <a:rPr lang="zh-CN" altLang="en-US" sz="2800">
                <a:latin typeface="华文中宋" panose="02010600040101010101" charset="-122"/>
                <a:ea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半数</a:t>
            </a:r>
            <a:r>
              <a:rPr lang="zh-CN" altLang="en-US" sz="2800" dirty="0">
                <a:latin typeface="华文中宋" panose="02010600040101010101" charset="-122"/>
                <a:ea typeface="华文中宋" panose="02010600040101010101" charset="-122"/>
                <a:cs typeface="华文中宋" panose="02010600040101010101" charset="-122"/>
                <a:sym typeface="+mn-ea"/>
              </a:rPr>
              <a:t>驻守</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各地</a:t>
            </a:r>
            <a:r>
              <a:rPr lang="zh-CN" altLang="en-US" sz="2800">
                <a:latin typeface="华文中宋" panose="02010600040101010101" charset="-122"/>
                <a:ea typeface="华文中宋" panose="02010600040101010101" charset="-122"/>
                <a:sym typeface="+mn-ea"/>
              </a:rPr>
              <a:t>；</a:t>
            </a:r>
            <a:endParaRPr lang="zh-CN" altLang="en-US" sz="2800">
              <a:latin typeface="华文中宋" panose="02010600040101010101" charset="-122"/>
              <a:ea typeface="华文中宋" panose="02010600040101010101" charset="-122"/>
              <a:sym typeface="+mn-ea"/>
            </a:endParaRPr>
          </a:p>
          <a:p>
            <a:r>
              <a:rPr lang="zh-CN" altLang="en-US" sz="2800">
                <a:latin typeface="华文中宋" panose="02010600040101010101" charset="-122"/>
                <a:ea typeface="华文中宋" panose="02010600040101010101" charset="-122"/>
                <a:sym typeface="+mn-ea"/>
              </a:rPr>
              <a:t>禁军定期更换驻地，</a:t>
            </a:r>
            <a:r>
              <a:rPr lang="zh-CN" altLang="en-US" sz="2800" dirty="0">
                <a:latin typeface="华文中宋" panose="02010600040101010101" charset="-122"/>
                <a:ea typeface="华文中宋" panose="02010600040101010101" charset="-122"/>
                <a:cs typeface="华文中宋" panose="02010600040101010101" charset="-122"/>
                <a:sym typeface="+mn-ea"/>
              </a:rPr>
              <a:t>统兵将领并不随军调动</a:t>
            </a:r>
            <a:r>
              <a:rPr lang="zh-CN" altLang="en-US" sz="2800">
                <a:latin typeface="华文中宋" panose="02010600040101010101" charset="-122"/>
                <a:ea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sym typeface="+mn-ea"/>
              </a:rPr>
              <a:t>更戍法</a:t>
            </a:r>
            <a:r>
              <a:rPr lang="zh-CN" altLang="en-US" sz="2800">
                <a:latin typeface="华文中宋" panose="02010600040101010101" charset="-122"/>
                <a:ea typeface="华文中宋" panose="02010600040101010101" charset="-122"/>
                <a:sym typeface="+mn-ea"/>
              </a:rPr>
              <a:t>）。</a:t>
            </a:r>
            <a:endParaRPr lang="zh-CN" altLang="en-US" sz="2800">
              <a:latin typeface="华文中宋" panose="02010600040101010101" charset="-122"/>
              <a:ea typeface="华文中宋" panose="02010600040101010101" charset="-122"/>
              <a:sym typeface="+mn-ea"/>
            </a:endParaRPr>
          </a:p>
        </p:txBody>
      </p:sp>
      <p:sp>
        <p:nvSpPr>
          <p:cNvPr id="7" name="圆角矩形标注 6"/>
          <p:cNvSpPr/>
          <p:nvPr>
            <p:custDataLst>
              <p:tags r:id="rId8"/>
            </p:custDataLst>
          </p:nvPr>
        </p:nvSpPr>
        <p:spPr>
          <a:xfrm>
            <a:off x="9964420" y="4084955"/>
            <a:ext cx="1834515" cy="494030"/>
          </a:xfrm>
          <a:prstGeom prst="wedgeRoundRectCallout">
            <a:avLst>
              <a:gd name="adj1" fmla="val -65126"/>
              <a:gd name="adj2" fmla="val 83933"/>
              <a:gd name="adj3" fmla="val 16667"/>
            </a:avLst>
          </a:prstGeom>
          <a:solidFill>
            <a:srgbClr val="C00000"/>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rPr>
              <a:t>内外相制</a:t>
            </a:r>
            <a:endPar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8" name="圆角矩形标注 7"/>
          <p:cNvSpPr/>
          <p:nvPr>
            <p:custDataLst>
              <p:tags r:id="rId9"/>
            </p:custDataLst>
          </p:nvPr>
        </p:nvSpPr>
        <p:spPr>
          <a:xfrm>
            <a:off x="9030970" y="5589905"/>
            <a:ext cx="1828165" cy="494030"/>
          </a:xfrm>
          <a:prstGeom prst="wedgeRoundRectCallout">
            <a:avLst>
              <a:gd name="adj1" fmla="val -34420"/>
              <a:gd name="adj2" fmla="val -85347"/>
              <a:gd name="adj3" fmla="val 16667"/>
            </a:avLst>
          </a:prstGeom>
          <a:solidFill>
            <a:srgbClr val="C00000"/>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rPr>
              <a:t>兵将分离</a:t>
            </a:r>
            <a:endPar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3" grpId="0"/>
      <p:bldP spid="13" grpId="1"/>
      <p:bldP spid="14" grpId="0"/>
      <p:bldP spid="14" grpId="1"/>
      <p:bldP spid="15" grpId="0"/>
      <p:bldP spid="15" grpId="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、地方权重</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341245" y="1476375"/>
            <a:ext cx="3754755"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加强中央集权</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23" name="文本框 22"/>
          <p:cNvSpPr txBox="1"/>
          <p:nvPr>
            <p:custDataLst>
              <p:tags r:id="rId3"/>
            </p:custDataLst>
          </p:nvPr>
        </p:nvSpPr>
        <p:spPr>
          <a:xfrm>
            <a:off x="382905" y="1998345"/>
            <a:ext cx="2689225"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方正全福体" panose="02000500000000000000" charset="-122"/>
              </a:rPr>
              <a:t>分散机构权力</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方正全福体" panose="02000500000000000000" charset="-122"/>
            </a:endParaRPr>
          </a:p>
        </p:txBody>
      </p:sp>
      <p:pic>
        <p:nvPicPr>
          <p:cNvPr id="10" name="图片 9"/>
          <p:cNvPicPr>
            <a:picLocks noChangeAspect="1"/>
          </p:cNvPicPr>
          <p:nvPr>
            <p:custDataLst>
              <p:tags r:id="rId4"/>
            </p:custDataLst>
          </p:nvPr>
        </p:nvPicPr>
        <p:blipFill>
          <a:blip r:embed="rId5">
            <a:clrChange>
              <a:clrFrom>
                <a:srgbClr val="FFFFFF"/>
              </a:clrFrom>
              <a:clrTo>
                <a:srgbClr val="FFFFFF">
                  <a:alpha val="0"/>
                </a:srgbClr>
              </a:clrTo>
            </a:clrChange>
            <a:biLevel thresh="50000"/>
            <a:grayscl/>
            <a:lum bright="-100000" contrast="100000"/>
          </a:blip>
          <a:stretch>
            <a:fillRect/>
          </a:stretch>
        </p:blipFill>
        <p:spPr>
          <a:xfrm>
            <a:off x="379095" y="2654935"/>
            <a:ext cx="4662170" cy="3778885"/>
          </a:xfrm>
          <a:prstGeom prst="rect">
            <a:avLst/>
          </a:prstGeom>
          <a:noFill/>
          <a:ln w="9525">
            <a:noFill/>
          </a:ln>
        </p:spPr>
      </p:pic>
      <p:sp>
        <p:nvSpPr>
          <p:cNvPr id="11" name="矩形 10"/>
          <p:cNvSpPr/>
          <p:nvPr>
            <p:custDataLst>
              <p:tags r:id="rId6"/>
            </p:custDataLst>
          </p:nvPr>
        </p:nvSpPr>
        <p:spPr>
          <a:xfrm>
            <a:off x="1964690" y="2654935"/>
            <a:ext cx="3238500" cy="2025015"/>
          </a:xfrm>
          <a:prstGeom prst="rect">
            <a:avLst/>
          </a:prstGeom>
          <a:noFill/>
          <a:ln w="28575" cap="flat" cmpd="sng" algn="ctr">
            <a:solidFill>
              <a:srgbClr val="C00000"/>
            </a:solidFill>
            <a:prstDash val="sysDash"/>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Helvetica" charset="0"/>
              <a:ea typeface="Helvetica" charset="0"/>
              <a:cs typeface="Helvetica" charset="0"/>
            </a:endParaRPr>
          </a:p>
        </p:txBody>
      </p:sp>
      <p:sp>
        <p:nvSpPr>
          <p:cNvPr id="12" name="文本框 11"/>
          <p:cNvSpPr txBox="1"/>
          <p:nvPr>
            <p:custDataLst>
              <p:tags r:id="rId7"/>
            </p:custDataLst>
          </p:nvPr>
        </p:nvSpPr>
        <p:spPr>
          <a:xfrm>
            <a:off x="5184775" y="2654935"/>
            <a:ext cx="1277620" cy="398780"/>
          </a:xfrm>
          <a:prstGeom prst="rect">
            <a:avLst/>
          </a:prstGeom>
          <a:noFill/>
        </p:spPr>
        <p:txBody>
          <a:bodyPr wrap="square" rtlCol="0">
            <a:spAutoFit/>
          </a:bodyPr>
          <a:lstStyle/>
          <a:p>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军队</a:t>
            </a:r>
            <a:endParaRPr lang="zh-CN" altLang="en-US" sz="2000" b="1">
              <a:latin typeface="华文中宋" panose="02010600040101010101" charset="-122"/>
              <a:ea typeface="华文中宋" panose="02010600040101010101" charset="-122"/>
              <a:cs typeface="华文中宋" panose="02010600040101010101" charset="-122"/>
            </a:endParaRPr>
          </a:p>
        </p:txBody>
      </p:sp>
      <p:sp>
        <p:nvSpPr>
          <p:cNvPr id="14" name="文本框 13"/>
          <p:cNvSpPr txBox="1"/>
          <p:nvPr>
            <p:custDataLst>
              <p:tags r:id="rId8"/>
            </p:custDataLst>
          </p:nvPr>
        </p:nvSpPr>
        <p:spPr>
          <a:xfrm>
            <a:off x="5184775" y="3152140"/>
            <a:ext cx="1277620" cy="398780"/>
          </a:xfrm>
          <a:prstGeom prst="rect">
            <a:avLst/>
          </a:prstGeom>
          <a:noFill/>
        </p:spPr>
        <p:txBody>
          <a:bodyPr wrap="square" rtlCol="0">
            <a:spAutoFit/>
          </a:bodyPr>
          <a:lstStyle/>
          <a:p>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财赋</a:t>
            </a:r>
            <a:endParaRPr lang="zh-CN" altLang="en-US" sz="2000" b="1">
              <a:latin typeface="华文中宋" panose="02010600040101010101" charset="-122"/>
              <a:ea typeface="华文中宋" panose="02010600040101010101" charset="-122"/>
              <a:cs typeface="华文中宋" panose="02010600040101010101" charset="-122"/>
            </a:endParaRPr>
          </a:p>
        </p:txBody>
      </p:sp>
      <p:sp>
        <p:nvSpPr>
          <p:cNvPr id="15" name="文本框 14"/>
          <p:cNvSpPr txBox="1"/>
          <p:nvPr>
            <p:custDataLst>
              <p:tags r:id="rId9"/>
            </p:custDataLst>
          </p:nvPr>
        </p:nvSpPr>
        <p:spPr>
          <a:xfrm>
            <a:off x="5184775" y="3710305"/>
            <a:ext cx="1965325" cy="398780"/>
          </a:xfrm>
          <a:prstGeom prst="rect">
            <a:avLst/>
          </a:prstGeom>
          <a:noFill/>
        </p:spPr>
        <p:txBody>
          <a:bodyPr wrap="square" rtlCol="0">
            <a:spAutoFit/>
          </a:bodyPr>
          <a:lstStyle/>
          <a:p>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邢狱、治安</a:t>
            </a:r>
            <a:endParaRPr lang="zh-CN" altLang="en-US" sz="2000" b="1">
              <a:latin typeface="华文中宋" panose="02010600040101010101" charset="-122"/>
              <a:ea typeface="华文中宋" panose="02010600040101010101" charset="-122"/>
              <a:cs typeface="华文中宋" panose="02010600040101010101" charset="-122"/>
            </a:endParaRPr>
          </a:p>
        </p:txBody>
      </p:sp>
      <p:sp>
        <p:nvSpPr>
          <p:cNvPr id="16" name="文本框 15"/>
          <p:cNvSpPr txBox="1"/>
          <p:nvPr>
            <p:custDataLst>
              <p:tags r:id="rId10"/>
            </p:custDataLst>
          </p:nvPr>
        </p:nvSpPr>
        <p:spPr>
          <a:xfrm>
            <a:off x="5184775" y="4232275"/>
            <a:ext cx="1761490" cy="398780"/>
          </a:xfrm>
          <a:prstGeom prst="rect">
            <a:avLst/>
          </a:prstGeom>
          <a:noFill/>
        </p:spPr>
        <p:txBody>
          <a:bodyPr wrap="square" rtlCol="0">
            <a:spAutoFit/>
          </a:bodyPr>
          <a:lstStyle/>
          <a:p>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仓储，赈济</a:t>
            </a:r>
            <a:endParaRPr lang="zh-CN" altLang="en-US" sz="2000" b="1">
              <a:latin typeface="华文中宋" panose="02010600040101010101" charset="-122"/>
              <a:ea typeface="华文中宋" panose="02010600040101010101" charset="-122"/>
              <a:cs typeface="华文中宋" panose="02010600040101010101" charset="-122"/>
            </a:endParaRPr>
          </a:p>
        </p:txBody>
      </p:sp>
      <p:sp>
        <p:nvSpPr>
          <p:cNvPr id="32" name="文本框 2"/>
          <p:cNvSpPr txBox="1"/>
          <p:nvPr>
            <p:custDataLst>
              <p:tags r:id="rId11"/>
            </p:custDataLst>
          </p:nvPr>
        </p:nvSpPr>
        <p:spPr>
          <a:xfrm>
            <a:off x="5041265" y="4765675"/>
            <a:ext cx="1904365" cy="460375"/>
          </a:xfrm>
          <a:prstGeom prst="rect">
            <a:avLst/>
          </a:prstGeom>
          <a:noFill/>
          <a:ln w="9525">
            <a:noFill/>
          </a:ln>
        </p:spPr>
        <p:txBody>
          <a:bodyPr wrap="square" anchor="t">
            <a:spAutoFit/>
          </a:bodyPr>
          <a:lstStyle/>
          <a:p>
            <a:pPr algn="ct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文官担任</a:t>
            </a:r>
            <a:endParaRPr lang="zh-CN" altLang="en-US" sz="2400" b="1">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18" name="文本框 2"/>
          <p:cNvSpPr txBox="1"/>
          <p:nvPr>
            <p:custDataLst>
              <p:tags r:id="rId12"/>
            </p:custDataLst>
          </p:nvPr>
        </p:nvSpPr>
        <p:spPr>
          <a:xfrm>
            <a:off x="5041265" y="5226685"/>
            <a:ext cx="1904365" cy="460375"/>
          </a:xfrm>
          <a:prstGeom prst="rect">
            <a:avLst/>
          </a:prstGeom>
          <a:noFill/>
          <a:ln w="9525">
            <a:noFill/>
          </a:ln>
        </p:spPr>
        <p:txBody>
          <a:bodyPr wrap="square" anchor="t">
            <a:spAutoFit/>
          </a:bodyPr>
          <a:lstStyle/>
          <a:p>
            <a:pPr algn="ct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牵制知州</a:t>
            </a:r>
            <a:endParaRPr lang="zh-CN" altLang="en-US" sz="2400" b="1">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6945630" y="2654935"/>
            <a:ext cx="4792345" cy="2460625"/>
          </a:xfrm>
          <a:prstGeom prst="rect">
            <a:avLst/>
          </a:prstGeom>
          <a:solidFill>
            <a:srgbClr val="F6F3EF"/>
          </a:solidFill>
          <a:effectLst>
            <a:outerShdw blurRad="50800" dist="38100" dir="2700000" algn="tl" rotWithShape="0">
              <a:prstClr val="black">
                <a:alpha val="40000"/>
              </a:prstClr>
            </a:outerShdw>
          </a:effectLst>
        </p:spPr>
        <p:txBody>
          <a:bodyPr wrap="square" rtlCol="0" anchor="t">
            <a:spAutoFit/>
          </a:bodyPr>
          <a:lstStyle/>
          <a:p>
            <a:pPr algn="just">
              <a:lnSpc>
                <a:spcPct val="110000"/>
              </a:lnSpc>
            </a:pPr>
            <a:r>
              <a:rPr lang="zh-CN" altLang="zh-CN" sz="28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设立四个平行的路级机构，合称</a:t>
            </a:r>
            <a:r>
              <a:rPr lang="zh-CN" altLang="zh-CN" sz="2800">
                <a:solidFill>
                  <a:srgbClr val="C00000"/>
                </a:solidFill>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“四监司”</a:t>
            </a:r>
            <a:r>
              <a:rPr lang="zh-CN" altLang="zh-CN" sz="28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，从不同方面对各州进行</a:t>
            </a:r>
            <a:r>
              <a:rPr lang="zh-CN" altLang="zh-CN" sz="2800">
                <a:solidFill>
                  <a:srgbClr val="C00000"/>
                </a:solidFill>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监控</a:t>
            </a:r>
            <a:r>
              <a:rPr lang="zh-CN" altLang="zh-CN" sz="28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。州一级增设</a:t>
            </a:r>
            <a:r>
              <a:rPr lang="zh-CN" altLang="zh-CN" sz="2800">
                <a:solidFill>
                  <a:srgbClr val="C00000"/>
                </a:solidFill>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通判</a:t>
            </a:r>
            <a:r>
              <a:rPr lang="zh-CN" altLang="zh-CN" sz="28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 ，与知州共同签署文书，彼此</a:t>
            </a:r>
            <a:r>
              <a:rPr lang="zh-CN" altLang="zh-CN" sz="2800">
                <a:solidFill>
                  <a:srgbClr val="C00000"/>
                </a:solidFill>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制约</a:t>
            </a:r>
            <a:r>
              <a:rPr lang="zh-CN" altLang="zh-CN" sz="28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a:t>
            </a:r>
            <a:endParaRPr lang="zh-CN" altLang="zh-CN" sz="28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endParaRPr>
          </a:p>
        </p:txBody>
      </p:sp>
      <p:sp>
        <p:nvSpPr>
          <p:cNvPr id="7" name="文本框 6"/>
          <p:cNvSpPr txBox="1"/>
          <p:nvPr>
            <p:custDataLst>
              <p:tags r:id="rId13"/>
            </p:custDataLst>
          </p:nvPr>
        </p:nvSpPr>
        <p:spPr>
          <a:xfrm>
            <a:off x="9048750" y="1998345"/>
            <a:ext cx="2689225"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方正全福体" panose="02000500000000000000" charset="-122"/>
              </a:rPr>
              <a:t>注重监督制约</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方正全福体" panose="02000500000000000000"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1" grpId="0" animBg="1"/>
      <p:bldP spid="11" grpId="1" animBg="1"/>
      <p:bldP spid="12" grpId="0"/>
      <p:bldP spid="12" grpId="1"/>
      <p:bldP spid="14" grpId="0"/>
      <p:bldP spid="14" grpId="1"/>
      <p:bldP spid="15" grpId="0"/>
      <p:bldP spid="15" grpId="1"/>
      <p:bldP spid="16" grpId="0"/>
      <p:bldP spid="16" grpId="1"/>
      <p:bldP spid="32" grpId="0"/>
      <p:bldP spid="32" grpId="1"/>
      <p:bldP spid="18" grpId="0"/>
      <p:bldP spid="18" grpId="1"/>
      <p:bldP spid="6" grpId="0" animBg="1"/>
      <p:bldP spid="6"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14" name="文本框 13"/>
          <p:cNvSpPr txBox="1"/>
          <p:nvPr/>
        </p:nvSpPr>
        <p:spPr>
          <a:xfrm>
            <a:off x="379095" y="890905"/>
            <a:ext cx="11645265" cy="2968625"/>
          </a:xfrm>
          <a:prstGeom prst="rect">
            <a:avLst/>
          </a:prstGeom>
          <a:noFill/>
        </p:spPr>
        <p:txBody>
          <a:bodyPr wrap="square" rtlCol="0" anchor="t">
            <a:spAutoFit/>
          </a:bodyPr>
          <a:lstStyle/>
          <a:p>
            <a:pPr>
              <a:lnSpc>
                <a:spcPct val="130000"/>
              </a:lnSpc>
            </a:pPr>
            <a:r>
              <a:rPr lang="en-US" altLang="zh-CN" sz="2400" dirty="0">
                <a:solidFill>
                  <a:srgbClr val="C00000"/>
                </a:solidFill>
                <a:latin typeface="黑体" panose="02010609060101010101" charset="-122"/>
                <a:ea typeface="黑体" panose="02010609060101010101" charset="-122"/>
                <a:cs typeface="黑体" panose="02010609060101010101" charset="-122"/>
                <a:sym typeface="+mn-ea"/>
              </a:rPr>
              <a:t>1</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lang="en-US" altLang="zh-CN" sz="2400" dirty="0">
                <a:solidFill>
                  <a:srgbClr val="C00000"/>
                </a:solidFill>
                <a:latin typeface="黑体" panose="02010609060101010101" charset="-122"/>
                <a:ea typeface="黑体" panose="02010609060101010101" charset="-122"/>
                <a:cs typeface="黑体" panose="02010609060101010101" charset="-122"/>
                <a:sym typeface="+mn-ea"/>
              </a:rPr>
              <a:t>2022·</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全国乙卷高考</a:t>
            </a:r>
            <a:r>
              <a:rPr lang="en-US" altLang="zh-CN" sz="2400" dirty="0">
                <a:solidFill>
                  <a:srgbClr val="C00000"/>
                </a:solidFill>
                <a:latin typeface="黑体" panose="02010609060101010101" charset="-122"/>
                <a:ea typeface="黑体" panose="02010609060101010101" charset="-122"/>
                <a:cs typeface="黑体" panose="02010609060101010101" charset="-122"/>
                <a:sym typeface="+mn-ea"/>
              </a:rPr>
              <a:t>·26</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宋朝在州府设通判，重要州府设两名，民户少的州可以不置，但若武官任知州，则必置。通判有自己专属的衙门通判厅，与知州（府）共议政务、同署文书，“有军旅之事，则专任钱粮之责”。据此可知，设置通判的主要目的是（</a:t>
            </a: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a:t>
            </a:r>
            <a:endParaRPr lang="zh-CN" altLang="en-US" sz="2400" dirty="0">
              <a:latin typeface="黑体" panose="02010609060101010101" charset="-122"/>
              <a:ea typeface="黑体" panose="02010609060101010101" charset="-122"/>
              <a:cs typeface="黑体" panose="02010609060101010101" charset="-122"/>
              <a:sym typeface="+mn-ea"/>
            </a:endParaRPr>
          </a:p>
          <a:p>
            <a:pPr>
              <a:lnSpc>
                <a:spcPct val="130000"/>
              </a:lnSpc>
            </a:pPr>
            <a:r>
              <a:rPr lang="en-US" altLang="zh-CN" sz="2400" dirty="0">
                <a:latin typeface="黑体" panose="02010609060101010101" charset="-122"/>
                <a:ea typeface="黑体" panose="02010609060101010101" charset="-122"/>
                <a:cs typeface="黑体" panose="02010609060101010101" charset="-122"/>
                <a:sym typeface="+mn-ea"/>
              </a:rPr>
              <a:t>A</a:t>
            </a:r>
            <a:r>
              <a:rPr lang="zh-CN" altLang="en-US" sz="2400" dirty="0">
                <a:latin typeface="黑体" panose="02010609060101010101" charset="-122"/>
                <a:ea typeface="黑体" panose="02010609060101010101" charset="-122"/>
                <a:cs typeface="黑体" panose="02010609060101010101" charset="-122"/>
                <a:sym typeface="+mn-ea"/>
              </a:rPr>
              <a:t>．规范地方行政                  </a:t>
            </a:r>
            <a:r>
              <a:rPr lang="en-US" altLang="zh-CN" sz="2400" dirty="0">
                <a:latin typeface="黑体" panose="02010609060101010101" charset="-122"/>
                <a:ea typeface="黑体" panose="02010609060101010101" charset="-122"/>
                <a:cs typeface="黑体" panose="02010609060101010101" charset="-122"/>
                <a:sym typeface="+mn-ea"/>
              </a:rPr>
              <a:t>B</a:t>
            </a:r>
            <a:r>
              <a:rPr lang="zh-CN" altLang="en-US" sz="2400" dirty="0">
                <a:latin typeface="黑体" panose="02010609060101010101" charset="-122"/>
                <a:ea typeface="黑体" panose="02010609060101010101" charset="-122"/>
                <a:cs typeface="黑体" panose="02010609060101010101" charset="-122"/>
                <a:sym typeface="+mn-ea"/>
              </a:rPr>
              <a:t>．防止武人干政   </a:t>
            </a:r>
            <a:endParaRPr lang="en-US" altLang="zh-CN" sz="2400" dirty="0">
              <a:latin typeface="黑体" panose="02010609060101010101" charset="-122"/>
              <a:ea typeface="黑体" panose="02010609060101010101" charset="-122"/>
              <a:cs typeface="黑体" panose="02010609060101010101" charset="-122"/>
              <a:sym typeface="+mn-ea"/>
            </a:endParaRPr>
          </a:p>
          <a:p>
            <a:pPr>
              <a:lnSpc>
                <a:spcPct val="130000"/>
              </a:lnSpc>
            </a:pPr>
            <a:r>
              <a:rPr lang="en-US" altLang="zh-CN" sz="2400" dirty="0">
                <a:latin typeface="黑体" panose="02010609060101010101" charset="-122"/>
                <a:ea typeface="黑体" panose="02010609060101010101" charset="-122"/>
                <a:cs typeface="黑体" panose="02010609060101010101" charset="-122"/>
                <a:sym typeface="+mn-ea"/>
              </a:rPr>
              <a:t>C</a:t>
            </a:r>
            <a:r>
              <a:rPr lang="zh-CN" altLang="en-US" sz="2400" dirty="0">
                <a:latin typeface="黑体" panose="02010609060101010101" charset="-122"/>
                <a:ea typeface="黑体" panose="02010609060101010101" charset="-122"/>
                <a:cs typeface="黑体" panose="02010609060101010101" charset="-122"/>
                <a:sym typeface="+mn-ea"/>
              </a:rPr>
              <a:t>．提升军事能力                 </a:t>
            </a:r>
            <a:r>
              <a:rPr lang="en-US" altLang="zh-CN" sz="2400" dirty="0">
                <a:latin typeface="黑体" panose="02010609060101010101" charset="-122"/>
                <a:ea typeface="黑体" panose="02010609060101010101" charset="-122"/>
                <a:cs typeface="黑体" panose="02010609060101010101" charset="-122"/>
                <a:sym typeface="+mn-ea"/>
              </a:rPr>
              <a:t> D</a:t>
            </a:r>
            <a:r>
              <a:rPr lang="zh-CN" altLang="en-US" sz="2400" dirty="0">
                <a:latin typeface="黑体" panose="02010609060101010101" charset="-122"/>
                <a:ea typeface="黑体" panose="02010609060101010101" charset="-122"/>
                <a:cs typeface="黑体" panose="02010609060101010101" charset="-122"/>
                <a:sym typeface="+mn-ea"/>
              </a:rPr>
              <a:t>．削弱州府权力</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nvSpPr>
        <p:spPr>
          <a:xfrm>
            <a:off x="10316210" y="2366010"/>
            <a:ext cx="883285" cy="1568450"/>
          </a:xfrm>
          <a:prstGeom prst="rect">
            <a:avLst/>
          </a:prstGeom>
          <a:noFill/>
        </p:spPr>
        <p:txBody>
          <a:bodyPr wrap="square" rtlCol="0">
            <a:spAutoFit/>
          </a:bodyPr>
          <a:lstStyle/>
          <a:p>
            <a:r>
              <a:rPr lang="en-US" altLang="zh-CN" sz="9600" b="1">
                <a:solidFill>
                  <a:srgbClr val="C00000"/>
                </a:solidFill>
              </a:rPr>
              <a:t>A</a:t>
            </a:r>
            <a:endParaRPr lang="en-US" altLang="zh-CN" sz="9600" b="1">
              <a:solidFill>
                <a:srgbClr val="C00000"/>
              </a:solidFill>
            </a:endParaRPr>
          </a:p>
        </p:txBody>
      </p:sp>
      <p:sp>
        <p:nvSpPr>
          <p:cNvPr id="16" name="文本框 15"/>
          <p:cNvSpPr txBox="1"/>
          <p:nvPr>
            <p:custDataLst>
              <p:tags r:id="rId3"/>
            </p:custDataLst>
          </p:nvPr>
        </p:nvSpPr>
        <p:spPr>
          <a:xfrm>
            <a:off x="379095" y="3859530"/>
            <a:ext cx="11563350" cy="24892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indent="0" fontAlgn="auto">
              <a:lnSpc>
                <a:spcPct val="130000"/>
              </a:lnSpc>
            </a:pPr>
            <a:r>
              <a:rPr lang="en-US" altLang="zh-CN" sz="2400">
                <a:solidFill>
                  <a:srgbClr val="C00000"/>
                </a:solidFill>
                <a:latin typeface="黑体" panose="02010609060101010101" charset="-122"/>
                <a:ea typeface="黑体" panose="02010609060101010101" charset="-122"/>
                <a:cs typeface="黑体" panose="02010609060101010101" charset="-122"/>
              </a:rPr>
              <a:t>2</a:t>
            </a:r>
            <a:r>
              <a:rPr lang="zh-CN" altLang="en-US" sz="2400">
                <a:solidFill>
                  <a:srgbClr val="C00000"/>
                </a:solidFill>
                <a:latin typeface="黑体" panose="02010609060101010101" charset="-122"/>
                <a:ea typeface="黑体" panose="02010609060101010101" charset="-122"/>
                <a:cs typeface="黑体" panose="02010609060101010101" charset="-122"/>
              </a:rPr>
              <a:t>、</a:t>
            </a:r>
            <a:r>
              <a:rPr lang="zh-CN" sz="2400">
                <a:solidFill>
                  <a:srgbClr val="C00000"/>
                </a:solidFill>
                <a:latin typeface="黑体" panose="02010609060101010101" charset="-122"/>
                <a:ea typeface="黑体" panose="02010609060101010101" charset="-122"/>
                <a:cs typeface="黑体" panose="02010609060101010101" charset="-122"/>
              </a:rPr>
              <a:t>（</a:t>
            </a:r>
            <a:r>
              <a:rPr lang="en-US" sz="2400">
                <a:solidFill>
                  <a:srgbClr val="C00000"/>
                </a:solidFill>
                <a:latin typeface="黑体" panose="02010609060101010101" charset="-122"/>
                <a:ea typeface="黑体" panose="02010609060101010101" charset="-122"/>
                <a:cs typeface="黑体" panose="02010609060101010101" charset="-122"/>
              </a:rPr>
              <a:t>2022·</a:t>
            </a:r>
            <a:r>
              <a:rPr lang="zh-CN" sz="2400">
                <a:solidFill>
                  <a:srgbClr val="C00000"/>
                </a:solidFill>
                <a:latin typeface="黑体" panose="02010609060101010101" charset="-122"/>
                <a:ea typeface="黑体" panose="02010609060101010101" charset="-122"/>
                <a:cs typeface="黑体" panose="02010609060101010101" charset="-122"/>
              </a:rPr>
              <a:t>重庆卷）</a:t>
            </a:r>
            <a:r>
              <a:rPr lang="zh-CN" sz="2400">
                <a:latin typeface="黑体" panose="02010609060101010101" charset="-122"/>
                <a:ea typeface="黑体" panose="02010609060101010101" charset="-122"/>
                <a:cs typeface="黑体" panose="02010609060101010101" charset="-122"/>
              </a:rPr>
              <a:t>宋初的统治者以路作为高层行政区，按照交通路线为主划分。每路设转运司、刑狱司、常平司和安抚司四个机构，隶属中央各部，分别负责地方财赋、监察司法、粮食储备平抑物价、治安边防的职能。据此可知，路的设立（</a:t>
            </a:r>
            <a:r>
              <a:rPr lang="en-US" altLang="zh-CN" sz="2400">
                <a:latin typeface="黑体" panose="02010609060101010101" charset="-122"/>
                <a:ea typeface="黑体" panose="02010609060101010101" charset="-122"/>
                <a:cs typeface="黑体" panose="02010609060101010101" charset="-122"/>
              </a:rPr>
              <a:t>    </a:t>
            </a:r>
            <a:r>
              <a:rPr lang="zh-CN" sz="2400">
                <a:latin typeface="黑体" panose="02010609060101010101" charset="-122"/>
                <a:ea typeface="黑体" panose="02010609060101010101" charset="-122"/>
                <a:cs typeface="黑体" panose="02010609060101010101" charset="-122"/>
              </a:rPr>
              <a:t>）</a:t>
            </a:r>
            <a:endParaRPr lang="en-US" sz="2400">
              <a:latin typeface="黑体" panose="02010609060101010101" charset="-122"/>
              <a:ea typeface="黑体" panose="02010609060101010101" charset="-122"/>
              <a:cs typeface="黑体" panose="02010609060101010101" charset="-122"/>
            </a:endParaRPr>
          </a:p>
          <a:p>
            <a:pPr indent="0" fontAlgn="auto">
              <a:lnSpc>
                <a:spcPct val="130000"/>
              </a:lnSpc>
            </a:pPr>
            <a:r>
              <a:rPr lang="en-US" sz="2400">
                <a:latin typeface="黑体" panose="02010609060101010101" charset="-122"/>
                <a:ea typeface="黑体" panose="02010609060101010101" charset="-122"/>
                <a:cs typeface="黑体" panose="02010609060101010101" charset="-122"/>
              </a:rPr>
              <a:t> A</a:t>
            </a:r>
            <a:r>
              <a:rPr lang="zh-CN" sz="2400">
                <a:latin typeface="黑体" panose="02010609060101010101" charset="-122"/>
                <a:ea typeface="黑体" panose="02010609060101010101" charset="-122"/>
                <a:cs typeface="黑体" panose="02010609060101010101" charset="-122"/>
              </a:rPr>
              <a:t>．体现重文轻武的理念</a:t>
            </a:r>
            <a:r>
              <a:rPr lang="en-US" sz="2400">
                <a:latin typeface="黑体" panose="02010609060101010101" charset="-122"/>
                <a:ea typeface="黑体" panose="02010609060101010101" charset="-122"/>
                <a:cs typeface="黑体" panose="02010609060101010101" charset="-122"/>
              </a:rPr>
              <a:t>           B</a:t>
            </a:r>
            <a:r>
              <a:rPr lang="zh-CN" sz="2400">
                <a:latin typeface="黑体" panose="02010609060101010101" charset="-122"/>
                <a:ea typeface="黑体" panose="02010609060101010101" charset="-122"/>
                <a:cs typeface="黑体" panose="02010609060101010101" charset="-122"/>
              </a:rPr>
              <a:t>．提高了地方行政效率</a:t>
            </a:r>
            <a:endParaRPr lang="en-US" sz="2400">
              <a:latin typeface="黑体" panose="02010609060101010101" charset="-122"/>
              <a:ea typeface="黑体" panose="02010609060101010101" charset="-122"/>
              <a:cs typeface="黑体" panose="02010609060101010101" charset="-122"/>
            </a:endParaRPr>
          </a:p>
          <a:p>
            <a:pPr indent="0" fontAlgn="auto">
              <a:lnSpc>
                <a:spcPct val="130000"/>
              </a:lnSpc>
            </a:pPr>
            <a:r>
              <a:rPr lang="en-US" sz="2400">
                <a:latin typeface="黑体" panose="02010609060101010101" charset="-122"/>
                <a:ea typeface="黑体" panose="02010609060101010101" charset="-122"/>
                <a:cs typeface="黑体" panose="02010609060101010101" charset="-122"/>
              </a:rPr>
              <a:t> C</a:t>
            </a:r>
            <a:r>
              <a:rPr lang="zh-CN" sz="2400">
                <a:latin typeface="黑体" panose="02010609060101010101" charset="-122"/>
                <a:ea typeface="黑体" panose="02010609060101010101" charset="-122"/>
                <a:cs typeface="黑体" panose="02010609060101010101" charset="-122"/>
              </a:rPr>
              <a:t>．对后世体制影响深远</a:t>
            </a:r>
            <a:r>
              <a:rPr lang="en-US" altLang="zh-CN" sz="2400">
                <a:latin typeface="黑体" panose="02010609060101010101" charset="-122"/>
                <a:ea typeface="黑体" panose="02010609060101010101" charset="-122"/>
                <a:cs typeface="黑体" panose="02010609060101010101" charset="-122"/>
              </a:rPr>
              <a:t>          </a:t>
            </a:r>
            <a:r>
              <a:rPr lang="en-US" sz="2400">
                <a:latin typeface="黑体" panose="02010609060101010101" charset="-122"/>
                <a:ea typeface="黑体" panose="02010609060101010101" charset="-122"/>
                <a:cs typeface="黑体" panose="02010609060101010101" charset="-122"/>
              </a:rPr>
              <a:t> D</a:t>
            </a:r>
            <a:r>
              <a:rPr lang="zh-CN" sz="2400">
                <a:latin typeface="黑体" panose="02010609060101010101" charset="-122"/>
                <a:ea typeface="黑体" panose="02010609060101010101" charset="-122"/>
                <a:cs typeface="黑体" panose="02010609060101010101" charset="-122"/>
              </a:rPr>
              <a:t>．削弱地方割据的基础</a:t>
            </a:r>
            <a:endParaRPr lang="zh-CN" altLang="en-US" sz="2400">
              <a:latin typeface="黑体" panose="02010609060101010101" charset="-122"/>
              <a:ea typeface="黑体" panose="02010609060101010101" charset="-122"/>
              <a:cs typeface="黑体" panose="02010609060101010101" charset="-122"/>
            </a:endParaRPr>
          </a:p>
        </p:txBody>
      </p:sp>
      <p:sp>
        <p:nvSpPr>
          <p:cNvPr id="17" name="文本框 16"/>
          <p:cNvSpPr txBox="1"/>
          <p:nvPr/>
        </p:nvSpPr>
        <p:spPr>
          <a:xfrm>
            <a:off x="10316210" y="5213985"/>
            <a:ext cx="883285" cy="1568450"/>
          </a:xfrm>
          <a:prstGeom prst="rect">
            <a:avLst/>
          </a:prstGeom>
          <a:noFill/>
        </p:spPr>
        <p:txBody>
          <a:bodyPr wrap="square" rtlCol="0">
            <a:spAutoFit/>
          </a:bodyPr>
          <a:lstStyle/>
          <a:p>
            <a:r>
              <a:rPr lang="en-US" altLang="zh-CN" sz="9600" b="1">
                <a:solidFill>
                  <a:srgbClr val="C00000"/>
                </a:solidFill>
              </a:rPr>
              <a:t>D</a:t>
            </a:r>
            <a:endParaRPr lang="en-US" altLang="zh-CN" sz="9600" b="1">
              <a:solidFill>
                <a:srgbClr val="C0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、君弱臣强</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341245" y="1476375"/>
            <a:ext cx="3754755"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加强君主专制</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pic>
        <p:nvPicPr>
          <p:cNvPr id="51" name="图片 4"/>
          <p:cNvPicPr>
            <a:picLocks noChangeAspect="1"/>
          </p:cNvPicPr>
          <p:nvPr>
            <p:custDataLst>
              <p:tags r:id="rId3"/>
            </p:custDataLst>
          </p:nvPr>
        </p:nvPicPr>
        <p:blipFill>
          <a:blip r:embed="rId4">
            <a:clrChange>
              <a:clrFrom>
                <a:srgbClr val="FFFFFF"/>
              </a:clrFrom>
              <a:clrTo>
                <a:srgbClr val="FFFFFF">
                  <a:alpha val="0"/>
                </a:srgbClr>
              </a:clrTo>
            </a:clrChange>
            <a:lum bright="-100000" contrast="100000"/>
          </a:blip>
          <a:stretch>
            <a:fillRect/>
          </a:stretch>
        </p:blipFill>
        <p:spPr>
          <a:xfrm>
            <a:off x="5578475" y="2148205"/>
            <a:ext cx="6235700" cy="4102100"/>
          </a:xfrm>
          <a:prstGeom prst="rect">
            <a:avLst/>
          </a:prstGeom>
          <a:noFill/>
          <a:ln w="9525">
            <a:noFill/>
          </a:ln>
        </p:spPr>
      </p:pic>
      <p:grpSp>
        <p:nvGrpSpPr>
          <p:cNvPr id="6" name="组合 5"/>
          <p:cNvGrpSpPr/>
          <p:nvPr/>
        </p:nvGrpSpPr>
        <p:grpSpPr>
          <a:xfrm>
            <a:off x="5577840" y="2359025"/>
            <a:ext cx="4655185" cy="3891915"/>
            <a:chOff x="334" y="2752"/>
            <a:chExt cx="8022" cy="6628"/>
          </a:xfrm>
        </p:grpSpPr>
        <p:sp>
          <p:nvSpPr>
            <p:cNvPr id="23" name="矩形 22"/>
            <p:cNvSpPr/>
            <p:nvPr>
              <p:custDataLst>
                <p:tags r:id="rId5"/>
              </p:custDataLst>
            </p:nvPr>
          </p:nvSpPr>
          <p:spPr>
            <a:xfrm>
              <a:off x="334" y="3970"/>
              <a:ext cx="8022" cy="5410"/>
            </a:xfrm>
            <a:prstGeom prst="rect">
              <a:avLst/>
            </a:prstGeom>
            <a:noFill/>
            <a:ln w="28575" cmpd="sng">
              <a:solidFill>
                <a:srgbClr val="C00000"/>
              </a:solidFill>
              <a:prstDash val="sysDash"/>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anchor="ctr"/>
            <a:lstStyle/>
            <a:p>
              <a:pPr algn="ctr"/>
              <a:endParaRPr lang="zh-CN" altLang="en-US" noProof="1">
                <a:solidFill>
                  <a:srgbClr val="C00000"/>
                </a:solidFill>
              </a:endParaRPr>
            </a:p>
          </p:txBody>
        </p:sp>
        <p:sp>
          <p:nvSpPr>
            <p:cNvPr id="26" name="线形标注 1 25"/>
            <p:cNvSpPr/>
            <p:nvPr/>
          </p:nvSpPr>
          <p:spPr>
            <a:xfrm>
              <a:off x="670" y="2752"/>
              <a:ext cx="2992" cy="743"/>
            </a:xfrm>
            <a:prstGeom prst="borderCallout1">
              <a:avLst>
                <a:gd name="adj1" fmla="val 97846"/>
                <a:gd name="adj2" fmla="val 48620"/>
                <a:gd name="adj3" fmla="val 161238"/>
                <a:gd name="adj4" fmla="val 47777"/>
              </a:avLst>
            </a:prstGeom>
            <a:solidFill>
              <a:srgbClr val="C00000"/>
            </a:solidFill>
            <a:ln w="127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华文仿宋" panose="02010600040101010101" charset="-122"/>
                  <a:ea typeface="华文仿宋" panose="02010600040101010101" charset="-122"/>
                </a:rPr>
                <a:t>二府三司</a:t>
              </a:r>
              <a:endParaRPr lang="zh-CN" altLang="en-US" sz="2800" b="1">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grpSp>
      <p:sp>
        <p:nvSpPr>
          <p:cNvPr id="27" name="文本框 26"/>
          <p:cNvSpPr txBox="1"/>
          <p:nvPr>
            <p:custDataLst>
              <p:tags r:id="rId6"/>
            </p:custDataLst>
          </p:nvPr>
        </p:nvSpPr>
        <p:spPr>
          <a:xfrm>
            <a:off x="104775" y="1998345"/>
            <a:ext cx="2236470" cy="521970"/>
          </a:xfrm>
          <a:prstGeom prst="rect">
            <a:avLst/>
          </a:prstGeom>
          <a:noFill/>
        </p:spPr>
        <p:txBody>
          <a:bodyPr wrap="square" rtlCol="0" anchor="t">
            <a:spAutoFit/>
          </a:bodyPr>
          <a:lstStyle/>
          <a:p>
            <a:pPr indent="0">
              <a:lnSpc>
                <a:spcPct val="100000"/>
              </a:lnSpc>
              <a:spcBef>
                <a:spcPct val="0"/>
              </a:spcBef>
              <a:buNone/>
            </a:pP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）二府</a:t>
            </a:r>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endPar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1" name="文本框 30"/>
          <p:cNvSpPr txBox="1"/>
          <p:nvPr>
            <p:custDataLst>
              <p:tags r:id="rId7"/>
            </p:custDataLst>
          </p:nvPr>
        </p:nvSpPr>
        <p:spPr>
          <a:xfrm>
            <a:off x="298450" y="2520315"/>
            <a:ext cx="5366385" cy="953135"/>
          </a:xfrm>
          <a:prstGeom prst="rect">
            <a:avLst/>
          </a:prstGeom>
          <a:noFill/>
        </p:spPr>
        <p:txBody>
          <a:bodyPr wrap="square" rtlCol="0" anchor="t">
            <a:spAutoFit/>
          </a:bodyPr>
          <a:lstStyle/>
          <a:p>
            <a:pPr indent="0">
              <a:lnSpc>
                <a:spcPct val="100000"/>
              </a:lnSpc>
              <a:spcBef>
                <a:spcPct val="0"/>
              </a:spcBef>
              <a:buNone/>
            </a:pP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①中书门下：</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中央最高</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行政</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机构，长官为</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宰相</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同中书门下平章事；</a:t>
            </a:r>
            <a:endPar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2" name="文本框 31"/>
          <p:cNvSpPr txBox="1"/>
          <p:nvPr>
            <p:custDataLst>
              <p:tags r:id="rId8"/>
            </p:custDataLst>
          </p:nvPr>
        </p:nvSpPr>
        <p:spPr>
          <a:xfrm>
            <a:off x="338455" y="3415030"/>
            <a:ext cx="5329555" cy="953135"/>
          </a:xfrm>
          <a:prstGeom prst="rect">
            <a:avLst/>
          </a:prstGeom>
          <a:noFill/>
        </p:spPr>
        <p:txBody>
          <a:bodyPr wrap="square" rtlCol="0" anchor="t">
            <a:spAutoFit/>
          </a:bodyPr>
          <a:lstStyle/>
          <a:p>
            <a:pPr indent="0">
              <a:lnSpc>
                <a:spcPct val="100000"/>
              </a:lnSpc>
              <a:spcBef>
                <a:spcPct val="0"/>
              </a:spcBef>
              <a:buNone/>
            </a:pP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②枢密院：</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专管</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军政</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分割宰相军事权；</a:t>
            </a:r>
            <a:endPar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3" name="文本框 32"/>
          <p:cNvSpPr txBox="1"/>
          <p:nvPr>
            <p:custDataLst>
              <p:tags r:id="rId9"/>
            </p:custDataLst>
          </p:nvPr>
        </p:nvSpPr>
        <p:spPr>
          <a:xfrm>
            <a:off x="298450" y="4309745"/>
            <a:ext cx="5240655" cy="953135"/>
          </a:xfrm>
          <a:prstGeom prst="rect">
            <a:avLst/>
          </a:prstGeom>
          <a:noFill/>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度支、盐铁、户部，</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总管国家财政，</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分割宰相财政权；</a:t>
            </a:r>
            <a:endPar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6" name="文本框 35"/>
          <p:cNvSpPr txBox="1"/>
          <p:nvPr/>
        </p:nvSpPr>
        <p:spPr>
          <a:xfrm>
            <a:off x="335280" y="5728335"/>
            <a:ext cx="4651375" cy="521970"/>
          </a:xfrm>
          <a:prstGeom prst="rect">
            <a:avLst/>
          </a:prstGeom>
          <a:noFill/>
        </p:spPr>
        <p:txBody>
          <a:bodyPr wrap="square" rtlCol="0" anchor="t">
            <a:spAutoFit/>
          </a:bodyPr>
          <a:lstStyle/>
          <a:p>
            <a:pPr indent="0">
              <a:lnSpc>
                <a:spcPct val="100000"/>
              </a:lnSpc>
              <a:spcBef>
                <a:spcPct val="0"/>
              </a:spcBef>
              <a:buNone/>
            </a:pP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副宰相，</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分割宰相行政权。</a:t>
            </a:r>
            <a:endPar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7" name="文本框 36"/>
          <p:cNvSpPr txBox="1"/>
          <p:nvPr>
            <p:custDataLst>
              <p:tags r:id="rId10"/>
            </p:custDataLst>
          </p:nvPr>
        </p:nvSpPr>
        <p:spPr>
          <a:xfrm>
            <a:off x="187325" y="4272280"/>
            <a:ext cx="2236470" cy="521970"/>
          </a:xfrm>
          <a:prstGeom prst="rect">
            <a:avLst/>
          </a:prstGeom>
          <a:noFill/>
        </p:spPr>
        <p:txBody>
          <a:bodyPr wrap="square" rtlCol="0" anchor="t">
            <a:spAutoFit/>
          </a:bodyPr>
          <a:lstStyle/>
          <a:p>
            <a:pPr indent="0">
              <a:lnSpc>
                <a:spcPct val="100000"/>
              </a:lnSpc>
              <a:spcBef>
                <a:spcPct val="0"/>
              </a:spcBef>
              <a:buNone/>
            </a:pPr>
            <a:r>
              <a:rPr lang="zh-CN" altLang="en-US" sz="2800" b="1">
                <a:solidFill>
                  <a:srgbClr val="850212"/>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）三司：</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8" name="文本框 37"/>
          <p:cNvSpPr txBox="1"/>
          <p:nvPr>
            <p:custDataLst>
              <p:tags r:id="rId11"/>
            </p:custDataLst>
          </p:nvPr>
        </p:nvSpPr>
        <p:spPr>
          <a:xfrm>
            <a:off x="187325" y="5262880"/>
            <a:ext cx="3282315" cy="521970"/>
          </a:xfrm>
          <a:prstGeom prst="rect">
            <a:avLst/>
          </a:prstGeom>
          <a:noFill/>
        </p:spPr>
        <p:txBody>
          <a:bodyPr wrap="square" rtlCol="0" anchor="t">
            <a:spAutoFit/>
          </a:bodyPr>
          <a:lstStyle/>
          <a:p>
            <a:pPr indent="0">
              <a:lnSpc>
                <a:spcPct val="100000"/>
              </a:lnSpc>
              <a:spcBef>
                <a:spcPct val="0"/>
              </a:spcBef>
              <a:buNone/>
            </a:pP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）参知政事：</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5075" name="文本框 45074"/>
          <p:cNvSpPr txBox="1"/>
          <p:nvPr/>
        </p:nvSpPr>
        <p:spPr>
          <a:xfrm>
            <a:off x="97790" y="6306820"/>
            <a:ext cx="11894820" cy="457200"/>
          </a:xfrm>
          <a:prstGeom prst="rect">
            <a:avLst/>
          </a:prstGeom>
          <a:solidFill>
            <a:srgbClr val="C00000"/>
          </a:solidFill>
          <a:ln w="9525">
            <a:solidFill>
              <a:srgbClr val="C00000"/>
            </a:solidFill>
          </a:ln>
          <a:effectLst>
            <a:outerShdw blurRad="50800" dist="38100" dir="2700000" algn="tl" rotWithShape="0">
              <a:prstClr val="black">
                <a:alpha val="40000"/>
              </a:prstClr>
            </a:outerShdw>
          </a:effectLst>
        </p:spPr>
        <p:txBody>
          <a:bodyPr wrap="square" anchor="t">
            <a:noAutofit/>
          </a:bodyPr>
          <a:lstStyle/>
          <a:p>
            <a:pPr>
              <a:lnSpc>
                <a:spcPct val="90000"/>
              </a:lnSpc>
            </a:pPr>
            <a:r>
              <a:rPr lang="zh-CN" altLang="en-US" sz="2800" b="1" dirty="0">
                <a:solidFill>
                  <a:schemeClr val="bg1"/>
                </a:solidFill>
                <a:latin typeface="华文中宋" panose="02010600040101010101" charset="-122"/>
                <a:ea typeface="华文中宋" panose="02010600040101010101" charset="-122"/>
              </a:rPr>
              <a:t>削弱相权，强化了皇权，但权力分割过细，导致机构臃肿，影响行政效率。</a:t>
            </a:r>
            <a:endParaRPr lang="zh-CN" altLang="en-US" sz="2800" b="1" dirty="0">
              <a:solidFill>
                <a:schemeClr val="bg1"/>
              </a:solidFill>
              <a:latin typeface="华文中宋" panose="02010600040101010101" charset="-122"/>
              <a:ea typeface="华文中宋" panose="02010600040101010101" charset="-122"/>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27" grpId="0"/>
      <p:bldP spid="27" grpId="1"/>
      <p:bldP spid="31" grpId="0"/>
      <p:bldP spid="31" grpId="1"/>
      <p:bldP spid="32" grpId="0"/>
      <p:bldP spid="32" grpId="1"/>
      <p:bldP spid="33" grpId="0"/>
      <p:bldP spid="33" grpId="1"/>
      <p:bldP spid="36" grpId="0"/>
      <p:bldP spid="36" grpId="1"/>
      <p:bldP spid="37" grpId="0"/>
      <p:bldP spid="37" grpId="1"/>
      <p:bldP spid="38" grpId="0"/>
      <p:bldP spid="38" grpId="1"/>
      <p:bldP spid="45075" grpId="0" animBg="1"/>
      <p:bldP spid="4507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79095" y="819785"/>
            <a:ext cx="11443970" cy="2675255"/>
          </a:xfrm>
          <a:prstGeom prst="rect">
            <a:avLst/>
          </a:prstGeom>
          <a:noFill/>
        </p:spPr>
        <p:txBody>
          <a:bodyPr wrap="square" rtlCol="0" anchor="t">
            <a:spAutoFit/>
          </a:bodyPr>
          <a:lstStyle/>
          <a:p>
            <a:pPr indent="0" fontAlgn="auto">
              <a:lnSpc>
                <a:spcPct val="14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3</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a:t>
            </a:r>
            <a:r>
              <a:rPr lang="zh-CN" sz="2400">
                <a:solidFill>
                  <a:srgbClr val="C00000"/>
                </a:solidFill>
                <a:latin typeface="黑体" panose="02010609060101010101" charset="-122"/>
                <a:ea typeface="黑体" panose="02010609060101010101" charset="-122"/>
                <a:cs typeface="黑体" panose="02010609060101010101" charset="-122"/>
                <a:sym typeface="+mn-ea"/>
              </a:rPr>
              <a:t>（</a:t>
            </a:r>
            <a:r>
              <a:rPr lang="en-US" sz="2400">
                <a:solidFill>
                  <a:srgbClr val="C00000"/>
                </a:solidFill>
                <a:latin typeface="黑体" panose="02010609060101010101" charset="-122"/>
                <a:ea typeface="黑体" panose="02010609060101010101" charset="-122"/>
                <a:cs typeface="黑体" panose="02010609060101010101" charset="-122"/>
                <a:sym typeface="+mn-ea"/>
              </a:rPr>
              <a:t>2019·</a:t>
            </a:r>
            <a:r>
              <a:rPr lang="zh-CN" sz="2400">
                <a:solidFill>
                  <a:srgbClr val="C00000"/>
                </a:solidFill>
                <a:latin typeface="黑体" panose="02010609060101010101" charset="-122"/>
                <a:ea typeface="黑体" panose="02010609060101010101" charset="-122"/>
                <a:cs typeface="黑体" panose="02010609060101010101" charset="-122"/>
                <a:sym typeface="+mn-ea"/>
              </a:rPr>
              <a:t>浙江卷）</a:t>
            </a:r>
            <a:r>
              <a:rPr lang="zh-CN" sz="2400">
                <a:latin typeface="黑体" panose="02010609060101010101" charset="-122"/>
                <a:ea typeface="黑体" panose="02010609060101010101" charset="-122"/>
                <a:cs typeface="黑体" panose="02010609060101010101" charset="-122"/>
                <a:sym typeface="+mn-ea"/>
              </a:rPr>
              <a:t>有学者认为：“治天下犹曳大木然，前者唱邪，后者唱许。”在中国古代政治制度的发展变化中，治理天下与君臣关系的处理，尤以相权的调整为要。下列项中属于相权调整的举措是（</a:t>
            </a:r>
            <a:r>
              <a:rPr lang="en-US" altLang="zh-CN" sz="2400">
                <a:latin typeface="黑体" panose="02010609060101010101" charset="-122"/>
                <a:ea typeface="黑体" panose="02010609060101010101" charset="-122"/>
                <a:cs typeface="黑体" panose="02010609060101010101" charset="-122"/>
                <a:sym typeface="+mn-ea"/>
              </a:rPr>
              <a:t>   </a:t>
            </a:r>
            <a:r>
              <a:rPr lang="zh-CN" sz="2400">
                <a:latin typeface="黑体" panose="02010609060101010101" charset="-122"/>
                <a:ea typeface="黑体" panose="02010609060101010101" charset="-122"/>
                <a:cs typeface="黑体" panose="02010609060101010101" charset="-122"/>
                <a:sym typeface="+mn-ea"/>
              </a:rPr>
              <a:t>）</a:t>
            </a:r>
            <a:endParaRPr lang="en-US" sz="24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40000"/>
              </a:lnSpc>
            </a:pPr>
            <a:r>
              <a:rPr lang="en-US" sz="2400">
                <a:latin typeface="黑体" panose="02010609060101010101" charset="-122"/>
                <a:ea typeface="黑体" panose="02010609060101010101" charset="-122"/>
                <a:cs typeface="黑体" panose="02010609060101010101" charset="-122"/>
                <a:sym typeface="+mn-ea"/>
              </a:rPr>
              <a:t> A.</a:t>
            </a:r>
            <a:r>
              <a:rPr lang="zh-CN" sz="2400">
                <a:latin typeface="黑体" panose="02010609060101010101" charset="-122"/>
                <a:ea typeface="黑体" panose="02010609060101010101" charset="-122"/>
                <a:cs typeface="黑体" panose="02010609060101010101" charset="-122"/>
                <a:sym typeface="+mn-ea"/>
              </a:rPr>
              <a:t>建立世官制</a:t>
            </a:r>
            <a:r>
              <a:rPr lang="en-US" sz="2400">
                <a:latin typeface="黑体" panose="02010609060101010101" charset="-122"/>
                <a:ea typeface="黑体" panose="02010609060101010101" charset="-122"/>
                <a:cs typeface="黑体" panose="02010609060101010101" charset="-122"/>
                <a:sym typeface="+mn-ea"/>
              </a:rPr>
              <a:t>	                 B.</a:t>
            </a:r>
            <a:r>
              <a:rPr lang="zh-CN" sz="2400">
                <a:latin typeface="黑体" panose="02010609060101010101" charset="-122"/>
                <a:ea typeface="黑体" panose="02010609060101010101" charset="-122"/>
                <a:cs typeface="黑体" panose="02010609060101010101" charset="-122"/>
                <a:sym typeface="+mn-ea"/>
              </a:rPr>
              <a:t>增设“参知政事”</a:t>
            </a:r>
            <a:endParaRPr lang="zh-CN" sz="24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40000"/>
              </a:lnSpc>
            </a:pPr>
            <a:r>
              <a:rPr lang="zh-CN" sz="2400">
                <a:latin typeface="黑体" panose="02010609060101010101" charset="-122"/>
                <a:ea typeface="黑体" panose="02010609060101010101" charset="-122"/>
                <a:cs typeface="黑体" panose="02010609060101010101" charset="-122"/>
                <a:sym typeface="+mn-ea"/>
              </a:rPr>
              <a:t> </a:t>
            </a:r>
            <a:r>
              <a:rPr lang="en-US" sz="2400">
                <a:latin typeface="黑体" panose="02010609060101010101" charset="-122"/>
                <a:ea typeface="黑体" panose="02010609060101010101" charset="-122"/>
                <a:cs typeface="黑体" panose="02010609060101010101" charset="-122"/>
                <a:sym typeface="+mn-ea"/>
              </a:rPr>
              <a:t>C.</a:t>
            </a:r>
            <a:r>
              <a:rPr lang="zh-CN" sz="2400">
                <a:latin typeface="黑体" panose="02010609060101010101" charset="-122"/>
                <a:ea typeface="黑体" panose="02010609060101010101" charset="-122"/>
                <a:cs typeface="黑体" panose="02010609060101010101" charset="-122"/>
                <a:sym typeface="+mn-ea"/>
              </a:rPr>
              <a:t>强化“外朝”</a:t>
            </a:r>
            <a:r>
              <a:rPr lang="en-US" sz="2400">
                <a:latin typeface="黑体" panose="02010609060101010101" charset="-122"/>
                <a:ea typeface="黑体" panose="02010609060101010101" charset="-122"/>
                <a:cs typeface="黑体" panose="02010609060101010101" charset="-122"/>
                <a:sym typeface="+mn-ea"/>
              </a:rPr>
              <a:t>	                 D.</a:t>
            </a:r>
            <a:r>
              <a:rPr lang="zh-CN" sz="2400">
                <a:latin typeface="黑体" panose="02010609060101010101" charset="-122"/>
                <a:ea typeface="黑体" panose="02010609060101010101" charset="-122"/>
                <a:cs typeface="黑体" panose="02010609060101010101" charset="-122"/>
                <a:sym typeface="+mn-ea"/>
              </a:rPr>
              <a:t>实行察举制</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nvSpPr>
        <p:spPr>
          <a:xfrm>
            <a:off x="10563860" y="1860550"/>
            <a:ext cx="894080" cy="1568450"/>
          </a:xfrm>
          <a:prstGeom prst="rect">
            <a:avLst/>
          </a:prstGeom>
          <a:noFill/>
        </p:spPr>
        <p:txBody>
          <a:bodyPr wrap="square" rtlCol="0">
            <a:spAutoFit/>
          </a:bodyPr>
          <a:lstStyle/>
          <a:p>
            <a:r>
              <a:rPr lang="en-US" altLang="zh-CN" sz="9600" b="1">
                <a:solidFill>
                  <a:srgbClr val="C00000"/>
                </a:solidFill>
              </a:rPr>
              <a:t>B</a:t>
            </a:r>
            <a:endParaRPr lang="en-US" altLang="zh-CN" sz="9600" b="1">
              <a:solidFill>
                <a:srgbClr val="C00000"/>
              </a:solidFill>
            </a:endParaRPr>
          </a:p>
        </p:txBody>
      </p:sp>
      <p:sp>
        <p:nvSpPr>
          <p:cNvPr id="4" name="文本框 3"/>
          <p:cNvSpPr txBox="1"/>
          <p:nvPr>
            <p:custDataLst>
              <p:tags r:id="rId3"/>
            </p:custDataLst>
          </p:nvPr>
        </p:nvSpPr>
        <p:spPr>
          <a:xfrm>
            <a:off x="257810" y="3495040"/>
            <a:ext cx="11755755" cy="296862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indent="0" fontAlgn="auto">
              <a:lnSpc>
                <a:spcPct val="130000"/>
              </a:lnSpc>
            </a:pPr>
            <a:r>
              <a:rPr lang="en-US" altLang="zh-CN" sz="2400">
                <a:solidFill>
                  <a:srgbClr val="C00000"/>
                </a:solidFill>
                <a:latin typeface="黑体" panose="02010609060101010101" charset="-122"/>
                <a:ea typeface="黑体" panose="02010609060101010101" charset="-122"/>
                <a:cs typeface="黑体" panose="02010609060101010101" charset="-122"/>
              </a:rPr>
              <a:t>4</a:t>
            </a:r>
            <a:r>
              <a:rPr lang="zh-CN" altLang="en-US" sz="2400">
                <a:solidFill>
                  <a:srgbClr val="C00000"/>
                </a:solidFill>
                <a:latin typeface="黑体" panose="02010609060101010101" charset="-122"/>
                <a:ea typeface="黑体" panose="02010609060101010101" charset="-122"/>
                <a:cs typeface="黑体" panose="02010609060101010101" charset="-122"/>
              </a:rPr>
              <a:t>、</a:t>
            </a:r>
            <a:r>
              <a:rPr lang="zh-CN" sz="2400">
                <a:solidFill>
                  <a:srgbClr val="C00000"/>
                </a:solidFill>
                <a:latin typeface="黑体" panose="02010609060101010101" charset="-122"/>
                <a:ea typeface="黑体" panose="02010609060101010101" charset="-122"/>
                <a:cs typeface="黑体" panose="02010609060101010101" charset="-122"/>
              </a:rPr>
              <a:t>（</a:t>
            </a:r>
            <a:r>
              <a:rPr lang="en-US" sz="2400">
                <a:solidFill>
                  <a:srgbClr val="C00000"/>
                </a:solidFill>
                <a:latin typeface="黑体" panose="02010609060101010101" charset="-122"/>
                <a:ea typeface="黑体" panose="02010609060101010101" charset="-122"/>
                <a:cs typeface="黑体" panose="02010609060101010101" charset="-122"/>
              </a:rPr>
              <a:t>2022·</a:t>
            </a:r>
            <a:r>
              <a:rPr lang="zh-CN" sz="2400">
                <a:solidFill>
                  <a:srgbClr val="C00000"/>
                </a:solidFill>
                <a:latin typeface="黑体" panose="02010609060101010101" charset="-122"/>
                <a:ea typeface="黑体" panose="02010609060101010101" charset="-122"/>
                <a:cs typeface="黑体" panose="02010609060101010101" charset="-122"/>
              </a:rPr>
              <a:t>湖南卷）</a:t>
            </a:r>
            <a:r>
              <a:rPr lang="zh-CN" sz="2400">
                <a:latin typeface="黑体" panose="02010609060101010101" charset="-122"/>
                <a:ea typeface="黑体" panose="02010609060101010101" charset="-122"/>
                <a:cs typeface="黑体" panose="02010609060101010101" charset="-122"/>
              </a:rPr>
              <a:t>宋初形成了“中书主民，枢密院主兵，三司主财务”的局面，但也出现了“财己匮而枢密院益兵不己，民己因而三司取财不己；中书视民之因，而不知使枢密减兵、三司宽财以救民因，制国用之职不在中书也”的状况。上述文字意在说明（</a:t>
            </a:r>
            <a:r>
              <a:rPr lang="en-US" altLang="zh-CN" sz="2400">
                <a:latin typeface="黑体" panose="02010609060101010101" charset="-122"/>
                <a:ea typeface="黑体" panose="02010609060101010101" charset="-122"/>
                <a:cs typeface="黑体" panose="02010609060101010101" charset="-122"/>
              </a:rPr>
              <a:t>   </a:t>
            </a:r>
            <a:r>
              <a:rPr lang="zh-CN" sz="2400">
                <a:latin typeface="黑体" panose="02010609060101010101" charset="-122"/>
                <a:ea typeface="黑体" panose="02010609060101010101" charset="-122"/>
                <a:cs typeface="黑体" panose="02010609060101010101" charset="-122"/>
              </a:rPr>
              <a:t>）</a:t>
            </a:r>
            <a:endParaRPr lang="en-US" sz="2400">
              <a:latin typeface="黑体" panose="02010609060101010101" charset="-122"/>
              <a:ea typeface="黑体" panose="02010609060101010101" charset="-122"/>
              <a:cs typeface="黑体" panose="02010609060101010101" charset="-122"/>
            </a:endParaRPr>
          </a:p>
          <a:p>
            <a:pPr indent="0" fontAlgn="auto">
              <a:lnSpc>
                <a:spcPct val="130000"/>
              </a:lnSpc>
            </a:pPr>
            <a:r>
              <a:rPr lang="en-US" sz="2400">
                <a:latin typeface="黑体" panose="02010609060101010101" charset="-122"/>
                <a:ea typeface="黑体" panose="02010609060101010101" charset="-122"/>
                <a:cs typeface="黑体" panose="02010609060101010101" charset="-122"/>
              </a:rPr>
              <a:t>A</a:t>
            </a:r>
            <a:r>
              <a:rPr lang="zh-CN" sz="2400">
                <a:latin typeface="黑体" panose="02010609060101010101" charset="-122"/>
                <a:ea typeface="黑体" panose="02010609060101010101" charset="-122"/>
                <a:cs typeface="黑体" panose="02010609060101010101" charset="-122"/>
              </a:rPr>
              <a:t>．分割相权解决了宰相擅权的问题</a:t>
            </a:r>
            <a:r>
              <a:rPr lang="en-US" sz="2400">
                <a:latin typeface="黑体" panose="02010609060101010101" charset="-122"/>
                <a:ea typeface="黑体" panose="02010609060101010101" charset="-122"/>
                <a:cs typeface="黑体" panose="02010609060101010101" charset="-122"/>
              </a:rPr>
              <a:t>     B</a:t>
            </a:r>
            <a:r>
              <a:rPr lang="zh-CN" sz="2400">
                <a:latin typeface="黑体" panose="02010609060101010101" charset="-122"/>
                <a:ea typeface="黑体" panose="02010609060101010101" charset="-122"/>
                <a:cs typeface="黑体" panose="02010609060101010101" charset="-122"/>
              </a:rPr>
              <a:t>．制度创新带来了严重的社会危机</a:t>
            </a:r>
            <a:endParaRPr lang="en-US" sz="2400">
              <a:latin typeface="黑体" panose="02010609060101010101" charset="-122"/>
              <a:ea typeface="黑体" panose="02010609060101010101" charset="-122"/>
              <a:cs typeface="黑体" panose="02010609060101010101" charset="-122"/>
            </a:endParaRPr>
          </a:p>
          <a:p>
            <a:pPr indent="0" fontAlgn="auto">
              <a:lnSpc>
                <a:spcPct val="130000"/>
              </a:lnSpc>
            </a:pPr>
            <a:r>
              <a:rPr lang="en-US" sz="2400">
                <a:latin typeface="黑体" panose="02010609060101010101" charset="-122"/>
                <a:ea typeface="黑体" panose="02010609060101010101" charset="-122"/>
                <a:cs typeface="黑体" panose="02010609060101010101" charset="-122"/>
              </a:rPr>
              <a:t>C</a:t>
            </a:r>
            <a:r>
              <a:rPr lang="zh-CN" sz="2400">
                <a:latin typeface="黑体" panose="02010609060101010101" charset="-122"/>
                <a:ea typeface="黑体" panose="02010609060101010101" charset="-122"/>
                <a:cs typeface="黑体" panose="02010609060101010101" charset="-122"/>
              </a:rPr>
              <a:t>．行政不统一影响政府的治理效果</a:t>
            </a:r>
            <a:r>
              <a:rPr lang="en-US" sz="2400">
                <a:latin typeface="黑体" panose="02010609060101010101" charset="-122"/>
                <a:ea typeface="黑体" panose="02010609060101010101" charset="-122"/>
                <a:cs typeface="黑体" panose="02010609060101010101" charset="-122"/>
              </a:rPr>
              <a:t>     D</a:t>
            </a:r>
            <a:r>
              <a:rPr lang="zh-CN" sz="2400">
                <a:latin typeface="黑体" panose="02010609060101010101" charset="-122"/>
                <a:ea typeface="黑体" panose="02010609060101010101" charset="-122"/>
                <a:cs typeface="黑体" panose="02010609060101010101" charset="-122"/>
              </a:rPr>
              <a:t>．机构重叠加重了政府的财政负担</a:t>
            </a:r>
            <a:endParaRPr lang="zh-CN" altLang="en-US" sz="2400">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10690860" y="5133340"/>
            <a:ext cx="89408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、君弱臣强</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341245" y="1476375"/>
            <a:ext cx="3754755"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加强君主专制</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8" name="文本框 7"/>
          <p:cNvSpPr txBox="1"/>
          <p:nvPr/>
        </p:nvSpPr>
        <p:spPr>
          <a:xfrm>
            <a:off x="379095" y="1998345"/>
            <a:ext cx="11303000" cy="2227580"/>
          </a:xfrm>
          <a:prstGeom prst="rect">
            <a:avLst/>
          </a:prstGeom>
          <a:solidFill>
            <a:schemeClr val="bg1"/>
          </a:solidFill>
          <a:ln w="12700" cmpd="sng">
            <a:solidFill>
              <a:srgbClr val="A28961"/>
            </a:solidFill>
            <a:prstDash val="solid"/>
          </a:ln>
          <a:effectLst>
            <a:outerShdw blurRad="50800" dist="38100" dir="2700000" algn="tl" rotWithShape="0">
              <a:prstClr val="black">
                <a:alpha val="40000"/>
              </a:prstClr>
            </a:outerShdw>
          </a:effectLst>
        </p:spPr>
        <p:txBody>
          <a:bodyPr wrap="square" rtlCol="0" anchor="t">
            <a:noAutofit/>
          </a:bodyPr>
          <a:lstStyle/>
          <a:p>
            <a:r>
              <a:rPr lang="zh-CN" altLang="en-US" sz="2800">
                <a:latin typeface="楷体" panose="02010609060101010101" pitchFamily="30" charset="-122"/>
                <a:ea typeface="楷体" panose="02010609060101010101" pitchFamily="30" charset="-122"/>
                <a:cs typeface="楷体" panose="02010609060101010101" pitchFamily="30" charset="-122"/>
              </a:rPr>
              <a:t>台谏合一：台，御史台，掌管纠察百官。谏，谏官，主要积务是侍从规谏。宋代台谏有合二为一的趋势，两者事权相混，具体表现在</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rPr>
              <a:t>台官</a:t>
            </a:r>
            <a:r>
              <a:rPr lang="zh-CN" altLang="en-US" sz="2800">
                <a:latin typeface="楷体" panose="02010609060101010101" pitchFamily="30" charset="-122"/>
                <a:ea typeface="楷体" panose="02010609060101010101" pitchFamily="30" charset="-122"/>
                <a:cs typeface="楷体" panose="02010609060101010101" pitchFamily="30" charset="-122"/>
              </a:rPr>
              <a:t>具有</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rPr>
              <a:t>言事权</a:t>
            </a:r>
            <a:r>
              <a:rPr lang="zh-CN" altLang="en-US" sz="2800">
                <a:latin typeface="楷体" panose="02010609060101010101" pitchFamily="30" charset="-122"/>
                <a:ea typeface="楷体" panose="02010609060101010101" pitchFamily="30" charset="-122"/>
                <a:cs typeface="楷体" panose="02010609060101010101" pitchFamily="30" charset="-122"/>
              </a:rPr>
              <a:t>，</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rPr>
              <a:t>谏官拥有</a:t>
            </a:r>
            <a:r>
              <a:rPr lang="zh-CN" altLang="en-US" sz="2800">
                <a:latin typeface="楷体" panose="02010609060101010101" pitchFamily="30" charset="-122"/>
                <a:ea typeface="楷体" panose="02010609060101010101" pitchFamily="30" charset="-122"/>
                <a:cs typeface="楷体" panose="02010609060101010101" pitchFamily="30" charset="-122"/>
              </a:rPr>
              <a:t>对百官的</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rPr>
              <a:t>监察权</a:t>
            </a:r>
            <a:r>
              <a:rPr lang="zh-CN" altLang="en-US" sz="2800">
                <a:latin typeface="楷体" panose="02010609060101010101" pitchFamily="30" charset="-122"/>
                <a:ea typeface="楷体" panose="02010609060101010101" pitchFamily="30" charset="-122"/>
                <a:cs typeface="楷体" panose="02010609060101010101" pitchFamily="30" charset="-122"/>
              </a:rPr>
              <a:t>，以及台谏官可以互相兼领。</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台谏合一使得谏官和御史两支监察队伍共同监督包括宰相在内的百官，从而</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进一步加强皇权</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，但因共任言责，也对皇帝</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形成约束</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a:t>
            </a:r>
            <a:endParaRPr lang="zh-CN" altLang="en-US" sz="2800">
              <a:latin typeface="楷体" panose="02010609060101010101" pitchFamily="30" charset="-122"/>
              <a:ea typeface="楷体" panose="02010609060101010101" pitchFamily="30" charset="-122"/>
              <a:cs typeface="楷体" panose="02010609060101010101" pitchFamily="30" charset="-122"/>
            </a:endParaRPr>
          </a:p>
        </p:txBody>
      </p:sp>
      <p:pic>
        <p:nvPicPr>
          <p:cNvPr id="10" name="图片 9"/>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897745" y="238125"/>
            <a:ext cx="1971675" cy="1760220"/>
          </a:xfrm>
          <a:prstGeom prst="rect">
            <a:avLst/>
          </a:prstGeom>
        </p:spPr>
      </p:pic>
      <p:sp>
        <p:nvSpPr>
          <p:cNvPr id="6" name="文本框 5"/>
          <p:cNvSpPr txBox="1"/>
          <p:nvPr/>
        </p:nvSpPr>
        <p:spPr>
          <a:xfrm>
            <a:off x="379095" y="4225925"/>
            <a:ext cx="11692890" cy="2489200"/>
          </a:xfrm>
          <a:prstGeom prst="rect">
            <a:avLst/>
          </a:prstGeom>
          <a:noFill/>
        </p:spPr>
        <p:txBody>
          <a:bodyPr wrap="square" rtlCol="0" anchor="t">
            <a:spAutoFit/>
          </a:bodyPr>
          <a:lstStyle/>
          <a:p>
            <a:pPr lvl="0" algn="l">
              <a:lnSpc>
                <a:spcPct val="130000"/>
              </a:lnSpc>
              <a:buClrTx/>
              <a:buSzTx/>
              <a:buFontTx/>
            </a:pPr>
            <a:r>
              <a:rPr lang="en-US" sz="2400" dirty="0">
                <a:solidFill>
                  <a:srgbClr val="C00000"/>
                </a:solidFill>
                <a:latin typeface="黑体" panose="02010609060101010101" charset="-122"/>
                <a:ea typeface="黑体" panose="02010609060101010101" charset="-122"/>
                <a:cs typeface="黑体" panose="02010609060101010101" charset="-122"/>
                <a:sym typeface="+mn-ea"/>
              </a:rPr>
              <a:t>5</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sz="2400" dirty="0">
                <a:solidFill>
                  <a:srgbClr val="C00000"/>
                </a:solidFill>
                <a:latin typeface="黑体" panose="02010609060101010101" charset="-122"/>
                <a:ea typeface="黑体" panose="02010609060101010101" charset="-122"/>
                <a:cs typeface="黑体" panose="02010609060101010101" charset="-122"/>
                <a:sym typeface="+mn-ea"/>
              </a:rPr>
              <a:t>（2023·湖南高考·4）</a:t>
            </a:r>
            <a:r>
              <a:rPr sz="2400" dirty="0">
                <a:latin typeface="黑体" panose="02010609060101010101" charset="-122"/>
                <a:ea typeface="黑体" panose="02010609060101010101" charset="-122"/>
                <a:cs typeface="黑体" panose="02010609060101010101" charset="-122"/>
                <a:sym typeface="+mn-ea"/>
              </a:rPr>
              <a:t>宋仁宗下诏废郭皇后。御史中丞孔道辅、谏官范仲淹等以“后无过不可废”，跪求奏对。仁宗遣宰相吕夷简告知他们皇后应废的理由。事后，孔道辅等遭贬黜，朝廷诏令御史、谏官不得“相率请对”。这反映了宋代（　　）</a:t>
            </a:r>
            <a:endParaRPr sz="2400" dirty="0">
              <a:solidFill>
                <a:schemeClr val="tx1"/>
              </a:solidFill>
              <a:latin typeface="黑体" panose="02010609060101010101" charset="-122"/>
              <a:ea typeface="黑体" panose="02010609060101010101" charset="-122"/>
              <a:cs typeface="黑体" panose="02010609060101010101" charset="-122"/>
              <a:sym typeface="+mn-ea"/>
            </a:endParaRPr>
          </a:p>
          <a:p>
            <a:pPr lvl="0" algn="l">
              <a:lnSpc>
                <a:spcPct val="130000"/>
              </a:lnSpc>
              <a:buClrTx/>
              <a:buSzTx/>
              <a:buFontTx/>
            </a:pPr>
            <a:r>
              <a:rPr sz="2400" dirty="0">
                <a:latin typeface="黑体" panose="02010609060101010101" charset="-122"/>
                <a:ea typeface="黑体" panose="02010609060101010101" charset="-122"/>
                <a:cs typeface="黑体" panose="02010609060101010101" charset="-122"/>
                <a:sym typeface="+mn-ea"/>
              </a:rPr>
              <a:t>A．皇帝家事不容外朝官员置疑         B．士大夫政治降低了皇帝权威</a:t>
            </a:r>
            <a:endParaRPr sz="2400" dirty="0">
              <a:solidFill>
                <a:schemeClr val="tx1"/>
              </a:solidFill>
              <a:latin typeface="黑体" panose="02010609060101010101" charset="-122"/>
              <a:ea typeface="黑体" panose="02010609060101010101" charset="-122"/>
              <a:cs typeface="黑体" panose="02010609060101010101" charset="-122"/>
              <a:sym typeface="+mn-ea"/>
            </a:endParaRPr>
          </a:p>
          <a:p>
            <a:pPr lvl="0" algn="l">
              <a:lnSpc>
                <a:spcPct val="130000"/>
              </a:lnSpc>
              <a:buClrTx/>
              <a:buSzTx/>
              <a:buFontTx/>
            </a:pPr>
            <a:r>
              <a:rPr sz="2400" dirty="0">
                <a:latin typeface="黑体" panose="02010609060101010101" charset="-122"/>
                <a:ea typeface="黑体" panose="02010609060101010101" charset="-122"/>
                <a:cs typeface="黑体" panose="02010609060101010101" charset="-122"/>
                <a:sym typeface="+mn-ea"/>
              </a:rPr>
              <a:t>C．御史与谏官职能有混通趋势         D．宰相已沦为君主专制的工具</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10798810" y="5289550"/>
            <a:ext cx="883285"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p:bldP spid="6" grpId="1"/>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、君弱臣强</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341245" y="1476375"/>
            <a:ext cx="3754755"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加强君主专制</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11" name="文本框 10"/>
          <p:cNvSpPr txBox="1"/>
          <p:nvPr>
            <p:custDataLst>
              <p:tags r:id="rId3"/>
            </p:custDataLst>
          </p:nvPr>
        </p:nvSpPr>
        <p:spPr>
          <a:xfrm>
            <a:off x="405765" y="1998345"/>
            <a:ext cx="11221720" cy="521970"/>
          </a:xfrm>
          <a:prstGeom prst="rect">
            <a:avLst/>
          </a:prstGeom>
          <a:solidFill>
            <a:srgbClr val="A28961"/>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思考：唐代三省六部制与宋代二府三司制分散相权的方式有什么区别？</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pic>
        <p:nvPicPr>
          <p:cNvPr id="10242" name="Picture 2"/>
          <p:cNvPicPr>
            <a:picLocks noChangeAspect="1" noChangeArrowheads="1"/>
          </p:cNvPicPr>
          <p:nvPr>
            <p:custDataLst>
              <p:tags r:id="rId4"/>
            </p:custDataLst>
          </p:nvPr>
        </p:nvPicPr>
        <p:blipFill>
          <a:blip r:embed="rId5"/>
          <a:stretch>
            <a:fillRect/>
          </a:stretch>
        </p:blipFill>
        <p:spPr bwMode="auto">
          <a:xfrm>
            <a:off x="487680" y="2654935"/>
            <a:ext cx="5344795" cy="3088640"/>
          </a:xfrm>
          <a:prstGeom prst="rect">
            <a:avLst/>
          </a:prstGeom>
          <a:noFill/>
          <a:ln w="9525">
            <a:solidFill>
              <a:schemeClr val="tx1">
                <a:lumMod val="50000"/>
                <a:lumOff val="50000"/>
              </a:schemeClr>
            </a:solidFill>
            <a:miter lim="800000"/>
            <a:headEnd/>
            <a:tailEnd/>
          </a:ln>
          <a:effectLst/>
        </p:spPr>
      </p:pic>
      <p:pic>
        <p:nvPicPr>
          <p:cNvPr id="6" name="Picture 3"/>
          <p:cNvPicPr>
            <a:picLocks noChangeAspect="1" noChangeArrowheads="1"/>
          </p:cNvPicPr>
          <p:nvPr>
            <p:custDataLst>
              <p:tags r:id="rId6"/>
            </p:custDataLst>
          </p:nvPr>
        </p:nvPicPr>
        <p:blipFill>
          <a:blip r:embed="rId7"/>
          <a:stretch>
            <a:fillRect/>
          </a:stretch>
        </p:blipFill>
        <p:spPr bwMode="auto">
          <a:xfrm>
            <a:off x="5998210" y="2654935"/>
            <a:ext cx="5629910" cy="3061970"/>
          </a:xfrm>
          <a:prstGeom prst="rect">
            <a:avLst/>
          </a:prstGeom>
          <a:noFill/>
          <a:ln w="9525">
            <a:solidFill>
              <a:schemeClr val="tx1">
                <a:lumMod val="50000"/>
                <a:lumOff val="50000"/>
              </a:schemeClr>
            </a:solidFill>
            <a:miter lim="800000"/>
            <a:headEnd/>
            <a:tailEnd/>
          </a:ln>
          <a:effectLst/>
        </p:spPr>
      </p:pic>
      <p:sp>
        <p:nvSpPr>
          <p:cNvPr id="12" name="文本框 3"/>
          <p:cNvSpPr txBox="1"/>
          <p:nvPr>
            <p:custDataLst>
              <p:tags r:id="rId8"/>
            </p:custDataLst>
          </p:nvPr>
        </p:nvSpPr>
        <p:spPr>
          <a:xfrm>
            <a:off x="405765" y="5985510"/>
            <a:ext cx="5552440" cy="499110"/>
          </a:xfrm>
          <a:prstGeom prst="rect">
            <a:avLst/>
          </a:prstGeom>
          <a:solidFill>
            <a:srgbClr val="C00000"/>
          </a:solidFill>
          <a:ln>
            <a:noFill/>
          </a:ln>
          <a:effectLst>
            <a:outerShdw blurRad="50800" dist="38100" dir="2700000" algn="tl" rotWithShape="0">
              <a:prstClr val="black">
                <a:alpha val="40000"/>
              </a:prstClr>
            </a:outerShdw>
          </a:effectLst>
        </p:spPr>
        <p:txBody>
          <a:bodyPr wrap="square" lIns="68580" tIns="34290" rIns="68580" bIns="34290"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唐：程序分权（</a:t>
            </a:r>
            <a:r>
              <a:rPr lang="zh-CN" altLang="en-US" sz="2800" b="1" noProof="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sym typeface="+mn-ea"/>
              </a:rPr>
              <a:t>草拟、审核、执行）</a:t>
            </a:r>
            <a:endParaRPr lang="zh-CN" altLang="en-US" sz="2800" b="1" noProof="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sym typeface="+mn-ea"/>
            </a:endParaRPr>
          </a:p>
        </p:txBody>
      </p:sp>
      <p:sp>
        <p:nvSpPr>
          <p:cNvPr id="13" name="文本框 3"/>
          <p:cNvSpPr txBox="1"/>
          <p:nvPr>
            <p:custDataLst>
              <p:tags r:id="rId9"/>
            </p:custDataLst>
          </p:nvPr>
        </p:nvSpPr>
        <p:spPr>
          <a:xfrm>
            <a:off x="6265545" y="5985510"/>
            <a:ext cx="5713095" cy="499110"/>
          </a:xfrm>
          <a:prstGeom prst="rect">
            <a:avLst/>
          </a:prstGeom>
          <a:solidFill>
            <a:srgbClr val="C00000"/>
          </a:solidFill>
          <a:ln>
            <a:noFill/>
          </a:ln>
          <a:effectLst>
            <a:outerShdw blurRad="50800" dist="38100" dir="2700000" algn="tl" rotWithShape="0">
              <a:prstClr val="black">
                <a:alpha val="40000"/>
              </a:prstClr>
            </a:outerShdw>
          </a:effectLst>
        </p:spPr>
        <p:txBody>
          <a:bodyPr wrap="square" lIns="68580" tIns="34290" rIns="68580" bIns="34290" rtlCol="0">
            <a:spAutoFit/>
          </a:bodyPr>
          <a:lstStyle/>
          <a:p>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宋：领域分权</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（行政、财政、军政）</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、武将擅权</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341245" y="1476375"/>
            <a:ext cx="2719070"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崇文抑武</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pic>
        <p:nvPicPr>
          <p:cNvPr id="12295" name="图片 1" descr="C:/Users/ASUS/AppData/Local/Temp/kaimatting_20190910100408/output_20190910100414..pngoutput_20190910100414."/>
          <p:cNvPicPr>
            <a:picLocks noChangeAspect="1"/>
          </p:cNvPicPr>
          <p:nvPr/>
        </p:nvPicPr>
        <p:blipFill>
          <a:blip r:embed="rId3"/>
          <a:stretch>
            <a:fillRect/>
          </a:stretch>
        </p:blipFill>
        <p:spPr>
          <a:xfrm>
            <a:off x="7843520" y="1559560"/>
            <a:ext cx="4204970" cy="5057775"/>
          </a:xfrm>
          <a:prstGeom prst="rect">
            <a:avLst/>
          </a:prstGeom>
          <a:noFill/>
          <a:ln w="9525">
            <a:noFill/>
          </a:ln>
        </p:spPr>
      </p:pic>
      <p:sp>
        <p:nvSpPr>
          <p:cNvPr id="11" name="文本框 10"/>
          <p:cNvSpPr txBox="1"/>
          <p:nvPr/>
        </p:nvSpPr>
        <p:spPr>
          <a:xfrm>
            <a:off x="145415" y="2068830"/>
            <a:ext cx="3248025" cy="521970"/>
          </a:xfrm>
          <a:prstGeom prst="rect">
            <a:avLst/>
          </a:prstGeom>
          <a:noFill/>
        </p:spPr>
        <p:txBody>
          <a:bodyPr wrap="none" rtlCol="0" anchor="t">
            <a:spAutoFit/>
          </a:bodyPr>
          <a:lstStyle/>
          <a:p>
            <a:r>
              <a:rPr lang="zh-CN" altLang="en-US" sz="2800">
                <a:latin typeface="华文中宋" panose="02010600040101010101" charset="-122"/>
                <a:ea typeface="华文中宋" panose="02010600040101010101" charset="-122"/>
                <a:sym typeface="+mn-ea"/>
              </a:rPr>
              <a:t>（</a:t>
            </a:r>
            <a:r>
              <a:rPr lang="en-US" altLang="zh-CN" sz="2800">
                <a:latin typeface="华文中宋" panose="02010600040101010101" charset="-122"/>
                <a:ea typeface="华文中宋" panose="02010600040101010101" charset="-122"/>
                <a:sym typeface="+mn-ea"/>
              </a:rPr>
              <a:t>1</a:t>
            </a:r>
            <a:r>
              <a:rPr lang="zh-CN" altLang="en-US" sz="2800">
                <a:latin typeface="华文中宋" panose="02010600040101010101" charset="-122"/>
                <a:ea typeface="华文中宋" panose="02010600040101010101" charset="-122"/>
                <a:sym typeface="+mn-ea"/>
              </a:rPr>
              <a:t>）罢免宿将兵权</a:t>
            </a:r>
            <a:endParaRPr lang="zh-CN" altLang="en-US" sz="2800">
              <a:latin typeface="华文中宋" panose="02010600040101010101" charset="-122"/>
              <a:ea typeface="华文中宋" panose="02010600040101010101" charset="-122"/>
              <a:sym typeface="+mn-ea"/>
            </a:endParaRPr>
          </a:p>
        </p:txBody>
      </p:sp>
      <p:sp>
        <p:nvSpPr>
          <p:cNvPr id="12" name="文本框 11"/>
          <p:cNvSpPr txBox="1"/>
          <p:nvPr/>
        </p:nvSpPr>
        <p:spPr>
          <a:xfrm>
            <a:off x="145415" y="2635885"/>
            <a:ext cx="4670425" cy="521970"/>
          </a:xfrm>
          <a:prstGeom prst="rect">
            <a:avLst/>
          </a:prstGeom>
          <a:noFill/>
        </p:spPr>
        <p:txBody>
          <a:bodyPr wrap="none" rtlCol="0" anchor="t">
            <a:spAutoFit/>
          </a:bodyPr>
          <a:lstStyle/>
          <a:p>
            <a:r>
              <a:rPr lang="zh-CN" altLang="en-US" sz="2800">
                <a:latin typeface="华文中宋" panose="02010600040101010101" charset="-122"/>
                <a:ea typeface="华文中宋" panose="02010600040101010101" charset="-122"/>
                <a:sym typeface="+mn-ea"/>
              </a:rPr>
              <a:t>（</a:t>
            </a:r>
            <a:r>
              <a:rPr lang="en-US" altLang="zh-CN" sz="2800">
                <a:latin typeface="华文中宋" panose="02010600040101010101" charset="-122"/>
                <a:ea typeface="华文中宋" panose="02010600040101010101" charset="-122"/>
                <a:sym typeface="+mn-ea"/>
              </a:rPr>
              <a:t>2</a:t>
            </a:r>
            <a:r>
              <a:rPr lang="zh-CN" altLang="en-US" sz="2800">
                <a:latin typeface="华文中宋" panose="02010600040101010101" charset="-122"/>
                <a:ea typeface="华文中宋" panose="02010600040101010101" charset="-122"/>
                <a:sym typeface="+mn-ea"/>
              </a:rPr>
              <a:t>）用文官担任枢密院长官</a:t>
            </a:r>
            <a:endParaRPr lang="zh-CN" altLang="en-US" sz="2800">
              <a:latin typeface="华文中宋" panose="02010600040101010101" charset="-122"/>
              <a:ea typeface="华文中宋" panose="02010600040101010101" charset="-122"/>
              <a:sym typeface="+mn-ea"/>
            </a:endParaRPr>
          </a:p>
        </p:txBody>
      </p:sp>
      <p:sp>
        <p:nvSpPr>
          <p:cNvPr id="63527" name="矩形 63526"/>
          <p:cNvSpPr/>
          <p:nvPr>
            <p:custDataLst>
              <p:tags r:id="rId4"/>
            </p:custDataLst>
          </p:nvPr>
        </p:nvSpPr>
        <p:spPr>
          <a:xfrm>
            <a:off x="3707130" y="1998345"/>
            <a:ext cx="2081530" cy="52197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zh-CN" altLang="en-US" sz="2800" b="1">
                <a:solidFill>
                  <a:schemeClr val="bg1"/>
                </a:solidFill>
                <a:latin typeface="华文中宋" panose="02010600040101010101" charset="-122"/>
                <a:ea typeface="华文中宋" panose="02010600040101010101" charset="-122"/>
                <a:cs typeface="华文中宋" panose="02010600040101010101" charset="-122"/>
              </a:rPr>
              <a:t>杯酒释兵权</a:t>
            </a:r>
            <a:endParaRPr lang="zh-CN" altLang="en-US" sz="2800" b="1">
              <a:solidFill>
                <a:schemeClr val="bg1"/>
              </a:solidFill>
              <a:latin typeface="华文中宋" panose="02010600040101010101" charset="-122"/>
              <a:ea typeface="华文中宋" panose="02010600040101010101" charset="-122"/>
              <a:cs typeface="华文中宋" panose="02010600040101010101" charset="-122"/>
            </a:endParaRPr>
          </a:p>
        </p:txBody>
      </p:sp>
      <p:sp>
        <p:nvSpPr>
          <p:cNvPr id="63528" name="矩形 63527"/>
          <p:cNvSpPr/>
          <p:nvPr>
            <p:custDataLst>
              <p:tags r:id="rId5"/>
            </p:custDataLst>
          </p:nvPr>
        </p:nvSpPr>
        <p:spPr>
          <a:xfrm>
            <a:off x="4815840" y="2627313"/>
            <a:ext cx="4879975" cy="52197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统兵权与调兵权分离、更戍法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grpSp>
        <p:nvGrpSpPr>
          <p:cNvPr id="7" name="组合 6"/>
          <p:cNvGrpSpPr/>
          <p:nvPr>
            <p:custDataLst>
              <p:tags r:id="rId6"/>
            </p:custDataLst>
          </p:nvPr>
        </p:nvGrpSpPr>
        <p:grpSpPr>
          <a:xfrm>
            <a:off x="498475" y="3363595"/>
            <a:ext cx="1842770" cy="1478915"/>
            <a:chOff x="9148" y="423"/>
            <a:chExt cx="2902" cy="2329"/>
          </a:xfrm>
        </p:grpSpPr>
        <p:sp>
          <p:nvSpPr>
            <p:cNvPr id="49163" name="Text Box 28"/>
            <p:cNvSpPr txBox="1"/>
            <p:nvPr/>
          </p:nvSpPr>
          <p:spPr>
            <a:xfrm>
              <a:off x="9148" y="423"/>
              <a:ext cx="2902" cy="822"/>
            </a:xfrm>
            <a:prstGeom prst="rect">
              <a:avLst/>
            </a:prstGeom>
            <a:noFill/>
            <a:ln w="38100" cap="flat" cmpd="sng">
              <a:solidFill>
                <a:schemeClr val="tx1"/>
              </a:solidFill>
              <a:prstDash val="solid"/>
              <a:miter/>
              <a:headEnd type="none" w="med" len="med"/>
              <a:tailEnd type="none" w="med" len="med"/>
            </a:ln>
          </p:spPr>
          <p:txBody>
            <a:bodyPr>
              <a:spAutoFit/>
            </a:bodyPr>
            <a:lstStyle/>
            <a:p>
              <a:pPr algn="ctr"/>
              <a:r>
                <a:rPr lang="zh-CN" altLang="en-US" sz="2800" dirty="0">
                  <a:latin typeface="华文中宋" panose="02010600040101010101" charset="-122"/>
                  <a:ea typeface="华文中宋" panose="02010600040101010101" charset="-122"/>
                </a:rPr>
                <a:t>调兵权</a:t>
              </a:r>
              <a:endParaRPr lang="zh-CN" altLang="en-US" sz="2800" dirty="0">
                <a:latin typeface="华文中宋" panose="02010600040101010101" charset="-122"/>
                <a:ea typeface="华文中宋" panose="02010600040101010101" charset="-122"/>
              </a:endParaRPr>
            </a:p>
          </p:txBody>
        </p:sp>
        <p:sp>
          <p:nvSpPr>
            <p:cNvPr id="49164" name="Text Box 28"/>
            <p:cNvSpPr txBox="1"/>
            <p:nvPr>
              <p:custDataLst>
                <p:tags r:id="rId7"/>
              </p:custDataLst>
            </p:nvPr>
          </p:nvSpPr>
          <p:spPr>
            <a:xfrm>
              <a:off x="9148" y="1930"/>
              <a:ext cx="2902" cy="822"/>
            </a:xfrm>
            <a:prstGeom prst="rect">
              <a:avLst/>
            </a:prstGeom>
            <a:noFill/>
            <a:ln w="38100" cap="flat" cmpd="sng">
              <a:solidFill>
                <a:schemeClr val="tx1"/>
              </a:solidFill>
              <a:prstDash val="solid"/>
              <a:miter/>
              <a:headEnd type="none" w="med" len="med"/>
              <a:tailEnd type="none" w="med" len="med"/>
            </a:ln>
          </p:spPr>
          <p:txBody>
            <a:bodyPr>
              <a:spAutoFit/>
            </a:bodyPr>
            <a:lstStyle/>
            <a:p>
              <a:pPr algn="ctr"/>
              <a:r>
                <a:rPr lang="zh-CN" altLang="en-US" sz="2800" dirty="0">
                  <a:latin typeface="华文中宋" panose="02010600040101010101" charset="-122"/>
                  <a:ea typeface="华文中宋" panose="02010600040101010101" charset="-122"/>
                </a:rPr>
                <a:t>枢密院</a:t>
              </a:r>
              <a:endParaRPr lang="zh-CN" altLang="en-US" sz="2800" dirty="0">
                <a:latin typeface="华文中宋" panose="02010600040101010101" charset="-122"/>
                <a:ea typeface="华文中宋" panose="02010600040101010101" charset="-122"/>
              </a:endParaRPr>
            </a:p>
          </p:txBody>
        </p:sp>
        <p:sp>
          <p:nvSpPr>
            <p:cNvPr id="49165" name="Line 25"/>
            <p:cNvSpPr/>
            <p:nvPr/>
          </p:nvSpPr>
          <p:spPr>
            <a:xfrm>
              <a:off x="10620" y="1320"/>
              <a:ext cx="3" cy="535"/>
            </a:xfrm>
            <a:prstGeom prst="line">
              <a:avLst/>
            </a:prstGeom>
            <a:ln w="38100" cap="flat" cmpd="sng">
              <a:solidFill>
                <a:schemeClr val="tx1"/>
              </a:solidFill>
              <a:prstDash val="solid"/>
              <a:headEnd type="none" w="med" len="med"/>
              <a:tailEnd type="none" w="med" len="med"/>
            </a:ln>
          </p:spPr>
        </p:sp>
      </p:grpSp>
      <p:grpSp>
        <p:nvGrpSpPr>
          <p:cNvPr id="14" name="组合 13"/>
          <p:cNvGrpSpPr/>
          <p:nvPr/>
        </p:nvGrpSpPr>
        <p:grpSpPr>
          <a:xfrm>
            <a:off x="1946910" y="3382645"/>
            <a:ext cx="5659120" cy="2752090"/>
            <a:chOff x="2109" y="5270"/>
            <a:chExt cx="8912" cy="4334"/>
          </a:xfrm>
        </p:grpSpPr>
        <p:grpSp>
          <p:nvGrpSpPr>
            <p:cNvPr id="8" name="组合 7"/>
            <p:cNvGrpSpPr/>
            <p:nvPr>
              <p:custDataLst>
                <p:tags r:id="rId8"/>
              </p:custDataLst>
            </p:nvPr>
          </p:nvGrpSpPr>
          <p:grpSpPr>
            <a:xfrm>
              <a:off x="2109" y="5270"/>
              <a:ext cx="8913" cy="4335"/>
              <a:chOff x="11076" y="233"/>
              <a:chExt cx="7974" cy="5702"/>
            </a:xfrm>
          </p:grpSpPr>
          <p:sp>
            <p:nvSpPr>
              <p:cNvPr id="49160" name="Line 12"/>
              <p:cNvSpPr/>
              <p:nvPr>
                <p:custDataLst>
                  <p:tags r:id="rId9"/>
                </p:custDataLst>
              </p:nvPr>
            </p:nvSpPr>
            <p:spPr>
              <a:xfrm>
                <a:off x="17775" y="3419"/>
                <a:ext cx="1" cy="328"/>
              </a:xfrm>
              <a:prstGeom prst="line">
                <a:avLst/>
              </a:prstGeom>
              <a:ln w="38100" cap="flat" cmpd="sng">
                <a:solidFill>
                  <a:schemeClr val="tx1"/>
                </a:solidFill>
                <a:prstDash val="solid"/>
                <a:headEnd type="none" w="med" len="med"/>
                <a:tailEnd type="none" w="med" len="med"/>
              </a:ln>
            </p:spPr>
          </p:sp>
          <p:grpSp>
            <p:nvGrpSpPr>
              <p:cNvPr id="9" name="组合 8"/>
              <p:cNvGrpSpPr/>
              <p:nvPr/>
            </p:nvGrpSpPr>
            <p:grpSpPr>
              <a:xfrm>
                <a:off x="11076" y="233"/>
                <a:ext cx="7974" cy="5702"/>
                <a:chOff x="11076" y="233"/>
                <a:chExt cx="7974" cy="5702"/>
              </a:xfrm>
            </p:grpSpPr>
            <p:sp>
              <p:nvSpPr>
                <p:cNvPr id="49154" name="Line 8"/>
                <p:cNvSpPr/>
                <p:nvPr>
                  <p:custDataLst>
                    <p:tags r:id="rId10"/>
                  </p:custDataLst>
                </p:nvPr>
              </p:nvSpPr>
              <p:spPr>
                <a:xfrm flipV="1">
                  <a:off x="12287" y="3407"/>
                  <a:ext cx="5490" cy="12"/>
                </a:xfrm>
                <a:prstGeom prst="line">
                  <a:avLst/>
                </a:prstGeom>
                <a:ln w="38100" cap="flat" cmpd="sng">
                  <a:solidFill>
                    <a:schemeClr val="tx1"/>
                  </a:solidFill>
                  <a:prstDash val="solid"/>
                  <a:headEnd type="none" w="med" len="med"/>
                  <a:tailEnd type="none" w="med" len="med"/>
                </a:ln>
              </p:spPr>
            </p:sp>
            <p:sp>
              <p:nvSpPr>
                <p:cNvPr id="49155" name="Text Box 15"/>
                <p:cNvSpPr txBox="1"/>
                <p:nvPr>
                  <p:custDataLst>
                    <p:tags r:id="rId11"/>
                  </p:custDataLst>
                </p:nvPr>
              </p:nvSpPr>
              <p:spPr>
                <a:xfrm>
                  <a:off x="11076" y="3956"/>
                  <a:ext cx="1915" cy="1081"/>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lang="zh-CN" altLang="en-US" sz="2800" dirty="0">
                      <a:latin typeface="华文中宋" panose="02010600040101010101" charset="-122"/>
                      <a:ea typeface="华文中宋" panose="02010600040101010101" charset="-122"/>
                    </a:rPr>
                    <a:t>殿前司</a:t>
                  </a:r>
                  <a:endParaRPr lang="zh-CN" altLang="en-US" sz="2800" dirty="0">
                    <a:latin typeface="华文中宋" panose="02010600040101010101" charset="-122"/>
                    <a:ea typeface="华文中宋" panose="02010600040101010101" charset="-122"/>
                  </a:endParaRPr>
                </a:p>
              </p:txBody>
            </p:sp>
            <p:sp>
              <p:nvSpPr>
                <p:cNvPr id="49156" name="Text Box 16"/>
                <p:cNvSpPr txBox="1"/>
                <p:nvPr>
                  <p:custDataLst>
                    <p:tags r:id="rId12"/>
                  </p:custDataLst>
                </p:nvPr>
              </p:nvSpPr>
              <p:spPr>
                <a:xfrm>
                  <a:off x="13556" y="3960"/>
                  <a:ext cx="2509" cy="1975"/>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lang="zh-CN" altLang="en-US" sz="2800">
                      <a:latin typeface="华文中宋" panose="02010600040101010101" charset="-122"/>
                      <a:ea typeface="华文中宋" panose="02010600040101010101" charset="-122"/>
                    </a:rPr>
                    <a:t>侍卫亲军马军司</a:t>
                  </a:r>
                  <a:endParaRPr lang="zh-CN" altLang="en-US" sz="2800">
                    <a:latin typeface="华文中宋" panose="02010600040101010101" charset="-122"/>
                    <a:ea typeface="华文中宋" panose="02010600040101010101" charset="-122"/>
                  </a:endParaRPr>
                </a:p>
              </p:txBody>
            </p:sp>
            <p:sp>
              <p:nvSpPr>
                <p:cNvPr id="49157" name="Text Box 17"/>
                <p:cNvSpPr txBox="1"/>
                <p:nvPr>
                  <p:custDataLst>
                    <p:tags r:id="rId13"/>
                  </p:custDataLst>
                </p:nvPr>
              </p:nvSpPr>
              <p:spPr>
                <a:xfrm>
                  <a:off x="16630" y="3903"/>
                  <a:ext cx="2420" cy="2005"/>
                </a:xfrm>
                <a:prstGeom prst="rect">
                  <a:avLst/>
                </a:prstGeom>
                <a:noFill/>
                <a:ln w="38100" cap="flat" cmpd="sng">
                  <a:solidFill>
                    <a:schemeClr val="tx1"/>
                  </a:solidFill>
                  <a:prstDash val="solid"/>
                  <a:miter/>
                  <a:headEnd type="none" w="med" len="med"/>
                  <a:tailEnd type="none" w="med" len="med"/>
                </a:ln>
              </p:spPr>
              <p:txBody>
                <a:bodyPr wrap="square">
                  <a:noAutofit/>
                </a:bodyPr>
                <a:lstStyle/>
                <a:p>
                  <a:pPr algn="ctr"/>
                  <a:r>
                    <a:rPr lang="zh-CN" altLang="en-US" sz="2800">
                      <a:latin typeface="华文中宋" panose="02010600040101010101" charset="-122"/>
                      <a:ea typeface="华文中宋" panose="02010600040101010101" charset="-122"/>
                    </a:rPr>
                    <a:t>侍卫亲军步军司</a:t>
                  </a:r>
                  <a:endParaRPr lang="zh-CN" altLang="en-US" sz="2800">
                    <a:latin typeface="华文中宋" panose="02010600040101010101" charset="-122"/>
                    <a:ea typeface="华文中宋" panose="02010600040101010101" charset="-122"/>
                  </a:endParaRPr>
                </a:p>
              </p:txBody>
            </p:sp>
            <p:sp>
              <p:nvSpPr>
                <p:cNvPr id="49158" name="Text Box 28"/>
                <p:cNvSpPr txBox="1"/>
                <p:nvPr>
                  <p:custDataLst>
                    <p:tags r:id="rId14"/>
                  </p:custDataLst>
                </p:nvPr>
              </p:nvSpPr>
              <p:spPr>
                <a:xfrm>
                  <a:off x="13345" y="1855"/>
                  <a:ext cx="2900" cy="1081"/>
                </a:xfrm>
                <a:prstGeom prst="rect">
                  <a:avLst/>
                </a:prstGeom>
                <a:noFill/>
                <a:ln w="38100" cap="flat" cmpd="sng">
                  <a:solidFill>
                    <a:schemeClr val="tx1"/>
                  </a:solidFill>
                  <a:prstDash val="solid"/>
                  <a:miter/>
                  <a:headEnd type="none" w="med" len="med"/>
                  <a:tailEnd type="none" w="med" len="med"/>
                </a:ln>
              </p:spPr>
              <p:txBody>
                <a:bodyPr>
                  <a:spAutoFit/>
                </a:bodyPr>
                <a:lstStyle/>
                <a:p>
                  <a:pPr algn="ctr"/>
                  <a:r>
                    <a:rPr lang="zh-CN" altLang="en-US" sz="2800" dirty="0">
                      <a:latin typeface="华文中宋" panose="02010600040101010101" charset="-122"/>
                      <a:ea typeface="华文中宋" panose="02010600040101010101" charset="-122"/>
                    </a:rPr>
                    <a:t>三衙</a:t>
                  </a:r>
                  <a:endParaRPr lang="zh-CN" altLang="en-US" sz="2800" dirty="0">
                    <a:latin typeface="华文中宋" panose="02010600040101010101" charset="-122"/>
                    <a:ea typeface="华文中宋" panose="02010600040101010101" charset="-122"/>
                  </a:endParaRPr>
                </a:p>
              </p:txBody>
            </p:sp>
            <p:sp>
              <p:nvSpPr>
                <p:cNvPr id="49161" name="Line 25"/>
                <p:cNvSpPr/>
                <p:nvPr>
                  <p:custDataLst>
                    <p:tags r:id="rId15"/>
                  </p:custDataLst>
                </p:nvPr>
              </p:nvSpPr>
              <p:spPr>
                <a:xfrm>
                  <a:off x="14705" y="2903"/>
                  <a:ext cx="0" cy="532"/>
                </a:xfrm>
                <a:prstGeom prst="line">
                  <a:avLst/>
                </a:prstGeom>
                <a:ln w="38100" cap="flat" cmpd="sng">
                  <a:solidFill>
                    <a:schemeClr val="tx1"/>
                  </a:solidFill>
                  <a:prstDash val="solid"/>
                  <a:headEnd type="none" w="med" len="med"/>
                  <a:tailEnd type="none" w="med" len="med"/>
                </a:ln>
              </p:spPr>
            </p:sp>
            <p:sp>
              <p:nvSpPr>
                <p:cNvPr id="49167" name="Text Box 28"/>
                <p:cNvSpPr txBox="1"/>
                <p:nvPr>
                  <p:custDataLst>
                    <p:tags r:id="rId16"/>
                  </p:custDataLst>
                </p:nvPr>
              </p:nvSpPr>
              <p:spPr>
                <a:xfrm>
                  <a:off x="13275" y="233"/>
                  <a:ext cx="2903" cy="1081"/>
                </a:xfrm>
                <a:prstGeom prst="rect">
                  <a:avLst/>
                </a:prstGeom>
                <a:noFill/>
                <a:ln w="38100" cap="flat" cmpd="sng">
                  <a:solidFill>
                    <a:schemeClr val="tx1"/>
                  </a:solidFill>
                  <a:prstDash val="solid"/>
                  <a:miter/>
                  <a:headEnd type="none" w="med" len="med"/>
                  <a:tailEnd type="none" w="med" len="med"/>
                </a:ln>
              </p:spPr>
              <p:txBody>
                <a:bodyPr>
                  <a:spAutoFit/>
                </a:bodyPr>
                <a:lstStyle/>
                <a:p>
                  <a:pPr algn="ctr"/>
                  <a:r>
                    <a:rPr lang="zh-CN" altLang="en-US" sz="2800" dirty="0">
                      <a:latin typeface="华文中宋" panose="02010600040101010101" charset="-122"/>
                      <a:ea typeface="华文中宋" panose="02010600040101010101" charset="-122"/>
                    </a:rPr>
                    <a:t>统兵权</a:t>
                  </a:r>
                  <a:endParaRPr lang="zh-CN" altLang="en-US" sz="2800" dirty="0">
                    <a:latin typeface="华文中宋" panose="02010600040101010101" charset="-122"/>
                    <a:ea typeface="华文中宋" panose="02010600040101010101" charset="-122"/>
                  </a:endParaRPr>
                </a:p>
              </p:txBody>
            </p:sp>
            <p:sp>
              <p:nvSpPr>
                <p:cNvPr id="49168" name="Line 25"/>
                <p:cNvSpPr/>
                <p:nvPr>
                  <p:custDataLst>
                    <p:tags r:id="rId17"/>
                  </p:custDataLst>
                </p:nvPr>
              </p:nvSpPr>
              <p:spPr>
                <a:xfrm>
                  <a:off x="14705" y="1320"/>
                  <a:ext cx="0" cy="535"/>
                </a:xfrm>
                <a:prstGeom prst="line">
                  <a:avLst/>
                </a:prstGeom>
                <a:ln w="38100" cap="flat" cmpd="sng">
                  <a:solidFill>
                    <a:schemeClr val="tx1"/>
                  </a:solidFill>
                  <a:prstDash val="solid"/>
                  <a:headEnd type="none" w="med" len="med"/>
                  <a:tailEnd type="none" w="med" len="med"/>
                </a:ln>
              </p:spPr>
            </p:sp>
          </p:grpSp>
        </p:grpSp>
        <p:sp>
          <p:nvSpPr>
            <p:cNvPr id="13" name="Line 12"/>
            <p:cNvSpPr/>
            <p:nvPr>
              <p:custDataLst>
                <p:tags r:id="rId18"/>
              </p:custDataLst>
            </p:nvPr>
          </p:nvSpPr>
          <p:spPr>
            <a:xfrm>
              <a:off x="3463" y="7704"/>
              <a:ext cx="1" cy="249"/>
            </a:xfrm>
            <a:prstGeom prst="line">
              <a:avLst/>
            </a:prstGeom>
            <a:ln w="38100" cap="flat" cmpd="sng">
              <a:solidFill>
                <a:schemeClr val="tx1"/>
              </a:solidFill>
              <a:prstDash val="solid"/>
              <a:headEnd type="none" w="med" len="med"/>
              <a:tailEnd type="none" w="med" len="med"/>
            </a:ln>
          </p:spPr>
        </p:sp>
      </p:grpSp>
    </p:spTree>
    <p:custDataLst>
      <p:tags r:id="rId1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5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1" grpId="0"/>
      <p:bldP spid="11" grpId="1"/>
      <p:bldP spid="12" grpId="0"/>
      <p:bldP spid="12" grpId="1"/>
      <p:bldP spid="63527" grpId="0" animBg="1"/>
      <p:bldP spid="63527" grpId="1" animBg="1"/>
      <p:bldP spid="63528" grpId="0" animBg="1"/>
      <p:bldP spid="635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chemeClr val="accent2">
                <a:lumMod val="50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圆角矩形 4"/>
          <p:cNvSpPr/>
          <p:nvPr>
            <p:custDataLst>
              <p:tags r:id="rId2"/>
            </p:custDataLst>
          </p:nvPr>
        </p:nvSpPr>
        <p:spPr>
          <a:xfrm>
            <a:off x="379095" y="339090"/>
            <a:ext cx="220472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单元概览</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3" name="文本框 2"/>
          <p:cNvSpPr txBox="1"/>
          <p:nvPr/>
        </p:nvSpPr>
        <p:spPr>
          <a:xfrm>
            <a:off x="457835" y="2123440"/>
            <a:ext cx="4554855" cy="521970"/>
          </a:xfrm>
          <a:prstGeom prst="rect">
            <a:avLst/>
          </a:prstGeom>
          <a:solidFill>
            <a:srgbClr val="A3765A"/>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9</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讲：两宋的政治和军事</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457835" y="2980690"/>
            <a:ext cx="4450715" cy="521970"/>
          </a:xfrm>
          <a:prstGeom prst="rect">
            <a:avLst/>
          </a:prstGeom>
          <a:solidFill>
            <a:srgbClr val="A3765A"/>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10</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讲：辽宋金元的统治</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457835" y="4695190"/>
            <a:ext cx="4684395" cy="521970"/>
          </a:xfrm>
          <a:prstGeom prst="rect">
            <a:avLst/>
          </a:prstGeom>
          <a:solidFill>
            <a:srgbClr val="A3765A"/>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12</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辽宋夏金元的文化</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457835" y="3837940"/>
            <a:ext cx="5815330" cy="521970"/>
          </a:xfrm>
          <a:prstGeom prst="rect">
            <a:avLst/>
          </a:prstGeom>
          <a:solidFill>
            <a:srgbClr val="A3765A"/>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11</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讲：辽宋夏金元的经济与社会</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11" name="文本框 10"/>
          <p:cNvSpPr txBox="1"/>
          <p:nvPr/>
        </p:nvSpPr>
        <p:spPr>
          <a:xfrm>
            <a:off x="307340" y="837565"/>
            <a:ext cx="11964670" cy="1124585"/>
          </a:xfrm>
          <a:prstGeom prst="rect">
            <a:avLst/>
          </a:prstGeom>
          <a:noFill/>
        </p:spPr>
        <p:txBody>
          <a:bodyPr wrap="square" rtlCol="0" anchor="t">
            <a:spAutoFit/>
          </a:bodyPr>
          <a:lstStyle/>
          <a:p>
            <a:pPr hangingPunct="0">
              <a:lnSpc>
                <a:spcPct val="120000"/>
              </a:lnSpc>
            </a:pPr>
            <a:r>
              <a:rPr lang="zh-CN" altLang="zh-CN" sz="2800" b="1" spc="150" dirty="0">
                <a:solidFill>
                  <a:srgbClr val="C00000"/>
                </a:solidFill>
                <a:latin typeface="华文中宋" panose="02010600040101010101" charset="-122"/>
                <a:ea typeface="华文中宋" panose="02010600040101010101" charset="-122"/>
                <a:cs typeface="华文中宋" panose="02010600040101010101" charset="-122"/>
                <a:sym typeface="+mn-ea"/>
              </a:rPr>
              <a:t>辽宋夏金元时期</a:t>
            </a:r>
            <a:r>
              <a:rPr lang="zh-CN"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en-US"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mn-ea"/>
              </a:rPr>
              <a:t>916</a:t>
            </a:r>
            <a:r>
              <a:rPr lang="zh-CN"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en-US"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mn-ea"/>
              </a:rPr>
              <a:t>1368</a:t>
            </a:r>
            <a:r>
              <a:rPr lang="zh-CN"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mn-ea"/>
              </a:rPr>
              <a:t>年）</a:t>
            </a:r>
            <a:r>
              <a:rPr lang="zh-CN"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_⨹_12_335f3"/>
              </a:rPr>
              <a:t>是中国历史上由大分裂走向</a:t>
            </a:r>
            <a:r>
              <a:rPr lang="zh-CN"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mn-ea"/>
              </a:rPr>
              <a:t>大统一的时代，</a:t>
            </a:r>
            <a:r>
              <a:rPr lang="zh-CN"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_⨹_21_bac92"/>
              </a:rPr>
              <a:t>也是民族交融进一步加强和封建经济文化高度发</a:t>
            </a:r>
            <a:r>
              <a:rPr lang="zh-CN"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mn-ea"/>
              </a:rPr>
              <a:t>展的时期。</a:t>
            </a:r>
            <a:endParaRPr lang="zh-CN" altLang="zh-CN" sz="2800" spc="150" dirty="0">
              <a:solidFill>
                <a:srgbClr val="000000"/>
              </a:solidFill>
              <a:latin typeface="华文中宋" panose="02010600040101010101" charset="-122"/>
              <a:ea typeface="华文中宋" panose="02010600040101010101" charset="-122"/>
              <a:cs typeface="华文中宋" panose="02010600040101010101" charset="-122"/>
              <a:sym typeface="+mn-ea"/>
            </a:endParaRPr>
          </a:p>
        </p:txBody>
      </p:sp>
      <p:pic>
        <p:nvPicPr>
          <p:cNvPr id="105" name="图片 104"/>
          <p:cNvPicPr/>
          <p:nvPr/>
        </p:nvPicPr>
        <p:blipFill>
          <a:blip r:embed="rId3">
            <a:alphaModFix amt="74000"/>
          </a:blip>
          <a:stretch>
            <a:fillRect/>
          </a:stretch>
        </p:blipFill>
        <p:spPr>
          <a:xfrm>
            <a:off x="5455920" y="1979930"/>
            <a:ext cx="6310630" cy="4637405"/>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8" grpId="0" animBg="1"/>
      <p:bldP spid="8" grpId="1" animBg="1"/>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7810" y="3341370"/>
            <a:ext cx="11685905" cy="1641475"/>
          </a:xfrm>
          <a:prstGeom prst="rect">
            <a:avLst/>
          </a:prstGeom>
          <a:noFill/>
        </p:spPr>
        <p:txBody>
          <a:bodyPr wrap="square" rtlCol="0" anchor="t">
            <a:spAutoFit/>
          </a:bodyPr>
          <a:lstStyle/>
          <a:p>
            <a:pPr>
              <a:lnSpc>
                <a:spcPct val="12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北宋实行</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募兵制</a:t>
            </a:r>
            <a:r>
              <a:rPr lang="zh-CN" altLang="en-US" sz="2800">
                <a:latin typeface="华文中宋" panose="02010600040101010101" charset="-122"/>
                <a:ea typeface="华文中宋" panose="02010600040101010101" charset="-122"/>
                <a:cs typeface="华文中宋" panose="02010600040101010101" charset="-122"/>
                <a:sym typeface="+mn-ea"/>
              </a:rPr>
              <a:t>，招募对象多为</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灾荒饥民</a:t>
            </a:r>
            <a:r>
              <a:rPr lang="zh-CN" altLang="en-US" sz="2800">
                <a:latin typeface="华文中宋" panose="02010600040101010101" charset="-122"/>
                <a:ea typeface="华文中宋" panose="02010600040101010101" charset="-122"/>
                <a:cs typeface="华文中宋" panose="02010600040101010101" charset="-122"/>
                <a:sym typeface="+mn-ea"/>
              </a:rPr>
              <a:t>，并实行灾年招募饥民为兵的养兵制度。此外，还鼓励营伍子弟接替父兄当兵，或以罪犯充军，兵源缺乏时，也抓民为军。一经应募，</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终身为伍</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3" name="圆角矩形 2"/>
          <p:cNvSpPr/>
          <p:nvPr>
            <p:custDataLst>
              <p:tags r:id="rId2"/>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3"/>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8" name="文本框 7"/>
          <p:cNvSpPr txBox="1"/>
          <p:nvPr/>
        </p:nvSpPr>
        <p:spPr>
          <a:xfrm>
            <a:off x="379730" y="1476375"/>
            <a:ext cx="3933825" cy="508635"/>
          </a:xfrm>
          <a:prstGeom prst="rect">
            <a:avLst/>
          </a:prstGeom>
          <a:solidFill>
            <a:srgbClr val="A28961"/>
          </a:solidFill>
          <a:ln w="12700" cmpd="sng">
            <a:noFill/>
            <a:prstDash val="solid"/>
          </a:ln>
          <a:effectLst>
            <a:outerShdw blurRad="50800" dist="38100" dir="2700000" algn="tl" rotWithShape="0">
              <a:prstClr val="black">
                <a:alpha val="40000"/>
              </a:prstClr>
            </a:outerShdw>
          </a:effectLst>
        </p:spPr>
        <p:txBody>
          <a:bodyPr wrap="square" rtlCol="0" anchor="t">
            <a:noAutofit/>
          </a:bodyPr>
          <a:lstStyle/>
          <a:p>
            <a:pPr algn="l">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知识拓展：宋代募兵制</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4" name="文本框 3"/>
          <p:cNvSpPr txBox="1"/>
          <p:nvPr/>
        </p:nvSpPr>
        <p:spPr>
          <a:xfrm>
            <a:off x="379730" y="2070735"/>
            <a:ext cx="11478895" cy="1353185"/>
          </a:xfrm>
          <a:prstGeom prst="rect">
            <a:avLst/>
          </a:prstGeom>
          <a:noFill/>
        </p:spPr>
        <p:txBody>
          <a:bodyPr wrap="square" rtlCol="0" anchor="t">
            <a:spAutoFit/>
          </a:bodyPr>
          <a:lstStyle/>
          <a:p>
            <a:pPr indent="0" fontAlgn="auto">
              <a:lnSpc>
                <a:spcPts val="3280"/>
              </a:lnSpc>
            </a:pPr>
            <a:r>
              <a:rPr lang="zh-CN" altLang="en-US" sz="2800">
                <a:latin typeface="楷体" panose="02010609060101010101" pitchFamily="30" charset="-122"/>
                <a:ea typeface="楷体" panose="02010609060101010101" pitchFamily="30" charset="-122"/>
                <a:cs typeface="楷体" panose="02010609060101010101" pitchFamily="30" charset="-122"/>
                <a:sym typeface="+mn-ea"/>
              </a:rPr>
              <a:t>材料：“不收为兵，则恐为盗”，“饥岁莫急于防民之盗，而防盗莫先于募民为兵”。</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 </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“天下之所以困，本于兵”，“天下六分之物，五分养兵。”</a:t>
            </a:r>
            <a:endParaRPr lang="zh-CN" altLang="en-US" sz="2800">
              <a:latin typeface="楷体" panose="02010609060101010101" pitchFamily="30" charset="-122"/>
              <a:ea typeface="楷体" panose="02010609060101010101" pitchFamily="30" charset="-122"/>
              <a:cs typeface="楷体" panose="02010609060101010101" pitchFamily="30" charset="-122"/>
              <a:sym typeface="+mn-ea"/>
            </a:endParaRPr>
          </a:p>
        </p:txBody>
      </p:sp>
      <p:sp>
        <p:nvSpPr>
          <p:cNvPr id="6" name="文本框 5"/>
          <p:cNvSpPr txBox="1"/>
          <p:nvPr/>
        </p:nvSpPr>
        <p:spPr>
          <a:xfrm>
            <a:off x="257810" y="4982845"/>
            <a:ext cx="11601450" cy="1038860"/>
          </a:xfrm>
          <a:prstGeom prst="rect">
            <a:avLst/>
          </a:prstGeom>
          <a:noFill/>
        </p:spPr>
        <p:txBody>
          <a:bodyPr wrap="square" rtlCol="0" anchor="t">
            <a:spAutoFit/>
          </a:bodyPr>
          <a:lstStyle/>
          <a:p>
            <a:pPr indent="0" fontAlgn="auto">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①多而</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不精</a:t>
            </a:r>
            <a:r>
              <a:rPr lang="zh-CN" altLang="en-US" sz="2800">
                <a:latin typeface="华文中宋" panose="02010600040101010101" charset="-122"/>
                <a:ea typeface="华文中宋" panose="02010600040101010101" charset="-122"/>
                <a:cs typeface="华文中宋" panose="02010600040101010101" charset="-122"/>
                <a:sym typeface="+mn-ea"/>
              </a:rPr>
              <a:t>，管理混乱，训练废弛，</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素质低下</a:t>
            </a:r>
            <a:r>
              <a:rPr lang="zh-CN" altLang="en-US" sz="2800">
                <a:latin typeface="华文中宋" panose="02010600040101010101" charset="-122"/>
                <a:ea typeface="华文中宋" panose="02010600040101010101" charset="-122"/>
                <a:cs typeface="华文中宋" panose="02010600040101010101" charset="-122"/>
                <a:sym typeface="+mn-ea"/>
              </a:rPr>
              <a:t>；②军费恶性膨胀，成为财政支出的大宗，造成了北宋中期的</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冗兵</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冗费</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局面。</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257810" y="3423920"/>
            <a:ext cx="1886585"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、内容：</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257810" y="4982845"/>
            <a:ext cx="1886585"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、影响：</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graphicFrame>
        <p:nvGraphicFramePr>
          <p:cNvPr id="40" name="图表 39"/>
          <p:cNvGraphicFramePr/>
          <p:nvPr>
            <p:custDataLst>
              <p:tags r:id="rId4"/>
            </p:custDataLst>
          </p:nvPr>
        </p:nvGraphicFramePr>
        <p:xfrm>
          <a:off x="7905750" y="238760"/>
          <a:ext cx="4036695" cy="1870710"/>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、武将擅权</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341245" y="1476375"/>
            <a:ext cx="2719070"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崇文抑武</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97790" y="1998345"/>
            <a:ext cx="1012444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sym typeface="+mn-ea"/>
              </a:rPr>
              <a:t>（</a:t>
            </a:r>
            <a:r>
              <a:rPr lang="en-US" altLang="zh-CN" sz="2800">
                <a:latin typeface="华文中宋" panose="02010600040101010101" charset="-122"/>
                <a:ea typeface="华文中宋" panose="02010600040101010101" charset="-122"/>
                <a:sym typeface="+mn-ea"/>
              </a:rPr>
              <a:t>3</a:t>
            </a:r>
            <a:r>
              <a:rPr lang="zh-CN" altLang="en-US" sz="2800">
                <a:latin typeface="华文中宋" panose="02010600040101010101" charset="-122"/>
                <a:ea typeface="华文中宋" panose="02010600040101010101" charset="-122"/>
                <a:sym typeface="+mn-ea"/>
              </a:rPr>
              <a:t>）大力提倡文治，扩大科举规模，抬高文官和士人地位。</a:t>
            </a:r>
            <a:endParaRPr lang="zh-CN" altLang="en-US" sz="2800">
              <a:latin typeface="华文中宋" panose="02010600040101010101" charset="-122"/>
              <a:ea typeface="华文中宋" panose="02010600040101010101" charset="-122"/>
              <a:sym typeface="+mn-ea"/>
            </a:endParaRPr>
          </a:p>
        </p:txBody>
      </p:sp>
      <p:sp>
        <p:nvSpPr>
          <p:cNvPr id="8" name="文本框 7"/>
          <p:cNvSpPr txBox="1"/>
          <p:nvPr/>
        </p:nvSpPr>
        <p:spPr>
          <a:xfrm>
            <a:off x="379095" y="2560320"/>
            <a:ext cx="5618480" cy="508635"/>
          </a:xfrm>
          <a:prstGeom prst="rect">
            <a:avLst/>
          </a:prstGeom>
          <a:solidFill>
            <a:srgbClr val="A28961"/>
          </a:solidFill>
          <a:ln w="12700" cmpd="sng">
            <a:noFill/>
            <a:prstDash val="solid"/>
          </a:ln>
          <a:effectLst>
            <a:outerShdw blurRad="50800" dist="38100" dir="2700000" algn="tl" rotWithShape="0">
              <a:prstClr val="black">
                <a:alpha val="40000"/>
              </a:prstClr>
            </a:outerShdw>
          </a:effectLst>
        </p:spPr>
        <p:txBody>
          <a:bodyPr wrap="square" rtlCol="0" anchor="t">
            <a:noAutofit/>
          </a:bodyPr>
          <a:lstStyle/>
          <a:p>
            <a:pPr algn="l">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知识回顾：宋代科举制的发展完善</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18" name="文本框 17"/>
          <p:cNvSpPr txBox="1"/>
          <p:nvPr/>
        </p:nvSpPr>
        <p:spPr>
          <a:xfrm>
            <a:off x="5290820" y="3166745"/>
            <a:ext cx="6783070" cy="3192145"/>
          </a:xfrm>
          <a:prstGeom prst="rect">
            <a:avLst/>
          </a:prstGeom>
          <a:noFill/>
        </p:spPr>
        <p:txBody>
          <a:bodyPr wrap="square" rtlCol="0" anchor="t">
            <a:spAutoFit/>
          </a:bodyPr>
          <a:lstStyle/>
          <a:p>
            <a:pPr fontAlgn="auto">
              <a:lnSpc>
                <a:spcPct val="120000"/>
              </a:lnSpc>
            </a:pPr>
            <a:r>
              <a:rPr lang="zh-CN" altLang="en-US" sz="2800">
                <a:latin typeface="华文中宋" panose="02010600040101010101" charset="-122"/>
                <a:ea typeface="华文中宋" panose="02010600040101010101" charset="-122"/>
                <a:cs typeface="华文中宋" panose="02010600040101010101" charset="-122"/>
                <a:sym typeface="+mn-ea"/>
              </a:rPr>
              <a:t>①“</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取士不问家世</a:t>
            </a:r>
            <a:r>
              <a:rPr lang="zh-CN" altLang="en-US" sz="2800">
                <a:latin typeface="华文中宋" panose="02010600040101010101" charset="-122"/>
                <a:ea typeface="华文中宋" panose="02010600040101010101" charset="-122"/>
                <a:cs typeface="华文中宋" panose="02010600040101010101" charset="-122"/>
                <a:sym typeface="+mn-ea"/>
              </a:rPr>
              <a:t>”，录取</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人数大大增加</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a:p>
            <a:pPr fontAlgn="auto">
              <a:lnSpc>
                <a:spcPct val="120000"/>
              </a:lnSpc>
            </a:pPr>
            <a:r>
              <a:rPr lang="zh-CN" altLang="en-US" sz="2800">
                <a:latin typeface="华文中宋" panose="02010600040101010101" charset="-122"/>
                <a:ea typeface="华文中宋" panose="02010600040101010101" charset="-122"/>
                <a:cs typeface="华文中宋" panose="02010600040101010101" charset="-122"/>
                <a:sym typeface="+mn-ea"/>
              </a:rPr>
              <a:t>②严格考试制度，“</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锁院</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糊名</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誊录</a:t>
            </a:r>
            <a:r>
              <a:rPr lang="zh-CN" altLang="en-US" sz="2800">
                <a:latin typeface="华文中宋" panose="02010600040101010101" charset="-122"/>
                <a:ea typeface="华文中宋" panose="02010600040101010101" charset="-122"/>
                <a:cs typeface="华文中宋" panose="02010600040101010101" charset="-122"/>
                <a:sym typeface="+mn-ea"/>
              </a:rPr>
              <a:t>”等，更</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公平</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严密</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endParaRPr>
          </a:p>
          <a:p>
            <a:pPr fontAlgn="auto">
              <a:lnSpc>
                <a:spcPct val="120000"/>
              </a:lnSpc>
            </a:pPr>
            <a:r>
              <a:rPr lang="zh-CN" altLang="en-US" sz="2800">
                <a:latin typeface="华文中宋" panose="02010600040101010101" charset="-122"/>
                <a:ea typeface="华文中宋" panose="02010600040101010101" charset="-122"/>
                <a:cs typeface="华文中宋" panose="02010600040101010101" charset="-122"/>
                <a:sym typeface="+mn-ea"/>
              </a:rPr>
              <a:t>③考试程序和内容有了明显的变革。</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南北分卷制度</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殿试制度</a:t>
            </a:r>
            <a:r>
              <a:rPr lang="zh-CN" altLang="en-US" sz="2800">
                <a:latin typeface="华文中宋" panose="02010600040101010101" charset="-122"/>
                <a:ea typeface="华文中宋" panose="02010600040101010101" charset="-122"/>
                <a:cs typeface="华文中宋" panose="02010600040101010101" charset="-122"/>
                <a:sym typeface="+mn-ea"/>
              </a:rPr>
              <a:t>、以</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经义</a:t>
            </a:r>
            <a:r>
              <a:rPr lang="zh-CN" altLang="en-US" sz="2800">
                <a:latin typeface="华文中宋" panose="02010600040101010101" charset="-122"/>
                <a:ea typeface="华文中宋" panose="02010600040101010101" charset="-122"/>
                <a:cs typeface="华文中宋" panose="02010600040101010101" charset="-122"/>
                <a:sym typeface="+mn-ea"/>
              </a:rPr>
              <a:t>取代</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诗赋</a:t>
            </a:r>
            <a:r>
              <a:rPr lang="zh-CN" altLang="en-US" sz="2800">
                <a:latin typeface="华文中宋" panose="02010600040101010101" charset="-122"/>
                <a:ea typeface="华文中宋" panose="02010600040101010101" charset="-122"/>
                <a:cs typeface="华文中宋" panose="02010600040101010101" charset="-122"/>
                <a:sym typeface="+mn-ea"/>
              </a:rPr>
              <a:t>，注重</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真才实学</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19" name="文本框 18"/>
          <p:cNvSpPr txBox="1"/>
          <p:nvPr/>
        </p:nvSpPr>
        <p:spPr>
          <a:xfrm>
            <a:off x="6080125" y="6314440"/>
            <a:ext cx="541464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科举成为选拔官员的主要途径</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grpSp>
        <p:nvGrpSpPr>
          <p:cNvPr id="13" name="组合 12"/>
          <p:cNvGrpSpPr/>
          <p:nvPr/>
        </p:nvGrpSpPr>
        <p:grpSpPr>
          <a:xfrm>
            <a:off x="5535930" y="339725"/>
            <a:ext cx="6537960" cy="3089275"/>
            <a:chOff x="8718" y="535"/>
            <a:chExt cx="10296" cy="4865"/>
          </a:xfrm>
        </p:grpSpPr>
        <p:pic>
          <p:nvPicPr>
            <p:cNvPr id="102" name="图片 101"/>
            <p:cNvPicPr/>
            <p:nvPr/>
          </p:nvPicPr>
          <p:blipFill>
            <a:blip r:embed="rId3"/>
            <a:srcRect l="18287"/>
            <a:stretch>
              <a:fillRect/>
            </a:stretch>
          </p:blipFill>
          <p:spPr>
            <a:xfrm flipH="1">
              <a:off x="14750" y="535"/>
              <a:ext cx="4264" cy="4865"/>
            </a:xfrm>
            <a:prstGeom prst="rect">
              <a:avLst/>
            </a:prstGeom>
            <a:noFill/>
            <a:ln w="9525">
              <a:noFill/>
            </a:ln>
          </p:spPr>
        </p:pic>
        <p:sp>
          <p:nvSpPr>
            <p:cNvPr id="12" name="圆角矩形标注 11"/>
            <p:cNvSpPr/>
            <p:nvPr/>
          </p:nvSpPr>
          <p:spPr>
            <a:xfrm>
              <a:off x="8718" y="891"/>
              <a:ext cx="7381" cy="779"/>
            </a:xfrm>
            <a:prstGeom prst="wedgeRoundRectCallout">
              <a:avLst>
                <a:gd name="adj1" fmla="val 50351"/>
                <a:gd name="adj2" fmla="val 94113"/>
                <a:gd name="adj3" fmla="val 16667"/>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chemeClr val="tx1"/>
                  </a:solidFill>
                  <a:latin typeface="楷体" panose="02010609060101010101" pitchFamily="30" charset="-122"/>
                  <a:ea typeface="楷体" panose="02010609060101010101" pitchFamily="30" charset="-122"/>
                  <a:cs typeface="黑体" panose="02010609060101010101" charset="-122"/>
                  <a:sym typeface="+mn-ea"/>
                </a:rPr>
                <a:t>不得杀士大夫及上书言事人。</a:t>
              </a:r>
              <a:endParaRPr lang="zh-CN" altLang="en-US" sz="2800">
                <a:solidFill>
                  <a:schemeClr val="tx1"/>
                </a:solidFill>
                <a:latin typeface="楷体" panose="02010609060101010101" pitchFamily="30" charset="-122"/>
                <a:ea typeface="楷体" panose="02010609060101010101" pitchFamily="30" charset="-122"/>
                <a:cs typeface="黑体" panose="02010609060101010101" charset="-122"/>
                <a:sym typeface="+mn-ea"/>
              </a:endParaRPr>
            </a:p>
          </p:txBody>
        </p:sp>
      </p:grpSp>
      <p:pic>
        <p:nvPicPr>
          <p:cNvPr id="14" name="图片 7"/>
          <p:cNvPicPr>
            <a:picLocks noChangeAspect="1"/>
          </p:cNvPicPr>
          <p:nvPr/>
        </p:nvPicPr>
        <p:blipFill>
          <a:blip r:embed="rId4"/>
          <a:srcRect l="1144" t="11427" r="2299" b="2128"/>
          <a:stretch>
            <a:fillRect/>
          </a:stretch>
        </p:blipFill>
        <p:spPr>
          <a:xfrm>
            <a:off x="379095" y="3166745"/>
            <a:ext cx="4895850" cy="3171825"/>
          </a:xfrm>
          <a:prstGeom prst="rect">
            <a:avLst/>
          </a:prstGeom>
          <a:noFill/>
          <a:ln w="9525" cap="flat" cmpd="sng">
            <a:noFill/>
            <a:prstDash val="solid"/>
            <a:miter/>
            <a:headEnd type="none" w="med" len="med"/>
            <a:tailEnd type="none" w="med" len="med"/>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animBg="1"/>
      <p:bldP spid="8" grpId="1" animBg="1"/>
      <p:bldP spid="18" grpId="0"/>
      <p:bldP spid="18" grpId="1"/>
      <p:bldP spid="19" grpId="0" animBg="1"/>
      <p:bldP spid="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79095" y="975995"/>
            <a:ext cx="11482070" cy="977265"/>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6</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、（2018·全国</a:t>
            </a:r>
            <a:r>
              <a:rPr lang="en-US" altLang="zh-CN" sz="2400">
                <a:solidFill>
                  <a:srgbClr val="C00000"/>
                </a:solidFill>
                <a:latin typeface="黑体" panose="02010609060101010101" charset="-122"/>
                <a:ea typeface="黑体" panose="02010609060101010101" charset="-122"/>
                <a:cs typeface="黑体" panose="02010609060101010101" charset="-122"/>
                <a:sym typeface="+mn-ea"/>
              </a:rPr>
              <a:t>Ⅲ</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卷）</a:t>
            </a:r>
            <a:r>
              <a:rPr lang="zh-CN" altLang="en-US" sz="2400">
                <a:latin typeface="黑体" panose="02010609060101010101" charset="-122"/>
                <a:ea typeface="黑体" panose="02010609060101010101" charset="-122"/>
                <a:cs typeface="黑体" panose="02010609060101010101" charset="-122"/>
                <a:sym typeface="+mn-ea"/>
              </a:rPr>
              <a:t>宋代宰相祖辈任官情况表，据学者研究整理而成，反映出两宋时期（</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379095" y="1953260"/>
            <a:ext cx="4352290" cy="1824990"/>
          </a:xfrm>
          <a:prstGeom prst="rect">
            <a:avLst/>
          </a:prstGeom>
          <a:noFill/>
        </p:spPr>
        <p:txBody>
          <a:bodyPr wrap="square" rtlCol="0" anchor="t">
            <a:spAutoFit/>
          </a:bodyPr>
          <a:lstStyle/>
          <a:p>
            <a:pPr indent="0" fontAlgn="auto">
              <a:lnSpc>
                <a:spcPts val="3380"/>
              </a:lnSpc>
            </a:pPr>
            <a:r>
              <a:rPr lang="zh-CN" altLang="en-US" sz="2400">
                <a:latin typeface="黑体" panose="02010609060101010101" charset="-122"/>
                <a:ea typeface="黑体" panose="02010609060101010101" charset="-122"/>
                <a:cs typeface="黑体" panose="02010609060101010101" charset="-122"/>
                <a:sym typeface="+mn-ea"/>
              </a:rPr>
              <a:t>A．世家大族影响巨大	</a:t>
            </a:r>
            <a:endParaRPr lang="zh-CN" altLang="en-US" sz="2400">
              <a:latin typeface="黑体" panose="02010609060101010101" charset="-122"/>
              <a:ea typeface="黑体" panose="02010609060101010101" charset="-122"/>
              <a:cs typeface="黑体" panose="02010609060101010101" charset="-122"/>
            </a:endParaRPr>
          </a:p>
          <a:p>
            <a:pPr indent="0" fontAlgn="auto">
              <a:lnSpc>
                <a:spcPts val="3380"/>
              </a:lnSpc>
            </a:pPr>
            <a:r>
              <a:rPr lang="zh-CN" altLang="en-US" sz="2400">
                <a:latin typeface="黑体" panose="02010609060101010101" charset="-122"/>
                <a:ea typeface="黑体" panose="02010609060101010101" charset="-122"/>
                <a:cs typeface="黑体" panose="02010609060101010101" charset="-122"/>
                <a:sym typeface="+mn-ea"/>
              </a:rPr>
              <a:t>B．社会阶层流动加强</a:t>
            </a:r>
            <a:endParaRPr lang="zh-CN" altLang="en-US" sz="2400">
              <a:latin typeface="黑体" panose="02010609060101010101" charset="-122"/>
              <a:ea typeface="黑体" panose="02010609060101010101" charset="-122"/>
              <a:cs typeface="黑体" panose="02010609060101010101" charset="-122"/>
            </a:endParaRPr>
          </a:p>
          <a:p>
            <a:pPr indent="0" fontAlgn="auto">
              <a:lnSpc>
                <a:spcPts val="3380"/>
              </a:lnSpc>
            </a:pPr>
            <a:r>
              <a:rPr lang="zh-CN" altLang="en-US" sz="2400">
                <a:latin typeface="黑体" panose="02010609060101010101" charset="-122"/>
                <a:ea typeface="黑体" panose="02010609060101010101" charset="-122"/>
                <a:cs typeface="黑体" panose="02010609060101010101" charset="-122"/>
                <a:sym typeface="+mn-ea"/>
              </a:rPr>
              <a:t>C．宰相权力日益下降	</a:t>
            </a:r>
            <a:endParaRPr lang="zh-CN" altLang="en-US" sz="2400">
              <a:latin typeface="黑体" panose="02010609060101010101" charset="-122"/>
              <a:ea typeface="黑体" panose="02010609060101010101" charset="-122"/>
              <a:cs typeface="黑体" panose="02010609060101010101" charset="-122"/>
            </a:endParaRPr>
          </a:p>
          <a:p>
            <a:pPr indent="0" fontAlgn="auto">
              <a:lnSpc>
                <a:spcPts val="3380"/>
              </a:lnSpc>
            </a:pPr>
            <a:r>
              <a:rPr lang="zh-CN" altLang="en-US" sz="2400">
                <a:latin typeface="黑体" panose="02010609060101010101" charset="-122"/>
                <a:ea typeface="黑体" panose="02010609060101010101" charset="-122"/>
                <a:cs typeface="黑体" panose="02010609060101010101" charset="-122"/>
                <a:sym typeface="+mn-ea"/>
              </a:rPr>
              <a:t>D．科举制度功能弱化</a:t>
            </a:r>
            <a:endParaRPr lang="zh-CN" altLang="en-US" sz="2400">
              <a:latin typeface="黑体" panose="02010609060101010101" charset="-122"/>
              <a:ea typeface="黑体" panose="02010609060101010101" charset="-122"/>
              <a:cs typeface="黑体" panose="02010609060101010101" charset="-122"/>
              <a:sym typeface="+mn-ea"/>
            </a:endParaRPr>
          </a:p>
        </p:txBody>
      </p:sp>
      <p:pic>
        <p:nvPicPr>
          <p:cNvPr id="18" name="图片 17"/>
          <p:cNvPicPr>
            <a:picLocks noChangeAspect="1"/>
          </p:cNvPicPr>
          <p:nvPr>
            <p:custDataLst>
              <p:tags r:id="rId3"/>
            </p:custDataLst>
          </p:nvPr>
        </p:nvPicPr>
        <p:blipFill>
          <a:blip r:embed="rId4"/>
          <a:srcRect l="-1983" t="8742" r="13420" b="-4995"/>
          <a:stretch>
            <a:fillRect/>
          </a:stretch>
        </p:blipFill>
        <p:spPr>
          <a:xfrm>
            <a:off x="6572250" y="1520190"/>
            <a:ext cx="5288280" cy="2456815"/>
          </a:xfrm>
          <a:prstGeom prst="rect">
            <a:avLst/>
          </a:prstGeom>
        </p:spPr>
      </p:pic>
      <p:sp>
        <p:nvSpPr>
          <p:cNvPr id="7" name="文本框 6"/>
          <p:cNvSpPr txBox="1"/>
          <p:nvPr/>
        </p:nvSpPr>
        <p:spPr>
          <a:xfrm>
            <a:off x="4731385" y="1767205"/>
            <a:ext cx="883285" cy="1568450"/>
          </a:xfrm>
          <a:prstGeom prst="rect">
            <a:avLst/>
          </a:prstGeom>
          <a:noFill/>
        </p:spPr>
        <p:txBody>
          <a:bodyPr wrap="square" rtlCol="0">
            <a:spAutoFit/>
          </a:bodyPr>
          <a:lstStyle/>
          <a:p>
            <a:r>
              <a:rPr lang="en-US" altLang="zh-CN" sz="9600" b="1">
                <a:solidFill>
                  <a:srgbClr val="C00000"/>
                </a:solidFill>
              </a:rPr>
              <a:t>B</a:t>
            </a:r>
            <a:endParaRPr lang="en-US" altLang="zh-CN" sz="9600" b="1">
              <a:solidFill>
                <a:srgbClr val="C00000"/>
              </a:solidFill>
            </a:endParaRPr>
          </a:p>
        </p:txBody>
      </p:sp>
      <p:sp>
        <p:nvSpPr>
          <p:cNvPr id="5" name="文本框 4"/>
          <p:cNvSpPr txBox="1"/>
          <p:nvPr/>
        </p:nvSpPr>
        <p:spPr>
          <a:xfrm>
            <a:off x="379095" y="3778250"/>
            <a:ext cx="11562715" cy="2258695"/>
          </a:xfrm>
          <a:prstGeom prst="rect">
            <a:avLst/>
          </a:prstGeom>
          <a:noFill/>
        </p:spPr>
        <p:txBody>
          <a:bodyPr wrap="square" rtlCol="0" anchor="t">
            <a:spAutoFit/>
          </a:bodyPr>
          <a:lstStyle/>
          <a:p>
            <a:pPr indent="0" fontAlgn="auto">
              <a:lnSpc>
                <a:spcPts val="338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7</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、（2020·全国Ⅱ卷）</a:t>
            </a:r>
            <a:r>
              <a:rPr lang="zh-CN" altLang="en-US" sz="2400">
                <a:latin typeface="黑体" panose="02010609060101010101" charset="-122"/>
                <a:ea typeface="黑体" panose="02010609060101010101" charset="-122"/>
                <a:cs typeface="黑体" panose="02010609060101010101" charset="-122"/>
                <a:sym typeface="+mn-ea"/>
              </a:rPr>
              <a:t>宋太祖开宝六年（973年）省试后，主考官李昉徇私录取“材质最陋”的同乡武济川一事被告发，太祖在讲武殿出题重试，殿试遂成常制。经此事后，宋代科举（</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endParaRPr>
          </a:p>
          <a:p>
            <a:pPr indent="0" fontAlgn="auto">
              <a:lnSpc>
                <a:spcPts val="3380"/>
              </a:lnSpc>
            </a:pPr>
            <a:r>
              <a:rPr lang="zh-CN" altLang="en-US" sz="2400">
                <a:latin typeface="黑体" panose="02010609060101010101" charset="-122"/>
                <a:ea typeface="黑体" panose="02010609060101010101" charset="-122"/>
                <a:cs typeface="黑体" panose="02010609060101010101" charset="-122"/>
                <a:sym typeface="+mn-ea"/>
              </a:rPr>
              <a:t>A．否定了世家大族特权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B．确立了省试考试权威</a:t>
            </a:r>
            <a:endParaRPr lang="zh-CN" altLang="en-US" sz="2400">
              <a:latin typeface="黑体" panose="02010609060101010101" charset="-122"/>
              <a:ea typeface="黑体" panose="02010609060101010101" charset="-122"/>
              <a:cs typeface="黑体" panose="02010609060101010101" charset="-122"/>
            </a:endParaRPr>
          </a:p>
          <a:p>
            <a:pPr indent="0" fontAlgn="auto">
              <a:lnSpc>
                <a:spcPts val="3380"/>
              </a:lnSpc>
            </a:pPr>
            <a:r>
              <a:rPr lang="zh-CN" altLang="en-US" sz="2400">
                <a:latin typeface="黑体" panose="02010609060101010101" charset="-122"/>
                <a:ea typeface="黑体" panose="02010609060101010101" charset="-122"/>
                <a:cs typeface="黑体" panose="02010609060101010101" charset="-122"/>
                <a:sym typeface="+mn-ea"/>
              </a:rPr>
              <a:t>C．完善了考试录取程序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D．提高了人才选拔标准</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10264775" y="4768850"/>
            <a:ext cx="883285"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9730" y="2654935"/>
            <a:ext cx="11730355" cy="1038860"/>
          </a:xfrm>
          <a:prstGeom prst="rect">
            <a:avLst/>
          </a:prstGeom>
          <a:noFill/>
        </p:spPr>
        <p:txBody>
          <a:bodyPr wrap="square" rtlCol="0" anchor="t">
            <a:spAutoFit/>
          </a:bodyPr>
          <a:lstStyle/>
          <a:p>
            <a:pPr indent="0" algn="l">
              <a:lnSpc>
                <a:spcPct val="110000"/>
              </a:lnSpc>
              <a:buNone/>
            </a:pPr>
            <a:r>
              <a:rPr lang="en-US" altLang="zh-CN" sz="2800">
                <a:solidFill>
                  <a:srgbClr val="000000"/>
                </a:solidFill>
                <a:latin typeface="楷体" panose="02010609060101010101" pitchFamily="30" charset="-122"/>
                <a:ea typeface="楷体" panose="02010609060101010101" pitchFamily="30" charset="-122"/>
                <a:cs typeface="楷体" panose="02010609060101010101" pitchFamily="30" charset="-122"/>
                <a:sym typeface="+mn-ea"/>
              </a:rPr>
              <a:t>        </a:t>
            </a:r>
            <a:r>
              <a:rPr lang="zh-CN" sz="2800">
                <a:solidFill>
                  <a:srgbClr val="000000"/>
                </a:solidFill>
                <a:latin typeface="华文中宋" panose="02010600040101010101" charset="-122"/>
                <a:ea typeface="华文中宋" panose="02010600040101010101" charset="-122"/>
                <a:cs typeface="华文中宋" panose="02010600040101010101" charset="-122"/>
                <a:sym typeface="+mn-ea"/>
              </a:rPr>
              <a:t>宋朝官僚政治已经相当完备、成熟，形成</a:t>
            </a:r>
            <a:r>
              <a:rPr lang="zh-CN" altLang="en-US" sz="2800" smtClean="0">
                <a:latin typeface="华文中宋" panose="02010600040101010101" charset="-122"/>
                <a:ea typeface="华文中宋" panose="02010600040101010101" charset="-122"/>
                <a:cs typeface="微软雅黑" panose="020B0503020204020204" charset="-122"/>
                <a:sym typeface="+mn-ea"/>
              </a:rPr>
              <a:t>以文官为主的政治格局，形成了</a:t>
            </a:r>
            <a:r>
              <a:rPr lang="zh-CN" altLang="en-US" sz="2800" smtClean="0">
                <a:solidFill>
                  <a:srgbClr val="C00000"/>
                </a:solidFill>
                <a:latin typeface="华文中宋" panose="02010600040101010101" charset="-122"/>
                <a:ea typeface="华文中宋" panose="02010600040101010101" charset="-122"/>
                <a:cs typeface="微软雅黑" panose="020B0503020204020204" charset="-122"/>
                <a:sym typeface="+mn-ea"/>
              </a:rPr>
              <a:t>皇帝与士大夫共治天下</a:t>
            </a:r>
            <a:r>
              <a:rPr lang="zh-CN" altLang="en-US" sz="2800" smtClean="0">
                <a:latin typeface="华文中宋" panose="02010600040101010101" charset="-122"/>
                <a:ea typeface="华文中宋" panose="02010600040101010101" charset="-122"/>
                <a:cs typeface="微软雅黑" panose="020B0503020204020204" charset="-122"/>
                <a:sym typeface="+mn-ea"/>
              </a:rPr>
              <a:t>的政治模式。</a:t>
            </a:r>
            <a:endPar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endParaRPr>
          </a:p>
        </p:txBody>
      </p:sp>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8" name="文本框 7"/>
          <p:cNvSpPr txBox="1"/>
          <p:nvPr/>
        </p:nvSpPr>
        <p:spPr>
          <a:xfrm>
            <a:off x="379730" y="2072005"/>
            <a:ext cx="6689090" cy="508635"/>
          </a:xfrm>
          <a:prstGeom prst="rect">
            <a:avLst/>
          </a:prstGeom>
          <a:solidFill>
            <a:srgbClr val="A28961"/>
          </a:solidFill>
          <a:ln w="12700" cmpd="sng">
            <a:noFill/>
            <a:prstDash val="solid"/>
          </a:ln>
          <a:effectLst>
            <a:outerShdw blurRad="50800" dist="38100" dir="2700000" algn="tl" rotWithShape="0">
              <a:prstClr val="black">
                <a:alpha val="40000"/>
              </a:prstClr>
            </a:outerShdw>
          </a:effectLst>
        </p:spPr>
        <p:txBody>
          <a:bodyPr wrap="square" rtlCol="0" anchor="t">
            <a:noAutofit/>
          </a:bodyPr>
          <a:lstStyle/>
          <a:p>
            <a:pPr algn="l">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知识补充：宋代的文官政治（士大夫政治）</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、武将擅权</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341245" y="1476375"/>
            <a:ext cx="2719070"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崇文抑武</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257175" y="4133850"/>
            <a:ext cx="11685270" cy="2158365"/>
          </a:xfrm>
          <a:prstGeom prst="rect">
            <a:avLst/>
          </a:prstGeom>
          <a:noFill/>
        </p:spPr>
        <p:txBody>
          <a:bodyPr wrap="square" rtlCol="0" anchor="t">
            <a:spAutoFit/>
          </a:bodyPr>
          <a:lstStyle/>
          <a:p>
            <a:pPr algn="l">
              <a:lnSpc>
                <a:spcPct val="120000"/>
              </a:lnSpc>
              <a:buClrTx/>
              <a:buSzTx/>
              <a:buFontTx/>
              <a:buNone/>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①</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科举制</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完善</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lnSpc>
                <a:spcPct val="120000"/>
              </a:lnSpc>
              <a:buClrTx/>
              <a:buSzTx/>
              <a:buFontTx/>
              <a:buNone/>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②</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人事管理制度</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更加</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复杂、严密</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官、职、差遣的分离）</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lnSpc>
                <a:spcPct val="120000"/>
              </a:lnSpc>
              <a:buClrTx/>
              <a:buSzTx/>
              <a:buFontTx/>
              <a:buNone/>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③宗室、外戚、宦官等</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受到抑制</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lnSpc>
                <a:spcPct val="120000"/>
              </a:lnSpc>
              <a:buClrTx/>
              <a:buSzTx/>
              <a:buFontTx/>
              <a:buNone/>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④士大夫集团与皇帝形成相对合理的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制衡关系</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经筵讲学、台谏合一</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pic>
        <p:nvPicPr>
          <p:cNvPr id="58374" name="Picture 6"/>
          <p:cNvPicPr>
            <a:picLocks noChangeAspect="1" noChangeArrowheads="1"/>
          </p:cNvPicPr>
          <p:nvPr>
            <p:custDataLst>
              <p:tags r:id="rId3"/>
            </p:custDataLst>
          </p:nvPr>
        </p:nvPicPr>
        <p:blipFill>
          <a:blip r:embed="rId4">
            <a:clrChange>
              <a:clrFrom>
                <a:srgbClr val="FEFDFB"/>
              </a:clrFrom>
              <a:clrTo>
                <a:srgbClr val="FEFDFB">
                  <a:alpha val="0"/>
                </a:srgbClr>
              </a:clrTo>
            </a:clrChange>
          </a:blip>
          <a:srcRect l="7918" t="69348" r="24429"/>
          <a:stretch>
            <a:fillRect/>
          </a:stretch>
        </p:blipFill>
        <p:spPr bwMode="auto">
          <a:xfrm>
            <a:off x="7317740" y="0"/>
            <a:ext cx="4874260" cy="3035300"/>
          </a:xfrm>
          <a:prstGeom prst="rect">
            <a:avLst/>
          </a:prstGeom>
          <a:noFill/>
        </p:spPr>
      </p:pic>
      <p:sp>
        <p:nvSpPr>
          <p:cNvPr id="9" name="文本框 8"/>
          <p:cNvSpPr txBox="1"/>
          <p:nvPr/>
        </p:nvSpPr>
        <p:spPr>
          <a:xfrm>
            <a:off x="257810" y="2654935"/>
            <a:ext cx="1886585"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、含义：</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11" name="文本框 10"/>
          <p:cNvSpPr txBox="1"/>
          <p:nvPr/>
        </p:nvSpPr>
        <p:spPr>
          <a:xfrm>
            <a:off x="257810" y="3693795"/>
            <a:ext cx="1792605"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、表现：</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12" name="文本框 11"/>
          <p:cNvSpPr txBox="1"/>
          <p:nvPr/>
        </p:nvSpPr>
        <p:spPr>
          <a:xfrm>
            <a:off x="7103745" y="3263265"/>
            <a:ext cx="4756785" cy="1383665"/>
          </a:xfrm>
          <a:prstGeom prst="rect">
            <a:avLst/>
          </a:prstGeom>
          <a:solidFill>
            <a:srgbClr val="F3EDEA"/>
          </a:solidFill>
          <a:effectLst>
            <a:outerShdw blurRad="50800" dist="38100" dir="2700000" algn="tl" rotWithShape="0">
              <a:prstClr val="black">
                <a:alpha val="40000"/>
              </a:prstClr>
            </a:outerShdw>
          </a:effectLst>
        </p:spPr>
        <p:txBody>
          <a:bodyPr wrap="square" rtlCol="0" anchor="t">
            <a:spAutoFit/>
          </a:bodyPr>
          <a:lstStyle/>
          <a:p>
            <a:pPr>
              <a:lnSpc>
                <a:spcPct val="100000"/>
              </a:lnSpc>
            </a:pPr>
            <a:r>
              <a:rPr lang="zh-CN" altLang="en-US" sz="2800" b="1" smtClean="0">
                <a:solidFill>
                  <a:srgbClr val="843F0B"/>
                </a:solidFill>
                <a:latin typeface="楷体" panose="02010609060101010101" pitchFamily="30" charset="-122"/>
                <a:ea typeface="楷体" panose="02010609060101010101" pitchFamily="30" charset="-122"/>
                <a:cs typeface="楷体" panose="02010609060101010101" pitchFamily="30" charset="-122"/>
                <a:sym typeface="+mn-ea"/>
              </a:rPr>
              <a:t>“官”</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待遇级别，决定俸禄；</a:t>
            </a:r>
            <a:r>
              <a:rPr lang="zh-CN" altLang="en-US" sz="2800" b="1">
                <a:solidFill>
                  <a:srgbClr val="843F0B"/>
                </a:solidFill>
                <a:latin typeface="楷体" panose="02010609060101010101" pitchFamily="30" charset="-122"/>
                <a:ea typeface="楷体" panose="02010609060101010101" pitchFamily="30" charset="-122"/>
                <a:cs typeface="楷体" panose="02010609060101010101" pitchFamily="30" charset="-122"/>
                <a:sym typeface="+mn-ea"/>
              </a:rPr>
              <a:t>“职”</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文臣虚衔，彰显地位；</a:t>
            </a:r>
            <a:r>
              <a:rPr lang="zh-CN" altLang="en-US" sz="2800" b="1">
                <a:solidFill>
                  <a:srgbClr val="843F0B"/>
                </a:solidFill>
                <a:latin typeface="楷体" panose="02010609060101010101" pitchFamily="30" charset="-122"/>
                <a:ea typeface="楷体" panose="02010609060101010101" pitchFamily="30" charset="-122"/>
                <a:cs typeface="楷体" panose="02010609060101010101" pitchFamily="30" charset="-122"/>
                <a:sym typeface="+mn-ea"/>
              </a:rPr>
              <a:t>“差遣”</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实际担任职务</a:t>
            </a:r>
            <a:r>
              <a:rPr lang="zh-CN" altLang="en-US" sz="2800" smtClean="0">
                <a:latin typeface="楷体" panose="02010609060101010101" pitchFamily="30" charset="-122"/>
                <a:ea typeface="楷体" panose="02010609060101010101" pitchFamily="30" charset="-122"/>
                <a:cs typeface="楷体" panose="02010609060101010101" pitchFamily="30" charset="-122"/>
                <a:sym typeface="+mn-ea"/>
              </a:rPr>
              <a:t>。</a:t>
            </a:r>
            <a:endParaRPr lang="zh-CN" altLang="en-US" sz="2800" smtClean="0">
              <a:latin typeface="楷体" panose="02010609060101010101" pitchFamily="30" charset="-122"/>
              <a:ea typeface="楷体" panose="02010609060101010101" pitchFamily="30" charset="-122"/>
              <a:cs typeface="楷体" panose="02010609060101010101" pitchFamily="30" charset="-122"/>
              <a:sym typeface="+mn-ea"/>
            </a:endParaRPr>
          </a:p>
        </p:txBody>
      </p:sp>
      <p:sp>
        <p:nvSpPr>
          <p:cNvPr id="13" name="文本框 12"/>
          <p:cNvSpPr txBox="1"/>
          <p:nvPr/>
        </p:nvSpPr>
        <p:spPr>
          <a:xfrm>
            <a:off x="5997575" y="5269230"/>
            <a:ext cx="5944870" cy="478155"/>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中央或地方官员，均由皇帝差遣担任</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animBg="1"/>
      <p:bldP spid="8" grpId="1" animBg="1"/>
      <p:bldP spid="7" grpId="0"/>
      <p:bldP spid="7" grpId="1"/>
      <p:bldP spid="9" grpId="0"/>
      <p:bldP spid="9" grpId="1"/>
      <p:bldP spid="11" grpId="0"/>
      <p:bldP spid="11" grpId="1"/>
      <p:bldP spid="12" grpId="0" animBg="1"/>
      <p:bldP spid="12" grpId="1" animBg="1"/>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、武将擅权</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341245" y="1476375"/>
            <a:ext cx="2719070"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崇文抑武</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379730" y="2072005"/>
            <a:ext cx="6689090" cy="508635"/>
          </a:xfrm>
          <a:prstGeom prst="rect">
            <a:avLst/>
          </a:prstGeom>
          <a:solidFill>
            <a:srgbClr val="A28961"/>
          </a:solidFill>
          <a:ln w="12700" cmpd="sng">
            <a:noFill/>
            <a:prstDash val="solid"/>
          </a:ln>
          <a:effectLst>
            <a:outerShdw blurRad="50800" dist="38100" dir="2700000" algn="tl" rotWithShape="0">
              <a:prstClr val="black">
                <a:alpha val="40000"/>
              </a:prstClr>
            </a:outerShdw>
          </a:effectLst>
        </p:spPr>
        <p:txBody>
          <a:bodyPr wrap="square" rtlCol="0" anchor="t">
            <a:noAutofit/>
          </a:bodyPr>
          <a:lstStyle/>
          <a:p>
            <a:pPr algn="l">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知识补充：宋代的文官政治（士大夫政治）</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4" name="文本框 3"/>
          <p:cNvSpPr txBox="1"/>
          <p:nvPr/>
        </p:nvSpPr>
        <p:spPr>
          <a:xfrm>
            <a:off x="379730" y="2654935"/>
            <a:ext cx="11563350" cy="2158365"/>
          </a:xfrm>
          <a:prstGeom prst="rect">
            <a:avLst/>
          </a:prstGeom>
          <a:noFill/>
        </p:spPr>
        <p:txBody>
          <a:bodyPr wrap="square" rtlCol="0" anchor="t">
            <a:spAutoFit/>
          </a:bodyPr>
          <a:lstStyle/>
          <a:p>
            <a:pPr indent="0">
              <a:lnSpc>
                <a:spcPct val="120000"/>
              </a:lnSpc>
              <a:buClr>
                <a:srgbClr val="401BC0"/>
              </a:buClr>
              <a:buFont typeface="Arial" panose="020B0604020202020204" pitchFamily="34" charset="0"/>
              <a:buNone/>
            </a:pPr>
            <a:r>
              <a:rPr lang="zh-CN" sz="2800" b="1">
                <a:solidFill>
                  <a:srgbClr val="C00000"/>
                </a:solidFill>
                <a:effectLst/>
                <a:latin typeface="华文中宋" panose="02010600040101010101" charset="-122"/>
                <a:ea typeface="华文中宋" panose="02010600040101010101" charset="-122"/>
                <a:sym typeface="+mn-ea"/>
              </a:rPr>
              <a:t>积极：</a:t>
            </a:r>
            <a:r>
              <a:rPr lang="zh-CN" sz="2800">
                <a:effectLst/>
                <a:latin typeface="华文中宋" panose="02010600040101010101" charset="-122"/>
                <a:ea typeface="华文中宋" panose="02010600040101010101" charset="-122"/>
                <a:sym typeface="+mn-ea"/>
              </a:rPr>
              <a:t>①</a:t>
            </a:r>
            <a:r>
              <a:rPr lang="zh-CN" sz="2800">
                <a:solidFill>
                  <a:srgbClr val="C00000"/>
                </a:solidFill>
                <a:effectLst/>
                <a:latin typeface="华文中宋" panose="02010600040101010101" charset="-122"/>
                <a:ea typeface="华文中宋" panose="02010600040101010101" charset="-122"/>
                <a:sym typeface="+mn-ea"/>
              </a:rPr>
              <a:t>扩大了统治基础</a:t>
            </a:r>
            <a:r>
              <a:rPr lang="zh-CN" sz="2800">
                <a:effectLst/>
                <a:latin typeface="华文中宋" panose="02010600040101010101" charset="-122"/>
                <a:ea typeface="华文中宋" panose="02010600040101010101" charset="-122"/>
                <a:sym typeface="+mn-ea"/>
              </a:rPr>
              <a:t>，使传统的贵族政治与武人政治基本退出历史舞台；②加强了</a:t>
            </a:r>
            <a:r>
              <a:rPr lang="zh-CN" sz="2800">
                <a:solidFill>
                  <a:srgbClr val="C00000"/>
                </a:solidFill>
                <a:effectLst/>
                <a:latin typeface="华文中宋" panose="02010600040101010101" charset="-122"/>
                <a:ea typeface="华文中宋" panose="02010600040101010101" charset="-122"/>
                <a:sym typeface="+mn-ea"/>
              </a:rPr>
              <a:t>专制主义中央集权</a:t>
            </a:r>
            <a:r>
              <a:rPr lang="zh-CN" sz="2800">
                <a:effectLst/>
                <a:latin typeface="华文中宋" panose="02010600040101010101" charset="-122"/>
                <a:ea typeface="华文中宋" panose="02010600040101010101" charset="-122"/>
                <a:sym typeface="+mn-ea"/>
              </a:rPr>
              <a:t>；③提高了官僚集团的</a:t>
            </a:r>
            <a:r>
              <a:rPr lang="zh-CN" sz="2800">
                <a:solidFill>
                  <a:srgbClr val="C00000"/>
                </a:solidFill>
                <a:effectLst/>
                <a:latin typeface="华文中宋" panose="02010600040101010101" charset="-122"/>
                <a:ea typeface="华文中宋" panose="02010600040101010101" charset="-122"/>
                <a:sym typeface="+mn-ea"/>
              </a:rPr>
              <a:t>整体素质</a:t>
            </a:r>
            <a:r>
              <a:rPr lang="zh-CN" sz="2800">
                <a:effectLst/>
                <a:latin typeface="华文中宋" panose="02010600040101010101" charset="-122"/>
                <a:ea typeface="华文中宋" panose="02010600040101010101" charset="-122"/>
                <a:sym typeface="+mn-ea"/>
              </a:rPr>
              <a:t>，培育了独树一帜的政治文化，</a:t>
            </a:r>
            <a:r>
              <a:rPr lang="zh-CN" altLang="zh-CN" sz="2800" smtClean="0">
                <a:solidFill>
                  <a:srgbClr val="C00000"/>
                </a:solidFill>
                <a:latin typeface="华文中宋" panose="02010600040101010101" charset="-122"/>
                <a:ea typeface="华文中宋" panose="02010600040101010101" charset="-122"/>
                <a:sym typeface="+mn-ea"/>
              </a:rPr>
              <a:t>以天下为己任</a:t>
            </a:r>
            <a:r>
              <a:rPr lang="zh-CN" altLang="zh-CN" sz="2800" smtClean="0">
                <a:latin typeface="华文中宋" panose="02010600040101010101" charset="-122"/>
                <a:ea typeface="华文中宋" panose="02010600040101010101" charset="-122"/>
                <a:sym typeface="+mn-ea"/>
              </a:rPr>
              <a:t>的社会责任感</a:t>
            </a:r>
            <a:r>
              <a:rPr lang="zh-CN" sz="2800">
                <a:effectLst/>
                <a:latin typeface="华文中宋" panose="02010600040101010101" charset="-122"/>
                <a:ea typeface="华文中宋" panose="02010600040101010101" charset="-122"/>
                <a:sym typeface="+mn-ea"/>
              </a:rPr>
              <a:t>；④形成了</a:t>
            </a:r>
            <a:r>
              <a:rPr lang="zh-CN" sz="2800">
                <a:solidFill>
                  <a:srgbClr val="C00000"/>
                </a:solidFill>
                <a:effectLst/>
                <a:latin typeface="华文中宋" panose="02010600040101010101" charset="-122"/>
                <a:ea typeface="华文中宋" panose="02010600040101010101" charset="-122"/>
                <a:sym typeface="+mn-ea"/>
              </a:rPr>
              <a:t>重视文化</a:t>
            </a:r>
            <a:r>
              <a:rPr lang="zh-CN" sz="2800">
                <a:effectLst/>
                <a:latin typeface="华文中宋" panose="02010600040101010101" charset="-122"/>
                <a:ea typeface="华文中宋" panose="02010600040101010101" charset="-122"/>
                <a:sym typeface="+mn-ea"/>
              </a:rPr>
              <a:t>的社会风尚，促文教发展。</a:t>
            </a:r>
            <a:endParaRPr lang="zh-CN" altLang="en-US" sz="2800">
              <a:effectLst/>
              <a:latin typeface="华文中宋" panose="02010600040101010101" charset="-122"/>
              <a:ea typeface="华文中宋" panose="02010600040101010101" charset="-122"/>
              <a:sym typeface="+mn-ea"/>
            </a:endParaRPr>
          </a:p>
        </p:txBody>
      </p:sp>
      <p:sp>
        <p:nvSpPr>
          <p:cNvPr id="7" name="文本框 6"/>
          <p:cNvSpPr txBox="1"/>
          <p:nvPr/>
        </p:nvSpPr>
        <p:spPr>
          <a:xfrm>
            <a:off x="379095" y="4813300"/>
            <a:ext cx="11812270" cy="1124585"/>
          </a:xfrm>
          <a:prstGeom prst="rect">
            <a:avLst/>
          </a:prstGeom>
          <a:noFill/>
        </p:spPr>
        <p:txBody>
          <a:bodyPr wrap="square" rtlCol="0" anchor="t">
            <a:spAutoFit/>
          </a:bodyPr>
          <a:lstStyle/>
          <a:p>
            <a:pPr indent="0" algn="l">
              <a:lnSpc>
                <a:spcPct val="120000"/>
              </a:lnSpc>
              <a:buClr>
                <a:srgbClr val="ED7D31"/>
              </a:buClr>
              <a:buSzTx/>
              <a:buFont typeface="Arial" panose="020B0604020202020204" pitchFamily="34" charset="0"/>
              <a:buNone/>
            </a:pPr>
            <a:r>
              <a:rPr lang="zh-CN" sz="2800" b="1">
                <a:solidFill>
                  <a:srgbClr val="6D4734"/>
                </a:solidFill>
                <a:effectLst/>
                <a:latin typeface="华文中宋" panose="02010600040101010101" charset="-122"/>
                <a:ea typeface="华文中宋" panose="02010600040101010101" charset="-122"/>
                <a:sym typeface="+mn-ea"/>
              </a:rPr>
              <a:t>消极：</a:t>
            </a:r>
            <a:r>
              <a:rPr lang="zh-CN" sz="2800">
                <a:effectLst/>
                <a:latin typeface="华文中宋" panose="02010600040101010101" charset="-122"/>
                <a:ea typeface="华文中宋" panose="02010600040101010101" charset="-122"/>
                <a:sym typeface="+mn-ea"/>
              </a:rPr>
              <a:t>①政出多门，</a:t>
            </a:r>
            <a:r>
              <a:rPr lang="zh-CN" sz="2800">
                <a:solidFill>
                  <a:srgbClr val="C00000"/>
                </a:solidFill>
                <a:effectLst/>
                <a:latin typeface="华文中宋" panose="02010600040101010101" charset="-122"/>
                <a:ea typeface="华文中宋" panose="02010600040101010101" charset="-122"/>
                <a:sym typeface="+mn-ea"/>
              </a:rPr>
              <a:t>效率低下</a:t>
            </a:r>
            <a:r>
              <a:rPr lang="zh-CN" sz="2800">
                <a:effectLst/>
                <a:latin typeface="华文中宋" panose="02010600040101010101" charset="-122"/>
                <a:ea typeface="华文中宋" panose="02010600040101010101" charset="-122"/>
                <a:sym typeface="+mn-ea"/>
              </a:rPr>
              <a:t>；②容易形成</a:t>
            </a:r>
            <a:r>
              <a:rPr lang="zh-CN" sz="2800">
                <a:solidFill>
                  <a:srgbClr val="C00000"/>
                </a:solidFill>
                <a:effectLst/>
                <a:latin typeface="华文中宋" panose="02010600040101010101" charset="-122"/>
                <a:ea typeface="华文中宋" panose="02010600040101010101" charset="-122"/>
                <a:sym typeface="+mn-ea"/>
              </a:rPr>
              <a:t>党争</a:t>
            </a:r>
            <a:r>
              <a:rPr lang="zh-CN" sz="2800">
                <a:effectLst/>
                <a:latin typeface="华文中宋" panose="02010600040101010101" charset="-122"/>
                <a:ea typeface="华文中宋" panose="02010600040101010101" charset="-122"/>
                <a:sym typeface="+mn-ea"/>
              </a:rPr>
              <a:t>；③</a:t>
            </a:r>
            <a:r>
              <a:rPr lang="zh-CN" sz="2800">
                <a:solidFill>
                  <a:srgbClr val="C00000"/>
                </a:solidFill>
                <a:effectLst/>
                <a:latin typeface="华文中宋" panose="02010600040101010101" charset="-122"/>
                <a:ea typeface="华文中宋" panose="02010600040101010101" charset="-122"/>
                <a:sym typeface="+mn-ea"/>
              </a:rPr>
              <a:t>冗费</a:t>
            </a:r>
            <a:r>
              <a:rPr lang="zh-CN" sz="2800">
                <a:effectLst/>
                <a:latin typeface="华文中宋" panose="02010600040101010101" charset="-122"/>
                <a:ea typeface="华文中宋" panose="02010600040101010101" charset="-122"/>
                <a:sym typeface="+mn-ea"/>
              </a:rPr>
              <a:t>增多，财政拮据；④</a:t>
            </a:r>
            <a:r>
              <a:rPr lang="zh-CN" altLang="en-US" sz="2800">
                <a:effectLst/>
                <a:latin typeface="华文中宋" panose="02010600040101010101" charset="-122"/>
                <a:ea typeface="华文中宋" panose="02010600040101010101" charset="-122"/>
                <a:sym typeface="+mn-ea"/>
              </a:rPr>
              <a:t>文臣掌兵，不熟军务，将不专兵，兵无常帅，导致</a:t>
            </a:r>
            <a:r>
              <a:rPr lang="zh-CN" altLang="en-US" sz="2800">
                <a:solidFill>
                  <a:srgbClr val="C00000"/>
                </a:solidFill>
                <a:effectLst/>
                <a:latin typeface="华文中宋" panose="02010600040101010101" charset="-122"/>
                <a:ea typeface="华文中宋" panose="02010600040101010101" charset="-122"/>
                <a:sym typeface="+mn-ea"/>
              </a:rPr>
              <a:t>军力减弱</a:t>
            </a:r>
            <a:r>
              <a:rPr lang="zh-CN" altLang="en-US" sz="2800">
                <a:effectLst/>
                <a:latin typeface="华文中宋" panose="02010600040101010101" charset="-122"/>
                <a:ea typeface="华文中宋" panose="02010600040101010101" charset="-122"/>
                <a:sym typeface="+mn-ea"/>
              </a:rPr>
              <a:t>。</a:t>
            </a:r>
            <a:endParaRPr lang="zh-CN" altLang="en-US" sz="2800">
              <a:effectLst/>
              <a:latin typeface="华文中宋" panose="02010600040101010101" charset="-122"/>
              <a:ea typeface="华文中宋" panose="02010600040101010101" charset="-122"/>
              <a:sym typeface="+mn-ea"/>
            </a:endParaRPr>
          </a:p>
        </p:txBody>
      </p:sp>
      <p:pic>
        <p:nvPicPr>
          <p:cNvPr id="69" name="http://photo-static-api.fotomore.com/creative/vcg/400/new/VCG211294262609.jpg" descr="templates\picture_hover\&amp;pky97203088547&amp;"/>
          <p:cNvPicPr>
            <a:picLocks noChangeAspect="1"/>
          </p:cNvPicPr>
          <p:nvPr/>
        </p:nvPicPr>
        <p:blipFill>
          <a:blip r:embed="rId3"/>
          <a:srcRect l="16543" t="12078" r="13373" b="9890"/>
          <a:stretch>
            <a:fillRect/>
          </a:stretch>
        </p:blipFill>
        <p:spPr>
          <a:xfrm flipH="1">
            <a:off x="9128760" y="140970"/>
            <a:ext cx="2814320" cy="273494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5" name="文本框 4"/>
          <p:cNvSpPr txBox="1"/>
          <p:nvPr/>
        </p:nvSpPr>
        <p:spPr>
          <a:xfrm>
            <a:off x="257810" y="1476375"/>
            <a:ext cx="3135630"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、武将擅权</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341245" y="1476375"/>
            <a:ext cx="2719070"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崇文抑武</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730" y="4083685"/>
            <a:ext cx="11402695" cy="1863725"/>
          </a:xfrm>
          <a:prstGeom prst="rect">
            <a:avLst/>
          </a:prstGeom>
          <a:noFill/>
        </p:spPr>
        <p:txBody>
          <a:bodyPr wrap="square" rtlCol="0" anchor="t">
            <a:spAutoFit/>
          </a:bodyPr>
          <a:lstStyle/>
          <a:p>
            <a:pPr>
              <a:lnSpc>
                <a:spcPct val="120000"/>
              </a:lnSpc>
            </a:pPr>
            <a:r>
              <a:rPr lang="en-US" altLang="zh-CN" sz="2400" smtClean="0">
                <a:latin typeface="黑体" panose="02010609060101010101" charset="-122"/>
                <a:ea typeface="黑体" panose="02010609060101010101" charset="-122"/>
                <a:cs typeface="黑体" panose="02010609060101010101" charset="-122"/>
                <a:sym typeface="+mn-ea"/>
              </a:rPr>
              <a:t>9</a:t>
            </a:r>
            <a:r>
              <a:rPr lang="zh-CN" altLang="en-US" sz="2400" smtClean="0">
                <a:latin typeface="黑体" panose="02010609060101010101" charset="-122"/>
                <a:ea typeface="黑体" panose="02010609060101010101" charset="-122"/>
                <a:cs typeface="黑体" panose="02010609060101010101" charset="-122"/>
                <a:sym typeface="+mn-ea"/>
              </a:rPr>
              <a:t>、按照宋代官制，一般官员都有“官”和“差遣”两个头衔，有的官还加有“职”的头衔。所以“任非其官”的情形很普遍。由此可见（</a:t>
            </a:r>
            <a:r>
              <a:rPr lang="en-US" altLang="zh-CN" sz="2400" smtClean="0">
                <a:latin typeface="黑体" panose="02010609060101010101" charset="-122"/>
                <a:ea typeface="黑体" panose="02010609060101010101" charset="-122"/>
                <a:cs typeface="黑体" panose="02010609060101010101" charset="-122"/>
                <a:sym typeface="+mn-ea"/>
              </a:rPr>
              <a:t>   </a:t>
            </a:r>
            <a:r>
              <a:rPr lang="zh-CN" altLang="en-US" sz="2400" smtClean="0">
                <a:latin typeface="黑体" panose="02010609060101010101" charset="-122"/>
                <a:ea typeface="黑体" panose="02010609060101010101" charset="-122"/>
                <a:cs typeface="黑体" panose="02010609060101010101" charset="-122"/>
                <a:sym typeface="+mn-ea"/>
              </a:rPr>
              <a:t>）　　</a:t>
            </a:r>
            <a:endParaRPr lang="en-US" altLang="zh-CN" sz="2400" smtClean="0">
              <a:latin typeface="黑体" panose="02010609060101010101" charset="-122"/>
              <a:ea typeface="黑体" panose="02010609060101010101" charset="-122"/>
              <a:cs typeface="黑体" panose="02010609060101010101" charset="-122"/>
            </a:endParaRPr>
          </a:p>
          <a:p>
            <a:pPr>
              <a:lnSpc>
                <a:spcPct val="120000"/>
              </a:lnSpc>
            </a:pPr>
            <a:r>
              <a:rPr lang="en-US" altLang="zh-CN" sz="2400" smtClean="0">
                <a:latin typeface="黑体" panose="02010609060101010101" charset="-122"/>
                <a:ea typeface="黑体" panose="02010609060101010101" charset="-122"/>
                <a:cs typeface="黑体" panose="02010609060101010101" charset="-122"/>
                <a:sym typeface="+mn-ea"/>
              </a:rPr>
              <a:t>A</a:t>
            </a:r>
            <a:r>
              <a:rPr lang="zh-CN" altLang="en-US" sz="2400" smtClean="0">
                <a:latin typeface="黑体" panose="02010609060101010101" charset="-122"/>
                <a:ea typeface="黑体" panose="02010609060101010101" charset="-122"/>
                <a:cs typeface="黑体" panose="02010609060101010101" charset="-122"/>
                <a:sym typeface="+mn-ea"/>
              </a:rPr>
              <a:t>．宋代官僚体系的成熟    </a:t>
            </a:r>
            <a:r>
              <a:rPr lang="en-US" altLang="zh-CN" sz="2400" smtClean="0">
                <a:latin typeface="黑体" panose="02010609060101010101" charset="-122"/>
                <a:ea typeface="黑体" panose="02010609060101010101" charset="-122"/>
                <a:cs typeface="黑体" panose="02010609060101010101" charset="-122"/>
                <a:sym typeface="+mn-ea"/>
              </a:rPr>
              <a:t>        B</a:t>
            </a:r>
            <a:r>
              <a:rPr lang="zh-CN" altLang="en-US" sz="2400" smtClean="0">
                <a:latin typeface="黑体" panose="02010609060101010101" charset="-122"/>
                <a:ea typeface="黑体" panose="02010609060101010101" charset="-122"/>
                <a:cs typeface="黑体" panose="02010609060101010101" charset="-122"/>
                <a:sym typeface="+mn-ea"/>
              </a:rPr>
              <a:t>．宋代皇权进一步强化</a:t>
            </a:r>
            <a:endParaRPr lang="zh-CN" altLang="en-US" sz="2400" smtClean="0">
              <a:latin typeface="黑体" panose="02010609060101010101" charset="-122"/>
              <a:ea typeface="黑体" panose="02010609060101010101" charset="-122"/>
              <a:cs typeface="黑体" panose="02010609060101010101" charset="-122"/>
            </a:endParaRPr>
          </a:p>
          <a:p>
            <a:pPr>
              <a:lnSpc>
                <a:spcPct val="120000"/>
              </a:lnSpc>
            </a:pPr>
            <a:r>
              <a:rPr lang="en-US" altLang="zh-CN" sz="2400" smtClean="0">
                <a:latin typeface="黑体" panose="02010609060101010101" charset="-122"/>
                <a:ea typeface="黑体" panose="02010609060101010101" charset="-122"/>
                <a:cs typeface="黑体" panose="02010609060101010101" charset="-122"/>
                <a:sym typeface="+mn-ea"/>
              </a:rPr>
              <a:t>C</a:t>
            </a:r>
            <a:r>
              <a:rPr lang="zh-CN" altLang="en-US" sz="2400" smtClean="0">
                <a:latin typeface="黑体" panose="02010609060101010101" charset="-122"/>
                <a:ea typeface="黑体" panose="02010609060101010101" charset="-122"/>
                <a:cs typeface="黑体" panose="02010609060101010101" charset="-122"/>
                <a:sym typeface="+mn-ea"/>
              </a:rPr>
              <a:t>．宋代行政效率有提高    </a:t>
            </a:r>
            <a:r>
              <a:rPr lang="en-US" altLang="zh-CN" sz="2400" smtClean="0">
                <a:latin typeface="黑体" panose="02010609060101010101" charset="-122"/>
                <a:ea typeface="黑体" panose="02010609060101010101" charset="-122"/>
                <a:cs typeface="黑体" panose="02010609060101010101" charset="-122"/>
              </a:rPr>
              <a:t>      </a:t>
            </a:r>
            <a:r>
              <a:rPr lang="en-US" altLang="zh-CN" sz="2400" smtClean="0">
                <a:latin typeface="黑体" panose="02010609060101010101" charset="-122"/>
                <a:ea typeface="黑体" panose="02010609060101010101" charset="-122"/>
                <a:cs typeface="黑体" panose="02010609060101010101" charset="-122"/>
                <a:sym typeface="+mn-ea"/>
              </a:rPr>
              <a:t>  D</a:t>
            </a:r>
            <a:r>
              <a:rPr lang="zh-CN" altLang="en-US" sz="2400" smtClean="0">
                <a:latin typeface="黑体" panose="02010609060101010101" charset="-122"/>
                <a:ea typeface="黑体" panose="02010609060101010101" charset="-122"/>
                <a:cs typeface="黑体" panose="02010609060101010101" charset="-122"/>
                <a:sym typeface="+mn-ea"/>
              </a:rPr>
              <a:t>．宋代破解了藩镇难题</a:t>
            </a:r>
            <a:endParaRPr lang="zh-CN" altLang="en-US" sz="2400" smtClean="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379095" y="1998345"/>
            <a:ext cx="11563350" cy="2009775"/>
          </a:xfrm>
          <a:prstGeom prst="rect">
            <a:avLst/>
          </a:prstGeom>
          <a:noFill/>
        </p:spPr>
        <p:txBody>
          <a:bodyPr wrap="square" rtlCol="0" anchor="t">
            <a:spAutoFit/>
          </a:bodyPr>
          <a:lstStyle/>
          <a:p>
            <a:pPr>
              <a:lnSpc>
                <a:spcPct val="130000"/>
              </a:lnSpc>
            </a:pPr>
            <a:r>
              <a:rPr lang="en-US" altLang="zh-CN" sz="2400">
                <a:latin typeface="黑体" panose="02010609060101010101" charset="-122"/>
                <a:ea typeface="黑体" panose="02010609060101010101" charset="-122"/>
                <a:cs typeface="黑体" panose="02010609060101010101" charset="-122"/>
              </a:rPr>
              <a:t>8</a:t>
            </a:r>
            <a:r>
              <a:rPr lang="zh-CN" altLang="en-US" sz="2400">
                <a:latin typeface="黑体" panose="02010609060101010101" charset="-122"/>
                <a:ea typeface="黑体" panose="02010609060101010101" charset="-122"/>
                <a:cs typeface="黑体" panose="02010609060101010101" charset="-122"/>
              </a:rPr>
              <a:t>、皇帝与“士大夫治天下”成为宋朝政治的基本特色。宋朝的御史台和谏官合一,既牵制宰相,也约束皇帝,有时还与宰相合作对抗皇帝。材料旨在说明宋朝（</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 </a:t>
            </a:r>
            <a:endParaRPr lang="zh-CN" altLang="en-US" sz="2400">
              <a:latin typeface="黑体" panose="02010609060101010101" charset="-122"/>
              <a:ea typeface="黑体" panose="02010609060101010101" charset="-122"/>
              <a:cs typeface="黑体" panose="02010609060101010101" charset="-122"/>
            </a:endParaRPr>
          </a:p>
          <a:p>
            <a:pPr>
              <a:lnSpc>
                <a:spcPct val="130000"/>
              </a:lnSpc>
            </a:pPr>
            <a:r>
              <a:rPr lang="zh-CN" altLang="en-US" sz="2400">
                <a:latin typeface="黑体" panose="02010609060101010101" charset="-122"/>
                <a:ea typeface="黑体" panose="02010609060101010101" charset="-122"/>
                <a:cs typeface="黑体" panose="02010609060101010101" charset="-122"/>
              </a:rPr>
              <a:t>A.文官政治发达</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sym typeface="+mn-ea"/>
              </a:rPr>
              <a:t>B.监察体系完备</a:t>
            </a:r>
            <a:endParaRPr lang="zh-CN" altLang="en-US" sz="2400">
              <a:latin typeface="黑体" panose="02010609060101010101" charset="-122"/>
              <a:ea typeface="黑体" panose="02010609060101010101" charset="-122"/>
              <a:cs typeface="黑体" panose="02010609060101010101" charset="-122"/>
            </a:endParaRPr>
          </a:p>
          <a:p>
            <a:pPr>
              <a:lnSpc>
                <a:spcPct val="130000"/>
              </a:lnSpc>
            </a:pPr>
            <a:r>
              <a:rPr lang="zh-CN" altLang="en-US" sz="2400">
                <a:latin typeface="黑体" panose="02010609060101010101" charset="-122"/>
                <a:ea typeface="黑体" panose="02010609060101010101" charset="-122"/>
                <a:cs typeface="黑体" panose="02010609060101010101" charset="-122"/>
              </a:rPr>
              <a:t>C.中央集权加强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D.皇权与相权冲突</a:t>
            </a:r>
            <a:endParaRPr lang="zh-CN" altLang="en-US" sz="2400">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10758170" y="2644775"/>
            <a:ext cx="883285" cy="1568450"/>
          </a:xfrm>
          <a:prstGeom prst="rect">
            <a:avLst/>
          </a:prstGeom>
          <a:noFill/>
        </p:spPr>
        <p:txBody>
          <a:bodyPr wrap="square" rtlCol="0">
            <a:spAutoFit/>
          </a:bodyPr>
          <a:lstStyle/>
          <a:p>
            <a:r>
              <a:rPr lang="en-US" altLang="zh-CN" sz="9600" b="1">
                <a:solidFill>
                  <a:srgbClr val="C00000"/>
                </a:solidFill>
              </a:rPr>
              <a:t>A</a:t>
            </a:r>
            <a:endParaRPr lang="en-US" altLang="zh-CN" sz="9600" b="1">
              <a:solidFill>
                <a:srgbClr val="C00000"/>
              </a:solidFill>
            </a:endParaRPr>
          </a:p>
        </p:txBody>
      </p:sp>
      <p:sp>
        <p:nvSpPr>
          <p:cNvPr id="9" name="文本框 8"/>
          <p:cNvSpPr txBox="1"/>
          <p:nvPr/>
        </p:nvSpPr>
        <p:spPr>
          <a:xfrm>
            <a:off x="10885170" y="4715510"/>
            <a:ext cx="883285" cy="1568450"/>
          </a:xfrm>
          <a:prstGeom prst="rect">
            <a:avLst/>
          </a:prstGeom>
          <a:noFill/>
        </p:spPr>
        <p:txBody>
          <a:bodyPr wrap="square" rtlCol="0">
            <a:spAutoFit/>
          </a:bodyPr>
          <a:lstStyle/>
          <a:p>
            <a:r>
              <a:rPr lang="en-US" altLang="zh-CN" sz="9600" b="1">
                <a:solidFill>
                  <a:srgbClr val="C00000"/>
                </a:solidFill>
              </a:rPr>
              <a:t>B</a:t>
            </a:r>
            <a:endParaRPr lang="en-US" altLang="zh-CN" sz="9600" b="1">
              <a:solidFill>
                <a:srgbClr val="C0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9" name="文本框 8"/>
          <p:cNvSpPr txBox="1"/>
          <p:nvPr/>
        </p:nvSpPr>
        <p:spPr>
          <a:xfrm>
            <a:off x="379095" y="1476375"/>
            <a:ext cx="5716270" cy="521970"/>
          </a:xfrm>
          <a:prstGeom prst="rect">
            <a:avLst/>
          </a:prstGeom>
          <a:solidFill>
            <a:srgbClr val="A28961"/>
          </a:solidFill>
          <a:effectLst>
            <a:outerShdw blurRad="50800" dist="38100" dir="2700000" algn="tl" rotWithShape="0">
              <a:prstClr val="black">
                <a:alpha val="40000"/>
              </a:prstClr>
            </a:outerShdw>
          </a:effectLst>
        </p:spPr>
        <p:txBody>
          <a:bodyPr wrap="square" rtlCol="0" anchor="t">
            <a:spAutoFit/>
          </a:bodyPr>
          <a:lstStyle/>
          <a:p>
            <a:pPr algn="just">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探究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1</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：北宋加强中央集权的特点？</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104" name="文本框 103"/>
          <p:cNvSpPr txBox="1"/>
          <p:nvPr>
            <p:custDataLst>
              <p:tags r:id="rId3"/>
            </p:custDataLst>
          </p:nvPr>
        </p:nvSpPr>
        <p:spPr>
          <a:xfrm>
            <a:off x="416560" y="2116455"/>
            <a:ext cx="3808730" cy="521970"/>
          </a:xfrm>
          <a:prstGeom prst="rect">
            <a:avLst/>
          </a:prstGeom>
          <a:solidFill>
            <a:srgbClr val="C00000"/>
          </a:solidFill>
          <a:ln w="9525">
            <a:noFill/>
          </a:ln>
          <a:effectLst>
            <a:outerShdw blurRad="50800" dist="38100" dir="2700000" algn="tl" rotWithShape="0">
              <a:prstClr val="black">
                <a:alpha val="40000"/>
              </a:prstClr>
            </a:outerShdw>
          </a:effectLst>
        </p:spPr>
        <p:txBody>
          <a:bodyPr wrap="square">
            <a:spAutoFit/>
          </a:bodyPr>
          <a:lstStyle/>
          <a:p>
            <a:pPr marL="133985" indent="-133985"/>
            <a:r>
              <a:rPr 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①</a:t>
            </a:r>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强干弱枝、守内虚外</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custDataLst>
              <p:tags r:id="rId4"/>
            </p:custDataLst>
          </p:nvPr>
        </p:nvSpPr>
        <p:spPr>
          <a:xfrm>
            <a:off x="4319270" y="2116455"/>
            <a:ext cx="3784600" cy="521970"/>
          </a:xfrm>
          <a:prstGeom prst="rect">
            <a:avLst/>
          </a:prstGeom>
          <a:solidFill>
            <a:srgbClr val="C00000"/>
          </a:solidFill>
          <a:ln w="9525">
            <a:noFill/>
          </a:ln>
          <a:effectLst>
            <a:outerShdw blurRad="50800" dist="38100" dir="2700000" algn="tl" rotWithShape="0">
              <a:prstClr val="black">
                <a:alpha val="40000"/>
              </a:prstClr>
            </a:outerShdw>
          </a:effectLst>
        </p:spPr>
        <p:txBody>
          <a:bodyPr wrap="square">
            <a:spAutoFit/>
          </a:bodyPr>
          <a:lstStyle/>
          <a:p>
            <a:pPr marL="133985" indent="-133985"/>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汉仪字酷堂义山楷W" panose="00020600040101010101" charset="-122"/>
              </a:rPr>
              <a:t>②分化事权，相互牵制</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汉仪字酷堂义山楷W" panose="00020600040101010101" charset="-122"/>
            </a:endParaRPr>
          </a:p>
        </p:txBody>
      </p:sp>
      <p:sp>
        <p:nvSpPr>
          <p:cNvPr id="5" name="文本框 4"/>
          <p:cNvSpPr txBox="1"/>
          <p:nvPr>
            <p:custDataLst>
              <p:tags r:id="rId5"/>
            </p:custDataLst>
          </p:nvPr>
        </p:nvSpPr>
        <p:spPr>
          <a:xfrm>
            <a:off x="8197850" y="2116455"/>
            <a:ext cx="3817620" cy="521970"/>
          </a:xfrm>
          <a:prstGeom prst="rect">
            <a:avLst/>
          </a:prstGeom>
          <a:solidFill>
            <a:srgbClr val="C00000"/>
          </a:solidFill>
          <a:ln w="9525">
            <a:noFill/>
          </a:ln>
          <a:effectLst>
            <a:outerShdw blurRad="50800" dist="38100" dir="2700000" algn="tl" rotWithShape="0">
              <a:prstClr val="black">
                <a:alpha val="40000"/>
              </a:prstClr>
            </a:outerShdw>
          </a:effectLst>
        </p:spPr>
        <p:txBody>
          <a:bodyPr wrap="square">
            <a:spAutoFit/>
          </a:bodyPr>
          <a:lstStyle/>
          <a:p>
            <a:pPr marL="133985" indent="-133985"/>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汉仪字酷堂义山楷W" panose="00020600040101010101" charset="-122"/>
              </a:rPr>
              <a:t>③崇文抑武，加强监督</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汉仪字酷堂义山楷W" panose="00020600040101010101" charset="-122"/>
            </a:endParaRPr>
          </a:p>
        </p:txBody>
      </p:sp>
      <p:sp>
        <p:nvSpPr>
          <p:cNvPr id="6" name="文本框 5"/>
          <p:cNvSpPr txBox="1"/>
          <p:nvPr/>
        </p:nvSpPr>
        <p:spPr>
          <a:xfrm>
            <a:off x="416560" y="2756535"/>
            <a:ext cx="7651115" cy="521970"/>
          </a:xfrm>
          <a:prstGeom prst="rect">
            <a:avLst/>
          </a:prstGeom>
          <a:solidFill>
            <a:srgbClr val="A28961"/>
          </a:solidFill>
          <a:effectLst>
            <a:outerShdw blurRad="50800" dist="38100" dir="2700000" algn="tl" rotWithShape="0">
              <a:prstClr val="black">
                <a:alpha val="40000"/>
              </a:prstClr>
            </a:outerShdw>
          </a:effectLst>
        </p:spPr>
        <p:txBody>
          <a:bodyPr wrap="square" rtlCol="0" anchor="t">
            <a:spAutoFit/>
          </a:bodyPr>
          <a:lstStyle/>
          <a:p>
            <a:pPr algn="just">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探究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2</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：你觉得北宋这种集权的做法有什么影响？</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7" name="文本框 6"/>
          <p:cNvSpPr txBox="1"/>
          <p:nvPr/>
        </p:nvSpPr>
        <p:spPr>
          <a:xfrm>
            <a:off x="416560" y="3396615"/>
            <a:ext cx="11420475" cy="1383665"/>
          </a:xfrm>
          <a:prstGeom prst="rect">
            <a:avLst/>
          </a:prstGeom>
          <a:noFill/>
          <a:ln w="12700" cmpd="sng">
            <a:solidFill>
              <a:srgbClr val="A28961"/>
            </a:solidFill>
            <a:prstDash val="solid"/>
          </a:ln>
        </p:spPr>
        <p:txBody>
          <a:bodyPr wrap="square" rtlCol="0" anchor="t">
            <a:spAutoFit/>
          </a:bodyPr>
          <a:lstStyle/>
          <a:p>
            <a:pPr algn="l" fontAlgn="auto">
              <a:lnSpc>
                <a:spcPct val="100000"/>
              </a:lnSpc>
            </a:pPr>
            <a:r>
              <a:rPr lang="zh-CN" sz="2800">
                <a:latin typeface="楷体" panose="02010609060101010101" pitchFamily="30" charset="-122"/>
                <a:ea typeface="楷体" panose="02010609060101010101" pitchFamily="30" charset="-122"/>
                <a:cs typeface="楷体" panose="02010609060101010101" pitchFamily="30" charset="-122"/>
                <a:sym typeface="+mn-ea"/>
              </a:rPr>
              <a:t>材料</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1</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a:t>
            </a:r>
            <a:r>
              <a:rPr sz="2800">
                <a:latin typeface="楷体" panose="02010609060101010101" pitchFamily="30" charset="-122"/>
                <a:ea typeface="楷体" panose="02010609060101010101" pitchFamily="30" charset="-122"/>
                <a:cs typeface="楷体" panose="02010609060101010101" pitchFamily="30" charset="-122"/>
                <a:sym typeface="+mn-ea"/>
              </a:rPr>
              <a:t>唐失其道，化内地为藩镇，内外皆坚，而人至不能自安。本朝反其弊，使</a:t>
            </a:r>
            <a:r>
              <a:rPr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内外皆柔，虽能自安，而有大不可安者。</a:t>
            </a:r>
            <a:r>
              <a:rPr lang="en-US" sz="2800">
                <a:latin typeface="楷体" panose="02010609060101010101" pitchFamily="30" charset="-122"/>
                <a:ea typeface="楷体" panose="02010609060101010101" pitchFamily="30" charset="-122"/>
                <a:cs typeface="楷体" panose="02010609060101010101" pitchFamily="30" charset="-122"/>
                <a:sym typeface="+mn-ea"/>
              </a:rPr>
              <a:t>   </a:t>
            </a:r>
            <a:endParaRPr lang="en-US" sz="2800">
              <a:latin typeface="楷体" panose="02010609060101010101" pitchFamily="30" charset="-122"/>
              <a:ea typeface="楷体" panose="02010609060101010101" pitchFamily="30" charset="-122"/>
              <a:cs typeface="楷体" panose="02010609060101010101" pitchFamily="30" charset="-122"/>
              <a:sym typeface="+mn-ea"/>
            </a:endParaRPr>
          </a:p>
          <a:p>
            <a:pPr algn="r" fontAlgn="auto">
              <a:lnSpc>
                <a:spcPct val="100000"/>
              </a:lnSpc>
            </a:pPr>
            <a:r>
              <a:rPr sz="2800">
                <a:latin typeface="楷体" panose="02010609060101010101" pitchFamily="30" charset="-122"/>
                <a:ea typeface="楷体" panose="02010609060101010101" pitchFamily="30" charset="-122"/>
                <a:cs typeface="楷体" panose="02010609060101010101" pitchFamily="30" charset="-122"/>
                <a:sym typeface="+mn-ea"/>
              </a:rPr>
              <a:t>——叶适</a:t>
            </a:r>
            <a:endParaRPr lang="zh-CN" altLang="en-US" sz="2800">
              <a:latin typeface="楷体" panose="02010609060101010101" pitchFamily="30" charset="-122"/>
              <a:ea typeface="楷体" panose="02010609060101010101" pitchFamily="30" charset="-122"/>
              <a:cs typeface="楷体" panose="02010609060101010101" pitchFamily="30" charset="-122"/>
              <a:sym typeface="+mn-ea"/>
            </a:endParaRPr>
          </a:p>
        </p:txBody>
      </p:sp>
      <p:sp>
        <p:nvSpPr>
          <p:cNvPr id="8" name="文本框 7"/>
          <p:cNvSpPr txBox="1"/>
          <p:nvPr/>
        </p:nvSpPr>
        <p:spPr>
          <a:xfrm>
            <a:off x="416560" y="4898390"/>
            <a:ext cx="11420475" cy="1383665"/>
          </a:xfrm>
          <a:prstGeom prst="rect">
            <a:avLst/>
          </a:prstGeom>
          <a:noFill/>
          <a:ln w="12700" cmpd="sng">
            <a:solidFill>
              <a:srgbClr val="A28961"/>
            </a:solidFill>
            <a:prstDash val="solid"/>
          </a:ln>
        </p:spPr>
        <p:txBody>
          <a:bodyPr wrap="square" rtlCol="0" anchor="t">
            <a:spAutoFit/>
          </a:bodyPr>
          <a:lstStyle/>
          <a:p>
            <a:pPr marL="0" marR="0" lvl="0" indent="0" algn="l"/>
            <a:r>
              <a:rPr lang="zh-CN" altLang="en-US" sz="2800">
                <a:latin typeface="楷体" panose="02010609060101010101" pitchFamily="30" charset="-122"/>
                <a:ea typeface="楷体" panose="02010609060101010101" pitchFamily="30" charset="-122"/>
                <a:cs typeface="楷体" panose="02010609060101010101" pitchFamily="30" charset="-122"/>
                <a:sym typeface="+mn-ea"/>
              </a:rPr>
              <a:t>材料：“事为之防，曲为之制”尽量预想到可能导致动乱的各种因素，对需要预防的各种隐患都制定了完善的制度，而并非考虑如何使国家机器最有效、合理的发挥作用。</a:t>
            </a:r>
            <a:endParaRPr lang="zh-CN" altLang="en-US" sz="2800">
              <a:latin typeface="楷体" panose="02010609060101010101" pitchFamily="30" charset="-122"/>
              <a:ea typeface="楷体" panose="02010609060101010101" pitchFamily="30" charset="-122"/>
              <a:cs typeface="楷体" panose="02010609060101010101" pitchFamily="30" charset="-122"/>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4" grpId="0" animBg="1"/>
      <p:bldP spid="104"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9" name="文本框 8"/>
          <p:cNvSpPr txBox="1"/>
          <p:nvPr/>
        </p:nvSpPr>
        <p:spPr>
          <a:xfrm>
            <a:off x="379095" y="1476375"/>
            <a:ext cx="5716270" cy="521970"/>
          </a:xfrm>
          <a:prstGeom prst="rect">
            <a:avLst/>
          </a:prstGeom>
          <a:solidFill>
            <a:srgbClr val="A28961"/>
          </a:solidFill>
          <a:effectLst>
            <a:outerShdw blurRad="50800" dist="38100" dir="2700000" algn="tl" rotWithShape="0">
              <a:prstClr val="black">
                <a:alpha val="40000"/>
              </a:prstClr>
            </a:outerShdw>
          </a:effectLst>
        </p:spPr>
        <p:txBody>
          <a:bodyPr wrap="square" rtlCol="0" anchor="t">
            <a:spAutoFit/>
          </a:bodyPr>
          <a:lstStyle/>
          <a:p>
            <a:pPr algn="just">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探究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1</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：北宋加强中央集权的特点？</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104" name="文本框 103"/>
          <p:cNvSpPr txBox="1"/>
          <p:nvPr>
            <p:custDataLst>
              <p:tags r:id="rId3"/>
            </p:custDataLst>
          </p:nvPr>
        </p:nvSpPr>
        <p:spPr>
          <a:xfrm>
            <a:off x="416560" y="2116455"/>
            <a:ext cx="3808730" cy="521970"/>
          </a:xfrm>
          <a:prstGeom prst="rect">
            <a:avLst/>
          </a:prstGeom>
          <a:solidFill>
            <a:srgbClr val="C00000"/>
          </a:solidFill>
          <a:ln w="9525">
            <a:noFill/>
          </a:ln>
          <a:effectLst>
            <a:outerShdw blurRad="50800" dist="38100" dir="2700000" algn="tl" rotWithShape="0">
              <a:prstClr val="black">
                <a:alpha val="40000"/>
              </a:prstClr>
            </a:outerShdw>
          </a:effectLst>
        </p:spPr>
        <p:txBody>
          <a:bodyPr wrap="square">
            <a:spAutoFit/>
          </a:bodyPr>
          <a:lstStyle/>
          <a:p>
            <a:pPr marL="133985" indent="-133985"/>
            <a:r>
              <a:rPr 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①</a:t>
            </a:r>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强干弱枝、守内虚外</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custDataLst>
              <p:tags r:id="rId4"/>
            </p:custDataLst>
          </p:nvPr>
        </p:nvSpPr>
        <p:spPr>
          <a:xfrm>
            <a:off x="4319270" y="2116455"/>
            <a:ext cx="3784600" cy="521970"/>
          </a:xfrm>
          <a:prstGeom prst="rect">
            <a:avLst/>
          </a:prstGeom>
          <a:solidFill>
            <a:srgbClr val="C00000"/>
          </a:solidFill>
          <a:ln w="9525">
            <a:noFill/>
          </a:ln>
          <a:effectLst>
            <a:outerShdw blurRad="50800" dist="38100" dir="2700000" algn="tl" rotWithShape="0">
              <a:prstClr val="black">
                <a:alpha val="40000"/>
              </a:prstClr>
            </a:outerShdw>
          </a:effectLst>
        </p:spPr>
        <p:txBody>
          <a:bodyPr wrap="square">
            <a:spAutoFit/>
          </a:bodyPr>
          <a:lstStyle/>
          <a:p>
            <a:pPr marL="133985" indent="-133985"/>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汉仪字酷堂义山楷W" panose="00020600040101010101" charset="-122"/>
              </a:rPr>
              <a:t>②分化事权，相互牵制</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汉仪字酷堂义山楷W" panose="00020600040101010101" charset="-122"/>
            </a:endParaRPr>
          </a:p>
        </p:txBody>
      </p:sp>
      <p:sp>
        <p:nvSpPr>
          <p:cNvPr id="5" name="文本框 4"/>
          <p:cNvSpPr txBox="1"/>
          <p:nvPr>
            <p:custDataLst>
              <p:tags r:id="rId5"/>
            </p:custDataLst>
          </p:nvPr>
        </p:nvSpPr>
        <p:spPr>
          <a:xfrm>
            <a:off x="8197850" y="2116455"/>
            <a:ext cx="3817620" cy="521970"/>
          </a:xfrm>
          <a:prstGeom prst="rect">
            <a:avLst/>
          </a:prstGeom>
          <a:solidFill>
            <a:srgbClr val="C00000"/>
          </a:solidFill>
          <a:ln w="9525">
            <a:noFill/>
          </a:ln>
          <a:effectLst>
            <a:outerShdw blurRad="50800" dist="38100" dir="2700000" algn="tl" rotWithShape="0">
              <a:prstClr val="black">
                <a:alpha val="40000"/>
              </a:prstClr>
            </a:outerShdw>
          </a:effectLst>
        </p:spPr>
        <p:txBody>
          <a:bodyPr wrap="square">
            <a:spAutoFit/>
          </a:bodyPr>
          <a:lstStyle/>
          <a:p>
            <a:pPr marL="133985" indent="-133985"/>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汉仪字酷堂义山楷W" panose="00020600040101010101" charset="-122"/>
              </a:rPr>
              <a:t>③崇文抑武，加强监督</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汉仪字酷堂义山楷W" panose="00020600040101010101" charset="-122"/>
            </a:endParaRPr>
          </a:p>
        </p:txBody>
      </p:sp>
      <p:sp>
        <p:nvSpPr>
          <p:cNvPr id="6" name="文本框 5"/>
          <p:cNvSpPr txBox="1"/>
          <p:nvPr/>
        </p:nvSpPr>
        <p:spPr>
          <a:xfrm>
            <a:off x="416560" y="2756535"/>
            <a:ext cx="7651115" cy="521970"/>
          </a:xfrm>
          <a:prstGeom prst="rect">
            <a:avLst/>
          </a:prstGeom>
          <a:solidFill>
            <a:srgbClr val="A28961"/>
          </a:solidFill>
          <a:effectLst>
            <a:outerShdw blurRad="50800" dist="38100" dir="2700000" algn="tl" rotWithShape="0">
              <a:prstClr val="black">
                <a:alpha val="40000"/>
              </a:prstClr>
            </a:outerShdw>
          </a:effectLst>
        </p:spPr>
        <p:txBody>
          <a:bodyPr wrap="square" rtlCol="0" anchor="t">
            <a:spAutoFit/>
          </a:bodyPr>
          <a:lstStyle/>
          <a:p>
            <a:pPr algn="just">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探究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2</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：你觉得北宋这种集权的做法有什么影响？</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24580" name="矩形 19"/>
          <p:cNvSpPr/>
          <p:nvPr>
            <p:custDataLst>
              <p:tags r:id="rId6"/>
            </p:custDataLst>
          </p:nvPr>
        </p:nvSpPr>
        <p:spPr>
          <a:xfrm>
            <a:off x="332105" y="3358515"/>
            <a:ext cx="11859895" cy="1512570"/>
          </a:xfrm>
          <a:prstGeom prst="rect">
            <a:avLst/>
          </a:prstGeom>
          <a:noFill/>
          <a:ln>
            <a:noFill/>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5pPr>
          </a:lstStyle>
          <a:p>
            <a:pPr marL="0" marR="0" lvl="0" indent="0">
              <a:lnSpc>
                <a:spcPct val="110000"/>
              </a:lnSpc>
            </a:pPr>
            <a:r>
              <a:rPr lang="zh-CN" altLang="en-US" sz="2800" b="1">
                <a:solidFill>
                  <a:srgbClr val="C00000"/>
                </a:solidFill>
                <a:latin typeface="华文中宋" panose="02010600040101010101" charset="-122"/>
                <a:ea typeface="华文中宋" panose="02010600040101010101" charset="-122"/>
              </a:rPr>
              <a:t>积极：</a:t>
            </a:r>
            <a:r>
              <a:rPr lang="zh-CN" altLang="en-US" sz="2800">
                <a:latin typeface="华文中宋" panose="02010600040101010101" charset="-122"/>
                <a:ea typeface="华文中宋" panose="02010600040101010101" charset="-122"/>
              </a:rPr>
              <a:t>①加强了中央集权，基本铲除了地方割据的基础，有利于社会的稳定和经济文化的交流和发展。</a:t>
            </a:r>
            <a:r>
              <a:rPr sz="2800">
                <a:solidFill>
                  <a:schemeClr val="tx1"/>
                </a:solidFill>
                <a:latin typeface="华文中宋" panose="02010600040101010101" charset="-122"/>
                <a:ea typeface="华文中宋" panose="02010600040101010101" charset="-122"/>
                <a:sym typeface="+mn-ea"/>
              </a:rPr>
              <a:t>②创造了浓厚的读书氛围，造就了北宋文化繁荣，科技发达的局面。</a:t>
            </a:r>
            <a:endParaRPr lang="zh-CN" altLang="en-US" sz="2800">
              <a:latin typeface="华文中宋" panose="02010600040101010101" charset="-122"/>
              <a:ea typeface="华文中宋" panose="02010600040101010101" charset="-122"/>
            </a:endParaRPr>
          </a:p>
        </p:txBody>
      </p:sp>
      <p:sp>
        <p:nvSpPr>
          <p:cNvPr id="24581" name="矩形 20"/>
          <p:cNvSpPr/>
          <p:nvPr>
            <p:custDataLst>
              <p:tags r:id="rId7"/>
            </p:custDataLst>
          </p:nvPr>
        </p:nvSpPr>
        <p:spPr>
          <a:xfrm>
            <a:off x="332740" y="4799965"/>
            <a:ext cx="11859260" cy="1512570"/>
          </a:xfrm>
          <a:prstGeom prst="rect">
            <a:avLst/>
          </a:prstGeom>
          <a:noFill/>
          <a:ln>
            <a:noFill/>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nSpc>
                <a:spcPct val="110000"/>
              </a:lnSpc>
            </a:pPr>
            <a:r>
              <a:rPr lang="zh-CN" altLang="en-US" sz="2800" b="1">
                <a:solidFill>
                  <a:srgbClr val="6D4734"/>
                </a:solidFill>
                <a:latin typeface="华文中宋" panose="02010600040101010101" charset="-122"/>
                <a:ea typeface="华文中宋" panose="02010600040101010101" charset="-122"/>
              </a:rPr>
              <a:t>消极：</a:t>
            </a:r>
            <a:r>
              <a:rPr lang="zh-CN" altLang="en-US" sz="2800">
                <a:latin typeface="华文中宋" panose="02010600040101010101" charset="-122"/>
                <a:ea typeface="华文中宋" panose="02010600040101010101" charset="-122"/>
              </a:rPr>
              <a:t>①制度僵化，权力分割过细，造成机构臃肿，影响了行政效率，</a:t>
            </a:r>
            <a:r>
              <a:rPr sz="2800">
                <a:latin typeface="华文中宋" panose="02010600040101010101" charset="-122"/>
                <a:ea typeface="华文中宋" panose="02010600040101010101" charset="-122"/>
                <a:sym typeface="+mn-ea"/>
              </a:rPr>
              <a:t>助长了北宋因循守旧的政治风气；</a:t>
            </a:r>
            <a:r>
              <a:rPr lang="zh-CN" altLang="en-US" sz="2800">
                <a:latin typeface="华文中宋" panose="02010600040101010101" charset="-122"/>
                <a:ea typeface="华文中宋" panose="02010600040101010101" charset="-122"/>
              </a:rPr>
              <a:t>②文官政治、强干弱枝，削弱军队战斗力，造成北宋对外战争失利；</a:t>
            </a:r>
            <a:r>
              <a:rPr lang="en-US" altLang="zh-CN" sz="2800">
                <a:latin typeface="华文中宋" panose="02010600040101010101" charset="-122"/>
                <a:ea typeface="华文中宋" panose="02010600040101010101" charset="-122"/>
              </a:rPr>
              <a:t> </a:t>
            </a:r>
            <a:r>
              <a:rPr sz="2800">
                <a:latin typeface="华文中宋" panose="02010600040101010101" charset="-122"/>
                <a:ea typeface="华文中宋" panose="02010600040101010101" charset="-122"/>
              </a:rPr>
              <a:t>③造成北宋三冗两积的局面。</a:t>
            </a:r>
            <a:endParaRPr lang="zh-CN" altLang="en-US" sz="2800">
              <a:latin typeface="华文中宋" panose="02010600040101010101" charset="-122"/>
              <a:ea typeface="华文中宋" panose="02010600040101010101" charset="-122"/>
            </a:endParaRPr>
          </a:p>
        </p:txBody>
      </p:sp>
      <p:sp>
        <p:nvSpPr>
          <p:cNvPr id="12" name="矩形标注 11"/>
          <p:cNvSpPr/>
          <p:nvPr/>
        </p:nvSpPr>
        <p:spPr>
          <a:xfrm>
            <a:off x="4937125" y="6312535"/>
            <a:ext cx="5648960" cy="464820"/>
          </a:xfrm>
          <a:prstGeom prst="wedgeRectCallout">
            <a:avLst>
              <a:gd name="adj1" fmla="val -4946"/>
              <a:gd name="adj2" fmla="val -6680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rPr>
              <a:t>冗官、冗兵、冗费；积贫、积弱</a:t>
            </a:r>
            <a:endPar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P spid="24581" grpId="0"/>
      <p:bldP spid="24581" grpId="1"/>
      <p:bldP spid="12" grpId="0" animBg="1"/>
      <p:bldP spid="1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51155" y="939800"/>
            <a:ext cx="11590655" cy="2489200"/>
          </a:xfrm>
          <a:prstGeom prst="rect">
            <a:avLst/>
          </a:prstGeom>
          <a:noFill/>
        </p:spPr>
        <p:txBody>
          <a:bodyPr wrap="square" rtlCol="0" anchor="t">
            <a:spAutoFit/>
          </a:bodyPr>
          <a:lstStyle/>
          <a:p>
            <a:pPr>
              <a:lnSpc>
                <a:spcPct val="130000"/>
              </a:lnSpc>
            </a:pPr>
            <a:r>
              <a:rPr lang="en-US" sz="2400" dirty="0">
                <a:solidFill>
                  <a:srgbClr val="C00000"/>
                </a:solidFill>
                <a:latin typeface="黑体" panose="02010609060101010101" charset="-122"/>
                <a:ea typeface="黑体" panose="02010609060101010101" charset="-122"/>
                <a:cs typeface="黑体" panose="02010609060101010101" charset="-122"/>
                <a:sym typeface="+mn-ea"/>
              </a:rPr>
              <a:t>11</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sz="2400" dirty="0">
                <a:solidFill>
                  <a:srgbClr val="C00000"/>
                </a:solidFill>
                <a:latin typeface="黑体" panose="02010609060101010101" charset="-122"/>
                <a:ea typeface="黑体" panose="02010609060101010101" charset="-122"/>
                <a:cs typeface="黑体" panose="02010609060101010101" charset="-122"/>
                <a:sym typeface="+mn-ea"/>
              </a:rPr>
              <a:t>（2023·山东高考·4）</a:t>
            </a:r>
            <a:r>
              <a:rPr sz="2400" dirty="0">
                <a:latin typeface="黑体" panose="02010609060101010101" charset="-122"/>
                <a:ea typeface="黑体" panose="02010609060101010101" charset="-122"/>
                <a:cs typeface="黑体" panose="02010609060101010101" charset="-122"/>
                <a:sym typeface="+mn-ea"/>
              </a:rPr>
              <a:t>北宋理学家张载认为：“封建者，天下之事，分得简则治之精，不简则不精，故圣人必以天下分之于人，则事无不治者。……为天下者，奚为纷纷必亲天下之事？”这表明张载主张（　　）</a:t>
            </a:r>
            <a:endParaRPr sz="2400" dirty="0">
              <a:latin typeface="黑体" panose="02010609060101010101" charset="-122"/>
              <a:ea typeface="黑体" panose="02010609060101010101" charset="-122"/>
              <a:cs typeface="黑体" panose="02010609060101010101" charset="-122"/>
              <a:sym typeface="+mn-ea"/>
            </a:endParaRPr>
          </a:p>
          <a:p>
            <a:pPr>
              <a:lnSpc>
                <a:spcPct val="130000"/>
              </a:lnSpc>
            </a:pPr>
            <a:r>
              <a:rPr sz="2400" dirty="0">
                <a:latin typeface="黑体" panose="02010609060101010101" charset="-122"/>
                <a:ea typeface="黑体" panose="02010609060101010101" charset="-122"/>
                <a:cs typeface="黑体" panose="02010609060101010101" charset="-122"/>
                <a:sym typeface="+mn-ea"/>
              </a:rPr>
              <a:t>A．扩大地方权力                     B．恢复郡国并行制度</a:t>
            </a:r>
            <a:endParaRPr sz="2400" dirty="0">
              <a:latin typeface="黑体" panose="02010609060101010101" charset="-122"/>
              <a:ea typeface="黑体" panose="02010609060101010101" charset="-122"/>
              <a:cs typeface="黑体" panose="02010609060101010101" charset="-122"/>
              <a:sym typeface="+mn-ea"/>
            </a:endParaRPr>
          </a:p>
          <a:p>
            <a:pPr>
              <a:lnSpc>
                <a:spcPct val="130000"/>
              </a:lnSpc>
            </a:pPr>
            <a:r>
              <a:rPr sz="2400" dirty="0">
                <a:latin typeface="黑体" panose="02010609060101010101" charset="-122"/>
                <a:ea typeface="黑体" panose="02010609060101010101" charset="-122"/>
                <a:cs typeface="黑体" panose="02010609060101010101" charset="-122"/>
                <a:sym typeface="+mn-ea"/>
              </a:rPr>
              <a:t>C．健全中央机构                     D．简化官员选任程序</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10307955" y="1938020"/>
            <a:ext cx="883285" cy="1568450"/>
          </a:xfrm>
          <a:prstGeom prst="rect">
            <a:avLst/>
          </a:prstGeom>
          <a:noFill/>
        </p:spPr>
        <p:txBody>
          <a:bodyPr wrap="square" rtlCol="0">
            <a:spAutoFit/>
          </a:bodyPr>
          <a:lstStyle/>
          <a:p>
            <a:r>
              <a:rPr lang="en-US" altLang="zh-CN" sz="9600" b="1">
                <a:solidFill>
                  <a:srgbClr val="C00000"/>
                </a:solidFill>
              </a:rPr>
              <a:t>A</a:t>
            </a:r>
            <a:endParaRPr lang="en-US" altLang="zh-CN" sz="9600" b="1">
              <a:solidFill>
                <a:srgbClr val="C00000"/>
              </a:solidFill>
            </a:endParaRPr>
          </a:p>
        </p:txBody>
      </p:sp>
      <p:sp>
        <p:nvSpPr>
          <p:cNvPr id="4" name="文本框 3"/>
          <p:cNvSpPr txBox="1"/>
          <p:nvPr/>
        </p:nvSpPr>
        <p:spPr>
          <a:xfrm>
            <a:off x="309245" y="3429000"/>
            <a:ext cx="11473180" cy="2968625"/>
          </a:xfrm>
          <a:prstGeom prst="rect">
            <a:avLst/>
          </a:prstGeom>
          <a:noFill/>
        </p:spPr>
        <p:txBody>
          <a:bodyPr wrap="square" rtlCol="0" anchor="t">
            <a:spAutoFit/>
          </a:bodyPr>
          <a:lstStyle/>
          <a:p>
            <a:pPr>
              <a:lnSpc>
                <a:spcPct val="130000"/>
              </a:lnSpc>
            </a:pPr>
            <a:r>
              <a:rPr lang="en-US" sz="2400" dirty="0">
                <a:solidFill>
                  <a:srgbClr val="C00000"/>
                </a:solidFill>
                <a:latin typeface="黑体" panose="02010609060101010101" charset="-122"/>
                <a:ea typeface="黑体" panose="02010609060101010101" charset="-122"/>
                <a:cs typeface="黑体" panose="02010609060101010101" charset="-122"/>
                <a:sym typeface="+mn-ea"/>
              </a:rPr>
              <a:t>12</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sz="2400" dirty="0">
                <a:solidFill>
                  <a:srgbClr val="C00000"/>
                </a:solidFill>
                <a:latin typeface="黑体" panose="02010609060101010101" charset="-122"/>
                <a:ea typeface="黑体" panose="02010609060101010101" charset="-122"/>
                <a:cs typeface="黑体" panose="02010609060101010101" charset="-122"/>
                <a:sym typeface="+mn-ea"/>
              </a:rPr>
              <a:t>（2023·海南高考·3）</a:t>
            </a:r>
            <a:r>
              <a:rPr sz="2400" dirty="0">
                <a:latin typeface="黑体" panose="02010609060101010101" charset="-122"/>
                <a:ea typeface="黑体" panose="02010609060101010101" charset="-122"/>
                <a:cs typeface="黑体" panose="02010609060101010101" charset="-122"/>
                <a:sym typeface="+mn-ea"/>
              </a:rPr>
              <a:t>有学者认为，宋代的识字率相对较高。真定府的一处摩崖石刻显示，山区牧羊人也有能读会写者；南方农村的文化教育水平高于北方，如建州“耕且读者十家而五六”，邵武军的许多村落“皆聚徒教授”。这一现象表明当时（　　）</a:t>
            </a:r>
            <a:endParaRPr sz="2400" dirty="0">
              <a:latin typeface="黑体" panose="02010609060101010101" charset="-122"/>
              <a:ea typeface="黑体" panose="02010609060101010101" charset="-122"/>
              <a:cs typeface="黑体" panose="02010609060101010101" charset="-122"/>
              <a:sym typeface="+mn-ea"/>
            </a:endParaRPr>
          </a:p>
          <a:p>
            <a:pPr>
              <a:lnSpc>
                <a:spcPct val="130000"/>
              </a:lnSpc>
            </a:pPr>
            <a:r>
              <a:rPr sz="2400" dirty="0">
                <a:latin typeface="黑体" panose="02010609060101010101" charset="-122"/>
                <a:ea typeface="黑体" panose="02010609060101010101" charset="-122"/>
                <a:cs typeface="黑体" panose="02010609060101010101" charset="-122"/>
                <a:sym typeface="+mn-ea"/>
              </a:rPr>
              <a:t>A．书院制度日趋完备                 B．雕版印刷相当普及</a:t>
            </a:r>
            <a:endParaRPr sz="2400" dirty="0">
              <a:latin typeface="黑体" panose="02010609060101010101" charset="-122"/>
              <a:ea typeface="黑体" panose="02010609060101010101" charset="-122"/>
              <a:cs typeface="黑体" panose="02010609060101010101" charset="-122"/>
              <a:sym typeface="+mn-ea"/>
            </a:endParaRPr>
          </a:p>
          <a:p>
            <a:pPr>
              <a:lnSpc>
                <a:spcPct val="130000"/>
              </a:lnSpc>
            </a:pPr>
            <a:r>
              <a:rPr sz="2400" dirty="0">
                <a:latin typeface="黑体" panose="02010609060101010101" charset="-122"/>
                <a:ea typeface="黑体" panose="02010609060101010101" charset="-122"/>
                <a:cs typeface="黑体" panose="02010609060101010101" charset="-122"/>
                <a:sym typeface="+mn-ea"/>
              </a:rPr>
              <a:t>C．崇文兴教渐成风尚                 D．文化重心已经南移</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10307955" y="5048885"/>
            <a:ext cx="116586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491172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graphicFrame>
        <p:nvGraphicFramePr>
          <p:cNvPr id="4" name="表格 3"/>
          <p:cNvGraphicFramePr>
            <a:graphicFrameLocks noGrp="1"/>
          </p:cNvGraphicFramePr>
          <p:nvPr>
            <p:custDataLst>
              <p:tags r:id="rId3"/>
            </p:custDataLst>
          </p:nvPr>
        </p:nvGraphicFramePr>
        <p:xfrm>
          <a:off x="379095" y="2148205"/>
          <a:ext cx="11416030" cy="4297680"/>
        </p:xfrm>
        <a:graphic>
          <a:graphicData uri="http://schemas.openxmlformats.org/drawingml/2006/table">
            <a:tbl>
              <a:tblPr firstRow="1" bandRow="1">
                <a:tableStyleId>{5C22544A-7EE6-4342-B048-85BDC9FD1C3A}</a:tableStyleId>
              </a:tblPr>
              <a:tblGrid>
                <a:gridCol w="1641475"/>
                <a:gridCol w="9774555"/>
              </a:tblGrid>
              <a:tr h="1371600">
                <a:tc>
                  <a:txBody>
                    <a:bodyPr/>
                    <a:lstStyle/>
                    <a:p>
                      <a:pPr algn="ctr">
                        <a:buNone/>
                      </a:pPr>
                      <a:r>
                        <a:rPr lang="zh-CN" altLang="en-US" sz="2800" b="0">
                          <a:solidFill>
                            <a:schemeClr val="tx1"/>
                          </a:solidFill>
                          <a:latin typeface="华文中宋" panose="02010600040101010101" charset="-122"/>
                          <a:ea typeface="华文中宋" panose="02010600040101010101" charset="-122"/>
                          <a:sym typeface="+mn-ea"/>
                        </a:rPr>
                        <a:t>地方行政</a:t>
                      </a:r>
                      <a:endParaRPr lang="zh-CN" altLang="en-US" sz="2800" b="0">
                        <a:solidFill>
                          <a:schemeClr val="tx1"/>
                        </a:solidFill>
                        <a:latin typeface="华文中宋" panose="02010600040101010101" charset="-122"/>
                        <a:ea typeface="华文中宋" panose="02010600040101010101" charset="-122"/>
                        <a:sym typeface="+mn-ea"/>
                      </a:endParaRPr>
                    </a:p>
                  </a:txBody>
                  <a:tcPr anchor="ct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c>
                  <a:txBody>
                    <a:bodyPr/>
                    <a:lstStyle/>
                    <a:p>
                      <a:pPr>
                        <a:buNone/>
                      </a:pPr>
                      <a:endParaRPr lang="zh-CN" altLang="en-US" sz="2800" b="0">
                        <a:solidFill>
                          <a:srgbClr val="C00000"/>
                        </a:solidFill>
                        <a:latin typeface="华文中宋" panose="02010600040101010101" charset="-122"/>
                        <a:ea typeface="华文中宋" panose="02010600040101010101" charset="-122"/>
                        <a:sym typeface="+mn-ea"/>
                      </a:endParaRPr>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r>
              <a:tr h="518160">
                <a:tc>
                  <a:txBody>
                    <a:bodyPr/>
                    <a:lstStyle/>
                    <a:p>
                      <a:pPr algn="ctr">
                        <a:buNone/>
                      </a:pPr>
                      <a:r>
                        <a:rPr lang="zh-CN" altLang="en-US" sz="2800" b="0">
                          <a:solidFill>
                            <a:schemeClr val="tx1"/>
                          </a:solidFill>
                          <a:latin typeface="华文中宋" panose="02010600040101010101" charset="-122"/>
                          <a:ea typeface="华文中宋" panose="02010600040101010101" charset="-122"/>
                        </a:rPr>
                        <a:t>监察制度</a:t>
                      </a:r>
                      <a:endParaRPr lang="zh-CN" altLang="en-US" sz="2800" b="0">
                        <a:solidFill>
                          <a:schemeClr val="tx1"/>
                        </a:solidFill>
                        <a:latin typeface="华文中宋" panose="02010600040101010101" charset="-122"/>
                        <a:ea typeface="华文中宋" panose="02010600040101010101" charset="-122"/>
                      </a:endParaRPr>
                    </a:p>
                  </a:txBody>
                  <a:tcPr anchor="ct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sym typeface="+mn-ea"/>
                      </a:endParaRPr>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r>
              <a:tr h="518160">
                <a:tc>
                  <a:txBody>
                    <a:bodyPr/>
                    <a:lstStyle/>
                    <a:p>
                      <a:pPr algn="ctr">
                        <a:buNone/>
                      </a:pPr>
                      <a:r>
                        <a:rPr lang="zh-CN" altLang="en-US" sz="2800" b="0">
                          <a:solidFill>
                            <a:schemeClr val="tx1"/>
                          </a:solidFill>
                          <a:latin typeface="华文中宋" panose="02010600040101010101" charset="-122"/>
                          <a:ea typeface="华文中宋" panose="02010600040101010101" charset="-122"/>
                        </a:rPr>
                        <a:t>户籍制度</a:t>
                      </a:r>
                      <a:endParaRPr lang="zh-CN" altLang="en-US" sz="2800" b="0">
                        <a:solidFill>
                          <a:schemeClr val="tx1"/>
                        </a:solidFill>
                        <a:latin typeface="华文中宋" panose="02010600040101010101" charset="-122"/>
                        <a:ea typeface="华文中宋" panose="02010600040101010101" charset="-122"/>
                      </a:endParaRPr>
                    </a:p>
                  </a:txBody>
                  <a:tcPr anchor="ct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sym typeface="+mn-ea"/>
                      </a:endParaRPr>
                    </a:p>
                    <a:p>
                      <a:pPr>
                        <a:buNone/>
                      </a:pPr>
                      <a:endParaRPr lang="zh-CN" altLang="en-US" sz="2800" b="0">
                        <a:solidFill>
                          <a:schemeClr val="tx1"/>
                        </a:solidFill>
                        <a:latin typeface="华文中宋" panose="02010600040101010101" charset="-122"/>
                        <a:ea typeface="华文中宋" panose="02010600040101010101" charset="-122"/>
                        <a:sym typeface="+mn-ea"/>
                      </a:endParaRPr>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r>
              <a:tr h="518160">
                <a:tc>
                  <a:txBody>
                    <a:bodyPr/>
                    <a:lstStyle/>
                    <a:p>
                      <a:pPr algn="ctr">
                        <a:buNone/>
                      </a:pPr>
                      <a:r>
                        <a:rPr lang="zh-CN" altLang="en-US" sz="2800" b="0">
                          <a:solidFill>
                            <a:schemeClr val="tx1"/>
                          </a:solidFill>
                          <a:latin typeface="华文中宋" panose="02010600040101010101" charset="-122"/>
                          <a:ea typeface="华文中宋" panose="02010600040101010101" charset="-122"/>
                        </a:rPr>
                        <a:t>赋税制度</a:t>
                      </a:r>
                      <a:endParaRPr lang="zh-CN" altLang="en-US" sz="2800" b="0">
                        <a:solidFill>
                          <a:schemeClr val="tx1"/>
                        </a:solidFill>
                        <a:latin typeface="华文中宋" panose="02010600040101010101" charset="-122"/>
                        <a:ea typeface="华文中宋" panose="02010600040101010101" charset="-122"/>
                      </a:endParaRPr>
                    </a:p>
                  </a:txBody>
                  <a:tcPr anchor="ct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cs typeface="楷体" panose="02010609060101010101" pitchFamily="30" charset="-122"/>
                        <a:sym typeface="+mn-ea"/>
                      </a:endParaRPr>
                    </a:p>
                    <a:p>
                      <a:pPr>
                        <a:buNone/>
                      </a:pPr>
                      <a:endParaRPr lang="zh-CN" altLang="en-US" sz="2800" b="0">
                        <a:solidFill>
                          <a:schemeClr val="tx1"/>
                        </a:solidFill>
                        <a:latin typeface="华文中宋" panose="02010600040101010101" charset="-122"/>
                        <a:ea typeface="华文中宋" panose="02010600040101010101" charset="-122"/>
                        <a:cs typeface="楷体" panose="02010609060101010101" pitchFamily="30" charset="-122"/>
                        <a:sym typeface="+mn-ea"/>
                      </a:endParaRPr>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r>
              <a:tr h="518160">
                <a:tc>
                  <a:txBody>
                    <a:bodyPr/>
                    <a:lstStyle/>
                    <a:p>
                      <a:pPr algn="l">
                        <a:buNone/>
                      </a:pPr>
                      <a:r>
                        <a:rPr lang="zh-CN" altLang="en-US" sz="2800" b="0" smtClean="0">
                          <a:solidFill>
                            <a:schemeClr val="tx1"/>
                          </a:solidFill>
                          <a:latin typeface="华文中宋" panose="02010600040101010101" charset="-122"/>
                          <a:ea typeface="华文中宋" panose="02010600040101010101" charset="-122"/>
                          <a:sym typeface="+mn-ea"/>
                        </a:rPr>
                        <a:t>社会救济</a:t>
                      </a:r>
                      <a:endParaRPr lang="zh-CN" altLang="en-US" sz="2800" b="0" smtClean="0">
                        <a:solidFill>
                          <a:schemeClr val="tx1"/>
                        </a:solidFill>
                        <a:latin typeface="华文中宋" panose="02010600040101010101" charset="-122"/>
                        <a:ea typeface="华文中宋" panose="02010600040101010101" charset="-122"/>
                        <a:sym typeface="+mn-ea"/>
                      </a:endParaRPr>
                    </a:p>
                  </a:txBody>
                  <a:tcPr anchor="ct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c>
                  <a:txBody>
                    <a:bodyPr/>
                    <a:lstStyle/>
                    <a:p>
                      <a:pPr algn="l">
                        <a:buNone/>
                      </a:pPr>
                      <a:endParaRPr lang="en-US" altLang="en-US" sz="2800" b="0">
                        <a:solidFill>
                          <a:srgbClr val="0070C0"/>
                        </a:solidFill>
                        <a:latin typeface="华文中宋" panose="02010600040101010101" charset="-122"/>
                        <a:ea typeface="华文中宋" panose="02010600040101010101" charset="-122"/>
                        <a:cs typeface="宋体" panose="02010600030101010101" pitchFamily="2" charset="-122"/>
                        <a:sym typeface="+mn-ea"/>
                      </a:endParaRPr>
                    </a:p>
                  </a:txBody>
                  <a:tcPr anchor="ct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r>
            </a:tbl>
          </a:graphicData>
        </a:graphic>
      </p:graphicFrame>
      <p:sp>
        <p:nvSpPr>
          <p:cNvPr id="9" name="文本框 8"/>
          <p:cNvSpPr txBox="1"/>
          <p:nvPr/>
        </p:nvSpPr>
        <p:spPr>
          <a:xfrm>
            <a:off x="379095" y="1476375"/>
            <a:ext cx="6469380" cy="521970"/>
          </a:xfrm>
          <a:prstGeom prst="rect">
            <a:avLst/>
          </a:prstGeom>
          <a:solidFill>
            <a:srgbClr val="A28961"/>
          </a:solidFill>
          <a:effectLst>
            <a:outerShdw blurRad="50800" dist="38100" dir="2700000" algn="tl" rotWithShape="0">
              <a:prstClr val="black">
                <a:alpha val="40000"/>
              </a:prstClr>
            </a:outerShdw>
          </a:effectLst>
        </p:spPr>
        <p:txBody>
          <a:bodyPr wrap="square" rtlCol="0" anchor="t">
            <a:spAutoFit/>
          </a:bodyPr>
          <a:lstStyle/>
          <a:p>
            <a:pPr algn="just">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选必链接：宋朝的其他制度与法律教化</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5" name="文本框 4"/>
          <p:cNvSpPr txBox="1"/>
          <p:nvPr/>
        </p:nvSpPr>
        <p:spPr>
          <a:xfrm>
            <a:off x="2081530" y="2148205"/>
            <a:ext cx="9713595" cy="1383665"/>
          </a:xfrm>
          <a:prstGeom prst="rect">
            <a:avLst/>
          </a:prstGeom>
          <a:noFill/>
        </p:spPr>
        <p:txBody>
          <a:bodyPr wrap="square" rtlCol="0" anchor="t">
            <a:spAutoFit/>
          </a:bodyPr>
          <a:lstStyle/>
          <a:p>
            <a:pPr>
              <a:buNone/>
            </a:pPr>
            <a:r>
              <a:rPr lang="zh-CN" altLang="en-US" sz="2800">
                <a:latin typeface="华文中宋" panose="02010600040101010101" charset="-122"/>
                <a:ea typeface="华文中宋" panose="02010600040101010101" charset="-122"/>
                <a:sym typeface="+mn-ea"/>
              </a:rPr>
              <a:t>分为州（府、军、监）和县二级，后改唐代的道为路，监督州县各级官吏（监察区，后演变为地方行政区），形成</a:t>
            </a:r>
            <a:r>
              <a:rPr lang="zh-CN" altLang="en-US" sz="2800">
                <a:solidFill>
                  <a:srgbClr val="C00000"/>
                </a:solidFill>
                <a:latin typeface="华文中宋" panose="02010600040101010101" charset="-122"/>
                <a:ea typeface="华文中宋" panose="02010600040101010101" charset="-122"/>
                <a:sym typeface="+mn-ea"/>
              </a:rPr>
              <a:t>路、州（府）、县三级制</a:t>
            </a:r>
            <a:r>
              <a:rPr lang="zh-CN" altLang="en-US" sz="2800">
                <a:solidFill>
                  <a:schemeClr val="tx1"/>
                </a:solidFill>
                <a:latin typeface="华文中宋" panose="02010600040101010101" charset="-122"/>
                <a:ea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sym typeface="+mn-ea"/>
            </a:endParaRPr>
          </a:p>
        </p:txBody>
      </p:sp>
      <p:sp>
        <p:nvSpPr>
          <p:cNvPr id="6" name="文本框 5"/>
          <p:cNvSpPr txBox="1"/>
          <p:nvPr/>
        </p:nvSpPr>
        <p:spPr>
          <a:xfrm>
            <a:off x="2082165" y="3531870"/>
            <a:ext cx="7803515" cy="521970"/>
          </a:xfrm>
          <a:prstGeom prst="rect">
            <a:avLst/>
          </a:prstGeom>
          <a:noFill/>
        </p:spPr>
        <p:txBody>
          <a:bodyPr wrap="square" rtlCol="0" anchor="t">
            <a:spAutoFit/>
          </a:bodyPr>
          <a:lstStyle/>
          <a:p>
            <a:pPr>
              <a:buNone/>
            </a:pPr>
            <a:r>
              <a:rPr lang="zh-CN" altLang="en-US" sz="2800">
                <a:latin typeface="华文中宋" panose="02010600040101010101" charset="-122"/>
                <a:ea typeface="华文中宋" panose="02010600040101010101" charset="-122"/>
                <a:sym typeface="+mn-ea"/>
              </a:rPr>
              <a:t>路作为监察区，监察制度的重要变化是</a:t>
            </a:r>
            <a:r>
              <a:rPr lang="zh-CN" altLang="en-US" sz="2800">
                <a:solidFill>
                  <a:srgbClr val="C00000"/>
                </a:solidFill>
                <a:latin typeface="华文中宋" panose="02010600040101010101" charset="-122"/>
                <a:ea typeface="华文中宋" panose="02010600040101010101" charset="-122"/>
                <a:sym typeface="+mn-ea"/>
              </a:rPr>
              <a:t>台谏合一</a:t>
            </a:r>
            <a:r>
              <a:rPr lang="zh-CN" altLang="en-US" sz="2800">
                <a:latin typeface="华文中宋" panose="02010600040101010101" charset="-122"/>
                <a:ea typeface="华文中宋" panose="02010600040101010101" charset="-122"/>
                <a:sym typeface="+mn-ea"/>
              </a:rPr>
              <a:t>。</a:t>
            </a:r>
            <a:endParaRPr lang="zh-CN" altLang="en-US" sz="2800">
              <a:latin typeface="华文中宋" panose="02010600040101010101" charset="-122"/>
              <a:ea typeface="华文中宋" panose="02010600040101010101" charset="-122"/>
              <a:sym typeface="+mn-ea"/>
            </a:endParaRPr>
          </a:p>
        </p:txBody>
      </p:sp>
      <p:sp>
        <p:nvSpPr>
          <p:cNvPr id="7" name="文本框 6"/>
          <p:cNvSpPr txBox="1"/>
          <p:nvPr/>
        </p:nvSpPr>
        <p:spPr>
          <a:xfrm>
            <a:off x="2082165" y="4053840"/>
            <a:ext cx="9641840" cy="953135"/>
          </a:xfrm>
          <a:prstGeom prst="rect">
            <a:avLst/>
          </a:prstGeom>
          <a:noFill/>
        </p:spPr>
        <p:txBody>
          <a:bodyPr wrap="square" rtlCol="0" anchor="t">
            <a:spAutoFit/>
          </a:bodyPr>
          <a:lstStyle/>
          <a:p>
            <a:pPr>
              <a:buNone/>
            </a:pPr>
            <a:r>
              <a:rPr lang="zh-CN" altLang="zh-CN" sz="2800">
                <a:latin typeface="华文中宋" panose="02010600040101010101" charset="-122"/>
                <a:ea typeface="华文中宋" panose="02010600040101010101" charset="-122"/>
                <a:sym typeface="+mn-ea"/>
              </a:rPr>
              <a:t>户籍分</a:t>
            </a:r>
            <a:r>
              <a:rPr lang="zh-CN" altLang="en-US" sz="2800">
                <a:latin typeface="华文中宋" panose="02010600040101010101" charset="-122"/>
                <a:ea typeface="华文中宋" panose="02010600040101010101" charset="-122"/>
                <a:sym typeface="+mn-ea"/>
              </a:rPr>
              <a:t>为</a:t>
            </a:r>
            <a:r>
              <a:rPr lang="zh-CN" altLang="zh-CN" sz="2800">
                <a:solidFill>
                  <a:srgbClr val="C00000"/>
                </a:solidFill>
                <a:latin typeface="华文中宋" panose="02010600040101010101" charset="-122"/>
                <a:ea typeface="华文中宋" panose="02010600040101010101" charset="-122"/>
                <a:sym typeface="+mn-ea"/>
              </a:rPr>
              <a:t>主户</a:t>
            </a:r>
            <a:r>
              <a:rPr lang="zh-CN" altLang="en-US" sz="2800">
                <a:latin typeface="华文中宋" panose="02010600040101010101" charset="-122"/>
                <a:ea typeface="华文中宋" panose="02010600040101010101" charset="-122"/>
                <a:sym typeface="+mn-ea"/>
              </a:rPr>
              <a:t>（</a:t>
            </a:r>
            <a:r>
              <a:rPr lang="zh-CN" altLang="zh-CN" sz="2800">
                <a:latin typeface="华文中宋" panose="02010600040101010101" charset="-122"/>
                <a:ea typeface="华文中宋" panose="02010600040101010101" charset="-122"/>
                <a:sym typeface="+mn-ea"/>
              </a:rPr>
              <a:t>拥有土地、缴纳赋税的税户</a:t>
            </a:r>
            <a:r>
              <a:rPr lang="zh-CN" altLang="en-US" sz="2800">
                <a:latin typeface="华文中宋" panose="02010600040101010101" charset="-122"/>
                <a:ea typeface="华文中宋" panose="02010600040101010101" charset="-122"/>
                <a:sym typeface="+mn-ea"/>
              </a:rPr>
              <a:t>）</a:t>
            </a:r>
            <a:r>
              <a:rPr lang="zh-CN" altLang="zh-CN" sz="2800">
                <a:latin typeface="华文中宋" panose="02010600040101010101" charset="-122"/>
                <a:ea typeface="华文中宋" panose="02010600040101010101" charset="-122"/>
                <a:sym typeface="+mn-ea"/>
              </a:rPr>
              <a:t>与</a:t>
            </a:r>
            <a:r>
              <a:rPr lang="zh-CN" altLang="zh-CN" sz="2800">
                <a:solidFill>
                  <a:srgbClr val="C00000"/>
                </a:solidFill>
                <a:latin typeface="华文中宋" panose="02010600040101010101" charset="-122"/>
                <a:ea typeface="华文中宋" panose="02010600040101010101" charset="-122"/>
                <a:sym typeface="+mn-ea"/>
              </a:rPr>
              <a:t>客户</a:t>
            </a:r>
            <a:r>
              <a:rPr lang="zh-CN" altLang="en-US" sz="2800">
                <a:latin typeface="华文中宋" panose="02010600040101010101" charset="-122"/>
                <a:ea typeface="华文中宋" panose="02010600040101010101" charset="-122"/>
                <a:sym typeface="+mn-ea"/>
              </a:rPr>
              <a:t>（</a:t>
            </a:r>
            <a:r>
              <a:rPr lang="zh-CN" altLang="zh-CN" sz="2800">
                <a:latin typeface="华文中宋" panose="02010600040101010101" charset="-122"/>
                <a:ea typeface="华文中宋" panose="02010600040101010101" charset="-122"/>
                <a:sym typeface="+mn-ea"/>
              </a:rPr>
              <a:t>没有土地的佃户</a:t>
            </a:r>
            <a:r>
              <a:rPr lang="zh-CN" altLang="en-US" sz="2800">
                <a:latin typeface="华文中宋" panose="02010600040101010101" charset="-122"/>
                <a:ea typeface="华文中宋" panose="02010600040101010101" charset="-122"/>
                <a:sym typeface="+mn-ea"/>
              </a:rPr>
              <a:t>）</a:t>
            </a:r>
            <a:endParaRPr lang="zh-CN" altLang="en-US" sz="2800">
              <a:latin typeface="华文中宋" panose="02010600040101010101" charset="-122"/>
              <a:ea typeface="华文中宋" panose="02010600040101010101" charset="-122"/>
              <a:sym typeface="+mn-ea"/>
            </a:endParaRPr>
          </a:p>
        </p:txBody>
      </p:sp>
      <p:sp>
        <p:nvSpPr>
          <p:cNvPr id="8" name="文本框 7"/>
          <p:cNvSpPr txBox="1"/>
          <p:nvPr/>
        </p:nvSpPr>
        <p:spPr>
          <a:xfrm>
            <a:off x="2082165" y="5006975"/>
            <a:ext cx="9641840" cy="953135"/>
          </a:xfrm>
          <a:prstGeom prst="rect">
            <a:avLst/>
          </a:prstGeom>
          <a:noFill/>
        </p:spPr>
        <p:txBody>
          <a:bodyPr wrap="square" rtlCol="0" anchor="t">
            <a:spAutoFit/>
          </a:bodyPr>
          <a:lstStyle/>
          <a:p>
            <a:pPr>
              <a:buNone/>
            </a:pPr>
            <a:r>
              <a:rPr lang="zh-CN" sz="2800">
                <a:latin typeface="华文中宋" panose="02010600040101010101" charset="-122"/>
                <a:ea typeface="华文中宋" panose="02010600040101010101" charset="-122"/>
                <a:cs typeface="楷体" panose="02010609060101010101" pitchFamily="30" charset="-122"/>
                <a:sym typeface="柳公权楷书" panose="02010600010101010101" charset="-122"/>
              </a:rPr>
              <a:t>沿用</a:t>
            </a:r>
            <a:r>
              <a:rPr lang="zh-CN" sz="2800">
                <a:solidFill>
                  <a:srgbClr val="C00000"/>
                </a:solidFill>
                <a:latin typeface="华文中宋" panose="02010600040101010101" charset="-122"/>
                <a:ea typeface="华文中宋" panose="02010600040101010101" charset="-122"/>
                <a:cs typeface="楷体" panose="02010609060101010101" pitchFamily="30" charset="-122"/>
                <a:sym typeface="柳公权楷书" panose="02010600010101010101" charset="-122"/>
              </a:rPr>
              <a:t>两税法</a:t>
            </a:r>
            <a:r>
              <a:rPr lang="zh-CN" sz="2800">
                <a:latin typeface="华文中宋" panose="02010600040101010101" charset="-122"/>
                <a:ea typeface="华文中宋" panose="02010600040101010101" charset="-122"/>
                <a:cs typeface="楷体" panose="02010609060101010101" pitchFamily="30" charset="-122"/>
                <a:sym typeface="柳公权楷书" panose="02010600010101010101" charset="-122"/>
              </a:rPr>
              <a:t>，但赋役沉重；</a:t>
            </a:r>
            <a:r>
              <a:rPr lang="en-US" sz="2800">
                <a:solidFill>
                  <a:srgbClr val="C00000"/>
                </a:solidFill>
                <a:latin typeface="华文中宋" panose="02010600040101010101" charset="-122"/>
                <a:ea typeface="华文中宋" panose="02010600040101010101" charset="-122"/>
                <a:cs typeface="楷体" panose="02010609060101010101" pitchFamily="30" charset="-122"/>
                <a:sym typeface="+mn-ea"/>
              </a:rPr>
              <a:t>募役法</a:t>
            </a:r>
            <a:r>
              <a:rPr lang="zh-CN" altLang="en-US" sz="2800">
                <a:latin typeface="华文中宋" panose="02010600040101010101" charset="-122"/>
                <a:ea typeface="华文中宋" panose="02010600040101010101" charset="-122"/>
                <a:cs typeface="楷体" panose="02010609060101010101" pitchFamily="30" charset="-122"/>
                <a:sym typeface="+mn-ea"/>
              </a:rPr>
              <a:t>（</a:t>
            </a:r>
            <a:r>
              <a:rPr lang="en-US" sz="2800">
                <a:latin typeface="华文中宋" panose="02010600040101010101" charset="-122"/>
                <a:ea typeface="华文中宋" panose="02010600040101010101" charset="-122"/>
                <a:cs typeface="楷体" panose="02010609060101010101" pitchFamily="30" charset="-122"/>
                <a:sym typeface="+mn-ea"/>
              </a:rPr>
              <a:t>缴纳免役助役钱，官府募人代役。</a:t>
            </a:r>
            <a:r>
              <a:rPr lang="zh-CN" altLang="en-US" sz="2800">
                <a:latin typeface="华文中宋" panose="02010600040101010101" charset="-122"/>
                <a:ea typeface="华文中宋" panose="02010600040101010101" charset="-122"/>
                <a:cs typeface="楷体" panose="02010609060101010101" pitchFamily="30" charset="-122"/>
                <a:sym typeface="+mn-ea"/>
              </a:rPr>
              <a:t>）</a:t>
            </a:r>
            <a:endParaRPr lang="zh-CN" altLang="en-US" sz="2800">
              <a:latin typeface="华文中宋" panose="02010600040101010101" charset="-122"/>
              <a:ea typeface="华文中宋" panose="02010600040101010101" charset="-122"/>
              <a:cs typeface="楷体" panose="02010609060101010101" pitchFamily="30" charset="-122"/>
              <a:sym typeface="+mn-ea"/>
            </a:endParaRPr>
          </a:p>
        </p:txBody>
      </p:sp>
      <p:sp>
        <p:nvSpPr>
          <p:cNvPr id="10" name="文本框 9"/>
          <p:cNvSpPr txBox="1"/>
          <p:nvPr/>
        </p:nvSpPr>
        <p:spPr>
          <a:xfrm>
            <a:off x="2082165" y="5923915"/>
            <a:ext cx="6096000" cy="521970"/>
          </a:xfrm>
          <a:prstGeom prst="rect">
            <a:avLst/>
          </a:prstGeom>
          <a:noFill/>
        </p:spPr>
        <p:txBody>
          <a:bodyPr wrap="square" rtlCol="0" anchor="t">
            <a:spAutoFit/>
          </a:bodyPr>
          <a:lstStyle/>
          <a:p>
            <a:pPr algn="l">
              <a:buNone/>
            </a:pPr>
            <a:r>
              <a:rPr lang="zh-CN" sz="2800">
                <a:latin typeface="华文中宋" panose="02010600040101010101" charset="-122"/>
                <a:ea typeface="华文中宋" panose="02010600040101010101" charset="-122"/>
                <a:cs typeface="宋体" panose="02010600030101010101" pitchFamily="2" charset="-122"/>
                <a:sym typeface="+mn-ea"/>
              </a:rPr>
              <a:t>宗族内部救助活动兴起；</a:t>
            </a:r>
            <a:r>
              <a:rPr lang="en-US" sz="2800">
                <a:latin typeface="华文中宋" panose="02010600040101010101" charset="-122"/>
                <a:ea typeface="华文中宋" panose="02010600040101010101" charset="-122"/>
                <a:cs typeface="宋体" panose="02010600030101010101" pitchFamily="2" charset="-122"/>
                <a:sym typeface="+mn-ea"/>
              </a:rPr>
              <a:t>福田院</a:t>
            </a:r>
            <a:r>
              <a:rPr lang="zh-CN" altLang="en-US" sz="2800">
                <a:latin typeface="华文中宋" panose="02010600040101010101" charset="-122"/>
                <a:ea typeface="华文中宋" panose="02010600040101010101" charset="-122"/>
                <a:cs typeface="宋体" panose="02010600030101010101" pitchFamily="2" charset="-122"/>
                <a:sym typeface="+mn-ea"/>
              </a:rPr>
              <a:t>。</a:t>
            </a:r>
            <a:endParaRPr lang="zh-CN" altLang="en-US" sz="2800">
              <a:latin typeface="华文中宋" panose="02010600040101010101" charset="-122"/>
              <a:ea typeface="华文中宋" panose="02010600040101010101" charset="-122"/>
              <a:cs typeface="宋体" panose="02010600030101010101" pitchFamily="2"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5" grpId="0"/>
      <p:bldP spid="5" grpId="1"/>
      <p:bldP spid="6" grpId="0"/>
      <p:bldP spid="6" grpId="1"/>
      <p:bldP spid="7" grpId="0"/>
      <p:bldP spid="7" grpId="1"/>
      <p:bldP spid="8" grpId="0"/>
      <p:bldP spid="8"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alphaModFix amt="54000"/>
          </a:blip>
          <a:stretch>
            <a:fillRect/>
          </a:stretch>
        </a:blipFill>
        <a:effectLst/>
      </p:bgPr>
    </p:bg>
    <p:spTree>
      <p:nvGrpSpPr>
        <p:cNvPr id="1" name=""/>
        <p:cNvGrpSpPr/>
        <p:nvPr/>
      </p:nvGrpSpPr>
      <p:grpSpPr>
        <a:xfrm>
          <a:off x="0" y="0"/>
          <a:ext cx="0" cy="0"/>
          <a:chOff x="0" y="0"/>
          <a:chExt cx="0" cy="0"/>
        </a:xfrm>
      </p:grpSpPr>
      <p:sp>
        <p:nvSpPr>
          <p:cNvPr id="35" name="矩形 34"/>
          <p:cNvSpPr/>
          <p:nvPr/>
        </p:nvSpPr>
        <p:spPr>
          <a:xfrm>
            <a:off x="0" y="0"/>
            <a:ext cx="12192000" cy="6858000"/>
          </a:xfrm>
          <a:prstGeom prst="rect">
            <a:avLst/>
          </a:prstGeom>
          <a:gradFill rotWithShape="1">
            <a:gsLst>
              <a:gs pos="3000">
                <a:srgbClr val="D7B4A5">
                  <a:alpha val="48000"/>
                </a:srgbClr>
              </a:gs>
              <a:gs pos="25000">
                <a:srgbClr val="C89383">
                  <a:alpha val="43000"/>
                </a:srgbClr>
              </a:gs>
              <a:gs pos="100000">
                <a:srgbClr val="A3765A"/>
              </a:gs>
              <a:gs pos="0">
                <a:srgbClr val="E6D5C6">
                  <a:alpha val="3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6" name="Freeform 8111"/>
          <p:cNvSpPr/>
          <p:nvPr/>
        </p:nvSpPr>
        <p:spPr bwMode="auto">
          <a:xfrm>
            <a:off x="6819900" y="879475"/>
            <a:ext cx="4058920" cy="1089660"/>
          </a:xfrm>
          <a:custGeom>
            <a:avLst/>
            <a:gdLst>
              <a:gd name="T0" fmla="*/ 1897 w 3772"/>
              <a:gd name="T1" fmla="*/ 1339 h 1451"/>
              <a:gd name="T2" fmla="*/ 2254 w 3772"/>
              <a:gd name="T3" fmla="*/ 1348 h 1451"/>
              <a:gd name="T4" fmla="*/ 2377 w 3772"/>
              <a:gd name="T5" fmla="*/ 1303 h 1451"/>
              <a:gd name="T6" fmla="*/ 2305 w 3772"/>
              <a:gd name="T7" fmla="*/ 1260 h 1451"/>
              <a:gd name="T8" fmla="*/ 2670 w 3772"/>
              <a:gd name="T9" fmla="*/ 1272 h 1451"/>
              <a:gd name="T10" fmla="*/ 3306 w 3772"/>
              <a:gd name="T11" fmla="*/ 1283 h 1451"/>
              <a:gd name="T12" fmla="*/ 3051 w 3772"/>
              <a:gd name="T13" fmla="*/ 1313 h 1451"/>
              <a:gd name="T14" fmla="*/ 3237 w 3772"/>
              <a:gd name="T15" fmla="*/ 1351 h 1451"/>
              <a:gd name="T16" fmla="*/ 3352 w 3772"/>
              <a:gd name="T17" fmla="*/ 1271 h 1451"/>
              <a:gd name="T18" fmla="*/ 3255 w 3772"/>
              <a:gd name="T19" fmla="*/ 1223 h 1451"/>
              <a:gd name="T20" fmla="*/ 3472 w 3772"/>
              <a:gd name="T21" fmla="*/ 1221 h 1451"/>
              <a:gd name="T22" fmla="*/ 3400 w 3772"/>
              <a:gd name="T23" fmla="*/ 1186 h 1451"/>
              <a:gd name="T24" fmla="*/ 3366 w 3772"/>
              <a:gd name="T25" fmla="*/ 1165 h 1451"/>
              <a:gd name="T26" fmla="*/ 3270 w 3772"/>
              <a:gd name="T27" fmla="*/ 1116 h 1451"/>
              <a:gd name="T28" fmla="*/ 3314 w 3772"/>
              <a:gd name="T29" fmla="*/ 1057 h 1451"/>
              <a:gd name="T30" fmla="*/ 3200 w 3772"/>
              <a:gd name="T31" fmla="*/ 1018 h 1451"/>
              <a:gd name="T32" fmla="*/ 3143 w 3772"/>
              <a:gd name="T33" fmla="*/ 1007 h 1451"/>
              <a:gd name="T34" fmla="*/ 3183 w 3772"/>
              <a:gd name="T35" fmla="*/ 985 h 1451"/>
              <a:gd name="T36" fmla="*/ 3091 w 3772"/>
              <a:gd name="T37" fmla="*/ 928 h 1451"/>
              <a:gd name="T38" fmla="*/ 3174 w 3772"/>
              <a:gd name="T39" fmla="*/ 880 h 1451"/>
              <a:gd name="T40" fmla="*/ 2959 w 3772"/>
              <a:gd name="T41" fmla="*/ 813 h 1451"/>
              <a:gd name="T42" fmla="*/ 3087 w 3772"/>
              <a:gd name="T43" fmla="*/ 762 h 1451"/>
              <a:gd name="T44" fmla="*/ 3186 w 3772"/>
              <a:gd name="T45" fmla="*/ 705 h 1451"/>
              <a:gd name="T46" fmla="*/ 3377 w 3772"/>
              <a:gd name="T47" fmla="*/ 672 h 1451"/>
              <a:gd name="T48" fmla="*/ 3091 w 3772"/>
              <a:gd name="T49" fmla="*/ 609 h 1451"/>
              <a:gd name="T50" fmla="*/ 3203 w 3772"/>
              <a:gd name="T51" fmla="*/ 565 h 1451"/>
              <a:gd name="T52" fmla="*/ 3114 w 3772"/>
              <a:gd name="T53" fmla="*/ 513 h 1451"/>
              <a:gd name="T54" fmla="*/ 3036 w 3772"/>
              <a:gd name="T55" fmla="*/ 398 h 1451"/>
              <a:gd name="T56" fmla="*/ 3303 w 3772"/>
              <a:gd name="T57" fmla="*/ 335 h 1451"/>
              <a:gd name="T58" fmla="*/ 2326 w 3772"/>
              <a:gd name="T59" fmla="*/ 246 h 1451"/>
              <a:gd name="T60" fmla="*/ 1636 w 3772"/>
              <a:gd name="T61" fmla="*/ 239 h 1451"/>
              <a:gd name="T62" fmla="*/ 1683 w 3772"/>
              <a:gd name="T63" fmla="*/ 184 h 1451"/>
              <a:gd name="T64" fmla="*/ 1444 w 3772"/>
              <a:gd name="T65" fmla="*/ 171 h 1451"/>
              <a:gd name="T66" fmla="*/ 1598 w 3772"/>
              <a:gd name="T67" fmla="*/ 150 h 1451"/>
              <a:gd name="T68" fmla="*/ 1532 w 3772"/>
              <a:gd name="T69" fmla="*/ 115 h 1451"/>
              <a:gd name="T70" fmla="*/ 1431 w 3772"/>
              <a:gd name="T71" fmla="*/ 129 h 1451"/>
              <a:gd name="T72" fmla="*/ 1433 w 3772"/>
              <a:gd name="T73" fmla="*/ 92 h 1451"/>
              <a:gd name="T74" fmla="*/ 1129 w 3772"/>
              <a:gd name="T75" fmla="*/ 114 h 1451"/>
              <a:gd name="T76" fmla="*/ 1313 w 3772"/>
              <a:gd name="T77" fmla="*/ 75 h 1451"/>
              <a:gd name="T78" fmla="*/ 1510 w 3772"/>
              <a:gd name="T79" fmla="*/ 1 h 1451"/>
              <a:gd name="T80" fmla="*/ 1184 w 3772"/>
              <a:gd name="T81" fmla="*/ 93 h 1451"/>
              <a:gd name="T82" fmla="*/ 842 w 3772"/>
              <a:gd name="T83" fmla="*/ 83 h 1451"/>
              <a:gd name="T84" fmla="*/ 788 w 3772"/>
              <a:gd name="T85" fmla="*/ 127 h 1451"/>
              <a:gd name="T86" fmla="*/ 791 w 3772"/>
              <a:gd name="T87" fmla="*/ 173 h 1451"/>
              <a:gd name="T88" fmla="*/ 625 w 3772"/>
              <a:gd name="T89" fmla="*/ 228 h 1451"/>
              <a:gd name="T90" fmla="*/ 490 w 3772"/>
              <a:gd name="T91" fmla="*/ 241 h 1451"/>
              <a:gd name="T92" fmla="*/ 298 w 3772"/>
              <a:gd name="T93" fmla="*/ 324 h 1451"/>
              <a:gd name="T94" fmla="*/ 293 w 3772"/>
              <a:gd name="T95" fmla="*/ 380 h 1451"/>
              <a:gd name="T96" fmla="*/ 192 w 3772"/>
              <a:gd name="T97" fmla="*/ 461 h 1451"/>
              <a:gd name="T98" fmla="*/ 222 w 3772"/>
              <a:gd name="T99" fmla="*/ 509 h 1451"/>
              <a:gd name="T100" fmla="*/ 139 w 3772"/>
              <a:gd name="T101" fmla="*/ 815 h 1451"/>
              <a:gd name="T102" fmla="*/ 141 w 3772"/>
              <a:gd name="T103" fmla="*/ 919 h 1451"/>
              <a:gd name="T104" fmla="*/ 204 w 3772"/>
              <a:gd name="T105" fmla="*/ 1052 h 1451"/>
              <a:gd name="T106" fmla="*/ 308 w 3772"/>
              <a:gd name="T107" fmla="*/ 1133 h 1451"/>
              <a:gd name="T108" fmla="*/ 389 w 3772"/>
              <a:gd name="T109" fmla="*/ 1160 h 1451"/>
              <a:gd name="T110" fmla="*/ 386 w 3772"/>
              <a:gd name="T111" fmla="*/ 1238 h 1451"/>
              <a:gd name="T112" fmla="*/ 918 w 3772"/>
              <a:gd name="T113" fmla="*/ 1373 h 1451"/>
              <a:gd name="T114" fmla="*/ 956 w 3772"/>
              <a:gd name="T115" fmla="*/ 1335 h 1451"/>
              <a:gd name="T116" fmla="*/ 1199 w 3772"/>
              <a:gd name="T117" fmla="*/ 1351 h 1451"/>
              <a:gd name="T118" fmla="*/ 1354 w 3772"/>
              <a:gd name="T119" fmla="*/ 1333 h 1451"/>
              <a:gd name="T120" fmla="*/ 1290 w 3772"/>
              <a:gd name="T121" fmla="*/ 1354 h 1451"/>
              <a:gd name="T122" fmla="*/ 1533 w 3772"/>
              <a:gd name="T123" fmla="*/ 1379 h 1451"/>
              <a:gd name="T124" fmla="*/ 1661 w 3772"/>
              <a:gd name="T125" fmla="*/ 1383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2" h="1451">
                <a:moveTo>
                  <a:pt x="1883" y="1394"/>
                </a:moveTo>
                <a:cubicBezTo>
                  <a:pt x="1910" y="1393"/>
                  <a:pt x="1928" y="1390"/>
                  <a:pt x="1922" y="1389"/>
                </a:cubicBezTo>
                <a:cubicBezTo>
                  <a:pt x="1913" y="1387"/>
                  <a:pt x="1913" y="1387"/>
                  <a:pt x="1921" y="1386"/>
                </a:cubicBezTo>
                <a:cubicBezTo>
                  <a:pt x="1927" y="1386"/>
                  <a:pt x="1928" y="1385"/>
                  <a:pt x="1925" y="1382"/>
                </a:cubicBezTo>
                <a:cubicBezTo>
                  <a:pt x="1922" y="1380"/>
                  <a:pt x="1927" y="1379"/>
                  <a:pt x="1944" y="1378"/>
                </a:cubicBezTo>
                <a:cubicBezTo>
                  <a:pt x="2003" y="1376"/>
                  <a:pt x="2075" y="1370"/>
                  <a:pt x="2068" y="1368"/>
                </a:cubicBezTo>
                <a:cubicBezTo>
                  <a:pt x="2063" y="1367"/>
                  <a:pt x="2045" y="1368"/>
                  <a:pt x="2028" y="1369"/>
                </a:cubicBezTo>
                <a:cubicBezTo>
                  <a:pt x="1992" y="1373"/>
                  <a:pt x="1932" y="1370"/>
                  <a:pt x="1930" y="1365"/>
                </a:cubicBezTo>
                <a:cubicBezTo>
                  <a:pt x="1929" y="1363"/>
                  <a:pt x="1916" y="1362"/>
                  <a:pt x="1897" y="1363"/>
                </a:cubicBezTo>
                <a:cubicBezTo>
                  <a:pt x="1870" y="1364"/>
                  <a:pt x="1867" y="1363"/>
                  <a:pt x="1880" y="1361"/>
                </a:cubicBezTo>
                <a:cubicBezTo>
                  <a:pt x="1900" y="1356"/>
                  <a:pt x="1943" y="1354"/>
                  <a:pt x="1960" y="1356"/>
                </a:cubicBezTo>
                <a:cubicBezTo>
                  <a:pt x="1998" y="1362"/>
                  <a:pt x="2015" y="1364"/>
                  <a:pt x="2019" y="1363"/>
                </a:cubicBezTo>
                <a:cubicBezTo>
                  <a:pt x="2022" y="1362"/>
                  <a:pt x="2014" y="1360"/>
                  <a:pt x="2002" y="1359"/>
                </a:cubicBezTo>
                <a:cubicBezTo>
                  <a:pt x="1989" y="1357"/>
                  <a:pt x="1969" y="1354"/>
                  <a:pt x="1957" y="1352"/>
                </a:cubicBezTo>
                <a:cubicBezTo>
                  <a:pt x="1945" y="1349"/>
                  <a:pt x="1928" y="1348"/>
                  <a:pt x="1920" y="1347"/>
                </a:cubicBezTo>
                <a:cubicBezTo>
                  <a:pt x="1907" y="1347"/>
                  <a:pt x="1889" y="1340"/>
                  <a:pt x="1897" y="1339"/>
                </a:cubicBezTo>
                <a:cubicBezTo>
                  <a:pt x="1914" y="1336"/>
                  <a:pt x="1964" y="1337"/>
                  <a:pt x="1970" y="1340"/>
                </a:cubicBezTo>
                <a:cubicBezTo>
                  <a:pt x="1975" y="1342"/>
                  <a:pt x="1987" y="1346"/>
                  <a:pt x="1997" y="1347"/>
                </a:cubicBezTo>
                <a:cubicBezTo>
                  <a:pt x="2007" y="1349"/>
                  <a:pt x="2020" y="1352"/>
                  <a:pt x="2027" y="1353"/>
                </a:cubicBezTo>
                <a:cubicBezTo>
                  <a:pt x="2041" y="1356"/>
                  <a:pt x="2130" y="1364"/>
                  <a:pt x="2162" y="1365"/>
                </a:cubicBezTo>
                <a:cubicBezTo>
                  <a:pt x="2189" y="1366"/>
                  <a:pt x="2198" y="1365"/>
                  <a:pt x="2200" y="1363"/>
                </a:cubicBezTo>
                <a:cubicBezTo>
                  <a:pt x="2201" y="1362"/>
                  <a:pt x="2198" y="1361"/>
                  <a:pt x="2193" y="1362"/>
                </a:cubicBezTo>
                <a:cubicBezTo>
                  <a:pt x="2180" y="1363"/>
                  <a:pt x="2167" y="1360"/>
                  <a:pt x="2160" y="1355"/>
                </a:cubicBezTo>
                <a:cubicBezTo>
                  <a:pt x="2155" y="1351"/>
                  <a:pt x="2153" y="1351"/>
                  <a:pt x="2153" y="1354"/>
                </a:cubicBezTo>
                <a:cubicBezTo>
                  <a:pt x="2153" y="1357"/>
                  <a:pt x="2149" y="1357"/>
                  <a:pt x="2139" y="1356"/>
                </a:cubicBezTo>
                <a:cubicBezTo>
                  <a:pt x="2131" y="1355"/>
                  <a:pt x="2123" y="1354"/>
                  <a:pt x="2120" y="1354"/>
                </a:cubicBezTo>
                <a:cubicBezTo>
                  <a:pt x="2117" y="1355"/>
                  <a:pt x="2116" y="1353"/>
                  <a:pt x="2117" y="1350"/>
                </a:cubicBezTo>
                <a:cubicBezTo>
                  <a:pt x="2117" y="1346"/>
                  <a:pt x="2124" y="1345"/>
                  <a:pt x="2150" y="1345"/>
                </a:cubicBezTo>
                <a:cubicBezTo>
                  <a:pt x="2167" y="1345"/>
                  <a:pt x="2186" y="1346"/>
                  <a:pt x="2191" y="1346"/>
                </a:cubicBezTo>
                <a:cubicBezTo>
                  <a:pt x="2198" y="1347"/>
                  <a:pt x="2200" y="1347"/>
                  <a:pt x="2197" y="1344"/>
                </a:cubicBezTo>
                <a:cubicBezTo>
                  <a:pt x="2191" y="1340"/>
                  <a:pt x="2207" y="1339"/>
                  <a:pt x="2218" y="1343"/>
                </a:cubicBezTo>
                <a:cubicBezTo>
                  <a:pt x="2222" y="1345"/>
                  <a:pt x="2238" y="1347"/>
                  <a:pt x="2254" y="1348"/>
                </a:cubicBezTo>
                <a:cubicBezTo>
                  <a:pt x="2270" y="1349"/>
                  <a:pt x="2318" y="1352"/>
                  <a:pt x="2361" y="1354"/>
                </a:cubicBezTo>
                <a:cubicBezTo>
                  <a:pt x="2464" y="1360"/>
                  <a:pt x="2510" y="1362"/>
                  <a:pt x="2532" y="1361"/>
                </a:cubicBezTo>
                <a:cubicBezTo>
                  <a:pt x="2561" y="1359"/>
                  <a:pt x="2539" y="1355"/>
                  <a:pt x="2495" y="1354"/>
                </a:cubicBezTo>
                <a:cubicBezTo>
                  <a:pt x="2474" y="1354"/>
                  <a:pt x="2458" y="1353"/>
                  <a:pt x="2458" y="1352"/>
                </a:cubicBezTo>
                <a:cubicBezTo>
                  <a:pt x="2459" y="1351"/>
                  <a:pt x="2477" y="1349"/>
                  <a:pt x="2497" y="1348"/>
                </a:cubicBezTo>
                <a:cubicBezTo>
                  <a:pt x="2529" y="1347"/>
                  <a:pt x="2533" y="1346"/>
                  <a:pt x="2525" y="1343"/>
                </a:cubicBezTo>
                <a:cubicBezTo>
                  <a:pt x="2510" y="1338"/>
                  <a:pt x="2507" y="1335"/>
                  <a:pt x="2511" y="1331"/>
                </a:cubicBezTo>
                <a:cubicBezTo>
                  <a:pt x="2514" y="1329"/>
                  <a:pt x="2511" y="1328"/>
                  <a:pt x="2504" y="1328"/>
                </a:cubicBezTo>
                <a:cubicBezTo>
                  <a:pt x="2498" y="1328"/>
                  <a:pt x="2488" y="1327"/>
                  <a:pt x="2482" y="1326"/>
                </a:cubicBezTo>
                <a:cubicBezTo>
                  <a:pt x="2476" y="1324"/>
                  <a:pt x="2453" y="1322"/>
                  <a:pt x="2431" y="1321"/>
                </a:cubicBezTo>
                <a:cubicBezTo>
                  <a:pt x="2409" y="1321"/>
                  <a:pt x="2389" y="1319"/>
                  <a:pt x="2387" y="1318"/>
                </a:cubicBezTo>
                <a:cubicBezTo>
                  <a:pt x="2385" y="1317"/>
                  <a:pt x="2377" y="1317"/>
                  <a:pt x="2371" y="1318"/>
                </a:cubicBezTo>
                <a:cubicBezTo>
                  <a:pt x="2364" y="1318"/>
                  <a:pt x="2359" y="1318"/>
                  <a:pt x="2360" y="1316"/>
                </a:cubicBezTo>
                <a:cubicBezTo>
                  <a:pt x="2363" y="1312"/>
                  <a:pt x="2435" y="1305"/>
                  <a:pt x="2447" y="1307"/>
                </a:cubicBezTo>
                <a:cubicBezTo>
                  <a:pt x="2453" y="1309"/>
                  <a:pt x="2460" y="1308"/>
                  <a:pt x="2464" y="1306"/>
                </a:cubicBezTo>
                <a:cubicBezTo>
                  <a:pt x="2473" y="1302"/>
                  <a:pt x="2427" y="1300"/>
                  <a:pt x="2377" y="1303"/>
                </a:cubicBezTo>
                <a:cubicBezTo>
                  <a:pt x="2317" y="1307"/>
                  <a:pt x="2225" y="1308"/>
                  <a:pt x="2226" y="1304"/>
                </a:cubicBezTo>
                <a:cubicBezTo>
                  <a:pt x="2227" y="1303"/>
                  <a:pt x="2237" y="1301"/>
                  <a:pt x="2247" y="1300"/>
                </a:cubicBezTo>
                <a:cubicBezTo>
                  <a:pt x="2261" y="1299"/>
                  <a:pt x="2266" y="1298"/>
                  <a:pt x="2262" y="1296"/>
                </a:cubicBezTo>
                <a:cubicBezTo>
                  <a:pt x="2260" y="1294"/>
                  <a:pt x="2254" y="1293"/>
                  <a:pt x="2250" y="1294"/>
                </a:cubicBezTo>
                <a:cubicBezTo>
                  <a:pt x="2212" y="1296"/>
                  <a:pt x="2183" y="1296"/>
                  <a:pt x="2183" y="1294"/>
                </a:cubicBezTo>
                <a:cubicBezTo>
                  <a:pt x="2183" y="1292"/>
                  <a:pt x="2170" y="1290"/>
                  <a:pt x="2155" y="1290"/>
                </a:cubicBezTo>
                <a:cubicBezTo>
                  <a:pt x="2139" y="1289"/>
                  <a:pt x="2120" y="1289"/>
                  <a:pt x="2112" y="1288"/>
                </a:cubicBezTo>
                <a:cubicBezTo>
                  <a:pt x="2103" y="1288"/>
                  <a:pt x="2073" y="1287"/>
                  <a:pt x="2045" y="1287"/>
                </a:cubicBezTo>
                <a:cubicBezTo>
                  <a:pt x="2016" y="1286"/>
                  <a:pt x="1978" y="1285"/>
                  <a:pt x="1960" y="1284"/>
                </a:cubicBezTo>
                <a:cubicBezTo>
                  <a:pt x="1941" y="1284"/>
                  <a:pt x="1909" y="1283"/>
                  <a:pt x="1888" y="1283"/>
                </a:cubicBezTo>
                <a:cubicBezTo>
                  <a:pt x="1867" y="1283"/>
                  <a:pt x="1848" y="1281"/>
                  <a:pt x="1846" y="1279"/>
                </a:cubicBezTo>
                <a:cubicBezTo>
                  <a:pt x="1843" y="1277"/>
                  <a:pt x="1852" y="1276"/>
                  <a:pt x="1872" y="1277"/>
                </a:cubicBezTo>
                <a:cubicBezTo>
                  <a:pt x="1888" y="1277"/>
                  <a:pt x="1941" y="1276"/>
                  <a:pt x="1988" y="1275"/>
                </a:cubicBezTo>
                <a:cubicBezTo>
                  <a:pt x="2059" y="1273"/>
                  <a:pt x="2076" y="1272"/>
                  <a:pt x="2084" y="1267"/>
                </a:cubicBezTo>
                <a:cubicBezTo>
                  <a:pt x="2093" y="1262"/>
                  <a:pt x="2181" y="1256"/>
                  <a:pt x="2227" y="1258"/>
                </a:cubicBezTo>
                <a:cubicBezTo>
                  <a:pt x="2239" y="1258"/>
                  <a:pt x="2274" y="1259"/>
                  <a:pt x="2305" y="1260"/>
                </a:cubicBezTo>
                <a:cubicBezTo>
                  <a:pt x="2348" y="1261"/>
                  <a:pt x="2362" y="1262"/>
                  <a:pt x="2366" y="1266"/>
                </a:cubicBezTo>
                <a:cubicBezTo>
                  <a:pt x="2370" y="1269"/>
                  <a:pt x="2372" y="1270"/>
                  <a:pt x="2373" y="1267"/>
                </a:cubicBezTo>
                <a:cubicBezTo>
                  <a:pt x="2375" y="1263"/>
                  <a:pt x="2393" y="1258"/>
                  <a:pt x="2391" y="1262"/>
                </a:cubicBezTo>
                <a:cubicBezTo>
                  <a:pt x="2390" y="1264"/>
                  <a:pt x="2396" y="1265"/>
                  <a:pt x="2403" y="1265"/>
                </a:cubicBezTo>
                <a:cubicBezTo>
                  <a:pt x="2411" y="1264"/>
                  <a:pt x="2417" y="1262"/>
                  <a:pt x="2418" y="1260"/>
                </a:cubicBezTo>
                <a:cubicBezTo>
                  <a:pt x="2418" y="1256"/>
                  <a:pt x="2420" y="1256"/>
                  <a:pt x="2425" y="1259"/>
                </a:cubicBezTo>
                <a:cubicBezTo>
                  <a:pt x="2432" y="1263"/>
                  <a:pt x="2432" y="1263"/>
                  <a:pt x="2432" y="1263"/>
                </a:cubicBezTo>
                <a:cubicBezTo>
                  <a:pt x="2425" y="1263"/>
                  <a:pt x="2425" y="1263"/>
                  <a:pt x="2425" y="1263"/>
                </a:cubicBezTo>
                <a:cubicBezTo>
                  <a:pt x="2422" y="1264"/>
                  <a:pt x="2416" y="1266"/>
                  <a:pt x="2413" y="1267"/>
                </a:cubicBezTo>
                <a:cubicBezTo>
                  <a:pt x="2410" y="1270"/>
                  <a:pt x="2419" y="1270"/>
                  <a:pt x="2439" y="1269"/>
                </a:cubicBezTo>
                <a:cubicBezTo>
                  <a:pt x="2457" y="1269"/>
                  <a:pt x="2469" y="1267"/>
                  <a:pt x="2468" y="1265"/>
                </a:cubicBezTo>
                <a:cubicBezTo>
                  <a:pt x="2466" y="1261"/>
                  <a:pt x="2495" y="1262"/>
                  <a:pt x="2503" y="1266"/>
                </a:cubicBezTo>
                <a:cubicBezTo>
                  <a:pt x="2507" y="1268"/>
                  <a:pt x="2531" y="1269"/>
                  <a:pt x="2558" y="1269"/>
                </a:cubicBezTo>
                <a:cubicBezTo>
                  <a:pt x="2629" y="1268"/>
                  <a:pt x="2672" y="1270"/>
                  <a:pt x="2660" y="1272"/>
                </a:cubicBezTo>
                <a:cubicBezTo>
                  <a:pt x="2649" y="1273"/>
                  <a:pt x="2649" y="1273"/>
                  <a:pt x="2658" y="1274"/>
                </a:cubicBezTo>
                <a:cubicBezTo>
                  <a:pt x="2663" y="1275"/>
                  <a:pt x="2669" y="1274"/>
                  <a:pt x="2670" y="1272"/>
                </a:cubicBezTo>
                <a:cubicBezTo>
                  <a:pt x="2672" y="1270"/>
                  <a:pt x="2688" y="1269"/>
                  <a:pt x="2706" y="1269"/>
                </a:cubicBezTo>
                <a:cubicBezTo>
                  <a:pt x="2739" y="1269"/>
                  <a:pt x="2739" y="1269"/>
                  <a:pt x="2739" y="1269"/>
                </a:cubicBezTo>
                <a:cubicBezTo>
                  <a:pt x="2717" y="1272"/>
                  <a:pt x="2717" y="1272"/>
                  <a:pt x="2717" y="1272"/>
                </a:cubicBezTo>
                <a:cubicBezTo>
                  <a:pt x="2703" y="1274"/>
                  <a:pt x="2712" y="1275"/>
                  <a:pt x="2746" y="1273"/>
                </a:cubicBezTo>
                <a:cubicBezTo>
                  <a:pt x="2777" y="1272"/>
                  <a:pt x="2793" y="1270"/>
                  <a:pt x="2788" y="1268"/>
                </a:cubicBezTo>
                <a:cubicBezTo>
                  <a:pt x="2782" y="1267"/>
                  <a:pt x="2785" y="1266"/>
                  <a:pt x="2796" y="1267"/>
                </a:cubicBezTo>
                <a:cubicBezTo>
                  <a:pt x="2806" y="1267"/>
                  <a:pt x="2835" y="1267"/>
                  <a:pt x="2862" y="1267"/>
                </a:cubicBezTo>
                <a:cubicBezTo>
                  <a:pt x="2956" y="1265"/>
                  <a:pt x="2974" y="1265"/>
                  <a:pt x="2992" y="1267"/>
                </a:cubicBezTo>
                <a:cubicBezTo>
                  <a:pt x="3002" y="1269"/>
                  <a:pt x="3013" y="1270"/>
                  <a:pt x="3016" y="1270"/>
                </a:cubicBezTo>
                <a:cubicBezTo>
                  <a:pt x="3019" y="1269"/>
                  <a:pt x="3029" y="1271"/>
                  <a:pt x="3038" y="1272"/>
                </a:cubicBezTo>
                <a:cubicBezTo>
                  <a:pt x="3047" y="1274"/>
                  <a:pt x="3064" y="1276"/>
                  <a:pt x="3075" y="1276"/>
                </a:cubicBezTo>
                <a:cubicBezTo>
                  <a:pt x="3086" y="1277"/>
                  <a:pt x="3096" y="1278"/>
                  <a:pt x="3097" y="1279"/>
                </a:cubicBezTo>
                <a:cubicBezTo>
                  <a:pt x="3101" y="1281"/>
                  <a:pt x="3170" y="1286"/>
                  <a:pt x="3208" y="1286"/>
                </a:cubicBezTo>
                <a:cubicBezTo>
                  <a:pt x="3228" y="1286"/>
                  <a:pt x="3245" y="1288"/>
                  <a:pt x="3247" y="1289"/>
                </a:cubicBezTo>
                <a:cubicBezTo>
                  <a:pt x="3252" y="1293"/>
                  <a:pt x="3300" y="1293"/>
                  <a:pt x="3299" y="1289"/>
                </a:cubicBezTo>
                <a:cubicBezTo>
                  <a:pt x="3299" y="1286"/>
                  <a:pt x="3302" y="1284"/>
                  <a:pt x="3306" y="1283"/>
                </a:cubicBezTo>
                <a:cubicBezTo>
                  <a:pt x="3314" y="1282"/>
                  <a:pt x="3314" y="1282"/>
                  <a:pt x="3314" y="1282"/>
                </a:cubicBezTo>
                <a:cubicBezTo>
                  <a:pt x="3306" y="1294"/>
                  <a:pt x="3306" y="1294"/>
                  <a:pt x="3306" y="1294"/>
                </a:cubicBezTo>
                <a:cubicBezTo>
                  <a:pt x="3291" y="1315"/>
                  <a:pt x="3286" y="1317"/>
                  <a:pt x="3254" y="1318"/>
                </a:cubicBezTo>
                <a:cubicBezTo>
                  <a:pt x="3220" y="1318"/>
                  <a:pt x="3145" y="1315"/>
                  <a:pt x="3142" y="1313"/>
                </a:cubicBezTo>
                <a:cubicBezTo>
                  <a:pt x="3141" y="1312"/>
                  <a:pt x="3131" y="1312"/>
                  <a:pt x="3120" y="1311"/>
                </a:cubicBezTo>
                <a:cubicBezTo>
                  <a:pt x="3109" y="1311"/>
                  <a:pt x="3092" y="1311"/>
                  <a:pt x="3083" y="1310"/>
                </a:cubicBezTo>
                <a:cubicBezTo>
                  <a:pt x="3074" y="1309"/>
                  <a:pt x="3061" y="1308"/>
                  <a:pt x="3055" y="1308"/>
                </a:cubicBezTo>
                <a:cubicBezTo>
                  <a:pt x="3048" y="1307"/>
                  <a:pt x="3035" y="1306"/>
                  <a:pt x="3026" y="1306"/>
                </a:cubicBezTo>
                <a:cubicBezTo>
                  <a:pt x="2979" y="1303"/>
                  <a:pt x="2909" y="1302"/>
                  <a:pt x="2897" y="1305"/>
                </a:cubicBezTo>
                <a:cubicBezTo>
                  <a:pt x="2890" y="1306"/>
                  <a:pt x="2881" y="1306"/>
                  <a:pt x="2878" y="1305"/>
                </a:cubicBezTo>
                <a:cubicBezTo>
                  <a:pt x="2874" y="1303"/>
                  <a:pt x="2857" y="1303"/>
                  <a:pt x="2840" y="1305"/>
                </a:cubicBezTo>
                <a:cubicBezTo>
                  <a:pt x="2823" y="1307"/>
                  <a:pt x="2805" y="1307"/>
                  <a:pt x="2798" y="1306"/>
                </a:cubicBezTo>
                <a:cubicBezTo>
                  <a:pt x="2792" y="1305"/>
                  <a:pt x="2765" y="1304"/>
                  <a:pt x="2737" y="1304"/>
                </a:cubicBezTo>
                <a:cubicBezTo>
                  <a:pt x="2704" y="1305"/>
                  <a:pt x="2694" y="1306"/>
                  <a:pt x="2708" y="1307"/>
                </a:cubicBezTo>
                <a:cubicBezTo>
                  <a:pt x="2754" y="1310"/>
                  <a:pt x="2831" y="1311"/>
                  <a:pt x="2889" y="1309"/>
                </a:cubicBezTo>
                <a:cubicBezTo>
                  <a:pt x="2945" y="1308"/>
                  <a:pt x="2983" y="1309"/>
                  <a:pt x="3051" y="1313"/>
                </a:cubicBezTo>
                <a:cubicBezTo>
                  <a:pt x="3066" y="1314"/>
                  <a:pt x="3082" y="1315"/>
                  <a:pt x="3087" y="1315"/>
                </a:cubicBezTo>
                <a:cubicBezTo>
                  <a:pt x="3092" y="1314"/>
                  <a:pt x="3097" y="1316"/>
                  <a:pt x="3098" y="1318"/>
                </a:cubicBezTo>
                <a:cubicBezTo>
                  <a:pt x="3099" y="1321"/>
                  <a:pt x="3094" y="1321"/>
                  <a:pt x="3080" y="1321"/>
                </a:cubicBezTo>
                <a:cubicBezTo>
                  <a:pt x="3068" y="1320"/>
                  <a:pt x="3044" y="1320"/>
                  <a:pt x="3025" y="1320"/>
                </a:cubicBezTo>
                <a:cubicBezTo>
                  <a:pt x="2985" y="1320"/>
                  <a:pt x="3003" y="1324"/>
                  <a:pt x="3051" y="1325"/>
                </a:cubicBezTo>
                <a:cubicBezTo>
                  <a:pt x="3079" y="1326"/>
                  <a:pt x="3085" y="1329"/>
                  <a:pt x="3070" y="1334"/>
                </a:cubicBezTo>
                <a:cubicBezTo>
                  <a:pt x="3066" y="1335"/>
                  <a:pt x="3070" y="1335"/>
                  <a:pt x="3078" y="1334"/>
                </a:cubicBezTo>
                <a:cubicBezTo>
                  <a:pt x="3086" y="1332"/>
                  <a:pt x="3099" y="1330"/>
                  <a:pt x="3106" y="1329"/>
                </a:cubicBezTo>
                <a:cubicBezTo>
                  <a:pt x="3120" y="1327"/>
                  <a:pt x="3126" y="1323"/>
                  <a:pt x="3115" y="1323"/>
                </a:cubicBezTo>
                <a:cubicBezTo>
                  <a:pt x="3110" y="1324"/>
                  <a:pt x="3109" y="1323"/>
                  <a:pt x="3113" y="1320"/>
                </a:cubicBezTo>
                <a:cubicBezTo>
                  <a:pt x="3118" y="1316"/>
                  <a:pt x="3150" y="1317"/>
                  <a:pt x="3216" y="1322"/>
                </a:cubicBezTo>
                <a:cubicBezTo>
                  <a:pt x="3240" y="1324"/>
                  <a:pt x="3244" y="1325"/>
                  <a:pt x="3245" y="1331"/>
                </a:cubicBezTo>
                <a:cubicBezTo>
                  <a:pt x="3245" y="1340"/>
                  <a:pt x="3235" y="1346"/>
                  <a:pt x="3224" y="1344"/>
                </a:cubicBezTo>
                <a:cubicBezTo>
                  <a:pt x="3219" y="1343"/>
                  <a:pt x="3215" y="1344"/>
                  <a:pt x="3215" y="1346"/>
                </a:cubicBezTo>
                <a:cubicBezTo>
                  <a:pt x="3215" y="1348"/>
                  <a:pt x="3219" y="1349"/>
                  <a:pt x="3224" y="1349"/>
                </a:cubicBezTo>
                <a:cubicBezTo>
                  <a:pt x="3229" y="1349"/>
                  <a:pt x="3235" y="1350"/>
                  <a:pt x="3237" y="1351"/>
                </a:cubicBezTo>
                <a:cubicBezTo>
                  <a:pt x="3242" y="1355"/>
                  <a:pt x="3263" y="1348"/>
                  <a:pt x="3280" y="1337"/>
                </a:cubicBezTo>
                <a:cubicBezTo>
                  <a:pt x="3293" y="1327"/>
                  <a:pt x="3295" y="1327"/>
                  <a:pt x="3321" y="1328"/>
                </a:cubicBezTo>
                <a:cubicBezTo>
                  <a:pt x="3335" y="1329"/>
                  <a:pt x="3352" y="1330"/>
                  <a:pt x="3357" y="1329"/>
                </a:cubicBezTo>
                <a:cubicBezTo>
                  <a:pt x="3365" y="1329"/>
                  <a:pt x="3367" y="1331"/>
                  <a:pt x="3367" y="1334"/>
                </a:cubicBezTo>
                <a:cubicBezTo>
                  <a:pt x="3366" y="1336"/>
                  <a:pt x="3366" y="1338"/>
                  <a:pt x="3368" y="1338"/>
                </a:cubicBezTo>
                <a:cubicBezTo>
                  <a:pt x="3383" y="1339"/>
                  <a:pt x="3445" y="1335"/>
                  <a:pt x="3451" y="1333"/>
                </a:cubicBezTo>
                <a:cubicBezTo>
                  <a:pt x="3457" y="1331"/>
                  <a:pt x="3449" y="1331"/>
                  <a:pt x="3429" y="1331"/>
                </a:cubicBezTo>
                <a:cubicBezTo>
                  <a:pt x="3411" y="1332"/>
                  <a:pt x="3402" y="1331"/>
                  <a:pt x="3407" y="1329"/>
                </a:cubicBezTo>
                <a:cubicBezTo>
                  <a:pt x="3414" y="1327"/>
                  <a:pt x="3413" y="1326"/>
                  <a:pt x="3398" y="1325"/>
                </a:cubicBezTo>
                <a:cubicBezTo>
                  <a:pt x="3388" y="1324"/>
                  <a:pt x="3371" y="1324"/>
                  <a:pt x="3359" y="1324"/>
                </a:cubicBezTo>
                <a:cubicBezTo>
                  <a:pt x="3337" y="1325"/>
                  <a:pt x="3332" y="1323"/>
                  <a:pt x="3337" y="1318"/>
                </a:cubicBezTo>
                <a:cubicBezTo>
                  <a:pt x="3340" y="1316"/>
                  <a:pt x="3336" y="1316"/>
                  <a:pt x="3328" y="1318"/>
                </a:cubicBezTo>
                <a:cubicBezTo>
                  <a:pt x="3322" y="1319"/>
                  <a:pt x="3314" y="1319"/>
                  <a:pt x="3311" y="1318"/>
                </a:cubicBezTo>
                <a:cubicBezTo>
                  <a:pt x="3307" y="1315"/>
                  <a:pt x="3308" y="1312"/>
                  <a:pt x="3320" y="1292"/>
                </a:cubicBezTo>
                <a:cubicBezTo>
                  <a:pt x="3333" y="1270"/>
                  <a:pt x="3333" y="1270"/>
                  <a:pt x="3333" y="1270"/>
                </a:cubicBezTo>
                <a:cubicBezTo>
                  <a:pt x="3352" y="1271"/>
                  <a:pt x="3352" y="1271"/>
                  <a:pt x="3352" y="1271"/>
                </a:cubicBezTo>
                <a:cubicBezTo>
                  <a:pt x="3370" y="1272"/>
                  <a:pt x="3371" y="1272"/>
                  <a:pt x="3361" y="1268"/>
                </a:cubicBezTo>
                <a:cubicBezTo>
                  <a:pt x="3350" y="1265"/>
                  <a:pt x="3350" y="1265"/>
                  <a:pt x="3350" y="1265"/>
                </a:cubicBezTo>
                <a:cubicBezTo>
                  <a:pt x="3361" y="1259"/>
                  <a:pt x="3361" y="1259"/>
                  <a:pt x="3361" y="1259"/>
                </a:cubicBezTo>
                <a:cubicBezTo>
                  <a:pt x="3373" y="1254"/>
                  <a:pt x="3375" y="1250"/>
                  <a:pt x="3367" y="1247"/>
                </a:cubicBezTo>
                <a:cubicBezTo>
                  <a:pt x="3359" y="1245"/>
                  <a:pt x="3451" y="1247"/>
                  <a:pt x="3464" y="1249"/>
                </a:cubicBezTo>
                <a:cubicBezTo>
                  <a:pt x="3470" y="1250"/>
                  <a:pt x="3473" y="1249"/>
                  <a:pt x="3473" y="1247"/>
                </a:cubicBezTo>
                <a:cubicBezTo>
                  <a:pt x="3473" y="1245"/>
                  <a:pt x="3468" y="1243"/>
                  <a:pt x="3463" y="1243"/>
                </a:cubicBezTo>
                <a:cubicBezTo>
                  <a:pt x="3457" y="1243"/>
                  <a:pt x="3451" y="1243"/>
                  <a:pt x="3448" y="1242"/>
                </a:cubicBezTo>
                <a:cubicBezTo>
                  <a:pt x="3446" y="1242"/>
                  <a:pt x="3429" y="1242"/>
                  <a:pt x="3411" y="1241"/>
                </a:cubicBezTo>
                <a:cubicBezTo>
                  <a:pt x="3384" y="1240"/>
                  <a:pt x="3377" y="1239"/>
                  <a:pt x="3377" y="1235"/>
                </a:cubicBezTo>
                <a:cubicBezTo>
                  <a:pt x="3377" y="1232"/>
                  <a:pt x="3375" y="1231"/>
                  <a:pt x="3370" y="1233"/>
                </a:cubicBezTo>
                <a:cubicBezTo>
                  <a:pt x="3364" y="1236"/>
                  <a:pt x="3364" y="1236"/>
                  <a:pt x="3348" y="1234"/>
                </a:cubicBezTo>
                <a:cubicBezTo>
                  <a:pt x="3333" y="1232"/>
                  <a:pt x="3300" y="1232"/>
                  <a:pt x="3276" y="1233"/>
                </a:cubicBezTo>
                <a:cubicBezTo>
                  <a:pt x="3263" y="1233"/>
                  <a:pt x="3256" y="1232"/>
                  <a:pt x="3257" y="1230"/>
                </a:cubicBezTo>
                <a:cubicBezTo>
                  <a:pt x="3258" y="1228"/>
                  <a:pt x="3257" y="1227"/>
                  <a:pt x="3254" y="1227"/>
                </a:cubicBezTo>
                <a:cubicBezTo>
                  <a:pt x="3250" y="1227"/>
                  <a:pt x="3250" y="1226"/>
                  <a:pt x="3255" y="1223"/>
                </a:cubicBezTo>
                <a:cubicBezTo>
                  <a:pt x="3259" y="1221"/>
                  <a:pt x="3275" y="1220"/>
                  <a:pt x="3299" y="1221"/>
                </a:cubicBezTo>
                <a:cubicBezTo>
                  <a:pt x="3351" y="1223"/>
                  <a:pt x="3400" y="1226"/>
                  <a:pt x="3415" y="1227"/>
                </a:cubicBezTo>
                <a:cubicBezTo>
                  <a:pt x="3418" y="1228"/>
                  <a:pt x="3432" y="1229"/>
                  <a:pt x="3445" y="1229"/>
                </a:cubicBezTo>
                <a:cubicBezTo>
                  <a:pt x="3458" y="1230"/>
                  <a:pt x="3469" y="1231"/>
                  <a:pt x="3469" y="1233"/>
                </a:cubicBezTo>
                <a:cubicBezTo>
                  <a:pt x="3470" y="1235"/>
                  <a:pt x="3473" y="1235"/>
                  <a:pt x="3476" y="1233"/>
                </a:cubicBezTo>
                <a:cubicBezTo>
                  <a:pt x="3483" y="1229"/>
                  <a:pt x="3510" y="1229"/>
                  <a:pt x="3567" y="1233"/>
                </a:cubicBezTo>
                <a:cubicBezTo>
                  <a:pt x="3574" y="1234"/>
                  <a:pt x="3594" y="1235"/>
                  <a:pt x="3611" y="1236"/>
                </a:cubicBezTo>
                <a:cubicBezTo>
                  <a:pt x="3627" y="1236"/>
                  <a:pt x="3655" y="1238"/>
                  <a:pt x="3671" y="1239"/>
                </a:cubicBezTo>
                <a:cubicBezTo>
                  <a:pt x="3688" y="1240"/>
                  <a:pt x="3714" y="1241"/>
                  <a:pt x="3730" y="1241"/>
                </a:cubicBezTo>
                <a:cubicBezTo>
                  <a:pt x="3746" y="1241"/>
                  <a:pt x="3762" y="1242"/>
                  <a:pt x="3766" y="1243"/>
                </a:cubicBezTo>
                <a:cubicBezTo>
                  <a:pt x="3772" y="1245"/>
                  <a:pt x="3772" y="1244"/>
                  <a:pt x="3764" y="1239"/>
                </a:cubicBezTo>
                <a:cubicBezTo>
                  <a:pt x="3757" y="1233"/>
                  <a:pt x="3749" y="1233"/>
                  <a:pt x="3708" y="1233"/>
                </a:cubicBezTo>
                <a:cubicBezTo>
                  <a:pt x="3681" y="1233"/>
                  <a:pt x="3657" y="1233"/>
                  <a:pt x="3654" y="1232"/>
                </a:cubicBezTo>
                <a:cubicBezTo>
                  <a:pt x="3651" y="1232"/>
                  <a:pt x="3630" y="1230"/>
                  <a:pt x="3608" y="1229"/>
                </a:cubicBezTo>
                <a:cubicBezTo>
                  <a:pt x="3585" y="1228"/>
                  <a:pt x="3558" y="1226"/>
                  <a:pt x="3547" y="1225"/>
                </a:cubicBezTo>
                <a:cubicBezTo>
                  <a:pt x="3523" y="1222"/>
                  <a:pt x="3484" y="1220"/>
                  <a:pt x="3472" y="1221"/>
                </a:cubicBezTo>
                <a:cubicBezTo>
                  <a:pt x="3462" y="1222"/>
                  <a:pt x="3462" y="1222"/>
                  <a:pt x="3462" y="1222"/>
                </a:cubicBezTo>
                <a:cubicBezTo>
                  <a:pt x="3470" y="1218"/>
                  <a:pt x="3470" y="1218"/>
                  <a:pt x="3470" y="1218"/>
                </a:cubicBezTo>
                <a:cubicBezTo>
                  <a:pt x="3474" y="1215"/>
                  <a:pt x="3477" y="1212"/>
                  <a:pt x="3475" y="1211"/>
                </a:cubicBezTo>
                <a:cubicBezTo>
                  <a:pt x="3470" y="1208"/>
                  <a:pt x="3457" y="1209"/>
                  <a:pt x="3452" y="1213"/>
                </a:cubicBezTo>
                <a:cubicBezTo>
                  <a:pt x="3446" y="1217"/>
                  <a:pt x="3409" y="1220"/>
                  <a:pt x="3394" y="1218"/>
                </a:cubicBezTo>
                <a:cubicBezTo>
                  <a:pt x="3387" y="1216"/>
                  <a:pt x="3385" y="1214"/>
                  <a:pt x="3386" y="1211"/>
                </a:cubicBezTo>
                <a:cubicBezTo>
                  <a:pt x="3387" y="1204"/>
                  <a:pt x="3380" y="1202"/>
                  <a:pt x="3367" y="1207"/>
                </a:cubicBezTo>
                <a:cubicBezTo>
                  <a:pt x="3360" y="1210"/>
                  <a:pt x="3348" y="1212"/>
                  <a:pt x="3340" y="1212"/>
                </a:cubicBezTo>
                <a:cubicBezTo>
                  <a:pt x="3332" y="1212"/>
                  <a:pt x="3318" y="1212"/>
                  <a:pt x="3311" y="1213"/>
                </a:cubicBezTo>
                <a:cubicBezTo>
                  <a:pt x="3303" y="1213"/>
                  <a:pt x="3296" y="1212"/>
                  <a:pt x="3296" y="1210"/>
                </a:cubicBezTo>
                <a:cubicBezTo>
                  <a:pt x="3296" y="1209"/>
                  <a:pt x="3298" y="1207"/>
                  <a:pt x="3300" y="1207"/>
                </a:cubicBezTo>
                <a:cubicBezTo>
                  <a:pt x="3302" y="1207"/>
                  <a:pt x="3304" y="1205"/>
                  <a:pt x="3305" y="1203"/>
                </a:cubicBezTo>
                <a:cubicBezTo>
                  <a:pt x="3305" y="1200"/>
                  <a:pt x="3313" y="1196"/>
                  <a:pt x="3321" y="1193"/>
                </a:cubicBezTo>
                <a:cubicBezTo>
                  <a:pt x="3329" y="1190"/>
                  <a:pt x="3336" y="1186"/>
                  <a:pt x="3336" y="1184"/>
                </a:cubicBezTo>
                <a:cubicBezTo>
                  <a:pt x="3336" y="1181"/>
                  <a:pt x="3371" y="1181"/>
                  <a:pt x="3391" y="1184"/>
                </a:cubicBezTo>
                <a:cubicBezTo>
                  <a:pt x="3400" y="1186"/>
                  <a:pt x="3400" y="1186"/>
                  <a:pt x="3400" y="1186"/>
                </a:cubicBezTo>
                <a:cubicBezTo>
                  <a:pt x="3391" y="1189"/>
                  <a:pt x="3391" y="1189"/>
                  <a:pt x="3391" y="1189"/>
                </a:cubicBezTo>
                <a:cubicBezTo>
                  <a:pt x="3381" y="1192"/>
                  <a:pt x="3381" y="1192"/>
                  <a:pt x="3381" y="1192"/>
                </a:cubicBezTo>
                <a:cubicBezTo>
                  <a:pt x="3392" y="1192"/>
                  <a:pt x="3392" y="1192"/>
                  <a:pt x="3392" y="1192"/>
                </a:cubicBezTo>
                <a:cubicBezTo>
                  <a:pt x="3399" y="1192"/>
                  <a:pt x="3405" y="1193"/>
                  <a:pt x="3407" y="1195"/>
                </a:cubicBezTo>
                <a:cubicBezTo>
                  <a:pt x="3409" y="1198"/>
                  <a:pt x="3417" y="1198"/>
                  <a:pt x="3438" y="1193"/>
                </a:cubicBezTo>
                <a:cubicBezTo>
                  <a:pt x="3460" y="1188"/>
                  <a:pt x="3473" y="1187"/>
                  <a:pt x="3508" y="1189"/>
                </a:cubicBezTo>
                <a:cubicBezTo>
                  <a:pt x="3551" y="1191"/>
                  <a:pt x="3593" y="1186"/>
                  <a:pt x="3618" y="1177"/>
                </a:cubicBezTo>
                <a:cubicBezTo>
                  <a:pt x="3633" y="1171"/>
                  <a:pt x="3630" y="1166"/>
                  <a:pt x="3612" y="1169"/>
                </a:cubicBezTo>
                <a:cubicBezTo>
                  <a:pt x="3604" y="1170"/>
                  <a:pt x="3579" y="1173"/>
                  <a:pt x="3558" y="1175"/>
                </a:cubicBezTo>
                <a:cubicBezTo>
                  <a:pt x="3526" y="1178"/>
                  <a:pt x="3519" y="1178"/>
                  <a:pt x="3519" y="1174"/>
                </a:cubicBezTo>
                <a:cubicBezTo>
                  <a:pt x="3519" y="1170"/>
                  <a:pt x="3515" y="1170"/>
                  <a:pt x="3506" y="1172"/>
                </a:cubicBezTo>
                <a:cubicBezTo>
                  <a:pt x="3498" y="1173"/>
                  <a:pt x="3494" y="1173"/>
                  <a:pt x="3495" y="1171"/>
                </a:cubicBezTo>
                <a:cubicBezTo>
                  <a:pt x="3496" y="1168"/>
                  <a:pt x="3490" y="1168"/>
                  <a:pt x="3481" y="1169"/>
                </a:cubicBezTo>
                <a:cubicBezTo>
                  <a:pt x="3465" y="1171"/>
                  <a:pt x="3390" y="1176"/>
                  <a:pt x="3351" y="1177"/>
                </a:cubicBezTo>
                <a:cubicBezTo>
                  <a:pt x="3331" y="1178"/>
                  <a:pt x="3330" y="1178"/>
                  <a:pt x="3334" y="1173"/>
                </a:cubicBezTo>
                <a:cubicBezTo>
                  <a:pt x="3338" y="1169"/>
                  <a:pt x="3348" y="1167"/>
                  <a:pt x="3366" y="1165"/>
                </a:cubicBezTo>
                <a:cubicBezTo>
                  <a:pt x="3394" y="1163"/>
                  <a:pt x="3394" y="1163"/>
                  <a:pt x="3394" y="1163"/>
                </a:cubicBezTo>
                <a:cubicBezTo>
                  <a:pt x="3367" y="1163"/>
                  <a:pt x="3367" y="1163"/>
                  <a:pt x="3367" y="1163"/>
                </a:cubicBezTo>
                <a:cubicBezTo>
                  <a:pt x="3344" y="1164"/>
                  <a:pt x="3340" y="1163"/>
                  <a:pt x="3341" y="1158"/>
                </a:cubicBezTo>
                <a:cubicBezTo>
                  <a:pt x="3342" y="1154"/>
                  <a:pt x="3341" y="1153"/>
                  <a:pt x="3338" y="1156"/>
                </a:cubicBezTo>
                <a:cubicBezTo>
                  <a:pt x="3335" y="1157"/>
                  <a:pt x="3328" y="1159"/>
                  <a:pt x="3321" y="1160"/>
                </a:cubicBezTo>
                <a:cubicBezTo>
                  <a:pt x="3309" y="1162"/>
                  <a:pt x="3309" y="1162"/>
                  <a:pt x="3309" y="1162"/>
                </a:cubicBezTo>
                <a:cubicBezTo>
                  <a:pt x="3318" y="1157"/>
                  <a:pt x="3318" y="1157"/>
                  <a:pt x="3318" y="1157"/>
                </a:cubicBezTo>
                <a:cubicBezTo>
                  <a:pt x="3334" y="1149"/>
                  <a:pt x="3343" y="1142"/>
                  <a:pt x="3343" y="1137"/>
                </a:cubicBezTo>
                <a:cubicBezTo>
                  <a:pt x="3343" y="1134"/>
                  <a:pt x="3348" y="1129"/>
                  <a:pt x="3356" y="1126"/>
                </a:cubicBezTo>
                <a:cubicBezTo>
                  <a:pt x="3367" y="1122"/>
                  <a:pt x="3368" y="1120"/>
                  <a:pt x="3364" y="1117"/>
                </a:cubicBezTo>
                <a:cubicBezTo>
                  <a:pt x="3361" y="1115"/>
                  <a:pt x="3357" y="1116"/>
                  <a:pt x="3351" y="1118"/>
                </a:cubicBezTo>
                <a:cubicBezTo>
                  <a:pt x="3338" y="1125"/>
                  <a:pt x="3325" y="1125"/>
                  <a:pt x="3324" y="1118"/>
                </a:cubicBezTo>
                <a:cubicBezTo>
                  <a:pt x="3324" y="1114"/>
                  <a:pt x="3323" y="1113"/>
                  <a:pt x="3319" y="1115"/>
                </a:cubicBezTo>
                <a:cubicBezTo>
                  <a:pt x="3309" y="1121"/>
                  <a:pt x="3273" y="1133"/>
                  <a:pt x="3260" y="1135"/>
                </a:cubicBezTo>
                <a:cubicBezTo>
                  <a:pt x="3248" y="1138"/>
                  <a:pt x="3246" y="1137"/>
                  <a:pt x="3247" y="1133"/>
                </a:cubicBezTo>
                <a:cubicBezTo>
                  <a:pt x="3249" y="1128"/>
                  <a:pt x="3264" y="1116"/>
                  <a:pt x="3270" y="1116"/>
                </a:cubicBezTo>
                <a:cubicBezTo>
                  <a:pt x="3272" y="1116"/>
                  <a:pt x="3275" y="1114"/>
                  <a:pt x="3277" y="1112"/>
                </a:cubicBezTo>
                <a:cubicBezTo>
                  <a:pt x="3278" y="1109"/>
                  <a:pt x="3287" y="1105"/>
                  <a:pt x="3297" y="1102"/>
                </a:cubicBezTo>
                <a:cubicBezTo>
                  <a:pt x="3314" y="1097"/>
                  <a:pt x="3314" y="1097"/>
                  <a:pt x="3314" y="1097"/>
                </a:cubicBezTo>
                <a:cubicBezTo>
                  <a:pt x="3294" y="1097"/>
                  <a:pt x="3294" y="1097"/>
                  <a:pt x="3294" y="1097"/>
                </a:cubicBezTo>
                <a:cubicBezTo>
                  <a:pt x="3284" y="1097"/>
                  <a:pt x="3272" y="1097"/>
                  <a:pt x="3267" y="1097"/>
                </a:cubicBezTo>
                <a:cubicBezTo>
                  <a:pt x="3262" y="1097"/>
                  <a:pt x="3259" y="1096"/>
                  <a:pt x="3259" y="1092"/>
                </a:cubicBezTo>
                <a:cubicBezTo>
                  <a:pt x="3258" y="1089"/>
                  <a:pt x="3263" y="1087"/>
                  <a:pt x="3273" y="1085"/>
                </a:cubicBezTo>
                <a:cubicBezTo>
                  <a:pt x="3288" y="1082"/>
                  <a:pt x="3288" y="1082"/>
                  <a:pt x="3288" y="1082"/>
                </a:cubicBezTo>
                <a:cubicBezTo>
                  <a:pt x="3274" y="1081"/>
                  <a:pt x="3274" y="1081"/>
                  <a:pt x="3274" y="1081"/>
                </a:cubicBezTo>
                <a:cubicBezTo>
                  <a:pt x="3263" y="1081"/>
                  <a:pt x="3261" y="1079"/>
                  <a:pt x="3260" y="1073"/>
                </a:cubicBezTo>
                <a:cubicBezTo>
                  <a:pt x="3258" y="1065"/>
                  <a:pt x="3258" y="1065"/>
                  <a:pt x="3258" y="1065"/>
                </a:cubicBezTo>
                <a:cubicBezTo>
                  <a:pt x="3301" y="1065"/>
                  <a:pt x="3301" y="1065"/>
                  <a:pt x="3301" y="1065"/>
                </a:cubicBezTo>
                <a:cubicBezTo>
                  <a:pt x="3343" y="1064"/>
                  <a:pt x="3363" y="1060"/>
                  <a:pt x="3336" y="1057"/>
                </a:cubicBezTo>
                <a:cubicBezTo>
                  <a:pt x="3329" y="1056"/>
                  <a:pt x="3319" y="1055"/>
                  <a:pt x="3314" y="1054"/>
                </a:cubicBezTo>
                <a:cubicBezTo>
                  <a:pt x="3306" y="1052"/>
                  <a:pt x="3306" y="1052"/>
                  <a:pt x="3306" y="1052"/>
                </a:cubicBezTo>
                <a:cubicBezTo>
                  <a:pt x="3314" y="1057"/>
                  <a:pt x="3314" y="1057"/>
                  <a:pt x="3314" y="1057"/>
                </a:cubicBezTo>
                <a:cubicBezTo>
                  <a:pt x="3323" y="1062"/>
                  <a:pt x="3322" y="1062"/>
                  <a:pt x="3305" y="1061"/>
                </a:cubicBezTo>
                <a:cubicBezTo>
                  <a:pt x="3295" y="1061"/>
                  <a:pt x="3277" y="1059"/>
                  <a:pt x="3264" y="1058"/>
                </a:cubicBezTo>
                <a:cubicBezTo>
                  <a:pt x="3252" y="1057"/>
                  <a:pt x="3240" y="1057"/>
                  <a:pt x="3239" y="1058"/>
                </a:cubicBezTo>
                <a:cubicBezTo>
                  <a:pt x="3237" y="1059"/>
                  <a:pt x="3236" y="1059"/>
                  <a:pt x="3237" y="1057"/>
                </a:cubicBezTo>
                <a:cubicBezTo>
                  <a:pt x="3239" y="1053"/>
                  <a:pt x="3230" y="1053"/>
                  <a:pt x="3199" y="1055"/>
                </a:cubicBezTo>
                <a:cubicBezTo>
                  <a:pt x="3189" y="1055"/>
                  <a:pt x="3170" y="1055"/>
                  <a:pt x="3158" y="1053"/>
                </a:cubicBezTo>
                <a:cubicBezTo>
                  <a:pt x="3146" y="1052"/>
                  <a:pt x="3129" y="1050"/>
                  <a:pt x="3120" y="1050"/>
                </a:cubicBezTo>
                <a:cubicBezTo>
                  <a:pt x="3103" y="1048"/>
                  <a:pt x="3103" y="1048"/>
                  <a:pt x="3103" y="1048"/>
                </a:cubicBezTo>
                <a:cubicBezTo>
                  <a:pt x="3115" y="1043"/>
                  <a:pt x="3115" y="1043"/>
                  <a:pt x="3115" y="1043"/>
                </a:cubicBezTo>
                <a:cubicBezTo>
                  <a:pt x="3122" y="1041"/>
                  <a:pt x="3132" y="1036"/>
                  <a:pt x="3139" y="1032"/>
                </a:cubicBezTo>
                <a:cubicBezTo>
                  <a:pt x="3145" y="1029"/>
                  <a:pt x="3157" y="1026"/>
                  <a:pt x="3166" y="1025"/>
                </a:cubicBezTo>
                <a:cubicBezTo>
                  <a:pt x="3177" y="1024"/>
                  <a:pt x="3179" y="1023"/>
                  <a:pt x="3173" y="1022"/>
                </a:cubicBezTo>
                <a:cubicBezTo>
                  <a:pt x="3165" y="1020"/>
                  <a:pt x="3165" y="1020"/>
                  <a:pt x="3165" y="1020"/>
                </a:cubicBezTo>
                <a:cubicBezTo>
                  <a:pt x="3175" y="1015"/>
                  <a:pt x="3175" y="1015"/>
                  <a:pt x="3175" y="1015"/>
                </a:cubicBezTo>
                <a:cubicBezTo>
                  <a:pt x="3182" y="1011"/>
                  <a:pt x="3186" y="1011"/>
                  <a:pt x="3192" y="1014"/>
                </a:cubicBezTo>
                <a:cubicBezTo>
                  <a:pt x="3200" y="1018"/>
                  <a:pt x="3200" y="1018"/>
                  <a:pt x="3200" y="1018"/>
                </a:cubicBezTo>
                <a:cubicBezTo>
                  <a:pt x="3192" y="1020"/>
                  <a:pt x="3192" y="1020"/>
                  <a:pt x="3192" y="1020"/>
                </a:cubicBezTo>
                <a:cubicBezTo>
                  <a:pt x="3186" y="1022"/>
                  <a:pt x="3189" y="1023"/>
                  <a:pt x="3206" y="1025"/>
                </a:cubicBezTo>
                <a:cubicBezTo>
                  <a:pt x="3218" y="1026"/>
                  <a:pt x="3230" y="1027"/>
                  <a:pt x="3232" y="1026"/>
                </a:cubicBezTo>
                <a:cubicBezTo>
                  <a:pt x="3234" y="1026"/>
                  <a:pt x="3253" y="1027"/>
                  <a:pt x="3273" y="1028"/>
                </a:cubicBezTo>
                <a:cubicBezTo>
                  <a:pt x="3330" y="1032"/>
                  <a:pt x="3357" y="1033"/>
                  <a:pt x="3355" y="1030"/>
                </a:cubicBezTo>
                <a:cubicBezTo>
                  <a:pt x="3353" y="1029"/>
                  <a:pt x="3339" y="1027"/>
                  <a:pt x="3322" y="1025"/>
                </a:cubicBezTo>
                <a:cubicBezTo>
                  <a:pt x="3305" y="1023"/>
                  <a:pt x="3289" y="1020"/>
                  <a:pt x="3287" y="1018"/>
                </a:cubicBezTo>
                <a:cubicBezTo>
                  <a:pt x="3284" y="1016"/>
                  <a:pt x="3273" y="1015"/>
                  <a:pt x="3260" y="1015"/>
                </a:cubicBezTo>
                <a:cubicBezTo>
                  <a:pt x="3247" y="1016"/>
                  <a:pt x="3236" y="1015"/>
                  <a:pt x="3235" y="1014"/>
                </a:cubicBezTo>
                <a:cubicBezTo>
                  <a:pt x="3234" y="1013"/>
                  <a:pt x="3238" y="1009"/>
                  <a:pt x="3244" y="1004"/>
                </a:cubicBezTo>
                <a:cubicBezTo>
                  <a:pt x="3249" y="1000"/>
                  <a:pt x="3256" y="995"/>
                  <a:pt x="3258" y="993"/>
                </a:cubicBezTo>
                <a:cubicBezTo>
                  <a:pt x="3262" y="989"/>
                  <a:pt x="3262" y="988"/>
                  <a:pt x="3239" y="998"/>
                </a:cubicBezTo>
                <a:cubicBezTo>
                  <a:pt x="3233" y="1000"/>
                  <a:pt x="3223" y="1000"/>
                  <a:pt x="3211" y="998"/>
                </a:cubicBezTo>
                <a:cubicBezTo>
                  <a:pt x="3197" y="996"/>
                  <a:pt x="3191" y="996"/>
                  <a:pt x="3189" y="999"/>
                </a:cubicBezTo>
                <a:cubicBezTo>
                  <a:pt x="3187" y="1002"/>
                  <a:pt x="3180" y="1003"/>
                  <a:pt x="3171" y="1002"/>
                </a:cubicBezTo>
                <a:cubicBezTo>
                  <a:pt x="3162" y="1001"/>
                  <a:pt x="3153" y="1003"/>
                  <a:pt x="3143" y="1007"/>
                </a:cubicBezTo>
                <a:cubicBezTo>
                  <a:pt x="3124" y="1016"/>
                  <a:pt x="3110" y="1015"/>
                  <a:pt x="3109" y="1005"/>
                </a:cubicBezTo>
                <a:cubicBezTo>
                  <a:pt x="3109" y="1000"/>
                  <a:pt x="3107" y="998"/>
                  <a:pt x="3101" y="996"/>
                </a:cubicBezTo>
                <a:cubicBezTo>
                  <a:pt x="3097" y="996"/>
                  <a:pt x="3092" y="996"/>
                  <a:pt x="3090" y="997"/>
                </a:cubicBezTo>
                <a:cubicBezTo>
                  <a:pt x="3084" y="1000"/>
                  <a:pt x="3061" y="997"/>
                  <a:pt x="3061" y="993"/>
                </a:cubicBezTo>
                <a:cubicBezTo>
                  <a:pt x="3061" y="991"/>
                  <a:pt x="3064" y="989"/>
                  <a:pt x="3069" y="989"/>
                </a:cubicBezTo>
                <a:cubicBezTo>
                  <a:pt x="3078" y="988"/>
                  <a:pt x="3078" y="988"/>
                  <a:pt x="3078" y="988"/>
                </a:cubicBezTo>
                <a:cubicBezTo>
                  <a:pt x="3069" y="987"/>
                  <a:pt x="3069" y="987"/>
                  <a:pt x="3069" y="987"/>
                </a:cubicBezTo>
                <a:cubicBezTo>
                  <a:pt x="3064" y="986"/>
                  <a:pt x="3058" y="983"/>
                  <a:pt x="3056" y="979"/>
                </a:cubicBezTo>
                <a:cubicBezTo>
                  <a:pt x="3052" y="971"/>
                  <a:pt x="3048" y="971"/>
                  <a:pt x="3036" y="982"/>
                </a:cubicBezTo>
                <a:cubicBezTo>
                  <a:pt x="3026" y="991"/>
                  <a:pt x="3026" y="991"/>
                  <a:pt x="2994" y="989"/>
                </a:cubicBezTo>
                <a:cubicBezTo>
                  <a:pt x="2970" y="987"/>
                  <a:pt x="2962" y="985"/>
                  <a:pt x="2961" y="982"/>
                </a:cubicBezTo>
                <a:cubicBezTo>
                  <a:pt x="2961" y="975"/>
                  <a:pt x="2979" y="966"/>
                  <a:pt x="2989" y="967"/>
                </a:cubicBezTo>
                <a:cubicBezTo>
                  <a:pt x="2994" y="968"/>
                  <a:pt x="3008" y="969"/>
                  <a:pt x="3021" y="969"/>
                </a:cubicBezTo>
                <a:cubicBezTo>
                  <a:pt x="3034" y="970"/>
                  <a:pt x="3061" y="971"/>
                  <a:pt x="3081" y="972"/>
                </a:cubicBezTo>
                <a:cubicBezTo>
                  <a:pt x="3102" y="972"/>
                  <a:pt x="3121" y="973"/>
                  <a:pt x="3124" y="973"/>
                </a:cubicBezTo>
                <a:cubicBezTo>
                  <a:pt x="3143" y="973"/>
                  <a:pt x="3172" y="979"/>
                  <a:pt x="3183" y="985"/>
                </a:cubicBezTo>
                <a:cubicBezTo>
                  <a:pt x="3192" y="990"/>
                  <a:pt x="3200" y="992"/>
                  <a:pt x="3208" y="992"/>
                </a:cubicBezTo>
                <a:cubicBezTo>
                  <a:pt x="3220" y="991"/>
                  <a:pt x="3220" y="991"/>
                  <a:pt x="3211" y="989"/>
                </a:cubicBezTo>
                <a:cubicBezTo>
                  <a:pt x="3202" y="987"/>
                  <a:pt x="3202" y="987"/>
                  <a:pt x="3218" y="982"/>
                </a:cubicBezTo>
                <a:cubicBezTo>
                  <a:pt x="3235" y="976"/>
                  <a:pt x="3267" y="973"/>
                  <a:pt x="3335" y="971"/>
                </a:cubicBezTo>
                <a:cubicBezTo>
                  <a:pt x="3369" y="970"/>
                  <a:pt x="3380" y="969"/>
                  <a:pt x="3386" y="964"/>
                </a:cubicBezTo>
                <a:cubicBezTo>
                  <a:pt x="3393" y="959"/>
                  <a:pt x="3393" y="959"/>
                  <a:pt x="3393" y="959"/>
                </a:cubicBezTo>
                <a:cubicBezTo>
                  <a:pt x="3386" y="958"/>
                  <a:pt x="3386" y="958"/>
                  <a:pt x="3386" y="958"/>
                </a:cubicBezTo>
                <a:cubicBezTo>
                  <a:pt x="3381" y="957"/>
                  <a:pt x="3371" y="956"/>
                  <a:pt x="3363" y="955"/>
                </a:cubicBezTo>
                <a:cubicBezTo>
                  <a:pt x="3338" y="953"/>
                  <a:pt x="3336" y="951"/>
                  <a:pt x="3345" y="945"/>
                </a:cubicBezTo>
                <a:cubicBezTo>
                  <a:pt x="3359" y="935"/>
                  <a:pt x="3355" y="934"/>
                  <a:pt x="3305" y="934"/>
                </a:cubicBezTo>
                <a:cubicBezTo>
                  <a:pt x="3292" y="934"/>
                  <a:pt x="3272" y="934"/>
                  <a:pt x="3262" y="934"/>
                </a:cubicBezTo>
                <a:cubicBezTo>
                  <a:pt x="3246" y="935"/>
                  <a:pt x="3244" y="934"/>
                  <a:pt x="3246" y="930"/>
                </a:cubicBezTo>
                <a:cubicBezTo>
                  <a:pt x="3248" y="926"/>
                  <a:pt x="3247" y="925"/>
                  <a:pt x="3240" y="924"/>
                </a:cubicBezTo>
                <a:cubicBezTo>
                  <a:pt x="3236" y="924"/>
                  <a:pt x="3226" y="925"/>
                  <a:pt x="3219" y="927"/>
                </a:cubicBezTo>
                <a:cubicBezTo>
                  <a:pt x="3212" y="929"/>
                  <a:pt x="3191" y="930"/>
                  <a:pt x="3168" y="929"/>
                </a:cubicBezTo>
                <a:cubicBezTo>
                  <a:pt x="3147" y="928"/>
                  <a:pt x="3112" y="928"/>
                  <a:pt x="3091" y="928"/>
                </a:cubicBezTo>
                <a:cubicBezTo>
                  <a:pt x="3069" y="927"/>
                  <a:pt x="3052" y="926"/>
                  <a:pt x="3052" y="924"/>
                </a:cubicBezTo>
                <a:cubicBezTo>
                  <a:pt x="3052" y="923"/>
                  <a:pt x="3054" y="921"/>
                  <a:pt x="3057" y="921"/>
                </a:cubicBezTo>
                <a:cubicBezTo>
                  <a:pt x="3060" y="921"/>
                  <a:pt x="3062" y="919"/>
                  <a:pt x="3062" y="917"/>
                </a:cubicBezTo>
                <a:cubicBezTo>
                  <a:pt x="3062" y="915"/>
                  <a:pt x="3065" y="910"/>
                  <a:pt x="3068" y="905"/>
                </a:cubicBezTo>
                <a:cubicBezTo>
                  <a:pt x="3075" y="895"/>
                  <a:pt x="3075" y="895"/>
                  <a:pt x="3061" y="897"/>
                </a:cubicBezTo>
                <a:cubicBezTo>
                  <a:pt x="3055" y="897"/>
                  <a:pt x="3050" y="896"/>
                  <a:pt x="3049" y="894"/>
                </a:cubicBezTo>
                <a:cubicBezTo>
                  <a:pt x="3044" y="886"/>
                  <a:pt x="3222" y="890"/>
                  <a:pt x="3245" y="899"/>
                </a:cubicBezTo>
                <a:cubicBezTo>
                  <a:pt x="3251" y="901"/>
                  <a:pt x="3256" y="901"/>
                  <a:pt x="3256" y="900"/>
                </a:cubicBezTo>
                <a:cubicBezTo>
                  <a:pt x="3256" y="898"/>
                  <a:pt x="3258" y="897"/>
                  <a:pt x="3260" y="898"/>
                </a:cubicBezTo>
                <a:cubicBezTo>
                  <a:pt x="3267" y="900"/>
                  <a:pt x="3305" y="901"/>
                  <a:pt x="3301" y="900"/>
                </a:cubicBezTo>
                <a:cubicBezTo>
                  <a:pt x="3299" y="899"/>
                  <a:pt x="3291" y="897"/>
                  <a:pt x="3282" y="895"/>
                </a:cubicBezTo>
                <a:cubicBezTo>
                  <a:pt x="3271" y="893"/>
                  <a:pt x="3267" y="891"/>
                  <a:pt x="3269" y="889"/>
                </a:cubicBezTo>
                <a:cubicBezTo>
                  <a:pt x="3271" y="888"/>
                  <a:pt x="3265" y="887"/>
                  <a:pt x="3256" y="889"/>
                </a:cubicBezTo>
                <a:cubicBezTo>
                  <a:pt x="3245" y="891"/>
                  <a:pt x="3239" y="890"/>
                  <a:pt x="3239" y="888"/>
                </a:cubicBezTo>
                <a:cubicBezTo>
                  <a:pt x="3239" y="886"/>
                  <a:pt x="3230" y="884"/>
                  <a:pt x="3220" y="884"/>
                </a:cubicBezTo>
                <a:cubicBezTo>
                  <a:pt x="3210" y="883"/>
                  <a:pt x="3189" y="881"/>
                  <a:pt x="3174" y="880"/>
                </a:cubicBezTo>
                <a:cubicBezTo>
                  <a:pt x="3159" y="879"/>
                  <a:pt x="3124" y="878"/>
                  <a:pt x="3097" y="878"/>
                </a:cubicBezTo>
                <a:cubicBezTo>
                  <a:pt x="3070" y="878"/>
                  <a:pt x="3045" y="876"/>
                  <a:pt x="3042" y="874"/>
                </a:cubicBezTo>
                <a:cubicBezTo>
                  <a:pt x="3039" y="872"/>
                  <a:pt x="3030" y="872"/>
                  <a:pt x="3021" y="874"/>
                </a:cubicBezTo>
                <a:cubicBezTo>
                  <a:pt x="3011" y="875"/>
                  <a:pt x="3005" y="875"/>
                  <a:pt x="3005" y="873"/>
                </a:cubicBezTo>
                <a:cubicBezTo>
                  <a:pt x="3005" y="869"/>
                  <a:pt x="3018" y="865"/>
                  <a:pt x="3036" y="864"/>
                </a:cubicBezTo>
                <a:cubicBezTo>
                  <a:pt x="3044" y="863"/>
                  <a:pt x="3053" y="862"/>
                  <a:pt x="3056" y="860"/>
                </a:cubicBezTo>
                <a:cubicBezTo>
                  <a:pt x="3063" y="858"/>
                  <a:pt x="3064" y="850"/>
                  <a:pt x="3058" y="848"/>
                </a:cubicBezTo>
                <a:cubicBezTo>
                  <a:pt x="3055" y="846"/>
                  <a:pt x="3056" y="845"/>
                  <a:pt x="3058" y="842"/>
                </a:cubicBezTo>
                <a:cubicBezTo>
                  <a:pt x="3061" y="839"/>
                  <a:pt x="3058" y="838"/>
                  <a:pt x="3043" y="840"/>
                </a:cubicBezTo>
                <a:cubicBezTo>
                  <a:pt x="3033" y="840"/>
                  <a:pt x="3020" y="841"/>
                  <a:pt x="3015" y="841"/>
                </a:cubicBezTo>
                <a:cubicBezTo>
                  <a:pt x="3005" y="841"/>
                  <a:pt x="3005" y="841"/>
                  <a:pt x="3010" y="835"/>
                </a:cubicBezTo>
                <a:cubicBezTo>
                  <a:pt x="3015" y="830"/>
                  <a:pt x="3015" y="830"/>
                  <a:pt x="3003" y="833"/>
                </a:cubicBezTo>
                <a:cubicBezTo>
                  <a:pt x="2986" y="836"/>
                  <a:pt x="2891" y="841"/>
                  <a:pt x="2889" y="839"/>
                </a:cubicBezTo>
                <a:cubicBezTo>
                  <a:pt x="2888" y="837"/>
                  <a:pt x="2892" y="831"/>
                  <a:pt x="2897" y="824"/>
                </a:cubicBezTo>
                <a:cubicBezTo>
                  <a:pt x="2906" y="814"/>
                  <a:pt x="2909" y="812"/>
                  <a:pt x="2916" y="813"/>
                </a:cubicBezTo>
                <a:cubicBezTo>
                  <a:pt x="2921" y="814"/>
                  <a:pt x="2940" y="814"/>
                  <a:pt x="2959" y="813"/>
                </a:cubicBezTo>
                <a:cubicBezTo>
                  <a:pt x="2977" y="812"/>
                  <a:pt x="3010" y="812"/>
                  <a:pt x="3032" y="812"/>
                </a:cubicBezTo>
                <a:cubicBezTo>
                  <a:pt x="3054" y="813"/>
                  <a:pt x="3096" y="814"/>
                  <a:pt x="3124" y="815"/>
                </a:cubicBezTo>
                <a:cubicBezTo>
                  <a:pt x="3191" y="816"/>
                  <a:pt x="3257" y="823"/>
                  <a:pt x="3282" y="832"/>
                </a:cubicBezTo>
                <a:cubicBezTo>
                  <a:pt x="3285" y="833"/>
                  <a:pt x="3288" y="832"/>
                  <a:pt x="3288" y="831"/>
                </a:cubicBezTo>
                <a:cubicBezTo>
                  <a:pt x="3288" y="829"/>
                  <a:pt x="3277" y="825"/>
                  <a:pt x="3265" y="822"/>
                </a:cubicBezTo>
                <a:cubicBezTo>
                  <a:pt x="3242" y="817"/>
                  <a:pt x="3242" y="817"/>
                  <a:pt x="3242" y="817"/>
                </a:cubicBezTo>
                <a:cubicBezTo>
                  <a:pt x="3256" y="812"/>
                  <a:pt x="3256" y="812"/>
                  <a:pt x="3256" y="812"/>
                </a:cubicBezTo>
                <a:cubicBezTo>
                  <a:pt x="3268" y="808"/>
                  <a:pt x="3265" y="808"/>
                  <a:pt x="3227" y="810"/>
                </a:cubicBezTo>
                <a:cubicBezTo>
                  <a:pt x="3196" y="811"/>
                  <a:pt x="3183" y="810"/>
                  <a:pt x="3173" y="806"/>
                </a:cubicBezTo>
                <a:cubicBezTo>
                  <a:pt x="3162" y="802"/>
                  <a:pt x="3147" y="801"/>
                  <a:pt x="3100" y="803"/>
                </a:cubicBezTo>
                <a:cubicBezTo>
                  <a:pt x="3068" y="804"/>
                  <a:pt x="3035" y="804"/>
                  <a:pt x="3026" y="803"/>
                </a:cubicBezTo>
                <a:cubicBezTo>
                  <a:pt x="3018" y="802"/>
                  <a:pt x="3014" y="800"/>
                  <a:pt x="3017" y="800"/>
                </a:cubicBezTo>
                <a:cubicBezTo>
                  <a:pt x="3020" y="799"/>
                  <a:pt x="3024" y="797"/>
                  <a:pt x="3026" y="794"/>
                </a:cubicBezTo>
                <a:cubicBezTo>
                  <a:pt x="3028" y="791"/>
                  <a:pt x="3031" y="788"/>
                  <a:pt x="3033" y="788"/>
                </a:cubicBezTo>
                <a:cubicBezTo>
                  <a:pt x="3035" y="788"/>
                  <a:pt x="3037" y="787"/>
                  <a:pt x="3037" y="785"/>
                </a:cubicBezTo>
                <a:cubicBezTo>
                  <a:pt x="3038" y="781"/>
                  <a:pt x="3072" y="765"/>
                  <a:pt x="3087" y="762"/>
                </a:cubicBezTo>
                <a:cubicBezTo>
                  <a:pt x="3095" y="761"/>
                  <a:pt x="3102" y="758"/>
                  <a:pt x="3102" y="757"/>
                </a:cubicBezTo>
                <a:cubicBezTo>
                  <a:pt x="3103" y="755"/>
                  <a:pt x="3107" y="753"/>
                  <a:pt x="3112" y="753"/>
                </a:cubicBezTo>
                <a:cubicBezTo>
                  <a:pt x="3116" y="753"/>
                  <a:pt x="3120" y="751"/>
                  <a:pt x="3121" y="750"/>
                </a:cubicBezTo>
                <a:cubicBezTo>
                  <a:pt x="3123" y="745"/>
                  <a:pt x="3141" y="741"/>
                  <a:pt x="3149" y="745"/>
                </a:cubicBezTo>
                <a:cubicBezTo>
                  <a:pt x="3158" y="749"/>
                  <a:pt x="3252" y="763"/>
                  <a:pt x="3261" y="762"/>
                </a:cubicBezTo>
                <a:cubicBezTo>
                  <a:pt x="3264" y="762"/>
                  <a:pt x="3259" y="760"/>
                  <a:pt x="3250" y="758"/>
                </a:cubicBezTo>
                <a:cubicBezTo>
                  <a:pt x="3241" y="756"/>
                  <a:pt x="3230" y="753"/>
                  <a:pt x="3225" y="751"/>
                </a:cubicBezTo>
                <a:cubicBezTo>
                  <a:pt x="3217" y="748"/>
                  <a:pt x="3217" y="748"/>
                  <a:pt x="3217" y="748"/>
                </a:cubicBezTo>
                <a:cubicBezTo>
                  <a:pt x="3225" y="747"/>
                  <a:pt x="3225" y="747"/>
                  <a:pt x="3225" y="747"/>
                </a:cubicBezTo>
                <a:cubicBezTo>
                  <a:pt x="3232" y="746"/>
                  <a:pt x="3232" y="746"/>
                  <a:pt x="3227" y="744"/>
                </a:cubicBezTo>
                <a:cubicBezTo>
                  <a:pt x="3224" y="742"/>
                  <a:pt x="3219" y="741"/>
                  <a:pt x="3215" y="741"/>
                </a:cubicBezTo>
                <a:cubicBezTo>
                  <a:pt x="3209" y="741"/>
                  <a:pt x="3209" y="742"/>
                  <a:pt x="3212" y="745"/>
                </a:cubicBezTo>
                <a:cubicBezTo>
                  <a:pt x="3217" y="749"/>
                  <a:pt x="3210" y="748"/>
                  <a:pt x="3183" y="740"/>
                </a:cubicBezTo>
                <a:cubicBezTo>
                  <a:pt x="3165" y="736"/>
                  <a:pt x="3165" y="736"/>
                  <a:pt x="3165" y="736"/>
                </a:cubicBezTo>
                <a:cubicBezTo>
                  <a:pt x="3174" y="725"/>
                  <a:pt x="3174" y="725"/>
                  <a:pt x="3174" y="725"/>
                </a:cubicBezTo>
                <a:cubicBezTo>
                  <a:pt x="3179" y="720"/>
                  <a:pt x="3184" y="711"/>
                  <a:pt x="3186" y="705"/>
                </a:cubicBezTo>
                <a:cubicBezTo>
                  <a:pt x="3187" y="699"/>
                  <a:pt x="3190" y="694"/>
                  <a:pt x="3191" y="694"/>
                </a:cubicBezTo>
                <a:cubicBezTo>
                  <a:pt x="3193" y="694"/>
                  <a:pt x="3193" y="692"/>
                  <a:pt x="3191" y="689"/>
                </a:cubicBezTo>
                <a:cubicBezTo>
                  <a:pt x="3183" y="679"/>
                  <a:pt x="3195" y="679"/>
                  <a:pt x="3217" y="689"/>
                </a:cubicBezTo>
                <a:cubicBezTo>
                  <a:pt x="3223" y="692"/>
                  <a:pt x="3232" y="696"/>
                  <a:pt x="3236" y="697"/>
                </a:cubicBezTo>
                <a:cubicBezTo>
                  <a:pt x="3244" y="698"/>
                  <a:pt x="3242" y="697"/>
                  <a:pt x="3229" y="691"/>
                </a:cubicBezTo>
                <a:cubicBezTo>
                  <a:pt x="3223" y="689"/>
                  <a:pt x="3223" y="688"/>
                  <a:pt x="3226" y="685"/>
                </a:cubicBezTo>
                <a:cubicBezTo>
                  <a:pt x="3229" y="683"/>
                  <a:pt x="3228" y="682"/>
                  <a:pt x="3223" y="682"/>
                </a:cubicBezTo>
                <a:cubicBezTo>
                  <a:pt x="3219" y="682"/>
                  <a:pt x="3211" y="680"/>
                  <a:pt x="3205" y="676"/>
                </a:cubicBezTo>
                <a:cubicBezTo>
                  <a:pt x="3194" y="670"/>
                  <a:pt x="3194" y="670"/>
                  <a:pt x="3194" y="670"/>
                </a:cubicBezTo>
                <a:cubicBezTo>
                  <a:pt x="3202" y="670"/>
                  <a:pt x="3202" y="670"/>
                  <a:pt x="3202" y="670"/>
                </a:cubicBezTo>
                <a:cubicBezTo>
                  <a:pt x="3206" y="669"/>
                  <a:pt x="3214" y="670"/>
                  <a:pt x="3220" y="672"/>
                </a:cubicBezTo>
                <a:cubicBezTo>
                  <a:pt x="3239" y="678"/>
                  <a:pt x="3278" y="685"/>
                  <a:pt x="3278" y="682"/>
                </a:cubicBezTo>
                <a:cubicBezTo>
                  <a:pt x="3278" y="680"/>
                  <a:pt x="3281" y="679"/>
                  <a:pt x="3284" y="679"/>
                </a:cubicBezTo>
                <a:cubicBezTo>
                  <a:pt x="3293" y="678"/>
                  <a:pt x="3293" y="673"/>
                  <a:pt x="3285" y="671"/>
                </a:cubicBezTo>
                <a:cubicBezTo>
                  <a:pt x="3273" y="667"/>
                  <a:pt x="3281" y="666"/>
                  <a:pt x="3302" y="668"/>
                </a:cubicBezTo>
                <a:cubicBezTo>
                  <a:pt x="3313" y="669"/>
                  <a:pt x="3347" y="671"/>
                  <a:pt x="3377" y="672"/>
                </a:cubicBezTo>
                <a:cubicBezTo>
                  <a:pt x="3407" y="674"/>
                  <a:pt x="3435" y="676"/>
                  <a:pt x="3439" y="676"/>
                </a:cubicBezTo>
                <a:cubicBezTo>
                  <a:pt x="3446" y="678"/>
                  <a:pt x="3446" y="678"/>
                  <a:pt x="3438" y="673"/>
                </a:cubicBezTo>
                <a:cubicBezTo>
                  <a:pt x="3427" y="666"/>
                  <a:pt x="3428" y="661"/>
                  <a:pt x="3439" y="663"/>
                </a:cubicBezTo>
                <a:cubicBezTo>
                  <a:pt x="3455" y="666"/>
                  <a:pt x="3445" y="661"/>
                  <a:pt x="3423" y="655"/>
                </a:cubicBezTo>
                <a:cubicBezTo>
                  <a:pt x="3398" y="648"/>
                  <a:pt x="3355" y="643"/>
                  <a:pt x="3353" y="646"/>
                </a:cubicBezTo>
                <a:cubicBezTo>
                  <a:pt x="3352" y="647"/>
                  <a:pt x="3354" y="648"/>
                  <a:pt x="3357" y="647"/>
                </a:cubicBezTo>
                <a:cubicBezTo>
                  <a:pt x="3368" y="647"/>
                  <a:pt x="3367" y="654"/>
                  <a:pt x="3357" y="655"/>
                </a:cubicBezTo>
                <a:cubicBezTo>
                  <a:pt x="3346" y="656"/>
                  <a:pt x="3346" y="656"/>
                  <a:pt x="3346" y="656"/>
                </a:cubicBezTo>
                <a:cubicBezTo>
                  <a:pt x="3357" y="658"/>
                  <a:pt x="3357" y="658"/>
                  <a:pt x="3357" y="658"/>
                </a:cubicBezTo>
                <a:cubicBezTo>
                  <a:pt x="3363" y="658"/>
                  <a:pt x="3345" y="660"/>
                  <a:pt x="3316" y="661"/>
                </a:cubicBezTo>
                <a:cubicBezTo>
                  <a:pt x="3272" y="662"/>
                  <a:pt x="3260" y="661"/>
                  <a:pt x="3235" y="655"/>
                </a:cubicBezTo>
                <a:cubicBezTo>
                  <a:pt x="3219" y="651"/>
                  <a:pt x="3205" y="646"/>
                  <a:pt x="3203" y="643"/>
                </a:cubicBezTo>
                <a:cubicBezTo>
                  <a:pt x="3201" y="641"/>
                  <a:pt x="3191" y="637"/>
                  <a:pt x="3181" y="634"/>
                </a:cubicBezTo>
                <a:cubicBezTo>
                  <a:pt x="3170" y="632"/>
                  <a:pt x="3156" y="628"/>
                  <a:pt x="3150" y="624"/>
                </a:cubicBezTo>
                <a:cubicBezTo>
                  <a:pt x="3132" y="615"/>
                  <a:pt x="3117" y="611"/>
                  <a:pt x="3104" y="613"/>
                </a:cubicBezTo>
                <a:cubicBezTo>
                  <a:pt x="3095" y="615"/>
                  <a:pt x="3092" y="614"/>
                  <a:pt x="3091" y="609"/>
                </a:cubicBezTo>
                <a:cubicBezTo>
                  <a:pt x="3089" y="601"/>
                  <a:pt x="3095" y="601"/>
                  <a:pt x="3118" y="608"/>
                </a:cubicBezTo>
                <a:cubicBezTo>
                  <a:pt x="3128" y="612"/>
                  <a:pt x="3144" y="614"/>
                  <a:pt x="3154" y="614"/>
                </a:cubicBezTo>
                <a:cubicBezTo>
                  <a:pt x="3163" y="614"/>
                  <a:pt x="3173" y="614"/>
                  <a:pt x="3176" y="616"/>
                </a:cubicBezTo>
                <a:cubicBezTo>
                  <a:pt x="3190" y="624"/>
                  <a:pt x="3221" y="637"/>
                  <a:pt x="3229" y="638"/>
                </a:cubicBezTo>
                <a:cubicBezTo>
                  <a:pt x="3240" y="640"/>
                  <a:pt x="3237" y="639"/>
                  <a:pt x="3213" y="627"/>
                </a:cubicBezTo>
                <a:cubicBezTo>
                  <a:pt x="3201" y="622"/>
                  <a:pt x="3198" y="619"/>
                  <a:pt x="3196" y="610"/>
                </a:cubicBezTo>
                <a:cubicBezTo>
                  <a:pt x="3195" y="604"/>
                  <a:pt x="3192" y="595"/>
                  <a:pt x="3190" y="590"/>
                </a:cubicBezTo>
                <a:cubicBezTo>
                  <a:pt x="3185" y="581"/>
                  <a:pt x="3185" y="581"/>
                  <a:pt x="3185" y="581"/>
                </a:cubicBezTo>
                <a:cubicBezTo>
                  <a:pt x="3196" y="580"/>
                  <a:pt x="3196" y="580"/>
                  <a:pt x="3196" y="580"/>
                </a:cubicBezTo>
                <a:cubicBezTo>
                  <a:pt x="3202" y="580"/>
                  <a:pt x="3220" y="584"/>
                  <a:pt x="3236" y="589"/>
                </a:cubicBezTo>
                <a:cubicBezTo>
                  <a:pt x="3266" y="597"/>
                  <a:pt x="3283" y="599"/>
                  <a:pt x="3280" y="594"/>
                </a:cubicBezTo>
                <a:cubicBezTo>
                  <a:pt x="3279" y="592"/>
                  <a:pt x="3274" y="590"/>
                  <a:pt x="3267" y="589"/>
                </a:cubicBezTo>
                <a:cubicBezTo>
                  <a:pt x="3258" y="588"/>
                  <a:pt x="3248" y="583"/>
                  <a:pt x="3240" y="575"/>
                </a:cubicBezTo>
                <a:cubicBezTo>
                  <a:pt x="3239" y="575"/>
                  <a:pt x="3240" y="573"/>
                  <a:pt x="3241" y="572"/>
                </a:cubicBezTo>
                <a:cubicBezTo>
                  <a:pt x="3243" y="570"/>
                  <a:pt x="3238" y="569"/>
                  <a:pt x="3230" y="569"/>
                </a:cubicBezTo>
                <a:cubicBezTo>
                  <a:pt x="3222" y="569"/>
                  <a:pt x="3210" y="567"/>
                  <a:pt x="3203" y="565"/>
                </a:cubicBezTo>
                <a:cubicBezTo>
                  <a:pt x="3191" y="561"/>
                  <a:pt x="3139" y="550"/>
                  <a:pt x="3121" y="548"/>
                </a:cubicBezTo>
                <a:cubicBezTo>
                  <a:pt x="3110" y="547"/>
                  <a:pt x="3104" y="540"/>
                  <a:pt x="3111" y="535"/>
                </a:cubicBezTo>
                <a:cubicBezTo>
                  <a:pt x="3113" y="533"/>
                  <a:pt x="3117" y="533"/>
                  <a:pt x="3120" y="536"/>
                </a:cubicBezTo>
                <a:cubicBezTo>
                  <a:pt x="3127" y="541"/>
                  <a:pt x="3131" y="540"/>
                  <a:pt x="3131" y="534"/>
                </a:cubicBezTo>
                <a:cubicBezTo>
                  <a:pt x="3130" y="531"/>
                  <a:pt x="3128" y="529"/>
                  <a:pt x="3125" y="529"/>
                </a:cubicBezTo>
                <a:cubicBezTo>
                  <a:pt x="3122" y="529"/>
                  <a:pt x="3119" y="527"/>
                  <a:pt x="3119" y="524"/>
                </a:cubicBezTo>
                <a:cubicBezTo>
                  <a:pt x="3119" y="520"/>
                  <a:pt x="3123" y="519"/>
                  <a:pt x="3141" y="520"/>
                </a:cubicBezTo>
                <a:cubicBezTo>
                  <a:pt x="3167" y="520"/>
                  <a:pt x="3223" y="524"/>
                  <a:pt x="3227" y="525"/>
                </a:cubicBezTo>
                <a:cubicBezTo>
                  <a:pt x="3229" y="526"/>
                  <a:pt x="3233" y="524"/>
                  <a:pt x="3237" y="521"/>
                </a:cubicBezTo>
                <a:cubicBezTo>
                  <a:pt x="3242" y="517"/>
                  <a:pt x="3242" y="516"/>
                  <a:pt x="3238" y="516"/>
                </a:cubicBezTo>
                <a:cubicBezTo>
                  <a:pt x="3236" y="516"/>
                  <a:pt x="3234" y="515"/>
                  <a:pt x="3234" y="512"/>
                </a:cubicBezTo>
                <a:cubicBezTo>
                  <a:pt x="3234" y="503"/>
                  <a:pt x="3233" y="499"/>
                  <a:pt x="3227" y="500"/>
                </a:cubicBezTo>
                <a:cubicBezTo>
                  <a:pt x="3221" y="500"/>
                  <a:pt x="3220" y="512"/>
                  <a:pt x="3226" y="515"/>
                </a:cubicBezTo>
                <a:cubicBezTo>
                  <a:pt x="3228" y="516"/>
                  <a:pt x="3217" y="516"/>
                  <a:pt x="3201" y="515"/>
                </a:cubicBezTo>
                <a:cubicBezTo>
                  <a:pt x="3185" y="515"/>
                  <a:pt x="3159" y="515"/>
                  <a:pt x="3143" y="516"/>
                </a:cubicBezTo>
                <a:cubicBezTo>
                  <a:pt x="3120" y="517"/>
                  <a:pt x="3114" y="517"/>
                  <a:pt x="3114" y="513"/>
                </a:cubicBezTo>
                <a:cubicBezTo>
                  <a:pt x="3115" y="510"/>
                  <a:pt x="3113" y="509"/>
                  <a:pt x="3107" y="509"/>
                </a:cubicBezTo>
                <a:cubicBezTo>
                  <a:pt x="3102" y="510"/>
                  <a:pt x="3099" y="508"/>
                  <a:pt x="3099" y="505"/>
                </a:cubicBezTo>
                <a:cubicBezTo>
                  <a:pt x="3099" y="502"/>
                  <a:pt x="3100" y="499"/>
                  <a:pt x="3101" y="499"/>
                </a:cubicBezTo>
                <a:cubicBezTo>
                  <a:pt x="3107" y="499"/>
                  <a:pt x="3104" y="489"/>
                  <a:pt x="3096" y="481"/>
                </a:cubicBezTo>
                <a:cubicBezTo>
                  <a:pt x="3092" y="476"/>
                  <a:pt x="3089" y="472"/>
                  <a:pt x="3089" y="471"/>
                </a:cubicBezTo>
                <a:cubicBezTo>
                  <a:pt x="3090" y="470"/>
                  <a:pt x="3097" y="467"/>
                  <a:pt x="3105" y="463"/>
                </a:cubicBezTo>
                <a:cubicBezTo>
                  <a:pt x="3120" y="457"/>
                  <a:pt x="3120" y="457"/>
                  <a:pt x="3120" y="457"/>
                </a:cubicBezTo>
                <a:cubicBezTo>
                  <a:pt x="3099" y="460"/>
                  <a:pt x="3099" y="460"/>
                  <a:pt x="3099" y="460"/>
                </a:cubicBezTo>
                <a:cubicBezTo>
                  <a:pt x="3087" y="461"/>
                  <a:pt x="3077" y="461"/>
                  <a:pt x="3076" y="459"/>
                </a:cubicBezTo>
                <a:cubicBezTo>
                  <a:pt x="3075" y="457"/>
                  <a:pt x="3077" y="457"/>
                  <a:pt x="3079" y="458"/>
                </a:cubicBezTo>
                <a:cubicBezTo>
                  <a:pt x="3083" y="460"/>
                  <a:pt x="3083" y="459"/>
                  <a:pt x="3078" y="453"/>
                </a:cubicBezTo>
                <a:cubicBezTo>
                  <a:pt x="3071" y="445"/>
                  <a:pt x="3070" y="442"/>
                  <a:pt x="3073" y="432"/>
                </a:cubicBezTo>
                <a:cubicBezTo>
                  <a:pt x="3076" y="426"/>
                  <a:pt x="3069" y="421"/>
                  <a:pt x="3040" y="410"/>
                </a:cubicBezTo>
                <a:cubicBezTo>
                  <a:pt x="3035" y="408"/>
                  <a:pt x="3031" y="405"/>
                  <a:pt x="3031" y="403"/>
                </a:cubicBezTo>
                <a:cubicBezTo>
                  <a:pt x="3031" y="402"/>
                  <a:pt x="3028" y="400"/>
                  <a:pt x="3025" y="399"/>
                </a:cubicBezTo>
                <a:cubicBezTo>
                  <a:pt x="3021" y="398"/>
                  <a:pt x="3026" y="398"/>
                  <a:pt x="3036" y="398"/>
                </a:cubicBezTo>
                <a:cubicBezTo>
                  <a:pt x="3046" y="399"/>
                  <a:pt x="3056" y="401"/>
                  <a:pt x="3059" y="402"/>
                </a:cubicBezTo>
                <a:cubicBezTo>
                  <a:pt x="3069" y="408"/>
                  <a:pt x="3069" y="400"/>
                  <a:pt x="3060" y="384"/>
                </a:cubicBezTo>
                <a:cubicBezTo>
                  <a:pt x="3051" y="368"/>
                  <a:pt x="3051" y="368"/>
                  <a:pt x="3051" y="368"/>
                </a:cubicBezTo>
                <a:cubicBezTo>
                  <a:pt x="3060" y="367"/>
                  <a:pt x="3060" y="367"/>
                  <a:pt x="3060" y="367"/>
                </a:cubicBezTo>
                <a:cubicBezTo>
                  <a:pt x="3069" y="366"/>
                  <a:pt x="3069" y="366"/>
                  <a:pt x="3069" y="366"/>
                </a:cubicBezTo>
                <a:cubicBezTo>
                  <a:pt x="3059" y="363"/>
                  <a:pt x="3059" y="363"/>
                  <a:pt x="3059" y="363"/>
                </a:cubicBezTo>
                <a:cubicBezTo>
                  <a:pt x="3047" y="359"/>
                  <a:pt x="3031" y="348"/>
                  <a:pt x="3023" y="338"/>
                </a:cubicBezTo>
                <a:cubicBezTo>
                  <a:pt x="3018" y="331"/>
                  <a:pt x="3018" y="331"/>
                  <a:pt x="3018" y="331"/>
                </a:cubicBezTo>
                <a:cubicBezTo>
                  <a:pt x="3029" y="333"/>
                  <a:pt x="3029" y="333"/>
                  <a:pt x="3029" y="333"/>
                </a:cubicBezTo>
                <a:cubicBezTo>
                  <a:pt x="3041" y="334"/>
                  <a:pt x="3063" y="335"/>
                  <a:pt x="3149" y="335"/>
                </a:cubicBezTo>
                <a:cubicBezTo>
                  <a:pt x="3183" y="336"/>
                  <a:pt x="3211" y="336"/>
                  <a:pt x="3214" y="337"/>
                </a:cubicBezTo>
                <a:cubicBezTo>
                  <a:pt x="3216" y="338"/>
                  <a:pt x="3230" y="339"/>
                  <a:pt x="3244" y="339"/>
                </a:cubicBezTo>
                <a:cubicBezTo>
                  <a:pt x="3258" y="339"/>
                  <a:pt x="3274" y="341"/>
                  <a:pt x="3280" y="342"/>
                </a:cubicBezTo>
                <a:cubicBezTo>
                  <a:pt x="3287" y="344"/>
                  <a:pt x="3292" y="344"/>
                  <a:pt x="3294" y="342"/>
                </a:cubicBezTo>
                <a:cubicBezTo>
                  <a:pt x="3296" y="340"/>
                  <a:pt x="3301" y="338"/>
                  <a:pt x="3305" y="337"/>
                </a:cubicBezTo>
                <a:cubicBezTo>
                  <a:pt x="3313" y="335"/>
                  <a:pt x="3313" y="335"/>
                  <a:pt x="3303" y="335"/>
                </a:cubicBezTo>
                <a:cubicBezTo>
                  <a:pt x="3298" y="335"/>
                  <a:pt x="3284" y="333"/>
                  <a:pt x="3273" y="331"/>
                </a:cubicBezTo>
                <a:cubicBezTo>
                  <a:pt x="3250" y="326"/>
                  <a:pt x="3142" y="322"/>
                  <a:pt x="3108" y="323"/>
                </a:cubicBezTo>
                <a:cubicBezTo>
                  <a:pt x="3099" y="324"/>
                  <a:pt x="3072" y="323"/>
                  <a:pt x="3048" y="322"/>
                </a:cubicBezTo>
                <a:cubicBezTo>
                  <a:pt x="3003" y="319"/>
                  <a:pt x="2997" y="317"/>
                  <a:pt x="2983" y="300"/>
                </a:cubicBezTo>
                <a:cubicBezTo>
                  <a:pt x="2979" y="296"/>
                  <a:pt x="2975" y="293"/>
                  <a:pt x="2972" y="293"/>
                </a:cubicBezTo>
                <a:cubicBezTo>
                  <a:pt x="2970" y="293"/>
                  <a:pt x="2961" y="289"/>
                  <a:pt x="2952" y="285"/>
                </a:cubicBezTo>
                <a:cubicBezTo>
                  <a:pt x="2938" y="277"/>
                  <a:pt x="2937" y="276"/>
                  <a:pt x="2942" y="275"/>
                </a:cubicBezTo>
                <a:cubicBezTo>
                  <a:pt x="2950" y="273"/>
                  <a:pt x="2979" y="286"/>
                  <a:pt x="2983" y="292"/>
                </a:cubicBezTo>
                <a:cubicBezTo>
                  <a:pt x="2984" y="294"/>
                  <a:pt x="2988" y="295"/>
                  <a:pt x="2992" y="295"/>
                </a:cubicBezTo>
                <a:cubicBezTo>
                  <a:pt x="2998" y="294"/>
                  <a:pt x="2998" y="294"/>
                  <a:pt x="2994" y="293"/>
                </a:cubicBezTo>
                <a:cubicBezTo>
                  <a:pt x="2991" y="292"/>
                  <a:pt x="2985" y="289"/>
                  <a:pt x="2981" y="286"/>
                </a:cubicBezTo>
                <a:cubicBezTo>
                  <a:pt x="2967" y="274"/>
                  <a:pt x="2926" y="258"/>
                  <a:pt x="2914" y="259"/>
                </a:cubicBezTo>
                <a:cubicBezTo>
                  <a:pt x="2907" y="259"/>
                  <a:pt x="2892" y="256"/>
                  <a:pt x="2877" y="250"/>
                </a:cubicBezTo>
                <a:cubicBezTo>
                  <a:pt x="2849" y="239"/>
                  <a:pt x="2837" y="239"/>
                  <a:pt x="2749" y="241"/>
                </a:cubicBezTo>
                <a:cubicBezTo>
                  <a:pt x="2721" y="242"/>
                  <a:pt x="2678" y="242"/>
                  <a:pt x="2653" y="242"/>
                </a:cubicBezTo>
                <a:cubicBezTo>
                  <a:pt x="2552" y="238"/>
                  <a:pt x="2472" y="240"/>
                  <a:pt x="2326" y="246"/>
                </a:cubicBezTo>
                <a:cubicBezTo>
                  <a:pt x="2242" y="250"/>
                  <a:pt x="2162" y="252"/>
                  <a:pt x="2147" y="252"/>
                </a:cubicBezTo>
                <a:cubicBezTo>
                  <a:pt x="2133" y="251"/>
                  <a:pt x="2113" y="252"/>
                  <a:pt x="2103" y="252"/>
                </a:cubicBezTo>
                <a:cubicBezTo>
                  <a:pt x="1987" y="263"/>
                  <a:pt x="1606" y="277"/>
                  <a:pt x="1606" y="271"/>
                </a:cubicBezTo>
                <a:cubicBezTo>
                  <a:pt x="1606" y="269"/>
                  <a:pt x="1604" y="269"/>
                  <a:pt x="1603" y="271"/>
                </a:cubicBezTo>
                <a:cubicBezTo>
                  <a:pt x="1601" y="272"/>
                  <a:pt x="1583" y="275"/>
                  <a:pt x="1564" y="276"/>
                </a:cubicBezTo>
                <a:cubicBezTo>
                  <a:pt x="1544" y="277"/>
                  <a:pt x="1511" y="280"/>
                  <a:pt x="1489" y="283"/>
                </a:cubicBezTo>
                <a:cubicBezTo>
                  <a:pt x="1408" y="291"/>
                  <a:pt x="1353" y="295"/>
                  <a:pt x="1352" y="292"/>
                </a:cubicBezTo>
                <a:cubicBezTo>
                  <a:pt x="1352" y="290"/>
                  <a:pt x="1351" y="289"/>
                  <a:pt x="1350" y="290"/>
                </a:cubicBezTo>
                <a:cubicBezTo>
                  <a:pt x="1349" y="291"/>
                  <a:pt x="1347" y="291"/>
                  <a:pt x="1346" y="289"/>
                </a:cubicBezTo>
                <a:cubicBezTo>
                  <a:pt x="1344" y="287"/>
                  <a:pt x="1346" y="285"/>
                  <a:pt x="1349" y="285"/>
                </a:cubicBezTo>
                <a:cubicBezTo>
                  <a:pt x="1351" y="285"/>
                  <a:pt x="1356" y="282"/>
                  <a:pt x="1360" y="279"/>
                </a:cubicBezTo>
                <a:cubicBezTo>
                  <a:pt x="1363" y="276"/>
                  <a:pt x="1368" y="274"/>
                  <a:pt x="1371" y="274"/>
                </a:cubicBezTo>
                <a:cubicBezTo>
                  <a:pt x="1375" y="274"/>
                  <a:pt x="1381" y="273"/>
                  <a:pt x="1384" y="270"/>
                </a:cubicBezTo>
                <a:cubicBezTo>
                  <a:pt x="1395" y="264"/>
                  <a:pt x="1462" y="251"/>
                  <a:pt x="1482" y="252"/>
                </a:cubicBezTo>
                <a:cubicBezTo>
                  <a:pt x="1522" y="254"/>
                  <a:pt x="1562" y="253"/>
                  <a:pt x="1560" y="251"/>
                </a:cubicBezTo>
                <a:cubicBezTo>
                  <a:pt x="1558" y="247"/>
                  <a:pt x="1601" y="241"/>
                  <a:pt x="1636" y="239"/>
                </a:cubicBezTo>
                <a:cubicBezTo>
                  <a:pt x="1653" y="238"/>
                  <a:pt x="1659" y="237"/>
                  <a:pt x="1656" y="235"/>
                </a:cubicBezTo>
                <a:cubicBezTo>
                  <a:pt x="1654" y="233"/>
                  <a:pt x="1644" y="232"/>
                  <a:pt x="1635" y="232"/>
                </a:cubicBezTo>
                <a:cubicBezTo>
                  <a:pt x="1625" y="233"/>
                  <a:pt x="1618" y="232"/>
                  <a:pt x="1619" y="230"/>
                </a:cubicBezTo>
                <a:cubicBezTo>
                  <a:pt x="1620" y="229"/>
                  <a:pt x="1618" y="226"/>
                  <a:pt x="1615" y="226"/>
                </a:cubicBezTo>
                <a:cubicBezTo>
                  <a:pt x="1612" y="225"/>
                  <a:pt x="1609" y="226"/>
                  <a:pt x="1609" y="227"/>
                </a:cubicBezTo>
                <a:cubicBezTo>
                  <a:pt x="1608" y="230"/>
                  <a:pt x="1476" y="239"/>
                  <a:pt x="1474" y="236"/>
                </a:cubicBezTo>
                <a:cubicBezTo>
                  <a:pt x="1471" y="233"/>
                  <a:pt x="1541" y="225"/>
                  <a:pt x="1604" y="222"/>
                </a:cubicBezTo>
                <a:cubicBezTo>
                  <a:pt x="1641" y="220"/>
                  <a:pt x="1671" y="217"/>
                  <a:pt x="1670" y="216"/>
                </a:cubicBezTo>
                <a:cubicBezTo>
                  <a:pt x="1669" y="215"/>
                  <a:pt x="1672" y="214"/>
                  <a:pt x="1677" y="215"/>
                </a:cubicBezTo>
                <a:cubicBezTo>
                  <a:pt x="1682" y="216"/>
                  <a:pt x="1685" y="216"/>
                  <a:pt x="1685" y="213"/>
                </a:cubicBezTo>
                <a:cubicBezTo>
                  <a:pt x="1685" y="209"/>
                  <a:pt x="1681" y="208"/>
                  <a:pt x="1676" y="209"/>
                </a:cubicBezTo>
                <a:cubicBezTo>
                  <a:pt x="1667" y="212"/>
                  <a:pt x="1534" y="219"/>
                  <a:pt x="1533" y="217"/>
                </a:cubicBezTo>
                <a:cubicBezTo>
                  <a:pt x="1530" y="211"/>
                  <a:pt x="1607" y="198"/>
                  <a:pt x="1662" y="195"/>
                </a:cubicBezTo>
                <a:cubicBezTo>
                  <a:pt x="1710" y="193"/>
                  <a:pt x="1710" y="193"/>
                  <a:pt x="1686" y="191"/>
                </a:cubicBezTo>
                <a:cubicBezTo>
                  <a:pt x="1661" y="188"/>
                  <a:pt x="1661" y="188"/>
                  <a:pt x="1661" y="188"/>
                </a:cubicBezTo>
                <a:cubicBezTo>
                  <a:pt x="1683" y="184"/>
                  <a:pt x="1683" y="184"/>
                  <a:pt x="1683" y="184"/>
                </a:cubicBezTo>
                <a:cubicBezTo>
                  <a:pt x="1695" y="182"/>
                  <a:pt x="1719" y="180"/>
                  <a:pt x="1736" y="179"/>
                </a:cubicBezTo>
                <a:cubicBezTo>
                  <a:pt x="1772" y="177"/>
                  <a:pt x="1797" y="173"/>
                  <a:pt x="1788" y="169"/>
                </a:cubicBezTo>
                <a:cubicBezTo>
                  <a:pt x="1785" y="168"/>
                  <a:pt x="1769" y="168"/>
                  <a:pt x="1753" y="170"/>
                </a:cubicBezTo>
                <a:cubicBezTo>
                  <a:pt x="1736" y="172"/>
                  <a:pt x="1684" y="175"/>
                  <a:pt x="1636" y="176"/>
                </a:cubicBezTo>
                <a:cubicBezTo>
                  <a:pt x="1551" y="178"/>
                  <a:pt x="1549" y="178"/>
                  <a:pt x="1547" y="171"/>
                </a:cubicBezTo>
                <a:cubicBezTo>
                  <a:pt x="1545" y="164"/>
                  <a:pt x="1545" y="164"/>
                  <a:pt x="1543" y="172"/>
                </a:cubicBezTo>
                <a:cubicBezTo>
                  <a:pt x="1542" y="176"/>
                  <a:pt x="1540" y="178"/>
                  <a:pt x="1538" y="177"/>
                </a:cubicBezTo>
                <a:cubicBezTo>
                  <a:pt x="1536" y="176"/>
                  <a:pt x="1534" y="177"/>
                  <a:pt x="1533" y="178"/>
                </a:cubicBezTo>
                <a:cubicBezTo>
                  <a:pt x="1532" y="183"/>
                  <a:pt x="1473" y="189"/>
                  <a:pt x="1473" y="185"/>
                </a:cubicBezTo>
                <a:cubicBezTo>
                  <a:pt x="1473" y="184"/>
                  <a:pt x="1475" y="182"/>
                  <a:pt x="1478" y="182"/>
                </a:cubicBezTo>
                <a:cubicBezTo>
                  <a:pt x="1481" y="182"/>
                  <a:pt x="1484" y="180"/>
                  <a:pt x="1484" y="178"/>
                </a:cubicBezTo>
                <a:cubicBezTo>
                  <a:pt x="1484" y="177"/>
                  <a:pt x="1488" y="175"/>
                  <a:pt x="1493" y="175"/>
                </a:cubicBezTo>
                <a:cubicBezTo>
                  <a:pt x="1498" y="174"/>
                  <a:pt x="1503" y="172"/>
                  <a:pt x="1504" y="170"/>
                </a:cubicBezTo>
                <a:cubicBezTo>
                  <a:pt x="1505" y="168"/>
                  <a:pt x="1502" y="167"/>
                  <a:pt x="1498" y="167"/>
                </a:cubicBezTo>
                <a:cubicBezTo>
                  <a:pt x="1493" y="167"/>
                  <a:pt x="1484" y="167"/>
                  <a:pt x="1478" y="168"/>
                </a:cubicBezTo>
                <a:cubicBezTo>
                  <a:pt x="1471" y="168"/>
                  <a:pt x="1456" y="169"/>
                  <a:pt x="1444" y="171"/>
                </a:cubicBezTo>
                <a:cubicBezTo>
                  <a:pt x="1429" y="174"/>
                  <a:pt x="1424" y="174"/>
                  <a:pt x="1427" y="171"/>
                </a:cubicBezTo>
                <a:cubicBezTo>
                  <a:pt x="1432" y="168"/>
                  <a:pt x="1432" y="168"/>
                  <a:pt x="1425" y="168"/>
                </a:cubicBezTo>
                <a:cubicBezTo>
                  <a:pt x="1420" y="168"/>
                  <a:pt x="1418" y="170"/>
                  <a:pt x="1419" y="172"/>
                </a:cubicBezTo>
                <a:cubicBezTo>
                  <a:pt x="1421" y="174"/>
                  <a:pt x="1405" y="173"/>
                  <a:pt x="1401" y="170"/>
                </a:cubicBezTo>
                <a:cubicBezTo>
                  <a:pt x="1396" y="165"/>
                  <a:pt x="1412" y="162"/>
                  <a:pt x="1461" y="157"/>
                </a:cubicBezTo>
                <a:cubicBezTo>
                  <a:pt x="1496" y="154"/>
                  <a:pt x="1500" y="154"/>
                  <a:pt x="1495" y="159"/>
                </a:cubicBezTo>
                <a:cubicBezTo>
                  <a:pt x="1490" y="164"/>
                  <a:pt x="1491" y="164"/>
                  <a:pt x="1499" y="164"/>
                </a:cubicBezTo>
                <a:cubicBezTo>
                  <a:pt x="1504" y="164"/>
                  <a:pt x="1508" y="162"/>
                  <a:pt x="1507" y="160"/>
                </a:cubicBezTo>
                <a:cubicBezTo>
                  <a:pt x="1507" y="155"/>
                  <a:pt x="1533" y="151"/>
                  <a:pt x="1540" y="155"/>
                </a:cubicBezTo>
                <a:cubicBezTo>
                  <a:pt x="1547" y="158"/>
                  <a:pt x="1547" y="158"/>
                  <a:pt x="1541" y="153"/>
                </a:cubicBezTo>
                <a:cubicBezTo>
                  <a:pt x="1536" y="149"/>
                  <a:pt x="1537" y="148"/>
                  <a:pt x="1558" y="147"/>
                </a:cubicBezTo>
                <a:cubicBezTo>
                  <a:pt x="1573" y="146"/>
                  <a:pt x="1578" y="147"/>
                  <a:pt x="1575" y="150"/>
                </a:cubicBezTo>
                <a:cubicBezTo>
                  <a:pt x="1572" y="152"/>
                  <a:pt x="1573" y="153"/>
                  <a:pt x="1579" y="153"/>
                </a:cubicBezTo>
                <a:cubicBezTo>
                  <a:pt x="1584" y="153"/>
                  <a:pt x="1586" y="151"/>
                  <a:pt x="1585" y="149"/>
                </a:cubicBezTo>
                <a:cubicBezTo>
                  <a:pt x="1583" y="146"/>
                  <a:pt x="1584" y="146"/>
                  <a:pt x="1589" y="149"/>
                </a:cubicBezTo>
                <a:cubicBezTo>
                  <a:pt x="1592" y="151"/>
                  <a:pt x="1596" y="151"/>
                  <a:pt x="1598" y="150"/>
                </a:cubicBezTo>
                <a:cubicBezTo>
                  <a:pt x="1602" y="146"/>
                  <a:pt x="1619" y="145"/>
                  <a:pt x="1638" y="148"/>
                </a:cubicBezTo>
                <a:cubicBezTo>
                  <a:pt x="1656" y="150"/>
                  <a:pt x="1656" y="150"/>
                  <a:pt x="1648" y="155"/>
                </a:cubicBezTo>
                <a:cubicBezTo>
                  <a:pt x="1638" y="161"/>
                  <a:pt x="1646" y="161"/>
                  <a:pt x="1658" y="155"/>
                </a:cubicBezTo>
                <a:cubicBezTo>
                  <a:pt x="1664" y="152"/>
                  <a:pt x="1665" y="150"/>
                  <a:pt x="1662" y="148"/>
                </a:cubicBezTo>
                <a:cubicBezTo>
                  <a:pt x="1660" y="146"/>
                  <a:pt x="1663" y="145"/>
                  <a:pt x="1671" y="144"/>
                </a:cubicBezTo>
                <a:cubicBezTo>
                  <a:pt x="1683" y="143"/>
                  <a:pt x="1683" y="143"/>
                  <a:pt x="1683" y="143"/>
                </a:cubicBezTo>
                <a:cubicBezTo>
                  <a:pt x="1672" y="141"/>
                  <a:pt x="1672" y="141"/>
                  <a:pt x="1672" y="141"/>
                </a:cubicBezTo>
                <a:cubicBezTo>
                  <a:pt x="1650" y="138"/>
                  <a:pt x="1673" y="133"/>
                  <a:pt x="1736" y="128"/>
                </a:cubicBezTo>
                <a:cubicBezTo>
                  <a:pt x="1794" y="123"/>
                  <a:pt x="1796" y="122"/>
                  <a:pt x="1769" y="121"/>
                </a:cubicBezTo>
                <a:cubicBezTo>
                  <a:pt x="1754" y="121"/>
                  <a:pt x="1695" y="123"/>
                  <a:pt x="1639" y="128"/>
                </a:cubicBezTo>
                <a:cubicBezTo>
                  <a:pt x="1497" y="138"/>
                  <a:pt x="1457" y="134"/>
                  <a:pt x="1561" y="120"/>
                </a:cubicBezTo>
                <a:cubicBezTo>
                  <a:pt x="1601" y="114"/>
                  <a:pt x="1617" y="110"/>
                  <a:pt x="1600" y="110"/>
                </a:cubicBezTo>
                <a:cubicBezTo>
                  <a:pt x="1597" y="110"/>
                  <a:pt x="1586" y="110"/>
                  <a:pt x="1576" y="110"/>
                </a:cubicBezTo>
                <a:cubicBezTo>
                  <a:pt x="1566" y="110"/>
                  <a:pt x="1557" y="111"/>
                  <a:pt x="1555" y="114"/>
                </a:cubicBezTo>
                <a:cubicBezTo>
                  <a:pt x="1552" y="117"/>
                  <a:pt x="1551" y="117"/>
                  <a:pt x="1549" y="114"/>
                </a:cubicBezTo>
                <a:cubicBezTo>
                  <a:pt x="1547" y="110"/>
                  <a:pt x="1535" y="110"/>
                  <a:pt x="1532" y="115"/>
                </a:cubicBezTo>
                <a:cubicBezTo>
                  <a:pt x="1532" y="116"/>
                  <a:pt x="1526" y="118"/>
                  <a:pt x="1519" y="120"/>
                </a:cubicBezTo>
                <a:cubicBezTo>
                  <a:pt x="1510" y="122"/>
                  <a:pt x="1508" y="121"/>
                  <a:pt x="1512" y="119"/>
                </a:cubicBezTo>
                <a:cubicBezTo>
                  <a:pt x="1517" y="116"/>
                  <a:pt x="1517" y="115"/>
                  <a:pt x="1510" y="115"/>
                </a:cubicBezTo>
                <a:cubicBezTo>
                  <a:pt x="1502" y="116"/>
                  <a:pt x="1498" y="121"/>
                  <a:pt x="1503" y="124"/>
                </a:cubicBezTo>
                <a:cubicBezTo>
                  <a:pt x="1505" y="124"/>
                  <a:pt x="1503" y="125"/>
                  <a:pt x="1498" y="126"/>
                </a:cubicBezTo>
                <a:cubicBezTo>
                  <a:pt x="1489" y="127"/>
                  <a:pt x="1486" y="122"/>
                  <a:pt x="1492" y="119"/>
                </a:cubicBezTo>
                <a:cubicBezTo>
                  <a:pt x="1494" y="118"/>
                  <a:pt x="1493" y="118"/>
                  <a:pt x="1490" y="119"/>
                </a:cubicBezTo>
                <a:cubicBezTo>
                  <a:pt x="1482" y="122"/>
                  <a:pt x="1466" y="122"/>
                  <a:pt x="1464" y="118"/>
                </a:cubicBezTo>
                <a:cubicBezTo>
                  <a:pt x="1464" y="117"/>
                  <a:pt x="1459" y="115"/>
                  <a:pt x="1455" y="115"/>
                </a:cubicBezTo>
                <a:cubicBezTo>
                  <a:pt x="1451" y="116"/>
                  <a:pt x="1449" y="117"/>
                  <a:pt x="1450" y="119"/>
                </a:cubicBezTo>
                <a:cubicBezTo>
                  <a:pt x="1451" y="121"/>
                  <a:pt x="1453" y="122"/>
                  <a:pt x="1456" y="121"/>
                </a:cubicBezTo>
                <a:cubicBezTo>
                  <a:pt x="1459" y="120"/>
                  <a:pt x="1463" y="121"/>
                  <a:pt x="1466" y="123"/>
                </a:cubicBezTo>
                <a:cubicBezTo>
                  <a:pt x="1471" y="128"/>
                  <a:pt x="1471" y="128"/>
                  <a:pt x="1461" y="127"/>
                </a:cubicBezTo>
                <a:cubicBezTo>
                  <a:pt x="1454" y="126"/>
                  <a:pt x="1445" y="125"/>
                  <a:pt x="1440" y="124"/>
                </a:cubicBezTo>
                <a:cubicBezTo>
                  <a:pt x="1433" y="122"/>
                  <a:pt x="1431" y="123"/>
                  <a:pt x="1433" y="126"/>
                </a:cubicBezTo>
                <a:cubicBezTo>
                  <a:pt x="1435" y="129"/>
                  <a:pt x="1434" y="130"/>
                  <a:pt x="1431" y="129"/>
                </a:cubicBezTo>
                <a:cubicBezTo>
                  <a:pt x="1428" y="127"/>
                  <a:pt x="1420" y="127"/>
                  <a:pt x="1412" y="127"/>
                </a:cubicBezTo>
                <a:cubicBezTo>
                  <a:pt x="1395" y="127"/>
                  <a:pt x="1399" y="126"/>
                  <a:pt x="1424" y="121"/>
                </a:cubicBezTo>
                <a:cubicBezTo>
                  <a:pt x="1454" y="116"/>
                  <a:pt x="1442" y="112"/>
                  <a:pt x="1402" y="113"/>
                </a:cubicBezTo>
                <a:cubicBezTo>
                  <a:pt x="1369" y="115"/>
                  <a:pt x="1367" y="114"/>
                  <a:pt x="1384" y="112"/>
                </a:cubicBezTo>
                <a:cubicBezTo>
                  <a:pt x="1396" y="110"/>
                  <a:pt x="1415" y="109"/>
                  <a:pt x="1427" y="110"/>
                </a:cubicBezTo>
                <a:cubicBezTo>
                  <a:pt x="1439" y="111"/>
                  <a:pt x="1449" y="111"/>
                  <a:pt x="1450" y="110"/>
                </a:cubicBezTo>
                <a:cubicBezTo>
                  <a:pt x="1454" y="107"/>
                  <a:pt x="1492" y="102"/>
                  <a:pt x="1493" y="105"/>
                </a:cubicBezTo>
                <a:cubicBezTo>
                  <a:pt x="1494" y="106"/>
                  <a:pt x="1514" y="105"/>
                  <a:pt x="1536" y="103"/>
                </a:cubicBezTo>
                <a:cubicBezTo>
                  <a:pt x="1558" y="101"/>
                  <a:pt x="1592" y="97"/>
                  <a:pt x="1611" y="96"/>
                </a:cubicBezTo>
                <a:cubicBezTo>
                  <a:pt x="1635" y="94"/>
                  <a:pt x="1639" y="93"/>
                  <a:pt x="1626" y="93"/>
                </a:cubicBezTo>
                <a:cubicBezTo>
                  <a:pt x="1614" y="93"/>
                  <a:pt x="1608" y="91"/>
                  <a:pt x="1610" y="89"/>
                </a:cubicBezTo>
                <a:cubicBezTo>
                  <a:pt x="1617" y="84"/>
                  <a:pt x="1594" y="82"/>
                  <a:pt x="1555" y="86"/>
                </a:cubicBezTo>
                <a:cubicBezTo>
                  <a:pt x="1524" y="89"/>
                  <a:pt x="1456" y="90"/>
                  <a:pt x="1470" y="87"/>
                </a:cubicBezTo>
                <a:cubicBezTo>
                  <a:pt x="1478" y="85"/>
                  <a:pt x="1473" y="79"/>
                  <a:pt x="1465" y="80"/>
                </a:cubicBezTo>
                <a:cubicBezTo>
                  <a:pt x="1461" y="81"/>
                  <a:pt x="1457" y="84"/>
                  <a:pt x="1457" y="86"/>
                </a:cubicBezTo>
                <a:cubicBezTo>
                  <a:pt x="1457" y="89"/>
                  <a:pt x="1451" y="91"/>
                  <a:pt x="1433" y="92"/>
                </a:cubicBezTo>
                <a:cubicBezTo>
                  <a:pt x="1420" y="93"/>
                  <a:pt x="1400" y="95"/>
                  <a:pt x="1388" y="96"/>
                </a:cubicBezTo>
                <a:cubicBezTo>
                  <a:pt x="1374" y="98"/>
                  <a:pt x="1367" y="98"/>
                  <a:pt x="1370" y="96"/>
                </a:cubicBezTo>
                <a:cubicBezTo>
                  <a:pt x="1372" y="93"/>
                  <a:pt x="1372" y="92"/>
                  <a:pt x="1368" y="90"/>
                </a:cubicBezTo>
                <a:cubicBezTo>
                  <a:pt x="1362" y="88"/>
                  <a:pt x="1358" y="88"/>
                  <a:pt x="1360" y="92"/>
                </a:cubicBezTo>
                <a:cubicBezTo>
                  <a:pt x="1361" y="93"/>
                  <a:pt x="1360" y="96"/>
                  <a:pt x="1358" y="98"/>
                </a:cubicBezTo>
                <a:cubicBezTo>
                  <a:pt x="1353" y="104"/>
                  <a:pt x="1275" y="117"/>
                  <a:pt x="1226" y="120"/>
                </a:cubicBezTo>
                <a:cubicBezTo>
                  <a:pt x="1211" y="121"/>
                  <a:pt x="1211" y="121"/>
                  <a:pt x="1222" y="123"/>
                </a:cubicBezTo>
                <a:cubicBezTo>
                  <a:pt x="1233" y="125"/>
                  <a:pt x="1233" y="125"/>
                  <a:pt x="1233" y="125"/>
                </a:cubicBezTo>
                <a:cubicBezTo>
                  <a:pt x="1224" y="127"/>
                  <a:pt x="1224" y="127"/>
                  <a:pt x="1224" y="127"/>
                </a:cubicBezTo>
                <a:cubicBezTo>
                  <a:pt x="1219" y="128"/>
                  <a:pt x="1192" y="130"/>
                  <a:pt x="1165" y="131"/>
                </a:cubicBezTo>
                <a:cubicBezTo>
                  <a:pt x="1129" y="133"/>
                  <a:pt x="1115" y="133"/>
                  <a:pt x="1113" y="130"/>
                </a:cubicBezTo>
                <a:cubicBezTo>
                  <a:pt x="1111" y="128"/>
                  <a:pt x="1104" y="125"/>
                  <a:pt x="1098" y="124"/>
                </a:cubicBezTo>
                <a:cubicBezTo>
                  <a:pt x="1085" y="122"/>
                  <a:pt x="1085" y="122"/>
                  <a:pt x="1085" y="122"/>
                </a:cubicBezTo>
                <a:cubicBezTo>
                  <a:pt x="1103" y="118"/>
                  <a:pt x="1103" y="118"/>
                  <a:pt x="1103" y="118"/>
                </a:cubicBezTo>
                <a:cubicBezTo>
                  <a:pt x="1114" y="116"/>
                  <a:pt x="1124" y="114"/>
                  <a:pt x="1126" y="112"/>
                </a:cubicBezTo>
                <a:cubicBezTo>
                  <a:pt x="1129" y="111"/>
                  <a:pt x="1130" y="111"/>
                  <a:pt x="1129" y="114"/>
                </a:cubicBezTo>
                <a:cubicBezTo>
                  <a:pt x="1128" y="116"/>
                  <a:pt x="1131" y="118"/>
                  <a:pt x="1136" y="119"/>
                </a:cubicBezTo>
                <a:cubicBezTo>
                  <a:pt x="1150" y="123"/>
                  <a:pt x="1200" y="121"/>
                  <a:pt x="1207" y="117"/>
                </a:cubicBezTo>
                <a:cubicBezTo>
                  <a:pt x="1210" y="115"/>
                  <a:pt x="1220" y="111"/>
                  <a:pt x="1227" y="109"/>
                </a:cubicBezTo>
                <a:cubicBezTo>
                  <a:pt x="1234" y="107"/>
                  <a:pt x="1250" y="103"/>
                  <a:pt x="1262" y="100"/>
                </a:cubicBezTo>
                <a:cubicBezTo>
                  <a:pt x="1274" y="96"/>
                  <a:pt x="1300" y="92"/>
                  <a:pt x="1319" y="89"/>
                </a:cubicBezTo>
                <a:cubicBezTo>
                  <a:pt x="1352" y="85"/>
                  <a:pt x="1368" y="81"/>
                  <a:pt x="1408" y="67"/>
                </a:cubicBezTo>
                <a:cubicBezTo>
                  <a:pt x="1417" y="64"/>
                  <a:pt x="1428" y="61"/>
                  <a:pt x="1432" y="59"/>
                </a:cubicBezTo>
                <a:cubicBezTo>
                  <a:pt x="1441" y="57"/>
                  <a:pt x="1445" y="53"/>
                  <a:pt x="1439" y="54"/>
                </a:cubicBezTo>
                <a:cubicBezTo>
                  <a:pt x="1437" y="54"/>
                  <a:pt x="1427" y="57"/>
                  <a:pt x="1418" y="61"/>
                </a:cubicBezTo>
                <a:cubicBezTo>
                  <a:pt x="1408" y="64"/>
                  <a:pt x="1395" y="67"/>
                  <a:pt x="1388" y="68"/>
                </a:cubicBezTo>
                <a:cubicBezTo>
                  <a:pt x="1381" y="69"/>
                  <a:pt x="1375" y="70"/>
                  <a:pt x="1374" y="72"/>
                </a:cubicBezTo>
                <a:cubicBezTo>
                  <a:pt x="1373" y="73"/>
                  <a:pt x="1360" y="76"/>
                  <a:pt x="1344" y="77"/>
                </a:cubicBezTo>
                <a:cubicBezTo>
                  <a:pt x="1329" y="79"/>
                  <a:pt x="1313" y="81"/>
                  <a:pt x="1309" y="83"/>
                </a:cubicBezTo>
                <a:cubicBezTo>
                  <a:pt x="1305" y="84"/>
                  <a:pt x="1301" y="84"/>
                  <a:pt x="1300" y="82"/>
                </a:cubicBezTo>
                <a:cubicBezTo>
                  <a:pt x="1299" y="80"/>
                  <a:pt x="1298" y="78"/>
                  <a:pt x="1298" y="78"/>
                </a:cubicBezTo>
                <a:cubicBezTo>
                  <a:pt x="1299" y="78"/>
                  <a:pt x="1305" y="77"/>
                  <a:pt x="1313" y="75"/>
                </a:cubicBezTo>
                <a:cubicBezTo>
                  <a:pt x="1320" y="74"/>
                  <a:pt x="1329" y="70"/>
                  <a:pt x="1333" y="67"/>
                </a:cubicBezTo>
                <a:cubicBezTo>
                  <a:pt x="1337" y="65"/>
                  <a:pt x="1346" y="62"/>
                  <a:pt x="1352" y="62"/>
                </a:cubicBezTo>
                <a:cubicBezTo>
                  <a:pt x="1358" y="61"/>
                  <a:pt x="1363" y="59"/>
                  <a:pt x="1364" y="56"/>
                </a:cubicBezTo>
                <a:cubicBezTo>
                  <a:pt x="1368" y="49"/>
                  <a:pt x="1412" y="38"/>
                  <a:pt x="1446" y="36"/>
                </a:cubicBezTo>
                <a:cubicBezTo>
                  <a:pt x="1464" y="35"/>
                  <a:pt x="1480" y="33"/>
                  <a:pt x="1483" y="31"/>
                </a:cubicBezTo>
                <a:cubicBezTo>
                  <a:pt x="1486" y="29"/>
                  <a:pt x="1471" y="29"/>
                  <a:pt x="1448" y="31"/>
                </a:cubicBezTo>
                <a:cubicBezTo>
                  <a:pt x="1408" y="35"/>
                  <a:pt x="1407" y="35"/>
                  <a:pt x="1420" y="29"/>
                </a:cubicBezTo>
                <a:cubicBezTo>
                  <a:pt x="1427" y="26"/>
                  <a:pt x="1438" y="23"/>
                  <a:pt x="1444" y="23"/>
                </a:cubicBezTo>
                <a:cubicBezTo>
                  <a:pt x="1449" y="22"/>
                  <a:pt x="1454" y="20"/>
                  <a:pt x="1455" y="18"/>
                </a:cubicBezTo>
                <a:cubicBezTo>
                  <a:pt x="1457" y="15"/>
                  <a:pt x="1453" y="15"/>
                  <a:pt x="1441" y="17"/>
                </a:cubicBezTo>
                <a:cubicBezTo>
                  <a:pt x="1431" y="18"/>
                  <a:pt x="1427" y="18"/>
                  <a:pt x="1429" y="16"/>
                </a:cubicBezTo>
                <a:cubicBezTo>
                  <a:pt x="1431" y="15"/>
                  <a:pt x="1441" y="12"/>
                  <a:pt x="1450" y="10"/>
                </a:cubicBezTo>
                <a:cubicBezTo>
                  <a:pt x="1459" y="9"/>
                  <a:pt x="1469" y="7"/>
                  <a:pt x="1473" y="5"/>
                </a:cubicBezTo>
                <a:cubicBezTo>
                  <a:pt x="1476" y="4"/>
                  <a:pt x="1483" y="5"/>
                  <a:pt x="1487" y="6"/>
                </a:cubicBezTo>
                <a:cubicBezTo>
                  <a:pt x="1492" y="8"/>
                  <a:pt x="1496" y="8"/>
                  <a:pt x="1498" y="6"/>
                </a:cubicBezTo>
                <a:cubicBezTo>
                  <a:pt x="1500" y="4"/>
                  <a:pt x="1505" y="2"/>
                  <a:pt x="1510" y="1"/>
                </a:cubicBezTo>
                <a:cubicBezTo>
                  <a:pt x="1516" y="0"/>
                  <a:pt x="1504" y="0"/>
                  <a:pt x="1484" y="2"/>
                </a:cubicBezTo>
                <a:cubicBezTo>
                  <a:pt x="1465" y="4"/>
                  <a:pt x="1442" y="7"/>
                  <a:pt x="1433" y="9"/>
                </a:cubicBezTo>
                <a:cubicBezTo>
                  <a:pt x="1424" y="12"/>
                  <a:pt x="1409" y="16"/>
                  <a:pt x="1400" y="18"/>
                </a:cubicBezTo>
                <a:cubicBezTo>
                  <a:pt x="1391" y="20"/>
                  <a:pt x="1376" y="25"/>
                  <a:pt x="1367" y="29"/>
                </a:cubicBezTo>
                <a:cubicBezTo>
                  <a:pt x="1357" y="33"/>
                  <a:pt x="1343" y="38"/>
                  <a:pt x="1336" y="40"/>
                </a:cubicBezTo>
                <a:cubicBezTo>
                  <a:pt x="1328" y="42"/>
                  <a:pt x="1311" y="46"/>
                  <a:pt x="1298" y="50"/>
                </a:cubicBezTo>
                <a:cubicBezTo>
                  <a:pt x="1285" y="53"/>
                  <a:pt x="1270" y="57"/>
                  <a:pt x="1265" y="57"/>
                </a:cubicBezTo>
                <a:cubicBezTo>
                  <a:pt x="1260" y="57"/>
                  <a:pt x="1256" y="58"/>
                  <a:pt x="1257" y="59"/>
                </a:cubicBezTo>
                <a:cubicBezTo>
                  <a:pt x="1260" y="65"/>
                  <a:pt x="1220" y="74"/>
                  <a:pt x="1164" y="80"/>
                </a:cubicBezTo>
                <a:cubicBezTo>
                  <a:pt x="1150" y="82"/>
                  <a:pt x="1137" y="85"/>
                  <a:pt x="1136" y="87"/>
                </a:cubicBezTo>
                <a:cubicBezTo>
                  <a:pt x="1134" y="89"/>
                  <a:pt x="1140" y="89"/>
                  <a:pt x="1149" y="88"/>
                </a:cubicBezTo>
                <a:cubicBezTo>
                  <a:pt x="1204" y="80"/>
                  <a:pt x="1255" y="74"/>
                  <a:pt x="1258" y="76"/>
                </a:cubicBezTo>
                <a:cubicBezTo>
                  <a:pt x="1260" y="78"/>
                  <a:pt x="1191" y="101"/>
                  <a:pt x="1181" y="101"/>
                </a:cubicBezTo>
                <a:cubicBezTo>
                  <a:pt x="1179" y="101"/>
                  <a:pt x="1180" y="99"/>
                  <a:pt x="1184" y="96"/>
                </a:cubicBezTo>
                <a:cubicBezTo>
                  <a:pt x="1190" y="90"/>
                  <a:pt x="1190" y="90"/>
                  <a:pt x="1190" y="90"/>
                </a:cubicBezTo>
                <a:cubicBezTo>
                  <a:pt x="1184" y="93"/>
                  <a:pt x="1184" y="93"/>
                  <a:pt x="1184" y="93"/>
                </a:cubicBezTo>
                <a:cubicBezTo>
                  <a:pt x="1158" y="102"/>
                  <a:pt x="1124" y="105"/>
                  <a:pt x="1079" y="103"/>
                </a:cubicBezTo>
                <a:cubicBezTo>
                  <a:pt x="1042" y="102"/>
                  <a:pt x="1033" y="102"/>
                  <a:pt x="1031" y="106"/>
                </a:cubicBezTo>
                <a:cubicBezTo>
                  <a:pt x="1030" y="109"/>
                  <a:pt x="1024" y="110"/>
                  <a:pt x="1008" y="109"/>
                </a:cubicBezTo>
                <a:cubicBezTo>
                  <a:pt x="996" y="109"/>
                  <a:pt x="974" y="108"/>
                  <a:pt x="959" y="108"/>
                </a:cubicBezTo>
                <a:cubicBezTo>
                  <a:pt x="937" y="108"/>
                  <a:pt x="934" y="109"/>
                  <a:pt x="946" y="110"/>
                </a:cubicBezTo>
                <a:cubicBezTo>
                  <a:pt x="954" y="111"/>
                  <a:pt x="961" y="113"/>
                  <a:pt x="963" y="115"/>
                </a:cubicBezTo>
                <a:cubicBezTo>
                  <a:pt x="964" y="116"/>
                  <a:pt x="959" y="116"/>
                  <a:pt x="952" y="115"/>
                </a:cubicBezTo>
                <a:cubicBezTo>
                  <a:pt x="945" y="114"/>
                  <a:pt x="927" y="114"/>
                  <a:pt x="911" y="115"/>
                </a:cubicBezTo>
                <a:cubicBezTo>
                  <a:pt x="896" y="116"/>
                  <a:pt x="880" y="115"/>
                  <a:pt x="877" y="114"/>
                </a:cubicBezTo>
                <a:cubicBezTo>
                  <a:pt x="873" y="112"/>
                  <a:pt x="881" y="111"/>
                  <a:pt x="899" y="110"/>
                </a:cubicBezTo>
                <a:cubicBezTo>
                  <a:pt x="915" y="109"/>
                  <a:pt x="928" y="108"/>
                  <a:pt x="929" y="107"/>
                </a:cubicBezTo>
                <a:cubicBezTo>
                  <a:pt x="930" y="105"/>
                  <a:pt x="861" y="104"/>
                  <a:pt x="811" y="105"/>
                </a:cubicBezTo>
                <a:cubicBezTo>
                  <a:pt x="770" y="106"/>
                  <a:pt x="769" y="106"/>
                  <a:pt x="773" y="103"/>
                </a:cubicBezTo>
                <a:cubicBezTo>
                  <a:pt x="778" y="99"/>
                  <a:pt x="831" y="89"/>
                  <a:pt x="856" y="87"/>
                </a:cubicBezTo>
                <a:cubicBezTo>
                  <a:pt x="872" y="86"/>
                  <a:pt x="874" y="86"/>
                  <a:pt x="867" y="83"/>
                </a:cubicBezTo>
                <a:cubicBezTo>
                  <a:pt x="862" y="82"/>
                  <a:pt x="851" y="82"/>
                  <a:pt x="842" y="83"/>
                </a:cubicBezTo>
                <a:cubicBezTo>
                  <a:pt x="832" y="85"/>
                  <a:pt x="825" y="85"/>
                  <a:pt x="825" y="83"/>
                </a:cubicBezTo>
                <a:cubicBezTo>
                  <a:pt x="824" y="77"/>
                  <a:pt x="835" y="74"/>
                  <a:pt x="853" y="76"/>
                </a:cubicBezTo>
                <a:cubicBezTo>
                  <a:pt x="863" y="77"/>
                  <a:pt x="871" y="76"/>
                  <a:pt x="871" y="75"/>
                </a:cubicBezTo>
                <a:cubicBezTo>
                  <a:pt x="871" y="74"/>
                  <a:pt x="863" y="72"/>
                  <a:pt x="855" y="70"/>
                </a:cubicBezTo>
                <a:cubicBezTo>
                  <a:pt x="837" y="67"/>
                  <a:pt x="824" y="71"/>
                  <a:pt x="815" y="84"/>
                </a:cubicBezTo>
                <a:cubicBezTo>
                  <a:pt x="811" y="89"/>
                  <a:pt x="810" y="90"/>
                  <a:pt x="808" y="86"/>
                </a:cubicBezTo>
                <a:cubicBezTo>
                  <a:pt x="806" y="83"/>
                  <a:pt x="805" y="83"/>
                  <a:pt x="803" y="86"/>
                </a:cubicBezTo>
                <a:cubicBezTo>
                  <a:pt x="801" y="90"/>
                  <a:pt x="775" y="99"/>
                  <a:pt x="761" y="99"/>
                </a:cubicBezTo>
                <a:cubicBezTo>
                  <a:pt x="755" y="100"/>
                  <a:pt x="754" y="99"/>
                  <a:pt x="756" y="97"/>
                </a:cubicBezTo>
                <a:cubicBezTo>
                  <a:pt x="759" y="94"/>
                  <a:pt x="756" y="93"/>
                  <a:pt x="747" y="91"/>
                </a:cubicBezTo>
                <a:cubicBezTo>
                  <a:pt x="739" y="89"/>
                  <a:pt x="733" y="88"/>
                  <a:pt x="732" y="89"/>
                </a:cubicBezTo>
                <a:cubicBezTo>
                  <a:pt x="732" y="90"/>
                  <a:pt x="735" y="93"/>
                  <a:pt x="740" y="96"/>
                </a:cubicBezTo>
                <a:cubicBezTo>
                  <a:pt x="745" y="100"/>
                  <a:pt x="748" y="103"/>
                  <a:pt x="747" y="105"/>
                </a:cubicBezTo>
                <a:cubicBezTo>
                  <a:pt x="746" y="106"/>
                  <a:pt x="749" y="107"/>
                  <a:pt x="753" y="107"/>
                </a:cubicBezTo>
                <a:cubicBezTo>
                  <a:pt x="757" y="107"/>
                  <a:pt x="762" y="108"/>
                  <a:pt x="765" y="109"/>
                </a:cubicBezTo>
                <a:cubicBezTo>
                  <a:pt x="781" y="118"/>
                  <a:pt x="787" y="122"/>
                  <a:pt x="788" y="127"/>
                </a:cubicBezTo>
                <a:cubicBezTo>
                  <a:pt x="789" y="131"/>
                  <a:pt x="786" y="133"/>
                  <a:pt x="776" y="133"/>
                </a:cubicBezTo>
                <a:cubicBezTo>
                  <a:pt x="721" y="137"/>
                  <a:pt x="672" y="144"/>
                  <a:pt x="628" y="154"/>
                </a:cubicBezTo>
                <a:cubicBezTo>
                  <a:pt x="617" y="156"/>
                  <a:pt x="613" y="163"/>
                  <a:pt x="618" y="173"/>
                </a:cubicBezTo>
                <a:cubicBezTo>
                  <a:pt x="622" y="180"/>
                  <a:pt x="622" y="179"/>
                  <a:pt x="628" y="171"/>
                </a:cubicBezTo>
                <a:cubicBezTo>
                  <a:pt x="634" y="164"/>
                  <a:pt x="638" y="162"/>
                  <a:pt x="665" y="159"/>
                </a:cubicBezTo>
                <a:cubicBezTo>
                  <a:pt x="682" y="157"/>
                  <a:pt x="700" y="153"/>
                  <a:pt x="705" y="151"/>
                </a:cubicBezTo>
                <a:cubicBezTo>
                  <a:pt x="710" y="148"/>
                  <a:pt x="720" y="147"/>
                  <a:pt x="726" y="148"/>
                </a:cubicBezTo>
                <a:cubicBezTo>
                  <a:pt x="734" y="148"/>
                  <a:pt x="745" y="146"/>
                  <a:pt x="753" y="143"/>
                </a:cubicBezTo>
                <a:cubicBezTo>
                  <a:pt x="767" y="138"/>
                  <a:pt x="768" y="138"/>
                  <a:pt x="769" y="143"/>
                </a:cubicBezTo>
                <a:cubicBezTo>
                  <a:pt x="770" y="147"/>
                  <a:pt x="775" y="153"/>
                  <a:pt x="779" y="157"/>
                </a:cubicBezTo>
                <a:cubicBezTo>
                  <a:pt x="784" y="161"/>
                  <a:pt x="787" y="165"/>
                  <a:pt x="786" y="167"/>
                </a:cubicBezTo>
                <a:cubicBezTo>
                  <a:pt x="784" y="171"/>
                  <a:pt x="770" y="172"/>
                  <a:pt x="767" y="168"/>
                </a:cubicBezTo>
                <a:cubicBezTo>
                  <a:pt x="766" y="166"/>
                  <a:pt x="762" y="165"/>
                  <a:pt x="758" y="165"/>
                </a:cubicBezTo>
                <a:cubicBezTo>
                  <a:pt x="751" y="166"/>
                  <a:pt x="751" y="166"/>
                  <a:pt x="751" y="166"/>
                </a:cubicBezTo>
                <a:cubicBezTo>
                  <a:pt x="759" y="170"/>
                  <a:pt x="759" y="170"/>
                  <a:pt x="759" y="170"/>
                </a:cubicBezTo>
                <a:cubicBezTo>
                  <a:pt x="764" y="173"/>
                  <a:pt x="777" y="174"/>
                  <a:pt x="791" y="173"/>
                </a:cubicBezTo>
                <a:cubicBezTo>
                  <a:pt x="804" y="173"/>
                  <a:pt x="820" y="173"/>
                  <a:pt x="826" y="174"/>
                </a:cubicBezTo>
                <a:cubicBezTo>
                  <a:pt x="839" y="176"/>
                  <a:pt x="842" y="181"/>
                  <a:pt x="833" y="185"/>
                </a:cubicBezTo>
                <a:cubicBezTo>
                  <a:pt x="830" y="186"/>
                  <a:pt x="826" y="190"/>
                  <a:pt x="822" y="193"/>
                </a:cubicBezTo>
                <a:cubicBezTo>
                  <a:pt x="814" y="201"/>
                  <a:pt x="818" y="208"/>
                  <a:pt x="829" y="204"/>
                </a:cubicBezTo>
                <a:cubicBezTo>
                  <a:pt x="835" y="203"/>
                  <a:pt x="839" y="203"/>
                  <a:pt x="841" y="206"/>
                </a:cubicBezTo>
                <a:cubicBezTo>
                  <a:pt x="844" y="210"/>
                  <a:pt x="838" y="212"/>
                  <a:pt x="802" y="216"/>
                </a:cubicBezTo>
                <a:cubicBezTo>
                  <a:pt x="765" y="220"/>
                  <a:pt x="759" y="220"/>
                  <a:pt x="756" y="215"/>
                </a:cubicBezTo>
                <a:cubicBezTo>
                  <a:pt x="754" y="212"/>
                  <a:pt x="748" y="210"/>
                  <a:pt x="744" y="210"/>
                </a:cubicBezTo>
                <a:cubicBezTo>
                  <a:pt x="739" y="211"/>
                  <a:pt x="735" y="210"/>
                  <a:pt x="734" y="208"/>
                </a:cubicBezTo>
                <a:cubicBezTo>
                  <a:pt x="733" y="206"/>
                  <a:pt x="726" y="207"/>
                  <a:pt x="718" y="209"/>
                </a:cubicBezTo>
                <a:cubicBezTo>
                  <a:pt x="710" y="210"/>
                  <a:pt x="697" y="212"/>
                  <a:pt x="689" y="213"/>
                </a:cubicBezTo>
                <a:cubicBezTo>
                  <a:pt x="680" y="214"/>
                  <a:pt x="672" y="217"/>
                  <a:pt x="669" y="220"/>
                </a:cubicBezTo>
                <a:cubicBezTo>
                  <a:pt x="666" y="222"/>
                  <a:pt x="661" y="225"/>
                  <a:pt x="658" y="225"/>
                </a:cubicBezTo>
                <a:cubicBezTo>
                  <a:pt x="653" y="225"/>
                  <a:pt x="653" y="225"/>
                  <a:pt x="656" y="221"/>
                </a:cubicBezTo>
                <a:cubicBezTo>
                  <a:pt x="659" y="218"/>
                  <a:pt x="659" y="218"/>
                  <a:pt x="655" y="220"/>
                </a:cubicBezTo>
                <a:cubicBezTo>
                  <a:pt x="652" y="221"/>
                  <a:pt x="639" y="225"/>
                  <a:pt x="625" y="228"/>
                </a:cubicBezTo>
                <a:cubicBezTo>
                  <a:pt x="604" y="232"/>
                  <a:pt x="596" y="232"/>
                  <a:pt x="583" y="229"/>
                </a:cubicBezTo>
                <a:cubicBezTo>
                  <a:pt x="575" y="227"/>
                  <a:pt x="564" y="226"/>
                  <a:pt x="561" y="226"/>
                </a:cubicBezTo>
                <a:cubicBezTo>
                  <a:pt x="521" y="232"/>
                  <a:pt x="450" y="229"/>
                  <a:pt x="419" y="220"/>
                </a:cubicBezTo>
                <a:cubicBezTo>
                  <a:pt x="399" y="214"/>
                  <a:pt x="362" y="211"/>
                  <a:pt x="347" y="214"/>
                </a:cubicBezTo>
                <a:cubicBezTo>
                  <a:pt x="330" y="218"/>
                  <a:pt x="280" y="251"/>
                  <a:pt x="280" y="258"/>
                </a:cubicBezTo>
                <a:cubicBezTo>
                  <a:pt x="281" y="263"/>
                  <a:pt x="284" y="263"/>
                  <a:pt x="287" y="258"/>
                </a:cubicBezTo>
                <a:cubicBezTo>
                  <a:pt x="289" y="257"/>
                  <a:pt x="297" y="250"/>
                  <a:pt x="306" y="243"/>
                </a:cubicBezTo>
                <a:cubicBezTo>
                  <a:pt x="320" y="232"/>
                  <a:pt x="324" y="231"/>
                  <a:pt x="351" y="228"/>
                </a:cubicBezTo>
                <a:cubicBezTo>
                  <a:pt x="370" y="226"/>
                  <a:pt x="381" y="226"/>
                  <a:pt x="384" y="229"/>
                </a:cubicBezTo>
                <a:cubicBezTo>
                  <a:pt x="386" y="232"/>
                  <a:pt x="385" y="233"/>
                  <a:pt x="379" y="233"/>
                </a:cubicBezTo>
                <a:cubicBezTo>
                  <a:pt x="368" y="233"/>
                  <a:pt x="353" y="244"/>
                  <a:pt x="341" y="260"/>
                </a:cubicBezTo>
                <a:cubicBezTo>
                  <a:pt x="329" y="277"/>
                  <a:pt x="327" y="285"/>
                  <a:pt x="337" y="279"/>
                </a:cubicBezTo>
                <a:cubicBezTo>
                  <a:pt x="340" y="276"/>
                  <a:pt x="344" y="271"/>
                  <a:pt x="345" y="267"/>
                </a:cubicBezTo>
                <a:cubicBezTo>
                  <a:pt x="349" y="254"/>
                  <a:pt x="369" y="243"/>
                  <a:pt x="392" y="242"/>
                </a:cubicBezTo>
                <a:cubicBezTo>
                  <a:pt x="449" y="239"/>
                  <a:pt x="469" y="239"/>
                  <a:pt x="472" y="241"/>
                </a:cubicBezTo>
                <a:cubicBezTo>
                  <a:pt x="474" y="242"/>
                  <a:pt x="482" y="242"/>
                  <a:pt x="490" y="241"/>
                </a:cubicBezTo>
                <a:cubicBezTo>
                  <a:pt x="502" y="240"/>
                  <a:pt x="504" y="241"/>
                  <a:pt x="501" y="244"/>
                </a:cubicBezTo>
                <a:cubicBezTo>
                  <a:pt x="498" y="246"/>
                  <a:pt x="496" y="249"/>
                  <a:pt x="496" y="251"/>
                </a:cubicBezTo>
                <a:cubicBezTo>
                  <a:pt x="496" y="256"/>
                  <a:pt x="504" y="254"/>
                  <a:pt x="507" y="248"/>
                </a:cubicBezTo>
                <a:cubicBezTo>
                  <a:pt x="508" y="244"/>
                  <a:pt x="514" y="242"/>
                  <a:pt x="529" y="240"/>
                </a:cubicBezTo>
                <a:cubicBezTo>
                  <a:pt x="548" y="237"/>
                  <a:pt x="550" y="237"/>
                  <a:pt x="549" y="243"/>
                </a:cubicBezTo>
                <a:cubicBezTo>
                  <a:pt x="549" y="247"/>
                  <a:pt x="547" y="250"/>
                  <a:pt x="544" y="251"/>
                </a:cubicBezTo>
                <a:cubicBezTo>
                  <a:pt x="541" y="252"/>
                  <a:pt x="528" y="257"/>
                  <a:pt x="516" y="262"/>
                </a:cubicBezTo>
                <a:cubicBezTo>
                  <a:pt x="503" y="267"/>
                  <a:pt x="487" y="272"/>
                  <a:pt x="480" y="274"/>
                </a:cubicBezTo>
                <a:cubicBezTo>
                  <a:pt x="461" y="278"/>
                  <a:pt x="442" y="290"/>
                  <a:pt x="440" y="299"/>
                </a:cubicBezTo>
                <a:cubicBezTo>
                  <a:pt x="439" y="305"/>
                  <a:pt x="437" y="305"/>
                  <a:pt x="418" y="306"/>
                </a:cubicBezTo>
                <a:cubicBezTo>
                  <a:pt x="407" y="307"/>
                  <a:pt x="398" y="307"/>
                  <a:pt x="398" y="305"/>
                </a:cubicBezTo>
                <a:cubicBezTo>
                  <a:pt x="398" y="304"/>
                  <a:pt x="400" y="301"/>
                  <a:pt x="402" y="298"/>
                </a:cubicBezTo>
                <a:cubicBezTo>
                  <a:pt x="409" y="291"/>
                  <a:pt x="401" y="292"/>
                  <a:pt x="392" y="300"/>
                </a:cubicBezTo>
                <a:cubicBezTo>
                  <a:pt x="385" y="305"/>
                  <a:pt x="381" y="306"/>
                  <a:pt x="354" y="304"/>
                </a:cubicBezTo>
                <a:cubicBezTo>
                  <a:pt x="320" y="302"/>
                  <a:pt x="304" y="305"/>
                  <a:pt x="297" y="315"/>
                </a:cubicBezTo>
                <a:cubicBezTo>
                  <a:pt x="292" y="323"/>
                  <a:pt x="292" y="323"/>
                  <a:pt x="298" y="324"/>
                </a:cubicBezTo>
                <a:cubicBezTo>
                  <a:pt x="301" y="325"/>
                  <a:pt x="307" y="326"/>
                  <a:pt x="310" y="326"/>
                </a:cubicBezTo>
                <a:cubicBezTo>
                  <a:pt x="313" y="326"/>
                  <a:pt x="318" y="327"/>
                  <a:pt x="320" y="330"/>
                </a:cubicBezTo>
                <a:cubicBezTo>
                  <a:pt x="325" y="335"/>
                  <a:pt x="367" y="335"/>
                  <a:pt x="436" y="331"/>
                </a:cubicBezTo>
                <a:cubicBezTo>
                  <a:pt x="488" y="327"/>
                  <a:pt x="488" y="327"/>
                  <a:pt x="488" y="327"/>
                </a:cubicBezTo>
                <a:cubicBezTo>
                  <a:pt x="480" y="336"/>
                  <a:pt x="480" y="336"/>
                  <a:pt x="480" y="336"/>
                </a:cubicBezTo>
                <a:cubicBezTo>
                  <a:pt x="472" y="346"/>
                  <a:pt x="470" y="346"/>
                  <a:pt x="449" y="343"/>
                </a:cubicBezTo>
                <a:cubicBezTo>
                  <a:pt x="439" y="341"/>
                  <a:pt x="433" y="341"/>
                  <a:pt x="431" y="344"/>
                </a:cubicBezTo>
                <a:cubicBezTo>
                  <a:pt x="430" y="346"/>
                  <a:pt x="431" y="347"/>
                  <a:pt x="436" y="347"/>
                </a:cubicBezTo>
                <a:cubicBezTo>
                  <a:pt x="441" y="347"/>
                  <a:pt x="443" y="348"/>
                  <a:pt x="442" y="350"/>
                </a:cubicBezTo>
                <a:cubicBezTo>
                  <a:pt x="441" y="352"/>
                  <a:pt x="437" y="354"/>
                  <a:pt x="432" y="354"/>
                </a:cubicBezTo>
                <a:cubicBezTo>
                  <a:pt x="427" y="354"/>
                  <a:pt x="393" y="356"/>
                  <a:pt x="355" y="359"/>
                </a:cubicBezTo>
                <a:cubicBezTo>
                  <a:pt x="301" y="363"/>
                  <a:pt x="283" y="365"/>
                  <a:pt x="270" y="371"/>
                </a:cubicBezTo>
                <a:cubicBezTo>
                  <a:pt x="247" y="380"/>
                  <a:pt x="205" y="401"/>
                  <a:pt x="206" y="402"/>
                </a:cubicBezTo>
                <a:cubicBezTo>
                  <a:pt x="207" y="403"/>
                  <a:pt x="221" y="398"/>
                  <a:pt x="237" y="390"/>
                </a:cubicBezTo>
                <a:cubicBezTo>
                  <a:pt x="274" y="373"/>
                  <a:pt x="286" y="370"/>
                  <a:pt x="286" y="378"/>
                </a:cubicBezTo>
                <a:cubicBezTo>
                  <a:pt x="286" y="381"/>
                  <a:pt x="288" y="382"/>
                  <a:pt x="293" y="380"/>
                </a:cubicBezTo>
                <a:cubicBezTo>
                  <a:pt x="308" y="373"/>
                  <a:pt x="348" y="370"/>
                  <a:pt x="377" y="372"/>
                </a:cubicBezTo>
                <a:cubicBezTo>
                  <a:pt x="394" y="374"/>
                  <a:pt x="409" y="374"/>
                  <a:pt x="411" y="373"/>
                </a:cubicBezTo>
                <a:cubicBezTo>
                  <a:pt x="412" y="373"/>
                  <a:pt x="417" y="373"/>
                  <a:pt x="420" y="374"/>
                </a:cubicBezTo>
                <a:cubicBezTo>
                  <a:pt x="426" y="377"/>
                  <a:pt x="423" y="378"/>
                  <a:pt x="405" y="383"/>
                </a:cubicBezTo>
                <a:cubicBezTo>
                  <a:pt x="387" y="387"/>
                  <a:pt x="374" y="388"/>
                  <a:pt x="338" y="386"/>
                </a:cubicBezTo>
                <a:cubicBezTo>
                  <a:pt x="282" y="384"/>
                  <a:pt x="259" y="388"/>
                  <a:pt x="213" y="410"/>
                </a:cubicBezTo>
                <a:cubicBezTo>
                  <a:pt x="179" y="427"/>
                  <a:pt x="166" y="436"/>
                  <a:pt x="166" y="445"/>
                </a:cubicBezTo>
                <a:cubicBezTo>
                  <a:pt x="167" y="450"/>
                  <a:pt x="168" y="450"/>
                  <a:pt x="176" y="445"/>
                </a:cubicBezTo>
                <a:cubicBezTo>
                  <a:pt x="184" y="440"/>
                  <a:pt x="185" y="440"/>
                  <a:pt x="184" y="444"/>
                </a:cubicBezTo>
                <a:cubicBezTo>
                  <a:pt x="182" y="451"/>
                  <a:pt x="184" y="451"/>
                  <a:pt x="197" y="442"/>
                </a:cubicBezTo>
                <a:cubicBezTo>
                  <a:pt x="203" y="437"/>
                  <a:pt x="209" y="435"/>
                  <a:pt x="212" y="436"/>
                </a:cubicBezTo>
                <a:cubicBezTo>
                  <a:pt x="215" y="437"/>
                  <a:pt x="223" y="436"/>
                  <a:pt x="230" y="433"/>
                </a:cubicBezTo>
                <a:cubicBezTo>
                  <a:pt x="238" y="431"/>
                  <a:pt x="244" y="430"/>
                  <a:pt x="245" y="431"/>
                </a:cubicBezTo>
                <a:cubicBezTo>
                  <a:pt x="246" y="432"/>
                  <a:pt x="220" y="444"/>
                  <a:pt x="212" y="446"/>
                </a:cubicBezTo>
                <a:cubicBezTo>
                  <a:pt x="204" y="448"/>
                  <a:pt x="197" y="452"/>
                  <a:pt x="197" y="456"/>
                </a:cubicBezTo>
                <a:cubicBezTo>
                  <a:pt x="197" y="457"/>
                  <a:pt x="195" y="460"/>
                  <a:pt x="192" y="461"/>
                </a:cubicBezTo>
                <a:cubicBezTo>
                  <a:pt x="189" y="462"/>
                  <a:pt x="187" y="465"/>
                  <a:pt x="188" y="467"/>
                </a:cubicBezTo>
                <a:cubicBezTo>
                  <a:pt x="190" y="471"/>
                  <a:pt x="171" y="491"/>
                  <a:pt x="166" y="492"/>
                </a:cubicBezTo>
                <a:cubicBezTo>
                  <a:pt x="164" y="492"/>
                  <a:pt x="164" y="493"/>
                  <a:pt x="165" y="495"/>
                </a:cubicBezTo>
                <a:cubicBezTo>
                  <a:pt x="167" y="499"/>
                  <a:pt x="180" y="495"/>
                  <a:pt x="182" y="490"/>
                </a:cubicBezTo>
                <a:cubicBezTo>
                  <a:pt x="183" y="489"/>
                  <a:pt x="190" y="483"/>
                  <a:pt x="198" y="478"/>
                </a:cubicBezTo>
                <a:cubicBezTo>
                  <a:pt x="213" y="469"/>
                  <a:pt x="213" y="469"/>
                  <a:pt x="213" y="469"/>
                </a:cubicBezTo>
                <a:cubicBezTo>
                  <a:pt x="202" y="471"/>
                  <a:pt x="202" y="471"/>
                  <a:pt x="202" y="471"/>
                </a:cubicBezTo>
                <a:cubicBezTo>
                  <a:pt x="191" y="473"/>
                  <a:pt x="191" y="473"/>
                  <a:pt x="198" y="468"/>
                </a:cubicBezTo>
                <a:cubicBezTo>
                  <a:pt x="207" y="460"/>
                  <a:pt x="214" y="460"/>
                  <a:pt x="214" y="467"/>
                </a:cubicBezTo>
                <a:cubicBezTo>
                  <a:pt x="214" y="472"/>
                  <a:pt x="215" y="472"/>
                  <a:pt x="218" y="469"/>
                </a:cubicBezTo>
                <a:cubicBezTo>
                  <a:pt x="222" y="463"/>
                  <a:pt x="224" y="463"/>
                  <a:pt x="226" y="472"/>
                </a:cubicBezTo>
                <a:cubicBezTo>
                  <a:pt x="228" y="478"/>
                  <a:pt x="229" y="479"/>
                  <a:pt x="231" y="475"/>
                </a:cubicBezTo>
                <a:cubicBezTo>
                  <a:pt x="235" y="470"/>
                  <a:pt x="262" y="468"/>
                  <a:pt x="265" y="472"/>
                </a:cubicBezTo>
                <a:cubicBezTo>
                  <a:pt x="266" y="474"/>
                  <a:pt x="264" y="477"/>
                  <a:pt x="261" y="478"/>
                </a:cubicBezTo>
                <a:cubicBezTo>
                  <a:pt x="252" y="482"/>
                  <a:pt x="205" y="514"/>
                  <a:pt x="206" y="515"/>
                </a:cubicBezTo>
                <a:cubicBezTo>
                  <a:pt x="207" y="516"/>
                  <a:pt x="214" y="513"/>
                  <a:pt x="222" y="509"/>
                </a:cubicBezTo>
                <a:cubicBezTo>
                  <a:pt x="240" y="500"/>
                  <a:pt x="245" y="500"/>
                  <a:pt x="247" y="506"/>
                </a:cubicBezTo>
                <a:cubicBezTo>
                  <a:pt x="251" y="516"/>
                  <a:pt x="224" y="526"/>
                  <a:pt x="187" y="528"/>
                </a:cubicBezTo>
                <a:cubicBezTo>
                  <a:pt x="152" y="530"/>
                  <a:pt x="138" y="539"/>
                  <a:pt x="96" y="586"/>
                </a:cubicBezTo>
                <a:cubicBezTo>
                  <a:pt x="81" y="602"/>
                  <a:pt x="61" y="616"/>
                  <a:pt x="20" y="639"/>
                </a:cubicBezTo>
                <a:cubicBezTo>
                  <a:pt x="10" y="645"/>
                  <a:pt x="1" y="651"/>
                  <a:pt x="1" y="653"/>
                </a:cubicBezTo>
                <a:cubicBezTo>
                  <a:pt x="0" y="655"/>
                  <a:pt x="2" y="670"/>
                  <a:pt x="4" y="686"/>
                </a:cubicBezTo>
                <a:cubicBezTo>
                  <a:pt x="7" y="708"/>
                  <a:pt x="7" y="720"/>
                  <a:pt x="4" y="738"/>
                </a:cubicBezTo>
                <a:cubicBezTo>
                  <a:pt x="1" y="761"/>
                  <a:pt x="1" y="762"/>
                  <a:pt x="11" y="801"/>
                </a:cubicBezTo>
                <a:cubicBezTo>
                  <a:pt x="12" y="806"/>
                  <a:pt x="11" y="812"/>
                  <a:pt x="9" y="815"/>
                </a:cubicBezTo>
                <a:cubicBezTo>
                  <a:pt x="5" y="821"/>
                  <a:pt x="5" y="823"/>
                  <a:pt x="10" y="835"/>
                </a:cubicBezTo>
                <a:cubicBezTo>
                  <a:pt x="14" y="846"/>
                  <a:pt x="17" y="850"/>
                  <a:pt x="27" y="854"/>
                </a:cubicBezTo>
                <a:cubicBezTo>
                  <a:pt x="40" y="860"/>
                  <a:pt x="40" y="860"/>
                  <a:pt x="45" y="853"/>
                </a:cubicBezTo>
                <a:cubicBezTo>
                  <a:pt x="49" y="849"/>
                  <a:pt x="56" y="843"/>
                  <a:pt x="62" y="841"/>
                </a:cubicBezTo>
                <a:cubicBezTo>
                  <a:pt x="68" y="838"/>
                  <a:pt x="78" y="833"/>
                  <a:pt x="84" y="828"/>
                </a:cubicBezTo>
                <a:cubicBezTo>
                  <a:pt x="92" y="823"/>
                  <a:pt x="104" y="820"/>
                  <a:pt x="118" y="818"/>
                </a:cubicBezTo>
                <a:cubicBezTo>
                  <a:pt x="139" y="815"/>
                  <a:pt x="139" y="815"/>
                  <a:pt x="139" y="815"/>
                </a:cubicBezTo>
                <a:cubicBezTo>
                  <a:pt x="135" y="822"/>
                  <a:pt x="135" y="822"/>
                  <a:pt x="135" y="822"/>
                </a:cubicBezTo>
                <a:cubicBezTo>
                  <a:pt x="129" y="830"/>
                  <a:pt x="85" y="849"/>
                  <a:pt x="62" y="853"/>
                </a:cubicBezTo>
                <a:cubicBezTo>
                  <a:pt x="52" y="855"/>
                  <a:pt x="48" y="857"/>
                  <a:pt x="48" y="860"/>
                </a:cubicBezTo>
                <a:cubicBezTo>
                  <a:pt x="49" y="862"/>
                  <a:pt x="54" y="863"/>
                  <a:pt x="60" y="862"/>
                </a:cubicBezTo>
                <a:cubicBezTo>
                  <a:pt x="68" y="861"/>
                  <a:pt x="70" y="861"/>
                  <a:pt x="69" y="867"/>
                </a:cubicBezTo>
                <a:cubicBezTo>
                  <a:pt x="69" y="872"/>
                  <a:pt x="71" y="873"/>
                  <a:pt x="82" y="871"/>
                </a:cubicBezTo>
                <a:cubicBezTo>
                  <a:pt x="94" y="869"/>
                  <a:pt x="95" y="870"/>
                  <a:pt x="94" y="876"/>
                </a:cubicBezTo>
                <a:cubicBezTo>
                  <a:pt x="93" y="882"/>
                  <a:pt x="93" y="883"/>
                  <a:pt x="97" y="881"/>
                </a:cubicBezTo>
                <a:cubicBezTo>
                  <a:pt x="99" y="880"/>
                  <a:pt x="109" y="881"/>
                  <a:pt x="119" y="883"/>
                </a:cubicBezTo>
                <a:cubicBezTo>
                  <a:pt x="130" y="885"/>
                  <a:pt x="140" y="886"/>
                  <a:pt x="141" y="885"/>
                </a:cubicBezTo>
                <a:cubicBezTo>
                  <a:pt x="143" y="885"/>
                  <a:pt x="145" y="886"/>
                  <a:pt x="145" y="889"/>
                </a:cubicBezTo>
                <a:cubicBezTo>
                  <a:pt x="145" y="892"/>
                  <a:pt x="146" y="892"/>
                  <a:pt x="147" y="889"/>
                </a:cubicBezTo>
                <a:cubicBezTo>
                  <a:pt x="151" y="881"/>
                  <a:pt x="169" y="873"/>
                  <a:pt x="179" y="874"/>
                </a:cubicBezTo>
                <a:cubicBezTo>
                  <a:pt x="190" y="876"/>
                  <a:pt x="191" y="882"/>
                  <a:pt x="182" y="898"/>
                </a:cubicBezTo>
                <a:cubicBezTo>
                  <a:pt x="177" y="908"/>
                  <a:pt x="174" y="910"/>
                  <a:pt x="166" y="911"/>
                </a:cubicBezTo>
                <a:cubicBezTo>
                  <a:pt x="160" y="911"/>
                  <a:pt x="149" y="915"/>
                  <a:pt x="141" y="919"/>
                </a:cubicBezTo>
                <a:cubicBezTo>
                  <a:pt x="133" y="923"/>
                  <a:pt x="122" y="929"/>
                  <a:pt x="117" y="931"/>
                </a:cubicBezTo>
                <a:cubicBezTo>
                  <a:pt x="106" y="936"/>
                  <a:pt x="97" y="945"/>
                  <a:pt x="104" y="945"/>
                </a:cubicBezTo>
                <a:cubicBezTo>
                  <a:pt x="106" y="945"/>
                  <a:pt x="115" y="943"/>
                  <a:pt x="124" y="941"/>
                </a:cubicBezTo>
                <a:cubicBezTo>
                  <a:pt x="140" y="937"/>
                  <a:pt x="164" y="937"/>
                  <a:pt x="164" y="942"/>
                </a:cubicBezTo>
                <a:cubicBezTo>
                  <a:pt x="164" y="943"/>
                  <a:pt x="159" y="947"/>
                  <a:pt x="154" y="951"/>
                </a:cubicBezTo>
                <a:cubicBezTo>
                  <a:pt x="143" y="957"/>
                  <a:pt x="140" y="966"/>
                  <a:pt x="148" y="969"/>
                </a:cubicBezTo>
                <a:cubicBezTo>
                  <a:pt x="150" y="970"/>
                  <a:pt x="152" y="974"/>
                  <a:pt x="152" y="979"/>
                </a:cubicBezTo>
                <a:cubicBezTo>
                  <a:pt x="153" y="993"/>
                  <a:pt x="159" y="995"/>
                  <a:pt x="180" y="987"/>
                </a:cubicBezTo>
                <a:cubicBezTo>
                  <a:pt x="191" y="983"/>
                  <a:pt x="202" y="981"/>
                  <a:pt x="207" y="983"/>
                </a:cubicBezTo>
                <a:cubicBezTo>
                  <a:pt x="213" y="985"/>
                  <a:pt x="213" y="985"/>
                  <a:pt x="199" y="990"/>
                </a:cubicBezTo>
                <a:cubicBezTo>
                  <a:pt x="162" y="1003"/>
                  <a:pt x="140" y="1018"/>
                  <a:pt x="152" y="1022"/>
                </a:cubicBezTo>
                <a:cubicBezTo>
                  <a:pt x="154" y="1023"/>
                  <a:pt x="167" y="1018"/>
                  <a:pt x="181" y="1011"/>
                </a:cubicBezTo>
                <a:cubicBezTo>
                  <a:pt x="195" y="1004"/>
                  <a:pt x="209" y="998"/>
                  <a:pt x="212" y="998"/>
                </a:cubicBezTo>
                <a:cubicBezTo>
                  <a:pt x="216" y="998"/>
                  <a:pt x="223" y="1002"/>
                  <a:pt x="229" y="1009"/>
                </a:cubicBezTo>
                <a:cubicBezTo>
                  <a:pt x="240" y="1021"/>
                  <a:pt x="240" y="1022"/>
                  <a:pt x="222" y="1034"/>
                </a:cubicBezTo>
                <a:cubicBezTo>
                  <a:pt x="216" y="1039"/>
                  <a:pt x="208" y="1046"/>
                  <a:pt x="204" y="1052"/>
                </a:cubicBezTo>
                <a:cubicBezTo>
                  <a:pt x="197" y="1061"/>
                  <a:pt x="197" y="1062"/>
                  <a:pt x="202" y="1066"/>
                </a:cubicBezTo>
                <a:cubicBezTo>
                  <a:pt x="205" y="1068"/>
                  <a:pt x="211" y="1070"/>
                  <a:pt x="216" y="1070"/>
                </a:cubicBezTo>
                <a:cubicBezTo>
                  <a:pt x="224" y="1070"/>
                  <a:pt x="224" y="1070"/>
                  <a:pt x="219" y="1075"/>
                </a:cubicBezTo>
                <a:cubicBezTo>
                  <a:pt x="216" y="1078"/>
                  <a:pt x="211" y="1082"/>
                  <a:pt x="209" y="1085"/>
                </a:cubicBezTo>
                <a:cubicBezTo>
                  <a:pt x="204" y="1089"/>
                  <a:pt x="204" y="1090"/>
                  <a:pt x="210" y="1097"/>
                </a:cubicBezTo>
                <a:cubicBezTo>
                  <a:pt x="214" y="1103"/>
                  <a:pt x="217" y="1104"/>
                  <a:pt x="229" y="1101"/>
                </a:cubicBezTo>
                <a:cubicBezTo>
                  <a:pt x="241" y="1099"/>
                  <a:pt x="243" y="1099"/>
                  <a:pt x="243" y="1104"/>
                </a:cubicBezTo>
                <a:cubicBezTo>
                  <a:pt x="244" y="1108"/>
                  <a:pt x="241" y="1110"/>
                  <a:pt x="235" y="1110"/>
                </a:cubicBezTo>
                <a:cubicBezTo>
                  <a:pt x="224" y="1111"/>
                  <a:pt x="176" y="1129"/>
                  <a:pt x="164" y="1136"/>
                </a:cubicBezTo>
                <a:cubicBezTo>
                  <a:pt x="155" y="1142"/>
                  <a:pt x="153" y="1150"/>
                  <a:pt x="158" y="1153"/>
                </a:cubicBezTo>
                <a:cubicBezTo>
                  <a:pt x="159" y="1154"/>
                  <a:pt x="166" y="1151"/>
                  <a:pt x="173" y="1146"/>
                </a:cubicBezTo>
                <a:cubicBezTo>
                  <a:pt x="180" y="1141"/>
                  <a:pt x="190" y="1136"/>
                  <a:pt x="195" y="1134"/>
                </a:cubicBezTo>
                <a:cubicBezTo>
                  <a:pt x="201" y="1133"/>
                  <a:pt x="211" y="1129"/>
                  <a:pt x="218" y="1126"/>
                </a:cubicBezTo>
                <a:cubicBezTo>
                  <a:pt x="238" y="1118"/>
                  <a:pt x="257" y="1118"/>
                  <a:pt x="263" y="1126"/>
                </a:cubicBezTo>
                <a:cubicBezTo>
                  <a:pt x="267" y="1131"/>
                  <a:pt x="272" y="1132"/>
                  <a:pt x="282" y="1132"/>
                </a:cubicBezTo>
                <a:cubicBezTo>
                  <a:pt x="289" y="1132"/>
                  <a:pt x="301" y="1132"/>
                  <a:pt x="308" y="1133"/>
                </a:cubicBezTo>
                <a:cubicBezTo>
                  <a:pt x="318" y="1135"/>
                  <a:pt x="319" y="1136"/>
                  <a:pt x="314" y="1138"/>
                </a:cubicBezTo>
                <a:cubicBezTo>
                  <a:pt x="311" y="1140"/>
                  <a:pt x="302" y="1140"/>
                  <a:pt x="293" y="1140"/>
                </a:cubicBezTo>
                <a:cubicBezTo>
                  <a:pt x="278" y="1138"/>
                  <a:pt x="237" y="1147"/>
                  <a:pt x="238" y="1152"/>
                </a:cubicBezTo>
                <a:cubicBezTo>
                  <a:pt x="238" y="1153"/>
                  <a:pt x="245" y="1153"/>
                  <a:pt x="255" y="1151"/>
                </a:cubicBezTo>
                <a:cubicBezTo>
                  <a:pt x="264" y="1149"/>
                  <a:pt x="277" y="1148"/>
                  <a:pt x="283" y="1148"/>
                </a:cubicBezTo>
                <a:cubicBezTo>
                  <a:pt x="342" y="1148"/>
                  <a:pt x="354" y="1147"/>
                  <a:pt x="341" y="1146"/>
                </a:cubicBezTo>
                <a:cubicBezTo>
                  <a:pt x="332" y="1145"/>
                  <a:pt x="324" y="1144"/>
                  <a:pt x="323" y="1142"/>
                </a:cubicBezTo>
                <a:cubicBezTo>
                  <a:pt x="320" y="1138"/>
                  <a:pt x="341" y="1139"/>
                  <a:pt x="357" y="1143"/>
                </a:cubicBezTo>
                <a:cubicBezTo>
                  <a:pt x="366" y="1145"/>
                  <a:pt x="378" y="1148"/>
                  <a:pt x="384" y="1148"/>
                </a:cubicBezTo>
                <a:cubicBezTo>
                  <a:pt x="390" y="1149"/>
                  <a:pt x="397" y="1150"/>
                  <a:pt x="400" y="1151"/>
                </a:cubicBezTo>
                <a:cubicBezTo>
                  <a:pt x="404" y="1152"/>
                  <a:pt x="407" y="1152"/>
                  <a:pt x="407" y="1152"/>
                </a:cubicBezTo>
                <a:cubicBezTo>
                  <a:pt x="408" y="1152"/>
                  <a:pt x="407" y="1154"/>
                  <a:pt x="405" y="1156"/>
                </a:cubicBezTo>
                <a:cubicBezTo>
                  <a:pt x="403" y="1158"/>
                  <a:pt x="399" y="1159"/>
                  <a:pt x="396" y="1158"/>
                </a:cubicBezTo>
                <a:cubicBezTo>
                  <a:pt x="393" y="1157"/>
                  <a:pt x="389" y="1156"/>
                  <a:pt x="386" y="1155"/>
                </a:cubicBezTo>
                <a:cubicBezTo>
                  <a:pt x="383" y="1154"/>
                  <a:pt x="380" y="1155"/>
                  <a:pt x="380" y="1157"/>
                </a:cubicBezTo>
                <a:cubicBezTo>
                  <a:pt x="380" y="1159"/>
                  <a:pt x="384" y="1161"/>
                  <a:pt x="389" y="1160"/>
                </a:cubicBezTo>
                <a:cubicBezTo>
                  <a:pt x="399" y="1160"/>
                  <a:pt x="399" y="1165"/>
                  <a:pt x="389" y="1172"/>
                </a:cubicBezTo>
                <a:cubicBezTo>
                  <a:pt x="380" y="1179"/>
                  <a:pt x="381" y="1185"/>
                  <a:pt x="391" y="1184"/>
                </a:cubicBezTo>
                <a:cubicBezTo>
                  <a:pt x="396" y="1184"/>
                  <a:pt x="398" y="1186"/>
                  <a:pt x="398" y="1190"/>
                </a:cubicBezTo>
                <a:cubicBezTo>
                  <a:pt x="399" y="1194"/>
                  <a:pt x="399" y="1195"/>
                  <a:pt x="401" y="1192"/>
                </a:cubicBezTo>
                <a:cubicBezTo>
                  <a:pt x="402" y="1188"/>
                  <a:pt x="413" y="1187"/>
                  <a:pt x="440" y="1188"/>
                </a:cubicBezTo>
                <a:cubicBezTo>
                  <a:pt x="442" y="1188"/>
                  <a:pt x="441" y="1191"/>
                  <a:pt x="440" y="1194"/>
                </a:cubicBezTo>
                <a:cubicBezTo>
                  <a:pt x="435" y="1202"/>
                  <a:pt x="439" y="1204"/>
                  <a:pt x="452" y="1199"/>
                </a:cubicBezTo>
                <a:cubicBezTo>
                  <a:pt x="465" y="1195"/>
                  <a:pt x="487" y="1195"/>
                  <a:pt x="489" y="1200"/>
                </a:cubicBezTo>
                <a:cubicBezTo>
                  <a:pt x="489" y="1202"/>
                  <a:pt x="491" y="1202"/>
                  <a:pt x="492" y="1201"/>
                </a:cubicBezTo>
                <a:cubicBezTo>
                  <a:pt x="493" y="1200"/>
                  <a:pt x="502" y="1204"/>
                  <a:pt x="512" y="1209"/>
                </a:cubicBezTo>
                <a:cubicBezTo>
                  <a:pt x="528" y="1217"/>
                  <a:pt x="529" y="1218"/>
                  <a:pt x="522" y="1219"/>
                </a:cubicBezTo>
                <a:cubicBezTo>
                  <a:pt x="490" y="1222"/>
                  <a:pt x="456" y="1219"/>
                  <a:pt x="437" y="1211"/>
                </a:cubicBezTo>
                <a:cubicBezTo>
                  <a:pt x="433" y="1209"/>
                  <a:pt x="432" y="1210"/>
                  <a:pt x="433" y="1212"/>
                </a:cubicBezTo>
                <a:cubicBezTo>
                  <a:pt x="435" y="1216"/>
                  <a:pt x="405" y="1226"/>
                  <a:pt x="399" y="1223"/>
                </a:cubicBezTo>
                <a:cubicBezTo>
                  <a:pt x="394" y="1221"/>
                  <a:pt x="379" y="1232"/>
                  <a:pt x="379" y="1237"/>
                </a:cubicBezTo>
                <a:cubicBezTo>
                  <a:pt x="379" y="1239"/>
                  <a:pt x="382" y="1240"/>
                  <a:pt x="386" y="1238"/>
                </a:cubicBezTo>
                <a:cubicBezTo>
                  <a:pt x="399" y="1233"/>
                  <a:pt x="426" y="1231"/>
                  <a:pt x="430" y="1234"/>
                </a:cubicBezTo>
                <a:cubicBezTo>
                  <a:pt x="432" y="1236"/>
                  <a:pt x="434" y="1236"/>
                  <a:pt x="435" y="1234"/>
                </a:cubicBezTo>
                <a:cubicBezTo>
                  <a:pt x="438" y="1225"/>
                  <a:pt x="483" y="1230"/>
                  <a:pt x="515" y="1243"/>
                </a:cubicBezTo>
                <a:cubicBezTo>
                  <a:pt x="524" y="1247"/>
                  <a:pt x="546" y="1254"/>
                  <a:pt x="565" y="1260"/>
                </a:cubicBezTo>
                <a:cubicBezTo>
                  <a:pt x="609" y="1273"/>
                  <a:pt x="638" y="1282"/>
                  <a:pt x="647" y="1284"/>
                </a:cubicBezTo>
                <a:cubicBezTo>
                  <a:pt x="654" y="1287"/>
                  <a:pt x="654" y="1287"/>
                  <a:pt x="641" y="1293"/>
                </a:cubicBezTo>
                <a:cubicBezTo>
                  <a:pt x="638" y="1294"/>
                  <a:pt x="636" y="1296"/>
                  <a:pt x="637" y="1297"/>
                </a:cubicBezTo>
                <a:cubicBezTo>
                  <a:pt x="638" y="1298"/>
                  <a:pt x="643" y="1296"/>
                  <a:pt x="649" y="1293"/>
                </a:cubicBezTo>
                <a:cubicBezTo>
                  <a:pt x="660" y="1287"/>
                  <a:pt x="660" y="1287"/>
                  <a:pt x="660" y="1287"/>
                </a:cubicBezTo>
                <a:cubicBezTo>
                  <a:pt x="719" y="1308"/>
                  <a:pt x="719" y="1308"/>
                  <a:pt x="719" y="1308"/>
                </a:cubicBezTo>
                <a:cubicBezTo>
                  <a:pt x="752" y="1320"/>
                  <a:pt x="787" y="1333"/>
                  <a:pt x="796" y="1336"/>
                </a:cubicBezTo>
                <a:cubicBezTo>
                  <a:pt x="805" y="1339"/>
                  <a:pt x="824" y="1345"/>
                  <a:pt x="838" y="1350"/>
                </a:cubicBezTo>
                <a:cubicBezTo>
                  <a:pt x="852" y="1355"/>
                  <a:pt x="865" y="1359"/>
                  <a:pt x="867" y="1359"/>
                </a:cubicBezTo>
                <a:cubicBezTo>
                  <a:pt x="870" y="1359"/>
                  <a:pt x="873" y="1361"/>
                  <a:pt x="874" y="1363"/>
                </a:cubicBezTo>
                <a:cubicBezTo>
                  <a:pt x="876" y="1366"/>
                  <a:pt x="882" y="1368"/>
                  <a:pt x="888" y="1369"/>
                </a:cubicBezTo>
                <a:cubicBezTo>
                  <a:pt x="894" y="1370"/>
                  <a:pt x="908" y="1372"/>
                  <a:pt x="918" y="1373"/>
                </a:cubicBezTo>
                <a:cubicBezTo>
                  <a:pt x="929" y="1375"/>
                  <a:pt x="941" y="1376"/>
                  <a:pt x="946" y="1377"/>
                </a:cubicBezTo>
                <a:cubicBezTo>
                  <a:pt x="953" y="1378"/>
                  <a:pt x="953" y="1378"/>
                  <a:pt x="948" y="1375"/>
                </a:cubicBezTo>
                <a:cubicBezTo>
                  <a:pt x="944" y="1374"/>
                  <a:pt x="933" y="1371"/>
                  <a:pt x="923" y="1369"/>
                </a:cubicBezTo>
                <a:cubicBezTo>
                  <a:pt x="913" y="1368"/>
                  <a:pt x="901" y="1366"/>
                  <a:pt x="897" y="1365"/>
                </a:cubicBezTo>
                <a:cubicBezTo>
                  <a:pt x="891" y="1363"/>
                  <a:pt x="891" y="1363"/>
                  <a:pt x="900" y="1360"/>
                </a:cubicBezTo>
                <a:cubicBezTo>
                  <a:pt x="909" y="1357"/>
                  <a:pt x="909" y="1357"/>
                  <a:pt x="901" y="1357"/>
                </a:cubicBezTo>
                <a:cubicBezTo>
                  <a:pt x="896" y="1357"/>
                  <a:pt x="890" y="1355"/>
                  <a:pt x="887" y="1352"/>
                </a:cubicBezTo>
                <a:cubicBezTo>
                  <a:pt x="882" y="1348"/>
                  <a:pt x="883" y="1347"/>
                  <a:pt x="904" y="1347"/>
                </a:cubicBezTo>
                <a:cubicBezTo>
                  <a:pt x="916" y="1347"/>
                  <a:pt x="926" y="1348"/>
                  <a:pt x="927" y="1349"/>
                </a:cubicBezTo>
                <a:cubicBezTo>
                  <a:pt x="927" y="1353"/>
                  <a:pt x="941" y="1354"/>
                  <a:pt x="948" y="1351"/>
                </a:cubicBezTo>
                <a:cubicBezTo>
                  <a:pt x="953" y="1349"/>
                  <a:pt x="950" y="1348"/>
                  <a:pt x="931" y="1343"/>
                </a:cubicBezTo>
                <a:cubicBezTo>
                  <a:pt x="919" y="1341"/>
                  <a:pt x="907" y="1337"/>
                  <a:pt x="905" y="1336"/>
                </a:cubicBezTo>
                <a:cubicBezTo>
                  <a:pt x="902" y="1332"/>
                  <a:pt x="920" y="1331"/>
                  <a:pt x="930" y="1335"/>
                </a:cubicBezTo>
                <a:cubicBezTo>
                  <a:pt x="935" y="1336"/>
                  <a:pt x="942" y="1338"/>
                  <a:pt x="947" y="1339"/>
                </a:cubicBezTo>
                <a:cubicBezTo>
                  <a:pt x="953" y="1340"/>
                  <a:pt x="954" y="1340"/>
                  <a:pt x="951" y="1337"/>
                </a:cubicBezTo>
                <a:cubicBezTo>
                  <a:pt x="947" y="1334"/>
                  <a:pt x="948" y="1334"/>
                  <a:pt x="956" y="1335"/>
                </a:cubicBezTo>
                <a:cubicBezTo>
                  <a:pt x="961" y="1336"/>
                  <a:pt x="977" y="1337"/>
                  <a:pt x="993" y="1337"/>
                </a:cubicBezTo>
                <a:cubicBezTo>
                  <a:pt x="1010" y="1338"/>
                  <a:pt x="1018" y="1339"/>
                  <a:pt x="1015" y="1341"/>
                </a:cubicBezTo>
                <a:cubicBezTo>
                  <a:pt x="1011" y="1343"/>
                  <a:pt x="1012" y="1344"/>
                  <a:pt x="1021" y="1344"/>
                </a:cubicBezTo>
                <a:cubicBezTo>
                  <a:pt x="1045" y="1345"/>
                  <a:pt x="1084" y="1342"/>
                  <a:pt x="1085" y="1340"/>
                </a:cubicBezTo>
                <a:cubicBezTo>
                  <a:pt x="1086" y="1338"/>
                  <a:pt x="1093" y="1338"/>
                  <a:pt x="1102" y="1339"/>
                </a:cubicBezTo>
                <a:cubicBezTo>
                  <a:pt x="1117" y="1340"/>
                  <a:pt x="1117" y="1340"/>
                  <a:pt x="1113" y="1345"/>
                </a:cubicBezTo>
                <a:cubicBezTo>
                  <a:pt x="1104" y="1353"/>
                  <a:pt x="1106" y="1360"/>
                  <a:pt x="1118" y="1359"/>
                </a:cubicBezTo>
                <a:cubicBezTo>
                  <a:pt x="1128" y="1358"/>
                  <a:pt x="1128" y="1358"/>
                  <a:pt x="1121" y="1355"/>
                </a:cubicBezTo>
                <a:cubicBezTo>
                  <a:pt x="1114" y="1352"/>
                  <a:pt x="1114" y="1352"/>
                  <a:pt x="1114" y="1352"/>
                </a:cubicBezTo>
                <a:cubicBezTo>
                  <a:pt x="1121" y="1349"/>
                  <a:pt x="1121" y="1349"/>
                  <a:pt x="1121" y="1349"/>
                </a:cubicBezTo>
                <a:cubicBezTo>
                  <a:pt x="1130" y="1345"/>
                  <a:pt x="1143" y="1344"/>
                  <a:pt x="1143" y="1347"/>
                </a:cubicBezTo>
                <a:cubicBezTo>
                  <a:pt x="1143" y="1349"/>
                  <a:pt x="1146" y="1350"/>
                  <a:pt x="1149" y="1350"/>
                </a:cubicBezTo>
                <a:cubicBezTo>
                  <a:pt x="1152" y="1350"/>
                  <a:pt x="1161" y="1352"/>
                  <a:pt x="1167" y="1354"/>
                </a:cubicBezTo>
                <a:cubicBezTo>
                  <a:pt x="1175" y="1357"/>
                  <a:pt x="1180" y="1358"/>
                  <a:pt x="1180" y="1355"/>
                </a:cubicBezTo>
                <a:cubicBezTo>
                  <a:pt x="1181" y="1353"/>
                  <a:pt x="1186" y="1352"/>
                  <a:pt x="1190" y="1353"/>
                </a:cubicBezTo>
                <a:cubicBezTo>
                  <a:pt x="1194" y="1354"/>
                  <a:pt x="1199" y="1353"/>
                  <a:pt x="1199" y="1351"/>
                </a:cubicBezTo>
                <a:cubicBezTo>
                  <a:pt x="1200" y="1349"/>
                  <a:pt x="1198" y="1348"/>
                  <a:pt x="1194" y="1348"/>
                </a:cubicBezTo>
                <a:cubicBezTo>
                  <a:pt x="1169" y="1348"/>
                  <a:pt x="1145" y="1345"/>
                  <a:pt x="1145" y="1340"/>
                </a:cubicBezTo>
                <a:cubicBezTo>
                  <a:pt x="1145" y="1338"/>
                  <a:pt x="1147" y="1338"/>
                  <a:pt x="1150" y="1339"/>
                </a:cubicBezTo>
                <a:cubicBezTo>
                  <a:pt x="1153" y="1340"/>
                  <a:pt x="1171" y="1340"/>
                  <a:pt x="1190" y="1339"/>
                </a:cubicBezTo>
                <a:cubicBezTo>
                  <a:pt x="1223" y="1337"/>
                  <a:pt x="1236" y="1338"/>
                  <a:pt x="1274" y="1345"/>
                </a:cubicBezTo>
                <a:cubicBezTo>
                  <a:pt x="1291" y="1348"/>
                  <a:pt x="1296" y="1345"/>
                  <a:pt x="1280" y="1341"/>
                </a:cubicBezTo>
                <a:cubicBezTo>
                  <a:pt x="1264" y="1336"/>
                  <a:pt x="1262" y="1331"/>
                  <a:pt x="1277" y="1330"/>
                </a:cubicBezTo>
                <a:cubicBezTo>
                  <a:pt x="1285" y="1330"/>
                  <a:pt x="1287" y="1331"/>
                  <a:pt x="1284" y="1333"/>
                </a:cubicBezTo>
                <a:cubicBezTo>
                  <a:pt x="1278" y="1339"/>
                  <a:pt x="1287" y="1340"/>
                  <a:pt x="1313" y="1338"/>
                </a:cubicBezTo>
                <a:cubicBezTo>
                  <a:pt x="1329" y="1336"/>
                  <a:pt x="1342" y="1337"/>
                  <a:pt x="1349" y="1339"/>
                </a:cubicBezTo>
                <a:cubicBezTo>
                  <a:pt x="1355" y="1342"/>
                  <a:pt x="1362" y="1343"/>
                  <a:pt x="1364" y="1341"/>
                </a:cubicBezTo>
                <a:cubicBezTo>
                  <a:pt x="1366" y="1340"/>
                  <a:pt x="1366" y="1341"/>
                  <a:pt x="1366" y="1343"/>
                </a:cubicBezTo>
                <a:cubicBezTo>
                  <a:pt x="1365" y="1345"/>
                  <a:pt x="1365" y="1346"/>
                  <a:pt x="1367" y="1346"/>
                </a:cubicBezTo>
                <a:cubicBezTo>
                  <a:pt x="1369" y="1346"/>
                  <a:pt x="1370" y="1344"/>
                  <a:pt x="1370" y="1341"/>
                </a:cubicBezTo>
                <a:cubicBezTo>
                  <a:pt x="1369" y="1336"/>
                  <a:pt x="1366" y="1335"/>
                  <a:pt x="1356" y="1336"/>
                </a:cubicBezTo>
                <a:cubicBezTo>
                  <a:pt x="1355" y="1336"/>
                  <a:pt x="1354" y="1335"/>
                  <a:pt x="1354" y="1333"/>
                </a:cubicBezTo>
                <a:cubicBezTo>
                  <a:pt x="1356" y="1329"/>
                  <a:pt x="1394" y="1331"/>
                  <a:pt x="1398" y="1335"/>
                </a:cubicBezTo>
                <a:cubicBezTo>
                  <a:pt x="1399" y="1336"/>
                  <a:pt x="1405" y="1338"/>
                  <a:pt x="1410" y="1337"/>
                </a:cubicBezTo>
                <a:cubicBezTo>
                  <a:pt x="1416" y="1337"/>
                  <a:pt x="1429" y="1339"/>
                  <a:pt x="1440" y="1342"/>
                </a:cubicBezTo>
                <a:cubicBezTo>
                  <a:pt x="1459" y="1347"/>
                  <a:pt x="1459" y="1347"/>
                  <a:pt x="1459" y="1347"/>
                </a:cubicBezTo>
                <a:cubicBezTo>
                  <a:pt x="1437" y="1351"/>
                  <a:pt x="1437" y="1351"/>
                  <a:pt x="1437" y="1351"/>
                </a:cubicBezTo>
                <a:cubicBezTo>
                  <a:pt x="1412" y="1355"/>
                  <a:pt x="1396" y="1356"/>
                  <a:pt x="1385" y="1353"/>
                </a:cubicBezTo>
                <a:cubicBezTo>
                  <a:pt x="1376" y="1350"/>
                  <a:pt x="1367" y="1352"/>
                  <a:pt x="1368" y="1357"/>
                </a:cubicBezTo>
                <a:cubicBezTo>
                  <a:pt x="1368" y="1359"/>
                  <a:pt x="1374" y="1360"/>
                  <a:pt x="1381" y="1359"/>
                </a:cubicBezTo>
                <a:cubicBezTo>
                  <a:pt x="1399" y="1358"/>
                  <a:pt x="1402" y="1364"/>
                  <a:pt x="1386" y="1368"/>
                </a:cubicBezTo>
                <a:cubicBezTo>
                  <a:pt x="1373" y="1371"/>
                  <a:pt x="1298" y="1372"/>
                  <a:pt x="1295" y="1369"/>
                </a:cubicBezTo>
                <a:cubicBezTo>
                  <a:pt x="1292" y="1366"/>
                  <a:pt x="1317" y="1359"/>
                  <a:pt x="1340" y="1357"/>
                </a:cubicBezTo>
                <a:cubicBezTo>
                  <a:pt x="1359" y="1356"/>
                  <a:pt x="1363" y="1354"/>
                  <a:pt x="1357" y="1352"/>
                </a:cubicBezTo>
                <a:cubicBezTo>
                  <a:pt x="1350" y="1350"/>
                  <a:pt x="1300" y="1357"/>
                  <a:pt x="1290" y="1363"/>
                </a:cubicBezTo>
                <a:cubicBezTo>
                  <a:pt x="1288" y="1364"/>
                  <a:pt x="1286" y="1363"/>
                  <a:pt x="1286" y="1361"/>
                </a:cubicBezTo>
                <a:cubicBezTo>
                  <a:pt x="1286" y="1360"/>
                  <a:pt x="1289" y="1357"/>
                  <a:pt x="1293" y="1356"/>
                </a:cubicBezTo>
                <a:cubicBezTo>
                  <a:pt x="1299" y="1355"/>
                  <a:pt x="1299" y="1354"/>
                  <a:pt x="1290" y="1354"/>
                </a:cubicBezTo>
                <a:cubicBezTo>
                  <a:pt x="1282" y="1354"/>
                  <a:pt x="1281" y="1355"/>
                  <a:pt x="1282" y="1359"/>
                </a:cubicBezTo>
                <a:cubicBezTo>
                  <a:pt x="1284" y="1365"/>
                  <a:pt x="1279" y="1367"/>
                  <a:pt x="1276" y="1361"/>
                </a:cubicBezTo>
                <a:cubicBezTo>
                  <a:pt x="1275" y="1359"/>
                  <a:pt x="1273" y="1359"/>
                  <a:pt x="1272" y="1360"/>
                </a:cubicBezTo>
                <a:cubicBezTo>
                  <a:pt x="1271" y="1361"/>
                  <a:pt x="1262" y="1363"/>
                  <a:pt x="1253" y="1364"/>
                </a:cubicBezTo>
                <a:cubicBezTo>
                  <a:pt x="1243" y="1365"/>
                  <a:pt x="1230" y="1368"/>
                  <a:pt x="1224" y="1369"/>
                </a:cubicBezTo>
                <a:cubicBezTo>
                  <a:pt x="1217" y="1371"/>
                  <a:pt x="1212" y="1371"/>
                  <a:pt x="1211" y="1369"/>
                </a:cubicBezTo>
                <a:cubicBezTo>
                  <a:pt x="1210" y="1367"/>
                  <a:pt x="1210" y="1365"/>
                  <a:pt x="1212" y="1365"/>
                </a:cubicBezTo>
                <a:cubicBezTo>
                  <a:pt x="1213" y="1365"/>
                  <a:pt x="1215" y="1363"/>
                  <a:pt x="1215" y="1361"/>
                </a:cubicBezTo>
                <a:cubicBezTo>
                  <a:pt x="1215" y="1359"/>
                  <a:pt x="1212" y="1360"/>
                  <a:pt x="1209" y="1362"/>
                </a:cubicBezTo>
                <a:cubicBezTo>
                  <a:pt x="1201" y="1368"/>
                  <a:pt x="1195" y="1376"/>
                  <a:pt x="1197" y="1378"/>
                </a:cubicBezTo>
                <a:cubicBezTo>
                  <a:pt x="1198" y="1379"/>
                  <a:pt x="1260" y="1386"/>
                  <a:pt x="1266" y="1386"/>
                </a:cubicBezTo>
                <a:cubicBezTo>
                  <a:pt x="1267" y="1386"/>
                  <a:pt x="1268" y="1387"/>
                  <a:pt x="1267" y="1389"/>
                </a:cubicBezTo>
                <a:cubicBezTo>
                  <a:pt x="1266" y="1390"/>
                  <a:pt x="1309" y="1389"/>
                  <a:pt x="1363" y="1387"/>
                </a:cubicBezTo>
                <a:cubicBezTo>
                  <a:pt x="1438" y="1384"/>
                  <a:pt x="1460" y="1383"/>
                  <a:pt x="1463" y="1379"/>
                </a:cubicBezTo>
                <a:cubicBezTo>
                  <a:pt x="1466" y="1376"/>
                  <a:pt x="1473" y="1375"/>
                  <a:pt x="1486" y="1376"/>
                </a:cubicBezTo>
                <a:cubicBezTo>
                  <a:pt x="1496" y="1377"/>
                  <a:pt x="1517" y="1378"/>
                  <a:pt x="1533" y="1379"/>
                </a:cubicBezTo>
                <a:cubicBezTo>
                  <a:pt x="1562" y="1380"/>
                  <a:pt x="1584" y="1387"/>
                  <a:pt x="1596" y="1399"/>
                </a:cubicBezTo>
                <a:cubicBezTo>
                  <a:pt x="1602" y="1406"/>
                  <a:pt x="1638" y="1417"/>
                  <a:pt x="1654" y="1417"/>
                </a:cubicBezTo>
                <a:cubicBezTo>
                  <a:pt x="1660" y="1417"/>
                  <a:pt x="1673" y="1419"/>
                  <a:pt x="1682" y="1421"/>
                </a:cubicBezTo>
                <a:cubicBezTo>
                  <a:pt x="1691" y="1423"/>
                  <a:pt x="1712" y="1428"/>
                  <a:pt x="1729" y="1431"/>
                </a:cubicBezTo>
                <a:cubicBezTo>
                  <a:pt x="1746" y="1435"/>
                  <a:pt x="1762" y="1440"/>
                  <a:pt x="1766" y="1442"/>
                </a:cubicBezTo>
                <a:cubicBezTo>
                  <a:pt x="1770" y="1444"/>
                  <a:pt x="1779" y="1447"/>
                  <a:pt x="1787" y="1448"/>
                </a:cubicBezTo>
                <a:cubicBezTo>
                  <a:pt x="1787" y="1448"/>
                  <a:pt x="1787" y="1448"/>
                  <a:pt x="1787" y="1448"/>
                </a:cubicBezTo>
                <a:cubicBezTo>
                  <a:pt x="1795" y="1449"/>
                  <a:pt x="1802" y="1450"/>
                  <a:pt x="1804" y="1450"/>
                </a:cubicBezTo>
                <a:cubicBezTo>
                  <a:pt x="1808" y="1451"/>
                  <a:pt x="1795" y="1442"/>
                  <a:pt x="1788" y="1440"/>
                </a:cubicBezTo>
                <a:cubicBezTo>
                  <a:pt x="1760" y="1431"/>
                  <a:pt x="1716" y="1415"/>
                  <a:pt x="1713" y="1412"/>
                </a:cubicBezTo>
                <a:cubicBezTo>
                  <a:pt x="1712" y="1410"/>
                  <a:pt x="1703" y="1407"/>
                  <a:pt x="1695" y="1406"/>
                </a:cubicBezTo>
                <a:cubicBezTo>
                  <a:pt x="1687" y="1406"/>
                  <a:pt x="1675" y="1401"/>
                  <a:pt x="1667" y="1397"/>
                </a:cubicBezTo>
                <a:cubicBezTo>
                  <a:pt x="1656" y="1391"/>
                  <a:pt x="1653" y="1390"/>
                  <a:pt x="1649" y="1395"/>
                </a:cubicBezTo>
                <a:cubicBezTo>
                  <a:pt x="1646" y="1397"/>
                  <a:pt x="1645" y="1401"/>
                  <a:pt x="1646" y="1402"/>
                </a:cubicBezTo>
                <a:cubicBezTo>
                  <a:pt x="1653" y="1411"/>
                  <a:pt x="1592" y="1396"/>
                  <a:pt x="1584" y="1387"/>
                </a:cubicBezTo>
                <a:cubicBezTo>
                  <a:pt x="1581" y="1382"/>
                  <a:pt x="1583" y="1382"/>
                  <a:pt x="1661" y="1383"/>
                </a:cubicBezTo>
                <a:cubicBezTo>
                  <a:pt x="1711" y="1383"/>
                  <a:pt x="1725" y="1384"/>
                  <a:pt x="1747" y="1390"/>
                </a:cubicBezTo>
                <a:cubicBezTo>
                  <a:pt x="1762" y="1394"/>
                  <a:pt x="1777" y="1398"/>
                  <a:pt x="1782" y="1399"/>
                </a:cubicBezTo>
                <a:cubicBezTo>
                  <a:pt x="1790" y="1400"/>
                  <a:pt x="1790" y="1400"/>
                  <a:pt x="1790" y="1400"/>
                </a:cubicBezTo>
                <a:cubicBezTo>
                  <a:pt x="1781" y="1395"/>
                  <a:pt x="1781" y="1395"/>
                  <a:pt x="1781" y="1395"/>
                </a:cubicBezTo>
                <a:cubicBezTo>
                  <a:pt x="1776" y="1393"/>
                  <a:pt x="1772" y="1390"/>
                  <a:pt x="1772" y="1389"/>
                </a:cubicBezTo>
                <a:cubicBezTo>
                  <a:pt x="1772" y="1389"/>
                  <a:pt x="1783" y="1387"/>
                  <a:pt x="1797" y="1386"/>
                </a:cubicBezTo>
                <a:cubicBezTo>
                  <a:pt x="1820" y="1384"/>
                  <a:pt x="1824" y="1385"/>
                  <a:pt x="1828" y="1390"/>
                </a:cubicBezTo>
                <a:cubicBezTo>
                  <a:pt x="1833" y="1396"/>
                  <a:pt x="1838" y="1396"/>
                  <a:pt x="1883" y="1394"/>
                </a:cubicBezTo>
                <a:close/>
              </a:path>
            </a:pathLst>
          </a:custGeom>
          <a:solidFill>
            <a:srgbClr val="8F5E41">
              <a:alpha val="69000"/>
            </a:srgbClr>
          </a:solidFill>
          <a:ln>
            <a:noFill/>
          </a:ln>
        </p:spPr>
        <p:txBody>
          <a:bodyPr vert="horz" wrap="square" lIns="91440" tIns="45720" rIns="91440" bIns="45720" numCol="1" anchor="t" anchorCtr="0" compatLnSpc="1"/>
          <a:lstStyle/>
          <a:p>
            <a:endParaRPr lang="zh-CN" altLang="en-US" dirty="0">
              <a:solidFill>
                <a:schemeClr val="tx1">
                  <a:lumMod val="50000"/>
                </a:schemeClr>
              </a:solidFill>
            </a:endParaRPr>
          </a:p>
        </p:txBody>
      </p:sp>
      <p:pic>
        <p:nvPicPr>
          <p:cNvPr id="3" name="图片 2"/>
          <p:cNvPicPr>
            <a:picLocks noChangeAspect="1"/>
          </p:cNvPicPr>
          <p:nvPr/>
        </p:nvPicPr>
        <p:blipFill>
          <a:blip r:embed="rId3">
            <a:clrChange>
              <a:clrFrom>
                <a:srgbClr val="E5DCD3">
                  <a:alpha val="99608"/>
                </a:srgbClr>
              </a:clrFrom>
              <a:clrTo>
                <a:srgbClr val="E5DCD3">
                  <a:alpha val="99608"/>
                  <a:alpha val="0"/>
                </a:srgbClr>
              </a:clrTo>
            </a:clrChange>
          </a:blip>
          <a:srcRect l="12198"/>
          <a:stretch>
            <a:fillRect/>
          </a:stretch>
        </p:blipFill>
        <p:spPr>
          <a:xfrm>
            <a:off x="257810" y="238760"/>
            <a:ext cx="5403215" cy="6472555"/>
          </a:xfrm>
          <a:prstGeom prst="rect">
            <a:avLst/>
          </a:prstGeom>
          <a:effectLst>
            <a:outerShdw blurRad="50800" dist="38100" dir="2700000" algn="tl" rotWithShape="0">
              <a:prstClr val="black">
                <a:alpha val="40000"/>
              </a:prstClr>
            </a:outerShdw>
            <a:softEdge rad="12700"/>
          </a:effectLst>
        </p:spPr>
      </p:pic>
      <p:pic>
        <p:nvPicPr>
          <p:cNvPr id="104" name="图片 103"/>
          <p:cNvPicPr/>
          <p:nvPr/>
        </p:nvPicPr>
        <p:blipFill>
          <a:blip r:embed="rId4">
            <a:clrChange>
              <a:clrFrom>
                <a:srgbClr val="000000">
                  <a:alpha val="100000"/>
                </a:srgbClr>
              </a:clrFrom>
              <a:clrTo>
                <a:srgbClr val="000000">
                  <a:alpha val="100000"/>
                  <a:alpha val="0"/>
                </a:srgbClr>
              </a:clrTo>
            </a:clrChange>
          </a:blip>
          <a:stretch>
            <a:fillRect/>
          </a:stretch>
        </p:blipFill>
        <p:spPr>
          <a:xfrm>
            <a:off x="4954270" y="2120900"/>
            <a:ext cx="7096760" cy="3124835"/>
          </a:xfrm>
          <a:prstGeom prst="rect">
            <a:avLst/>
          </a:prstGeom>
          <a:noFill/>
          <a:ln w="9525">
            <a:noFill/>
          </a:ln>
        </p:spPr>
      </p:pic>
      <p:pic>
        <p:nvPicPr>
          <p:cNvPr id="105" name="图片 104"/>
          <p:cNvPicPr/>
          <p:nvPr/>
        </p:nvPicPr>
        <p:blipFill>
          <a:blip r:embed="rId5">
            <a:clrChange>
              <a:clrFrom>
                <a:srgbClr val="000000">
                  <a:alpha val="100000"/>
                </a:srgbClr>
              </a:clrFrom>
              <a:clrTo>
                <a:srgbClr val="000000">
                  <a:alpha val="100000"/>
                  <a:alpha val="0"/>
                </a:srgbClr>
              </a:clrTo>
            </a:clrChange>
          </a:blip>
          <a:stretch>
            <a:fillRect/>
          </a:stretch>
        </p:blipFill>
        <p:spPr>
          <a:xfrm>
            <a:off x="7635240" y="1042987"/>
            <a:ext cx="2127250" cy="926465"/>
          </a:xfrm>
          <a:prstGeom prst="rect">
            <a:avLst/>
          </a:prstGeom>
          <a:noFill/>
          <a:ln w="9525">
            <a:noFill/>
          </a:ln>
        </p:spPr>
      </p:pic>
    </p:spTree>
    <p:custDataLst>
      <p:tags r:id="rId6"/>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（二）北宋巩固政权的措施</a:t>
            </a:r>
            <a:endParaRPr lang="zh-CN" altLang="en-US" sz="2800" b="1">
              <a:solidFill>
                <a:schemeClr val="accent2">
                  <a:lumMod val="50000"/>
                </a:schemeClr>
              </a:solidFill>
              <a:latin typeface="华文中宋" panose="02010600040101010101" charset="-122"/>
              <a:ea typeface="华文中宋" panose="02010600040101010101" charset="-122"/>
            </a:endParaRPr>
          </a:p>
        </p:txBody>
      </p:sp>
      <p:graphicFrame>
        <p:nvGraphicFramePr>
          <p:cNvPr id="5" name="表格 4"/>
          <p:cNvGraphicFramePr>
            <a:graphicFrameLocks noGrp="1"/>
          </p:cNvGraphicFramePr>
          <p:nvPr/>
        </p:nvGraphicFramePr>
        <p:xfrm>
          <a:off x="379095" y="2164080"/>
          <a:ext cx="11416030" cy="3681730"/>
        </p:xfrm>
        <a:graphic>
          <a:graphicData uri="http://schemas.openxmlformats.org/drawingml/2006/table">
            <a:tbl>
              <a:tblPr firstRow="1" bandRow="1">
                <a:tableStyleId>{5C22544A-7EE6-4342-B048-85BDC9FD1C3A}</a:tableStyleId>
              </a:tblPr>
              <a:tblGrid>
                <a:gridCol w="1076325"/>
                <a:gridCol w="10339705"/>
              </a:tblGrid>
              <a:tr h="1029970">
                <a:tc>
                  <a:txBody>
                    <a:bodyPr/>
                    <a:lstStyle/>
                    <a:p>
                      <a:pPr algn="ctr">
                        <a:buNone/>
                      </a:pPr>
                      <a:r>
                        <a:rPr lang="zh-CN" altLang="en-US" sz="2800" b="0">
                          <a:solidFill>
                            <a:schemeClr val="tx1"/>
                          </a:solidFill>
                          <a:latin typeface="华文中宋" panose="02010600040101010101" charset="-122"/>
                          <a:ea typeface="华文中宋" panose="02010600040101010101" charset="-122"/>
                          <a:sym typeface="+mn-ea"/>
                        </a:rPr>
                        <a:t>法律</a:t>
                      </a:r>
                      <a:endParaRPr lang="zh-CN" altLang="en-US" sz="2800" b="0">
                        <a:solidFill>
                          <a:schemeClr val="tx1"/>
                        </a:solidFill>
                        <a:latin typeface="华文中宋" panose="02010600040101010101" charset="-122"/>
                        <a:ea typeface="华文中宋" panose="02010600040101010101" charset="-122"/>
                        <a:sym typeface="+mn-ea"/>
                      </a:endParaRPr>
                    </a:p>
                  </a:txBody>
                  <a:tcPr anchor="ct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c>
                  <a:txBody>
                    <a:bodyPr/>
                    <a:lstStyle/>
                    <a:p>
                      <a:pPr lvl="0">
                        <a:lnSpc>
                          <a:spcPct val="110000"/>
                        </a:lnSpc>
                      </a:pPr>
                      <a:endParaRPr lang="zh-CN" altLang="en-US" sz="2800" b="0">
                        <a:solidFill>
                          <a:schemeClr val="tx1"/>
                        </a:solidFill>
                        <a:latin typeface="华文中宋" panose="02010600040101010101" charset="-122"/>
                        <a:ea typeface="华文中宋" panose="02010600040101010101" charset="-122"/>
                        <a:sym typeface="+mn-ea"/>
                      </a:endParaRPr>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r>
              <a:tr h="2651760">
                <a:tc>
                  <a:txBody>
                    <a:bodyPr/>
                    <a:lstStyle/>
                    <a:p>
                      <a:pPr algn="ctr">
                        <a:buNone/>
                      </a:pPr>
                      <a:r>
                        <a:rPr lang="zh-CN" altLang="en-US" sz="2800" b="0">
                          <a:solidFill>
                            <a:schemeClr val="tx1"/>
                          </a:solidFill>
                          <a:latin typeface="华文中宋" panose="02010600040101010101" charset="-122"/>
                          <a:ea typeface="华文中宋" panose="02010600040101010101" charset="-122"/>
                          <a:sym typeface="+mn-ea"/>
                        </a:rPr>
                        <a:t>教化</a:t>
                      </a:r>
                      <a:endParaRPr lang="zh-CN" altLang="en-US" sz="2800" b="0">
                        <a:solidFill>
                          <a:schemeClr val="tx1"/>
                        </a:solidFill>
                        <a:latin typeface="华文中宋" panose="02010600040101010101" charset="-122"/>
                        <a:ea typeface="华文中宋" panose="02010600040101010101" charset="-122"/>
                        <a:sym typeface="+mn-ea"/>
                      </a:endParaRPr>
                    </a:p>
                  </a:txBody>
                  <a:tcPr anchor="ct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c>
                  <a:txBody>
                    <a:bodyPr/>
                    <a:lstStyle/>
                    <a:p>
                      <a:pPr lvl="0" algn="just">
                        <a:buFont typeface="Wingdings" panose="05000000000000000000" pitchFamily="2" charset="2"/>
                      </a:pPr>
                      <a:endParaRPr lang="zh-CN" altLang="en-US" sz="2800" b="0" smtClean="0">
                        <a:solidFill>
                          <a:schemeClr val="tx1"/>
                        </a:solidFill>
                        <a:latin typeface="华文中宋" panose="02010600040101010101" charset="-122"/>
                        <a:ea typeface="华文中宋" panose="02010600040101010101" charset="-122"/>
                        <a:sym typeface="+mn-ea"/>
                      </a:endParaRPr>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noFill/>
                  </a:tcPr>
                </a:tc>
              </a:tr>
            </a:tbl>
          </a:graphicData>
        </a:graphic>
      </p:graphicFrame>
      <p:sp>
        <p:nvSpPr>
          <p:cNvPr id="9" name="文本框 8"/>
          <p:cNvSpPr txBox="1"/>
          <p:nvPr/>
        </p:nvSpPr>
        <p:spPr>
          <a:xfrm>
            <a:off x="379095" y="1476375"/>
            <a:ext cx="6469380" cy="521970"/>
          </a:xfrm>
          <a:prstGeom prst="rect">
            <a:avLst/>
          </a:prstGeom>
          <a:solidFill>
            <a:srgbClr val="A28961"/>
          </a:solidFill>
          <a:effectLst>
            <a:outerShdw blurRad="50800" dist="38100" dir="2700000" algn="tl" rotWithShape="0">
              <a:prstClr val="black">
                <a:alpha val="40000"/>
              </a:prstClr>
            </a:outerShdw>
          </a:effectLst>
        </p:spPr>
        <p:txBody>
          <a:bodyPr wrap="square" rtlCol="0" anchor="t">
            <a:spAutoFit/>
          </a:bodyPr>
          <a:lstStyle/>
          <a:p>
            <a:pPr algn="just">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选必链接：宋朝的其他制度与法律教化</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pic>
        <p:nvPicPr>
          <p:cNvPr id="39942" name="图片 13"/>
          <p:cNvPicPr>
            <a:picLocks noChangeAspect="1"/>
          </p:cNvPicPr>
          <p:nvPr>
            <p:custDataLst>
              <p:tags r:id="rId3"/>
            </p:custDataLst>
          </p:nvPr>
        </p:nvPicPr>
        <p:blipFill>
          <a:blip r:embed="rId4"/>
          <a:stretch>
            <a:fillRect/>
          </a:stretch>
        </p:blipFill>
        <p:spPr>
          <a:xfrm>
            <a:off x="7553325" y="223520"/>
            <a:ext cx="2779395" cy="1940560"/>
          </a:xfrm>
          <a:prstGeom prst="rect">
            <a:avLst/>
          </a:prstGeom>
          <a:noFill/>
          <a:ln w="9525">
            <a:noFill/>
          </a:ln>
        </p:spPr>
      </p:pic>
      <p:grpSp>
        <p:nvGrpSpPr>
          <p:cNvPr id="22" name="组合 32"/>
          <p:cNvGrpSpPr/>
          <p:nvPr>
            <p:custDataLst>
              <p:tags r:id="rId5"/>
            </p:custDataLst>
          </p:nvPr>
        </p:nvGrpSpPr>
        <p:grpSpPr>
          <a:xfrm>
            <a:off x="9979025" y="-480060"/>
            <a:ext cx="1837690" cy="2703830"/>
            <a:chOff x="6478044" y="761601"/>
            <a:chExt cx="3926346" cy="5330742"/>
          </a:xfrm>
        </p:grpSpPr>
        <p:pic>
          <p:nvPicPr>
            <p:cNvPr id="34" name="Picture 4"/>
            <p:cNvPicPr>
              <a:picLocks noChangeAspect="1" noChangeArrowheads="1"/>
            </p:cNvPicPr>
            <p:nvPr>
              <p:custDataLst>
                <p:tags r:id="rId6"/>
              </p:custDataLst>
            </p:nvPr>
          </p:nvPicPr>
          <p:blipFill>
            <a:blip r:embed="rId7">
              <a:lum contrast="-20000"/>
            </a:blip>
            <a:stretch>
              <a:fillRect/>
            </a:stretch>
          </p:blipFill>
          <p:spPr bwMode="auto">
            <a:xfrm flipH="1">
              <a:off x="6478044" y="761601"/>
              <a:ext cx="3656359" cy="4423014"/>
            </a:xfrm>
            <a:prstGeom prst="rect">
              <a:avLst/>
            </a:prstGeom>
            <a:effectLst/>
            <a:extLst>
              <a:ext uri="{909E8E84-426E-40DD-AFC4-6F175D3DCCD1}">
                <a14:hiddenFill xmlns:a14="http://schemas.microsoft.com/office/drawing/2010/main">
                  <a:solidFill>
                    <a:srgbClr val="FFFFFF"/>
                  </a:solidFill>
                </a14:hiddenFill>
              </a:ext>
            </a:extLst>
          </p:spPr>
        </p:pic>
        <p:sp>
          <p:nvSpPr>
            <p:cNvPr id="35" name="矩形 34"/>
            <p:cNvSpPr/>
            <p:nvPr>
              <p:custDataLst>
                <p:tags r:id="rId8"/>
              </p:custDataLst>
            </p:nvPr>
          </p:nvSpPr>
          <p:spPr>
            <a:xfrm>
              <a:off x="6514675" y="5184690"/>
              <a:ext cx="3889715" cy="907653"/>
            </a:xfrm>
            <a:prstGeom prst="rect">
              <a:avLst/>
            </a:prstGeom>
          </p:spPr>
          <p:txBody>
            <a:bodyPr wrap="square">
              <a:spAutoFit/>
            </a:bodyPr>
            <a:lstStyle/>
            <a:p>
              <a:r>
                <a:rPr lang="zh-CN" altLang="en-US" sz="2400" smtClean="0">
                  <a:solidFill>
                    <a:schemeClr val="tx1"/>
                  </a:solidFill>
                  <a:effectLst/>
                  <a:latin typeface="华文仿宋" panose="02010600040101010101" charset="-122"/>
                  <a:ea typeface="华文仿宋" panose="02010600040101010101" charset="-122"/>
                  <a:sym typeface="+mn-ea"/>
                </a:rPr>
                <a:t>南宋：朱熹</a:t>
              </a:r>
              <a:endParaRPr lang="zh-CN" altLang="en-US" sz="2400" smtClean="0">
                <a:solidFill>
                  <a:schemeClr val="tx1"/>
                </a:solidFill>
                <a:effectLst/>
                <a:latin typeface="华文仿宋" panose="02010600040101010101" charset="-122"/>
                <a:ea typeface="华文仿宋" panose="02010600040101010101" charset="-122"/>
                <a:sym typeface="+mn-ea"/>
              </a:endParaRPr>
            </a:p>
          </p:txBody>
        </p:sp>
      </p:grpSp>
      <p:sp>
        <p:nvSpPr>
          <p:cNvPr id="4" name="文本框 3"/>
          <p:cNvSpPr txBox="1"/>
          <p:nvPr/>
        </p:nvSpPr>
        <p:spPr>
          <a:xfrm>
            <a:off x="1457325" y="2164080"/>
            <a:ext cx="10337165" cy="1038860"/>
          </a:xfrm>
          <a:prstGeom prst="rect">
            <a:avLst/>
          </a:prstGeom>
          <a:noFill/>
        </p:spPr>
        <p:txBody>
          <a:bodyPr wrap="square" rtlCol="0" anchor="t">
            <a:spAutoFit/>
          </a:bodyPr>
          <a:lstStyle/>
          <a:p>
            <a:pPr lvl="0">
              <a:lnSpc>
                <a:spcPct val="110000"/>
              </a:lnSpc>
            </a:pPr>
            <a:r>
              <a:rPr lang="zh-CN" altLang="en-US" sz="2800">
                <a:latin typeface="华文中宋" panose="02010600040101010101" charset="-122"/>
                <a:ea typeface="华文中宋" panose="02010600040101010101" charset="-122"/>
                <a:sym typeface="+mn-ea"/>
              </a:rPr>
              <a:t>基本沿用唐朝法律体系。多以</a:t>
            </a:r>
            <a:r>
              <a:rPr lang="zh-CN" altLang="en-US" sz="2800">
                <a:solidFill>
                  <a:srgbClr val="C00000"/>
                </a:solidFill>
                <a:latin typeface="华文中宋" panose="02010600040101010101" charset="-122"/>
                <a:ea typeface="华文中宋" panose="02010600040101010101" charset="-122"/>
                <a:sym typeface="+mn-ea"/>
              </a:rPr>
              <a:t>唐律</a:t>
            </a:r>
            <a:r>
              <a:rPr lang="zh-CN" altLang="en-US" sz="2800">
                <a:latin typeface="华文中宋" panose="02010600040101010101" charset="-122"/>
                <a:ea typeface="华文中宋" panose="02010600040101010101" charset="-122"/>
                <a:sym typeface="+mn-ea"/>
              </a:rPr>
              <a:t>为蓝本，制定《宋刑统》、《天圣令》</a:t>
            </a:r>
            <a:endParaRPr lang="zh-CN" altLang="en-US" sz="2800">
              <a:latin typeface="华文中宋" panose="02010600040101010101" charset="-122"/>
              <a:ea typeface="华文中宋" panose="02010600040101010101" charset="-122"/>
              <a:sym typeface="+mn-ea"/>
            </a:endParaRPr>
          </a:p>
        </p:txBody>
      </p:sp>
      <p:sp>
        <p:nvSpPr>
          <p:cNvPr id="6" name="文本框 5"/>
          <p:cNvSpPr txBox="1"/>
          <p:nvPr/>
        </p:nvSpPr>
        <p:spPr>
          <a:xfrm>
            <a:off x="1551940" y="3202940"/>
            <a:ext cx="10242550" cy="2676525"/>
          </a:xfrm>
          <a:prstGeom prst="rect">
            <a:avLst/>
          </a:prstGeom>
          <a:noFill/>
        </p:spPr>
        <p:txBody>
          <a:bodyPr wrap="square" rtlCol="0" anchor="t">
            <a:spAutoFit/>
          </a:bodyPr>
          <a:lstStyle/>
          <a:p>
            <a:pPr lvl="0" algn="just">
              <a:buFont typeface="Wingdings" panose="05000000000000000000" pitchFamily="2" charset="2"/>
            </a:pPr>
            <a:r>
              <a:rPr lang="zh-CN" altLang="en-US" sz="2800">
                <a:latin typeface="华文中宋" panose="02010600040101010101" charset="-122"/>
                <a:ea typeface="华文中宋" panose="02010600040101010101" charset="-122"/>
                <a:sym typeface="+mn-ea"/>
              </a:rPr>
              <a:t>①儒学向基层渗透，发展出理学；</a:t>
            </a:r>
            <a:endParaRPr lang="zh-CN" altLang="en-US" sz="2800" b="0">
              <a:solidFill>
                <a:schemeClr val="tx1"/>
              </a:solidFill>
              <a:latin typeface="华文中宋" panose="02010600040101010101" charset="-122"/>
              <a:ea typeface="华文中宋" panose="02010600040101010101" charset="-122"/>
              <a:sym typeface="+mn-ea"/>
            </a:endParaRPr>
          </a:p>
          <a:p>
            <a:pPr lvl="0" algn="just">
              <a:buFont typeface="Wingdings" panose="05000000000000000000" pitchFamily="2" charset="2"/>
            </a:pPr>
            <a:r>
              <a:rPr lang="zh-CN" altLang="en-US" sz="2800">
                <a:latin typeface="华文中宋" panose="02010600040101010101" charset="-122"/>
                <a:ea typeface="华文中宋" panose="02010600040101010101" charset="-122"/>
                <a:sym typeface="+mn-ea"/>
              </a:rPr>
              <a:t>②程朱理学控制教育与科举，通过授徒、书院讲学等方式在社会上广泛传播，甚至深入族规、家训之中；</a:t>
            </a:r>
            <a:endParaRPr lang="zh-CN" altLang="en-US" sz="2800" b="0">
              <a:solidFill>
                <a:schemeClr val="tx1"/>
              </a:solidFill>
              <a:latin typeface="华文中宋" panose="02010600040101010101" charset="-122"/>
              <a:ea typeface="华文中宋" panose="02010600040101010101" charset="-122"/>
              <a:sym typeface="+mn-ea"/>
            </a:endParaRPr>
          </a:p>
          <a:p>
            <a:pPr lvl="0" algn="just">
              <a:buFont typeface="Wingdings" panose="05000000000000000000" pitchFamily="2" charset="2"/>
            </a:pPr>
            <a:r>
              <a:rPr lang="zh-CN" altLang="en-US" sz="2800">
                <a:latin typeface="华文中宋" panose="02010600040101010101" charset="-122"/>
                <a:ea typeface="华文中宋" panose="02010600040101010101" charset="-122"/>
                <a:sym typeface="+mn-ea"/>
              </a:rPr>
              <a:t>③儒学士人投身基层教化，以乡约教化乡里。</a:t>
            </a:r>
            <a:r>
              <a:rPr lang="zh-CN" altLang="en-US" sz="2800" smtClean="0">
                <a:latin typeface="华文中宋" panose="02010600040101010101" charset="-122"/>
                <a:ea typeface="华文中宋" panose="02010600040101010101" charset="-122"/>
                <a:sym typeface="+mn-ea"/>
              </a:rPr>
              <a:t>（吕大钧</a:t>
            </a:r>
            <a:r>
              <a:rPr lang="en-US" altLang="zh-CN" sz="2800" smtClean="0">
                <a:latin typeface="华文中宋" panose="02010600040101010101" charset="-122"/>
                <a:ea typeface="华文中宋" panose="02010600040101010101" charset="-122"/>
                <a:sym typeface="+mn-ea"/>
              </a:rPr>
              <a:t>《</a:t>
            </a:r>
            <a:r>
              <a:rPr lang="zh-CN" altLang="en-US" sz="2800" smtClean="0">
                <a:latin typeface="华文中宋" panose="02010600040101010101" charset="-122"/>
                <a:ea typeface="华文中宋" panose="02010600040101010101" charset="-122"/>
                <a:sym typeface="+mn-ea"/>
              </a:rPr>
              <a:t>吕氏乡约</a:t>
            </a:r>
            <a:r>
              <a:rPr lang="en-US" altLang="zh-CN" sz="2800" smtClean="0">
                <a:latin typeface="华文中宋" panose="02010600040101010101" charset="-122"/>
                <a:ea typeface="华文中宋" panose="02010600040101010101" charset="-122"/>
                <a:sym typeface="+mn-ea"/>
              </a:rPr>
              <a:t>》</a:t>
            </a:r>
            <a:r>
              <a:rPr lang="zh-CN" altLang="en-US" sz="2800" smtClean="0">
                <a:latin typeface="华文中宋" panose="02010600040101010101" charset="-122"/>
                <a:ea typeface="华文中宋" panose="02010600040101010101" charset="-122"/>
                <a:sym typeface="+mn-ea"/>
              </a:rPr>
              <a:t>）</a:t>
            </a:r>
            <a:endParaRPr lang="zh-CN" altLang="en-US" sz="2800" b="0" smtClean="0">
              <a:solidFill>
                <a:schemeClr val="tx1"/>
              </a:solidFill>
              <a:latin typeface="华文中宋" panose="02010600040101010101" charset="-122"/>
              <a:ea typeface="华文中宋" panose="02010600040101010101" charset="-122"/>
              <a:sym typeface="+mn-ea"/>
            </a:endParaRPr>
          </a:p>
          <a:p>
            <a:pPr lvl="0" algn="just">
              <a:buFont typeface="Wingdings" panose="05000000000000000000" pitchFamily="2" charset="2"/>
            </a:pPr>
            <a:r>
              <a:rPr lang="zh-CN" altLang="en-US" sz="2800">
                <a:latin typeface="华文中宋" panose="02010600040101010101" charset="-122"/>
                <a:ea typeface="华文中宋" panose="02010600040101010101" charset="-122"/>
                <a:sym typeface="+mn-ea"/>
              </a:rPr>
              <a:t>④朱熹贡献编订《家礼》和《小学》成为规范家庭和幼童的行为。</a:t>
            </a:r>
            <a:endParaRPr lang="zh-CN" altLang="en-US" sz="2800">
              <a:latin typeface="华文中宋" panose="02010600040101010101" charset="-122"/>
              <a:ea typeface="华文中宋" panose="02010600040101010101" charset="-122"/>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436054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二、边防压力与财政危机</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（一）积弱</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4" name="文本框 3"/>
          <p:cNvSpPr txBox="1"/>
          <p:nvPr/>
        </p:nvSpPr>
        <p:spPr>
          <a:xfrm>
            <a:off x="1987550" y="954405"/>
            <a:ext cx="2562860" cy="521970"/>
          </a:xfrm>
          <a:prstGeom prst="rect">
            <a:avLst/>
          </a:prstGeom>
          <a:noFill/>
        </p:spPr>
        <p:txBody>
          <a:bodyPr wrap="square" rtlCol="0" anchor="t">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边防压力</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endParaRPr>
          </a:p>
        </p:txBody>
      </p:sp>
      <p:sp>
        <p:nvSpPr>
          <p:cNvPr id="10" name="文本框 9"/>
          <p:cNvSpPr txBox="1"/>
          <p:nvPr>
            <p:custDataLst>
              <p:tags r:id="rId3"/>
            </p:custDataLst>
          </p:nvPr>
        </p:nvSpPr>
        <p:spPr>
          <a:xfrm>
            <a:off x="379095" y="1448435"/>
            <a:ext cx="3009900" cy="521970"/>
          </a:xfrm>
          <a:prstGeom prst="rect">
            <a:avLst/>
          </a:prstGeom>
          <a:noFill/>
        </p:spPr>
        <p:txBody>
          <a:bodyPr wrap="square" rtlCol="0">
            <a:spAutoFit/>
          </a:bodyPr>
          <a:lstStyle/>
          <a:p>
            <a:pPr fontAlgn="auto">
              <a:lnSpc>
                <a:spcPct val="100000"/>
              </a:lnSpc>
            </a:pPr>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、基本概况</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grpSp>
        <p:nvGrpSpPr>
          <p:cNvPr id="6" name="组合 5"/>
          <p:cNvGrpSpPr/>
          <p:nvPr/>
        </p:nvGrpSpPr>
        <p:grpSpPr>
          <a:xfrm>
            <a:off x="8191500" y="1221105"/>
            <a:ext cx="3873500" cy="4150360"/>
            <a:chOff x="12900" y="1923"/>
            <a:chExt cx="6100" cy="6536"/>
          </a:xfrm>
        </p:grpSpPr>
        <p:pic>
          <p:nvPicPr>
            <p:cNvPr id="8" name="图片 7"/>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13578" y="1923"/>
              <a:ext cx="5082" cy="5811"/>
            </a:xfrm>
            <a:prstGeom prst="rect">
              <a:avLst/>
            </a:prstGeom>
            <a:noFill/>
            <a:ln>
              <a:noFill/>
            </a:ln>
            <a:effectLst>
              <a:outerShdw blurRad="50800" dist="38100" dir="2700000" algn="tl" rotWithShape="0">
                <a:prstClr val="black">
                  <a:alpha val="40000"/>
                </a:prstClr>
              </a:outerShdw>
            </a:effectLst>
          </p:spPr>
        </p:pic>
        <p:sp>
          <p:nvSpPr>
            <p:cNvPr id="24583" name="文本框 12"/>
            <p:cNvSpPr txBox="1"/>
            <p:nvPr>
              <p:custDataLst>
                <p:tags r:id="rId6"/>
              </p:custDataLst>
            </p:nvPr>
          </p:nvSpPr>
          <p:spPr>
            <a:xfrm>
              <a:off x="12900" y="7734"/>
              <a:ext cx="6100" cy="725"/>
            </a:xfrm>
            <a:prstGeom prst="rect">
              <a:avLst/>
            </a:prstGeom>
            <a:noFill/>
            <a:ln w="9525">
              <a:noFill/>
            </a:ln>
          </p:spPr>
          <p:txBody>
            <a:bodyPr wrap="square" anchor="t">
              <a:spAutoFit/>
            </a:bodyPr>
            <a:lstStyle/>
            <a:p>
              <a:pPr algn="ctr"/>
              <a:r>
                <a:rPr lang="zh-CN" altLang="en-US" sz="2400">
                  <a:latin typeface="华文仿宋" panose="02010600040101010101" charset="-122"/>
                  <a:ea typeface="华文仿宋" panose="02010600040101010101" charset="-122"/>
                  <a:cs typeface="楷体" panose="02010609060101010101" pitchFamily="30" charset="-122"/>
                  <a:sym typeface="+mn-ea"/>
                </a:rPr>
                <a:t>◎</a:t>
              </a:r>
              <a:r>
                <a:rPr lang="zh-CN" altLang="en-US" sz="2400">
                  <a:solidFill>
                    <a:schemeClr val="tx1"/>
                  </a:solidFill>
                  <a:latin typeface="华文仿宋" panose="02010600040101010101" charset="-122"/>
                  <a:ea typeface="华文仿宋" panose="02010600040101010101" charset="-122"/>
                  <a:cs typeface="楷体" panose="02010609060101010101" pitchFamily="30" charset="-122"/>
                  <a:sym typeface="+mn-ea"/>
                </a:rPr>
                <a:t>北宋、辽、西夏对峙图</a:t>
              </a:r>
              <a:endParaRPr lang="zh-CN" altLang="en-US" sz="2400">
                <a:solidFill>
                  <a:schemeClr val="tx1"/>
                </a:solidFill>
                <a:latin typeface="华文仿宋" panose="02010600040101010101" charset="-122"/>
                <a:ea typeface="华文仿宋" panose="02010600040101010101" charset="-122"/>
                <a:cs typeface="楷体" panose="02010609060101010101" pitchFamily="30" charset="-122"/>
                <a:sym typeface="+mn-ea"/>
              </a:endParaRPr>
            </a:p>
          </p:txBody>
        </p:sp>
      </p:grpSp>
      <p:grpSp>
        <p:nvGrpSpPr>
          <p:cNvPr id="5" name="组合 4"/>
          <p:cNvGrpSpPr/>
          <p:nvPr/>
        </p:nvGrpSpPr>
        <p:grpSpPr>
          <a:xfrm>
            <a:off x="5223510" y="1292860"/>
            <a:ext cx="3286125" cy="4078667"/>
            <a:chOff x="8496" y="1892"/>
            <a:chExt cx="5175" cy="6372"/>
          </a:xfrm>
        </p:grpSpPr>
        <p:pic>
          <p:nvPicPr>
            <p:cNvPr id="24584" name="图片 5"/>
            <p:cNvPicPr>
              <a:picLocks noChangeAspect="1"/>
            </p:cNvPicPr>
            <p:nvPr>
              <p:custDataLst>
                <p:tags r:id="rId7"/>
              </p:custDataLst>
            </p:nvPr>
          </p:nvPicPr>
          <p:blipFill>
            <a:blip r:embed="rId8"/>
            <a:stretch>
              <a:fillRect/>
            </a:stretch>
          </p:blipFill>
          <p:spPr>
            <a:xfrm>
              <a:off x="8496" y="1892"/>
              <a:ext cx="5175" cy="5652"/>
            </a:xfrm>
            <a:prstGeom prst="rect">
              <a:avLst/>
            </a:prstGeom>
            <a:noFill/>
            <a:ln w="9525" cap="flat" cmpd="sng">
              <a:noFill/>
              <a:prstDash val="solid"/>
              <a:round/>
              <a:headEnd type="none" w="med" len="med"/>
              <a:tailEnd type="none" w="med" len="med"/>
            </a:ln>
            <a:effectLst>
              <a:outerShdw blurRad="50800" dist="38100" dir="2700000" algn="tl" rotWithShape="0">
                <a:prstClr val="black">
                  <a:alpha val="40000"/>
                </a:prstClr>
              </a:outerShdw>
            </a:effectLst>
          </p:spPr>
        </p:pic>
        <p:sp>
          <p:nvSpPr>
            <p:cNvPr id="11" name="文本框 12"/>
            <p:cNvSpPr txBox="1"/>
            <p:nvPr>
              <p:custDataLst>
                <p:tags r:id="rId9"/>
              </p:custDataLst>
            </p:nvPr>
          </p:nvSpPr>
          <p:spPr>
            <a:xfrm>
              <a:off x="8616" y="7545"/>
              <a:ext cx="4674" cy="719"/>
            </a:xfrm>
            <a:prstGeom prst="rect">
              <a:avLst/>
            </a:prstGeom>
            <a:noFill/>
            <a:ln w="9525">
              <a:noFill/>
            </a:ln>
          </p:spPr>
          <p:txBody>
            <a:bodyPr wrap="square" anchor="t">
              <a:spAutoFit/>
            </a:bodyPr>
            <a:lstStyle/>
            <a:p>
              <a:pPr algn="ctr"/>
              <a:r>
                <a:rPr lang="zh-CN" altLang="en-US" sz="2400">
                  <a:solidFill>
                    <a:schemeClr val="tx1"/>
                  </a:solidFill>
                  <a:latin typeface="华文仿宋" panose="02010600040101010101" charset="-122"/>
                  <a:ea typeface="华文仿宋" panose="02010600040101010101" charset="-122"/>
                  <a:cs typeface="楷体" panose="02010609060101010101" pitchFamily="30" charset="-122"/>
                  <a:sym typeface="+mn-ea"/>
                </a:rPr>
                <a:t>◎燕云十六州</a:t>
              </a:r>
              <a:endParaRPr lang="zh-CN" altLang="en-US" sz="2400">
                <a:solidFill>
                  <a:schemeClr val="tx1"/>
                </a:solidFill>
                <a:latin typeface="华文仿宋" panose="02010600040101010101" charset="-122"/>
                <a:ea typeface="华文仿宋" panose="02010600040101010101" charset="-122"/>
                <a:cs typeface="楷体" panose="02010609060101010101" pitchFamily="30" charset="-122"/>
                <a:sym typeface="+mn-ea"/>
              </a:endParaRPr>
            </a:p>
          </p:txBody>
        </p:sp>
      </p:grpSp>
      <p:sp>
        <p:nvSpPr>
          <p:cNvPr id="12" name="文本框 11"/>
          <p:cNvSpPr txBox="1"/>
          <p:nvPr>
            <p:custDataLst>
              <p:tags r:id="rId10"/>
            </p:custDataLst>
          </p:nvPr>
        </p:nvSpPr>
        <p:spPr>
          <a:xfrm>
            <a:off x="97790" y="1970405"/>
            <a:ext cx="2641600" cy="611505"/>
          </a:xfrm>
          <a:prstGeom prst="rect">
            <a:avLst/>
          </a:prstGeom>
          <a:noFill/>
        </p:spPr>
        <p:txBody>
          <a:bodyPr wrap="square" rtlCol="0" anchor="t">
            <a:spAutoFit/>
          </a:bodyPr>
          <a:lstStyle/>
          <a:p>
            <a:pPr fontAlgn="auto">
              <a:lnSpc>
                <a:spcPts val="4060"/>
              </a:lnSpc>
            </a:pP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）北宋与辽</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382270" y="2567305"/>
            <a:ext cx="4728845" cy="1132205"/>
          </a:xfrm>
          <a:prstGeom prst="rect">
            <a:avLst/>
          </a:prstGeom>
          <a:noFill/>
        </p:spPr>
        <p:txBody>
          <a:bodyPr wrap="square" rtlCol="0" anchor="t">
            <a:spAutoFit/>
          </a:bodyPr>
          <a:lstStyle/>
          <a:p>
            <a:pPr fontAlgn="auto">
              <a:lnSpc>
                <a:spcPts val="4060"/>
              </a:lnSpc>
            </a:pPr>
            <a:r>
              <a:rPr lang="zh-CN" altLang="en-US" sz="2800">
                <a:latin typeface="华文中宋" panose="02010600040101010101" charset="-122"/>
                <a:ea typeface="华文中宋" panose="02010600040101010101" charset="-122"/>
                <a:cs typeface="华文中宋" panose="02010600040101010101" charset="-122"/>
                <a:sym typeface="+mn-ea"/>
              </a:rPr>
              <a:t>①北宋两次夺取</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燕云十六州</a:t>
            </a:r>
            <a:r>
              <a:rPr lang="zh-CN" altLang="en-US" sz="2800">
                <a:latin typeface="华文中宋" panose="02010600040101010101" charset="-122"/>
                <a:ea typeface="华文中宋" panose="02010600040101010101" charset="-122"/>
                <a:cs typeface="华文中宋" panose="02010600040101010101" charset="-122"/>
                <a:sym typeface="+mn-ea"/>
              </a:rPr>
              <a:t>失利。</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13" name="文本框 12"/>
          <p:cNvSpPr txBox="1"/>
          <p:nvPr/>
        </p:nvSpPr>
        <p:spPr>
          <a:xfrm>
            <a:off x="382270" y="3633470"/>
            <a:ext cx="4852670" cy="1132205"/>
          </a:xfrm>
          <a:prstGeom prst="rect">
            <a:avLst/>
          </a:prstGeom>
          <a:noFill/>
        </p:spPr>
        <p:txBody>
          <a:bodyPr wrap="square" rtlCol="0" anchor="t">
            <a:spAutoFit/>
          </a:bodyPr>
          <a:lstStyle/>
          <a:p>
            <a:pPr fontAlgn="auto">
              <a:lnSpc>
                <a:spcPts val="4060"/>
              </a:lnSpc>
            </a:pPr>
            <a:r>
              <a:rPr lang="zh-CN" altLang="en-US" sz="2800">
                <a:latin typeface="华文中宋" panose="02010600040101010101" charset="-122"/>
                <a:ea typeface="华文中宋" panose="02010600040101010101" charset="-122"/>
                <a:cs typeface="华文中宋" panose="02010600040101010101" charset="-122"/>
                <a:sym typeface="+mn-ea"/>
              </a:rPr>
              <a:t>②澶渊之盟：</a:t>
            </a:r>
            <a:endParaRPr lang="zh-CN" altLang="en-US" sz="2800">
              <a:latin typeface="华文中宋" panose="02010600040101010101" charset="-122"/>
              <a:ea typeface="华文中宋" panose="02010600040101010101" charset="-122"/>
              <a:cs typeface="华文中宋" panose="02010600040101010101" charset="-122"/>
              <a:sym typeface="+mn-ea"/>
            </a:endParaRPr>
          </a:p>
          <a:p>
            <a:pPr fontAlgn="auto">
              <a:lnSpc>
                <a:spcPts val="4060"/>
              </a:lnSpc>
            </a:pP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兄弟</a:t>
            </a:r>
            <a:r>
              <a:rPr lang="zh-CN" altLang="en-US" sz="2800">
                <a:latin typeface="华文中宋" panose="02010600040101010101" charset="-122"/>
                <a:ea typeface="华文中宋" panose="02010600040101010101" charset="-122"/>
                <a:cs typeface="华文中宋" panose="02010600040101010101" charset="-122"/>
                <a:sym typeface="+mn-ea"/>
              </a:rPr>
              <a:t>相称；“</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岁币</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16" name="文本框 15"/>
          <p:cNvSpPr txBox="1"/>
          <p:nvPr>
            <p:custDataLst>
              <p:tags r:id="rId11"/>
            </p:custDataLst>
          </p:nvPr>
        </p:nvSpPr>
        <p:spPr>
          <a:xfrm>
            <a:off x="97790" y="4759960"/>
            <a:ext cx="3439795" cy="611505"/>
          </a:xfrm>
          <a:prstGeom prst="rect">
            <a:avLst/>
          </a:prstGeom>
          <a:noFill/>
        </p:spPr>
        <p:txBody>
          <a:bodyPr wrap="square" rtlCol="0" anchor="t">
            <a:spAutoFit/>
          </a:bodyPr>
          <a:lstStyle/>
          <a:p>
            <a:pPr fontAlgn="auto">
              <a:lnSpc>
                <a:spcPts val="4060"/>
              </a:lnSpc>
            </a:pP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）北宋与西夏</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endParaRPr>
          </a:p>
        </p:txBody>
      </p:sp>
      <p:sp>
        <p:nvSpPr>
          <p:cNvPr id="17" name="文本框 16"/>
          <p:cNvSpPr txBox="1"/>
          <p:nvPr>
            <p:custDataLst>
              <p:tags r:id="rId12"/>
            </p:custDataLst>
          </p:nvPr>
        </p:nvSpPr>
        <p:spPr>
          <a:xfrm>
            <a:off x="285115" y="5372100"/>
            <a:ext cx="7982585" cy="611505"/>
          </a:xfrm>
          <a:prstGeom prst="rect">
            <a:avLst/>
          </a:prstGeom>
          <a:noFill/>
        </p:spPr>
        <p:txBody>
          <a:bodyPr wrap="square" rtlCol="0" anchor="t">
            <a:spAutoFit/>
          </a:bodyPr>
          <a:lstStyle/>
          <a:p>
            <a:pPr fontAlgn="auto">
              <a:lnSpc>
                <a:spcPts val="4060"/>
              </a:lnSpc>
            </a:pPr>
            <a:r>
              <a:rPr lang="zh-CN" altLang="en-US" sz="2800">
                <a:latin typeface="华文中宋" panose="02010600040101010101" charset="-122"/>
                <a:ea typeface="华文中宋" panose="02010600040101010101" charset="-122"/>
                <a:cs typeface="仿宋" panose="02010609060101010101" pitchFamily="49" charset="-122"/>
                <a:sym typeface="+mn-ea"/>
              </a:rPr>
              <a:t>①庆历和议：西夏向北宋</a:t>
            </a:r>
            <a:r>
              <a:rPr lang="zh-CN" altLang="en-US" sz="2800">
                <a:solidFill>
                  <a:srgbClr val="C00000"/>
                </a:solidFill>
                <a:latin typeface="华文中宋" panose="02010600040101010101" charset="-122"/>
                <a:ea typeface="华文中宋" panose="02010600040101010101" charset="-122"/>
                <a:cs typeface="仿宋" panose="02010609060101010101" pitchFamily="49" charset="-122"/>
                <a:sym typeface="+mn-ea"/>
              </a:rPr>
              <a:t>称臣，</a:t>
            </a:r>
            <a:r>
              <a:rPr lang="zh-CN" altLang="en-US" sz="2800">
                <a:latin typeface="华文中宋" panose="02010600040101010101" charset="-122"/>
                <a:ea typeface="华文中宋" panose="02010600040101010101" charset="-122"/>
                <a:cs typeface="仿宋" panose="02010609060101010101" pitchFamily="49" charset="-122"/>
                <a:sym typeface="+mn-ea"/>
              </a:rPr>
              <a:t>但保持帝号。</a:t>
            </a:r>
            <a:endParaRPr lang="zh-CN" altLang="en-US" sz="2800">
              <a:latin typeface="华文中宋" panose="02010600040101010101" charset="-122"/>
              <a:ea typeface="华文中宋" panose="02010600040101010101" charset="-122"/>
              <a:cs typeface="仿宋" panose="02010609060101010101" pitchFamily="49" charset="-122"/>
              <a:sym typeface="+mn-ea"/>
            </a:endParaRPr>
          </a:p>
        </p:txBody>
      </p:sp>
      <p:pic>
        <p:nvPicPr>
          <p:cNvPr id="14" name="图片 13"/>
          <p:cNvPicPr>
            <a:picLocks noChangeAspect="1"/>
          </p:cNvPicPr>
          <p:nvPr>
            <p:custDataLst>
              <p:tags r:id="rId13"/>
            </p:custDataLst>
          </p:nvPr>
        </p:nvPicPr>
        <p:blipFill>
          <a:blip r:embed="rId14">
            <a:clrChange>
              <a:clrFrom>
                <a:srgbClr val="FFFFFF">
                  <a:alpha val="100000"/>
                </a:srgbClr>
              </a:clrFrom>
              <a:clrTo>
                <a:srgbClr val="FFFFFF">
                  <a:alpha val="100000"/>
                  <a:alpha val="0"/>
                </a:srgbClr>
              </a:clrTo>
            </a:clrChange>
          </a:blip>
          <a:srcRect l="27319" b="13825"/>
          <a:stretch>
            <a:fillRect/>
          </a:stretch>
        </p:blipFill>
        <p:spPr>
          <a:xfrm>
            <a:off x="10283190" y="5052060"/>
            <a:ext cx="2343150" cy="1697990"/>
          </a:xfrm>
          <a:prstGeom prst="rect">
            <a:avLst/>
          </a:prstGeom>
        </p:spPr>
      </p:pic>
      <p:sp>
        <p:nvSpPr>
          <p:cNvPr id="9" name="文本框 8"/>
          <p:cNvSpPr txBox="1"/>
          <p:nvPr/>
        </p:nvSpPr>
        <p:spPr>
          <a:xfrm>
            <a:off x="4831080" y="339090"/>
            <a:ext cx="7018020" cy="865505"/>
          </a:xfrm>
          <a:prstGeom prst="rect">
            <a:avLst/>
          </a:prstGeom>
          <a:noFill/>
          <a:ln w="12700" cmpd="sng">
            <a:solidFill>
              <a:srgbClr val="A28961"/>
            </a:solidFill>
            <a:prstDash val="solid"/>
          </a:ln>
        </p:spPr>
        <p:txBody>
          <a:bodyPr wrap="square" rtlCol="0" anchor="t">
            <a:spAutoFit/>
          </a:bodyPr>
          <a:lstStyle/>
          <a:p>
            <a:pPr algn="ctr">
              <a:lnSpc>
                <a:spcPct val="90000"/>
              </a:lnSpc>
            </a:pPr>
            <a:r>
              <a:rPr lang="zh-CN" altLang="en-US" sz="2800">
                <a:latin typeface="楷体" panose="02010609060101010101" pitchFamily="30" charset="-122"/>
                <a:ea typeface="楷体" panose="02010609060101010101" pitchFamily="30" charset="-122"/>
                <a:sym typeface="+mn-ea"/>
              </a:rPr>
              <a:t>燕云十六州对于中原王朝有着巨大的军事价值和经济价值。作为北方地区的重要门户。</a:t>
            </a:r>
            <a:endParaRPr lang="zh-CN" altLang="en-US" sz="2800">
              <a:latin typeface="楷体" panose="02010609060101010101" pitchFamily="30" charset="-122"/>
              <a:ea typeface="楷体" panose="02010609060101010101" pitchFamily="30" charset="-122"/>
              <a:sym typeface="+mn-ea"/>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12" grpId="0"/>
      <p:bldP spid="12" grpId="1"/>
      <p:bldP spid="7" grpId="0"/>
      <p:bldP spid="7" grpId="1"/>
      <p:bldP spid="13" grpId="0"/>
      <p:bldP spid="13" grpId="1"/>
      <p:bldP spid="16" grpId="0"/>
      <p:bldP spid="16" grpId="1"/>
      <p:bldP spid="17" grpId="0"/>
      <p:bldP spid="17" grpId="1"/>
      <p:bldP spid="9" grpId="0" animBg="1"/>
      <p:bldP spid="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436054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二、边防压力与财政危机</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（一）积弱</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4" name="文本框 3"/>
          <p:cNvSpPr txBox="1"/>
          <p:nvPr/>
        </p:nvSpPr>
        <p:spPr>
          <a:xfrm>
            <a:off x="1987550" y="954405"/>
            <a:ext cx="2562860" cy="521970"/>
          </a:xfrm>
          <a:prstGeom prst="rect">
            <a:avLst/>
          </a:prstGeom>
          <a:noFill/>
        </p:spPr>
        <p:txBody>
          <a:bodyPr wrap="square" rtlCol="0" anchor="t">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边防压力</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endParaRPr>
          </a:p>
        </p:txBody>
      </p:sp>
      <p:sp>
        <p:nvSpPr>
          <p:cNvPr id="15" name="文本框 14"/>
          <p:cNvSpPr txBox="1"/>
          <p:nvPr>
            <p:custDataLst>
              <p:tags r:id="rId3"/>
            </p:custDataLst>
          </p:nvPr>
        </p:nvSpPr>
        <p:spPr>
          <a:xfrm>
            <a:off x="346710" y="1533525"/>
            <a:ext cx="11513820" cy="2861310"/>
          </a:xfrm>
          <a:prstGeom prst="rect">
            <a:avLst/>
          </a:prstGeom>
          <a:noFill/>
        </p:spPr>
        <p:txBody>
          <a:bodyPr wrap="square" rtlCol="0" anchor="t">
            <a:spAutoFit/>
          </a:bodyPr>
          <a:lstStyle/>
          <a:p>
            <a:pPr algn="just">
              <a:lnSpc>
                <a:spcPts val="3600"/>
              </a:lnSpc>
            </a:pPr>
            <a:r>
              <a:rPr lang="zh-CN" altLang="en-US" sz="2800">
                <a:latin typeface="楷体" panose="02010609060101010101" pitchFamily="30" charset="-122"/>
                <a:ea typeface="楷体" panose="02010609060101010101" pitchFamily="30" charset="-122"/>
                <a:cs typeface="楷体" panose="02010609060101010101" pitchFamily="30" charset="-122"/>
                <a:sym typeface="+mn-ea"/>
              </a:rPr>
              <a:t>材料：有一种想当然的看法</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以为宋代给辽、夏、金岁币</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使得它变穷</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不得不拼命搜刮</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全面激化了社会矛盾</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最终导致政权的垮台。事实上</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岁币数量很有限</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在国家财政收入中只占很小的比例</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而且</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它可以</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在彼此的贸易中得到补偿</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以宋对金的茶叶贸易为例</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金方每年要掏出</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30</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万两银子</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一作</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70</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万两</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仅此一项就比绍兴和议中宋方付的岁币</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25</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万两还要多。        </a:t>
            </a:r>
            <a:endParaRPr lang="en-US" altLang="zh-CN" sz="2800">
              <a:latin typeface="楷体" panose="02010609060101010101" pitchFamily="30" charset="-122"/>
              <a:ea typeface="楷体" panose="02010609060101010101" pitchFamily="30" charset="-122"/>
              <a:cs typeface="楷体" panose="02010609060101010101" pitchFamily="30" charset="-122"/>
            </a:endParaRPr>
          </a:p>
          <a:p>
            <a:pPr algn="r">
              <a:lnSpc>
                <a:spcPts val="3600"/>
              </a:lnSpc>
            </a:pP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李裕民</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宋代</a:t>
            </a:r>
            <a:r>
              <a:rPr lang="en-US"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积贫积弱</a:t>
            </a:r>
            <a:r>
              <a:rPr lang="en-US" sz="280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说商榷</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a:t>
            </a:r>
            <a:endParaRPr lang="en-US" altLang="zh-CN" sz="2800">
              <a:latin typeface="楷体" panose="02010609060101010101" pitchFamily="30" charset="-122"/>
              <a:ea typeface="楷体" panose="02010609060101010101" pitchFamily="30" charset="-122"/>
              <a:cs typeface="楷体" panose="02010609060101010101" pitchFamily="30" charset="-122"/>
              <a:sym typeface="+mn-ea"/>
            </a:endParaRPr>
          </a:p>
        </p:txBody>
      </p:sp>
      <p:sp>
        <p:nvSpPr>
          <p:cNvPr id="18" name="文本框 17"/>
          <p:cNvSpPr txBox="1"/>
          <p:nvPr>
            <p:custDataLst>
              <p:tags r:id="rId4"/>
            </p:custDataLst>
          </p:nvPr>
        </p:nvSpPr>
        <p:spPr>
          <a:xfrm>
            <a:off x="379095" y="4394835"/>
            <a:ext cx="8301990" cy="521970"/>
          </a:xfrm>
          <a:prstGeom prst="rect">
            <a:avLst/>
          </a:prstGeom>
          <a:solidFill>
            <a:srgbClr val="A28961"/>
          </a:solidFill>
          <a:effectLst>
            <a:outerShdw blurRad="50800" dist="38100" dir="2700000" algn="tl" rotWithShape="0">
              <a:prstClr val="black">
                <a:alpha val="40000"/>
              </a:prstClr>
            </a:outerShdw>
          </a:effectLst>
        </p:spPr>
        <p:txBody>
          <a:bodyPr wrap="square" rtlCol="0">
            <a:spAutoFit/>
          </a:bodyPr>
          <a:lstStyle/>
          <a:p>
            <a:pPr fontAlgn="auto">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探究：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以钱财换和平</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的方式是否可取？为什么？</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20" name="矩形 19"/>
          <p:cNvSpPr/>
          <p:nvPr>
            <p:custDataLst>
              <p:tags r:id="rId5"/>
            </p:custDataLst>
          </p:nvPr>
        </p:nvSpPr>
        <p:spPr>
          <a:xfrm>
            <a:off x="346710" y="5053330"/>
            <a:ext cx="6626860" cy="598805"/>
          </a:xfrm>
          <a:prstGeom prst="rect">
            <a:avLst/>
          </a:prstGeom>
          <a:noFill/>
        </p:spPr>
        <p:txBody>
          <a:bodyPr wrap="square">
            <a:spAutoFit/>
          </a:bodyPr>
          <a:lstStyle/>
          <a:p>
            <a:pPr fontAlgn="auto">
              <a:lnSpc>
                <a:spcPts val="3960"/>
              </a:lnSpc>
            </a:pPr>
            <a:r>
              <a:rPr lang="zh-CN" altLang="en-US" sz="2800">
                <a:solidFill>
                  <a:srgbClr val="C00000"/>
                </a:solidFill>
                <a:latin typeface="华文中宋" panose="02010600040101010101" charset="-122"/>
                <a:ea typeface="华文中宋" panose="02010600040101010101" charset="-122"/>
                <a:cs typeface="仿宋" panose="02010609060101010101" pitchFamily="49" charset="-122"/>
              </a:rPr>
              <a:t>观点一：不可取：</a:t>
            </a:r>
            <a:r>
              <a:rPr lang="zh-CN" altLang="en-US" sz="2800">
                <a:latin typeface="华文中宋" panose="02010600040101010101" charset="-122"/>
                <a:ea typeface="华文中宋" panose="02010600040101010101" charset="-122"/>
                <a:cs typeface="仿宋" panose="02010609060101010101" pitchFamily="49" charset="-122"/>
              </a:rPr>
              <a:t>屈辱求和、财政受损。</a:t>
            </a:r>
            <a:endParaRPr lang="en-US" altLang="zh-CN" sz="2800">
              <a:latin typeface="华文中宋" panose="02010600040101010101" charset="-122"/>
              <a:ea typeface="华文中宋" panose="02010600040101010101" charset="-122"/>
              <a:cs typeface="仿宋" panose="02010609060101010101" pitchFamily="49" charset="-122"/>
            </a:endParaRPr>
          </a:p>
        </p:txBody>
      </p:sp>
      <p:sp>
        <p:nvSpPr>
          <p:cNvPr id="21" name="矩形 20"/>
          <p:cNvSpPr/>
          <p:nvPr>
            <p:custDataLst>
              <p:tags r:id="rId6"/>
            </p:custDataLst>
          </p:nvPr>
        </p:nvSpPr>
        <p:spPr>
          <a:xfrm>
            <a:off x="346710" y="5652135"/>
            <a:ext cx="11776710" cy="598805"/>
          </a:xfrm>
          <a:prstGeom prst="rect">
            <a:avLst/>
          </a:prstGeom>
          <a:noFill/>
        </p:spPr>
        <p:txBody>
          <a:bodyPr wrap="square">
            <a:spAutoFit/>
          </a:bodyPr>
          <a:lstStyle/>
          <a:p>
            <a:pPr fontAlgn="auto">
              <a:lnSpc>
                <a:spcPts val="3960"/>
              </a:lnSpc>
            </a:pPr>
            <a:r>
              <a:rPr lang="zh-CN" altLang="en-US" sz="2800">
                <a:solidFill>
                  <a:srgbClr val="C00000"/>
                </a:solidFill>
                <a:latin typeface="华文中宋" panose="02010600040101010101" charset="-122"/>
                <a:ea typeface="华文中宋" panose="02010600040101010101" charset="-122"/>
                <a:cs typeface="仿宋" panose="02010609060101010101" pitchFamily="49" charset="-122"/>
              </a:rPr>
              <a:t>观点二：可取：</a:t>
            </a:r>
            <a:r>
              <a:rPr lang="zh-CN" altLang="en-US" sz="2800">
                <a:latin typeface="华文中宋" panose="02010600040101010101" charset="-122"/>
                <a:ea typeface="华文中宋" panose="02010600040101010101" charset="-122"/>
                <a:cs typeface="仿宋" panose="02010609060101010101" pitchFamily="49" charset="-122"/>
              </a:rPr>
              <a:t>受损有限；社会安定；榷场贸易；民族交融；生产发展。</a:t>
            </a:r>
            <a:endParaRPr lang="zh-CN" altLang="en-US" sz="2800">
              <a:latin typeface="华文中宋" panose="02010600040101010101" charset="-122"/>
              <a:ea typeface="华文中宋" panose="02010600040101010101" charset="-122"/>
              <a:cs typeface="仿宋" panose="02010609060101010101" pitchFamily="49" charset="-122"/>
            </a:endParaRPr>
          </a:p>
        </p:txBody>
      </p:sp>
      <p:pic>
        <p:nvPicPr>
          <p:cNvPr id="100" name="图片 99"/>
          <p:cNvPicPr/>
          <p:nvPr/>
        </p:nvPicPr>
        <p:blipFill>
          <a:blip r:embed="rId7">
            <a:clrChange>
              <a:clrFrom>
                <a:srgbClr val="F6F6F6">
                  <a:alpha val="100000"/>
                </a:srgbClr>
              </a:clrFrom>
              <a:clrTo>
                <a:srgbClr val="F6F6F6">
                  <a:alpha val="100000"/>
                  <a:alpha val="0"/>
                </a:srgbClr>
              </a:clrTo>
            </a:clrChange>
          </a:blip>
          <a:stretch>
            <a:fillRect/>
          </a:stretch>
        </p:blipFill>
        <p:spPr>
          <a:xfrm>
            <a:off x="9736074" y="238633"/>
            <a:ext cx="2206752" cy="1472184"/>
          </a:xfrm>
          <a:prstGeom prst="rect">
            <a:avLst/>
          </a:prstGeom>
          <a:noFill/>
          <a:ln w="9525">
            <a:noFill/>
          </a:ln>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4"/>
            </p:custDataLst>
          </p:nvPr>
        </p:nvSpPr>
        <p:spPr>
          <a:xfrm>
            <a:off x="379095" y="339090"/>
            <a:ext cx="436054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二、边防压力与财政危机</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5"/>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（一）积贫</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4" name="文本框 3"/>
          <p:cNvSpPr txBox="1"/>
          <p:nvPr/>
        </p:nvSpPr>
        <p:spPr>
          <a:xfrm>
            <a:off x="1987550" y="954405"/>
            <a:ext cx="2562860" cy="521970"/>
          </a:xfrm>
          <a:prstGeom prst="rect">
            <a:avLst/>
          </a:prstGeom>
          <a:noFill/>
        </p:spPr>
        <p:txBody>
          <a:bodyPr wrap="square" rtlCol="0" anchor="t">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财政危机</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endParaRPr>
          </a:p>
        </p:txBody>
      </p:sp>
      <p:graphicFrame>
        <p:nvGraphicFramePr>
          <p:cNvPr id="12" name="图表 11"/>
          <p:cNvGraphicFramePr/>
          <p:nvPr>
            <p:custDataLst>
              <p:tags r:id="rId6"/>
            </p:custDataLst>
          </p:nvPr>
        </p:nvGraphicFramePr>
        <p:xfrm>
          <a:off x="379095" y="1476375"/>
          <a:ext cx="3649980" cy="431927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0" name="图表 39"/>
          <p:cNvGraphicFramePr/>
          <p:nvPr>
            <p:custDataLst>
              <p:tags r:id="rId7"/>
            </p:custDataLst>
          </p:nvPr>
        </p:nvGraphicFramePr>
        <p:xfrm>
          <a:off x="3748405" y="1269365"/>
          <a:ext cx="4537075" cy="4444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图表 40"/>
          <p:cNvGraphicFramePr/>
          <p:nvPr>
            <p:custDataLst>
              <p:tags r:id="rId8"/>
            </p:custDataLst>
          </p:nvPr>
        </p:nvGraphicFramePr>
        <p:xfrm>
          <a:off x="8392160" y="1476375"/>
          <a:ext cx="3679825" cy="431927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图片 14"/>
          <p:cNvPicPr>
            <a:picLocks noChangeAspect="1"/>
          </p:cNvPicPr>
          <p:nvPr>
            <p:custDataLst>
              <p:tags r:id="rId9"/>
            </p:custDataLst>
          </p:nvPr>
        </p:nvPicPr>
        <p:blipFill>
          <a:blip r:embed="rId10"/>
          <a:stretch>
            <a:fillRect/>
          </a:stretch>
        </p:blipFill>
        <p:spPr>
          <a:xfrm>
            <a:off x="799465" y="5846445"/>
            <a:ext cx="2570480" cy="574040"/>
          </a:xfrm>
          <a:prstGeom prst="rect">
            <a:avLst/>
          </a:prstGeom>
        </p:spPr>
      </p:pic>
      <p:pic>
        <p:nvPicPr>
          <p:cNvPr id="17" name="图片 16"/>
          <p:cNvPicPr>
            <a:picLocks noChangeAspect="1"/>
          </p:cNvPicPr>
          <p:nvPr>
            <p:custDataLst>
              <p:tags r:id="rId11"/>
            </p:custDataLst>
          </p:nvPr>
        </p:nvPicPr>
        <p:blipFill>
          <a:blip r:embed="rId12"/>
          <a:stretch>
            <a:fillRect/>
          </a:stretch>
        </p:blipFill>
        <p:spPr>
          <a:xfrm>
            <a:off x="4739640" y="5814695"/>
            <a:ext cx="3070860" cy="588010"/>
          </a:xfrm>
          <a:prstGeom prst="rect">
            <a:avLst/>
          </a:prstGeom>
        </p:spPr>
      </p:pic>
      <p:pic>
        <p:nvPicPr>
          <p:cNvPr id="18" name="图片 17"/>
          <p:cNvPicPr>
            <a:picLocks noChangeAspect="1"/>
          </p:cNvPicPr>
          <p:nvPr>
            <p:custDataLst>
              <p:tags r:id="rId13"/>
            </p:custDataLst>
          </p:nvPr>
        </p:nvPicPr>
        <p:blipFill>
          <a:blip r:embed="rId14"/>
          <a:stretch>
            <a:fillRect/>
          </a:stretch>
        </p:blipFill>
        <p:spPr>
          <a:xfrm>
            <a:off x="8569325" y="5795645"/>
            <a:ext cx="3324860" cy="584835"/>
          </a:xfrm>
          <a:prstGeom prst="rect">
            <a:avLst/>
          </a:prstGeom>
        </p:spPr>
      </p:pic>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436054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二、边防压力与财政危机</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（一）积贫</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4" name="文本框 3"/>
          <p:cNvSpPr txBox="1"/>
          <p:nvPr/>
        </p:nvSpPr>
        <p:spPr>
          <a:xfrm>
            <a:off x="1987550" y="954405"/>
            <a:ext cx="2562860" cy="521970"/>
          </a:xfrm>
          <a:prstGeom prst="rect">
            <a:avLst/>
          </a:prstGeom>
          <a:noFill/>
        </p:spPr>
        <p:txBody>
          <a:bodyPr wrap="square" rtlCol="0" anchor="t">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财政危机</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endParaRPr>
          </a:p>
        </p:txBody>
      </p:sp>
      <p:graphicFrame>
        <p:nvGraphicFramePr>
          <p:cNvPr id="5" name="表格 4"/>
          <p:cNvGraphicFramePr>
            <a:graphicFrameLocks noGrp="1"/>
          </p:cNvGraphicFramePr>
          <p:nvPr>
            <p:custDataLst>
              <p:tags r:id="rId3"/>
            </p:custDataLst>
          </p:nvPr>
        </p:nvGraphicFramePr>
        <p:xfrm>
          <a:off x="379095" y="1476375"/>
          <a:ext cx="11414760" cy="5036820"/>
        </p:xfrm>
        <a:graphic>
          <a:graphicData uri="http://schemas.openxmlformats.org/drawingml/2006/table">
            <a:tbl>
              <a:tblPr/>
              <a:tblGrid>
                <a:gridCol w="928370"/>
                <a:gridCol w="3596005"/>
                <a:gridCol w="3515360"/>
                <a:gridCol w="3375025"/>
              </a:tblGrid>
              <a:tr h="495300">
                <a:tc>
                  <a:txBody>
                    <a:bodyPr/>
                    <a:lstStyle/>
                    <a:p>
                      <a:pPr marL="0" lvl="0" indent="0">
                        <a:buNone/>
                      </a:pPr>
                      <a:endParaRPr lang="zh-CN" altLang="en-US" sz="2800" b="1">
                        <a:solidFill>
                          <a:srgbClr val="6D4734"/>
                        </a:solidFill>
                        <a:latin typeface="华文中宋" panose="02010600040101010101" charset="-122"/>
                        <a:ea typeface="华文中宋" panose="02010600040101010101" charset="-122"/>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en-US" altLang="zh-CN" sz="2800" b="1">
                          <a:solidFill>
                            <a:srgbClr val="6D4734"/>
                          </a:solidFill>
                          <a:latin typeface="华文中宋" panose="02010600040101010101" charset="-122"/>
                          <a:ea typeface="华文中宋" panose="02010600040101010101" charset="-122"/>
                          <a:cs typeface="华文中宋" panose="02010600040101010101" charset="-122"/>
                        </a:rPr>
                        <a:t>“</a:t>
                      </a:r>
                      <a:r>
                        <a:rPr lang="zh-CN" altLang="en-US" sz="2800" b="1">
                          <a:solidFill>
                            <a:srgbClr val="6D4734"/>
                          </a:solidFill>
                          <a:latin typeface="华文中宋" panose="02010600040101010101" charset="-122"/>
                          <a:ea typeface="华文中宋" panose="02010600040101010101" charset="-122"/>
                          <a:cs typeface="华文中宋" panose="02010600040101010101" charset="-122"/>
                        </a:rPr>
                        <a:t>冗兵”</a:t>
                      </a:r>
                      <a:endParaRPr lang="zh-CN" altLang="en-US" sz="2800" b="1">
                        <a:solidFill>
                          <a:srgbClr val="6D4734"/>
                        </a:solidFill>
                        <a:latin typeface="华文中宋" panose="02010600040101010101" charset="-122"/>
                        <a:ea typeface="华文中宋" panose="02010600040101010101" charset="-122"/>
                        <a:cs typeface="华文中宋" panose="02010600040101010101" charset="-122"/>
                      </a:endParaRP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en-US" altLang="zh-CN" sz="2800" b="1">
                          <a:solidFill>
                            <a:srgbClr val="6D4734"/>
                          </a:solidFill>
                          <a:latin typeface="华文中宋" panose="02010600040101010101" charset="-122"/>
                          <a:ea typeface="华文中宋" panose="02010600040101010101" charset="-122"/>
                          <a:cs typeface="华文中宋" panose="02010600040101010101" charset="-122"/>
                        </a:rPr>
                        <a:t>“</a:t>
                      </a:r>
                      <a:r>
                        <a:rPr lang="zh-CN" altLang="en-US" sz="2800" b="1">
                          <a:solidFill>
                            <a:srgbClr val="6D4734"/>
                          </a:solidFill>
                          <a:latin typeface="华文中宋" panose="02010600040101010101" charset="-122"/>
                          <a:ea typeface="华文中宋" panose="02010600040101010101" charset="-122"/>
                          <a:cs typeface="华文中宋" panose="02010600040101010101" charset="-122"/>
                        </a:rPr>
                        <a:t>冗官”</a:t>
                      </a:r>
                      <a:endParaRPr lang="zh-CN" altLang="en-US" sz="2800" b="1">
                        <a:solidFill>
                          <a:srgbClr val="6D4734"/>
                        </a:solidFill>
                        <a:latin typeface="华文中宋" panose="02010600040101010101" charset="-122"/>
                        <a:ea typeface="华文中宋" panose="02010600040101010101" charset="-122"/>
                        <a:cs typeface="华文中宋" panose="02010600040101010101" charset="-122"/>
                      </a:endParaRP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en-US" altLang="zh-CN" sz="2800" b="1">
                          <a:solidFill>
                            <a:srgbClr val="6D4734"/>
                          </a:solidFill>
                          <a:latin typeface="华文中宋" panose="02010600040101010101" charset="-122"/>
                          <a:ea typeface="华文中宋" panose="02010600040101010101" charset="-122"/>
                          <a:cs typeface="华文中宋" panose="02010600040101010101" charset="-122"/>
                        </a:rPr>
                        <a:t>“</a:t>
                      </a:r>
                      <a:r>
                        <a:rPr lang="zh-CN" altLang="en-US" sz="2800" b="1">
                          <a:solidFill>
                            <a:srgbClr val="6D4734"/>
                          </a:solidFill>
                          <a:latin typeface="华文中宋" panose="02010600040101010101" charset="-122"/>
                          <a:ea typeface="华文中宋" panose="02010600040101010101" charset="-122"/>
                          <a:cs typeface="华文中宋" panose="02010600040101010101" charset="-122"/>
                        </a:rPr>
                        <a:t>冗费”</a:t>
                      </a:r>
                      <a:endParaRPr lang="zh-CN" altLang="en-US" sz="2800" b="1">
                        <a:solidFill>
                          <a:srgbClr val="6D4734"/>
                        </a:solidFill>
                        <a:latin typeface="华文中宋" panose="02010600040101010101" charset="-122"/>
                        <a:ea typeface="华文中宋" panose="02010600040101010101" charset="-122"/>
                        <a:cs typeface="华文中宋" panose="02010600040101010101" charset="-122"/>
                      </a:endParaRPr>
                    </a:p>
                  </a:txBody>
                  <a:tcPr marL="68580" marR="68580" marT="34290" marB="3429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694305">
                <a:tc>
                  <a:txBody>
                    <a:bodyPr/>
                    <a:lstStyle/>
                    <a:p>
                      <a:pPr marL="0" lvl="0" indent="0">
                        <a:buNone/>
                      </a:pPr>
                      <a:endParaRPr lang="zh-CN" altLang="en-US" sz="2800" b="1">
                        <a:solidFill>
                          <a:srgbClr val="6D4734"/>
                        </a:solidFill>
                        <a:latin typeface="华文中宋" panose="02010600040101010101" charset="-122"/>
                        <a:ea typeface="华文中宋" panose="02010600040101010101" charset="-122"/>
                        <a:sym typeface="+mn-ea"/>
                      </a:endParaRPr>
                    </a:p>
                    <a:p>
                      <a:pPr marL="0" lvl="0" indent="0">
                        <a:buNone/>
                      </a:pPr>
                      <a:r>
                        <a:rPr lang="zh-CN" altLang="en-US" sz="2800" b="1">
                          <a:solidFill>
                            <a:srgbClr val="6D4734"/>
                          </a:solidFill>
                          <a:latin typeface="华文中宋" panose="02010600040101010101" charset="-122"/>
                          <a:ea typeface="华文中宋" panose="02010600040101010101" charset="-122"/>
                          <a:sym typeface="+mn-ea"/>
                        </a:rPr>
                        <a:t>原因</a:t>
                      </a:r>
                      <a:endParaRPr lang="zh-CN" altLang="en-US" sz="2800" b="1">
                        <a:solidFill>
                          <a:srgbClr val="6D4734"/>
                        </a:solidFill>
                        <a:latin typeface="华文中宋" panose="02010600040101010101" charset="-122"/>
                        <a:ea typeface="华文中宋" panose="02010600040101010101" charset="-122"/>
                        <a:sym typeface="+mn-ea"/>
                      </a:endParaRPr>
                    </a:p>
                    <a:p>
                      <a:pPr marL="0" lvl="0" indent="0">
                        <a:buNone/>
                      </a:pPr>
                      <a:endParaRPr lang="zh-CN" altLang="en-US" sz="2800" b="1">
                        <a:solidFill>
                          <a:srgbClr val="6D4734"/>
                        </a:solidFill>
                        <a:latin typeface="华文中宋" panose="02010600040101010101" charset="-122"/>
                        <a:ea typeface="华文中宋" panose="02010600040101010101" charset="-122"/>
                        <a:sym typeface="+mn-ea"/>
                      </a:endParaRPr>
                    </a:p>
                    <a:p>
                      <a:pPr marL="0" lvl="0" indent="0">
                        <a:buNone/>
                      </a:pPr>
                      <a:endParaRPr lang="zh-CN" altLang="en-US" sz="2800" b="1">
                        <a:solidFill>
                          <a:srgbClr val="6D4734"/>
                        </a:solidFill>
                        <a:latin typeface="华文中宋" panose="02010600040101010101" charset="-122"/>
                        <a:ea typeface="华文中宋" panose="02010600040101010101" charset="-122"/>
                        <a:sym typeface="+mn-ea"/>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2800" b="1">
                        <a:solidFill>
                          <a:srgbClr val="6D4734"/>
                        </a:solidFill>
                        <a:latin typeface="华文中宋" panose="02010600040101010101" charset="-122"/>
                        <a:ea typeface="华文中宋" panose="02010600040101010101"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2800" b="1">
                        <a:solidFill>
                          <a:srgbClr val="6D4734"/>
                        </a:solidFill>
                        <a:latin typeface="华文中宋" panose="02010600040101010101" charset="-122"/>
                        <a:ea typeface="华文中宋" panose="02010600040101010101"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2800" b="1">
                        <a:solidFill>
                          <a:srgbClr val="6D4734"/>
                        </a:solidFill>
                        <a:latin typeface="华文中宋" panose="02010600040101010101" charset="-122"/>
                        <a:ea typeface="华文中宋" panose="02010600040101010101"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11275">
                <a:tc>
                  <a:txBody>
                    <a:bodyPr/>
                    <a:lstStyle/>
                    <a:p>
                      <a:pPr marL="0" lvl="0" indent="0">
                        <a:buNone/>
                      </a:pPr>
                      <a:r>
                        <a:rPr lang="zh-CN" altLang="en-US" sz="2800" b="1">
                          <a:solidFill>
                            <a:srgbClr val="6D4734"/>
                          </a:solidFill>
                          <a:latin typeface="华文中宋" panose="02010600040101010101" charset="-122"/>
                          <a:ea typeface="华文中宋" panose="02010600040101010101" charset="-122"/>
                          <a:sym typeface="+mn-ea"/>
                        </a:rPr>
                        <a:t>后果</a:t>
                      </a:r>
                      <a:endParaRPr lang="zh-CN" altLang="en-US" sz="2800" b="1">
                        <a:solidFill>
                          <a:srgbClr val="6D4734"/>
                        </a:solidFill>
                        <a:latin typeface="华文中宋" panose="02010600040101010101" charset="-122"/>
                        <a:ea typeface="华文中宋" panose="02010600040101010101" charset="-122"/>
                        <a:sym typeface="+mn-ea"/>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2800" b="1">
                        <a:solidFill>
                          <a:srgbClr val="6D4734"/>
                        </a:solidFill>
                        <a:latin typeface="华文中宋" panose="02010600040101010101" charset="-122"/>
                        <a:ea typeface="华文中宋" panose="02010600040101010101"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2800" b="1">
                        <a:solidFill>
                          <a:srgbClr val="6D4734"/>
                        </a:solidFill>
                        <a:latin typeface="华文中宋" panose="02010600040101010101" charset="-122"/>
                        <a:ea typeface="华文中宋" panose="02010600040101010101"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2800" b="1">
                        <a:solidFill>
                          <a:srgbClr val="6D4734"/>
                        </a:solidFill>
                        <a:latin typeface="华文中宋" panose="02010600040101010101" charset="-122"/>
                        <a:ea typeface="华文中宋" panose="02010600040101010101"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5940">
                <a:tc>
                  <a:txBody>
                    <a:bodyPr/>
                    <a:lstStyle/>
                    <a:p>
                      <a:pPr marL="0" lvl="0" indent="0">
                        <a:buNone/>
                      </a:pPr>
                      <a:r>
                        <a:rPr lang="zh-CN" altLang="en-US" sz="2800" b="1">
                          <a:solidFill>
                            <a:srgbClr val="6D4734"/>
                          </a:solidFill>
                          <a:latin typeface="华文中宋" panose="02010600040101010101" charset="-122"/>
                          <a:ea typeface="华文中宋" panose="02010600040101010101" charset="-122"/>
                          <a:sym typeface="+mn-ea"/>
                        </a:rPr>
                        <a:t>根源</a:t>
                      </a:r>
                      <a:endParaRPr lang="zh-CN" altLang="en-US" sz="2800" b="1">
                        <a:solidFill>
                          <a:srgbClr val="6D4734"/>
                        </a:solidFill>
                        <a:latin typeface="华文中宋" panose="02010600040101010101" charset="-122"/>
                        <a:ea typeface="华文中宋" panose="02010600040101010101" charset="-122"/>
                        <a:sym typeface="+mn-ea"/>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3">
                  <a:txBody>
                    <a:bodyPr/>
                    <a:lstStyle/>
                    <a:p>
                      <a:pPr marL="0" lvl="0" indent="0">
                        <a:buNone/>
                      </a:pPr>
                      <a:endParaRPr lang="zh-CN" altLang="en-US" sz="2800" b="1">
                        <a:solidFill>
                          <a:srgbClr val="6D4734"/>
                        </a:solidFill>
                        <a:latin typeface="华文中宋" panose="02010600040101010101" charset="-122"/>
                        <a:ea typeface="华文中宋" panose="02010600040101010101"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
        <p:nvSpPr>
          <p:cNvPr id="120857" name="文本框 120856"/>
          <p:cNvSpPr txBox="1"/>
          <p:nvPr>
            <p:custDataLst>
              <p:tags r:id="rId4"/>
            </p:custDataLst>
          </p:nvPr>
        </p:nvSpPr>
        <p:spPr>
          <a:xfrm>
            <a:off x="4962525" y="1960880"/>
            <a:ext cx="3453765" cy="1791970"/>
          </a:xfrm>
          <a:prstGeom prst="rect">
            <a:avLst/>
          </a:prstGeom>
          <a:noFill/>
          <a:ln w="9525">
            <a:noFill/>
          </a:ln>
        </p:spPr>
        <p:txBody>
          <a:bodyPr wrap="square" lIns="68580" tIns="34290" rIns="68580" bIns="34290" anchor="t">
            <a:spAutoFit/>
          </a:bodyPr>
          <a:lstStyle/>
          <a:p>
            <a:pPr indent="0" fontAlgn="auto">
              <a:spcBef>
                <a:spcPct val="0"/>
              </a:spcBef>
            </a:pPr>
            <a:r>
              <a:rPr lang="en-US" altLang="zh-CN" sz="2800">
                <a:latin typeface="华文中宋" panose="02010600040101010101" charset="-122"/>
                <a:ea typeface="华文中宋" panose="02010600040101010101" charset="-122"/>
                <a:cs typeface="华文中宋" panose="02010600040101010101" charset="-122"/>
              </a:rPr>
              <a:t>①</a:t>
            </a:r>
            <a:r>
              <a:rPr lang="zh-CN" altLang="en-US" sz="2800">
                <a:latin typeface="华文中宋" panose="02010600040101010101" charset="-122"/>
                <a:ea typeface="华文中宋" panose="02010600040101010101" charset="-122"/>
                <a:cs typeface="华文中宋" panose="02010600040101010101" charset="-122"/>
              </a:rPr>
              <a:t>为削弱官员权力，实行</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一职多官制</a:t>
            </a:r>
            <a:r>
              <a:rPr lang="zh-CN" altLang="en-US" sz="2800">
                <a:latin typeface="华文中宋" panose="02010600040101010101" charset="-122"/>
                <a:ea typeface="华文中宋" panose="02010600040101010101" charset="-122"/>
                <a:cs typeface="华文中宋" panose="02010600040101010101" charset="-122"/>
              </a:rPr>
              <a:t>；</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spcBef>
                <a:spcPct val="0"/>
              </a:spcBef>
            </a:pPr>
            <a:r>
              <a:rPr lang="en-US" altLang="zh-CN" sz="2800">
                <a:latin typeface="华文中宋" panose="02010600040101010101" charset="-122"/>
                <a:ea typeface="华文中宋" panose="02010600040101010101" charset="-122"/>
                <a:cs typeface="华文中宋" panose="02010600040101010101" charset="-122"/>
                <a:sym typeface="+mn-ea"/>
              </a:rPr>
              <a:t>②</a:t>
            </a:r>
            <a:r>
              <a:rPr lang="zh-CN" altLang="en-US" sz="2800">
                <a:latin typeface="华文中宋" panose="02010600040101010101" charset="-122"/>
                <a:ea typeface="华文中宋" panose="02010600040101010101" charset="-122"/>
                <a:cs typeface="华文中宋" panose="02010600040101010101" charset="-122"/>
                <a:sym typeface="+mn-ea"/>
              </a:rPr>
              <a:t>扩大</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科举</a:t>
            </a:r>
            <a:r>
              <a:rPr lang="zh-CN" altLang="en-US" sz="2800">
                <a:latin typeface="华文中宋" panose="02010600040101010101" charset="-122"/>
                <a:ea typeface="华文中宋" panose="02010600040101010101" charset="-122"/>
                <a:cs typeface="华文中宋" panose="02010600040101010101" charset="-122"/>
                <a:sym typeface="+mn-ea"/>
              </a:rPr>
              <a:t>取士人数和</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恩荫</a:t>
            </a:r>
            <a:r>
              <a:rPr lang="zh-CN" altLang="en-US" sz="2800">
                <a:latin typeface="华文中宋" panose="02010600040101010101" charset="-122"/>
                <a:ea typeface="华文中宋" panose="02010600040101010101" charset="-122"/>
                <a:cs typeface="华文中宋" panose="02010600040101010101" charset="-122"/>
                <a:sym typeface="+mn-ea"/>
              </a:rPr>
              <a:t>赏赐</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p:txBody>
      </p:sp>
      <p:sp>
        <p:nvSpPr>
          <p:cNvPr id="120859" name="文本框 120858"/>
          <p:cNvSpPr txBox="1"/>
          <p:nvPr>
            <p:custDataLst>
              <p:tags r:id="rId5"/>
            </p:custDataLst>
          </p:nvPr>
        </p:nvSpPr>
        <p:spPr>
          <a:xfrm>
            <a:off x="1376680" y="1960880"/>
            <a:ext cx="3506470" cy="2889250"/>
          </a:xfrm>
          <a:prstGeom prst="rect">
            <a:avLst/>
          </a:prstGeom>
          <a:noFill/>
          <a:ln w="9525">
            <a:noFill/>
          </a:ln>
        </p:spPr>
        <p:txBody>
          <a:bodyPr wrap="square" lIns="68580" tIns="34290" rIns="68580" bIns="34290" anchor="t">
            <a:noAutofit/>
          </a:bodyPr>
          <a:lstStyle/>
          <a:p>
            <a:pPr indent="0" fontAlgn="auto">
              <a:lnSpc>
                <a:spcPct val="100000"/>
              </a:lnSpc>
              <a:spcBef>
                <a:spcPct val="0"/>
              </a:spcBef>
            </a:pPr>
            <a:r>
              <a:rPr lang="en-US" altLang="zh-CN" sz="2800">
                <a:latin typeface="华文中宋" panose="02010600040101010101" charset="-122"/>
                <a:ea typeface="华文中宋" panose="02010600040101010101" charset="-122"/>
              </a:rPr>
              <a:t>①</a:t>
            </a:r>
            <a:r>
              <a:rPr lang="zh-CN" altLang="en-US" sz="2800">
                <a:latin typeface="华文中宋" panose="02010600040101010101" charset="-122"/>
                <a:ea typeface="华文中宋" panose="02010600040101010101" charset="-122"/>
              </a:rPr>
              <a:t>政府将受灾</a:t>
            </a:r>
            <a:r>
              <a:rPr lang="zh-CN" altLang="en-US" sz="2800">
                <a:solidFill>
                  <a:srgbClr val="C00000"/>
                </a:solidFill>
                <a:latin typeface="华文中宋" panose="02010600040101010101" charset="-122"/>
                <a:ea typeface="华文中宋" panose="02010600040101010101" charset="-122"/>
              </a:rPr>
              <a:t>流民编入军队</a:t>
            </a:r>
            <a:r>
              <a:rPr lang="zh-CN" altLang="en-US" sz="2800">
                <a:solidFill>
                  <a:schemeClr val="tx1"/>
                </a:solidFill>
                <a:latin typeface="华文中宋" panose="02010600040101010101" charset="-122"/>
                <a:ea typeface="华文中宋" panose="02010600040101010101" charset="-122"/>
              </a:rPr>
              <a:t>；</a:t>
            </a:r>
            <a:endParaRPr lang="zh-CN" altLang="en-US" sz="2800">
              <a:solidFill>
                <a:srgbClr val="FF0000"/>
              </a:solidFill>
              <a:latin typeface="华文中宋" panose="02010600040101010101" charset="-122"/>
              <a:ea typeface="华文中宋" panose="02010600040101010101" charset="-122"/>
            </a:endParaRPr>
          </a:p>
          <a:p>
            <a:pPr indent="0" fontAlgn="auto">
              <a:lnSpc>
                <a:spcPct val="100000"/>
              </a:lnSpc>
              <a:spcBef>
                <a:spcPct val="0"/>
              </a:spcBef>
            </a:pPr>
            <a:r>
              <a:rPr lang="en-US" altLang="zh-CN" sz="2800">
                <a:latin typeface="华文中宋" panose="02010600040101010101" charset="-122"/>
                <a:ea typeface="华文中宋" panose="02010600040101010101" charset="-122"/>
                <a:sym typeface="+mn-ea"/>
              </a:rPr>
              <a:t>②</a:t>
            </a:r>
            <a:r>
              <a:rPr lang="zh-CN" altLang="en-US" sz="2800">
                <a:solidFill>
                  <a:srgbClr val="C00000"/>
                </a:solidFill>
                <a:latin typeface="华文中宋" panose="02010600040101010101" charset="-122"/>
                <a:ea typeface="华文中宋" panose="02010600040101010101" charset="-122"/>
                <a:sym typeface="+mn-ea"/>
              </a:rPr>
              <a:t>扩大禁军</a:t>
            </a:r>
            <a:r>
              <a:rPr lang="zh-CN" altLang="en-US" sz="2800">
                <a:latin typeface="华文中宋" panose="02010600040101010101" charset="-122"/>
                <a:ea typeface="华文中宋" panose="02010600040101010101" charset="-122"/>
                <a:sym typeface="+mn-ea"/>
              </a:rPr>
              <a:t>数量，实行</a:t>
            </a:r>
            <a:r>
              <a:rPr lang="zh-CN" altLang="en-US" sz="2800">
                <a:solidFill>
                  <a:srgbClr val="C00000"/>
                </a:solidFill>
                <a:latin typeface="华文中宋" panose="02010600040101010101" charset="-122"/>
                <a:ea typeface="华文中宋" panose="02010600040101010101" charset="-122"/>
                <a:sym typeface="+mn-ea"/>
              </a:rPr>
              <a:t>更戍法</a:t>
            </a:r>
            <a:r>
              <a:rPr lang="zh-CN" altLang="en-US" sz="2800">
                <a:solidFill>
                  <a:schemeClr val="tx1"/>
                </a:solidFill>
                <a:latin typeface="华文中宋" panose="02010600040101010101" charset="-122"/>
                <a:ea typeface="华文中宋" panose="02010600040101010101" charset="-122"/>
                <a:sym typeface="+mn-ea"/>
              </a:rPr>
              <a:t>；</a:t>
            </a:r>
            <a:endParaRPr lang="zh-CN" altLang="en-US" sz="2800">
              <a:solidFill>
                <a:srgbClr val="FF0000"/>
              </a:solidFill>
              <a:latin typeface="华文中宋" panose="02010600040101010101" charset="-122"/>
              <a:ea typeface="华文中宋" panose="02010600040101010101" charset="-122"/>
              <a:sym typeface="+mn-ea"/>
            </a:endParaRPr>
          </a:p>
          <a:p>
            <a:pPr indent="0" fontAlgn="auto">
              <a:lnSpc>
                <a:spcPct val="100000"/>
              </a:lnSpc>
              <a:spcBef>
                <a:spcPct val="0"/>
              </a:spcBef>
            </a:pPr>
            <a:r>
              <a:rPr lang="en-US" altLang="zh-CN" sz="2800">
                <a:latin typeface="华文中宋" panose="02010600040101010101" charset="-122"/>
                <a:ea typeface="华文中宋" panose="02010600040101010101" charset="-122"/>
                <a:sym typeface="+mn-ea"/>
              </a:rPr>
              <a:t>③</a:t>
            </a:r>
            <a:r>
              <a:rPr lang="zh-CN" altLang="en-US" sz="2800">
                <a:latin typeface="华文中宋" panose="02010600040101010101" charset="-122"/>
                <a:ea typeface="华文中宋" panose="02010600040101010101" charset="-122"/>
                <a:sym typeface="+mn-ea"/>
              </a:rPr>
              <a:t>为对付辽、西夏在</a:t>
            </a:r>
            <a:r>
              <a:rPr lang="zh-CN" altLang="en-US" sz="2800">
                <a:solidFill>
                  <a:srgbClr val="C00000"/>
                </a:solidFill>
                <a:latin typeface="华文中宋" panose="02010600040101010101" charset="-122"/>
                <a:ea typeface="华文中宋" panose="02010600040101010101" charset="-122"/>
                <a:sym typeface="+mn-ea"/>
              </a:rPr>
              <a:t>边境屯兵</a:t>
            </a:r>
            <a:r>
              <a:rPr lang="zh-CN" altLang="en-US" sz="2800">
                <a:solidFill>
                  <a:schemeClr val="tx1"/>
                </a:solidFill>
                <a:latin typeface="华文中宋" panose="02010600040101010101" charset="-122"/>
                <a:ea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sym typeface="+mn-ea"/>
            </a:endParaRPr>
          </a:p>
        </p:txBody>
      </p:sp>
      <p:sp>
        <p:nvSpPr>
          <p:cNvPr id="120862" name="文本框 120861"/>
          <p:cNvSpPr txBox="1"/>
          <p:nvPr>
            <p:custDataLst>
              <p:tags r:id="rId6"/>
            </p:custDataLst>
          </p:nvPr>
        </p:nvSpPr>
        <p:spPr>
          <a:xfrm>
            <a:off x="8474075" y="1960880"/>
            <a:ext cx="3468370" cy="1791970"/>
          </a:xfrm>
          <a:prstGeom prst="rect">
            <a:avLst/>
          </a:prstGeom>
          <a:noFill/>
          <a:ln w="9525">
            <a:noFill/>
          </a:ln>
        </p:spPr>
        <p:txBody>
          <a:bodyPr wrap="square" lIns="68580" tIns="34290" rIns="68580" bIns="34290" anchor="t">
            <a:spAutoFit/>
          </a:bodyPr>
          <a:lstStyle/>
          <a:p>
            <a:pPr indent="0" fontAlgn="auto">
              <a:spcBef>
                <a:spcPct val="0"/>
              </a:spcBef>
            </a:pPr>
            <a:r>
              <a:rPr lang="en-US" altLang="zh-CN" sz="2800">
                <a:latin typeface="华文中宋" panose="02010600040101010101" charset="-122"/>
                <a:ea typeface="华文中宋" panose="02010600040101010101" charset="-122"/>
                <a:cs typeface="华文中宋" panose="02010600040101010101" charset="-122"/>
              </a:rPr>
              <a:t>①</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军队、官员</a:t>
            </a:r>
            <a:r>
              <a:rPr lang="zh-CN" altLang="en-US" sz="2800">
                <a:latin typeface="华文中宋" panose="02010600040101010101" charset="-122"/>
                <a:ea typeface="华文中宋" panose="02010600040101010101" charset="-122"/>
                <a:cs typeface="华文中宋" panose="02010600040101010101" charset="-122"/>
              </a:rPr>
              <a:t>激增</a:t>
            </a:r>
            <a:r>
              <a:rPr lang="en-US" altLang="zh-CN" sz="2800">
                <a:latin typeface="华文中宋" panose="02010600040101010101" charset="-122"/>
                <a:ea typeface="华文中宋" panose="02010600040101010101" charset="-122"/>
                <a:cs typeface="华文中宋" panose="02010600040101010101" charset="-122"/>
              </a:rPr>
              <a:t>;</a:t>
            </a:r>
            <a:endParaRPr lang="en-US" altLang="zh-CN" sz="2800">
              <a:latin typeface="华文中宋" panose="02010600040101010101" charset="-122"/>
              <a:ea typeface="华文中宋" panose="02010600040101010101" charset="-122"/>
              <a:cs typeface="华文中宋" panose="02010600040101010101" charset="-122"/>
            </a:endParaRPr>
          </a:p>
          <a:p>
            <a:pPr indent="0" fontAlgn="auto">
              <a:spcBef>
                <a:spcPct val="0"/>
              </a:spcBef>
            </a:pPr>
            <a:r>
              <a:rPr lang="en-US" altLang="zh-CN" sz="2800">
                <a:latin typeface="华文中宋" panose="02010600040101010101" charset="-122"/>
                <a:ea typeface="华文中宋" panose="02010600040101010101" charset="-122"/>
                <a:cs typeface="华文中宋" panose="02010600040101010101" charset="-122"/>
                <a:sym typeface="+mn-ea"/>
              </a:rPr>
              <a:t>②</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大兴土木</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endParaRPr>
          </a:p>
          <a:p>
            <a:pPr indent="0" fontAlgn="auto">
              <a:spcBef>
                <a:spcPct val="0"/>
              </a:spcBef>
            </a:pPr>
            <a:r>
              <a:rPr lang="en-US" altLang="zh-CN" sz="2800">
                <a:latin typeface="华文中宋" panose="02010600040101010101" charset="-122"/>
                <a:ea typeface="华文中宋" panose="02010600040101010101" charset="-122"/>
                <a:cs typeface="华文中宋" panose="02010600040101010101" charset="-122"/>
                <a:sym typeface="+mn-ea"/>
              </a:rPr>
              <a:t>③</a:t>
            </a:r>
            <a:r>
              <a:rPr lang="zh-CN" altLang="en-US" sz="2800">
                <a:latin typeface="华文中宋" panose="02010600040101010101" charset="-122"/>
                <a:ea typeface="华文中宋" panose="02010600040101010101" charset="-122"/>
                <a:cs typeface="华文中宋" panose="02010600040101010101" charset="-122"/>
                <a:sym typeface="+mn-ea"/>
              </a:rPr>
              <a:t>每年向辽、西夏交纳“</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岁币</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120865" name="文本框 120864"/>
          <p:cNvSpPr txBox="1"/>
          <p:nvPr>
            <p:custDataLst>
              <p:tags r:id="rId7"/>
            </p:custDataLst>
          </p:nvPr>
        </p:nvSpPr>
        <p:spPr>
          <a:xfrm>
            <a:off x="2536825" y="5991225"/>
            <a:ext cx="7098665" cy="499110"/>
          </a:xfrm>
          <a:prstGeom prst="rect">
            <a:avLst/>
          </a:prstGeom>
          <a:noFill/>
          <a:ln w="9525">
            <a:noFill/>
          </a:ln>
        </p:spPr>
        <p:txBody>
          <a:bodyPr wrap="square" lIns="68580" tIns="34290" rIns="68580" bIns="34290" anchor="t">
            <a:spAutoFit/>
          </a:bodyPr>
          <a:lstStyle/>
          <a:p>
            <a:pPr algn="ctr">
              <a:spcBef>
                <a:spcPct val="50000"/>
              </a:spcBef>
            </a:pPr>
            <a:r>
              <a:rPr lang="zh-CN" altLang="en-US" sz="2800" b="1">
                <a:solidFill>
                  <a:srgbClr val="C00000"/>
                </a:solidFill>
                <a:latin typeface="华文中宋" panose="02010600040101010101" charset="-122"/>
                <a:ea typeface="华文中宋" panose="02010600040101010101" charset="-122"/>
              </a:rPr>
              <a:t>北宋初年加</a:t>
            </a:r>
            <a:r>
              <a:rPr lang="zh-CN" altLang="en-US" sz="2800" b="1" smtClean="0">
                <a:solidFill>
                  <a:srgbClr val="C00000"/>
                </a:solidFill>
                <a:latin typeface="华文中宋" panose="02010600040101010101" charset="-122"/>
                <a:ea typeface="华文中宋" panose="02010600040101010101" charset="-122"/>
              </a:rPr>
              <a:t>强专制主义中</a:t>
            </a:r>
            <a:r>
              <a:rPr lang="zh-CN" altLang="en-US" sz="2800" b="1">
                <a:solidFill>
                  <a:srgbClr val="C00000"/>
                </a:solidFill>
                <a:latin typeface="华文中宋" panose="02010600040101010101" charset="-122"/>
                <a:ea typeface="华文中宋" panose="02010600040101010101" charset="-122"/>
              </a:rPr>
              <a:t>央集权的结果</a:t>
            </a:r>
            <a:endParaRPr lang="zh-CN" altLang="en-US" sz="2800" b="1">
              <a:solidFill>
                <a:srgbClr val="C00000"/>
              </a:solidFill>
              <a:latin typeface="华文中宋" panose="02010600040101010101" charset="-122"/>
              <a:ea typeface="华文中宋" panose="02010600040101010101" charset="-122"/>
            </a:endParaRPr>
          </a:p>
        </p:txBody>
      </p:sp>
      <p:sp>
        <p:nvSpPr>
          <p:cNvPr id="120885" name="文本框 120884"/>
          <p:cNvSpPr txBox="1"/>
          <p:nvPr>
            <p:custDataLst>
              <p:tags r:id="rId8"/>
            </p:custDataLst>
          </p:nvPr>
        </p:nvSpPr>
        <p:spPr>
          <a:xfrm>
            <a:off x="1376680" y="4629785"/>
            <a:ext cx="3585210" cy="930275"/>
          </a:xfrm>
          <a:prstGeom prst="rect">
            <a:avLst/>
          </a:prstGeom>
          <a:noFill/>
          <a:ln w="9525">
            <a:noFill/>
          </a:ln>
        </p:spPr>
        <p:txBody>
          <a:bodyPr wrap="square" lIns="68580" tIns="34290" rIns="68580" bIns="34290" anchor="t">
            <a:spAutoFit/>
          </a:bodyPr>
          <a:lstStyle/>
          <a:p>
            <a:pPr>
              <a:spcBef>
                <a:spcPct val="50000"/>
              </a:spcBef>
            </a:pPr>
            <a:r>
              <a:rPr lang="zh-CN" altLang="en-US" sz="2800">
                <a:latin typeface="华文中宋" panose="02010600040101010101" charset="-122"/>
                <a:ea typeface="华文中宋" panose="02010600040101010101" charset="-122"/>
                <a:cs typeface="华文中宋" panose="02010600040101010101" charset="-122"/>
              </a:rPr>
              <a:t>军队</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战斗力低下</a:t>
            </a:r>
            <a:r>
              <a:rPr lang="zh-CN" altLang="en-US" sz="2800">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军费负担</a:t>
            </a:r>
            <a:r>
              <a:rPr lang="zh-CN" altLang="en-US" sz="2800">
                <a:latin typeface="华文中宋" panose="02010600040101010101" charset="-122"/>
                <a:ea typeface="华文中宋" panose="02010600040101010101" charset="-122"/>
                <a:cs typeface="华文中宋" panose="02010600040101010101" charset="-122"/>
                <a:sym typeface="+mn-ea"/>
              </a:rPr>
              <a:t>沉重</a:t>
            </a:r>
            <a:r>
              <a:rPr lang="zh-CN" altLang="en-US" sz="2800">
                <a:latin typeface="华文中宋" panose="02010600040101010101" charset="-122"/>
                <a:ea typeface="华文中宋" panose="02010600040101010101" charset="-122"/>
                <a:cs typeface="华文中宋" panose="02010600040101010101" charset="-122"/>
              </a:rPr>
              <a:t> 。</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120888" name="文本框 120887"/>
          <p:cNvSpPr txBox="1"/>
          <p:nvPr>
            <p:custDataLst>
              <p:tags r:id="rId9"/>
            </p:custDataLst>
          </p:nvPr>
        </p:nvSpPr>
        <p:spPr>
          <a:xfrm>
            <a:off x="4883150" y="4629785"/>
            <a:ext cx="3592195" cy="1360805"/>
          </a:xfrm>
          <a:prstGeom prst="rect">
            <a:avLst/>
          </a:prstGeom>
          <a:noFill/>
          <a:ln w="9525">
            <a:noFill/>
          </a:ln>
        </p:spPr>
        <p:txBody>
          <a:bodyPr wrap="square" lIns="68580" tIns="34290" rIns="68580" bIns="34290" anchor="t">
            <a:spAutoFit/>
          </a:bodyPr>
          <a:lstStyle/>
          <a:p>
            <a:pPr>
              <a:spcBef>
                <a:spcPct val="50000"/>
              </a:spcBef>
            </a:pPr>
            <a:r>
              <a:rPr lang="zh-CN" altLang="en-US" sz="2800">
                <a:latin typeface="华文中宋" panose="02010600040101010101" charset="-122"/>
                <a:ea typeface="华文中宋" panose="02010600040101010101" charset="-122"/>
                <a:cs typeface="华文中宋" panose="02010600040101010101" charset="-122"/>
              </a:rPr>
              <a:t>官吏因循苟且、相互推诿，行政</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效率低下</a:t>
            </a:r>
            <a:r>
              <a:rPr lang="zh-CN" altLang="en-US" sz="2800">
                <a:latin typeface="华文中宋" panose="02010600040101010101" charset="-122"/>
                <a:ea typeface="华文中宋" panose="02010600040101010101" charset="-122"/>
                <a:cs typeface="华文中宋" panose="02010600040101010101" charset="-122"/>
              </a:rPr>
              <a:t>、吏治腐败。 </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120889" name="矩形 120888"/>
          <p:cNvSpPr/>
          <p:nvPr>
            <p:custDataLst>
              <p:tags r:id="rId10"/>
            </p:custDataLst>
          </p:nvPr>
        </p:nvSpPr>
        <p:spPr>
          <a:xfrm>
            <a:off x="8475345" y="4599623"/>
            <a:ext cx="3107690" cy="499110"/>
          </a:xfrm>
          <a:prstGeom prst="rect">
            <a:avLst/>
          </a:prstGeom>
          <a:noFill/>
          <a:ln w="9525">
            <a:noFill/>
          </a:ln>
        </p:spPr>
        <p:txBody>
          <a:bodyPr wrap="square" lIns="68580" tIns="34290" rIns="68580" bIns="34290" anchor="ctr">
            <a:spAutoFit/>
          </a:bodyPr>
          <a:lstStyle/>
          <a:p>
            <a:pPr algn="ctr"/>
            <a:r>
              <a:rPr lang="zh-CN" altLang="en-US" sz="2800">
                <a:latin typeface="华文中宋" panose="02010600040101010101" charset="-122"/>
                <a:ea typeface="华文中宋" panose="02010600040101010101" charset="-122"/>
                <a:cs typeface="华文中宋" panose="02010600040101010101" charset="-122"/>
              </a:rPr>
              <a:t>财政危机（</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积贫</a:t>
            </a:r>
            <a:r>
              <a:rPr lang="zh-CN" altLang="en-US" sz="2800">
                <a:latin typeface="华文中宋" panose="02010600040101010101" charset="-122"/>
                <a:ea typeface="华文中宋" panose="02010600040101010101" charset="-122"/>
                <a:cs typeface="华文中宋" panose="02010600040101010101" charset="-122"/>
              </a:rPr>
              <a:t>） </a:t>
            </a:r>
            <a:endParaRPr lang="zh-CN" altLang="en-US" sz="2800">
              <a:latin typeface="华文中宋" panose="02010600040101010101" charset="-122"/>
              <a:ea typeface="华文中宋" panose="02010600040101010101" charset="-122"/>
              <a:cs typeface="华文中宋" panose="02010600040101010101" charset="-122"/>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8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8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7" grpId="0"/>
      <p:bldP spid="120857" grpId="1"/>
      <p:bldP spid="120859" grpId="0"/>
      <p:bldP spid="120859" grpId="1"/>
      <p:bldP spid="120862" grpId="0"/>
      <p:bldP spid="120862" grpId="1"/>
      <p:bldP spid="120865" grpId="0"/>
      <p:bldP spid="120865" grpId="1"/>
      <p:bldP spid="120885" grpId="0"/>
      <p:bldP spid="120885" grpId="1"/>
      <p:bldP spid="120888" grpId="0"/>
      <p:bldP spid="120888" grpId="1"/>
      <p:bldP spid="120889" grpId="0"/>
      <p:bldP spid="12088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三、王安石变法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379095" y="1042670"/>
            <a:ext cx="11445875" cy="1814830"/>
          </a:xfrm>
          <a:prstGeom prst="rect">
            <a:avLst/>
          </a:prstGeom>
          <a:noFill/>
          <a:ln w="12700" cmpd="sng">
            <a:solidFill>
              <a:srgbClr val="A28961"/>
            </a:solidFill>
            <a:prstDash val="solid"/>
          </a:ln>
        </p:spPr>
        <p:txBody>
          <a:bodyPr wrap="square">
            <a:spAutoFit/>
          </a:bodyPr>
          <a:lstStyle/>
          <a:p>
            <a:r>
              <a:rPr lang="zh-CN" altLang="en-US" sz="2800" dirty="0">
                <a:latin typeface="华文楷体" panose="02010600040101010101" charset="-122"/>
                <a:ea typeface="华文楷体" panose="02010600040101010101" charset="-122"/>
                <a:cs typeface="华文楷体" panose="02010600040101010101" charset="-122"/>
              </a:rPr>
              <a:t>材料：到庆历年间（宋仁宗年号），以农民和士兵为主体的反抗斗争时有发生，不但“一年多如一年，一伙强如一伙”，而且从以前统治力量较薄弱的边远地区发展到统治力量较强大的腹心地区。</a:t>
            </a:r>
            <a:endParaRPr lang="en-US" altLang="zh-CN" sz="2800" dirty="0">
              <a:latin typeface="华文楷体" panose="02010600040101010101" charset="-122"/>
              <a:ea typeface="华文楷体" panose="02010600040101010101" charset="-122"/>
              <a:cs typeface="华文楷体" panose="02010600040101010101" charset="-122"/>
            </a:endParaRPr>
          </a:p>
          <a:p>
            <a:r>
              <a:rPr lang="en-US" altLang="zh-CN" sz="2800" dirty="0">
                <a:latin typeface="华文楷体" panose="02010600040101010101" charset="-122"/>
                <a:ea typeface="华文楷体" panose="02010600040101010101" charset="-122"/>
                <a:cs typeface="华文楷体" panose="02010600040101010101" charset="-122"/>
              </a:rPr>
              <a:t>                                                                       ——</a:t>
            </a:r>
            <a:r>
              <a:rPr lang="zh-CN" altLang="en-US" sz="2800" dirty="0">
                <a:latin typeface="华文楷体" panose="02010600040101010101" charset="-122"/>
                <a:ea typeface="华文楷体" panose="02010600040101010101" charset="-122"/>
                <a:cs typeface="华文楷体" panose="02010600040101010101" charset="-122"/>
              </a:rPr>
              <a:t>朱绍侯</a:t>
            </a:r>
            <a:r>
              <a:rPr lang="en-US" altLang="zh-CN" sz="2800" dirty="0">
                <a:latin typeface="华文楷体" panose="02010600040101010101" charset="-122"/>
                <a:ea typeface="华文楷体" panose="02010600040101010101" charset="-122"/>
                <a:cs typeface="华文楷体" panose="02010600040101010101" charset="-122"/>
              </a:rPr>
              <a:t>《</a:t>
            </a:r>
            <a:r>
              <a:rPr lang="zh-CN" altLang="en-US" sz="2800" dirty="0">
                <a:latin typeface="华文楷体" panose="02010600040101010101" charset="-122"/>
                <a:ea typeface="华文楷体" panose="02010600040101010101" charset="-122"/>
                <a:cs typeface="华文楷体" panose="02010600040101010101" charset="-122"/>
              </a:rPr>
              <a:t>中国古代史</a:t>
            </a:r>
            <a:r>
              <a:rPr lang="en-US" altLang="zh-CN" sz="2800" dirty="0">
                <a:latin typeface="华文楷体" panose="02010600040101010101" charset="-122"/>
                <a:ea typeface="华文楷体" panose="02010600040101010101" charset="-122"/>
                <a:cs typeface="华文楷体" panose="02010600040101010101" charset="-122"/>
              </a:rPr>
              <a:t>·</a:t>
            </a:r>
            <a:r>
              <a:rPr lang="zh-CN" altLang="en-US" sz="2800" dirty="0">
                <a:latin typeface="华文楷体" panose="02010600040101010101" charset="-122"/>
                <a:ea typeface="华文楷体" panose="02010600040101010101" charset="-122"/>
                <a:cs typeface="华文楷体" panose="02010600040101010101" charset="-122"/>
              </a:rPr>
              <a:t>下</a:t>
            </a:r>
            <a:r>
              <a:rPr lang="en-US" altLang="zh-CN" sz="2800" dirty="0">
                <a:latin typeface="华文楷体" panose="02010600040101010101" charset="-122"/>
                <a:ea typeface="华文楷体" panose="02010600040101010101" charset="-122"/>
                <a:cs typeface="华文楷体" panose="02010600040101010101" charset="-122"/>
              </a:rPr>
              <a:t>》</a:t>
            </a:r>
            <a:endParaRPr lang="en-US" altLang="zh-CN" sz="2800" dirty="0">
              <a:latin typeface="华文楷体" panose="02010600040101010101" charset="-122"/>
              <a:ea typeface="华文楷体" panose="02010600040101010101" charset="-122"/>
              <a:cs typeface="华文楷体" panose="02010600040101010101" charset="-122"/>
            </a:endParaRPr>
          </a:p>
        </p:txBody>
      </p:sp>
      <p:grpSp>
        <p:nvGrpSpPr>
          <p:cNvPr id="4" name="组合 3"/>
          <p:cNvGrpSpPr/>
          <p:nvPr/>
        </p:nvGrpSpPr>
        <p:grpSpPr>
          <a:xfrm>
            <a:off x="379095" y="3080385"/>
            <a:ext cx="11564044" cy="2460625"/>
            <a:chOff x="596" y="4671"/>
            <a:chExt cx="18398" cy="3875"/>
          </a:xfrm>
        </p:grpSpPr>
        <p:sp>
          <p:nvSpPr>
            <p:cNvPr id="14" name="文本框 13"/>
            <p:cNvSpPr txBox="1"/>
            <p:nvPr/>
          </p:nvSpPr>
          <p:spPr>
            <a:xfrm>
              <a:off x="596" y="4671"/>
              <a:ext cx="18211" cy="3875"/>
            </a:xfrm>
            <a:prstGeom prst="rect">
              <a:avLst/>
            </a:prstGeom>
            <a:solidFill>
              <a:srgbClr val="F7F4F1"/>
            </a:solidFill>
            <a:ln>
              <a:noFill/>
            </a:ln>
            <a:effectLst>
              <a:outerShdw blurRad="50800" dist="38100" dir="2700000" algn="tl" rotWithShape="0">
                <a:prstClr val="black">
                  <a:alpha val="40000"/>
                </a:prstClr>
              </a:outerShdw>
            </a:effectLst>
          </p:spPr>
          <p:txBody>
            <a:bodyPr wrap="square">
              <a:spAutoFit/>
            </a:bodyPr>
            <a:lstStyle/>
            <a:p>
              <a:pPr>
                <a:lnSpc>
                  <a:spcPct val="110000"/>
                </a:lnSpc>
              </a:pPr>
              <a:r>
                <a:rPr lang="zh-CN" altLang="en-US" sz="2800" dirty="0">
                  <a:latin typeface="华文楷体" panose="02010600040101010101" charset="-122"/>
                  <a:ea typeface="华文楷体" panose="02010600040101010101" charset="-122"/>
                  <a:cs typeface="华文楷体" panose="02010600040101010101" charset="-122"/>
                </a:rPr>
                <a:t>庆历新政：庆历三年（</a:t>
              </a:r>
              <a:r>
                <a:rPr lang="en-US" altLang="zh-CN" sz="2800" dirty="0">
                  <a:latin typeface="华文楷体" panose="02010600040101010101" charset="-122"/>
                  <a:ea typeface="华文楷体" panose="02010600040101010101" charset="-122"/>
                  <a:cs typeface="华文楷体" panose="02010600040101010101" charset="-122"/>
                </a:rPr>
                <a:t>1043</a:t>
              </a:r>
              <a:r>
                <a:rPr lang="zh-CN" altLang="en-US" sz="2800" dirty="0">
                  <a:latin typeface="华文楷体" panose="02010600040101010101" charset="-122"/>
                  <a:ea typeface="华文楷体" panose="02010600040101010101" charset="-122"/>
                  <a:cs typeface="华文楷体" panose="02010600040101010101" charset="-122"/>
                </a:rPr>
                <a:t>年），范仲淹向仁宗上</a:t>
              </a:r>
              <a:r>
                <a:rPr lang="en-US" altLang="zh-CN" sz="2800" dirty="0">
                  <a:latin typeface="华文楷体" panose="02010600040101010101" charset="-122"/>
                  <a:ea typeface="华文楷体" panose="02010600040101010101" charset="-122"/>
                  <a:cs typeface="华文楷体" panose="02010600040101010101" charset="-122"/>
                </a:rPr>
                <a:t>《</a:t>
              </a:r>
              <a:r>
                <a:rPr lang="zh-CN" altLang="en-US" sz="2800" dirty="0">
                  <a:latin typeface="华文楷体" panose="02010600040101010101" charset="-122"/>
                  <a:ea typeface="华文楷体" panose="02010600040101010101" charset="-122"/>
                  <a:cs typeface="华文楷体" panose="02010600040101010101" charset="-122"/>
                </a:rPr>
                <a:t>答手诏条</a:t>
              </a:r>
              <a:endParaRPr lang="zh-CN" altLang="en-US" sz="2800" dirty="0">
                <a:latin typeface="华文楷体" panose="02010600040101010101" charset="-122"/>
                <a:ea typeface="华文楷体" panose="02010600040101010101" charset="-122"/>
                <a:cs typeface="华文楷体" panose="02010600040101010101" charset="-122"/>
              </a:endParaRPr>
            </a:p>
            <a:p>
              <a:pPr>
                <a:lnSpc>
                  <a:spcPct val="110000"/>
                </a:lnSpc>
              </a:pPr>
              <a:r>
                <a:rPr lang="zh-CN" altLang="en-US" sz="2800" dirty="0">
                  <a:latin typeface="华文楷体" panose="02010600040101010101" charset="-122"/>
                  <a:ea typeface="华文楷体" panose="02010600040101010101" charset="-122"/>
                  <a:cs typeface="华文楷体" panose="02010600040101010101" charset="-122"/>
                </a:rPr>
                <a:t>陈十事疏</a:t>
              </a:r>
              <a:r>
                <a:rPr lang="en-US" altLang="zh-CN" sz="2800" dirty="0">
                  <a:latin typeface="华文楷体" panose="02010600040101010101" charset="-122"/>
                  <a:ea typeface="华文楷体" panose="02010600040101010101" charset="-122"/>
                  <a:cs typeface="华文楷体" panose="02010600040101010101" charset="-122"/>
                </a:rPr>
                <a:t>》</a:t>
              </a:r>
              <a:r>
                <a:rPr lang="zh-CN" altLang="en-US" sz="2800" dirty="0">
                  <a:latin typeface="华文楷体" panose="02010600040101010101" charset="-122"/>
                  <a:ea typeface="华文楷体" panose="02010600040101010101" charset="-122"/>
                  <a:cs typeface="华文楷体" panose="02010600040101010101" charset="-122"/>
                </a:rPr>
                <a:t>，提出</a:t>
              </a:r>
              <a:r>
                <a:rPr lang="en-US" altLang="zh-CN" sz="2800" dirty="0">
                  <a:latin typeface="华文楷体" panose="02010600040101010101" charset="-122"/>
                  <a:ea typeface="华文楷体" panose="02010600040101010101" charset="-122"/>
                  <a:cs typeface="华文楷体" panose="02010600040101010101" charset="-122"/>
                </a:rPr>
                <a:t>10</a:t>
              </a:r>
              <a:r>
                <a:rPr lang="zh-CN" altLang="en-US" sz="2800" dirty="0">
                  <a:latin typeface="华文楷体" panose="02010600040101010101" charset="-122"/>
                  <a:ea typeface="华文楷体" panose="02010600040101010101" charset="-122"/>
                  <a:cs typeface="华文楷体" panose="02010600040101010101" charset="-122"/>
                </a:rPr>
                <a:t>项以整顿吏治为中心，意在限制冗官，</a:t>
              </a:r>
              <a:endParaRPr lang="zh-CN" altLang="en-US" sz="2800" dirty="0">
                <a:latin typeface="华文楷体" panose="02010600040101010101" charset="-122"/>
                <a:ea typeface="华文楷体" panose="02010600040101010101" charset="-122"/>
                <a:cs typeface="华文楷体" panose="02010600040101010101" charset="-122"/>
              </a:endParaRPr>
            </a:p>
            <a:p>
              <a:pPr>
                <a:lnSpc>
                  <a:spcPct val="110000"/>
                </a:lnSpc>
              </a:pPr>
              <a:r>
                <a:rPr lang="zh-CN" altLang="en-US" sz="2800" dirty="0">
                  <a:latin typeface="华文楷体" panose="02010600040101010101" charset="-122"/>
                  <a:ea typeface="华文楷体" panose="02010600040101010101" charset="-122"/>
                  <a:cs typeface="华文楷体" panose="02010600040101010101" charset="-122"/>
                </a:rPr>
                <a:t>提高效率，减少财政支出的措施，开启庆历新政。由于新政</a:t>
              </a:r>
              <a:endParaRPr lang="zh-CN" altLang="en-US" sz="2800" dirty="0">
                <a:latin typeface="华文楷体" panose="02010600040101010101" charset="-122"/>
                <a:ea typeface="华文楷体" panose="02010600040101010101" charset="-122"/>
                <a:cs typeface="华文楷体" panose="02010600040101010101" charset="-122"/>
              </a:endParaRPr>
            </a:p>
            <a:p>
              <a:pPr>
                <a:lnSpc>
                  <a:spcPct val="110000"/>
                </a:lnSpc>
              </a:pPr>
              <a:r>
                <a:rPr lang="zh-CN" altLang="en-US" sz="2800" dirty="0">
                  <a:latin typeface="华文楷体" panose="02010600040101010101" charset="-122"/>
                  <a:ea typeface="华文楷体" panose="02010600040101010101" charset="-122"/>
                  <a:cs typeface="华文楷体" panose="02010600040101010101" charset="-122"/>
                </a:rPr>
                <a:t>触犯了贵族官僚的利益，遭到强烈阻挠。</a:t>
              </a:r>
              <a:r>
                <a:rPr lang="en-US" altLang="zh-CN" sz="2800" dirty="0">
                  <a:latin typeface="华文楷体" panose="02010600040101010101" charset="-122"/>
                  <a:ea typeface="华文楷体" panose="02010600040101010101" charset="-122"/>
                  <a:cs typeface="华文楷体" panose="02010600040101010101" charset="-122"/>
                </a:rPr>
                <a:t>1045</a:t>
              </a:r>
              <a:r>
                <a:rPr lang="zh-CN" altLang="en-US" sz="2800" dirty="0">
                  <a:latin typeface="华文楷体" panose="02010600040101010101" charset="-122"/>
                  <a:ea typeface="华文楷体" panose="02010600040101010101" charset="-122"/>
                  <a:cs typeface="华文楷体" panose="02010600040101010101" charset="-122"/>
                </a:rPr>
                <a:t>年初，范仲淹</a:t>
              </a:r>
              <a:endParaRPr lang="zh-CN" altLang="en-US" sz="2800" dirty="0">
                <a:latin typeface="华文楷体" panose="02010600040101010101" charset="-122"/>
                <a:ea typeface="华文楷体" panose="02010600040101010101" charset="-122"/>
                <a:cs typeface="华文楷体" panose="02010600040101010101" charset="-122"/>
              </a:endParaRPr>
            </a:p>
            <a:p>
              <a:pPr>
                <a:lnSpc>
                  <a:spcPct val="110000"/>
                </a:lnSpc>
              </a:pPr>
              <a:r>
                <a:rPr lang="zh-CN" altLang="en-US" sz="2800" dirty="0">
                  <a:latin typeface="华文楷体" panose="02010600040101010101" charset="-122"/>
                  <a:ea typeface="华文楷体" panose="02010600040101010101" charset="-122"/>
                  <a:cs typeface="华文楷体" panose="02010600040101010101" charset="-122"/>
                </a:rPr>
                <a:t>等改革派被贬，各项改革也被废止，新政失败。</a:t>
              </a:r>
              <a:endParaRPr lang="zh-CN" altLang="en-US" sz="2800" dirty="0">
                <a:latin typeface="华文楷体" panose="02010600040101010101" charset="-122"/>
                <a:ea typeface="华文楷体" panose="02010600040101010101" charset="-122"/>
                <a:cs typeface="华文楷体" panose="02010600040101010101" charset="-122"/>
              </a:endParaRPr>
            </a:p>
          </p:txBody>
        </p:sp>
        <p:grpSp>
          <p:nvGrpSpPr>
            <p:cNvPr id="8" name="组合 7"/>
            <p:cNvGrpSpPr/>
            <p:nvPr>
              <p:custDataLst>
                <p:tags r:id="rId3"/>
              </p:custDataLst>
            </p:nvPr>
          </p:nvGrpSpPr>
          <p:grpSpPr>
            <a:xfrm>
              <a:off x="14889" y="4706"/>
              <a:ext cx="4105" cy="3840"/>
              <a:chOff x="15585" y="6609"/>
              <a:chExt cx="4127" cy="4191"/>
            </a:xfrm>
          </p:grpSpPr>
          <p:pic>
            <p:nvPicPr>
              <p:cNvPr id="10" name="图片 9" descr="C:/Users/ASUS/AppData/Local/Temp/picturecompress_20210305174044/output_1.pngoutput_1"/>
              <p:cNvPicPr>
                <a:picLocks noChangeAspect="1"/>
              </p:cNvPicPr>
              <p:nvPr>
                <p:custDataLst>
                  <p:tags r:id="rId4"/>
                </p:custDataLst>
              </p:nvPr>
            </p:nvPicPr>
            <p:blipFill>
              <a:blip r:embed="rId5"/>
              <a:srcRect b="994"/>
              <a:stretch>
                <a:fillRect/>
              </a:stretch>
            </p:blipFill>
            <p:spPr>
              <a:xfrm flipH="1">
                <a:off x="15585" y="6609"/>
                <a:ext cx="3939" cy="4191"/>
              </a:xfrm>
              <a:prstGeom prst="rect">
                <a:avLst/>
              </a:prstGeom>
            </p:spPr>
          </p:pic>
          <p:sp>
            <p:nvSpPr>
              <p:cNvPr id="11" name="文本框 10"/>
              <p:cNvSpPr txBox="1"/>
              <p:nvPr>
                <p:custDataLst>
                  <p:tags r:id="rId6"/>
                </p:custDataLst>
              </p:nvPr>
            </p:nvSpPr>
            <p:spPr>
              <a:xfrm>
                <a:off x="18829" y="7184"/>
                <a:ext cx="883" cy="2539"/>
              </a:xfrm>
              <a:prstGeom prst="rect">
                <a:avLst/>
              </a:prstGeom>
              <a:noFill/>
            </p:spPr>
            <p:txBody>
              <a:bodyPr vert="eaVert" wrap="square" rtlCol="0">
                <a:spAutoFit/>
              </a:bodyPr>
              <a:lstStyle/>
              <a:p>
                <a:pPr algn="ctr"/>
                <a:r>
                  <a:rPr lang="zh-CN" altLang="en-US" sz="2400">
                    <a:latin typeface="华文仿宋" panose="02010600040101010101" charset="-122"/>
                    <a:ea typeface="华文仿宋" panose="02010600040101010101" charset="-122"/>
                    <a:sym typeface="+mn-ea"/>
                  </a:rPr>
                  <a:t>◎</a:t>
                </a:r>
                <a:r>
                  <a:rPr lang="zh-CN" altLang="en-US" sz="2400">
                    <a:solidFill>
                      <a:schemeClr val="tx1"/>
                    </a:solidFill>
                    <a:latin typeface="华文仿宋" panose="02010600040101010101" charset="-122"/>
                    <a:ea typeface="华文仿宋" panose="02010600040101010101" charset="-122"/>
                  </a:rPr>
                  <a:t>范仲淹</a:t>
                </a:r>
                <a:endParaRPr lang="zh-CN" altLang="en-US" sz="2400">
                  <a:solidFill>
                    <a:schemeClr val="tx1"/>
                  </a:solidFill>
                  <a:latin typeface="华文仿宋" panose="02010600040101010101" charset="-122"/>
                  <a:ea typeface="华文仿宋" panose="02010600040101010101" charset="-122"/>
                </a:endParaRPr>
              </a:p>
            </p:txBody>
          </p:sp>
        </p:grpSp>
      </p:grpSp>
      <p:sp>
        <p:nvSpPr>
          <p:cNvPr id="2" name="文本框 1"/>
          <p:cNvSpPr txBox="1"/>
          <p:nvPr/>
        </p:nvSpPr>
        <p:spPr>
          <a:xfrm>
            <a:off x="7306945" y="339090"/>
            <a:ext cx="4518025" cy="583565"/>
          </a:xfrm>
          <a:prstGeom prst="rect">
            <a:avLst/>
          </a:prstGeom>
          <a:noFill/>
        </p:spPr>
        <p:txBody>
          <a:bodyPr wrap="square" rtlCol="0" anchor="t">
            <a:spAutoFit/>
          </a:bodyPr>
          <a:lstStyle/>
          <a:p>
            <a:r>
              <a:rPr lang="zh-CN" altLang="en-US" sz="3200" b="1">
                <a:solidFill>
                  <a:srgbClr val="6D4734"/>
                </a:solidFill>
                <a:latin typeface="华文新魏" panose="02010800040101010101" charset="-122"/>
                <a:ea typeface="华文新魏" panose="02010800040101010101" charset="-122"/>
                <a:cs typeface="华文新魏" panose="02010800040101010101" charset="-122"/>
                <a:sym typeface="+mn-ea"/>
              </a:rPr>
              <a:t>“不立田制，不抑兼并”</a:t>
            </a:r>
            <a:endParaRPr lang="zh-CN" altLang="en-US" sz="3200" b="1">
              <a:solidFill>
                <a:srgbClr val="6D4734"/>
              </a:solidFill>
              <a:latin typeface="华文新魏" panose="02010800040101010101" charset="-122"/>
              <a:ea typeface="华文新魏" panose="02010800040101010101" charset="-122"/>
              <a:cs typeface="华文新魏" panose="02010800040101010101" charset="-122"/>
              <a:sym typeface="+mn-ea"/>
            </a:endParaRPr>
          </a:p>
        </p:txBody>
      </p:sp>
    </p:spTree>
    <p:custDataLst>
      <p:tags r:id="rId7"/>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三、王安石变法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97790" y="95440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（一）背景</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9" name="文本框 8"/>
          <p:cNvSpPr txBox="1"/>
          <p:nvPr/>
        </p:nvSpPr>
        <p:spPr>
          <a:xfrm>
            <a:off x="257810" y="1346835"/>
            <a:ext cx="11484610" cy="2675255"/>
          </a:xfrm>
          <a:prstGeom prst="rect">
            <a:avLst/>
          </a:prstGeom>
          <a:noFill/>
          <a:ln w="9525">
            <a:noFill/>
          </a:ln>
        </p:spPr>
        <p:txBody>
          <a:bodyPr wrap="square">
            <a:spAutoFit/>
          </a:bodyPr>
          <a:lstStyle/>
          <a:p>
            <a:pPr indent="0" algn="just">
              <a:lnSpc>
                <a:spcPct val="120000"/>
              </a:lnSpc>
              <a:spcBef>
                <a:spcPts val="0"/>
              </a:spcBef>
              <a:spcAft>
                <a:spcPts val="0"/>
              </a:spcAft>
            </a:pPr>
            <a:r>
              <a:rPr lang="en-US" altLang="zh-CN" sz="2800" b="1">
                <a:solidFill>
                  <a:srgbClr val="843F0B"/>
                </a:solidFill>
                <a:latin typeface="华文中宋" panose="02010600040101010101" charset="-122"/>
                <a:ea typeface="华文中宋" panose="02010600040101010101" charset="-122"/>
                <a:cs typeface="微软雅黑" panose="020B0503020204020204" charset="-122"/>
              </a:rPr>
              <a:t>1</a:t>
            </a:r>
            <a:r>
              <a:rPr lang="zh-CN" altLang="en-US" sz="2800" b="1">
                <a:solidFill>
                  <a:srgbClr val="843F0B"/>
                </a:solidFill>
                <a:latin typeface="华文中宋" panose="02010600040101010101" charset="-122"/>
                <a:ea typeface="华文中宋" panose="02010600040101010101" charset="-122"/>
                <a:cs typeface="微软雅黑" panose="020B0503020204020204" charset="-122"/>
              </a:rPr>
              <a:t>、</a:t>
            </a:r>
            <a:r>
              <a:rPr lang="zh-CN" sz="2800" b="1">
                <a:solidFill>
                  <a:srgbClr val="843F0B"/>
                </a:solidFill>
                <a:latin typeface="华文中宋" panose="02010600040101010101" charset="-122"/>
                <a:ea typeface="华文中宋" panose="02010600040101010101" charset="-122"/>
                <a:cs typeface="微软雅黑" panose="020B0503020204020204" charset="-122"/>
              </a:rPr>
              <a:t>内忧：</a:t>
            </a:r>
            <a:endParaRPr lang="zh-CN" sz="2800" b="1">
              <a:solidFill>
                <a:srgbClr val="843F0B"/>
              </a:solidFill>
              <a:latin typeface="华文中宋" panose="02010600040101010101" charset="-122"/>
              <a:ea typeface="华文中宋" panose="02010600040101010101" charset="-122"/>
              <a:cs typeface="微软雅黑" panose="020B0503020204020204" charset="-122"/>
            </a:endParaRPr>
          </a:p>
          <a:p>
            <a:pPr indent="0" algn="just">
              <a:lnSpc>
                <a:spcPct val="120000"/>
              </a:lnSpc>
              <a:spcBef>
                <a:spcPts val="0"/>
              </a:spcBef>
              <a:spcAft>
                <a:spcPts val="0"/>
              </a:spcAft>
            </a:pPr>
            <a:endParaRPr lang="en-US" altLang="zh-CN" sz="2800" b="1">
              <a:solidFill>
                <a:srgbClr val="843F0B"/>
              </a:solidFill>
              <a:latin typeface="华文中宋" panose="02010600040101010101" charset="-122"/>
              <a:ea typeface="华文中宋" panose="02010600040101010101" charset="-122"/>
              <a:cs typeface="微软雅黑" panose="020B0503020204020204" charset="-122"/>
            </a:endParaRPr>
          </a:p>
          <a:p>
            <a:pPr indent="0" algn="just">
              <a:lnSpc>
                <a:spcPct val="120000"/>
              </a:lnSpc>
              <a:spcBef>
                <a:spcPts val="0"/>
              </a:spcBef>
              <a:spcAft>
                <a:spcPts val="0"/>
              </a:spcAft>
            </a:pPr>
            <a:r>
              <a:rPr lang="en-US" altLang="zh-CN" sz="2800" b="1">
                <a:solidFill>
                  <a:srgbClr val="843F0B"/>
                </a:solidFill>
                <a:latin typeface="华文中宋" panose="02010600040101010101" charset="-122"/>
                <a:ea typeface="华文中宋" panose="02010600040101010101" charset="-122"/>
                <a:cs typeface="微软雅黑" panose="020B0503020204020204" charset="-122"/>
              </a:rPr>
              <a:t>2</a:t>
            </a:r>
            <a:r>
              <a:rPr lang="zh-CN" altLang="en-US" sz="2800" b="1">
                <a:solidFill>
                  <a:srgbClr val="843F0B"/>
                </a:solidFill>
                <a:latin typeface="华文中宋" panose="02010600040101010101" charset="-122"/>
                <a:ea typeface="华文中宋" panose="02010600040101010101" charset="-122"/>
                <a:cs typeface="微软雅黑" panose="020B0503020204020204" charset="-122"/>
              </a:rPr>
              <a:t>、</a:t>
            </a:r>
            <a:r>
              <a:rPr lang="zh-CN" sz="2800" b="1">
                <a:solidFill>
                  <a:srgbClr val="843F0B"/>
                </a:solidFill>
                <a:latin typeface="华文中宋" panose="02010600040101010101" charset="-122"/>
                <a:ea typeface="华文中宋" panose="02010600040101010101" charset="-122"/>
                <a:cs typeface="微软雅黑" panose="020B0503020204020204" charset="-122"/>
              </a:rPr>
              <a:t>外患：</a:t>
            </a:r>
            <a:endParaRPr lang="zh-CN" sz="2800">
              <a:latin typeface="华文中宋" panose="02010600040101010101" charset="-122"/>
              <a:ea typeface="华文中宋" panose="02010600040101010101" charset="-122"/>
              <a:cs typeface="微软雅黑" panose="020B0503020204020204" charset="-122"/>
            </a:endParaRPr>
          </a:p>
          <a:p>
            <a:pPr indent="0" algn="just">
              <a:lnSpc>
                <a:spcPct val="120000"/>
              </a:lnSpc>
              <a:spcBef>
                <a:spcPts val="0"/>
              </a:spcBef>
              <a:spcAft>
                <a:spcPts val="0"/>
              </a:spcAft>
            </a:pPr>
            <a:r>
              <a:rPr lang="en-US" altLang="zh-CN" sz="2800" b="1">
                <a:solidFill>
                  <a:srgbClr val="843F0B"/>
                </a:solidFill>
                <a:latin typeface="华文中宋" panose="02010600040101010101" charset="-122"/>
                <a:ea typeface="华文中宋" panose="02010600040101010101" charset="-122"/>
                <a:cs typeface="微软雅黑" panose="020B0503020204020204" charset="-122"/>
              </a:rPr>
              <a:t>3</a:t>
            </a:r>
            <a:r>
              <a:rPr lang="zh-CN" altLang="en-US" sz="2800" b="1">
                <a:solidFill>
                  <a:srgbClr val="843F0B"/>
                </a:solidFill>
                <a:latin typeface="华文中宋" panose="02010600040101010101" charset="-122"/>
                <a:ea typeface="华文中宋" panose="02010600040101010101" charset="-122"/>
                <a:cs typeface="微软雅黑" panose="020B0503020204020204" charset="-122"/>
              </a:rPr>
              <a:t>、</a:t>
            </a:r>
            <a:r>
              <a:rPr lang="zh-CN" sz="2800" b="1">
                <a:solidFill>
                  <a:srgbClr val="843F0B"/>
                </a:solidFill>
                <a:latin typeface="华文中宋" panose="02010600040101010101" charset="-122"/>
                <a:ea typeface="华文中宋" panose="02010600040101010101" charset="-122"/>
                <a:cs typeface="微软雅黑" panose="020B0503020204020204" charset="-122"/>
              </a:rPr>
              <a:t>经验：</a:t>
            </a:r>
            <a:endParaRPr lang="zh-CN" sz="2800" b="1">
              <a:solidFill>
                <a:srgbClr val="843F0B"/>
              </a:solidFill>
              <a:latin typeface="华文中宋" panose="02010600040101010101" charset="-122"/>
              <a:ea typeface="华文中宋" panose="02010600040101010101" charset="-122"/>
              <a:cs typeface="微软雅黑" panose="020B0503020204020204" charset="-122"/>
            </a:endParaRPr>
          </a:p>
          <a:p>
            <a:pPr indent="0" algn="just">
              <a:lnSpc>
                <a:spcPct val="120000"/>
              </a:lnSpc>
              <a:spcBef>
                <a:spcPts val="0"/>
              </a:spcBef>
              <a:spcAft>
                <a:spcPts val="0"/>
              </a:spcAft>
            </a:pPr>
            <a:r>
              <a:rPr lang="en-US" altLang="zh-CN" sz="2800" b="1">
                <a:solidFill>
                  <a:srgbClr val="843F0B"/>
                </a:solidFill>
                <a:latin typeface="华文中宋" panose="02010600040101010101" charset="-122"/>
                <a:ea typeface="华文中宋" panose="02010600040101010101" charset="-122"/>
                <a:cs typeface="微软雅黑" panose="020B0503020204020204" charset="-122"/>
              </a:rPr>
              <a:t>4</a:t>
            </a:r>
            <a:r>
              <a:rPr lang="zh-CN" altLang="en-US" sz="2800" b="1">
                <a:solidFill>
                  <a:srgbClr val="843F0B"/>
                </a:solidFill>
                <a:latin typeface="华文中宋" panose="02010600040101010101" charset="-122"/>
                <a:ea typeface="华文中宋" panose="02010600040101010101" charset="-122"/>
                <a:cs typeface="微软雅黑" panose="020B0503020204020204" charset="-122"/>
              </a:rPr>
              <a:t>、</a:t>
            </a:r>
            <a:r>
              <a:rPr lang="zh-CN" sz="2800" b="1">
                <a:solidFill>
                  <a:srgbClr val="843F0B"/>
                </a:solidFill>
                <a:latin typeface="华文中宋" panose="02010600040101010101" charset="-122"/>
                <a:ea typeface="华文中宋" panose="02010600040101010101" charset="-122"/>
                <a:cs typeface="微软雅黑" panose="020B0503020204020204" charset="-122"/>
              </a:rPr>
              <a:t>个人：</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97790" y="464121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（二）时间：</a:t>
            </a:r>
            <a:endParaRPr lang="zh-CN" altLang="en-US" sz="2800" b="1">
              <a:solidFill>
                <a:schemeClr val="accent2">
                  <a:lumMod val="50000"/>
                </a:schemeClr>
              </a:solidFill>
              <a:latin typeface="华文中宋" panose="02010600040101010101" charset="-122"/>
              <a:ea typeface="华文中宋" panose="02010600040101010101" charset="-122"/>
            </a:endParaRPr>
          </a:p>
        </p:txBody>
      </p:sp>
      <p:grpSp>
        <p:nvGrpSpPr>
          <p:cNvPr id="12" name="组合 11"/>
          <p:cNvGrpSpPr/>
          <p:nvPr/>
        </p:nvGrpSpPr>
        <p:grpSpPr>
          <a:xfrm>
            <a:off x="2232025" y="3083560"/>
            <a:ext cx="10472420" cy="2555240"/>
            <a:chOff x="3515" y="4856"/>
            <a:chExt cx="16492" cy="4024"/>
          </a:xfrm>
        </p:grpSpPr>
        <p:sp>
          <p:nvSpPr>
            <p:cNvPr id="11" name="圆角矩形标注 10"/>
            <p:cNvSpPr/>
            <p:nvPr/>
          </p:nvSpPr>
          <p:spPr>
            <a:xfrm>
              <a:off x="3515" y="6374"/>
              <a:ext cx="11288" cy="855"/>
            </a:xfrm>
            <a:prstGeom prst="wedgeRoundRectCallout">
              <a:avLst>
                <a:gd name="adj1" fmla="val 58221"/>
                <a:gd name="adj2" fmla="val 2865"/>
                <a:gd name="adj3" fmla="val 16667"/>
              </a:avLst>
            </a:prstGeom>
            <a:ln>
              <a:solidFill>
                <a:schemeClr val="tx1"/>
              </a:solidFill>
            </a:ln>
          </p:spPr>
          <p:style>
            <a:lnRef idx="2">
              <a:schemeClr val="accent1"/>
            </a:lnRef>
            <a:fillRef idx="0">
              <a:srgbClr val="FFFFFF"/>
            </a:fillRef>
            <a:effectRef idx="0">
              <a:srgbClr val="FFFFFF"/>
            </a:effectRef>
            <a:fontRef idx="minor">
              <a:schemeClr val="tx1"/>
            </a:fontRef>
          </p:style>
          <p:txBody>
            <a:bodyPr rtlCol="0" anchor="ctr"/>
            <a:lstStyle/>
            <a:p>
              <a:pPr fontAlgn="auto">
                <a:lnSpc>
                  <a:spcPct val="100000"/>
                </a:lnSpc>
              </a:pPr>
              <a:r>
                <a:rPr lang="zh-CN" altLang="en-US" sz="2800" b="1">
                  <a:solidFill>
                    <a:schemeClr val="tx1"/>
                  </a:solidFill>
                  <a:highlight>
                    <a:srgbClr val="000000">
                      <a:alpha val="0"/>
                    </a:srgbClr>
                  </a:highlight>
                  <a:latin typeface="楷体" panose="02010609060101010101" pitchFamily="30" charset="-122"/>
                  <a:ea typeface="楷体" panose="02010609060101010101" pitchFamily="30" charset="-122"/>
                  <a:sym typeface="+mn-ea"/>
                </a:rPr>
                <a:t>天变不足惧，人言不足恤，祖宗之法不足守！</a:t>
              </a:r>
              <a:endParaRPr lang="zh-CN" altLang="en-US" sz="2800" b="1">
                <a:solidFill>
                  <a:schemeClr val="tx1"/>
                </a:solidFill>
                <a:highlight>
                  <a:srgbClr val="000000">
                    <a:alpha val="0"/>
                  </a:srgbClr>
                </a:highlight>
                <a:latin typeface="楷体" panose="02010609060101010101" pitchFamily="30" charset="-122"/>
                <a:ea typeface="楷体" panose="02010609060101010101" pitchFamily="30" charset="-122"/>
                <a:sym typeface="+mn-ea"/>
              </a:endParaRPr>
            </a:p>
          </p:txBody>
        </p:sp>
        <p:grpSp>
          <p:nvGrpSpPr>
            <p:cNvPr id="2" name="组合 1"/>
            <p:cNvGrpSpPr/>
            <p:nvPr/>
          </p:nvGrpSpPr>
          <p:grpSpPr>
            <a:xfrm>
              <a:off x="15007" y="4856"/>
              <a:ext cx="5000" cy="4025"/>
              <a:chOff x="9131" y="6490"/>
              <a:chExt cx="5000" cy="4025"/>
            </a:xfrm>
          </p:grpSpPr>
          <p:sp>
            <p:nvSpPr>
              <p:cNvPr id="19" name="文本框 18"/>
              <p:cNvSpPr txBox="1"/>
              <p:nvPr/>
            </p:nvSpPr>
            <p:spPr>
              <a:xfrm>
                <a:off x="10162" y="9790"/>
                <a:ext cx="2308" cy="725"/>
              </a:xfrm>
              <a:prstGeom prst="rect">
                <a:avLst/>
              </a:prstGeom>
              <a:noFill/>
            </p:spPr>
            <p:txBody>
              <a:bodyPr wrap="square" rtlCol="0" anchor="t">
                <a:spAutoFit/>
              </a:bodyPr>
              <a:lstStyle/>
              <a:p>
                <a:r>
                  <a:rPr lang="zh-CN" altLang="en-US" sz="2400">
                    <a:latin typeface="宋体" panose="02010600030101010101" pitchFamily="2" charset="-122"/>
                    <a:ea typeface="宋体" panose="02010600030101010101" pitchFamily="2" charset="-122"/>
                    <a:sym typeface="+mn-ea"/>
                  </a:rPr>
                  <a:t>◎</a:t>
                </a:r>
                <a:r>
                  <a:rPr lang="zh-CN" altLang="en-US" sz="2400">
                    <a:latin typeface="华文仿宋" panose="02010600040101010101" charset="-122"/>
                    <a:ea typeface="华文仿宋" panose="02010600040101010101" charset="-122"/>
                    <a:sym typeface="+mn-ea"/>
                  </a:rPr>
                  <a:t>王安石</a:t>
                </a:r>
                <a:endParaRPr lang="zh-CN" altLang="en-US" sz="2400">
                  <a:latin typeface="华文仿宋" panose="02010600040101010101" charset="-122"/>
                  <a:ea typeface="华文仿宋" panose="02010600040101010101" charset="-122"/>
                  <a:sym typeface="+mn-ea"/>
                </a:endParaRPr>
              </a:p>
            </p:txBody>
          </p:sp>
          <p:pic>
            <p:nvPicPr>
              <p:cNvPr id="101" name="图片 100"/>
              <p:cNvPicPr/>
              <p:nvPr/>
            </p:nvPicPr>
            <p:blipFill>
              <a:blip r:embed="rId3"/>
              <a:stretch>
                <a:fillRect/>
              </a:stretch>
            </p:blipFill>
            <p:spPr>
              <a:xfrm>
                <a:off x="9131" y="6490"/>
                <a:ext cx="5000" cy="3300"/>
              </a:xfrm>
              <a:prstGeom prst="rect">
                <a:avLst/>
              </a:prstGeom>
              <a:noFill/>
              <a:ln w="9525">
                <a:noFill/>
              </a:ln>
            </p:spPr>
          </p:pic>
        </p:grpSp>
      </p:grpSp>
      <p:sp>
        <p:nvSpPr>
          <p:cNvPr id="83974" name="Rectangle 6"/>
          <p:cNvSpPr>
            <a:spLocks noRot="1" noChangeArrowheads="1"/>
          </p:cNvSpPr>
          <p:nvPr/>
        </p:nvSpPr>
        <p:spPr bwMode="auto">
          <a:xfrm>
            <a:off x="379095" y="5179060"/>
            <a:ext cx="9752965" cy="578485"/>
          </a:xfrm>
          <a:prstGeom prst="rect">
            <a:avLst/>
          </a:prstGeom>
          <a:noFill/>
          <a:ln w="9525">
            <a:noFill/>
            <a:miter lim="800000"/>
          </a:ln>
        </p:spPr>
        <p:txBody>
          <a:bodyPr/>
          <a:lstStyle/>
          <a:p>
            <a:pPr>
              <a:lnSpc>
                <a:spcPct val="100000"/>
              </a:lnSpc>
              <a:spcBef>
                <a:spcPct val="20000"/>
              </a:spcBef>
              <a:buClr>
                <a:schemeClr val="accent1"/>
              </a:buClr>
              <a:buFont typeface="Wingdings" panose="05000000000000000000" pitchFamily="2" charset="2"/>
              <a:buNone/>
            </a:pPr>
            <a:r>
              <a:rPr lang="en-US" altLang="zh-CN" sz="2800">
                <a:latin typeface="华文中宋" panose="02010600040101010101" charset="-122"/>
                <a:ea typeface="华文中宋" panose="02010600040101010101" charset="-122"/>
                <a:cs typeface="华文中宋" panose="02010600040101010101" charset="-122"/>
              </a:rPr>
              <a:t>1069</a:t>
            </a:r>
            <a:r>
              <a:rPr lang="zh-CN" altLang="en-US" sz="2800">
                <a:latin typeface="华文中宋" panose="02010600040101010101" charset="-122"/>
                <a:ea typeface="华文中宋" panose="02010600040101010101" charset="-122"/>
                <a:cs typeface="华文中宋" panose="02010600040101010101" charset="-122"/>
              </a:rPr>
              <a:t>年（熙宁二年），起用王安石为参知政事，主持变法。</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13" name="矩形标注 12"/>
          <p:cNvSpPr/>
          <p:nvPr/>
        </p:nvSpPr>
        <p:spPr>
          <a:xfrm>
            <a:off x="3466465" y="4660265"/>
            <a:ext cx="3566795" cy="502920"/>
          </a:xfrm>
          <a:prstGeom prst="wedgeRectCallout">
            <a:avLst>
              <a:gd name="adj1" fmla="val -57439"/>
              <a:gd name="adj2" fmla="val 9200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楷体" panose="02010609060101010101" pitchFamily="30" charset="-122"/>
                <a:ea typeface="楷体" panose="02010609060101010101" pitchFamily="30" charset="-122"/>
              </a:rPr>
              <a:t>熙宁变法、熙丰变法</a:t>
            </a:r>
            <a:endParaRPr lang="zh-CN" altLang="en-US" sz="2800" b="1">
              <a:effectLst>
                <a:outerShdw blurRad="38100" dist="38100" dir="2700000" algn="tl">
                  <a:srgbClr val="000000">
                    <a:alpha val="43137"/>
                  </a:srgbClr>
                </a:outerShdw>
              </a:effectLst>
              <a:latin typeface="楷体" panose="02010609060101010101" pitchFamily="30" charset="-122"/>
              <a:ea typeface="楷体" panose="02010609060101010101" pitchFamily="30" charset="-122"/>
            </a:endParaRPr>
          </a:p>
        </p:txBody>
      </p:sp>
      <p:sp>
        <p:nvSpPr>
          <p:cNvPr id="4" name="文本框 3"/>
          <p:cNvSpPr txBox="1"/>
          <p:nvPr/>
        </p:nvSpPr>
        <p:spPr>
          <a:xfrm>
            <a:off x="97790" y="566356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（三）原则：</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6" name="文本框 5"/>
          <p:cNvSpPr txBox="1"/>
          <p:nvPr/>
        </p:nvSpPr>
        <p:spPr>
          <a:xfrm>
            <a:off x="97790" y="618553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（四）目的：</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10" name="文本框 9"/>
          <p:cNvSpPr txBox="1"/>
          <p:nvPr/>
        </p:nvSpPr>
        <p:spPr>
          <a:xfrm>
            <a:off x="2237106" y="5663565"/>
            <a:ext cx="6228080" cy="521970"/>
          </a:xfrm>
          <a:prstGeom prst="rect">
            <a:avLst/>
          </a:prstGeom>
          <a:noFill/>
        </p:spPr>
        <p:txBody>
          <a:bodyPr wrap="none" rtlCol="0" anchor="t">
            <a:spAutoFit/>
          </a:bodyPr>
          <a:lstStyle/>
          <a:p>
            <a:pPr algn="just" fontAlgn="auto">
              <a:lnSpc>
                <a:spcPct val="100000"/>
              </a:lnSpc>
            </a:pPr>
            <a:r>
              <a:rPr lang="zh-CN" altLang="en-US" sz="2800">
                <a:latin typeface="华文中宋" panose="02010600040101010101" charset="-122"/>
                <a:ea typeface="华文中宋" panose="02010600040101010101" charset="-122"/>
                <a:cs typeface="仿宋" panose="02010609060101010101" pitchFamily="49" charset="-122"/>
                <a:sym typeface="+mn-ea"/>
              </a:rPr>
              <a:t>加强国家对</a:t>
            </a:r>
            <a:r>
              <a:rPr lang="zh-CN" altLang="en-US" sz="2800">
                <a:solidFill>
                  <a:srgbClr val="C00000"/>
                </a:solidFill>
                <a:latin typeface="华文中宋" panose="02010600040101010101" charset="-122"/>
                <a:ea typeface="华文中宋" panose="02010600040101010101" charset="-122"/>
                <a:cs typeface="仿宋" panose="02010609060101010101" pitchFamily="49" charset="-122"/>
                <a:sym typeface="+mn-ea"/>
              </a:rPr>
              <a:t>经济</a:t>
            </a:r>
            <a:r>
              <a:rPr lang="zh-CN" altLang="en-US" sz="2800">
                <a:latin typeface="华文中宋" panose="02010600040101010101" charset="-122"/>
                <a:ea typeface="华文中宋" panose="02010600040101010101" charset="-122"/>
                <a:cs typeface="仿宋" panose="02010609060101010101" pitchFamily="49" charset="-122"/>
                <a:sym typeface="+mn-ea"/>
              </a:rPr>
              <a:t>、</a:t>
            </a:r>
            <a:r>
              <a:rPr lang="zh-CN" altLang="en-US" sz="2800">
                <a:solidFill>
                  <a:srgbClr val="C00000"/>
                </a:solidFill>
                <a:latin typeface="华文中宋" panose="02010600040101010101" charset="-122"/>
                <a:ea typeface="华文中宋" panose="02010600040101010101" charset="-122"/>
                <a:cs typeface="仿宋" panose="02010609060101010101" pitchFamily="49" charset="-122"/>
                <a:sym typeface="+mn-ea"/>
              </a:rPr>
              <a:t>军事</a:t>
            </a:r>
            <a:r>
              <a:rPr lang="zh-CN" altLang="en-US" sz="2800">
                <a:latin typeface="华文中宋" panose="02010600040101010101" charset="-122"/>
                <a:ea typeface="华文中宋" panose="02010600040101010101" charset="-122"/>
                <a:cs typeface="仿宋" panose="02010609060101010101" pitchFamily="49" charset="-122"/>
                <a:sym typeface="+mn-ea"/>
              </a:rPr>
              <a:t>等的管理与控制</a:t>
            </a:r>
            <a:endParaRPr lang="zh-CN" altLang="en-US" sz="2800">
              <a:latin typeface="华文中宋" panose="02010600040101010101" charset="-122"/>
              <a:ea typeface="华文中宋" panose="02010600040101010101" charset="-122"/>
              <a:cs typeface="仿宋" panose="02010609060101010101" pitchFamily="49" charset="-122"/>
              <a:sym typeface="+mn-ea"/>
            </a:endParaRPr>
          </a:p>
        </p:txBody>
      </p:sp>
      <p:sp>
        <p:nvSpPr>
          <p:cNvPr id="8" name="文本框 7"/>
          <p:cNvSpPr txBox="1"/>
          <p:nvPr/>
        </p:nvSpPr>
        <p:spPr>
          <a:xfrm>
            <a:off x="2237105" y="6185535"/>
            <a:ext cx="1605280" cy="521970"/>
          </a:xfrm>
          <a:prstGeom prst="rect">
            <a:avLst/>
          </a:prstGeom>
          <a:noFill/>
        </p:spPr>
        <p:txBody>
          <a:bodyPr wrap="none" rtlCol="0" anchor="t">
            <a:spAutoFit/>
          </a:bodyPr>
          <a:lstStyle/>
          <a:p>
            <a:pPr algn="just" fontAlgn="auto">
              <a:lnSpc>
                <a:spcPct val="100000"/>
              </a:lnSpc>
            </a:pPr>
            <a:r>
              <a:rPr lang="zh-CN" altLang="en-US" sz="2800">
                <a:solidFill>
                  <a:srgbClr val="C00000"/>
                </a:solidFill>
                <a:latin typeface="华文中宋" panose="02010600040101010101" charset="-122"/>
                <a:ea typeface="华文中宋" panose="02010600040101010101" charset="-122"/>
                <a:cs typeface="仿宋" panose="02010609060101010101" pitchFamily="49" charset="-122"/>
                <a:sym typeface="+mn-ea"/>
              </a:rPr>
              <a:t>富国强兵</a:t>
            </a:r>
            <a:endParaRPr lang="zh-CN" altLang="en-US" sz="2800">
              <a:solidFill>
                <a:srgbClr val="C00000"/>
              </a:solidFill>
              <a:latin typeface="华文中宋" panose="02010600040101010101" charset="-122"/>
              <a:ea typeface="华文中宋" panose="02010600040101010101" charset="-122"/>
              <a:cs typeface="仿宋" panose="02010609060101010101" pitchFamily="49" charset="-122"/>
              <a:sym typeface="+mn-ea"/>
            </a:endParaRPr>
          </a:p>
        </p:txBody>
      </p:sp>
      <p:sp>
        <p:nvSpPr>
          <p:cNvPr id="14" name="文本框 13"/>
          <p:cNvSpPr txBox="1"/>
          <p:nvPr/>
        </p:nvSpPr>
        <p:spPr>
          <a:xfrm>
            <a:off x="379095" y="1346835"/>
            <a:ext cx="11563350" cy="1124585"/>
          </a:xfrm>
          <a:prstGeom prst="rect">
            <a:avLst/>
          </a:prstGeom>
          <a:noFill/>
        </p:spPr>
        <p:txBody>
          <a:bodyPr wrap="square" rtlCol="0" anchor="t">
            <a:spAutoFit/>
          </a:bodyPr>
          <a:lstStyle/>
          <a:p>
            <a:pPr indent="0" algn="just">
              <a:lnSpc>
                <a:spcPct val="120000"/>
              </a:lnSpc>
              <a:spcBef>
                <a:spcPts val="0"/>
              </a:spcBef>
              <a:spcAft>
                <a:spcPts val="0"/>
              </a:spcAft>
            </a:pPr>
            <a:r>
              <a:rPr lang="en-US" altLang="zh-CN" sz="2800">
                <a:latin typeface="华文中宋" panose="02010600040101010101" charset="-122"/>
                <a:ea typeface="华文中宋" panose="02010600040101010101" charset="-122"/>
                <a:cs typeface="微软雅黑" panose="020B0503020204020204" charset="-122"/>
                <a:sym typeface="+mn-ea"/>
              </a:rPr>
              <a:t>             </a:t>
            </a:r>
            <a:r>
              <a:rPr lang="zh-CN" sz="2800">
                <a:latin typeface="华文中宋" panose="02010600040101010101" charset="-122"/>
                <a:ea typeface="华文中宋" panose="02010600040101010101" charset="-122"/>
                <a:cs typeface="微软雅黑" panose="020B0503020204020204" charset="-122"/>
                <a:sym typeface="+mn-ea"/>
              </a:rPr>
              <a:t>北宋中期，</a:t>
            </a:r>
            <a:r>
              <a:rPr lang="zh-CN" sz="2800">
                <a:solidFill>
                  <a:srgbClr val="C00000"/>
                </a:solidFill>
                <a:latin typeface="华文中宋" panose="02010600040101010101" charset="-122"/>
                <a:ea typeface="华文中宋" panose="02010600040101010101" charset="-122"/>
                <a:cs typeface="微软雅黑" panose="020B0503020204020204" charset="-122"/>
                <a:sym typeface="+mn-ea"/>
              </a:rPr>
              <a:t>政治腐败，财政困难（三冗两积）</a:t>
            </a:r>
            <a:r>
              <a:rPr lang="zh-CN" sz="2800">
                <a:latin typeface="华文中宋" panose="02010600040101010101" charset="-122"/>
                <a:ea typeface="华文中宋" panose="02010600040101010101" charset="-122"/>
                <a:cs typeface="微软雅黑" panose="020B0503020204020204" charset="-122"/>
                <a:sym typeface="+mn-ea"/>
              </a:rPr>
              <a:t>；各地</a:t>
            </a:r>
            <a:r>
              <a:rPr lang="zh-CN" sz="2800">
                <a:solidFill>
                  <a:srgbClr val="C00000"/>
                </a:solidFill>
                <a:latin typeface="华文中宋" panose="02010600040101010101" charset="-122"/>
                <a:ea typeface="华文中宋" panose="02010600040101010101" charset="-122"/>
                <a:cs typeface="微软雅黑" panose="020B0503020204020204" charset="-122"/>
                <a:sym typeface="+mn-ea"/>
              </a:rPr>
              <a:t>农民起义</a:t>
            </a:r>
            <a:r>
              <a:rPr lang="zh-CN" sz="2800">
                <a:latin typeface="华文中宋" panose="02010600040101010101" charset="-122"/>
                <a:ea typeface="华文中宋" panose="02010600040101010101" charset="-122"/>
                <a:cs typeface="微软雅黑" panose="020B0503020204020204" charset="-122"/>
                <a:sym typeface="+mn-ea"/>
              </a:rPr>
              <a:t>不断，</a:t>
            </a:r>
            <a:r>
              <a:rPr lang="zh-CN" sz="2800">
                <a:solidFill>
                  <a:srgbClr val="C00000"/>
                </a:solidFill>
                <a:latin typeface="华文中宋" panose="02010600040101010101" charset="-122"/>
                <a:ea typeface="华文中宋" panose="02010600040101010101" charset="-122"/>
                <a:cs typeface="微软雅黑" panose="020B0503020204020204" charset="-122"/>
                <a:sym typeface="+mn-ea"/>
              </a:rPr>
              <a:t>社会矛盾</a:t>
            </a:r>
            <a:r>
              <a:rPr lang="zh-CN" sz="2800">
                <a:latin typeface="华文中宋" panose="02010600040101010101" charset="-122"/>
                <a:ea typeface="华文中宋" panose="02010600040101010101" charset="-122"/>
                <a:cs typeface="微软雅黑" panose="020B0503020204020204" charset="-122"/>
                <a:sym typeface="+mn-ea"/>
              </a:rPr>
              <a:t>激化。</a:t>
            </a:r>
            <a:endParaRPr lang="zh-CN" altLang="en-US" sz="2800">
              <a:latin typeface="华文中宋" panose="02010600040101010101" charset="-122"/>
              <a:ea typeface="华文中宋" panose="02010600040101010101" charset="-122"/>
              <a:cs typeface="微软雅黑" panose="020B0503020204020204" charset="-122"/>
              <a:sym typeface="+mn-ea"/>
            </a:endParaRPr>
          </a:p>
        </p:txBody>
      </p:sp>
      <p:sp>
        <p:nvSpPr>
          <p:cNvPr id="15" name="文本框 14"/>
          <p:cNvSpPr txBox="1"/>
          <p:nvPr/>
        </p:nvSpPr>
        <p:spPr>
          <a:xfrm>
            <a:off x="1886585" y="2452370"/>
            <a:ext cx="8367395"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微软雅黑" panose="020B0503020204020204" charset="-122"/>
                <a:sym typeface="+mn-ea"/>
              </a:rPr>
              <a:t>北部</a:t>
            </a:r>
            <a:r>
              <a:rPr lang="zh-CN" sz="2800">
                <a:solidFill>
                  <a:srgbClr val="C00000"/>
                </a:solidFill>
                <a:latin typeface="华文中宋" panose="02010600040101010101" charset="-122"/>
                <a:ea typeface="华文中宋" panose="02010600040101010101" charset="-122"/>
                <a:cs typeface="微软雅黑" panose="020B0503020204020204" charset="-122"/>
                <a:sym typeface="+mn-ea"/>
              </a:rPr>
              <a:t>边境</a:t>
            </a:r>
            <a:r>
              <a:rPr lang="zh-CN" sz="2800">
                <a:latin typeface="华文中宋" panose="02010600040101010101" charset="-122"/>
                <a:ea typeface="华文中宋" panose="02010600040101010101" charset="-122"/>
                <a:cs typeface="微软雅黑" panose="020B0503020204020204" charset="-122"/>
                <a:sym typeface="+mn-ea"/>
              </a:rPr>
              <a:t>又经常受到游牧民族的袭扰</a:t>
            </a:r>
            <a:r>
              <a:rPr lang="zh-CN" sz="2800">
                <a:solidFill>
                  <a:srgbClr val="C00000"/>
                </a:solidFill>
                <a:latin typeface="华文中宋" panose="02010600040101010101" charset="-122"/>
                <a:ea typeface="华文中宋" panose="02010600040101010101" charset="-122"/>
                <a:cs typeface="微软雅黑" panose="020B0503020204020204" charset="-122"/>
                <a:sym typeface="+mn-ea"/>
              </a:rPr>
              <a:t>（辽、西夏）</a:t>
            </a:r>
            <a:r>
              <a:rPr lang="zh-CN" sz="2800">
                <a:latin typeface="华文中宋" panose="02010600040101010101" charset="-122"/>
                <a:ea typeface="华文中宋" panose="02010600040101010101" charset="-122"/>
                <a:cs typeface="微软雅黑" panose="020B0503020204020204" charset="-122"/>
                <a:sym typeface="+mn-ea"/>
              </a:rPr>
              <a:t>。</a:t>
            </a:r>
            <a:endParaRPr lang="zh-CN" altLang="en-US" sz="2800">
              <a:latin typeface="华文中宋" panose="02010600040101010101" charset="-122"/>
              <a:ea typeface="华文中宋" panose="02010600040101010101" charset="-122"/>
              <a:cs typeface="微软雅黑" panose="020B0503020204020204" charset="-122"/>
              <a:sym typeface="+mn-ea"/>
            </a:endParaRPr>
          </a:p>
        </p:txBody>
      </p:sp>
      <p:sp>
        <p:nvSpPr>
          <p:cNvPr id="16" name="文本框 15"/>
          <p:cNvSpPr txBox="1"/>
          <p:nvPr/>
        </p:nvSpPr>
        <p:spPr>
          <a:xfrm>
            <a:off x="1886585" y="2980690"/>
            <a:ext cx="9028430" cy="521970"/>
          </a:xfrm>
          <a:prstGeom prst="rect">
            <a:avLst/>
          </a:prstGeom>
          <a:noFill/>
        </p:spPr>
        <p:txBody>
          <a:bodyPr wrap="square" rtlCol="0" anchor="t">
            <a:spAutoFit/>
          </a:bodyPr>
          <a:lstStyle/>
          <a:p>
            <a:pPr indent="0" algn="just">
              <a:lnSpc>
                <a:spcPct val="100000"/>
              </a:lnSpc>
              <a:spcBef>
                <a:spcPts val="0"/>
              </a:spcBef>
              <a:spcAft>
                <a:spcPts val="0"/>
              </a:spcAft>
            </a:pPr>
            <a:r>
              <a:rPr lang="zh-CN" altLang="en-US" sz="2800">
                <a:latin typeface="华文中宋" panose="02010600040101010101" charset="-122"/>
                <a:ea typeface="华文中宋" panose="02010600040101010101" charset="-122"/>
                <a:cs typeface="华文中宋" panose="02010600040101010101" charset="-122"/>
                <a:sym typeface="+mn-ea"/>
              </a:rPr>
              <a:t>范仲淹</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“庆历新政”</a:t>
            </a:r>
            <a:r>
              <a:rPr lang="zh-CN" altLang="en-US" sz="2800">
                <a:latin typeface="华文中宋" panose="02010600040101010101" charset="-122"/>
                <a:ea typeface="华文中宋" panose="02010600040101010101" charset="-122"/>
                <a:cs typeface="华文中宋" panose="02010600040101010101" charset="-122"/>
                <a:sym typeface="+mn-ea"/>
              </a:rPr>
              <a:t>改革</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失败</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触犯大地主大官僚利益</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17" name="文本框 16"/>
          <p:cNvSpPr txBox="1"/>
          <p:nvPr/>
        </p:nvSpPr>
        <p:spPr>
          <a:xfrm>
            <a:off x="1886585" y="3455670"/>
            <a:ext cx="8486775" cy="521970"/>
          </a:xfrm>
          <a:prstGeom prst="rect">
            <a:avLst/>
          </a:prstGeom>
          <a:noFill/>
        </p:spPr>
        <p:txBody>
          <a:bodyPr wrap="square" rtlCol="0" anchor="t">
            <a:spAutoFit/>
          </a:bodyPr>
          <a:lstStyle/>
          <a:p>
            <a:pPr indent="0" algn="just">
              <a:lnSpc>
                <a:spcPct val="100000"/>
              </a:lnSpc>
              <a:spcBef>
                <a:spcPts val="0"/>
              </a:spcBef>
              <a:spcAft>
                <a:spcPts val="0"/>
              </a:spcAft>
            </a:pPr>
            <a:r>
              <a:rPr lang="zh-CN" altLang="en-US" sz="2800">
                <a:latin typeface="华文中宋" panose="02010600040101010101" charset="-122"/>
                <a:ea typeface="华文中宋" panose="02010600040101010101" charset="-122"/>
                <a:cs typeface="华文中宋" panose="02010600040101010101" charset="-122"/>
                <a:sym typeface="+mn-ea"/>
              </a:rPr>
              <a:t>王安石改革</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意志坚定</a:t>
            </a:r>
            <a:r>
              <a:rPr lang="zh-CN" altLang="en-US" sz="2800">
                <a:latin typeface="华文中宋" panose="02010600040101010101" charset="-122"/>
                <a:ea typeface="华文中宋" panose="02010600040101010101" charset="-122"/>
                <a:cs typeface="华文中宋" panose="02010600040101010101" charset="-122"/>
                <a:sym typeface="+mn-ea"/>
              </a:rPr>
              <a:t>，具有丰富的地方</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工作经验</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9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P spid="7" grpId="1"/>
      <p:bldP spid="83974" grpId="0"/>
      <p:bldP spid="83974" grpId="1"/>
      <p:bldP spid="13" grpId="0" animBg="1"/>
      <p:bldP spid="13" grpId="1" animBg="1"/>
      <p:bldP spid="4" grpId="0"/>
      <p:bldP spid="4" grpId="1"/>
      <p:bldP spid="6" grpId="0"/>
      <p:bldP spid="6" grpId="1"/>
      <p:bldP spid="10" grpId="0"/>
      <p:bldP spid="10" grpId="1"/>
      <p:bldP spid="8" grpId="0"/>
      <p:bldP spid="8" grpId="1"/>
      <p:bldP spid="14" grpId="0"/>
      <p:bldP spid="14" grpId="1"/>
      <p:bldP spid="15" grpId="0"/>
      <p:bldP spid="15" grpId="1"/>
      <p:bldP spid="16" grpId="0"/>
      <p:bldP spid="16" grpId="1"/>
      <p:bldP spid="17" grpId="0"/>
      <p:bldP spid="1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三、王安石变法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97790" y="95440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（五）内容：</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9" name="文本框 8"/>
          <p:cNvSpPr txBox="1"/>
          <p:nvPr/>
        </p:nvSpPr>
        <p:spPr>
          <a:xfrm>
            <a:off x="2065020" y="954405"/>
            <a:ext cx="9338310" cy="521970"/>
          </a:xfrm>
          <a:prstGeom prst="rect">
            <a:avLst/>
          </a:prstGeom>
          <a:noFill/>
        </p:spPr>
        <p:txBody>
          <a:bodyPr wrap="square" rtlCol="0">
            <a:spAutoFit/>
          </a:bodyPr>
          <a:lstStyle/>
          <a:p>
            <a:r>
              <a:rPr lang="en-US" altLang="zh-CN" sz="2800">
                <a:latin typeface="华文中宋" panose="02010600040101010101" charset="-122"/>
                <a:ea typeface="华文中宋" panose="02010600040101010101" charset="-122"/>
                <a:cs typeface="华文中宋" panose="02010600040101010101" charset="-122"/>
              </a:rPr>
              <a:t>1</a:t>
            </a:r>
            <a:r>
              <a:rPr lang="zh-CN" altLang="en-US" sz="2800">
                <a:latin typeface="华文中宋" panose="02010600040101010101" charset="-122"/>
                <a:ea typeface="华文中宋" panose="02010600040101010101" charset="-122"/>
                <a:cs typeface="华文中宋" panose="02010600040101010101" charset="-122"/>
              </a:rPr>
              <a:t>、改革财政制度，针对</a:t>
            </a:r>
            <a:r>
              <a:rPr lang="en-US" altLang="zh-CN" sz="2800">
                <a:latin typeface="华文中宋" panose="02010600040101010101" charset="-122"/>
                <a:ea typeface="华文中宋" panose="02010600040101010101" charset="-122"/>
                <a:cs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_____</a:t>
            </a:r>
            <a:r>
              <a:rPr lang="zh-CN" altLang="en-US" sz="2800">
                <a:latin typeface="华文中宋" panose="02010600040101010101" charset="-122"/>
                <a:ea typeface="华文中宋" panose="02010600040101010101" charset="-122"/>
                <a:cs typeface="华文中宋" panose="02010600040101010101" charset="-122"/>
              </a:rPr>
              <a:t>问题，达到</a:t>
            </a:r>
            <a:r>
              <a:rPr lang="en-US" altLang="zh-CN" sz="2800">
                <a:latin typeface="华文中宋" panose="02010600040101010101" charset="-122"/>
                <a:ea typeface="华文中宋" panose="02010600040101010101" charset="-122"/>
                <a:cs typeface="华文中宋" panose="02010600040101010101" charset="-122"/>
                <a:sym typeface="+mn-ea"/>
              </a:rPr>
              <a:t> _____</a:t>
            </a:r>
            <a:r>
              <a:rPr lang="zh-CN" altLang="en-US" sz="2800">
                <a:latin typeface="华文中宋" panose="02010600040101010101" charset="-122"/>
                <a:ea typeface="华文中宋" panose="02010600040101010101" charset="-122"/>
                <a:cs typeface="华文中宋" panose="02010600040101010101" charset="-122"/>
                <a:sym typeface="+mn-ea"/>
              </a:rPr>
              <a:t>目的。</a:t>
            </a:r>
            <a:r>
              <a:rPr lang="en-US" altLang="zh-CN" sz="2800">
                <a:latin typeface="华文中宋" panose="02010600040101010101" charset="-122"/>
                <a:ea typeface="华文中宋" panose="02010600040101010101" charset="-122"/>
                <a:cs typeface="华文中宋" panose="02010600040101010101" charset="-122"/>
              </a:rPr>
              <a:t>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en-US" altLang="zh-CN" sz="2800" b="1" u="sng">
                <a:latin typeface="华文中宋" panose="02010600040101010101" charset="-122"/>
                <a:ea typeface="华文中宋" panose="02010600040101010101" charset="-122"/>
                <a:cs typeface="华文中宋" panose="02010600040101010101" charset="-122"/>
                <a:sym typeface="+mn-ea"/>
              </a:rPr>
              <a:t>             </a:t>
            </a:r>
            <a:r>
              <a:rPr lang="en-US" altLang="zh-CN"/>
              <a:t> </a:t>
            </a:r>
            <a:r>
              <a:rPr lang="en-US" altLang="zh-CN">
                <a:sym typeface="+mn-ea"/>
              </a:rPr>
              <a:t>   </a:t>
            </a:r>
            <a:r>
              <a:rPr lang="en-US" altLang="zh-CN" u="sng">
                <a:sym typeface="+mn-ea"/>
              </a:rPr>
              <a:t>              </a:t>
            </a:r>
            <a:r>
              <a:rPr lang="en-US" altLang="zh-CN"/>
              <a:t> </a:t>
            </a:r>
            <a:endParaRPr lang="en-US" altLang="zh-CN"/>
          </a:p>
        </p:txBody>
      </p:sp>
      <p:graphicFrame>
        <p:nvGraphicFramePr>
          <p:cNvPr id="4" name="表格 3"/>
          <p:cNvGraphicFramePr>
            <a:graphicFrameLocks noGrp="1"/>
          </p:cNvGraphicFramePr>
          <p:nvPr>
            <p:custDataLst>
              <p:tags r:id="rId3"/>
            </p:custDataLst>
          </p:nvPr>
        </p:nvGraphicFramePr>
        <p:xfrm>
          <a:off x="379095" y="1476375"/>
          <a:ext cx="11434445" cy="5029200"/>
        </p:xfrm>
        <a:graphic>
          <a:graphicData uri="http://schemas.openxmlformats.org/drawingml/2006/table">
            <a:tbl>
              <a:tblPr firstRow="1" bandRow="1">
                <a:tableStyleId>{5C22544A-7EE6-4342-B048-85BDC9FD1C3A}</a:tableStyleId>
              </a:tblPr>
              <a:tblGrid>
                <a:gridCol w="1909445"/>
                <a:gridCol w="4343400"/>
                <a:gridCol w="5181600"/>
              </a:tblGrid>
              <a:tr h="457200">
                <a:tc>
                  <a:txBody>
                    <a:bodyPr/>
                    <a:lstStyle/>
                    <a:p>
                      <a:pPr algn="ctr">
                        <a:buNone/>
                      </a:pPr>
                      <a:r>
                        <a:rPr lang="zh-CN" altLang="en-US" sz="2400" b="0">
                          <a:solidFill>
                            <a:schemeClr val="tx1"/>
                          </a:solidFill>
                          <a:latin typeface="华文中宋" panose="02010600040101010101" charset="-122"/>
                          <a:ea typeface="华文中宋" panose="02010600040101010101" charset="-122"/>
                        </a:rPr>
                        <a:t>措施</a:t>
                      </a:r>
                      <a:endParaRPr lang="zh-CN" altLang="en-US" sz="24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rPr>
                        <a:t>内容</a:t>
                      </a:r>
                      <a:endParaRPr lang="zh-CN" altLang="en-US" sz="24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rPr>
                        <a:t>积极作用</a:t>
                      </a:r>
                      <a:endParaRPr lang="zh-CN" altLang="en-US" sz="24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22960">
                <a:tc>
                  <a:txBody>
                    <a:bodyPr/>
                    <a:lstStyle/>
                    <a:p>
                      <a:pPr algn="ctr">
                        <a:buNone/>
                      </a:pPr>
                      <a:r>
                        <a:rPr lang="zh-CN" altLang="en-US" sz="2400" b="0">
                          <a:solidFill>
                            <a:srgbClr val="C00000"/>
                          </a:solidFill>
                          <a:latin typeface="华文中宋" panose="02010600040101010101" charset="-122"/>
                          <a:ea typeface="华文中宋" panose="02010600040101010101" charset="-122"/>
                        </a:rPr>
                        <a:t>青苗法</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latin typeface="华文中宋" panose="02010600040101010101" charset="-122"/>
                          <a:ea typeface="华文中宋" panose="02010600040101010101" charset="-122"/>
                        </a:rPr>
                        <a:t>青黄不接之时，政府贷款或谷物给农民，收获后还本付息</a:t>
                      </a:r>
                      <a:endParaRPr lang="zh-CN" altLang="en-US" sz="2400" b="0">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solidFill>
                            <a:srgbClr val="C00000"/>
                          </a:solidFill>
                          <a:latin typeface="华文中宋" panose="02010600040101010101" charset="-122"/>
                          <a:ea typeface="华文中宋" panose="02010600040101010101" charset="-122"/>
                        </a:rPr>
                        <a:t>限制了高利贷对农民的剥削，增加了政府的财政收入</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57200">
                <a:tc>
                  <a:txBody>
                    <a:bodyPr/>
                    <a:lstStyle/>
                    <a:p>
                      <a:pPr algn="ctr">
                        <a:buNone/>
                      </a:pPr>
                      <a:r>
                        <a:rPr lang="zh-CN" altLang="en-US" sz="2400" b="0">
                          <a:solidFill>
                            <a:srgbClr val="C00000"/>
                          </a:solidFill>
                          <a:latin typeface="华文中宋" panose="02010600040101010101" charset="-122"/>
                          <a:ea typeface="华文中宋" panose="02010600040101010101" charset="-122"/>
                        </a:rPr>
                        <a:t>募役法</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latin typeface="华文中宋" panose="02010600040101010101" charset="-122"/>
                          <a:ea typeface="华文中宋" panose="02010600040101010101" charset="-122"/>
                        </a:rPr>
                        <a:t>纳钱代役</a:t>
                      </a:r>
                      <a:endParaRPr lang="zh-CN" altLang="en-US" sz="2400" b="0">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solidFill>
                            <a:srgbClr val="C00000"/>
                          </a:solidFill>
                          <a:latin typeface="华文中宋" panose="02010600040101010101" charset="-122"/>
                          <a:ea typeface="华文中宋" panose="02010600040101010101" charset="-122"/>
                        </a:rPr>
                        <a:t>有利于经济发展，增加政府收入</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57200">
                <a:tc>
                  <a:txBody>
                    <a:bodyPr/>
                    <a:lstStyle/>
                    <a:p>
                      <a:pPr algn="ctr">
                        <a:buNone/>
                      </a:pPr>
                      <a:r>
                        <a:rPr lang="zh-CN" altLang="en-US" sz="2400" b="0">
                          <a:solidFill>
                            <a:srgbClr val="C00000"/>
                          </a:solidFill>
                          <a:latin typeface="华文中宋" panose="02010600040101010101" charset="-122"/>
                          <a:ea typeface="华文中宋" panose="02010600040101010101" charset="-122"/>
                        </a:rPr>
                        <a:t>农田水利法</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latin typeface="华文中宋" panose="02010600040101010101" charset="-122"/>
                          <a:ea typeface="华文中宋" panose="02010600040101010101" charset="-122"/>
                        </a:rPr>
                        <a:t>鼓励垦荒和兴修水利</a:t>
                      </a:r>
                      <a:endParaRPr lang="zh-CN" altLang="en-US" sz="2400" b="0">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solidFill>
                            <a:srgbClr val="C00000"/>
                          </a:solidFill>
                          <a:latin typeface="华文中宋" panose="02010600040101010101" charset="-122"/>
                          <a:ea typeface="华文中宋" panose="02010600040101010101" charset="-122"/>
                        </a:rPr>
                        <a:t>保证灌溉，防洪赈灾</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22960">
                <a:tc>
                  <a:txBody>
                    <a:bodyPr/>
                    <a:lstStyle/>
                    <a:p>
                      <a:pPr algn="ctr">
                        <a:buNone/>
                      </a:pPr>
                      <a:r>
                        <a:rPr lang="zh-CN" altLang="en-US" sz="2400" b="0">
                          <a:solidFill>
                            <a:srgbClr val="C00000"/>
                          </a:solidFill>
                          <a:latin typeface="华文中宋" panose="02010600040101010101" charset="-122"/>
                          <a:ea typeface="华文中宋" panose="02010600040101010101" charset="-122"/>
                        </a:rPr>
                        <a:t>均输法</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latin typeface="华文中宋" panose="02010600040101010101" charset="-122"/>
                          <a:ea typeface="华文中宋" panose="02010600040101010101" charset="-122"/>
                          <a:cs typeface="黑体" panose="02010609060101010101" charset="-122"/>
                        </a:rPr>
                        <a:t>采购物资，</a:t>
                      </a:r>
                      <a:r>
                        <a:rPr lang="zh-CN" altLang="en-US" sz="2400" b="0">
                          <a:solidFill>
                            <a:schemeClr val="tx1"/>
                          </a:solidFill>
                          <a:latin typeface="华文中宋" panose="02010600040101010101" charset="-122"/>
                          <a:ea typeface="华文中宋" panose="02010600040101010101" charset="-122"/>
                          <a:sym typeface="华文中宋" panose="02010600040101010101" charset="-122"/>
                        </a:rPr>
                        <a:t>了解生产和需求情况，就近采购，以节省国家开支</a:t>
                      </a:r>
                      <a:endParaRPr lang="zh-CN" altLang="en-US" sz="2400" b="0">
                        <a:latin typeface="华文中宋" panose="02010600040101010101" charset="-122"/>
                        <a:ea typeface="华文中宋" panose="0201060004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solidFill>
                            <a:srgbClr val="C00000"/>
                          </a:solidFill>
                          <a:latin typeface="华文中宋" panose="02010600040101010101" charset="-122"/>
                          <a:ea typeface="华文中宋" panose="02010600040101010101" charset="-122"/>
                        </a:rPr>
                        <a:t>节省费用，增加了政府的财政收入，减轻了人民的负担</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22960">
                <a:tc>
                  <a:txBody>
                    <a:bodyPr/>
                    <a:lstStyle/>
                    <a:p>
                      <a:pPr algn="ctr">
                        <a:buNone/>
                      </a:pPr>
                      <a:r>
                        <a:rPr lang="zh-CN" altLang="en-US" sz="2400" b="0">
                          <a:solidFill>
                            <a:srgbClr val="C00000"/>
                          </a:solidFill>
                          <a:latin typeface="华文中宋" panose="02010600040101010101" charset="-122"/>
                          <a:ea typeface="华文中宋" panose="02010600040101010101" charset="-122"/>
                        </a:rPr>
                        <a:t>方田均税法</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latin typeface="华文中宋" panose="02010600040101010101" charset="-122"/>
                          <a:ea typeface="华文中宋" panose="02010600040101010101" charset="-122"/>
                        </a:rPr>
                        <a:t>重新丈量土地，收取赋税，官僚、地主也不例外</a:t>
                      </a:r>
                      <a:endParaRPr lang="zh-CN" altLang="en-US" sz="2400" b="0">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solidFill>
                            <a:srgbClr val="C00000"/>
                          </a:solidFill>
                          <a:latin typeface="华文中宋" panose="02010600040101010101" charset="-122"/>
                          <a:ea typeface="华文中宋" panose="02010600040101010101" charset="-122"/>
                        </a:rPr>
                        <a:t>增加了政府收入，农民得到实惠</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22960">
                <a:tc>
                  <a:txBody>
                    <a:bodyPr/>
                    <a:lstStyle/>
                    <a:p>
                      <a:pPr algn="ctr">
                        <a:buNone/>
                      </a:pPr>
                      <a:r>
                        <a:rPr lang="zh-CN" altLang="en-US" sz="2400" b="0">
                          <a:solidFill>
                            <a:srgbClr val="C00000"/>
                          </a:solidFill>
                          <a:latin typeface="华文中宋" panose="02010600040101010101" charset="-122"/>
                          <a:ea typeface="华文中宋" panose="02010600040101010101" charset="-122"/>
                        </a:rPr>
                        <a:t>市易法</a:t>
                      </a:r>
                      <a:endParaRPr lang="zh-CN" altLang="en-US" sz="2400" b="0">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spcBef>
                          <a:spcPct val="20000"/>
                        </a:spcBef>
                      </a:pPr>
                      <a:r>
                        <a:rPr lang="zh-CN" altLang="en-US" sz="2400" b="0">
                          <a:latin typeface="华文中宋" panose="02010600040101010101" charset="-122"/>
                          <a:ea typeface="华文中宋" panose="02010600040101010101" charset="-122"/>
                        </a:rPr>
                        <a:t>在东京设市易务</a:t>
                      </a:r>
                      <a:r>
                        <a:rPr lang="zh-CN" altLang="en-US" sz="2400" b="0">
                          <a:latin typeface="华文中宋" panose="02010600040101010101" charset="-122"/>
                          <a:ea typeface="华文中宋" panose="02010600040101010101" charset="-122"/>
                          <a:sym typeface="+mn-ea"/>
                        </a:rPr>
                        <a:t>收购滞销，短缺卖出</a:t>
                      </a:r>
                      <a:endParaRPr lang="zh-CN" altLang="en-US" sz="2400" b="0">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zh-CN" altLang="en-US" sz="2400" b="0">
                          <a:solidFill>
                            <a:srgbClr val="C00000"/>
                          </a:solidFill>
                          <a:latin typeface="华文中宋" panose="02010600040101010101" charset="-122"/>
                          <a:ea typeface="华文中宋" panose="02010600040101010101" charset="-122"/>
                          <a:sym typeface="+mn-ea"/>
                        </a:rPr>
                        <a:t>打破了大商人对市场的垄断，增加了政府的财政收入</a:t>
                      </a:r>
                      <a:endParaRPr lang="zh-CN" altLang="en-US" sz="2400" b="0">
                        <a:solidFill>
                          <a:srgbClr val="C00000"/>
                        </a:solidFill>
                        <a:latin typeface="华文中宋" panose="02010600040101010101" charset="-122"/>
                        <a:ea typeface="华文中宋" panose="0201060004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p:cNvSpPr txBox="1"/>
          <p:nvPr/>
        </p:nvSpPr>
        <p:spPr>
          <a:xfrm>
            <a:off x="6083935" y="954405"/>
            <a:ext cx="1110615"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冗费</a:t>
            </a:r>
            <a:endParaRPr lang="zh-CN" altLang="en-US" sz="2800" b="1">
              <a:solidFill>
                <a:srgbClr val="C00000"/>
              </a:solidFill>
              <a:latin typeface="华文中宋" panose="02010600040101010101" charset="-122"/>
              <a:ea typeface="华文中宋" panose="02010600040101010101" charset="-122"/>
            </a:endParaRPr>
          </a:p>
        </p:txBody>
      </p:sp>
      <p:sp>
        <p:nvSpPr>
          <p:cNvPr id="12" name="文本框 11"/>
          <p:cNvSpPr txBox="1"/>
          <p:nvPr/>
        </p:nvSpPr>
        <p:spPr>
          <a:xfrm>
            <a:off x="8932545" y="954405"/>
            <a:ext cx="1110615"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富国</a:t>
            </a:r>
            <a:endParaRPr lang="zh-CN" altLang="en-US" sz="2800" b="1">
              <a:solidFill>
                <a:srgbClr val="C00000"/>
              </a:solidFill>
              <a:latin typeface="华文中宋" panose="02010600040101010101" charset="-122"/>
              <a:ea typeface="华文中宋" panose="0201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2" grpId="0"/>
      <p:bldP spid="1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三、王安石变法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97790" y="95440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（五）内容：</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9" name="文本框 8"/>
          <p:cNvSpPr txBox="1"/>
          <p:nvPr/>
        </p:nvSpPr>
        <p:spPr>
          <a:xfrm>
            <a:off x="2135505" y="954405"/>
            <a:ext cx="9338310" cy="521970"/>
          </a:xfrm>
          <a:prstGeom prst="rect">
            <a:avLst/>
          </a:prstGeom>
          <a:noFill/>
        </p:spPr>
        <p:txBody>
          <a:bodyPr wrap="square" rtlCol="0">
            <a:spAutoFit/>
          </a:bodyPr>
          <a:lstStyle/>
          <a:p>
            <a:r>
              <a:rPr lang="en-US" altLang="zh-CN" sz="2800">
                <a:latin typeface="华文中宋" panose="02010600040101010101" charset="-122"/>
                <a:ea typeface="华文中宋" panose="02010600040101010101" charset="-122"/>
                <a:cs typeface="华文中宋" panose="02010600040101010101" charset="-122"/>
              </a:rPr>
              <a:t>2</a:t>
            </a:r>
            <a:r>
              <a:rPr lang="zh-CN" altLang="en-US" sz="2800">
                <a:latin typeface="华文中宋" panose="02010600040101010101" charset="-122"/>
                <a:ea typeface="华文中宋" panose="02010600040101010101" charset="-122"/>
                <a:cs typeface="华文中宋" panose="02010600040101010101" charset="-122"/>
              </a:rPr>
              <a:t>、改革军事制度，针对</a:t>
            </a:r>
            <a:r>
              <a:rPr lang="en-US" altLang="zh-CN" sz="2800">
                <a:latin typeface="华文中宋" panose="02010600040101010101" charset="-122"/>
                <a:ea typeface="华文中宋" panose="02010600040101010101" charset="-122"/>
                <a:cs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_____</a:t>
            </a:r>
            <a:r>
              <a:rPr lang="zh-CN" altLang="en-US" sz="2800">
                <a:latin typeface="华文中宋" panose="02010600040101010101" charset="-122"/>
                <a:ea typeface="华文中宋" panose="02010600040101010101" charset="-122"/>
                <a:cs typeface="华文中宋" panose="02010600040101010101" charset="-122"/>
              </a:rPr>
              <a:t>问题，达</a:t>
            </a:r>
            <a:r>
              <a:rPr lang="en-US" altLang="zh-CN" sz="2800">
                <a:latin typeface="华文中宋" panose="02010600040101010101" charset="-122"/>
                <a:ea typeface="华文中宋" panose="02010600040101010101" charset="-122"/>
                <a:cs typeface="华文中宋" panose="02010600040101010101" charset="-122"/>
              </a:rPr>
              <a:t>_____</a:t>
            </a:r>
            <a:r>
              <a:rPr lang="zh-CN" altLang="en-US" sz="2800">
                <a:latin typeface="华文中宋" panose="02010600040101010101" charset="-122"/>
                <a:ea typeface="华文中宋" panose="02010600040101010101" charset="-122"/>
                <a:cs typeface="华文中宋" panose="02010600040101010101" charset="-122"/>
              </a:rPr>
              <a:t>目的。</a:t>
            </a:r>
            <a:r>
              <a:rPr lang="en-US" altLang="zh-CN" sz="2800">
                <a:latin typeface="华文中宋" panose="02010600040101010101" charset="-122"/>
                <a:ea typeface="华文中宋" panose="02010600040101010101" charset="-122"/>
                <a:cs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r>
              <a:rPr lang="en-US" altLang="zh-CN" sz="2800" u="sng">
                <a:latin typeface="华文中宋" panose="02010600040101010101" charset="-122"/>
                <a:ea typeface="华文中宋" panose="02010600040101010101" charset="-122"/>
                <a:cs typeface="华文中宋" panose="02010600040101010101" charset="-122"/>
                <a:sym typeface="+mn-ea"/>
              </a:rPr>
              <a:t>     </a:t>
            </a:r>
            <a:r>
              <a:rPr lang="en-US" altLang="zh-CN" sz="2800" b="1" u="sng">
                <a:latin typeface="华文中宋" panose="02010600040101010101" charset="-122"/>
                <a:ea typeface="华文中宋" panose="02010600040101010101" charset="-122"/>
                <a:cs typeface="华文中宋" panose="02010600040101010101" charset="-122"/>
                <a:sym typeface="+mn-ea"/>
              </a:rPr>
              <a:t>        </a:t>
            </a:r>
            <a:r>
              <a:rPr lang="en-US" altLang="zh-CN"/>
              <a:t> </a:t>
            </a:r>
            <a:r>
              <a:rPr lang="en-US" altLang="zh-CN">
                <a:sym typeface="+mn-ea"/>
              </a:rPr>
              <a:t>   </a:t>
            </a:r>
            <a:r>
              <a:rPr lang="en-US" altLang="zh-CN" u="sng">
                <a:sym typeface="+mn-ea"/>
              </a:rPr>
              <a:t>              </a:t>
            </a:r>
            <a:r>
              <a:rPr lang="en-US" altLang="zh-CN"/>
              <a:t> </a:t>
            </a:r>
            <a:endParaRPr lang="en-US" altLang="zh-CN"/>
          </a:p>
        </p:txBody>
      </p:sp>
      <p:sp>
        <p:nvSpPr>
          <p:cNvPr id="12" name="文本框 11"/>
          <p:cNvSpPr txBox="1"/>
          <p:nvPr/>
        </p:nvSpPr>
        <p:spPr>
          <a:xfrm>
            <a:off x="6024880" y="954405"/>
            <a:ext cx="1110615"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冗兵</a:t>
            </a:r>
            <a:endParaRPr lang="zh-CN" altLang="en-US" sz="2800" b="1">
              <a:solidFill>
                <a:srgbClr val="C00000"/>
              </a:solidFill>
              <a:latin typeface="华文中宋" panose="02010600040101010101" charset="-122"/>
              <a:ea typeface="华文中宋" panose="02010600040101010101" charset="-122"/>
            </a:endParaRPr>
          </a:p>
        </p:txBody>
      </p:sp>
      <p:sp>
        <p:nvSpPr>
          <p:cNvPr id="4" name="文本框 3"/>
          <p:cNvSpPr txBox="1"/>
          <p:nvPr/>
        </p:nvSpPr>
        <p:spPr>
          <a:xfrm>
            <a:off x="8467725" y="954405"/>
            <a:ext cx="1110615"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强兵</a:t>
            </a:r>
            <a:endParaRPr lang="zh-CN" altLang="en-US" sz="2800" b="1">
              <a:solidFill>
                <a:srgbClr val="C00000"/>
              </a:solidFill>
              <a:latin typeface="华文中宋" panose="02010600040101010101" charset="-122"/>
              <a:ea typeface="华文中宋" panose="02010600040101010101" charset="-122"/>
            </a:endParaRPr>
          </a:p>
        </p:txBody>
      </p:sp>
      <p:graphicFrame>
        <p:nvGraphicFramePr>
          <p:cNvPr id="13" name="表格"/>
          <p:cNvGraphicFramePr>
            <a:graphicFrameLocks noGrp="1"/>
          </p:cNvGraphicFramePr>
          <p:nvPr>
            <p:custDataLst>
              <p:tags r:id="rId3"/>
            </p:custDataLst>
          </p:nvPr>
        </p:nvGraphicFramePr>
        <p:xfrm>
          <a:off x="379095" y="1476375"/>
          <a:ext cx="11462385" cy="3876675"/>
        </p:xfrm>
        <a:graphic>
          <a:graphicData uri="http://schemas.openxmlformats.org/drawingml/2006/table">
            <a:tbl>
              <a:tblPr firstRow="1" bandRow="1">
                <a:tableStyleId>{69012ECD-51FC-41F1-AA8D-1B2483CD663E}</a:tableStyleId>
              </a:tblPr>
              <a:tblGrid>
                <a:gridCol w="1541145"/>
                <a:gridCol w="5201920"/>
                <a:gridCol w="4719320"/>
              </a:tblGrid>
              <a:tr h="457200">
                <a:tc>
                  <a:txBody>
                    <a:bodyPr/>
                    <a:lstStyle/>
                    <a:p>
                      <a:pPr marL="0" indent="-342900" algn="ctr"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rPr>
                        <a:t>措施</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42900" algn="ctr"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rPr>
                        <a:t>具体内容</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Gill Sans MT" panose="020B0502020104020203"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42900" algn="ctr"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rPr>
                        <a:t>作用</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Gill Sans MT" panose="020B0502020104020203"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marL="0" indent="-342900" algn="ctr" eaLnBrk="1" fontAlgn="base" latinLnBrk="0" hangingPunct="1">
                        <a:lnSpc>
                          <a:spcPct val="100000"/>
                        </a:lnSpc>
                        <a:spcBef>
                          <a:spcPct val="20000"/>
                        </a:spcBef>
                        <a:spcAft>
                          <a:spcPct val="0"/>
                        </a:spcAft>
                        <a:buNone/>
                      </a:pPr>
                      <a:r>
                        <a:rPr lang="zh-CN" altLang="en-US" sz="2400" b="0" i="0" u="none" strike="noStrike" kern="1200" cap="none" spc="0" baseline="0">
                          <a:solidFill>
                            <a:srgbClr val="C00000"/>
                          </a:solidFill>
                          <a:latin typeface="华文中宋" panose="02010600040101010101" charset="-122"/>
                          <a:ea typeface="华文中宋" panose="02010600040101010101" charset="-122"/>
                          <a:cs typeface="黑体" panose="02010609060101010101" charset="-122"/>
                        </a:rPr>
                        <a:t>省兵之策</a:t>
                      </a:r>
                      <a:endParaRPr lang="zh-CN" altLang="en-US" sz="2400" b="0" i="0" u="none" strike="noStrike" kern="1200" cap="none" spc="0" baseline="0">
                        <a:solidFill>
                          <a:srgbClr val="C00000"/>
                        </a:solidFill>
                        <a:latin typeface="华文中宋" panose="02010600040101010101" charset="-122"/>
                        <a:ea typeface="华文中宋" panose="02010600040101010101" charset="-122"/>
                        <a:cs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42900" algn="ctr" eaLnBrk="1" fontAlgn="base" latinLnBrk="0" hangingPunct="1">
                        <a:lnSpc>
                          <a:spcPct val="100000"/>
                        </a:lnSpc>
                        <a:spcBef>
                          <a:spcPct val="20000"/>
                        </a:spcBef>
                        <a:spcAft>
                          <a:spcPct val="0"/>
                        </a:spcAft>
                        <a:buNone/>
                      </a:pPr>
                      <a:r>
                        <a:rPr lang="zh-CN" altLang="en-US" sz="2400" b="0">
                          <a:latin typeface="华文中宋" panose="02010600040101010101" charset="-122"/>
                          <a:ea typeface="华文中宋" panose="02010600040101010101" charset="-122"/>
                          <a:cs typeface="黑体" panose="02010609060101010101" charset="-122"/>
                          <a:sym typeface="+mn-ea"/>
                        </a:rPr>
                        <a:t>精简军队，缩减编制</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42900" algn="l" eaLnBrk="1" fontAlgn="base" latinLnBrk="0" hangingPunct="1">
                        <a:lnSpc>
                          <a:spcPct val="100000"/>
                        </a:lnSpc>
                        <a:spcBef>
                          <a:spcPct val="20000"/>
                        </a:spcBef>
                        <a:spcAft>
                          <a:spcPct val="0"/>
                        </a:spcAft>
                        <a:buNone/>
                      </a:pPr>
                      <a:r>
                        <a:rPr lang="zh-CN" altLang="en-US" sz="2400" b="0">
                          <a:solidFill>
                            <a:srgbClr val="C00000"/>
                          </a:solidFill>
                          <a:latin typeface="华文中宋" panose="02010600040101010101" charset="-122"/>
                          <a:ea typeface="华文中宋" panose="02010600040101010101" charset="-122"/>
                          <a:sym typeface="+mn-ea"/>
                        </a:rPr>
                        <a:t>节省了军费开支</a:t>
                      </a:r>
                      <a:endParaRPr lang="zh-CN" altLang="en-US" sz="2400" b="0" i="0" u="none" strike="noStrike" kern="1200" cap="none" spc="0" baseline="0">
                        <a:solidFill>
                          <a:srgbClr val="C00000"/>
                        </a:solidFill>
                        <a:latin typeface="华文中宋" panose="02010600040101010101" charset="-122"/>
                        <a:ea typeface="华文中宋" panose="02010600040101010101" charset="-122"/>
                        <a:cs typeface="Gill Sans MT" panose="020B0502020104020203" charset="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2960">
                <a:tc>
                  <a:txBody>
                    <a:bodyPr/>
                    <a:lstStyle/>
                    <a:p>
                      <a:pPr marL="0" indent="0" algn="ctr" defTabSz="685800" rtl="0" eaLnBrk="1" fontAlgn="base" latinLnBrk="0" hangingPunct="1">
                        <a:lnSpc>
                          <a:spcPct val="100000"/>
                        </a:lnSpc>
                        <a:spcBef>
                          <a:spcPct val="0"/>
                        </a:spcBef>
                        <a:spcAft>
                          <a:spcPct val="0"/>
                        </a:spcAft>
                        <a:buNone/>
                      </a:pPr>
                      <a:r>
                        <a:rPr lang="zh-CN" altLang="en-US" sz="2400" b="0" u="none" strike="noStrike" kern="1200" cap="none" spc="0" baseline="0">
                          <a:solidFill>
                            <a:srgbClr val="C00000"/>
                          </a:solidFill>
                          <a:latin typeface="华文中宋" panose="02010600040101010101" charset="-122"/>
                          <a:ea typeface="华文中宋" panose="02010600040101010101" charset="-122"/>
                          <a:cs typeface="+mn-cs"/>
                          <a:sym typeface="华文中宋" panose="02010600040101010101" charset="-122"/>
                        </a:rPr>
                        <a:t>保甲法</a:t>
                      </a:r>
                      <a:endParaRPr lang="zh-CN" altLang="en-US" sz="2400" b="0" u="none" strike="noStrike" kern="1200" cap="none" spc="0" baseline="0">
                        <a:solidFill>
                          <a:srgbClr val="C00000"/>
                        </a:solidFill>
                        <a:latin typeface="华文中宋" panose="02010600040101010101" charset="-122"/>
                        <a:ea typeface="华文中宋" panose="02010600040101010101" charset="-122"/>
                        <a:cs typeface="+mn-cs"/>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cs typeface="华文中宋" panose="02010600040101010101" charset="-122"/>
                          <a:sym typeface="华文中宋" panose="02010600040101010101" charset="-122"/>
                        </a:rPr>
                        <a:t>编定保甲，农民闲时训练，维持治安，战时从军，</a:t>
                      </a:r>
                      <a:r>
                        <a:rPr lang="en-US" altLang="zh-CN" sz="2400" b="0" u="none" strike="noStrike" kern="1200" cap="none" spc="0" baseline="0">
                          <a:solidFill>
                            <a:schemeClr val="tx1"/>
                          </a:solidFill>
                          <a:latin typeface="华文中宋" panose="02010600040101010101" charset="-122"/>
                          <a:ea typeface="华文中宋" panose="02010600040101010101" charset="-122"/>
                          <a:cs typeface="华文中宋" panose="02010600040101010101" charset="-122"/>
                          <a:sym typeface="华文中宋" panose="02010600040101010101" charset="-122"/>
                        </a:rPr>
                        <a:t>“</a:t>
                      </a:r>
                      <a:r>
                        <a:rPr lang="zh-CN" altLang="en-US" sz="2400" b="0">
                          <a:latin typeface="华文中宋" panose="02010600040101010101" charset="-122"/>
                          <a:ea typeface="华文中宋" panose="02010600040101010101" charset="-122"/>
                          <a:cs typeface="华文中宋" panose="02010600040101010101" charset="-122"/>
                          <a:sym typeface="华文中宋" panose="02010600040101010101" charset="-122"/>
                        </a:rPr>
                        <a:t>兵农合一</a:t>
                      </a:r>
                      <a:r>
                        <a:rPr lang="en-US" altLang="zh-CN" sz="2400" b="0" u="none" strike="noStrike" kern="1200" cap="none" spc="0" baseline="0">
                          <a:solidFill>
                            <a:schemeClr val="tx1"/>
                          </a:solidFill>
                          <a:latin typeface="华文中宋" panose="02010600040101010101" charset="-122"/>
                          <a:ea typeface="华文中宋" panose="02010600040101010101" charset="-122"/>
                          <a:cs typeface="华文中宋" panose="02010600040101010101" charset="-122"/>
                          <a:sym typeface="华文中宋" panose="02010600040101010101" charset="-122"/>
                        </a:rPr>
                        <a:t>”</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华文中宋" panose="02010600040101010101" charset="-122"/>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eaLnBrk="1" fontAlgn="base" latinLnBrk="0" hangingPunct="1">
                        <a:lnSpc>
                          <a:spcPct val="100000"/>
                        </a:lnSpc>
                        <a:spcBef>
                          <a:spcPct val="20000"/>
                        </a:spcBef>
                        <a:spcAft>
                          <a:spcPct val="0"/>
                        </a:spcAft>
                        <a:buNone/>
                      </a:pPr>
                      <a:r>
                        <a:rPr lang="zh-CN" altLang="en-US" sz="2400" b="0" u="none" strike="noStrike" kern="1200" cap="none" spc="0" baseline="0">
                          <a:solidFill>
                            <a:srgbClr val="C00000"/>
                          </a:solidFill>
                          <a:latin typeface="华文中宋" panose="02010600040101010101" charset="-122"/>
                          <a:ea typeface="华文中宋" panose="02010600040101010101" charset="-122"/>
                          <a:sym typeface="华文中宋" panose="02010600040101010101" charset="-122"/>
                        </a:rPr>
                        <a:t>加强了对人民的控制，减少政府军费开支</a:t>
                      </a:r>
                      <a:endParaRPr lang="zh-CN" altLang="en-US" sz="2400" b="0" i="0" u="none" strike="noStrike" kern="1200" cap="none" spc="0" baseline="0">
                        <a:solidFill>
                          <a:srgbClr val="C00000"/>
                        </a:solidFill>
                        <a:latin typeface="华文中宋" panose="02010600040101010101" charset="-122"/>
                        <a:ea typeface="华文中宋" panose="02010600040101010101" charset="-122"/>
                        <a:cs typeface="Gill Sans MT" panose="020B0502020104020203" charset="0"/>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395">
                <a:tc>
                  <a:txBody>
                    <a:bodyPr/>
                    <a:lstStyle/>
                    <a:p>
                      <a:pPr marL="0" indent="0" algn="ctr" defTabSz="685800" rtl="0" eaLnBrk="1" fontAlgn="base" latinLnBrk="0" hangingPunct="1">
                        <a:lnSpc>
                          <a:spcPct val="100000"/>
                        </a:lnSpc>
                        <a:spcBef>
                          <a:spcPct val="0"/>
                        </a:spcBef>
                        <a:spcAft>
                          <a:spcPct val="0"/>
                        </a:spcAft>
                        <a:buNone/>
                      </a:pPr>
                      <a:r>
                        <a:rPr lang="zh-CN" altLang="en-US" sz="2400" b="0" u="none" strike="noStrike" kern="1200" cap="none" spc="0" baseline="0">
                          <a:solidFill>
                            <a:srgbClr val="C00000"/>
                          </a:solidFill>
                          <a:latin typeface="华文中宋" panose="02010600040101010101" charset="-122"/>
                          <a:ea typeface="华文中宋" panose="02010600040101010101" charset="-122"/>
                          <a:cs typeface="+mn-cs"/>
                          <a:sym typeface="华文中宋" panose="02010600040101010101" charset="-122"/>
                        </a:rPr>
                        <a:t>保马法</a:t>
                      </a:r>
                      <a:endParaRPr lang="zh-CN" altLang="en-US" sz="2400" b="0" u="none" strike="noStrike" kern="1200" cap="none" spc="0" baseline="0">
                        <a:solidFill>
                          <a:srgbClr val="C00000"/>
                        </a:solidFill>
                        <a:latin typeface="华文中宋" panose="02010600040101010101" charset="-122"/>
                        <a:ea typeface="华文中宋" panose="02010600040101010101" charset="-122"/>
                        <a:cs typeface="+mn-cs"/>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sym typeface="华文中宋" panose="02010600040101010101" charset="-122"/>
                        </a:rPr>
                        <a:t>百姓养马，可减赋税，马死赔偿</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Gill Sans MT" panose="020B0502020104020203" charset="0"/>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eaLnBrk="1" fontAlgn="base" latinLnBrk="0" hangingPunct="1">
                        <a:lnSpc>
                          <a:spcPct val="100000"/>
                        </a:lnSpc>
                        <a:spcBef>
                          <a:spcPct val="20000"/>
                        </a:spcBef>
                        <a:spcAft>
                          <a:spcPct val="0"/>
                        </a:spcAft>
                        <a:buNone/>
                      </a:pPr>
                      <a:r>
                        <a:rPr lang="zh-CN" altLang="en-US" sz="2400" b="0" u="none" strike="noStrike" kern="1200" cap="none" spc="0" baseline="0">
                          <a:solidFill>
                            <a:srgbClr val="C00000"/>
                          </a:solidFill>
                          <a:latin typeface="华文中宋" panose="02010600040101010101" charset="-122"/>
                          <a:ea typeface="华文中宋" panose="02010600040101010101" charset="-122"/>
                          <a:sym typeface="华文中宋" panose="02010600040101010101" charset="-122"/>
                        </a:rPr>
                        <a:t>节约政府开支，降低马匹死亡率</a:t>
                      </a:r>
                      <a:endParaRPr lang="zh-CN" altLang="en-US" sz="2400" b="0" i="0" u="none" strike="noStrike" kern="1200" cap="none" spc="0" baseline="0">
                        <a:solidFill>
                          <a:srgbClr val="C00000"/>
                        </a:solidFill>
                        <a:latin typeface="华文中宋" panose="02010600040101010101" charset="-122"/>
                        <a:ea typeface="华文中宋" panose="02010600040101010101" charset="-122"/>
                        <a:cs typeface="Gill Sans MT" panose="020B0502020104020203" charset="0"/>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60">
                <a:tc>
                  <a:txBody>
                    <a:bodyPr/>
                    <a:lstStyle/>
                    <a:p>
                      <a:pPr marL="0" indent="0" algn="ctr" defTabSz="685800" rtl="0" eaLnBrk="1" fontAlgn="base" latinLnBrk="0" hangingPunct="1">
                        <a:lnSpc>
                          <a:spcPct val="100000"/>
                        </a:lnSpc>
                        <a:spcBef>
                          <a:spcPct val="0"/>
                        </a:spcBef>
                        <a:spcAft>
                          <a:spcPct val="0"/>
                        </a:spcAft>
                        <a:buNone/>
                      </a:pPr>
                      <a:r>
                        <a:rPr lang="zh-CN" altLang="en-US" sz="2400" b="0" u="none" strike="noStrike" kern="1200" cap="none" spc="0" baseline="0">
                          <a:solidFill>
                            <a:srgbClr val="C00000"/>
                          </a:solidFill>
                          <a:latin typeface="华文中宋" panose="02010600040101010101" charset="-122"/>
                          <a:ea typeface="华文中宋" panose="02010600040101010101" charset="-122"/>
                          <a:cs typeface="+mn-cs"/>
                          <a:sym typeface="华文中宋" panose="02010600040101010101" charset="-122"/>
                        </a:rPr>
                        <a:t>将兵法</a:t>
                      </a:r>
                      <a:endParaRPr lang="zh-CN" altLang="en-US" sz="2400" b="0" u="none" strike="noStrike" kern="1200" cap="none" spc="0" baseline="0">
                        <a:solidFill>
                          <a:srgbClr val="C00000"/>
                        </a:solidFill>
                        <a:latin typeface="华文中宋" panose="02010600040101010101" charset="-122"/>
                        <a:ea typeface="华文中宋" panose="02010600040101010101" charset="-122"/>
                        <a:cs typeface="+mn-cs"/>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cs typeface="华文中宋" panose="02010600040101010101" charset="-122"/>
                          <a:sym typeface="华文中宋" panose="02010600040101010101" charset="-122"/>
                        </a:rPr>
                        <a:t>以“将”为军队编制单位，设正将一名，专管训练</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华文中宋" panose="02010600040101010101" charset="-122"/>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eaLnBrk="1" fontAlgn="base" latinLnBrk="0" hangingPunct="1">
                        <a:lnSpc>
                          <a:spcPct val="100000"/>
                        </a:lnSpc>
                        <a:spcBef>
                          <a:spcPct val="20000"/>
                        </a:spcBef>
                        <a:spcAft>
                          <a:spcPct val="0"/>
                        </a:spcAft>
                        <a:buNone/>
                      </a:pPr>
                      <a:r>
                        <a:rPr lang="zh-CN" altLang="en-US" sz="2400" b="0" u="none" strike="noStrike" kern="1200" cap="none" spc="0" baseline="0">
                          <a:solidFill>
                            <a:srgbClr val="C00000"/>
                          </a:solidFill>
                          <a:latin typeface="华文中宋" panose="02010600040101010101" charset="-122"/>
                          <a:ea typeface="华文中宋" panose="02010600040101010101" charset="-122"/>
                          <a:sym typeface="华文中宋" panose="02010600040101010101" charset="-122"/>
                        </a:rPr>
                        <a:t>改变了更戍法中兵将脱节的局面，提高了军队战斗力</a:t>
                      </a:r>
                      <a:endParaRPr lang="zh-CN" altLang="en-US" sz="2400" b="0" i="0" u="none" strike="noStrike" kern="1200" cap="none" spc="0" baseline="0">
                        <a:solidFill>
                          <a:srgbClr val="C00000"/>
                        </a:solidFill>
                        <a:latin typeface="华文中宋" panose="02010600040101010101" charset="-122"/>
                        <a:ea typeface="华文中宋" panose="02010600040101010101" charset="-122"/>
                        <a:cs typeface="Gill Sans MT" panose="020B0502020104020203" charset="0"/>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60">
                <a:tc>
                  <a:txBody>
                    <a:bodyPr/>
                    <a:lstStyle/>
                    <a:p>
                      <a:pPr marL="0" indent="0" algn="ctr" defTabSz="685800" rtl="0" eaLnBrk="1" fontAlgn="base" latinLnBrk="0" hangingPunct="1">
                        <a:lnSpc>
                          <a:spcPct val="100000"/>
                        </a:lnSpc>
                        <a:spcBef>
                          <a:spcPct val="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cs typeface="+mn-cs"/>
                          <a:sym typeface="华文中宋" panose="02010600040101010101" charset="-122"/>
                        </a:rPr>
                        <a:t>设军器监</a:t>
                      </a:r>
                      <a:endParaRPr lang="zh-CN" altLang="en-US" sz="2400" b="0" u="none" strike="noStrike" kern="1200" cap="none" spc="0" baseline="0">
                        <a:solidFill>
                          <a:schemeClr val="tx1"/>
                        </a:solidFill>
                        <a:latin typeface="华文中宋" panose="02010600040101010101" charset="-122"/>
                        <a:ea typeface="华文中宋" panose="02010600040101010101" charset="-122"/>
                        <a:cs typeface="+mn-cs"/>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sym typeface="华文中宋" panose="02010600040101010101" charset="-122"/>
                        </a:rPr>
                        <a:t>监督兵器制造，严格管理，提高武器质量</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Gill Sans MT" panose="020B0502020104020203" charset="0"/>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eaLnBrk="1" fontAlgn="base" latinLnBrk="0" hangingPunct="1">
                        <a:lnSpc>
                          <a:spcPct val="100000"/>
                        </a:lnSpc>
                        <a:spcBef>
                          <a:spcPct val="20000"/>
                        </a:spcBef>
                        <a:spcAft>
                          <a:spcPct val="0"/>
                        </a:spcAft>
                        <a:buNone/>
                      </a:pPr>
                      <a:r>
                        <a:rPr lang="zh-CN" altLang="en-US" sz="2400" b="0" u="none" strike="noStrike" kern="1200" cap="none" spc="0" baseline="0">
                          <a:solidFill>
                            <a:srgbClr val="C00000"/>
                          </a:solidFill>
                          <a:latin typeface="华文中宋" panose="02010600040101010101" charset="-122"/>
                          <a:ea typeface="华文中宋" panose="02010600040101010101" charset="-122"/>
                          <a:sym typeface="华文中宋" panose="02010600040101010101" charset="-122"/>
                        </a:rPr>
                        <a:t>提高了武器数量和质量</a:t>
                      </a:r>
                      <a:endParaRPr lang="zh-CN" altLang="en-US" sz="2400" b="0" i="0" u="none" strike="noStrike" kern="1200" cap="none" spc="0" baseline="0">
                        <a:solidFill>
                          <a:srgbClr val="C00000"/>
                        </a:solidFill>
                        <a:latin typeface="华文中宋" panose="02010600040101010101" charset="-122"/>
                        <a:ea typeface="华文中宋" panose="02010600040101010101" charset="-122"/>
                        <a:cs typeface="Gill Sans MT" panose="020B0502020104020203" charset="0"/>
                        <a:sym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4" grpId="0"/>
      <p:bldP spid="4"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三、王安石变法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97790" y="95440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（五）内容：</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9" name="文本框 8"/>
          <p:cNvSpPr txBox="1"/>
          <p:nvPr/>
        </p:nvSpPr>
        <p:spPr>
          <a:xfrm>
            <a:off x="2148205" y="954405"/>
            <a:ext cx="6792595" cy="521970"/>
          </a:xfrm>
          <a:prstGeom prst="rect">
            <a:avLst/>
          </a:prstGeom>
          <a:noFill/>
        </p:spPr>
        <p:txBody>
          <a:bodyPr wrap="square" rtlCol="0">
            <a:spAutoFit/>
          </a:bodyPr>
          <a:lstStyle/>
          <a:p>
            <a:r>
              <a:rPr lang="en-US" altLang="zh-CN" sz="2800">
                <a:latin typeface="华文中宋" panose="02010600040101010101" charset="-122"/>
                <a:ea typeface="华文中宋" panose="02010600040101010101" charset="-122"/>
                <a:cs typeface="华文中宋" panose="02010600040101010101" charset="-122"/>
              </a:rPr>
              <a:t>3</a:t>
            </a:r>
            <a:r>
              <a:rPr lang="zh-CN" altLang="en-US" sz="2800">
                <a:latin typeface="华文中宋" panose="02010600040101010101" charset="-122"/>
                <a:ea typeface="华文中宋" panose="02010600040101010101" charset="-122"/>
                <a:cs typeface="华文中宋" panose="02010600040101010101" charset="-122"/>
              </a:rPr>
              <a:t>、改革官僚机构，针对</a:t>
            </a:r>
            <a:r>
              <a:rPr lang="en-US" altLang="zh-CN" sz="2800">
                <a:latin typeface="华文中宋" panose="02010600040101010101" charset="-122"/>
                <a:ea typeface="华文中宋" panose="02010600040101010101" charset="-122"/>
                <a:cs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_____</a:t>
            </a:r>
            <a:r>
              <a:rPr lang="zh-CN" altLang="en-US" sz="2800">
                <a:latin typeface="华文中宋" panose="02010600040101010101" charset="-122"/>
                <a:ea typeface="华文中宋" panose="02010600040101010101" charset="-122"/>
                <a:cs typeface="华文中宋" panose="02010600040101010101" charset="-122"/>
              </a:rPr>
              <a:t>问题。</a:t>
            </a:r>
            <a:r>
              <a:rPr lang="en-US" altLang="zh-CN" sz="2800" u="sng">
                <a:latin typeface="华文中宋" panose="02010600040101010101" charset="-122"/>
                <a:ea typeface="华文中宋" panose="02010600040101010101" charset="-122"/>
                <a:cs typeface="华文中宋" panose="02010600040101010101" charset="-122"/>
                <a:sym typeface="+mn-ea"/>
              </a:rPr>
              <a:t>         </a:t>
            </a:r>
            <a:r>
              <a:rPr lang="en-US" altLang="zh-CN"/>
              <a:t> </a:t>
            </a:r>
            <a:r>
              <a:rPr lang="en-US" altLang="zh-CN">
                <a:sym typeface="+mn-ea"/>
              </a:rPr>
              <a:t>   </a:t>
            </a:r>
            <a:r>
              <a:rPr lang="en-US" altLang="zh-CN" u="sng">
                <a:sym typeface="+mn-ea"/>
              </a:rPr>
              <a:t>              </a:t>
            </a:r>
            <a:r>
              <a:rPr lang="en-US" altLang="zh-CN"/>
              <a:t> </a:t>
            </a:r>
            <a:endParaRPr lang="en-US" altLang="zh-CN"/>
          </a:p>
        </p:txBody>
      </p:sp>
      <p:sp>
        <p:nvSpPr>
          <p:cNvPr id="12" name="文本框 11"/>
          <p:cNvSpPr txBox="1"/>
          <p:nvPr/>
        </p:nvSpPr>
        <p:spPr>
          <a:xfrm>
            <a:off x="6013450" y="954405"/>
            <a:ext cx="1110615"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冗官</a:t>
            </a:r>
            <a:endParaRPr lang="zh-CN" altLang="en-US" sz="2800" b="1">
              <a:solidFill>
                <a:srgbClr val="C00000"/>
              </a:solidFill>
              <a:latin typeface="华文中宋" panose="02010600040101010101" charset="-122"/>
              <a:ea typeface="华文中宋" panose="02010600040101010101" charset="-122"/>
            </a:endParaRPr>
          </a:p>
        </p:txBody>
      </p:sp>
      <p:graphicFrame>
        <p:nvGraphicFramePr>
          <p:cNvPr id="313" name="表格"/>
          <p:cNvGraphicFramePr>
            <a:graphicFrameLocks noGrp="1"/>
          </p:cNvGraphicFramePr>
          <p:nvPr>
            <p:custDataLst>
              <p:tags r:id="rId3"/>
            </p:custDataLst>
          </p:nvPr>
        </p:nvGraphicFramePr>
        <p:xfrm>
          <a:off x="379095" y="1476375"/>
          <a:ext cx="11409680" cy="3164840"/>
        </p:xfrm>
        <a:graphic>
          <a:graphicData uri="http://schemas.openxmlformats.org/drawingml/2006/table">
            <a:tbl>
              <a:tblPr firstRow="1" bandRow="1">
                <a:tableStyleId>{69012ECD-51FC-41F1-AA8D-1B2483CD663E}</a:tableStyleId>
              </a:tblPr>
              <a:tblGrid>
                <a:gridCol w="1043305"/>
                <a:gridCol w="6765925"/>
                <a:gridCol w="3600450"/>
              </a:tblGrid>
              <a:tr h="457200">
                <a:tc>
                  <a:txBody>
                    <a:bodyPr/>
                    <a:lstStyle/>
                    <a:p>
                      <a:pPr marL="0" indent="-342900" algn="ctr"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rPr>
                        <a:t>措施</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42900" algn="ctr"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rPr>
                        <a:t>具体内容</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Gill Sans MT" panose="020B0502020104020203"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42900" algn="ctr" eaLnBrk="1" fontAlgn="base" latinLnBrk="0" hangingPunct="1">
                        <a:lnSpc>
                          <a:spcPct val="100000"/>
                        </a:lnSpc>
                        <a:spcBef>
                          <a:spcPct val="20000"/>
                        </a:spcBef>
                        <a:spcAft>
                          <a:spcPct val="0"/>
                        </a:spcAft>
                        <a:buNone/>
                      </a:pPr>
                      <a:r>
                        <a:rPr lang="zh-CN" altLang="en-US" sz="2400" b="0" u="none" strike="noStrike" kern="1200" cap="none" spc="0" baseline="0">
                          <a:solidFill>
                            <a:schemeClr val="tx1"/>
                          </a:solidFill>
                          <a:latin typeface="华文中宋" panose="02010600040101010101" charset="-122"/>
                          <a:ea typeface="华文中宋" panose="02010600040101010101" charset="-122"/>
                        </a:rPr>
                        <a:t>作用</a:t>
                      </a:r>
                      <a:endParaRPr lang="zh-CN" altLang="en-US" sz="2400" b="0" i="0" u="none" strike="noStrike" kern="1200" cap="none" spc="0" baseline="0">
                        <a:solidFill>
                          <a:schemeClr val="tx1"/>
                        </a:solidFill>
                        <a:latin typeface="华文中宋" panose="02010600040101010101" charset="-122"/>
                        <a:ea typeface="华文中宋" panose="02010600040101010101" charset="-122"/>
                        <a:cs typeface="Gill Sans MT" panose="020B0502020104020203"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8030">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lang="zh-CN" altLang="zh-CN" sz="2400" b="0" u="none" strike="noStrike" kern="1200" cap="none" spc="0" baseline="0">
                          <a:solidFill>
                            <a:srgbClr val="C00000"/>
                          </a:solidFill>
                          <a:latin typeface="华文中宋" panose="02010600040101010101" charset="-122"/>
                          <a:ea typeface="华文中宋" panose="02010600040101010101" charset="-122"/>
                          <a:cs typeface="+mn-cs"/>
                        </a:rPr>
                        <a:t>改革</a:t>
                      </a:r>
                      <a:endParaRPr lang="en-US" altLang="zh-CN" sz="2400" b="0" u="none" strike="noStrike" kern="1200" cap="none" spc="0" baseline="0">
                        <a:solidFill>
                          <a:srgbClr val="C00000"/>
                        </a:solidFill>
                        <a:latin typeface="华文中宋" panose="02010600040101010101" charset="-122"/>
                        <a:ea typeface="华文中宋" panose="02010600040101010101" charset="-122"/>
                        <a:cs typeface="+mn-cs"/>
                      </a:endParaRPr>
                    </a:p>
                    <a:p>
                      <a:pPr marL="0" marR="0" lvl="0" indent="0" algn="ctr" defTabSz="685800" rtl="0" eaLnBrk="1" fontAlgn="base" latinLnBrk="0" hangingPunct="1">
                        <a:lnSpc>
                          <a:spcPct val="100000"/>
                        </a:lnSpc>
                        <a:spcBef>
                          <a:spcPct val="0"/>
                        </a:spcBef>
                        <a:spcAft>
                          <a:spcPct val="0"/>
                        </a:spcAft>
                        <a:buClrTx/>
                        <a:buSzTx/>
                        <a:buFontTx/>
                        <a:buNone/>
                      </a:pPr>
                      <a:r>
                        <a:rPr lang="zh-CN" altLang="zh-CN" sz="2400" b="0" u="none" strike="noStrike" kern="1200" cap="none" spc="0" baseline="0">
                          <a:solidFill>
                            <a:srgbClr val="C00000"/>
                          </a:solidFill>
                          <a:latin typeface="华文中宋" panose="02010600040101010101" charset="-122"/>
                          <a:ea typeface="华文中宋" panose="02010600040101010101" charset="-122"/>
                          <a:cs typeface="+mn-cs"/>
                        </a:rPr>
                        <a:t>科举</a:t>
                      </a:r>
                      <a:endParaRPr lang="zh-CN" altLang="zh-CN" sz="2400" b="0" u="none" strike="noStrike" kern="1200" cap="none" spc="0" baseline="0">
                        <a:solidFill>
                          <a:srgbClr val="C00000"/>
                        </a:solidFill>
                        <a:latin typeface="华文中宋" panose="02010600040101010101" charset="-122"/>
                        <a:ea typeface="华文中宋" panose="02010600040101010101" charset="-122"/>
                        <a:cs typeface="+mn-cs"/>
                      </a:endParaRPr>
                    </a:p>
                  </a:txBody>
                  <a:tcPr marL="67502" marR="67502"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0">
                          <a:solidFill>
                            <a:schemeClr val="tx1"/>
                          </a:solidFill>
                          <a:latin typeface="华文中宋" panose="02010600040101010101" charset="-122"/>
                          <a:ea typeface="华文中宋" panose="02010600040101010101" charset="-122"/>
                        </a:rPr>
                        <a:t>专考经义和时务策；设明法科，取消明经诸科</a:t>
                      </a:r>
                      <a:endParaRPr lang="zh-CN" altLang="en-US" sz="2400" b="0">
                        <a:solidFill>
                          <a:schemeClr val="tx1"/>
                        </a:solidFill>
                        <a:latin typeface="华文中宋" panose="02010600040101010101" charset="-122"/>
                        <a:ea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0">
                          <a:solidFill>
                            <a:srgbClr val="C00000"/>
                          </a:solidFill>
                          <a:latin typeface="华文中宋" panose="02010600040101010101" charset="-122"/>
                          <a:ea typeface="华文中宋" panose="02010600040101010101" charset="-122"/>
                        </a:rPr>
                        <a:t>注重实际能力</a:t>
                      </a:r>
                      <a:endParaRPr lang="zh-CN" altLang="en-US" sz="2400" b="0">
                        <a:solidFill>
                          <a:srgbClr val="C00000"/>
                        </a:solidFill>
                        <a:latin typeface="华文中宋" panose="02010600040101010101" charset="-122"/>
                        <a:ea typeface="华文中宋" panose="0201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0925">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lang="zh-CN" altLang="zh-CN" sz="2400" b="0" u="none" strike="noStrike" kern="1200" cap="none" spc="0" baseline="0">
                          <a:solidFill>
                            <a:srgbClr val="C00000"/>
                          </a:solidFill>
                          <a:latin typeface="华文中宋" panose="02010600040101010101" charset="-122"/>
                          <a:ea typeface="华文中宋" panose="02010600040101010101" charset="-122"/>
                          <a:cs typeface="+mn-cs"/>
                        </a:rPr>
                        <a:t>整顿</a:t>
                      </a:r>
                      <a:endParaRPr lang="en-US" altLang="zh-CN" sz="2400" b="0" u="none" strike="noStrike" kern="1200" cap="none" spc="0" baseline="0">
                        <a:solidFill>
                          <a:srgbClr val="C00000"/>
                        </a:solidFill>
                        <a:latin typeface="华文中宋" panose="02010600040101010101" charset="-122"/>
                        <a:ea typeface="华文中宋" panose="02010600040101010101" charset="-122"/>
                        <a:cs typeface="+mn-cs"/>
                      </a:endParaRPr>
                    </a:p>
                    <a:p>
                      <a:pPr marL="0" marR="0" lvl="0" indent="0" algn="ctr" defTabSz="685800" rtl="0" eaLnBrk="1" fontAlgn="base" latinLnBrk="0" hangingPunct="1">
                        <a:lnSpc>
                          <a:spcPct val="100000"/>
                        </a:lnSpc>
                        <a:spcBef>
                          <a:spcPct val="0"/>
                        </a:spcBef>
                        <a:spcAft>
                          <a:spcPct val="0"/>
                        </a:spcAft>
                        <a:buClrTx/>
                        <a:buSzTx/>
                        <a:buFontTx/>
                        <a:buNone/>
                      </a:pPr>
                      <a:r>
                        <a:rPr lang="zh-CN" altLang="zh-CN" sz="2400" b="0" u="none" strike="noStrike" kern="1200" cap="none" spc="0" baseline="0">
                          <a:solidFill>
                            <a:srgbClr val="C00000"/>
                          </a:solidFill>
                          <a:latin typeface="华文中宋" panose="02010600040101010101" charset="-122"/>
                          <a:ea typeface="华文中宋" panose="02010600040101010101" charset="-122"/>
                          <a:cs typeface="+mn-cs"/>
                        </a:rPr>
                        <a:t>太学</a:t>
                      </a:r>
                      <a:endParaRPr lang="zh-CN" altLang="zh-CN" sz="2400" b="0" u="none" strike="noStrike" kern="1200" cap="none" spc="0" baseline="0">
                        <a:solidFill>
                          <a:srgbClr val="C00000"/>
                        </a:solidFill>
                        <a:latin typeface="华文中宋" panose="02010600040101010101" charset="-122"/>
                        <a:ea typeface="华文中宋" panose="02010600040101010101" charset="-122"/>
                        <a:cs typeface="+mn-cs"/>
                      </a:endParaRPr>
                    </a:p>
                  </a:txBody>
                  <a:tcPr marL="67502" marR="67502"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Arial" panose="020B0604020202020204"/>
                          <a:sym typeface="Arial" panose="020B0604020202020204" pitchFamily="34" charset="0"/>
                        </a:rPr>
                        <a:t>重新编纂教科书；设置专门</a:t>
                      </a:r>
                      <a:r>
                        <a:rPr kumimoji="0" lang="zh-CN" altLang="zh-CN" sz="2400" b="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Arial" panose="020B0604020202020204"/>
                          <a:sym typeface="Arial" panose="020B0604020202020204" pitchFamily="34" charset="0"/>
                        </a:rPr>
                        <a:t>学校</a:t>
                      </a:r>
                      <a:r>
                        <a:rPr kumimoji="0" lang="zh-CN" altLang="en-US" sz="2400" b="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Arial" panose="020B0604020202020204"/>
                          <a:sym typeface="Arial" panose="020B0604020202020204" pitchFamily="34" charset="0"/>
                        </a:rPr>
                        <a:t>（律学、医学、武学）</a:t>
                      </a:r>
                      <a:endParaRPr kumimoji="0" lang="zh-CN" altLang="en-US" sz="2400" b="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Arial" panose="020B0604020202020204"/>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0">
                          <a:solidFill>
                            <a:srgbClr val="C00000"/>
                          </a:solidFill>
                          <a:latin typeface="华文中宋" panose="02010600040101010101" charset="-122"/>
                          <a:ea typeface="华文中宋" panose="02010600040101010101" charset="-122"/>
                          <a:sym typeface="Arial" panose="020B0604020202020204" pitchFamily="34" charset="0"/>
                        </a:rPr>
                        <a:t>培养专门人才</a:t>
                      </a:r>
                      <a:endParaRPr lang="zh-CN" altLang="en-US" sz="2400" b="0">
                        <a:solidFill>
                          <a:srgbClr val="C00000"/>
                        </a:solidFill>
                        <a:latin typeface="华文中宋" panose="02010600040101010101" charset="-122"/>
                        <a:ea typeface="华文中宋" panose="02010600040101010101" charset="-122"/>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5345">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Tx/>
                        <a:defRPr>
                          <a:solidFill>
                            <a:srgbClr val="000000"/>
                          </a:solidFill>
                          <a:latin typeface="Arial" panose="020B060402020202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lang="zh-CN" altLang="zh-CN" sz="2400" b="0" u="none" strike="noStrike" kern="1200" cap="none" spc="0" baseline="0">
                          <a:solidFill>
                            <a:srgbClr val="C00000"/>
                          </a:solidFill>
                          <a:latin typeface="华文中宋" panose="02010600040101010101" charset="-122"/>
                          <a:ea typeface="华文中宋" panose="02010600040101010101" charset="-122"/>
                          <a:cs typeface="+mn-cs"/>
                        </a:rPr>
                        <a:t>惟才</a:t>
                      </a:r>
                      <a:endParaRPr lang="en-US" altLang="zh-CN" sz="2400" b="0" u="none" strike="noStrike" kern="1200" cap="none" spc="0" baseline="0">
                        <a:solidFill>
                          <a:srgbClr val="C00000"/>
                        </a:solidFill>
                        <a:latin typeface="华文中宋" panose="02010600040101010101" charset="-122"/>
                        <a:ea typeface="华文中宋" panose="02010600040101010101" charset="-122"/>
                        <a:cs typeface="+mn-cs"/>
                      </a:endParaRPr>
                    </a:p>
                    <a:p>
                      <a:pPr marL="0" marR="0" lvl="0" indent="0" algn="ctr" defTabSz="685800" rtl="0" eaLnBrk="1" fontAlgn="base" latinLnBrk="0" hangingPunct="1">
                        <a:lnSpc>
                          <a:spcPct val="100000"/>
                        </a:lnSpc>
                        <a:spcBef>
                          <a:spcPct val="0"/>
                        </a:spcBef>
                        <a:spcAft>
                          <a:spcPct val="0"/>
                        </a:spcAft>
                        <a:buClrTx/>
                        <a:buSzTx/>
                        <a:buFontTx/>
                        <a:buNone/>
                      </a:pPr>
                      <a:r>
                        <a:rPr lang="zh-CN" altLang="zh-CN" sz="2400" b="0" u="none" strike="noStrike" kern="1200" cap="none" spc="0" baseline="0">
                          <a:solidFill>
                            <a:srgbClr val="C00000"/>
                          </a:solidFill>
                          <a:latin typeface="华文中宋" panose="02010600040101010101" charset="-122"/>
                          <a:ea typeface="华文中宋" panose="02010600040101010101" charset="-122"/>
                          <a:cs typeface="+mn-cs"/>
                        </a:rPr>
                        <a:t>用</a:t>
                      </a:r>
                      <a:r>
                        <a:rPr lang="zh-CN" altLang="en-US" sz="2400" b="0" u="none" strike="noStrike" kern="1200" cap="none" spc="0" baseline="0">
                          <a:solidFill>
                            <a:srgbClr val="C00000"/>
                          </a:solidFill>
                          <a:latin typeface="华文中宋" panose="02010600040101010101" charset="-122"/>
                          <a:ea typeface="华文中宋" panose="02010600040101010101" charset="-122"/>
                          <a:cs typeface="+mn-cs"/>
                        </a:rPr>
                        <a:t>人</a:t>
                      </a:r>
                      <a:endParaRPr lang="zh-CN" altLang="en-US" sz="2400" b="0" u="none" strike="noStrike" kern="1200" cap="none" spc="0" baseline="0">
                        <a:solidFill>
                          <a:srgbClr val="C00000"/>
                        </a:solidFill>
                        <a:latin typeface="华文中宋" panose="02010600040101010101" charset="-122"/>
                        <a:ea typeface="华文中宋" panose="02010600040101010101" charset="-122"/>
                        <a:cs typeface="+mn-cs"/>
                      </a:endParaRPr>
                    </a:p>
                  </a:txBody>
                  <a:tcPr marL="67502" marR="67502"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重用有志于改革的官吏，</a:t>
                      </a:r>
                      <a:r>
                        <a:rPr lang="zh-CN" altLang="en-US" sz="2400" b="0">
                          <a:solidFill>
                            <a:srgbClr val="C00000"/>
                          </a:solidFill>
                          <a:latin typeface="华文中宋" panose="02010600040101010101" charset="-122"/>
                          <a:ea typeface="华文中宋" panose="02010600040101010101" charset="-122"/>
                          <a:cs typeface="华文中宋" panose="02010600040101010101" charset="-122"/>
                          <a:sym typeface="+mn-ea"/>
                        </a:rPr>
                        <a:t>批判</a:t>
                      </a:r>
                      <a:r>
                        <a:rPr lang="en-US" altLang="zh-CN" sz="2400" b="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400" b="0">
                          <a:solidFill>
                            <a:srgbClr val="C00000"/>
                          </a:solidFill>
                          <a:latin typeface="华文中宋" panose="02010600040101010101" charset="-122"/>
                          <a:ea typeface="华文中宋" panose="02010600040101010101" charset="-122"/>
                          <a:cs typeface="华文中宋" panose="02010600040101010101" charset="-122"/>
                          <a:sym typeface="+mn-ea"/>
                        </a:rPr>
                        <a:t>恩荫</a:t>
                      </a:r>
                      <a:r>
                        <a:rPr lang="en-US" altLang="zh-CN" sz="2400" b="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400" b="0">
                          <a:solidFill>
                            <a:srgbClr val="C00000"/>
                          </a:solidFill>
                          <a:latin typeface="华文中宋" panose="02010600040101010101" charset="-122"/>
                          <a:ea typeface="华文中宋" panose="02010600040101010101" charset="-122"/>
                          <a:cs typeface="华文中宋" panose="02010600040101010101" charset="-122"/>
                          <a:sym typeface="+mn-ea"/>
                        </a:rPr>
                        <a:t>制度，裁汰冗员</a:t>
                      </a:r>
                      <a:r>
                        <a:rPr lang="zh-CN" altLang="en-US" sz="2400" b="0">
                          <a:latin typeface="华文中宋" panose="02010600040101010101" charset="-122"/>
                          <a:ea typeface="华文中宋" panose="02010600040101010101" charset="-122"/>
                          <a:cs typeface="华文中宋" panose="02010600040101010101" charset="-122"/>
                          <a:sym typeface="+mn-ea"/>
                        </a:rPr>
                        <a:t>，选拔人才贯彻择优录取的原则</a:t>
                      </a:r>
                      <a:endParaRPr lang="zh-CN" altLang="en-US" sz="2400" b="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400" b="0">
                          <a:solidFill>
                            <a:srgbClr val="C00000"/>
                          </a:solidFill>
                          <a:latin typeface="华文中宋" panose="02010600040101010101" charset="-122"/>
                          <a:ea typeface="华文中宋" panose="02010600040101010101" charset="-122"/>
                          <a:sym typeface="Arial" panose="020B0604020202020204" pitchFamily="34" charset="0"/>
                        </a:rPr>
                        <a:t>选拔真正有用的人才，</a:t>
                      </a:r>
                      <a:r>
                        <a:rPr lang="zh-CN" altLang="en-US" sz="2400" b="0" dirty="0">
                          <a:solidFill>
                            <a:srgbClr val="C00000"/>
                          </a:solidFill>
                          <a:latin typeface="华文中宋" panose="02010600040101010101" charset="-122"/>
                          <a:ea typeface="华文中宋" panose="02010600040101010101" charset="-122"/>
                          <a:sym typeface="+mn-ea"/>
                        </a:rPr>
                        <a:t>有利于推动改革</a:t>
                      </a:r>
                      <a:endParaRPr lang="zh-CN" altLang="en-US" sz="2400" b="0" dirty="0">
                        <a:solidFill>
                          <a:srgbClr val="C00000"/>
                        </a:solidFill>
                        <a:latin typeface="华文中宋" panose="02010600040101010101" charset="-122"/>
                        <a:ea typeface="华文中宋" panose="0201060004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20472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时空坐标</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6" name="圆角矩形 5"/>
          <p:cNvSpPr/>
          <p:nvPr>
            <p:custDataLst>
              <p:tags r:id="rId3"/>
            </p:custDataLst>
          </p:nvPr>
        </p:nvSpPr>
        <p:spPr>
          <a:xfrm>
            <a:off x="412115" y="4972050"/>
            <a:ext cx="220472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课程标准</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pic>
        <p:nvPicPr>
          <p:cNvPr id="37" name="图片 36"/>
          <p:cNvPicPr>
            <a:picLocks noChangeAspect="1"/>
          </p:cNvPicPr>
          <p:nvPr/>
        </p:nvPicPr>
        <p:blipFill>
          <a:blip r:embed="rId4">
            <a:clrChange>
              <a:clrFrom>
                <a:srgbClr val="FFFFFF">
                  <a:alpha val="100000"/>
                </a:srgbClr>
              </a:clrFrom>
              <a:clrTo>
                <a:srgbClr val="FFFFFF">
                  <a:alpha val="100000"/>
                  <a:alpha val="0"/>
                </a:srgbClr>
              </a:clrTo>
            </a:clrChange>
            <a:grayscl/>
          </a:blip>
          <a:stretch>
            <a:fillRect/>
          </a:stretch>
        </p:blipFill>
        <p:spPr>
          <a:xfrm>
            <a:off x="257175" y="819785"/>
            <a:ext cx="11685905" cy="4317365"/>
          </a:xfrm>
          <a:prstGeom prst="rect">
            <a:avLst/>
          </a:prstGeom>
        </p:spPr>
      </p:pic>
      <p:sp>
        <p:nvSpPr>
          <p:cNvPr id="41" name="文本框 40"/>
          <p:cNvSpPr txBox="1"/>
          <p:nvPr/>
        </p:nvSpPr>
        <p:spPr>
          <a:xfrm>
            <a:off x="379095" y="5668010"/>
            <a:ext cx="10873105" cy="521970"/>
          </a:xfrm>
          <a:prstGeom prst="rect">
            <a:avLst/>
          </a:prstGeom>
          <a:noFill/>
        </p:spPr>
        <p:txBody>
          <a:bodyPr wrap="square" rtlCol="0" anchor="t">
            <a:spAutoFit/>
          </a:bodyPr>
          <a:lstStyle/>
          <a:p>
            <a:pPr>
              <a:lnSpc>
                <a:spcPct val="100000"/>
              </a:lnSpc>
            </a:pPr>
            <a:r>
              <a:rPr lang="en-US" altLang="zh-CN" sz="2800">
                <a:latin typeface="楷体" panose="02010609060101010101" pitchFamily="30" charset="-122"/>
                <a:ea typeface="楷体" panose="02010609060101010101" pitchFamily="30" charset="-122"/>
                <a:cs typeface="楷体" panose="02010609060101010101" pitchFamily="30" charset="-122"/>
                <a:sym typeface="+mn-ea"/>
              </a:rPr>
              <a:t>1</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、通过了解两宋的政治和军事，认识这一时期在政治方面的新变化。</a:t>
            </a:r>
            <a:endParaRPr lang="zh-CN" altLang="en-US" sz="2800">
              <a:latin typeface="楷体" panose="02010609060101010101" pitchFamily="30" charset="-122"/>
              <a:ea typeface="楷体" panose="02010609060101010101" pitchFamily="30" charset="-122"/>
              <a:cs typeface="楷体" panose="02010609060101010101" pitchFamily="30" charset="-122"/>
              <a:sym typeface="+mn-ea"/>
            </a:endParaRPr>
          </a:p>
        </p:txBody>
      </p:sp>
    </p:spTree>
    <p:custDataLst>
      <p:tags r:id="rId5"/>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三、王安石变法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97790" y="95440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（六）结果：</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15" name="文本框 14"/>
          <p:cNvSpPr txBox="1"/>
          <p:nvPr>
            <p:custDataLst>
              <p:tags r:id="rId3"/>
            </p:custDataLst>
          </p:nvPr>
        </p:nvSpPr>
        <p:spPr>
          <a:xfrm>
            <a:off x="2203085" y="954151"/>
            <a:ext cx="9633007" cy="521970"/>
          </a:xfrm>
          <a:prstGeom prst="rect">
            <a:avLst/>
          </a:prstGeom>
          <a:noFill/>
        </p:spPr>
        <p:txBody>
          <a:bodyPr wrap="square">
            <a:spAutoFit/>
          </a:bodyPr>
          <a:lstStyle/>
          <a:p>
            <a:pPr marR="0" lvl="0" indent="0" algn="l" defTabSz="914400" rtl="0" fontAlgn="auto">
              <a:lnSpc>
                <a:spcPct val="100000"/>
              </a:lnSpc>
              <a:spcBef>
                <a:spcPct val="0"/>
              </a:spcBef>
              <a:spcAft>
                <a:spcPct val="0"/>
              </a:spcAft>
              <a:buClrTx/>
              <a:buSzTx/>
              <a:buFontTx/>
              <a:buNone/>
              <a:defRPr/>
            </a:pP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楷体" panose="02010609060101010101" pitchFamily="30" charset="-122"/>
                <a:sym typeface="+mn-ea"/>
              </a:rPr>
              <a:t>新法实行五六年后，王安石被</a:t>
            </a:r>
            <a:r>
              <a:rPr kumimoji="0" lang="zh-CN" altLang="en-US" sz="2800"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楷体" panose="02010609060101010101" pitchFamily="30" charset="-122"/>
                <a:sym typeface="+mn-ea"/>
              </a:rPr>
              <a:t>罢职</a:t>
            </a: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楷体" panose="02010609060101010101" pitchFamily="30" charset="-122"/>
                <a:sym typeface="+mn-ea"/>
              </a:rPr>
              <a:t>，变法措施被</a:t>
            </a:r>
            <a:r>
              <a:rPr kumimoji="0" lang="zh-CN" altLang="en-US" sz="2800"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楷体" panose="02010609060101010101" pitchFamily="30" charset="-122"/>
                <a:sym typeface="+mn-ea"/>
              </a:rPr>
              <a:t>废止</a:t>
            </a:r>
            <a:r>
              <a:rPr kumimoji="0" lang="zh-CN" altLang="en-US" sz="280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楷体" panose="02010609060101010101" pitchFamily="30" charset="-122"/>
                <a:sym typeface="+mn-ea"/>
              </a:rPr>
              <a:t>。</a:t>
            </a:r>
            <a:endParaRPr kumimoji="0" lang="zh-CN" altLang="en-US" sz="280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楷体" panose="02010609060101010101" pitchFamily="30" charset="-122"/>
              <a:sym typeface="+mn-ea"/>
            </a:endParaRPr>
          </a:p>
        </p:txBody>
      </p:sp>
      <p:sp>
        <p:nvSpPr>
          <p:cNvPr id="2" name="文本框 1"/>
          <p:cNvSpPr txBox="1"/>
          <p:nvPr/>
        </p:nvSpPr>
        <p:spPr>
          <a:xfrm>
            <a:off x="97790" y="147637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（七）评价：</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10" name="文本框 9"/>
          <p:cNvSpPr txBox="1"/>
          <p:nvPr/>
        </p:nvSpPr>
        <p:spPr>
          <a:xfrm>
            <a:off x="1978660" y="1988820"/>
            <a:ext cx="8717280" cy="565150"/>
          </a:xfrm>
          <a:prstGeom prst="rect">
            <a:avLst/>
          </a:prstGeom>
          <a:noFill/>
        </p:spPr>
        <p:txBody>
          <a:bodyPr wrap="none" rtlCol="0" anchor="t">
            <a:spAutoFit/>
          </a:bodyPr>
          <a:lstStyle/>
          <a:p>
            <a:pPr>
              <a:lnSpc>
                <a:spcPct val="110000"/>
              </a:lnSpc>
              <a:buNone/>
            </a:pPr>
            <a:r>
              <a:rPr lang="zh-CN" altLang="en-US" sz="2800">
                <a:latin typeface="华文中宋" panose="02010600040101010101" charset="-122"/>
                <a:ea typeface="华文中宋" panose="02010600040101010101" charset="-122"/>
                <a:sym typeface="+mn-ea"/>
              </a:rPr>
              <a:t>是一场对封建生产关系进行局部调整的变法改革运</a:t>
            </a:r>
            <a:r>
              <a:rPr lang="zh-CN" altLang="en-US" sz="2800" smtClean="0">
                <a:latin typeface="华文中宋" panose="02010600040101010101" charset="-122"/>
                <a:ea typeface="华文中宋" panose="02010600040101010101" charset="-122"/>
                <a:sym typeface="+mn-ea"/>
              </a:rPr>
              <a:t>动。</a:t>
            </a:r>
            <a:endParaRPr lang="zh-CN" altLang="en-US" sz="2800" smtClean="0">
              <a:latin typeface="华文中宋" panose="02010600040101010101" charset="-122"/>
              <a:ea typeface="华文中宋" panose="02010600040101010101" charset="-122"/>
              <a:sym typeface="+mn-ea"/>
            </a:endParaRPr>
          </a:p>
        </p:txBody>
      </p:sp>
      <p:sp>
        <p:nvSpPr>
          <p:cNvPr id="11" name="文本框 10"/>
          <p:cNvSpPr txBox="1"/>
          <p:nvPr/>
        </p:nvSpPr>
        <p:spPr>
          <a:xfrm>
            <a:off x="379095" y="1976755"/>
            <a:ext cx="1885315" cy="521970"/>
          </a:xfrm>
          <a:prstGeom prst="rect">
            <a:avLst/>
          </a:prstGeom>
          <a:noFill/>
        </p:spPr>
        <p:txBody>
          <a:bodyPr wrap="square" rtlCol="0">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、性质：</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12" name="文本框 11"/>
          <p:cNvSpPr txBox="1"/>
          <p:nvPr/>
        </p:nvSpPr>
        <p:spPr>
          <a:xfrm>
            <a:off x="379095" y="2498725"/>
            <a:ext cx="2203450" cy="521970"/>
          </a:xfrm>
          <a:prstGeom prst="rect">
            <a:avLst/>
          </a:prstGeom>
          <a:noFill/>
        </p:spPr>
        <p:txBody>
          <a:bodyPr wrap="square" rtlCol="0">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、进步性：</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13" name="文本框 6"/>
          <p:cNvSpPr txBox="1"/>
          <p:nvPr>
            <p:custDataLst>
              <p:tags r:id="rId4"/>
            </p:custDataLst>
          </p:nvPr>
        </p:nvSpPr>
        <p:spPr>
          <a:xfrm>
            <a:off x="419100" y="4300220"/>
            <a:ext cx="11304270" cy="1770380"/>
          </a:xfrm>
          <a:prstGeom prst="rect">
            <a:avLst/>
          </a:prstGeom>
          <a:noFill/>
          <a:ln w="9525">
            <a:noFill/>
          </a:ln>
        </p:spPr>
        <p:txBody>
          <a:bodyPr wrap="square">
            <a:spAutoFit/>
          </a:bodyPr>
          <a:lstStyle/>
          <a:p>
            <a:pPr marR="0" indent="0" algn="just" defTabSz="914400" fontAlgn="auto">
              <a:lnSpc>
                <a:spcPct val="130000"/>
              </a:lnSpc>
              <a:buClrTx/>
              <a:buSzTx/>
              <a:buFontTx/>
              <a:defRPr/>
            </a:pPr>
            <a:r>
              <a:rPr kumimoji="0" sz="2800" kern="1200" cap="none" spc="0" normalizeH="0" baseline="0" noProof="1">
                <a:latin typeface="华文中宋" panose="02010600040101010101" charset="-122"/>
                <a:ea typeface="华文中宋" panose="02010600040101010101" charset="-122"/>
                <a:cs typeface="+mn-cs"/>
              </a:rPr>
              <a:t>①增加了政府的财政收入，增强了国家的军事力量，在一定程度上改变了北宋积贫积弱的局面。</a:t>
            </a:r>
            <a:endParaRPr kumimoji="0" sz="2800" kern="1200" cap="none" spc="0" normalizeH="0" baseline="0" noProof="1">
              <a:latin typeface="华文中宋" panose="02010600040101010101" charset="-122"/>
              <a:ea typeface="华文中宋" panose="02010600040101010101" charset="-122"/>
              <a:cs typeface="+mn-cs"/>
            </a:endParaRPr>
          </a:p>
          <a:p>
            <a:pPr marR="0" indent="0" algn="just" defTabSz="914400" fontAlgn="auto">
              <a:lnSpc>
                <a:spcPct val="130000"/>
              </a:lnSpc>
              <a:buClrTx/>
              <a:buSzTx/>
              <a:buFontTx/>
              <a:defRPr/>
            </a:pPr>
            <a:r>
              <a:rPr kumimoji="0" sz="2800" kern="1200" cap="none" spc="0" normalizeH="0" baseline="0" noProof="1">
                <a:latin typeface="华文中宋" panose="02010600040101010101" charset="-122"/>
                <a:ea typeface="华文中宋" panose="02010600040101010101" charset="-122"/>
                <a:cs typeface="+mn-cs"/>
              </a:rPr>
              <a:t>②促进了经济发展，客观上有利于社会进步。</a:t>
            </a:r>
            <a:endParaRPr kumimoji="0" sz="2800" kern="1200" cap="none" spc="0" normalizeH="0" baseline="0" noProof="1">
              <a:latin typeface="华文中宋" panose="02010600040101010101" charset="-122"/>
              <a:ea typeface="华文中宋" panose="02010600040101010101" charset="-122"/>
              <a:cs typeface="+mn-cs"/>
            </a:endParaRPr>
          </a:p>
        </p:txBody>
      </p:sp>
      <p:sp>
        <p:nvSpPr>
          <p:cNvPr id="14" name="文本框 13"/>
          <p:cNvSpPr txBox="1"/>
          <p:nvPr>
            <p:custDataLst>
              <p:tags r:id="rId5"/>
            </p:custDataLst>
          </p:nvPr>
        </p:nvSpPr>
        <p:spPr>
          <a:xfrm>
            <a:off x="419100" y="3094355"/>
            <a:ext cx="11643360" cy="1132205"/>
          </a:xfrm>
          <a:prstGeom prst="rect">
            <a:avLst/>
          </a:prstGeom>
          <a:noFill/>
        </p:spPr>
        <p:txBody>
          <a:bodyPr wrap="square" rtlCol="0" anchor="t">
            <a:spAutoFit/>
          </a:bodyPr>
          <a:lstStyle/>
          <a:p>
            <a:pPr fontAlgn="auto">
              <a:lnSpc>
                <a:spcPts val="4060"/>
              </a:lnSpc>
            </a:pPr>
            <a:r>
              <a:rPr lang="zh-CN" altLang="en-US" sz="2800" spc="-3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材料：熙宁、元丰之间，</a:t>
            </a:r>
            <a:r>
              <a:rPr lang="zh-CN" altLang="en-US" sz="2800" spc="-300">
                <a:solidFill>
                  <a:srgbClr val="C00000"/>
                </a:solidFill>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中外府库，无不充衍</a:t>
            </a:r>
            <a:r>
              <a:rPr lang="zh-CN" altLang="en-US" sz="2800" spc="-3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，小邑岁积钱米，亦不减二十万。</a:t>
            </a:r>
            <a:endParaRPr lang="zh-CN" altLang="en-US" sz="2800" spc="-3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endParaRPr>
          </a:p>
          <a:p>
            <a:pPr fontAlgn="auto">
              <a:lnSpc>
                <a:spcPts val="4060"/>
              </a:lnSpc>
            </a:pPr>
            <a:r>
              <a:rPr lang="en-US" altLang="zh-CN" sz="2800" spc="-3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                                                                   </a:t>
            </a:r>
            <a:r>
              <a:rPr lang="zh-CN" altLang="en-US" sz="2800" spc="-3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rPr>
              <a:t>——《宋史》</a:t>
            </a:r>
            <a:endParaRPr lang="zh-CN" altLang="en-US" sz="2800" spc="-300">
              <a:latin typeface="楷体" panose="02010609060101010101" pitchFamily="30" charset="-122"/>
              <a:ea typeface="楷体" panose="02010609060101010101" pitchFamily="30" charset="-122"/>
              <a:cs typeface="楷体" panose="02010609060101010101" pitchFamily="30" charset="-122"/>
              <a:sym typeface="微软雅黑" panose="020B0503020204020204"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5" grpId="0"/>
      <p:bldP spid="15" grpId="1"/>
      <p:bldP spid="2" grpId="0"/>
      <p:bldP spid="2" grpId="1"/>
      <p:bldP spid="10" grpId="0"/>
      <p:bldP spid="11" grpId="0"/>
      <p:bldP spid="12" grpId="0"/>
      <p:bldP spid="13" grpId="0" bldLvl="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三、王安石变法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6" name="文本框 5"/>
          <p:cNvSpPr txBox="1"/>
          <p:nvPr/>
        </p:nvSpPr>
        <p:spPr>
          <a:xfrm>
            <a:off x="379095" y="2521585"/>
            <a:ext cx="11563350" cy="1814830"/>
          </a:xfrm>
          <a:prstGeom prst="rect">
            <a:avLst/>
          </a:prstGeom>
          <a:noFill/>
        </p:spPr>
        <p:txBody>
          <a:bodyPr wrap="square" rtlCol="0" anchor="t">
            <a:spAutoFit/>
          </a:bodyPr>
          <a:lstStyle/>
          <a:p>
            <a:pPr indent="0" fontAlgn="auto">
              <a:lnSpc>
                <a:spcPct val="100000"/>
              </a:lnSpc>
            </a:pPr>
            <a:r>
              <a:rPr lang="zh-CN" altLang="en-US" sz="2800">
                <a:latin typeface="楷体" panose="02010609060101010101" pitchFamily="30" charset="-122"/>
                <a:ea typeface="楷体" panose="02010609060101010101" pitchFamily="30" charset="-122"/>
                <a:sym typeface="+mn-ea"/>
              </a:rPr>
              <a:t>材料</a:t>
            </a:r>
            <a:r>
              <a:rPr lang="en-US" altLang="zh-CN" sz="2800">
                <a:latin typeface="楷体" panose="02010609060101010101" pitchFamily="30" charset="-122"/>
                <a:ea typeface="楷体" panose="02010609060101010101" pitchFamily="30" charset="-122"/>
                <a:sym typeface="+mn-ea"/>
              </a:rPr>
              <a:t>1</a:t>
            </a:r>
            <a:r>
              <a:rPr lang="zh-CN" altLang="en-US" sz="2800">
                <a:latin typeface="楷体" panose="02010609060101010101" pitchFamily="30" charset="-122"/>
                <a:ea typeface="楷体" panose="02010609060101010101" pitchFamily="30" charset="-122"/>
                <a:sym typeface="+mn-ea"/>
              </a:rPr>
              <a:t>：王安石变法，让权力的猛虎冲出笼子，疯狂</a:t>
            </a:r>
            <a:r>
              <a:rPr lang="zh-CN" altLang="en-US" sz="2800">
                <a:solidFill>
                  <a:srgbClr val="C00000"/>
                </a:solidFill>
                <a:latin typeface="楷体" panose="02010609060101010101" pitchFamily="30" charset="-122"/>
                <a:ea typeface="楷体" panose="02010609060101010101" pitchFamily="30" charset="-122"/>
                <a:sym typeface="+mn-ea"/>
              </a:rPr>
              <a:t>鱼肉百姓</a:t>
            </a:r>
            <a:r>
              <a:rPr lang="zh-CN" altLang="en-US" sz="2800">
                <a:latin typeface="楷体" panose="02010609060101010101" pitchFamily="30" charset="-122"/>
                <a:ea typeface="楷体" panose="02010609060101010101" pitchFamily="30" charset="-122"/>
                <a:sym typeface="+mn-ea"/>
              </a:rPr>
              <a:t>，各类贪官吏污，盘剥百姓，“青苗法”实行二十年，因欠青苗致卖田产、雇妻卖女 ，投水自缢者不可胜数。                      </a:t>
            </a:r>
            <a:endParaRPr lang="zh-CN" altLang="en-US" sz="2800">
              <a:latin typeface="楷体" panose="02010609060101010101" pitchFamily="30" charset="-122"/>
              <a:ea typeface="楷体" panose="02010609060101010101" pitchFamily="30" charset="-122"/>
              <a:sym typeface="+mn-ea"/>
            </a:endParaRPr>
          </a:p>
          <a:p>
            <a:pPr>
              <a:lnSpc>
                <a:spcPct val="100000"/>
              </a:lnSpc>
            </a:pPr>
            <a:r>
              <a:rPr lang="zh-CN" altLang="en-US" sz="2800">
                <a:latin typeface="楷体" panose="02010609060101010101" pitchFamily="30" charset="-122"/>
                <a:ea typeface="楷体" panose="02010609060101010101" pitchFamily="30" charset="-122"/>
                <a:sym typeface="+mn-ea"/>
              </a:rPr>
              <a:t> </a:t>
            </a:r>
            <a:r>
              <a:rPr lang="en-US" altLang="zh-CN" sz="2800">
                <a:latin typeface="楷体" panose="02010609060101010101" pitchFamily="30" charset="-122"/>
                <a:ea typeface="楷体" panose="02010609060101010101" pitchFamily="30" charset="-122"/>
                <a:sym typeface="+mn-ea"/>
              </a:rPr>
              <a:t>                                      ——《</a:t>
            </a:r>
            <a:r>
              <a:rPr lang="zh-CN" altLang="en-US" sz="2800">
                <a:latin typeface="楷体" panose="02010609060101010101" pitchFamily="30" charset="-122"/>
                <a:ea typeface="楷体" panose="02010609060101010101" pitchFamily="30" charset="-122"/>
                <a:sym typeface="+mn-ea"/>
              </a:rPr>
              <a:t>王安石变法为何失败</a:t>
            </a:r>
            <a:r>
              <a:rPr lang="en-US" altLang="zh-CN" sz="2800">
                <a:latin typeface="楷体" panose="02010609060101010101" pitchFamily="30" charset="-122"/>
                <a:ea typeface="楷体" panose="02010609060101010101" pitchFamily="30" charset="-122"/>
                <a:sym typeface="+mn-ea"/>
              </a:rPr>
              <a:t>》</a:t>
            </a:r>
            <a:endParaRPr lang="zh-CN" altLang="en-US" sz="2800">
              <a:latin typeface="楷体" panose="02010609060101010101" pitchFamily="30" charset="-122"/>
              <a:ea typeface="楷体" panose="02010609060101010101" pitchFamily="30" charset="-122"/>
              <a:sym typeface="+mn-ea"/>
            </a:endParaRPr>
          </a:p>
        </p:txBody>
      </p:sp>
      <p:sp>
        <p:nvSpPr>
          <p:cNvPr id="5" name="文本框 4"/>
          <p:cNvSpPr txBox="1"/>
          <p:nvPr/>
        </p:nvSpPr>
        <p:spPr>
          <a:xfrm>
            <a:off x="97790" y="95440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（六）结果：</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15" name="文本框 14"/>
          <p:cNvSpPr txBox="1"/>
          <p:nvPr>
            <p:custDataLst>
              <p:tags r:id="rId3"/>
            </p:custDataLst>
          </p:nvPr>
        </p:nvSpPr>
        <p:spPr>
          <a:xfrm>
            <a:off x="2203085" y="954151"/>
            <a:ext cx="9633007" cy="521970"/>
          </a:xfrm>
          <a:prstGeom prst="rect">
            <a:avLst/>
          </a:prstGeom>
          <a:noFill/>
        </p:spPr>
        <p:txBody>
          <a:bodyPr wrap="square">
            <a:spAutoFit/>
          </a:bodyPr>
          <a:lstStyle/>
          <a:p>
            <a:pPr marR="0" lvl="0" indent="0" algn="l" defTabSz="914400" rtl="0" fontAlgn="auto">
              <a:lnSpc>
                <a:spcPct val="100000"/>
              </a:lnSpc>
              <a:spcBef>
                <a:spcPct val="0"/>
              </a:spcBef>
              <a:spcAft>
                <a:spcPct val="0"/>
              </a:spcAft>
              <a:buClrTx/>
              <a:buSzTx/>
              <a:buFontTx/>
              <a:buNone/>
              <a:defRPr/>
            </a:pP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楷体" panose="02010609060101010101" pitchFamily="30" charset="-122"/>
                <a:sym typeface="+mn-ea"/>
              </a:rPr>
              <a:t>新法实行五六年后，王安石被</a:t>
            </a:r>
            <a:r>
              <a:rPr kumimoji="0" lang="zh-CN" altLang="en-US" sz="2800"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楷体" panose="02010609060101010101" pitchFamily="30" charset="-122"/>
                <a:sym typeface="+mn-ea"/>
              </a:rPr>
              <a:t>罢职</a:t>
            </a: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楷体" panose="02010609060101010101" pitchFamily="30" charset="-122"/>
                <a:sym typeface="+mn-ea"/>
              </a:rPr>
              <a:t>，变法措施被</a:t>
            </a:r>
            <a:r>
              <a:rPr kumimoji="0" lang="zh-CN" altLang="en-US" sz="2800"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楷体" panose="02010609060101010101" pitchFamily="30" charset="-122"/>
                <a:sym typeface="+mn-ea"/>
              </a:rPr>
              <a:t>废止</a:t>
            </a:r>
            <a:r>
              <a:rPr kumimoji="0" lang="zh-CN" altLang="en-US" sz="280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楷体" panose="02010609060101010101" pitchFamily="30" charset="-122"/>
                <a:sym typeface="+mn-ea"/>
              </a:rPr>
              <a:t>。</a:t>
            </a:r>
            <a:endParaRPr kumimoji="0" lang="zh-CN" altLang="en-US" sz="280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楷体" panose="02010609060101010101" pitchFamily="30" charset="-122"/>
              <a:sym typeface="+mn-ea"/>
            </a:endParaRPr>
          </a:p>
        </p:txBody>
      </p:sp>
      <p:sp>
        <p:nvSpPr>
          <p:cNvPr id="2" name="文本框 1"/>
          <p:cNvSpPr txBox="1"/>
          <p:nvPr/>
        </p:nvSpPr>
        <p:spPr>
          <a:xfrm>
            <a:off x="97790" y="147637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（七）评价：</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11" name="文本框 10"/>
          <p:cNvSpPr txBox="1"/>
          <p:nvPr/>
        </p:nvSpPr>
        <p:spPr>
          <a:xfrm>
            <a:off x="379095" y="1976755"/>
            <a:ext cx="1885315" cy="521970"/>
          </a:xfrm>
          <a:prstGeom prst="rect">
            <a:avLst/>
          </a:prstGeom>
          <a:noFill/>
        </p:spPr>
        <p:txBody>
          <a:bodyPr wrap="square" rtlCol="0">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、局限性：</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custDataLst>
              <p:tags r:id="rId4"/>
            </p:custDataLst>
          </p:nvPr>
        </p:nvSpPr>
        <p:spPr>
          <a:xfrm>
            <a:off x="301625" y="5233035"/>
            <a:ext cx="11640185" cy="1537970"/>
          </a:xfrm>
          <a:prstGeom prst="rect">
            <a:avLst/>
          </a:prstGeom>
          <a:noFill/>
        </p:spPr>
        <p:txBody>
          <a:bodyPr wrap="square" rtlCol="0" anchor="t">
            <a:spAutoFit/>
          </a:bodyPr>
          <a:lstStyle/>
          <a:p>
            <a:pPr indent="0" fontAlgn="auto">
              <a:lnSpc>
                <a:spcPts val="3760"/>
              </a:lnSpc>
            </a:pPr>
            <a:r>
              <a:rPr lang="zh-CN" altLang="en-US"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材料</a:t>
            </a:r>
            <a:r>
              <a:rPr lang="en-US" altLang="zh-CN"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3</a:t>
            </a:r>
            <a:r>
              <a:rPr lang="zh-CN" altLang="en-US"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：元丰四年、五年 </a:t>
            </a:r>
            <a:r>
              <a:rPr lang="en-US" altLang="zh-CN"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 </a:t>
            </a:r>
            <a:r>
              <a:rPr lang="zh-CN" altLang="en-US"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宋夏之间两次大战</a:t>
            </a:r>
            <a:r>
              <a:rPr lang="en-US" altLang="zh-CN"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 </a:t>
            </a:r>
            <a:r>
              <a:rPr lang="zh-CN" altLang="en-US"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宋军中</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义勇、保甲约占一半</a:t>
            </a:r>
            <a:r>
              <a:rPr lang="en-US" altLang="zh-CN"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 </a:t>
            </a:r>
            <a:r>
              <a:rPr lang="zh-CN" altLang="en-US"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这两场战争都以</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宋军败北</a:t>
            </a:r>
            <a:r>
              <a:rPr lang="zh-CN" altLang="en-US" sz="2800">
                <a:solidFill>
                  <a:srgbClr val="FF0000"/>
                </a:solidFill>
                <a:latin typeface="楷体" panose="02010609060101010101" pitchFamily="30" charset="-122"/>
                <a:ea typeface="楷体" panose="02010609060101010101" pitchFamily="30" charset="-122"/>
                <a:cs typeface="楷体" panose="02010609060101010101" pitchFamily="30" charset="-122"/>
                <a:sym typeface="+mn-ea"/>
              </a:rPr>
              <a:t> </a:t>
            </a:r>
            <a:r>
              <a:rPr lang="zh-CN" altLang="en-US"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死伤数十万人</a:t>
            </a:r>
            <a:r>
              <a:rPr lang="zh-CN" altLang="en-US" sz="280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而告</a:t>
            </a:r>
            <a:r>
              <a:rPr lang="zh-CN" altLang="en-US" sz="2800" smtClean="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结束</a:t>
            </a:r>
            <a:r>
              <a:rPr lang="en-US" altLang="zh-CN" sz="2800" smtClean="0">
                <a:solidFill>
                  <a:schemeClr val="dk1"/>
                </a:solidFill>
                <a:latin typeface="楷体" panose="02010609060101010101" pitchFamily="30" charset="-122"/>
                <a:ea typeface="楷体" panose="02010609060101010101" pitchFamily="30" charset="-122"/>
                <a:cs typeface="楷体" panose="02010609060101010101" pitchFamily="30" charset="-122"/>
                <a:sym typeface="+mn-ea"/>
              </a:rPr>
              <a:t>……</a:t>
            </a:r>
            <a:endParaRPr lang="en-US" altLang="zh-CN" sz="2800" smtClean="0">
              <a:solidFill>
                <a:schemeClr val="dk1"/>
              </a:solidFill>
              <a:latin typeface="楷体" panose="02010609060101010101" pitchFamily="30" charset="-122"/>
              <a:ea typeface="楷体" panose="02010609060101010101" pitchFamily="30" charset="-122"/>
              <a:cs typeface="楷体" panose="02010609060101010101" pitchFamily="30" charset="-122"/>
            </a:endParaRPr>
          </a:p>
          <a:p>
            <a:pPr indent="0" algn="r" fontAlgn="auto">
              <a:lnSpc>
                <a:spcPts val="3760"/>
              </a:lnSpc>
            </a:pPr>
            <a:r>
              <a:rPr lang="en-US" altLang="zh-CN" sz="2800" smtClean="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smtClean="0">
                <a:latin typeface="楷体" panose="02010609060101010101" pitchFamily="30" charset="-122"/>
                <a:ea typeface="楷体" panose="02010609060101010101" pitchFamily="30" charset="-122"/>
                <a:cs typeface="楷体" panose="02010609060101010101" pitchFamily="30" charset="-122"/>
                <a:sym typeface="+mn-ea"/>
              </a:rPr>
              <a:t>吴巨洪</a:t>
            </a:r>
            <a:r>
              <a:rPr lang="en-US" altLang="zh-CN" sz="2800" smtClean="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800" smtClean="0">
                <a:latin typeface="楷体" panose="02010609060101010101" pitchFamily="30" charset="-122"/>
                <a:ea typeface="楷体" panose="02010609060101010101" pitchFamily="30" charset="-122"/>
                <a:cs typeface="楷体" panose="02010609060101010101" pitchFamily="30" charset="-122"/>
                <a:sym typeface="+mn-ea"/>
              </a:rPr>
              <a:t>浅谈王安石变法失败的原因及启示</a:t>
            </a:r>
            <a:r>
              <a:rPr lang="en-US" altLang="zh-CN" sz="2800" smtClean="0">
                <a:latin typeface="楷体" panose="02010609060101010101" pitchFamily="30" charset="-122"/>
                <a:ea typeface="楷体" panose="02010609060101010101" pitchFamily="30" charset="-122"/>
                <a:cs typeface="楷体" panose="02010609060101010101" pitchFamily="30" charset="-122"/>
                <a:sym typeface="+mn-ea"/>
              </a:rPr>
              <a:t>》</a:t>
            </a:r>
            <a:endParaRPr lang="en-US" altLang="zh-CN" sz="2800" smtClean="0">
              <a:latin typeface="楷体" panose="02010609060101010101" pitchFamily="30" charset="-122"/>
              <a:ea typeface="楷体" panose="02010609060101010101" pitchFamily="30" charset="-122"/>
              <a:cs typeface="楷体" panose="02010609060101010101" pitchFamily="30" charset="-122"/>
              <a:sym typeface="+mn-ea"/>
            </a:endParaRPr>
          </a:p>
        </p:txBody>
      </p:sp>
      <p:sp>
        <p:nvSpPr>
          <p:cNvPr id="8" name="Text Box 2"/>
          <p:cNvSpPr txBox="1">
            <a:spLocks noChangeArrowheads="1"/>
          </p:cNvSpPr>
          <p:nvPr>
            <p:custDataLst>
              <p:tags r:id="rId5"/>
            </p:custDataLst>
          </p:nvPr>
        </p:nvSpPr>
        <p:spPr bwMode="auto">
          <a:xfrm>
            <a:off x="301625" y="4264660"/>
            <a:ext cx="11714480" cy="1094105"/>
          </a:xfrm>
          <a:prstGeom prst="rect">
            <a:avLst/>
          </a:prstGeom>
          <a:noFill/>
          <a:ln w="19050">
            <a:noFill/>
            <a:miter lim="800000"/>
          </a:ln>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00000"/>
              </a:lnSpc>
              <a:buFont typeface="Arial" panose="020B0604020202020204"/>
              <a:buNone/>
            </a:pPr>
            <a:r>
              <a:rPr lang="zh-CN" altLang="en-US" sz="2800">
                <a:latin typeface="华文楷体" panose="02010600040101010101" charset="-122"/>
                <a:ea typeface="华文楷体" panose="02010600040101010101" charset="-122"/>
                <a:cs typeface="华文楷体" panose="02010600040101010101" charset="-122"/>
              </a:rPr>
              <a:t>材料</a:t>
            </a:r>
            <a:r>
              <a:rPr lang="en-US" altLang="zh-CN" sz="2800">
                <a:latin typeface="华文楷体" panose="02010600040101010101" charset="-122"/>
                <a:ea typeface="华文楷体" panose="02010600040101010101" charset="-122"/>
                <a:cs typeface="华文楷体" panose="02010600040101010101" charset="-122"/>
              </a:rPr>
              <a:t>:2</a:t>
            </a:r>
            <a:r>
              <a:rPr lang="zh-CN" altLang="en-US" sz="2800">
                <a:latin typeface="华文楷体" panose="02010600040101010101" charset="-122"/>
                <a:ea typeface="华文楷体" panose="02010600040101010101" charset="-122"/>
                <a:cs typeface="华文楷体" panose="02010600040101010101" charset="-122"/>
              </a:rPr>
              <a:t>：一般</a:t>
            </a:r>
            <a:r>
              <a:rPr lang="zh-CN" altLang="en-US" sz="2800">
                <a:solidFill>
                  <a:srgbClr val="C00000"/>
                </a:solidFill>
                <a:latin typeface="华文楷体" panose="02010600040101010101" charset="-122"/>
                <a:ea typeface="华文楷体" panose="02010600040101010101" charset="-122"/>
                <a:cs typeface="华文楷体" panose="02010600040101010101" charset="-122"/>
              </a:rPr>
              <a:t>地主奸商</a:t>
            </a:r>
            <a:r>
              <a:rPr lang="zh-CN" altLang="en-US" sz="2800">
                <a:latin typeface="华文楷体" panose="02010600040101010101" charset="-122"/>
                <a:ea typeface="华文楷体" panose="02010600040101010101" charset="-122"/>
                <a:cs typeface="华文楷体" panose="02010600040101010101" charset="-122"/>
              </a:rPr>
              <a:t>，因奸利被夺，亦推波助澜，更增反对的声浪</a:t>
            </a:r>
            <a:r>
              <a:rPr lang="zh-CN" altLang="zh-CN" sz="2800">
                <a:latin typeface="华文楷体" panose="02010600040101010101" charset="-122"/>
                <a:ea typeface="华文楷体" panose="02010600040101010101" charset="-122"/>
                <a:cs typeface="华文楷体" panose="02010600040101010101" charset="-122"/>
              </a:rPr>
              <a:t>……</a:t>
            </a:r>
            <a:endParaRPr lang="zh-CN" altLang="zh-CN" sz="2800">
              <a:latin typeface="华文楷体" panose="02010600040101010101" charset="-122"/>
              <a:ea typeface="华文楷体" panose="02010600040101010101" charset="-122"/>
              <a:cs typeface="华文楷体" panose="02010600040101010101" charset="-122"/>
            </a:endParaRPr>
          </a:p>
          <a:p>
            <a:pPr indent="0" fontAlgn="auto">
              <a:lnSpc>
                <a:spcPct val="100000"/>
              </a:lnSpc>
              <a:buFont typeface="Arial" panose="020B0604020202020204"/>
              <a:buNone/>
            </a:pPr>
            <a:r>
              <a:rPr lang="zh-CN" altLang="en-US" sz="2800">
                <a:latin typeface="华文楷体" panose="02010600040101010101" charset="-122"/>
                <a:ea typeface="华文楷体" panose="02010600040101010101" charset="-122"/>
                <a:cs typeface="华文楷体" panose="02010600040101010101" charset="-122"/>
              </a:rPr>
              <a:t>当时所有的名臣</a:t>
            </a:r>
            <a:r>
              <a:rPr lang="zh-CN" altLang="zh-CN" sz="2800">
                <a:latin typeface="华文楷体" panose="02010600040101010101" charset="-122"/>
                <a:ea typeface="华文楷体" panose="02010600040101010101" charset="-122"/>
                <a:cs typeface="华文楷体" panose="02010600040101010101" charset="-122"/>
              </a:rPr>
              <a:t>……</a:t>
            </a:r>
            <a:r>
              <a:rPr lang="zh-CN" altLang="en-US" sz="2800">
                <a:latin typeface="华文楷体" panose="02010600040101010101" charset="-122"/>
                <a:ea typeface="华文楷体" panose="02010600040101010101" charset="-122"/>
                <a:cs typeface="华文楷体" panose="02010600040101010101" charset="-122"/>
              </a:rPr>
              <a:t>或被告排斥，或自动求去。</a:t>
            </a:r>
            <a:endParaRPr lang="zh-CN" altLang="en-US" sz="2800">
              <a:latin typeface="华文楷体" panose="02010600040101010101" charset="-122"/>
              <a:ea typeface="华文楷体" panose="02010600040101010101" charset="-122"/>
              <a:cs typeface="华文楷体" panose="02010600040101010101" charset="-122"/>
            </a:endParaRPr>
          </a:p>
        </p:txBody>
      </p:sp>
    </p:spTree>
    <p:custDataLst>
      <p:tags r:id="rId6"/>
    </p:custDataLst>
  </p:cSld>
  <p:clrMapOvr>
    <a:masterClrMapping/>
  </p:clrMapOvr>
  <p:timing>
    <p:tnLst>
      <p:par>
        <p:cTn id="1" dur="indefinite" restart="never" nodeType="tmRoot"/>
      </p:par>
    </p:tnLst>
    <p:bldLst>
      <p:bldP spid="6" grpId="1"/>
      <p:bldP spid="15" grpId="1"/>
      <p:bldP spid="8"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三、王安石变法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custDataLst>
              <p:tags r:id="rId3"/>
            </p:custDataLst>
          </p:nvPr>
        </p:nvSpPr>
        <p:spPr>
          <a:xfrm>
            <a:off x="317500" y="2402053"/>
            <a:ext cx="11518900" cy="3408045"/>
          </a:xfrm>
          <a:prstGeom prst="rect">
            <a:avLst/>
          </a:prstGeom>
          <a:noFill/>
        </p:spPr>
        <p:txBody>
          <a:bodyPr wrap="square" rtlCol="0" anchor="t">
            <a:spAutoFit/>
          </a:bodyPr>
          <a:lstStyle/>
          <a:p>
            <a:pPr lvl="0">
              <a:lnSpc>
                <a:spcPct val="110000"/>
              </a:lnSpc>
            </a:pPr>
            <a:r>
              <a:rPr lang="zh-CN" sz="2800">
                <a:latin typeface="华文中宋" panose="02010600040101010101" charset="-122"/>
                <a:ea typeface="华文中宋" panose="02010600040101010101" charset="-122"/>
                <a:cs typeface="华文中宋" panose="02010600040101010101" charset="-122"/>
                <a:sym typeface="+mn-ea"/>
              </a:rPr>
              <a:t>①用人不当，与民争利，危害百姓利益；</a:t>
            </a:r>
            <a:endParaRPr lang="zh-CN" sz="2800">
              <a:latin typeface="华文中宋" panose="02010600040101010101" charset="-122"/>
              <a:ea typeface="华文中宋" panose="02010600040101010101" charset="-122"/>
              <a:cs typeface="华文中宋" panose="02010600040101010101" charset="-122"/>
              <a:sym typeface="+mn-ea"/>
            </a:endParaRPr>
          </a:p>
          <a:p>
            <a:pPr lvl="0">
              <a:lnSpc>
                <a:spcPct val="110000"/>
              </a:lnSpc>
            </a:pPr>
            <a:r>
              <a:rPr lang="zh-CN" sz="2800">
                <a:latin typeface="华文中宋" panose="02010600040101010101" charset="-122"/>
                <a:ea typeface="华文中宋" panose="02010600040101010101" charset="-122"/>
                <a:cs typeface="华文中宋" panose="02010600040101010101" charset="-122"/>
                <a:sym typeface="+mn-ea"/>
              </a:rPr>
              <a:t>②</a:t>
            </a:r>
            <a:r>
              <a:rPr lang="zh-CN" sz="2800">
                <a:latin typeface="华文中宋" panose="02010600040101010101" charset="-122"/>
                <a:ea typeface="华文中宋" panose="02010600040101010101" charset="-122"/>
                <a:cs typeface="华文中宋" panose="02010600040101010101" charset="-122"/>
                <a:sym typeface="Arial" panose="020B0604020202020204" pitchFamily="34" charset="0"/>
              </a:rPr>
              <a:t>触犯大地主、大官僚利益，遭激烈反对；</a:t>
            </a:r>
            <a:endParaRPr lang="zh-CN" sz="2800">
              <a:latin typeface="华文中宋" panose="02010600040101010101" charset="-122"/>
              <a:ea typeface="华文中宋" panose="02010600040101010101" charset="-122"/>
              <a:cs typeface="华文中宋" panose="02010600040101010101" charset="-122"/>
              <a:sym typeface="Arial" panose="020B0604020202020204" pitchFamily="34" charset="0"/>
            </a:endParaRPr>
          </a:p>
          <a:p>
            <a:pPr lvl="0">
              <a:lnSpc>
                <a:spcPct val="110000"/>
              </a:lnSpc>
            </a:pPr>
            <a:r>
              <a:rPr lang="zh-CN" sz="2800">
                <a:latin typeface="华文中宋" panose="02010600040101010101" charset="-122"/>
                <a:ea typeface="华文中宋" panose="02010600040101010101" charset="-122"/>
                <a:cs typeface="华文中宋" panose="02010600040101010101" charset="-122"/>
                <a:sym typeface="Arial" panose="020B0604020202020204" pitchFamily="34" charset="0"/>
              </a:rPr>
              <a:t>③</a:t>
            </a:r>
            <a:r>
              <a:rPr lang="zh-CN" sz="2800">
                <a:latin typeface="华文中宋" panose="02010600040101010101" charset="-122"/>
                <a:ea typeface="华文中宋" panose="02010600040101010101" charset="-122"/>
                <a:cs typeface="华文中宋" panose="02010600040101010101" charset="-122"/>
                <a:sym typeface="+mn-ea"/>
              </a:rPr>
              <a:t>“强兵”方面，成果甚微；</a:t>
            </a:r>
            <a:endParaRPr lang="zh-CN" sz="2800">
              <a:latin typeface="华文中宋" panose="02010600040101010101" charset="-122"/>
              <a:ea typeface="华文中宋" panose="02010600040101010101" charset="-122"/>
              <a:cs typeface="华文中宋" panose="02010600040101010101" charset="-122"/>
              <a:sym typeface="+mn-ea"/>
            </a:endParaRPr>
          </a:p>
          <a:p>
            <a:pPr lvl="0">
              <a:lnSpc>
                <a:spcPct val="110000"/>
              </a:lnSpc>
            </a:pPr>
            <a:r>
              <a:rPr lang="zh-CN" altLang="en-US" sz="2800">
                <a:latin typeface="华文中宋" panose="02010600040101010101" charset="-122"/>
                <a:ea typeface="华文中宋" panose="02010600040101010101" charset="-122"/>
                <a:cs typeface="华文中宋" panose="02010600040101010101" charset="-122"/>
                <a:sym typeface="+mn-ea"/>
              </a:rPr>
              <a:t>④改革</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涉及面广，头绪过多，且推行操之过急；</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a:p>
            <a:pPr lvl="0">
              <a:lnSpc>
                <a:spcPct val="110000"/>
              </a:lnSpc>
            </a:pPr>
            <a:r>
              <a:rPr lang="zh-CN" altLang="en-US" sz="2800">
                <a:latin typeface="华文中宋" panose="02010600040101010101" charset="-122"/>
                <a:ea typeface="华文中宋" panose="02010600040101010101" charset="-122"/>
                <a:cs typeface="华文中宋" panose="02010600040101010101" charset="-122"/>
                <a:sym typeface="+mn-ea"/>
              </a:rPr>
              <a:t>⑤宋神宗动摇（后期）；</a:t>
            </a:r>
            <a:endParaRPr lang="zh-CN" altLang="en-US" sz="2800">
              <a:latin typeface="华文中宋" panose="02010600040101010101" charset="-122"/>
              <a:ea typeface="华文中宋" panose="02010600040101010101" charset="-122"/>
              <a:cs typeface="华文中宋" panose="02010600040101010101" charset="-122"/>
              <a:sym typeface="+mn-ea"/>
            </a:endParaRPr>
          </a:p>
          <a:p>
            <a:pPr lvl="0">
              <a:lnSpc>
                <a:spcPct val="110000"/>
              </a:lnSpc>
            </a:pPr>
            <a:r>
              <a:rPr lang="zh-CN" altLang="en-US" sz="2800">
                <a:latin typeface="华文中宋" panose="02010600040101010101" charset="-122"/>
                <a:ea typeface="华文中宋" panose="02010600040101010101" charset="-122"/>
                <a:cs typeface="江西拙楷" panose="02010600040101010101" pitchFamily="2" charset="-122"/>
                <a:sym typeface="+mn-ea"/>
              </a:rPr>
              <a:t>⑥引发激烈党争，导致统治集团内部分裂日益严重；</a:t>
            </a:r>
            <a:endParaRPr lang="zh-CN" altLang="en-US" sz="2800">
              <a:latin typeface="华文中宋" panose="02010600040101010101" charset="-122"/>
              <a:ea typeface="华文中宋" panose="02010600040101010101" charset="-122"/>
              <a:cs typeface="江西拙楷" panose="02010600040101010101" pitchFamily="2" charset="-122"/>
              <a:sym typeface="+mn-ea"/>
            </a:endParaRPr>
          </a:p>
          <a:p>
            <a:pPr lvl="0">
              <a:lnSpc>
                <a:spcPct val="110000"/>
              </a:lnSpc>
            </a:pPr>
            <a:r>
              <a:rPr lang="zh-CN" altLang="en-US" sz="2800">
                <a:solidFill>
                  <a:schemeClr val="tx1"/>
                </a:solidFill>
                <a:effectLst/>
                <a:latin typeface="华文中宋" panose="02010600040101010101" charset="-122"/>
                <a:ea typeface="华文中宋" panose="02010600040101010101" charset="-122"/>
                <a:cs typeface="黑体" panose="02010609060101010101" charset="-122"/>
                <a:sym typeface="+mn-ea"/>
              </a:rPr>
              <a:t>⑦</a:t>
            </a:r>
            <a:r>
              <a:rPr lang="zh-CN" altLang="en-US" sz="2800">
                <a:solidFill>
                  <a:srgbClr val="C00000"/>
                </a:solidFill>
                <a:effectLst/>
                <a:latin typeface="华文中宋" panose="02010600040101010101" charset="-122"/>
                <a:ea typeface="华文中宋" panose="02010600040101010101" charset="-122"/>
                <a:cs typeface="黑体" panose="02010609060101010101" charset="-122"/>
                <a:sym typeface="+mn-ea"/>
              </a:rPr>
              <a:t>没能从根本上解决北宋所面临的危机。</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grpSp>
        <p:nvGrpSpPr>
          <p:cNvPr id="4" name="组合 3"/>
          <p:cNvGrpSpPr/>
          <p:nvPr/>
        </p:nvGrpSpPr>
        <p:grpSpPr>
          <a:xfrm>
            <a:off x="9122410" y="1297305"/>
            <a:ext cx="2713990" cy="4567555"/>
            <a:chOff x="13880" y="1555"/>
            <a:chExt cx="4274" cy="7193"/>
          </a:xfrm>
        </p:grpSpPr>
        <p:pic>
          <p:nvPicPr>
            <p:cNvPr id="12" name="图片 11" descr="司马光"/>
            <p:cNvPicPr>
              <a:picLocks noChangeAspect="1"/>
            </p:cNvPicPr>
            <p:nvPr/>
          </p:nvPicPr>
          <p:blipFill>
            <a:blip r:embed="rId4"/>
            <a:srcRect l="31129" t="30324" r="17038" b="10056"/>
            <a:stretch>
              <a:fillRect/>
            </a:stretch>
          </p:blipFill>
          <p:spPr>
            <a:xfrm>
              <a:off x="13880" y="1555"/>
              <a:ext cx="4274" cy="6711"/>
            </a:xfrm>
            <a:prstGeom prst="rect">
              <a:avLst/>
            </a:prstGeom>
          </p:spPr>
        </p:pic>
        <p:sp>
          <p:nvSpPr>
            <p:cNvPr id="13" name="文本框 12"/>
            <p:cNvSpPr txBox="1"/>
            <p:nvPr/>
          </p:nvSpPr>
          <p:spPr>
            <a:xfrm>
              <a:off x="14542" y="8023"/>
              <a:ext cx="2721"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sym typeface="+mn-ea"/>
                </a:rPr>
                <a:t>◎</a:t>
              </a:r>
              <a:r>
                <a:rPr lang="zh-CN" altLang="en-US" sz="2400" b="1">
                  <a:latin typeface="华文仿宋" panose="02010600040101010101" charset="-122"/>
                  <a:ea typeface="华文仿宋" panose="02010600040101010101" charset="-122"/>
                  <a:cs typeface="华文楷体" panose="02010600040101010101" charset="-122"/>
                </a:rPr>
                <a:t>司马光</a:t>
              </a:r>
              <a:endParaRPr lang="en-US" altLang="zh-CN" sz="2400" b="1">
                <a:latin typeface="华文仿宋" panose="02010600040101010101" charset="-122"/>
                <a:ea typeface="华文仿宋" panose="02010600040101010101" charset="-122"/>
                <a:cs typeface="华文楷体" panose="02010600040101010101" charset="-122"/>
              </a:endParaRPr>
            </a:p>
          </p:txBody>
        </p:sp>
      </p:grpSp>
      <p:sp>
        <p:nvSpPr>
          <p:cNvPr id="10" name="文本框 9"/>
          <p:cNvSpPr txBox="1"/>
          <p:nvPr>
            <p:custDataLst>
              <p:tags r:id="rId5"/>
            </p:custDataLst>
          </p:nvPr>
        </p:nvSpPr>
        <p:spPr>
          <a:xfrm>
            <a:off x="344170" y="5810250"/>
            <a:ext cx="11492230" cy="953135"/>
          </a:xfrm>
          <a:prstGeom prst="rect">
            <a:avLst/>
          </a:prstGeom>
          <a:solidFill>
            <a:schemeClr val="bg1"/>
          </a:solidFill>
          <a:ln w="12700" cmpd="sng">
            <a:solidFill>
              <a:srgbClr val="966449"/>
            </a:solidFill>
            <a:prstDash val="solid"/>
          </a:ln>
        </p:spPr>
        <p:txBody>
          <a:bodyPr wrap="square" rtlCol="0" anchor="t">
            <a:spAutoFit/>
          </a:bodyPr>
          <a:lstStyle/>
          <a:p>
            <a:pPr algn="just" fontAlgn="auto">
              <a:lnSpc>
                <a:spcPct val="100000"/>
              </a:lnSpc>
            </a:pPr>
            <a:r>
              <a:rPr lang="zh-CN" altLang="en-US" sz="2800" b="1">
                <a:solidFill>
                  <a:srgbClr val="6D4734"/>
                </a:solidFill>
                <a:effectLst/>
                <a:latin typeface="楷体" panose="02010609060101010101" pitchFamily="30" charset="-122"/>
                <a:ea typeface="楷体" panose="02010609060101010101" pitchFamily="30" charset="-122"/>
                <a:cs typeface="楷体" panose="02010609060101010101" pitchFamily="30" charset="-122"/>
                <a:sym typeface="+mn-ea"/>
              </a:rPr>
              <a:t>哲宗初年，高太后垂帘听政，起用司马光为宰相，新法几乎全被废掉，史称“元祐更化”。</a:t>
            </a:r>
            <a:endParaRPr lang="zh-CN" altLang="en-US" sz="2800" b="1">
              <a:solidFill>
                <a:srgbClr val="6D4734"/>
              </a:solidFill>
              <a:effectLst/>
              <a:latin typeface="楷体" panose="02010609060101010101" pitchFamily="30" charset="-122"/>
              <a:ea typeface="楷体" panose="02010609060101010101" pitchFamily="30" charset="-122"/>
              <a:cs typeface="楷体" panose="02010609060101010101" pitchFamily="30" charset="-122"/>
              <a:sym typeface="+mn-ea"/>
            </a:endParaRPr>
          </a:p>
        </p:txBody>
      </p:sp>
      <p:sp>
        <p:nvSpPr>
          <p:cNvPr id="2" name="文本框 1"/>
          <p:cNvSpPr txBox="1"/>
          <p:nvPr/>
        </p:nvSpPr>
        <p:spPr>
          <a:xfrm>
            <a:off x="97790" y="95440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（六）结果：</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15" name="文本框 14"/>
          <p:cNvSpPr txBox="1"/>
          <p:nvPr>
            <p:custDataLst>
              <p:tags r:id="rId6"/>
            </p:custDataLst>
          </p:nvPr>
        </p:nvSpPr>
        <p:spPr>
          <a:xfrm>
            <a:off x="2203085" y="954151"/>
            <a:ext cx="9633007" cy="521970"/>
          </a:xfrm>
          <a:prstGeom prst="rect">
            <a:avLst/>
          </a:prstGeom>
          <a:noFill/>
        </p:spPr>
        <p:txBody>
          <a:bodyPr wrap="square">
            <a:spAutoFit/>
          </a:bodyPr>
          <a:lstStyle/>
          <a:p>
            <a:pPr marR="0" lvl="0" indent="0" algn="l" defTabSz="914400" rtl="0" fontAlgn="auto">
              <a:lnSpc>
                <a:spcPct val="100000"/>
              </a:lnSpc>
              <a:spcBef>
                <a:spcPct val="0"/>
              </a:spcBef>
              <a:spcAft>
                <a:spcPct val="0"/>
              </a:spcAft>
              <a:buClrTx/>
              <a:buSzTx/>
              <a:buFontTx/>
              <a:buNone/>
              <a:defRPr/>
            </a:pP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楷体" panose="02010609060101010101" pitchFamily="30" charset="-122"/>
                <a:sym typeface="+mn-ea"/>
              </a:rPr>
              <a:t>新法实行五六年后，王安石被</a:t>
            </a:r>
            <a:r>
              <a:rPr kumimoji="0" lang="zh-CN" altLang="en-US" sz="2800"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楷体" panose="02010609060101010101" pitchFamily="30" charset="-122"/>
                <a:sym typeface="+mn-ea"/>
              </a:rPr>
              <a:t>罢职</a:t>
            </a: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楷体" panose="02010609060101010101" pitchFamily="30" charset="-122"/>
                <a:sym typeface="+mn-ea"/>
              </a:rPr>
              <a:t>，变法措施被</a:t>
            </a:r>
            <a:r>
              <a:rPr kumimoji="0" lang="zh-CN" altLang="en-US" sz="2800"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楷体" panose="02010609060101010101" pitchFamily="30" charset="-122"/>
                <a:sym typeface="+mn-ea"/>
              </a:rPr>
              <a:t>废止</a:t>
            </a:r>
            <a:r>
              <a:rPr kumimoji="0" lang="zh-CN" altLang="en-US" sz="280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楷体" panose="02010609060101010101" pitchFamily="30" charset="-122"/>
                <a:sym typeface="+mn-ea"/>
              </a:rPr>
              <a:t>。</a:t>
            </a:r>
            <a:endParaRPr kumimoji="0" lang="zh-CN" altLang="en-US" sz="280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楷体" panose="02010609060101010101" pitchFamily="30" charset="-122"/>
              <a:sym typeface="+mn-ea"/>
            </a:endParaRPr>
          </a:p>
        </p:txBody>
      </p:sp>
      <p:sp>
        <p:nvSpPr>
          <p:cNvPr id="6" name="文本框 5"/>
          <p:cNvSpPr txBox="1"/>
          <p:nvPr/>
        </p:nvSpPr>
        <p:spPr>
          <a:xfrm>
            <a:off x="97790" y="1476375"/>
            <a:ext cx="239077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（七）评价：</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11" name="文本框 10"/>
          <p:cNvSpPr txBox="1"/>
          <p:nvPr/>
        </p:nvSpPr>
        <p:spPr>
          <a:xfrm>
            <a:off x="379095" y="1976755"/>
            <a:ext cx="1885315" cy="521970"/>
          </a:xfrm>
          <a:prstGeom prst="rect">
            <a:avLst/>
          </a:prstGeom>
          <a:noFill/>
        </p:spPr>
        <p:txBody>
          <a:bodyPr wrap="square" rtlCol="0">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、局限性：</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animBg="1"/>
      <p:bldP spid="10" grpId="1" animBg="1"/>
      <p:bldP spid="15"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2"/>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三、王安石变法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4" name="文本框 3"/>
          <p:cNvSpPr txBox="1"/>
          <p:nvPr>
            <p:custDataLst>
              <p:tags r:id="rId3"/>
            </p:custDataLst>
          </p:nvPr>
        </p:nvSpPr>
        <p:spPr>
          <a:xfrm>
            <a:off x="379095" y="979805"/>
            <a:ext cx="11563350"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12</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、（2020·山东高考·4）</a:t>
            </a:r>
            <a:r>
              <a:rPr lang="zh-CN" altLang="en-US" sz="2400">
                <a:latin typeface="黑体" panose="02010609060101010101" charset="-122"/>
                <a:ea typeface="黑体" panose="02010609060101010101" charset="-122"/>
                <a:cs typeface="黑体" panose="02010609060101010101" charset="-122"/>
                <a:sym typeface="+mn-ea"/>
              </a:rPr>
              <a:t>王安石在变法中“募饥民修水利”，以“赈救食力之农”“兴陂塘沟港之废”。与“煮粥赈灾”“开仓放粮”等赈灾方式相比，王安石此举力图（</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    </a:t>
            </a:r>
            <a:endParaRPr lang="zh-CN" altLang="en-US" sz="2400">
              <a:latin typeface="黑体" panose="02010609060101010101" charset="-122"/>
              <a:ea typeface="黑体" panose="02010609060101010101" charset="-122"/>
              <a:cs typeface="黑体" panose="02010609060101010101" charset="-122"/>
              <a:sym typeface="+mn-ea"/>
            </a:endParaRPr>
          </a:p>
          <a:p>
            <a:pPr>
              <a:lnSpc>
                <a:spcPct val="120000"/>
              </a:lnSpc>
            </a:pPr>
            <a:r>
              <a:rPr lang="zh-CN" altLang="en-US" sz="2400">
                <a:latin typeface="黑体" panose="02010609060101010101" charset="-122"/>
                <a:ea typeface="黑体" panose="02010609060101010101" charset="-122"/>
                <a:cs typeface="黑体" panose="02010609060101010101" charset="-122"/>
                <a:sym typeface="+mn-ea"/>
              </a:rPr>
              <a:t>A．尽量减轻政府的救灾负担             </a:t>
            </a:r>
            <a:r>
              <a:rPr lang="zh-CN" altLang="en-US" sz="2400" smtClean="0">
                <a:latin typeface="黑体" panose="02010609060101010101" charset="-122"/>
                <a:ea typeface="黑体" panose="02010609060101010101" charset="-122"/>
                <a:cs typeface="黑体" panose="02010609060101010101" charset="-122"/>
                <a:sym typeface="+mn-ea"/>
              </a:rPr>
              <a:t>B</a:t>
            </a:r>
            <a:r>
              <a:rPr lang="zh-CN" altLang="en-US" sz="2400">
                <a:latin typeface="黑体" panose="02010609060101010101" charset="-122"/>
                <a:ea typeface="黑体" panose="02010609060101010101" charset="-122"/>
                <a:cs typeface="黑体" panose="02010609060101010101" charset="-122"/>
                <a:sym typeface="+mn-ea"/>
              </a:rPr>
              <a:t>．稳定灾区的社会秩序</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sym typeface="+mn-ea"/>
              </a:rPr>
              <a:t>C．从长远上解决灾民生计问题           </a:t>
            </a:r>
            <a:r>
              <a:rPr lang="zh-CN" altLang="en-US" sz="2400" smtClean="0">
                <a:latin typeface="黑体" panose="02010609060101010101" charset="-122"/>
                <a:ea typeface="黑体" panose="02010609060101010101" charset="-122"/>
                <a:cs typeface="黑体" panose="02010609060101010101" charset="-122"/>
                <a:sym typeface="+mn-ea"/>
              </a:rPr>
              <a:t>D</a:t>
            </a:r>
            <a:r>
              <a:rPr lang="zh-CN" altLang="en-US" sz="2400">
                <a:latin typeface="黑体" panose="02010609060101010101" charset="-122"/>
                <a:ea typeface="黑体" panose="02010609060101010101" charset="-122"/>
                <a:cs typeface="黑体" panose="02010609060101010101" charset="-122"/>
                <a:sym typeface="+mn-ea"/>
              </a:rPr>
              <a:t>．建立政府抗灾救荒体系</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4"/>
            </p:custDataLst>
          </p:nvPr>
        </p:nvSpPr>
        <p:spPr>
          <a:xfrm>
            <a:off x="10401935" y="1974215"/>
            <a:ext cx="116586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
        <p:nvSpPr>
          <p:cNvPr id="6" name="文本框 5"/>
          <p:cNvSpPr txBox="1"/>
          <p:nvPr>
            <p:custDataLst>
              <p:tags r:id="rId5"/>
            </p:custDataLst>
          </p:nvPr>
        </p:nvSpPr>
        <p:spPr>
          <a:xfrm>
            <a:off x="289560" y="3286125"/>
            <a:ext cx="11653520" cy="2158365"/>
          </a:xfrm>
          <a:prstGeom prst="rect">
            <a:avLst/>
          </a:prstGeom>
          <a:noFill/>
        </p:spPr>
        <p:txBody>
          <a:bodyPr wrap="square" rtlCol="0" anchor="t">
            <a:spAutoFit/>
          </a:bodyPr>
          <a:lstStyle/>
          <a:p>
            <a:pPr>
              <a:lnSpc>
                <a:spcPct val="140000"/>
              </a:lnSpc>
            </a:pPr>
            <a:r>
              <a:rPr lang="en-US" sz="2400" dirty="0">
                <a:solidFill>
                  <a:srgbClr val="C00000"/>
                </a:solidFill>
                <a:latin typeface="黑体" panose="02010609060101010101" charset="-122"/>
                <a:ea typeface="黑体" panose="02010609060101010101" charset="-122"/>
                <a:cs typeface="黑体" panose="02010609060101010101" charset="-122"/>
                <a:sym typeface="+mn-ea"/>
              </a:rPr>
              <a:t>13</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sz="2400" dirty="0">
                <a:solidFill>
                  <a:srgbClr val="C00000"/>
                </a:solidFill>
                <a:latin typeface="黑体" panose="02010609060101010101" charset="-122"/>
                <a:ea typeface="黑体" panose="02010609060101010101" charset="-122"/>
                <a:cs typeface="黑体" panose="02010609060101010101" charset="-122"/>
                <a:sym typeface="+mn-ea"/>
              </a:rPr>
              <a:t>（2023·广东高考·5）</a:t>
            </a:r>
            <a:r>
              <a:rPr sz="2400" dirty="0">
                <a:latin typeface="黑体" panose="02010609060101010101" charset="-122"/>
                <a:ea typeface="黑体" panose="02010609060101010101" charset="-122"/>
                <a:cs typeface="黑体" panose="02010609060101010101" charset="-122"/>
                <a:sym typeface="+mn-ea"/>
              </a:rPr>
              <a:t>王夫之在《宋论》中评论历史上某一基层制度时，认为聚乡村之民成兵达不到御敌的目的，贼寇一旦来袭，乡民便携家散去，“非什保之所能制”。这一基层制度是（　　）</a:t>
            </a:r>
            <a:endParaRPr sz="2400" dirty="0">
              <a:latin typeface="黑体" panose="02010609060101010101" charset="-122"/>
              <a:ea typeface="黑体" panose="02010609060101010101" charset="-122"/>
              <a:cs typeface="黑体" panose="02010609060101010101" charset="-122"/>
              <a:sym typeface="+mn-ea"/>
            </a:endParaRPr>
          </a:p>
          <a:p>
            <a:pPr>
              <a:lnSpc>
                <a:spcPct val="140000"/>
              </a:lnSpc>
            </a:pPr>
            <a:r>
              <a:rPr sz="2400" dirty="0">
                <a:latin typeface="黑体" panose="02010609060101010101" charset="-122"/>
                <a:ea typeface="黑体" panose="02010609060101010101" charset="-122"/>
                <a:cs typeface="黑体" panose="02010609060101010101" charset="-122"/>
                <a:sym typeface="+mn-ea"/>
              </a:rPr>
              <a:t>A．邻保制度      </a:t>
            </a:r>
            <a:r>
              <a:rPr lang="en-US" sz="2400" dirty="0">
                <a:latin typeface="黑体" panose="02010609060101010101" charset="-122"/>
                <a:ea typeface="黑体" panose="02010609060101010101" charset="-122"/>
                <a:cs typeface="黑体" panose="02010609060101010101" charset="-122"/>
                <a:sym typeface="+mn-ea"/>
              </a:rPr>
              <a:t>  </a:t>
            </a:r>
            <a:r>
              <a:rPr sz="2400" dirty="0">
                <a:latin typeface="黑体" panose="02010609060101010101" charset="-122"/>
                <a:ea typeface="黑体" panose="02010609060101010101" charset="-122"/>
                <a:cs typeface="黑体" panose="02010609060101010101" charset="-122"/>
                <a:sym typeface="+mn-ea"/>
              </a:rPr>
              <a:t>B．保甲制度       C．十家牌法      D．里甲制度</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custDataLst>
              <p:tags r:id="rId6"/>
            </p:custDataLst>
          </p:nvPr>
        </p:nvSpPr>
        <p:spPr>
          <a:xfrm>
            <a:off x="10541000" y="4480560"/>
            <a:ext cx="1165860" cy="1568450"/>
          </a:xfrm>
          <a:prstGeom prst="rect">
            <a:avLst/>
          </a:prstGeom>
          <a:noFill/>
        </p:spPr>
        <p:txBody>
          <a:bodyPr wrap="square" rtlCol="0">
            <a:spAutoFit/>
          </a:bodyPr>
          <a:lstStyle/>
          <a:p>
            <a:r>
              <a:rPr lang="en-US" altLang="zh-CN" sz="9600" b="1">
                <a:solidFill>
                  <a:srgbClr val="C00000"/>
                </a:solidFill>
              </a:rPr>
              <a:t>B</a:t>
            </a:r>
            <a:endParaRPr lang="en-US" altLang="zh-CN" sz="9600" b="1">
              <a:solidFill>
                <a:srgbClr val="C00000"/>
              </a:solidFill>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四、南宋的偏安</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7" name="文本框 6"/>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（一）南宋的建立</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8" name="文本框 7"/>
          <p:cNvSpPr txBox="1"/>
          <p:nvPr/>
        </p:nvSpPr>
        <p:spPr>
          <a:xfrm>
            <a:off x="371475" y="1476375"/>
            <a:ext cx="3230245" cy="521970"/>
          </a:xfrm>
          <a:prstGeom prst="rect">
            <a:avLst/>
          </a:prstGeom>
          <a:noFill/>
        </p:spPr>
        <p:txBody>
          <a:bodyPr wrap="square" rtlCol="0">
            <a:sp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、北宋的灭亡：</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424815" y="1998345"/>
            <a:ext cx="11350625" cy="1124585"/>
          </a:xfrm>
          <a:prstGeom prst="rect">
            <a:avLst/>
          </a:prstGeom>
          <a:noFill/>
        </p:spPr>
        <p:txBody>
          <a:bodyPr wrap="square" rtlCol="0" anchor="t">
            <a:spAutoFit/>
          </a:bodyPr>
          <a:lstStyle/>
          <a:p>
            <a:pPr algn="just" fontAlgn="auto">
              <a:lnSpc>
                <a:spcPct val="120000"/>
              </a:lnSpc>
            </a:pP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mn-ea"/>
              </a:rPr>
              <a:t>1127年，北宋被东北女真族建立的金朝攻灭，徽、钦二帝被俘北去，史称</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靖康之变</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endParaRPr>
          </a:p>
        </p:txBody>
      </p:sp>
      <p:pic>
        <p:nvPicPr>
          <p:cNvPr id="14" name="图片 13" descr="靖康之变"/>
          <p:cNvPicPr>
            <a:picLocks noChangeAspect="1"/>
          </p:cNvPicPr>
          <p:nvPr/>
        </p:nvPicPr>
        <p:blipFill>
          <a:blip r:embed="rId3"/>
          <a:stretch>
            <a:fillRect/>
          </a:stretch>
        </p:blipFill>
        <p:spPr>
          <a:xfrm>
            <a:off x="8792210" y="238760"/>
            <a:ext cx="3077845" cy="1976120"/>
          </a:xfrm>
          <a:prstGeom prst="rect">
            <a:avLst/>
          </a:prstGeom>
        </p:spPr>
      </p:pic>
      <p:sp>
        <p:nvSpPr>
          <p:cNvPr id="16" name="文本框 15"/>
          <p:cNvSpPr txBox="1"/>
          <p:nvPr/>
        </p:nvSpPr>
        <p:spPr>
          <a:xfrm>
            <a:off x="371475" y="4587875"/>
            <a:ext cx="3230245" cy="528320"/>
          </a:xfrm>
          <a:prstGeom prst="rect">
            <a:avLst/>
          </a:prstGeom>
          <a:noFill/>
        </p:spPr>
        <p:txBody>
          <a:bodyPr wrap="square" rtlCol="0">
            <a:noAutofit/>
          </a:bodyPr>
          <a:lstStyle/>
          <a:p>
            <a:r>
              <a:rPr lang="en-US" altLang="zh-CN" sz="2800" b="1">
                <a:solidFill>
                  <a:srgbClr val="843F0B"/>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843F0B"/>
                </a:solidFill>
                <a:latin typeface="华文中宋" panose="02010600040101010101" charset="-122"/>
                <a:ea typeface="华文中宋" panose="02010600040101010101" charset="-122"/>
                <a:cs typeface="华文中宋" panose="02010600040101010101" charset="-122"/>
              </a:rPr>
              <a:t>、南宋的建立：</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endParaRPr>
          </a:p>
        </p:txBody>
      </p:sp>
      <p:sp>
        <p:nvSpPr>
          <p:cNvPr id="18" name="文本框 17"/>
          <p:cNvSpPr txBox="1"/>
          <p:nvPr/>
        </p:nvSpPr>
        <p:spPr>
          <a:xfrm>
            <a:off x="424815" y="3122930"/>
            <a:ext cx="11445875" cy="1383665"/>
          </a:xfrm>
          <a:prstGeom prst="rect">
            <a:avLst/>
          </a:prstGeom>
          <a:noFill/>
          <a:ln>
            <a:solidFill>
              <a:srgbClr val="663300"/>
            </a:solidFill>
          </a:ln>
        </p:spPr>
        <p:txBody>
          <a:bodyPr wrap="square">
            <a:spAutoFit/>
          </a:bodyPr>
          <a:lstStyle/>
          <a:p>
            <a:r>
              <a:rPr lang="zh-CN" altLang="en-US" sz="2800" b="1" dirty="0">
                <a:solidFill>
                  <a:srgbClr val="6D4734"/>
                </a:solidFill>
                <a:latin typeface="华文楷体" panose="02010600040101010101" charset="-122"/>
                <a:ea typeface="华文楷体" panose="02010600040101010101" charset="-122"/>
                <a:cs typeface="华文楷体" panose="02010600040101010101" charset="-122"/>
              </a:rPr>
              <a:t>靖康之变：</a:t>
            </a:r>
            <a:r>
              <a:rPr lang="zh-CN" altLang="en-US" sz="2800" dirty="0">
                <a:latin typeface="华文楷体" panose="02010600040101010101" charset="-122"/>
                <a:ea typeface="华文楷体" panose="02010600040101010101" charset="-122"/>
                <a:cs typeface="华文楷体" panose="02010600040101010101" charset="-122"/>
              </a:rPr>
              <a:t>靖康二年（</a:t>
            </a:r>
            <a:r>
              <a:rPr lang="en-US" altLang="zh-CN" sz="2800" dirty="0">
                <a:latin typeface="华文楷体" panose="02010600040101010101" charset="-122"/>
                <a:ea typeface="华文楷体" panose="02010600040101010101" charset="-122"/>
                <a:cs typeface="华文楷体" panose="02010600040101010101" charset="-122"/>
              </a:rPr>
              <a:t>1127</a:t>
            </a:r>
            <a:r>
              <a:rPr lang="zh-CN" altLang="en-US" sz="2800" dirty="0">
                <a:latin typeface="华文楷体" panose="02010600040101010101" charset="-122"/>
                <a:ea typeface="华文楷体" panose="02010600040101010101" charset="-122"/>
                <a:cs typeface="华文楷体" panose="02010600040101010101" charset="-122"/>
              </a:rPr>
              <a:t>年）金朝南下攻取北宋首都东京，掳走徽、钦二帝和大量赵氏皇族、后宫妃嫔与贵卿、朝臣等共三千余人北上金国，导致北宋灭亡的历史事件。</a:t>
            </a:r>
            <a:endParaRPr lang="zh-CN" altLang="en-US" sz="2800" dirty="0">
              <a:latin typeface="华文楷体" panose="02010600040101010101" charset="-122"/>
              <a:ea typeface="华文楷体" panose="02010600040101010101" charset="-122"/>
              <a:cs typeface="华文楷体" panose="02010600040101010101" charset="-122"/>
            </a:endParaRPr>
          </a:p>
        </p:txBody>
      </p:sp>
      <p:sp>
        <p:nvSpPr>
          <p:cNvPr id="17" name="文本框 16"/>
          <p:cNvSpPr txBox="1"/>
          <p:nvPr/>
        </p:nvSpPr>
        <p:spPr>
          <a:xfrm>
            <a:off x="379095" y="5116195"/>
            <a:ext cx="8670925" cy="1124585"/>
          </a:xfrm>
          <a:prstGeom prst="rect">
            <a:avLst/>
          </a:prstGeom>
          <a:noFill/>
        </p:spPr>
        <p:txBody>
          <a:bodyPr wrap="square" rtlCol="0" anchor="t">
            <a:spAutoFit/>
          </a:bodyPr>
          <a:lstStyle/>
          <a:p>
            <a:pPr algn="just" fontAlgn="auto">
              <a:lnSpc>
                <a:spcPct val="120000"/>
              </a:lnSpc>
            </a:pP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北宋康王赵构在应天府称帝，后定都临安，史称南宋。</a:t>
            </a:r>
            <a:endPar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endParaRPr>
          </a:p>
          <a:p>
            <a:pPr algn="just" fontAlgn="auto">
              <a:lnSpc>
                <a:spcPct val="120000"/>
              </a:lnSpc>
            </a:pP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赵构即为宋高宗。</a:t>
            </a:r>
            <a:endPar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endParaRPr>
          </a:p>
        </p:txBody>
      </p:sp>
      <p:pic>
        <p:nvPicPr>
          <p:cNvPr id="57347" name="Picture 3" descr="C:\Users\Administrator\Desktop\所需图片\宋\新建文件夹\微信图片_20200808211750_副本.jpg"/>
          <p:cNvPicPr>
            <a:picLocks noChangeAspect="1" noChangeArrowheads="1"/>
          </p:cNvPicPr>
          <p:nvPr>
            <p:custDataLst>
              <p:tags r:id="rId4"/>
            </p:custDataLst>
          </p:nvPr>
        </p:nvPicPr>
        <p:blipFill>
          <a:blip r:embed="rId5">
            <a:clrChange>
              <a:clrFrom>
                <a:srgbClr val="FFFFFF"/>
              </a:clrFrom>
              <a:clrTo>
                <a:srgbClr val="FFFFFF">
                  <a:alpha val="0"/>
                </a:srgbClr>
              </a:clrTo>
            </a:clrChange>
            <a:lum bright="10000" contrast="10000"/>
          </a:blip>
          <a:srcRect b="56020"/>
          <a:stretch>
            <a:fillRect/>
          </a:stretch>
        </p:blipFill>
        <p:spPr bwMode="auto">
          <a:xfrm>
            <a:off x="8472805" y="4259580"/>
            <a:ext cx="4069715" cy="2385060"/>
          </a:xfrm>
          <a:prstGeom prst="rect">
            <a:avLst/>
          </a:prstGeom>
          <a:noFill/>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6" grpId="0"/>
      <p:bldP spid="16" grpId="1"/>
      <p:bldP spid="18" grpId="0" animBg="1"/>
      <p:bldP spid="18" grpId="1" animBg="1"/>
      <p:bldP spid="17" grpId="0"/>
      <p:bldP spid="17"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四、南宋的偏安</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7" name="文本框 6"/>
          <p:cNvSpPr txBox="1"/>
          <p:nvPr/>
        </p:nvSpPr>
        <p:spPr>
          <a:xfrm>
            <a:off x="97790" y="954405"/>
            <a:ext cx="5900420"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（二）南宋的偏安</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4" name="文本框 3"/>
          <p:cNvSpPr txBox="1"/>
          <p:nvPr>
            <p:custDataLst>
              <p:tags r:id="rId3"/>
            </p:custDataLst>
          </p:nvPr>
        </p:nvSpPr>
        <p:spPr>
          <a:xfrm>
            <a:off x="379095" y="1476375"/>
            <a:ext cx="2672715" cy="586105"/>
          </a:xfrm>
          <a:prstGeom prst="rect">
            <a:avLst/>
          </a:prstGeom>
          <a:noFill/>
        </p:spPr>
        <p:txBody>
          <a:bodyPr wrap="square" rtlCol="0" anchor="t">
            <a:spAutoFit/>
          </a:bodyPr>
          <a:lstStyle/>
          <a:p>
            <a:pPr fontAlgn="auto">
              <a:lnSpc>
                <a:spcPts val="3860"/>
              </a:lnSpc>
            </a:pPr>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、南宋抗金：</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endParaRPr>
          </a:p>
        </p:txBody>
      </p:sp>
      <p:sp>
        <p:nvSpPr>
          <p:cNvPr id="19" name="文本框 18"/>
          <p:cNvSpPr txBox="1"/>
          <p:nvPr/>
        </p:nvSpPr>
        <p:spPr>
          <a:xfrm>
            <a:off x="379095" y="1979930"/>
            <a:ext cx="2185035" cy="586105"/>
          </a:xfrm>
          <a:prstGeom prst="rect">
            <a:avLst/>
          </a:prstGeom>
          <a:noFill/>
        </p:spPr>
        <p:txBody>
          <a:bodyPr wrap="none" rtlCol="0" anchor="t">
            <a:spAutoFit/>
          </a:bodyPr>
          <a:lstStyle/>
          <a:p>
            <a:pPr fontAlgn="auto">
              <a:lnSpc>
                <a:spcPts val="3860"/>
              </a:lnSpc>
            </a:pPr>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、宋金议和</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endParaRPr>
          </a:p>
        </p:txBody>
      </p:sp>
      <p:sp>
        <p:nvSpPr>
          <p:cNvPr id="21" name="文本框 20"/>
          <p:cNvSpPr txBox="1"/>
          <p:nvPr/>
        </p:nvSpPr>
        <p:spPr>
          <a:xfrm>
            <a:off x="378460" y="4465320"/>
            <a:ext cx="2185035" cy="586105"/>
          </a:xfrm>
          <a:prstGeom prst="rect">
            <a:avLst/>
          </a:prstGeom>
          <a:noFill/>
        </p:spPr>
        <p:txBody>
          <a:bodyPr wrap="none" rtlCol="0" anchor="t">
            <a:spAutoFit/>
          </a:bodyPr>
          <a:lstStyle/>
          <a:p>
            <a:pPr fontAlgn="auto">
              <a:lnSpc>
                <a:spcPts val="3860"/>
              </a:lnSpc>
            </a:pPr>
            <a:r>
              <a:rPr lang="en-US" altLang="zh-CN" sz="2800" b="1">
                <a:solidFill>
                  <a:srgbClr val="843F0B"/>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rPr>
              <a:t>、南北对峙</a:t>
            </a:r>
            <a:endParaRPr lang="zh-CN" altLang="en-US" sz="2800" b="1">
              <a:solidFill>
                <a:srgbClr val="843F0B"/>
              </a:solidFill>
              <a:latin typeface="华文中宋" panose="02010600040101010101" charset="-122"/>
              <a:ea typeface="华文中宋" panose="02010600040101010101" charset="-122"/>
              <a:cs typeface="华文中宋" panose="02010600040101010101" charset="-122"/>
              <a:sym typeface="+mn-ea"/>
            </a:endParaRPr>
          </a:p>
        </p:txBody>
      </p:sp>
      <p:sp>
        <p:nvSpPr>
          <p:cNvPr id="9" name="文本框 8"/>
          <p:cNvSpPr txBox="1"/>
          <p:nvPr/>
        </p:nvSpPr>
        <p:spPr>
          <a:xfrm>
            <a:off x="2618105" y="1497330"/>
            <a:ext cx="10577830" cy="586105"/>
          </a:xfrm>
          <a:prstGeom prst="rect">
            <a:avLst/>
          </a:prstGeom>
          <a:noFill/>
        </p:spPr>
        <p:txBody>
          <a:bodyPr wrap="square" rtlCol="0" anchor="t">
            <a:spAutoFit/>
          </a:bodyPr>
          <a:lstStyle/>
          <a:p>
            <a:pPr fontAlgn="auto">
              <a:lnSpc>
                <a:spcPts val="3860"/>
              </a:lnSpc>
            </a:pPr>
            <a:r>
              <a:rPr lang="zh-CN" altLang="en-US" sz="2800">
                <a:latin typeface="华文中宋" panose="02010600040101010101" charset="-122"/>
                <a:ea typeface="华文中宋" panose="02010600040101010101" charset="-122"/>
                <a:cs typeface="仿宋" panose="02010609060101010101" pitchFamily="49" charset="-122"/>
                <a:sym typeface="+mn-ea"/>
              </a:rPr>
              <a:t>岳飞指挥的岳家军战绩卓著，但岳飞被南宋朝廷逮捕杀害。</a:t>
            </a:r>
            <a:endParaRPr lang="zh-CN" altLang="en-US" sz="2800">
              <a:latin typeface="华文中宋" panose="02010600040101010101" charset="-122"/>
              <a:ea typeface="华文中宋" panose="02010600040101010101" charset="-122"/>
              <a:cs typeface="仿宋" panose="02010609060101010101" pitchFamily="49" charset="-122"/>
              <a:sym typeface="+mn-ea"/>
            </a:endParaRPr>
          </a:p>
        </p:txBody>
      </p:sp>
      <p:pic>
        <p:nvPicPr>
          <p:cNvPr id="102" name="图片 101"/>
          <p:cNvPicPr/>
          <p:nvPr/>
        </p:nvPicPr>
        <p:blipFill>
          <a:blip r:embed="rId4">
            <a:clrChange>
              <a:clrFrom>
                <a:srgbClr val="FFFFFF">
                  <a:alpha val="100000"/>
                </a:srgbClr>
              </a:clrFrom>
              <a:clrTo>
                <a:srgbClr val="FFFFFF">
                  <a:alpha val="100000"/>
                  <a:alpha val="0"/>
                </a:srgbClr>
              </a:clrTo>
            </a:clrChange>
          </a:blip>
          <a:stretch>
            <a:fillRect/>
          </a:stretch>
        </p:blipFill>
        <p:spPr>
          <a:xfrm>
            <a:off x="8645525" y="-93345"/>
            <a:ext cx="3296920" cy="1746250"/>
          </a:xfrm>
          <a:prstGeom prst="rect">
            <a:avLst/>
          </a:prstGeom>
          <a:noFill/>
          <a:ln w="9525">
            <a:noFill/>
          </a:ln>
        </p:spPr>
      </p:pic>
      <p:pic>
        <p:nvPicPr>
          <p:cNvPr id="10" name="图片 9"/>
          <p:cNvPicPr>
            <a:picLocks noChangeAspect="1"/>
          </p:cNvPicPr>
          <p:nvPr>
            <p:custDataLst>
              <p:tags r:id="rId5"/>
            </p:custDataLst>
          </p:nvPr>
        </p:nvPicPr>
        <p:blipFill>
          <a:blip r:embed="rId6"/>
          <a:stretch>
            <a:fillRect/>
          </a:stretch>
        </p:blipFill>
        <p:spPr>
          <a:xfrm>
            <a:off x="5660390" y="2062480"/>
            <a:ext cx="6023610" cy="4444365"/>
          </a:xfrm>
          <a:prstGeom prst="rect">
            <a:avLst/>
          </a:prstGeom>
          <a:ln>
            <a:noFill/>
          </a:ln>
          <a:effectLst>
            <a:outerShdw blurRad="50800" dist="38100" dir="2700000" algn="tl" rotWithShape="0">
              <a:prstClr val="black">
                <a:alpha val="40000"/>
              </a:prstClr>
            </a:outerShdw>
          </a:effectLst>
        </p:spPr>
      </p:pic>
      <p:sp>
        <p:nvSpPr>
          <p:cNvPr id="16" name="文本框 15"/>
          <p:cNvSpPr txBox="1"/>
          <p:nvPr>
            <p:custDataLst>
              <p:tags r:id="rId7"/>
            </p:custDataLst>
          </p:nvPr>
        </p:nvSpPr>
        <p:spPr>
          <a:xfrm>
            <a:off x="378460" y="2479040"/>
            <a:ext cx="5282565" cy="2071370"/>
          </a:xfrm>
          <a:prstGeom prst="rect">
            <a:avLst/>
          </a:prstGeom>
          <a:noFill/>
        </p:spPr>
        <p:txBody>
          <a:bodyPr wrap="square" rtlCol="0" anchor="t">
            <a:spAutoFit/>
          </a:bodyPr>
          <a:lstStyle/>
          <a:p>
            <a:pPr fontAlgn="auto">
              <a:lnSpc>
                <a:spcPts val="386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1141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年，</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绍兴和议</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以</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东起淮水</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西至大散关</a:t>
            </a:r>
            <a:r>
              <a:rPr lang="zh-CN" altLang="en-US" sz="2800">
                <a:latin typeface="华文中宋" panose="02010600040101010101" charset="-122"/>
                <a:ea typeface="华文中宋" panose="02010600040101010101" charset="-122"/>
                <a:cs typeface="华文中宋" panose="02010600040101010101" charset="-122"/>
                <a:sym typeface="+mn-ea"/>
              </a:rPr>
              <a:t>一线划界，</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南宋</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对金称臣</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每年向金朝缴纳一笔财物，称为</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“岁贡”</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25" name="文本框 24"/>
          <p:cNvSpPr txBox="1"/>
          <p:nvPr>
            <p:custDataLst>
              <p:tags r:id="rId8"/>
            </p:custDataLst>
          </p:nvPr>
        </p:nvSpPr>
        <p:spPr>
          <a:xfrm>
            <a:off x="378460" y="5051425"/>
            <a:ext cx="5424170" cy="1383665"/>
          </a:xfrm>
          <a:prstGeom prst="rect">
            <a:avLst/>
          </a:prstGeom>
          <a:noFill/>
        </p:spPr>
        <p:txBody>
          <a:bodyPr wrap="square" rtlCol="0" anchor="t">
            <a:spAutoFit/>
          </a:bodyPr>
          <a:lstStyle/>
          <a:p>
            <a:pPr algn="l"/>
            <a:r>
              <a:rPr lang="zh-CN" altLang="en-US" sz="2800">
                <a:latin typeface="华文中宋" panose="02010600040101010101" charset="-122"/>
                <a:ea typeface="华文中宋" panose="02010600040101010101" charset="-122"/>
                <a:cs typeface="华文中宋" panose="02010600040101010101" charset="-122"/>
              </a:rPr>
              <a:t>此后，几次宋金战争，不再向金称臣，而是</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世为侄国</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，继续维持南北对峙局面。</a:t>
            </a:r>
            <a:endParaRPr lang="zh-CN" altLang="en-US" sz="2800">
              <a:latin typeface="华文中宋" panose="02010600040101010101" charset="-122"/>
              <a:ea typeface="华文中宋" panose="02010600040101010101" charset="-122"/>
              <a:cs typeface="华文中宋" panose="02010600040101010101"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19" grpId="0"/>
      <p:bldP spid="19" grpId="1"/>
      <p:bldP spid="21" grpId="0"/>
      <p:bldP spid="21" grpId="1"/>
      <p:bldP spid="9" grpId="0"/>
      <p:bldP spid="9" grpId="1"/>
      <p:bldP spid="16" grpId="0"/>
      <p:bldP spid="16" grpId="1"/>
      <p:bldP spid="25" grpId="0"/>
      <p:bldP spid="25"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312356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四、南宋的偏安</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graphicFrame>
        <p:nvGraphicFramePr>
          <p:cNvPr id="15" name="表格 14"/>
          <p:cNvGraphicFramePr>
            <a:graphicFrameLocks noGrp="1"/>
          </p:cNvGraphicFramePr>
          <p:nvPr>
            <p:custDataLst>
              <p:tags r:id="rId3"/>
            </p:custDataLst>
          </p:nvPr>
        </p:nvGraphicFramePr>
        <p:xfrm>
          <a:off x="379095" y="1608455"/>
          <a:ext cx="5807710" cy="4328160"/>
        </p:xfrm>
        <a:graphic>
          <a:graphicData uri="http://schemas.openxmlformats.org/drawingml/2006/table">
            <a:tbl>
              <a:tblPr firstRow="1" bandRow="1">
                <a:effectLst/>
                <a:tableStyleId>{5940675A-B579-460E-94D1-54222C63F5DA}</a:tableStyleId>
              </a:tblPr>
              <a:tblGrid>
                <a:gridCol w="869950"/>
                <a:gridCol w="953770"/>
                <a:gridCol w="3983990"/>
              </a:tblGrid>
              <a:tr h="396240">
                <a:tc>
                  <a:txBody>
                    <a:bodyPr/>
                    <a:lstStyle/>
                    <a:p>
                      <a:pPr algn="ctr">
                        <a:buNone/>
                      </a:pPr>
                      <a:r>
                        <a:rPr lang="zh-CN" altLang="en-US" sz="2000" b="0">
                          <a:solidFill>
                            <a:schemeClr val="tx1"/>
                          </a:solidFill>
                          <a:latin typeface="华文中宋" panose="02010600040101010101" charset="-122"/>
                          <a:ea typeface="华文中宋" panose="02010600040101010101" charset="-122"/>
                        </a:rPr>
                        <a:t>和议</a:t>
                      </a:r>
                      <a:endParaRPr lang="zh-CN" altLang="en-US" sz="2000" b="0">
                        <a:solidFill>
                          <a:schemeClr val="tx1"/>
                        </a:solidFill>
                        <a:latin typeface="华文中宋" panose="02010600040101010101" charset="-122"/>
                        <a:ea typeface="华文中宋" panose="02010600040101010101" charset="-122"/>
                      </a:endParaRP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noFill/>
                  </a:tcPr>
                </a:tc>
                <a:tc>
                  <a:txBody>
                    <a:bodyPr/>
                    <a:lstStyle/>
                    <a:p>
                      <a:pPr algn="ctr">
                        <a:buNone/>
                      </a:pPr>
                      <a:r>
                        <a:rPr lang="zh-CN" altLang="en-US" sz="2000" b="0">
                          <a:solidFill>
                            <a:schemeClr val="tx1"/>
                          </a:solidFill>
                          <a:latin typeface="华文中宋" panose="02010600040101010101" charset="-122"/>
                          <a:ea typeface="华文中宋" panose="02010600040101010101" charset="-122"/>
                        </a:rPr>
                        <a:t>时间</a:t>
                      </a:r>
                      <a:endParaRPr lang="zh-CN" altLang="en-US" sz="2000" b="0">
                        <a:solidFill>
                          <a:schemeClr val="tx1"/>
                        </a:solidFill>
                        <a:latin typeface="华文中宋" panose="02010600040101010101" charset="-122"/>
                        <a:ea typeface="华文中宋" panose="02010600040101010101" charset="-122"/>
                      </a:endParaRP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noFill/>
                  </a:tcPr>
                </a:tc>
                <a:tc>
                  <a:txBody>
                    <a:bodyPr/>
                    <a:lstStyle/>
                    <a:p>
                      <a:pPr algn="ctr">
                        <a:buNone/>
                      </a:pPr>
                      <a:r>
                        <a:rPr lang="zh-CN" altLang="en-US" sz="2000" b="0">
                          <a:solidFill>
                            <a:schemeClr val="tx1"/>
                          </a:solidFill>
                          <a:latin typeface="华文中宋" panose="02010600040101010101" charset="-122"/>
                          <a:ea typeface="华文中宋" panose="02010600040101010101" charset="-122"/>
                        </a:rPr>
                        <a:t>内容</a:t>
                      </a:r>
                      <a:endParaRPr lang="zh-CN" altLang="en-US" sz="2000" b="0">
                        <a:solidFill>
                          <a:schemeClr val="tx1"/>
                        </a:solidFill>
                        <a:latin typeface="华文中宋" panose="02010600040101010101" charset="-122"/>
                        <a:ea typeface="华文中宋" panose="02010600040101010101" charset="-122"/>
                      </a:endParaRP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noFill/>
                  </a:tcPr>
                </a:tc>
              </a:tr>
              <a:tr h="1310640">
                <a:tc>
                  <a:txBody>
                    <a:bodyPr/>
                    <a:lstStyle/>
                    <a:p>
                      <a:pPr algn="ctr">
                        <a:buNone/>
                      </a:pPr>
                      <a:r>
                        <a:rPr lang="zh-CN" altLang="en-US" sz="2000" b="0">
                          <a:solidFill>
                            <a:schemeClr val="tx1"/>
                          </a:solidFill>
                          <a:latin typeface="华文中宋" panose="02010600040101010101" charset="-122"/>
                          <a:ea typeface="华文中宋" panose="02010600040101010101" charset="-122"/>
                        </a:rPr>
                        <a:t>绍兴和议</a:t>
                      </a:r>
                      <a:endParaRPr lang="zh-CN" altLang="en-US" sz="2000" b="0">
                        <a:solidFill>
                          <a:schemeClr val="tx1"/>
                        </a:solidFill>
                        <a:latin typeface="华文中宋" panose="02010600040101010101" charset="-122"/>
                        <a:ea typeface="华文中宋" panose="02010600040101010101" charset="-122"/>
                      </a:endParaRP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noFill/>
                  </a:tcPr>
                </a:tc>
                <a:tc>
                  <a:txBody>
                    <a:bodyPr/>
                    <a:lstStyle/>
                    <a:p>
                      <a:pPr algn="ctr">
                        <a:buNone/>
                      </a:pPr>
                      <a:r>
                        <a:rPr lang="en-US" altLang="zh-CN" sz="2000" b="0">
                          <a:solidFill>
                            <a:schemeClr val="tx1"/>
                          </a:solidFill>
                          <a:latin typeface="华文中宋" panose="02010600040101010101" charset="-122"/>
                          <a:ea typeface="华文中宋" panose="02010600040101010101" charset="-122"/>
                          <a:cs typeface="华文中宋" panose="02010600040101010101" charset="-122"/>
                        </a:rPr>
                        <a:t>1141</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年</a:t>
                      </a:r>
                      <a:endParaRPr lang="zh-CN" altLang="en-US" sz="2000" b="0">
                        <a:solidFill>
                          <a:schemeClr val="tx1"/>
                        </a:solidFill>
                        <a:latin typeface="华文中宋" panose="02010600040101010101" charset="-122"/>
                        <a:ea typeface="华文中宋" panose="02010600040101010101" charset="-122"/>
                        <a:cs typeface="华文中宋" panose="02010600040101010101" charset="-122"/>
                      </a:endParaRP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noFill/>
                  </a:tcPr>
                </a:tc>
                <a:tc>
                  <a:txBody>
                    <a:bodyPr/>
                    <a:lstStyle/>
                    <a:p>
                      <a:pPr algn="just">
                        <a:buNone/>
                      </a:pP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以东起淮水、西至大散关一线划界；南宋</a:t>
                      </a:r>
                      <a:r>
                        <a:rPr lang="zh-CN" altLang="en-US" sz="2000" b="0">
                          <a:solidFill>
                            <a:srgbClr val="C00000"/>
                          </a:solidFill>
                          <a:latin typeface="华文中宋" panose="02010600040101010101" charset="-122"/>
                          <a:ea typeface="华文中宋" panose="02010600040101010101" charset="-122"/>
                          <a:cs typeface="华文中宋" panose="02010600040101010101" charset="-122"/>
                        </a:rPr>
                        <a:t>对金称臣</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；每年向金朝缴纳白银</a:t>
                      </a:r>
                      <a:r>
                        <a:rPr lang="en-US" altLang="zh-CN" sz="2000" b="0">
                          <a:solidFill>
                            <a:schemeClr val="tx1"/>
                          </a:solidFill>
                          <a:latin typeface="华文中宋" panose="02010600040101010101" charset="-122"/>
                          <a:ea typeface="华文中宋" panose="02010600040101010101" charset="-122"/>
                          <a:cs typeface="华文中宋" panose="02010600040101010101" charset="-122"/>
                        </a:rPr>
                        <a:t>25</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万两、绢</a:t>
                      </a:r>
                      <a:r>
                        <a:rPr lang="en-US" altLang="zh-CN" sz="2000" b="0">
                          <a:solidFill>
                            <a:schemeClr val="tx1"/>
                          </a:solidFill>
                          <a:latin typeface="华文中宋" panose="02010600040101010101" charset="-122"/>
                          <a:ea typeface="华文中宋" panose="02010600040101010101" charset="-122"/>
                          <a:cs typeface="华文中宋" panose="02010600040101010101" charset="-122"/>
                        </a:rPr>
                        <a:t>25</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万匹，称为“岁贡”</a:t>
                      </a:r>
                      <a:endParaRPr lang="zh-CN" altLang="en-US" sz="2000" b="0">
                        <a:solidFill>
                          <a:schemeClr val="tx1"/>
                        </a:solidFill>
                        <a:latin typeface="华文中宋" panose="02010600040101010101" charset="-122"/>
                        <a:ea typeface="华文中宋" panose="02010600040101010101" charset="-122"/>
                        <a:cs typeface="华文中宋" panose="02010600040101010101" charset="-122"/>
                      </a:endParaRP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noFill/>
                  </a:tcPr>
                </a:tc>
              </a:tr>
              <a:tr h="1615440">
                <a:tc>
                  <a:txBody>
                    <a:bodyPr/>
                    <a:lstStyle/>
                    <a:p>
                      <a:pPr algn="ctr">
                        <a:buNone/>
                      </a:pPr>
                      <a:r>
                        <a:rPr lang="zh-CN" altLang="en-US" sz="2000" b="0">
                          <a:solidFill>
                            <a:schemeClr val="tx1"/>
                          </a:solidFill>
                          <a:latin typeface="华文中宋" panose="02010600040101010101" charset="-122"/>
                          <a:ea typeface="华文中宋" panose="02010600040101010101" charset="-122"/>
                        </a:rPr>
                        <a:t>隆兴和议</a:t>
                      </a:r>
                      <a:endParaRPr lang="zh-CN" altLang="en-US" sz="2000" b="0">
                        <a:solidFill>
                          <a:schemeClr val="tx1"/>
                        </a:solidFill>
                        <a:latin typeface="华文中宋" panose="02010600040101010101" charset="-122"/>
                        <a:ea typeface="华文中宋" panose="02010600040101010101" charset="-122"/>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noFill/>
                  </a:tcPr>
                </a:tc>
                <a:tc>
                  <a:txBody>
                    <a:bodyPr/>
                    <a:lstStyle/>
                    <a:p>
                      <a:pPr algn="ctr">
                        <a:buNone/>
                      </a:pPr>
                      <a:r>
                        <a:rPr lang="en-US" altLang="zh-CN" sz="2000" b="0">
                          <a:solidFill>
                            <a:schemeClr val="tx1"/>
                          </a:solidFill>
                          <a:latin typeface="华文中宋" panose="02010600040101010101" charset="-122"/>
                          <a:ea typeface="华文中宋" panose="02010600040101010101" charset="-122"/>
                          <a:cs typeface="华文中宋" panose="02010600040101010101" charset="-122"/>
                        </a:rPr>
                        <a:t>1164</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年</a:t>
                      </a:r>
                      <a:endParaRPr lang="zh-CN" altLang="en-US" sz="2000" b="0">
                        <a:solidFill>
                          <a:schemeClr val="tx1"/>
                        </a:solidFill>
                        <a:latin typeface="华文中宋" panose="02010600040101010101" charset="-122"/>
                        <a:ea typeface="华文中宋" panose="02010600040101010101" charset="-122"/>
                        <a:cs typeface="华文中宋" panose="02010600040101010101" charset="-122"/>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noFill/>
                  </a:tcPr>
                </a:tc>
                <a:tc>
                  <a:txBody>
                    <a:bodyPr/>
                    <a:lstStyle/>
                    <a:p>
                      <a:pPr algn="just">
                        <a:buNone/>
                      </a:pP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维持《绍兴和议》后的疆界；南宋不再对金称臣，改为</a:t>
                      </a:r>
                      <a:r>
                        <a:rPr lang="zh-CN" altLang="en-US" sz="2000" b="0">
                          <a:solidFill>
                            <a:srgbClr val="C00000"/>
                          </a:solidFill>
                          <a:latin typeface="华文中宋" panose="02010600040101010101" charset="-122"/>
                          <a:ea typeface="华文中宋" panose="02010600040101010101" charset="-122"/>
                          <a:cs typeface="华文中宋" panose="02010600040101010101" charset="-122"/>
                        </a:rPr>
                        <a:t>叔</a:t>
                      </a:r>
                      <a:r>
                        <a:rPr lang="zh-CN" altLang="en-US" sz="2000" b="0">
                          <a:solidFill>
                            <a:srgbClr val="C00000"/>
                          </a:solidFill>
                          <a:latin typeface="华文中宋" panose="02010600040101010101" charset="-122"/>
                          <a:ea typeface="华文中宋" panose="02010600040101010101" charset="-122"/>
                          <a:cs typeface="华文中宋" panose="02010600040101010101" charset="-122"/>
                          <a:sym typeface="Helvetica" charset="0"/>
                        </a:rPr>
                        <a:t>侄</a:t>
                      </a:r>
                      <a:r>
                        <a:rPr lang="zh-CN" altLang="en-US" sz="2000" b="0">
                          <a:solidFill>
                            <a:srgbClr val="C00000"/>
                          </a:solidFill>
                          <a:latin typeface="华文中宋" panose="02010600040101010101" charset="-122"/>
                          <a:ea typeface="华文中宋" panose="02010600040101010101" charset="-122"/>
                          <a:cs typeface="华文中宋" panose="02010600040101010101" charset="-122"/>
                        </a:rPr>
                        <a:t>关系</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；宋</a:t>
                      </a:r>
                      <a:r>
                        <a:rPr lang="zh-CN" altLang="en-US" sz="2000" b="0">
                          <a:solidFill>
                            <a:schemeClr val="tx1"/>
                          </a:solidFill>
                          <a:latin typeface="华文中宋" panose="02010600040101010101" charset="-122"/>
                          <a:ea typeface="华文中宋" panose="02010600040101010101" charset="-122"/>
                          <a:cs typeface="华文中宋" panose="02010600040101010101" charset="-122"/>
                          <a:sym typeface="Helvetica" charset="0"/>
                        </a:rPr>
                        <a:t>每年向金朝缴纳白银和绢各缩减至</a:t>
                      </a:r>
                      <a:r>
                        <a:rPr lang="en-US" altLang="zh-CN" sz="2000" b="0">
                          <a:solidFill>
                            <a:schemeClr val="tx1"/>
                          </a:solidFill>
                          <a:latin typeface="华文中宋" panose="02010600040101010101" charset="-122"/>
                          <a:ea typeface="华文中宋" panose="02010600040101010101" charset="-122"/>
                          <a:cs typeface="华文中宋" panose="02010600040101010101" charset="-122"/>
                          <a:sym typeface="Helvetica" charset="0"/>
                        </a:rPr>
                        <a:t>20</a:t>
                      </a:r>
                      <a:r>
                        <a:rPr lang="zh-CN" altLang="en-US" sz="2000" b="0">
                          <a:solidFill>
                            <a:schemeClr val="tx1"/>
                          </a:solidFill>
                          <a:latin typeface="华文中宋" panose="02010600040101010101" charset="-122"/>
                          <a:ea typeface="华文中宋" panose="02010600040101010101" charset="-122"/>
                          <a:cs typeface="华文中宋" panose="02010600040101010101" charset="-122"/>
                          <a:sym typeface="Helvetica" charset="0"/>
                        </a:rPr>
                        <a:t>万两</a:t>
                      </a:r>
                      <a:r>
                        <a:rPr lang="zh-CN" sz="2000" b="0">
                          <a:solidFill>
                            <a:schemeClr val="tx1"/>
                          </a:solidFill>
                          <a:latin typeface="华文中宋" panose="02010600040101010101" charset="-122"/>
                          <a:ea typeface="华文中宋" panose="02010600040101010101" charset="-122"/>
                          <a:cs typeface="华文中宋" panose="02010600040101010101" charset="-122"/>
                          <a:sym typeface="Helvetica" charset="0"/>
                        </a:rPr>
                        <a:t>、</a:t>
                      </a:r>
                      <a:r>
                        <a:rPr lang="zh-CN" altLang="en-US" sz="2000" b="0">
                          <a:solidFill>
                            <a:schemeClr val="tx1"/>
                          </a:solidFill>
                          <a:latin typeface="华文中宋" panose="02010600040101010101" charset="-122"/>
                          <a:ea typeface="华文中宋" panose="02010600040101010101" charset="-122"/>
                          <a:cs typeface="华文中宋" panose="02010600040101010101" charset="-122"/>
                          <a:sym typeface="Helvetica" charset="0"/>
                        </a:rPr>
                        <a:t>匹；宋割商、秦两州给金</a:t>
                      </a:r>
                      <a:endParaRPr lang="zh-CN" altLang="en-US" sz="2000" b="0">
                        <a:solidFill>
                          <a:schemeClr val="tx1"/>
                        </a:solidFill>
                        <a:latin typeface="华文中宋" panose="02010600040101010101" charset="-122"/>
                        <a:ea typeface="华文中宋" panose="02010600040101010101" charset="-122"/>
                        <a:cs typeface="华文中宋" panose="02010600040101010101" charset="-122"/>
                        <a:sym typeface="Helvetica" charset="0"/>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noFill/>
                  </a:tcPr>
                </a:tc>
              </a:tr>
              <a:tr h="1005840">
                <a:tc>
                  <a:txBody>
                    <a:bodyPr/>
                    <a:lstStyle/>
                    <a:p>
                      <a:pPr algn="ctr">
                        <a:buNone/>
                      </a:pPr>
                      <a:r>
                        <a:rPr lang="zh-CN" altLang="en-US" sz="2000" b="0">
                          <a:solidFill>
                            <a:schemeClr val="tx1"/>
                          </a:solidFill>
                          <a:latin typeface="华文中宋" panose="02010600040101010101" charset="-122"/>
                          <a:ea typeface="华文中宋" panose="02010600040101010101" charset="-122"/>
                        </a:rPr>
                        <a:t>嘉定和议</a:t>
                      </a:r>
                      <a:endParaRPr lang="zh-CN" altLang="en-US" sz="2000" b="0">
                        <a:solidFill>
                          <a:schemeClr val="tx1"/>
                        </a:solidFill>
                        <a:latin typeface="华文中宋" panose="02010600040101010101" charset="-122"/>
                        <a:ea typeface="华文中宋" panose="02010600040101010101" charset="-122"/>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noFill/>
                  </a:tcPr>
                </a:tc>
                <a:tc>
                  <a:txBody>
                    <a:bodyPr/>
                    <a:lstStyle/>
                    <a:p>
                      <a:pPr algn="ctr">
                        <a:buNone/>
                      </a:pPr>
                      <a:r>
                        <a:rPr lang="en-US" altLang="zh-CN" sz="2000" b="0">
                          <a:solidFill>
                            <a:schemeClr val="tx1"/>
                          </a:solidFill>
                          <a:latin typeface="华文中宋" panose="02010600040101010101" charset="-122"/>
                          <a:ea typeface="华文中宋" panose="02010600040101010101" charset="-122"/>
                          <a:cs typeface="华文中宋" panose="02010600040101010101" charset="-122"/>
                        </a:rPr>
                        <a:t>1208</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年</a:t>
                      </a:r>
                      <a:endParaRPr lang="zh-CN" altLang="en-US" sz="2000" b="0">
                        <a:solidFill>
                          <a:schemeClr val="tx1"/>
                        </a:solidFill>
                        <a:latin typeface="华文中宋" panose="02010600040101010101" charset="-122"/>
                        <a:ea typeface="华文中宋" panose="02010600040101010101" charset="-122"/>
                        <a:cs typeface="华文中宋" panose="02010600040101010101" charset="-122"/>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noFill/>
                  </a:tcPr>
                </a:tc>
                <a:tc>
                  <a:txBody>
                    <a:bodyPr/>
                    <a:lstStyle/>
                    <a:p>
                      <a:pPr algn="just">
                        <a:buNone/>
                      </a:pP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宋金改为</a:t>
                      </a:r>
                      <a:r>
                        <a:rPr lang="zh-CN" altLang="en-US" sz="2000" b="0">
                          <a:solidFill>
                            <a:srgbClr val="C00000"/>
                          </a:solidFill>
                          <a:latin typeface="华文中宋" panose="02010600040101010101" charset="-122"/>
                          <a:ea typeface="华文中宋" panose="02010600040101010101" charset="-122"/>
                          <a:cs typeface="华文中宋" panose="02010600040101010101" charset="-122"/>
                        </a:rPr>
                        <a:t>伯侄之国</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；岁币绢、银各增至</a:t>
                      </a:r>
                      <a:r>
                        <a:rPr lang="en-US" altLang="zh-CN" sz="2000" b="0">
                          <a:solidFill>
                            <a:schemeClr val="tx1"/>
                          </a:solidFill>
                          <a:latin typeface="华文中宋" panose="02010600040101010101" charset="-122"/>
                          <a:ea typeface="华文中宋" panose="02010600040101010101" charset="-122"/>
                          <a:cs typeface="华文中宋" panose="02010600040101010101" charset="-122"/>
                        </a:rPr>
                        <a:t>30</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万匹、两；犒军钱</a:t>
                      </a:r>
                      <a:r>
                        <a:rPr lang="en-US" altLang="zh-CN" sz="2000" b="0">
                          <a:solidFill>
                            <a:schemeClr val="tx1"/>
                          </a:solidFill>
                          <a:latin typeface="华文中宋" panose="02010600040101010101" charset="-122"/>
                          <a:ea typeface="华文中宋" panose="02010600040101010101" charset="-122"/>
                          <a:cs typeface="华文中宋" panose="02010600040101010101" charset="-122"/>
                        </a:rPr>
                        <a:t>300</a:t>
                      </a:r>
                      <a:r>
                        <a:rPr lang="zh-CN" altLang="en-US" sz="2000" b="0">
                          <a:solidFill>
                            <a:schemeClr val="tx1"/>
                          </a:solidFill>
                          <a:latin typeface="华文中宋" panose="02010600040101010101" charset="-122"/>
                          <a:ea typeface="华文中宋" panose="02010600040101010101" charset="-122"/>
                          <a:cs typeface="华文中宋" panose="02010600040101010101" charset="-122"/>
                        </a:rPr>
                        <a:t>万贯；维持原来边界</a:t>
                      </a:r>
                      <a:endParaRPr lang="zh-CN" altLang="en-US" sz="2000" b="0">
                        <a:solidFill>
                          <a:schemeClr val="tx1"/>
                        </a:solidFill>
                        <a:latin typeface="华文中宋" panose="02010600040101010101" charset="-122"/>
                        <a:ea typeface="华文中宋" panose="02010600040101010101" charset="-122"/>
                        <a:cs typeface="华文中宋" panose="02010600040101010101" charset="-122"/>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noFill/>
                  </a:tcPr>
                </a:tc>
              </a:tr>
            </a:tbl>
          </a:graphicData>
        </a:graphic>
      </p:graphicFrame>
      <p:sp>
        <p:nvSpPr>
          <p:cNvPr id="13" name="文本框 12"/>
          <p:cNvSpPr txBox="1"/>
          <p:nvPr>
            <p:custDataLst>
              <p:tags r:id="rId4"/>
            </p:custDataLst>
          </p:nvPr>
        </p:nvSpPr>
        <p:spPr>
          <a:xfrm>
            <a:off x="6281420" y="1608455"/>
            <a:ext cx="5529580" cy="4328160"/>
          </a:xfrm>
          <a:prstGeom prst="rect">
            <a:avLst/>
          </a:prstGeom>
          <a:solidFill>
            <a:srgbClr val="F6F3EF"/>
          </a:solidFill>
          <a:effectLst>
            <a:outerShdw blurRad="50800" dist="38100" dir="2700000" algn="tl" rotWithShape="0">
              <a:prstClr val="black">
                <a:alpha val="40000"/>
              </a:prstClr>
            </a:outerShdw>
          </a:effectLst>
        </p:spPr>
        <p:txBody>
          <a:bodyPr wrap="square" rtlCol="0">
            <a:noAutofit/>
          </a:bodyPr>
          <a:lstStyle/>
          <a:p>
            <a:pPr>
              <a:lnSpc>
                <a:spcPct val="120000"/>
              </a:lnSpc>
            </a:pPr>
            <a:r>
              <a:rPr lang="zh-CN" altLang="en-US" sz="2800">
                <a:latin typeface="楷体" panose="02010609060101010101" pitchFamily="30" charset="-122"/>
                <a:ea typeface="楷体" panose="02010609060101010101" pitchFamily="30" charset="-122"/>
                <a:cs typeface="楷体" panose="02010609060101010101" pitchFamily="30" charset="-122"/>
              </a:rPr>
              <a:t>材料</a:t>
            </a:r>
            <a:r>
              <a:rPr lang="en-US" altLang="zh-CN" sz="2800">
                <a:latin typeface="楷体" panose="02010609060101010101" pitchFamily="30" charset="-122"/>
                <a:ea typeface="楷体" panose="02010609060101010101" pitchFamily="30" charset="-122"/>
                <a:cs typeface="楷体" panose="02010609060101010101" pitchFamily="30" charset="-122"/>
              </a:rPr>
              <a:t>1</a:t>
            </a:r>
            <a:r>
              <a:rPr lang="zh-CN" altLang="en-US" sz="2800">
                <a:latin typeface="楷体" panose="02010609060101010101" pitchFamily="30" charset="-122"/>
                <a:ea typeface="楷体" panose="02010609060101010101" pitchFamily="30" charset="-122"/>
                <a:cs typeface="楷体" panose="02010609060101010101" pitchFamily="30" charset="-122"/>
              </a:rPr>
              <a:t>：高宗当然不可能将岳飞释放，因为第一，他怕和议没法坚持下去；第二，释放岳飞意味着当初的兴狱即为有意制造的冤狱</a:t>
            </a:r>
            <a:r>
              <a:rPr lang="en-US" altLang="zh-CN" sz="2800">
                <a:latin typeface="楷体" panose="02010609060101010101" pitchFamily="30" charset="-122"/>
                <a:ea typeface="楷体" panose="02010609060101010101" pitchFamily="30" charset="-122"/>
                <a:cs typeface="楷体" panose="02010609060101010101" pitchFamily="30" charset="-122"/>
              </a:rPr>
              <a:t>……</a:t>
            </a:r>
            <a:r>
              <a:rPr lang="zh-CN" altLang="en-US" sz="2800">
                <a:latin typeface="楷体" panose="02010609060101010101" pitchFamily="30" charset="-122"/>
                <a:ea typeface="楷体" panose="02010609060101010101" pitchFamily="30" charset="-122"/>
                <a:cs typeface="楷体" panose="02010609060101010101" pitchFamily="30" charset="-122"/>
              </a:rPr>
              <a:t>第三，他怕岳飞怀恨在心，</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rPr>
              <a:t>留下后患</a:t>
            </a:r>
            <a:r>
              <a:rPr lang="zh-CN" altLang="en-US" sz="2800">
                <a:latin typeface="楷体" panose="02010609060101010101" pitchFamily="30" charset="-122"/>
                <a:ea typeface="楷体" panose="02010609060101010101" pitchFamily="30" charset="-122"/>
                <a:cs typeface="楷体" panose="02010609060101010101" pitchFamily="30" charset="-122"/>
              </a:rPr>
              <a:t>。</a:t>
            </a:r>
            <a:r>
              <a:rPr lang="en-US" altLang="zh-CN" sz="2800">
                <a:latin typeface="楷体" panose="02010609060101010101" pitchFamily="30" charset="-122"/>
                <a:ea typeface="楷体" panose="02010609060101010101" pitchFamily="30" charset="-122"/>
                <a:cs typeface="楷体" panose="02010609060101010101" pitchFamily="30" charset="-122"/>
              </a:rPr>
              <a:t> </a:t>
            </a:r>
            <a:endParaRPr lang="en-US" altLang="zh-CN" sz="2800">
              <a:latin typeface="楷体" panose="02010609060101010101" pitchFamily="30" charset="-122"/>
              <a:ea typeface="楷体" panose="02010609060101010101" pitchFamily="30" charset="-122"/>
              <a:cs typeface="楷体" panose="02010609060101010101" pitchFamily="30" charset="-122"/>
            </a:endParaRPr>
          </a:p>
          <a:p>
            <a:pPr>
              <a:lnSpc>
                <a:spcPct val="120000"/>
              </a:lnSpc>
            </a:pPr>
            <a:r>
              <a:rPr lang="zh-CN" altLang="en-US" sz="2800">
                <a:latin typeface="楷体" panose="02010609060101010101" pitchFamily="30" charset="-122"/>
                <a:ea typeface="楷体" panose="02010609060101010101" pitchFamily="30" charset="-122"/>
                <a:cs typeface="楷体" panose="02010609060101010101" pitchFamily="30" charset="-122"/>
                <a:sym typeface="+mn-ea"/>
              </a:rPr>
              <a:t>材料</a:t>
            </a:r>
            <a:r>
              <a:rPr lang="en-US" altLang="zh-CN" sz="2800">
                <a:latin typeface="楷体" panose="02010609060101010101" pitchFamily="30" charset="-122"/>
                <a:ea typeface="楷体" panose="02010609060101010101" pitchFamily="30" charset="-122"/>
                <a:cs typeface="楷体" panose="02010609060101010101" pitchFamily="30" charset="-122"/>
                <a:sym typeface="+mn-ea"/>
              </a:rPr>
              <a:t>2</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：从深层的政治文化角度来看，岳飞是</a:t>
            </a:r>
            <a:r>
              <a:rPr lang="zh-CN" altLang="en-US" sz="2800">
                <a:solidFill>
                  <a:srgbClr val="C00000"/>
                </a:solidFill>
                <a:latin typeface="楷体" panose="02010609060101010101" pitchFamily="30" charset="-122"/>
                <a:ea typeface="楷体" panose="02010609060101010101" pitchFamily="30" charset="-122"/>
                <a:cs typeface="楷体" panose="02010609060101010101" pitchFamily="30" charset="-122"/>
                <a:sym typeface="+mn-ea"/>
              </a:rPr>
              <a:t>死于宋代文官集团的集体迫害</a:t>
            </a:r>
            <a:r>
              <a:rPr lang="zh-CN" altLang="en-US" sz="2800">
                <a:latin typeface="楷体" panose="02010609060101010101" pitchFamily="30" charset="-122"/>
                <a:ea typeface="楷体" panose="02010609060101010101" pitchFamily="30" charset="-122"/>
                <a:cs typeface="楷体" panose="02010609060101010101" pitchFamily="30" charset="-122"/>
                <a:sym typeface="+mn-ea"/>
              </a:rPr>
              <a:t>。</a:t>
            </a:r>
            <a:endParaRPr lang="en-US" altLang="zh-CN" sz="2800">
              <a:latin typeface="楷体" panose="02010609060101010101" pitchFamily="30" charset="-122"/>
              <a:ea typeface="楷体" panose="02010609060101010101" pitchFamily="30" charset="-122"/>
              <a:cs typeface="楷体" panose="02010609060101010101" pitchFamily="30" charset="-122"/>
            </a:endParaRPr>
          </a:p>
          <a:p>
            <a:pPr>
              <a:lnSpc>
                <a:spcPct val="120000"/>
              </a:lnSpc>
            </a:pPr>
            <a:r>
              <a:rPr lang="en-US" altLang="zh-CN" sz="2800" b="1">
                <a:latin typeface="楷体" panose="02010609060101010101" pitchFamily="30" charset="-122"/>
                <a:ea typeface="楷体" panose="02010609060101010101" pitchFamily="30" charset="-122"/>
                <a:cs typeface="楷体" panose="02010609060101010101" pitchFamily="30" charset="-122"/>
              </a:rPr>
              <a:t>       </a:t>
            </a:r>
            <a:endParaRPr lang="zh-CN" altLang="en-US" sz="2800" b="1">
              <a:latin typeface="楷体" panose="02010609060101010101" pitchFamily="30" charset="-122"/>
              <a:ea typeface="楷体" panose="02010609060101010101" pitchFamily="30" charset="-122"/>
              <a:cs typeface="楷体" panose="02010609060101010101" pitchFamily="30" charset="-122"/>
            </a:endParaRPr>
          </a:p>
        </p:txBody>
      </p:sp>
      <p:sp>
        <p:nvSpPr>
          <p:cNvPr id="2" name="文本框 1"/>
          <p:cNvSpPr txBox="1"/>
          <p:nvPr>
            <p:custDataLst>
              <p:tags r:id="rId5"/>
            </p:custDataLst>
          </p:nvPr>
        </p:nvSpPr>
        <p:spPr>
          <a:xfrm>
            <a:off x="379095" y="949960"/>
            <a:ext cx="4303395" cy="521970"/>
          </a:xfrm>
          <a:prstGeom prst="rect">
            <a:avLst/>
          </a:prstGeom>
          <a:solidFill>
            <a:srgbClr val="A28961"/>
          </a:solidFill>
          <a:effectLst>
            <a:outerShdw blurRad="50800" dist="38100" dir="2700000" algn="tl" rotWithShape="0">
              <a:prstClr val="black">
                <a:alpha val="40000"/>
              </a:prstClr>
            </a:outerShdw>
          </a:effectLst>
        </p:spPr>
        <p:txBody>
          <a:bodyPr wrap="square" rtlCol="0" anchor="t">
            <a:spAutoFit/>
          </a:bodyPr>
          <a:lstStyle/>
          <a:p>
            <a:pPr indent="0" algn="just" fontAlgn="auto">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思考：如何看待岳飞之死？</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2423795" y="6073140"/>
            <a:ext cx="690943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崇文抑武，限制北方军阀军权，加强皇权</a:t>
            </a:r>
            <a:endPar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pic>
        <p:nvPicPr>
          <p:cNvPr id="103" name="图片 102"/>
          <p:cNvPicPr/>
          <p:nvPr/>
        </p:nvPicPr>
        <p:blipFill>
          <a:blip r:embed="rId6"/>
          <a:stretch>
            <a:fillRect/>
          </a:stretch>
        </p:blipFill>
        <p:spPr>
          <a:xfrm>
            <a:off x="9518650" y="21590"/>
            <a:ext cx="2292350" cy="1586865"/>
          </a:xfrm>
          <a:prstGeom prst="rect">
            <a:avLst/>
          </a:prstGeom>
          <a:noFill/>
          <a:ln w="9525">
            <a:noFill/>
          </a:ln>
          <a:effectLst>
            <a:outerShdw blurRad="50800" dist="38100" dir="2700000" algn="tl" rotWithShape="0">
              <a:prstClr val="black">
                <a:alpha val="40000"/>
              </a:prstClr>
            </a:outerShdw>
          </a:effectLst>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194691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课程总结</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custDataLst>
              <p:tags r:id="rId3"/>
            </p:custDataLst>
          </p:nvPr>
        </p:nvSpPr>
        <p:spPr>
          <a:xfrm>
            <a:off x="379095" y="949960"/>
            <a:ext cx="7988935" cy="521970"/>
          </a:xfrm>
          <a:prstGeom prst="rect">
            <a:avLst/>
          </a:prstGeom>
          <a:solidFill>
            <a:srgbClr val="A28961"/>
          </a:solidFill>
          <a:effectLst>
            <a:outerShdw blurRad="50800" dist="38100" dir="2700000" algn="tl" rotWithShape="0">
              <a:prstClr val="black">
                <a:alpha val="40000"/>
              </a:prstClr>
            </a:outerShdw>
          </a:effectLst>
        </p:spPr>
        <p:txBody>
          <a:bodyPr wrap="square" rtlCol="0" anchor="t">
            <a:spAutoFit/>
          </a:bodyPr>
          <a:lstStyle/>
          <a:p>
            <a:pPr indent="0" algn="just" fontAlgn="auto">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探究：</a:t>
            </a:r>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如何认识</a:t>
            </a:r>
            <a:r>
              <a:rPr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宋代民族之间的“战”与“和”</a:t>
            </a:r>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pic>
        <p:nvPicPr>
          <p:cNvPr id="20482" name="Picture 2"/>
          <p:cNvPicPr>
            <a:picLocks noChangeAspect="1" noChangeArrowheads="1"/>
          </p:cNvPicPr>
          <p:nvPr>
            <p:custDataLst>
              <p:tags r:id="rId4"/>
            </p:custDataLst>
          </p:nvPr>
        </p:nvPicPr>
        <p:blipFill>
          <a:blip r:embed="rId5"/>
          <a:stretch>
            <a:fillRect/>
          </a:stretch>
        </p:blipFill>
        <p:spPr bwMode="auto">
          <a:xfrm>
            <a:off x="500380" y="1602105"/>
            <a:ext cx="3609340" cy="241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custDataLst>
              <p:tags r:id="rId6"/>
            </p:custDataLst>
          </p:nvPr>
        </p:nvPicPr>
        <p:blipFill>
          <a:blip r:embed="rId7"/>
          <a:stretch>
            <a:fillRect/>
          </a:stretch>
        </p:blipFill>
        <p:spPr bwMode="auto">
          <a:xfrm>
            <a:off x="500380" y="4149090"/>
            <a:ext cx="3609975" cy="240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custDataLst>
              <p:tags r:id="rId8"/>
            </p:custDataLst>
          </p:nvPr>
        </p:nvSpPr>
        <p:spPr>
          <a:xfrm>
            <a:off x="4109720" y="1543050"/>
            <a:ext cx="7714615" cy="4972050"/>
          </a:xfrm>
          <a:prstGeom prst="rect">
            <a:avLst/>
          </a:prstGeom>
          <a:noFill/>
        </p:spPr>
        <p:txBody>
          <a:bodyPr wrap="square" rtlCol="0" anchor="t">
            <a:spAutoFit/>
          </a:bodyPr>
          <a:lstStyle/>
          <a:p>
            <a:pPr indent="0" fontAlgn="auto">
              <a:lnSpc>
                <a:spcPts val="346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）民族关系的</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特点：</a:t>
            </a:r>
            <a:r>
              <a:rPr lang="zh-CN" altLang="en-US" sz="2800">
                <a:latin typeface="华文中宋" panose="02010600040101010101" charset="-122"/>
                <a:ea typeface="华文中宋" panose="02010600040101010101" charset="-122"/>
                <a:cs typeface="华文中宋" panose="02010600040101010101" charset="-122"/>
              </a:rPr>
              <a:t>宋代时期民族政权并存，各民族政权之间既有战争，又有和平，这是两宋民族关系的显著</a:t>
            </a:r>
            <a:r>
              <a:rPr lang="zh-CN" altLang="en-US" sz="2800">
                <a:latin typeface="华文中宋" panose="02010600040101010101" charset="-122"/>
                <a:ea typeface="华文中宋" panose="02010600040101010101" charset="-122"/>
                <a:cs typeface="华文中宋" panose="02010600040101010101" charset="-122"/>
                <a:sym typeface="+mn-ea"/>
              </a:rPr>
              <a:t>特点</a:t>
            </a:r>
            <a:r>
              <a:rPr lang="zh-CN" altLang="en-US" sz="2800">
                <a:latin typeface="华文中宋" panose="02010600040101010101" charset="-122"/>
                <a:ea typeface="华文中宋" panose="02010600040101010101" charset="-122"/>
                <a:cs typeface="华文中宋" panose="02010600040101010101" charset="-122"/>
              </a:rPr>
              <a:t>。</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ts val="346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）民族之间的“战”：</a:t>
            </a:r>
            <a:r>
              <a:rPr lang="zh-CN" altLang="en-US" sz="2800">
                <a:latin typeface="华文中宋" panose="02010600040101010101" charset="-122"/>
                <a:ea typeface="华文中宋" panose="02010600040101010101" charset="-122"/>
                <a:cs typeface="华文中宋" panose="02010600040101010101" charset="-122"/>
              </a:rPr>
              <a:t> 战争是暂时的，但对于交战双方都是一种灾难，伤害了民族感情，加剧了民族仇恨，中断了正常的经济文化交流。</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ts val="346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）民族之间的“和”： </a:t>
            </a:r>
            <a:r>
              <a:rPr lang="zh-CN" altLang="en-US" sz="2800">
                <a:latin typeface="华文中宋" panose="02010600040101010101" charset="-122"/>
                <a:ea typeface="华文中宋" panose="02010600040101010101" charset="-122"/>
                <a:cs typeface="华文中宋" panose="02010600040101010101" charset="-122"/>
              </a:rPr>
              <a:t>和平是长期的，各民族之间的交流和融合是历史发展的主流。宋夏议和、宋辽议和、宋金议和，实现了双方长期的和平，实际上有利于社会经济的发展，有利于民族融合的加强，最重要的是推动了历史向前发展。</a:t>
            </a:r>
            <a:endParaRPr lang="zh-CN" altLang="en-US" sz="2800">
              <a:latin typeface="华文中宋" panose="02010600040101010101" charset="-122"/>
              <a:ea typeface="华文中宋" panose="02010600040101010101" charset="-122"/>
              <a:cs typeface="华文中宋" panose="02010600040101010101"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79095" y="911860"/>
            <a:ext cx="11413490" cy="1824990"/>
          </a:xfrm>
          <a:prstGeom prst="rect">
            <a:avLst/>
          </a:prstGeom>
          <a:noFill/>
        </p:spPr>
        <p:txBody>
          <a:bodyPr wrap="square" rtlCol="0" anchor="t">
            <a:spAutoFit/>
          </a:bodyPr>
          <a:lstStyle/>
          <a:p>
            <a:pPr indent="0" fontAlgn="auto">
              <a:lnSpc>
                <a:spcPts val="338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1</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、（2019·全国Ⅲ卷）</a:t>
            </a:r>
            <a:r>
              <a:rPr lang="zh-CN" altLang="en-US" sz="2400">
                <a:latin typeface="黑体" panose="02010609060101010101" charset="-122"/>
                <a:ea typeface="黑体" panose="02010609060101010101" charset="-122"/>
                <a:cs typeface="黑体" panose="02010609060101010101" charset="-122"/>
                <a:sym typeface="+mn-ea"/>
              </a:rPr>
              <a:t>北宋实行募兵制，兵士待遇较为优厚，应募者以此养家糊口，兵员最多时达120多万人。这一制度（</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endParaRPr>
          </a:p>
          <a:p>
            <a:pPr indent="0" fontAlgn="auto">
              <a:lnSpc>
                <a:spcPts val="3380"/>
              </a:lnSpc>
            </a:pPr>
            <a:r>
              <a:rPr lang="zh-CN" altLang="en-US" sz="2400">
                <a:latin typeface="黑体" panose="02010609060101010101" charset="-122"/>
                <a:ea typeface="黑体" panose="02010609060101010101" charset="-122"/>
                <a:cs typeface="黑体" panose="02010609060101010101" charset="-122"/>
                <a:sym typeface="+mn-ea"/>
              </a:rPr>
              <a:t>A．加重了政府财政负担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B．提升了军队的战斗力</a:t>
            </a:r>
            <a:endParaRPr lang="zh-CN" altLang="en-US" sz="2400">
              <a:latin typeface="黑体" panose="02010609060101010101" charset="-122"/>
              <a:ea typeface="黑体" panose="02010609060101010101" charset="-122"/>
              <a:cs typeface="黑体" panose="02010609060101010101" charset="-122"/>
            </a:endParaRPr>
          </a:p>
          <a:p>
            <a:pPr indent="0" fontAlgn="auto">
              <a:lnSpc>
                <a:spcPts val="3380"/>
              </a:lnSpc>
            </a:pPr>
            <a:r>
              <a:rPr lang="zh-CN" altLang="en-US" sz="2400">
                <a:latin typeface="黑体" panose="02010609060101010101" charset="-122"/>
                <a:ea typeface="黑体" panose="02010609060101010101" charset="-122"/>
                <a:cs typeface="黑体" panose="02010609060101010101" charset="-122"/>
                <a:sym typeface="+mn-ea"/>
              </a:rPr>
              <a:t>C．弱化了对地方的控制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D．加剧了社会贫富分化</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10314940" y="1519555"/>
            <a:ext cx="883285" cy="1568450"/>
          </a:xfrm>
          <a:prstGeom prst="rect">
            <a:avLst/>
          </a:prstGeom>
          <a:noFill/>
        </p:spPr>
        <p:txBody>
          <a:bodyPr wrap="square" rtlCol="0">
            <a:spAutoFit/>
          </a:bodyPr>
          <a:lstStyle/>
          <a:p>
            <a:r>
              <a:rPr lang="en-US" altLang="zh-CN" sz="9600" b="1">
                <a:solidFill>
                  <a:srgbClr val="C00000"/>
                </a:solidFill>
              </a:rPr>
              <a:t>A</a:t>
            </a:r>
            <a:endParaRPr lang="en-US" altLang="zh-CN" sz="9600" b="1">
              <a:solidFill>
                <a:srgbClr val="C00000"/>
              </a:solidFill>
            </a:endParaRPr>
          </a:p>
        </p:txBody>
      </p:sp>
      <p:sp>
        <p:nvSpPr>
          <p:cNvPr id="4" name="文本框 3"/>
          <p:cNvSpPr txBox="1"/>
          <p:nvPr/>
        </p:nvSpPr>
        <p:spPr>
          <a:xfrm>
            <a:off x="438785" y="2828925"/>
            <a:ext cx="11504295" cy="3192145"/>
          </a:xfrm>
          <a:prstGeom prst="rect">
            <a:avLst/>
          </a:prstGeom>
          <a:noFill/>
        </p:spPr>
        <p:txBody>
          <a:bodyPr wrap="square" rtlCol="0" anchor="t">
            <a:spAutoFit/>
          </a:bodyPr>
          <a:lstStyle/>
          <a:p>
            <a:pPr>
              <a:lnSpc>
                <a:spcPct val="140000"/>
              </a:lnSpc>
            </a:pPr>
            <a:r>
              <a:rPr lang="en-US" altLang="zh-CN" sz="2400" dirty="0">
                <a:solidFill>
                  <a:srgbClr val="C00000"/>
                </a:solidFill>
                <a:latin typeface="黑体" panose="02010609060101010101" charset="-122"/>
                <a:ea typeface="黑体" panose="02010609060101010101" charset="-122"/>
                <a:cs typeface="黑体" panose="02010609060101010101" charset="-122"/>
                <a:sym typeface="+mn-ea"/>
              </a:rPr>
              <a:t>2</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、（2023·重庆高考·4）</a:t>
            </a:r>
            <a:r>
              <a:rPr lang="zh-CN" altLang="en-US" sz="2400" dirty="0">
                <a:latin typeface="黑体" panose="02010609060101010101" charset="-122"/>
                <a:ea typeface="黑体" panose="02010609060101010101" charset="-122"/>
                <a:cs typeface="黑体" panose="02010609060101010101" charset="-122"/>
                <a:sym typeface="+mn-ea"/>
              </a:rPr>
              <a:t>武成王庙，又称太公庙，是古代国家祭祀兵家鼻祖吕尚的祠庙。唐玄宗时，曾下令在两京及诸州各置太公庙一所，按文宣王庙的规格进行祭祀。但到宋代，仅在京师及个别地方保留武成王庙，祭祀规格也低于文宣王庙。这一现象反映出宋代（　　）</a:t>
            </a:r>
            <a:endParaRPr lang="zh-CN" altLang="en-US" sz="2400" dirty="0">
              <a:latin typeface="黑体" panose="02010609060101010101" charset="-122"/>
              <a:ea typeface="黑体" panose="02010609060101010101" charset="-122"/>
              <a:cs typeface="黑体" panose="02010609060101010101" charset="-122"/>
              <a:sym typeface="+mn-ea"/>
            </a:endParaRPr>
          </a:p>
          <a:p>
            <a:pPr>
              <a:lnSpc>
                <a:spcPct val="140000"/>
              </a:lnSpc>
            </a:pPr>
            <a:r>
              <a:rPr lang="zh-CN" altLang="en-US" sz="2400" dirty="0">
                <a:latin typeface="黑体" panose="02010609060101010101" charset="-122"/>
                <a:ea typeface="黑体" panose="02010609060101010101" charset="-122"/>
                <a:cs typeface="黑体" panose="02010609060101010101" charset="-122"/>
                <a:sym typeface="+mn-ea"/>
              </a:rPr>
              <a:t>A．漠视兵家思想 </a:t>
            </a: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 B．抑制地方势力   </a:t>
            </a:r>
            <a:endParaRPr lang="zh-CN" altLang="en-US" sz="2400" dirty="0">
              <a:latin typeface="黑体" panose="02010609060101010101" charset="-122"/>
              <a:ea typeface="黑体" panose="02010609060101010101" charset="-122"/>
              <a:cs typeface="黑体" panose="02010609060101010101" charset="-122"/>
              <a:sym typeface="+mn-ea"/>
            </a:endParaRPr>
          </a:p>
          <a:p>
            <a:pPr>
              <a:lnSpc>
                <a:spcPct val="140000"/>
              </a:lnSpc>
            </a:pPr>
            <a:r>
              <a:rPr lang="zh-CN" altLang="en-US" sz="2400" dirty="0">
                <a:latin typeface="黑体" panose="02010609060101010101" charset="-122"/>
                <a:ea typeface="黑体" panose="02010609060101010101" charset="-122"/>
                <a:cs typeface="黑体" panose="02010609060101010101" charset="-122"/>
                <a:sym typeface="+mn-ea"/>
              </a:rPr>
              <a:t>C．打压民间信仰  </a:t>
            </a: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D．实行抑武方针</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10441940" y="4603750"/>
            <a:ext cx="883285" cy="1568450"/>
          </a:xfrm>
          <a:prstGeom prst="rect">
            <a:avLst/>
          </a:prstGeom>
          <a:noFill/>
        </p:spPr>
        <p:txBody>
          <a:bodyPr wrap="square" rtlCol="0">
            <a:spAutoFit/>
          </a:bodyPr>
          <a:lstStyle/>
          <a:p>
            <a:r>
              <a:rPr lang="en-US" altLang="zh-CN" sz="9600" b="1">
                <a:solidFill>
                  <a:srgbClr val="C00000"/>
                </a:solidFill>
              </a:rPr>
              <a:t>D</a:t>
            </a:r>
            <a:endParaRPr lang="en-US" altLang="zh-CN" sz="9600" b="1">
              <a:solidFill>
                <a:srgbClr val="C00000"/>
              </a:solidFill>
            </a:endParaRPr>
          </a:p>
        </p:txBody>
      </p:sp>
      <p:sp>
        <p:nvSpPr>
          <p:cNvPr id="6" name="圆角矩形 5"/>
          <p:cNvSpPr/>
          <p:nvPr>
            <p:custDataLst>
              <p:tags r:id="rId2"/>
            </p:custDataLst>
          </p:nvPr>
        </p:nvSpPr>
        <p:spPr>
          <a:xfrm>
            <a:off x="379095" y="339090"/>
            <a:ext cx="194691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课程总结</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p:bldP spid="5"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6" name="圆角矩形 5"/>
          <p:cNvSpPr/>
          <p:nvPr>
            <p:custDataLst>
              <p:tags r:id="rId2"/>
            </p:custDataLst>
          </p:nvPr>
        </p:nvSpPr>
        <p:spPr>
          <a:xfrm>
            <a:off x="379095" y="339090"/>
            <a:ext cx="194691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课程总结</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8" name="文本框 7"/>
          <p:cNvSpPr txBox="1"/>
          <p:nvPr/>
        </p:nvSpPr>
        <p:spPr>
          <a:xfrm>
            <a:off x="379095" y="936625"/>
            <a:ext cx="11562715" cy="2489200"/>
          </a:xfrm>
          <a:prstGeom prst="rect">
            <a:avLst/>
          </a:prstGeom>
          <a:noFill/>
        </p:spPr>
        <p:txBody>
          <a:bodyPr wrap="square" rtlCol="0" anchor="t">
            <a:spAutoFit/>
          </a:bodyPr>
          <a:lstStyle/>
          <a:p>
            <a:pPr indent="0" fontAlgn="auto">
              <a:lnSpc>
                <a:spcPct val="13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3</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、（2020·北京高考）</a:t>
            </a:r>
            <a:r>
              <a:rPr lang="zh-CN" altLang="en-US" sz="2400">
                <a:latin typeface="黑体" panose="02010609060101010101" charset="-122"/>
                <a:ea typeface="黑体" panose="02010609060101010101" charset="-122"/>
                <a:cs typeface="黑体" panose="02010609060101010101" charset="-122"/>
                <a:sym typeface="+mn-ea"/>
              </a:rPr>
              <a:t>宋代自然灾害频发。王安石认为“以有限之食，给无数之民……有惠人之名，而无救患之实”，无法解决根本问题。他希望培育农民自身抵御自然灾害的能力，“上有善政而下有储蓄”。以下措施反映其救荒思想的是（</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endParaRPr>
          </a:p>
          <a:p>
            <a:pPr indent="0" fontAlgn="auto">
              <a:lnSpc>
                <a:spcPct val="130000"/>
              </a:lnSpc>
            </a:pPr>
            <a:r>
              <a:rPr lang="zh-CN" altLang="en-US" sz="2400">
                <a:latin typeface="黑体" panose="02010609060101010101" charset="-122"/>
                <a:ea typeface="黑体" panose="02010609060101010101" charset="-122"/>
                <a:cs typeface="黑体" panose="02010609060101010101" charset="-122"/>
                <a:sym typeface="+mn-ea"/>
              </a:rPr>
              <a:t>①实行均输法 ②兴建水利工程 ③鼓励百姓养马 ④低息借贷钱谷给农民</a:t>
            </a:r>
            <a:endParaRPr lang="zh-CN" altLang="en-US" sz="2400">
              <a:latin typeface="黑体" panose="02010609060101010101" charset="-122"/>
              <a:ea typeface="黑体" panose="02010609060101010101" charset="-122"/>
              <a:cs typeface="黑体" panose="02010609060101010101" charset="-122"/>
            </a:endParaRPr>
          </a:p>
          <a:p>
            <a:pPr indent="0" fontAlgn="auto">
              <a:lnSpc>
                <a:spcPct val="130000"/>
              </a:lnSpc>
            </a:pPr>
            <a:r>
              <a:rPr lang="zh-CN" altLang="en-US" sz="2400">
                <a:latin typeface="黑体" panose="02010609060101010101" charset="-122"/>
                <a:ea typeface="黑体" panose="02010609060101010101" charset="-122"/>
                <a:cs typeface="黑体" panose="02010609060101010101" charset="-122"/>
                <a:sym typeface="+mn-ea"/>
              </a:rPr>
              <a:t>A．①②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B．③④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C．①③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D．②④</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9" name="文本框 8"/>
          <p:cNvSpPr txBox="1"/>
          <p:nvPr/>
        </p:nvSpPr>
        <p:spPr>
          <a:xfrm>
            <a:off x="10819130" y="2518410"/>
            <a:ext cx="883285" cy="1568450"/>
          </a:xfrm>
          <a:prstGeom prst="rect">
            <a:avLst/>
          </a:prstGeom>
          <a:noFill/>
        </p:spPr>
        <p:txBody>
          <a:bodyPr wrap="square" rtlCol="0">
            <a:spAutoFit/>
          </a:bodyPr>
          <a:lstStyle/>
          <a:p>
            <a:r>
              <a:rPr lang="en-US" altLang="zh-CN" sz="9600" b="1">
                <a:solidFill>
                  <a:srgbClr val="C00000"/>
                </a:solidFill>
              </a:rPr>
              <a:t>D</a:t>
            </a:r>
            <a:endParaRPr lang="en-US" altLang="zh-CN" sz="9600" b="1">
              <a:solidFill>
                <a:srgbClr val="C0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20472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教材融合</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graphicFrame>
        <p:nvGraphicFramePr>
          <p:cNvPr id="4" name="表格 3"/>
          <p:cNvGraphicFramePr/>
          <p:nvPr>
            <p:custDataLst>
              <p:tags r:id="rId3"/>
            </p:custDataLst>
          </p:nvPr>
        </p:nvGraphicFramePr>
        <p:xfrm>
          <a:off x="379095" y="890270"/>
          <a:ext cx="11441430" cy="3778885"/>
        </p:xfrm>
        <a:graphic>
          <a:graphicData uri="http://schemas.openxmlformats.org/drawingml/2006/table">
            <a:tbl>
              <a:tblPr firstRow="1" bandRow="1">
                <a:tableStyleId>{5C22544A-7EE6-4342-B048-85BDC9FD1C3A}</a:tableStyleId>
              </a:tblPr>
              <a:tblGrid>
                <a:gridCol w="1467485"/>
                <a:gridCol w="9973945"/>
              </a:tblGrid>
              <a:tr h="584200">
                <a:tc>
                  <a:txBody>
                    <a:bodyPr/>
                    <a:lstStyle/>
                    <a:p>
                      <a:pPr>
                        <a:buNone/>
                      </a:pPr>
                      <a:r>
                        <a:rPr lang="zh-CN" altLang="en-US" sz="2800" b="0">
                          <a:solidFill>
                            <a:schemeClr val="tx1"/>
                          </a:solidFill>
                          <a:latin typeface="华文中宋" panose="02010600040101010101" charset="-122"/>
                          <a:ea typeface="华文中宋" panose="02010600040101010101" charset="-122"/>
                        </a:rPr>
                        <a:t>纲要上</a:t>
                      </a: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194685">
                <a:tc>
                  <a:txBody>
                    <a:bodyPr/>
                    <a:lstStyle/>
                    <a:p>
                      <a:pPr>
                        <a:buNone/>
                      </a:pPr>
                      <a:r>
                        <a:rPr lang="zh-CN" altLang="en-US" sz="2800" b="0">
                          <a:solidFill>
                            <a:schemeClr val="tx1"/>
                          </a:solidFill>
                          <a:latin typeface="华文中宋" panose="02010600040101010101" charset="-122"/>
                          <a:ea typeface="华文中宋" panose="02010600040101010101" charset="-122"/>
                        </a:rPr>
                        <a:t>选必一</a:t>
                      </a: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nvSpPr>
        <p:spPr>
          <a:xfrm>
            <a:off x="1928495" y="890270"/>
            <a:ext cx="6096000" cy="521970"/>
          </a:xfrm>
          <a:prstGeom prst="rect">
            <a:avLst/>
          </a:prstGeom>
          <a:noFill/>
        </p:spPr>
        <p:txBody>
          <a:bodyPr wrap="square" rtlCol="0" anchor="t">
            <a:spAutoFit/>
          </a:bodyPr>
          <a:lstStyle/>
          <a:p>
            <a:r>
              <a:rPr lang="zh-CN" altLang="en-US" sz="2800">
                <a:solidFill>
                  <a:schemeClr val="tx1">
                    <a:lumMod val="85000"/>
                    <a:lumOff val="15000"/>
                  </a:schemeClr>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lumMod val="85000"/>
                    <a:lumOff val="15000"/>
                  </a:schemeClr>
                </a:solidFill>
                <a:latin typeface="华文中宋" panose="02010600040101010101" charset="-122"/>
                <a:ea typeface="华文中宋" panose="02010600040101010101" charset="-122"/>
                <a:cs typeface="华文中宋" panose="02010600040101010101" charset="-122"/>
                <a:sym typeface="+mn-ea"/>
              </a:rPr>
              <a:t>9</a:t>
            </a:r>
            <a:r>
              <a:rPr lang="zh-CN" altLang="en-US" sz="2800">
                <a:solidFill>
                  <a:schemeClr val="tx1">
                    <a:lumMod val="85000"/>
                    <a:lumOff val="15000"/>
                  </a:schemeClr>
                </a:solidFill>
                <a:latin typeface="华文中宋" panose="02010600040101010101" charset="-122"/>
                <a:ea typeface="华文中宋" panose="02010600040101010101" charset="-122"/>
                <a:cs typeface="华文中宋" panose="02010600040101010101" charset="-122"/>
                <a:sym typeface="+mn-ea"/>
              </a:rPr>
              <a:t>课：两宋的政治和军事 </a:t>
            </a:r>
            <a:endParaRPr lang="zh-CN" altLang="en-US" sz="2800">
              <a:solidFill>
                <a:schemeClr val="tx1">
                  <a:lumMod val="85000"/>
                  <a:lumOff val="15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1928495" y="1482725"/>
            <a:ext cx="8970645" cy="3107690"/>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课：中国古代政治制度的形成与发展  </a:t>
            </a:r>
            <a:endParaRPr lang="en-US" altLang="zh-CN" sz="2800">
              <a:solidFill>
                <a:schemeClr val="tx1"/>
              </a:solidFill>
              <a:latin typeface="华文中宋" panose="02010600040101010101" charset="-122"/>
              <a:ea typeface="华文中宋" panose="02010600040101010101" charset="-122"/>
              <a:cs typeface="华文中宋" panose="02010600040101010101" charset="-122"/>
            </a:endParaRP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4</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课：中国历代变法与改革</a:t>
            </a:r>
            <a:endParaRPr lang="zh-CN" altLang="en-US" sz="2800">
              <a:solidFill>
                <a:schemeClr val="tx1"/>
              </a:solidFill>
              <a:latin typeface="华文中宋" panose="02010600040101010101" charset="-122"/>
              <a:ea typeface="华文中宋" panose="02010600040101010101" charset="-122"/>
              <a:cs typeface="华文中宋" panose="02010600040101010101" charset="-122"/>
            </a:endParaRP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5</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课：中国古代官员的选拔与管理  </a:t>
            </a:r>
            <a:endParaRPr lang="en-US" altLang="zh-CN" sz="2800">
              <a:solidFill>
                <a:schemeClr val="tx1"/>
              </a:solidFill>
              <a:latin typeface="华文中宋" panose="02010600040101010101" charset="-122"/>
              <a:ea typeface="华文中宋" panose="02010600040101010101" charset="-122"/>
              <a:cs typeface="华文中宋" panose="02010600040101010101" charset="-122"/>
            </a:endParaRP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8</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 ：中国古代的法治与教化  </a:t>
            </a:r>
            <a:endParaRPr lang="en-US" altLang="zh-CN" sz="2800">
              <a:solidFill>
                <a:schemeClr val="tx1"/>
              </a:solidFill>
              <a:latin typeface="华文中宋" panose="02010600040101010101" charset="-122"/>
              <a:ea typeface="华文中宋" panose="02010600040101010101" charset="-122"/>
              <a:cs typeface="华文中宋" panose="02010600040101010101" charset="-122"/>
            </a:endParaRP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课：中国古代的民族关系与对外交往  </a:t>
            </a:r>
            <a:endParaRPr lang="en-US" altLang="zh-CN" sz="2800">
              <a:solidFill>
                <a:schemeClr val="tx1"/>
              </a:solidFill>
              <a:latin typeface="华文中宋" panose="02010600040101010101" charset="-122"/>
              <a:ea typeface="华文中宋" panose="02010600040101010101" charset="-122"/>
              <a:cs typeface="华文中宋" panose="02010600040101010101" charset="-122"/>
            </a:endParaRP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16</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课：中国赋税制度的演变  </a:t>
            </a:r>
            <a:endParaRPr lang="en-US" altLang="zh-CN" sz="2800">
              <a:solidFill>
                <a:schemeClr val="tx1"/>
              </a:solidFill>
              <a:latin typeface="华文中宋" panose="02010600040101010101" charset="-122"/>
              <a:ea typeface="华文中宋" panose="02010600040101010101" charset="-122"/>
              <a:cs typeface="华文中宋" panose="02010600040101010101" charset="-122"/>
            </a:endParaRP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17</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课：中国古代的户籍制度与社会治理  </a:t>
            </a:r>
            <a:endPar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pic>
        <p:nvPicPr>
          <p:cNvPr id="8" name="图片 7"/>
          <p:cNvPicPr>
            <a:picLocks noChangeAspect="1"/>
          </p:cNvPicPr>
          <p:nvPr/>
        </p:nvPicPr>
        <p:blipFill>
          <a:blip r:embed="rId4"/>
          <a:srcRect l="12548" r="14651" b="12225"/>
          <a:stretch>
            <a:fillRect/>
          </a:stretch>
        </p:blipFill>
        <p:spPr>
          <a:xfrm>
            <a:off x="9288780" y="3429000"/>
            <a:ext cx="2343150" cy="2780665"/>
          </a:xfrm>
          <a:prstGeom prst="rect">
            <a:avLst/>
          </a:prstGeom>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379095" y="339090"/>
            <a:ext cx="220472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考情考向</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graphicFrame>
        <p:nvGraphicFramePr>
          <p:cNvPr id="2" name="表格 1"/>
          <p:cNvGraphicFramePr/>
          <p:nvPr>
            <p:custDataLst>
              <p:tags r:id="rId3"/>
            </p:custDataLst>
          </p:nvPr>
        </p:nvGraphicFramePr>
        <p:xfrm>
          <a:off x="379095" y="937260"/>
          <a:ext cx="11370310" cy="5511165"/>
        </p:xfrm>
        <a:graphic>
          <a:graphicData uri="http://schemas.openxmlformats.org/drawingml/2006/table">
            <a:tbl>
              <a:tblPr firstRow="1" bandRow="1">
                <a:tableStyleId>{5C22544A-7EE6-4342-B048-85BDC9FD1C3A}</a:tableStyleId>
              </a:tblPr>
              <a:tblGrid>
                <a:gridCol w="838200"/>
                <a:gridCol w="4512945"/>
                <a:gridCol w="6019165"/>
              </a:tblGrid>
              <a:tr h="457200">
                <a:tc row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r>
                        <a:rPr lang="zh-CN" altLang="en-US" sz="2400" b="1">
                          <a:solidFill>
                            <a:schemeClr val="tx1"/>
                          </a:solidFill>
                          <a:latin typeface="华文中宋" panose="02010600040101010101" charset="-122"/>
                          <a:ea typeface="华文中宋" panose="02010600040101010101" charset="-122"/>
                        </a:rPr>
                        <a:t>考情分析</a:t>
                      </a: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全国卷</a:t>
                      </a:r>
                      <a:endParaRPr lang="zh-CN" altLang="en-US" sz="2400" b="0">
                        <a:solidFill>
                          <a:schemeClr val="tx1"/>
                        </a:solidFill>
                        <a:latin typeface="华文中宋" panose="02010600040101010101" charset="-122"/>
                        <a:ea typeface="华文中宋" panose="02010600040101010101" charset="-122"/>
                        <a:cs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地方卷</a:t>
                      </a:r>
                      <a:endParaRPr lang="zh-CN" altLang="en-US" sz="2400" b="0">
                        <a:solidFill>
                          <a:schemeClr val="tx1"/>
                        </a:solidFill>
                        <a:latin typeface="华文中宋" panose="02010600040101010101" charset="-122"/>
                        <a:ea typeface="华文中宋" panose="02010600040101010101" charset="-122"/>
                        <a:cs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99402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2022</a:t>
                      </a:r>
                      <a:r>
                        <a:rPr lang="zh-CN" altLang="en-US"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全国乙卷</a:t>
                      </a:r>
                      <a:r>
                        <a:rPr lang="en-US" altLang="zh-CN"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宋朝加强中央集权</a:t>
                      </a:r>
                      <a:r>
                        <a:rPr lang="en-US" altLang="zh-CN" sz="2400" b="0">
                          <a:solidFill>
                            <a:srgbClr val="000000"/>
                          </a:solidFill>
                          <a:latin typeface="楷体" panose="02010609060101010101" pitchFamily="30" charset="-122"/>
                          <a:ea typeface="楷体" panose="02010609060101010101" pitchFamily="30" charset="-122"/>
                          <a:cs typeface="楷体" panose="02010609060101010101" pitchFamily="30" charset="-122"/>
                          <a:sym typeface="Arial" panose="020B0604020202020204"/>
                        </a:rPr>
                        <a:t>2021</a:t>
                      </a:r>
                      <a:r>
                        <a:rPr lang="zh-CN" altLang="en-US" sz="2400" b="0">
                          <a:solidFill>
                            <a:srgbClr val="000000"/>
                          </a:solidFill>
                          <a:latin typeface="楷体" panose="02010609060101010101" pitchFamily="30" charset="-122"/>
                          <a:ea typeface="楷体" panose="02010609060101010101" pitchFamily="30" charset="-122"/>
                          <a:cs typeface="楷体" panose="02010609060101010101" pitchFamily="30" charset="-122"/>
                          <a:sym typeface="Arial" panose="020B0604020202020204"/>
                        </a:rPr>
                        <a:t>全国Ⅰ卷·宋代科举制</a:t>
                      </a:r>
                      <a:endParaRPr lang="zh-CN" altLang="en-US" sz="2400" b="0">
                        <a:solidFill>
                          <a:srgbClr val="000000"/>
                        </a:solidFill>
                        <a:latin typeface="楷体" panose="02010609060101010101" pitchFamily="30" charset="-122"/>
                        <a:ea typeface="楷体" panose="02010609060101010101" pitchFamily="30" charset="-122"/>
                        <a:cs typeface="楷体" panose="02010609060101010101" pitchFamily="30" charset="-122"/>
                        <a:sym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a:solidFill>
                            <a:srgbClr val="000000"/>
                          </a:solidFill>
                          <a:latin typeface="楷体" panose="02010609060101010101" pitchFamily="30" charset="-122"/>
                          <a:ea typeface="楷体" panose="02010609060101010101" pitchFamily="30" charset="-122"/>
                          <a:cs typeface="楷体" panose="02010609060101010101" pitchFamily="30" charset="-122"/>
                          <a:sym typeface="+mn-ea"/>
                        </a:rPr>
                        <a:t>2020</a:t>
                      </a:r>
                      <a:r>
                        <a:rPr lang="zh-CN" altLang="en-US" sz="2400" b="0">
                          <a:solidFill>
                            <a:srgbClr val="000000"/>
                          </a:solidFill>
                          <a:latin typeface="楷体" panose="02010609060101010101" pitchFamily="30" charset="-122"/>
                          <a:ea typeface="楷体" panose="02010609060101010101" pitchFamily="30" charset="-122"/>
                          <a:cs typeface="楷体" panose="02010609060101010101" pitchFamily="30" charset="-122"/>
                          <a:sym typeface="+mn-ea"/>
                        </a:rPr>
                        <a:t>全国Ⅱ卷·</a:t>
                      </a:r>
                      <a:r>
                        <a:rPr lang="zh-CN" altLang="en-US" sz="2400" dirty="0">
                          <a:latin typeface="楷体" panose="02010609060101010101" pitchFamily="30" charset="-122"/>
                          <a:ea typeface="楷体" panose="02010609060101010101" pitchFamily="30" charset="-122"/>
                          <a:sym typeface="+mn-ea"/>
                        </a:rPr>
                        <a:t>宋代科举制发展（殿试）</a:t>
                      </a:r>
                      <a:endParaRPr lang="zh-CN" altLang="en-US" sz="2400" b="0">
                        <a:solidFill>
                          <a:srgbClr val="000000"/>
                        </a:solidFill>
                        <a:latin typeface="楷体" panose="02010609060101010101" pitchFamily="30" charset="-122"/>
                        <a:ea typeface="楷体" panose="02010609060101010101" pitchFamily="30" charset="-122"/>
                        <a:cs typeface="楷体" panose="02010609060101010101" pitchFamily="30"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a:solidFill>
                            <a:srgbClr val="000000"/>
                          </a:solidFill>
                          <a:latin typeface="楷体" panose="02010609060101010101" pitchFamily="30" charset="-122"/>
                          <a:ea typeface="楷体" panose="02010609060101010101" pitchFamily="30" charset="-122"/>
                          <a:cs typeface="楷体" panose="02010609060101010101" pitchFamily="30" charset="-122"/>
                          <a:sym typeface="+mn-ea"/>
                        </a:rPr>
                        <a:t>2020</a:t>
                      </a:r>
                      <a:r>
                        <a:rPr lang="zh-CN" altLang="en-US" sz="2400">
                          <a:solidFill>
                            <a:srgbClr val="000000"/>
                          </a:solidFill>
                          <a:latin typeface="楷体" panose="02010609060101010101" pitchFamily="30" charset="-122"/>
                          <a:ea typeface="楷体" panose="02010609060101010101" pitchFamily="30" charset="-122"/>
                          <a:cs typeface="楷体" panose="02010609060101010101" pitchFamily="30" charset="-122"/>
                          <a:sym typeface="+mn-ea"/>
                        </a:rPr>
                        <a:t>全国Ⅱ卷·</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王安石变法</a:t>
                      </a:r>
                      <a:endParaRPr lang="zh-CN" altLang="en-US" sz="2400" b="0">
                        <a:solidFill>
                          <a:srgbClr val="000000"/>
                        </a:solidFill>
                        <a:latin typeface="楷体" panose="02010609060101010101" pitchFamily="30" charset="-122"/>
                        <a:ea typeface="楷体" panose="02010609060101010101" pitchFamily="30" charset="-122"/>
                        <a:cs typeface="楷体" panose="02010609060101010101" pitchFamily="30" charset="-122"/>
                        <a:sym typeface="Arial" panose="020B0604020202020204"/>
                      </a:endParaRPr>
                    </a:p>
                    <a:p>
                      <a:pPr marR="0" lvl="0" indent="0" algn="l" defTabSz="914400" rtl="0" fontAlgn="auto">
                        <a:lnSpc>
                          <a:spcPct val="100000"/>
                        </a:lnSpc>
                        <a:spcBef>
                          <a:spcPct val="0"/>
                        </a:spcBef>
                        <a:spcAft>
                          <a:spcPct val="0"/>
                        </a:spcAft>
                        <a:buClrTx/>
                        <a:buSzTx/>
                        <a:buFontTx/>
                        <a:buNone/>
                      </a:pPr>
                      <a:r>
                        <a:rPr lang="en-US" altLang="zh-CN"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2019</a:t>
                      </a:r>
                      <a:r>
                        <a:rPr lang="zh-CN" altLang="en-US"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全国</a:t>
                      </a:r>
                      <a:r>
                        <a:rPr lang="zh-CN" altLang="en-US" sz="2400">
                          <a:solidFill>
                            <a:srgbClr val="000000"/>
                          </a:solidFill>
                          <a:latin typeface="楷体" panose="02010609060101010101" pitchFamily="30" charset="-122"/>
                          <a:ea typeface="楷体" panose="02010609060101010101" pitchFamily="30" charset="-122"/>
                          <a:cs typeface="楷体" panose="02010609060101010101" pitchFamily="30" charset="-122"/>
                          <a:sym typeface="Arial" panose="020B0604020202020204"/>
                        </a:rPr>
                        <a:t>Ⅲ</a:t>
                      </a:r>
                      <a:r>
                        <a:rPr lang="zh-CN" altLang="en-US"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卷</a:t>
                      </a:r>
                      <a:r>
                        <a:rPr lang="en-US" altLang="zh-CN"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北宋募兵制</a:t>
                      </a:r>
                      <a:endParaRPr lang="en-US" altLang="zh-CN"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2023</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湖南卷</a:t>
                      </a: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台谏合一</a:t>
                      </a:r>
                      <a:endParaRPr lang="zh-CN" altLang="en-US" sz="2400" dirty="0">
                        <a:latin typeface="楷体" panose="02010609060101010101" pitchFamily="30" charset="-122"/>
                        <a:ea typeface="楷体" panose="02010609060101010101" pitchFamily="30" charset="-122"/>
                        <a:cs typeface="楷体" panose="02010609060101010101" pitchFamily="30" charset="-122"/>
                        <a:sym typeface="+mn-ea"/>
                      </a:endParaRPr>
                    </a:p>
                    <a:p>
                      <a:pPr>
                        <a:buNone/>
                      </a:pP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2022</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湖南卷</a:t>
                      </a: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宋初集权的弊端</a:t>
                      </a:r>
                      <a:endParaRPr lang="zh-CN" altLang="en-US" sz="2400" dirty="0">
                        <a:latin typeface="楷体" panose="02010609060101010101" pitchFamily="30" charset="-122"/>
                        <a:ea typeface="楷体" panose="02010609060101010101" pitchFamily="30" charset="-122"/>
                        <a:cs typeface="楷体" panose="02010609060101010101" pitchFamily="30" charset="-122"/>
                        <a:sym typeface="+mn-ea"/>
                      </a:endParaRPr>
                    </a:p>
                    <a:p>
                      <a:pPr>
                        <a:buNone/>
                      </a:pP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2023</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福建卷</a:t>
                      </a: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400" dirty="0">
                          <a:latin typeface="楷体" panose="02010609060101010101" pitchFamily="30" charset="-122"/>
                          <a:ea typeface="楷体" panose="02010609060101010101" pitchFamily="30" charset="-122"/>
                          <a:sym typeface="+mn-ea"/>
                        </a:rPr>
                        <a:t>中国古代赋役制度（宋朝）</a:t>
                      </a:r>
                      <a:endParaRPr lang="zh-CN" altLang="en-US" sz="2400" dirty="0">
                        <a:latin typeface="楷体" panose="02010609060101010101" pitchFamily="30" charset="-122"/>
                        <a:ea typeface="楷体" panose="02010609060101010101" pitchFamily="30" charset="-122"/>
                        <a:sym typeface="+mn-ea"/>
                      </a:endParaRPr>
                    </a:p>
                    <a:p>
                      <a:pPr>
                        <a:buNone/>
                      </a:pP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2023</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湖北卷</a:t>
                      </a: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400" dirty="0">
                          <a:latin typeface="楷体" panose="02010609060101010101" pitchFamily="30" charset="-122"/>
                          <a:ea typeface="楷体" panose="02010609060101010101" pitchFamily="30" charset="-122"/>
                          <a:sym typeface="+mn-ea"/>
                        </a:rPr>
                        <a:t>北宋统治危机</a:t>
                      </a:r>
                      <a:endParaRPr lang="zh-CN" altLang="en-US" sz="2400" dirty="0">
                        <a:latin typeface="楷体" panose="02010609060101010101" pitchFamily="30" charset="-122"/>
                        <a:ea typeface="楷体" panose="02010609060101010101" pitchFamily="30" charset="-122"/>
                        <a:sym typeface="+mn-ea"/>
                      </a:endParaRPr>
                    </a:p>
                    <a:p>
                      <a:pPr>
                        <a:buNone/>
                      </a:pPr>
                      <a:r>
                        <a:rPr lang="en-US" altLang="zh-CN" sz="240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2023</a:t>
                      </a:r>
                      <a:r>
                        <a:rPr lang="zh-CN" altLang="en-US" sz="240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重庆</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卷</a:t>
                      </a: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崇文抑武方针</a:t>
                      </a:r>
                      <a:endParaRPr lang="zh-CN" altLang="en-US" sz="2400" dirty="0">
                        <a:latin typeface="楷体" panose="02010609060101010101" pitchFamily="30" charset="-122"/>
                        <a:ea typeface="楷体" panose="02010609060101010101" pitchFamily="30" charset="-122"/>
                        <a:cs typeface="楷体" panose="02010609060101010101" pitchFamily="30" charset="-122"/>
                        <a:sym typeface="+mn-ea"/>
                      </a:endParaRPr>
                    </a:p>
                    <a:p>
                      <a:pPr>
                        <a:buNone/>
                      </a:pP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2021</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海南卷</a:t>
                      </a: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宋初专制集权的加强   </a:t>
                      </a:r>
                      <a:endParaRPr lang="en-US" altLang="zh-CN" sz="240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endParaRPr>
                    </a:p>
                    <a:p>
                      <a:pPr>
                        <a:buNone/>
                      </a:pPr>
                      <a:r>
                        <a:rPr lang="en-US" altLang="zh-CN" sz="2400" b="0" err="1">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2021山东</a:t>
                      </a:r>
                      <a:r>
                        <a:rPr lang="zh-CN" altLang="en-US" sz="2400" b="0" err="1">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卷</a:t>
                      </a:r>
                      <a:r>
                        <a:rPr lang="en-US" altLang="zh-CN" sz="2400" b="0" err="1">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·北宋继续以开封为都城的利弊</a:t>
                      </a:r>
                      <a:endParaRPr lang="en-US" altLang="zh-CN" sz="2400" b="0">
                        <a:solidFill>
                          <a:schemeClr val="tx1"/>
                        </a:solidFill>
                        <a:latin typeface="楷体" panose="02010609060101010101" pitchFamily="30" charset="-122"/>
                        <a:ea typeface="楷体" panose="02010609060101010101" pitchFamily="30" charset="-122"/>
                        <a:cs typeface="楷体" panose="02010609060101010101" pitchFamily="30" charset="-122"/>
                        <a:sym typeface="+mn-ea"/>
                      </a:endParaRPr>
                    </a:p>
                    <a:p>
                      <a:pPr>
                        <a:buNone/>
                      </a:pPr>
                      <a:r>
                        <a:rPr lang="en-US" altLang="zh-CN"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2020</a:t>
                      </a:r>
                      <a:r>
                        <a:rPr lang="zh-CN" altLang="en-US"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山东卷</a:t>
                      </a:r>
                      <a:r>
                        <a:rPr lang="en-US" altLang="zh-CN"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rPr>
                        <a:t>·</a:t>
                      </a:r>
                      <a:r>
                        <a:rPr lang="zh-CN" sz="2400" dirty="0">
                          <a:latin typeface="楷体" panose="02010609060101010101" pitchFamily="30" charset="-122"/>
                          <a:ea typeface="楷体" panose="02010609060101010101" pitchFamily="30" charset="-122"/>
                          <a:cs typeface="楷体" panose="02010609060101010101" pitchFamily="30" charset="-122"/>
                          <a:sym typeface="+mn-ea"/>
                        </a:rPr>
                        <a:t>王安石变法</a:t>
                      </a:r>
                      <a:r>
                        <a:rPr lang="en-US" altLang="zh-CN" sz="2400" dirty="0">
                          <a:latin typeface="楷体" panose="02010609060101010101" pitchFamily="30" charset="-122"/>
                          <a:ea typeface="楷体" panose="02010609060101010101" pitchFamily="30" charset="-122"/>
                          <a:cs typeface="楷体" panose="02010609060101010101" pitchFamily="30" charset="-122"/>
                          <a:sym typeface="+mn-ea"/>
                        </a:rPr>
                        <a:t>—</a:t>
                      </a:r>
                      <a:r>
                        <a:rPr lang="zh-CN" altLang="en-US" sz="2400" dirty="0">
                          <a:latin typeface="楷体" panose="02010609060101010101" pitchFamily="30" charset="-122"/>
                          <a:ea typeface="楷体" panose="02010609060101010101" pitchFamily="30" charset="-122"/>
                          <a:cs typeface="楷体" panose="02010609060101010101" pitchFamily="30" charset="-122"/>
                          <a:sym typeface="+mn-ea"/>
                        </a:rPr>
                        <a:t>农田水利法</a:t>
                      </a:r>
                      <a:endParaRPr lang="en-US" altLang="zh-CN" sz="2400" b="0" dirty="0">
                        <a:solidFill>
                          <a:schemeClr val="tx1"/>
                        </a:solidFill>
                        <a:latin typeface="楷体" panose="02010609060101010101" pitchFamily="30" charset="-122"/>
                        <a:ea typeface="楷体" panose="02010609060101010101" pitchFamily="30" charset="-122"/>
                        <a:cs typeface="楷体" panose="02010609060101010101" pitchFamily="30"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95070">
                <a:tc>
                  <a:txBody>
                    <a:bodyPr/>
                    <a:lstStyle/>
                    <a:p>
                      <a:pPr>
                        <a:lnSpc>
                          <a:spcPct val="100000"/>
                        </a:lnSpc>
                        <a:buNone/>
                      </a:pPr>
                      <a:r>
                        <a:rPr lang="zh-CN" altLang="en-US" sz="2400" b="1">
                          <a:solidFill>
                            <a:schemeClr val="tx1"/>
                          </a:solidFill>
                          <a:latin typeface="华文中宋" panose="02010600040101010101" charset="-122"/>
                          <a:ea typeface="华文中宋" panose="02010600040101010101" charset="-122"/>
                        </a:rPr>
                        <a:t>考向</a:t>
                      </a:r>
                      <a:endParaRPr lang="zh-CN" altLang="en-US" sz="2400" b="1">
                        <a:solidFill>
                          <a:schemeClr val="tx1"/>
                        </a:solidFill>
                        <a:latin typeface="华文中宋" panose="02010600040101010101" charset="-122"/>
                        <a:ea typeface="华文中宋" panose="02010600040101010101" charset="-122"/>
                      </a:endParaRPr>
                    </a:p>
                    <a:p>
                      <a:pPr>
                        <a:lnSpc>
                          <a:spcPct val="100000"/>
                        </a:lnSpc>
                        <a:buNone/>
                      </a:pPr>
                      <a:r>
                        <a:rPr lang="zh-CN" altLang="en-US" sz="2400" b="1">
                          <a:solidFill>
                            <a:schemeClr val="tx1"/>
                          </a:solidFill>
                          <a:latin typeface="华文中宋" panose="02010600040101010101" charset="-122"/>
                          <a:ea typeface="华文中宋" panose="02010600040101010101" charset="-122"/>
                        </a:rPr>
                        <a:t>分析</a:t>
                      </a: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41375">
                <a:tc>
                  <a:txBody>
                    <a:bodyPr/>
                    <a:lstStyle/>
                    <a:p>
                      <a:pPr>
                        <a:buNone/>
                      </a:pPr>
                      <a:r>
                        <a:rPr lang="zh-CN" altLang="en-US" sz="2400" b="1">
                          <a:solidFill>
                            <a:schemeClr val="tx1"/>
                          </a:solidFill>
                          <a:latin typeface="华文中宋" panose="02010600040101010101" charset="-122"/>
                          <a:ea typeface="华文中宋" panose="02010600040101010101" charset="-122"/>
                        </a:rPr>
                        <a:t>考查方式</a:t>
                      </a: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4" name="文本框 3"/>
          <p:cNvSpPr txBox="1"/>
          <p:nvPr/>
        </p:nvSpPr>
        <p:spPr>
          <a:xfrm>
            <a:off x="1162685" y="4431665"/>
            <a:ext cx="6096000" cy="1198880"/>
          </a:xfrm>
          <a:prstGeom prst="rect">
            <a:avLst/>
          </a:prstGeom>
          <a:noFill/>
        </p:spPr>
        <p:txBody>
          <a:bodyPr wrap="square" rtlCol="0" anchor="t">
            <a:spAutoFit/>
          </a:bodyPr>
          <a:lstStyle/>
          <a:p>
            <a:r>
              <a:rPr lang="en-US" altLang="zh-CN" sz="2400" b="1">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强调北宋初年制度设计的利与弊；</a:t>
            </a:r>
            <a:endPar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endParaRPr>
          </a:p>
          <a:p>
            <a:r>
              <a:rPr lang="en-US" altLang="zh-CN" sz="2400" b="1">
                <a:solidFill>
                  <a:srgbClr val="C00000"/>
                </a:solidFill>
                <a:latin typeface="华文中宋" panose="02010600040101010101" charset="-122"/>
                <a:ea typeface="华文中宋" panose="02010600040101010101" charset="-122"/>
                <a:cs typeface="华文中宋" panose="02010600040101010101" charset="-122"/>
                <a:sym typeface="+mn-ea"/>
              </a:rPr>
              <a:t>2.</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关注王安石变法的策略、措施及评价；</a:t>
            </a:r>
            <a:endPar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endParaRPr>
          </a:p>
          <a:p>
            <a:r>
              <a:rPr lang="en-US" altLang="zh-CN" sz="2400" b="1">
                <a:solidFill>
                  <a:srgbClr val="C00000"/>
                </a:solidFill>
                <a:latin typeface="华文中宋" panose="02010600040101010101" charset="-122"/>
                <a:ea typeface="华文中宋" panose="02010600040101010101" charset="-122"/>
                <a:cs typeface="华文中宋" panose="02010600040101010101" charset="-122"/>
                <a:sym typeface="+mn-ea"/>
              </a:rPr>
              <a:t>3.</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注重南宋偏安江南的原因和分析。</a:t>
            </a:r>
            <a:endPar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1162685" y="5630545"/>
            <a:ext cx="10587355" cy="829945"/>
          </a:xfrm>
          <a:prstGeom prst="rect">
            <a:avLst/>
          </a:prstGeom>
          <a:noFill/>
        </p:spPr>
        <p:txBody>
          <a:bodyPr wrap="square" rtlCol="0" anchor="t">
            <a:spAutoFit/>
          </a:bodyPr>
          <a:lstStyle/>
          <a:p>
            <a:pPr indent="0" algn="l" fontAlgn="auto" latinLnBrk="1" hangingPunct="0">
              <a:lnSpc>
                <a:spcPct val="100000"/>
              </a:lnSpc>
            </a:pPr>
            <a:r>
              <a:rPr sz="2400">
                <a:effectLst/>
                <a:latin typeface="华文中宋" panose="02010600040101010101" charset="-122"/>
                <a:ea typeface="华文中宋" panose="02010600040101010101" charset="-122"/>
                <a:cs typeface="黑体" panose="02010609060101010101" charset="-122"/>
                <a:sym typeface="+mn-ea"/>
              </a:rPr>
              <a:t>题目形式灵活多样，以考查主干知识为主</a:t>
            </a:r>
            <a:r>
              <a:rPr lang="zh-CN" sz="2400">
                <a:effectLst/>
                <a:latin typeface="华文中宋" panose="02010600040101010101" charset="-122"/>
                <a:ea typeface="华文中宋" panose="02010600040101010101" charset="-122"/>
                <a:cs typeface="黑体" panose="02010609060101010101" charset="-122"/>
                <a:sym typeface="+mn-ea"/>
              </a:rPr>
              <a:t>。</a:t>
            </a:r>
            <a:r>
              <a:rPr sz="2400">
                <a:effectLst/>
                <a:latin typeface="华文中宋" panose="02010600040101010101" charset="-122"/>
                <a:ea typeface="华文中宋" panose="02010600040101010101" charset="-122"/>
                <a:cs typeface="黑体" panose="02010609060101010101" charset="-122"/>
                <a:sym typeface="+mn-ea"/>
              </a:rPr>
              <a:t>复习时注意政治现象出现的原因、措施及影响；注重历史学科核心素养中有关家国情怀的知识。</a:t>
            </a:r>
            <a:endParaRPr lang="zh-CN" altLang="en-US" sz="2400">
              <a:effectLst/>
              <a:latin typeface="华文中宋" panose="02010600040101010101" charset="-122"/>
              <a:ea typeface="华文中宋" panose="02010600040101010101" charset="-122"/>
              <a:cs typeface="黑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graphicFrame>
        <p:nvGraphicFramePr>
          <p:cNvPr id="2" name="表格 1"/>
          <p:cNvGraphicFramePr/>
          <p:nvPr>
            <p:custDataLst>
              <p:tags r:id="rId2"/>
            </p:custDataLst>
          </p:nvPr>
        </p:nvGraphicFramePr>
        <p:xfrm>
          <a:off x="379095" y="894080"/>
          <a:ext cx="11461750" cy="5588635"/>
        </p:xfrm>
        <a:graphic>
          <a:graphicData uri="http://schemas.openxmlformats.org/drawingml/2006/table">
            <a:tbl>
              <a:tblPr firstRow="1" bandRow="1">
                <a:tableStyleId>{5C22544A-7EE6-4342-B048-85BDC9FD1C3A}</a:tableStyleId>
              </a:tblPr>
              <a:tblGrid>
                <a:gridCol w="11461750"/>
              </a:tblGrid>
              <a:tr h="2736850">
                <a:tc>
                  <a:txBody>
                    <a:bodyPr/>
                    <a:lstStyle/>
                    <a:p>
                      <a:pPr>
                        <a:buNone/>
                      </a:pPr>
                      <a:r>
                        <a:rPr lang="zh-CN" altLang="en-US" sz="2800">
                          <a:solidFill>
                            <a:srgbClr val="C00000"/>
                          </a:solidFill>
                          <a:latin typeface="华文中宋" panose="02010600040101010101" charset="-122"/>
                          <a:ea typeface="华文中宋" panose="02010600040101010101" charset="-122"/>
                        </a:rPr>
                        <a:t>政治上：</a:t>
                      </a:r>
                      <a:endParaRPr lang="zh-CN" altLang="en-US" sz="2800">
                        <a:solidFill>
                          <a:srgbClr val="C00000"/>
                        </a:solidFill>
                        <a:latin typeface="华文中宋" panose="02010600040101010101" charset="-122"/>
                        <a:ea typeface="华文中宋" panose="02010600040101010101" charset="-122"/>
                      </a:endParaRPr>
                    </a:p>
                    <a:p>
                      <a:pPr>
                        <a:buNone/>
                      </a:pPr>
                      <a:endParaRPr lang="zh-CN" altLang="en-US"/>
                    </a:p>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851785">
                <a:tc>
                  <a:txBody>
                    <a:bodyPr/>
                    <a:lstStyle/>
                    <a:p>
                      <a:pPr>
                        <a:buNone/>
                      </a:pPr>
                      <a:r>
                        <a:rPr lang="zh-CN" altLang="en-US" sz="2800" b="1">
                          <a:solidFill>
                            <a:srgbClr val="C00000"/>
                          </a:solidFill>
                          <a:latin typeface="华文中宋" panose="02010600040101010101" charset="-122"/>
                          <a:ea typeface="华文中宋" panose="02010600040101010101" charset="-122"/>
                        </a:rPr>
                        <a:t>经济上：</a:t>
                      </a: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5" name="文本框 4"/>
          <p:cNvSpPr txBox="1"/>
          <p:nvPr/>
        </p:nvSpPr>
        <p:spPr>
          <a:xfrm>
            <a:off x="379095" y="1361440"/>
            <a:ext cx="11739245" cy="2245360"/>
          </a:xfrm>
          <a:prstGeom prst="rect">
            <a:avLst/>
          </a:prstGeom>
          <a:noFill/>
        </p:spPr>
        <p:txBody>
          <a:bodyPr wrap="square" rtlCol="0" anchor="t">
            <a:spAutoFit/>
          </a:bodyPr>
          <a:lstStyle/>
          <a:p>
            <a:pPr algn="l"/>
            <a:r>
              <a:rPr lang="zh-CN" altLang="en-US" sz="2800" dirty="0">
                <a:latin typeface="华文中宋" panose="02010600040101010101" charset="-122"/>
                <a:ea typeface="华文中宋" panose="02010600040101010101" charset="-122"/>
                <a:cs typeface="华文中宋" panose="02010600040101010101" charset="-122"/>
                <a:sym typeface="+mn-ea"/>
              </a:rPr>
              <a:t>1、政权并立到走向大一统，统一多民族国家进一步发展；</a:t>
            </a:r>
            <a:endPar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r>
              <a:rPr lang="zh-CN" altLang="en-US" sz="2800" dirty="0">
                <a:latin typeface="华文中宋" panose="02010600040101010101" charset="-122"/>
                <a:ea typeface="华文中宋" panose="02010600040101010101" charset="-122"/>
                <a:cs typeface="华文中宋" panose="02010600040101010101" charset="-122"/>
                <a:sym typeface="+mn-ea"/>
              </a:rPr>
              <a:t>3、辽、西夏、金、元少数民族建立政权，制度建设，呈现多元交融特色；</a:t>
            </a:r>
            <a:endPar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r>
              <a:rPr lang="zh-CN" altLang="en-US" sz="2800" dirty="0">
                <a:latin typeface="华文中宋" panose="02010600040101010101" charset="-122"/>
                <a:ea typeface="华文中宋" panose="02010600040101010101" charset="-122"/>
                <a:cs typeface="华文中宋" panose="02010600040101010101" charset="-122"/>
                <a:sym typeface="+mn-ea"/>
              </a:rPr>
              <a:t>3、</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专制主义中央集权制度不断强化，宋朝重文轻武，并不断分散地方权力来加强中央集权；</a:t>
            </a:r>
            <a:endPar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endParaRPr>
          </a:p>
          <a:p>
            <a:pPr algn="l"/>
            <a:r>
              <a:rPr lang="en-US" altLang="zh-CN" sz="2800" dirty="0">
                <a:latin typeface="华文中宋" panose="02010600040101010101" charset="-122"/>
                <a:ea typeface="华文中宋" panose="02010600040101010101" charset="-122"/>
                <a:cs typeface="华文中宋" panose="02010600040101010101" charset="-122"/>
                <a:sym typeface="+mn-ea"/>
              </a:rPr>
              <a:t>4</a:t>
            </a:r>
            <a:r>
              <a:rPr lang="zh-CN" altLang="en-US" sz="2800" dirty="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元朝实行行省制度，体现中央对地方的行政管理制度创新发展。</a:t>
            </a:r>
            <a:endParaRPr lang="en-US" altLang="zh-CN" sz="2800" dirty="0">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379095" y="4042410"/>
            <a:ext cx="11231245" cy="2460625"/>
          </a:xfrm>
          <a:prstGeom prst="rect">
            <a:avLst/>
          </a:prstGeom>
          <a:noFill/>
        </p:spPr>
        <p:txBody>
          <a:bodyPr wrap="square" rtlCol="0" anchor="t">
            <a:spAutoFit/>
          </a:bodyPr>
          <a:lstStyle/>
          <a:p>
            <a:pPr indent="0" fontAlgn="auto">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1</a:t>
            </a:r>
            <a:r>
              <a:rPr lang="zh-CN" altLang="en-US" sz="2800">
                <a:latin typeface="华文中宋" panose="02010600040101010101" charset="-122"/>
                <a:ea typeface="华文中宋" panose="02010600040101010101" charset="-122"/>
                <a:cs typeface="华文中宋" panose="02010600040101010101" charset="-122"/>
                <a:sym typeface="+mn-ea"/>
              </a:rPr>
              <a:t>、南宋时，南方完全取代了北方经济重心的地位，经济重心南移完成；</a:t>
            </a:r>
            <a:endParaRPr lang="zh-CN" altLang="en-US" sz="2800">
              <a:latin typeface="华文中宋" panose="02010600040101010101" charset="-122"/>
              <a:ea typeface="华文中宋" panose="02010600040101010101" charset="-122"/>
              <a:cs typeface="华文中宋" panose="02010600040101010101" charset="-122"/>
              <a:sym typeface="+mn-ea"/>
            </a:endParaRPr>
          </a:p>
          <a:p>
            <a:pPr indent="0" fontAlgn="auto">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2</a:t>
            </a:r>
            <a:r>
              <a:rPr lang="zh-CN" altLang="en-US" sz="2800">
                <a:latin typeface="华文中宋" panose="02010600040101010101" charset="-122"/>
                <a:ea typeface="华文中宋" panose="02010600040101010101" charset="-122"/>
                <a:cs typeface="华文中宋" panose="02010600040101010101" charset="-122"/>
                <a:sym typeface="+mn-ea"/>
              </a:rPr>
              <a:t>、小农经济进一步发展，租佃制度普遍，土地兼并盛行；</a:t>
            </a:r>
            <a:endParaRPr lang="zh-CN" altLang="en-US" sz="2800">
              <a:latin typeface="华文中宋" panose="02010600040101010101" charset="-122"/>
              <a:ea typeface="华文中宋" panose="02010600040101010101" charset="-122"/>
              <a:cs typeface="华文中宋" panose="02010600040101010101" charset="-122"/>
              <a:sym typeface="+mn-ea"/>
            </a:endParaRPr>
          </a:p>
          <a:p>
            <a:pPr algn="l">
              <a:lnSpc>
                <a:spcPct val="110000"/>
              </a:lnSpc>
            </a:pPr>
            <a:r>
              <a:rPr lang="en-US" altLang="zh-CN" sz="2800" dirty="0">
                <a:latin typeface="华文中宋" panose="02010600040101010101" charset="-122"/>
                <a:ea typeface="华文中宋" panose="02010600040101010101" charset="-122"/>
                <a:cs typeface="华文中宋" panose="02010600040101010101" charset="-122"/>
                <a:sym typeface="+mn-ea"/>
              </a:rPr>
              <a:t>3</a:t>
            </a:r>
            <a:r>
              <a:rPr lang="zh-CN" altLang="en-US" sz="2800" dirty="0">
                <a:latin typeface="华文中宋" panose="02010600040101010101" charset="-122"/>
                <a:ea typeface="华文中宋" panose="02010600040101010101" charset="-122"/>
                <a:cs typeface="华文中宋" panose="02010600040101010101" charset="-122"/>
                <a:sym typeface="+mn-ea"/>
              </a:rPr>
              <a:t>、手工业中制瓷业、矿冶业、纺织业等手工业进一步发展；</a:t>
            </a:r>
            <a:endParaRPr lang="en-US" altLang="zh-CN" sz="2800"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indent="0" fontAlgn="auto">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3</a:t>
            </a:r>
            <a:r>
              <a:rPr lang="zh-CN" altLang="en-US" sz="2800">
                <a:latin typeface="华文中宋" panose="02010600040101010101" charset="-122"/>
                <a:ea typeface="华文中宋" panose="02010600040101010101" charset="-122"/>
                <a:cs typeface="华文中宋" panose="02010600040101010101" charset="-122"/>
                <a:sym typeface="+mn-ea"/>
              </a:rPr>
              <a:t>、宋代出现商业革命，</a:t>
            </a:r>
            <a:r>
              <a:rPr lang="zh-CN" altLang="zh-CN" sz="2800" dirty="0">
                <a:latin typeface="华文中宋" panose="02010600040101010101" charset="-122"/>
                <a:ea typeface="华文中宋" panose="02010600040101010101" charset="-122"/>
                <a:cs typeface="华文中宋" panose="02010600040101010101" charset="-122"/>
                <a:sym typeface="+mn-ea"/>
              </a:rPr>
              <a:t>商品经济活跃，城市繁荣</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a:p>
            <a:pPr indent="0" fontAlgn="auto">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4</a:t>
            </a:r>
            <a:r>
              <a:rPr lang="zh-CN" altLang="en-US" sz="2800">
                <a:latin typeface="华文中宋" panose="02010600040101010101" charset="-122"/>
                <a:ea typeface="华文中宋" panose="02010600040101010101" charset="-122"/>
                <a:cs typeface="华文中宋" panose="02010600040101010101" charset="-122"/>
                <a:sym typeface="+mn-ea"/>
              </a:rPr>
              <a:t>、宋元时期海外贸易发达、互市贸易、草市发展。</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8" name="圆角矩形 7"/>
          <p:cNvSpPr/>
          <p:nvPr>
            <p:custDataLst>
              <p:tags r:id="rId3"/>
            </p:custDataLst>
          </p:nvPr>
        </p:nvSpPr>
        <p:spPr>
          <a:xfrm>
            <a:off x="378460" y="339090"/>
            <a:ext cx="794194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a:t>
            </a:r>
            <a:r>
              <a:rPr lang="zh-CN"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辽宋夏金元时期（</a:t>
            </a:r>
            <a:r>
              <a:rPr lang="en-US"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916</a:t>
            </a:r>
            <a:r>
              <a:rPr lang="zh-CN"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1368</a:t>
            </a:r>
            <a:r>
              <a:rPr lang="zh-CN"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a:t>
            </a:r>
            <a:endParaRPr lang="zh-CN"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graphicFrame>
        <p:nvGraphicFramePr>
          <p:cNvPr id="2" name="表格 1"/>
          <p:cNvGraphicFramePr/>
          <p:nvPr>
            <p:custDataLst>
              <p:tags r:id="rId2"/>
            </p:custDataLst>
          </p:nvPr>
        </p:nvGraphicFramePr>
        <p:xfrm>
          <a:off x="379095" y="894080"/>
          <a:ext cx="11461750" cy="5563235"/>
        </p:xfrm>
        <a:graphic>
          <a:graphicData uri="http://schemas.openxmlformats.org/drawingml/2006/table">
            <a:tbl>
              <a:tblPr firstRow="1" bandRow="1">
                <a:tableStyleId>{5C22544A-7EE6-4342-B048-85BDC9FD1C3A}</a:tableStyleId>
              </a:tblPr>
              <a:tblGrid>
                <a:gridCol w="11461750"/>
              </a:tblGrid>
              <a:tr h="2148840">
                <a:tc>
                  <a:txBody>
                    <a:bodyPr/>
                    <a:lstStyle/>
                    <a:p>
                      <a:pPr>
                        <a:buNone/>
                      </a:pPr>
                      <a:r>
                        <a:rPr lang="zh-CN" altLang="en-US" sz="2800" b="1">
                          <a:solidFill>
                            <a:srgbClr val="C00000"/>
                          </a:solidFill>
                          <a:latin typeface="华文中宋" panose="02010600040101010101" charset="-122"/>
                          <a:ea typeface="华文中宋" panose="02010600040101010101" charset="-122"/>
                        </a:rPr>
                        <a:t>思想文化上：</a:t>
                      </a: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772285">
                <a:tc>
                  <a:txBody>
                    <a:bodyPr/>
                    <a:lstStyle/>
                    <a:p>
                      <a:pPr>
                        <a:buNone/>
                      </a:pPr>
                      <a:r>
                        <a:rPr lang="zh-CN" altLang="en-US" sz="2800" b="1">
                          <a:solidFill>
                            <a:srgbClr val="C00000"/>
                          </a:solidFill>
                          <a:latin typeface="华文中宋" panose="02010600040101010101" charset="-122"/>
                          <a:ea typeface="华文中宋" panose="02010600040101010101" charset="-122"/>
                        </a:rPr>
                        <a:t>民族关系上：</a:t>
                      </a: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642110">
                <a:tc>
                  <a:txBody>
                    <a:bodyPr/>
                    <a:lstStyle/>
                    <a:p>
                      <a:pPr>
                        <a:buNone/>
                      </a:pPr>
                      <a:r>
                        <a:rPr lang="zh-CN" altLang="en-US" sz="2800" b="1">
                          <a:solidFill>
                            <a:srgbClr val="C00000"/>
                          </a:solidFill>
                          <a:latin typeface="华文中宋" panose="02010600040101010101" charset="-122"/>
                          <a:ea typeface="华文中宋" panose="02010600040101010101" charset="-122"/>
                        </a:rPr>
                        <a:t>中外关系上：</a:t>
                      </a: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6" name="文本框 5"/>
          <p:cNvSpPr txBox="1"/>
          <p:nvPr/>
        </p:nvSpPr>
        <p:spPr>
          <a:xfrm>
            <a:off x="379095" y="1302385"/>
            <a:ext cx="11654790" cy="1814830"/>
          </a:xfrm>
          <a:prstGeom prst="rect">
            <a:avLst/>
          </a:prstGeom>
          <a:noFill/>
        </p:spPr>
        <p:txBody>
          <a:bodyPr wrap="square" rtlCol="0" anchor="t">
            <a:spAutoFit/>
          </a:bodyPr>
          <a:lstStyle/>
          <a:p>
            <a:pPr algn="l">
              <a:lnSpc>
                <a:spcPct val="100000"/>
              </a:lnSpc>
            </a:pPr>
            <a:r>
              <a:rPr lang="en-US" altLang="zh-CN" sz="2800" dirty="0">
                <a:latin typeface="华文中宋" panose="02010600040101010101" charset="-122"/>
                <a:ea typeface="华文中宋" panose="02010600040101010101" charset="-122"/>
                <a:cs typeface="华文中宋" panose="02010600040101010101" charset="-122"/>
                <a:sym typeface="微软雅黑" panose="020B0503020204020204" charset="-122"/>
              </a:rPr>
              <a:t>1</a:t>
            </a:r>
            <a:r>
              <a:rPr lang="zh-CN" altLang="en-US" sz="2800" dirty="0">
                <a:latin typeface="华文中宋" panose="02010600040101010101" charset="-122"/>
                <a:ea typeface="华文中宋" panose="02010600040101010101" charset="-122"/>
                <a:cs typeface="华文中宋" panose="02010600040101010101" charset="-122"/>
                <a:sym typeface="微软雅黑" panose="020B0503020204020204" charset="-122"/>
              </a:rPr>
              <a:t>、</a:t>
            </a:r>
            <a:r>
              <a:rPr lang="zh-CN" altLang="zh-CN" sz="2800" dirty="0">
                <a:latin typeface="华文中宋" panose="02010600040101010101" charset="-122"/>
                <a:ea typeface="华文中宋" panose="02010600040101010101" charset="-122"/>
                <a:cs typeface="华文中宋" panose="02010600040101010101" charset="-122"/>
                <a:sym typeface="微软雅黑" panose="020B0503020204020204" charset="-122"/>
              </a:rPr>
              <a:t>理学产生，儒学完成转型（哲学化、思辨化、世俗化、体系化）；</a:t>
            </a:r>
            <a:endParaRPr lang="zh-CN" altLang="zh-CN" sz="28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endParaRPr>
          </a:p>
          <a:p>
            <a:pPr algn="l">
              <a:lnSpc>
                <a:spcPct val="100000"/>
              </a:lnSpc>
            </a:pPr>
            <a:r>
              <a:rPr lang="en-US" altLang="zh-CN" sz="2800" dirty="0">
                <a:latin typeface="华文中宋" panose="02010600040101010101" charset="-122"/>
                <a:ea typeface="华文中宋" panose="02010600040101010101" charset="-122"/>
                <a:cs typeface="华文中宋" panose="02010600040101010101" charset="-122"/>
                <a:sym typeface="微软雅黑" panose="020B0503020204020204" charset="-122"/>
              </a:rPr>
              <a:t>2</a:t>
            </a:r>
            <a:r>
              <a:rPr lang="zh-CN" altLang="en-US" sz="2800" dirty="0">
                <a:latin typeface="华文中宋" panose="02010600040101010101" charset="-122"/>
                <a:ea typeface="华文中宋" panose="02010600040101010101" charset="-122"/>
                <a:cs typeface="华文中宋" panose="02010600040101010101" charset="-122"/>
                <a:sym typeface="微软雅黑" panose="020B0503020204020204" charset="-122"/>
              </a:rPr>
              <a:t>、</a:t>
            </a:r>
            <a:r>
              <a:rPr lang="zh-CN" altLang="zh-CN" sz="2800" dirty="0">
                <a:latin typeface="华文中宋" panose="02010600040101010101" charset="-122"/>
                <a:ea typeface="华文中宋" panose="02010600040101010101" charset="-122"/>
                <a:cs typeface="华文中宋" panose="02010600040101010101" charset="-122"/>
                <a:sym typeface="微软雅黑" panose="020B0503020204020204" charset="-122"/>
              </a:rPr>
              <a:t>科技世界领先，文艺平民化、市俗化；</a:t>
            </a:r>
            <a:endParaRPr lang="zh-CN" altLang="zh-CN" sz="2800" dirty="0">
              <a:solidFill>
                <a:schemeClr val="tx1"/>
              </a:solidFill>
              <a:latin typeface="华文中宋" panose="02010600040101010101" charset="-122"/>
              <a:ea typeface="华文中宋" panose="02010600040101010101" charset="-122"/>
              <a:cs typeface="华文中宋" panose="02010600040101010101" charset="-122"/>
            </a:endParaRPr>
          </a:p>
          <a:p>
            <a:pPr algn="l">
              <a:lnSpc>
                <a:spcPct val="100000"/>
              </a:lnSpc>
            </a:pPr>
            <a:r>
              <a:rPr lang="en-US" altLang="zh-CN" sz="2800" dirty="0">
                <a:latin typeface="华文中宋" panose="02010600040101010101" charset="-122"/>
                <a:ea typeface="华文中宋" panose="02010600040101010101" charset="-122"/>
                <a:cs typeface="华文中宋" panose="02010600040101010101" charset="-122"/>
                <a:sym typeface="+mn-ea"/>
              </a:rPr>
              <a:t>3</a:t>
            </a:r>
            <a:r>
              <a:rPr lang="zh-CN" altLang="en-US" sz="2800" dirty="0">
                <a:latin typeface="华文中宋" panose="02010600040101010101" charset="-122"/>
                <a:ea typeface="华文中宋" panose="02010600040101010101" charset="-122"/>
                <a:cs typeface="华文中宋" panose="02010600040101010101" charset="-122"/>
                <a:sym typeface="+mn-ea"/>
              </a:rPr>
              <a:t>、国家对社会控制相对松弛，社会结构、思想观念、阶层流动发生重大变化。</a:t>
            </a:r>
            <a:endParaRPr lang="zh-CN" altLang="en-US" sz="2800" dirty="0">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303530" y="3429000"/>
            <a:ext cx="9653270" cy="1383665"/>
          </a:xfrm>
          <a:prstGeom prst="rect">
            <a:avLst/>
          </a:prstGeom>
          <a:noFill/>
        </p:spPr>
        <p:txBody>
          <a:bodyPr wrap="square" rtlCol="0" anchor="t">
            <a:spAutoFit/>
          </a:bodyPr>
          <a:lstStyle/>
          <a:p>
            <a:pPr indent="0" algn="l" fontAlgn="auto">
              <a:lnSpc>
                <a:spcPct val="100000"/>
              </a:lnSpc>
              <a:spcAft>
                <a:spcPct val="0"/>
              </a:spcAft>
              <a:buNone/>
            </a:pPr>
            <a:r>
              <a:rPr lang="en-US" altLang="zh-CN" sz="2800">
                <a:latin typeface="华文中宋" panose="02010600040101010101" charset="-122"/>
                <a:ea typeface="华文中宋" panose="02010600040101010101" charset="-122"/>
                <a:cs typeface="华文中宋" panose="02010600040101010101" charset="-122"/>
                <a:sym typeface="+mn-ea"/>
              </a:rPr>
              <a:t>1</a:t>
            </a:r>
            <a:r>
              <a:rPr lang="zh-CN" altLang="en-US" sz="2800">
                <a:latin typeface="华文中宋" panose="02010600040101010101" charset="-122"/>
                <a:ea typeface="华文中宋" panose="02010600040101010101" charset="-122"/>
                <a:cs typeface="华文中宋" panose="02010600040101010101" charset="-122"/>
                <a:sym typeface="+mn-ea"/>
              </a:rPr>
              <a:t>、各民族政权之间既有战争又有议和，但“和”是主流；</a:t>
            </a:r>
            <a:endParaRPr lang="zh-CN" altLang="en-US" sz="2800">
              <a:latin typeface="华文中宋" panose="02010600040101010101" charset="-122"/>
              <a:ea typeface="华文中宋" panose="02010600040101010101" charset="-122"/>
              <a:cs typeface="华文中宋" panose="02010600040101010101" charset="-122"/>
              <a:sym typeface="+mn-ea"/>
            </a:endParaRPr>
          </a:p>
          <a:p>
            <a:pPr indent="0" algn="l" fontAlgn="auto">
              <a:lnSpc>
                <a:spcPct val="100000"/>
              </a:lnSpc>
              <a:spcAft>
                <a:spcPct val="0"/>
              </a:spcAft>
              <a:buNone/>
            </a:pPr>
            <a:r>
              <a:rPr lang="en-US" altLang="zh-CN" sz="2800">
                <a:latin typeface="华文中宋" panose="02010600040101010101" charset="-122"/>
                <a:ea typeface="华文中宋" panose="02010600040101010101" charset="-122"/>
                <a:cs typeface="华文中宋" panose="02010600040101010101" charset="-122"/>
                <a:sym typeface="+mn-ea"/>
              </a:rPr>
              <a:t>2</a:t>
            </a:r>
            <a:r>
              <a:rPr lang="zh-CN" altLang="en-US" sz="2800">
                <a:latin typeface="华文中宋" panose="02010600040101010101" charset="-122"/>
                <a:ea typeface="华文中宋" panose="02010600040101010101" charset="-122"/>
                <a:cs typeface="华文中宋" panose="02010600040101010101" charset="-122"/>
                <a:sym typeface="+mn-ea"/>
              </a:rPr>
              <a:t>、边疆少数民族封建化进程加速；</a:t>
            </a:r>
            <a:endParaRPr lang="zh-CN" altLang="en-US" sz="2800">
              <a:latin typeface="华文中宋" panose="02010600040101010101" charset="-122"/>
              <a:ea typeface="华文中宋" panose="02010600040101010101" charset="-122"/>
              <a:cs typeface="华文中宋" panose="02010600040101010101" charset="-122"/>
              <a:sym typeface="+mn-ea"/>
            </a:endParaRPr>
          </a:p>
          <a:p>
            <a:pPr indent="0" algn="l" fontAlgn="auto">
              <a:lnSpc>
                <a:spcPct val="100000"/>
              </a:lnSpc>
              <a:spcAft>
                <a:spcPct val="0"/>
              </a:spcAft>
              <a:buNone/>
            </a:pPr>
            <a:r>
              <a:rPr lang="en-US" altLang="zh-CN" sz="2800">
                <a:latin typeface="华文中宋" panose="02010600040101010101" charset="-122"/>
                <a:ea typeface="华文中宋" panose="02010600040101010101" charset="-122"/>
                <a:cs typeface="华文中宋" panose="02010600040101010101" charset="-122"/>
                <a:sym typeface="+mn-ea"/>
              </a:rPr>
              <a:t>3</a:t>
            </a:r>
            <a:r>
              <a:rPr lang="zh-CN" altLang="en-US" sz="2800">
                <a:latin typeface="华文中宋" panose="02010600040101010101" charset="-122"/>
                <a:ea typeface="华文中宋" panose="02010600040101010101" charset="-122"/>
                <a:cs typeface="华文中宋" panose="02010600040101010101" charset="-122"/>
                <a:sym typeface="+mn-ea"/>
              </a:rPr>
              <a:t>、内迁少数民族与汉族逐渐融合，形成新的民族；</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303530" y="5251450"/>
            <a:ext cx="11742420" cy="1276350"/>
          </a:xfrm>
          <a:prstGeom prst="rect">
            <a:avLst/>
          </a:prstGeom>
          <a:noFill/>
        </p:spPr>
        <p:txBody>
          <a:bodyPr wrap="square" rtlCol="0" anchor="t">
            <a:spAutoFit/>
          </a:bodyPr>
          <a:lstStyle/>
          <a:p>
            <a:pPr indent="0" fontAlgn="auto">
              <a:lnSpc>
                <a:spcPts val="3080"/>
              </a:lnSpc>
            </a:pPr>
            <a:r>
              <a:rPr lang="en-US" altLang="zh-CN" sz="2800">
                <a:latin typeface="华文中宋" panose="02010600040101010101" charset="-122"/>
                <a:ea typeface="华文中宋" panose="02010600040101010101" charset="-122"/>
                <a:cs typeface="楷体" panose="02010609060101010101" pitchFamily="30" charset="-122"/>
                <a:sym typeface="+mn-ea"/>
              </a:rPr>
              <a:t>1</a:t>
            </a:r>
            <a:r>
              <a:rPr lang="zh-CN" altLang="en-US" sz="2800">
                <a:latin typeface="华文中宋" panose="02010600040101010101" charset="-122"/>
                <a:ea typeface="华文中宋" panose="02010600040101010101" charset="-122"/>
                <a:cs typeface="楷体" panose="02010609060101010101" pitchFamily="30" charset="-122"/>
                <a:sym typeface="+mn-ea"/>
              </a:rPr>
              <a:t>、海上丝绸之路活跃，对外贸易发展超过前代水平，出现闻名世界的商业都市，对外贸易范围扩大；</a:t>
            </a:r>
            <a:endParaRPr lang="zh-CN" altLang="en-US" sz="2800">
              <a:latin typeface="华文中宋" panose="02010600040101010101" charset="-122"/>
              <a:ea typeface="华文中宋" panose="02010600040101010101" charset="-122"/>
              <a:cs typeface="楷体" panose="02010609060101010101" pitchFamily="30" charset="-122"/>
              <a:sym typeface="+mn-ea"/>
            </a:endParaRPr>
          </a:p>
          <a:p>
            <a:pPr indent="0" fontAlgn="auto">
              <a:lnSpc>
                <a:spcPts val="3080"/>
              </a:lnSpc>
            </a:pPr>
            <a:r>
              <a:rPr lang="en-US" altLang="zh-CN" sz="2800">
                <a:latin typeface="华文中宋" panose="02010600040101010101" charset="-122"/>
                <a:ea typeface="华文中宋" panose="02010600040101010101" charset="-122"/>
                <a:cs typeface="楷体" panose="02010609060101010101" pitchFamily="30" charset="-122"/>
                <a:sym typeface="+mn-ea"/>
              </a:rPr>
              <a:t>3</a:t>
            </a:r>
            <a:r>
              <a:rPr lang="zh-CN" altLang="en-US" sz="2800">
                <a:latin typeface="华文中宋" panose="02010600040101010101" charset="-122"/>
                <a:ea typeface="华文中宋" panose="02010600040101010101" charset="-122"/>
                <a:cs typeface="楷体" panose="02010609060101010101" pitchFamily="30" charset="-122"/>
                <a:sym typeface="+mn-ea"/>
              </a:rPr>
              <a:t>、中外经济文化交流频繁，四大发明走向世界</a:t>
            </a:r>
            <a:r>
              <a:rPr lang="zh-CN" altLang="en-US" sz="2800">
                <a:latin typeface="华文中宋" panose="02010600040101010101" charset="-122"/>
                <a:ea typeface="华文中宋" panose="02010600040101010101" charset="-122"/>
                <a:cs typeface="黑体" panose="02010609060101010101" charset="-122"/>
                <a:sym typeface="+mn-ea"/>
              </a:rPr>
              <a:t>，对世界作出了重大贡献。</a:t>
            </a:r>
            <a:endParaRPr lang="zh-CN" altLang="en-US" sz="2800">
              <a:latin typeface="华文中宋" panose="02010600040101010101" charset="-122"/>
              <a:ea typeface="华文中宋" panose="02010600040101010101" charset="-122"/>
              <a:cs typeface="黑体" panose="02010609060101010101" charset="-122"/>
              <a:sym typeface="+mn-ea"/>
            </a:endParaRPr>
          </a:p>
        </p:txBody>
      </p:sp>
      <p:sp>
        <p:nvSpPr>
          <p:cNvPr id="9" name="文本框 8"/>
          <p:cNvSpPr txBox="1"/>
          <p:nvPr/>
        </p:nvSpPr>
        <p:spPr>
          <a:xfrm>
            <a:off x="379095" y="6336030"/>
            <a:ext cx="1136777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charset="-122"/>
                <a:sym typeface="+mn-ea"/>
              </a:rPr>
              <a:t>总体特征：中华文明的成熟、封建经济的继续发展和民族交融的新高潮。</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charset="-122"/>
              <a:sym typeface="+mn-ea"/>
            </a:endParaRPr>
          </a:p>
        </p:txBody>
      </p:sp>
      <p:sp>
        <p:nvSpPr>
          <p:cNvPr id="10" name="圆角矩形 9"/>
          <p:cNvSpPr/>
          <p:nvPr>
            <p:custDataLst>
              <p:tags r:id="rId3"/>
            </p:custDataLst>
          </p:nvPr>
        </p:nvSpPr>
        <p:spPr>
          <a:xfrm>
            <a:off x="378460" y="339090"/>
            <a:ext cx="7941945"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a:t>
            </a:r>
            <a:r>
              <a:rPr lang="zh-CN"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辽宋夏金元时期（</a:t>
            </a:r>
            <a:r>
              <a:rPr lang="en-US"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916</a:t>
            </a:r>
            <a:r>
              <a:rPr lang="zh-CN"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1368</a:t>
            </a:r>
            <a:r>
              <a:rPr lang="zh-CN"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a:t>
            </a:r>
            <a:endParaRPr lang="zh-CN" altLang="zh-CN" sz="2800" b="1" spc="15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9095" y="1476375"/>
            <a:ext cx="11431905" cy="1038860"/>
          </a:xfrm>
          <a:prstGeom prst="rect">
            <a:avLst/>
          </a:prstGeom>
          <a:noFill/>
        </p:spPr>
        <p:txBody>
          <a:bodyPr wrap="square" rtlCol="0" anchor="t">
            <a:spAutoFit/>
          </a:bodyPr>
          <a:lstStyle/>
          <a:p>
            <a:pPr algn="just">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960</a:t>
            </a:r>
            <a:r>
              <a:rPr lang="zh-CN" altLang="en-US" sz="2800">
                <a:latin typeface="华文中宋" panose="02010600040101010101" charset="-122"/>
                <a:ea typeface="华文中宋" panose="02010600040101010101" charset="-122"/>
                <a:cs typeface="华文中宋" panose="02010600040101010101" charset="-122"/>
                <a:sym typeface="+mn-ea"/>
              </a:rPr>
              <a:t>年，后周禁军统帅赵匡胤发动陈桥兵变夺取帝位，建立宋朝，定都东京，史称北宋。赵匡胤就是宋太祖。</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3" name="圆角矩形 2"/>
          <p:cNvSpPr/>
          <p:nvPr>
            <p:custDataLst>
              <p:tags r:id="rId1"/>
            </p:custDataLst>
          </p:nvPr>
        </p:nvSpPr>
        <p:spPr>
          <a:xfrm>
            <a:off x="379095" y="339090"/>
            <a:ext cx="2936240" cy="480695"/>
          </a:xfrm>
          <a:prstGeom prst="roundRect">
            <a:avLst/>
          </a:prstGeom>
          <a:solidFill>
            <a:srgbClr val="9664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一、宋初的集权</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D4734"/>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97790" y="954405"/>
            <a:ext cx="3498215" cy="521970"/>
          </a:xfrm>
          <a:prstGeom prst="rect">
            <a:avLst/>
          </a:prstGeom>
          <a:noFill/>
        </p:spPr>
        <p:txBody>
          <a:bodyPr wrap="square" rtlCol="0">
            <a:spAutoFit/>
          </a:bodyPr>
          <a:lstStyle/>
          <a:p>
            <a:r>
              <a:rPr lang="zh-CN" altLang="en-US" sz="2800" b="1">
                <a:solidFill>
                  <a:schemeClr val="accent2">
                    <a:lumMod val="50000"/>
                  </a:schemeClr>
                </a:solidFill>
                <a:latin typeface="华文中宋" panose="02010600040101010101" charset="-122"/>
                <a:ea typeface="华文中宋" panose="02010600040101010101" charset="-122"/>
              </a:rPr>
              <a:t>（一）北宋的建立</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4" name="文本框 3"/>
          <p:cNvSpPr txBox="1"/>
          <p:nvPr/>
        </p:nvSpPr>
        <p:spPr>
          <a:xfrm>
            <a:off x="257810" y="1476375"/>
            <a:ext cx="1743710" cy="521970"/>
          </a:xfrm>
          <a:prstGeom prst="rect">
            <a:avLst/>
          </a:prstGeom>
          <a:noFill/>
        </p:spPr>
        <p:txBody>
          <a:bodyPr wrap="square" rtlCol="0">
            <a:spAutoFit/>
          </a:bodyPr>
          <a:lstStyle/>
          <a:p>
            <a:r>
              <a:rPr lang="en-US" altLang="zh-CN" sz="2800" b="1">
                <a:solidFill>
                  <a:schemeClr val="accent2">
                    <a:lumMod val="50000"/>
                  </a:schemeClr>
                </a:solidFill>
                <a:latin typeface="华文中宋" panose="02010600040101010101" charset="-122"/>
                <a:ea typeface="华文中宋" panose="02010600040101010101" charset="-122"/>
              </a:rPr>
              <a:t>1</a:t>
            </a:r>
            <a:r>
              <a:rPr lang="zh-CN" altLang="en-US" sz="2800" b="1">
                <a:solidFill>
                  <a:schemeClr val="accent2">
                    <a:lumMod val="50000"/>
                  </a:schemeClr>
                </a:solidFill>
                <a:latin typeface="华文中宋" panose="02010600040101010101" charset="-122"/>
                <a:ea typeface="华文中宋" panose="02010600040101010101" charset="-122"/>
              </a:rPr>
              <a:t>、建立：</a:t>
            </a:r>
            <a:endParaRPr lang="zh-CN" altLang="en-US" sz="2800" b="1">
              <a:solidFill>
                <a:schemeClr val="accent2">
                  <a:lumMod val="50000"/>
                </a:schemeClr>
              </a:solidFill>
              <a:latin typeface="华文中宋" panose="02010600040101010101" charset="-122"/>
              <a:ea typeface="华文中宋" panose="02010600040101010101" charset="-122"/>
            </a:endParaRPr>
          </a:p>
        </p:txBody>
      </p:sp>
      <p:sp>
        <p:nvSpPr>
          <p:cNvPr id="6" name="文本框 5"/>
          <p:cNvSpPr txBox="1"/>
          <p:nvPr/>
        </p:nvSpPr>
        <p:spPr>
          <a:xfrm>
            <a:off x="257810" y="2654935"/>
            <a:ext cx="1743710" cy="521970"/>
          </a:xfrm>
          <a:prstGeom prst="rect">
            <a:avLst/>
          </a:prstGeom>
          <a:noFill/>
        </p:spPr>
        <p:txBody>
          <a:bodyPr wrap="square" rtlCol="0">
            <a:spAutoFit/>
          </a:bodyPr>
          <a:lstStyle/>
          <a:p>
            <a:r>
              <a:rPr lang="en-US" altLang="zh-CN" sz="2800" b="1">
                <a:solidFill>
                  <a:schemeClr val="accent2">
                    <a:lumMod val="50000"/>
                  </a:schemeClr>
                </a:solidFill>
                <a:latin typeface="华文中宋" panose="02010600040101010101" charset="-122"/>
                <a:ea typeface="华文中宋" panose="02010600040101010101" charset="-122"/>
              </a:rPr>
              <a:t>2</a:t>
            </a:r>
            <a:r>
              <a:rPr lang="zh-CN" altLang="en-US" sz="2800" b="1">
                <a:solidFill>
                  <a:schemeClr val="accent2">
                    <a:lumMod val="50000"/>
                  </a:schemeClr>
                </a:solidFill>
                <a:latin typeface="华文中宋" panose="02010600040101010101" charset="-122"/>
                <a:ea typeface="华文中宋" panose="02010600040101010101" charset="-122"/>
              </a:rPr>
              <a:t>、统一：</a:t>
            </a:r>
            <a:endParaRPr lang="zh-CN" altLang="en-US" sz="2800" b="1">
              <a:solidFill>
                <a:schemeClr val="accent2">
                  <a:lumMod val="50000"/>
                </a:schemeClr>
              </a:solidFill>
              <a:latin typeface="华文中宋" panose="02010600040101010101" charset="-122"/>
              <a:ea typeface="华文中宋" panose="02010600040101010101" charset="-122"/>
            </a:endParaRPr>
          </a:p>
        </p:txBody>
      </p:sp>
      <p:grpSp>
        <p:nvGrpSpPr>
          <p:cNvPr id="8" name="组合 7"/>
          <p:cNvGrpSpPr/>
          <p:nvPr/>
        </p:nvGrpSpPr>
        <p:grpSpPr>
          <a:xfrm>
            <a:off x="8014970" y="2749332"/>
            <a:ext cx="3796665" cy="3868625"/>
            <a:chOff x="10973" y="4338"/>
            <a:chExt cx="7628" cy="6217"/>
          </a:xfrm>
        </p:grpSpPr>
        <p:pic>
          <p:nvPicPr>
            <p:cNvPr id="18" name="图片 17"/>
            <p:cNvPicPr>
              <a:picLocks noChangeAspect="1"/>
            </p:cNvPicPr>
            <p:nvPr>
              <p:custDataLst>
                <p:tags r:id="rId3"/>
              </p:custDataLst>
            </p:nvPr>
          </p:nvPicPr>
          <p:blipFill>
            <a:blip r:embed="rId4"/>
            <a:stretch>
              <a:fillRect/>
            </a:stretch>
          </p:blipFill>
          <p:spPr>
            <a:xfrm>
              <a:off x="10973" y="4338"/>
              <a:ext cx="7628" cy="5450"/>
            </a:xfrm>
            <a:prstGeom prst="rect">
              <a:avLst/>
            </a:prstGeom>
            <a:effectLst>
              <a:outerShdw blurRad="50800" dist="38100" dir="2700000" algn="tl" rotWithShape="0">
                <a:prstClr val="black">
                  <a:alpha val="40000"/>
                </a:prstClr>
              </a:outerShdw>
            </a:effectLst>
          </p:spPr>
        </p:pic>
        <p:sp>
          <p:nvSpPr>
            <p:cNvPr id="7" name="文本框 6"/>
            <p:cNvSpPr txBox="1"/>
            <p:nvPr/>
          </p:nvSpPr>
          <p:spPr>
            <a:xfrm>
              <a:off x="12695" y="9815"/>
              <a:ext cx="4183" cy="740"/>
            </a:xfrm>
            <a:prstGeom prst="rect">
              <a:avLst/>
            </a:prstGeom>
            <a:noFill/>
          </p:spPr>
          <p:txBody>
            <a:bodyPr wrap="square" rtlCol="0" anchor="t">
              <a:spAutoFit/>
            </a:bodyPr>
            <a:lstStyle/>
            <a:p>
              <a:r>
                <a:rPr lang="zh-CN" altLang="en-US" sz="2400">
                  <a:latin typeface="宋体" panose="02010600030101010101" pitchFamily="2" charset="-122"/>
                  <a:ea typeface="宋体" panose="02010600030101010101" pitchFamily="2" charset="-122"/>
                  <a:sym typeface="+mn-ea"/>
                </a:rPr>
                <a:t>◎</a:t>
              </a:r>
              <a:r>
                <a:rPr lang="zh-CN" altLang="en-US" sz="2400">
                  <a:latin typeface="华文仿宋" panose="02010600040101010101" charset="-122"/>
                  <a:ea typeface="华文仿宋" panose="02010600040101010101" charset="-122"/>
                  <a:sym typeface="+mn-ea"/>
                </a:rPr>
                <a:t>北宋疆域图</a:t>
              </a:r>
              <a:endParaRPr lang="zh-CN" altLang="en-US" sz="2400">
                <a:latin typeface="华文仿宋" panose="02010600040101010101" charset="-122"/>
                <a:ea typeface="华文仿宋" panose="02010600040101010101" charset="-122"/>
                <a:sym typeface="+mn-ea"/>
              </a:endParaRPr>
            </a:p>
          </p:txBody>
        </p:sp>
      </p:grpSp>
      <p:sp>
        <p:nvSpPr>
          <p:cNvPr id="9" name="文本框 8"/>
          <p:cNvSpPr txBox="1"/>
          <p:nvPr/>
        </p:nvSpPr>
        <p:spPr>
          <a:xfrm>
            <a:off x="257175" y="3171825"/>
            <a:ext cx="3695700" cy="2784475"/>
          </a:xfrm>
          <a:prstGeom prst="rect">
            <a:avLst/>
          </a:prstGeom>
          <a:noFill/>
        </p:spPr>
        <p:txBody>
          <a:bodyPr wrap="square" rtlCol="0" anchor="t">
            <a:spAutoFit/>
          </a:bodyPr>
          <a:lstStyle/>
          <a:p>
            <a:pPr algn="just">
              <a:lnSpc>
                <a:spcPct val="125000"/>
              </a:lnSpc>
            </a:pPr>
            <a:r>
              <a:rPr lang="zh-CN" altLang="en-US" sz="2800">
                <a:latin typeface="华文中宋" panose="02010600040101010101" charset="-122"/>
                <a:ea typeface="华文中宋" panose="02010600040101010101" charset="-122"/>
                <a:cs typeface="华文中宋" panose="02010600040101010101" charset="-122"/>
                <a:sym typeface="+mn-ea"/>
              </a:rPr>
              <a:t>北宋建立后，相继灭掉南方的几个割据政权和北方的北汉，结束了五代十国的分裂局面。</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grpSp>
        <p:nvGrpSpPr>
          <p:cNvPr id="12" name="组合 11"/>
          <p:cNvGrpSpPr/>
          <p:nvPr/>
        </p:nvGrpSpPr>
        <p:grpSpPr>
          <a:xfrm>
            <a:off x="4076065" y="2748915"/>
            <a:ext cx="3815080" cy="3829685"/>
            <a:chOff x="6419" y="4329"/>
            <a:chExt cx="6008" cy="6031"/>
          </a:xfrm>
        </p:grpSpPr>
        <p:pic>
          <p:nvPicPr>
            <p:cNvPr id="10" name="图片 9"/>
            <p:cNvPicPr>
              <a:picLocks noChangeAspect="1"/>
            </p:cNvPicPr>
            <p:nvPr/>
          </p:nvPicPr>
          <p:blipFill>
            <a:blip r:embed="rId5"/>
            <a:srcRect t="7238"/>
            <a:stretch>
              <a:fillRect/>
            </a:stretch>
          </p:blipFill>
          <p:spPr>
            <a:xfrm>
              <a:off x="6419" y="4329"/>
              <a:ext cx="6009" cy="5307"/>
            </a:xfrm>
            <a:prstGeom prst="rect">
              <a:avLst/>
            </a:prstGeom>
            <a:effectLst>
              <a:outerShdw blurRad="50800" dist="38100" dir="2700000" algn="tl" rotWithShape="0">
                <a:prstClr val="black">
                  <a:alpha val="40000"/>
                </a:prstClr>
              </a:outerShdw>
            </a:effectLst>
          </p:spPr>
        </p:pic>
        <p:sp>
          <p:nvSpPr>
            <p:cNvPr id="11" name="文本框 10"/>
            <p:cNvSpPr txBox="1"/>
            <p:nvPr/>
          </p:nvSpPr>
          <p:spPr>
            <a:xfrm>
              <a:off x="7460" y="9636"/>
              <a:ext cx="3927" cy="725"/>
            </a:xfrm>
            <a:prstGeom prst="rect">
              <a:avLst/>
            </a:prstGeom>
            <a:noFill/>
          </p:spPr>
          <p:txBody>
            <a:bodyPr wrap="square" rtlCol="0" anchor="t">
              <a:spAutoFit/>
            </a:bodyPr>
            <a:lstStyle/>
            <a:p>
              <a:r>
                <a:rPr lang="zh-CN" altLang="en-US" sz="2400">
                  <a:latin typeface="宋体" panose="02010600030101010101" pitchFamily="2" charset="-122"/>
                  <a:ea typeface="宋体" panose="02010600030101010101" pitchFamily="2" charset="-122"/>
                  <a:sym typeface="+mn-ea"/>
                </a:rPr>
                <a:t>◎</a:t>
              </a:r>
              <a:r>
                <a:rPr lang="zh-CN" altLang="en-US" sz="2400">
                  <a:latin typeface="华文仿宋" panose="02010600040101010101" charset="-122"/>
                  <a:ea typeface="华文仿宋" panose="02010600040101010101" charset="-122"/>
                  <a:sym typeface="+mn-ea"/>
                </a:rPr>
                <a:t>北宋统一战争</a:t>
              </a:r>
              <a:endParaRPr lang="zh-CN" altLang="en-US" sz="2400">
                <a:latin typeface="华文仿宋" panose="02010600040101010101" charset="-122"/>
                <a:ea typeface="华文仿宋" panose="02010600040101010101" charset="-122"/>
                <a:sym typeface="+mn-ea"/>
              </a:endParaRPr>
            </a:p>
          </p:txBody>
        </p:sp>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4" grpId="0"/>
      <p:bldP spid="4" grpId="1"/>
      <p:bldP spid="6" grpId="0"/>
      <p:bldP spid="6" grpId="1"/>
      <p:bldP spid="9" grpId="0"/>
      <p:bldP spid="9"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2173"/>
</p:tagLst>
</file>

<file path=ppt/tags/tag10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AS_UNIQUEID" val="430"/>
</p:tagLst>
</file>

<file path=ppt/tags/tag104.xml><?xml version="1.0" encoding="utf-8"?>
<p:tagLst xmlns:p="http://schemas.openxmlformats.org/presentationml/2006/main">
  <p:tag name="AS_UNIQUEID" val="1508"/>
</p:tagLst>
</file>

<file path=ppt/tags/tag105.xml><?xml version="1.0" encoding="utf-8"?>
<p:tagLst xmlns:p="http://schemas.openxmlformats.org/presentationml/2006/main">
  <p:tag name="AS_UNIQUEID" val="1522"/>
</p:tagLst>
</file>

<file path=ppt/tags/tag106.xml><?xml version="1.0" encoding="utf-8"?>
<p:tagLst xmlns:p="http://schemas.openxmlformats.org/presentationml/2006/main">
  <p:tag name="AS_UNIQUEID" val="1509"/>
</p:tagLst>
</file>

<file path=ppt/tags/tag107.xml><?xml version="1.0" encoding="utf-8"?>
<p:tagLst xmlns:p="http://schemas.openxmlformats.org/presentationml/2006/main">
  <p:tag name="AS_UNIQUEID" val="1521"/>
</p:tagLst>
</file>

<file path=ppt/tags/tag108.xml><?xml version="1.0" encoding="utf-8"?>
<p:tagLst xmlns:p="http://schemas.openxmlformats.org/presentationml/2006/main">
  <p:tag name="AS_UNIQUEID" val="1511"/>
</p:tagLst>
</file>

<file path=ppt/tags/tag109.xml><?xml version="1.0" encoding="utf-8"?>
<p:tagLst xmlns:p="http://schemas.openxmlformats.org/presentationml/2006/main">
  <p:tag name="AS_UNIQUEID" val="151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AS_UNIQUEID" val="430"/>
</p:tagLst>
</file>

<file path=ppt/tags/tag113.xml><?xml version="1.0" encoding="utf-8"?>
<p:tagLst xmlns:p="http://schemas.openxmlformats.org/presentationml/2006/main">
  <p:tag name="AS_UNIQUEID" val="976"/>
  <p:tag name="KSO_WM_DIAGRAM_VIRTUALLY_FRAME" val="{&quot;height&quot;:321.7,&quot;left&quot;:31,&quot;top&quot;:157.35,&quot;width&quot;:903.75}"/>
</p:tagLst>
</file>

<file path=ppt/tags/tag114.xml><?xml version="1.0" encoding="utf-8"?>
<p:tagLst xmlns:p="http://schemas.openxmlformats.org/presentationml/2006/main">
  <p:tag name="AS_UNIQUEID" val="2192"/>
  <p:tag name="KSO_WM_UNIT_TABLE_BEAUTIFY" val="smartTable{790d3783-faca-45cd-9a4e-31f6ef753f44}"/>
</p:tagLst>
</file>

<file path=ppt/tags/tag115.xml><?xml version="1.0" encoding="utf-8"?>
<p:tagLst xmlns:p="http://schemas.openxmlformats.org/presentationml/2006/main">
  <p:tag name="KSO_WM_DIAGRAM_VIRTUALLY_FRAME" val="{&quot;height&quot;:321.7,&quot;left&quot;:31,&quot;top&quot;:157.35,&quot;width&quot;:903.75}"/>
</p:tagLst>
</file>

<file path=ppt/tags/tag116.xml><?xml version="1.0" encoding="utf-8"?>
<p:tagLst xmlns:p="http://schemas.openxmlformats.org/presentationml/2006/main">
  <p:tag name="KSO_WM_DIAGRAM_VIRTUALLY_FRAME" val="{&quot;height&quot;:321.7,&quot;left&quot;:31,&quot;top&quot;:157.35,&quot;width&quot;:903.75}"/>
</p:tagLst>
</file>

<file path=ppt/tags/tag117.xml><?xml version="1.0" encoding="utf-8"?>
<p:tagLst xmlns:p="http://schemas.openxmlformats.org/presentationml/2006/main">
  <p:tag name="KSO_WM_DIAGRAM_VIRTUALLY_FRAME" val="{&quot;height&quot;:321.7,&quot;left&quot;:31,&quot;top&quot;:157.35,&quot;width&quot;:903.75}"/>
</p:tagLst>
</file>

<file path=ppt/tags/tag118.xml><?xml version="1.0" encoding="utf-8"?>
<p:tagLst xmlns:p="http://schemas.openxmlformats.org/presentationml/2006/main">
  <p:tag name="KSO_WM_DIAGRAM_VIRTUALLY_FRAME" val="{&quot;height&quot;:321.7,&quot;left&quot;:31,&quot;top&quot;:157.35,&quot;width&quot;:903.75}"/>
</p:tagLst>
</file>

<file path=ppt/tags/tag119.xml><?xml version="1.0" encoding="utf-8"?>
<p:tagLst xmlns:p="http://schemas.openxmlformats.org/presentationml/2006/main">
  <p:tag name="KSO_WM_DIAGRAM_VIRTUALLY_FRAME" val="{&quot;height&quot;:321.7,&quot;left&quot;:31,&quot;top&quot;:157.35,&quot;width&quot;:903.7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AS_UNIQUEID" val="430"/>
</p:tagLst>
</file>

<file path=ppt/tags/tag123.xml><?xml version="1.0" encoding="utf-8"?>
<p:tagLst xmlns:p="http://schemas.openxmlformats.org/presentationml/2006/main">
  <p:tag name="AS_UNIQUEID" val="976"/>
</p:tagLst>
</file>

<file path=ppt/tags/tag124.xml><?xml version="1.0" encoding="utf-8"?>
<p:tagLst xmlns:p="http://schemas.openxmlformats.org/presentationml/2006/main">
  <p:tag name="AS_UNIQUEID" val="997"/>
</p:tagLst>
</file>

<file path=ppt/tags/tag125.xml><?xml version="1.0" encoding="utf-8"?>
<p:tagLst xmlns:p="http://schemas.openxmlformats.org/presentationml/2006/main">
  <p:tag name="AS_UNIQUEID" val="998"/>
</p:tagLst>
</file>

<file path=ppt/tags/tag126.xml><?xml version="1.0" encoding="utf-8"?>
<p:tagLst xmlns:p="http://schemas.openxmlformats.org/presentationml/2006/main">
  <p:tag name="AS_UNIQUEID" val="1533"/>
</p:tagLst>
</file>

<file path=ppt/tags/tag127.xml><?xml version="1.0" encoding="utf-8"?>
<p:tagLst xmlns:p="http://schemas.openxmlformats.org/presentationml/2006/main">
  <p:tag name="AS_UNIQUEID" val="1533"/>
</p:tagLst>
</file>

<file path=ppt/tags/tag128.xml><?xml version="1.0" encoding="utf-8"?>
<p:tagLst xmlns:p="http://schemas.openxmlformats.org/presentationml/2006/main">
  <p:tag name="AS_UNIQUEID" val="1533"/>
</p:tagLst>
</file>

<file path=ppt/tags/tag129.xml><?xml version="1.0" encoding="utf-8"?>
<p:tagLst xmlns:p="http://schemas.openxmlformats.org/presentationml/2006/main">
  <p:tag name="AS_UNIQUEID" val="1533"/>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AS_UNIQUEID" val="1678"/>
</p:tagLst>
</file>

<file path=ppt/tags/tag131.xml><?xml version="1.0" encoding="utf-8"?>
<p:tagLst xmlns:p="http://schemas.openxmlformats.org/presentationml/2006/main">
  <p:tag name="AS_UNIQUEID" val="1678"/>
</p:tagLst>
</file>

<file path=ppt/tags/tag132.xml><?xml version="1.0" encoding="utf-8"?>
<p:tagLst xmlns:p="http://schemas.openxmlformats.org/presentationml/2006/main">
  <p:tag name="AS_UNIQUEID" val="976"/>
</p:tagLst>
</file>

<file path=ppt/tags/tag13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AS_UNIQUEID" val="430"/>
</p:tagLst>
</file>

<file path=ppt/tags/tag136.xml><?xml version="1.0" encoding="utf-8"?>
<p:tagLst xmlns:p="http://schemas.openxmlformats.org/presentationml/2006/main">
  <p:tag name="AS_UNIQUEID" val="10749"/>
</p:tagLst>
</file>

<file path=ppt/tags/tag13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AS_UNIQUEID" val="43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AS_UNIQUEID" val="1023"/>
</p:tagLst>
</file>

<file path=ppt/tags/tag141.xml><?xml version="1.0" encoding="utf-8"?>
<p:tagLst xmlns:p="http://schemas.openxmlformats.org/presentationml/2006/main">
  <p:tag name="AS_UNIQUEID" val="1690"/>
</p:tagLst>
</file>

<file path=ppt/tags/tag142.xml><?xml version="1.0" encoding="utf-8"?>
<p:tagLst xmlns:p="http://schemas.openxmlformats.org/presentationml/2006/main">
  <p:tag name="KSO_WM_DIAGRAM_VIRTUALLY_FRAME" val="{&quot;height&quot;:336.1,&quot;left&quot;:502.55,&quot;top&quot;:138.55,&quot;width&quot;:437.8}"/>
</p:tagLst>
</file>

<file path=ppt/tags/tag143.xml><?xml version="1.0" encoding="utf-8"?>
<p:tagLst xmlns:p="http://schemas.openxmlformats.org/presentationml/2006/main">
  <p:tag name="KSO_WM_DIAGRAM_VIRTUALLY_FRAME" val="{&quot;height&quot;:336.1,&quot;left&quot;:502.55,&quot;top&quot;:138.55,&quot;width&quot;:437.8}"/>
</p:tagLst>
</file>

<file path=ppt/tags/tag144.xml><?xml version="1.0" encoding="utf-8"?>
<p:tagLst xmlns:p="http://schemas.openxmlformats.org/presentationml/2006/main">
  <p:tag name="KSO_WM_DIAGRAM_VIRTUALLY_FRAME" val="{&quot;height&quot;:336.1,&quot;left&quot;:502.55,&quot;top&quot;:138.55,&quot;width&quot;:437.8}"/>
</p:tagLst>
</file>

<file path=ppt/tags/tag145.xml><?xml version="1.0" encoding="utf-8"?>
<p:tagLst xmlns:p="http://schemas.openxmlformats.org/presentationml/2006/main">
  <p:tag name="KSO_WM_DIAGRAM_VIRTUALLY_FRAME" val="{&quot;height&quot;:336.1,&quot;left&quot;:502.55,&quot;top&quot;:138.55,&quot;width&quot;:437.8}"/>
</p:tagLst>
</file>

<file path=ppt/tags/tag146.xml><?xml version="1.0" encoding="utf-8"?>
<p:tagLst xmlns:p="http://schemas.openxmlformats.org/presentationml/2006/main">
  <p:tag name="KSO_WM_DIAGRAM_VIRTUALLY_FRAME" val="{&quot;height&quot;:336.1,&quot;left&quot;:502.55,&quot;top&quot;:138.55,&quot;width&quot;:437.8}"/>
</p:tagLst>
</file>

<file path=ppt/tags/tag147.xml><?xml version="1.0" encoding="utf-8"?>
<p:tagLst xmlns:p="http://schemas.openxmlformats.org/presentationml/2006/main">
  <p:tag name="KSO_WM_DIAGRAM_VIRTUALLY_FRAME" val="{&quot;height&quot;:336.1,&quot;left&quot;:502.55,&quot;top&quot;:138.55,&quot;width&quot;:437.8}"/>
</p:tagLst>
</file>

<file path=ppt/tags/tag14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430"/>
</p:tagLst>
</file>

<file path=ppt/tags/tag151.xml><?xml version="1.0" encoding="utf-8"?>
<p:tagLst xmlns:p="http://schemas.openxmlformats.org/presentationml/2006/main">
  <p:tag name="AS_UNIQUEID" val="10811"/>
</p:tagLst>
</file>

<file path=ppt/tags/tag15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AS_UNIQUEID" val="430"/>
</p:tagLst>
</file>

<file path=ppt/tags/tag15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AS_UNIQUEID" val="430"/>
</p:tagLst>
</file>

<file path=ppt/tags/tag158.xml><?xml version="1.0" encoding="utf-8"?>
<p:tagLst xmlns:p="http://schemas.openxmlformats.org/presentationml/2006/main">
  <p:tag name="AS_UNIQUEID" val="1702"/>
</p:tagLst>
</file>

<file path=ppt/tags/tag159.xml><?xml version="1.0" encoding="utf-8"?>
<p:tagLst xmlns:p="http://schemas.openxmlformats.org/presentationml/2006/main">
  <p:tag name="AS_UNIQUEID" val="170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AS_UNIQUEID" val="1701"/>
</p:tagLst>
</file>

<file path=ppt/tags/tag161.xml><?xml version="1.0" encoding="utf-8"?>
<p:tagLst xmlns:p="http://schemas.openxmlformats.org/presentationml/2006/main">
  <p:tag name="AS_UNIQUEID" val="1704"/>
</p:tagLst>
</file>

<file path=ppt/tags/tag162.xml><?xml version="1.0" encoding="utf-8"?>
<p:tagLst xmlns:p="http://schemas.openxmlformats.org/presentationml/2006/main">
  <p:tag name="AS_UNIQUEID" val="1704"/>
</p:tagLst>
</file>

<file path=ppt/tags/tag1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AS_UNIQUEID" val="430"/>
</p:tagLst>
</file>

<file path=ppt/tags/tag166.xml><?xml version="1.0" encoding="utf-8"?>
<p:tagLst xmlns:p="http://schemas.openxmlformats.org/presentationml/2006/main">
  <p:tag name="AS_UNIQUEID" val="297"/>
</p:tagLst>
</file>

<file path=ppt/tags/tag167.xml><?xml version="1.0" encoding="utf-8"?>
<p:tagLst xmlns:p="http://schemas.openxmlformats.org/presentationml/2006/main">
  <p:tag name="AS_UNIQUEID" val="298"/>
</p:tagLst>
</file>

<file path=ppt/tags/tag168.xml><?xml version="1.0" encoding="utf-8"?>
<p:tagLst xmlns:p="http://schemas.openxmlformats.org/presentationml/2006/main">
  <p:tag name="KSO_WM_DIAGRAM_VIRTUALLY_FRAME" val="{&quot;height&quot;:461.6183408215661,&quot;left&quot;:498.25,&quot;top&quot;:20.2,&quot;width&quot;:370.25}"/>
</p:tagLst>
</file>

<file path=ppt/tags/tag169.xml><?xml version="1.0" encoding="utf-8"?>
<p:tagLst xmlns:p="http://schemas.openxmlformats.org/presentationml/2006/main">
  <p:tag name="KSO_WM_DIAGRAM_VIRTUALLY_FRAME" val="{&quot;height&quot;:461.6183408215661,&quot;left&quot;:498.25,&quot;top&quot;:20.2,&quot;width&quot;:370.2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DIAGRAM_VIRTUALLY_FRAME" val="{&quot;height&quot;:461.6183408215661,&quot;left&quot;:498.25,&quot;top&quot;:20.2,&quot;width&quot;:370.25}"/>
</p:tagLst>
</file>

<file path=ppt/tags/tag171.xml><?xml version="1.0" encoding="utf-8"?>
<p:tagLst xmlns:p="http://schemas.openxmlformats.org/presentationml/2006/main">
  <p:tag name="KSO_WM_DIAGRAM_VIRTUALLY_FRAME" val="{&quot;height&quot;:461.6183408215661,&quot;left&quot;:498.25,&quot;top&quot;:20.2,&quot;width&quot;:370.25}"/>
</p:tagLst>
</file>

<file path=ppt/tags/tag172.xml><?xml version="1.0" encoding="utf-8"?>
<p:tagLst xmlns:p="http://schemas.openxmlformats.org/presentationml/2006/main">
  <p:tag name="KSO_WM_DIAGRAM_VIRTUALLY_FRAME" val="{&quot;height&quot;:461.6183408215661,&quot;left&quot;:498.25,&quot;top&quot;:20.2,&quot;width&quot;:370.25}"/>
</p:tagLst>
</file>

<file path=ppt/tags/tag173.xml><?xml version="1.0" encoding="utf-8"?>
<p:tagLst xmlns:p="http://schemas.openxmlformats.org/presentationml/2006/main">
  <p:tag name="KSO_WM_DIAGRAM_VIRTUALLY_FRAME" val="{&quot;height&quot;:461.6183408215661,&quot;left&quot;:498.25,&quot;top&quot;:20.2,&quot;width&quot;:370.25}"/>
</p:tagLst>
</file>

<file path=ppt/tags/tag174.xml><?xml version="1.0" encoding="utf-8"?>
<p:tagLst xmlns:p="http://schemas.openxmlformats.org/presentationml/2006/main">
  <p:tag name="KSO_WM_DIAGRAM_VIRTUALLY_FRAME" val="{&quot;height&quot;:461.6183408215661,&quot;left&quot;:498.25,&quot;top&quot;:20.2,&quot;width&quot;:370.25}"/>
</p:tagLst>
</file>

<file path=ppt/tags/tag175.xml><?xml version="1.0" encoding="utf-8"?>
<p:tagLst xmlns:p="http://schemas.openxmlformats.org/presentationml/2006/main">
  <p:tag name="KSO_WM_DIAGRAM_VIRTUALLY_FRAME" val="{&quot;height&quot;:461.6183408215661,&quot;left&quot;:498.25,&quot;top&quot;:20.2,&quot;width&quot;:370.25}"/>
</p:tagLst>
</file>

<file path=ppt/tags/tag176.xml><?xml version="1.0" encoding="utf-8"?>
<p:tagLst xmlns:p="http://schemas.openxmlformats.org/presentationml/2006/main">
  <p:tag name="KSO_WM_DIAGRAM_VIRTUALLY_FRAME" val="{&quot;height&quot;:461.6183408215661,&quot;left&quot;:498.25,&quot;top&quot;:20.2,&quot;width&quot;:370.25}"/>
</p:tagLst>
</file>

<file path=ppt/tags/tag177.xml><?xml version="1.0" encoding="utf-8"?>
<p:tagLst xmlns:p="http://schemas.openxmlformats.org/presentationml/2006/main">
  <p:tag name="KSO_WM_DIAGRAM_VIRTUALLY_FRAME" val="{&quot;height&quot;:461.6183408215661,&quot;left&quot;:498.25,&quot;top&quot;:20.2,&quot;width&quot;:370.25}"/>
</p:tagLst>
</file>

<file path=ppt/tags/tag178.xml><?xml version="1.0" encoding="utf-8"?>
<p:tagLst xmlns:p="http://schemas.openxmlformats.org/presentationml/2006/main">
  <p:tag name="KSO_WM_DIAGRAM_VIRTUALLY_FRAME" val="{&quot;height&quot;:461.6183408215661,&quot;left&quot;:498.25,&quot;top&quot;:20.2,&quot;width&quot;:370.25}"/>
</p:tagLst>
</file>

<file path=ppt/tags/tag179.xml><?xml version="1.0" encoding="utf-8"?>
<p:tagLst xmlns:p="http://schemas.openxmlformats.org/presentationml/2006/main">
  <p:tag name="KSO_WM_DIAGRAM_VIRTUALLY_FRAME" val="{&quot;height&quot;:461.6183408215661,&quot;left&quot;:498.25,&quot;top&quot;:20.2,&quot;width&quot;:370.25}"/>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DIAGRAM_VIRTUALLY_FRAME" val="{&quot;height&quot;:461.6183408215661,&quot;left&quot;:498.25,&quot;top&quot;:20.2,&quot;width&quot;:370.25}"/>
</p:tagLst>
</file>

<file path=ppt/tags/tag1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AS_UNIQUEID" val="430"/>
</p:tagLst>
</file>

<file path=ppt/tags/tag184.xml><?xml version="1.0" encoding="utf-8"?>
<p:tagLst xmlns:p="http://schemas.openxmlformats.org/presentationml/2006/main">
  <p:tag name="AS_UNIQUEID" val="1187"/>
</p:tagLst>
</file>

<file path=ppt/tags/tag18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AS_UNIQUEID" val="430"/>
</p:tagLst>
</file>

<file path=ppt/tags/tag1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AS_UNIQUEID" val="430"/>
</p:tagLst>
</file>

<file path=ppt/tags/tag191.xml><?xml version="1.0" encoding="utf-8"?>
<p:tagLst xmlns:p="http://schemas.openxmlformats.org/presentationml/2006/main">
  <p:tag name="AS_UNIQUEID" val="3949"/>
  <p:tag name="KSO_WM_BEAUTIFY_FLAG" val=""/>
</p:tagLst>
</file>

<file path=ppt/tags/tag19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AS_UNIQUEID" val="430"/>
</p:tagLst>
</file>

<file path=ppt/tags/tag195.xml><?xml version="1.0" encoding="utf-8"?>
<p:tagLst xmlns:p="http://schemas.openxmlformats.org/presentationml/2006/main">
  <p:tag name="AS_UNIQUEID" val="480"/>
</p:tagLst>
</file>

<file path=ppt/tags/tag19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AS_UNIQUEID" val="430"/>
</p:tagLst>
</file>

<file path=ppt/tags/tag19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AS_UNIQUEID" val="430"/>
</p:tagLst>
</file>

<file path=ppt/tags/tag20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AS_UNIQUEID" val="430"/>
</p:tagLst>
</file>

<file path=ppt/tags/tag205.xml><?xml version="1.0" encoding="utf-8"?>
<p:tagLst xmlns:p="http://schemas.openxmlformats.org/presentationml/2006/main">
  <p:tag name="AS_UNIQUEID" val="10502"/>
</p:tagLst>
</file>

<file path=ppt/tags/tag206.xml><?xml version="1.0" encoding="utf-8"?>
<p:tagLst xmlns:p="http://schemas.openxmlformats.org/presentationml/2006/main">
  <p:tag name="AS_UNIQUEID" val="10503"/>
</p:tagLst>
</file>

<file path=ppt/tags/tag207.xml><?xml version="1.0" encoding="utf-8"?>
<p:tagLst xmlns:p="http://schemas.openxmlformats.org/presentationml/2006/main">
  <p:tag name="AS_UNIQUEID" val="10504"/>
</p:tagLst>
</file>

<file path=ppt/tags/tag20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AS_UNIQUEID" val="430"/>
</p:tagLst>
</file>

<file path=ppt/tags/tag211.xml><?xml version="1.0" encoding="utf-8"?>
<p:tagLst xmlns:p="http://schemas.openxmlformats.org/presentationml/2006/main">
  <p:tag name="AS_UNIQUEID" val="10502"/>
</p:tagLst>
</file>

<file path=ppt/tags/tag212.xml><?xml version="1.0" encoding="utf-8"?>
<p:tagLst xmlns:p="http://schemas.openxmlformats.org/presentationml/2006/main">
  <p:tag name="AS_UNIQUEID" val="10503"/>
</p:tagLst>
</file>

<file path=ppt/tags/tag213.xml><?xml version="1.0" encoding="utf-8"?>
<p:tagLst xmlns:p="http://schemas.openxmlformats.org/presentationml/2006/main">
  <p:tag name="AS_UNIQUEID" val="10504"/>
</p:tagLst>
</file>

<file path=ppt/tags/tag214.xml><?xml version="1.0" encoding="utf-8"?>
<p:tagLst xmlns:p="http://schemas.openxmlformats.org/presentationml/2006/main">
  <p:tag name="AS_UNIQUEID" val="1103"/>
</p:tagLst>
</file>

<file path=ppt/tags/tag215.xml><?xml version="1.0" encoding="utf-8"?>
<p:tagLst xmlns:p="http://schemas.openxmlformats.org/presentationml/2006/main">
  <p:tag name="AS_UNIQUEID" val="1104"/>
</p:tagLst>
</file>

<file path=ppt/tags/tag21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AS_UNIQUEID" val="430"/>
</p:tagLst>
</file>

<file path=ppt/tags/tag21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AS_UNIQUEID" val="430"/>
</p:tagLst>
</file>

<file path=ppt/tags/tag222.xml><?xml version="1.0" encoding="utf-8"?>
<p:tagLst xmlns:p="http://schemas.openxmlformats.org/presentationml/2006/main">
  <p:tag name="TABLE_ENDDRAG_ORIGIN_RECT" val="898*414"/>
  <p:tag name="TABLE_ENDDRAG_RECT" val="31*116*898*414"/>
</p:tagLst>
</file>

<file path=ppt/tags/tag22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AS_UNIQUEID" val="430"/>
</p:tagLst>
</file>

<file path=ppt/tags/tag226.xml><?xml version="1.0" encoding="utf-8"?>
<p:tagLst xmlns:p="http://schemas.openxmlformats.org/presentationml/2006/main">
  <p:tag name="AS_UNIQUEID" val="2058"/>
</p:tagLst>
</file>

<file path=ppt/tags/tag227.xml><?xml version="1.0" encoding="utf-8"?>
<p:tagLst xmlns:p="http://schemas.openxmlformats.org/presentationml/2006/main">
  <p:tag name="AS_UNIQUEID" val="1168"/>
</p:tagLst>
</file>

<file path=ppt/tags/tag228.xml><?xml version="1.0" encoding="utf-8"?>
<p:tagLst xmlns:p="http://schemas.openxmlformats.org/presentationml/2006/main">
  <p:tag name="AS_UNIQUEID" val="1169"/>
  <p:tag name="KSO_WM_BEAUTIFY_FLAG" val=""/>
</p:tagLst>
</file>

<file path=ppt/tags/tag229.xml><?xml version="1.0" encoding="utf-8"?>
<p:tagLst xmlns:p="http://schemas.openxmlformats.org/presentationml/2006/main">
  <p:tag name="AS_UNIQUEID" val="1170"/>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AS_UNIQUEID" val="430"/>
</p:tagLst>
</file>

<file path=ppt/tags/tag233.xml><?xml version="1.0" encoding="utf-8"?>
<p:tagLst xmlns:p="http://schemas.openxmlformats.org/presentationml/2006/main">
  <p:tag name="AS_UNIQUEID" val="1744"/>
</p:tagLst>
</file>

<file path=ppt/tags/tag234.xml><?xml version="1.0" encoding="utf-8"?>
<p:tagLst xmlns:p="http://schemas.openxmlformats.org/presentationml/2006/main">
  <p:tag name="AS_UNIQUEID" val="1746"/>
</p:tagLst>
</file>

<file path=ppt/tags/tag235.xml><?xml version="1.0" encoding="utf-8"?>
<p:tagLst xmlns:p="http://schemas.openxmlformats.org/presentationml/2006/main">
  <p:tag name="AS_UNIQUEID" val="1745"/>
</p:tagLst>
</file>

<file path=ppt/tags/tag236.xml><?xml version="1.0" encoding="utf-8"?>
<p:tagLst xmlns:p="http://schemas.openxmlformats.org/presentationml/2006/main">
  <p:tag name="AS_UNIQUEID" val="1592"/>
</p:tagLst>
</file>

<file path=ppt/tags/tag237.xml><?xml version="1.0" encoding="utf-8"?>
<p:tagLst xmlns:p="http://schemas.openxmlformats.org/presentationml/2006/main">
  <p:tag name="AS_UNIQUEID" val="1745"/>
</p:tagLst>
</file>

<file path=ppt/tags/tag238.xml><?xml version="1.0" encoding="utf-8"?>
<p:tagLst xmlns:p="http://schemas.openxmlformats.org/presentationml/2006/main">
  <p:tag name="AS_UNIQUEID" val="1747"/>
</p:tagLst>
</file>

<file path=ppt/tags/tag239.xml><?xml version="1.0" encoding="utf-8"?>
<p:tagLst xmlns:p="http://schemas.openxmlformats.org/presentationml/2006/main">
  <p:tag name="AS_UNIQUEID" val="1747"/>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AS_UNIQUEID" val="1748"/>
</p:tagLst>
</file>

<file path=ppt/tags/tag241.xml><?xml version="1.0" encoding="utf-8"?>
<p:tagLst xmlns:p="http://schemas.openxmlformats.org/presentationml/2006/main">
  <p:tag name="AS_UNIQUEID" val="2705"/>
</p:tagLst>
</file>

<file path=ppt/tags/tag2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AS_UNIQUEID" val="430"/>
</p:tagLst>
</file>

<file path=ppt/tags/tag245.xml><?xml version="1.0" encoding="utf-8"?>
<p:tagLst xmlns:p="http://schemas.openxmlformats.org/presentationml/2006/main">
  <p:tag name="AS_UNIQUEID" val="1756"/>
</p:tagLst>
</file>

<file path=ppt/tags/tag246.xml><?xml version="1.0" encoding="utf-8"?>
<p:tagLst xmlns:p="http://schemas.openxmlformats.org/presentationml/2006/main">
  <p:tag name="AS_UNIQUEID" val="1754"/>
</p:tagLst>
</file>

<file path=ppt/tags/tag247.xml><?xml version="1.0" encoding="utf-8"?>
<p:tagLst xmlns:p="http://schemas.openxmlformats.org/presentationml/2006/main">
  <p:tag name="AS_UNIQUEID" val="1757"/>
</p:tagLst>
</file>

<file path=ppt/tags/tag248.xml><?xml version="1.0" encoding="utf-8"?>
<p:tagLst xmlns:p="http://schemas.openxmlformats.org/presentationml/2006/main">
  <p:tag name="AS_UNIQUEID" val="1758"/>
</p:tagLst>
</file>

<file path=ppt/tags/tag24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AS_UNIQUEID" val="430"/>
</p:tagLst>
</file>

<file path=ppt/tags/tag252.xml><?xml version="1.0" encoding="utf-8"?>
<p:tagLst xmlns:p="http://schemas.openxmlformats.org/presentationml/2006/main">
  <p:tag name="AS_UNIQUEID" val="1189"/>
</p:tagLst>
</file>

<file path=ppt/tags/tag253.xml><?xml version="1.0" encoding="utf-8"?>
<p:tagLst xmlns:p="http://schemas.openxmlformats.org/presentationml/2006/main">
  <p:tag name="AS_UNIQUEID" val="1187"/>
</p:tagLst>
</file>

<file path=ppt/tags/tag254.xml><?xml version="1.0" encoding="utf-8"?>
<p:tagLst xmlns:p="http://schemas.openxmlformats.org/presentationml/2006/main">
  <p:tag name="AS_UNIQUEID" val="1188"/>
</p:tagLst>
</file>

<file path=ppt/tags/tag255.xml><?xml version="1.0" encoding="utf-8"?>
<p:tagLst xmlns:p="http://schemas.openxmlformats.org/presentationml/2006/main">
  <p:tag name="AS_UNIQUEID" val="1767"/>
  <p:tag name="KSO_WM_UNIT_PLACING_PICTURE_USER_VIEWPORT" val="{&quot;height&quot;:1210,&quot;width&quot;:5420}"/>
</p:tagLst>
</file>

<file path=ppt/tags/tag256.xml><?xml version="1.0" encoding="utf-8"?>
<p:tagLst xmlns:p="http://schemas.openxmlformats.org/presentationml/2006/main">
  <p:tag name="AS_UNIQUEID" val="1768"/>
</p:tagLst>
</file>

<file path=ppt/tags/tag257.xml><?xml version="1.0" encoding="utf-8"?>
<p:tagLst xmlns:p="http://schemas.openxmlformats.org/presentationml/2006/main">
  <p:tag name="AS_UNIQUEID" val="1769"/>
</p:tagLst>
</file>

<file path=ppt/tags/tag25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AS_UNIQUEID" val="430"/>
</p:tagLst>
</file>

<file path=ppt/tags/tag261.xml><?xml version="1.0" encoding="utf-8"?>
<p:tagLst xmlns:p="http://schemas.openxmlformats.org/presentationml/2006/main">
  <p:tag name="TABLE_ENDDRAG_ORIGIN_RECT" val="898*386"/>
  <p:tag name="TABLE_ENDDRAG_RECT" val="29*116*898*386"/>
</p:tagLst>
</file>

<file path=ppt/tags/tag262.xml><?xml version="1.0" encoding="utf-8"?>
<p:tagLst xmlns:p="http://schemas.openxmlformats.org/presentationml/2006/main">
  <p:tag name="AS_UNIQUEID" val="3869"/>
</p:tagLst>
</file>

<file path=ppt/tags/tag263.xml><?xml version="1.0" encoding="utf-8"?>
<p:tagLst xmlns:p="http://schemas.openxmlformats.org/presentationml/2006/main">
  <p:tag name="AS_UNIQUEID" val="3870"/>
</p:tagLst>
</file>

<file path=ppt/tags/tag264.xml><?xml version="1.0" encoding="utf-8"?>
<p:tagLst xmlns:p="http://schemas.openxmlformats.org/presentationml/2006/main">
  <p:tag name="AS_UNIQUEID" val="3871"/>
</p:tagLst>
</file>

<file path=ppt/tags/tag265.xml><?xml version="1.0" encoding="utf-8"?>
<p:tagLst xmlns:p="http://schemas.openxmlformats.org/presentationml/2006/main">
  <p:tag name="AS_UNIQUEID" val="3872"/>
</p:tagLst>
</file>

<file path=ppt/tags/tag266.xml><?xml version="1.0" encoding="utf-8"?>
<p:tagLst xmlns:p="http://schemas.openxmlformats.org/presentationml/2006/main">
  <p:tag name="AS_UNIQUEID" val="3873"/>
</p:tagLst>
</file>

<file path=ppt/tags/tag267.xml><?xml version="1.0" encoding="utf-8"?>
<p:tagLst xmlns:p="http://schemas.openxmlformats.org/presentationml/2006/main">
  <p:tag name="AS_UNIQUEID" val="3875"/>
</p:tagLst>
</file>

<file path=ppt/tags/tag268.xml><?xml version="1.0" encoding="utf-8"?>
<p:tagLst xmlns:p="http://schemas.openxmlformats.org/presentationml/2006/main">
  <p:tag name="AS_UNIQUEID" val="3876"/>
</p:tagLst>
</file>

<file path=ppt/tags/tag2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AS_UNIQUEID" val="430"/>
</p:tagLst>
</file>

<file path=ppt/tags/tag272.xml><?xml version="1.0" encoding="utf-8"?>
<p:tagLst xmlns:p="http://schemas.openxmlformats.org/presentationml/2006/main">
  <p:tag name="AS_UNIQUEID" val="1995"/>
</p:tagLst>
</file>

<file path=ppt/tags/tag273.xml><?xml version="1.0" encoding="utf-8"?>
<p:tagLst xmlns:p="http://schemas.openxmlformats.org/presentationml/2006/main">
  <p:tag name="AS_UNIQUEID" val="1996"/>
  <p:tag name="KSO_WM_FULL_TEXT_BEAUTIFY_COPY_ID" val="13"/>
</p:tagLst>
</file>

<file path=ppt/tags/tag274.xml><?xml version="1.0" encoding="utf-8"?>
<p:tagLst xmlns:p="http://schemas.openxmlformats.org/presentationml/2006/main">
  <p:tag name="AS_UNIQUEID" val="1997"/>
</p:tagLst>
</file>

<file path=ppt/tags/tag2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AS_UNIQUEID" val="430"/>
</p:tagLst>
</file>

<file path=ppt/tags/tag2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AS_UNIQUEID" val="430"/>
</p:tagLst>
</file>

<file path=ppt/tags/tag281.xml><?xml version="1.0" encoding="utf-8"?>
<p:tagLst xmlns:p="http://schemas.openxmlformats.org/presentationml/2006/main">
  <p:tag name="TABLE_ENDDRAG_ORIGIN_RECT" val="933*355"/>
  <p:tag name="TABLE_ENDDRAG_RECT" val="12*144*933*355"/>
</p:tagLst>
</file>

<file path=ppt/tags/tag2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AS_UNIQUEID" val="430"/>
</p:tagLst>
</file>

<file path=ppt/tags/tag285.xml><?xml version="1.0" encoding="utf-8"?>
<p:tagLst xmlns:p="http://schemas.openxmlformats.org/presentationml/2006/main">
  <p:tag name="TABLE_ENDDRAG_ORIGIN_RECT" val="902*331"/>
  <p:tag name="TABLE_ENDDRAG_RECT" val="29*116*902*331"/>
</p:tagLst>
</file>

<file path=ppt/tags/tag28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AS_UNIQUEID" val="430"/>
</p:tagLst>
</file>

<file path=ppt/tags/tag289.xml><?xml version="1.0" encoding="utf-8"?>
<p:tagLst xmlns:p="http://schemas.openxmlformats.org/presentationml/2006/main">
  <p:tag name="TABLE_ENDDRAG_ORIGIN_RECT" val="898*249"/>
  <p:tag name="TABLE_ENDDRAG_RECT" val="29*116*898*249"/>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AS_UNIQUEID" val="430"/>
</p:tagLst>
</file>

<file path=ppt/tags/tag293.xml><?xml version="1.0" encoding="utf-8"?>
<p:tagLst xmlns:p="http://schemas.openxmlformats.org/presentationml/2006/main">
  <p:tag name="AS_UNIQUEID" val="6880"/>
</p:tagLst>
</file>

<file path=ppt/tags/tag294.xml><?xml version="1.0" encoding="utf-8"?>
<p:tagLst xmlns:p="http://schemas.openxmlformats.org/presentationml/2006/main">
  <p:tag name="AS_UNIQUEID" val="1259"/>
</p:tagLst>
</file>

<file path=ppt/tags/tag295.xml><?xml version="1.0" encoding="utf-8"?>
<p:tagLst xmlns:p="http://schemas.openxmlformats.org/presentationml/2006/main">
  <p:tag name="AS_UNIQUEID" val="1823"/>
</p:tagLst>
</file>

<file path=ppt/tags/tag29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AS_UNIQUEID" val="430"/>
</p:tagLst>
</file>

<file path=ppt/tags/tag299.xml><?xml version="1.0" encoding="utf-8"?>
<p:tagLst xmlns:p="http://schemas.openxmlformats.org/presentationml/2006/main">
  <p:tag name="AS_UNIQUEID" val="688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AS_UNIQUEID" val="1824"/>
</p:tagLst>
</file>

<file path=ppt/tags/tag301.xml><?xml version="1.0" encoding="utf-8"?>
<p:tagLst xmlns:p="http://schemas.openxmlformats.org/presentationml/2006/main">
  <p:tag name="AS_UNIQUEID" val="4210"/>
</p:tagLst>
</file>

<file path=ppt/tags/tag30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AS_UNIQUEID" val="430"/>
</p:tagLst>
</file>

<file path=ppt/tags/tag305.xml><?xml version="1.0" encoding="utf-8"?>
<p:tagLst xmlns:p="http://schemas.openxmlformats.org/presentationml/2006/main">
  <p:tag name="AS_UNIQUEID" val="2016"/>
</p:tagLst>
</file>

<file path=ppt/tags/tag306.xml><?xml version="1.0" encoding="utf-8"?>
<p:tagLst xmlns:p="http://schemas.openxmlformats.org/presentationml/2006/main">
  <p:tag name="AS_UNIQUEID" val="1822"/>
</p:tagLst>
</file>

<file path=ppt/tags/tag307.xml><?xml version="1.0" encoding="utf-8"?>
<p:tagLst xmlns:p="http://schemas.openxmlformats.org/presentationml/2006/main">
  <p:tag name="AS_UNIQUEID" val="6880"/>
</p:tagLst>
</file>

<file path=ppt/tags/tag30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9.xml><?xml version="1.0" encoding="utf-8"?>
<p:tagLst xmlns:p="http://schemas.openxmlformats.org/presentationml/2006/main">
  <p:tag name="AS_UNIQUEID" val="43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DIAGRAM_VIRTUALLY_FRAME" val="{&quot;height&quot;:399.15,&quot;left&quot;:22.8,&quot;top&quot;:77.15,&quot;width&quot;:917.6}"/>
</p:tagLst>
</file>

<file path=ppt/tags/tag312.xml><?xml version="1.0" encoding="utf-8"?>
<p:tagLst xmlns:p="http://schemas.openxmlformats.org/presentationml/2006/main">
  <p:tag name="KSO_WM_DIAGRAM_VIRTUALLY_FRAME" val="{&quot;height&quot;:399.15,&quot;left&quot;:22.8,&quot;top&quot;:77.15,&quot;width&quot;:917.6}"/>
</p:tagLst>
</file>

<file path=ppt/tags/tag313.xml><?xml version="1.0" encoding="utf-8"?>
<p:tagLst xmlns:p="http://schemas.openxmlformats.org/presentationml/2006/main">
  <p:tag name="KSO_WM_DIAGRAM_VIRTUALLY_FRAME" val="{&quot;height&quot;:399.15,&quot;left&quot;:22.8,&quot;top&quot;:77.15,&quot;width&quot;:917.6}"/>
</p:tagLst>
</file>

<file path=ppt/tags/tag314.xml><?xml version="1.0" encoding="utf-8"?>
<p:tagLst xmlns:p="http://schemas.openxmlformats.org/presentationml/2006/main">
  <p:tag name="KSO_WM_DIAGRAM_VIRTUALLY_FRAME" val="{&quot;height&quot;:399.15,&quot;left&quot;:22.8,&quot;top&quot;:77.15,&quot;width&quot;:917.6}"/>
</p:tagLst>
</file>

<file path=ppt/tags/tag31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AS_UNIQUEID" val="430"/>
</p:tagLst>
</file>

<file path=ppt/tags/tag318.xml><?xml version="1.0" encoding="utf-8"?>
<p:tagLst xmlns:p="http://schemas.openxmlformats.org/presentationml/2006/main">
  <p:tag name="AS_UNIQUEID" val="81"/>
</p:tagLst>
</file>

<file path=ppt/tags/tag31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AS_UNIQUEID" val="430"/>
</p:tagLst>
</file>

<file path=ppt/tags/tag322.xml><?xml version="1.0" encoding="utf-8"?>
<p:tagLst xmlns:p="http://schemas.openxmlformats.org/presentationml/2006/main">
  <p:tag name="AS_UNIQUEID" val="1859"/>
</p:tagLst>
</file>

<file path=ppt/tags/tag323.xml><?xml version="1.0" encoding="utf-8"?>
<p:tagLst xmlns:p="http://schemas.openxmlformats.org/presentationml/2006/main">
  <p:tag name="AS_UNIQUEID" val="2306"/>
</p:tagLst>
</file>

<file path=ppt/tags/tag324.xml><?xml version="1.0" encoding="utf-8"?>
<p:tagLst xmlns:p="http://schemas.openxmlformats.org/presentationml/2006/main">
  <p:tag name="AS_UNIQUEID" val="1860"/>
</p:tagLst>
</file>

<file path=ppt/tags/tag325.xml><?xml version="1.0" encoding="utf-8"?>
<p:tagLst xmlns:p="http://schemas.openxmlformats.org/presentationml/2006/main">
  <p:tag name="AS_UNIQUEID" val="1861"/>
</p:tagLst>
</file>

<file path=ppt/tags/tag3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AS_UNIQUEID" val="430"/>
</p:tagLst>
</file>

<file path=ppt/tags/tag329.xml><?xml version="1.0" encoding="utf-8"?>
<p:tagLst xmlns:p="http://schemas.openxmlformats.org/presentationml/2006/main">
  <p:tag name="AS_UNIQUEID" val="1327"/>
  <p:tag name="KSO_WM_UNIT_TABLE_BEAUTIFY" val="smartTable{e848332c-f9c3-44a3-98e7-b00dbc16644b}"/>
  <p:tag name="TABLE_COLORIDX" val="l"/>
  <p:tag name="TABLE_EMPHASIZE_COLOR" val="8684935"/>
  <p:tag name="TABLE_SKINIDX" val="-1"/>
  <p:tag name="TABLE_ENDDRAG_ORIGIN_RECT" val="457*339"/>
  <p:tag name="TABLE_ENDDRAG_RECT" val="29*126*457*339"/>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AS_UNIQUEID" val="1868"/>
</p:tagLst>
</file>

<file path=ppt/tags/tag331.xml><?xml version="1.0" encoding="utf-8"?>
<p:tagLst xmlns:p="http://schemas.openxmlformats.org/presentationml/2006/main">
  <p:tag name="AS_UNIQUEID" val="1865"/>
</p:tagLst>
</file>

<file path=ppt/tags/tag33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AS_UNIQUEID" val="430"/>
</p:tagLst>
</file>

<file path=ppt/tags/tag335.xml><?xml version="1.0" encoding="utf-8"?>
<p:tagLst xmlns:p="http://schemas.openxmlformats.org/presentationml/2006/main">
  <p:tag name="AS_UNIQUEID" val="1865"/>
</p:tagLst>
</file>

<file path=ppt/tags/tag336.xml><?xml version="1.0" encoding="utf-8"?>
<p:tagLst xmlns:p="http://schemas.openxmlformats.org/presentationml/2006/main">
  <p:tag name="AS_UNIQUEID" val="3932"/>
  <p:tag name="KSO_WM_BEAUTIFY_FLAG" val=""/>
</p:tagLst>
</file>

<file path=ppt/tags/tag337.xml><?xml version="1.0" encoding="utf-8"?>
<p:tagLst xmlns:p="http://schemas.openxmlformats.org/presentationml/2006/main">
  <p:tag name="AS_UNIQUEID" val="3933"/>
  <p:tag name="KSO_WM_BEAUTIFY_FLAG" val=""/>
</p:tagLst>
</file>

<file path=ppt/tags/tag338.xml><?xml version="1.0" encoding="utf-8"?>
<p:tagLst xmlns:p="http://schemas.openxmlformats.org/presentationml/2006/main">
  <p:tag name="AS_UNIQUEID" val="3931"/>
</p:tagLst>
</file>

<file path=ppt/tags/tag33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AS_UNIQUEID" val="430"/>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3.xml><?xml version="1.0" encoding="utf-8"?>
<p:tagLst xmlns:p="http://schemas.openxmlformats.org/presentationml/2006/main">
  <p:tag name="AS_UNIQUEID" val="430"/>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6.xml><?xml version="1.0" encoding="utf-8"?>
<p:tagLst xmlns:p="http://schemas.openxmlformats.org/presentationml/2006/main">
  <p:tag name="RESOURCE_RECORD_KEY" val="{&quot;13&quot;:[20063521]}"/>
  <p:tag name="COMMONDATA" val="eyJoZGlkIjoiZjVhNGJiMWVmZTg4ZjFhYWZhYWFiMzBkODkwYWRkZmUifQ=="/>
  <p:tag name="commondata" val="eyJoZGlkIjoiNWMxYjNjY2RhY2FmNmMwMDBmNTkxYWUxMDI5Yjg3ZTcifQ=="/>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AS_UNIQUEID" val="1365"/>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p="http://schemas.openxmlformats.org/presentationml/2006/main">
  <p:tag name="AS_UNIQUEID" val="430"/>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AS_UNIQUEID" val="430"/>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AS_UNIQUEID" val="430"/>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AS_UNIQUEID" val="430"/>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AS_UNIQUEID" val="430"/>
</p:tagLst>
</file>

<file path=ppt/tags/tag78.xml><?xml version="1.0" encoding="utf-8"?>
<p:tagLst xmlns:p="http://schemas.openxmlformats.org/presentationml/2006/main">
  <p:tag name="TABLE_ENDDRAG_ORIGIN_RECT" val="886*394"/>
  <p:tag name="TABLE_ENDDRAG_RECT" val="29*81*886*394"/>
</p:tagLst>
</file>

<file path=ppt/tags/tag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AS_UNIQUEID" val="430"/>
</p:tagLst>
</file>

<file path=ppt/tags/tag82.xml><?xml version="1.0" encoding="utf-8"?>
<p:tagLst xmlns:p="http://schemas.openxmlformats.org/presentationml/2006/main">
  <p:tag name="TABLE_ENDDRAG_ORIGIN_RECT" val="895*432"/>
  <p:tag name="TABLE_ENDDRAG_RECT" val="29*73*895*432"/>
</p:tagLst>
</file>

<file path=ppt/tags/tag8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p="http://schemas.openxmlformats.org/presentationml/2006/main">
  <p:tag name="AS_UNIQUEID" val="430"/>
</p:tagLst>
</file>

<file path=ppt/tags/tag85.xml><?xml version="1.0" encoding="utf-8"?>
<p:tagLst xmlns:p="http://schemas.openxmlformats.org/presentationml/2006/main">
  <p:tag name="TABLE_ENDDRAG_ORIGIN_RECT" val="902*426"/>
  <p:tag name="TABLE_ENDDRAG_RECT" val="29*70*902*426"/>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p="http://schemas.openxmlformats.org/presentationml/2006/main">
  <p:tag name="AS_UNIQUEID" val="430"/>
</p:tagLst>
</file>

<file path=ppt/tags/tag89.xml><?xml version="1.0" encoding="utf-8"?>
<p:tagLst xmlns:p="http://schemas.openxmlformats.org/presentationml/2006/main">
  <p:tag name="TABLE_ENDDRAG_ORIGIN_RECT" val="902*450"/>
  <p:tag name="TABLE_ENDDRAG_RECT" val="29*70*902*45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AS_UNIQUEID" val="430"/>
</p:tagLst>
</file>

<file path=ppt/tags/tag94.xml><?xml version="1.0" encoding="utf-8"?>
<p:tagLst xmlns:p="http://schemas.openxmlformats.org/presentationml/2006/main">
  <p:tag name="AS_UNIQUEID" val="1505"/>
  <p:tag name="KSO_WM_UNIT_PLACING_PICTURE_USER_VIEWPORT" val="{&quot;height&quot;:6767,&quot;width&quot;:6835}"/>
</p:tagLst>
</file>

<file path=ppt/tags/tag9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AS_UNIQUEID" val="430"/>
</p:tagLst>
</file>

<file path=ppt/tags/tag98.xml><?xml version="1.0" encoding="utf-8"?>
<p:tagLst xmlns:p="http://schemas.openxmlformats.org/presentationml/2006/main">
  <p:tag name="AS_UNIQUEID" val="2176"/>
</p:tagLst>
</file>

<file path=ppt/tags/tag99.xml><?xml version="1.0" encoding="utf-8"?>
<p:tagLst xmlns:p="http://schemas.openxmlformats.org/presentationml/2006/main">
  <p:tag name="AS_UNIQUEID" val="2172"/>
  <p:tag name="KSO_WM_UNIT_TABLE_BEAUTIFY" val="smartTable{5445dc00-7007-43e9-a4cd-0a1acb146bff}"/>
  <p:tag name="TABLE_ENDDRAG_ORIGIN_RECT" val="543*187"/>
  <p:tag name="TABLE_ENDDRAG_RECT" val="43*219*543*187"/>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10996</Words>
  <Application>WPS 演示</Application>
  <PresentationFormat>宽屏</PresentationFormat>
  <Paragraphs>1015</Paragraphs>
  <Slides>49</Slides>
  <Notes>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49</vt:i4>
      </vt:variant>
    </vt:vector>
  </HeadingPairs>
  <TitlesOfParts>
    <vt:vector size="76" baseType="lpstr">
      <vt:lpstr>Arial</vt:lpstr>
      <vt:lpstr>宋体</vt:lpstr>
      <vt:lpstr>Wingdings</vt:lpstr>
      <vt:lpstr>Wingdings</vt:lpstr>
      <vt:lpstr>方正粗黑宋简体</vt:lpstr>
      <vt:lpstr>Calibri</vt:lpstr>
      <vt:lpstr>华文中宋</vt:lpstr>
      <vt:lpstr>字魂95号-手刻宋</vt:lpstr>
      <vt:lpstr>_⨹_12_335f3</vt:lpstr>
      <vt:lpstr>_⨹_21_bac92</vt:lpstr>
      <vt:lpstr>楷体</vt:lpstr>
      <vt:lpstr>Arial</vt:lpstr>
      <vt:lpstr>黑体</vt:lpstr>
      <vt:lpstr>微软雅黑</vt:lpstr>
      <vt:lpstr>华文仿宋</vt:lpstr>
      <vt:lpstr>Arial Unicode MS</vt:lpstr>
      <vt:lpstr>江西拙楷</vt:lpstr>
      <vt:lpstr>方正全福体</vt:lpstr>
      <vt:lpstr>Helvetica</vt:lpstr>
      <vt:lpstr>汉仪字酷堂义山楷W</vt:lpstr>
      <vt:lpstr>柳公权楷书</vt:lpstr>
      <vt:lpstr>仿宋</vt:lpstr>
      <vt:lpstr>华文楷体</vt:lpstr>
      <vt:lpstr>华文新魏</vt:lpstr>
      <vt:lpstr>Gill Sans MT</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姬希卓</cp:lastModifiedBy>
  <cp:revision>1</cp:revision>
  <dcterms:created xsi:type="dcterms:W3CDTF">2024-07-19T02:02:25Z</dcterms:created>
  <dcterms:modified xsi:type="dcterms:W3CDTF">2024-07-19T02:02:25Z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793CE948AEAC4D5BA26052C68DAACBA6_11</vt:lpwstr>
  </property>
</Properties>
</file>