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256" r:id="rId5"/>
    <p:sldId id="258" r:id="rId6"/>
    <p:sldId id="259" r:id="rId7"/>
    <p:sldId id="275" r:id="rId8"/>
    <p:sldId id="276" r:id="rId9"/>
    <p:sldId id="279" r:id="rId10"/>
    <p:sldId id="297" r:id="rId11"/>
    <p:sldId id="280" r:id="rId12"/>
    <p:sldId id="290" r:id="rId13"/>
    <p:sldId id="291" r:id="rId14"/>
    <p:sldId id="292" r:id="rId15"/>
    <p:sldId id="294" r:id="rId16"/>
    <p:sldId id="295" r:id="rId17"/>
    <p:sldId id="296" r:id="rId18"/>
    <p:sldId id="301" r:id="rId19"/>
    <p:sldId id="305" r:id="rId20"/>
    <p:sldId id="308" r:id="rId21"/>
    <p:sldId id="298" r:id="rId22"/>
    <p:sldId id="304" r:id="rId23"/>
    <p:sldId id="278" r:id="rId24"/>
    <p:sldId id="318" r:id="rId25"/>
    <p:sldId id="310" r:id="rId26"/>
    <p:sldId id="311" r:id="rId27"/>
    <p:sldId id="312" r:id="rId28"/>
    <p:sldId id="321" r:id="rId29"/>
    <p:sldId id="313" r:id="rId30"/>
    <p:sldId id="314" r:id="rId31"/>
    <p:sldId id="326" r:id="rId32"/>
    <p:sldId id="352" r:id="rId33"/>
    <p:sldId id="351" r:id="rId34"/>
    <p:sldId id="332" r:id="rId35"/>
    <p:sldId id="322" r:id="rId36"/>
    <p:sldId id="323" r:id="rId37"/>
    <p:sldId id="324" r:id="rId38"/>
    <p:sldId id="325" r:id="rId39"/>
    <p:sldId id="330" r:id="rId40"/>
    <p:sldId id="327" r:id="rId41"/>
    <p:sldId id="309" r:id="rId42"/>
    <p:sldId id="335" r:id="rId43"/>
    <p:sldId id="337" r:id="rId44"/>
    <p:sldId id="338" r:id="rId45"/>
    <p:sldId id="339" r:id="rId46"/>
    <p:sldId id="261" r:id="rId47"/>
    <p:sldId id="336" r:id="rId48"/>
    <p:sldId id="353" r:id="rId49"/>
    <p:sldId id="354" r:id="rId50"/>
    <p:sldId id="342" r:id="rId51"/>
  </p:sldIdLst>
  <p:sldSz cx="12192000" cy="6858000"/>
  <p:notesSz cx="6858000" cy="9144000"/>
  <p:custDataLst>
    <p:tags r:id="rId5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0" userDrawn="1">
          <p15:clr>
            <a:srgbClr val="A4A3A4"/>
          </p15:clr>
        </p15:guide>
        <p15:guide id="2" pos="390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istrator" initials="A" lastIdx="1" clrIdx="0"/>
  <p:cmAuthor id="1" name="于明" initials="于" lastIdx="1" clrIdx="0"/>
  <p:cmAuthor id="44" name="ZhuanZ(无密码)" initials="Z" lastIdx="3" clrIdx="43"/>
  <p:cmAuthor id="2" name="作者" initials="A" lastIdx="0" clrIdx="1"/>
  <p:cmAuthor id="3" name="孙文纯" initials="孙" lastIdx="0" clrIdx="0"/>
  <p:cmAuthor id="4" name="szsy" initials="s" lastIdx="0" clrIdx="3"/>
  <p:cmAuthor id="5" name="乌鲁克60kg" initials="乌" lastIdx="0" clrIdx="4"/>
  <p:cmAuthor id="6" name="ming qiu" initials="m" lastIdx="0" clrIdx="1"/>
  <p:cmAuthor id="7" name="深圳实验学校张哲" initials="深" lastIdx="0" clrIdx="6"/>
  <p:cmAuthor id="8" name="11693" initials="1" lastIdx="0" clrIdx="7"/>
  <p:cmAuthor id="9" name="PPTer_Tang" initials="P" lastIdx="0" clrIdx="0"/>
  <p:cmAuthor id="10" name="86136" initials="8" lastIdx="0" clrIdx="9"/>
  <p:cmAuthor id="11" name="xiaoxuan Zeng" initials="x" lastIdx="0" clrIdx="0"/>
  <p:cmAuthor id="12" name="Mia Vida Villanueva" initials="M" lastIdx="0" clrIdx="0"/>
  <p:cmAuthor id="13" name="12279" initials="1" lastIdx="0" clrIdx="11"/>
  <p:cmAuthor id="14" name="文璇璇" initials="文" lastIdx="0" clrIdx="13"/>
  <p:cmAuthor id="15" name="Rcyz-HL" initials="R" lastIdx="0" clrIdx="12"/>
  <p:cmAuthor id="16" name="付" initials="付" lastIdx="0" clrIdx="14"/>
  <p:cmAuthor id="17" name="HUAWEI" initials="H" lastIdx="0" clrIdx="16"/>
  <p:cmAuthor id="18" name="Nicole Li  李倩" initials="N" lastIdx="0" clrIdx="0"/>
  <p:cmAuthor id="19" name="222" initials="2" lastIdx="0" clrIdx="0"/>
  <p:cmAuthor id="20" name="admin" initials="a" lastIdx="0" clrIdx="0"/>
  <p:cmAuthor id="21" name="王子涵" initials="王" lastIdx="0" clrIdx="0"/>
  <p:cmAuthor id="22" name="dongwc0205" initials="d" lastIdx="0" clrIdx="15"/>
  <p:cmAuthor id="2000" name="张瑞霞" initials="authorId_524709945" lastIdx="0" clrIdx="0"/>
  <p:cmAuthor id="2001" name="骆倩怡_Znauj26B" initials="authorId_382814100" lastIdx="0" clrIdx="0"/>
  <p:cmAuthor id="23" name="pangyt" initials="p" lastIdx="0" clrIdx="0"/>
  <p:cmAuthor id="49837067" name="刘浩" initials="刘" lastIdx="0" clrIdx="0"/>
  <p:cmAuthor id="24" name="easonyoun" initials="e" lastIdx="0" clrIdx="0"/>
  <p:cmAuthor id="25" name="zhouyangfan" initials="z" lastIdx="0" clrIdx="0"/>
  <p:cmAuthor id="26" name="tplife" initials="t" lastIdx="0" clrIdx="0"/>
  <p:cmAuthor id="27" name="??" initials="?" lastIdx="0" clrIdx="0"/>
  <p:cmAuthor id="28" name="何 龙" initials="何" lastIdx="0" clrIdx="25"/>
  <p:cmAuthor id="29" name="韩琳晶" initials="韩" lastIdx="0" clrIdx="28"/>
  <p:cmAuthor id="30" name="LJH" initials="L" lastIdx="0" clrIdx="0"/>
  <p:cmAuthor id="31" name="未知用户1" initials="未" lastIdx="0" clrIdx="22"/>
  <p:cmAuthor id="32" name="陈庆" initials="陈" lastIdx="0" clrIdx="31"/>
  <p:cmAuthor id="76" name="学珍 马" initials="学马" lastIdx="0" clrIdx="25"/>
  <p:cmAuthor id="34" name="a'su's" initials="a" lastIdx="0" clrIdx="33"/>
  <p:cmAuthor id="35" name="陈芳" initials="" lastIdx="0" clrIdx="35"/>
  <p:cmAuthor id="37" name="DELL" initials="" lastIdx="0" clrIdx="25"/>
  <p:cmAuthor id="38" name="邹 嘉豪" initials="" lastIdx="0" clrIdx="25"/>
  <p:cmAuthor id="40" name="乐胜中学微机室" initials="乐" lastIdx="0" clrIdx="39"/>
  <p:cmAuthor id="42" name="hanying" initials="h" lastIdx="0" clrIdx="4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667A"/>
    <a:srgbClr val="FFFFFF"/>
    <a:srgbClr val="6F8393"/>
    <a:srgbClr val="E8ECF1"/>
    <a:srgbClr val="F5F7FC"/>
    <a:srgbClr val="90B0B3"/>
    <a:srgbClr val="BDD4C2"/>
    <a:srgbClr val="DCDCDC"/>
    <a:srgbClr val="F0F0F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45" d="100"/>
          <a:sy n="45" d="100"/>
        </p:scale>
        <p:origin x="48" y="708"/>
      </p:cViewPr>
      <p:guideLst>
        <p:guide orient="horz" pos="2260"/>
        <p:guide pos="390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6" Type="http://schemas.openxmlformats.org/officeDocument/2006/relationships/tags" Target="tags/tag290.xml"/><Relationship Id="rId55" Type="http://schemas.openxmlformats.org/officeDocument/2006/relationships/commentAuthors" Target="commentAuthors.xml"/><Relationship Id="rId54" Type="http://schemas.openxmlformats.org/officeDocument/2006/relationships/tableStyles" Target="tableStyles.xml"/><Relationship Id="rId53" Type="http://schemas.openxmlformats.org/officeDocument/2006/relationships/viewProps" Target="viewProps.xml"/><Relationship Id="rId52" Type="http://schemas.openxmlformats.org/officeDocument/2006/relationships/presProps" Target="presProps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汝瓷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宋朝在宋辽榷场贸易中每年有四十余万的收入，以致每年给辽国缴纳的岁币（三十万）可以从榷场贸易中</a:t>
            </a:r>
            <a:r>
              <a:rPr lang="zh-CN" altLang="en-US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收回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D78A2D70-BCB9-4522-8807-FA4D4CF1D8EC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SzPct val="100000"/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37602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>
        <p14:ripple/>
      </p:transition>
    </mc:Choice>
    <mc:Fallback>
      <p:transition spd="slow" advClick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20" Type="http://schemas.openxmlformats.org/officeDocument/2006/relationships/tags" Target="../tags/tag62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61.xml"/><Relationship Id="rId18" Type="http://schemas.openxmlformats.org/officeDocument/2006/relationships/tags" Target="../tags/tag60.xml"/><Relationship Id="rId17" Type="http://schemas.openxmlformats.org/officeDocument/2006/relationships/tags" Target="../tags/tag59.xml"/><Relationship Id="rId16" Type="http://schemas.openxmlformats.org/officeDocument/2006/relationships/tags" Target="../tags/tag58.xml"/><Relationship Id="rId15" Type="http://schemas.openxmlformats.org/officeDocument/2006/relationships/tags" Target="../tags/tag57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20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6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tags" Target="../tags/tag63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105.xml"/><Relationship Id="rId6" Type="http://schemas.openxmlformats.org/officeDocument/2006/relationships/tags" Target="../tags/tag10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tags" Target="../tags/tag101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" Type="http://schemas.openxmlformats.org/officeDocument/2006/relationships/tags" Target="../tags/tag106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tags" Target="../tags/tag109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14.xml"/><Relationship Id="rId3" Type="http://schemas.openxmlformats.org/officeDocument/2006/relationships/image" Target="../media/image19.jpeg"/><Relationship Id="rId2" Type="http://schemas.openxmlformats.org/officeDocument/2006/relationships/tags" Target="../tags/tag113.xml"/><Relationship Id="rId1" Type="http://schemas.openxmlformats.org/officeDocument/2006/relationships/tags" Target="../tags/tag112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118.xml"/><Relationship Id="rId4" Type="http://schemas.openxmlformats.org/officeDocument/2006/relationships/tags" Target="../tags/tag117.xml"/><Relationship Id="rId3" Type="http://schemas.openxmlformats.org/officeDocument/2006/relationships/image" Target="../media/image20.png"/><Relationship Id="rId2" Type="http://schemas.openxmlformats.org/officeDocument/2006/relationships/tags" Target="../tags/tag116.xml"/><Relationship Id="rId1" Type="http://schemas.openxmlformats.org/officeDocument/2006/relationships/tags" Target="../tags/tag115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6.png"/><Relationship Id="rId8" Type="http://schemas.openxmlformats.org/officeDocument/2006/relationships/tags" Target="../tags/tag121.xml"/><Relationship Id="rId7" Type="http://schemas.openxmlformats.org/officeDocument/2006/relationships/image" Target="../media/image25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tags" Target="../tags/tag120.xml"/><Relationship Id="rId13" Type="http://schemas.openxmlformats.org/officeDocument/2006/relationships/slideLayout" Target="../slideLayouts/slideLayout1.xml"/><Relationship Id="rId12" Type="http://schemas.openxmlformats.org/officeDocument/2006/relationships/tags" Target="../tags/tag122.xml"/><Relationship Id="rId11" Type="http://schemas.openxmlformats.org/officeDocument/2006/relationships/image" Target="../media/image28.jpeg"/><Relationship Id="rId10" Type="http://schemas.openxmlformats.org/officeDocument/2006/relationships/image" Target="../media/image27.png"/><Relationship Id="rId1" Type="http://schemas.openxmlformats.org/officeDocument/2006/relationships/tags" Target="../tags/tag119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130.xml"/><Relationship Id="rId8" Type="http://schemas.openxmlformats.org/officeDocument/2006/relationships/tags" Target="../tags/tag129.xml"/><Relationship Id="rId7" Type="http://schemas.openxmlformats.org/officeDocument/2006/relationships/tags" Target="../tags/tag128.xml"/><Relationship Id="rId6" Type="http://schemas.openxmlformats.org/officeDocument/2006/relationships/tags" Target="../tags/tag127.xml"/><Relationship Id="rId5" Type="http://schemas.openxmlformats.org/officeDocument/2006/relationships/image" Target="../media/image29.jpeg"/><Relationship Id="rId4" Type="http://schemas.openxmlformats.org/officeDocument/2006/relationships/tags" Target="../tags/tag126.xml"/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6" Type="http://schemas.openxmlformats.org/officeDocument/2006/relationships/slideLayout" Target="../slideLayouts/slideLayout1.xml"/><Relationship Id="rId15" Type="http://schemas.openxmlformats.org/officeDocument/2006/relationships/tags" Target="../tags/tag131.xml"/><Relationship Id="rId14" Type="http://schemas.openxmlformats.org/officeDocument/2006/relationships/image" Target="../media/image34.jpeg"/><Relationship Id="rId13" Type="http://schemas.openxmlformats.org/officeDocument/2006/relationships/image" Target="../media/image33.png"/><Relationship Id="rId12" Type="http://schemas.openxmlformats.org/officeDocument/2006/relationships/image" Target="../media/image32.jpeg"/><Relationship Id="rId11" Type="http://schemas.openxmlformats.org/officeDocument/2006/relationships/image" Target="../media/image31.jpeg"/><Relationship Id="rId10" Type="http://schemas.openxmlformats.org/officeDocument/2006/relationships/image" Target="../media/image30.jpeg"/><Relationship Id="rId1" Type="http://schemas.openxmlformats.org/officeDocument/2006/relationships/tags" Target="../tags/tag123.xml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135.xml"/><Relationship Id="rId4" Type="http://schemas.openxmlformats.org/officeDocument/2006/relationships/image" Target="../media/image35.jpeg"/><Relationship Id="rId3" Type="http://schemas.openxmlformats.org/officeDocument/2006/relationships/tags" Target="../tags/tag134.xml"/><Relationship Id="rId2" Type="http://schemas.openxmlformats.org/officeDocument/2006/relationships/tags" Target="../tags/tag133.xml"/><Relationship Id="rId1" Type="http://schemas.openxmlformats.org/officeDocument/2006/relationships/tags" Target="../tags/tag132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38.xml"/><Relationship Id="rId3" Type="http://schemas.openxmlformats.org/officeDocument/2006/relationships/image" Target="../media/image35.jpeg"/><Relationship Id="rId2" Type="http://schemas.openxmlformats.org/officeDocument/2006/relationships/tags" Target="../tags/tag137.xml"/><Relationship Id="rId1" Type="http://schemas.openxmlformats.org/officeDocument/2006/relationships/tags" Target="../tags/tag13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145.xml"/><Relationship Id="rId6" Type="http://schemas.openxmlformats.org/officeDocument/2006/relationships/tags" Target="../tags/tag144.xml"/><Relationship Id="rId5" Type="http://schemas.openxmlformats.org/officeDocument/2006/relationships/tags" Target="../tags/tag143.xml"/><Relationship Id="rId4" Type="http://schemas.openxmlformats.org/officeDocument/2006/relationships/tags" Target="../tags/tag142.xml"/><Relationship Id="rId3" Type="http://schemas.openxmlformats.org/officeDocument/2006/relationships/tags" Target="../tags/tag141.xml"/><Relationship Id="rId2" Type="http://schemas.openxmlformats.org/officeDocument/2006/relationships/tags" Target="../tags/tag140.xml"/><Relationship Id="rId1" Type="http://schemas.openxmlformats.org/officeDocument/2006/relationships/tags" Target="../tags/tag139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69.xml"/><Relationship Id="rId5" Type="http://schemas.openxmlformats.org/officeDocument/2006/relationships/image" Target="../media/image6.png"/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1.xml"/><Relationship Id="rId6" Type="http://schemas.openxmlformats.org/officeDocument/2006/relationships/tags" Target="../tags/tag149.xml"/><Relationship Id="rId5" Type="http://schemas.openxmlformats.org/officeDocument/2006/relationships/image" Target="../media/image37.jpeg"/><Relationship Id="rId4" Type="http://schemas.openxmlformats.org/officeDocument/2006/relationships/tags" Target="../tags/tag148.xml"/><Relationship Id="rId3" Type="http://schemas.openxmlformats.org/officeDocument/2006/relationships/image" Target="../media/image36.jpeg"/><Relationship Id="rId2" Type="http://schemas.openxmlformats.org/officeDocument/2006/relationships/tags" Target="../tags/tag147.xml"/><Relationship Id="rId1" Type="http://schemas.openxmlformats.org/officeDocument/2006/relationships/tags" Target="../tags/tag146.xml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153.xml"/><Relationship Id="rId4" Type="http://schemas.openxmlformats.org/officeDocument/2006/relationships/image" Target="../media/image38.png"/><Relationship Id="rId3" Type="http://schemas.openxmlformats.org/officeDocument/2006/relationships/tags" Target="../tags/tag152.xml"/><Relationship Id="rId2" Type="http://schemas.openxmlformats.org/officeDocument/2006/relationships/tags" Target="../tags/tag151.xml"/><Relationship Id="rId1" Type="http://schemas.openxmlformats.org/officeDocument/2006/relationships/tags" Target="../tags/tag150.xml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57.xml"/><Relationship Id="rId3" Type="http://schemas.openxmlformats.org/officeDocument/2006/relationships/tags" Target="../tags/tag156.xml"/><Relationship Id="rId2" Type="http://schemas.openxmlformats.org/officeDocument/2006/relationships/tags" Target="../tags/tag155.xml"/><Relationship Id="rId1" Type="http://schemas.openxmlformats.org/officeDocument/2006/relationships/tags" Target="../tags/tag154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tags" Target="../tags/tag165.xml"/><Relationship Id="rId8" Type="http://schemas.openxmlformats.org/officeDocument/2006/relationships/tags" Target="../tags/tag164.xml"/><Relationship Id="rId7" Type="http://schemas.openxmlformats.org/officeDocument/2006/relationships/image" Target="../media/image39.png"/><Relationship Id="rId6" Type="http://schemas.openxmlformats.org/officeDocument/2006/relationships/tags" Target="../tags/tag163.xml"/><Relationship Id="rId5" Type="http://schemas.openxmlformats.org/officeDocument/2006/relationships/tags" Target="../tags/tag162.xml"/><Relationship Id="rId4" Type="http://schemas.openxmlformats.org/officeDocument/2006/relationships/tags" Target="../tags/tag161.xml"/><Relationship Id="rId3" Type="http://schemas.openxmlformats.org/officeDocument/2006/relationships/tags" Target="../tags/tag160.xml"/><Relationship Id="rId2" Type="http://schemas.openxmlformats.org/officeDocument/2006/relationships/tags" Target="../tags/tag159.xml"/><Relationship Id="rId12" Type="http://schemas.openxmlformats.org/officeDocument/2006/relationships/slideLayout" Target="../slideLayouts/slideLayout1.xml"/><Relationship Id="rId11" Type="http://schemas.openxmlformats.org/officeDocument/2006/relationships/tags" Target="../tags/tag167.xml"/><Relationship Id="rId10" Type="http://schemas.openxmlformats.org/officeDocument/2006/relationships/tags" Target="../tags/tag166.xml"/><Relationship Id="rId1" Type="http://schemas.openxmlformats.org/officeDocument/2006/relationships/tags" Target="../tags/tag158.xm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tags" Target="../tags/tag173.xml"/><Relationship Id="rId8" Type="http://schemas.openxmlformats.org/officeDocument/2006/relationships/image" Target="../media/image42.png"/><Relationship Id="rId7" Type="http://schemas.openxmlformats.org/officeDocument/2006/relationships/image" Target="../media/image41.jpeg"/><Relationship Id="rId6" Type="http://schemas.openxmlformats.org/officeDocument/2006/relationships/image" Target="../media/image40.jpeg"/><Relationship Id="rId5" Type="http://schemas.openxmlformats.org/officeDocument/2006/relationships/tags" Target="../tags/tag172.xml"/><Relationship Id="rId4" Type="http://schemas.openxmlformats.org/officeDocument/2006/relationships/tags" Target="../tags/tag171.xml"/><Relationship Id="rId3" Type="http://schemas.openxmlformats.org/officeDocument/2006/relationships/tags" Target="../tags/tag170.xml"/><Relationship Id="rId2" Type="http://schemas.openxmlformats.org/officeDocument/2006/relationships/tags" Target="../tags/tag169.xml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168.xml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177.xml"/><Relationship Id="rId4" Type="http://schemas.openxmlformats.org/officeDocument/2006/relationships/image" Target="../media/image43.png"/><Relationship Id="rId3" Type="http://schemas.openxmlformats.org/officeDocument/2006/relationships/tags" Target="../tags/tag176.xml"/><Relationship Id="rId2" Type="http://schemas.openxmlformats.org/officeDocument/2006/relationships/tags" Target="../tags/tag175.xml"/><Relationship Id="rId1" Type="http://schemas.openxmlformats.org/officeDocument/2006/relationships/tags" Target="../tags/tag174.xml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181.xml"/><Relationship Id="rId4" Type="http://schemas.openxmlformats.org/officeDocument/2006/relationships/image" Target="../media/image44.jpeg"/><Relationship Id="rId3" Type="http://schemas.openxmlformats.org/officeDocument/2006/relationships/tags" Target="../tags/tag180.xml"/><Relationship Id="rId2" Type="http://schemas.openxmlformats.org/officeDocument/2006/relationships/tags" Target="../tags/tag179.xml"/><Relationship Id="rId1" Type="http://schemas.openxmlformats.org/officeDocument/2006/relationships/tags" Target="../tags/tag178.xml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tags" Target="../tags/tag187.xml"/><Relationship Id="rId8" Type="http://schemas.openxmlformats.org/officeDocument/2006/relationships/image" Target="../media/image47.png"/><Relationship Id="rId7" Type="http://schemas.openxmlformats.org/officeDocument/2006/relationships/tags" Target="../tags/tag186.xml"/><Relationship Id="rId6" Type="http://schemas.openxmlformats.org/officeDocument/2006/relationships/image" Target="../media/image46.jpeg"/><Relationship Id="rId5" Type="http://schemas.openxmlformats.org/officeDocument/2006/relationships/tags" Target="../tags/tag185.xml"/><Relationship Id="rId4" Type="http://schemas.openxmlformats.org/officeDocument/2006/relationships/tags" Target="../tags/tag184.xml"/><Relationship Id="rId3" Type="http://schemas.openxmlformats.org/officeDocument/2006/relationships/tags" Target="../tags/tag183.xml"/><Relationship Id="rId2" Type="http://schemas.openxmlformats.org/officeDocument/2006/relationships/image" Target="../media/image45.png"/><Relationship Id="rId11" Type="http://schemas.openxmlformats.org/officeDocument/2006/relationships/slideLayout" Target="../slideLayouts/slideLayout1.xml"/><Relationship Id="rId10" Type="http://schemas.openxmlformats.org/officeDocument/2006/relationships/tags" Target="../tags/tag188.xml"/><Relationship Id="rId1" Type="http://schemas.openxmlformats.org/officeDocument/2006/relationships/tags" Target="../tags/tag182.xml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tags" Target="../tags/tag196.xml"/><Relationship Id="rId8" Type="http://schemas.openxmlformats.org/officeDocument/2006/relationships/tags" Target="../tags/tag195.xml"/><Relationship Id="rId7" Type="http://schemas.openxmlformats.org/officeDocument/2006/relationships/image" Target="../media/image48.png"/><Relationship Id="rId6" Type="http://schemas.openxmlformats.org/officeDocument/2006/relationships/tags" Target="../tags/tag194.xml"/><Relationship Id="rId5" Type="http://schemas.openxmlformats.org/officeDocument/2006/relationships/tags" Target="../tags/tag193.xml"/><Relationship Id="rId4" Type="http://schemas.openxmlformats.org/officeDocument/2006/relationships/tags" Target="../tags/tag192.xml"/><Relationship Id="rId3" Type="http://schemas.openxmlformats.org/officeDocument/2006/relationships/tags" Target="../tags/tag191.xml"/><Relationship Id="rId2" Type="http://schemas.openxmlformats.org/officeDocument/2006/relationships/tags" Target="../tags/tag190.xml"/><Relationship Id="rId13" Type="http://schemas.openxmlformats.org/officeDocument/2006/relationships/slideLayout" Target="../slideLayouts/slideLayout1.xml"/><Relationship Id="rId12" Type="http://schemas.openxmlformats.org/officeDocument/2006/relationships/tags" Target="../tags/tag198.xml"/><Relationship Id="rId11" Type="http://schemas.openxmlformats.org/officeDocument/2006/relationships/tags" Target="../tags/tag197.xml"/><Relationship Id="rId10" Type="http://schemas.openxmlformats.org/officeDocument/2006/relationships/image" Target="../media/image49.png"/><Relationship Id="rId1" Type="http://schemas.openxmlformats.org/officeDocument/2006/relationships/tags" Target="../tags/tag189.xml"/></Relationships>
</file>

<file path=ppt/slides/_rels/slide2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202.xml"/><Relationship Id="rId4" Type="http://schemas.openxmlformats.org/officeDocument/2006/relationships/image" Target="../media/image50.png"/><Relationship Id="rId3" Type="http://schemas.openxmlformats.org/officeDocument/2006/relationships/tags" Target="../tags/tag201.xml"/><Relationship Id="rId2" Type="http://schemas.openxmlformats.org/officeDocument/2006/relationships/tags" Target="../tags/tag200.xml"/><Relationship Id="rId1" Type="http://schemas.openxmlformats.org/officeDocument/2006/relationships/tags" Target="../tags/tag199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74.xml"/><Relationship Id="rId7" Type="http://schemas.openxmlformats.org/officeDocument/2006/relationships/image" Target="../media/image9.jpeg"/><Relationship Id="rId6" Type="http://schemas.openxmlformats.org/officeDocument/2006/relationships/tags" Target="../tags/tag73.xml"/><Relationship Id="rId5" Type="http://schemas.openxmlformats.org/officeDocument/2006/relationships/tags" Target="../tags/tag72.xml"/><Relationship Id="rId4" Type="http://schemas.openxmlformats.org/officeDocument/2006/relationships/tags" Target="../tags/tag71.xml"/><Relationship Id="rId3" Type="http://schemas.microsoft.com/office/2007/relationships/hdphoto" Target="../media/image8.wdp"/><Relationship Id="rId2" Type="http://schemas.openxmlformats.org/officeDocument/2006/relationships/image" Target="../media/image7.png"/><Relationship Id="rId1" Type="http://schemas.openxmlformats.org/officeDocument/2006/relationships/tags" Target="../tags/tag70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9.xml"/><Relationship Id="rId6" Type="http://schemas.openxmlformats.org/officeDocument/2006/relationships/tags" Target="../tags/tag208.xml"/><Relationship Id="rId5" Type="http://schemas.openxmlformats.org/officeDocument/2006/relationships/tags" Target="../tags/tag207.xml"/><Relationship Id="rId4" Type="http://schemas.openxmlformats.org/officeDocument/2006/relationships/tags" Target="../tags/tag206.xml"/><Relationship Id="rId3" Type="http://schemas.openxmlformats.org/officeDocument/2006/relationships/tags" Target="../tags/tag205.xml"/><Relationship Id="rId2" Type="http://schemas.openxmlformats.org/officeDocument/2006/relationships/tags" Target="../tags/tag204.xml"/><Relationship Id="rId1" Type="http://schemas.openxmlformats.org/officeDocument/2006/relationships/tags" Target="../tags/tag20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16.xml"/><Relationship Id="rId6" Type="http://schemas.openxmlformats.org/officeDocument/2006/relationships/tags" Target="../tags/tag215.xml"/><Relationship Id="rId5" Type="http://schemas.openxmlformats.org/officeDocument/2006/relationships/tags" Target="../tags/tag214.xml"/><Relationship Id="rId4" Type="http://schemas.openxmlformats.org/officeDocument/2006/relationships/tags" Target="../tags/tag213.xml"/><Relationship Id="rId3" Type="http://schemas.openxmlformats.org/officeDocument/2006/relationships/tags" Target="../tags/tag212.xml"/><Relationship Id="rId2" Type="http://schemas.openxmlformats.org/officeDocument/2006/relationships/tags" Target="../tags/tag211.xml"/><Relationship Id="rId1" Type="http://schemas.openxmlformats.org/officeDocument/2006/relationships/tags" Target="../tags/tag210.xml"/></Relationships>
</file>

<file path=ppt/slides/_rels/slide3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220.xml"/><Relationship Id="rId4" Type="http://schemas.openxmlformats.org/officeDocument/2006/relationships/image" Target="../media/image51.png"/><Relationship Id="rId3" Type="http://schemas.openxmlformats.org/officeDocument/2006/relationships/tags" Target="../tags/tag219.xml"/><Relationship Id="rId2" Type="http://schemas.openxmlformats.org/officeDocument/2006/relationships/tags" Target="../tags/tag218.xml"/><Relationship Id="rId1" Type="http://schemas.openxmlformats.org/officeDocument/2006/relationships/tags" Target="../tags/tag217.xml"/></Relationships>
</file>

<file path=ppt/slides/_rels/slide3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225.xml"/><Relationship Id="rId5" Type="http://schemas.openxmlformats.org/officeDocument/2006/relationships/tags" Target="../tags/tag224.xml"/><Relationship Id="rId4" Type="http://schemas.openxmlformats.org/officeDocument/2006/relationships/image" Target="../media/image52.png"/><Relationship Id="rId3" Type="http://schemas.openxmlformats.org/officeDocument/2006/relationships/tags" Target="../tags/tag223.xml"/><Relationship Id="rId2" Type="http://schemas.openxmlformats.org/officeDocument/2006/relationships/tags" Target="../tags/tag222.xml"/><Relationship Id="rId1" Type="http://schemas.openxmlformats.org/officeDocument/2006/relationships/tags" Target="../tags/tag221.xml"/></Relationships>
</file>

<file path=ppt/slides/_rels/slide3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230.xml"/><Relationship Id="rId5" Type="http://schemas.openxmlformats.org/officeDocument/2006/relationships/tags" Target="../tags/tag229.xml"/><Relationship Id="rId4" Type="http://schemas.openxmlformats.org/officeDocument/2006/relationships/image" Target="../media/image52.png"/><Relationship Id="rId3" Type="http://schemas.openxmlformats.org/officeDocument/2006/relationships/tags" Target="../tags/tag228.xml"/><Relationship Id="rId2" Type="http://schemas.openxmlformats.org/officeDocument/2006/relationships/tags" Target="../tags/tag227.xml"/><Relationship Id="rId1" Type="http://schemas.openxmlformats.org/officeDocument/2006/relationships/tags" Target="../tags/tag226.xml"/></Relationships>
</file>

<file path=ppt/slides/_rels/slide3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234.xml"/><Relationship Id="rId5" Type="http://schemas.openxmlformats.org/officeDocument/2006/relationships/tags" Target="../tags/tag233.xml"/><Relationship Id="rId4" Type="http://schemas.openxmlformats.org/officeDocument/2006/relationships/image" Target="../media/image54.png"/><Relationship Id="rId3" Type="http://schemas.openxmlformats.org/officeDocument/2006/relationships/image" Target="../media/image53.png"/><Relationship Id="rId2" Type="http://schemas.openxmlformats.org/officeDocument/2006/relationships/tags" Target="../tags/tag232.xml"/><Relationship Id="rId1" Type="http://schemas.openxmlformats.org/officeDocument/2006/relationships/tags" Target="../tags/tag231.xml"/></Relationships>
</file>

<file path=ppt/slides/_rels/slide3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239.xml"/><Relationship Id="rId5" Type="http://schemas.openxmlformats.org/officeDocument/2006/relationships/tags" Target="../tags/tag238.xml"/><Relationship Id="rId4" Type="http://schemas.openxmlformats.org/officeDocument/2006/relationships/image" Target="../media/image55.png"/><Relationship Id="rId3" Type="http://schemas.openxmlformats.org/officeDocument/2006/relationships/tags" Target="../tags/tag237.xml"/><Relationship Id="rId2" Type="http://schemas.openxmlformats.org/officeDocument/2006/relationships/tags" Target="../tags/tag236.xml"/><Relationship Id="rId1" Type="http://schemas.openxmlformats.org/officeDocument/2006/relationships/tags" Target="../tags/tag235.xml"/></Relationships>
</file>

<file path=ppt/slides/_rels/slide3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243.xml"/><Relationship Id="rId3" Type="http://schemas.openxmlformats.org/officeDocument/2006/relationships/tags" Target="../tags/tag242.xml"/><Relationship Id="rId2" Type="http://schemas.openxmlformats.org/officeDocument/2006/relationships/tags" Target="../tags/tag241.xml"/><Relationship Id="rId1" Type="http://schemas.openxmlformats.org/officeDocument/2006/relationships/tags" Target="../tags/tag240.xml"/></Relationships>
</file>

<file path=ppt/slides/_rels/slide3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247.xml"/><Relationship Id="rId3" Type="http://schemas.openxmlformats.org/officeDocument/2006/relationships/tags" Target="../tags/tag246.xml"/><Relationship Id="rId2" Type="http://schemas.openxmlformats.org/officeDocument/2006/relationships/tags" Target="../tags/tag245.xml"/><Relationship Id="rId1" Type="http://schemas.openxmlformats.org/officeDocument/2006/relationships/tags" Target="../tags/tag244.xml"/></Relationships>
</file>

<file path=ppt/slides/_rels/slide3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250.xml"/><Relationship Id="rId2" Type="http://schemas.openxmlformats.org/officeDocument/2006/relationships/tags" Target="../tags/tag249.xml"/><Relationship Id="rId1" Type="http://schemas.openxmlformats.org/officeDocument/2006/relationships/tags" Target="../tags/tag248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78.xml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tags" Target="../tags/tag75.xml"/></Relationships>
</file>

<file path=ppt/slides/_rels/slide4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253.xml"/><Relationship Id="rId3" Type="http://schemas.openxmlformats.org/officeDocument/2006/relationships/tags" Target="../tags/tag252.xml"/><Relationship Id="rId2" Type="http://schemas.openxmlformats.org/officeDocument/2006/relationships/image" Target="../media/image56.png"/><Relationship Id="rId1" Type="http://schemas.openxmlformats.org/officeDocument/2006/relationships/tags" Target="../tags/tag251.xml"/></Relationships>
</file>

<file path=ppt/slides/_rels/slide4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257.xml"/><Relationship Id="rId4" Type="http://schemas.openxmlformats.org/officeDocument/2006/relationships/image" Target="../media/image57.jpeg"/><Relationship Id="rId3" Type="http://schemas.openxmlformats.org/officeDocument/2006/relationships/tags" Target="../tags/tag256.xml"/><Relationship Id="rId2" Type="http://schemas.openxmlformats.org/officeDocument/2006/relationships/tags" Target="../tags/tag255.xml"/><Relationship Id="rId1" Type="http://schemas.openxmlformats.org/officeDocument/2006/relationships/tags" Target="../tags/tag254.xml"/></Relationships>
</file>

<file path=ppt/slides/_rels/slide4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260.xml"/><Relationship Id="rId2" Type="http://schemas.openxmlformats.org/officeDocument/2006/relationships/tags" Target="../tags/tag259.xml"/><Relationship Id="rId1" Type="http://schemas.openxmlformats.org/officeDocument/2006/relationships/tags" Target="../tags/tag258.xml"/></Relationships>
</file>

<file path=ppt/slides/_rels/slide4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263.xml"/><Relationship Id="rId2" Type="http://schemas.openxmlformats.org/officeDocument/2006/relationships/tags" Target="../tags/tag262.xml"/><Relationship Id="rId1" Type="http://schemas.openxmlformats.org/officeDocument/2006/relationships/tags" Target="../tags/tag261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70.xml"/><Relationship Id="rId6" Type="http://schemas.openxmlformats.org/officeDocument/2006/relationships/tags" Target="../tags/tag269.xml"/><Relationship Id="rId5" Type="http://schemas.openxmlformats.org/officeDocument/2006/relationships/tags" Target="../tags/tag268.xml"/><Relationship Id="rId4" Type="http://schemas.openxmlformats.org/officeDocument/2006/relationships/tags" Target="../tags/tag267.xml"/><Relationship Id="rId3" Type="http://schemas.openxmlformats.org/officeDocument/2006/relationships/tags" Target="../tags/tag266.xml"/><Relationship Id="rId2" Type="http://schemas.openxmlformats.org/officeDocument/2006/relationships/tags" Target="../tags/tag265.xml"/><Relationship Id="rId1" Type="http://schemas.openxmlformats.org/officeDocument/2006/relationships/tags" Target="../tags/tag264.xml"/></Relationships>
</file>

<file path=ppt/slides/_rels/slide4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274.xml"/><Relationship Id="rId4" Type="http://schemas.openxmlformats.org/officeDocument/2006/relationships/tags" Target="../tags/tag273.xml"/><Relationship Id="rId3" Type="http://schemas.openxmlformats.org/officeDocument/2006/relationships/tags" Target="../tags/tag272.xml"/><Relationship Id="rId2" Type="http://schemas.openxmlformats.org/officeDocument/2006/relationships/tags" Target="../tags/tag271.xml"/><Relationship Id="rId1" Type="http://schemas.openxmlformats.org/officeDocument/2006/relationships/image" Target="../media/image58.png"/></Relationships>
</file>

<file path=ppt/slides/_rels/slide4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280.xml"/><Relationship Id="rId5" Type="http://schemas.openxmlformats.org/officeDocument/2006/relationships/tags" Target="../tags/tag279.xml"/><Relationship Id="rId4" Type="http://schemas.openxmlformats.org/officeDocument/2006/relationships/tags" Target="../tags/tag278.xml"/><Relationship Id="rId3" Type="http://schemas.openxmlformats.org/officeDocument/2006/relationships/tags" Target="../tags/tag277.xml"/><Relationship Id="rId2" Type="http://schemas.openxmlformats.org/officeDocument/2006/relationships/tags" Target="../tags/tag276.xml"/><Relationship Id="rId1" Type="http://schemas.openxmlformats.org/officeDocument/2006/relationships/tags" Target="../tags/tag275.xml"/></Relationships>
</file>

<file path=ppt/slides/_rels/slide4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285.xml"/><Relationship Id="rId4" Type="http://schemas.openxmlformats.org/officeDocument/2006/relationships/tags" Target="../tags/tag284.xml"/><Relationship Id="rId3" Type="http://schemas.openxmlformats.org/officeDocument/2006/relationships/tags" Target="../tags/tag283.xml"/><Relationship Id="rId2" Type="http://schemas.openxmlformats.org/officeDocument/2006/relationships/tags" Target="../tags/tag282.xml"/><Relationship Id="rId1" Type="http://schemas.openxmlformats.org/officeDocument/2006/relationships/tags" Target="../tags/tag281.xml"/></Relationships>
</file>

<file path=ppt/slides/_rels/slide4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289.xml"/><Relationship Id="rId3" Type="http://schemas.openxmlformats.org/officeDocument/2006/relationships/tags" Target="../tags/tag288.xml"/><Relationship Id="rId2" Type="http://schemas.openxmlformats.org/officeDocument/2006/relationships/tags" Target="../tags/tag287.xml"/><Relationship Id="rId1" Type="http://schemas.openxmlformats.org/officeDocument/2006/relationships/tags" Target="../tags/tag286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86.xml"/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tags" Target="../tags/tag83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91.xml"/><Relationship Id="rId7" Type="http://schemas.openxmlformats.org/officeDocument/2006/relationships/image" Target="../media/image12.png"/><Relationship Id="rId6" Type="http://schemas.openxmlformats.org/officeDocument/2006/relationships/tags" Target="../tags/tag90.xml"/><Relationship Id="rId5" Type="http://schemas.microsoft.com/office/2007/relationships/hdphoto" Target="../media/image11.wdp"/><Relationship Id="rId4" Type="http://schemas.openxmlformats.org/officeDocument/2006/relationships/image" Target="../media/image10.png"/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tags" Target="../tags/tag87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96.xml"/><Relationship Id="rId4" Type="http://schemas.openxmlformats.org/officeDocument/2006/relationships/tags" Target="../tags/tag95.xml"/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" Type="http://schemas.openxmlformats.org/officeDocument/2006/relationships/tags" Target="../tags/tag92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100.xml"/><Relationship Id="rId7" Type="http://schemas.openxmlformats.org/officeDocument/2006/relationships/image" Target="../media/image16.png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tags" Target="../tags/tag9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>
            <a:alphaModFix amt="27000"/>
            <a:lum bright="17999" contrast="12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57785" y="0"/>
            <a:ext cx="12249785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22000"/>
                </a:schemeClr>
              </a:gs>
              <a:gs pos="31000">
                <a:srgbClr val="C3D4D8">
                  <a:alpha val="70000"/>
                </a:srgbClr>
              </a:gs>
              <a:gs pos="100000">
                <a:srgbClr val="90B0B3">
                  <a:alpha val="100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202" name="矩形 4"/>
          <p:cNvSpPr/>
          <p:nvPr>
            <p:custDataLst>
              <p:tags r:id="rId2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5" name="Freeform 8111"/>
          <p:cNvSpPr/>
          <p:nvPr/>
        </p:nvSpPr>
        <p:spPr bwMode="auto">
          <a:xfrm>
            <a:off x="6207760" y="879475"/>
            <a:ext cx="4058920" cy="1089660"/>
          </a:xfrm>
          <a:custGeom>
            <a:avLst/>
            <a:gdLst>
              <a:gd name="T0" fmla="*/ 1897 w 3772"/>
              <a:gd name="T1" fmla="*/ 1339 h 1451"/>
              <a:gd name="T2" fmla="*/ 2254 w 3772"/>
              <a:gd name="T3" fmla="*/ 1348 h 1451"/>
              <a:gd name="T4" fmla="*/ 2377 w 3772"/>
              <a:gd name="T5" fmla="*/ 1303 h 1451"/>
              <a:gd name="T6" fmla="*/ 2305 w 3772"/>
              <a:gd name="T7" fmla="*/ 1260 h 1451"/>
              <a:gd name="T8" fmla="*/ 2670 w 3772"/>
              <a:gd name="T9" fmla="*/ 1272 h 1451"/>
              <a:gd name="T10" fmla="*/ 3306 w 3772"/>
              <a:gd name="T11" fmla="*/ 1283 h 1451"/>
              <a:gd name="T12" fmla="*/ 3051 w 3772"/>
              <a:gd name="T13" fmla="*/ 1313 h 1451"/>
              <a:gd name="T14" fmla="*/ 3237 w 3772"/>
              <a:gd name="T15" fmla="*/ 1351 h 1451"/>
              <a:gd name="T16" fmla="*/ 3352 w 3772"/>
              <a:gd name="T17" fmla="*/ 1271 h 1451"/>
              <a:gd name="T18" fmla="*/ 3255 w 3772"/>
              <a:gd name="T19" fmla="*/ 1223 h 1451"/>
              <a:gd name="T20" fmla="*/ 3472 w 3772"/>
              <a:gd name="T21" fmla="*/ 1221 h 1451"/>
              <a:gd name="T22" fmla="*/ 3400 w 3772"/>
              <a:gd name="T23" fmla="*/ 1186 h 1451"/>
              <a:gd name="T24" fmla="*/ 3366 w 3772"/>
              <a:gd name="T25" fmla="*/ 1165 h 1451"/>
              <a:gd name="T26" fmla="*/ 3270 w 3772"/>
              <a:gd name="T27" fmla="*/ 1116 h 1451"/>
              <a:gd name="T28" fmla="*/ 3314 w 3772"/>
              <a:gd name="T29" fmla="*/ 1057 h 1451"/>
              <a:gd name="T30" fmla="*/ 3200 w 3772"/>
              <a:gd name="T31" fmla="*/ 1018 h 1451"/>
              <a:gd name="T32" fmla="*/ 3143 w 3772"/>
              <a:gd name="T33" fmla="*/ 1007 h 1451"/>
              <a:gd name="T34" fmla="*/ 3183 w 3772"/>
              <a:gd name="T35" fmla="*/ 985 h 1451"/>
              <a:gd name="T36" fmla="*/ 3091 w 3772"/>
              <a:gd name="T37" fmla="*/ 928 h 1451"/>
              <a:gd name="T38" fmla="*/ 3174 w 3772"/>
              <a:gd name="T39" fmla="*/ 880 h 1451"/>
              <a:gd name="T40" fmla="*/ 2959 w 3772"/>
              <a:gd name="T41" fmla="*/ 813 h 1451"/>
              <a:gd name="T42" fmla="*/ 3087 w 3772"/>
              <a:gd name="T43" fmla="*/ 762 h 1451"/>
              <a:gd name="T44" fmla="*/ 3186 w 3772"/>
              <a:gd name="T45" fmla="*/ 705 h 1451"/>
              <a:gd name="T46" fmla="*/ 3377 w 3772"/>
              <a:gd name="T47" fmla="*/ 672 h 1451"/>
              <a:gd name="T48" fmla="*/ 3091 w 3772"/>
              <a:gd name="T49" fmla="*/ 609 h 1451"/>
              <a:gd name="T50" fmla="*/ 3203 w 3772"/>
              <a:gd name="T51" fmla="*/ 565 h 1451"/>
              <a:gd name="T52" fmla="*/ 3114 w 3772"/>
              <a:gd name="T53" fmla="*/ 513 h 1451"/>
              <a:gd name="T54" fmla="*/ 3036 w 3772"/>
              <a:gd name="T55" fmla="*/ 398 h 1451"/>
              <a:gd name="T56" fmla="*/ 3303 w 3772"/>
              <a:gd name="T57" fmla="*/ 335 h 1451"/>
              <a:gd name="T58" fmla="*/ 2326 w 3772"/>
              <a:gd name="T59" fmla="*/ 246 h 1451"/>
              <a:gd name="T60" fmla="*/ 1636 w 3772"/>
              <a:gd name="T61" fmla="*/ 239 h 1451"/>
              <a:gd name="T62" fmla="*/ 1683 w 3772"/>
              <a:gd name="T63" fmla="*/ 184 h 1451"/>
              <a:gd name="T64" fmla="*/ 1444 w 3772"/>
              <a:gd name="T65" fmla="*/ 171 h 1451"/>
              <a:gd name="T66" fmla="*/ 1598 w 3772"/>
              <a:gd name="T67" fmla="*/ 150 h 1451"/>
              <a:gd name="T68" fmla="*/ 1532 w 3772"/>
              <a:gd name="T69" fmla="*/ 115 h 1451"/>
              <a:gd name="T70" fmla="*/ 1431 w 3772"/>
              <a:gd name="T71" fmla="*/ 129 h 1451"/>
              <a:gd name="T72" fmla="*/ 1433 w 3772"/>
              <a:gd name="T73" fmla="*/ 92 h 1451"/>
              <a:gd name="T74" fmla="*/ 1129 w 3772"/>
              <a:gd name="T75" fmla="*/ 114 h 1451"/>
              <a:gd name="T76" fmla="*/ 1313 w 3772"/>
              <a:gd name="T77" fmla="*/ 75 h 1451"/>
              <a:gd name="T78" fmla="*/ 1510 w 3772"/>
              <a:gd name="T79" fmla="*/ 1 h 1451"/>
              <a:gd name="T80" fmla="*/ 1184 w 3772"/>
              <a:gd name="T81" fmla="*/ 93 h 1451"/>
              <a:gd name="T82" fmla="*/ 842 w 3772"/>
              <a:gd name="T83" fmla="*/ 83 h 1451"/>
              <a:gd name="T84" fmla="*/ 788 w 3772"/>
              <a:gd name="T85" fmla="*/ 127 h 1451"/>
              <a:gd name="T86" fmla="*/ 791 w 3772"/>
              <a:gd name="T87" fmla="*/ 173 h 1451"/>
              <a:gd name="T88" fmla="*/ 625 w 3772"/>
              <a:gd name="T89" fmla="*/ 228 h 1451"/>
              <a:gd name="T90" fmla="*/ 490 w 3772"/>
              <a:gd name="T91" fmla="*/ 241 h 1451"/>
              <a:gd name="T92" fmla="*/ 298 w 3772"/>
              <a:gd name="T93" fmla="*/ 324 h 1451"/>
              <a:gd name="T94" fmla="*/ 293 w 3772"/>
              <a:gd name="T95" fmla="*/ 380 h 1451"/>
              <a:gd name="T96" fmla="*/ 192 w 3772"/>
              <a:gd name="T97" fmla="*/ 461 h 1451"/>
              <a:gd name="T98" fmla="*/ 222 w 3772"/>
              <a:gd name="T99" fmla="*/ 509 h 1451"/>
              <a:gd name="T100" fmla="*/ 139 w 3772"/>
              <a:gd name="T101" fmla="*/ 815 h 1451"/>
              <a:gd name="T102" fmla="*/ 141 w 3772"/>
              <a:gd name="T103" fmla="*/ 919 h 1451"/>
              <a:gd name="T104" fmla="*/ 204 w 3772"/>
              <a:gd name="T105" fmla="*/ 1052 h 1451"/>
              <a:gd name="T106" fmla="*/ 308 w 3772"/>
              <a:gd name="T107" fmla="*/ 1133 h 1451"/>
              <a:gd name="T108" fmla="*/ 389 w 3772"/>
              <a:gd name="T109" fmla="*/ 1160 h 1451"/>
              <a:gd name="T110" fmla="*/ 386 w 3772"/>
              <a:gd name="T111" fmla="*/ 1238 h 1451"/>
              <a:gd name="T112" fmla="*/ 918 w 3772"/>
              <a:gd name="T113" fmla="*/ 1373 h 1451"/>
              <a:gd name="T114" fmla="*/ 956 w 3772"/>
              <a:gd name="T115" fmla="*/ 1335 h 1451"/>
              <a:gd name="T116" fmla="*/ 1199 w 3772"/>
              <a:gd name="T117" fmla="*/ 1351 h 1451"/>
              <a:gd name="T118" fmla="*/ 1354 w 3772"/>
              <a:gd name="T119" fmla="*/ 1333 h 1451"/>
              <a:gd name="T120" fmla="*/ 1290 w 3772"/>
              <a:gd name="T121" fmla="*/ 1354 h 1451"/>
              <a:gd name="T122" fmla="*/ 1533 w 3772"/>
              <a:gd name="T123" fmla="*/ 1379 h 1451"/>
              <a:gd name="T124" fmla="*/ 1661 w 3772"/>
              <a:gd name="T125" fmla="*/ 1383 h 1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772" h="1451">
                <a:moveTo>
                  <a:pt x="1883" y="1394"/>
                </a:moveTo>
                <a:cubicBezTo>
                  <a:pt x="1910" y="1393"/>
                  <a:pt x="1928" y="1390"/>
                  <a:pt x="1922" y="1389"/>
                </a:cubicBezTo>
                <a:cubicBezTo>
                  <a:pt x="1913" y="1387"/>
                  <a:pt x="1913" y="1387"/>
                  <a:pt x="1921" y="1386"/>
                </a:cubicBezTo>
                <a:cubicBezTo>
                  <a:pt x="1927" y="1386"/>
                  <a:pt x="1928" y="1385"/>
                  <a:pt x="1925" y="1382"/>
                </a:cubicBezTo>
                <a:cubicBezTo>
                  <a:pt x="1922" y="1380"/>
                  <a:pt x="1927" y="1379"/>
                  <a:pt x="1944" y="1378"/>
                </a:cubicBezTo>
                <a:cubicBezTo>
                  <a:pt x="2003" y="1376"/>
                  <a:pt x="2075" y="1370"/>
                  <a:pt x="2068" y="1368"/>
                </a:cubicBezTo>
                <a:cubicBezTo>
                  <a:pt x="2063" y="1367"/>
                  <a:pt x="2045" y="1368"/>
                  <a:pt x="2028" y="1369"/>
                </a:cubicBezTo>
                <a:cubicBezTo>
                  <a:pt x="1992" y="1373"/>
                  <a:pt x="1932" y="1370"/>
                  <a:pt x="1930" y="1365"/>
                </a:cubicBezTo>
                <a:cubicBezTo>
                  <a:pt x="1929" y="1363"/>
                  <a:pt x="1916" y="1362"/>
                  <a:pt x="1897" y="1363"/>
                </a:cubicBezTo>
                <a:cubicBezTo>
                  <a:pt x="1870" y="1364"/>
                  <a:pt x="1867" y="1363"/>
                  <a:pt x="1880" y="1361"/>
                </a:cubicBezTo>
                <a:cubicBezTo>
                  <a:pt x="1900" y="1356"/>
                  <a:pt x="1943" y="1354"/>
                  <a:pt x="1960" y="1356"/>
                </a:cubicBezTo>
                <a:cubicBezTo>
                  <a:pt x="1998" y="1362"/>
                  <a:pt x="2015" y="1364"/>
                  <a:pt x="2019" y="1363"/>
                </a:cubicBezTo>
                <a:cubicBezTo>
                  <a:pt x="2022" y="1362"/>
                  <a:pt x="2014" y="1360"/>
                  <a:pt x="2002" y="1359"/>
                </a:cubicBezTo>
                <a:cubicBezTo>
                  <a:pt x="1989" y="1357"/>
                  <a:pt x="1969" y="1354"/>
                  <a:pt x="1957" y="1352"/>
                </a:cubicBezTo>
                <a:cubicBezTo>
                  <a:pt x="1945" y="1349"/>
                  <a:pt x="1928" y="1348"/>
                  <a:pt x="1920" y="1347"/>
                </a:cubicBezTo>
                <a:cubicBezTo>
                  <a:pt x="1907" y="1347"/>
                  <a:pt x="1889" y="1340"/>
                  <a:pt x="1897" y="1339"/>
                </a:cubicBezTo>
                <a:cubicBezTo>
                  <a:pt x="1914" y="1336"/>
                  <a:pt x="1964" y="1337"/>
                  <a:pt x="1970" y="1340"/>
                </a:cubicBezTo>
                <a:cubicBezTo>
                  <a:pt x="1975" y="1342"/>
                  <a:pt x="1987" y="1346"/>
                  <a:pt x="1997" y="1347"/>
                </a:cubicBezTo>
                <a:cubicBezTo>
                  <a:pt x="2007" y="1349"/>
                  <a:pt x="2020" y="1352"/>
                  <a:pt x="2027" y="1353"/>
                </a:cubicBezTo>
                <a:cubicBezTo>
                  <a:pt x="2041" y="1356"/>
                  <a:pt x="2130" y="1364"/>
                  <a:pt x="2162" y="1365"/>
                </a:cubicBezTo>
                <a:cubicBezTo>
                  <a:pt x="2189" y="1366"/>
                  <a:pt x="2198" y="1365"/>
                  <a:pt x="2200" y="1363"/>
                </a:cubicBezTo>
                <a:cubicBezTo>
                  <a:pt x="2201" y="1362"/>
                  <a:pt x="2198" y="1361"/>
                  <a:pt x="2193" y="1362"/>
                </a:cubicBezTo>
                <a:cubicBezTo>
                  <a:pt x="2180" y="1363"/>
                  <a:pt x="2167" y="1360"/>
                  <a:pt x="2160" y="1355"/>
                </a:cubicBezTo>
                <a:cubicBezTo>
                  <a:pt x="2155" y="1351"/>
                  <a:pt x="2153" y="1351"/>
                  <a:pt x="2153" y="1354"/>
                </a:cubicBezTo>
                <a:cubicBezTo>
                  <a:pt x="2153" y="1357"/>
                  <a:pt x="2149" y="1357"/>
                  <a:pt x="2139" y="1356"/>
                </a:cubicBezTo>
                <a:cubicBezTo>
                  <a:pt x="2131" y="1355"/>
                  <a:pt x="2123" y="1354"/>
                  <a:pt x="2120" y="1354"/>
                </a:cubicBezTo>
                <a:cubicBezTo>
                  <a:pt x="2117" y="1355"/>
                  <a:pt x="2116" y="1353"/>
                  <a:pt x="2117" y="1350"/>
                </a:cubicBezTo>
                <a:cubicBezTo>
                  <a:pt x="2117" y="1346"/>
                  <a:pt x="2124" y="1345"/>
                  <a:pt x="2150" y="1345"/>
                </a:cubicBezTo>
                <a:cubicBezTo>
                  <a:pt x="2167" y="1345"/>
                  <a:pt x="2186" y="1346"/>
                  <a:pt x="2191" y="1346"/>
                </a:cubicBezTo>
                <a:cubicBezTo>
                  <a:pt x="2198" y="1347"/>
                  <a:pt x="2200" y="1347"/>
                  <a:pt x="2197" y="1344"/>
                </a:cubicBezTo>
                <a:cubicBezTo>
                  <a:pt x="2191" y="1340"/>
                  <a:pt x="2207" y="1339"/>
                  <a:pt x="2218" y="1343"/>
                </a:cubicBezTo>
                <a:cubicBezTo>
                  <a:pt x="2222" y="1345"/>
                  <a:pt x="2238" y="1347"/>
                  <a:pt x="2254" y="1348"/>
                </a:cubicBezTo>
                <a:cubicBezTo>
                  <a:pt x="2270" y="1349"/>
                  <a:pt x="2318" y="1352"/>
                  <a:pt x="2361" y="1354"/>
                </a:cubicBezTo>
                <a:cubicBezTo>
                  <a:pt x="2464" y="1360"/>
                  <a:pt x="2510" y="1362"/>
                  <a:pt x="2532" y="1361"/>
                </a:cubicBezTo>
                <a:cubicBezTo>
                  <a:pt x="2561" y="1359"/>
                  <a:pt x="2539" y="1355"/>
                  <a:pt x="2495" y="1354"/>
                </a:cubicBezTo>
                <a:cubicBezTo>
                  <a:pt x="2474" y="1354"/>
                  <a:pt x="2458" y="1353"/>
                  <a:pt x="2458" y="1352"/>
                </a:cubicBezTo>
                <a:cubicBezTo>
                  <a:pt x="2459" y="1351"/>
                  <a:pt x="2477" y="1349"/>
                  <a:pt x="2497" y="1348"/>
                </a:cubicBezTo>
                <a:cubicBezTo>
                  <a:pt x="2529" y="1347"/>
                  <a:pt x="2533" y="1346"/>
                  <a:pt x="2525" y="1343"/>
                </a:cubicBezTo>
                <a:cubicBezTo>
                  <a:pt x="2510" y="1338"/>
                  <a:pt x="2507" y="1335"/>
                  <a:pt x="2511" y="1331"/>
                </a:cubicBezTo>
                <a:cubicBezTo>
                  <a:pt x="2514" y="1329"/>
                  <a:pt x="2511" y="1328"/>
                  <a:pt x="2504" y="1328"/>
                </a:cubicBezTo>
                <a:cubicBezTo>
                  <a:pt x="2498" y="1328"/>
                  <a:pt x="2488" y="1327"/>
                  <a:pt x="2482" y="1326"/>
                </a:cubicBezTo>
                <a:cubicBezTo>
                  <a:pt x="2476" y="1324"/>
                  <a:pt x="2453" y="1322"/>
                  <a:pt x="2431" y="1321"/>
                </a:cubicBezTo>
                <a:cubicBezTo>
                  <a:pt x="2409" y="1321"/>
                  <a:pt x="2389" y="1319"/>
                  <a:pt x="2387" y="1318"/>
                </a:cubicBezTo>
                <a:cubicBezTo>
                  <a:pt x="2385" y="1317"/>
                  <a:pt x="2377" y="1317"/>
                  <a:pt x="2371" y="1318"/>
                </a:cubicBezTo>
                <a:cubicBezTo>
                  <a:pt x="2364" y="1318"/>
                  <a:pt x="2359" y="1318"/>
                  <a:pt x="2360" y="1316"/>
                </a:cubicBezTo>
                <a:cubicBezTo>
                  <a:pt x="2363" y="1312"/>
                  <a:pt x="2435" y="1305"/>
                  <a:pt x="2447" y="1307"/>
                </a:cubicBezTo>
                <a:cubicBezTo>
                  <a:pt x="2453" y="1309"/>
                  <a:pt x="2460" y="1308"/>
                  <a:pt x="2464" y="1306"/>
                </a:cubicBezTo>
                <a:cubicBezTo>
                  <a:pt x="2473" y="1302"/>
                  <a:pt x="2427" y="1300"/>
                  <a:pt x="2377" y="1303"/>
                </a:cubicBezTo>
                <a:cubicBezTo>
                  <a:pt x="2317" y="1307"/>
                  <a:pt x="2225" y="1308"/>
                  <a:pt x="2226" y="1304"/>
                </a:cubicBezTo>
                <a:cubicBezTo>
                  <a:pt x="2227" y="1303"/>
                  <a:pt x="2237" y="1301"/>
                  <a:pt x="2247" y="1300"/>
                </a:cubicBezTo>
                <a:cubicBezTo>
                  <a:pt x="2261" y="1299"/>
                  <a:pt x="2266" y="1298"/>
                  <a:pt x="2262" y="1296"/>
                </a:cubicBezTo>
                <a:cubicBezTo>
                  <a:pt x="2260" y="1294"/>
                  <a:pt x="2254" y="1293"/>
                  <a:pt x="2250" y="1294"/>
                </a:cubicBezTo>
                <a:cubicBezTo>
                  <a:pt x="2212" y="1296"/>
                  <a:pt x="2183" y="1296"/>
                  <a:pt x="2183" y="1294"/>
                </a:cubicBezTo>
                <a:cubicBezTo>
                  <a:pt x="2183" y="1292"/>
                  <a:pt x="2170" y="1290"/>
                  <a:pt x="2155" y="1290"/>
                </a:cubicBezTo>
                <a:cubicBezTo>
                  <a:pt x="2139" y="1289"/>
                  <a:pt x="2120" y="1289"/>
                  <a:pt x="2112" y="1288"/>
                </a:cubicBezTo>
                <a:cubicBezTo>
                  <a:pt x="2103" y="1288"/>
                  <a:pt x="2073" y="1287"/>
                  <a:pt x="2045" y="1287"/>
                </a:cubicBezTo>
                <a:cubicBezTo>
                  <a:pt x="2016" y="1286"/>
                  <a:pt x="1978" y="1285"/>
                  <a:pt x="1960" y="1284"/>
                </a:cubicBezTo>
                <a:cubicBezTo>
                  <a:pt x="1941" y="1284"/>
                  <a:pt x="1909" y="1283"/>
                  <a:pt x="1888" y="1283"/>
                </a:cubicBezTo>
                <a:cubicBezTo>
                  <a:pt x="1867" y="1283"/>
                  <a:pt x="1848" y="1281"/>
                  <a:pt x="1846" y="1279"/>
                </a:cubicBezTo>
                <a:cubicBezTo>
                  <a:pt x="1843" y="1277"/>
                  <a:pt x="1852" y="1276"/>
                  <a:pt x="1872" y="1277"/>
                </a:cubicBezTo>
                <a:cubicBezTo>
                  <a:pt x="1888" y="1277"/>
                  <a:pt x="1941" y="1276"/>
                  <a:pt x="1988" y="1275"/>
                </a:cubicBezTo>
                <a:cubicBezTo>
                  <a:pt x="2059" y="1273"/>
                  <a:pt x="2076" y="1272"/>
                  <a:pt x="2084" y="1267"/>
                </a:cubicBezTo>
                <a:cubicBezTo>
                  <a:pt x="2093" y="1262"/>
                  <a:pt x="2181" y="1256"/>
                  <a:pt x="2227" y="1258"/>
                </a:cubicBezTo>
                <a:cubicBezTo>
                  <a:pt x="2239" y="1258"/>
                  <a:pt x="2274" y="1259"/>
                  <a:pt x="2305" y="1260"/>
                </a:cubicBezTo>
                <a:cubicBezTo>
                  <a:pt x="2348" y="1261"/>
                  <a:pt x="2362" y="1262"/>
                  <a:pt x="2366" y="1266"/>
                </a:cubicBezTo>
                <a:cubicBezTo>
                  <a:pt x="2370" y="1269"/>
                  <a:pt x="2372" y="1270"/>
                  <a:pt x="2373" y="1267"/>
                </a:cubicBezTo>
                <a:cubicBezTo>
                  <a:pt x="2375" y="1263"/>
                  <a:pt x="2393" y="1258"/>
                  <a:pt x="2391" y="1262"/>
                </a:cubicBezTo>
                <a:cubicBezTo>
                  <a:pt x="2390" y="1264"/>
                  <a:pt x="2396" y="1265"/>
                  <a:pt x="2403" y="1265"/>
                </a:cubicBezTo>
                <a:cubicBezTo>
                  <a:pt x="2411" y="1264"/>
                  <a:pt x="2417" y="1262"/>
                  <a:pt x="2418" y="1260"/>
                </a:cubicBezTo>
                <a:cubicBezTo>
                  <a:pt x="2418" y="1256"/>
                  <a:pt x="2420" y="1256"/>
                  <a:pt x="2425" y="1259"/>
                </a:cubicBezTo>
                <a:cubicBezTo>
                  <a:pt x="2432" y="1263"/>
                  <a:pt x="2432" y="1263"/>
                  <a:pt x="2432" y="1263"/>
                </a:cubicBezTo>
                <a:cubicBezTo>
                  <a:pt x="2425" y="1263"/>
                  <a:pt x="2425" y="1263"/>
                  <a:pt x="2425" y="1263"/>
                </a:cubicBezTo>
                <a:cubicBezTo>
                  <a:pt x="2422" y="1264"/>
                  <a:pt x="2416" y="1266"/>
                  <a:pt x="2413" y="1267"/>
                </a:cubicBezTo>
                <a:cubicBezTo>
                  <a:pt x="2410" y="1270"/>
                  <a:pt x="2419" y="1270"/>
                  <a:pt x="2439" y="1269"/>
                </a:cubicBezTo>
                <a:cubicBezTo>
                  <a:pt x="2457" y="1269"/>
                  <a:pt x="2469" y="1267"/>
                  <a:pt x="2468" y="1265"/>
                </a:cubicBezTo>
                <a:cubicBezTo>
                  <a:pt x="2466" y="1261"/>
                  <a:pt x="2495" y="1262"/>
                  <a:pt x="2503" y="1266"/>
                </a:cubicBezTo>
                <a:cubicBezTo>
                  <a:pt x="2507" y="1268"/>
                  <a:pt x="2531" y="1269"/>
                  <a:pt x="2558" y="1269"/>
                </a:cubicBezTo>
                <a:cubicBezTo>
                  <a:pt x="2629" y="1268"/>
                  <a:pt x="2672" y="1270"/>
                  <a:pt x="2660" y="1272"/>
                </a:cubicBezTo>
                <a:cubicBezTo>
                  <a:pt x="2649" y="1273"/>
                  <a:pt x="2649" y="1273"/>
                  <a:pt x="2658" y="1274"/>
                </a:cubicBezTo>
                <a:cubicBezTo>
                  <a:pt x="2663" y="1275"/>
                  <a:pt x="2669" y="1274"/>
                  <a:pt x="2670" y="1272"/>
                </a:cubicBezTo>
                <a:cubicBezTo>
                  <a:pt x="2672" y="1270"/>
                  <a:pt x="2688" y="1269"/>
                  <a:pt x="2706" y="1269"/>
                </a:cubicBezTo>
                <a:cubicBezTo>
                  <a:pt x="2739" y="1269"/>
                  <a:pt x="2739" y="1269"/>
                  <a:pt x="2739" y="1269"/>
                </a:cubicBezTo>
                <a:cubicBezTo>
                  <a:pt x="2717" y="1272"/>
                  <a:pt x="2717" y="1272"/>
                  <a:pt x="2717" y="1272"/>
                </a:cubicBezTo>
                <a:cubicBezTo>
                  <a:pt x="2703" y="1274"/>
                  <a:pt x="2712" y="1275"/>
                  <a:pt x="2746" y="1273"/>
                </a:cubicBezTo>
                <a:cubicBezTo>
                  <a:pt x="2777" y="1272"/>
                  <a:pt x="2793" y="1270"/>
                  <a:pt x="2788" y="1268"/>
                </a:cubicBezTo>
                <a:cubicBezTo>
                  <a:pt x="2782" y="1267"/>
                  <a:pt x="2785" y="1266"/>
                  <a:pt x="2796" y="1267"/>
                </a:cubicBezTo>
                <a:cubicBezTo>
                  <a:pt x="2806" y="1267"/>
                  <a:pt x="2835" y="1267"/>
                  <a:pt x="2862" y="1267"/>
                </a:cubicBezTo>
                <a:cubicBezTo>
                  <a:pt x="2956" y="1265"/>
                  <a:pt x="2974" y="1265"/>
                  <a:pt x="2992" y="1267"/>
                </a:cubicBezTo>
                <a:cubicBezTo>
                  <a:pt x="3002" y="1269"/>
                  <a:pt x="3013" y="1270"/>
                  <a:pt x="3016" y="1270"/>
                </a:cubicBezTo>
                <a:cubicBezTo>
                  <a:pt x="3019" y="1269"/>
                  <a:pt x="3029" y="1271"/>
                  <a:pt x="3038" y="1272"/>
                </a:cubicBezTo>
                <a:cubicBezTo>
                  <a:pt x="3047" y="1274"/>
                  <a:pt x="3064" y="1276"/>
                  <a:pt x="3075" y="1276"/>
                </a:cubicBezTo>
                <a:cubicBezTo>
                  <a:pt x="3086" y="1277"/>
                  <a:pt x="3096" y="1278"/>
                  <a:pt x="3097" y="1279"/>
                </a:cubicBezTo>
                <a:cubicBezTo>
                  <a:pt x="3101" y="1281"/>
                  <a:pt x="3170" y="1286"/>
                  <a:pt x="3208" y="1286"/>
                </a:cubicBezTo>
                <a:cubicBezTo>
                  <a:pt x="3228" y="1286"/>
                  <a:pt x="3245" y="1288"/>
                  <a:pt x="3247" y="1289"/>
                </a:cubicBezTo>
                <a:cubicBezTo>
                  <a:pt x="3252" y="1293"/>
                  <a:pt x="3300" y="1293"/>
                  <a:pt x="3299" y="1289"/>
                </a:cubicBezTo>
                <a:cubicBezTo>
                  <a:pt x="3299" y="1286"/>
                  <a:pt x="3302" y="1284"/>
                  <a:pt x="3306" y="1283"/>
                </a:cubicBezTo>
                <a:cubicBezTo>
                  <a:pt x="3314" y="1282"/>
                  <a:pt x="3314" y="1282"/>
                  <a:pt x="3314" y="1282"/>
                </a:cubicBezTo>
                <a:cubicBezTo>
                  <a:pt x="3306" y="1294"/>
                  <a:pt x="3306" y="1294"/>
                  <a:pt x="3306" y="1294"/>
                </a:cubicBezTo>
                <a:cubicBezTo>
                  <a:pt x="3291" y="1315"/>
                  <a:pt x="3286" y="1317"/>
                  <a:pt x="3254" y="1318"/>
                </a:cubicBezTo>
                <a:cubicBezTo>
                  <a:pt x="3220" y="1318"/>
                  <a:pt x="3145" y="1315"/>
                  <a:pt x="3142" y="1313"/>
                </a:cubicBezTo>
                <a:cubicBezTo>
                  <a:pt x="3141" y="1312"/>
                  <a:pt x="3131" y="1312"/>
                  <a:pt x="3120" y="1311"/>
                </a:cubicBezTo>
                <a:cubicBezTo>
                  <a:pt x="3109" y="1311"/>
                  <a:pt x="3092" y="1311"/>
                  <a:pt x="3083" y="1310"/>
                </a:cubicBezTo>
                <a:cubicBezTo>
                  <a:pt x="3074" y="1309"/>
                  <a:pt x="3061" y="1308"/>
                  <a:pt x="3055" y="1308"/>
                </a:cubicBezTo>
                <a:cubicBezTo>
                  <a:pt x="3048" y="1307"/>
                  <a:pt x="3035" y="1306"/>
                  <a:pt x="3026" y="1306"/>
                </a:cubicBezTo>
                <a:cubicBezTo>
                  <a:pt x="2979" y="1303"/>
                  <a:pt x="2909" y="1302"/>
                  <a:pt x="2897" y="1305"/>
                </a:cubicBezTo>
                <a:cubicBezTo>
                  <a:pt x="2890" y="1306"/>
                  <a:pt x="2881" y="1306"/>
                  <a:pt x="2878" y="1305"/>
                </a:cubicBezTo>
                <a:cubicBezTo>
                  <a:pt x="2874" y="1303"/>
                  <a:pt x="2857" y="1303"/>
                  <a:pt x="2840" y="1305"/>
                </a:cubicBezTo>
                <a:cubicBezTo>
                  <a:pt x="2823" y="1307"/>
                  <a:pt x="2805" y="1307"/>
                  <a:pt x="2798" y="1306"/>
                </a:cubicBezTo>
                <a:cubicBezTo>
                  <a:pt x="2792" y="1305"/>
                  <a:pt x="2765" y="1304"/>
                  <a:pt x="2737" y="1304"/>
                </a:cubicBezTo>
                <a:cubicBezTo>
                  <a:pt x="2704" y="1305"/>
                  <a:pt x="2694" y="1306"/>
                  <a:pt x="2708" y="1307"/>
                </a:cubicBezTo>
                <a:cubicBezTo>
                  <a:pt x="2754" y="1310"/>
                  <a:pt x="2831" y="1311"/>
                  <a:pt x="2889" y="1309"/>
                </a:cubicBezTo>
                <a:cubicBezTo>
                  <a:pt x="2945" y="1308"/>
                  <a:pt x="2983" y="1309"/>
                  <a:pt x="3051" y="1313"/>
                </a:cubicBezTo>
                <a:cubicBezTo>
                  <a:pt x="3066" y="1314"/>
                  <a:pt x="3082" y="1315"/>
                  <a:pt x="3087" y="1315"/>
                </a:cubicBezTo>
                <a:cubicBezTo>
                  <a:pt x="3092" y="1314"/>
                  <a:pt x="3097" y="1316"/>
                  <a:pt x="3098" y="1318"/>
                </a:cubicBezTo>
                <a:cubicBezTo>
                  <a:pt x="3099" y="1321"/>
                  <a:pt x="3094" y="1321"/>
                  <a:pt x="3080" y="1321"/>
                </a:cubicBezTo>
                <a:cubicBezTo>
                  <a:pt x="3068" y="1320"/>
                  <a:pt x="3044" y="1320"/>
                  <a:pt x="3025" y="1320"/>
                </a:cubicBezTo>
                <a:cubicBezTo>
                  <a:pt x="2985" y="1320"/>
                  <a:pt x="3003" y="1324"/>
                  <a:pt x="3051" y="1325"/>
                </a:cubicBezTo>
                <a:cubicBezTo>
                  <a:pt x="3079" y="1326"/>
                  <a:pt x="3085" y="1329"/>
                  <a:pt x="3070" y="1334"/>
                </a:cubicBezTo>
                <a:cubicBezTo>
                  <a:pt x="3066" y="1335"/>
                  <a:pt x="3070" y="1335"/>
                  <a:pt x="3078" y="1334"/>
                </a:cubicBezTo>
                <a:cubicBezTo>
                  <a:pt x="3086" y="1332"/>
                  <a:pt x="3099" y="1330"/>
                  <a:pt x="3106" y="1329"/>
                </a:cubicBezTo>
                <a:cubicBezTo>
                  <a:pt x="3120" y="1327"/>
                  <a:pt x="3126" y="1323"/>
                  <a:pt x="3115" y="1323"/>
                </a:cubicBezTo>
                <a:cubicBezTo>
                  <a:pt x="3110" y="1324"/>
                  <a:pt x="3109" y="1323"/>
                  <a:pt x="3113" y="1320"/>
                </a:cubicBezTo>
                <a:cubicBezTo>
                  <a:pt x="3118" y="1316"/>
                  <a:pt x="3150" y="1317"/>
                  <a:pt x="3216" y="1322"/>
                </a:cubicBezTo>
                <a:cubicBezTo>
                  <a:pt x="3240" y="1324"/>
                  <a:pt x="3244" y="1325"/>
                  <a:pt x="3245" y="1331"/>
                </a:cubicBezTo>
                <a:cubicBezTo>
                  <a:pt x="3245" y="1340"/>
                  <a:pt x="3235" y="1346"/>
                  <a:pt x="3224" y="1344"/>
                </a:cubicBezTo>
                <a:cubicBezTo>
                  <a:pt x="3219" y="1343"/>
                  <a:pt x="3215" y="1344"/>
                  <a:pt x="3215" y="1346"/>
                </a:cubicBezTo>
                <a:cubicBezTo>
                  <a:pt x="3215" y="1348"/>
                  <a:pt x="3219" y="1349"/>
                  <a:pt x="3224" y="1349"/>
                </a:cubicBezTo>
                <a:cubicBezTo>
                  <a:pt x="3229" y="1349"/>
                  <a:pt x="3235" y="1350"/>
                  <a:pt x="3237" y="1351"/>
                </a:cubicBezTo>
                <a:cubicBezTo>
                  <a:pt x="3242" y="1355"/>
                  <a:pt x="3263" y="1348"/>
                  <a:pt x="3280" y="1337"/>
                </a:cubicBezTo>
                <a:cubicBezTo>
                  <a:pt x="3293" y="1327"/>
                  <a:pt x="3295" y="1327"/>
                  <a:pt x="3321" y="1328"/>
                </a:cubicBezTo>
                <a:cubicBezTo>
                  <a:pt x="3335" y="1329"/>
                  <a:pt x="3352" y="1330"/>
                  <a:pt x="3357" y="1329"/>
                </a:cubicBezTo>
                <a:cubicBezTo>
                  <a:pt x="3365" y="1329"/>
                  <a:pt x="3367" y="1331"/>
                  <a:pt x="3367" y="1334"/>
                </a:cubicBezTo>
                <a:cubicBezTo>
                  <a:pt x="3366" y="1336"/>
                  <a:pt x="3366" y="1338"/>
                  <a:pt x="3368" y="1338"/>
                </a:cubicBezTo>
                <a:cubicBezTo>
                  <a:pt x="3383" y="1339"/>
                  <a:pt x="3445" y="1335"/>
                  <a:pt x="3451" y="1333"/>
                </a:cubicBezTo>
                <a:cubicBezTo>
                  <a:pt x="3457" y="1331"/>
                  <a:pt x="3449" y="1331"/>
                  <a:pt x="3429" y="1331"/>
                </a:cubicBezTo>
                <a:cubicBezTo>
                  <a:pt x="3411" y="1332"/>
                  <a:pt x="3402" y="1331"/>
                  <a:pt x="3407" y="1329"/>
                </a:cubicBezTo>
                <a:cubicBezTo>
                  <a:pt x="3414" y="1327"/>
                  <a:pt x="3413" y="1326"/>
                  <a:pt x="3398" y="1325"/>
                </a:cubicBezTo>
                <a:cubicBezTo>
                  <a:pt x="3388" y="1324"/>
                  <a:pt x="3371" y="1324"/>
                  <a:pt x="3359" y="1324"/>
                </a:cubicBezTo>
                <a:cubicBezTo>
                  <a:pt x="3337" y="1325"/>
                  <a:pt x="3332" y="1323"/>
                  <a:pt x="3337" y="1318"/>
                </a:cubicBezTo>
                <a:cubicBezTo>
                  <a:pt x="3340" y="1316"/>
                  <a:pt x="3336" y="1316"/>
                  <a:pt x="3328" y="1318"/>
                </a:cubicBezTo>
                <a:cubicBezTo>
                  <a:pt x="3322" y="1319"/>
                  <a:pt x="3314" y="1319"/>
                  <a:pt x="3311" y="1318"/>
                </a:cubicBezTo>
                <a:cubicBezTo>
                  <a:pt x="3307" y="1315"/>
                  <a:pt x="3308" y="1312"/>
                  <a:pt x="3320" y="1292"/>
                </a:cubicBezTo>
                <a:cubicBezTo>
                  <a:pt x="3333" y="1270"/>
                  <a:pt x="3333" y="1270"/>
                  <a:pt x="3333" y="1270"/>
                </a:cubicBezTo>
                <a:cubicBezTo>
                  <a:pt x="3352" y="1271"/>
                  <a:pt x="3352" y="1271"/>
                  <a:pt x="3352" y="1271"/>
                </a:cubicBezTo>
                <a:cubicBezTo>
                  <a:pt x="3370" y="1272"/>
                  <a:pt x="3371" y="1272"/>
                  <a:pt x="3361" y="1268"/>
                </a:cubicBezTo>
                <a:cubicBezTo>
                  <a:pt x="3350" y="1265"/>
                  <a:pt x="3350" y="1265"/>
                  <a:pt x="3350" y="1265"/>
                </a:cubicBezTo>
                <a:cubicBezTo>
                  <a:pt x="3361" y="1259"/>
                  <a:pt x="3361" y="1259"/>
                  <a:pt x="3361" y="1259"/>
                </a:cubicBezTo>
                <a:cubicBezTo>
                  <a:pt x="3373" y="1254"/>
                  <a:pt x="3375" y="1250"/>
                  <a:pt x="3367" y="1247"/>
                </a:cubicBezTo>
                <a:cubicBezTo>
                  <a:pt x="3359" y="1245"/>
                  <a:pt x="3451" y="1247"/>
                  <a:pt x="3464" y="1249"/>
                </a:cubicBezTo>
                <a:cubicBezTo>
                  <a:pt x="3470" y="1250"/>
                  <a:pt x="3473" y="1249"/>
                  <a:pt x="3473" y="1247"/>
                </a:cubicBezTo>
                <a:cubicBezTo>
                  <a:pt x="3473" y="1245"/>
                  <a:pt x="3468" y="1243"/>
                  <a:pt x="3463" y="1243"/>
                </a:cubicBezTo>
                <a:cubicBezTo>
                  <a:pt x="3457" y="1243"/>
                  <a:pt x="3451" y="1243"/>
                  <a:pt x="3448" y="1242"/>
                </a:cubicBezTo>
                <a:cubicBezTo>
                  <a:pt x="3446" y="1242"/>
                  <a:pt x="3429" y="1242"/>
                  <a:pt x="3411" y="1241"/>
                </a:cubicBezTo>
                <a:cubicBezTo>
                  <a:pt x="3384" y="1240"/>
                  <a:pt x="3377" y="1239"/>
                  <a:pt x="3377" y="1235"/>
                </a:cubicBezTo>
                <a:cubicBezTo>
                  <a:pt x="3377" y="1232"/>
                  <a:pt x="3375" y="1231"/>
                  <a:pt x="3370" y="1233"/>
                </a:cubicBezTo>
                <a:cubicBezTo>
                  <a:pt x="3364" y="1236"/>
                  <a:pt x="3364" y="1236"/>
                  <a:pt x="3348" y="1234"/>
                </a:cubicBezTo>
                <a:cubicBezTo>
                  <a:pt x="3333" y="1232"/>
                  <a:pt x="3300" y="1232"/>
                  <a:pt x="3276" y="1233"/>
                </a:cubicBezTo>
                <a:cubicBezTo>
                  <a:pt x="3263" y="1233"/>
                  <a:pt x="3256" y="1232"/>
                  <a:pt x="3257" y="1230"/>
                </a:cubicBezTo>
                <a:cubicBezTo>
                  <a:pt x="3258" y="1228"/>
                  <a:pt x="3257" y="1227"/>
                  <a:pt x="3254" y="1227"/>
                </a:cubicBezTo>
                <a:cubicBezTo>
                  <a:pt x="3250" y="1227"/>
                  <a:pt x="3250" y="1226"/>
                  <a:pt x="3255" y="1223"/>
                </a:cubicBezTo>
                <a:cubicBezTo>
                  <a:pt x="3259" y="1221"/>
                  <a:pt x="3275" y="1220"/>
                  <a:pt x="3299" y="1221"/>
                </a:cubicBezTo>
                <a:cubicBezTo>
                  <a:pt x="3351" y="1223"/>
                  <a:pt x="3400" y="1226"/>
                  <a:pt x="3415" y="1227"/>
                </a:cubicBezTo>
                <a:cubicBezTo>
                  <a:pt x="3418" y="1228"/>
                  <a:pt x="3432" y="1229"/>
                  <a:pt x="3445" y="1229"/>
                </a:cubicBezTo>
                <a:cubicBezTo>
                  <a:pt x="3458" y="1230"/>
                  <a:pt x="3469" y="1231"/>
                  <a:pt x="3469" y="1233"/>
                </a:cubicBezTo>
                <a:cubicBezTo>
                  <a:pt x="3470" y="1235"/>
                  <a:pt x="3473" y="1235"/>
                  <a:pt x="3476" y="1233"/>
                </a:cubicBezTo>
                <a:cubicBezTo>
                  <a:pt x="3483" y="1229"/>
                  <a:pt x="3510" y="1229"/>
                  <a:pt x="3567" y="1233"/>
                </a:cubicBezTo>
                <a:cubicBezTo>
                  <a:pt x="3574" y="1234"/>
                  <a:pt x="3594" y="1235"/>
                  <a:pt x="3611" y="1236"/>
                </a:cubicBezTo>
                <a:cubicBezTo>
                  <a:pt x="3627" y="1236"/>
                  <a:pt x="3655" y="1238"/>
                  <a:pt x="3671" y="1239"/>
                </a:cubicBezTo>
                <a:cubicBezTo>
                  <a:pt x="3688" y="1240"/>
                  <a:pt x="3714" y="1241"/>
                  <a:pt x="3730" y="1241"/>
                </a:cubicBezTo>
                <a:cubicBezTo>
                  <a:pt x="3746" y="1241"/>
                  <a:pt x="3762" y="1242"/>
                  <a:pt x="3766" y="1243"/>
                </a:cubicBezTo>
                <a:cubicBezTo>
                  <a:pt x="3772" y="1245"/>
                  <a:pt x="3772" y="1244"/>
                  <a:pt x="3764" y="1239"/>
                </a:cubicBezTo>
                <a:cubicBezTo>
                  <a:pt x="3757" y="1233"/>
                  <a:pt x="3749" y="1233"/>
                  <a:pt x="3708" y="1233"/>
                </a:cubicBezTo>
                <a:cubicBezTo>
                  <a:pt x="3681" y="1233"/>
                  <a:pt x="3657" y="1233"/>
                  <a:pt x="3654" y="1232"/>
                </a:cubicBezTo>
                <a:cubicBezTo>
                  <a:pt x="3651" y="1232"/>
                  <a:pt x="3630" y="1230"/>
                  <a:pt x="3608" y="1229"/>
                </a:cubicBezTo>
                <a:cubicBezTo>
                  <a:pt x="3585" y="1228"/>
                  <a:pt x="3558" y="1226"/>
                  <a:pt x="3547" y="1225"/>
                </a:cubicBezTo>
                <a:cubicBezTo>
                  <a:pt x="3523" y="1222"/>
                  <a:pt x="3484" y="1220"/>
                  <a:pt x="3472" y="1221"/>
                </a:cubicBezTo>
                <a:cubicBezTo>
                  <a:pt x="3462" y="1222"/>
                  <a:pt x="3462" y="1222"/>
                  <a:pt x="3462" y="1222"/>
                </a:cubicBezTo>
                <a:cubicBezTo>
                  <a:pt x="3470" y="1218"/>
                  <a:pt x="3470" y="1218"/>
                  <a:pt x="3470" y="1218"/>
                </a:cubicBezTo>
                <a:cubicBezTo>
                  <a:pt x="3474" y="1215"/>
                  <a:pt x="3477" y="1212"/>
                  <a:pt x="3475" y="1211"/>
                </a:cubicBezTo>
                <a:cubicBezTo>
                  <a:pt x="3470" y="1208"/>
                  <a:pt x="3457" y="1209"/>
                  <a:pt x="3452" y="1213"/>
                </a:cubicBezTo>
                <a:cubicBezTo>
                  <a:pt x="3446" y="1217"/>
                  <a:pt x="3409" y="1220"/>
                  <a:pt x="3394" y="1218"/>
                </a:cubicBezTo>
                <a:cubicBezTo>
                  <a:pt x="3387" y="1216"/>
                  <a:pt x="3385" y="1214"/>
                  <a:pt x="3386" y="1211"/>
                </a:cubicBezTo>
                <a:cubicBezTo>
                  <a:pt x="3387" y="1204"/>
                  <a:pt x="3380" y="1202"/>
                  <a:pt x="3367" y="1207"/>
                </a:cubicBezTo>
                <a:cubicBezTo>
                  <a:pt x="3360" y="1210"/>
                  <a:pt x="3348" y="1212"/>
                  <a:pt x="3340" y="1212"/>
                </a:cubicBezTo>
                <a:cubicBezTo>
                  <a:pt x="3332" y="1212"/>
                  <a:pt x="3318" y="1212"/>
                  <a:pt x="3311" y="1213"/>
                </a:cubicBezTo>
                <a:cubicBezTo>
                  <a:pt x="3303" y="1213"/>
                  <a:pt x="3296" y="1212"/>
                  <a:pt x="3296" y="1210"/>
                </a:cubicBezTo>
                <a:cubicBezTo>
                  <a:pt x="3296" y="1209"/>
                  <a:pt x="3298" y="1207"/>
                  <a:pt x="3300" y="1207"/>
                </a:cubicBezTo>
                <a:cubicBezTo>
                  <a:pt x="3302" y="1207"/>
                  <a:pt x="3304" y="1205"/>
                  <a:pt x="3305" y="1203"/>
                </a:cubicBezTo>
                <a:cubicBezTo>
                  <a:pt x="3305" y="1200"/>
                  <a:pt x="3313" y="1196"/>
                  <a:pt x="3321" y="1193"/>
                </a:cubicBezTo>
                <a:cubicBezTo>
                  <a:pt x="3329" y="1190"/>
                  <a:pt x="3336" y="1186"/>
                  <a:pt x="3336" y="1184"/>
                </a:cubicBezTo>
                <a:cubicBezTo>
                  <a:pt x="3336" y="1181"/>
                  <a:pt x="3371" y="1181"/>
                  <a:pt x="3391" y="1184"/>
                </a:cubicBezTo>
                <a:cubicBezTo>
                  <a:pt x="3400" y="1186"/>
                  <a:pt x="3400" y="1186"/>
                  <a:pt x="3400" y="1186"/>
                </a:cubicBezTo>
                <a:cubicBezTo>
                  <a:pt x="3391" y="1189"/>
                  <a:pt x="3391" y="1189"/>
                  <a:pt x="3391" y="1189"/>
                </a:cubicBezTo>
                <a:cubicBezTo>
                  <a:pt x="3381" y="1192"/>
                  <a:pt x="3381" y="1192"/>
                  <a:pt x="3381" y="1192"/>
                </a:cubicBezTo>
                <a:cubicBezTo>
                  <a:pt x="3392" y="1192"/>
                  <a:pt x="3392" y="1192"/>
                  <a:pt x="3392" y="1192"/>
                </a:cubicBezTo>
                <a:cubicBezTo>
                  <a:pt x="3399" y="1192"/>
                  <a:pt x="3405" y="1193"/>
                  <a:pt x="3407" y="1195"/>
                </a:cubicBezTo>
                <a:cubicBezTo>
                  <a:pt x="3409" y="1198"/>
                  <a:pt x="3417" y="1198"/>
                  <a:pt x="3438" y="1193"/>
                </a:cubicBezTo>
                <a:cubicBezTo>
                  <a:pt x="3460" y="1188"/>
                  <a:pt x="3473" y="1187"/>
                  <a:pt x="3508" y="1189"/>
                </a:cubicBezTo>
                <a:cubicBezTo>
                  <a:pt x="3551" y="1191"/>
                  <a:pt x="3593" y="1186"/>
                  <a:pt x="3618" y="1177"/>
                </a:cubicBezTo>
                <a:cubicBezTo>
                  <a:pt x="3633" y="1171"/>
                  <a:pt x="3630" y="1166"/>
                  <a:pt x="3612" y="1169"/>
                </a:cubicBezTo>
                <a:cubicBezTo>
                  <a:pt x="3604" y="1170"/>
                  <a:pt x="3579" y="1173"/>
                  <a:pt x="3558" y="1175"/>
                </a:cubicBezTo>
                <a:cubicBezTo>
                  <a:pt x="3526" y="1178"/>
                  <a:pt x="3519" y="1178"/>
                  <a:pt x="3519" y="1174"/>
                </a:cubicBezTo>
                <a:cubicBezTo>
                  <a:pt x="3519" y="1170"/>
                  <a:pt x="3515" y="1170"/>
                  <a:pt x="3506" y="1172"/>
                </a:cubicBezTo>
                <a:cubicBezTo>
                  <a:pt x="3498" y="1173"/>
                  <a:pt x="3494" y="1173"/>
                  <a:pt x="3495" y="1171"/>
                </a:cubicBezTo>
                <a:cubicBezTo>
                  <a:pt x="3496" y="1168"/>
                  <a:pt x="3490" y="1168"/>
                  <a:pt x="3481" y="1169"/>
                </a:cubicBezTo>
                <a:cubicBezTo>
                  <a:pt x="3465" y="1171"/>
                  <a:pt x="3390" y="1176"/>
                  <a:pt x="3351" y="1177"/>
                </a:cubicBezTo>
                <a:cubicBezTo>
                  <a:pt x="3331" y="1178"/>
                  <a:pt x="3330" y="1178"/>
                  <a:pt x="3334" y="1173"/>
                </a:cubicBezTo>
                <a:cubicBezTo>
                  <a:pt x="3338" y="1169"/>
                  <a:pt x="3348" y="1167"/>
                  <a:pt x="3366" y="1165"/>
                </a:cubicBezTo>
                <a:cubicBezTo>
                  <a:pt x="3394" y="1163"/>
                  <a:pt x="3394" y="1163"/>
                  <a:pt x="3394" y="1163"/>
                </a:cubicBezTo>
                <a:cubicBezTo>
                  <a:pt x="3367" y="1163"/>
                  <a:pt x="3367" y="1163"/>
                  <a:pt x="3367" y="1163"/>
                </a:cubicBezTo>
                <a:cubicBezTo>
                  <a:pt x="3344" y="1164"/>
                  <a:pt x="3340" y="1163"/>
                  <a:pt x="3341" y="1158"/>
                </a:cubicBezTo>
                <a:cubicBezTo>
                  <a:pt x="3342" y="1154"/>
                  <a:pt x="3341" y="1153"/>
                  <a:pt x="3338" y="1156"/>
                </a:cubicBezTo>
                <a:cubicBezTo>
                  <a:pt x="3335" y="1157"/>
                  <a:pt x="3328" y="1159"/>
                  <a:pt x="3321" y="1160"/>
                </a:cubicBezTo>
                <a:cubicBezTo>
                  <a:pt x="3309" y="1162"/>
                  <a:pt x="3309" y="1162"/>
                  <a:pt x="3309" y="1162"/>
                </a:cubicBezTo>
                <a:cubicBezTo>
                  <a:pt x="3318" y="1157"/>
                  <a:pt x="3318" y="1157"/>
                  <a:pt x="3318" y="1157"/>
                </a:cubicBezTo>
                <a:cubicBezTo>
                  <a:pt x="3334" y="1149"/>
                  <a:pt x="3343" y="1142"/>
                  <a:pt x="3343" y="1137"/>
                </a:cubicBezTo>
                <a:cubicBezTo>
                  <a:pt x="3343" y="1134"/>
                  <a:pt x="3348" y="1129"/>
                  <a:pt x="3356" y="1126"/>
                </a:cubicBezTo>
                <a:cubicBezTo>
                  <a:pt x="3367" y="1122"/>
                  <a:pt x="3368" y="1120"/>
                  <a:pt x="3364" y="1117"/>
                </a:cubicBezTo>
                <a:cubicBezTo>
                  <a:pt x="3361" y="1115"/>
                  <a:pt x="3357" y="1116"/>
                  <a:pt x="3351" y="1118"/>
                </a:cubicBezTo>
                <a:cubicBezTo>
                  <a:pt x="3338" y="1125"/>
                  <a:pt x="3325" y="1125"/>
                  <a:pt x="3324" y="1118"/>
                </a:cubicBezTo>
                <a:cubicBezTo>
                  <a:pt x="3324" y="1114"/>
                  <a:pt x="3323" y="1113"/>
                  <a:pt x="3319" y="1115"/>
                </a:cubicBezTo>
                <a:cubicBezTo>
                  <a:pt x="3309" y="1121"/>
                  <a:pt x="3273" y="1133"/>
                  <a:pt x="3260" y="1135"/>
                </a:cubicBezTo>
                <a:cubicBezTo>
                  <a:pt x="3248" y="1138"/>
                  <a:pt x="3246" y="1137"/>
                  <a:pt x="3247" y="1133"/>
                </a:cubicBezTo>
                <a:cubicBezTo>
                  <a:pt x="3249" y="1128"/>
                  <a:pt x="3264" y="1116"/>
                  <a:pt x="3270" y="1116"/>
                </a:cubicBezTo>
                <a:cubicBezTo>
                  <a:pt x="3272" y="1116"/>
                  <a:pt x="3275" y="1114"/>
                  <a:pt x="3277" y="1112"/>
                </a:cubicBezTo>
                <a:cubicBezTo>
                  <a:pt x="3278" y="1109"/>
                  <a:pt x="3287" y="1105"/>
                  <a:pt x="3297" y="1102"/>
                </a:cubicBezTo>
                <a:cubicBezTo>
                  <a:pt x="3314" y="1097"/>
                  <a:pt x="3314" y="1097"/>
                  <a:pt x="3314" y="1097"/>
                </a:cubicBezTo>
                <a:cubicBezTo>
                  <a:pt x="3294" y="1097"/>
                  <a:pt x="3294" y="1097"/>
                  <a:pt x="3294" y="1097"/>
                </a:cubicBezTo>
                <a:cubicBezTo>
                  <a:pt x="3284" y="1097"/>
                  <a:pt x="3272" y="1097"/>
                  <a:pt x="3267" y="1097"/>
                </a:cubicBezTo>
                <a:cubicBezTo>
                  <a:pt x="3262" y="1097"/>
                  <a:pt x="3259" y="1096"/>
                  <a:pt x="3259" y="1092"/>
                </a:cubicBezTo>
                <a:cubicBezTo>
                  <a:pt x="3258" y="1089"/>
                  <a:pt x="3263" y="1087"/>
                  <a:pt x="3273" y="1085"/>
                </a:cubicBezTo>
                <a:cubicBezTo>
                  <a:pt x="3288" y="1082"/>
                  <a:pt x="3288" y="1082"/>
                  <a:pt x="3288" y="1082"/>
                </a:cubicBezTo>
                <a:cubicBezTo>
                  <a:pt x="3274" y="1081"/>
                  <a:pt x="3274" y="1081"/>
                  <a:pt x="3274" y="1081"/>
                </a:cubicBezTo>
                <a:cubicBezTo>
                  <a:pt x="3263" y="1081"/>
                  <a:pt x="3261" y="1079"/>
                  <a:pt x="3260" y="1073"/>
                </a:cubicBezTo>
                <a:cubicBezTo>
                  <a:pt x="3258" y="1065"/>
                  <a:pt x="3258" y="1065"/>
                  <a:pt x="3258" y="1065"/>
                </a:cubicBezTo>
                <a:cubicBezTo>
                  <a:pt x="3301" y="1065"/>
                  <a:pt x="3301" y="1065"/>
                  <a:pt x="3301" y="1065"/>
                </a:cubicBezTo>
                <a:cubicBezTo>
                  <a:pt x="3343" y="1064"/>
                  <a:pt x="3363" y="1060"/>
                  <a:pt x="3336" y="1057"/>
                </a:cubicBezTo>
                <a:cubicBezTo>
                  <a:pt x="3329" y="1056"/>
                  <a:pt x="3319" y="1055"/>
                  <a:pt x="3314" y="1054"/>
                </a:cubicBezTo>
                <a:cubicBezTo>
                  <a:pt x="3306" y="1052"/>
                  <a:pt x="3306" y="1052"/>
                  <a:pt x="3306" y="1052"/>
                </a:cubicBezTo>
                <a:cubicBezTo>
                  <a:pt x="3314" y="1057"/>
                  <a:pt x="3314" y="1057"/>
                  <a:pt x="3314" y="1057"/>
                </a:cubicBezTo>
                <a:cubicBezTo>
                  <a:pt x="3323" y="1062"/>
                  <a:pt x="3322" y="1062"/>
                  <a:pt x="3305" y="1061"/>
                </a:cubicBezTo>
                <a:cubicBezTo>
                  <a:pt x="3295" y="1061"/>
                  <a:pt x="3277" y="1059"/>
                  <a:pt x="3264" y="1058"/>
                </a:cubicBezTo>
                <a:cubicBezTo>
                  <a:pt x="3252" y="1057"/>
                  <a:pt x="3240" y="1057"/>
                  <a:pt x="3239" y="1058"/>
                </a:cubicBezTo>
                <a:cubicBezTo>
                  <a:pt x="3237" y="1059"/>
                  <a:pt x="3236" y="1059"/>
                  <a:pt x="3237" y="1057"/>
                </a:cubicBezTo>
                <a:cubicBezTo>
                  <a:pt x="3239" y="1053"/>
                  <a:pt x="3230" y="1053"/>
                  <a:pt x="3199" y="1055"/>
                </a:cubicBezTo>
                <a:cubicBezTo>
                  <a:pt x="3189" y="1055"/>
                  <a:pt x="3170" y="1055"/>
                  <a:pt x="3158" y="1053"/>
                </a:cubicBezTo>
                <a:cubicBezTo>
                  <a:pt x="3146" y="1052"/>
                  <a:pt x="3129" y="1050"/>
                  <a:pt x="3120" y="1050"/>
                </a:cubicBezTo>
                <a:cubicBezTo>
                  <a:pt x="3103" y="1048"/>
                  <a:pt x="3103" y="1048"/>
                  <a:pt x="3103" y="1048"/>
                </a:cubicBezTo>
                <a:cubicBezTo>
                  <a:pt x="3115" y="1043"/>
                  <a:pt x="3115" y="1043"/>
                  <a:pt x="3115" y="1043"/>
                </a:cubicBezTo>
                <a:cubicBezTo>
                  <a:pt x="3122" y="1041"/>
                  <a:pt x="3132" y="1036"/>
                  <a:pt x="3139" y="1032"/>
                </a:cubicBezTo>
                <a:cubicBezTo>
                  <a:pt x="3145" y="1029"/>
                  <a:pt x="3157" y="1026"/>
                  <a:pt x="3166" y="1025"/>
                </a:cubicBezTo>
                <a:cubicBezTo>
                  <a:pt x="3177" y="1024"/>
                  <a:pt x="3179" y="1023"/>
                  <a:pt x="3173" y="1022"/>
                </a:cubicBezTo>
                <a:cubicBezTo>
                  <a:pt x="3165" y="1020"/>
                  <a:pt x="3165" y="1020"/>
                  <a:pt x="3165" y="1020"/>
                </a:cubicBezTo>
                <a:cubicBezTo>
                  <a:pt x="3175" y="1015"/>
                  <a:pt x="3175" y="1015"/>
                  <a:pt x="3175" y="1015"/>
                </a:cubicBezTo>
                <a:cubicBezTo>
                  <a:pt x="3182" y="1011"/>
                  <a:pt x="3186" y="1011"/>
                  <a:pt x="3192" y="1014"/>
                </a:cubicBezTo>
                <a:cubicBezTo>
                  <a:pt x="3200" y="1018"/>
                  <a:pt x="3200" y="1018"/>
                  <a:pt x="3200" y="1018"/>
                </a:cubicBezTo>
                <a:cubicBezTo>
                  <a:pt x="3192" y="1020"/>
                  <a:pt x="3192" y="1020"/>
                  <a:pt x="3192" y="1020"/>
                </a:cubicBezTo>
                <a:cubicBezTo>
                  <a:pt x="3186" y="1022"/>
                  <a:pt x="3189" y="1023"/>
                  <a:pt x="3206" y="1025"/>
                </a:cubicBezTo>
                <a:cubicBezTo>
                  <a:pt x="3218" y="1026"/>
                  <a:pt x="3230" y="1027"/>
                  <a:pt x="3232" y="1026"/>
                </a:cubicBezTo>
                <a:cubicBezTo>
                  <a:pt x="3234" y="1026"/>
                  <a:pt x="3253" y="1027"/>
                  <a:pt x="3273" y="1028"/>
                </a:cubicBezTo>
                <a:cubicBezTo>
                  <a:pt x="3330" y="1032"/>
                  <a:pt x="3357" y="1033"/>
                  <a:pt x="3355" y="1030"/>
                </a:cubicBezTo>
                <a:cubicBezTo>
                  <a:pt x="3353" y="1029"/>
                  <a:pt x="3339" y="1027"/>
                  <a:pt x="3322" y="1025"/>
                </a:cubicBezTo>
                <a:cubicBezTo>
                  <a:pt x="3305" y="1023"/>
                  <a:pt x="3289" y="1020"/>
                  <a:pt x="3287" y="1018"/>
                </a:cubicBezTo>
                <a:cubicBezTo>
                  <a:pt x="3284" y="1016"/>
                  <a:pt x="3273" y="1015"/>
                  <a:pt x="3260" y="1015"/>
                </a:cubicBezTo>
                <a:cubicBezTo>
                  <a:pt x="3247" y="1016"/>
                  <a:pt x="3236" y="1015"/>
                  <a:pt x="3235" y="1014"/>
                </a:cubicBezTo>
                <a:cubicBezTo>
                  <a:pt x="3234" y="1013"/>
                  <a:pt x="3238" y="1009"/>
                  <a:pt x="3244" y="1004"/>
                </a:cubicBezTo>
                <a:cubicBezTo>
                  <a:pt x="3249" y="1000"/>
                  <a:pt x="3256" y="995"/>
                  <a:pt x="3258" y="993"/>
                </a:cubicBezTo>
                <a:cubicBezTo>
                  <a:pt x="3262" y="989"/>
                  <a:pt x="3262" y="988"/>
                  <a:pt x="3239" y="998"/>
                </a:cubicBezTo>
                <a:cubicBezTo>
                  <a:pt x="3233" y="1000"/>
                  <a:pt x="3223" y="1000"/>
                  <a:pt x="3211" y="998"/>
                </a:cubicBezTo>
                <a:cubicBezTo>
                  <a:pt x="3197" y="996"/>
                  <a:pt x="3191" y="996"/>
                  <a:pt x="3189" y="999"/>
                </a:cubicBezTo>
                <a:cubicBezTo>
                  <a:pt x="3187" y="1002"/>
                  <a:pt x="3180" y="1003"/>
                  <a:pt x="3171" y="1002"/>
                </a:cubicBezTo>
                <a:cubicBezTo>
                  <a:pt x="3162" y="1001"/>
                  <a:pt x="3153" y="1003"/>
                  <a:pt x="3143" y="1007"/>
                </a:cubicBezTo>
                <a:cubicBezTo>
                  <a:pt x="3124" y="1016"/>
                  <a:pt x="3110" y="1015"/>
                  <a:pt x="3109" y="1005"/>
                </a:cubicBezTo>
                <a:cubicBezTo>
                  <a:pt x="3109" y="1000"/>
                  <a:pt x="3107" y="998"/>
                  <a:pt x="3101" y="996"/>
                </a:cubicBezTo>
                <a:cubicBezTo>
                  <a:pt x="3097" y="996"/>
                  <a:pt x="3092" y="996"/>
                  <a:pt x="3090" y="997"/>
                </a:cubicBezTo>
                <a:cubicBezTo>
                  <a:pt x="3084" y="1000"/>
                  <a:pt x="3061" y="997"/>
                  <a:pt x="3061" y="993"/>
                </a:cubicBezTo>
                <a:cubicBezTo>
                  <a:pt x="3061" y="991"/>
                  <a:pt x="3064" y="989"/>
                  <a:pt x="3069" y="989"/>
                </a:cubicBezTo>
                <a:cubicBezTo>
                  <a:pt x="3078" y="988"/>
                  <a:pt x="3078" y="988"/>
                  <a:pt x="3078" y="988"/>
                </a:cubicBezTo>
                <a:cubicBezTo>
                  <a:pt x="3069" y="987"/>
                  <a:pt x="3069" y="987"/>
                  <a:pt x="3069" y="987"/>
                </a:cubicBezTo>
                <a:cubicBezTo>
                  <a:pt x="3064" y="986"/>
                  <a:pt x="3058" y="983"/>
                  <a:pt x="3056" y="979"/>
                </a:cubicBezTo>
                <a:cubicBezTo>
                  <a:pt x="3052" y="971"/>
                  <a:pt x="3048" y="971"/>
                  <a:pt x="3036" y="982"/>
                </a:cubicBezTo>
                <a:cubicBezTo>
                  <a:pt x="3026" y="991"/>
                  <a:pt x="3026" y="991"/>
                  <a:pt x="2994" y="989"/>
                </a:cubicBezTo>
                <a:cubicBezTo>
                  <a:pt x="2970" y="987"/>
                  <a:pt x="2962" y="985"/>
                  <a:pt x="2961" y="982"/>
                </a:cubicBezTo>
                <a:cubicBezTo>
                  <a:pt x="2961" y="975"/>
                  <a:pt x="2979" y="966"/>
                  <a:pt x="2989" y="967"/>
                </a:cubicBezTo>
                <a:cubicBezTo>
                  <a:pt x="2994" y="968"/>
                  <a:pt x="3008" y="969"/>
                  <a:pt x="3021" y="969"/>
                </a:cubicBezTo>
                <a:cubicBezTo>
                  <a:pt x="3034" y="970"/>
                  <a:pt x="3061" y="971"/>
                  <a:pt x="3081" y="972"/>
                </a:cubicBezTo>
                <a:cubicBezTo>
                  <a:pt x="3102" y="972"/>
                  <a:pt x="3121" y="973"/>
                  <a:pt x="3124" y="973"/>
                </a:cubicBezTo>
                <a:cubicBezTo>
                  <a:pt x="3143" y="973"/>
                  <a:pt x="3172" y="979"/>
                  <a:pt x="3183" y="985"/>
                </a:cubicBezTo>
                <a:cubicBezTo>
                  <a:pt x="3192" y="990"/>
                  <a:pt x="3200" y="992"/>
                  <a:pt x="3208" y="992"/>
                </a:cubicBezTo>
                <a:cubicBezTo>
                  <a:pt x="3220" y="991"/>
                  <a:pt x="3220" y="991"/>
                  <a:pt x="3211" y="989"/>
                </a:cubicBezTo>
                <a:cubicBezTo>
                  <a:pt x="3202" y="987"/>
                  <a:pt x="3202" y="987"/>
                  <a:pt x="3218" y="982"/>
                </a:cubicBezTo>
                <a:cubicBezTo>
                  <a:pt x="3235" y="976"/>
                  <a:pt x="3267" y="973"/>
                  <a:pt x="3335" y="971"/>
                </a:cubicBezTo>
                <a:cubicBezTo>
                  <a:pt x="3369" y="970"/>
                  <a:pt x="3380" y="969"/>
                  <a:pt x="3386" y="964"/>
                </a:cubicBezTo>
                <a:cubicBezTo>
                  <a:pt x="3393" y="959"/>
                  <a:pt x="3393" y="959"/>
                  <a:pt x="3393" y="959"/>
                </a:cubicBezTo>
                <a:cubicBezTo>
                  <a:pt x="3386" y="958"/>
                  <a:pt x="3386" y="958"/>
                  <a:pt x="3386" y="958"/>
                </a:cubicBezTo>
                <a:cubicBezTo>
                  <a:pt x="3381" y="957"/>
                  <a:pt x="3371" y="956"/>
                  <a:pt x="3363" y="955"/>
                </a:cubicBezTo>
                <a:cubicBezTo>
                  <a:pt x="3338" y="953"/>
                  <a:pt x="3336" y="951"/>
                  <a:pt x="3345" y="945"/>
                </a:cubicBezTo>
                <a:cubicBezTo>
                  <a:pt x="3359" y="935"/>
                  <a:pt x="3355" y="934"/>
                  <a:pt x="3305" y="934"/>
                </a:cubicBezTo>
                <a:cubicBezTo>
                  <a:pt x="3292" y="934"/>
                  <a:pt x="3272" y="934"/>
                  <a:pt x="3262" y="934"/>
                </a:cubicBezTo>
                <a:cubicBezTo>
                  <a:pt x="3246" y="935"/>
                  <a:pt x="3244" y="934"/>
                  <a:pt x="3246" y="930"/>
                </a:cubicBezTo>
                <a:cubicBezTo>
                  <a:pt x="3248" y="926"/>
                  <a:pt x="3247" y="925"/>
                  <a:pt x="3240" y="924"/>
                </a:cubicBezTo>
                <a:cubicBezTo>
                  <a:pt x="3236" y="924"/>
                  <a:pt x="3226" y="925"/>
                  <a:pt x="3219" y="927"/>
                </a:cubicBezTo>
                <a:cubicBezTo>
                  <a:pt x="3212" y="929"/>
                  <a:pt x="3191" y="930"/>
                  <a:pt x="3168" y="929"/>
                </a:cubicBezTo>
                <a:cubicBezTo>
                  <a:pt x="3147" y="928"/>
                  <a:pt x="3112" y="928"/>
                  <a:pt x="3091" y="928"/>
                </a:cubicBezTo>
                <a:cubicBezTo>
                  <a:pt x="3069" y="927"/>
                  <a:pt x="3052" y="926"/>
                  <a:pt x="3052" y="924"/>
                </a:cubicBezTo>
                <a:cubicBezTo>
                  <a:pt x="3052" y="923"/>
                  <a:pt x="3054" y="921"/>
                  <a:pt x="3057" y="921"/>
                </a:cubicBezTo>
                <a:cubicBezTo>
                  <a:pt x="3060" y="921"/>
                  <a:pt x="3062" y="919"/>
                  <a:pt x="3062" y="917"/>
                </a:cubicBezTo>
                <a:cubicBezTo>
                  <a:pt x="3062" y="915"/>
                  <a:pt x="3065" y="910"/>
                  <a:pt x="3068" y="905"/>
                </a:cubicBezTo>
                <a:cubicBezTo>
                  <a:pt x="3075" y="895"/>
                  <a:pt x="3075" y="895"/>
                  <a:pt x="3061" y="897"/>
                </a:cubicBezTo>
                <a:cubicBezTo>
                  <a:pt x="3055" y="897"/>
                  <a:pt x="3050" y="896"/>
                  <a:pt x="3049" y="894"/>
                </a:cubicBezTo>
                <a:cubicBezTo>
                  <a:pt x="3044" y="886"/>
                  <a:pt x="3222" y="890"/>
                  <a:pt x="3245" y="899"/>
                </a:cubicBezTo>
                <a:cubicBezTo>
                  <a:pt x="3251" y="901"/>
                  <a:pt x="3256" y="901"/>
                  <a:pt x="3256" y="900"/>
                </a:cubicBezTo>
                <a:cubicBezTo>
                  <a:pt x="3256" y="898"/>
                  <a:pt x="3258" y="897"/>
                  <a:pt x="3260" y="898"/>
                </a:cubicBezTo>
                <a:cubicBezTo>
                  <a:pt x="3267" y="900"/>
                  <a:pt x="3305" y="901"/>
                  <a:pt x="3301" y="900"/>
                </a:cubicBezTo>
                <a:cubicBezTo>
                  <a:pt x="3299" y="899"/>
                  <a:pt x="3291" y="897"/>
                  <a:pt x="3282" y="895"/>
                </a:cubicBezTo>
                <a:cubicBezTo>
                  <a:pt x="3271" y="893"/>
                  <a:pt x="3267" y="891"/>
                  <a:pt x="3269" y="889"/>
                </a:cubicBezTo>
                <a:cubicBezTo>
                  <a:pt x="3271" y="888"/>
                  <a:pt x="3265" y="887"/>
                  <a:pt x="3256" y="889"/>
                </a:cubicBezTo>
                <a:cubicBezTo>
                  <a:pt x="3245" y="891"/>
                  <a:pt x="3239" y="890"/>
                  <a:pt x="3239" y="888"/>
                </a:cubicBezTo>
                <a:cubicBezTo>
                  <a:pt x="3239" y="886"/>
                  <a:pt x="3230" y="884"/>
                  <a:pt x="3220" y="884"/>
                </a:cubicBezTo>
                <a:cubicBezTo>
                  <a:pt x="3210" y="883"/>
                  <a:pt x="3189" y="881"/>
                  <a:pt x="3174" y="880"/>
                </a:cubicBezTo>
                <a:cubicBezTo>
                  <a:pt x="3159" y="879"/>
                  <a:pt x="3124" y="878"/>
                  <a:pt x="3097" y="878"/>
                </a:cubicBezTo>
                <a:cubicBezTo>
                  <a:pt x="3070" y="878"/>
                  <a:pt x="3045" y="876"/>
                  <a:pt x="3042" y="874"/>
                </a:cubicBezTo>
                <a:cubicBezTo>
                  <a:pt x="3039" y="872"/>
                  <a:pt x="3030" y="872"/>
                  <a:pt x="3021" y="874"/>
                </a:cubicBezTo>
                <a:cubicBezTo>
                  <a:pt x="3011" y="875"/>
                  <a:pt x="3005" y="875"/>
                  <a:pt x="3005" y="873"/>
                </a:cubicBezTo>
                <a:cubicBezTo>
                  <a:pt x="3005" y="869"/>
                  <a:pt x="3018" y="865"/>
                  <a:pt x="3036" y="864"/>
                </a:cubicBezTo>
                <a:cubicBezTo>
                  <a:pt x="3044" y="863"/>
                  <a:pt x="3053" y="862"/>
                  <a:pt x="3056" y="860"/>
                </a:cubicBezTo>
                <a:cubicBezTo>
                  <a:pt x="3063" y="858"/>
                  <a:pt x="3064" y="850"/>
                  <a:pt x="3058" y="848"/>
                </a:cubicBezTo>
                <a:cubicBezTo>
                  <a:pt x="3055" y="846"/>
                  <a:pt x="3056" y="845"/>
                  <a:pt x="3058" y="842"/>
                </a:cubicBezTo>
                <a:cubicBezTo>
                  <a:pt x="3061" y="839"/>
                  <a:pt x="3058" y="838"/>
                  <a:pt x="3043" y="840"/>
                </a:cubicBezTo>
                <a:cubicBezTo>
                  <a:pt x="3033" y="840"/>
                  <a:pt x="3020" y="841"/>
                  <a:pt x="3015" y="841"/>
                </a:cubicBezTo>
                <a:cubicBezTo>
                  <a:pt x="3005" y="841"/>
                  <a:pt x="3005" y="841"/>
                  <a:pt x="3010" y="835"/>
                </a:cubicBezTo>
                <a:cubicBezTo>
                  <a:pt x="3015" y="830"/>
                  <a:pt x="3015" y="830"/>
                  <a:pt x="3003" y="833"/>
                </a:cubicBezTo>
                <a:cubicBezTo>
                  <a:pt x="2986" y="836"/>
                  <a:pt x="2891" y="841"/>
                  <a:pt x="2889" y="839"/>
                </a:cubicBezTo>
                <a:cubicBezTo>
                  <a:pt x="2888" y="837"/>
                  <a:pt x="2892" y="831"/>
                  <a:pt x="2897" y="824"/>
                </a:cubicBezTo>
                <a:cubicBezTo>
                  <a:pt x="2906" y="814"/>
                  <a:pt x="2909" y="812"/>
                  <a:pt x="2916" y="813"/>
                </a:cubicBezTo>
                <a:cubicBezTo>
                  <a:pt x="2921" y="814"/>
                  <a:pt x="2940" y="814"/>
                  <a:pt x="2959" y="813"/>
                </a:cubicBezTo>
                <a:cubicBezTo>
                  <a:pt x="2977" y="812"/>
                  <a:pt x="3010" y="812"/>
                  <a:pt x="3032" y="812"/>
                </a:cubicBezTo>
                <a:cubicBezTo>
                  <a:pt x="3054" y="813"/>
                  <a:pt x="3096" y="814"/>
                  <a:pt x="3124" y="815"/>
                </a:cubicBezTo>
                <a:cubicBezTo>
                  <a:pt x="3191" y="816"/>
                  <a:pt x="3257" y="823"/>
                  <a:pt x="3282" y="832"/>
                </a:cubicBezTo>
                <a:cubicBezTo>
                  <a:pt x="3285" y="833"/>
                  <a:pt x="3288" y="832"/>
                  <a:pt x="3288" y="831"/>
                </a:cubicBezTo>
                <a:cubicBezTo>
                  <a:pt x="3288" y="829"/>
                  <a:pt x="3277" y="825"/>
                  <a:pt x="3265" y="822"/>
                </a:cubicBezTo>
                <a:cubicBezTo>
                  <a:pt x="3242" y="817"/>
                  <a:pt x="3242" y="817"/>
                  <a:pt x="3242" y="817"/>
                </a:cubicBezTo>
                <a:cubicBezTo>
                  <a:pt x="3256" y="812"/>
                  <a:pt x="3256" y="812"/>
                  <a:pt x="3256" y="812"/>
                </a:cubicBezTo>
                <a:cubicBezTo>
                  <a:pt x="3268" y="808"/>
                  <a:pt x="3265" y="808"/>
                  <a:pt x="3227" y="810"/>
                </a:cubicBezTo>
                <a:cubicBezTo>
                  <a:pt x="3196" y="811"/>
                  <a:pt x="3183" y="810"/>
                  <a:pt x="3173" y="806"/>
                </a:cubicBezTo>
                <a:cubicBezTo>
                  <a:pt x="3162" y="802"/>
                  <a:pt x="3147" y="801"/>
                  <a:pt x="3100" y="803"/>
                </a:cubicBezTo>
                <a:cubicBezTo>
                  <a:pt x="3068" y="804"/>
                  <a:pt x="3035" y="804"/>
                  <a:pt x="3026" y="803"/>
                </a:cubicBezTo>
                <a:cubicBezTo>
                  <a:pt x="3018" y="802"/>
                  <a:pt x="3014" y="800"/>
                  <a:pt x="3017" y="800"/>
                </a:cubicBezTo>
                <a:cubicBezTo>
                  <a:pt x="3020" y="799"/>
                  <a:pt x="3024" y="797"/>
                  <a:pt x="3026" y="794"/>
                </a:cubicBezTo>
                <a:cubicBezTo>
                  <a:pt x="3028" y="791"/>
                  <a:pt x="3031" y="788"/>
                  <a:pt x="3033" y="788"/>
                </a:cubicBezTo>
                <a:cubicBezTo>
                  <a:pt x="3035" y="788"/>
                  <a:pt x="3037" y="787"/>
                  <a:pt x="3037" y="785"/>
                </a:cubicBezTo>
                <a:cubicBezTo>
                  <a:pt x="3038" y="781"/>
                  <a:pt x="3072" y="765"/>
                  <a:pt x="3087" y="762"/>
                </a:cubicBezTo>
                <a:cubicBezTo>
                  <a:pt x="3095" y="761"/>
                  <a:pt x="3102" y="758"/>
                  <a:pt x="3102" y="757"/>
                </a:cubicBezTo>
                <a:cubicBezTo>
                  <a:pt x="3103" y="755"/>
                  <a:pt x="3107" y="753"/>
                  <a:pt x="3112" y="753"/>
                </a:cubicBezTo>
                <a:cubicBezTo>
                  <a:pt x="3116" y="753"/>
                  <a:pt x="3120" y="751"/>
                  <a:pt x="3121" y="750"/>
                </a:cubicBezTo>
                <a:cubicBezTo>
                  <a:pt x="3123" y="745"/>
                  <a:pt x="3141" y="741"/>
                  <a:pt x="3149" y="745"/>
                </a:cubicBezTo>
                <a:cubicBezTo>
                  <a:pt x="3158" y="749"/>
                  <a:pt x="3252" y="763"/>
                  <a:pt x="3261" y="762"/>
                </a:cubicBezTo>
                <a:cubicBezTo>
                  <a:pt x="3264" y="762"/>
                  <a:pt x="3259" y="760"/>
                  <a:pt x="3250" y="758"/>
                </a:cubicBezTo>
                <a:cubicBezTo>
                  <a:pt x="3241" y="756"/>
                  <a:pt x="3230" y="753"/>
                  <a:pt x="3225" y="751"/>
                </a:cubicBezTo>
                <a:cubicBezTo>
                  <a:pt x="3217" y="748"/>
                  <a:pt x="3217" y="748"/>
                  <a:pt x="3217" y="748"/>
                </a:cubicBezTo>
                <a:cubicBezTo>
                  <a:pt x="3225" y="747"/>
                  <a:pt x="3225" y="747"/>
                  <a:pt x="3225" y="747"/>
                </a:cubicBezTo>
                <a:cubicBezTo>
                  <a:pt x="3232" y="746"/>
                  <a:pt x="3232" y="746"/>
                  <a:pt x="3227" y="744"/>
                </a:cubicBezTo>
                <a:cubicBezTo>
                  <a:pt x="3224" y="742"/>
                  <a:pt x="3219" y="741"/>
                  <a:pt x="3215" y="741"/>
                </a:cubicBezTo>
                <a:cubicBezTo>
                  <a:pt x="3209" y="741"/>
                  <a:pt x="3209" y="742"/>
                  <a:pt x="3212" y="745"/>
                </a:cubicBezTo>
                <a:cubicBezTo>
                  <a:pt x="3217" y="749"/>
                  <a:pt x="3210" y="748"/>
                  <a:pt x="3183" y="740"/>
                </a:cubicBezTo>
                <a:cubicBezTo>
                  <a:pt x="3165" y="736"/>
                  <a:pt x="3165" y="736"/>
                  <a:pt x="3165" y="736"/>
                </a:cubicBezTo>
                <a:cubicBezTo>
                  <a:pt x="3174" y="725"/>
                  <a:pt x="3174" y="725"/>
                  <a:pt x="3174" y="725"/>
                </a:cubicBezTo>
                <a:cubicBezTo>
                  <a:pt x="3179" y="720"/>
                  <a:pt x="3184" y="711"/>
                  <a:pt x="3186" y="705"/>
                </a:cubicBezTo>
                <a:cubicBezTo>
                  <a:pt x="3187" y="699"/>
                  <a:pt x="3190" y="694"/>
                  <a:pt x="3191" y="694"/>
                </a:cubicBezTo>
                <a:cubicBezTo>
                  <a:pt x="3193" y="694"/>
                  <a:pt x="3193" y="692"/>
                  <a:pt x="3191" y="689"/>
                </a:cubicBezTo>
                <a:cubicBezTo>
                  <a:pt x="3183" y="679"/>
                  <a:pt x="3195" y="679"/>
                  <a:pt x="3217" y="689"/>
                </a:cubicBezTo>
                <a:cubicBezTo>
                  <a:pt x="3223" y="692"/>
                  <a:pt x="3232" y="696"/>
                  <a:pt x="3236" y="697"/>
                </a:cubicBezTo>
                <a:cubicBezTo>
                  <a:pt x="3244" y="698"/>
                  <a:pt x="3242" y="697"/>
                  <a:pt x="3229" y="691"/>
                </a:cubicBezTo>
                <a:cubicBezTo>
                  <a:pt x="3223" y="689"/>
                  <a:pt x="3223" y="688"/>
                  <a:pt x="3226" y="685"/>
                </a:cubicBezTo>
                <a:cubicBezTo>
                  <a:pt x="3229" y="683"/>
                  <a:pt x="3228" y="682"/>
                  <a:pt x="3223" y="682"/>
                </a:cubicBezTo>
                <a:cubicBezTo>
                  <a:pt x="3219" y="682"/>
                  <a:pt x="3211" y="680"/>
                  <a:pt x="3205" y="676"/>
                </a:cubicBezTo>
                <a:cubicBezTo>
                  <a:pt x="3194" y="670"/>
                  <a:pt x="3194" y="670"/>
                  <a:pt x="3194" y="670"/>
                </a:cubicBezTo>
                <a:cubicBezTo>
                  <a:pt x="3202" y="670"/>
                  <a:pt x="3202" y="670"/>
                  <a:pt x="3202" y="670"/>
                </a:cubicBezTo>
                <a:cubicBezTo>
                  <a:pt x="3206" y="669"/>
                  <a:pt x="3214" y="670"/>
                  <a:pt x="3220" y="672"/>
                </a:cubicBezTo>
                <a:cubicBezTo>
                  <a:pt x="3239" y="678"/>
                  <a:pt x="3278" y="685"/>
                  <a:pt x="3278" y="682"/>
                </a:cubicBezTo>
                <a:cubicBezTo>
                  <a:pt x="3278" y="680"/>
                  <a:pt x="3281" y="679"/>
                  <a:pt x="3284" y="679"/>
                </a:cubicBezTo>
                <a:cubicBezTo>
                  <a:pt x="3293" y="678"/>
                  <a:pt x="3293" y="673"/>
                  <a:pt x="3285" y="671"/>
                </a:cubicBezTo>
                <a:cubicBezTo>
                  <a:pt x="3273" y="667"/>
                  <a:pt x="3281" y="666"/>
                  <a:pt x="3302" y="668"/>
                </a:cubicBezTo>
                <a:cubicBezTo>
                  <a:pt x="3313" y="669"/>
                  <a:pt x="3347" y="671"/>
                  <a:pt x="3377" y="672"/>
                </a:cubicBezTo>
                <a:cubicBezTo>
                  <a:pt x="3407" y="674"/>
                  <a:pt x="3435" y="676"/>
                  <a:pt x="3439" y="676"/>
                </a:cubicBezTo>
                <a:cubicBezTo>
                  <a:pt x="3446" y="678"/>
                  <a:pt x="3446" y="678"/>
                  <a:pt x="3438" y="673"/>
                </a:cubicBezTo>
                <a:cubicBezTo>
                  <a:pt x="3427" y="666"/>
                  <a:pt x="3428" y="661"/>
                  <a:pt x="3439" y="663"/>
                </a:cubicBezTo>
                <a:cubicBezTo>
                  <a:pt x="3455" y="666"/>
                  <a:pt x="3445" y="661"/>
                  <a:pt x="3423" y="655"/>
                </a:cubicBezTo>
                <a:cubicBezTo>
                  <a:pt x="3398" y="648"/>
                  <a:pt x="3355" y="643"/>
                  <a:pt x="3353" y="646"/>
                </a:cubicBezTo>
                <a:cubicBezTo>
                  <a:pt x="3352" y="647"/>
                  <a:pt x="3354" y="648"/>
                  <a:pt x="3357" y="647"/>
                </a:cubicBezTo>
                <a:cubicBezTo>
                  <a:pt x="3368" y="647"/>
                  <a:pt x="3367" y="654"/>
                  <a:pt x="3357" y="655"/>
                </a:cubicBezTo>
                <a:cubicBezTo>
                  <a:pt x="3346" y="656"/>
                  <a:pt x="3346" y="656"/>
                  <a:pt x="3346" y="656"/>
                </a:cubicBezTo>
                <a:cubicBezTo>
                  <a:pt x="3357" y="658"/>
                  <a:pt x="3357" y="658"/>
                  <a:pt x="3357" y="658"/>
                </a:cubicBezTo>
                <a:cubicBezTo>
                  <a:pt x="3363" y="658"/>
                  <a:pt x="3345" y="660"/>
                  <a:pt x="3316" y="661"/>
                </a:cubicBezTo>
                <a:cubicBezTo>
                  <a:pt x="3272" y="662"/>
                  <a:pt x="3260" y="661"/>
                  <a:pt x="3235" y="655"/>
                </a:cubicBezTo>
                <a:cubicBezTo>
                  <a:pt x="3219" y="651"/>
                  <a:pt x="3205" y="646"/>
                  <a:pt x="3203" y="643"/>
                </a:cubicBezTo>
                <a:cubicBezTo>
                  <a:pt x="3201" y="641"/>
                  <a:pt x="3191" y="637"/>
                  <a:pt x="3181" y="634"/>
                </a:cubicBezTo>
                <a:cubicBezTo>
                  <a:pt x="3170" y="632"/>
                  <a:pt x="3156" y="628"/>
                  <a:pt x="3150" y="624"/>
                </a:cubicBezTo>
                <a:cubicBezTo>
                  <a:pt x="3132" y="615"/>
                  <a:pt x="3117" y="611"/>
                  <a:pt x="3104" y="613"/>
                </a:cubicBezTo>
                <a:cubicBezTo>
                  <a:pt x="3095" y="615"/>
                  <a:pt x="3092" y="614"/>
                  <a:pt x="3091" y="609"/>
                </a:cubicBezTo>
                <a:cubicBezTo>
                  <a:pt x="3089" y="601"/>
                  <a:pt x="3095" y="601"/>
                  <a:pt x="3118" y="608"/>
                </a:cubicBezTo>
                <a:cubicBezTo>
                  <a:pt x="3128" y="612"/>
                  <a:pt x="3144" y="614"/>
                  <a:pt x="3154" y="614"/>
                </a:cubicBezTo>
                <a:cubicBezTo>
                  <a:pt x="3163" y="614"/>
                  <a:pt x="3173" y="614"/>
                  <a:pt x="3176" y="616"/>
                </a:cubicBezTo>
                <a:cubicBezTo>
                  <a:pt x="3190" y="624"/>
                  <a:pt x="3221" y="637"/>
                  <a:pt x="3229" y="638"/>
                </a:cubicBezTo>
                <a:cubicBezTo>
                  <a:pt x="3240" y="640"/>
                  <a:pt x="3237" y="639"/>
                  <a:pt x="3213" y="627"/>
                </a:cubicBezTo>
                <a:cubicBezTo>
                  <a:pt x="3201" y="622"/>
                  <a:pt x="3198" y="619"/>
                  <a:pt x="3196" y="610"/>
                </a:cubicBezTo>
                <a:cubicBezTo>
                  <a:pt x="3195" y="604"/>
                  <a:pt x="3192" y="595"/>
                  <a:pt x="3190" y="590"/>
                </a:cubicBezTo>
                <a:cubicBezTo>
                  <a:pt x="3185" y="581"/>
                  <a:pt x="3185" y="581"/>
                  <a:pt x="3185" y="581"/>
                </a:cubicBezTo>
                <a:cubicBezTo>
                  <a:pt x="3196" y="580"/>
                  <a:pt x="3196" y="580"/>
                  <a:pt x="3196" y="580"/>
                </a:cubicBezTo>
                <a:cubicBezTo>
                  <a:pt x="3202" y="580"/>
                  <a:pt x="3220" y="584"/>
                  <a:pt x="3236" y="589"/>
                </a:cubicBezTo>
                <a:cubicBezTo>
                  <a:pt x="3266" y="597"/>
                  <a:pt x="3283" y="599"/>
                  <a:pt x="3280" y="594"/>
                </a:cubicBezTo>
                <a:cubicBezTo>
                  <a:pt x="3279" y="592"/>
                  <a:pt x="3274" y="590"/>
                  <a:pt x="3267" y="589"/>
                </a:cubicBezTo>
                <a:cubicBezTo>
                  <a:pt x="3258" y="588"/>
                  <a:pt x="3248" y="583"/>
                  <a:pt x="3240" y="575"/>
                </a:cubicBezTo>
                <a:cubicBezTo>
                  <a:pt x="3239" y="575"/>
                  <a:pt x="3240" y="573"/>
                  <a:pt x="3241" y="572"/>
                </a:cubicBezTo>
                <a:cubicBezTo>
                  <a:pt x="3243" y="570"/>
                  <a:pt x="3238" y="569"/>
                  <a:pt x="3230" y="569"/>
                </a:cubicBezTo>
                <a:cubicBezTo>
                  <a:pt x="3222" y="569"/>
                  <a:pt x="3210" y="567"/>
                  <a:pt x="3203" y="565"/>
                </a:cubicBezTo>
                <a:cubicBezTo>
                  <a:pt x="3191" y="561"/>
                  <a:pt x="3139" y="550"/>
                  <a:pt x="3121" y="548"/>
                </a:cubicBezTo>
                <a:cubicBezTo>
                  <a:pt x="3110" y="547"/>
                  <a:pt x="3104" y="540"/>
                  <a:pt x="3111" y="535"/>
                </a:cubicBezTo>
                <a:cubicBezTo>
                  <a:pt x="3113" y="533"/>
                  <a:pt x="3117" y="533"/>
                  <a:pt x="3120" y="536"/>
                </a:cubicBezTo>
                <a:cubicBezTo>
                  <a:pt x="3127" y="541"/>
                  <a:pt x="3131" y="540"/>
                  <a:pt x="3131" y="534"/>
                </a:cubicBezTo>
                <a:cubicBezTo>
                  <a:pt x="3130" y="531"/>
                  <a:pt x="3128" y="529"/>
                  <a:pt x="3125" y="529"/>
                </a:cubicBezTo>
                <a:cubicBezTo>
                  <a:pt x="3122" y="529"/>
                  <a:pt x="3119" y="527"/>
                  <a:pt x="3119" y="524"/>
                </a:cubicBezTo>
                <a:cubicBezTo>
                  <a:pt x="3119" y="520"/>
                  <a:pt x="3123" y="519"/>
                  <a:pt x="3141" y="520"/>
                </a:cubicBezTo>
                <a:cubicBezTo>
                  <a:pt x="3167" y="520"/>
                  <a:pt x="3223" y="524"/>
                  <a:pt x="3227" y="525"/>
                </a:cubicBezTo>
                <a:cubicBezTo>
                  <a:pt x="3229" y="526"/>
                  <a:pt x="3233" y="524"/>
                  <a:pt x="3237" y="521"/>
                </a:cubicBezTo>
                <a:cubicBezTo>
                  <a:pt x="3242" y="517"/>
                  <a:pt x="3242" y="516"/>
                  <a:pt x="3238" y="516"/>
                </a:cubicBezTo>
                <a:cubicBezTo>
                  <a:pt x="3236" y="516"/>
                  <a:pt x="3234" y="515"/>
                  <a:pt x="3234" y="512"/>
                </a:cubicBezTo>
                <a:cubicBezTo>
                  <a:pt x="3234" y="503"/>
                  <a:pt x="3233" y="499"/>
                  <a:pt x="3227" y="500"/>
                </a:cubicBezTo>
                <a:cubicBezTo>
                  <a:pt x="3221" y="500"/>
                  <a:pt x="3220" y="512"/>
                  <a:pt x="3226" y="515"/>
                </a:cubicBezTo>
                <a:cubicBezTo>
                  <a:pt x="3228" y="516"/>
                  <a:pt x="3217" y="516"/>
                  <a:pt x="3201" y="515"/>
                </a:cubicBezTo>
                <a:cubicBezTo>
                  <a:pt x="3185" y="515"/>
                  <a:pt x="3159" y="515"/>
                  <a:pt x="3143" y="516"/>
                </a:cubicBezTo>
                <a:cubicBezTo>
                  <a:pt x="3120" y="517"/>
                  <a:pt x="3114" y="517"/>
                  <a:pt x="3114" y="513"/>
                </a:cubicBezTo>
                <a:cubicBezTo>
                  <a:pt x="3115" y="510"/>
                  <a:pt x="3113" y="509"/>
                  <a:pt x="3107" y="509"/>
                </a:cubicBezTo>
                <a:cubicBezTo>
                  <a:pt x="3102" y="510"/>
                  <a:pt x="3099" y="508"/>
                  <a:pt x="3099" y="505"/>
                </a:cubicBezTo>
                <a:cubicBezTo>
                  <a:pt x="3099" y="502"/>
                  <a:pt x="3100" y="499"/>
                  <a:pt x="3101" y="499"/>
                </a:cubicBezTo>
                <a:cubicBezTo>
                  <a:pt x="3107" y="499"/>
                  <a:pt x="3104" y="489"/>
                  <a:pt x="3096" y="481"/>
                </a:cubicBezTo>
                <a:cubicBezTo>
                  <a:pt x="3092" y="476"/>
                  <a:pt x="3089" y="472"/>
                  <a:pt x="3089" y="471"/>
                </a:cubicBezTo>
                <a:cubicBezTo>
                  <a:pt x="3090" y="470"/>
                  <a:pt x="3097" y="467"/>
                  <a:pt x="3105" y="463"/>
                </a:cubicBezTo>
                <a:cubicBezTo>
                  <a:pt x="3120" y="457"/>
                  <a:pt x="3120" y="457"/>
                  <a:pt x="3120" y="457"/>
                </a:cubicBezTo>
                <a:cubicBezTo>
                  <a:pt x="3099" y="460"/>
                  <a:pt x="3099" y="460"/>
                  <a:pt x="3099" y="460"/>
                </a:cubicBezTo>
                <a:cubicBezTo>
                  <a:pt x="3087" y="461"/>
                  <a:pt x="3077" y="461"/>
                  <a:pt x="3076" y="459"/>
                </a:cubicBezTo>
                <a:cubicBezTo>
                  <a:pt x="3075" y="457"/>
                  <a:pt x="3077" y="457"/>
                  <a:pt x="3079" y="458"/>
                </a:cubicBezTo>
                <a:cubicBezTo>
                  <a:pt x="3083" y="460"/>
                  <a:pt x="3083" y="459"/>
                  <a:pt x="3078" y="453"/>
                </a:cubicBezTo>
                <a:cubicBezTo>
                  <a:pt x="3071" y="445"/>
                  <a:pt x="3070" y="442"/>
                  <a:pt x="3073" y="432"/>
                </a:cubicBezTo>
                <a:cubicBezTo>
                  <a:pt x="3076" y="426"/>
                  <a:pt x="3069" y="421"/>
                  <a:pt x="3040" y="410"/>
                </a:cubicBezTo>
                <a:cubicBezTo>
                  <a:pt x="3035" y="408"/>
                  <a:pt x="3031" y="405"/>
                  <a:pt x="3031" y="403"/>
                </a:cubicBezTo>
                <a:cubicBezTo>
                  <a:pt x="3031" y="402"/>
                  <a:pt x="3028" y="400"/>
                  <a:pt x="3025" y="399"/>
                </a:cubicBezTo>
                <a:cubicBezTo>
                  <a:pt x="3021" y="398"/>
                  <a:pt x="3026" y="398"/>
                  <a:pt x="3036" y="398"/>
                </a:cubicBezTo>
                <a:cubicBezTo>
                  <a:pt x="3046" y="399"/>
                  <a:pt x="3056" y="401"/>
                  <a:pt x="3059" y="402"/>
                </a:cubicBezTo>
                <a:cubicBezTo>
                  <a:pt x="3069" y="408"/>
                  <a:pt x="3069" y="400"/>
                  <a:pt x="3060" y="384"/>
                </a:cubicBezTo>
                <a:cubicBezTo>
                  <a:pt x="3051" y="368"/>
                  <a:pt x="3051" y="368"/>
                  <a:pt x="3051" y="368"/>
                </a:cubicBezTo>
                <a:cubicBezTo>
                  <a:pt x="3060" y="367"/>
                  <a:pt x="3060" y="367"/>
                  <a:pt x="3060" y="367"/>
                </a:cubicBezTo>
                <a:cubicBezTo>
                  <a:pt x="3069" y="366"/>
                  <a:pt x="3069" y="366"/>
                  <a:pt x="3069" y="366"/>
                </a:cubicBezTo>
                <a:cubicBezTo>
                  <a:pt x="3059" y="363"/>
                  <a:pt x="3059" y="363"/>
                  <a:pt x="3059" y="363"/>
                </a:cubicBezTo>
                <a:cubicBezTo>
                  <a:pt x="3047" y="359"/>
                  <a:pt x="3031" y="348"/>
                  <a:pt x="3023" y="338"/>
                </a:cubicBezTo>
                <a:cubicBezTo>
                  <a:pt x="3018" y="331"/>
                  <a:pt x="3018" y="331"/>
                  <a:pt x="3018" y="331"/>
                </a:cubicBezTo>
                <a:cubicBezTo>
                  <a:pt x="3029" y="333"/>
                  <a:pt x="3029" y="333"/>
                  <a:pt x="3029" y="333"/>
                </a:cubicBezTo>
                <a:cubicBezTo>
                  <a:pt x="3041" y="334"/>
                  <a:pt x="3063" y="335"/>
                  <a:pt x="3149" y="335"/>
                </a:cubicBezTo>
                <a:cubicBezTo>
                  <a:pt x="3183" y="336"/>
                  <a:pt x="3211" y="336"/>
                  <a:pt x="3214" y="337"/>
                </a:cubicBezTo>
                <a:cubicBezTo>
                  <a:pt x="3216" y="338"/>
                  <a:pt x="3230" y="339"/>
                  <a:pt x="3244" y="339"/>
                </a:cubicBezTo>
                <a:cubicBezTo>
                  <a:pt x="3258" y="339"/>
                  <a:pt x="3274" y="341"/>
                  <a:pt x="3280" y="342"/>
                </a:cubicBezTo>
                <a:cubicBezTo>
                  <a:pt x="3287" y="344"/>
                  <a:pt x="3292" y="344"/>
                  <a:pt x="3294" y="342"/>
                </a:cubicBezTo>
                <a:cubicBezTo>
                  <a:pt x="3296" y="340"/>
                  <a:pt x="3301" y="338"/>
                  <a:pt x="3305" y="337"/>
                </a:cubicBezTo>
                <a:cubicBezTo>
                  <a:pt x="3313" y="335"/>
                  <a:pt x="3313" y="335"/>
                  <a:pt x="3303" y="335"/>
                </a:cubicBezTo>
                <a:cubicBezTo>
                  <a:pt x="3298" y="335"/>
                  <a:pt x="3284" y="333"/>
                  <a:pt x="3273" y="331"/>
                </a:cubicBezTo>
                <a:cubicBezTo>
                  <a:pt x="3250" y="326"/>
                  <a:pt x="3142" y="322"/>
                  <a:pt x="3108" y="323"/>
                </a:cubicBezTo>
                <a:cubicBezTo>
                  <a:pt x="3099" y="324"/>
                  <a:pt x="3072" y="323"/>
                  <a:pt x="3048" y="322"/>
                </a:cubicBezTo>
                <a:cubicBezTo>
                  <a:pt x="3003" y="319"/>
                  <a:pt x="2997" y="317"/>
                  <a:pt x="2983" y="300"/>
                </a:cubicBezTo>
                <a:cubicBezTo>
                  <a:pt x="2979" y="296"/>
                  <a:pt x="2975" y="293"/>
                  <a:pt x="2972" y="293"/>
                </a:cubicBezTo>
                <a:cubicBezTo>
                  <a:pt x="2970" y="293"/>
                  <a:pt x="2961" y="289"/>
                  <a:pt x="2952" y="285"/>
                </a:cubicBezTo>
                <a:cubicBezTo>
                  <a:pt x="2938" y="277"/>
                  <a:pt x="2937" y="276"/>
                  <a:pt x="2942" y="275"/>
                </a:cubicBezTo>
                <a:cubicBezTo>
                  <a:pt x="2950" y="273"/>
                  <a:pt x="2979" y="286"/>
                  <a:pt x="2983" y="292"/>
                </a:cubicBezTo>
                <a:cubicBezTo>
                  <a:pt x="2984" y="294"/>
                  <a:pt x="2988" y="295"/>
                  <a:pt x="2992" y="295"/>
                </a:cubicBezTo>
                <a:cubicBezTo>
                  <a:pt x="2998" y="294"/>
                  <a:pt x="2998" y="294"/>
                  <a:pt x="2994" y="293"/>
                </a:cubicBezTo>
                <a:cubicBezTo>
                  <a:pt x="2991" y="292"/>
                  <a:pt x="2985" y="289"/>
                  <a:pt x="2981" y="286"/>
                </a:cubicBezTo>
                <a:cubicBezTo>
                  <a:pt x="2967" y="274"/>
                  <a:pt x="2926" y="258"/>
                  <a:pt x="2914" y="259"/>
                </a:cubicBezTo>
                <a:cubicBezTo>
                  <a:pt x="2907" y="259"/>
                  <a:pt x="2892" y="256"/>
                  <a:pt x="2877" y="250"/>
                </a:cubicBezTo>
                <a:cubicBezTo>
                  <a:pt x="2849" y="239"/>
                  <a:pt x="2837" y="239"/>
                  <a:pt x="2749" y="241"/>
                </a:cubicBezTo>
                <a:cubicBezTo>
                  <a:pt x="2721" y="242"/>
                  <a:pt x="2678" y="242"/>
                  <a:pt x="2653" y="242"/>
                </a:cubicBezTo>
                <a:cubicBezTo>
                  <a:pt x="2552" y="238"/>
                  <a:pt x="2472" y="240"/>
                  <a:pt x="2326" y="246"/>
                </a:cubicBezTo>
                <a:cubicBezTo>
                  <a:pt x="2242" y="250"/>
                  <a:pt x="2162" y="252"/>
                  <a:pt x="2147" y="252"/>
                </a:cubicBezTo>
                <a:cubicBezTo>
                  <a:pt x="2133" y="251"/>
                  <a:pt x="2113" y="252"/>
                  <a:pt x="2103" y="252"/>
                </a:cubicBezTo>
                <a:cubicBezTo>
                  <a:pt x="1987" y="263"/>
                  <a:pt x="1606" y="277"/>
                  <a:pt x="1606" y="271"/>
                </a:cubicBezTo>
                <a:cubicBezTo>
                  <a:pt x="1606" y="269"/>
                  <a:pt x="1604" y="269"/>
                  <a:pt x="1603" y="271"/>
                </a:cubicBezTo>
                <a:cubicBezTo>
                  <a:pt x="1601" y="272"/>
                  <a:pt x="1583" y="275"/>
                  <a:pt x="1564" y="276"/>
                </a:cubicBezTo>
                <a:cubicBezTo>
                  <a:pt x="1544" y="277"/>
                  <a:pt x="1511" y="280"/>
                  <a:pt x="1489" y="283"/>
                </a:cubicBezTo>
                <a:cubicBezTo>
                  <a:pt x="1408" y="291"/>
                  <a:pt x="1353" y="295"/>
                  <a:pt x="1352" y="292"/>
                </a:cubicBezTo>
                <a:cubicBezTo>
                  <a:pt x="1352" y="290"/>
                  <a:pt x="1351" y="289"/>
                  <a:pt x="1350" y="290"/>
                </a:cubicBezTo>
                <a:cubicBezTo>
                  <a:pt x="1349" y="291"/>
                  <a:pt x="1347" y="291"/>
                  <a:pt x="1346" y="289"/>
                </a:cubicBezTo>
                <a:cubicBezTo>
                  <a:pt x="1344" y="287"/>
                  <a:pt x="1346" y="285"/>
                  <a:pt x="1349" y="285"/>
                </a:cubicBezTo>
                <a:cubicBezTo>
                  <a:pt x="1351" y="285"/>
                  <a:pt x="1356" y="282"/>
                  <a:pt x="1360" y="279"/>
                </a:cubicBezTo>
                <a:cubicBezTo>
                  <a:pt x="1363" y="276"/>
                  <a:pt x="1368" y="274"/>
                  <a:pt x="1371" y="274"/>
                </a:cubicBezTo>
                <a:cubicBezTo>
                  <a:pt x="1375" y="274"/>
                  <a:pt x="1381" y="273"/>
                  <a:pt x="1384" y="270"/>
                </a:cubicBezTo>
                <a:cubicBezTo>
                  <a:pt x="1395" y="264"/>
                  <a:pt x="1462" y="251"/>
                  <a:pt x="1482" y="252"/>
                </a:cubicBezTo>
                <a:cubicBezTo>
                  <a:pt x="1522" y="254"/>
                  <a:pt x="1562" y="253"/>
                  <a:pt x="1560" y="251"/>
                </a:cubicBezTo>
                <a:cubicBezTo>
                  <a:pt x="1558" y="247"/>
                  <a:pt x="1601" y="241"/>
                  <a:pt x="1636" y="239"/>
                </a:cubicBezTo>
                <a:cubicBezTo>
                  <a:pt x="1653" y="238"/>
                  <a:pt x="1659" y="237"/>
                  <a:pt x="1656" y="235"/>
                </a:cubicBezTo>
                <a:cubicBezTo>
                  <a:pt x="1654" y="233"/>
                  <a:pt x="1644" y="232"/>
                  <a:pt x="1635" y="232"/>
                </a:cubicBezTo>
                <a:cubicBezTo>
                  <a:pt x="1625" y="233"/>
                  <a:pt x="1618" y="232"/>
                  <a:pt x="1619" y="230"/>
                </a:cubicBezTo>
                <a:cubicBezTo>
                  <a:pt x="1620" y="229"/>
                  <a:pt x="1618" y="226"/>
                  <a:pt x="1615" y="226"/>
                </a:cubicBezTo>
                <a:cubicBezTo>
                  <a:pt x="1612" y="225"/>
                  <a:pt x="1609" y="226"/>
                  <a:pt x="1609" y="227"/>
                </a:cubicBezTo>
                <a:cubicBezTo>
                  <a:pt x="1608" y="230"/>
                  <a:pt x="1476" y="239"/>
                  <a:pt x="1474" y="236"/>
                </a:cubicBezTo>
                <a:cubicBezTo>
                  <a:pt x="1471" y="233"/>
                  <a:pt x="1541" y="225"/>
                  <a:pt x="1604" y="222"/>
                </a:cubicBezTo>
                <a:cubicBezTo>
                  <a:pt x="1641" y="220"/>
                  <a:pt x="1671" y="217"/>
                  <a:pt x="1670" y="216"/>
                </a:cubicBezTo>
                <a:cubicBezTo>
                  <a:pt x="1669" y="215"/>
                  <a:pt x="1672" y="214"/>
                  <a:pt x="1677" y="215"/>
                </a:cubicBezTo>
                <a:cubicBezTo>
                  <a:pt x="1682" y="216"/>
                  <a:pt x="1685" y="216"/>
                  <a:pt x="1685" y="213"/>
                </a:cubicBezTo>
                <a:cubicBezTo>
                  <a:pt x="1685" y="209"/>
                  <a:pt x="1681" y="208"/>
                  <a:pt x="1676" y="209"/>
                </a:cubicBezTo>
                <a:cubicBezTo>
                  <a:pt x="1667" y="212"/>
                  <a:pt x="1534" y="219"/>
                  <a:pt x="1533" y="217"/>
                </a:cubicBezTo>
                <a:cubicBezTo>
                  <a:pt x="1530" y="211"/>
                  <a:pt x="1607" y="198"/>
                  <a:pt x="1662" y="195"/>
                </a:cubicBezTo>
                <a:cubicBezTo>
                  <a:pt x="1710" y="193"/>
                  <a:pt x="1710" y="193"/>
                  <a:pt x="1686" y="191"/>
                </a:cubicBezTo>
                <a:cubicBezTo>
                  <a:pt x="1661" y="188"/>
                  <a:pt x="1661" y="188"/>
                  <a:pt x="1661" y="188"/>
                </a:cubicBezTo>
                <a:cubicBezTo>
                  <a:pt x="1683" y="184"/>
                  <a:pt x="1683" y="184"/>
                  <a:pt x="1683" y="184"/>
                </a:cubicBezTo>
                <a:cubicBezTo>
                  <a:pt x="1695" y="182"/>
                  <a:pt x="1719" y="180"/>
                  <a:pt x="1736" y="179"/>
                </a:cubicBezTo>
                <a:cubicBezTo>
                  <a:pt x="1772" y="177"/>
                  <a:pt x="1797" y="173"/>
                  <a:pt x="1788" y="169"/>
                </a:cubicBezTo>
                <a:cubicBezTo>
                  <a:pt x="1785" y="168"/>
                  <a:pt x="1769" y="168"/>
                  <a:pt x="1753" y="170"/>
                </a:cubicBezTo>
                <a:cubicBezTo>
                  <a:pt x="1736" y="172"/>
                  <a:pt x="1684" y="175"/>
                  <a:pt x="1636" y="176"/>
                </a:cubicBezTo>
                <a:cubicBezTo>
                  <a:pt x="1551" y="178"/>
                  <a:pt x="1549" y="178"/>
                  <a:pt x="1547" y="171"/>
                </a:cubicBezTo>
                <a:cubicBezTo>
                  <a:pt x="1545" y="164"/>
                  <a:pt x="1545" y="164"/>
                  <a:pt x="1543" y="172"/>
                </a:cubicBezTo>
                <a:cubicBezTo>
                  <a:pt x="1542" y="176"/>
                  <a:pt x="1540" y="178"/>
                  <a:pt x="1538" y="177"/>
                </a:cubicBezTo>
                <a:cubicBezTo>
                  <a:pt x="1536" y="176"/>
                  <a:pt x="1534" y="177"/>
                  <a:pt x="1533" y="178"/>
                </a:cubicBezTo>
                <a:cubicBezTo>
                  <a:pt x="1532" y="183"/>
                  <a:pt x="1473" y="189"/>
                  <a:pt x="1473" y="185"/>
                </a:cubicBezTo>
                <a:cubicBezTo>
                  <a:pt x="1473" y="184"/>
                  <a:pt x="1475" y="182"/>
                  <a:pt x="1478" y="182"/>
                </a:cubicBezTo>
                <a:cubicBezTo>
                  <a:pt x="1481" y="182"/>
                  <a:pt x="1484" y="180"/>
                  <a:pt x="1484" y="178"/>
                </a:cubicBezTo>
                <a:cubicBezTo>
                  <a:pt x="1484" y="177"/>
                  <a:pt x="1488" y="175"/>
                  <a:pt x="1493" y="175"/>
                </a:cubicBezTo>
                <a:cubicBezTo>
                  <a:pt x="1498" y="174"/>
                  <a:pt x="1503" y="172"/>
                  <a:pt x="1504" y="170"/>
                </a:cubicBezTo>
                <a:cubicBezTo>
                  <a:pt x="1505" y="168"/>
                  <a:pt x="1502" y="167"/>
                  <a:pt x="1498" y="167"/>
                </a:cubicBezTo>
                <a:cubicBezTo>
                  <a:pt x="1493" y="167"/>
                  <a:pt x="1484" y="167"/>
                  <a:pt x="1478" y="168"/>
                </a:cubicBezTo>
                <a:cubicBezTo>
                  <a:pt x="1471" y="168"/>
                  <a:pt x="1456" y="169"/>
                  <a:pt x="1444" y="171"/>
                </a:cubicBezTo>
                <a:cubicBezTo>
                  <a:pt x="1429" y="174"/>
                  <a:pt x="1424" y="174"/>
                  <a:pt x="1427" y="171"/>
                </a:cubicBezTo>
                <a:cubicBezTo>
                  <a:pt x="1432" y="168"/>
                  <a:pt x="1432" y="168"/>
                  <a:pt x="1425" y="168"/>
                </a:cubicBezTo>
                <a:cubicBezTo>
                  <a:pt x="1420" y="168"/>
                  <a:pt x="1418" y="170"/>
                  <a:pt x="1419" y="172"/>
                </a:cubicBezTo>
                <a:cubicBezTo>
                  <a:pt x="1421" y="174"/>
                  <a:pt x="1405" y="173"/>
                  <a:pt x="1401" y="170"/>
                </a:cubicBezTo>
                <a:cubicBezTo>
                  <a:pt x="1396" y="165"/>
                  <a:pt x="1412" y="162"/>
                  <a:pt x="1461" y="157"/>
                </a:cubicBezTo>
                <a:cubicBezTo>
                  <a:pt x="1496" y="154"/>
                  <a:pt x="1500" y="154"/>
                  <a:pt x="1495" y="159"/>
                </a:cubicBezTo>
                <a:cubicBezTo>
                  <a:pt x="1490" y="164"/>
                  <a:pt x="1491" y="164"/>
                  <a:pt x="1499" y="164"/>
                </a:cubicBezTo>
                <a:cubicBezTo>
                  <a:pt x="1504" y="164"/>
                  <a:pt x="1508" y="162"/>
                  <a:pt x="1507" y="160"/>
                </a:cubicBezTo>
                <a:cubicBezTo>
                  <a:pt x="1507" y="155"/>
                  <a:pt x="1533" y="151"/>
                  <a:pt x="1540" y="155"/>
                </a:cubicBezTo>
                <a:cubicBezTo>
                  <a:pt x="1547" y="158"/>
                  <a:pt x="1547" y="158"/>
                  <a:pt x="1541" y="153"/>
                </a:cubicBezTo>
                <a:cubicBezTo>
                  <a:pt x="1536" y="149"/>
                  <a:pt x="1537" y="148"/>
                  <a:pt x="1558" y="147"/>
                </a:cubicBezTo>
                <a:cubicBezTo>
                  <a:pt x="1573" y="146"/>
                  <a:pt x="1578" y="147"/>
                  <a:pt x="1575" y="150"/>
                </a:cubicBezTo>
                <a:cubicBezTo>
                  <a:pt x="1572" y="152"/>
                  <a:pt x="1573" y="153"/>
                  <a:pt x="1579" y="153"/>
                </a:cubicBezTo>
                <a:cubicBezTo>
                  <a:pt x="1584" y="153"/>
                  <a:pt x="1586" y="151"/>
                  <a:pt x="1585" y="149"/>
                </a:cubicBezTo>
                <a:cubicBezTo>
                  <a:pt x="1583" y="146"/>
                  <a:pt x="1584" y="146"/>
                  <a:pt x="1589" y="149"/>
                </a:cubicBezTo>
                <a:cubicBezTo>
                  <a:pt x="1592" y="151"/>
                  <a:pt x="1596" y="151"/>
                  <a:pt x="1598" y="150"/>
                </a:cubicBezTo>
                <a:cubicBezTo>
                  <a:pt x="1602" y="146"/>
                  <a:pt x="1619" y="145"/>
                  <a:pt x="1638" y="148"/>
                </a:cubicBezTo>
                <a:cubicBezTo>
                  <a:pt x="1656" y="150"/>
                  <a:pt x="1656" y="150"/>
                  <a:pt x="1648" y="155"/>
                </a:cubicBezTo>
                <a:cubicBezTo>
                  <a:pt x="1638" y="161"/>
                  <a:pt x="1646" y="161"/>
                  <a:pt x="1658" y="155"/>
                </a:cubicBezTo>
                <a:cubicBezTo>
                  <a:pt x="1664" y="152"/>
                  <a:pt x="1665" y="150"/>
                  <a:pt x="1662" y="148"/>
                </a:cubicBezTo>
                <a:cubicBezTo>
                  <a:pt x="1660" y="146"/>
                  <a:pt x="1663" y="145"/>
                  <a:pt x="1671" y="144"/>
                </a:cubicBezTo>
                <a:cubicBezTo>
                  <a:pt x="1683" y="143"/>
                  <a:pt x="1683" y="143"/>
                  <a:pt x="1683" y="143"/>
                </a:cubicBezTo>
                <a:cubicBezTo>
                  <a:pt x="1672" y="141"/>
                  <a:pt x="1672" y="141"/>
                  <a:pt x="1672" y="141"/>
                </a:cubicBezTo>
                <a:cubicBezTo>
                  <a:pt x="1650" y="138"/>
                  <a:pt x="1673" y="133"/>
                  <a:pt x="1736" y="128"/>
                </a:cubicBezTo>
                <a:cubicBezTo>
                  <a:pt x="1794" y="123"/>
                  <a:pt x="1796" y="122"/>
                  <a:pt x="1769" y="121"/>
                </a:cubicBezTo>
                <a:cubicBezTo>
                  <a:pt x="1754" y="121"/>
                  <a:pt x="1695" y="123"/>
                  <a:pt x="1639" y="128"/>
                </a:cubicBezTo>
                <a:cubicBezTo>
                  <a:pt x="1497" y="138"/>
                  <a:pt x="1457" y="134"/>
                  <a:pt x="1561" y="120"/>
                </a:cubicBezTo>
                <a:cubicBezTo>
                  <a:pt x="1601" y="114"/>
                  <a:pt x="1617" y="110"/>
                  <a:pt x="1600" y="110"/>
                </a:cubicBezTo>
                <a:cubicBezTo>
                  <a:pt x="1597" y="110"/>
                  <a:pt x="1586" y="110"/>
                  <a:pt x="1576" y="110"/>
                </a:cubicBezTo>
                <a:cubicBezTo>
                  <a:pt x="1566" y="110"/>
                  <a:pt x="1557" y="111"/>
                  <a:pt x="1555" y="114"/>
                </a:cubicBezTo>
                <a:cubicBezTo>
                  <a:pt x="1552" y="117"/>
                  <a:pt x="1551" y="117"/>
                  <a:pt x="1549" y="114"/>
                </a:cubicBezTo>
                <a:cubicBezTo>
                  <a:pt x="1547" y="110"/>
                  <a:pt x="1535" y="110"/>
                  <a:pt x="1532" y="115"/>
                </a:cubicBezTo>
                <a:cubicBezTo>
                  <a:pt x="1532" y="116"/>
                  <a:pt x="1526" y="118"/>
                  <a:pt x="1519" y="120"/>
                </a:cubicBezTo>
                <a:cubicBezTo>
                  <a:pt x="1510" y="122"/>
                  <a:pt x="1508" y="121"/>
                  <a:pt x="1512" y="119"/>
                </a:cubicBezTo>
                <a:cubicBezTo>
                  <a:pt x="1517" y="116"/>
                  <a:pt x="1517" y="115"/>
                  <a:pt x="1510" y="115"/>
                </a:cubicBezTo>
                <a:cubicBezTo>
                  <a:pt x="1502" y="116"/>
                  <a:pt x="1498" y="121"/>
                  <a:pt x="1503" y="124"/>
                </a:cubicBezTo>
                <a:cubicBezTo>
                  <a:pt x="1505" y="124"/>
                  <a:pt x="1503" y="125"/>
                  <a:pt x="1498" y="126"/>
                </a:cubicBezTo>
                <a:cubicBezTo>
                  <a:pt x="1489" y="127"/>
                  <a:pt x="1486" y="122"/>
                  <a:pt x="1492" y="119"/>
                </a:cubicBezTo>
                <a:cubicBezTo>
                  <a:pt x="1494" y="118"/>
                  <a:pt x="1493" y="118"/>
                  <a:pt x="1490" y="119"/>
                </a:cubicBezTo>
                <a:cubicBezTo>
                  <a:pt x="1482" y="122"/>
                  <a:pt x="1466" y="122"/>
                  <a:pt x="1464" y="118"/>
                </a:cubicBezTo>
                <a:cubicBezTo>
                  <a:pt x="1464" y="117"/>
                  <a:pt x="1459" y="115"/>
                  <a:pt x="1455" y="115"/>
                </a:cubicBezTo>
                <a:cubicBezTo>
                  <a:pt x="1451" y="116"/>
                  <a:pt x="1449" y="117"/>
                  <a:pt x="1450" y="119"/>
                </a:cubicBezTo>
                <a:cubicBezTo>
                  <a:pt x="1451" y="121"/>
                  <a:pt x="1453" y="122"/>
                  <a:pt x="1456" y="121"/>
                </a:cubicBezTo>
                <a:cubicBezTo>
                  <a:pt x="1459" y="120"/>
                  <a:pt x="1463" y="121"/>
                  <a:pt x="1466" y="123"/>
                </a:cubicBezTo>
                <a:cubicBezTo>
                  <a:pt x="1471" y="128"/>
                  <a:pt x="1471" y="128"/>
                  <a:pt x="1461" y="127"/>
                </a:cubicBezTo>
                <a:cubicBezTo>
                  <a:pt x="1454" y="126"/>
                  <a:pt x="1445" y="125"/>
                  <a:pt x="1440" y="124"/>
                </a:cubicBezTo>
                <a:cubicBezTo>
                  <a:pt x="1433" y="122"/>
                  <a:pt x="1431" y="123"/>
                  <a:pt x="1433" y="126"/>
                </a:cubicBezTo>
                <a:cubicBezTo>
                  <a:pt x="1435" y="129"/>
                  <a:pt x="1434" y="130"/>
                  <a:pt x="1431" y="129"/>
                </a:cubicBezTo>
                <a:cubicBezTo>
                  <a:pt x="1428" y="127"/>
                  <a:pt x="1420" y="127"/>
                  <a:pt x="1412" y="127"/>
                </a:cubicBezTo>
                <a:cubicBezTo>
                  <a:pt x="1395" y="127"/>
                  <a:pt x="1399" y="126"/>
                  <a:pt x="1424" y="121"/>
                </a:cubicBezTo>
                <a:cubicBezTo>
                  <a:pt x="1454" y="116"/>
                  <a:pt x="1442" y="112"/>
                  <a:pt x="1402" y="113"/>
                </a:cubicBezTo>
                <a:cubicBezTo>
                  <a:pt x="1369" y="115"/>
                  <a:pt x="1367" y="114"/>
                  <a:pt x="1384" y="112"/>
                </a:cubicBezTo>
                <a:cubicBezTo>
                  <a:pt x="1396" y="110"/>
                  <a:pt x="1415" y="109"/>
                  <a:pt x="1427" y="110"/>
                </a:cubicBezTo>
                <a:cubicBezTo>
                  <a:pt x="1439" y="111"/>
                  <a:pt x="1449" y="111"/>
                  <a:pt x="1450" y="110"/>
                </a:cubicBezTo>
                <a:cubicBezTo>
                  <a:pt x="1454" y="107"/>
                  <a:pt x="1492" y="102"/>
                  <a:pt x="1493" y="105"/>
                </a:cubicBezTo>
                <a:cubicBezTo>
                  <a:pt x="1494" y="106"/>
                  <a:pt x="1514" y="105"/>
                  <a:pt x="1536" y="103"/>
                </a:cubicBezTo>
                <a:cubicBezTo>
                  <a:pt x="1558" y="101"/>
                  <a:pt x="1592" y="97"/>
                  <a:pt x="1611" y="96"/>
                </a:cubicBezTo>
                <a:cubicBezTo>
                  <a:pt x="1635" y="94"/>
                  <a:pt x="1639" y="93"/>
                  <a:pt x="1626" y="93"/>
                </a:cubicBezTo>
                <a:cubicBezTo>
                  <a:pt x="1614" y="93"/>
                  <a:pt x="1608" y="91"/>
                  <a:pt x="1610" y="89"/>
                </a:cubicBezTo>
                <a:cubicBezTo>
                  <a:pt x="1617" y="84"/>
                  <a:pt x="1594" y="82"/>
                  <a:pt x="1555" y="86"/>
                </a:cubicBezTo>
                <a:cubicBezTo>
                  <a:pt x="1524" y="89"/>
                  <a:pt x="1456" y="90"/>
                  <a:pt x="1470" y="87"/>
                </a:cubicBezTo>
                <a:cubicBezTo>
                  <a:pt x="1478" y="85"/>
                  <a:pt x="1473" y="79"/>
                  <a:pt x="1465" y="80"/>
                </a:cubicBezTo>
                <a:cubicBezTo>
                  <a:pt x="1461" y="81"/>
                  <a:pt x="1457" y="84"/>
                  <a:pt x="1457" y="86"/>
                </a:cubicBezTo>
                <a:cubicBezTo>
                  <a:pt x="1457" y="89"/>
                  <a:pt x="1451" y="91"/>
                  <a:pt x="1433" y="92"/>
                </a:cubicBezTo>
                <a:cubicBezTo>
                  <a:pt x="1420" y="93"/>
                  <a:pt x="1400" y="95"/>
                  <a:pt x="1388" y="96"/>
                </a:cubicBezTo>
                <a:cubicBezTo>
                  <a:pt x="1374" y="98"/>
                  <a:pt x="1367" y="98"/>
                  <a:pt x="1370" y="96"/>
                </a:cubicBezTo>
                <a:cubicBezTo>
                  <a:pt x="1372" y="93"/>
                  <a:pt x="1372" y="92"/>
                  <a:pt x="1368" y="90"/>
                </a:cubicBezTo>
                <a:cubicBezTo>
                  <a:pt x="1362" y="88"/>
                  <a:pt x="1358" y="88"/>
                  <a:pt x="1360" y="92"/>
                </a:cubicBezTo>
                <a:cubicBezTo>
                  <a:pt x="1361" y="93"/>
                  <a:pt x="1360" y="96"/>
                  <a:pt x="1358" y="98"/>
                </a:cubicBezTo>
                <a:cubicBezTo>
                  <a:pt x="1353" y="104"/>
                  <a:pt x="1275" y="117"/>
                  <a:pt x="1226" y="120"/>
                </a:cubicBezTo>
                <a:cubicBezTo>
                  <a:pt x="1211" y="121"/>
                  <a:pt x="1211" y="121"/>
                  <a:pt x="1222" y="123"/>
                </a:cubicBezTo>
                <a:cubicBezTo>
                  <a:pt x="1233" y="125"/>
                  <a:pt x="1233" y="125"/>
                  <a:pt x="1233" y="125"/>
                </a:cubicBezTo>
                <a:cubicBezTo>
                  <a:pt x="1224" y="127"/>
                  <a:pt x="1224" y="127"/>
                  <a:pt x="1224" y="127"/>
                </a:cubicBezTo>
                <a:cubicBezTo>
                  <a:pt x="1219" y="128"/>
                  <a:pt x="1192" y="130"/>
                  <a:pt x="1165" y="131"/>
                </a:cubicBezTo>
                <a:cubicBezTo>
                  <a:pt x="1129" y="133"/>
                  <a:pt x="1115" y="133"/>
                  <a:pt x="1113" y="130"/>
                </a:cubicBezTo>
                <a:cubicBezTo>
                  <a:pt x="1111" y="128"/>
                  <a:pt x="1104" y="125"/>
                  <a:pt x="1098" y="124"/>
                </a:cubicBezTo>
                <a:cubicBezTo>
                  <a:pt x="1085" y="122"/>
                  <a:pt x="1085" y="122"/>
                  <a:pt x="1085" y="122"/>
                </a:cubicBezTo>
                <a:cubicBezTo>
                  <a:pt x="1103" y="118"/>
                  <a:pt x="1103" y="118"/>
                  <a:pt x="1103" y="118"/>
                </a:cubicBezTo>
                <a:cubicBezTo>
                  <a:pt x="1114" y="116"/>
                  <a:pt x="1124" y="114"/>
                  <a:pt x="1126" y="112"/>
                </a:cubicBezTo>
                <a:cubicBezTo>
                  <a:pt x="1129" y="111"/>
                  <a:pt x="1130" y="111"/>
                  <a:pt x="1129" y="114"/>
                </a:cubicBezTo>
                <a:cubicBezTo>
                  <a:pt x="1128" y="116"/>
                  <a:pt x="1131" y="118"/>
                  <a:pt x="1136" y="119"/>
                </a:cubicBezTo>
                <a:cubicBezTo>
                  <a:pt x="1150" y="123"/>
                  <a:pt x="1200" y="121"/>
                  <a:pt x="1207" y="117"/>
                </a:cubicBezTo>
                <a:cubicBezTo>
                  <a:pt x="1210" y="115"/>
                  <a:pt x="1220" y="111"/>
                  <a:pt x="1227" y="109"/>
                </a:cubicBezTo>
                <a:cubicBezTo>
                  <a:pt x="1234" y="107"/>
                  <a:pt x="1250" y="103"/>
                  <a:pt x="1262" y="100"/>
                </a:cubicBezTo>
                <a:cubicBezTo>
                  <a:pt x="1274" y="96"/>
                  <a:pt x="1300" y="92"/>
                  <a:pt x="1319" y="89"/>
                </a:cubicBezTo>
                <a:cubicBezTo>
                  <a:pt x="1352" y="85"/>
                  <a:pt x="1368" y="81"/>
                  <a:pt x="1408" y="67"/>
                </a:cubicBezTo>
                <a:cubicBezTo>
                  <a:pt x="1417" y="64"/>
                  <a:pt x="1428" y="61"/>
                  <a:pt x="1432" y="59"/>
                </a:cubicBezTo>
                <a:cubicBezTo>
                  <a:pt x="1441" y="57"/>
                  <a:pt x="1445" y="53"/>
                  <a:pt x="1439" y="54"/>
                </a:cubicBezTo>
                <a:cubicBezTo>
                  <a:pt x="1437" y="54"/>
                  <a:pt x="1427" y="57"/>
                  <a:pt x="1418" y="61"/>
                </a:cubicBezTo>
                <a:cubicBezTo>
                  <a:pt x="1408" y="64"/>
                  <a:pt x="1395" y="67"/>
                  <a:pt x="1388" y="68"/>
                </a:cubicBezTo>
                <a:cubicBezTo>
                  <a:pt x="1381" y="69"/>
                  <a:pt x="1375" y="70"/>
                  <a:pt x="1374" y="72"/>
                </a:cubicBezTo>
                <a:cubicBezTo>
                  <a:pt x="1373" y="73"/>
                  <a:pt x="1360" y="76"/>
                  <a:pt x="1344" y="77"/>
                </a:cubicBezTo>
                <a:cubicBezTo>
                  <a:pt x="1329" y="79"/>
                  <a:pt x="1313" y="81"/>
                  <a:pt x="1309" y="83"/>
                </a:cubicBezTo>
                <a:cubicBezTo>
                  <a:pt x="1305" y="84"/>
                  <a:pt x="1301" y="84"/>
                  <a:pt x="1300" y="82"/>
                </a:cubicBezTo>
                <a:cubicBezTo>
                  <a:pt x="1299" y="80"/>
                  <a:pt x="1298" y="78"/>
                  <a:pt x="1298" y="78"/>
                </a:cubicBezTo>
                <a:cubicBezTo>
                  <a:pt x="1299" y="78"/>
                  <a:pt x="1305" y="77"/>
                  <a:pt x="1313" y="75"/>
                </a:cubicBezTo>
                <a:cubicBezTo>
                  <a:pt x="1320" y="74"/>
                  <a:pt x="1329" y="70"/>
                  <a:pt x="1333" y="67"/>
                </a:cubicBezTo>
                <a:cubicBezTo>
                  <a:pt x="1337" y="65"/>
                  <a:pt x="1346" y="62"/>
                  <a:pt x="1352" y="62"/>
                </a:cubicBezTo>
                <a:cubicBezTo>
                  <a:pt x="1358" y="61"/>
                  <a:pt x="1363" y="59"/>
                  <a:pt x="1364" y="56"/>
                </a:cubicBezTo>
                <a:cubicBezTo>
                  <a:pt x="1368" y="49"/>
                  <a:pt x="1412" y="38"/>
                  <a:pt x="1446" y="36"/>
                </a:cubicBezTo>
                <a:cubicBezTo>
                  <a:pt x="1464" y="35"/>
                  <a:pt x="1480" y="33"/>
                  <a:pt x="1483" y="31"/>
                </a:cubicBezTo>
                <a:cubicBezTo>
                  <a:pt x="1486" y="29"/>
                  <a:pt x="1471" y="29"/>
                  <a:pt x="1448" y="31"/>
                </a:cubicBezTo>
                <a:cubicBezTo>
                  <a:pt x="1408" y="35"/>
                  <a:pt x="1407" y="35"/>
                  <a:pt x="1420" y="29"/>
                </a:cubicBezTo>
                <a:cubicBezTo>
                  <a:pt x="1427" y="26"/>
                  <a:pt x="1438" y="23"/>
                  <a:pt x="1444" y="23"/>
                </a:cubicBezTo>
                <a:cubicBezTo>
                  <a:pt x="1449" y="22"/>
                  <a:pt x="1454" y="20"/>
                  <a:pt x="1455" y="18"/>
                </a:cubicBezTo>
                <a:cubicBezTo>
                  <a:pt x="1457" y="15"/>
                  <a:pt x="1453" y="15"/>
                  <a:pt x="1441" y="17"/>
                </a:cubicBezTo>
                <a:cubicBezTo>
                  <a:pt x="1431" y="18"/>
                  <a:pt x="1427" y="18"/>
                  <a:pt x="1429" y="16"/>
                </a:cubicBezTo>
                <a:cubicBezTo>
                  <a:pt x="1431" y="15"/>
                  <a:pt x="1441" y="12"/>
                  <a:pt x="1450" y="10"/>
                </a:cubicBezTo>
                <a:cubicBezTo>
                  <a:pt x="1459" y="9"/>
                  <a:pt x="1469" y="7"/>
                  <a:pt x="1473" y="5"/>
                </a:cubicBezTo>
                <a:cubicBezTo>
                  <a:pt x="1476" y="4"/>
                  <a:pt x="1483" y="5"/>
                  <a:pt x="1487" y="6"/>
                </a:cubicBezTo>
                <a:cubicBezTo>
                  <a:pt x="1492" y="8"/>
                  <a:pt x="1496" y="8"/>
                  <a:pt x="1498" y="6"/>
                </a:cubicBezTo>
                <a:cubicBezTo>
                  <a:pt x="1500" y="4"/>
                  <a:pt x="1505" y="2"/>
                  <a:pt x="1510" y="1"/>
                </a:cubicBezTo>
                <a:cubicBezTo>
                  <a:pt x="1516" y="0"/>
                  <a:pt x="1504" y="0"/>
                  <a:pt x="1484" y="2"/>
                </a:cubicBezTo>
                <a:cubicBezTo>
                  <a:pt x="1465" y="4"/>
                  <a:pt x="1442" y="7"/>
                  <a:pt x="1433" y="9"/>
                </a:cubicBezTo>
                <a:cubicBezTo>
                  <a:pt x="1424" y="12"/>
                  <a:pt x="1409" y="16"/>
                  <a:pt x="1400" y="18"/>
                </a:cubicBezTo>
                <a:cubicBezTo>
                  <a:pt x="1391" y="20"/>
                  <a:pt x="1376" y="25"/>
                  <a:pt x="1367" y="29"/>
                </a:cubicBezTo>
                <a:cubicBezTo>
                  <a:pt x="1357" y="33"/>
                  <a:pt x="1343" y="38"/>
                  <a:pt x="1336" y="40"/>
                </a:cubicBezTo>
                <a:cubicBezTo>
                  <a:pt x="1328" y="42"/>
                  <a:pt x="1311" y="46"/>
                  <a:pt x="1298" y="50"/>
                </a:cubicBezTo>
                <a:cubicBezTo>
                  <a:pt x="1285" y="53"/>
                  <a:pt x="1270" y="57"/>
                  <a:pt x="1265" y="57"/>
                </a:cubicBezTo>
                <a:cubicBezTo>
                  <a:pt x="1260" y="57"/>
                  <a:pt x="1256" y="58"/>
                  <a:pt x="1257" y="59"/>
                </a:cubicBezTo>
                <a:cubicBezTo>
                  <a:pt x="1260" y="65"/>
                  <a:pt x="1220" y="74"/>
                  <a:pt x="1164" y="80"/>
                </a:cubicBezTo>
                <a:cubicBezTo>
                  <a:pt x="1150" y="82"/>
                  <a:pt x="1137" y="85"/>
                  <a:pt x="1136" y="87"/>
                </a:cubicBezTo>
                <a:cubicBezTo>
                  <a:pt x="1134" y="89"/>
                  <a:pt x="1140" y="89"/>
                  <a:pt x="1149" y="88"/>
                </a:cubicBezTo>
                <a:cubicBezTo>
                  <a:pt x="1204" y="80"/>
                  <a:pt x="1255" y="74"/>
                  <a:pt x="1258" y="76"/>
                </a:cubicBezTo>
                <a:cubicBezTo>
                  <a:pt x="1260" y="78"/>
                  <a:pt x="1191" y="101"/>
                  <a:pt x="1181" y="101"/>
                </a:cubicBezTo>
                <a:cubicBezTo>
                  <a:pt x="1179" y="101"/>
                  <a:pt x="1180" y="99"/>
                  <a:pt x="1184" y="96"/>
                </a:cubicBezTo>
                <a:cubicBezTo>
                  <a:pt x="1190" y="90"/>
                  <a:pt x="1190" y="90"/>
                  <a:pt x="1190" y="90"/>
                </a:cubicBezTo>
                <a:cubicBezTo>
                  <a:pt x="1184" y="93"/>
                  <a:pt x="1184" y="93"/>
                  <a:pt x="1184" y="93"/>
                </a:cubicBezTo>
                <a:cubicBezTo>
                  <a:pt x="1158" y="102"/>
                  <a:pt x="1124" y="105"/>
                  <a:pt x="1079" y="103"/>
                </a:cubicBezTo>
                <a:cubicBezTo>
                  <a:pt x="1042" y="102"/>
                  <a:pt x="1033" y="102"/>
                  <a:pt x="1031" y="106"/>
                </a:cubicBezTo>
                <a:cubicBezTo>
                  <a:pt x="1030" y="109"/>
                  <a:pt x="1024" y="110"/>
                  <a:pt x="1008" y="109"/>
                </a:cubicBezTo>
                <a:cubicBezTo>
                  <a:pt x="996" y="109"/>
                  <a:pt x="974" y="108"/>
                  <a:pt x="959" y="108"/>
                </a:cubicBezTo>
                <a:cubicBezTo>
                  <a:pt x="937" y="108"/>
                  <a:pt x="934" y="109"/>
                  <a:pt x="946" y="110"/>
                </a:cubicBezTo>
                <a:cubicBezTo>
                  <a:pt x="954" y="111"/>
                  <a:pt x="961" y="113"/>
                  <a:pt x="963" y="115"/>
                </a:cubicBezTo>
                <a:cubicBezTo>
                  <a:pt x="964" y="116"/>
                  <a:pt x="959" y="116"/>
                  <a:pt x="952" y="115"/>
                </a:cubicBezTo>
                <a:cubicBezTo>
                  <a:pt x="945" y="114"/>
                  <a:pt x="927" y="114"/>
                  <a:pt x="911" y="115"/>
                </a:cubicBezTo>
                <a:cubicBezTo>
                  <a:pt x="896" y="116"/>
                  <a:pt x="880" y="115"/>
                  <a:pt x="877" y="114"/>
                </a:cubicBezTo>
                <a:cubicBezTo>
                  <a:pt x="873" y="112"/>
                  <a:pt x="881" y="111"/>
                  <a:pt x="899" y="110"/>
                </a:cubicBezTo>
                <a:cubicBezTo>
                  <a:pt x="915" y="109"/>
                  <a:pt x="928" y="108"/>
                  <a:pt x="929" y="107"/>
                </a:cubicBezTo>
                <a:cubicBezTo>
                  <a:pt x="930" y="105"/>
                  <a:pt x="861" y="104"/>
                  <a:pt x="811" y="105"/>
                </a:cubicBezTo>
                <a:cubicBezTo>
                  <a:pt x="770" y="106"/>
                  <a:pt x="769" y="106"/>
                  <a:pt x="773" y="103"/>
                </a:cubicBezTo>
                <a:cubicBezTo>
                  <a:pt x="778" y="99"/>
                  <a:pt x="831" y="89"/>
                  <a:pt x="856" y="87"/>
                </a:cubicBezTo>
                <a:cubicBezTo>
                  <a:pt x="872" y="86"/>
                  <a:pt x="874" y="86"/>
                  <a:pt x="867" y="83"/>
                </a:cubicBezTo>
                <a:cubicBezTo>
                  <a:pt x="862" y="82"/>
                  <a:pt x="851" y="82"/>
                  <a:pt x="842" y="83"/>
                </a:cubicBezTo>
                <a:cubicBezTo>
                  <a:pt x="832" y="85"/>
                  <a:pt x="825" y="85"/>
                  <a:pt x="825" y="83"/>
                </a:cubicBezTo>
                <a:cubicBezTo>
                  <a:pt x="824" y="77"/>
                  <a:pt x="835" y="74"/>
                  <a:pt x="853" y="76"/>
                </a:cubicBezTo>
                <a:cubicBezTo>
                  <a:pt x="863" y="77"/>
                  <a:pt x="871" y="76"/>
                  <a:pt x="871" y="75"/>
                </a:cubicBezTo>
                <a:cubicBezTo>
                  <a:pt x="871" y="74"/>
                  <a:pt x="863" y="72"/>
                  <a:pt x="855" y="70"/>
                </a:cubicBezTo>
                <a:cubicBezTo>
                  <a:pt x="837" y="67"/>
                  <a:pt x="824" y="71"/>
                  <a:pt x="815" y="84"/>
                </a:cubicBezTo>
                <a:cubicBezTo>
                  <a:pt x="811" y="89"/>
                  <a:pt x="810" y="90"/>
                  <a:pt x="808" y="86"/>
                </a:cubicBezTo>
                <a:cubicBezTo>
                  <a:pt x="806" y="83"/>
                  <a:pt x="805" y="83"/>
                  <a:pt x="803" y="86"/>
                </a:cubicBezTo>
                <a:cubicBezTo>
                  <a:pt x="801" y="90"/>
                  <a:pt x="775" y="99"/>
                  <a:pt x="761" y="99"/>
                </a:cubicBezTo>
                <a:cubicBezTo>
                  <a:pt x="755" y="100"/>
                  <a:pt x="754" y="99"/>
                  <a:pt x="756" y="97"/>
                </a:cubicBezTo>
                <a:cubicBezTo>
                  <a:pt x="759" y="94"/>
                  <a:pt x="756" y="93"/>
                  <a:pt x="747" y="91"/>
                </a:cubicBezTo>
                <a:cubicBezTo>
                  <a:pt x="739" y="89"/>
                  <a:pt x="733" y="88"/>
                  <a:pt x="732" y="89"/>
                </a:cubicBezTo>
                <a:cubicBezTo>
                  <a:pt x="732" y="90"/>
                  <a:pt x="735" y="93"/>
                  <a:pt x="740" y="96"/>
                </a:cubicBezTo>
                <a:cubicBezTo>
                  <a:pt x="745" y="100"/>
                  <a:pt x="748" y="103"/>
                  <a:pt x="747" y="105"/>
                </a:cubicBezTo>
                <a:cubicBezTo>
                  <a:pt x="746" y="106"/>
                  <a:pt x="749" y="107"/>
                  <a:pt x="753" y="107"/>
                </a:cubicBezTo>
                <a:cubicBezTo>
                  <a:pt x="757" y="107"/>
                  <a:pt x="762" y="108"/>
                  <a:pt x="765" y="109"/>
                </a:cubicBezTo>
                <a:cubicBezTo>
                  <a:pt x="781" y="118"/>
                  <a:pt x="787" y="122"/>
                  <a:pt x="788" y="127"/>
                </a:cubicBezTo>
                <a:cubicBezTo>
                  <a:pt x="789" y="131"/>
                  <a:pt x="786" y="133"/>
                  <a:pt x="776" y="133"/>
                </a:cubicBezTo>
                <a:cubicBezTo>
                  <a:pt x="721" y="137"/>
                  <a:pt x="672" y="144"/>
                  <a:pt x="628" y="154"/>
                </a:cubicBezTo>
                <a:cubicBezTo>
                  <a:pt x="617" y="156"/>
                  <a:pt x="613" y="163"/>
                  <a:pt x="618" y="173"/>
                </a:cubicBezTo>
                <a:cubicBezTo>
                  <a:pt x="622" y="180"/>
                  <a:pt x="622" y="179"/>
                  <a:pt x="628" y="171"/>
                </a:cubicBezTo>
                <a:cubicBezTo>
                  <a:pt x="634" y="164"/>
                  <a:pt x="638" y="162"/>
                  <a:pt x="665" y="159"/>
                </a:cubicBezTo>
                <a:cubicBezTo>
                  <a:pt x="682" y="157"/>
                  <a:pt x="700" y="153"/>
                  <a:pt x="705" y="151"/>
                </a:cubicBezTo>
                <a:cubicBezTo>
                  <a:pt x="710" y="148"/>
                  <a:pt x="720" y="147"/>
                  <a:pt x="726" y="148"/>
                </a:cubicBezTo>
                <a:cubicBezTo>
                  <a:pt x="734" y="148"/>
                  <a:pt x="745" y="146"/>
                  <a:pt x="753" y="143"/>
                </a:cubicBezTo>
                <a:cubicBezTo>
                  <a:pt x="767" y="138"/>
                  <a:pt x="768" y="138"/>
                  <a:pt x="769" y="143"/>
                </a:cubicBezTo>
                <a:cubicBezTo>
                  <a:pt x="770" y="147"/>
                  <a:pt x="775" y="153"/>
                  <a:pt x="779" y="157"/>
                </a:cubicBezTo>
                <a:cubicBezTo>
                  <a:pt x="784" y="161"/>
                  <a:pt x="787" y="165"/>
                  <a:pt x="786" y="167"/>
                </a:cubicBezTo>
                <a:cubicBezTo>
                  <a:pt x="784" y="171"/>
                  <a:pt x="770" y="172"/>
                  <a:pt x="767" y="168"/>
                </a:cubicBezTo>
                <a:cubicBezTo>
                  <a:pt x="766" y="166"/>
                  <a:pt x="762" y="165"/>
                  <a:pt x="758" y="165"/>
                </a:cubicBezTo>
                <a:cubicBezTo>
                  <a:pt x="751" y="166"/>
                  <a:pt x="751" y="166"/>
                  <a:pt x="751" y="166"/>
                </a:cubicBezTo>
                <a:cubicBezTo>
                  <a:pt x="759" y="170"/>
                  <a:pt x="759" y="170"/>
                  <a:pt x="759" y="170"/>
                </a:cubicBezTo>
                <a:cubicBezTo>
                  <a:pt x="764" y="173"/>
                  <a:pt x="777" y="174"/>
                  <a:pt x="791" y="173"/>
                </a:cubicBezTo>
                <a:cubicBezTo>
                  <a:pt x="804" y="173"/>
                  <a:pt x="820" y="173"/>
                  <a:pt x="826" y="174"/>
                </a:cubicBezTo>
                <a:cubicBezTo>
                  <a:pt x="839" y="176"/>
                  <a:pt x="842" y="181"/>
                  <a:pt x="833" y="185"/>
                </a:cubicBezTo>
                <a:cubicBezTo>
                  <a:pt x="830" y="186"/>
                  <a:pt x="826" y="190"/>
                  <a:pt x="822" y="193"/>
                </a:cubicBezTo>
                <a:cubicBezTo>
                  <a:pt x="814" y="201"/>
                  <a:pt x="818" y="208"/>
                  <a:pt x="829" y="204"/>
                </a:cubicBezTo>
                <a:cubicBezTo>
                  <a:pt x="835" y="203"/>
                  <a:pt x="839" y="203"/>
                  <a:pt x="841" y="206"/>
                </a:cubicBezTo>
                <a:cubicBezTo>
                  <a:pt x="844" y="210"/>
                  <a:pt x="838" y="212"/>
                  <a:pt x="802" y="216"/>
                </a:cubicBezTo>
                <a:cubicBezTo>
                  <a:pt x="765" y="220"/>
                  <a:pt x="759" y="220"/>
                  <a:pt x="756" y="215"/>
                </a:cubicBezTo>
                <a:cubicBezTo>
                  <a:pt x="754" y="212"/>
                  <a:pt x="748" y="210"/>
                  <a:pt x="744" y="210"/>
                </a:cubicBezTo>
                <a:cubicBezTo>
                  <a:pt x="739" y="211"/>
                  <a:pt x="735" y="210"/>
                  <a:pt x="734" y="208"/>
                </a:cubicBezTo>
                <a:cubicBezTo>
                  <a:pt x="733" y="206"/>
                  <a:pt x="726" y="207"/>
                  <a:pt x="718" y="209"/>
                </a:cubicBezTo>
                <a:cubicBezTo>
                  <a:pt x="710" y="210"/>
                  <a:pt x="697" y="212"/>
                  <a:pt x="689" y="213"/>
                </a:cubicBezTo>
                <a:cubicBezTo>
                  <a:pt x="680" y="214"/>
                  <a:pt x="672" y="217"/>
                  <a:pt x="669" y="220"/>
                </a:cubicBezTo>
                <a:cubicBezTo>
                  <a:pt x="666" y="222"/>
                  <a:pt x="661" y="225"/>
                  <a:pt x="658" y="225"/>
                </a:cubicBezTo>
                <a:cubicBezTo>
                  <a:pt x="653" y="225"/>
                  <a:pt x="653" y="225"/>
                  <a:pt x="656" y="221"/>
                </a:cubicBezTo>
                <a:cubicBezTo>
                  <a:pt x="659" y="218"/>
                  <a:pt x="659" y="218"/>
                  <a:pt x="655" y="220"/>
                </a:cubicBezTo>
                <a:cubicBezTo>
                  <a:pt x="652" y="221"/>
                  <a:pt x="639" y="225"/>
                  <a:pt x="625" y="228"/>
                </a:cubicBezTo>
                <a:cubicBezTo>
                  <a:pt x="604" y="232"/>
                  <a:pt x="596" y="232"/>
                  <a:pt x="583" y="229"/>
                </a:cubicBezTo>
                <a:cubicBezTo>
                  <a:pt x="575" y="227"/>
                  <a:pt x="564" y="226"/>
                  <a:pt x="561" y="226"/>
                </a:cubicBezTo>
                <a:cubicBezTo>
                  <a:pt x="521" y="232"/>
                  <a:pt x="450" y="229"/>
                  <a:pt x="419" y="220"/>
                </a:cubicBezTo>
                <a:cubicBezTo>
                  <a:pt x="399" y="214"/>
                  <a:pt x="362" y="211"/>
                  <a:pt x="347" y="214"/>
                </a:cubicBezTo>
                <a:cubicBezTo>
                  <a:pt x="330" y="218"/>
                  <a:pt x="280" y="251"/>
                  <a:pt x="280" y="258"/>
                </a:cubicBezTo>
                <a:cubicBezTo>
                  <a:pt x="281" y="263"/>
                  <a:pt x="284" y="263"/>
                  <a:pt x="287" y="258"/>
                </a:cubicBezTo>
                <a:cubicBezTo>
                  <a:pt x="289" y="257"/>
                  <a:pt x="297" y="250"/>
                  <a:pt x="306" y="243"/>
                </a:cubicBezTo>
                <a:cubicBezTo>
                  <a:pt x="320" y="232"/>
                  <a:pt x="324" y="231"/>
                  <a:pt x="351" y="228"/>
                </a:cubicBezTo>
                <a:cubicBezTo>
                  <a:pt x="370" y="226"/>
                  <a:pt x="381" y="226"/>
                  <a:pt x="384" y="229"/>
                </a:cubicBezTo>
                <a:cubicBezTo>
                  <a:pt x="386" y="232"/>
                  <a:pt x="385" y="233"/>
                  <a:pt x="379" y="233"/>
                </a:cubicBezTo>
                <a:cubicBezTo>
                  <a:pt x="368" y="233"/>
                  <a:pt x="353" y="244"/>
                  <a:pt x="341" y="260"/>
                </a:cubicBezTo>
                <a:cubicBezTo>
                  <a:pt x="329" y="277"/>
                  <a:pt x="327" y="285"/>
                  <a:pt x="337" y="279"/>
                </a:cubicBezTo>
                <a:cubicBezTo>
                  <a:pt x="340" y="276"/>
                  <a:pt x="344" y="271"/>
                  <a:pt x="345" y="267"/>
                </a:cubicBezTo>
                <a:cubicBezTo>
                  <a:pt x="349" y="254"/>
                  <a:pt x="369" y="243"/>
                  <a:pt x="392" y="242"/>
                </a:cubicBezTo>
                <a:cubicBezTo>
                  <a:pt x="449" y="239"/>
                  <a:pt x="469" y="239"/>
                  <a:pt x="472" y="241"/>
                </a:cubicBezTo>
                <a:cubicBezTo>
                  <a:pt x="474" y="242"/>
                  <a:pt x="482" y="242"/>
                  <a:pt x="490" y="241"/>
                </a:cubicBezTo>
                <a:cubicBezTo>
                  <a:pt x="502" y="240"/>
                  <a:pt x="504" y="241"/>
                  <a:pt x="501" y="244"/>
                </a:cubicBezTo>
                <a:cubicBezTo>
                  <a:pt x="498" y="246"/>
                  <a:pt x="496" y="249"/>
                  <a:pt x="496" y="251"/>
                </a:cubicBezTo>
                <a:cubicBezTo>
                  <a:pt x="496" y="256"/>
                  <a:pt x="504" y="254"/>
                  <a:pt x="507" y="248"/>
                </a:cubicBezTo>
                <a:cubicBezTo>
                  <a:pt x="508" y="244"/>
                  <a:pt x="514" y="242"/>
                  <a:pt x="529" y="240"/>
                </a:cubicBezTo>
                <a:cubicBezTo>
                  <a:pt x="548" y="237"/>
                  <a:pt x="550" y="237"/>
                  <a:pt x="549" y="243"/>
                </a:cubicBezTo>
                <a:cubicBezTo>
                  <a:pt x="549" y="247"/>
                  <a:pt x="547" y="250"/>
                  <a:pt x="544" y="251"/>
                </a:cubicBezTo>
                <a:cubicBezTo>
                  <a:pt x="541" y="252"/>
                  <a:pt x="528" y="257"/>
                  <a:pt x="516" y="262"/>
                </a:cubicBezTo>
                <a:cubicBezTo>
                  <a:pt x="503" y="267"/>
                  <a:pt x="487" y="272"/>
                  <a:pt x="480" y="274"/>
                </a:cubicBezTo>
                <a:cubicBezTo>
                  <a:pt x="461" y="278"/>
                  <a:pt x="442" y="290"/>
                  <a:pt x="440" y="299"/>
                </a:cubicBezTo>
                <a:cubicBezTo>
                  <a:pt x="439" y="305"/>
                  <a:pt x="437" y="305"/>
                  <a:pt x="418" y="306"/>
                </a:cubicBezTo>
                <a:cubicBezTo>
                  <a:pt x="407" y="307"/>
                  <a:pt x="398" y="307"/>
                  <a:pt x="398" y="305"/>
                </a:cubicBezTo>
                <a:cubicBezTo>
                  <a:pt x="398" y="304"/>
                  <a:pt x="400" y="301"/>
                  <a:pt x="402" y="298"/>
                </a:cubicBezTo>
                <a:cubicBezTo>
                  <a:pt x="409" y="291"/>
                  <a:pt x="401" y="292"/>
                  <a:pt x="392" y="300"/>
                </a:cubicBezTo>
                <a:cubicBezTo>
                  <a:pt x="385" y="305"/>
                  <a:pt x="381" y="306"/>
                  <a:pt x="354" y="304"/>
                </a:cubicBezTo>
                <a:cubicBezTo>
                  <a:pt x="320" y="302"/>
                  <a:pt x="304" y="305"/>
                  <a:pt x="297" y="315"/>
                </a:cubicBezTo>
                <a:cubicBezTo>
                  <a:pt x="292" y="323"/>
                  <a:pt x="292" y="323"/>
                  <a:pt x="298" y="324"/>
                </a:cubicBezTo>
                <a:cubicBezTo>
                  <a:pt x="301" y="325"/>
                  <a:pt x="307" y="326"/>
                  <a:pt x="310" y="326"/>
                </a:cubicBezTo>
                <a:cubicBezTo>
                  <a:pt x="313" y="326"/>
                  <a:pt x="318" y="327"/>
                  <a:pt x="320" y="330"/>
                </a:cubicBezTo>
                <a:cubicBezTo>
                  <a:pt x="325" y="335"/>
                  <a:pt x="367" y="335"/>
                  <a:pt x="436" y="331"/>
                </a:cubicBezTo>
                <a:cubicBezTo>
                  <a:pt x="488" y="327"/>
                  <a:pt x="488" y="327"/>
                  <a:pt x="488" y="327"/>
                </a:cubicBezTo>
                <a:cubicBezTo>
                  <a:pt x="480" y="336"/>
                  <a:pt x="480" y="336"/>
                  <a:pt x="480" y="336"/>
                </a:cubicBezTo>
                <a:cubicBezTo>
                  <a:pt x="472" y="346"/>
                  <a:pt x="470" y="346"/>
                  <a:pt x="449" y="343"/>
                </a:cubicBezTo>
                <a:cubicBezTo>
                  <a:pt x="439" y="341"/>
                  <a:pt x="433" y="341"/>
                  <a:pt x="431" y="344"/>
                </a:cubicBezTo>
                <a:cubicBezTo>
                  <a:pt x="430" y="346"/>
                  <a:pt x="431" y="347"/>
                  <a:pt x="436" y="347"/>
                </a:cubicBezTo>
                <a:cubicBezTo>
                  <a:pt x="441" y="347"/>
                  <a:pt x="443" y="348"/>
                  <a:pt x="442" y="350"/>
                </a:cubicBezTo>
                <a:cubicBezTo>
                  <a:pt x="441" y="352"/>
                  <a:pt x="437" y="354"/>
                  <a:pt x="432" y="354"/>
                </a:cubicBezTo>
                <a:cubicBezTo>
                  <a:pt x="427" y="354"/>
                  <a:pt x="393" y="356"/>
                  <a:pt x="355" y="359"/>
                </a:cubicBezTo>
                <a:cubicBezTo>
                  <a:pt x="301" y="363"/>
                  <a:pt x="283" y="365"/>
                  <a:pt x="270" y="371"/>
                </a:cubicBezTo>
                <a:cubicBezTo>
                  <a:pt x="247" y="380"/>
                  <a:pt x="205" y="401"/>
                  <a:pt x="206" y="402"/>
                </a:cubicBezTo>
                <a:cubicBezTo>
                  <a:pt x="207" y="403"/>
                  <a:pt x="221" y="398"/>
                  <a:pt x="237" y="390"/>
                </a:cubicBezTo>
                <a:cubicBezTo>
                  <a:pt x="274" y="373"/>
                  <a:pt x="286" y="370"/>
                  <a:pt x="286" y="378"/>
                </a:cubicBezTo>
                <a:cubicBezTo>
                  <a:pt x="286" y="381"/>
                  <a:pt x="288" y="382"/>
                  <a:pt x="293" y="380"/>
                </a:cubicBezTo>
                <a:cubicBezTo>
                  <a:pt x="308" y="373"/>
                  <a:pt x="348" y="370"/>
                  <a:pt x="377" y="372"/>
                </a:cubicBezTo>
                <a:cubicBezTo>
                  <a:pt x="394" y="374"/>
                  <a:pt x="409" y="374"/>
                  <a:pt x="411" y="373"/>
                </a:cubicBezTo>
                <a:cubicBezTo>
                  <a:pt x="412" y="373"/>
                  <a:pt x="417" y="373"/>
                  <a:pt x="420" y="374"/>
                </a:cubicBezTo>
                <a:cubicBezTo>
                  <a:pt x="426" y="377"/>
                  <a:pt x="423" y="378"/>
                  <a:pt x="405" y="383"/>
                </a:cubicBezTo>
                <a:cubicBezTo>
                  <a:pt x="387" y="387"/>
                  <a:pt x="374" y="388"/>
                  <a:pt x="338" y="386"/>
                </a:cubicBezTo>
                <a:cubicBezTo>
                  <a:pt x="282" y="384"/>
                  <a:pt x="259" y="388"/>
                  <a:pt x="213" y="410"/>
                </a:cubicBezTo>
                <a:cubicBezTo>
                  <a:pt x="179" y="427"/>
                  <a:pt x="166" y="436"/>
                  <a:pt x="166" y="445"/>
                </a:cubicBezTo>
                <a:cubicBezTo>
                  <a:pt x="167" y="450"/>
                  <a:pt x="168" y="450"/>
                  <a:pt x="176" y="445"/>
                </a:cubicBezTo>
                <a:cubicBezTo>
                  <a:pt x="184" y="440"/>
                  <a:pt x="185" y="440"/>
                  <a:pt x="184" y="444"/>
                </a:cubicBezTo>
                <a:cubicBezTo>
                  <a:pt x="182" y="451"/>
                  <a:pt x="184" y="451"/>
                  <a:pt x="197" y="442"/>
                </a:cubicBezTo>
                <a:cubicBezTo>
                  <a:pt x="203" y="437"/>
                  <a:pt x="209" y="435"/>
                  <a:pt x="212" y="436"/>
                </a:cubicBezTo>
                <a:cubicBezTo>
                  <a:pt x="215" y="437"/>
                  <a:pt x="223" y="436"/>
                  <a:pt x="230" y="433"/>
                </a:cubicBezTo>
                <a:cubicBezTo>
                  <a:pt x="238" y="431"/>
                  <a:pt x="244" y="430"/>
                  <a:pt x="245" y="431"/>
                </a:cubicBezTo>
                <a:cubicBezTo>
                  <a:pt x="246" y="432"/>
                  <a:pt x="220" y="444"/>
                  <a:pt x="212" y="446"/>
                </a:cubicBezTo>
                <a:cubicBezTo>
                  <a:pt x="204" y="448"/>
                  <a:pt x="197" y="452"/>
                  <a:pt x="197" y="456"/>
                </a:cubicBezTo>
                <a:cubicBezTo>
                  <a:pt x="197" y="457"/>
                  <a:pt x="195" y="460"/>
                  <a:pt x="192" y="461"/>
                </a:cubicBezTo>
                <a:cubicBezTo>
                  <a:pt x="189" y="462"/>
                  <a:pt x="187" y="465"/>
                  <a:pt x="188" y="467"/>
                </a:cubicBezTo>
                <a:cubicBezTo>
                  <a:pt x="190" y="471"/>
                  <a:pt x="171" y="491"/>
                  <a:pt x="166" y="492"/>
                </a:cubicBezTo>
                <a:cubicBezTo>
                  <a:pt x="164" y="492"/>
                  <a:pt x="164" y="493"/>
                  <a:pt x="165" y="495"/>
                </a:cubicBezTo>
                <a:cubicBezTo>
                  <a:pt x="167" y="499"/>
                  <a:pt x="180" y="495"/>
                  <a:pt x="182" y="490"/>
                </a:cubicBezTo>
                <a:cubicBezTo>
                  <a:pt x="183" y="489"/>
                  <a:pt x="190" y="483"/>
                  <a:pt x="198" y="478"/>
                </a:cubicBezTo>
                <a:cubicBezTo>
                  <a:pt x="213" y="469"/>
                  <a:pt x="213" y="469"/>
                  <a:pt x="213" y="469"/>
                </a:cubicBezTo>
                <a:cubicBezTo>
                  <a:pt x="202" y="471"/>
                  <a:pt x="202" y="471"/>
                  <a:pt x="202" y="471"/>
                </a:cubicBezTo>
                <a:cubicBezTo>
                  <a:pt x="191" y="473"/>
                  <a:pt x="191" y="473"/>
                  <a:pt x="198" y="468"/>
                </a:cubicBezTo>
                <a:cubicBezTo>
                  <a:pt x="207" y="460"/>
                  <a:pt x="214" y="460"/>
                  <a:pt x="214" y="467"/>
                </a:cubicBezTo>
                <a:cubicBezTo>
                  <a:pt x="214" y="472"/>
                  <a:pt x="215" y="472"/>
                  <a:pt x="218" y="469"/>
                </a:cubicBezTo>
                <a:cubicBezTo>
                  <a:pt x="222" y="463"/>
                  <a:pt x="224" y="463"/>
                  <a:pt x="226" y="472"/>
                </a:cubicBezTo>
                <a:cubicBezTo>
                  <a:pt x="228" y="478"/>
                  <a:pt x="229" y="479"/>
                  <a:pt x="231" y="475"/>
                </a:cubicBezTo>
                <a:cubicBezTo>
                  <a:pt x="235" y="470"/>
                  <a:pt x="262" y="468"/>
                  <a:pt x="265" y="472"/>
                </a:cubicBezTo>
                <a:cubicBezTo>
                  <a:pt x="266" y="474"/>
                  <a:pt x="264" y="477"/>
                  <a:pt x="261" y="478"/>
                </a:cubicBezTo>
                <a:cubicBezTo>
                  <a:pt x="252" y="482"/>
                  <a:pt x="205" y="514"/>
                  <a:pt x="206" y="515"/>
                </a:cubicBezTo>
                <a:cubicBezTo>
                  <a:pt x="207" y="516"/>
                  <a:pt x="214" y="513"/>
                  <a:pt x="222" y="509"/>
                </a:cubicBezTo>
                <a:cubicBezTo>
                  <a:pt x="240" y="500"/>
                  <a:pt x="245" y="500"/>
                  <a:pt x="247" y="506"/>
                </a:cubicBezTo>
                <a:cubicBezTo>
                  <a:pt x="251" y="516"/>
                  <a:pt x="224" y="526"/>
                  <a:pt x="187" y="528"/>
                </a:cubicBezTo>
                <a:cubicBezTo>
                  <a:pt x="152" y="530"/>
                  <a:pt x="138" y="539"/>
                  <a:pt x="96" y="586"/>
                </a:cubicBezTo>
                <a:cubicBezTo>
                  <a:pt x="81" y="602"/>
                  <a:pt x="61" y="616"/>
                  <a:pt x="20" y="639"/>
                </a:cubicBezTo>
                <a:cubicBezTo>
                  <a:pt x="10" y="645"/>
                  <a:pt x="1" y="651"/>
                  <a:pt x="1" y="653"/>
                </a:cubicBezTo>
                <a:cubicBezTo>
                  <a:pt x="0" y="655"/>
                  <a:pt x="2" y="670"/>
                  <a:pt x="4" y="686"/>
                </a:cubicBezTo>
                <a:cubicBezTo>
                  <a:pt x="7" y="708"/>
                  <a:pt x="7" y="720"/>
                  <a:pt x="4" y="738"/>
                </a:cubicBezTo>
                <a:cubicBezTo>
                  <a:pt x="1" y="761"/>
                  <a:pt x="1" y="762"/>
                  <a:pt x="11" y="801"/>
                </a:cubicBezTo>
                <a:cubicBezTo>
                  <a:pt x="12" y="806"/>
                  <a:pt x="11" y="812"/>
                  <a:pt x="9" y="815"/>
                </a:cubicBezTo>
                <a:cubicBezTo>
                  <a:pt x="5" y="821"/>
                  <a:pt x="5" y="823"/>
                  <a:pt x="10" y="835"/>
                </a:cubicBezTo>
                <a:cubicBezTo>
                  <a:pt x="14" y="846"/>
                  <a:pt x="17" y="850"/>
                  <a:pt x="27" y="854"/>
                </a:cubicBezTo>
                <a:cubicBezTo>
                  <a:pt x="40" y="860"/>
                  <a:pt x="40" y="860"/>
                  <a:pt x="45" y="853"/>
                </a:cubicBezTo>
                <a:cubicBezTo>
                  <a:pt x="49" y="849"/>
                  <a:pt x="56" y="843"/>
                  <a:pt x="62" y="841"/>
                </a:cubicBezTo>
                <a:cubicBezTo>
                  <a:pt x="68" y="838"/>
                  <a:pt x="78" y="833"/>
                  <a:pt x="84" y="828"/>
                </a:cubicBezTo>
                <a:cubicBezTo>
                  <a:pt x="92" y="823"/>
                  <a:pt x="104" y="820"/>
                  <a:pt x="118" y="818"/>
                </a:cubicBezTo>
                <a:cubicBezTo>
                  <a:pt x="139" y="815"/>
                  <a:pt x="139" y="815"/>
                  <a:pt x="139" y="815"/>
                </a:cubicBezTo>
                <a:cubicBezTo>
                  <a:pt x="135" y="822"/>
                  <a:pt x="135" y="822"/>
                  <a:pt x="135" y="822"/>
                </a:cubicBezTo>
                <a:cubicBezTo>
                  <a:pt x="129" y="830"/>
                  <a:pt x="85" y="849"/>
                  <a:pt x="62" y="853"/>
                </a:cubicBezTo>
                <a:cubicBezTo>
                  <a:pt x="52" y="855"/>
                  <a:pt x="48" y="857"/>
                  <a:pt x="48" y="860"/>
                </a:cubicBezTo>
                <a:cubicBezTo>
                  <a:pt x="49" y="862"/>
                  <a:pt x="54" y="863"/>
                  <a:pt x="60" y="862"/>
                </a:cubicBezTo>
                <a:cubicBezTo>
                  <a:pt x="68" y="861"/>
                  <a:pt x="70" y="861"/>
                  <a:pt x="69" y="867"/>
                </a:cubicBezTo>
                <a:cubicBezTo>
                  <a:pt x="69" y="872"/>
                  <a:pt x="71" y="873"/>
                  <a:pt x="82" y="871"/>
                </a:cubicBezTo>
                <a:cubicBezTo>
                  <a:pt x="94" y="869"/>
                  <a:pt x="95" y="870"/>
                  <a:pt x="94" y="876"/>
                </a:cubicBezTo>
                <a:cubicBezTo>
                  <a:pt x="93" y="882"/>
                  <a:pt x="93" y="883"/>
                  <a:pt x="97" y="881"/>
                </a:cubicBezTo>
                <a:cubicBezTo>
                  <a:pt x="99" y="880"/>
                  <a:pt x="109" y="881"/>
                  <a:pt x="119" y="883"/>
                </a:cubicBezTo>
                <a:cubicBezTo>
                  <a:pt x="130" y="885"/>
                  <a:pt x="140" y="886"/>
                  <a:pt x="141" y="885"/>
                </a:cubicBezTo>
                <a:cubicBezTo>
                  <a:pt x="143" y="885"/>
                  <a:pt x="145" y="886"/>
                  <a:pt x="145" y="889"/>
                </a:cubicBezTo>
                <a:cubicBezTo>
                  <a:pt x="145" y="892"/>
                  <a:pt x="146" y="892"/>
                  <a:pt x="147" y="889"/>
                </a:cubicBezTo>
                <a:cubicBezTo>
                  <a:pt x="151" y="881"/>
                  <a:pt x="169" y="873"/>
                  <a:pt x="179" y="874"/>
                </a:cubicBezTo>
                <a:cubicBezTo>
                  <a:pt x="190" y="876"/>
                  <a:pt x="191" y="882"/>
                  <a:pt x="182" y="898"/>
                </a:cubicBezTo>
                <a:cubicBezTo>
                  <a:pt x="177" y="908"/>
                  <a:pt x="174" y="910"/>
                  <a:pt x="166" y="911"/>
                </a:cubicBezTo>
                <a:cubicBezTo>
                  <a:pt x="160" y="911"/>
                  <a:pt x="149" y="915"/>
                  <a:pt x="141" y="919"/>
                </a:cubicBezTo>
                <a:cubicBezTo>
                  <a:pt x="133" y="923"/>
                  <a:pt x="122" y="929"/>
                  <a:pt x="117" y="931"/>
                </a:cubicBezTo>
                <a:cubicBezTo>
                  <a:pt x="106" y="936"/>
                  <a:pt x="97" y="945"/>
                  <a:pt x="104" y="945"/>
                </a:cubicBezTo>
                <a:cubicBezTo>
                  <a:pt x="106" y="945"/>
                  <a:pt x="115" y="943"/>
                  <a:pt x="124" y="941"/>
                </a:cubicBezTo>
                <a:cubicBezTo>
                  <a:pt x="140" y="937"/>
                  <a:pt x="164" y="937"/>
                  <a:pt x="164" y="942"/>
                </a:cubicBezTo>
                <a:cubicBezTo>
                  <a:pt x="164" y="943"/>
                  <a:pt x="159" y="947"/>
                  <a:pt x="154" y="951"/>
                </a:cubicBezTo>
                <a:cubicBezTo>
                  <a:pt x="143" y="957"/>
                  <a:pt x="140" y="966"/>
                  <a:pt x="148" y="969"/>
                </a:cubicBezTo>
                <a:cubicBezTo>
                  <a:pt x="150" y="970"/>
                  <a:pt x="152" y="974"/>
                  <a:pt x="152" y="979"/>
                </a:cubicBezTo>
                <a:cubicBezTo>
                  <a:pt x="153" y="993"/>
                  <a:pt x="159" y="995"/>
                  <a:pt x="180" y="987"/>
                </a:cubicBezTo>
                <a:cubicBezTo>
                  <a:pt x="191" y="983"/>
                  <a:pt x="202" y="981"/>
                  <a:pt x="207" y="983"/>
                </a:cubicBezTo>
                <a:cubicBezTo>
                  <a:pt x="213" y="985"/>
                  <a:pt x="213" y="985"/>
                  <a:pt x="199" y="990"/>
                </a:cubicBezTo>
                <a:cubicBezTo>
                  <a:pt x="162" y="1003"/>
                  <a:pt x="140" y="1018"/>
                  <a:pt x="152" y="1022"/>
                </a:cubicBezTo>
                <a:cubicBezTo>
                  <a:pt x="154" y="1023"/>
                  <a:pt x="167" y="1018"/>
                  <a:pt x="181" y="1011"/>
                </a:cubicBezTo>
                <a:cubicBezTo>
                  <a:pt x="195" y="1004"/>
                  <a:pt x="209" y="998"/>
                  <a:pt x="212" y="998"/>
                </a:cubicBezTo>
                <a:cubicBezTo>
                  <a:pt x="216" y="998"/>
                  <a:pt x="223" y="1002"/>
                  <a:pt x="229" y="1009"/>
                </a:cubicBezTo>
                <a:cubicBezTo>
                  <a:pt x="240" y="1021"/>
                  <a:pt x="240" y="1022"/>
                  <a:pt x="222" y="1034"/>
                </a:cubicBezTo>
                <a:cubicBezTo>
                  <a:pt x="216" y="1039"/>
                  <a:pt x="208" y="1046"/>
                  <a:pt x="204" y="1052"/>
                </a:cubicBezTo>
                <a:cubicBezTo>
                  <a:pt x="197" y="1061"/>
                  <a:pt x="197" y="1062"/>
                  <a:pt x="202" y="1066"/>
                </a:cubicBezTo>
                <a:cubicBezTo>
                  <a:pt x="205" y="1068"/>
                  <a:pt x="211" y="1070"/>
                  <a:pt x="216" y="1070"/>
                </a:cubicBezTo>
                <a:cubicBezTo>
                  <a:pt x="224" y="1070"/>
                  <a:pt x="224" y="1070"/>
                  <a:pt x="219" y="1075"/>
                </a:cubicBezTo>
                <a:cubicBezTo>
                  <a:pt x="216" y="1078"/>
                  <a:pt x="211" y="1082"/>
                  <a:pt x="209" y="1085"/>
                </a:cubicBezTo>
                <a:cubicBezTo>
                  <a:pt x="204" y="1089"/>
                  <a:pt x="204" y="1090"/>
                  <a:pt x="210" y="1097"/>
                </a:cubicBezTo>
                <a:cubicBezTo>
                  <a:pt x="214" y="1103"/>
                  <a:pt x="217" y="1104"/>
                  <a:pt x="229" y="1101"/>
                </a:cubicBezTo>
                <a:cubicBezTo>
                  <a:pt x="241" y="1099"/>
                  <a:pt x="243" y="1099"/>
                  <a:pt x="243" y="1104"/>
                </a:cubicBezTo>
                <a:cubicBezTo>
                  <a:pt x="244" y="1108"/>
                  <a:pt x="241" y="1110"/>
                  <a:pt x="235" y="1110"/>
                </a:cubicBezTo>
                <a:cubicBezTo>
                  <a:pt x="224" y="1111"/>
                  <a:pt x="176" y="1129"/>
                  <a:pt x="164" y="1136"/>
                </a:cubicBezTo>
                <a:cubicBezTo>
                  <a:pt x="155" y="1142"/>
                  <a:pt x="153" y="1150"/>
                  <a:pt x="158" y="1153"/>
                </a:cubicBezTo>
                <a:cubicBezTo>
                  <a:pt x="159" y="1154"/>
                  <a:pt x="166" y="1151"/>
                  <a:pt x="173" y="1146"/>
                </a:cubicBezTo>
                <a:cubicBezTo>
                  <a:pt x="180" y="1141"/>
                  <a:pt x="190" y="1136"/>
                  <a:pt x="195" y="1134"/>
                </a:cubicBezTo>
                <a:cubicBezTo>
                  <a:pt x="201" y="1133"/>
                  <a:pt x="211" y="1129"/>
                  <a:pt x="218" y="1126"/>
                </a:cubicBezTo>
                <a:cubicBezTo>
                  <a:pt x="238" y="1118"/>
                  <a:pt x="257" y="1118"/>
                  <a:pt x="263" y="1126"/>
                </a:cubicBezTo>
                <a:cubicBezTo>
                  <a:pt x="267" y="1131"/>
                  <a:pt x="272" y="1132"/>
                  <a:pt x="282" y="1132"/>
                </a:cubicBezTo>
                <a:cubicBezTo>
                  <a:pt x="289" y="1132"/>
                  <a:pt x="301" y="1132"/>
                  <a:pt x="308" y="1133"/>
                </a:cubicBezTo>
                <a:cubicBezTo>
                  <a:pt x="318" y="1135"/>
                  <a:pt x="319" y="1136"/>
                  <a:pt x="314" y="1138"/>
                </a:cubicBezTo>
                <a:cubicBezTo>
                  <a:pt x="311" y="1140"/>
                  <a:pt x="302" y="1140"/>
                  <a:pt x="293" y="1140"/>
                </a:cubicBezTo>
                <a:cubicBezTo>
                  <a:pt x="278" y="1138"/>
                  <a:pt x="237" y="1147"/>
                  <a:pt x="238" y="1152"/>
                </a:cubicBezTo>
                <a:cubicBezTo>
                  <a:pt x="238" y="1153"/>
                  <a:pt x="245" y="1153"/>
                  <a:pt x="255" y="1151"/>
                </a:cubicBezTo>
                <a:cubicBezTo>
                  <a:pt x="264" y="1149"/>
                  <a:pt x="277" y="1148"/>
                  <a:pt x="283" y="1148"/>
                </a:cubicBezTo>
                <a:cubicBezTo>
                  <a:pt x="342" y="1148"/>
                  <a:pt x="354" y="1147"/>
                  <a:pt x="341" y="1146"/>
                </a:cubicBezTo>
                <a:cubicBezTo>
                  <a:pt x="332" y="1145"/>
                  <a:pt x="324" y="1144"/>
                  <a:pt x="323" y="1142"/>
                </a:cubicBezTo>
                <a:cubicBezTo>
                  <a:pt x="320" y="1138"/>
                  <a:pt x="341" y="1139"/>
                  <a:pt x="357" y="1143"/>
                </a:cubicBezTo>
                <a:cubicBezTo>
                  <a:pt x="366" y="1145"/>
                  <a:pt x="378" y="1148"/>
                  <a:pt x="384" y="1148"/>
                </a:cubicBezTo>
                <a:cubicBezTo>
                  <a:pt x="390" y="1149"/>
                  <a:pt x="397" y="1150"/>
                  <a:pt x="400" y="1151"/>
                </a:cubicBezTo>
                <a:cubicBezTo>
                  <a:pt x="404" y="1152"/>
                  <a:pt x="407" y="1152"/>
                  <a:pt x="407" y="1152"/>
                </a:cubicBezTo>
                <a:cubicBezTo>
                  <a:pt x="408" y="1152"/>
                  <a:pt x="407" y="1154"/>
                  <a:pt x="405" y="1156"/>
                </a:cubicBezTo>
                <a:cubicBezTo>
                  <a:pt x="403" y="1158"/>
                  <a:pt x="399" y="1159"/>
                  <a:pt x="396" y="1158"/>
                </a:cubicBezTo>
                <a:cubicBezTo>
                  <a:pt x="393" y="1157"/>
                  <a:pt x="389" y="1156"/>
                  <a:pt x="386" y="1155"/>
                </a:cubicBezTo>
                <a:cubicBezTo>
                  <a:pt x="383" y="1154"/>
                  <a:pt x="380" y="1155"/>
                  <a:pt x="380" y="1157"/>
                </a:cubicBezTo>
                <a:cubicBezTo>
                  <a:pt x="380" y="1159"/>
                  <a:pt x="384" y="1161"/>
                  <a:pt x="389" y="1160"/>
                </a:cubicBezTo>
                <a:cubicBezTo>
                  <a:pt x="399" y="1160"/>
                  <a:pt x="399" y="1165"/>
                  <a:pt x="389" y="1172"/>
                </a:cubicBezTo>
                <a:cubicBezTo>
                  <a:pt x="380" y="1179"/>
                  <a:pt x="381" y="1185"/>
                  <a:pt x="391" y="1184"/>
                </a:cubicBezTo>
                <a:cubicBezTo>
                  <a:pt x="396" y="1184"/>
                  <a:pt x="398" y="1186"/>
                  <a:pt x="398" y="1190"/>
                </a:cubicBezTo>
                <a:cubicBezTo>
                  <a:pt x="399" y="1194"/>
                  <a:pt x="399" y="1195"/>
                  <a:pt x="401" y="1192"/>
                </a:cubicBezTo>
                <a:cubicBezTo>
                  <a:pt x="402" y="1188"/>
                  <a:pt x="413" y="1187"/>
                  <a:pt x="440" y="1188"/>
                </a:cubicBezTo>
                <a:cubicBezTo>
                  <a:pt x="442" y="1188"/>
                  <a:pt x="441" y="1191"/>
                  <a:pt x="440" y="1194"/>
                </a:cubicBezTo>
                <a:cubicBezTo>
                  <a:pt x="435" y="1202"/>
                  <a:pt x="439" y="1204"/>
                  <a:pt x="452" y="1199"/>
                </a:cubicBezTo>
                <a:cubicBezTo>
                  <a:pt x="465" y="1195"/>
                  <a:pt x="487" y="1195"/>
                  <a:pt x="489" y="1200"/>
                </a:cubicBezTo>
                <a:cubicBezTo>
                  <a:pt x="489" y="1202"/>
                  <a:pt x="491" y="1202"/>
                  <a:pt x="492" y="1201"/>
                </a:cubicBezTo>
                <a:cubicBezTo>
                  <a:pt x="493" y="1200"/>
                  <a:pt x="502" y="1204"/>
                  <a:pt x="512" y="1209"/>
                </a:cubicBezTo>
                <a:cubicBezTo>
                  <a:pt x="528" y="1217"/>
                  <a:pt x="529" y="1218"/>
                  <a:pt x="522" y="1219"/>
                </a:cubicBezTo>
                <a:cubicBezTo>
                  <a:pt x="490" y="1222"/>
                  <a:pt x="456" y="1219"/>
                  <a:pt x="437" y="1211"/>
                </a:cubicBezTo>
                <a:cubicBezTo>
                  <a:pt x="433" y="1209"/>
                  <a:pt x="432" y="1210"/>
                  <a:pt x="433" y="1212"/>
                </a:cubicBezTo>
                <a:cubicBezTo>
                  <a:pt x="435" y="1216"/>
                  <a:pt x="405" y="1226"/>
                  <a:pt x="399" y="1223"/>
                </a:cubicBezTo>
                <a:cubicBezTo>
                  <a:pt x="394" y="1221"/>
                  <a:pt x="379" y="1232"/>
                  <a:pt x="379" y="1237"/>
                </a:cubicBezTo>
                <a:cubicBezTo>
                  <a:pt x="379" y="1239"/>
                  <a:pt x="382" y="1240"/>
                  <a:pt x="386" y="1238"/>
                </a:cubicBezTo>
                <a:cubicBezTo>
                  <a:pt x="399" y="1233"/>
                  <a:pt x="426" y="1231"/>
                  <a:pt x="430" y="1234"/>
                </a:cubicBezTo>
                <a:cubicBezTo>
                  <a:pt x="432" y="1236"/>
                  <a:pt x="434" y="1236"/>
                  <a:pt x="435" y="1234"/>
                </a:cubicBezTo>
                <a:cubicBezTo>
                  <a:pt x="438" y="1225"/>
                  <a:pt x="483" y="1230"/>
                  <a:pt x="515" y="1243"/>
                </a:cubicBezTo>
                <a:cubicBezTo>
                  <a:pt x="524" y="1247"/>
                  <a:pt x="546" y="1254"/>
                  <a:pt x="565" y="1260"/>
                </a:cubicBezTo>
                <a:cubicBezTo>
                  <a:pt x="609" y="1273"/>
                  <a:pt x="638" y="1282"/>
                  <a:pt x="647" y="1284"/>
                </a:cubicBezTo>
                <a:cubicBezTo>
                  <a:pt x="654" y="1287"/>
                  <a:pt x="654" y="1287"/>
                  <a:pt x="641" y="1293"/>
                </a:cubicBezTo>
                <a:cubicBezTo>
                  <a:pt x="638" y="1294"/>
                  <a:pt x="636" y="1296"/>
                  <a:pt x="637" y="1297"/>
                </a:cubicBezTo>
                <a:cubicBezTo>
                  <a:pt x="638" y="1298"/>
                  <a:pt x="643" y="1296"/>
                  <a:pt x="649" y="1293"/>
                </a:cubicBezTo>
                <a:cubicBezTo>
                  <a:pt x="660" y="1287"/>
                  <a:pt x="660" y="1287"/>
                  <a:pt x="660" y="1287"/>
                </a:cubicBezTo>
                <a:cubicBezTo>
                  <a:pt x="719" y="1308"/>
                  <a:pt x="719" y="1308"/>
                  <a:pt x="719" y="1308"/>
                </a:cubicBezTo>
                <a:cubicBezTo>
                  <a:pt x="752" y="1320"/>
                  <a:pt x="787" y="1333"/>
                  <a:pt x="796" y="1336"/>
                </a:cubicBezTo>
                <a:cubicBezTo>
                  <a:pt x="805" y="1339"/>
                  <a:pt x="824" y="1345"/>
                  <a:pt x="838" y="1350"/>
                </a:cubicBezTo>
                <a:cubicBezTo>
                  <a:pt x="852" y="1355"/>
                  <a:pt x="865" y="1359"/>
                  <a:pt x="867" y="1359"/>
                </a:cubicBezTo>
                <a:cubicBezTo>
                  <a:pt x="870" y="1359"/>
                  <a:pt x="873" y="1361"/>
                  <a:pt x="874" y="1363"/>
                </a:cubicBezTo>
                <a:cubicBezTo>
                  <a:pt x="876" y="1366"/>
                  <a:pt x="882" y="1368"/>
                  <a:pt x="888" y="1369"/>
                </a:cubicBezTo>
                <a:cubicBezTo>
                  <a:pt x="894" y="1370"/>
                  <a:pt x="908" y="1372"/>
                  <a:pt x="918" y="1373"/>
                </a:cubicBezTo>
                <a:cubicBezTo>
                  <a:pt x="929" y="1375"/>
                  <a:pt x="941" y="1376"/>
                  <a:pt x="946" y="1377"/>
                </a:cubicBezTo>
                <a:cubicBezTo>
                  <a:pt x="953" y="1378"/>
                  <a:pt x="953" y="1378"/>
                  <a:pt x="948" y="1375"/>
                </a:cubicBezTo>
                <a:cubicBezTo>
                  <a:pt x="944" y="1374"/>
                  <a:pt x="933" y="1371"/>
                  <a:pt x="923" y="1369"/>
                </a:cubicBezTo>
                <a:cubicBezTo>
                  <a:pt x="913" y="1368"/>
                  <a:pt x="901" y="1366"/>
                  <a:pt x="897" y="1365"/>
                </a:cubicBezTo>
                <a:cubicBezTo>
                  <a:pt x="891" y="1363"/>
                  <a:pt x="891" y="1363"/>
                  <a:pt x="900" y="1360"/>
                </a:cubicBezTo>
                <a:cubicBezTo>
                  <a:pt x="909" y="1357"/>
                  <a:pt x="909" y="1357"/>
                  <a:pt x="901" y="1357"/>
                </a:cubicBezTo>
                <a:cubicBezTo>
                  <a:pt x="896" y="1357"/>
                  <a:pt x="890" y="1355"/>
                  <a:pt x="887" y="1352"/>
                </a:cubicBezTo>
                <a:cubicBezTo>
                  <a:pt x="882" y="1348"/>
                  <a:pt x="883" y="1347"/>
                  <a:pt x="904" y="1347"/>
                </a:cubicBezTo>
                <a:cubicBezTo>
                  <a:pt x="916" y="1347"/>
                  <a:pt x="926" y="1348"/>
                  <a:pt x="927" y="1349"/>
                </a:cubicBezTo>
                <a:cubicBezTo>
                  <a:pt x="927" y="1353"/>
                  <a:pt x="941" y="1354"/>
                  <a:pt x="948" y="1351"/>
                </a:cubicBezTo>
                <a:cubicBezTo>
                  <a:pt x="953" y="1349"/>
                  <a:pt x="950" y="1348"/>
                  <a:pt x="931" y="1343"/>
                </a:cubicBezTo>
                <a:cubicBezTo>
                  <a:pt x="919" y="1341"/>
                  <a:pt x="907" y="1337"/>
                  <a:pt x="905" y="1336"/>
                </a:cubicBezTo>
                <a:cubicBezTo>
                  <a:pt x="902" y="1332"/>
                  <a:pt x="920" y="1331"/>
                  <a:pt x="930" y="1335"/>
                </a:cubicBezTo>
                <a:cubicBezTo>
                  <a:pt x="935" y="1336"/>
                  <a:pt x="942" y="1338"/>
                  <a:pt x="947" y="1339"/>
                </a:cubicBezTo>
                <a:cubicBezTo>
                  <a:pt x="953" y="1340"/>
                  <a:pt x="954" y="1340"/>
                  <a:pt x="951" y="1337"/>
                </a:cubicBezTo>
                <a:cubicBezTo>
                  <a:pt x="947" y="1334"/>
                  <a:pt x="948" y="1334"/>
                  <a:pt x="956" y="1335"/>
                </a:cubicBezTo>
                <a:cubicBezTo>
                  <a:pt x="961" y="1336"/>
                  <a:pt x="977" y="1337"/>
                  <a:pt x="993" y="1337"/>
                </a:cubicBezTo>
                <a:cubicBezTo>
                  <a:pt x="1010" y="1338"/>
                  <a:pt x="1018" y="1339"/>
                  <a:pt x="1015" y="1341"/>
                </a:cubicBezTo>
                <a:cubicBezTo>
                  <a:pt x="1011" y="1343"/>
                  <a:pt x="1012" y="1344"/>
                  <a:pt x="1021" y="1344"/>
                </a:cubicBezTo>
                <a:cubicBezTo>
                  <a:pt x="1045" y="1345"/>
                  <a:pt x="1084" y="1342"/>
                  <a:pt x="1085" y="1340"/>
                </a:cubicBezTo>
                <a:cubicBezTo>
                  <a:pt x="1086" y="1338"/>
                  <a:pt x="1093" y="1338"/>
                  <a:pt x="1102" y="1339"/>
                </a:cubicBezTo>
                <a:cubicBezTo>
                  <a:pt x="1117" y="1340"/>
                  <a:pt x="1117" y="1340"/>
                  <a:pt x="1113" y="1345"/>
                </a:cubicBezTo>
                <a:cubicBezTo>
                  <a:pt x="1104" y="1353"/>
                  <a:pt x="1106" y="1360"/>
                  <a:pt x="1118" y="1359"/>
                </a:cubicBezTo>
                <a:cubicBezTo>
                  <a:pt x="1128" y="1358"/>
                  <a:pt x="1128" y="1358"/>
                  <a:pt x="1121" y="1355"/>
                </a:cubicBezTo>
                <a:cubicBezTo>
                  <a:pt x="1114" y="1352"/>
                  <a:pt x="1114" y="1352"/>
                  <a:pt x="1114" y="1352"/>
                </a:cubicBezTo>
                <a:cubicBezTo>
                  <a:pt x="1121" y="1349"/>
                  <a:pt x="1121" y="1349"/>
                  <a:pt x="1121" y="1349"/>
                </a:cubicBezTo>
                <a:cubicBezTo>
                  <a:pt x="1130" y="1345"/>
                  <a:pt x="1143" y="1344"/>
                  <a:pt x="1143" y="1347"/>
                </a:cubicBezTo>
                <a:cubicBezTo>
                  <a:pt x="1143" y="1349"/>
                  <a:pt x="1146" y="1350"/>
                  <a:pt x="1149" y="1350"/>
                </a:cubicBezTo>
                <a:cubicBezTo>
                  <a:pt x="1152" y="1350"/>
                  <a:pt x="1161" y="1352"/>
                  <a:pt x="1167" y="1354"/>
                </a:cubicBezTo>
                <a:cubicBezTo>
                  <a:pt x="1175" y="1357"/>
                  <a:pt x="1180" y="1358"/>
                  <a:pt x="1180" y="1355"/>
                </a:cubicBezTo>
                <a:cubicBezTo>
                  <a:pt x="1181" y="1353"/>
                  <a:pt x="1186" y="1352"/>
                  <a:pt x="1190" y="1353"/>
                </a:cubicBezTo>
                <a:cubicBezTo>
                  <a:pt x="1194" y="1354"/>
                  <a:pt x="1199" y="1353"/>
                  <a:pt x="1199" y="1351"/>
                </a:cubicBezTo>
                <a:cubicBezTo>
                  <a:pt x="1200" y="1349"/>
                  <a:pt x="1198" y="1348"/>
                  <a:pt x="1194" y="1348"/>
                </a:cubicBezTo>
                <a:cubicBezTo>
                  <a:pt x="1169" y="1348"/>
                  <a:pt x="1145" y="1345"/>
                  <a:pt x="1145" y="1340"/>
                </a:cubicBezTo>
                <a:cubicBezTo>
                  <a:pt x="1145" y="1338"/>
                  <a:pt x="1147" y="1338"/>
                  <a:pt x="1150" y="1339"/>
                </a:cubicBezTo>
                <a:cubicBezTo>
                  <a:pt x="1153" y="1340"/>
                  <a:pt x="1171" y="1340"/>
                  <a:pt x="1190" y="1339"/>
                </a:cubicBezTo>
                <a:cubicBezTo>
                  <a:pt x="1223" y="1337"/>
                  <a:pt x="1236" y="1338"/>
                  <a:pt x="1274" y="1345"/>
                </a:cubicBezTo>
                <a:cubicBezTo>
                  <a:pt x="1291" y="1348"/>
                  <a:pt x="1296" y="1345"/>
                  <a:pt x="1280" y="1341"/>
                </a:cubicBezTo>
                <a:cubicBezTo>
                  <a:pt x="1264" y="1336"/>
                  <a:pt x="1262" y="1331"/>
                  <a:pt x="1277" y="1330"/>
                </a:cubicBezTo>
                <a:cubicBezTo>
                  <a:pt x="1285" y="1330"/>
                  <a:pt x="1287" y="1331"/>
                  <a:pt x="1284" y="1333"/>
                </a:cubicBezTo>
                <a:cubicBezTo>
                  <a:pt x="1278" y="1339"/>
                  <a:pt x="1287" y="1340"/>
                  <a:pt x="1313" y="1338"/>
                </a:cubicBezTo>
                <a:cubicBezTo>
                  <a:pt x="1329" y="1336"/>
                  <a:pt x="1342" y="1337"/>
                  <a:pt x="1349" y="1339"/>
                </a:cubicBezTo>
                <a:cubicBezTo>
                  <a:pt x="1355" y="1342"/>
                  <a:pt x="1362" y="1343"/>
                  <a:pt x="1364" y="1341"/>
                </a:cubicBezTo>
                <a:cubicBezTo>
                  <a:pt x="1366" y="1340"/>
                  <a:pt x="1366" y="1341"/>
                  <a:pt x="1366" y="1343"/>
                </a:cubicBezTo>
                <a:cubicBezTo>
                  <a:pt x="1365" y="1345"/>
                  <a:pt x="1365" y="1346"/>
                  <a:pt x="1367" y="1346"/>
                </a:cubicBezTo>
                <a:cubicBezTo>
                  <a:pt x="1369" y="1346"/>
                  <a:pt x="1370" y="1344"/>
                  <a:pt x="1370" y="1341"/>
                </a:cubicBezTo>
                <a:cubicBezTo>
                  <a:pt x="1369" y="1336"/>
                  <a:pt x="1366" y="1335"/>
                  <a:pt x="1356" y="1336"/>
                </a:cubicBezTo>
                <a:cubicBezTo>
                  <a:pt x="1355" y="1336"/>
                  <a:pt x="1354" y="1335"/>
                  <a:pt x="1354" y="1333"/>
                </a:cubicBezTo>
                <a:cubicBezTo>
                  <a:pt x="1356" y="1329"/>
                  <a:pt x="1394" y="1331"/>
                  <a:pt x="1398" y="1335"/>
                </a:cubicBezTo>
                <a:cubicBezTo>
                  <a:pt x="1399" y="1336"/>
                  <a:pt x="1405" y="1338"/>
                  <a:pt x="1410" y="1337"/>
                </a:cubicBezTo>
                <a:cubicBezTo>
                  <a:pt x="1416" y="1337"/>
                  <a:pt x="1429" y="1339"/>
                  <a:pt x="1440" y="1342"/>
                </a:cubicBezTo>
                <a:cubicBezTo>
                  <a:pt x="1459" y="1347"/>
                  <a:pt x="1459" y="1347"/>
                  <a:pt x="1459" y="1347"/>
                </a:cubicBezTo>
                <a:cubicBezTo>
                  <a:pt x="1437" y="1351"/>
                  <a:pt x="1437" y="1351"/>
                  <a:pt x="1437" y="1351"/>
                </a:cubicBezTo>
                <a:cubicBezTo>
                  <a:pt x="1412" y="1355"/>
                  <a:pt x="1396" y="1356"/>
                  <a:pt x="1385" y="1353"/>
                </a:cubicBezTo>
                <a:cubicBezTo>
                  <a:pt x="1376" y="1350"/>
                  <a:pt x="1367" y="1352"/>
                  <a:pt x="1368" y="1357"/>
                </a:cubicBezTo>
                <a:cubicBezTo>
                  <a:pt x="1368" y="1359"/>
                  <a:pt x="1374" y="1360"/>
                  <a:pt x="1381" y="1359"/>
                </a:cubicBezTo>
                <a:cubicBezTo>
                  <a:pt x="1399" y="1358"/>
                  <a:pt x="1402" y="1364"/>
                  <a:pt x="1386" y="1368"/>
                </a:cubicBezTo>
                <a:cubicBezTo>
                  <a:pt x="1373" y="1371"/>
                  <a:pt x="1298" y="1372"/>
                  <a:pt x="1295" y="1369"/>
                </a:cubicBezTo>
                <a:cubicBezTo>
                  <a:pt x="1292" y="1366"/>
                  <a:pt x="1317" y="1359"/>
                  <a:pt x="1340" y="1357"/>
                </a:cubicBezTo>
                <a:cubicBezTo>
                  <a:pt x="1359" y="1356"/>
                  <a:pt x="1363" y="1354"/>
                  <a:pt x="1357" y="1352"/>
                </a:cubicBezTo>
                <a:cubicBezTo>
                  <a:pt x="1350" y="1350"/>
                  <a:pt x="1300" y="1357"/>
                  <a:pt x="1290" y="1363"/>
                </a:cubicBezTo>
                <a:cubicBezTo>
                  <a:pt x="1288" y="1364"/>
                  <a:pt x="1286" y="1363"/>
                  <a:pt x="1286" y="1361"/>
                </a:cubicBezTo>
                <a:cubicBezTo>
                  <a:pt x="1286" y="1360"/>
                  <a:pt x="1289" y="1357"/>
                  <a:pt x="1293" y="1356"/>
                </a:cubicBezTo>
                <a:cubicBezTo>
                  <a:pt x="1299" y="1355"/>
                  <a:pt x="1299" y="1354"/>
                  <a:pt x="1290" y="1354"/>
                </a:cubicBezTo>
                <a:cubicBezTo>
                  <a:pt x="1282" y="1354"/>
                  <a:pt x="1281" y="1355"/>
                  <a:pt x="1282" y="1359"/>
                </a:cubicBezTo>
                <a:cubicBezTo>
                  <a:pt x="1284" y="1365"/>
                  <a:pt x="1279" y="1367"/>
                  <a:pt x="1276" y="1361"/>
                </a:cubicBezTo>
                <a:cubicBezTo>
                  <a:pt x="1275" y="1359"/>
                  <a:pt x="1273" y="1359"/>
                  <a:pt x="1272" y="1360"/>
                </a:cubicBezTo>
                <a:cubicBezTo>
                  <a:pt x="1271" y="1361"/>
                  <a:pt x="1262" y="1363"/>
                  <a:pt x="1253" y="1364"/>
                </a:cubicBezTo>
                <a:cubicBezTo>
                  <a:pt x="1243" y="1365"/>
                  <a:pt x="1230" y="1368"/>
                  <a:pt x="1224" y="1369"/>
                </a:cubicBezTo>
                <a:cubicBezTo>
                  <a:pt x="1217" y="1371"/>
                  <a:pt x="1212" y="1371"/>
                  <a:pt x="1211" y="1369"/>
                </a:cubicBezTo>
                <a:cubicBezTo>
                  <a:pt x="1210" y="1367"/>
                  <a:pt x="1210" y="1365"/>
                  <a:pt x="1212" y="1365"/>
                </a:cubicBezTo>
                <a:cubicBezTo>
                  <a:pt x="1213" y="1365"/>
                  <a:pt x="1215" y="1363"/>
                  <a:pt x="1215" y="1361"/>
                </a:cubicBezTo>
                <a:cubicBezTo>
                  <a:pt x="1215" y="1359"/>
                  <a:pt x="1212" y="1360"/>
                  <a:pt x="1209" y="1362"/>
                </a:cubicBezTo>
                <a:cubicBezTo>
                  <a:pt x="1201" y="1368"/>
                  <a:pt x="1195" y="1376"/>
                  <a:pt x="1197" y="1378"/>
                </a:cubicBezTo>
                <a:cubicBezTo>
                  <a:pt x="1198" y="1379"/>
                  <a:pt x="1260" y="1386"/>
                  <a:pt x="1266" y="1386"/>
                </a:cubicBezTo>
                <a:cubicBezTo>
                  <a:pt x="1267" y="1386"/>
                  <a:pt x="1268" y="1387"/>
                  <a:pt x="1267" y="1389"/>
                </a:cubicBezTo>
                <a:cubicBezTo>
                  <a:pt x="1266" y="1390"/>
                  <a:pt x="1309" y="1389"/>
                  <a:pt x="1363" y="1387"/>
                </a:cubicBezTo>
                <a:cubicBezTo>
                  <a:pt x="1438" y="1384"/>
                  <a:pt x="1460" y="1383"/>
                  <a:pt x="1463" y="1379"/>
                </a:cubicBezTo>
                <a:cubicBezTo>
                  <a:pt x="1466" y="1376"/>
                  <a:pt x="1473" y="1375"/>
                  <a:pt x="1486" y="1376"/>
                </a:cubicBezTo>
                <a:cubicBezTo>
                  <a:pt x="1496" y="1377"/>
                  <a:pt x="1517" y="1378"/>
                  <a:pt x="1533" y="1379"/>
                </a:cubicBezTo>
                <a:cubicBezTo>
                  <a:pt x="1562" y="1380"/>
                  <a:pt x="1584" y="1387"/>
                  <a:pt x="1596" y="1399"/>
                </a:cubicBezTo>
                <a:cubicBezTo>
                  <a:pt x="1602" y="1406"/>
                  <a:pt x="1638" y="1417"/>
                  <a:pt x="1654" y="1417"/>
                </a:cubicBezTo>
                <a:cubicBezTo>
                  <a:pt x="1660" y="1417"/>
                  <a:pt x="1673" y="1419"/>
                  <a:pt x="1682" y="1421"/>
                </a:cubicBezTo>
                <a:cubicBezTo>
                  <a:pt x="1691" y="1423"/>
                  <a:pt x="1712" y="1428"/>
                  <a:pt x="1729" y="1431"/>
                </a:cubicBezTo>
                <a:cubicBezTo>
                  <a:pt x="1746" y="1435"/>
                  <a:pt x="1762" y="1440"/>
                  <a:pt x="1766" y="1442"/>
                </a:cubicBezTo>
                <a:cubicBezTo>
                  <a:pt x="1770" y="1444"/>
                  <a:pt x="1779" y="1447"/>
                  <a:pt x="1787" y="1448"/>
                </a:cubicBezTo>
                <a:cubicBezTo>
                  <a:pt x="1787" y="1448"/>
                  <a:pt x="1787" y="1448"/>
                  <a:pt x="1787" y="1448"/>
                </a:cubicBezTo>
                <a:cubicBezTo>
                  <a:pt x="1795" y="1449"/>
                  <a:pt x="1802" y="1450"/>
                  <a:pt x="1804" y="1450"/>
                </a:cubicBezTo>
                <a:cubicBezTo>
                  <a:pt x="1808" y="1451"/>
                  <a:pt x="1795" y="1442"/>
                  <a:pt x="1788" y="1440"/>
                </a:cubicBezTo>
                <a:cubicBezTo>
                  <a:pt x="1760" y="1431"/>
                  <a:pt x="1716" y="1415"/>
                  <a:pt x="1713" y="1412"/>
                </a:cubicBezTo>
                <a:cubicBezTo>
                  <a:pt x="1712" y="1410"/>
                  <a:pt x="1703" y="1407"/>
                  <a:pt x="1695" y="1406"/>
                </a:cubicBezTo>
                <a:cubicBezTo>
                  <a:pt x="1687" y="1406"/>
                  <a:pt x="1675" y="1401"/>
                  <a:pt x="1667" y="1397"/>
                </a:cubicBezTo>
                <a:cubicBezTo>
                  <a:pt x="1656" y="1391"/>
                  <a:pt x="1653" y="1390"/>
                  <a:pt x="1649" y="1395"/>
                </a:cubicBezTo>
                <a:cubicBezTo>
                  <a:pt x="1646" y="1397"/>
                  <a:pt x="1645" y="1401"/>
                  <a:pt x="1646" y="1402"/>
                </a:cubicBezTo>
                <a:cubicBezTo>
                  <a:pt x="1653" y="1411"/>
                  <a:pt x="1592" y="1396"/>
                  <a:pt x="1584" y="1387"/>
                </a:cubicBezTo>
                <a:cubicBezTo>
                  <a:pt x="1581" y="1382"/>
                  <a:pt x="1583" y="1382"/>
                  <a:pt x="1661" y="1383"/>
                </a:cubicBezTo>
                <a:cubicBezTo>
                  <a:pt x="1711" y="1383"/>
                  <a:pt x="1725" y="1384"/>
                  <a:pt x="1747" y="1390"/>
                </a:cubicBezTo>
                <a:cubicBezTo>
                  <a:pt x="1762" y="1394"/>
                  <a:pt x="1777" y="1398"/>
                  <a:pt x="1782" y="1399"/>
                </a:cubicBezTo>
                <a:cubicBezTo>
                  <a:pt x="1790" y="1400"/>
                  <a:pt x="1790" y="1400"/>
                  <a:pt x="1790" y="1400"/>
                </a:cubicBezTo>
                <a:cubicBezTo>
                  <a:pt x="1781" y="1395"/>
                  <a:pt x="1781" y="1395"/>
                  <a:pt x="1781" y="1395"/>
                </a:cubicBezTo>
                <a:cubicBezTo>
                  <a:pt x="1776" y="1393"/>
                  <a:pt x="1772" y="1390"/>
                  <a:pt x="1772" y="1389"/>
                </a:cubicBezTo>
                <a:cubicBezTo>
                  <a:pt x="1772" y="1389"/>
                  <a:pt x="1783" y="1387"/>
                  <a:pt x="1797" y="1386"/>
                </a:cubicBezTo>
                <a:cubicBezTo>
                  <a:pt x="1820" y="1384"/>
                  <a:pt x="1824" y="1385"/>
                  <a:pt x="1828" y="1390"/>
                </a:cubicBezTo>
                <a:cubicBezTo>
                  <a:pt x="1833" y="1396"/>
                  <a:pt x="1838" y="1396"/>
                  <a:pt x="1883" y="1394"/>
                </a:cubicBezTo>
                <a:close/>
              </a:path>
            </a:pathLst>
          </a:custGeom>
          <a:solidFill>
            <a:srgbClr val="90B0B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alphaModFix amt="35000"/>
            <a:lum bright="60000" contrast="36000"/>
          </a:blip>
          <a:srcRect b="21740"/>
          <a:stretch>
            <a:fillRect/>
          </a:stretch>
        </p:blipFill>
        <p:spPr>
          <a:xfrm flipH="1">
            <a:off x="346710" y="-369570"/>
            <a:ext cx="8200390" cy="70161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lum contrast="6000"/>
          </a:blip>
          <a:srcRect t="21307" r="36945"/>
          <a:stretch>
            <a:fillRect/>
          </a:stretch>
        </p:blipFill>
        <p:spPr>
          <a:xfrm>
            <a:off x="257810" y="211455"/>
            <a:ext cx="3956685" cy="6435090"/>
          </a:xfrm>
          <a:prstGeom prst="rect">
            <a:avLst/>
          </a:prstGeom>
          <a:effectLst>
            <a:outerShdw blurRad="762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7" name="图片 106"/>
          <p:cNvPicPr/>
          <p:nvPr/>
        </p:nvPicPr>
        <p:blipFill>
          <a:blip r:embed="rId5"/>
          <a:stretch>
            <a:fillRect/>
          </a:stretch>
        </p:blipFill>
        <p:spPr>
          <a:xfrm>
            <a:off x="3653790" y="2306637"/>
            <a:ext cx="8467090" cy="3090545"/>
          </a:xfrm>
          <a:prstGeom prst="rect">
            <a:avLst/>
          </a:prstGeom>
          <a:noFill/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8" name="图片 107"/>
          <p:cNvPicPr/>
          <p:nvPr/>
        </p:nvPicPr>
        <p:blipFill>
          <a:blip r:embed="rId6"/>
          <a:stretch>
            <a:fillRect/>
          </a:stretch>
        </p:blipFill>
        <p:spPr>
          <a:xfrm>
            <a:off x="7078663" y="1042987"/>
            <a:ext cx="2505075" cy="92646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7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57810" y="1424305"/>
            <a:ext cx="11561445" cy="10388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10000"/>
              </a:lnSpc>
              <a:buNone/>
            </a:pP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                     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边疆地区获得进一步开发，漠北、东北、西北、云南等地的农业都有显著进步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4D667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4" name="圆角矩形 3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4652645" cy="480695"/>
          </a:xfrm>
          <a:prstGeom prst="roundRect">
            <a:avLst/>
          </a:prstGeom>
          <a:solidFill>
            <a:srgbClr val="4D667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一、农业和手工业的发展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38430" y="902335"/>
            <a:ext cx="24295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tx2">
                    <a:lumMod val="75000"/>
                  </a:schemeClr>
                </a:solidFill>
                <a:latin typeface="华文中宋" panose="02010600040101010101" charset="-122"/>
                <a:ea typeface="华文中宋" panose="02010600040101010101" charset="-122"/>
              </a:rPr>
              <a:t>（一）农业</a:t>
            </a:r>
            <a:endParaRPr lang="zh-CN" altLang="en-US" sz="2800" b="1">
              <a:solidFill>
                <a:schemeClr val="tx2">
                  <a:lumMod val="75000"/>
                </a:schemeClr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65430" y="1424305"/>
            <a:ext cx="24295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chemeClr val="tx2">
                    <a:lumMod val="75000"/>
                  </a:schemeClr>
                </a:solidFill>
                <a:latin typeface="华文中宋" panose="02010600040101010101" charset="-122"/>
                <a:ea typeface="华文中宋" panose="02010600040101010101" charset="-122"/>
              </a:rPr>
              <a:t>3</a:t>
            </a:r>
            <a:r>
              <a:rPr lang="zh-CN" altLang="en-US" sz="2800" b="1">
                <a:solidFill>
                  <a:schemeClr val="tx2">
                    <a:lumMod val="75000"/>
                  </a:schemeClr>
                </a:solidFill>
                <a:latin typeface="华文中宋" panose="02010600040101010101" charset="-122"/>
                <a:ea typeface="华文中宋" panose="02010600040101010101" charset="-122"/>
              </a:rPr>
              <a:t>、边疆开发：</a:t>
            </a:r>
            <a:endParaRPr lang="zh-CN" altLang="en-US" sz="2800" b="1">
              <a:solidFill>
                <a:schemeClr val="tx2">
                  <a:lumMod val="75000"/>
                </a:schemeClr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7810" y="2985135"/>
            <a:ext cx="24295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chemeClr val="tx2">
                    <a:lumMod val="75000"/>
                  </a:schemeClr>
                </a:solidFill>
                <a:latin typeface="华文中宋" panose="02010600040101010101" charset="-122"/>
                <a:ea typeface="华文中宋" panose="02010600040101010101" charset="-122"/>
              </a:rPr>
              <a:t>4</a:t>
            </a:r>
            <a:r>
              <a:rPr lang="zh-CN" altLang="en-US" sz="2800" b="1">
                <a:solidFill>
                  <a:schemeClr val="tx2">
                    <a:lumMod val="75000"/>
                  </a:schemeClr>
                </a:solidFill>
                <a:latin typeface="华文中宋" panose="02010600040101010101" charset="-122"/>
                <a:ea typeface="华文中宋" panose="02010600040101010101" charset="-122"/>
              </a:rPr>
              <a:t>、灌溉工具：</a:t>
            </a:r>
            <a:endParaRPr lang="zh-CN" altLang="en-US" sz="2800" b="1">
              <a:solidFill>
                <a:schemeClr val="tx2">
                  <a:lumMod val="75000"/>
                </a:schemeClr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694940" y="2985135"/>
            <a:ext cx="33832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高转筒车、水转翻车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023110" y="2440305"/>
            <a:ext cx="9452610" cy="5651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10000"/>
              </a:lnSpc>
              <a:buClrTx/>
              <a:buSzTx/>
              <a:buFontTx/>
              <a:buNone/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边疆进一步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开发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，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中原农耕文明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向周边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扩展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。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0010" y="2461895"/>
            <a:ext cx="24295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tx2">
                    <a:lumMod val="75000"/>
                  </a:schemeClr>
                </a:solidFill>
                <a:latin typeface="华文中宋" panose="02010600040101010101" charset="-122"/>
                <a:ea typeface="华文中宋" panose="02010600040101010101" charset="-122"/>
              </a:rPr>
              <a:t>（</a:t>
            </a:r>
            <a:r>
              <a:rPr lang="en-US" altLang="zh-CN" sz="2800" b="1">
                <a:solidFill>
                  <a:schemeClr val="tx2">
                    <a:lumMod val="75000"/>
                  </a:schemeClr>
                </a:solidFill>
                <a:latin typeface="华文中宋" panose="02010600040101010101" charset="-122"/>
                <a:ea typeface="华文中宋" panose="02010600040101010101" charset="-122"/>
              </a:rPr>
              <a:t>1</a:t>
            </a:r>
            <a:r>
              <a:rPr lang="zh-CN" altLang="en-US" sz="2800" b="1">
                <a:solidFill>
                  <a:schemeClr val="tx2">
                    <a:lumMod val="75000"/>
                  </a:schemeClr>
                </a:solidFill>
                <a:latin typeface="华文中宋" panose="02010600040101010101" charset="-122"/>
                <a:ea typeface="华文中宋" panose="02010600040101010101" charset="-122"/>
              </a:rPr>
              <a:t>）作用：</a:t>
            </a:r>
            <a:endParaRPr lang="zh-CN" altLang="en-US" sz="2800" b="1">
              <a:solidFill>
                <a:schemeClr val="tx2">
                  <a:lumMod val="75000"/>
                </a:schemeClr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6861810" y="3302635"/>
            <a:ext cx="2646680" cy="3102007"/>
            <a:chOff x="11493" y="4769"/>
            <a:chExt cx="4279" cy="4889"/>
          </a:xfrm>
        </p:grpSpPr>
        <p:sp>
          <p:nvSpPr>
            <p:cNvPr id="40" name="TextBox 28"/>
            <p:cNvSpPr txBox="1"/>
            <p:nvPr>
              <p:custDataLst>
                <p:tags r:id="rId3"/>
              </p:custDataLst>
            </p:nvPr>
          </p:nvSpPr>
          <p:spPr>
            <a:xfrm>
              <a:off x="12115" y="8932"/>
              <a:ext cx="3657" cy="7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l">
                <a:buClrTx/>
                <a:buSzTx/>
                <a:buFontTx/>
              </a:pPr>
              <a:r>
                <a:rPr lang="zh-CN" altLang="en-US" sz="2400">
                  <a:solidFill>
                    <a:schemeClr val="tx1"/>
                  </a:solidFill>
                  <a:latin typeface="华文仿宋" panose="02010600040101010101" charset="-122"/>
                  <a:ea typeface="华文仿宋" panose="02010600040101010101" charset="-122"/>
                  <a:sym typeface="+mn-ea"/>
                </a:rPr>
                <a:t>◎高转筒车</a:t>
              </a:r>
              <a:endParaRPr lang="zh-CN" altLang="en-US" sz="2400">
                <a:solidFill>
                  <a:schemeClr val="tx1"/>
                </a:solidFill>
                <a:latin typeface="华文仿宋" panose="02010600040101010101" charset="-122"/>
                <a:ea typeface="华文仿宋" panose="02010600040101010101" charset="-122"/>
                <a:sym typeface="+mn-ea"/>
              </a:endParaRPr>
            </a:p>
          </p:txBody>
        </p:sp>
        <p:pic>
          <p:nvPicPr>
            <p:cNvPr id="101" name="图片 100"/>
            <p:cNvPicPr/>
            <p:nvPr/>
          </p:nvPicPr>
          <p:blipFill>
            <a:blip r:embed="rId4"/>
            <a:srcRect l="51766"/>
            <a:stretch>
              <a:fillRect/>
            </a:stretch>
          </p:blipFill>
          <p:spPr>
            <a:xfrm>
              <a:off x="11493" y="4769"/>
              <a:ext cx="3547" cy="4059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3" name="组合 12"/>
          <p:cNvGrpSpPr/>
          <p:nvPr/>
        </p:nvGrpSpPr>
        <p:grpSpPr>
          <a:xfrm>
            <a:off x="9417685" y="3302635"/>
            <a:ext cx="2402205" cy="3101975"/>
            <a:chOff x="15234" y="4736"/>
            <a:chExt cx="3620" cy="4790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234" y="4736"/>
              <a:ext cx="3379" cy="3977"/>
            </a:xfrm>
            <a:prstGeom prst="rect">
              <a:avLst/>
            </a:prstGeom>
          </p:spPr>
        </p:pic>
        <p:sp>
          <p:nvSpPr>
            <p:cNvPr id="12" name="TextBox 28"/>
            <p:cNvSpPr txBox="1"/>
            <p:nvPr>
              <p:custDataLst>
                <p:tags r:id="rId6"/>
              </p:custDataLst>
            </p:nvPr>
          </p:nvSpPr>
          <p:spPr>
            <a:xfrm>
              <a:off x="15324" y="8815"/>
              <a:ext cx="3530" cy="7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l">
                <a:buClrTx/>
                <a:buSzTx/>
                <a:buFontTx/>
              </a:pPr>
              <a:r>
                <a:rPr lang="zh-CN" altLang="en-US" sz="2400">
                  <a:solidFill>
                    <a:schemeClr val="tx1"/>
                  </a:solidFill>
                  <a:latin typeface="华文仿宋" panose="02010600040101010101" charset="-122"/>
                  <a:ea typeface="华文仿宋" panose="02010600040101010101" charset="-122"/>
                  <a:sym typeface="+mn-ea"/>
                </a:rPr>
                <a:t>◎水转翻车</a:t>
              </a:r>
              <a:endParaRPr lang="zh-CN" altLang="en-US" sz="2400">
                <a:solidFill>
                  <a:schemeClr val="tx1"/>
                </a:solidFill>
                <a:latin typeface="华文仿宋" panose="02010600040101010101" charset="-122"/>
                <a:ea typeface="华文仿宋" panose="02010600040101010101" charset="-122"/>
                <a:sym typeface="+mn-ea"/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80010" y="3499485"/>
            <a:ext cx="24295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tx2">
                    <a:lumMod val="75000"/>
                  </a:schemeClr>
                </a:solidFill>
                <a:latin typeface="华文中宋" panose="02010600040101010101" charset="-122"/>
                <a:ea typeface="华文中宋" panose="02010600040101010101" charset="-122"/>
              </a:rPr>
              <a:t>（</a:t>
            </a:r>
            <a:r>
              <a:rPr lang="en-US" altLang="zh-CN" sz="2800" b="1">
                <a:solidFill>
                  <a:schemeClr val="tx2">
                    <a:lumMod val="75000"/>
                  </a:schemeClr>
                </a:solidFill>
                <a:latin typeface="华文中宋" panose="02010600040101010101" charset="-122"/>
                <a:ea typeface="华文中宋" panose="02010600040101010101" charset="-122"/>
              </a:rPr>
              <a:t>1</a:t>
            </a:r>
            <a:r>
              <a:rPr lang="zh-CN" altLang="en-US" sz="2800" b="1">
                <a:solidFill>
                  <a:schemeClr val="tx2">
                    <a:lumMod val="75000"/>
                  </a:schemeClr>
                </a:solidFill>
                <a:latin typeface="华文中宋" panose="02010600040101010101" charset="-122"/>
                <a:ea typeface="华文中宋" panose="02010600040101010101" charset="-122"/>
              </a:rPr>
              <a:t>）作用：</a:t>
            </a:r>
            <a:endParaRPr lang="zh-CN" altLang="en-US" sz="2800" b="1">
              <a:solidFill>
                <a:schemeClr val="tx2">
                  <a:lumMod val="75000"/>
                </a:schemeClr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023110" y="3413760"/>
            <a:ext cx="2316480" cy="60769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lnSpc>
                <a:spcPct val="120000"/>
              </a:lnSpc>
              <a:buClrTx/>
              <a:buSzTx/>
              <a:buFontTx/>
              <a:buNone/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推动农业发展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65430" y="4029075"/>
            <a:ext cx="24295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chemeClr val="tx2">
                    <a:lumMod val="75000"/>
                  </a:schemeClr>
                </a:solidFill>
                <a:latin typeface="华文中宋" panose="02010600040101010101" charset="-122"/>
                <a:ea typeface="华文中宋" panose="02010600040101010101" charset="-122"/>
              </a:rPr>
              <a:t>5</a:t>
            </a:r>
            <a:r>
              <a:rPr lang="zh-CN" altLang="en-US" sz="2800" b="1">
                <a:solidFill>
                  <a:schemeClr val="tx2">
                    <a:lumMod val="75000"/>
                  </a:schemeClr>
                </a:solidFill>
                <a:latin typeface="华文中宋" panose="02010600040101010101" charset="-122"/>
                <a:ea typeface="华文中宋" panose="02010600040101010101" charset="-122"/>
              </a:rPr>
              <a:t>、土地经营：</a:t>
            </a:r>
            <a:endParaRPr lang="zh-CN" altLang="en-US" sz="2800" b="1">
              <a:solidFill>
                <a:schemeClr val="tx2">
                  <a:lumMod val="75000"/>
                </a:schemeClr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65430" y="4515485"/>
            <a:ext cx="3905250" cy="10388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10000"/>
              </a:lnSpc>
              <a:buNone/>
            </a:pP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①田制不立，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不抑兼并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；</a:t>
            </a:r>
            <a:endParaRPr lang="zh-CN" altLang="en-US" sz="28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黑体" panose="02010609060101010101" pitchFamily="49" charset="-122"/>
            </a:endParaRPr>
          </a:p>
          <a:p>
            <a:pPr>
              <a:lnSpc>
                <a:spcPct val="110000"/>
              </a:lnSpc>
              <a:buNone/>
            </a:pPr>
            <a:endParaRPr lang="zh-CN" altLang="en-US" sz="28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65430" y="4972050"/>
            <a:ext cx="2774950" cy="5651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10000"/>
              </a:lnSpc>
              <a:buNone/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②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租佃制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盛行。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黑体" panose="02010609060101010101" pitchFamily="49" charset="-122"/>
              <a:sym typeface="+mn-ea"/>
            </a:endParaRPr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2" grpId="0"/>
      <p:bldP spid="2" grpId="1"/>
      <p:bldP spid="5" grpId="0"/>
      <p:bldP spid="5" grpId="1"/>
      <p:bldP spid="19" grpId="0"/>
      <p:bldP spid="19" grpId="1"/>
      <p:bldP spid="6" grpId="0"/>
      <p:bldP spid="6" grpId="1"/>
      <p:bldP spid="15" grpId="0"/>
      <p:bldP spid="15" grpId="1"/>
      <p:bldP spid="16" grpId="0"/>
      <p:bldP spid="16" grpId="1"/>
      <p:bldP spid="20" grpId="0"/>
      <p:bldP spid="20" grpId="1"/>
      <p:bldP spid="22" grpId="0"/>
      <p:bldP spid="22" grpId="1"/>
      <p:bldP spid="23" grpId="0"/>
      <p:bldP spid="23" grpId="1"/>
      <p:bldP spid="24" grpId="0"/>
      <p:bldP spid="2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4D667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4" name="圆角矩形 3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4652645" cy="480695"/>
          </a:xfrm>
          <a:prstGeom prst="roundRect">
            <a:avLst/>
          </a:prstGeom>
          <a:solidFill>
            <a:srgbClr val="4D667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一、农业和手工业的发展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38430" y="902335"/>
            <a:ext cx="24295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tx2">
                    <a:lumMod val="75000"/>
                  </a:schemeClr>
                </a:solidFill>
                <a:latin typeface="华文中宋" panose="02010600040101010101" charset="-122"/>
                <a:ea typeface="华文中宋" panose="02010600040101010101" charset="-122"/>
              </a:rPr>
              <a:t>（一）农业</a:t>
            </a:r>
            <a:endParaRPr lang="zh-CN" altLang="en-US" sz="2800" b="1">
              <a:solidFill>
                <a:schemeClr val="tx2">
                  <a:lumMod val="75000"/>
                </a:schemeClr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79095" y="1424305"/>
            <a:ext cx="7739380" cy="531495"/>
          </a:xfrm>
          <a:prstGeom prst="rect">
            <a:avLst/>
          </a:prstGeom>
          <a:solidFill>
            <a:srgbClr val="6F839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知识补充</a:t>
            </a: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1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：宋朝</a:t>
            </a: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“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田制不立，不抑兼并</a:t>
            </a: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”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政策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7175" y="4760595"/>
            <a:ext cx="11685270" cy="19862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10000"/>
              </a:lnSpc>
            </a:pPr>
            <a:r>
              <a:rPr lang="zh-CN" altLang="en-US" sz="2800" b="1">
                <a:solidFill>
                  <a:schemeClr val="accent1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局限：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土地高度集中，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自耕农经济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衰退，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租佃制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进一步发展。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indent="0" fontAlgn="auto">
              <a:lnSpc>
                <a:spcPct val="110000"/>
              </a:lnSpc>
            </a:pPr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积极：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从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生产力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发展角度来说，土地兼并有利于土地的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大规模开发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，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生产技术的推广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、大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型铁农具的利用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以及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水利事业的发展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，促进农业发展，人口增长。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7810" y="1955800"/>
            <a:ext cx="1602105" cy="2934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800" b="1">
                <a:solidFill>
                  <a:schemeClr val="tx2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1</a:t>
            </a:r>
            <a:r>
              <a:rPr lang="zh-CN" altLang="en-US" sz="2800" b="1">
                <a:solidFill>
                  <a:schemeClr val="tx2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、本质：</a:t>
            </a:r>
            <a:endParaRPr lang="zh-CN" altLang="en-US" sz="2800" b="1">
              <a:solidFill>
                <a:schemeClr val="tx2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>
              <a:lnSpc>
                <a:spcPct val="110000"/>
              </a:lnSpc>
            </a:pPr>
            <a:endParaRPr lang="en-US" altLang="zh-CN" sz="2800" b="1">
              <a:solidFill>
                <a:schemeClr val="tx2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>
              <a:lnSpc>
                <a:spcPct val="110000"/>
              </a:lnSpc>
            </a:pPr>
            <a:endParaRPr lang="en-US" altLang="zh-CN" sz="2800" b="1">
              <a:solidFill>
                <a:schemeClr val="tx2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2800" b="1">
                <a:solidFill>
                  <a:schemeClr val="tx2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2</a:t>
            </a:r>
            <a:r>
              <a:rPr lang="zh-CN" altLang="en-US" sz="2800" b="1">
                <a:solidFill>
                  <a:schemeClr val="tx2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、原因：</a:t>
            </a:r>
            <a:endParaRPr lang="zh-CN" altLang="en-US" sz="2800" b="1">
              <a:solidFill>
                <a:schemeClr val="tx2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>
              <a:lnSpc>
                <a:spcPct val="110000"/>
              </a:lnSpc>
            </a:pPr>
            <a:endParaRPr lang="en-US" altLang="zh-CN" sz="2800" b="1">
              <a:solidFill>
                <a:schemeClr val="tx2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2800" b="1">
                <a:solidFill>
                  <a:schemeClr val="tx2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3</a:t>
            </a:r>
            <a:r>
              <a:rPr lang="zh-CN" altLang="en-US" sz="2800" b="1">
                <a:solidFill>
                  <a:schemeClr val="tx2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、影响：</a:t>
            </a:r>
            <a:endParaRPr lang="zh-CN" altLang="en-US" sz="2800" b="1">
              <a:solidFill>
                <a:schemeClr val="tx2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79730" y="3391535"/>
            <a:ext cx="11452225" cy="10388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10000"/>
              </a:lnSpc>
            </a:pP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            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①延续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两税法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以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资产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为主的征税标准，按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土地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多少征税；②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商品经济发展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，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土地商品化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程度更高;③宋朝政权为了取得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地主阶级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的支持。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8460" y="1955800"/>
            <a:ext cx="11720195" cy="15125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10000"/>
              </a:lnSpc>
            </a:pP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            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就是授田制基本被废弃，承认并保护土地私有产权的合法性及土地的商品化，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允许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其按经济规律进行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流转买卖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，国家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不再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加以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干预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，甚至国家也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参与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其中。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  <p:bldP spid="6" grpId="0"/>
      <p:bldP spid="6" grpId="1"/>
      <p:bldP spid="8" grpId="0"/>
      <p:bldP spid="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4D667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4" name="圆角矩形 3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4652645" cy="480695"/>
          </a:xfrm>
          <a:prstGeom prst="roundRect">
            <a:avLst/>
          </a:prstGeom>
          <a:solidFill>
            <a:srgbClr val="4D667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一、农业和手工业的发展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38430" y="902335"/>
            <a:ext cx="24295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tx2">
                    <a:lumMod val="75000"/>
                  </a:schemeClr>
                </a:solidFill>
                <a:latin typeface="华文中宋" panose="02010600040101010101" charset="-122"/>
                <a:ea typeface="华文中宋" panose="02010600040101010101" charset="-122"/>
              </a:rPr>
              <a:t>（一）农业</a:t>
            </a:r>
            <a:endParaRPr lang="zh-CN" altLang="en-US" sz="2800" b="1">
              <a:solidFill>
                <a:schemeClr val="tx2">
                  <a:lumMod val="75000"/>
                </a:schemeClr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79095" y="1424305"/>
            <a:ext cx="7188835" cy="531495"/>
          </a:xfrm>
          <a:prstGeom prst="rect">
            <a:avLst/>
          </a:prstGeom>
          <a:solidFill>
            <a:srgbClr val="6F839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知识补充</a:t>
            </a: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1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：中国古代的租佃制（租佃关系）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7810" y="1955800"/>
            <a:ext cx="1602105" cy="24841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0000"/>
              </a:lnSpc>
            </a:pPr>
            <a:r>
              <a:rPr lang="en-US" altLang="zh-CN" sz="2800" b="1">
                <a:solidFill>
                  <a:schemeClr val="tx2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1</a:t>
            </a:r>
            <a:r>
              <a:rPr lang="zh-CN" altLang="en-US" sz="2800" b="1">
                <a:solidFill>
                  <a:schemeClr val="tx2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、含义：</a:t>
            </a:r>
            <a:endParaRPr lang="zh-CN" altLang="en-US" sz="2800" b="1">
              <a:solidFill>
                <a:schemeClr val="tx2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>
              <a:lnSpc>
                <a:spcPct val="110000"/>
              </a:lnSpc>
            </a:pPr>
            <a:endParaRPr lang="en-US" altLang="zh-CN" sz="2800" b="1">
              <a:solidFill>
                <a:schemeClr val="tx2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2800" b="1">
                <a:solidFill>
                  <a:schemeClr val="tx2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2</a:t>
            </a:r>
            <a:r>
              <a:rPr lang="zh-CN" altLang="en-US" sz="2800" b="1">
                <a:solidFill>
                  <a:schemeClr val="tx2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、原因：</a:t>
            </a:r>
            <a:endParaRPr lang="en-US" altLang="zh-CN" sz="2800" b="1">
              <a:solidFill>
                <a:schemeClr val="tx2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2800" b="1">
                <a:solidFill>
                  <a:schemeClr val="tx2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3</a:t>
            </a:r>
            <a:r>
              <a:rPr lang="zh-CN" altLang="en-US" sz="2800" b="1">
                <a:solidFill>
                  <a:schemeClr val="tx2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、发展：</a:t>
            </a:r>
            <a:endParaRPr lang="zh-CN" altLang="en-US" sz="2800" b="1">
              <a:solidFill>
                <a:schemeClr val="tx2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79095" y="1955800"/>
            <a:ext cx="11432540" cy="10388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indent="0" defTabSz="457200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CN" sz="2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            </a:t>
            </a:r>
            <a:r>
              <a:rPr lang="zh-CN" altLang="en-US" sz="2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地主把土地租给佃农耕种，收取地租作为收益，称为租佃制。 租佃制下，地主与佃农之间形成了租佃关系。</a:t>
            </a:r>
            <a:endParaRPr lang="zh-CN" altLang="en-US" sz="2800" dirty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57810" y="3832860"/>
            <a:ext cx="11684635" cy="27844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indent="0" defTabSz="457200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zh-CN" altLang="en-US" sz="2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①租佃关系</a:t>
            </a:r>
            <a:r>
              <a:rPr lang="zh-CN" altLang="en-US" sz="280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形成于战国时期</a:t>
            </a:r>
            <a:r>
              <a:rPr lang="zh-CN" altLang="en-US" sz="2800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；</a:t>
            </a:r>
            <a:endParaRPr lang="zh-CN" altLang="en-US" sz="2800" dirty="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marL="0" lvl="0" indent="0" defTabSz="457200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zh-CN" altLang="en-US" sz="2800" dirty="0"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②</a:t>
            </a:r>
            <a:r>
              <a:rPr lang="zh-CN" altLang="en-US" sz="2800"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汉代时</a:t>
            </a:r>
            <a:r>
              <a:rPr lang="zh-CN" altLang="en-US" sz="2800">
                <a:solidFill>
                  <a:srgbClr val="C00000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比较普遍</a:t>
            </a:r>
            <a:r>
              <a:rPr lang="zh-CN" altLang="en-US" sz="2800"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，当时佃农与地主的人身依附关系很强，如东汉田庄的劳动者与田庄主；</a:t>
            </a:r>
            <a:endParaRPr lang="zh-CN" altLang="en-US" sz="2800">
              <a:effectLst/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marL="0" lvl="0" indent="0" defTabSz="457200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zh-CN" altLang="en-US" sz="28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③</a:t>
            </a:r>
            <a:r>
              <a:rPr lang="zh-CN" altLang="en-US" sz="2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宋代，租佃经营</a:t>
            </a:r>
            <a:r>
              <a:rPr lang="zh-CN" altLang="en-US" sz="280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普遍化</a:t>
            </a:r>
            <a:r>
              <a:rPr lang="zh-CN" altLang="en-US" sz="2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，仅次于自耕农形式；</a:t>
            </a:r>
            <a:r>
              <a:rPr lang="zh-CN" altLang="en-US" sz="280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（宋朝不抑制兼并）</a:t>
            </a:r>
            <a:endParaRPr lang="zh-CN" altLang="en-US" sz="2800" dirty="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marL="0" lvl="0" indent="0" defTabSz="457200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zh-CN" altLang="en-US" sz="2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④</a:t>
            </a:r>
            <a:r>
              <a:rPr lang="zh-CN" altLang="en-US" sz="2800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明清时期，</a:t>
            </a:r>
            <a:r>
              <a:rPr lang="zh-CN" altLang="en-US" sz="2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租佃制</a:t>
            </a:r>
            <a:r>
              <a:rPr lang="zh-CN" altLang="en-US" sz="280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普及全国</a:t>
            </a:r>
            <a:r>
              <a:rPr lang="zh-CN" altLang="en-US" sz="2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，成为农村经济中的</a:t>
            </a:r>
            <a:r>
              <a:rPr lang="zh-CN" altLang="en-US" sz="280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主要形式</a:t>
            </a:r>
            <a:r>
              <a:rPr lang="zh-CN" altLang="en-US" sz="2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。</a:t>
            </a:r>
            <a:endParaRPr lang="zh-CN" altLang="en-US" sz="2800" dirty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859915" y="2994660"/>
            <a:ext cx="8687435" cy="478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楷体" panose="02010609060101010101" pitchFamily="49" charset="-122"/>
                <a:sym typeface="+mn-ea"/>
              </a:rPr>
              <a:t>①土地私有制，土地兼并严重；②人多地少的矛盾。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楷体" panose="02010609060101010101" pitchFamily="49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9" grpId="0"/>
      <p:bldP spid="9" grpId="1"/>
      <p:bldP spid="10" grpId="0"/>
      <p:bldP spid="10" grpId="1"/>
      <p:bldP spid="12" grpId="0"/>
      <p:bldP spid="1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4D667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4" name="圆角矩形 3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4652645" cy="480695"/>
          </a:xfrm>
          <a:prstGeom prst="roundRect">
            <a:avLst/>
          </a:prstGeom>
          <a:solidFill>
            <a:srgbClr val="4D667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一、农业和手工业的发展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38430" y="902335"/>
            <a:ext cx="24295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tx2">
                    <a:lumMod val="75000"/>
                  </a:schemeClr>
                </a:solidFill>
                <a:latin typeface="华文中宋" panose="02010600040101010101" charset="-122"/>
                <a:ea typeface="华文中宋" panose="02010600040101010101" charset="-122"/>
              </a:rPr>
              <a:t>（一）农业</a:t>
            </a:r>
            <a:endParaRPr lang="zh-CN" altLang="en-US" sz="2800" b="1">
              <a:solidFill>
                <a:schemeClr val="tx2">
                  <a:lumMod val="75000"/>
                </a:schemeClr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79095" y="1424305"/>
            <a:ext cx="5351145" cy="531495"/>
          </a:xfrm>
          <a:prstGeom prst="rect">
            <a:avLst/>
          </a:prstGeom>
          <a:solidFill>
            <a:srgbClr val="6F839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知识补充</a:t>
            </a: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1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：中国古代的租佃制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7810" y="1955800"/>
            <a:ext cx="2119630" cy="5759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0000"/>
              </a:lnSpc>
            </a:pPr>
            <a:r>
              <a:rPr lang="en-US" altLang="zh-CN" sz="2800" b="1">
                <a:solidFill>
                  <a:schemeClr val="tx2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4</a:t>
            </a:r>
            <a:r>
              <a:rPr lang="zh-CN" altLang="en-US" sz="2800" b="1">
                <a:solidFill>
                  <a:schemeClr val="tx2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、影响：</a:t>
            </a:r>
            <a:endParaRPr lang="zh-CN" altLang="en-US" sz="2800" b="1">
              <a:solidFill>
                <a:schemeClr val="tx2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7810" y="2446020"/>
            <a:ext cx="11196320" cy="1706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defTabSz="457200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zh-CN" altLang="en-US" sz="2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①租佃方式的确定，使佃农对地主的依附关系相对减弱；</a:t>
            </a:r>
            <a:endParaRPr lang="zh-CN" altLang="en-US" sz="2800" dirty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indent="0" defTabSz="457200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zh-CN" altLang="en-US" sz="2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②提高了农民的生产积极性，有利于农业的稳步发展；</a:t>
            </a:r>
            <a:endParaRPr lang="zh-CN" altLang="en-US" sz="2800" dirty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indent="0" defTabSz="457200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zh-CN" altLang="en-US" sz="2800" dirty="0">
                <a:latin typeface="华文中宋" panose="02010600040101010101" charset="-122"/>
                <a:ea typeface="华文中宋" panose="02010600040101010101" charset="-122"/>
                <a:sym typeface="Arial" panose="020B0604020202020204" pitchFamily="34" charset="0"/>
              </a:rPr>
              <a:t>③促进了商品经济发展。</a:t>
            </a:r>
            <a:endParaRPr lang="zh-CN" altLang="en-US" sz="2800" dirty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87350" y="4264025"/>
            <a:ext cx="11354435" cy="1814830"/>
          </a:xfrm>
          <a:prstGeom prst="rect">
            <a:avLst/>
          </a:prstGeom>
          <a:solidFill>
            <a:srgbClr val="E8ECF1"/>
          </a:solidFill>
        </p:spPr>
        <p:txBody>
          <a:bodyPr wrap="square" rtlCol="0" anchor="t">
            <a:spAutoFit/>
          </a:bodyPr>
          <a:lstStyle/>
          <a:p>
            <a:pPr indent="0" defTabSz="4572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华文中宋" panose="02010600040101010101" charset="-122"/>
                <a:sym typeface="+mn-ea"/>
              </a:rPr>
              <a:t>在租佃制下，地主与佃农虽然是剥削与被剥削的关系，但佃农在选择雇主方面有一定的权利，而且在支配产品方面也获得了适当的自主权。到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pitchFamily="49" charset="-122"/>
                <a:sym typeface="+mn-ea"/>
              </a:rPr>
              <a:t>宋朝，无地农民通常与地主签订契约，租种土地，也较少受到契约关系以外的人身束缚。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pic>
        <p:nvPicPr>
          <p:cNvPr id="103" name="图片 102"/>
          <p:cNvPicPr/>
          <p:nvPr/>
        </p:nvPicPr>
        <p:blipFill>
          <a:blip r:embed="rId3">
            <a:alphaModFix amt="70000"/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grayscl/>
          </a:blip>
          <a:srcRect l="19328" r="14552" b="6449"/>
          <a:stretch>
            <a:fillRect/>
          </a:stretch>
        </p:blipFill>
        <p:spPr>
          <a:xfrm>
            <a:off x="9321165" y="450215"/>
            <a:ext cx="2250440" cy="381381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8" grpId="0" animBg="1"/>
      <p:bldP spid="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4D667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4" name="圆角矩形 3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4652645" cy="480695"/>
          </a:xfrm>
          <a:prstGeom prst="roundRect">
            <a:avLst/>
          </a:prstGeom>
          <a:solidFill>
            <a:srgbClr val="4D667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一、农业和手工业的发展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79095" y="819785"/>
            <a:ext cx="11396345" cy="36029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indent="-285750" algn="just" defTabSz="913130" eaLnBrk="1" fontAlgn="ctr" hangingPunct="1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SzTx/>
              <a:buFontTx/>
              <a:buNone/>
            </a:pPr>
            <a:r>
              <a:rPr lang="en-US" altLang="zh-CN" sz="24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Arial" panose="020B0604020202020204" pitchFamily="34" charset="0"/>
              </a:rPr>
              <a:t>3</a:t>
            </a:r>
            <a:r>
              <a:rPr lang="zh-CN" altLang="en-US" sz="24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Arial" panose="020B0604020202020204" pitchFamily="34" charset="0"/>
              </a:rPr>
              <a:t>、</a:t>
            </a:r>
            <a:r>
              <a:rPr lang="en-US" altLang="zh-CN" sz="24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Arial" panose="020B0604020202020204" pitchFamily="34" charset="0"/>
              </a:rPr>
              <a:t>（2023·湖北</a:t>
            </a:r>
            <a:r>
              <a:rPr lang="zh-CN" altLang="en-US" sz="24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Arial" panose="020B0604020202020204" pitchFamily="34" charset="0"/>
              </a:rPr>
              <a:t>卷</a:t>
            </a:r>
            <a:r>
              <a:rPr lang="en-US" altLang="zh-CN" sz="24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Arial" panose="020B0604020202020204" pitchFamily="34" charset="0"/>
              </a:rPr>
              <a:t>）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Arial" panose="020B0604020202020204" pitchFamily="34" charset="0"/>
              </a:rPr>
              <a:t>宋代依据有无田产，将全国户口分为主户和客户。下表是北宋宝元元年（1038）和元丰元年（1078）三路主户、客户的统计数据，表中客户比率变化反映（   ）</a:t>
            </a: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Arial" panose="020B0604020202020204" pitchFamily="34" charset="0"/>
            </a:endParaRPr>
          </a:p>
          <a:p>
            <a:pPr marL="0" lvl="0" indent="-285750" algn="just" defTabSz="913130" eaLnBrk="1" fontAlgn="ctr" hangingPunct="1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SzTx/>
              <a:buFontTx/>
              <a:buNone/>
            </a:pP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Arial" panose="020B0604020202020204" pitchFamily="34" charset="0"/>
              </a:rPr>
              <a:t>A．土地兼并程度加深</a:t>
            </a: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Arial" panose="020B0604020202020204" pitchFamily="34" charset="0"/>
            </a:endParaRPr>
          </a:p>
          <a:p>
            <a:pPr marL="0" lvl="0" indent="-285750" algn="just" defTabSz="913130" eaLnBrk="1" fontAlgn="ctr" hangingPunct="1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SzTx/>
              <a:buFontTx/>
              <a:buNone/>
            </a:pP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Arial" panose="020B0604020202020204" pitchFamily="34" charset="0"/>
              </a:rPr>
              <a:t>B．地域经济差别扩大</a:t>
            </a: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Arial" panose="020B0604020202020204" pitchFamily="34" charset="0"/>
            </a:endParaRPr>
          </a:p>
          <a:p>
            <a:pPr marL="0" lvl="0" indent="-285750" algn="just" defTabSz="913130" eaLnBrk="1" fontAlgn="ctr" hangingPunct="1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SzTx/>
              <a:buFontTx/>
              <a:buNone/>
            </a:pP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Arial" panose="020B0604020202020204" pitchFamily="34" charset="0"/>
              </a:rPr>
              <a:t>C．商品经济发展加快</a:t>
            </a: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Arial" panose="020B0604020202020204" pitchFamily="34" charset="0"/>
            </a:endParaRPr>
          </a:p>
          <a:p>
            <a:pPr marL="0" lvl="0" indent="-285750" algn="just" defTabSz="913130" eaLnBrk="1" fontAlgn="ctr" hangingPunct="1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SzTx/>
              <a:buFontTx/>
              <a:buNone/>
            </a:pP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Arial" panose="020B0604020202020204" pitchFamily="34" charset="0"/>
              </a:rPr>
              <a:t>D．贫富差距逐渐缩小</a:t>
            </a: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Arial" panose="020B0604020202020204" pitchFamily="34" charset="0"/>
            </a:endParaRPr>
          </a:p>
        </p:txBody>
      </p:sp>
      <p:pic>
        <p:nvPicPr>
          <p:cNvPr id="14339" name="图片 2" descr="星愿浏览器截图202307021624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8690" y="1847215"/>
            <a:ext cx="7016750" cy="3117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文本框 10"/>
          <p:cNvSpPr txBox="1"/>
          <p:nvPr/>
        </p:nvSpPr>
        <p:spPr>
          <a:xfrm>
            <a:off x="379095" y="5200650"/>
            <a:ext cx="11468100" cy="958215"/>
          </a:xfrm>
          <a:prstGeom prst="rect">
            <a:avLst/>
          </a:prstGeom>
          <a:noFill/>
          <a:ln w="12700" cmpd="sng">
            <a:solidFill>
              <a:srgbClr val="C00000"/>
            </a:solidFill>
            <a:prstDash val="solid"/>
          </a:ln>
        </p:spPr>
        <p:txBody>
          <a:bodyPr wrap="square" rtlCol="0" anchor="t">
            <a:spAutoFit/>
          </a:bodyPr>
          <a:lstStyle/>
          <a:p>
            <a:pPr>
              <a:lnSpc>
                <a:spcPts val="3380"/>
              </a:lnSpc>
            </a:pPr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仿宋" panose="02010609060101010101" charset="-122"/>
                <a:sym typeface="+mn-ea"/>
              </a:rPr>
              <a:t>宋朝</a:t>
            </a:r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户籍分主户与客户。</a:t>
            </a:r>
            <a:r>
              <a:rPr lang="zh-CN" altLang="en-US" sz="2800" b="1" ker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  <a:sym typeface="宋体" panose="02010600030101010101" pitchFamily="2" charset="-122"/>
              </a:rPr>
              <a:t>主户：</a:t>
            </a:r>
            <a:r>
              <a:rPr lang="zh-CN" altLang="en-US" sz="2800" b="1" ker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Songti SC"/>
                <a:sym typeface="宋体" panose="02010600030101010101" pitchFamily="2" charset="-122"/>
              </a:rPr>
              <a:t>拥有土地、缴纳赋税的税户；</a:t>
            </a:r>
            <a:r>
              <a:rPr lang="zh-CN" altLang="en-US" sz="2800" b="1" ker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  <a:sym typeface="宋体" panose="02010600030101010101" pitchFamily="2" charset="-122"/>
              </a:rPr>
              <a:t>客户：</a:t>
            </a:r>
            <a:r>
              <a:rPr lang="zh-CN" altLang="en-US" sz="2800" b="1" ker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Songti SC"/>
                <a:sym typeface="宋体" panose="02010600030101010101" pitchFamily="2" charset="-122"/>
              </a:rPr>
              <a:t>没有土地的佃户。</a:t>
            </a:r>
            <a:endParaRPr lang="zh-CN" altLang="en-US" sz="2800" b="1" kern="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Songti SC"/>
              <a:sym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3582670" y="2151380"/>
            <a:ext cx="92773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b="1">
                <a:solidFill>
                  <a:srgbClr val="C00000"/>
                </a:solidFill>
              </a:rPr>
              <a:t>A</a:t>
            </a:r>
            <a:endParaRPr lang="en-US" altLang="zh-CN" sz="9600" b="1">
              <a:solidFill>
                <a:srgbClr val="C00000"/>
              </a:solidFill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6" grpId="0"/>
      <p:bldP spid="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4D667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4" name="圆角矩形 3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4652645" cy="480695"/>
          </a:xfrm>
          <a:prstGeom prst="roundRect">
            <a:avLst/>
          </a:prstGeom>
          <a:solidFill>
            <a:srgbClr val="4D667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一、农业和手工业的发展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38430" y="902335"/>
            <a:ext cx="24295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tx2">
                    <a:lumMod val="75000"/>
                  </a:schemeClr>
                </a:solidFill>
                <a:latin typeface="华文中宋" panose="02010600040101010101" charset="-122"/>
                <a:ea typeface="华文中宋" panose="02010600040101010101" charset="-122"/>
              </a:rPr>
              <a:t>（二）手工业</a:t>
            </a:r>
            <a:endParaRPr lang="zh-CN" altLang="en-US" sz="2800" b="1">
              <a:solidFill>
                <a:schemeClr val="tx2">
                  <a:lumMod val="75000"/>
                </a:schemeClr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65430" y="1424305"/>
            <a:ext cx="24295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chemeClr val="tx2">
                    <a:lumMod val="75000"/>
                  </a:schemeClr>
                </a:solidFill>
                <a:latin typeface="华文中宋" panose="02010600040101010101" charset="-122"/>
                <a:ea typeface="华文中宋" panose="02010600040101010101" charset="-122"/>
              </a:rPr>
              <a:t>1</a:t>
            </a:r>
            <a:r>
              <a:rPr lang="zh-CN" altLang="en-US" sz="2800" b="1">
                <a:solidFill>
                  <a:schemeClr val="tx2">
                    <a:lumMod val="75000"/>
                  </a:schemeClr>
                </a:solidFill>
                <a:latin typeface="华文中宋" panose="02010600040101010101" charset="-122"/>
                <a:ea typeface="华文中宋" panose="02010600040101010101" charset="-122"/>
              </a:rPr>
              <a:t>、棉纺织业：</a:t>
            </a:r>
            <a:endParaRPr lang="zh-CN" altLang="en-US" sz="2800" b="1">
              <a:solidFill>
                <a:schemeClr val="tx2">
                  <a:lumMod val="75000"/>
                </a:schemeClr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694940" y="1424305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zh-CN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元代</a:t>
            </a:r>
            <a:r>
              <a:rPr lang="zh-CN" altLang="zh-CN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黄道婆</a:t>
            </a:r>
            <a:r>
              <a:rPr lang="zh-CN" altLang="zh-CN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推广先进的棉纺织技术。</a:t>
            </a:r>
            <a:endParaRPr lang="zh-CN" altLang="zh-CN" sz="2800"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38430" y="1946275"/>
            <a:ext cx="24295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tx2">
                    <a:lumMod val="75000"/>
                  </a:schemeClr>
                </a:solidFill>
                <a:latin typeface="华文中宋" panose="02010600040101010101" charset="-122"/>
                <a:ea typeface="华文中宋" panose="02010600040101010101" charset="-122"/>
              </a:rPr>
              <a:t>（</a:t>
            </a:r>
            <a:r>
              <a:rPr lang="en-US" altLang="zh-CN" sz="2800" b="1">
                <a:solidFill>
                  <a:schemeClr val="tx2">
                    <a:lumMod val="75000"/>
                  </a:schemeClr>
                </a:solidFill>
                <a:latin typeface="华文中宋" panose="02010600040101010101" charset="-122"/>
                <a:ea typeface="华文中宋" panose="02010600040101010101" charset="-122"/>
              </a:rPr>
              <a:t>1</a:t>
            </a:r>
            <a:r>
              <a:rPr lang="zh-CN" altLang="en-US" sz="2800" b="1">
                <a:solidFill>
                  <a:schemeClr val="tx2">
                    <a:lumMod val="75000"/>
                  </a:schemeClr>
                </a:solidFill>
                <a:latin typeface="华文中宋" panose="02010600040101010101" charset="-122"/>
                <a:ea typeface="华文中宋" panose="02010600040101010101" charset="-122"/>
              </a:rPr>
              <a:t>）作用：</a:t>
            </a:r>
            <a:endParaRPr lang="zh-CN" altLang="en-US" sz="2800" b="1">
              <a:solidFill>
                <a:schemeClr val="tx2">
                  <a:lumMod val="75000"/>
                </a:schemeClr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093595" y="1946275"/>
            <a:ext cx="9617075" cy="5651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10000"/>
              </a:lnSpc>
              <a:buClrTx/>
              <a:buSzTx/>
              <a:buFontTx/>
              <a:buNone/>
            </a:pPr>
            <a:r>
              <a:rPr lang="zh-CN" altLang="en-US" sz="2800" noProof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江苏的</a:t>
            </a:r>
            <a:r>
              <a:rPr lang="zh-CN" altLang="en-US" sz="2800" noProof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松江</a:t>
            </a:r>
            <a:r>
              <a:rPr lang="zh-CN" altLang="en-US" sz="2800" noProof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成为全国棉纺织业中心，促进棉纺织业发展。</a:t>
            </a:r>
            <a:endParaRPr lang="zh-CN" altLang="en-US" sz="2800" noProof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65430" y="2468245"/>
            <a:ext cx="24295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chemeClr val="tx2">
                    <a:lumMod val="75000"/>
                  </a:schemeClr>
                </a:solidFill>
                <a:latin typeface="华文中宋" panose="02010600040101010101" charset="-122"/>
                <a:ea typeface="华文中宋" panose="02010600040101010101" charset="-122"/>
              </a:rPr>
              <a:t>2</a:t>
            </a:r>
            <a:r>
              <a:rPr lang="zh-CN" altLang="en-US" sz="2800" b="1">
                <a:solidFill>
                  <a:schemeClr val="tx2">
                    <a:lumMod val="75000"/>
                  </a:schemeClr>
                </a:solidFill>
                <a:latin typeface="华文中宋" panose="02010600040101010101" charset="-122"/>
                <a:ea typeface="华文中宋" panose="02010600040101010101" charset="-122"/>
              </a:rPr>
              <a:t>、制瓷业：</a:t>
            </a:r>
            <a:endParaRPr lang="zh-CN" altLang="en-US" sz="2800" b="1">
              <a:solidFill>
                <a:schemeClr val="tx2">
                  <a:lumMod val="75000"/>
                </a:schemeClr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38430" y="2990215"/>
            <a:ext cx="5259070" cy="15125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10000"/>
              </a:lnSpc>
              <a:buClrTx/>
              <a:buSzTx/>
              <a:buFontTx/>
              <a:buNone/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）宋朝出现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五大名窑：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汝窑、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>
              <a:lnSpc>
                <a:spcPct val="110000"/>
              </a:lnSpc>
              <a:buClrTx/>
              <a:buSzTx/>
              <a:buFontTx/>
              <a:buNone/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官窑、定窑、哥窑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(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南方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)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、钧窑；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>
              <a:lnSpc>
                <a:spcPct val="110000"/>
              </a:lnSpc>
              <a:buClrTx/>
              <a:buSzTx/>
              <a:buFontTx/>
              <a:buNone/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景德镇兴起。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7315" y="4483100"/>
            <a:ext cx="8613140" cy="10388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10000"/>
              </a:lnSpc>
              <a:buClrTx/>
              <a:buSzTx/>
              <a:buFontTx/>
              <a:buNone/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2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）元朝烧出了新型彩绘瓷器：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青花瓷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和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釉里红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；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>
              <a:lnSpc>
                <a:spcPct val="110000"/>
              </a:lnSpc>
              <a:buClrTx/>
              <a:buSzTx/>
              <a:buFontTx/>
              <a:buNone/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景德镇成为 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制瓷中心。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5252720" y="2304415"/>
            <a:ext cx="6689090" cy="2254885"/>
            <a:chOff x="8272" y="5171"/>
            <a:chExt cx="10534" cy="3551"/>
          </a:xfrm>
        </p:grpSpPr>
        <p:grpSp>
          <p:nvGrpSpPr>
            <p:cNvPr id="14" name="组合 13"/>
            <p:cNvGrpSpPr/>
            <p:nvPr/>
          </p:nvGrpSpPr>
          <p:grpSpPr>
            <a:xfrm>
              <a:off x="8272" y="5171"/>
              <a:ext cx="10365" cy="2900"/>
              <a:chOff x="273" y="974"/>
              <a:chExt cx="19055" cy="4387"/>
            </a:xfrm>
          </p:grpSpPr>
          <p:pic>
            <p:nvPicPr>
              <p:cNvPr id="15" name="Picture 1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3" y="2061"/>
                <a:ext cx="4403" cy="261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6" name="Picture 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76" y="1749"/>
                <a:ext cx="3912" cy="3225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7" name="图片 16" descr="21bd3b7f89717131287354e151256a6(1)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17" y="1285"/>
                <a:ext cx="4680" cy="4077"/>
              </a:xfrm>
              <a:prstGeom prst="rect">
                <a:avLst/>
              </a:prstGeom>
            </p:spPr>
          </p:pic>
          <p:pic>
            <p:nvPicPr>
              <p:cNvPr id="18" name="Picture 7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202" y="974"/>
                <a:ext cx="3016" cy="40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9" name="Picture 5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218" y="1422"/>
                <a:ext cx="4111" cy="332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sp>
          <p:nvSpPr>
            <p:cNvPr id="20" name="文本框 19"/>
            <p:cNvSpPr txBox="1"/>
            <p:nvPr/>
          </p:nvSpPr>
          <p:spPr>
            <a:xfrm>
              <a:off x="8743" y="7997"/>
              <a:ext cx="10063" cy="72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40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华文仿宋" panose="02010600040101010101" charset="-122"/>
                  <a:ea typeface="华文仿宋" panose="02010600040101010101" charset="-122"/>
                  <a:sym typeface="+mn-ea"/>
                </a:rPr>
                <a:t>定窑</a:t>
              </a:r>
              <a:r>
                <a:rPr lang="en-US" altLang="zh-CN" sz="240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华文仿宋" panose="02010600040101010101" charset="-122"/>
                  <a:ea typeface="华文仿宋" panose="02010600040101010101" charset="-122"/>
                  <a:sym typeface="+mn-ea"/>
                </a:rPr>
                <a:t>           </a:t>
              </a:r>
              <a:r>
                <a:rPr lang="zh-CN" altLang="en-US" sz="240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华文仿宋" panose="02010600040101010101" charset="-122"/>
                  <a:ea typeface="华文仿宋" panose="02010600040101010101" charset="-122"/>
                  <a:sym typeface="+mn-ea"/>
                </a:rPr>
                <a:t>汝窑</a:t>
              </a:r>
              <a:r>
                <a:rPr lang="en-US" altLang="zh-CN" sz="240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华文仿宋" panose="02010600040101010101" charset="-122"/>
                  <a:ea typeface="华文仿宋" panose="02010600040101010101" charset="-122"/>
                  <a:sym typeface="+mn-ea"/>
                </a:rPr>
                <a:t>          </a:t>
              </a:r>
              <a:r>
                <a:rPr lang="zh-CN" altLang="en-US" sz="240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华文仿宋" panose="02010600040101010101" charset="-122"/>
                  <a:ea typeface="华文仿宋" panose="02010600040101010101" charset="-122"/>
                  <a:sym typeface="+mn-ea"/>
                </a:rPr>
                <a:t>哥窑</a:t>
              </a:r>
              <a:r>
                <a:rPr lang="en-US" altLang="zh-CN" sz="240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华文仿宋" panose="02010600040101010101" charset="-122"/>
                  <a:ea typeface="华文仿宋" panose="02010600040101010101" charset="-122"/>
                  <a:sym typeface="+mn-ea"/>
                </a:rPr>
                <a:t>        </a:t>
              </a:r>
              <a:r>
                <a:rPr lang="zh-CN" altLang="en-US" sz="240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华文仿宋" panose="02010600040101010101" charset="-122"/>
                  <a:ea typeface="华文仿宋" panose="02010600040101010101" charset="-122"/>
                  <a:sym typeface="+mn-ea"/>
                </a:rPr>
                <a:t>官窑</a:t>
              </a:r>
              <a:r>
                <a:rPr lang="en-US" altLang="zh-CN" sz="240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华文仿宋" panose="02010600040101010101" charset="-122"/>
                  <a:ea typeface="华文仿宋" panose="02010600040101010101" charset="-122"/>
                  <a:sym typeface="+mn-ea"/>
                </a:rPr>
                <a:t>         </a:t>
              </a:r>
              <a:r>
                <a:rPr lang="zh-CN" altLang="en-US" sz="240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华文仿宋" panose="02010600040101010101" charset="-122"/>
                  <a:ea typeface="华文仿宋" panose="02010600040101010101" charset="-122"/>
                  <a:sym typeface="+mn-ea"/>
                </a:rPr>
                <a:t>钧窑</a:t>
              </a:r>
              <a:r>
                <a:rPr lang="en-US" altLang="zh-CN" sz="240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华文仿宋" panose="02010600040101010101" charset="-122"/>
                  <a:ea typeface="华文仿宋" panose="02010600040101010101" charset="-122"/>
                  <a:sym typeface="+mn-ea"/>
                </a:rPr>
                <a:t>  </a:t>
              </a:r>
              <a:r>
                <a:rPr lang="en-US" altLang="zh-CN" sz="2400" noProof="0">
                  <a:ln>
                    <a:noFill/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华文仿宋" panose="02010600040101010101" charset="-122"/>
                  <a:ea typeface="华文仿宋" panose="02010600040101010101" charset="-122"/>
                  <a:sym typeface="+mn-ea"/>
                </a:rPr>
                <a:t>     </a:t>
              </a:r>
              <a:endParaRPr lang="en-US" altLang="zh-CN" sz="2400" noProof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华文仿宋" panose="02010600040101010101" charset="-122"/>
                <a:ea typeface="华文仿宋" panose="02010600040101010101" charset="-122"/>
                <a:sym typeface="+mn-ea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128270" y="5546725"/>
            <a:ext cx="7997190" cy="10388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10000"/>
              </a:lnSpc>
              <a:buClrTx/>
              <a:buSzTx/>
              <a:buFontTx/>
              <a:buNone/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（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3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）宋元时期，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瓷器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大量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出口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海外，继丝绸之后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 </a:t>
            </a:r>
            <a:endParaRPr lang="en-US" altLang="zh-CN" sz="2800"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  <a:p>
            <a:pPr>
              <a:lnSpc>
                <a:spcPct val="110000"/>
              </a:lnSpc>
              <a:buClrTx/>
              <a:buSzTx/>
              <a:buFontTx/>
              <a:buNone/>
            </a:pP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  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成为中华文明新的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物质象征。</a:t>
            </a:r>
            <a:endParaRPr lang="zh-CN" altLang="en-US" sz="280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8612505" y="4146408"/>
            <a:ext cx="3435126" cy="2460767"/>
            <a:chOff x="13563" y="6530"/>
            <a:chExt cx="5410" cy="3875"/>
          </a:xfrm>
        </p:grpSpPr>
        <p:grpSp>
          <p:nvGrpSpPr>
            <p:cNvPr id="23" name="组合 22"/>
            <p:cNvGrpSpPr/>
            <p:nvPr/>
          </p:nvGrpSpPr>
          <p:grpSpPr>
            <a:xfrm>
              <a:off x="13563" y="6530"/>
              <a:ext cx="5410" cy="3280"/>
              <a:chOff x="4038" y="4161"/>
              <a:chExt cx="10193" cy="5967"/>
            </a:xfrm>
          </p:grpSpPr>
          <p:pic>
            <p:nvPicPr>
              <p:cNvPr id="24" name="图片 2238" descr="C:/Users/2018/AppData/Local/Temp/kaimatting/20201008002327/output_aiMatting_20201008002335.pngoutput_aiMatting_20201008002335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>
                <a:off x="4038" y="5562"/>
                <a:ext cx="4464" cy="4286"/>
              </a:xfrm>
              <a:prstGeom prst="rect">
                <a:avLst/>
              </a:prstGeom>
              <a:noFill/>
              <a:ln>
                <a:noFill/>
                <a:miter lim="800000"/>
                <a:headEnd/>
                <a:tailEnd/>
              </a:ln>
            </p:spPr>
          </p:pic>
          <p:pic>
            <p:nvPicPr>
              <p:cNvPr id="25" name="图片 24" descr="ceb076f473b7a32e26b033fb55be09f(1)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149" y="4161"/>
                <a:ext cx="6082" cy="5967"/>
              </a:xfrm>
              <a:prstGeom prst="rect">
                <a:avLst/>
              </a:prstGeom>
            </p:spPr>
          </p:pic>
        </p:grpSp>
        <p:sp>
          <p:nvSpPr>
            <p:cNvPr id="26" name="文本框 25"/>
            <p:cNvSpPr txBox="1"/>
            <p:nvPr/>
          </p:nvSpPr>
          <p:spPr>
            <a:xfrm>
              <a:off x="13733" y="9680"/>
              <a:ext cx="4708" cy="72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40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华文仿宋" panose="02010600040101010101" charset="-122"/>
                  <a:ea typeface="华文仿宋" panose="02010600040101010101" charset="-122"/>
                  <a:sym typeface="+mn-ea"/>
                </a:rPr>
                <a:t>青花瓷</a:t>
              </a:r>
              <a:r>
                <a:rPr lang="en-US" altLang="zh-CN" sz="240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华文仿宋" panose="02010600040101010101" charset="-122"/>
                  <a:ea typeface="华文仿宋" panose="02010600040101010101" charset="-122"/>
                  <a:sym typeface="+mn-ea"/>
                </a:rPr>
                <a:t>          </a:t>
              </a:r>
              <a:r>
                <a:rPr lang="zh-CN" altLang="en-US" sz="240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华文仿宋" panose="02010600040101010101" charset="-122"/>
                  <a:ea typeface="华文仿宋" panose="02010600040101010101" charset="-122"/>
                  <a:sym typeface="+mn-ea"/>
                </a:rPr>
                <a:t>釉里红</a:t>
              </a:r>
              <a:r>
                <a:rPr lang="en-US" altLang="zh-CN" sz="240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华文仿宋" panose="02010600040101010101" charset="-122"/>
                  <a:ea typeface="华文仿宋" panose="02010600040101010101" charset="-122"/>
                  <a:sym typeface="+mn-ea"/>
                </a:rPr>
                <a:t>    </a:t>
              </a:r>
              <a:endParaRPr lang="en-US" altLang="zh-CN" sz="24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仿宋" panose="02010600040101010101" charset="-122"/>
                <a:ea typeface="华文仿宋" panose="02010600040101010101" charset="-122"/>
                <a:sym typeface="+mn-ea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9862820" y="232410"/>
            <a:ext cx="2331085" cy="2324100"/>
            <a:chOff x="15532" y="366"/>
            <a:chExt cx="3671" cy="3660"/>
          </a:xfrm>
        </p:grpSpPr>
        <p:pic>
          <p:nvPicPr>
            <p:cNvPr id="109" name="图片 108"/>
            <p:cNvPicPr/>
            <p:nvPr/>
          </p:nvPicPr>
          <p:blipFill>
            <a:blip r:embed="rId11">
              <a:clrChange>
                <a:clrFrom>
                  <a:srgbClr val="FDFDFD">
                    <a:alpha val="100000"/>
                  </a:srgbClr>
                </a:clrFrom>
                <a:clrTo>
                  <a:srgbClr val="FDFDFD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401" y="376"/>
              <a:ext cx="2803" cy="365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8" name="文本框 27"/>
            <p:cNvSpPr txBox="1"/>
            <p:nvPr/>
          </p:nvSpPr>
          <p:spPr>
            <a:xfrm>
              <a:off x="15532" y="366"/>
              <a:ext cx="869" cy="234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400">
                  <a:latin typeface="华文仿宋" panose="02010600040101010101" charset="-122"/>
                  <a:ea typeface="华文仿宋" panose="02010600040101010101" charset="-122"/>
                </a:rPr>
                <a:t>◎黄道婆</a:t>
              </a:r>
              <a:endParaRPr lang="zh-CN" altLang="en-US" sz="2400">
                <a:latin typeface="华文仿宋" panose="02010600040101010101" charset="-122"/>
                <a:ea typeface="华文仿宋" panose="02010600040101010101" charset="-122"/>
              </a:endParaRPr>
            </a:p>
          </p:txBody>
        </p:sp>
      </p:grpSp>
    </p:spTree>
    <p:custDataLst>
      <p:tags r:id="rId1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5" grpId="0"/>
      <p:bldP spid="5" grpId="1"/>
      <p:bldP spid="6" grpId="0"/>
      <p:bldP spid="6" grpId="1"/>
      <p:bldP spid="8" grpId="0"/>
      <p:bldP spid="8" grpId="1"/>
      <p:bldP spid="10" grpId="0"/>
      <p:bldP spid="10" grpId="1"/>
      <p:bldP spid="12" grpId="0"/>
      <p:bldP spid="12" grpId="1"/>
      <p:bldP spid="22" grpId="0"/>
      <p:bldP spid="2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4D667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4" name="圆角矩形 3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4652645" cy="480695"/>
          </a:xfrm>
          <a:prstGeom prst="roundRect">
            <a:avLst/>
          </a:prstGeom>
          <a:solidFill>
            <a:srgbClr val="4D667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一、农业和手工业的发展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38430" y="902335"/>
            <a:ext cx="24295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tx2">
                    <a:lumMod val="75000"/>
                  </a:schemeClr>
                </a:solidFill>
                <a:latin typeface="华文中宋" panose="02010600040101010101" charset="-122"/>
                <a:ea typeface="华文中宋" panose="02010600040101010101" charset="-122"/>
              </a:rPr>
              <a:t>（二）手工业</a:t>
            </a:r>
            <a:endParaRPr lang="zh-CN" altLang="en-US" sz="2800" b="1">
              <a:solidFill>
                <a:schemeClr val="tx2">
                  <a:lumMod val="75000"/>
                </a:schemeClr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265430" y="1424305"/>
            <a:ext cx="24295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chemeClr val="tx2">
                    <a:lumMod val="75000"/>
                  </a:schemeClr>
                </a:solidFill>
                <a:latin typeface="华文中宋" panose="02010600040101010101" charset="-122"/>
                <a:ea typeface="华文中宋" panose="02010600040101010101" charset="-122"/>
              </a:rPr>
              <a:t>3</a:t>
            </a:r>
            <a:r>
              <a:rPr lang="zh-CN" altLang="en-US" sz="2800" b="1">
                <a:solidFill>
                  <a:schemeClr val="tx2">
                    <a:lumMod val="75000"/>
                  </a:schemeClr>
                </a:solidFill>
                <a:latin typeface="华文中宋" panose="02010600040101010101" charset="-122"/>
                <a:ea typeface="华文中宋" panose="02010600040101010101" charset="-122"/>
              </a:rPr>
              <a:t>、冶金业：</a:t>
            </a:r>
            <a:endParaRPr lang="zh-CN" altLang="en-US" sz="2800" b="1">
              <a:solidFill>
                <a:schemeClr val="tx2">
                  <a:lumMod val="75000"/>
                </a:schemeClr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2188210" y="1381125"/>
            <a:ext cx="9394190" cy="5651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10000"/>
              </a:lnSpc>
              <a:buClrTx/>
              <a:buSzTx/>
              <a:buFontTx/>
              <a:buNone/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北宋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煤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的开采量很大，矿冶业在手工业中占有重要地位。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pic>
        <p:nvPicPr>
          <p:cNvPr id="5" name="https://photo-static-api.fotomore.com/creative/vcg/400/new/VCG211282391460.jpg?uid=386&amp;timestamp=1717670756&amp;sign=dcc23878c66b37f55bcf5c448b930a73" descr="煤炭能源孤立的卡通图标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73005" t="41574" b="30259"/>
          <a:stretch>
            <a:fillRect/>
          </a:stretch>
        </p:blipFill>
        <p:spPr>
          <a:xfrm>
            <a:off x="10019030" y="238760"/>
            <a:ext cx="1923415" cy="1320800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138430" y="1946275"/>
            <a:ext cx="24295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tx2">
                    <a:lumMod val="75000"/>
                  </a:schemeClr>
                </a:solidFill>
                <a:latin typeface="华文中宋" panose="02010600040101010101" charset="-122"/>
                <a:ea typeface="华文中宋" panose="02010600040101010101" charset="-122"/>
              </a:rPr>
              <a:t>（</a:t>
            </a:r>
            <a:r>
              <a:rPr lang="en-US" altLang="zh-CN" sz="2800" b="1">
                <a:solidFill>
                  <a:schemeClr val="tx2">
                    <a:lumMod val="75000"/>
                  </a:schemeClr>
                </a:solidFill>
                <a:latin typeface="华文中宋" panose="02010600040101010101" charset="-122"/>
                <a:ea typeface="华文中宋" panose="02010600040101010101" charset="-122"/>
              </a:rPr>
              <a:t>1</a:t>
            </a:r>
            <a:r>
              <a:rPr lang="zh-CN" altLang="en-US" sz="2800" b="1">
                <a:solidFill>
                  <a:schemeClr val="tx2">
                    <a:lumMod val="75000"/>
                  </a:schemeClr>
                </a:solidFill>
                <a:latin typeface="华文中宋" panose="02010600040101010101" charset="-122"/>
                <a:ea typeface="华文中宋" panose="02010600040101010101" charset="-122"/>
              </a:rPr>
              <a:t>）作用：</a:t>
            </a:r>
            <a:endParaRPr lang="zh-CN" altLang="en-US" sz="2800" b="1">
              <a:solidFill>
                <a:schemeClr val="tx2">
                  <a:lumMod val="75000"/>
                </a:schemeClr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2105660" y="1946275"/>
            <a:ext cx="8181340" cy="5651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10000"/>
              </a:lnSpc>
              <a:buClrTx/>
              <a:buSzTx/>
              <a:buFontTx/>
              <a:buNone/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燃料的改进大大提高了金属冶炼的产量和质量。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265430" y="2550795"/>
            <a:ext cx="24295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chemeClr val="tx2">
                    <a:lumMod val="75000"/>
                  </a:schemeClr>
                </a:solidFill>
                <a:latin typeface="华文中宋" panose="02010600040101010101" charset="-122"/>
                <a:ea typeface="华文中宋" panose="02010600040101010101" charset="-122"/>
              </a:rPr>
              <a:t>4</a:t>
            </a:r>
            <a:r>
              <a:rPr lang="zh-CN" altLang="en-US" sz="2800" b="1">
                <a:solidFill>
                  <a:schemeClr val="tx2">
                    <a:lumMod val="75000"/>
                  </a:schemeClr>
                </a:solidFill>
                <a:latin typeface="华文中宋" panose="02010600040101010101" charset="-122"/>
                <a:ea typeface="华文中宋" panose="02010600040101010101" charset="-122"/>
              </a:rPr>
              <a:t>、印刷业：</a:t>
            </a:r>
            <a:endParaRPr lang="zh-CN" altLang="en-US" sz="2800" b="1">
              <a:solidFill>
                <a:schemeClr val="tx2">
                  <a:lumMod val="75000"/>
                </a:schemeClr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9"/>
            </p:custDataLst>
          </p:nvPr>
        </p:nvSpPr>
        <p:spPr>
          <a:xfrm>
            <a:off x="2276475" y="2550795"/>
            <a:ext cx="921702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fontAlgn="auto"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普遍运用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雕版印刷术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，北宋平民毕昇发明了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活字印刷术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。</a:t>
            </a:r>
            <a:endParaRPr lang="zh-CN" altLang="en-US" sz="28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15290" y="3317875"/>
            <a:ext cx="6239510" cy="2400935"/>
            <a:chOff x="1584" y="2399"/>
            <a:chExt cx="10772" cy="3781"/>
          </a:xfrm>
        </p:grpSpPr>
        <p:grpSp>
          <p:nvGrpSpPr>
            <p:cNvPr id="13" name="组合 12"/>
            <p:cNvGrpSpPr/>
            <p:nvPr/>
          </p:nvGrpSpPr>
          <p:grpSpPr>
            <a:xfrm>
              <a:off x="1584" y="2399"/>
              <a:ext cx="10772" cy="2652"/>
              <a:chOff x="0" y="1783"/>
              <a:chExt cx="5511" cy="1651"/>
            </a:xfrm>
          </p:grpSpPr>
          <p:pic>
            <p:nvPicPr>
              <p:cNvPr id="14" name="图片 58370" descr="掃描0008"/>
              <p:cNvPicPr>
                <a:picLocks noChangeAspect="1"/>
              </p:cNvPicPr>
              <p:nvPr/>
            </p:nvPicPr>
            <p:blipFill>
              <a:blip r:embed="rId10"/>
              <a:srcRect t="731" r="66429"/>
              <a:stretch>
                <a:fillRect/>
              </a:stretch>
            </p:blipFill>
            <p:spPr>
              <a:xfrm>
                <a:off x="0" y="1843"/>
                <a:ext cx="1611" cy="1588"/>
              </a:xfrm>
              <a:prstGeom prst="rect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pic>
          <p:pic>
            <p:nvPicPr>
              <p:cNvPr id="15" name="图片 58371" descr="掃描0008"/>
              <p:cNvPicPr>
                <a:picLocks noChangeAspect="1"/>
              </p:cNvPicPr>
              <p:nvPr/>
            </p:nvPicPr>
            <p:blipFill>
              <a:blip r:embed="rId11"/>
              <a:srcRect l="37846" t="-3836" r="34007"/>
              <a:stretch>
                <a:fillRect/>
              </a:stretch>
            </p:blipFill>
            <p:spPr>
              <a:xfrm>
                <a:off x="1927" y="1798"/>
                <a:ext cx="1676" cy="1636"/>
              </a:xfrm>
              <a:prstGeom prst="rect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pic>
          <p:pic>
            <p:nvPicPr>
              <p:cNvPr id="16" name="图片 58372" descr="掃描0008"/>
              <p:cNvPicPr>
                <a:picLocks noChangeAspect="1"/>
              </p:cNvPicPr>
              <p:nvPr/>
            </p:nvPicPr>
            <p:blipFill>
              <a:blip r:embed="rId12"/>
              <a:srcRect l="68170" t="-3870" r="3"/>
              <a:stretch>
                <a:fillRect/>
              </a:stretch>
            </p:blipFill>
            <p:spPr>
              <a:xfrm>
                <a:off x="3926" y="1783"/>
                <a:ext cx="1585" cy="1649"/>
              </a:xfrm>
              <a:prstGeom prst="rect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pic>
          <p:sp>
            <p:nvSpPr>
              <p:cNvPr id="17" name="直接连接符 58373"/>
              <p:cNvSpPr/>
              <p:nvPr/>
            </p:nvSpPr>
            <p:spPr>
              <a:xfrm>
                <a:off x="1610" y="2614"/>
                <a:ext cx="317" cy="0"/>
              </a:xfrm>
              <a:prstGeom prst="line">
                <a:avLst/>
              </a:prstGeom>
              <a:ln w="57150" cap="flat" cmpd="sng">
                <a:solidFill>
                  <a:srgbClr val="8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sp>
          <p:sp>
            <p:nvSpPr>
              <p:cNvPr id="18" name="直接连接符 58374"/>
              <p:cNvSpPr/>
              <p:nvPr/>
            </p:nvSpPr>
            <p:spPr>
              <a:xfrm>
                <a:off x="3606" y="2614"/>
                <a:ext cx="317" cy="0"/>
              </a:xfrm>
              <a:prstGeom prst="line">
                <a:avLst/>
              </a:prstGeom>
              <a:ln w="57150" cap="flat" cmpd="sng">
                <a:solidFill>
                  <a:srgbClr val="8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sp>
        </p:grpSp>
        <p:sp>
          <p:nvSpPr>
            <p:cNvPr id="19" name="文本框 18"/>
            <p:cNvSpPr txBox="1"/>
            <p:nvPr/>
          </p:nvSpPr>
          <p:spPr>
            <a:xfrm>
              <a:off x="5090" y="5455"/>
              <a:ext cx="3799" cy="72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zh-CN" altLang="en-US" sz="2400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◎</a:t>
              </a:r>
              <a:r>
                <a:rPr lang="zh-CN" altLang="en-US" sz="2400" dirty="0">
                  <a:latin typeface="华文仿宋" panose="02010600040101010101" charset="-122"/>
                  <a:ea typeface="华文仿宋" panose="02010600040101010101" charset="-122"/>
                  <a:cs typeface="华文中宋" panose="02010600040101010101" charset="-122"/>
                  <a:sym typeface="+mn-ea"/>
                </a:rPr>
                <a:t>雕版印刷术</a:t>
              </a:r>
              <a:endParaRPr lang="zh-CN" altLang="en-US" sz="2400" dirty="0">
                <a:latin typeface="华文仿宋" panose="02010600040101010101" charset="-122"/>
                <a:ea typeface="华文仿宋" panose="02010600040101010101" charset="-122"/>
                <a:cs typeface="华文中宋" panose="02010600040101010101" charset="-122"/>
                <a:sym typeface="+mn-ea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569075" y="2898140"/>
            <a:ext cx="5276215" cy="3055620"/>
            <a:chOff x="10345" y="4564"/>
            <a:chExt cx="8309" cy="4812"/>
          </a:xfrm>
        </p:grpSpPr>
        <p:pic>
          <p:nvPicPr>
            <p:cNvPr id="11" name="图片 10" descr="0e1c1693f67a3e5ddd59afdbb395c40(1)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345" y="4564"/>
              <a:ext cx="3857" cy="4812"/>
            </a:xfrm>
            <a:prstGeom prst="rect">
              <a:avLst/>
            </a:prstGeom>
          </p:spPr>
        </p:pic>
        <p:pic>
          <p:nvPicPr>
            <p:cNvPr id="61446" name="Picture 6" descr="宋Q4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3882" y="5060"/>
              <a:ext cx="4773" cy="4048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59397" name="文本框 59396"/>
          <p:cNvSpPr txBox="1"/>
          <p:nvPr/>
        </p:nvSpPr>
        <p:spPr>
          <a:xfrm>
            <a:off x="6569075" y="5923915"/>
            <a:ext cx="5191125" cy="485140"/>
          </a:xfrm>
          <a:prstGeom prst="rect">
            <a:avLst/>
          </a:prstGeom>
          <a:solidFill>
            <a:srgbClr val="4D667A"/>
          </a:solidFill>
          <a:ln w="38100">
            <a:solidFill>
              <a:schemeClr val="bg1"/>
            </a:solidFill>
          </a:ln>
        </p:spPr>
        <p:txBody>
          <a:bodyPr wrap="square" anchor="t">
            <a:spAutoFit/>
          </a:bodyPr>
          <a:lstStyle/>
          <a:p>
            <a:pPr fontAlgn="auto">
              <a:lnSpc>
                <a:spcPct val="80000"/>
              </a:lnSpc>
              <a:buClr>
                <a:schemeClr val="tx2"/>
              </a:buClr>
              <a:buSzPct val="90000"/>
              <a:buFont typeface="Symbol" panose="05050102010706020507" pitchFamily="18" charset="2"/>
            </a:pPr>
            <a:r>
              <a:rPr lang="zh-CN" altLang="en-US" sz="2400" b="1" dirty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原料：胶泥活字</a:t>
            </a:r>
            <a:r>
              <a:rPr lang="en-US" altLang="zh-CN" sz="2400" b="1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—</a:t>
            </a:r>
            <a:r>
              <a:rPr lang="zh-CN" altLang="en-US" sz="2400" b="1" dirty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木活字</a:t>
            </a:r>
            <a:r>
              <a:rPr lang="en-US" altLang="zh-CN" sz="2400" b="1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—</a:t>
            </a:r>
            <a:r>
              <a:rPr lang="zh-CN" altLang="en-US" sz="2400" b="1" dirty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金属活字</a:t>
            </a:r>
            <a:r>
              <a:rPr lang="zh-CN" altLang="en-US" sz="3200" b="1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</a:t>
            </a:r>
            <a:endParaRPr lang="zh-CN" altLang="en-US" sz="3200" b="1" dirty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</p:spTree>
    <p:custDataLst>
      <p:tags r:id="rId1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6" grpId="0"/>
      <p:bldP spid="6" grpId="1"/>
      <p:bldP spid="8" grpId="0"/>
      <p:bldP spid="8" grpId="1"/>
      <p:bldP spid="9" grpId="0"/>
      <p:bldP spid="9" grpId="1"/>
      <p:bldP spid="10" grpId="0"/>
      <p:bldP spid="10" grpId="1"/>
      <p:bldP spid="59397" grpId="0" animBg="1"/>
      <p:bldP spid="5939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83540" y="4972050"/>
            <a:ext cx="11573510" cy="14401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材料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：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1289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年，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元朝政府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在浙东、江东、江西、湖广、福</a:t>
            </a:r>
            <a:r>
              <a:rPr lang="zh-CN" altLang="en-US" sz="28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建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设置木棉提举司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，责民岁输棉布十万匹；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1296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年，又颁布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江南税则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，规定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棉花和棉布为夏税征收的实物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。到了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清代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，“天下无不衣棉之人，无不宜棉之土”。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383540" y="1564005"/>
            <a:ext cx="11572875" cy="34080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材料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：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宋元时期，我国人口数量在宋代有大幅度的增长，人口的大量增加，原有的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丝麻等纺织纤维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材料已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不能满足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日益增长的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需要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人口大量南迁，且人口密度大，江南人均耕地少，导致大量剩余劳动力。棉花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轻薄柔软价格较低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。宋末元初，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江南地区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开始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大规模植棉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，棉花种植迅速普及。没有宋元时期江南植棉业的普及和棉纺织手工业的发展，就没有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黄道婆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对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棉纺织技术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的进一步发展和创新。明代棉布成为人们的主要衣被原料。     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——摘编自史宏达《论宋元明三代棉纺织生产工具发展的历史过程》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51202" name="矩形 4"/>
          <p:cNvSpPr/>
          <p:nvPr>
            <p:custDataLst>
              <p:tags r:id="rId2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4D667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79095" y="930910"/>
            <a:ext cx="10814050" cy="521970"/>
          </a:xfrm>
          <a:prstGeom prst="rect">
            <a:avLst/>
          </a:prstGeom>
          <a:solidFill>
            <a:srgbClr val="6F8393"/>
          </a:solidFill>
        </p:spPr>
        <p:txBody>
          <a:bodyPr wrap="square" rtlCol="0" anchor="t">
            <a:spAutoFit/>
          </a:bodyPr>
          <a:lstStyle/>
          <a:p>
            <a:pPr marL="0" lvl="0" indent="0" eaLnBrk="1" hangingPunct="1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  <a:sym typeface="+mn-ea"/>
              </a:rPr>
              <a:t>思考：结合材料及所学，分析宋元棉纺织业迅速发展的原因及影响。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7" name="圆角矩形 6"/>
          <p:cNvSpPr/>
          <p:nvPr>
            <p:custDataLst>
              <p:tags r:id="rId3"/>
            </p:custDataLst>
          </p:nvPr>
        </p:nvSpPr>
        <p:spPr>
          <a:xfrm>
            <a:off x="379095" y="339090"/>
            <a:ext cx="4652645" cy="480695"/>
          </a:xfrm>
          <a:prstGeom prst="roundRect">
            <a:avLst/>
          </a:prstGeom>
          <a:solidFill>
            <a:srgbClr val="4D667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一、农业和手工业的发展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pic>
        <p:nvPicPr>
          <p:cNvPr id="8" name="https://photo-static-api.fotomore.com/creative/vcg/400/new/VCG41N1086665056.jpg?uid=386&amp;timestamp=1699256984&amp;sign=e62e46011e9e740ed575a3ec029e78b3" descr="templates\picture_hover\&amp;pky360_sjzg_VCG41N1086665056&amp;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19765" y="339090"/>
            <a:ext cx="1372235" cy="137223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4D667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79095" y="930910"/>
            <a:ext cx="10814050" cy="521970"/>
          </a:xfrm>
          <a:prstGeom prst="rect">
            <a:avLst/>
          </a:prstGeom>
          <a:solidFill>
            <a:srgbClr val="6F8393"/>
          </a:solidFill>
        </p:spPr>
        <p:txBody>
          <a:bodyPr wrap="square" rtlCol="0" anchor="t">
            <a:spAutoFit/>
          </a:bodyPr>
          <a:lstStyle/>
          <a:p>
            <a:pPr marL="0" lvl="0" indent="0" eaLnBrk="1" hangingPunct="1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  <a:sym typeface="+mn-ea"/>
              </a:rPr>
              <a:t>思考：结合材料及所学，分析宋元棉纺织业迅速发展的原因及影响。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7" name="圆角矩形 6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4652645" cy="480695"/>
          </a:xfrm>
          <a:prstGeom prst="roundRect">
            <a:avLst/>
          </a:prstGeom>
          <a:solidFill>
            <a:srgbClr val="4D667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一、农业和手工业的发展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pic>
        <p:nvPicPr>
          <p:cNvPr id="8" name="https://photo-static-api.fotomore.com/creative/vcg/400/new/VCG41N1086665056.jpg?uid=386&amp;timestamp=1699256984&amp;sign=e62e46011e9e740ed575a3ec029e78b3" descr="templates\picture_hover\&amp;pky360_sjzg_VCG41N1086665056&amp;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19765" y="339090"/>
            <a:ext cx="1372235" cy="137223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79095" y="2106295"/>
            <a:ext cx="11683365" cy="16414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20000"/>
              </a:lnSpc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①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人口增加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，原有的纺织材料不能满足需要；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②棉布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柔软保暖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，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适合各阶层需要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；③棉花的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广泛种植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；</a:t>
            </a:r>
            <a:r>
              <a:rPr 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④元代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黄道婆改进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棉纺织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技术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；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⑤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政府重视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，设置专门管理机构；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⑥将棉花和棉布作为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税收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的内容。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51790" y="4269740"/>
            <a:ext cx="11590655" cy="233807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indent="0">
              <a:lnSpc>
                <a:spcPct val="120000"/>
              </a:lnSpc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①进一步推动棉花作为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经济作物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的广泛种植，改变了农作物的种植结构，推动了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商品经济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的发展；②增加了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政府税收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的来源，提高国家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财政收入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；③各阶层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广泛使用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棉织物，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丰富了衣着材质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。③促进了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江南市镇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的兴起和发展。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indent="0">
              <a:lnSpc>
                <a:spcPct val="110000"/>
              </a:lnSpc>
            </a:pP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43510" y="1624965"/>
            <a:ext cx="253873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</a:t>
            </a:r>
            <a:r>
              <a:rPr lang="en-US" altLang="zh-CN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</a:t>
            </a:r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）原因：</a:t>
            </a:r>
            <a:endParaRPr lang="zh-CN" altLang="en-US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57810" y="3747770"/>
            <a:ext cx="253873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</a:t>
            </a:r>
            <a:r>
              <a:rPr lang="en-US" altLang="zh-CN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2</a:t>
            </a:r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）影响：</a:t>
            </a:r>
            <a:endParaRPr lang="zh-CN" altLang="en-US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9" grpId="0"/>
      <p:bldP spid="9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4D667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4" name="圆角矩形 3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4652645" cy="480695"/>
          </a:xfrm>
          <a:prstGeom prst="roundRect">
            <a:avLst/>
          </a:prstGeom>
          <a:solidFill>
            <a:srgbClr val="4D667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一、农业和手工业的发展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379095" y="910590"/>
            <a:ext cx="11637010" cy="2675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40000"/>
              </a:lnSpc>
            </a:pPr>
            <a:r>
              <a:rPr lang="en-US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4</a:t>
            </a:r>
            <a:r>
              <a:rPr lang="zh-CN" altLang="en-US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、</a:t>
            </a:r>
            <a:r>
              <a:rPr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(2018</a:t>
            </a:r>
            <a:r>
              <a:rPr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·</a:t>
            </a:r>
            <a:r>
              <a:rPr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新课标全国</a:t>
            </a:r>
            <a:r>
              <a:rPr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Ⅰ卷</a:t>
            </a:r>
            <a:r>
              <a:rPr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)</a:t>
            </a:r>
            <a:r>
              <a:rPr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北宋前中期，在今四川井研县一带山谷中，密布着成百上千个采用新制盐技术的竹筒井。井主所雇工匠大多来自“他州别县”，以"佣身赁力"为生，受雇期间，若对工作条件或待遇不满意，辄另谋高就。这反映出当时(</a:t>
            </a:r>
            <a:r>
              <a:rPr 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</a:t>
            </a:r>
            <a:r>
              <a:rPr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)</a:t>
            </a:r>
            <a:endParaRPr sz="24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fontAlgn="auto">
              <a:lnSpc>
                <a:spcPct val="140000"/>
              </a:lnSpc>
            </a:pPr>
            <a:r>
              <a:rPr 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A.</a:t>
            </a:r>
            <a:r>
              <a:rPr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民营手</a:t>
            </a:r>
            <a:r>
              <a:rPr 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工</a:t>
            </a:r>
            <a:r>
              <a:rPr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业得到发展</a:t>
            </a:r>
            <a:r>
              <a:rPr 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         </a:t>
            </a:r>
            <a:r>
              <a:rPr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B.手工业者社会地位高</a:t>
            </a:r>
            <a:endParaRPr sz="24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fontAlgn="auto">
              <a:lnSpc>
                <a:spcPct val="140000"/>
              </a:lnSpc>
            </a:pPr>
            <a:r>
              <a:rPr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C.雇佣劳动已经普及</a:t>
            </a:r>
            <a:r>
              <a:rPr 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           </a:t>
            </a:r>
            <a:r>
              <a:rPr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D.盐业专卖制度解体</a:t>
            </a:r>
            <a:endParaRPr sz="24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10768330" y="2304415"/>
            <a:ext cx="92773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b="1">
                <a:solidFill>
                  <a:srgbClr val="C00000"/>
                </a:solidFill>
              </a:rPr>
              <a:t>A</a:t>
            </a:r>
            <a:endParaRPr lang="en-US" altLang="zh-CN" sz="9600" b="1">
              <a:solidFill>
                <a:srgbClr val="C00000"/>
              </a:solidFill>
            </a:endParaRPr>
          </a:p>
        </p:txBody>
      </p:sp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379095" y="3585845"/>
            <a:ext cx="11492865" cy="24892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30000"/>
              </a:lnSpc>
            </a:pPr>
            <a:r>
              <a:rPr lang="en-US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5</a:t>
            </a:r>
            <a:r>
              <a:rPr lang="zh-CN" altLang="en-US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、</a:t>
            </a:r>
            <a:r>
              <a:rPr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(2022·全国甲卷·26)</a:t>
            </a:r>
            <a:r>
              <a:rPr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宋朝海外贸易中，输出的商品主要是丝织品、瓷器、漆器、铁器等，输入的商品以香料、犀角、象牙、珊瑚、珍珠等为大宗。政府每年从海.上进口贸易中获利颇丰。这表明，在宋朝( </a:t>
            </a:r>
            <a:r>
              <a:rPr 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  </a:t>
            </a:r>
            <a:r>
              <a:rPr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)</a:t>
            </a:r>
            <a:endParaRPr sz="24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fontAlgn="auto">
              <a:lnSpc>
                <a:spcPct val="130000"/>
              </a:lnSpc>
            </a:pPr>
            <a:r>
              <a:rPr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A.进口商品成为基本生产资料</a:t>
            </a:r>
            <a:r>
              <a:rPr 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      </a:t>
            </a:r>
            <a:r>
              <a:rPr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B.开辟了海上丝绸之路</a:t>
            </a:r>
            <a:endParaRPr sz="24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fontAlgn="auto">
              <a:lnSpc>
                <a:spcPct val="130000"/>
              </a:lnSpc>
            </a:pPr>
            <a:r>
              <a:rPr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C.外贸成为国家税收主要来源</a:t>
            </a:r>
            <a:r>
              <a:rPr 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      </a:t>
            </a:r>
            <a:r>
              <a:rPr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D.手工业生产较为发达</a:t>
            </a: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6"/>
            </p:custDataLst>
          </p:nvPr>
        </p:nvSpPr>
        <p:spPr>
          <a:xfrm>
            <a:off x="10768330" y="4881880"/>
            <a:ext cx="92773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b="1">
                <a:solidFill>
                  <a:srgbClr val="C00000"/>
                </a:solidFill>
              </a:rPr>
              <a:t>D</a:t>
            </a:r>
            <a:endParaRPr lang="en-US" altLang="zh-CN" sz="9600" b="1">
              <a:solidFill>
                <a:srgbClr val="C00000"/>
              </a:solidFill>
            </a:endParaRPr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9" grpId="0"/>
      <p:bldP spid="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4D667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4" name="圆角矩形 3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2204720" cy="480695"/>
          </a:xfrm>
          <a:prstGeom prst="roundRect">
            <a:avLst/>
          </a:prstGeom>
          <a:solidFill>
            <a:srgbClr val="4D667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时空坐标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5" name="圆角矩形 4"/>
          <p:cNvSpPr/>
          <p:nvPr>
            <p:custDataLst>
              <p:tags r:id="rId3"/>
            </p:custDataLst>
          </p:nvPr>
        </p:nvSpPr>
        <p:spPr>
          <a:xfrm>
            <a:off x="379095" y="3848100"/>
            <a:ext cx="2204720" cy="480695"/>
          </a:xfrm>
          <a:prstGeom prst="roundRect">
            <a:avLst/>
          </a:prstGeom>
          <a:solidFill>
            <a:srgbClr val="4D667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课程标准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8445" y="1035050"/>
            <a:ext cx="11684000" cy="259778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258445" y="4461510"/>
            <a:ext cx="11610340" cy="15125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、</a:t>
            </a:r>
            <a:r>
              <a:rPr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掌握辽宋夏金元时期农业、手工业商业和城市的发展情况；</a:t>
            </a:r>
            <a:endParaRPr sz="28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10000"/>
              </a:lnSpc>
            </a:pPr>
            <a:r>
              <a:rPr 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、</a:t>
            </a:r>
            <a:r>
              <a:rPr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理解经济重心南移的原因及影响；</a:t>
            </a:r>
            <a:endParaRPr sz="28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10000"/>
              </a:lnSpc>
            </a:pPr>
            <a:r>
              <a:rPr 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3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、</a:t>
            </a:r>
            <a:r>
              <a:rPr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了解辽宋夏金元时期社会的变化。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79095" y="1487805"/>
            <a:ext cx="1155700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              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①一般出现于交通要道或城市边缘，基本定期交易；②地区差异较大；③内容丰富。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4D667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4" name="圆角矩形 3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4110990" cy="480695"/>
          </a:xfrm>
          <a:prstGeom prst="roundRect">
            <a:avLst/>
          </a:prstGeom>
          <a:solidFill>
            <a:srgbClr val="4D667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二、商业和城市的繁荣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75260" y="965835"/>
            <a:ext cx="59588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tx2"/>
                </a:solidFill>
                <a:latin typeface="华文中宋" panose="02010600040101010101" charset="-122"/>
                <a:ea typeface="华文中宋" panose="02010600040101010101" charset="-122"/>
              </a:rPr>
              <a:t>（一）大众基层市场的涌现：</a:t>
            </a:r>
            <a:endParaRPr lang="zh-CN" altLang="en-US" sz="2800" b="1">
              <a:solidFill>
                <a:schemeClr val="tx2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862195" y="965835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solidFill>
                  <a:sysClr val="windowText" lastClr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所谓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“草市”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，</a:t>
            </a:r>
            <a:r>
              <a:rPr lang="zh-CN" altLang="en-US" sz="2800">
                <a:solidFill>
                  <a:sysClr val="windowText" lastClr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指的就是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农村集市。</a:t>
            </a:r>
            <a:endParaRPr lang="zh-CN" altLang="en-US" sz="280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7810" y="2388870"/>
            <a:ext cx="11677650" cy="10388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              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①促进了城乡经济交流；②部分草市演变为居民定居点、 市镇，或者与市区逐步融合，促进了城市发展。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84810" y="1487805"/>
            <a:ext cx="21189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chemeClr val="tx2"/>
                </a:solidFill>
                <a:latin typeface="华文中宋" panose="02010600040101010101" charset="-122"/>
                <a:ea typeface="华文中宋" panose="02010600040101010101" charset="-122"/>
              </a:rPr>
              <a:t>1</a:t>
            </a:r>
            <a:r>
              <a:rPr lang="zh-CN" altLang="en-US" sz="2800" b="1">
                <a:solidFill>
                  <a:schemeClr val="tx2"/>
                </a:solidFill>
                <a:latin typeface="华文中宋" panose="02010600040101010101" charset="-122"/>
                <a:ea typeface="华文中宋" panose="02010600040101010101" charset="-122"/>
              </a:rPr>
              <a:t>、特点：</a:t>
            </a:r>
            <a:endParaRPr lang="zh-CN" altLang="en-US" sz="2800" b="1">
              <a:solidFill>
                <a:schemeClr val="tx2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84810" y="2388870"/>
            <a:ext cx="18243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chemeClr val="tx2"/>
                </a:solidFill>
                <a:latin typeface="华文中宋" panose="02010600040101010101" charset="-122"/>
                <a:ea typeface="华文中宋" panose="02010600040101010101" charset="-122"/>
              </a:rPr>
              <a:t>2</a:t>
            </a:r>
            <a:r>
              <a:rPr lang="zh-CN" altLang="en-US" sz="2800" b="1">
                <a:solidFill>
                  <a:schemeClr val="tx2"/>
                </a:solidFill>
                <a:latin typeface="华文中宋" panose="02010600040101010101" charset="-122"/>
                <a:ea typeface="华文中宋" panose="02010600040101010101" charset="-122"/>
              </a:rPr>
              <a:t>、影响：</a:t>
            </a:r>
            <a:endParaRPr lang="zh-CN" altLang="en-US" sz="2800" b="1">
              <a:solidFill>
                <a:schemeClr val="tx2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pic>
        <p:nvPicPr>
          <p:cNvPr id="13" name="http://photo-static-api.fotomore.com/creative/vcg/400/new/VCG211316149793.jpg?uid=386&amp;timestamp=1693983956&amp;sign=054a65128e7eab7b919e3dda1555d835" descr="templates\picture_hover\&amp;pky250_sjzg_VCG211316149793&amp;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07955" y="-114300"/>
            <a:ext cx="1731645" cy="173164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75260" y="3427730"/>
            <a:ext cx="40043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tx2"/>
                </a:solidFill>
                <a:latin typeface="华文中宋" panose="02010600040101010101" charset="-122"/>
                <a:ea typeface="华文中宋" panose="02010600040101010101" charset="-122"/>
              </a:rPr>
              <a:t>（二）</a:t>
            </a:r>
            <a:r>
              <a:rPr lang="zh-CN" altLang="en-US" sz="2800" b="1">
                <a:solidFill>
                  <a:schemeClr val="tx2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边境贸易</a:t>
            </a:r>
            <a:r>
              <a:rPr lang="zh-CN" altLang="en-US" sz="2800" b="1">
                <a:solidFill>
                  <a:schemeClr val="tx2"/>
                </a:solidFill>
                <a:latin typeface="华文中宋" panose="02010600040101010101" charset="-122"/>
                <a:ea typeface="华文中宋" panose="02010600040101010101" charset="-122"/>
              </a:rPr>
              <a:t>：</a:t>
            </a:r>
            <a:endParaRPr lang="zh-CN" altLang="en-US" sz="2800" b="1">
              <a:solidFill>
                <a:schemeClr val="tx2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84810" y="4479925"/>
            <a:ext cx="6797675" cy="1383665"/>
          </a:xfrm>
          <a:prstGeom prst="rect">
            <a:avLst/>
          </a:prstGeom>
          <a:solidFill>
            <a:srgbClr val="E8ECF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榷场：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它是指中国辽宋夏金各政权在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边境设置的互市市场。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charset="-122"/>
              </a:rPr>
              <a:t>除战争时期，通常会相互约定，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charset="-122"/>
              </a:rPr>
              <a:t>定期开设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charset="-122"/>
              </a:rPr>
              <a:t>，受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charset="-122"/>
              </a:rPr>
              <a:t>官方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charset="-122"/>
              </a:rPr>
              <a:t>严格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charset="-122"/>
              </a:rPr>
              <a:t>管控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charset="-122"/>
              </a:rPr>
              <a:t>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微软雅黑" panose="020B0503020204020204" charset="-122"/>
            </a:endParaRPr>
          </a:p>
        </p:txBody>
      </p:sp>
      <p:pic>
        <p:nvPicPr>
          <p:cNvPr id="22532" name="图片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lum contrast="54000"/>
          </a:blip>
          <a:srcRect l="6151" t="25196" r="5998" b="3262"/>
          <a:stretch>
            <a:fillRect/>
          </a:stretch>
        </p:blipFill>
        <p:spPr>
          <a:xfrm>
            <a:off x="7282815" y="2910205"/>
            <a:ext cx="4527550" cy="2953385"/>
          </a:xfrm>
          <a:prstGeom prst="rect">
            <a:avLst/>
          </a:prstGeom>
          <a:noFill/>
          <a:ln>
            <a:noFill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文本框 13"/>
          <p:cNvSpPr txBox="1"/>
          <p:nvPr/>
        </p:nvSpPr>
        <p:spPr>
          <a:xfrm>
            <a:off x="7952740" y="5980430"/>
            <a:ext cx="3469005" cy="521970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r>
              <a:rPr lang="zh-CN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仿宋" panose="02010609060101010101" charset="-122"/>
                <a:sym typeface="微软雅黑" panose="020B0503020204020204" charset="-122"/>
              </a:rPr>
              <a:t>经济交流、民族融合</a:t>
            </a:r>
            <a:endParaRPr lang="zh-CN" altLang="zh-CN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cs typeface="仿宋" panose="02010609060101010101" charset="-122"/>
              <a:sym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84810" y="3949700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、官方设置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榷场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进行互市交易;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79095" y="5980430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2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、民间贸易活跃。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2" grpId="0"/>
      <p:bldP spid="2" grpId="1"/>
      <p:bldP spid="3" grpId="0"/>
      <p:bldP spid="3" grpId="1"/>
      <p:bldP spid="5" grpId="0"/>
      <p:bldP spid="5" grpId="1"/>
      <p:bldP spid="8" grpId="0"/>
      <p:bldP spid="8" grpId="1"/>
      <p:bldP spid="9" grpId="0"/>
      <p:bldP spid="9" grpId="1"/>
      <p:bldP spid="10" grpId="0" animBg="1"/>
      <p:bldP spid="10" grpId="1" animBg="1"/>
      <p:bldP spid="14" grpId="0" animBg="1"/>
      <p:bldP spid="14" grpId="1" animBg="1"/>
      <p:bldP spid="15" grpId="0"/>
      <p:bldP spid="15" grpId="1"/>
      <p:bldP spid="16" grpId="0"/>
      <p:bldP spid="16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4D667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3" name="圆角矩形 2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4110990" cy="480695"/>
          </a:xfrm>
          <a:prstGeom prst="roundRect">
            <a:avLst/>
          </a:prstGeom>
          <a:solidFill>
            <a:srgbClr val="4D667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二、商业和城市的繁荣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75260" y="965835"/>
            <a:ext cx="59588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tx2"/>
                </a:solidFill>
                <a:latin typeface="华文中宋" panose="02010600040101010101" charset="-122"/>
                <a:ea typeface="华文中宋" panose="02010600040101010101" charset="-122"/>
              </a:rPr>
              <a:t>（三）货币发展：</a:t>
            </a:r>
            <a:endParaRPr lang="zh-CN" altLang="en-US" sz="2800" b="1">
              <a:solidFill>
                <a:schemeClr val="tx2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79095" y="1487805"/>
            <a:ext cx="1172591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>
                <a:solidFill>
                  <a:schemeClr val="tx2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</a:t>
            </a:r>
            <a:r>
              <a:rPr lang="zh-CN" altLang="en-US" sz="2800" b="1">
                <a:solidFill>
                  <a:schemeClr val="tx2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、北宋：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钱币年铸造量最多时高出唐朝10多倍，四川地区出现“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交子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”。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79095" y="2531745"/>
            <a:ext cx="2564765" cy="3679094"/>
            <a:chOff x="642" y="2756"/>
            <a:chExt cx="4039" cy="5373"/>
          </a:xfrm>
        </p:grpSpPr>
        <p:pic>
          <p:nvPicPr>
            <p:cNvPr id="11" name="图片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642" y="2756"/>
              <a:ext cx="4039" cy="4515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1534" y="7457"/>
              <a:ext cx="2599" cy="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>
                  <a:latin typeface="华文仿宋" panose="02010600040101010101" charset="-122"/>
                  <a:ea typeface="华文仿宋" panose="02010600040101010101" charset="-122"/>
                </a:rPr>
                <a:t>北宋交子</a:t>
              </a:r>
              <a:endParaRPr lang="zh-CN" altLang="en-US" sz="2400">
                <a:latin typeface="华文仿宋" panose="02010600040101010101" charset="-122"/>
                <a:ea typeface="华文仿宋" panose="02010600040101010101" charset="-122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2943860" y="2677795"/>
            <a:ext cx="8856345" cy="3408045"/>
          </a:xfrm>
          <a:prstGeom prst="rect">
            <a:avLst/>
          </a:prstGeom>
          <a:solidFill>
            <a:srgbClr val="E8ECF1"/>
          </a:solidFill>
        </p:spPr>
        <p:txBody>
          <a:bodyPr wrap="square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材料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：交子的诞生，与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经济繁荣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有莫大的关系，可谓大时代与小地区的因缘巧合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...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除了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北宋本身的时代背景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，也在于四川的特殊性。四川因为躲避隋唐战乱，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经济相对独立，贸易繁荣，因缺铜而依赖铁钱，携带不便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。最终，四川茶叶和马匹等贸易的发达以及四川的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铁钱的笨重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，导致交子在相对独立和特殊的四川诞生。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10000"/>
              </a:lnSpc>
            </a:pP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材料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:2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：会子、交子之法，盖有取于唐之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飞钱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81330" y="2009775"/>
            <a:ext cx="9090025" cy="521970"/>
          </a:xfrm>
          <a:prstGeom prst="rect">
            <a:avLst/>
          </a:prstGeom>
          <a:solidFill>
            <a:srgbClr val="6F839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思考：宋朝发行纸币交子的原因有哪些？，又有何影响？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5" grpId="0"/>
      <p:bldP spid="5" grpId="1"/>
      <p:bldP spid="10" grpId="0" animBg="1"/>
      <p:bldP spid="10" grpId="1" animBg="1"/>
      <p:bldP spid="12" grpId="0" animBg="1"/>
      <p:bldP spid="12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4D667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3" name="圆角矩形 2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4110990" cy="480695"/>
          </a:xfrm>
          <a:prstGeom prst="roundRect">
            <a:avLst/>
          </a:prstGeom>
          <a:solidFill>
            <a:srgbClr val="4D667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二、商业和城市的繁荣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75260" y="965835"/>
            <a:ext cx="59588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tx2"/>
                </a:solidFill>
                <a:latin typeface="华文中宋" panose="02010600040101010101" charset="-122"/>
                <a:ea typeface="华文中宋" panose="02010600040101010101" charset="-122"/>
              </a:rPr>
              <a:t>（三）货币发展：</a:t>
            </a:r>
            <a:endParaRPr lang="zh-CN" altLang="en-US" sz="2800" b="1">
              <a:solidFill>
                <a:schemeClr val="tx2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79095" y="1487805"/>
            <a:ext cx="1172591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>
                <a:solidFill>
                  <a:schemeClr val="tx2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</a:t>
            </a:r>
            <a:r>
              <a:rPr lang="zh-CN" altLang="en-US" sz="2800" b="1">
                <a:solidFill>
                  <a:schemeClr val="tx2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、北宋：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钱币年铸造量最多时高出唐朝10多倍，四川地区出现“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交子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”。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17" name="文本框 16"/>
          <p:cNvSpPr txBox="1"/>
          <p:nvPr>
            <p:custDataLst>
              <p:tags r:id="rId3"/>
            </p:custDataLst>
          </p:nvPr>
        </p:nvSpPr>
        <p:spPr>
          <a:xfrm>
            <a:off x="481330" y="2009775"/>
            <a:ext cx="9090025" cy="521970"/>
          </a:xfrm>
          <a:prstGeom prst="rect">
            <a:avLst/>
          </a:prstGeom>
          <a:solidFill>
            <a:srgbClr val="6F839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思考：宋朝发行纸币交子的原因有哪些？，又有何影响？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79095" y="3053715"/>
            <a:ext cx="11563350" cy="16414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+mn-ea"/>
              </a:rPr>
              <a:t>①北宋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+mn-ea"/>
              </a:rPr>
              <a:t>商品经济繁荣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+mn-ea"/>
              </a:rPr>
              <a:t>发展，需要大量货币；②铜币流通量不足，出现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+mn-ea"/>
              </a:rPr>
              <a:t>钱荒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+mn-ea"/>
              </a:rPr>
              <a:t>；③铁钱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+mn-ea"/>
              </a:rPr>
              <a:t>笨重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+mn-ea"/>
              </a:rPr>
              <a:t>不便流通；④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+mn-ea"/>
              </a:rPr>
              <a:t>造纸业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+mn-ea"/>
              </a:rPr>
              <a:t>和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+mn-ea"/>
              </a:rPr>
              <a:t>印刷业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+mn-ea"/>
              </a:rPr>
              <a:t>的发展。⑤</a:t>
            </a:r>
            <a:r>
              <a:rPr lang="zh-CN" altLang="en-US" sz="2800" smtClean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借鉴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了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飞钱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的</a:t>
            </a:r>
            <a:r>
              <a:rPr lang="zh-CN" altLang="en-US" sz="2800" smtClean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功能。⑥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Arial" panose="020B0604020202020204" pitchFamily="34" charset="0"/>
                <a:sym typeface="+mn-ea"/>
              </a:rPr>
              <a:t>四川地区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Arial" panose="020B0604020202020204" pitchFamily="34" charset="0"/>
                <a:sym typeface="+mn-ea"/>
              </a:rPr>
              <a:t>特殊的贸易和货币环境。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57810" y="2602230"/>
            <a:ext cx="253873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</a:t>
            </a:r>
            <a:r>
              <a:rPr lang="en-US" altLang="zh-CN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</a:t>
            </a:r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）原因：</a:t>
            </a:r>
            <a:endParaRPr lang="zh-CN" altLang="en-US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57810" y="4695190"/>
            <a:ext cx="253873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</a:t>
            </a:r>
            <a:r>
              <a:rPr lang="en-US" altLang="zh-CN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2</a:t>
            </a:r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）影响：</a:t>
            </a:r>
            <a:endParaRPr lang="zh-CN" altLang="en-US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79095" y="5217160"/>
            <a:ext cx="11562715" cy="10388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①世界上</a:t>
            </a:r>
            <a:r>
              <a:rPr lang="zh-CN" altLang="en-US" sz="280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最早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的</a:t>
            </a:r>
            <a:r>
              <a:rPr lang="zh-CN" altLang="en-US" sz="280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纸币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，影响深远；②与铜钱兼行，</a:t>
            </a:r>
            <a:r>
              <a:rPr lang="zh-CN" altLang="en-US" sz="280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弥补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现钱的不足，促进</a:t>
            </a:r>
            <a:r>
              <a:rPr lang="zh-CN" altLang="en-US" sz="280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商品经济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发展；③缺乏监管，</a:t>
            </a:r>
            <a:r>
              <a:rPr lang="zh-CN" altLang="en-US" sz="280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滥发纸币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，造成严重</a:t>
            </a:r>
            <a:r>
              <a:rPr lang="zh-CN" altLang="en-US" sz="280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通货膨胀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。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8" grpId="0"/>
      <p:bldP spid="8" grpId="1"/>
      <p:bldP spid="12" grpId="0"/>
      <p:bldP spid="12" grpId="1"/>
      <p:bldP spid="13" grpId="0"/>
      <p:bldP spid="13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4D667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3" name="圆角矩形 2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4110990" cy="480695"/>
          </a:xfrm>
          <a:prstGeom prst="roundRect">
            <a:avLst/>
          </a:prstGeom>
          <a:solidFill>
            <a:srgbClr val="4D667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二、商业和城市的繁荣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175260" y="965835"/>
            <a:ext cx="59588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tx2"/>
                </a:solidFill>
                <a:latin typeface="华文中宋" panose="02010600040101010101" charset="-122"/>
                <a:ea typeface="华文中宋" panose="02010600040101010101" charset="-122"/>
              </a:rPr>
              <a:t>（三）货币发展：</a:t>
            </a:r>
            <a:endParaRPr lang="zh-CN" altLang="en-US" sz="2800" b="1">
              <a:solidFill>
                <a:schemeClr val="tx2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379095" y="1487805"/>
            <a:ext cx="1172591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>
                <a:solidFill>
                  <a:schemeClr val="tx2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</a:t>
            </a:r>
            <a:r>
              <a:rPr lang="zh-CN" altLang="en-US" sz="2800" b="1">
                <a:solidFill>
                  <a:schemeClr val="tx2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、北宋：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钱币年铸造量最多时高出唐朝10多倍，四川地区出现“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交子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”。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379095" y="2531745"/>
            <a:ext cx="1032446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>
                <a:solidFill>
                  <a:schemeClr val="tx2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3</a:t>
            </a:r>
            <a:r>
              <a:rPr lang="zh-CN" altLang="en-US" sz="2800" b="1">
                <a:solidFill>
                  <a:schemeClr val="tx2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、元朝：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将纸币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“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钞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”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作为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主体货币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，纸币在全国大范围流通。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pic>
        <p:nvPicPr>
          <p:cNvPr id="15" name="图片 1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59620" y="156845"/>
            <a:ext cx="2024380" cy="1482090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8"/>
            </p:custDataLst>
          </p:nvPr>
        </p:nvSpPr>
        <p:spPr>
          <a:xfrm>
            <a:off x="379095" y="2009775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>
                <a:solidFill>
                  <a:schemeClr val="tx2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2</a:t>
            </a:r>
            <a:r>
              <a:rPr lang="zh-CN" altLang="en-US" sz="2800" b="1">
                <a:solidFill>
                  <a:schemeClr val="tx2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、南宋：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纸币与铜钱并行的货币。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13" name="文本框 12"/>
          <p:cNvSpPr txBox="1"/>
          <p:nvPr>
            <p:custDataLst>
              <p:tags r:id="rId9"/>
            </p:custDataLst>
          </p:nvPr>
        </p:nvSpPr>
        <p:spPr>
          <a:xfrm>
            <a:off x="175260" y="3053715"/>
            <a:ext cx="962850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solidFill>
                  <a:schemeClr val="tx2"/>
                </a:solidFill>
                <a:uFillTx/>
                <a:latin typeface="华文中宋" panose="02010600040101010101" charset="-122"/>
                <a:ea typeface="华文中宋" panose="02010600040101010101" charset="-122"/>
                <a:sym typeface="+mn-ea"/>
              </a:rPr>
              <a:t>（</a:t>
            </a:r>
            <a:r>
              <a:rPr lang="en-US" altLang="zh-CN" sz="2800" b="1">
                <a:solidFill>
                  <a:schemeClr val="tx2"/>
                </a:solidFill>
                <a:uFillTx/>
                <a:latin typeface="华文中宋" panose="02010600040101010101" charset="-122"/>
                <a:ea typeface="华文中宋" panose="02010600040101010101" charset="-122"/>
                <a:sym typeface="+mn-ea"/>
              </a:rPr>
              <a:t>1</a:t>
            </a:r>
            <a:r>
              <a:rPr lang="zh-CN" altLang="en-US" sz="2800" b="1">
                <a:solidFill>
                  <a:schemeClr val="tx2"/>
                </a:solidFill>
                <a:uFillTx/>
                <a:latin typeface="华文中宋" panose="02010600040101010101" charset="-122"/>
                <a:ea typeface="华文中宋" panose="02010600040101010101" charset="-122"/>
                <a:sym typeface="+mn-ea"/>
              </a:rPr>
              <a:t>）结果：</a:t>
            </a:r>
            <a:r>
              <a:rPr lang="zh-CN" altLang="en-US" sz="2800">
                <a:solidFill>
                  <a:schemeClr val="tx1"/>
                </a:solidFill>
                <a:uFillTx/>
                <a:latin typeface="华文中宋" panose="02010600040101010101" charset="-122"/>
                <a:ea typeface="华文中宋" panose="02010600040101010101" charset="-122"/>
                <a:sym typeface="+mn-ea"/>
              </a:rPr>
              <a:t>元末滥印纸钞，导致恶性通货膨胀，财政崩溃。</a:t>
            </a:r>
            <a:endParaRPr lang="zh-CN" altLang="en-US" sz="2800">
              <a:solidFill>
                <a:schemeClr val="tx1"/>
              </a:solidFill>
              <a:uFillTx/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17525" y="3575685"/>
            <a:ext cx="11424920" cy="2749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20000"/>
              </a:lnSpc>
            </a:pP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6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、北宋时期，四川地区交子的发行规则是每隔三年发行一次新纸币（称“界”），规定百姓以旧换新，保证市面流通的交子总量和准金比率不变。熙宁五年（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1072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年），中央政府命令四川地区多发行一界交子且不收回老一界交子。这表明当时北宋政府（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）</a:t>
            </a: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fontAlgn="ctr">
              <a:lnSpc>
                <a:spcPct val="120000"/>
              </a:lnSpc>
            </a:pP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A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．积极满足市场货币</a:t>
            </a:r>
            <a:r>
              <a:rPr lang="zh-CN" altLang="en-US" sz="240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需求                 </a:t>
            </a:r>
            <a:r>
              <a:rPr lang="en-US" altLang="zh-CN" sz="240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B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．利用纸币攫取民间财富</a:t>
            </a: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fontAlgn="ctr">
              <a:lnSpc>
                <a:spcPct val="120000"/>
              </a:lnSpc>
            </a:pP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C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．力促四川地区商业</a:t>
            </a:r>
            <a:r>
              <a:rPr lang="zh-CN" altLang="en-US" sz="240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繁荣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r>
              <a:rPr lang="zh-CN" altLang="en-US" sz="240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           </a:t>
            </a:r>
            <a:r>
              <a:rPr lang="en-US" altLang="zh-CN" sz="240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D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．推动全国货币制度改革</a:t>
            </a: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10"/>
            </p:custDataLst>
          </p:nvPr>
        </p:nvSpPr>
        <p:spPr>
          <a:xfrm>
            <a:off x="10768330" y="4881880"/>
            <a:ext cx="92773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b="1">
                <a:solidFill>
                  <a:srgbClr val="C00000"/>
                </a:solidFill>
              </a:rPr>
              <a:t>B</a:t>
            </a:r>
            <a:endParaRPr lang="en-US" altLang="zh-CN" sz="9600" b="1">
              <a:solidFill>
                <a:srgbClr val="C00000"/>
              </a:solidFill>
            </a:endParaRPr>
          </a:p>
        </p:txBody>
      </p:sp>
    </p:spTree>
    <p:custDataLst>
      <p:tags r:id="rId1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13" grpId="0"/>
      <p:bldP spid="13" grpId="1"/>
      <p:bldP spid="10" grpId="0"/>
      <p:bldP spid="10" grpId="1"/>
      <p:bldP spid="11" grpId="0"/>
      <p:bldP spid="11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4D667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3" name="圆角矩形 2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4110990" cy="480695"/>
          </a:xfrm>
          <a:prstGeom prst="roundRect">
            <a:avLst/>
          </a:prstGeom>
          <a:solidFill>
            <a:srgbClr val="4D667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二、商业和城市的繁荣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175260" y="965835"/>
            <a:ext cx="43922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tx2"/>
                </a:solidFill>
                <a:latin typeface="华文中宋" panose="02010600040101010101" charset="-122"/>
                <a:ea typeface="华文中宋" panose="02010600040101010101" charset="-122"/>
              </a:rPr>
              <a:t>（四）</a:t>
            </a:r>
            <a:r>
              <a:rPr lang="zh-CN" altLang="en-US" sz="2800" b="1">
                <a:solidFill>
                  <a:schemeClr val="tx2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海外贸易的活跃</a:t>
            </a:r>
            <a:endParaRPr lang="zh-CN" altLang="en-US" sz="2800" b="1">
              <a:solidFill>
                <a:schemeClr val="tx2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6626" name="文本框 4"/>
          <p:cNvSpPr/>
          <p:nvPr>
            <p:custDataLst>
              <p:tags r:id="rId4"/>
            </p:custDataLst>
          </p:nvPr>
        </p:nvSpPr>
        <p:spPr>
          <a:xfrm>
            <a:off x="257810" y="1484630"/>
            <a:ext cx="10819130" cy="16414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anose="02010600030101010101" charset="-122"/>
                <a:ea typeface="等线" panose="02010600030101010101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anose="02010600030101010101" charset="-122"/>
                <a:ea typeface="等线" panose="02010600030101010101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anose="02010600030101010101" charset="-122"/>
                <a:ea typeface="等线" panose="02010600030101010101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anose="02010600030101010101" charset="-122"/>
                <a:ea typeface="等线" panose="02010600030101010101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anose="02010600030101010101" charset="-122"/>
                <a:ea typeface="等线" panose="02010600030101010101" charset="-122"/>
              </a:defRPr>
            </a:lvl5pPr>
          </a:lstStyle>
          <a:p>
            <a:pPr marL="0" lvl="0" indent="0" algn="just" eaLnBrk="1" hangingPunct="1">
              <a:lnSpc>
                <a:spcPct val="120000"/>
              </a:lnSpc>
            </a:pPr>
            <a:r>
              <a:rPr lang="en-US" altLang="zh-CN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1</a:t>
            </a:r>
            <a:r>
              <a:rPr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、</a:t>
            </a:r>
            <a:r>
              <a:rPr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外贸税收</a:t>
            </a:r>
            <a:r>
              <a:rPr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成为宋元两朝国库的重要财源。</a:t>
            </a:r>
            <a:endParaRPr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marL="0" lvl="0" indent="0" algn="just" eaLnBrk="1" hangingPunct="1">
              <a:lnSpc>
                <a:spcPct val="120000"/>
              </a:lnSpc>
            </a:pPr>
            <a:r>
              <a:rPr lang="en-US" altLang="zh-CN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2</a:t>
            </a:r>
            <a:r>
              <a:rPr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、</a:t>
            </a:r>
            <a:r>
              <a:rPr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大型远洋海船</a:t>
            </a:r>
            <a:r>
              <a:rPr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装载丝织品、瓷器等，远销亚非许多国家和地区。</a:t>
            </a:r>
            <a:endParaRPr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marL="0" lvl="0" indent="0" algn="just" eaLnBrk="1" hangingPunct="1">
              <a:lnSpc>
                <a:spcPct val="120000"/>
              </a:lnSpc>
            </a:pP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3</a:t>
            </a:r>
            <a:r>
              <a:rPr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、</a:t>
            </a:r>
            <a:r>
              <a:rPr lang="zh-CN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主要外贸港口有</a:t>
            </a:r>
            <a:r>
              <a:rPr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广州、泉州、明州</a:t>
            </a:r>
            <a:r>
              <a:rPr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等。</a:t>
            </a:r>
            <a:endParaRPr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pic>
        <p:nvPicPr>
          <p:cNvPr id="114" name="图片 113"/>
          <p:cNvPicPr/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031230" y="3126105"/>
            <a:ext cx="5821045" cy="3282315"/>
          </a:xfrm>
          <a:prstGeom prst="rect">
            <a:avLst/>
          </a:prstGeom>
          <a:noFill/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5778" name="Picture 4" descr="南宋海外贸易的发展"/>
          <p:cNvPicPr>
            <a:picLocks noChangeAspect="1"/>
          </p:cNvPicPr>
          <p:nvPr/>
        </p:nvPicPr>
        <p:blipFill>
          <a:blip r:embed="rId7"/>
          <a:srcRect l="20833" t="8890" r="5000" b="6667"/>
          <a:stretch>
            <a:fillRect/>
          </a:stretch>
        </p:blipFill>
        <p:spPr>
          <a:xfrm>
            <a:off x="379095" y="3129280"/>
            <a:ext cx="5474970" cy="3279140"/>
          </a:xfrm>
          <a:prstGeom prst="rect">
            <a:avLst/>
          </a:prstGeom>
          <a:noFill/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 descr="宋代船只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08770" y="162560"/>
            <a:ext cx="2983230" cy="19754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9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26626" grpId="0"/>
      <p:bldP spid="26626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4D667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3" name="圆角矩形 2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4110990" cy="480695"/>
          </a:xfrm>
          <a:prstGeom prst="roundRect">
            <a:avLst/>
          </a:prstGeom>
          <a:solidFill>
            <a:srgbClr val="4D667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二、商业和城市的繁荣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175260" y="965835"/>
            <a:ext cx="43922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tx2"/>
                </a:solidFill>
                <a:latin typeface="华文中宋" panose="02010600040101010101" charset="-122"/>
                <a:ea typeface="华文中宋" panose="02010600040101010101" charset="-122"/>
              </a:rPr>
              <a:t>（四）</a:t>
            </a:r>
            <a:r>
              <a:rPr lang="zh-CN" altLang="en-US" sz="2800" b="1">
                <a:solidFill>
                  <a:schemeClr val="tx2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海外贸易的活跃</a:t>
            </a:r>
            <a:endParaRPr lang="zh-CN" altLang="en-US" sz="2800" b="1">
              <a:solidFill>
                <a:schemeClr val="tx2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13715" y="1487805"/>
            <a:ext cx="8987790" cy="508635"/>
          </a:xfrm>
          <a:prstGeom prst="rect">
            <a:avLst/>
          </a:prstGeom>
          <a:solidFill>
            <a:srgbClr val="6F839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pPr indent="0" algn="l" rtl="0" eaLnBrk="0" fontAlgn="auto">
              <a:lnSpc>
                <a:spcPct val="97000"/>
              </a:lnSpc>
              <a:spcBef>
                <a:spcPts val="0"/>
              </a:spcBef>
            </a:pP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sym typeface="+mn-ea"/>
              </a:rPr>
              <a:t>探究：结合材料和所学，分析宋朝海外贸易活跃的原因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13715" y="2214880"/>
            <a:ext cx="6840855" cy="3562985"/>
          </a:xfrm>
          <a:prstGeom prst="rect">
            <a:avLst/>
          </a:prstGeom>
          <a:noFill/>
          <a:ln w="12700" cmpd="sng">
            <a:solidFill>
              <a:srgbClr val="90B0B3"/>
            </a:solidFill>
            <a:prstDash val="solid"/>
          </a:ln>
        </p:spPr>
        <p:txBody>
          <a:bodyPr wrap="square" rtlCol="0" anchor="t">
            <a:spAutoFit/>
          </a:bodyPr>
          <a:lstStyle/>
          <a:p>
            <a:pPr algn="l" rtl="0" eaLnBrk="0">
              <a:lnSpc>
                <a:spcPct val="80000"/>
              </a:lnSpc>
            </a:pPr>
            <a:endParaRPr lang="en-US" altLang="en-US" sz="200"/>
          </a:p>
          <a:p>
            <a:pPr indent="0" algn="l" rtl="0" eaLnBrk="0" fontAlgn="auto">
              <a:lnSpc>
                <a:spcPct val="100000"/>
              </a:lnSpc>
              <a:spcBef>
                <a:spcPts val="0"/>
              </a:spcBef>
            </a:pPr>
            <a:r>
              <a:rPr sz="2800" kern="0" spc="70">
                <a:solidFill>
                  <a:srgbClr val="000000">
                    <a:alpha val="100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材料1:唐宋以后，海上丝绸之路变得日趋重要。两宋时期</a:t>
            </a:r>
            <a:r>
              <a:rPr sz="2800" kern="0" spc="10">
                <a:solidFill>
                  <a:srgbClr val="000000">
                    <a:alpha val="100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军力孱弱，难以突破西北游牧民族的屏障，加之经济重</a:t>
            </a:r>
            <a:r>
              <a:rPr sz="2800" kern="0">
                <a:solidFill>
                  <a:srgbClr val="000000">
                    <a:alpha val="100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心  </a:t>
            </a:r>
            <a:r>
              <a:rPr sz="2800" kern="0" spc="-20">
                <a:solidFill>
                  <a:srgbClr val="000000">
                    <a:alpha val="100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南移，自海路向西方出口丝绸的道路开始繁荣。</a:t>
            </a:r>
            <a:endParaRPr sz="2800" kern="0" spc="-20">
              <a:solidFill>
                <a:srgbClr val="000000">
                  <a:alpha val="100000"/>
                </a:srgbClr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0" algn="l" rtl="0" eaLnBrk="0" fontAlgn="auto">
              <a:lnSpc>
                <a:spcPct val="100000"/>
              </a:lnSpc>
              <a:spcBef>
                <a:spcPts val="0"/>
              </a:spcBef>
            </a:pPr>
            <a:r>
              <a:rPr sz="2800" kern="0" spc="80">
                <a:solidFill>
                  <a:srgbClr val="000000">
                    <a:alpha val="100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材料2:精美的华瓷外</a:t>
            </a:r>
            <a:r>
              <a:rPr sz="2800" kern="0" spc="70">
                <a:solidFill>
                  <a:srgbClr val="000000">
                    <a:alpha val="100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销，陆上交通，晓行夜宿，辗转搬运</a:t>
            </a:r>
            <a:r>
              <a:rPr sz="2800" kern="0" spc="10">
                <a:solidFill>
                  <a:srgbClr val="000000">
                    <a:alpha val="100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极易破损；而靠海路运输，则不虞路途之遥。而且，海</a:t>
            </a:r>
            <a:r>
              <a:rPr sz="2800" kern="0">
                <a:solidFill>
                  <a:srgbClr val="000000">
                    <a:alpha val="100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路 运输比之陆上运输，不仅安全、安稳，载量也大</a:t>
            </a:r>
            <a:r>
              <a:rPr sz="2800" kern="0" spc="-10">
                <a:solidFill>
                  <a:srgbClr val="000000">
                    <a:alpha val="100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得多。</a:t>
            </a:r>
            <a:endParaRPr lang="zh-CN" altLang="en-US" sz="2800" kern="0" spc="-10">
              <a:solidFill>
                <a:srgbClr val="000000">
                  <a:alpha val="100000"/>
                </a:srgbClr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463155" y="2225675"/>
            <a:ext cx="4391660" cy="3551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14:hiddenEffects>
            </a:ext>
          </a:extLst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  <p:bldLst>
      <p:bldP spid="9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4D667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3" name="圆角矩形 2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4110990" cy="480695"/>
          </a:xfrm>
          <a:prstGeom prst="roundRect">
            <a:avLst/>
          </a:prstGeom>
          <a:solidFill>
            <a:srgbClr val="4D667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二、商业和城市的繁荣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175260" y="965835"/>
            <a:ext cx="43922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tx2"/>
                </a:solidFill>
                <a:latin typeface="华文中宋" panose="02010600040101010101" charset="-122"/>
                <a:ea typeface="华文中宋" panose="02010600040101010101" charset="-122"/>
              </a:rPr>
              <a:t>（四）</a:t>
            </a:r>
            <a:r>
              <a:rPr lang="zh-CN" altLang="en-US" sz="2800" b="1">
                <a:solidFill>
                  <a:schemeClr val="tx2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海外贸易的活跃</a:t>
            </a:r>
            <a:endParaRPr lang="zh-CN" altLang="en-US" sz="2800" b="1">
              <a:solidFill>
                <a:schemeClr val="tx2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13715" y="1487805"/>
            <a:ext cx="8987790" cy="508635"/>
          </a:xfrm>
          <a:prstGeom prst="rect">
            <a:avLst/>
          </a:prstGeom>
          <a:solidFill>
            <a:srgbClr val="6F839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pPr indent="0" algn="l" rtl="0" eaLnBrk="0" fontAlgn="auto">
              <a:lnSpc>
                <a:spcPct val="97000"/>
              </a:lnSpc>
              <a:spcBef>
                <a:spcPts val="0"/>
              </a:spcBef>
            </a:pP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sym typeface="+mn-ea"/>
              </a:rPr>
              <a:t>探究：结合材料和所学，分析宋朝海外贸易活跃的原因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83540" y="1996440"/>
            <a:ext cx="11677650" cy="28898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①经济：</a:t>
            </a:r>
            <a:r>
              <a:rPr lang="zh-CN" altLang="en-US" sz="280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商业的繁荣</a:t>
            </a:r>
            <a:r>
              <a:rPr lang="zh-CN" altLang="en-US" sz="2800" smtClean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，</a:t>
            </a:r>
            <a:r>
              <a:rPr lang="zh-CN" altLang="en-US" sz="280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经济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重心南移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的影响；</a:t>
            </a:r>
            <a:endParaRPr lang="en-US" altLang="zh-CN" sz="2800">
              <a:latin typeface="华文中宋" panose="02010600040101010101" charset="-122"/>
              <a:ea typeface="华文中宋" panose="02010600040101010101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②政治：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少数民族政权</a:t>
            </a:r>
            <a:r>
              <a:rPr lang="zh-CN" altLang="en-US" sz="280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使陆</a:t>
            </a:r>
            <a:r>
              <a:rPr lang="zh-CN" altLang="en-US" sz="2800" smtClean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上丝绸之</a:t>
            </a:r>
            <a:r>
              <a:rPr lang="zh-CN" altLang="en-US" sz="280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路受阻</a:t>
            </a:r>
            <a:r>
              <a:rPr lang="zh-CN" altLang="en-US" sz="2800" smtClean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；</a:t>
            </a:r>
            <a:endParaRPr lang="en-US" altLang="zh-CN" sz="2800" smtClean="0">
              <a:latin typeface="华文中宋" panose="02010600040101010101" charset="-122"/>
              <a:ea typeface="华文中宋" panose="02010600040101010101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③政策：</a:t>
            </a:r>
            <a:r>
              <a:rPr lang="zh-CN" altLang="en-US" sz="280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政府</a:t>
            </a:r>
            <a:r>
              <a:rPr lang="zh-CN" altLang="en-US" sz="2800" smtClean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对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海外贸易</a:t>
            </a:r>
            <a:r>
              <a:rPr lang="zh-CN" altLang="en-US" sz="2800" smtClean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的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依赖</a:t>
            </a:r>
            <a:r>
              <a:rPr lang="zh-CN" altLang="en-US" sz="2800" smtClean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和对贸易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港口有效的</a:t>
            </a:r>
            <a:r>
              <a:rPr lang="zh-CN" altLang="en-US" sz="280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管理（市舶司管理）</a:t>
            </a:r>
            <a:endParaRPr lang="en-US" altLang="zh-CN" sz="2800" b="1" smtClean="0">
              <a:latin typeface="华文中宋" panose="02010600040101010101" charset="-122"/>
              <a:ea typeface="华文中宋" panose="02010600040101010101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④技术：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造船</a:t>
            </a:r>
            <a:r>
              <a:rPr lang="zh-CN" altLang="en-US" sz="2800" smtClean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工艺和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航海技术</a:t>
            </a:r>
            <a:r>
              <a:rPr lang="zh-CN" altLang="en-US" sz="2800" smtClean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的进步，</a:t>
            </a:r>
            <a:r>
              <a:rPr lang="zh-CN" altLang="en-US" sz="280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指南针应用</a:t>
            </a:r>
            <a:r>
              <a:rPr lang="zh-CN" altLang="en-US" sz="2800" smtClean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使远洋航行能力增强</a:t>
            </a:r>
            <a:endParaRPr lang="zh-CN" altLang="en-US" sz="2800" smtClean="0"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zh-CN" sz="2800" b="1" kern="0" spc="190">
                <a:solidFill>
                  <a:srgbClr val="C00000">
                    <a:alpha val="10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⑤</a:t>
            </a:r>
            <a:r>
              <a:rPr sz="2800" b="1" kern="0" spc="190">
                <a:solidFill>
                  <a:srgbClr val="C00000">
                    <a:alpha val="10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优势：</a:t>
            </a:r>
            <a:r>
              <a:rPr sz="2800" kern="0" spc="190">
                <a:solidFill>
                  <a:srgbClr val="000000">
                    <a:alpha val="10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海路比陆路</a:t>
            </a:r>
            <a:r>
              <a:rPr sz="2800" kern="0" spc="190">
                <a:solidFill>
                  <a:schemeClr val="tx1">
                    <a:alpha val="10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更</a:t>
            </a:r>
            <a:r>
              <a:rPr sz="2800" kern="0" spc="190">
                <a:solidFill>
                  <a:srgbClr val="C00000">
                    <a:alpha val="10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安全</a:t>
            </a:r>
            <a:r>
              <a:rPr sz="2800" kern="0" spc="180">
                <a:solidFill>
                  <a:srgbClr val="000000">
                    <a:alpha val="10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，</a:t>
            </a:r>
            <a:r>
              <a:rPr sz="2800" kern="0" spc="180">
                <a:solidFill>
                  <a:srgbClr val="C00000">
                    <a:alpha val="10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载重量</a:t>
            </a:r>
            <a:r>
              <a:rPr sz="2800" kern="0" spc="-120">
                <a:solidFill>
                  <a:srgbClr val="000000">
                    <a:alpha val="10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更大，</a:t>
            </a:r>
            <a:r>
              <a:rPr sz="2800" kern="0" spc="-120">
                <a:solidFill>
                  <a:srgbClr val="C00000">
                    <a:alpha val="10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成本</a:t>
            </a:r>
            <a:r>
              <a:rPr sz="2800" kern="0" spc="-120">
                <a:solidFill>
                  <a:srgbClr val="000000">
                    <a:alpha val="10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更低</a:t>
            </a:r>
            <a:r>
              <a:rPr lang="zh-CN" sz="2800" kern="0" spc="-120">
                <a:solidFill>
                  <a:srgbClr val="000000">
                    <a:alpha val="10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。</a:t>
            </a:r>
            <a:endParaRPr lang="zh-CN" altLang="en-US" sz="2800" smtClean="0"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pic>
        <p:nvPicPr>
          <p:cNvPr id="4" name="http://photo-static-api.fotomore.com/creative/vcg/400/new/VCG211240022239.jpg?uid=386&amp;timestamp=1710767294&amp;sign=5c5c8d75425eb7c2b0433f57d84cefb4" descr="中国传统帆船，红帆旧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85275" y="4132580"/>
            <a:ext cx="2875915" cy="287591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 animBg="1"/>
      <p:bldP spid="2" grpId="0"/>
      <p:bldP spid="2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33" descr="277650f04c462a9444d35a6243b3d0b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884035" y="1487805"/>
            <a:ext cx="4979035" cy="451104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5" name="文本框 4"/>
          <p:cNvSpPr txBox="1"/>
          <p:nvPr/>
        </p:nvSpPr>
        <p:spPr>
          <a:xfrm>
            <a:off x="334645" y="1454785"/>
            <a:ext cx="11467465" cy="10388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             </a:t>
            </a:r>
            <a:r>
              <a:rPr lang="zh-CN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北宋</a:t>
            </a:r>
            <a:r>
              <a:rPr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东京</a:t>
            </a:r>
            <a:r>
              <a:rPr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和南宋</a:t>
            </a:r>
            <a:r>
              <a:rPr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临安</a:t>
            </a:r>
            <a:r>
              <a:rPr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人口多时均超出百万，</a:t>
            </a:r>
            <a:r>
              <a:rPr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市场活跃</a:t>
            </a:r>
            <a:r>
              <a:rPr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，</a:t>
            </a:r>
            <a:r>
              <a:rPr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交易</a:t>
            </a:r>
            <a:r>
              <a:rPr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频繁，</a:t>
            </a:r>
            <a:r>
              <a:rPr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娱乐活动</a:t>
            </a:r>
            <a:r>
              <a:rPr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丰富多彩。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51202" name="矩形 4"/>
          <p:cNvSpPr/>
          <p:nvPr>
            <p:custDataLst>
              <p:tags r:id="rId3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4D667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3" name="圆角矩形 2"/>
          <p:cNvSpPr/>
          <p:nvPr>
            <p:custDataLst>
              <p:tags r:id="rId4"/>
            </p:custDataLst>
          </p:nvPr>
        </p:nvSpPr>
        <p:spPr>
          <a:xfrm>
            <a:off x="379095" y="339090"/>
            <a:ext cx="4110990" cy="480695"/>
          </a:xfrm>
          <a:prstGeom prst="roundRect">
            <a:avLst/>
          </a:prstGeom>
          <a:solidFill>
            <a:srgbClr val="4D667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二、商业和城市的繁荣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75260" y="965835"/>
            <a:ext cx="43922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tx2"/>
                </a:solidFill>
                <a:latin typeface="华文中宋" panose="02010600040101010101" charset="-122"/>
                <a:ea typeface="华文中宋" panose="02010600040101010101" charset="-122"/>
              </a:rPr>
              <a:t>（五）城市的兴盛</a:t>
            </a:r>
            <a:endParaRPr lang="zh-CN" altLang="en-US" sz="2800" b="1">
              <a:solidFill>
                <a:schemeClr val="tx2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79095" y="1487805"/>
            <a:ext cx="213741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indent="0" algn="just" eaLnBrk="1" hangingPunct="1">
              <a:lnSpc>
                <a:spcPct val="100000"/>
              </a:lnSpc>
            </a:pPr>
            <a:r>
              <a:rPr lang="en-US" altLang="zh-CN" sz="2800" b="1">
                <a:solidFill>
                  <a:schemeClr val="tx2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</a:t>
            </a:r>
            <a:r>
              <a:rPr lang="zh-CN" altLang="en-US" sz="2800" b="1">
                <a:solidFill>
                  <a:schemeClr val="tx2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、宋朝：</a:t>
            </a:r>
            <a:endParaRPr lang="zh-CN" altLang="en-US" sz="2800" b="1">
              <a:solidFill>
                <a:schemeClr val="tx2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57810" y="4140200"/>
            <a:ext cx="6485255" cy="11245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indent="0" algn="just" eaLnBrk="1" hangingPunct="1">
              <a:lnSpc>
                <a:spcPct val="120000"/>
              </a:lnSpc>
            </a:pPr>
            <a:r>
              <a:rPr lang="zh-CN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</a:t>
            </a:r>
            <a:r>
              <a:rPr lang="en-US" altLang="zh-CN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2</a:t>
            </a:r>
            <a:r>
              <a:rPr lang="zh-CN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）</a:t>
            </a:r>
            <a:r>
              <a:rPr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元大都</a:t>
            </a:r>
            <a:r>
              <a:rPr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是当时北方最大的经济中心和商品集散地。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0049510" y="193040"/>
            <a:ext cx="1813560" cy="1294765"/>
            <a:chOff x="15100" y="517"/>
            <a:chExt cx="3692" cy="2707"/>
          </a:xfrm>
        </p:grpSpPr>
        <p:pic>
          <p:nvPicPr>
            <p:cNvPr id="100" name="图片 99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15100" y="517"/>
              <a:ext cx="2823" cy="2707"/>
            </a:xfrm>
            <a:prstGeom prst="ellipse">
              <a:avLst/>
            </a:prstGeom>
            <a:noFill/>
            <a:ln w="9525">
              <a:noFill/>
            </a:ln>
          </p:spPr>
        </p:pic>
        <p:sp>
          <p:nvSpPr>
            <p:cNvPr id="14" name="文本框 13"/>
            <p:cNvSpPr txBox="1"/>
            <p:nvPr/>
          </p:nvSpPr>
          <p:spPr>
            <a:xfrm>
              <a:off x="17669" y="724"/>
              <a:ext cx="1123" cy="240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l"/>
              <a:r>
                <a:rPr lang="zh-CN" altLang="en-US" sz="2400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◎</a:t>
              </a:r>
              <a:r>
                <a:rPr lang="zh-CN" altLang="en-US" sz="2400">
                  <a:latin typeface="仿宋" panose="02010609060101010101" charset="-122"/>
                  <a:ea typeface="仿宋" panose="02010609060101010101" charset="-122"/>
                </a:rPr>
                <a:t>瓦子</a:t>
              </a:r>
              <a:endParaRPr lang="zh-CN" altLang="en-US" sz="2400">
                <a:latin typeface="仿宋" panose="02010609060101010101" charset="-122"/>
                <a:ea typeface="仿宋" panose="02010609060101010101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227570" y="0"/>
            <a:ext cx="2823210" cy="1660525"/>
            <a:chOff x="10158" y="639"/>
            <a:chExt cx="4687" cy="2919"/>
          </a:xfrm>
        </p:grpSpPr>
        <p:pic>
          <p:nvPicPr>
            <p:cNvPr id="33794" name="图片 9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158" y="639"/>
              <a:ext cx="4102" cy="2919"/>
            </a:xfrm>
            <a:prstGeom prst="rect">
              <a:avLst/>
            </a:prstGeom>
            <a:noFill/>
            <a:ln>
              <a:noFill/>
              <a:miter lim="800000"/>
              <a:headEnd/>
              <a:tailEnd/>
            </a:ln>
          </p:spPr>
        </p:pic>
        <p:sp>
          <p:nvSpPr>
            <p:cNvPr id="25" name="文本框 24"/>
            <p:cNvSpPr txBox="1"/>
            <p:nvPr>
              <p:custDataLst>
                <p:tags r:id="rId9"/>
              </p:custDataLst>
            </p:nvPr>
          </p:nvSpPr>
          <p:spPr>
            <a:xfrm>
              <a:off x="13929" y="1019"/>
              <a:ext cx="916" cy="253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l"/>
              <a:r>
                <a:rPr lang="zh-CN" altLang="en-US" sz="2400">
                  <a:latin typeface="宋体" panose="02010600030101010101" pitchFamily="2" charset="-122"/>
                  <a:ea typeface="宋体" panose="02010600030101010101" pitchFamily="2" charset="-122"/>
                </a:rPr>
                <a:t>◎</a:t>
              </a:r>
              <a:r>
                <a:rPr lang="zh-CN" altLang="en-US" sz="2400">
                  <a:latin typeface="仿宋" panose="02010609060101010101" charset="-122"/>
                  <a:ea typeface="仿宋" panose="02010609060101010101" charset="-122"/>
                </a:rPr>
                <a:t>木偶戏</a:t>
              </a:r>
              <a:endParaRPr lang="zh-CN" altLang="en-US" sz="2400">
                <a:latin typeface="仿宋" panose="02010609060101010101" charset="-122"/>
                <a:ea typeface="仿宋" panose="02010609060101010101" charset="-122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379095" y="2493645"/>
            <a:ext cx="213741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indent="0" algn="just" eaLnBrk="1" hangingPunct="1">
              <a:lnSpc>
                <a:spcPct val="100000"/>
              </a:lnSpc>
            </a:pPr>
            <a:r>
              <a:rPr lang="en-US" altLang="zh-CN" sz="2800" b="1">
                <a:solidFill>
                  <a:schemeClr val="tx2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2</a:t>
            </a:r>
            <a:r>
              <a:rPr lang="zh-CN" altLang="en-US" sz="2800" b="1">
                <a:solidFill>
                  <a:schemeClr val="tx2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、元朝：</a:t>
            </a:r>
            <a:endParaRPr lang="zh-CN" altLang="en-US" sz="2800" b="1">
              <a:solidFill>
                <a:schemeClr val="tx2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75260" y="3015615"/>
            <a:ext cx="6708140" cy="11245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indent="0" algn="just" eaLnBrk="1" hangingPunct="1">
              <a:lnSpc>
                <a:spcPct val="120000"/>
              </a:lnSpc>
            </a:pPr>
            <a:r>
              <a:rPr lang="zh-CN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</a:t>
            </a:r>
            <a:r>
              <a:rPr lang="zh-CN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）元朝恢复临安的旧称</a:t>
            </a:r>
            <a:r>
              <a:rPr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杭州</a:t>
            </a:r>
            <a:r>
              <a:rPr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，被称为“世界最富丽名贵之城”。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</p:spTree>
    <p:custDataLst>
      <p:tags r:id="rId10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2" grpId="0"/>
      <p:bldP spid="2" grpId="1"/>
      <p:bldP spid="4" grpId="0"/>
      <p:bldP spid="4" grpId="1"/>
      <p:bldP spid="8" grpId="0"/>
      <p:bldP spid="8" grpId="1"/>
      <p:bldP spid="10" grpId="0"/>
      <p:bldP spid="10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4D667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3" name="圆角矩形 2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4110990" cy="480695"/>
          </a:xfrm>
          <a:prstGeom prst="roundRect">
            <a:avLst/>
          </a:prstGeom>
          <a:solidFill>
            <a:srgbClr val="4D667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二、商业和城市的繁荣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175260" y="965835"/>
            <a:ext cx="43922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tx2"/>
                </a:solidFill>
                <a:latin typeface="华文中宋" panose="02010600040101010101" charset="-122"/>
                <a:ea typeface="华文中宋" panose="02010600040101010101" charset="-122"/>
              </a:rPr>
              <a:t>（五）城市的兴盛</a:t>
            </a:r>
            <a:endParaRPr lang="zh-CN" altLang="en-US" sz="2800" b="1">
              <a:solidFill>
                <a:schemeClr val="tx2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8" name="文本框 24"/>
          <p:cNvSpPr txBox="1"/>
          <p:nvPr>
            <p:custDataLst>
              <p:tags r:id="rId4"/>
            </p:custDataLst>
          </p:nvPr>
        </p:nvSpPr>
        <p:spPr>
          <a:xfrm>
            <a:off x="379095" y="1487805"/>
            <a:ext cx="8042910" cy="521970"/>
          </a:xfrm>
          <a:prstGeom prst="rect">
            <a:avLst/>
          </a:prstGeom>
          <a:solidFill>
            <a:srgbClr val="6F8393"/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思考：</a:t>
            </a:r>
            <a:r>
              <a:rPr lang="zh-CN" altLang="en-US" sz="2800" b="1" kern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华文中宋" panose="02010600040101010101" charset="-122"/>
                <a:ea typeface="华文中宋" panose="02010600040101010101" charset="-122"/>
                <a:sym typeface="+mn-ea"/>
              </a:rPr>
              <a:t>与唐长安城比较，北宋东京城有哪些变化？</a:t>
            </a:r>
            <a:endParaRPr lang="zh-CN" altLang="en-US" sz="2800" b="1" kern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10" name="文本框 9"/>
          <p:cNvSpPr txBox="1"/>
          <p:nvPr>
            <p:custDataLst>
              <p:tags r:id="rId5"/>
            </p:custDataLst>
          </p:nvPr>
        </p:nvSpPr>
        <p:spPr>
          <a:xfrm>
            <a:off x="6687820" y="2198370"/>
            <a:ext cx="5123180" cy="2928620"/>
          </a:xfrm>
          <a:prstGeom prst="rect">
            <a:avLst/>
          </a:prstGeom>
          <a:solidFill>
            <a:srgbClr val="E8ECF1"/>
          </a:solidFill>
        </p:spPr>
        <p:txBody>
          <a:bodyPr wrap="square" rtlCol="0" anchor="t">
            <a:noAutofit/>
          </a:bodyPr>
          <a:lstStyle/>
          <a:p>
            <a:pPr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材料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：宋代</a:t>
            </a:r>
            <a:r>
              <a:rPr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孟元老</a:t>
            </a:r>
            <a:r>
              <a:rPr 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在</a:t>
            </a:r>
            <a:r>
              <a:rPr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《东京梦华录》</a:t>
            </a:r>
            <a:r>
              <a:rPr 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中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曾这样描述宋代东京的商业繁荣“市井经纪之家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……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夜市直至三更尽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，才五更又复开张。如耍闹去处，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通晓不绝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……”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84455" y="2141855"/>
            <a:ext cx="3575685" cy="3117215"/>
            <a:chOff x="133" y="3654"/>
            <a:chExt cx="5631" cy="4909"/>
          </a:xfrm>
        </p:grpSpPr>
        <p:pic>
          <p:nvPicPr>
            <p:cNvPr id="17410" name="图片 52228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7">
              <a:clrChange>
                <a:clrFrom>
                  <a:srgbClr val="EEFDF6">
                    <a:alpha val="100000"/>
                  </a:srgbClr>
                </a:clrFrom>
                <a:clrTo>
                  <a:srgbClr val="EEFDF6">
                    <a:alpha val="100000"/>
                    <a:alpha val="0"/>
                  </a:srgbClr>
                </a:clrTo>
              </a:clrChange>
            </a:blip>
            <a:srcRect r="4033"/>
            <a:stretch>
              <a:fillRect/>
            </a:stretch>
          </p:blipFill>
          <p:spPr bwMode="auto">
            <a:xfrm>
              <a:off x="483" y="3654"/>
              <a:ext cx="4728" cy="4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文本框 10"/>
            <p:cNvSpPr txBox="1"/>
            <p:nvPr>
              <p:custDataLst>
                <p:tags r:id="rId8"/>
              </p:custDataLst>
            </p:nvPr>
          </p:nvSpPr>
          <p:spPr>
            <a:xfrm>
              <a:off x="133" y="7838"/>
              <a:ext cx="5631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>
                  <a:solidFill>
                    <a:schemeClr val="tx1"/>
                  </a:solidFill>
                  <a:latin typeface="仿宋" panose="02010609060101010101" charset="-122"/>
                  <a:ea typeface="仿宋" panose="02010609060101010101" charset="-122"/>
                </a:rPr>
                <a:t>唐长安城平面图</a:t>
              </a:r>
              <a:endParaRPr lang="zh-CN" altLang="en-US" sz="240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227070" y="2209793"/>
            <a:ext cx="3789045" cy="3000158"/>
            <a:chOff x="5082" y="3108"/>
            <a:chExt cx="5967" cy="5630"/>
          </a:xfrm>
        </p:grpSpPr>
        <p:pic>
          <p:nvPicPr>
            <p:cNvPr id="17411" name="图片 52229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0">
              <a:clrChange>
                <a:clrFrom>
                  <a:srgbClr val="EEFDF6">
                    <a:alpha val="100000"/>
                  </a:srgbClr>
                </a:clrFrom>
                <a:clrTo>
                  <a:srgbClr val="EEFDF6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764" y="3108"/>
              <a:ext cx="4455" cy="4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文本框 13"/>
            <p:cNvSpPr txBox="1"/>
            <p:nvPr>
              <p:custDataLst>
                <p:tags r:id="rId11"/>
              </p:custDataLst>
            </p:nvPr>
          </p:nvSpPr>
          <p:spPr>
            <a:xfrm>
              <a:off x="5082" y="7874"/>
              <a:ext cx="5967" cy="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>
                  <a:solidFill>
                    <a:schemeClr val="tx1"/>
                  </a:solidFill>
                  <a:latin typeface="仿宋" panose="02010609060101010101" charset="-122"/>
                  <a:ea typeface="仿宋" panose="02010609060101010101" charset="-122"/>
                </a:rPr>
                <a:t>北宋东京内城平面图</a:t>
              </a:r>
              <a:endParaRPr lang="zh-CN" altLang="en-US" sz="240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383540" y="5315585"/>
            <a:ext cx="11426825" cy="899795"/>
          </a:xfrm>
          <a:prstGeom prst="rect">
            <a:avLst/>
          </a:prstGeom>
          <a:noFill/>
          <a:ln w="12700" cmpd="sng">
            <a:solidFill>
              <a:schemeClr val="tx2">
                <a:lumMod val="40000"/>
                <a:lumOff val="60000"/>
              </a:schemeClr>
            </a:solidFill>
            <a:prstDash val="solid"/>
          </a:ln>
        </p:spPr>
        <p:txBody>
          <a:bodyPr wrap="square" rtlCol="0" anchor="t">
            <a:no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材料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：各种行业也是逐渐的兴起，出现了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专门商品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的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交易场所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，比如说马市、药市等都是专门的商品交易市场。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83540" y="2424430"/>
            <a:ext cx="6850380" cy="521970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方正粗黑宋简体" panose="02000000000000000000" pitchFamily="2" charset="-122"/>
                <a:sym typeface="+mn-ea"/>
              </a:rPr>
              <a:t>①市的范围扩大，</a:t>
            </a:r>
            <a:r>
              <a:rPr lang="zh-CN" altLang="en-US" sz="2800" b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sym typeface="+mn-ea"/>
              </a:rPr>
              <a:t>时间、空间限制被打破</a:t>
            </a:r>
            <a:r>
              <a:rPr lang="zh-CN" altLang="en-US" sz="2800" b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方正粗黑宋简体" panose="02000000000000000000" pitchFamily="2" charset="-122"/>
                <a:sym typeface="+mn-ea"/>
              </a:rPr>
              <a:t>；</a:t>
            </a:r>
            <a:endParaRPr lang="zh-CN" altLang="en-US" sz="2800" b="1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cs typeface="方正粗黑宋简体" panose="02000000000000000000" pitchFamily="2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93065" y="3143250"/>
            <a:ext cx="5481955" cy="521970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solidFill>
                  <a:schemeClr val="bg2"/>
                </a:solidFill>
                <a:latin typeface="华文中宋" panose="02010600040101010101" charset="-122"/>
                <a:ea typeface="华文中宋" panose="0201060004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②交易活动不再受官府直接监管；</a:t>
            </a:r>
            <a:endParaRPr lang="zh-CN" altLang="en-US" sz="2800" b="1">
              <a:solidFill>
                <a:schemeClr val="bg2"/>
              </a:solidFill>
              <a:latin typeface="华文中宋" panose="02010600040101010101" charset="-122"/>
              <a:ea typeface="华文中宋" panose="02010600040101010101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93065" y="3927475"/>
            <a:ext cx="3267075" cy="521970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sym typeface="+mn-ea"/>
              </a:rPr>
              <a:t>③出现专业化市场；</a:t>
            </a:r>
            <a:endParaRPr lang="zh-CN" altLang="en-US" sz="2800" b="1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93065" y="4711700"/>
            <a:ext cx="4351655" cy="521970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800" b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④城市经济功能大大增强。</a:t>
            </a:r>
            <a:endParaRPr lang="zh-CN" altLang="en-US" sz="2800" b="1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</p:spTree>
    <p:custDataLst>
      <p:tags r:id="rId1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  <p:bldP spid="2" grpId="0" bldLvl="0" animBg="1"/>
      <p:bldP spid="2" grpId="1" animBg="1"/>
      <p:bldP spid="9" grpId="0" bldLvl="0" animBg="1"/>
      <p:bldP spid="9" grpId="1" animBg="1"/>
      <p:bldP spid="16" grpId="0" bldLvl="0" animBg="1"/>
      <p:bldP spid="16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4D667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2" name="圆角矩形 1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4110990" cy="480695"/>
          </a:xfrm>
          <a:prstGeom prst="roundRect">
            <a:avLst/>
          </a:prstGeom>
          <a:solidFill>
            <a:srgbClr val="4D667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二、商业和城市的繁荣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5125" name="矩形 9"/>
          <p:cNvSpPr/>
          <p:nvPr/>
        </p:nvSpPr>
        <p:spPr>
          <a:xfrm>
            <a:off x="459105" y="1006475"/>
            <a:ext cx="10158095" cy="521970"/>
          </a:xfrm>
          <a:prstGeom prst="rect">
            <a:avLst/>
          </a:prstGeom>
          <a:solidFill>
            <a:srgbClr val="6F8393"/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总结：结合材料和所学，</a:t>
            </a:r>
            <a:r>
              <a:rPr lang="zh-CN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简要归纳宋代商业发展的革命性表现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。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459105" y="1715135"/>
          <a:ext cx="11304905" cy="40208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5000"/>
                <a:gridCol w="9399905"/>
              </a:tblGrid>
              <a:tr h="927735"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zh-CN" altLang="en-US" sz="2800" b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城市商业</a:t>
                      </a:r>
                      <a:endParaRPr lang="zh-CN" altLang="en-US" sz="2800" b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3200" b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/>
                </a:tc>
              </a:tr>
              <a:tr h="64071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商业政策</a:t>
                      </a:r>
                      <a:endParaRPr lang="zh-CN" altLang="en-US" sz="2800" b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/>
                </a:tc>
              </a:tr>
              <a:tr h="62420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>
                          <a:latin typeface="华文中宋" panose="02010600040101010101" charset="-122"/>
                          <a:ea typeface="华文中宋" panose="02010600040101010101" charset="-122"/>
                          <a:sym typeface="+mn-ea"/>
                        </a:rPr>
                        <a:t>商品范围</a:t>
                      </a:r>
                      <a:endParaRPr lang="zh-CN" altLang="en-US" sz="2800" b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3200" b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/>
                </a:tc>
              </a:tr>
              <a:tr h="5791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b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经营方式</a:t>
                      </a:r>
                      <a:endParaRPr lang="zh-CN" altLang="en-US" sz="2800" b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3200" b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/>
                </a:tc>
              </a:tr>
              <a:tr h="6248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b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商品种类</a:t>
                      </a:r>
                      <a:endParaRPr lang="zh-CN" altLang="en-US" sz="2800" b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3200" b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/>
                </a:tc>
              </a:tr>
              <a:tr h="62420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>
                          <a:latin typeface="华文中宋" panose="02010600040101010101" charset="-122"/>
                          <a:ea typeface="华文中宋" panose="02010600040101010101" charset="-122"/>
                          <a:sym typeface="+mn-ea"/>
                        </a:rPr>
                        <a:t>金融流通</a:t>
                      </a:r>
                      <a:endParaRPr lang="zh-CN" altLang="en-US" sz="2800" b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3200" b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2391410" y="1715135"/>
            <a:ext cx="937260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打破坊市制度，商业活动不再受时空限制，早市、夜市相接，城市经济功能增强</a:t>
            </a:r>
            <a:endParaRPr lang="zh-CN" altLang="en-US" sz="280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360295" y="2722880"/>
            <a:ext cx="88099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官府不再直接监管商业活动，重农抑商政策松动</a:t>
            </a:r>
            <a:endParaRPr lang="zh-CN" altLang="en-US" sz="280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391410" y="5074285"/>
            <a:ext cx="52590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出现世界上最早的纸币</a:t>
            </a:r>
            <a:r>
              <a:rPr lang="en-US" altLang="zh-CN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“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交子</a:t>
            </a:r>
            <a:r>
              <a:rPr lang="en-US" altLang="zh-CN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”</a:t>
            </a:r>
            <a:endParaRPr lang="en-US" altLang="zh-CN" sz="280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360295" y="3932555"/>
            <a:ext cx="58293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方正粗黑宋简体" panose="02000000000000000000" pitchFamily="2" charset="-122"/>
                <a:sym typeface="+mn-ea"/>
              </a:rPr>
              <a:t>商家更注重包装，广告、品牌效应</a:t>
            </a:r>
            <a:endParaRPr lang="zh-CN" altLang="en-US" sz="280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方正粗黑宋简体" panose="02000000000000000000" pitchFamily="2" charset="-122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360295" y="4528820"/>
            <a:ext cx="25088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文化商品化</a:t>
            </a:r>
            <a:endParaRPr lang="zh-CN" altLang="en-US" sz="280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391410" y="3327400"/>
            <a:ext cx="819467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方正粗黑宋简体" panose="02000000000000000000" pitchFamily="2" charset="-122"/>
                <a:sym typeface="+mn-ea"/>
              </a:rPr>
              <a:t>海外贸易、边境贸易（榷场）得到拓展、草市繁荣</a:t>
            </a:r>
            <a:endParaRPr lang="zh-CN" altLang="en-US" sz="280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方正粗黑宋简体" panose="02000000000000000000" pitchFamily="2" charset="-122"/>
              <a:sym typeface="+mn-ea"/>
            </a:endParaRPr>
          </a:p>
        </p:txBody>
      </p:sp>
      <p:pic>
        <p:nvPicPr>
          <p:cNvPr id="104" name="图片 103"/>
          <p:cNvPicPr/>
          <p:nvPr/>
        </p:nvPicPr>
        <p:blipFill>
          <a:blip r:embed="rId4"/>
          <a:srcRect t="14922"/>
          <a:stretch>
            <a:fillRect/>
          </a:stretch>
        </p:blipFill>
        <p:spPr>
          <a:xfrm>
            <a:off x="8493125" y="3428365"/>
            <a:ext cx="3699510" cy="356298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alphaModFix amt="88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4398" t="1" r="12516" b="42095"/>
          <a:stretch>
            <a:fillRect/>
          </a:stretch>
        </p:blipFill>
        <p:spPr>
          <a:xfrm>
            <a:off x="257810" y="2819400"/>
            <a:ext cx="11684635" cy="3797935"/>
          </a:xfrm>
          <a:prstGeom prst="rect">
            <a:avLst/>
          </a:prstGeom>
          <a:effectLst>
            <a:outerShdw blurRad="266700" sx="102000" sy="102000" algn="ctr" rotWithShape="0">
              <a:prstClr val="black">
                <a:alpha val="68000"/>
              </a:prstClr>
            </a:outerShdw>
          </a:effectLst>
        </p:spPr>
      </p:pic>
      <p:sp>
        <p:nvSpPr>
          <p:cNvPr id="51202" name="矩形 4"/>
          <p:cNvSpPr/>
          <p:nvPr>
            <p:custDataLst>
              <p:tags r:id="rId4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4D667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4" name="圆角矩形 3"/>
          <p:cNvSpPr/>
          <p:nvPr>
            <p:custDataLst>
              <p:tags r:id="rId5"/>
            </p:custDataLst>
          </p:nvPr>
        </p:nvSpPr>
        <p:spPr>
          <a:xfrm>
            <a:off x="379095" y="339090"/>
            <a:ext cx="2204720" cy="480695"/>
          </a:xfrm>
          <a:prstGeom prst="roundRect">
            <a:avLst/>
          </a:prstGeom>
          <a:solidFill>
            <a:srgbClr val="4D667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教材融合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6"/>
            </p:custDataLst>
          </p:nvPr>
        </p:nvGraphicFramePr>
        <p:xfrm>
          <a:off x="379095" y="890270"/>
          <a:ext cx="11441430" cy="42652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7485"/>
                <a:gridCol w="9973945"/>
              </a:tblGrid>
              <a:tr h="5842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 b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纲要上</a:t>
                      </a:r>
                      <a:endParaRPr lang="zh-CN" altLang="en-US" sz="2800" b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 b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213487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 b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选必二</a:t>
                      </a:r>
                      <a:endParaRPr lang="zh-CN" altLang="en-US" sz="2800" b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 b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  <a:p>
                      <a:pPr>
                        <a:buNone/>
                      </a:pPr>
                      <a:endParaRPr lang="zh-CN" altLang="en-US" sz="2800" b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  <a:p>
                      <a:pPr>
                        <a:buNone/>
                      </a:pPr>
                      <a:endParaRPr lang="zh-CN" altLang="en-US" sz="2800" b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1928495" y="890270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第</a:t>
            </a:r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11</a:t>
            </a:r>
            <a:r>
              <a: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课：辽宋夏金元的经济与社会</a:t>
            </a:r>
            <a:endParaRPr lang="zh-CN" altLang="en-US" sz="2800">
              <a:solidFill>
                <a:schemeClr val="tx1">
                  <a:lumMod val="85000"/>
                  <a:lumOff val="15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928495" y="1423670"/>
            <a:ext cx="6096000" cy="19862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sz="280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第</a:t>
            </a:r>
            <a:r>
              <a:rPr 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4</a:t>
            </a:r>
            <a:r>
              <a:rPr sz="280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课</a:t>
            </a:r>
            <a:r>
              <a:rPr 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：</a:t>
            </a:r>
            <a:r>
              <a:rPr sz="280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古代的生产工具与劳作  </a:t>
            </a:r>
            <a:endParaRPr sz="2800">
              <a:solidFill>
                <a:schemeClr val="tx1">
                  <a:lumMod val="85000"/>
                  <a:lumOff val="15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>
              <a:lnSpc>
                <a:spcPct val="110000"/>
              </a:lnSpc>
            </a:pPr>
            <a:r>
              <a:rPr sz="280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第</a:t>
            </a:r>
            <a:r>
              <a:rPr 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7</a:t>
            </a:r>
            <a:r>
              <a:rPr sz="280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课</a:t>
            </a:r>
            <a:r>
              <a:rPr 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：</a:t>
            </a:r>
            <a:r>
              <a:rPr sz="280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古代的商业贸易  </a:t>
            </a:r>
            <a:endParaRPr sz="2800">
              <a:solidFill>
                <a:schemeClr val="tx1">
                  <a:lumMod val="85000"/>
                  <a:lumOff val="15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>
              <a:lnSpc>
                <a:spcPct val="110000"/>
              </a:lnSpc>
            </a:pPr>
            <a:r>
              <a:rPr sz="280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第</a:t>
            </a:r>
            <a:r>
              <a:rPr 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10</a:t>
            </a:r>
            <a:r>
              <a:rPr sz="280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课 </a:t>
            </a:r>
            <a:r>
              <a:rPr 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：</a:t>
            </a:r>
            <a:r>
              <a:rPr sz="280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古代的村落、集镇和城市  </a:t>
            </a:r>
            <a:endParaRPr sz="2800">
              <a:solidFill>
                <a:schemeClr val="tx1">
                  <a:lumMod val="85000"/>
                  <a:lumOff val="15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>
              <a:lnSpc>
                <a:spcPct val="110000"/>
              </a:lnSpc>
            </a:pPr>
            <a:r>
              <a:rPr sz="280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第</a:t>
            </a:r>
            <a:r>
              <a:rPr 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12</a:t>
            </a:r>
            <a:r>
              <a:rPr sz="280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课</a:t>
            </a:r>
            <a:r>
              <a:rPr 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：</a:t>
            </a:r>
            <a:r>
              <a:rPr sz="280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水陆交通的变迁</a:t>
            </a:r>
            <a:endParaRPr lang="zh-CN" altLang="en-US" sz="2800">
              <a:solidFill>
                <a:schemeClr val="tx1">
                  <a:lumMod val="85000"/>
                  <a:lumOff val="15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21470" y="1684655"/>
            <a:ext cx="2599055" cy="318198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8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367665" y="3429000"/>
            <a:ext cx="11563985" cy="26752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40000"/>
              </a:lnSpc>
            </a:pPr>
            <a:r>
              <a:rPr lang="en-US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8</a:t>
            </a:r>
            <a:r>
              <a:rPr lang="zh-CN" altLang="en-US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、</a:t>
            </a:r>
            <a:r>
              <a:rPr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（2017.·浙江高考）</a:t>
            </a:r>
            <a:r>
              <a:rPr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日本所藏中国宋代提举两浙路市舶司“公凭”（官方文书）记载：泉州客商李充“自己船一只”“往日本国”，随船货物有象眼四十匹、生绢十匹、白绫二十匹及大量瓷器。该史料反映了宋代(　　)</a:t>
            </a:r>
            <a:endParaRPr sz="24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fontAlgn="auto">
              <a:lnSpc>
                <a:spcPct val="140000"/>
              </a:lnSpc>
            </a:pPr>
            <a:r>
              <a:rPr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A．商贸活动不再受到官府的监管     </a:t>
            </a:r>
            <a:r>
              <a:rPr 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  </a:t>
            </a:r>
            <a:r>
              <a:rPr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B．中日之间官民互惠贸易的繁荣</a:t>
            </a:r>
            <a:endParaRPr sz="24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fontAlgn="auto">
              <a:lnSpc>
                <a:spcPct val="140000"/>
              </a:lnSpc>
            </a:pPr>
            <a:r>
              <a:rPr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C</a:t>
            </a:r>
            <a:r>
              <a:rPr 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.</a:t>
            </a:r>
            <a:r>
              <a:rPr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“朝贡”贸易体制尚未发展起来   </a:t>
            </a:r>
            <a:r>
              <a:rPr 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   </a:t>
            </a:r>
            <a:r>
              <a:rPr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D．“海上丝绸之路”商品外销情况</a:t>
            </a: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51202" name="矩形 4"/>
          <p:cNvSpPr/>
          <p:nvPr>
            <p:custDataLst>
              <p:tags r:id="rId2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4D667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3" name="圆角矩形 2"/>
          <p:cNvSpPr/>
          <p:nvPr>
            <p:custDataLst>
              <p:tags r:id="rId3"/>
            </p:custDataLst>
          </p:nvPr>
        </p:nvSpPr>
        <p:spPr>
          <a:xfrm>
            <a:off x="379095" y="339090"/>
            <a:ext cx="4110990" cy="480695"/>
          </a:xfrm>
          <a:prstGeom prst="roundRect">
            <a:avLst/>
          </a:prstGeom>
          <a:solidFill>
            <a:srgbClr val="4D667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二、商业和城市的繁荣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10847705" y="4716780"/>
            <a:ext cx="92773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b="1">
                <a:solidFill>
                  <a:srgbClr val="C00000"/>
                </a:solidFill>
              </a:rPr>
              <a:t>D</a:t>
            </a:r>
            <a:endParaRPr lang="en-US" altLang="zh-CN" sz="9600" b="1">
              <a:solidFill>
                <a:srgbClr val="C00000"/>
              </a:solidFill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379095" y="949325"/>
            <a:ext cx="11396345" cy="24892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30000"/>
              </a:lnSpc>
            </a:pPr>
            <a:r>
              <a:rPr lang="en-US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7</a:t>
            </a:r>
            <a:r>
              <a:rPr lang="zh-CN" altLang="en-US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、</a:t>
            </a:r>
            <a:r>
              <a:rPr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（2023·河北</a:t>
            </a:r>
            <a:r>
              <a:rPr lang="zh-CN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卷</a:t>
            </a:r>
            <a:r>
              <a:rPr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）</a:t>
            </a:r>
            <a:r>
              <a:rPr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南宋临安城水路沿岸建有塌房数十所，房屋达数千间。塌房主将其租赁给本地铺户及外来客商存放货物，并向承租者征收保护与管理费用。材料表明，南宋时（   </a:t>
            </a:r>
            <a:r>
              <a:rPr 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</a:t>
            </a:r>
            <a:r>
              <a:rPr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）</a:t>
            </a:r>
            <a:endParaRPr sz="24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fontAlgn="auto">
              <a:lnSpc>
                <a:spcPct val="130000"/>
              </a:lnSpc>
            </a:pPr>
            <a:r>
              <a:rPr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A．经济重心南移完成               </a:t>
            </a:r>
            <a:r>
              <a:rPr 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</a:t>
            </a:r>
            <a:r>
              <a:rPr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B．都市商业繁盛</a:t>
            </a:r>
            <a:endParaRPr sz="24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fontAlgn="auto">
              <a:lnSpc>
                <a:spcPct val="130000"/>
              </a:lnSpc>
            </a:pPr>
            <a:r>
              <a:rPr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C．商旅安全有所保障                </a:t>
            </a:r>
            <a:r>
              <a:rPr 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</a:t>
            </a:r>
            <a:r>
              <a:rPr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D．海外贸易发达</a:t>
            </a: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0338435" y="2051685"/>
            <a:ext cx="91694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b="1">
                <a:solidFill>
                  <a:srgbClr val="C00000"/>
                </a:solidFill>
              </a:rPr>
              <a:t>B</a:t>
            </a:r>
            <a:endParaRPr lang="en-US" altLang="zh-CN" sz="9600" b="1">
              <a:solidFill>
                <a:srgbClr val="C00000"/>
              </a:solidFill>
            </a:endParaRPr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7" grpId="0"/>
      <p:bldP spid="7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4D667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379095" y="2978150"/>
            <a:ext cx="11562715" cy="248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30000"/>
              </a:lnSpc>
            </a:pPr>
            <a:r>
              <a:rPr lang="en-US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10</a:t>
            </a:r>
            <a:r>
              <a:rPr lang="zh-CN" altLang="en-US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、</a:t>
            </a:r>
            <a:r>
              <a:rPr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（2021·福建</a:t>
            </a:r>
            <a:r>
              <a:rPr lang="zh-CN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卷</a:t>
            </a:r>
            <a:r>
              <a:rPr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）</a:t>
            </a:r>
            <a:r>
              <a:rPr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北宋中期以后乡村出现了受雇于富豪之家的代役人，顶替雇主到地方官府当差。募役法实行后，这一类代役人大部分被国家认可，南宋时渐成常态。代役人现象的普及（　）</a:t>
            </a:r>
            <a:endParaRPr sz="24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fontAlgn="auto">
              <a:lnSpc>
                <a:spcPct val="130000"/>
              </a:lnSpc>
            </a:pPr>
            <a:r>
              <a:rPr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A．反映了商品经济发展       </a:t>
            </a:r>
            <a:r>
              <a:rPr 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</a:t>
            </a:r>
            <a:r>
              <a:rPr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B．加剧了乡村阶层对立</a:t>
            </a:r>
            <a:endParaRPr sz="24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fontAlgn="auto">
              <a:lnSpc>
                <a:spcPct val="130000"/>
              </a:lnSpc>
            </a:pPr>
            <a:r>
              <a:rPr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C．削弱了基层治理能力       </a:t>
            </a:r>
            <a:r>
              <a:rPr 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 </a:t>
            </a:r>
            <a:r>
              <a:rPr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D．加速了农村人口流动</a:t>
            </a:r>
            <a:endParaRPr sz="24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10215245" y="4690745"/>
            <a:ext cx="92773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b="1">
                <a:solidFill>
                  <a:srgbClr val="C00000"/>
                </a:solidFill>
              </a:rPr>
              <a:t>A</a:t>
            </a:r>
            <a:endParaRPr lang="en-US" altLang="zh-CN" sz="9600" b="1">
              <a:solidFill>
                <a:srgbClr val="C00000"/>
              </a:solidFill>
            </a:endParaRPr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332105" y="819785"/>
            <a:ext cx="11609705" cy="2158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40000"/>
              </a:lnSpc>
            </a:pPr>
            <a:r>
              <a:rPr lang="en-US" altLang="zh-CN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9</a:t>
            </a:r>
            <a:r>
              <a:rPr lang="zh-CN" altLang="en-US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、</a:t>
            </a:r>
            <a:r>
              <a:rPr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(2023·全国甲卷)</a:t>
            </a:r>
            <a:r>
              <a:rPr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民众日常生活能够反映时代特点。下列情景中，可能出现于北宋都城市民日常生活中的是(</a:t>
            </a:r>
            <a:r>
              <a:rPr 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 </a:t>
            </a:r>
            <a:r>
              <a:rPr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)</a:t>
            </a:r>
            <a:endParaRPr sz="24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fontAlgn="auto">
              <a:lnSpc>
                <a:spcPct val="140000"/>
              </a:lnSpc>
            </a:pPr>
            <a:r>
              <a:rPr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A.早晨在家喝红薯玉米粥</a:t>
            </a:r>
            <a:r>
              <a:rPr 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        </a:t>
            </a:r>
            <a:r>
              <a:rPr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B.晚上去夜市听人说书</a:t>
            </a:r>
            <a:endParaRPr sz="24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fontAlgn="auto">
              <a:lnSpc>
                <a:spcPct val="140000"/>
              </a:lnSpc>
            </a:pPr>
            <a:r>
              <a:rPr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C.到指定市场用银元购物</a:t>
            </a:r>
            <a:r>
              <a:rPr 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        </a:t>
            </a:r>
            <a:r>
              <a:rPr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D.出门时穿件黄色棉袍</a:t>
            </a:r>
            <a:endParaRPr sz="24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10215245" y="1409700"/>
            <a:ext cx="92773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b="1">
                <a:solidFill>
                  <a:srgbClr val="C00000"/>
                </a:solidFill>
              </a:rPr>
              <a:t>B</a:t>
            </a:r>
            <a:endParaRPr lang="en-US" altLang="zh-CN" sz="9600" b="1">
              <a:solidFill>
                <a:srgbClr val="C00000"/>
              </a:solidFill>
            </a:endParaRPr>
          </a:p>
        </p:txBody>
      </p:sp>
      <p:sp>
        <p:nvSpPr>
          <p:cNvPr id="9" name="圆角矩形 8"/>
          <p:cNvSpPr/>
          <p:nvPr>
            <p:custDataLst>
              <p:tags r:id="rId6"/>
            </p:custDataLst>
          </p:nvPr>
        </p:nvSpPr>
        <p:spPr>
          <a:xfrm>
            <a:off x="379095" y="339090"/>
            <a:ext cx="4110990" cy="480695"/>
          </a:xfrm>
          <a:prstGeom prst="roundRect">
            <a:avLst/>
          </a:prstGeom>
          <a:solidFill>
            <a:srgbClr val="4D667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二、商业和城市的繁荣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8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4D667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3" name="圆角矩形 2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3428365" cy="480695"/>
          </a:xfrm>
          <a:prstGeom prst="roundRect">
            <a:avLst/>
          </a:prstGeom>
          <a:solidFill>
            <a:srgbClr val="4D667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三、经济重心南移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175260" y="965835"/>
            <a:ext cx="23069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tx2"/>
                </a:solidFill>
                <a:latin typeface="华文中宋" panose="02010600040101010101" charset="-122"/>
                <a:ea typeface="华文中宋" panose="02010600040101010101" charset="-122"/>
              </a:rPr>
              <a:t>（一）原因</a:t>
            </a:r>
            <a:endParaRPr lang="zh-CN" altLang="en-US" sz="2800" b="1">
              <a:solidFill>
                <a:schemeClr val="tx2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9095" y="1400810"/>
            <a:ext cx="6889750" cy="521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</a:rPr>
              <a:t>1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</a:rPr>
              <a:t>、江南地区雨量充沛，气候较炎热，土地肥沃，自然条件优越；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</a:rPr>
              <a:t>2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</a:rPr>
              <a:t>、北方人口南迁，带来了劳动力和先进的生产技术；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</a:rPr>
              <a:t>3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</a:rPr>
              <a:t>、江南战争相对较少，社会秩序较安定；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4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、江南农作物品种交流和对外贸易的发展；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黑体" panose="02010609060101010101" pitchFamily="49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</a:rPr>
              <a:t>5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</a:rPr>
              <a:t>、人民的辛勤劳动；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6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、南方统治者重视发展经济；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  <a:sym typeface="微软雅黑" panose="020B0503020204020204" charset="-122"/>
              </a:rPr>
              <a:t>7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  <a:sym typeface="微软雅黑" panose="020B0503020204020204" charset="-122"/>
              </a:rPr>
              <a:t>、政治中心南移。</a:t>
            </a:r>
            <a:endParaRPr lang="zh-CN" altLang="en-US" sz="2800" i="0" kern="1200" cap="none" spc="0" baseline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宋体" panose="02010600030101010101" pitchFamily="2" charset="-122"/>
              <a:sym typeface="微软雅黑" panose="020B0503020204020204" charset="-122"/>
            </a:endParaRPr>
          </a:p>
          <a:p>
            <a:pPr>
              <a:lnSpc>
                <a:spcPct val="110000"/>
              </a:lnSpc>
            </a:pPr>
            <a:endParaRPr lang="zh-CN" altLang="en-US" sz="2800"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pic>
        <p:nvPicPr>
          <p:cNvPr id="106" name="图片 105"/>
          <p:cNvPicPr/>
          <p:nvPr/>
        </p:nvPicPr>
        <p:blipFill>
          <a:blip r:embed="rId4"/>
          <a:srcRect l="6372" t="10625" r="3605" b="11638"/>
          <a:stretch>
            <a:fillRect/>
          </a:stretch>
        </p:blipFill>
        <p:spPr>
          <a:xfrm>
            <a:off x="7269480" y="1400810"/>
            <a:ext cx="4578985" cy="482346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4D667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175260" y="965835"/>
            <a:ext cx="23069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tx2"/>
                </a:solidFill>
                <a:latin typeface="华文中宋" panose="02010600040101010101" charset="-122"/>
                <a:ea typeface="华文中宋" panose="02010600040101010101" charset="-122"/>
              </a:rPr>
              <a:t>（二）过程</a:t>
            </a:r>
            <a:endParaRPr lang="zh-CN" altLang="en-US" sz="2800" b="1">
              <a:solidFill>
                <a:schemeClr val="tx2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pic>
        <p:nvPicPr>
          <p:cNvPr id="5" name="图片 4" descr="($}0ZOM(68]2XX@%J_JA{7Q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135495" y="965835"/>
            <a:ext cx="4665980" cy="549973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79095" y="1454785"/>
            <a:ext cx="3388995" cy="6508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b="1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①魏晋南北朝：</a:t>
            </a:r>
            <a:r>
              <a:rPr lang="zh-CN" altLang="en-US" sz="2800" b="1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奠基</a:t>
            </a:r>
            <a:endParaRPr lang="zh-CN" altLang="en-US" sz="2800" b="1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79095" y="2569845"/>
            <a:ext cx="4457700" cy="6508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b="1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②中唐时期以后：</a:t>
            </a:r>
            <a:r>
              <a:rPr lang="zh-CN" altLang="en-US" sz="2800" b="1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开始南移</a:t>
            </a:r>
            <a:endParaRPr lang="zh-CN" altLang="en-US" sz="2800" b="1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89890" y="2092960"/>
            <a:ext cx="69392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noProof="0" dirty="0">
                <a:ln>
                  <a:noFill/>
                </a:ln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江南得到大规模开发，南北经济趋于平衡。</a:t>
            </a:r>
            <a:endParaRPr lang="zh-CN" altLang="en-US" sz="2800" noProof="0" dirty="0">
              <a:ln>
                <a:noFill/>
              </a:ln>
              <a:effectLst/>
              <a:uLnTx/>
              <a:uFillTx/>
              <a:latin typeface="华文中宋" panose="02010600040101010101" charset="-122"/>
              <a:ea typeface="华文中宋" panose="02010600040101010101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79095" y="3220720"/>
            <a:ext cx="6583680" cy="10388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800" noProof="0" dirty="0">
                <a:ln>
                  <a:noFill/>
                </a:ln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安史之乱影响，江南进一步开发，南方经济实力渐渐超过北方。</a:t>
            </a:r>
            <a:endParaRPr lang="zh-CN" altLang="en-US" sz="2800" noProof="0" dirty="0">
              <a:ln>
                <a:noFill/>
              </a:ln>
              <a:effectLst/>
              <a:uLnTx/>
              <a:uFillTx/>
              <a:latin typeface="华文中宋" panose="02010600040101010101" charset="-122"/>
              <a:ea typeface="华文中宋" panose="02010600040101010101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79095" y="4184015"/>
            <a:ext cx="3745230" cy="6508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b="1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③北宋时期：</a:t>
            </a:r>
            <a:r>
              <a:rPr lang="zh-CN" altLang="en-US" sz="2800" b="1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继续南移</a:t>
            </a:r>
            <a:endParaRPr lang="zh-CN" altLang="en-US" sz="2800" b="1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79095" y="4834890"/>
            <a:ext cx="6527800" cy="10388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800" noProof="0" dirty="0">
                <a:ln>
                  <a:noFill/>
                </a:ln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北宋在经济上对南方依赖明显，户口分布南多北少的格局定型。</a:t>
            </a:r>
            <a:endParaRPr lang="zh-CN" altLang="en-US" sz="2800" noProof="0" dirty="0">
              <a:ln>
                <a:noFill/>
              </a:ln>
              <a:effectLst/>
              <a:uLnTx/>
              <a:uFillTx/>
              <a:latin typeface="华文中宋" panose="02010600040101010101" charset="-122"/>
              <a:ea typeface="华文中宋" panose="02010600040101010101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2" name="圆角矩形 1"/>
          <p:cNvSpPr/>
          <p:nvPr>
            <p:custDataLst>
              <p:tags r:id="rId5"/>
            </p:custDataLst>
          </p:nvPr>
        </p:nvSpPr>
        <p:spPr>
          <a:xfrm>
            <a:off x="379095" y="339090"/>
            <a:ext cx="3428365" cy="480695"/>
          </a:xfrm>
          <a:prstGeom prst="roundRect">
            <a:avLst/>
          </a:prstGeom>
          <a:solidFill>
            <a:srgbClr val="4D667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三、经济重心南移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4D667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175260" y="965835"/>
            <a:ext cx="23069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tx2"/>
                </a:solidFill>
                <a:latin typeface="华文中宋" panose="02010600040101010101" charset="-122"/>
                <a:ea typeface="华文中宋" panose="02010600040101010101" charset="-122"/>
              </a:rPr>
              <a:t>（二）过程</a:t>
            </a:r>
            <a:endParaRPr lang="zh-CN" altLang="en-US" sz="2800" b="1">
              <a:solidFill>
                <a:schemeClr val="tx2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pic>
        <p:nvPicPr>
          <p:cNvPr id="5" name="图片 4" descr="($}0ZOM(68]2XX@%J_JA{7Q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135495" y="965835"/>
            <a:ext cx="4665980" cy="549973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94970" y="4344035"/>
            <a:ext cx="4867910" cy="6508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b="1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⑤元明清时期：</a:t>
            </a:r>
            <a:r>
              <a:rPr lang="zh-CN" altLang="en-US" sz="2800" b="1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巩固发展</a:t>
            </a:r>
            <a:endParaRPr lang="zh-CN" altLang="en-US" sz="2800" b="1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66725" y="1416685"/>
            <a:ext cx="3745230" cy="6508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b="1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④南宋时期：</a:t>
            </a:r>
            <a:r>
              <a:rPr lang="zh-CN" altLang="en-US" sz="2800" b="1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南移完成</a:t>
            </a:r>
            <a:endParaRPr lang="zh-CN" altLang="en-US" sz="2800" b="1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66725" y="1926590"/>
            <a:ext cx="6527800" cy="24174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indent="0" algn="just" eaLnBrk="1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noProof="0" dirty="0">
                <a:ln>
                  <a:noFill/>
                </a:ln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北宋灭亡，大批中原人口南渡，进一步奠定了南方经济重心的地位；</a:t>
            </a:r>
            <a:endParaRPr lang="zh-CN" altLang="en-US" sz="2800" noProof="0" dirty="0">
              <a:ln>
                <a:noFill/>
              </a:ln>
              <a:effectLst/>
              <a:uLnTx/>
              <a:uFillTx/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marL="0" lvl="0" indent="0" algn="just" eaLnBrk="1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长江下游和太湖流域成为全国最重要的粮仓。</a:t>
            </a:r>
            <a:r>
              <a:rPr lang="en-US" altLang="zh-CN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“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苏湖熟，天下足</a:t>
            </a:r>
            <a:r>
              <a:rPr lang="en-US" altLang="zh-CN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”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。</a:t>
            </a:r>
            <a:endParaRPr lang="zh-CN" altLang="en-US" sz="280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77520" y="5064760"/>
            <a:ext cx="6718935" cy="10388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noProof="0" dirty="0">
                <a:ln>
                  <a:noFill/>
                </a:ln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南北经济差距继续扩大，全国大部分</a:t>
            </a:r>
            <a:r>
              <a:rPr lang="zh-CN" altLang="en-US" sz="28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人口</a:t>
            </a:r>
            <a:r>
              <a:rPr lang="zh-CN" altLang="en-US" sz="2800" noProof="0" dirty="0">
                <a:ln>
                  <a:noFill/>
                </a:ln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和</a:t>
            </a:r>
            <a:r>
              <a:rPr lang="zh-CN" altLang="en-US" sz="28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税收</a:t>
            </a:r>
            <a:r>
              <a:rPr lang="zh-CN" altLang="en-US" sz="2800" noProof="0" dirty="0">
                <a:ln>
                  <a:noFill/>
                </a:ln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集中在江南。</a:t>
            </a:r>
            <a:endParaRPr lang="zh-CN" altLang="en-US" sz="2800" noProof="0" dirty="0">
              <a:ln>
                <a:noFill/>
              </a:ln>
              <a:effectLst/>
              <a:uLnTx/>
              <a:uFillTx/>
              <a:latin typeface="华文中宋" panose="02010600040101010101" charset="-122"/>
              <a:ea typeface="华文中宋" panose="02010600040101010101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270625" y="443865"/>
            <a:ext cx="5530850" cy="52197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特点</a:t>
            </a: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1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：由北到南、由内地向沿海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6" name="圆角矩形 5"/>
          <p:cNvSpPr/>
          <p:nvPr>
            <p:custDataLst>
              <p:tags r:id="rId5"/>
            </p:custDataLst>
          </p:nvPr>
        </p:nvSpPr>
        <p:spPr>
          <a:xfrm>
            <a:off x="379095" y="339090"/>
            <a:ext cx="3428365" cy="480695"/>
          </a:xfrm>
          <a:prstGeom prst="roundRect">
            <a:avLst/>
          </a:prstGeom>
          <a:solidFill>
            <a:srgbClr val="4D667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三、经济重心南移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2" grpId="0"/>
      <p:bldP spid="2" grpId="1"/>
      <p:bldP spid="4" grpId="0"/>
      <p:bldP spid="4" grpId="1"/>
      <p:bldP spid="17" grpId="0"/>
      <p:bldP spid="17" grpId="1"/>
      <p:bldP spid="10" grpId="0" animBg="1"/>
      <p:bldP spid="10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4D667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175260" y="965835"/>
            <a:ext cx="23069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tx2"/>
                </a:solidFill>
                <a:latin typeface="华文中宋" panose="02010600040101010101" charset="-122"/>
                <a:ea typeface="华文中宋" panose="02010600040101010101" charset="-122"/>
              </a:rPr>
              <a:t>（二）过程</a:t>
            </a:r>
            <a:endParaRPr lang="zh-CN" altLang="en-US" sz="2800" b="1">
              <a:solidFill>
                <a:schemeClr val="tx2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90220" y="2158365"/>
            <a:ext cx="3455670" cy="4364355"/>
            <a:chOff x="772" y="2423"/>
            <a:chExt cx="5442" cy="7911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2" y="2423"/>
              <a:ext cx="5165" cy="7229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1186" y="9653"/>
              <a:ext cx="5028" cy="68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sz="2400">
                  <a:latin typeface="华文仿宋" panose="02010600040101010101" charset="-122"/>
                  <a:ea typeface="华文仿宋" panose="02010600040101010101" charset="-122"/>
                </a:rPr>
                <a:t>◎隋大运河示意图</a:t>
              </a:r>
              <a:endParaRPr lang="zh-CN" altLang="en-US" sz="2400">
                <a:latin typeface="华文仿宋" panose="02010600040101010101" charset="-122"/>
                <a:ea typeface="华文仿宋" panose="02010600040101010101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769995" y="2158365"/>
            <a:ext cx="3809365" cy="4417494"/>
            <a:chOff x="5937" y="2342"/>
            <a:chExt cx="5999" cy="8004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/>
            <a:srcRect b="7340"/>
            <a:stretch>
              <a:fillRect/>
            </a:stretch>
          </p:blipFill>
          <p:spPr>
            <a:xfrm>
              <a:off x="6071" y="2342"/>
              <a:ext cx="5405" cy="7323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5937" y="9665"/>
              <a:ext cx="5999" cy="68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sz="2400">
                  <a:latin typeface="华文仿宋" panose="02010600040101010101" charset="-122"/>
                  <a:ea typeface="华文仿宋" panose="02010600040101010101" charset="-122"/>
                  <a:sym typeface="+mn-ea"/>
                </a:rPr>
                <a:t>◎</a:t>
              </a:r>
              <a:r>
                <a:rPr lang="zh-CN" altLang="en-US" sz="2400">
                  <a:latin typeface="华文仿宋" panose="02010600040101010101" charset="-122"/>
                  <a:ea typeface="华文仿宋" panose="02010600040101010101" charset="-122"/>
                </a:rPr>
                <a:t>元朝运河、海运路线图</a:t>
              </a:r>
              <a:endParaRPr lang="zh-CN" altLang="en-US" sz="2400">
                <a:latin typeface="华文仿宋" panose="02010600040101010101" charset="-122"/>
                <a:ea typeface="华文仿宋" panose="02010600040101010101" charset="-122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7287260" y="2158365"/>
            <a:ext cx="4500245" cy="20275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（</a:t>
            </a:r>
            <a:r>
              <a:rPr lang="en-US" altLang="zh-CN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1</a:t>
            </a:r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）变化：</a:t>
            </a:r>
            <a:endParaRPr lang="zh-CN" altLang="en-US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①重开大运河，改变隋唐时迂回曲折的路线，缩短航程；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②开设海运路线。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90220" y="1487805"/>
            <a:ext cx="10448925" cy="499110"/>
          </a:xfrm>
          <a:prstGeom prst="rect">
            <a:avLst/>
          </a:prstGeom>
          <a:solidFill>
            <a:srgbClr val="6F839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思考：对比两图思考，元朝的水运交通有何新变化？变化原因是？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287260" y="4286250"/>
            <a:ext cx="4500880" cy="16884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（</a:t>
            </a:r>
            <a:r>
              <a:rPr lang="en-US" altLang="zh-CN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2</a:t>
            </a:r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）原因：</a:t>
            </a:r>
            <a:endParaRPr lang="zh-CN" altLang="en-US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  <a:p>
            <a:pPr algn="l">
              <a:lnSpc>
                <a:spcPct val="120000"/>
              </a:lnSpc>
            </a:pP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经济重心与政治重心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分离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，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沟通南北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经济，顺应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经济重心南移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的趋势的需要。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270625" y="794385"/>
            <a:ext cx="5517515" cy="52197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特点</a:t>
            </a: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2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：经济重心与政治中心分离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14" name="圆角矩形 13"/>
          <p:cNvSpPr/>
          <p:nvPr>
            <p:custDataLst>
              <p:tags r:id="rId5"/>
            </p:custDataLst>
          </p:nvPr>
        </p:nvSpPr>
        <p:spPr>
          <a:xfrm>
            <a:off x="379095" y="339090"/>
            <a:ext cx="3428365" cy="480695"/>
          </a:xfrm>
          <a:prstGeom prst="roundRect">
            <a:avLst/>
          </a:prstGeom>
          <a:solidFill>
            <a:srgbClr val="4D667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三、经济重心南移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4" grpId="0"/>
      <p:bldP spid="4" grpId="1"/>
      <p:bldP spid="10" grpId="0" animBg="1"/>
      <p:bldP spid="10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4D667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175260" y="965835"/>
            <a:ext cx="23069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tx2"/>
                </a:solidFill>
                <a:latin typeface="华文中宋" panose="02010600040101010101" charset="-122"/>
                <a:ea typeface="华文中宋" panose="02010600040101010101" charset="-122"/>
              </a:rPr>
              <a:t>（三）表现</a:t>
            </a:r>
            <a:endParaRPr lang="zh-CN" altLang="en-US" sz="2800" b="1">
              <a:solidFill>
                <a:schemeClr val="tx2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60045" y="4844415"/>
            <a:ext cx="11609070" cy="16414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fontAlgn="base">
              <a:lnSpc>
                <a:spcPct val="120000"/>
              </a:lnSpc>
            </a:pP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微软雅黑" panose="020B0503020204020204" charset="-122"/>
              </a:rPr>
              <a:t>材料：朝廷在故都（东京开封）时，实仰东南财赋，而吴中（江苏）又为东南根柢。语曰：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微软雅黑" panose="020B0503020204020204" charset="-122"/>
              </a:rPr>
              <a:t>苏常熟，天下足。</a:t>
            </a:r>
            <a:r>
              <a:rPr lang="en-US" altLang="zh-CN" sz="28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微软雅黑" panose="020B0503020204020204" charset="-122"/>
              </a:rPr>
              <a:t>  </a:t>
            </a:r>
            <a:endParaRPr lang="en-US" altLang="zh-CN" sz="280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微软雅黑" panose="020B0503020204020204" charset="-122"/>
            </a:endParaRPr>
          </a:p>
          <a:p>
            <a:pPr lvl="0" fontAlgn="base">
              <a:lnSpc>
                <a:spcPct val="120000"/>
              </a:lnSpc>
            </a:pPr>
            <a:r>
              <a:rPr lang="en-US" altLang="zh-CN" sz="28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微软雅黑" panose="020B0503020204020204" charset="-122"/>
              </a:rPr>
              <a:t>                                                    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微软雅黑" panose="020B0503020204020204" charset="-122"/>
              </a:rPr>
              <a:t>——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微软雅黑" panose="020B0503020204020204" charset="-122"/>
              </a:rPr>
              <a:t>陆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微软雅黑" panose="020B0503020204020204" charset="-122"/>
              </a:rPr>
              <a:t>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微软雅黑" panose="020B0503020204020204" charset="-122"/>
              </a:rPr>
              <a:t>游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830820" y="2479675"/>
            <a:ext cx="3881755" cy="521970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sym typeface="+mn-ea"/>
              </a:rPr>
              <a:t>1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sym typeface="+mn-ea"/>
              </a:rPr>
              <a:t>、人口分布南多北少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17" name="矩形 9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79095" y="1487805"/>
            <a:ext cx="941197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8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材料</a:t>
            </a:r>
            <a:r>
              <a:rPr lang="en-US" altLang="zh-CN" sz="28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en-US" sz="28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：不同时期我国南北方的人口数量及所占比例情况 </a:t>
            </a:r>
            <a:endParaRPr lang="zh-CN" altLang="en-US" sz="280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18" name="图片 17" descr="图片得到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255" y="2009775"/>
            <a:ext cx="7149465" cy="28219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文本框 18"/>
          <p:cNvSpPr txBox="1"/>
          <p:nvPr/>
        </p:nvSpPr>
        <p:spPr>
          <a:xfrm>
            <a:off x="7830185" y="5404485"/>
            <a:ext cx="3882390" cy="521970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sym typeface="+mn-ea"/>
              </a:rPr>
              <a:t>2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sym typeface="+mn-ea"/>
              </a:rPr>
              <a:t>、国家财政养给东南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20" name="圆角矩形 19"/>
          <p:cNvSpPr/>
          <p:nvPr>
            <p:custDataLst>
              <p:tags r:id="rId5"/>
            </p:custDataLst>
          </p:nvPr>
        </p:nvSpPr>
        <p:spPr>
          <a:xfrm>
            <a:off x="379095" y="339090"/>
            <a:ext cx="3428365" cy="480695"/>
          </a:xfrm>
          <a:prstGeom prst="roundRect">
            <a:avLst/>
          </a:prstGeom>
          <a:solidFill>
            <a:srgbClr val="4D667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三、经济重心南移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9" grpId="0" animBg="1"/>
      <p:bldP spid="19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4D667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175260" y="965835"/>
            <a:ext cx="23069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tx2"/>
                </a:solidFill>
                <a:latin typeface="华文中宋" panose="02010600040101010101" charset="-122"/>
                <a:ea typeface="华文中宋" panose="02010600040101010101" charset="-122"/>
              </a:rPr>
              <a:t>（四）影响</a:t>
            </a:r>
            <a:endParaRPr lang="zh-CN" altLang="en-US" sz="2800" b="1">
              <a:solidFill>
                <a:schemeClr val="tx2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04800" y="1487805"/>
            <a:ext cx="11395710" cy="224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0" fontAlgn="auto"/>
            <a:r>
              <a:rPr lang="zh-CN" altLang="en-US" sz="28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材料</a:t>
            </a:r>
            <a:r>
              <a:rPr lang="en-US" altLang="zh-CN" sz="28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en-US" sz="28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：北宋时，南方人在全国统一的科举考试中优势明显。自南宋起，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江浙一带尤其成为人才集中的地区</a:t>
            </a:r>
            <a:r>
              <a:rPr lang="zh-CN" altLang="en-US" sz="28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。北宋后期，科举考试采取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南北分卷</a:t>
            </a:r>
            <a:r>
              <a:rPr lang="zh-CN" altLang="en-US" sz="28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的制度，特许北方五路分别考试，单独录取，以维持南北地区间取士人数之大体均衡。</a:t>
            </a:r>
            <a:endParaRPr lang="en-US" altLang="zh-CN" sz="280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720090" algn="r"/>
            <a:r>
              <a:rPr lang="en-US" altLang="zh-CN" sz="28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——</a:t>
            </a:r>
            <a:r>
              <a:rPr lang="zh-CN" altLang="en-US" sz="28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据</a:t>
            </a:r>
            <a:r>
              <a:rPr lang="en-US" altLang="zh-CN" sz="28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《</a:t>
            </a:r>
            <a:r>
              <a:rPr lang="zh-CN" altLang="en-US" sz="28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宋会要辑稿</a:t>
            </a:r>
            <a:r>
              <a:rPr lang="en-US" altLang="zh-CN" sz="28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》</a:t>
            </a:r>
            <a:r>
              <a:rPr lang="zh-CN" altLang="en-US" sz="28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食货六九之五整理</a:t>
            </a:r>
            <a:endParaRPr lang="zh-CN" altLang="en-US" sz="280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311400" y="965835"/>
            <a:ext cx="9088755" cy="52197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</a:pPr>
            <a:r>
              <a:rPr lang="zh-CN" altLang="en-US" sz="2800" b="1" dirty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经济重心南移促进文化重心南移，</a:t>
            </a:r>
            <a:r>
              <a:rPr sz="2800" b="1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促</a:t>
            </a:r>
            <a:r>
              <a:rPr lang="zh-CN" sz="2800" b="1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进</a:t>
            </a:r>
            <a:r>
              <a:rPr sz="2800" b="1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南方文化教育</a:t>
            </a:r>
            <a:r>
              <a:rPr lang="zh-CN" sz="2800" b="1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发展</a:t>
            </a:r>
            <a:endParaRPr lang="zh-CN" altLang="en-US" sz="2800" b="1">
              <a:solidFill>
                <a:schemeClr val="bg1"/>
              </a:solidFill>
              <a:latin typeface="华文中宋" panose="02010600040101010101" charset="-122"/>
              <a:ea typeface="华文中宋" panose="02010600040101010101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79095" y="3655060"/>
            <a:ext cx="7939405" cy="499110"/>
          </a:xfrm>
          <a:prstGeom prst="rect">
            <a:avLst/>
          </a:prstGeom>
          <a:solidFill>
            <a:srgbClr val="6F839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思考：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楷体" panose="02010609060101010101" pitchFamily="49" charset="-122"/>
                <a:sym typeface="+mn-ea"/>
              </a:rPr>
              <a:t>如何认识北宋科举考试中南北分卷的做法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79095" y="4330700"/>
            <a:ext cx="11297920" cy="16414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利：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有利于笼络北方士人，稳定北方社会；注重南北均衡，有力地巩固了国家的统一。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黑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弊：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违背了公平公正的原则，限制了南方士人的及第机会。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4" name="圆角矩形 3"/>
          <p:cNvSpPr/>
          <p:nvPr>
            <p:custDataLst>
              <p:tags r:id="rId3"/>
            </p:custDataLst>
          </p:nvPr>
        </p:nvSpPr>
        <p:spPr>
          <a:xfrm>
            <a:off x="379095" y="339090"/>
            <a:ext cx="3428365" cy="480695"/>
          </a:xfrm>
          <a:prstGeom prst="roundRect">
            <a:avLst/>
          </a:prstGeom>
          <a:solidFill>
            <a:srgbClr val="4D667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三、经济重心南移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23" grpId="0" animBg="1"/>
      <p:bldP spid="23" grpId="1" animBg="1"/>
      <p:bldP spid="2" grpId="0"/>
      <p:bldP spid="2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4D667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175260" y="965835"/>
            <a:ext cx="23069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tx2"/>
                </a:solidFill>
                <a:latin typeface="华文中宋" panose="02010600040101010101" charset="-122"/>
                <a:ea typeface="华文中宋" panose="02010600040101010101" charset="-122"/>
              </a:rPr>
              <a:t>（四）影响</a:t>
            </a:r>
            <a:endParaRPr lang="zh-CN" altLang="en-US" sz="2800" b="1">
              <a:solidFill>
                <a:schemeClr val="tx2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79095" y="1375410"/>
            <a:ext cx="11337925" cy="43103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>
              <a:lnSpc>
                <a:spcPct val="140000"/>
              </a:lnSpc>
            </a:pPr>
            <a:r>
              <a:rPr lang="en-US" altLang="zh-CN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微软雅黑" panose="020B0503020204020204" charset="-122"/>
              </a:rPr>
              <a:t>1</a:t>
            </a:r>
            <a:r>
              <a:rPr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微软雅黑" panose="020B0503020204020204" charset="-122"/>
              </a:rPr>
              <a:t>、</a:t>
            </a:r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微软雅黑" panose="020B0503020204020204" charset="-122"/>
              </a:rPr>
              <a:t>经济：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微软雅黑" panose="020B0503020204020204" charset="-122"/>
              </a:rPr>
              <a:t>南方工商业城市增多，商品经济发达，海外贸易兴盛，成为</a:t>
            </a:r>
            <a:r>
              <a:rPr sz="2800" dirty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国家赋税的主要承担者</a:t>
            </a:r>
            <a:r>
              <a:rPr lang="zh-CN" sz="2800" dirty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。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微软雅黑" panose="020B0503020204020204" charset="-122"/>
            </a:endParaRPr>
          </a:p>
          <a:p>
            <a:pPr lvl="0">
              <a:lnSpc>
                <a:spcPct val="140000"/>
              </a:lnSpc>
            </a:pPr>
            <a:r>
              <a:rPr lang="en-US" altLang="zh-CN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微软雅黑" panose="020B0503020204020204" charset="-122"/>
              </a:rPr>
              <a:t>2</a:t>
            </a:r>
            <a:r>
              <a:rPr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微软雅黑" panose="020B0503020204020204" charset="-122"/>
              </a:rPr>
              <a:t>、</a:t>
            </a:r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微软雅黑" panose="020B0503020204020204" charset="-122"/>
              </a:rPr>
              <a:t>交通：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促进了南方沿海城市海上交通和运输的发展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，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微软雅黑" panose="020B0503020204020204" charset="-122"/>
              </a:rPr>
              <a:t>如漕运、海运。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微软雅黑" panose="020B0503020204020204" charset="-122"/>
            </a:endParaRPr>
          </a:p>
          <a:p>
            <a:pPr lvl="0">
              <a:lnSpc>
                <a:spcPct val="140000"/>
              </a:lnSpc>
            </a:pPr>
            <a:r>
              <a:rPr lang="en-US" altLang="zh-CN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微软雅黑" panose="020B0503020204020204" charset="-122"/>
              </a:rPr>
              <a:t>3</a:t>
            </a:r>
            <a:r>
              <a:rPr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微软雅黑" panose="020B0503020204020204" charset="-122"/>
              </a:rPr>
              <a:t>、</a:t>
            </a:r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微软雅黑" panose="020B0503020204020204" charset="-122"/>
              </a:rPr>
              <a:t>人口</a:t>
            </a: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微软雅黑" panose="020B0503020204020204" charset="-122"/>
              </a:rPr>
              <a:t>：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微软雅黑" panose="020B0503020204020204" charset="-122"/>
              </a:rPr>
              <a:t>南方的人口迅速膨胀，比重不断增长。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lvl="0">
              <a:lnSpc>
                <a:spcPct val="140000"/>
              </a:lnSpc>
            </a:pPr>
            <a:r>
              <a:rPr lang="en-US" altLang="zh-CN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微软雅黑" panose="020B0503020204020204" charset="-122"/>
              </a:rPr>
              <a:t>4</a:t>
            </a:r>
            <a:r>
              <a:rPr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微软雅黑" panose="020B0503020204020204" charset="-122"/>
              </a:rPr>
              <a:t>、</a:t>
            </a:r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微软雅黑" panose="020B0503020204020204" charset="-122"/>
              </a:rPr>
              <a:t>民族：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微软雅黑" panose="020B0503020204020204" charset="-122"/>
              </a:rPr>
              <a:t>民族交融加强。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lvl="0">
              <a:lnSpc>
                <a:spcPct val="140000"/>
              </a:lnSpc>
            </a:pPr>
            <a:r>
              <a:rPr lang="en-US" altLang="zh-CN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微软雅黑" panose="020B0503020204020204" charset="-122"/>
              </a:rPr>
              <a:t>5</a:t>
            </a:r>
            <a:r>
              <a:rPr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微软雅黑" panose="020B0503020204020204" charset="-122"/>
              </a:rPr>
              <a:t>、</a:t>
            </a:r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微软雅黑" panose="020B0503020204020204" charset="-122"/>
              </a:rPr>
              <a:t>文化：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微软雅黑" panose="020B0503020204020204" charset="-122"/>
              </a:rPr>
              <a:t>南方成为经济文化中心，北宋科举实行南北分卷制度。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微软雅黑" panose="020B0503020204020204" charset="-122"/>
            </a:endParaRPr>
          </a:p>
          <a:p>
            <a:pPr lvl="0">
              <a:lnSpc>
                <a:spcPct val="140000"/>
              </a:lnSpc>
            </a:pPr>
            <a:r>
              <a:rPr lang="en-US" altLang="zh-CN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微软雅黑" panose="020B0503020204020204" charset="-122"/>
              </a:rPr>
              <a:t>6</a:t>
            </a:r>
            <a:r>
              <a:rPr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微软雅黑" panose="020B0503020204020204" charset="-122"/>
              </a:rPr>
              <a:t>、生态：</a:t>
            </a:r>
            <a:r>
              <a:rPr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微软雅黑" panose="020B0503020204020204" charset="-122"/>
              </a:rPr>
              <a:t>南方过度开发，一定程度上破坏生态环境。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微软雅黑" panose="020B0503020204020204" charset="-122"/>
            </a:endParaRPr>
          </a:p>
        </p:txBody>
      </p:sp>
      <p:sp>
        <p:nvSpPr>
          <p:cNvPr id="5" name="圆角矩形 4"/>
          <p:cNvSpPr/>
          <p:nvPr>
            <p:custDataLst>
              <p:tags r:id="rId3"/>
            </p:custDataLst>
          </p:nvPr>
        </p:nvSpPr>
        <p:spPr>
          <a:xfrm>
            <a:off x="379095" y="339090"/>
            <a:ext cx="3428365" cy="480695"/>
          </a:xfrm>
          <a:prstGeom prst="roundRect">
            <a:avLst/>
          </a:prstGeom>
          <a:solidFill>
            <a:srgbClr val="4D667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三、经济重心南移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4D667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83540" y="1005205"/>
            <a:ext cx="9913620" cy="521970"/>
          </a:xfrm>
          <a:prstGeom prst="rect">
            <a:avLst/>
          </a:prstGeom>
          <a:solidFill>
            <a:srgbClr val="6F839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总结：结合材料和所学知识，分析宋元时期经济繁荣的原因。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83540" y="1712595"/>
            <a:ext cx="11619865" cy="4225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20000"/>
              </a:lnSpc>
            </a:pP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材料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：宋朝立国之初，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宋太祖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就号召人们“多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积金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，市田宅以遗子孙”。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宋太宗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曾下诏“令两制议致丰盈之术以闻”，让官员们研究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理财求富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之术。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宋神宗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也下达过“政事之先，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理财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为急”的诏令。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0" algn="r" fontAlgn="auto">
              <a:lnSpc>
                <a:spcPct val="120000"/>
              </a:lnSpc>
            </a:pP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——《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宋史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》《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续资治通鉴长编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》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0" fontAlgn="auto">
              <a:lnSpc>
                <a:spcPct val="120000"/>
              </a:lnSpc>
            </a:pP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材料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：宋朝政府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取消了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汉唐以来的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很多禁令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，比较重要的有：居民区与商业区可以混杂，居民被允许自由地向街开店；取消了宵禁制度，百姓可以在夜间出游、做生意等。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0" algn="r" fontAlgn="auto">
              <a:lnSpc>
                <a:spcPct val="120000"/>
              </a:lnSpc>
            </a:pP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——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吴晓波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《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浩荡两千年</a:t>
            </a:r>
            <a:r>
              <a:rPr lang="en-US" altLang="zh-CN" sz="2400">
                <a:latin typeface="华文中宋" panose="02010600040101010101" charset="-122"/>
                <a:ea typeface="华文中宋" panose="02010600040101010101" charset="-122"/>
              </a:rPr>
              <a:t>》</a:t>
            </a:r>
            <a:endParaRPr lang="zh-CN" altLang="en-US" sz="2400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" name="圆角矩形 1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3428365" cy="480695"/>
          </a:xfrm>
          <a:prstGeom prst="roundRect">
            <a:avLst/>
          </a:prstGeom>
          <a:solidFill>
            <a:srgbClr val="4D667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三、经济重心南移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4D667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4" name="圆角矩形 3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2204720" cy="480695"/>
          </a:xfrm>
          <a:prstGeom prst="roundRect">
            <a:avLst/>
          </a:prstGeom>
          <a:solidFill>
            <a:srgbClr val="4D667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考情考向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3"/>
            </p:custDataLst>
          </p:nvPr>
        </p:nvGraphicFramePr>
        <p:xfrm>
          <a:off x="379095" y="937260"/>
          <a:ext cx="11370310" cy="5335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5232400"/>
                <a:gridCol w="5299710"/>
              </a:tblGrid>
              <a:tr h="457200">
                <a:tc rowSpan="2"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 b="1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  <a:p>
                      <a:pPr>
                        <a:buNone/>
                      </a:pPr>
                      <a:endParaRPr lang="zh-CN" altLang="en-US" sz="2400" b="1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  <a:p>
                      <a:pPr>
                        <a:buNone/>
                      </a:pPr>
                      <a:endParaRPr lang="zh-CN" altLang="en-US" sz="2400" b="1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考情分析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  <a:p>
                      <a:pPr>
                        <a:buNone/>
                      </a:pPr>
                      <a:endParaRPr lang="zh-CN" altLang="en-US" sz="2400" b="1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全国卷</a:t>
                      </a:r>
                      <a:endParaRPr lang="zh-CN" altLang="en-US" sz="2400" b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地方卷</a:t>
                      </a:r>
                      <a:endParaRPr lang="zh-CN" altLang="en-US" sz="2400" b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017520"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2023</a:t>
                      </a:r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全国甲卷</a:t>
                      </a:r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·</a:t>
                      </a:r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Arial" panose="020B0604020202020204" pitchFamily="34" charset="0"/>
                        </a:rPr>
                        <a:t>宋元商业和城市的繁荣</a:t>
                      </a:r>
                      <a:endParaRPr lang="zh-CN" altLang="en-US" sz="2400" b="0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  <a:sym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2023</a:t>
                      </a:r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全国乙卷</a:t>
                      </a:r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·</a:t>
                      </a:r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Arial" panose="020B0604020202020204" pitchFamily="34" charset="0"/>
                        </a:rPr>
                        <a:t>宋金元社会的变化</a:t>
                      </a:r>
                      <a:endParaRPr lang="en-US" altLang="zh-CN" sz="2400" b="0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  <a:sym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2022</a:t>
                      </a:r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全国甲卷</a:t>
                      </a:r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·</a:t>
                      </a:r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Arial" panose="020B0604020202020204" pitchFamily="34" charset="0"/>
                        </a:rPr>
                        <a:t>宋元手工业的发展</a:t>
                      </a:r>
                      <a:endParaRPr lang="en-US" altLang="zh-CN" sz="2400" b="0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  <a:sym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2021</a:t>
                      </a:r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全国</a:t>
                      </a:r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Ⅰ</a:t>
                      </a:r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卷</a:t>
                      </a:r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·</a:t>
                      </a:r>
                      <a:r>
                        <a:rPr lang="en-US" altLang="zh-CN" sz="2400" b="0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重农抑商政策</a:t>
                      </a:r>
                      <a:endParaRPr lang="en-US" altLang="zh-CN" sz="2400" b="0" dirty="0"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  <a:sym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2021</a:t>
                      </a:r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全国乙卷</a:t>
                      </a:r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·</a:t>
                      </a:r>
                      <a:r>
                        <a:rPr lang="en-US" altLang="zh-CN" sz="2400" b="0" dirty="0" err="1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Arial" panose="020B0604020202020204" pitchFamily="34" charset="0"/>
                        </a:rPr>
                        <a:t>社会阶层观念的变化</a:t>
                      </a:r>
                      <a:endParaRPr lang="en-US" altLang="zh-CN" sz="2400" b="0" dirty="0" err="1"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  <a:sym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2020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全国</a:t>
                      </a:r>
                      <a:r>
                        <a:rPr lang="en-US" altLang="zh-CN" sz="240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Ⅰ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卷</a:t>
                      </a:r>
                      <a:r>
                        <a:rPr lang="en-US" altLang="zh-CN" sz="240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·</a:t>
                      </a:r>
                      <a:r>
                        <a:rPr lang="en-US" altLang="zh-CN" sz="2400" b="0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黑体" panose="02010609060101010101" pitchFamily="49" charset="-122"/>
                          <a:sym typeface="Arial" panose="020B0604020202020204" pitchFamily="34" charset="0"/>
                        </a:rPr>
                        <a:t>宋代农作物的引进与推广种植</a:t>
                      </a:r>
                      <a:endParaRPr lang="en-US" altLang="zh-CN" sz="2400" b="0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2023</a:t>
                      </a:r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北京卷</a:t>
                      </a:r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·</a:t>
                      </a:r>
                      <a:r>
                        <a:rPr lang="en-US" altLang="zh-CN" sz="2400" b="0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宋元农业的发展</a:t>
                      </a:r>
                      <a:endParaRPr lang="en-US" altLang="zh-CN" sz="2400" b="0" dirty="0"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400" b="0" kern="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2023</a:t>
                      </a:r>
                      <a:r>
                        <a:rPr lang="zh-CN" altLang="en-US" sz="2400" b="0" kern="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辽宁卷</a:t>
                      </a:r>
                      <a:r>
                        <a:rPr lang="en-US" altLang="zh-CN" sz="2400" b="0" kern="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·</a:t>
                      </a:r>
                      <a:r>
                        <a:rPr lang="zh-CN" altLang="en-US" sz="2400" b="0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设置榷场进行边境贸易</a:t>
                      </a:r>
                      <a:endParaRPr lang="zh-CN" altLang="en-US" sz="2400" b="0" dirty="0"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400" b="0" kern="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2023</a:t>
                      </a:r>
                      <a:r>
                        <a:rPr lang="zh-CN" altLang="en-US" sz="2400" b="0" kern="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河北卷</a:t>
                      </a:r>
                      <a:r>
                        <a:rPr lang="en-US" altLang="zh-CN" sz="2400" b="0" kern="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·</a:t>
                      </a:r>
                      <a:r>
                        <a:rPr lang="en-US" altLang="zh-CN" sz="2400" b="0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海外贸易繁荣</a:t>
                      </a:r>
                      <a:endParaRPr lang="en-US" altLang="zh-CN" sz="2400" b="0" dirty="0"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400" b="0" kern="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2022</a:t>
                      </a:r>
                      <a:r>
                        <a:rPr lang="zh-CN" altLang="en-US" sz="2400" b="0" kern="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山东卷</a:t>
                      </a:r>
                      <a:r>
                        <a:rPr lang="en-US" altLang="zh-CN" sz="2400" b="0" kern="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·</a:t>
                      </a:r>
                      <a:r>
                        <a:rPr lang="en-US" altLang="zh-CN" sz="2400" b="0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Arial" panose="020B0604020202020204" pitchFamily="34" charset="0"/>
                        </a:rPr>
                        <a:t>经济重心南移进程及其表现</a:t>
                      </a:r>
                      <a:endParaRPr lang="en-US" altLang="zh-CN" sz="2400" b="0" dirty="0"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  <a:sym typeface="Arial" panose="020B0604020202020204" pitchFamily="34" charset="0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400" b="0" kern="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2022</a:t>
                      </a:r>
                      <a:r>
                        <a:rPr lang="zh-CN" altLang="en-US" sz="2400" b="0" kern="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湖北卷</a:t>
                      </a:r>
                      <a:r>
                        <a:rPr lang="en-US" altLang="zh-CN" sz="2400" b="0" kern="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·</a:t>
                      </a:r>
                      <a:r>
                        <a:rPr lang="en-US" altLang="zh-CN" sz="2400" b="0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Arial" panose="020B0604020202020204" pitchFamily="34" charset="0"/>
                        </a:rPr>
                        <a:t>社会阶层观念的变化</a:t>
                      </a:r>
                      <a:endParaRPr lang="en-US" altLang="zh-CN" sz="2400" b="0" dirty="0"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  <a:sym typeface="Arial" panose="020B0604020202020204" pitchFamily="34" charset="0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400" b="0" kern="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2021</a:t>
                      </a:r>
                      <a:r>
                        <a:rPr lang="zh-CN" altLang="en-US" sz="2400" b="0" kern="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湖南卷</a:t>
                      </a:r>
                      <a:r>
                        <a:rPr lang="en-US" altLang="zh-CN" sz="2400" b="0" kern="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·</a:t>
                      </a:r>
                      <a:r>
                        <a:rPr lang="zh-CN" altLang="en-US" sz="2400" b="0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宋代农业精耕细作</a:t>
                      </a:r>
                      <a:endParaRPr lang="zh-CN" altLang="en-US" sz="2400" b="0" dirty="0"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400" b="0" kern="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2021</a:t>
                      </a:r>
                      <a:r>
                        <a:rPr lang="zh-CN" altLang="en-US" sz="2400" b="0" kern="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广东卷</a:t>
                      </a:r>
                      <a:r>
                        <a:rPr lang="en-US" altLang="zh-CN" sz="2400" b="0" kern="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·</a:t>
                      </a:r>
                      <a:r>
                        <a:rPr lang="en-US" altLang="zh-CN" sz="2400" b="0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Arial" panose="020B0604020202020204" pitchFamily="34" charset="0"/>
                        </a:rPr>
                        <a:t>元代经济管理措施</a:t>
                      </a:r>
                      <a:endParaRPr lang="en-US" altLang="zh-CN" sz="2400" b="0" kern="0" dirty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9251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考向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分析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 b="1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93535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考查方式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 b="1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1247775" y="4420870"/>
            <a:ext cx="1069467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1.</a:t>
            </a:r>
            <a:r>
              <a:rPr lang="zh-CN" altLang="en-US" sz="2400" b="1" dirty="0" err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重点把握</a:t>
            </a:r>
            <a:r>
              <a:rPr lang="en-US" sz="2400" b="1" dirty="0" err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农业、手工业和商业</a:t>
            </a:r>
            <a:r>
              <a:rPr lang="zh-CN" altLang="en-US" sz="2400" b="1" dirty="0" err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发展状况与</a:t>
            </a:r>
            <a:r>
              <a:rPr lang="en-US" sz="2400" b="1" dirty="0" err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经济重心南移</a:t>
            </a:r>
            <a:endParaRPr lang="en-US" sz="2400" b="1" dirty="0" err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黑体" panose="02010609060101010101" pitchFamily="49" charset="-122"/>
              <a:sym typeface="+mn-ea"/>
            </a:endParaRPr>
          </a:p>
          <a:p>
            <a:r>
              <a:rPr lang="en-US" sz="2400" b="1" dirty="0" err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2.</a:t>
            </a:r>
            <a:r>
              <a:rPr lang="en-US" sz="24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社会变化是</a:t>
            </a:r>
            <a:r>
              <a:rPr lang="zh-CN" altLang="en-US" sz="24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新增内容</a:t>
            </a:r>
            <a:r>
              <a:rPr lang="en-US" sz="24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，重点是国家对社会的控制松弛。</a:t>
            </a:r>
            <a:endParaRPr lang="en-US" altLang="en-US" sz="24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57935" y="5356225"/>
            <a:ext cx="1049147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indent="0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sz="2400">
                <a:latin typeface="华文中宋" panose="02010600040101010101" charset="-122"/>
                <a:ea typeface="华文中宋" panose="02010600040101010101" charset="-122"/>
                <a:sym typeface="+mn-ea"/>
              </a:rPr>
              <a:t>近几年的高考试题来看，客观题和主观题兼有。宋时期的经济和社会的变化是命题的重点，尤其是商业。</a:t>
            </a:r>
            <a:endParaRPr lang="zh-CN" altLang="en-US" sz="2400" dirty="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4D667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83540" y="1005205"/>
            <a:ext cx="9913620" cy="521970"/>
          </a:xfrm>
          <a:prstGeom prst="rect">
            <a:avLst/>
          </a:prstGeom>
          <a:solidFill>
            <a:srgbClr val="6F839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总结：结合材料和所学知识，分析宋元时期经济繁荣的原因。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79095" y="1527175"/>
            <a:ext cx="10735310" cy="3449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</a:rPr>
              <a:t>①统治者重视理财，政府放松对商品交易的限制，商业政策改变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②农业手工业高度发展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</a:rPr>
              <a:t>③水陆交通便利，海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外贸易的兴盛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</a:rPr>
              <a:t>。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</a:rPr>
              <a:t>④纸币的出现和应用促进了商业的繁荣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</a:rPr>
              <a:t>⑤经济重心南移，为国家经济的发展提供新动力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⑥国内相对和平的发展环境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</a:endParaRPr>
          </a:p>
        </p:txBody>
      </p:sp>
      <p:pic>
        <p:nvPicPr>
          <p:cNvPr id="7" name="图片 6" descr="（096）3103x29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7895" y="2442210"/>
            <a:ext cx="3056890" cy="2922905"/>
          </a:xfrm>
          <a:prstGeom prst="rect">
            <a:avLst/>
          </a:prstGeom>
        </p:spPr>
      </p:pic>
      <p:sp>
        <p:nvSpPr>
          <p:cNvPr id="2" name="圆角矩形 1"/>
          <p:cNvSpPr/>
          <p:nvPr>
            <p:custDataLst>
              <p:tags r:id="rId3"/>
            </p:custDataLst>
          </p:nvPr>
        </p:nvSpPr>
        <p:spPr>
          <a:xfrm>
            <a:off x="379095" y="339090"/>
            <a:ext cx="3428365" cy="480695"/>
          </a:xfrm>
          <a:prstGeom prst="roundRect">
            <a:avLst/>
          </a:prstGeom>
          <a:solidFill>
            <a:srgbClr val="4D667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三、经济重心南移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4D667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3" name="圆角矩形 2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3004820" cy="480695"/>
          </a:xfrm>
          <a:prstGeom prst="roundRect">
            <a:avLst/>
          </a:prstGeom>
          <a:solidFill>
            <a:srgbClr val="4D667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四、社会的变化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4935" y="984885"/>
            <a:ext cx="767461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800" b="1">
                <a:solidFill>
                  <a:schemeClr val="tx2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（一）门第观念的淡化，社会流动性强</a:t>
            </a:r>
            <a:endParaRPr lang="zh-CN" altLang="en-US" sz="2800" b="1">
              <a:solidFill>
                <a:schemeClr val="tx2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57810" y="1506855"/>
            <a:ext cx="11684635" cy="3107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algn="l" fontAlgn="auto">
              <a:lnSpc>
                <a:spcPct val="100000"/>
              </a:lnSpc>
            </a:pPr>
            <a:r>
              <a:rPr lang="zh-CN" altLang="zh-CN" sz="2800" kern="10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材料</a:t>
            </a:r>
            <a:r>
              <a:rPr lang="en-US" altLang="zh-CN" sz="2800" kern="10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en-US" sz="2800" kern="10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：</a:t>
            </a:r>
            <a:r>
              <a:rPr lang="zh-CN" altLang="zh-CN" sz="2800" kern="10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朝贵人家选婿，于科场年，择过省士人，</a:t>
            </a:r>
            <a:r>
              <a:rPr lang="zh-CN" altLang="zh-CN" sz="2800" kern="100">
                <a:solidFill>
                  <a:srgbClr val="C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不问阴阳吉凶及其家世</a:t>
            </a:r>
            <a:r>
              <a:rPr lang="zh-CN" altLang="zh-CN" sz="2800" kern="10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，谓之</a:t>
            </a:r>
            <a:r>
              <a:rPr lang="en-US" altLang="zh-CN" sz="2800" kern="10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“</a:t>
            </a:r>
            <a:r>
              <a:rPr lang="zh-CN" altLang="zh-CN" sz="2800" kern="10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榜下捉婿</a:t>
            </a:r>
            <a:r>
              <a:rPr lang="en-US" altLang="zh-CN" sz="2800" kern="10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”</a:t>
            </a:r>
            <a:r>
              <a:rPr lang="zh-CN" altLang="zh-CN" sz="2800" kern="10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endParaRPr lang="zh-CN" altLang="zh-CN" sz="2800" kern="10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0" algn="r" fontAlgn="auto">
              <a:lnSpc>
                <a:spcPct val="100000"/>
              </a:lnSpc>
            </a:pPr>
            <a:r>
              <a:rPr lang="en-US" altLang="zh-CN" sz="2800" kern="10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——</a:t>
            </a:r>
            <a:r>
              <a:rPr lang="zh-CN" altLang="zh-CN" sz="2800" kern="10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（宋）朱彧《萍洲可谈》</a:t>
            </a:r>
            <a:endParaRPr lang="zh-CN" altLang="zh-CN" sz="2800" kern="10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0" algn="l" fontAlgn="auto">
              <a:lnSpc>
                <a:spcPct val="100000"/>
              </a:lnSpc>
            </a:pP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材料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：自魏晋以来，造成门阀之九品中正制度。至是始完全废除。且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科举盛行，白衣及第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，得通婚与世官，而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门第之风亦衰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。此实为中古社会上一大变革也。”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0" algn="r" fontAlgn="auto">
              <a:lnSpc>
                <a:spcPct val="100000"/>
              </a:lnSpc>
            </a:pP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——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邓之诚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中华两千年史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》</a:t>
            </a:r>
            <a:endParaRPr kumimoji="0" lang="en-US" altLang="zh-CN" sz="280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8" name="文本框 4"/>
          <p:cNvSpPr/>
          <p:nvPr>
            <p:custDataLst>
              <p:tags r:id="rId3"/>
            </p:custDataLst>
          </p:nvPr>
        </p:nvSpPr>
        <p:spPr>
          <a:xfrm>
            <a:off x="257810" y="4944745"/>
            <a:ext cx="11488420" cy="52197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anose="02010600030101010101" charset="-122"/>
                <a:ea typeface="等线" panose="02010600030101010101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anose="02010600030101010101" charset="-122"/>
                <a:ea typeface="等线" panose="02010600030101010101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anose="02010600030101010101" charset="-122"/>
                <a:ea typeface="等线" panose="02010600030101010101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anose="02010600030101010101" charset="-122"/>
                <a:ea typeface="等线" panose="02010600030101010101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anose="02010600030101010101" charset="-122"/>
                <a:ea typeface="等线" panose="02010600030101010101" charset="-122"/>
              </a:defRPr>
            </a:lvl5pPr>
          </a:lstStyle>
          <a:p>
            <a:pPr marL="0" lvl="0" indent="0" algn="just" eaLnBrk="1" hangingPunct="1">
              <a:lnSpc>
                <a:spcPct val="100000"/>
              </a:lnSpc>
            </a:pPr>
            <a:r>
              <a:rPr lang="en-US" altLang="zh-CN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1</a:t>
            </a:r>
            <a:r>
              <a:rPr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、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大批出身于平民家庭的士人进入政坛，给政治增添了活力。</a:t>
            </a:r>
            <a:endParaRPr lang="zh-CN" altLang="en-US" sz="28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63525" y="5384165"/>
            <a:ext cx="11678920" cy="6508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indent="0" algn="just" eaLnBrk="1" hangingPunct="1">
              <a:lnSpc>
                <a:spcPct val="130000"/>
              </a:lnSpc>
            </a:pP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2</a:t>
            </a:r>
            <a:r>
              <a:rPr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人们的婚姻择偶，以当下政治、经济地位为重，而不再关心祖先名望。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pic>
        <p:nvPicPr>
          <p:cNvPr id="5" name="https://photo-static-api.fotomore.com/creative/vcg/400/new/VCG211293885938.jpg?uid=386&amp;timestamp=1717681919&amp;sign=1d3ed55f3a498363ddb4ae710e32b524" descr="古代儿童读书插画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4378" t="16515" r="13252"/>
          <a:stretch>
            <a:fillRect/>
          </a:stretch>
        </p:blipFill>
        <p:spPr>
          <a:xfrm flipH="1">
            <a:off x="9564370" y="0"/>
            <a:ext cx="2285365" cy="197739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79095" y="4257675"/>
            <a:ext cx="123063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800" b="1">
                <a:solidFill>
                  <a:schemeClr val="tx2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表现：</a:t>
            </a:r>
            <a:endParaRPr lang="zh-CN" altLang="en-US" sz="2800" b="1">
              <a:solidFill>
                <a:schemeClr val="tx2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470650" y="984885"/>
            <a:ext cx="1318895" cy="521970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平民化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0" grpId="0"/>
      <p:bldP spid="10" grpId="1"/>
      <p:bldP spid="8" grpId="0"/>
      <p:bldP spid="8" grpId="1"/>
      <p:bldP spid="4" grpId="0"/>
      <p:bldP spid="4" grpId="1"/>
      <p:bldP spid="6" grpId="0"/>
      <p:bldP spid="6" grpId="1"/>
      <p:bldP spid="7" grpId="0" animBg="1"/>
      <p:bldP spid="7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4D667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2" name="圆角矩形 1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3004820" cy="480695"/>
          </a:xfrm>
          <a:prstGeom prst="roundRect">
            <a:avLst/>
          </a:prstGeom>
          <a:solidFill>
            <a:srgbClr val="4D667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四、社会的变化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4935" y="984885"/>
            <a:ext cx="767461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800" b="1">
                <a:solidFill>
                  <a:schemeClr val="tx2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（二）社会成员的身份日趋平等</a:t>
            </a:r>
            <a:endParaRPr lang="zh-CN" altLang="en-US" sz="2800" b="1">
              <a:solidFill>
                <a:schemeClr val="tx2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9880" y="1506855"/>
            <a:ext cx="1152779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材料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：奴婢贱人，律比畜产。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100000"/>
              </a:lnSpc>
            </a:pP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                                                 ——《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唐律疏议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材料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2;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商人、佃农、奴婢均为编户齐民。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r">
              <a:lnSpc>
                <a:spcPct val="100000"/>
              </a:lnSpc>
            </a:pP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宋仁宗年间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09880" y="3058795"/>
            <a:ext cx="123063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800" b="1">
                <a:solidFill>
                  <a:schemeClr val="tx2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表现：</a:t>
            </a:r>
            <a:endParaRPr lang="zh-CN" altLang="en-US" sz="2800" b="1">
              <a:solidFill>
                <a:schemeClr val="tx2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09880" y="3580765"/>
            <a:ext cx="11527790" cy="17703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indent="0" algn="just" eaLnBrk="1" hangingPunct="1">
              <a:lnSpc>
                <a:spcPct val="130000"/>
              </a:lnSpc>
            </a:pP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</a:t>
            </a:r>
            <a:r>
              <a:rPr lang="zh-CN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宋朝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时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贱民阶层</a:t>
            </a:r>
            <a:r>
              <a:rPr lang="zh-CN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数量显著减少。</a:t>
            </a:r>
            <a:endParaRPr lang="zh-CN" altLang="zh-CN" sz="28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marL="0" lvl="0" indent="0" algn="just" eaLnBrk="1" hangingPunct="1">
              <a:lnSpc>
                <a:spcPct val="130000"/>
              </a:lnSpc>
            </a:pP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2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、宋以前，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家内服役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大都用世袭奴婢承担，宋朝更多地来自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雇佣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。</a:t>
            </a:r>
            <a:endParaRPr lang="zh-CN" altLang="en-US" sz="28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marL="0" lvl="0" indent="0" algn="just" eaLnBrk="1" hangingPunct="1">
              <a:lnSpc>
                <a:spcPct val="130000"/>
              </a:lnSpc>
            </a:pP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3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、宋朝无地农民通常与地主签订契约，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租种土地，也较少受到契约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。</a:t>
            </a:r>
            <a:endParaRPr lang="zh-CN" altLang="en-US" sz="28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440680" y="984885"/>
            <a:ext cx="1318895" cy="521970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平等化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 animBg="1"/>
      <p:bldP spid="8" grpI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4D667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2" name="圆角矩形 1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3004820" cy="480695"/>
          </a:xfrm>
          <a:prstGeom prst="roundRect">
            <a:avLst/>
          </a:prstGeom>
          <a:solidFill>
            <a:srgbClr val="4D667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四、社会的变化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4935" y="984885"/>
            <a:ext cx="767461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800" b="1">
                <a:solidFill>
                  <a:schemeClr val="tx2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（三）国家对人民的控制相对松弛</a:t>
            </a:r>
            <a:endParaRPr lang="zh-CN" altLang="en-US" sz="2800" b="1">
              <a:solidFill>
                <a:schemeClr val="tx2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57810" y="1506855"/>
            <a:ext cx="11684635" cy="29343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>
              <a:lnSpc>
                <a:spcPct val="110000"/>
              </a:lnSpc>
            </a:pP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材料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：宋朝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租佃经济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十分盛行。据估计，宋朝佃户占全国总人口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35%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租佃和买卖土地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办理法律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契约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即可，且佃农在约满后可自由迁徙，地主不得阻拦。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lvl="0" algn="r">
              <a:lnSpc>
                <a:spcPct val="110000"/>
              </a:lnSpc>
            </a:pP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——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摘编自张海鹏《中外历史纲要（上）》教师用书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材料</a:t>
            </a:r>
            <a:r>
              <a:rPr lang="en-US" altLang="zh-CN" sz="28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</a:t>
            </a:r>
            <a:r>
              <a:rPr lang="zh-CN" altLang="en-US" sz="28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：释其耒耜（指农具）而游于四方，择其所乐而居之。</a:t>
            </a:r>
            <a:endParaRPr kumimoji="0" lang="zh-CN" altLang="en-US" sz="280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8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——</a:t>
            </a:r>
            <a:r>
              <a:rPr lang="zh-CN" altLang="en-US" sz="28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（宋）苏轼</a:t>
            </a:r>
            <a:r>
              <a:rPr lang="en-US" altLang="zh-CN" sz="28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</a:t>
            </a:r>
            <a:r>
              <a:rPr lang="zh-CN" altLang="en-US" sz="28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策别安万民三</a:t>
            </a:r>
            <a:r>
              <a:rPr lang="en-US" altLang="zh-CN" sz="28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》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9880" y="4072255"/>
            <a:ext cx="123063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800" b="1">
                <a:solidFill>
                  <a:schemeClr val="tx2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表现：</a:t>
            </a:r>
            <a:endParaRPr lang="zh-CN" altLang="en-US" sz="2800" b="1">
              <a:solidFill>
                <a:schemeClr val="tx2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09880" y="4712335"/>
            <a:ext cx="11632565" cy="181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、朝廷对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土地买卖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典当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基本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不加干预，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仅办理法律手续，缴纳交易税即可。</a:t>
            </a:r>
            <a:endParaRPr lang="zh-CN" altLang="en-US" sz="28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lv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2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</a:t>
            </a:r>
            <a:r>
              <a:rPr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官府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对于百姓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迁移住所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更换职业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，以及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日常生活标准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，比前代更为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松弛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。</a:t>
            </a:r>
            <a:endParaRPr lang="zh-CN" altLang="en-US" sz="28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782310" y="984885"/>
            <a:ext cx="1318895" cy="521970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自由化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  <p:bldP spid="5" grpId="0"/>
      <p:bldP spid="5" grpId="1"/>
      <p:bldP spid="7" grpId="0"/>
      <p:bldP spid="7" grpId="1"/>
      <p:bldP spid="8" grpId="0" animBg="1"/>
      <p:bldP spid="8" grpId="1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4D667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379095" y="946785"/>
            <a:ext cx="11408410" cy="27495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20000"/>
              </a:lnSpc>
            </a:pPr>
            <a:r>
              <a:rPr lang="en-US" altLang="zh-CN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11</a:t>
            </a:r>
            <a:r>
              <a:rPr lang="zh-CN" altLang="en-US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、（2021·全国乙卷）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宋代，官府强调“民生性命在农，国家根本在农，天下事莫重于农”，“毋舍本逐末”。苏辙说：“凡今农工商贾之家，未有不舍其旧而为士者也。”郑至道说，士农工商“皆百姓之本业，自生民以来未有能易之者也"。从中可以看出宋代（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 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）</a:t>
            </a: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indent="0" fontAlgn="auto">
              <a:lnSpc>
                <a:spcPct val="120000"/>
              </a:lnSpc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A．商品经济发展受到阻碍	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            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B．重农抑商政策瓦解</a:t>
            </a: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indent="0" fontAlgn="auto">
              <a:lnSpc>
                <a:spcPct val="120000"/>
              </a:lnSpc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C．社会群体间流动性增强	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            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D．四民社会地位相同</a:t>
            </a: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10338435" y="2275205"/>
            <a:ext cx="91694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b="1">
                <a:solidFill>
                  <a:srgbClr val="C00000"/>
                </a:solidFill>
              </a:rPr>
              <a:t>C</a:t>
            </a:r>
            <a:endParaRPr lang="en-US" altLang="zh-CN" sz="9600" b="1">
              <a:solidFill>
                <a:srgbClr val="C00000"/>
              </a:solidFill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379095" y="3696335"/>
            <a:ext cx="11318875" cy="24892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30000"/>
              </a:lnSpc>
            </a:pPr>
            <a:r>
              <a:rPr lang="en-US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12</a:t>
            </a:r>
            <a:r>
              <a:rPr lang="zh-CN" altLang="en-US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、</a:t>
            </a:r>
            <a:r>
              <a:rPr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（2022·湖北</a:t>
            </a:r>
            <a:r>
              <a:rPr lang="zh-CN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卷·</a:t>
            </a:r>
            <a:r>
              <a:rPr lang="en-US" altLang="zh-CN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4</a:t>
            </a:r>
            <a:r>
              <a:rPr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）</a:t>
            </a:r>
            <a:r>
              <a:rPr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宋初《百家姓》以“赵钱孙李”为首，而唐末五代河西节度使张议潮割据敦煌时期形成的《敦煌百家姓》写本以“张王李赵”为首。二者排序不同体现了（　　）</a:t>
            </a:r>
            <a:endParaRPr sz="24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fontAlgn="auto">
              <a:lnSpc>
                <a:spcPct val="130000"/>
              </a:lnSpc>
            </a:pPr>
            <a:r>
              <a:rPr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A．地域文化观念的差异               B．崇文抑武政策的实施</a:t>
            </a:r>
            <a:endParaRPr sz="24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fontAlgn="auto">
              <a:lnSpc>
                <a:spcPct val="130000"/>
              </a:lnSpc>
            </a:pPr>
            <a:r>
              <a:rPr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C．社会流动的日渐固化               D．门第观念的历史遗留</a:t>
            </a: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10550525" y="4746625"/>
            <a:ext cx="91694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b="1">
                <a:solidFill>
                  <a:srgbClr val="C00000"/>
                </a:solidFill>
              </a:rPr>
              <a:t>D</a:t>
            </a:r>
            <a:endParaRPr lang="en-US" altLang="zh-CN" sz="9600" b="1">
              <a:solidFill>
                <a:srgbClr val="C00000"/>
              </a:solidFill>
            </a:endParaRPr>
          </a:p>
        </p:txBody>
      </p:sp>
      <p:sp>
        <p:nvSpPr>
          <p:cNvPr id="6" name="圆角矩形 5"/>
          <p:cNvSpPr/>
          <p:nvPr>
            <p:custDataLst>
              <p:tags r:id="rId6"/>
            </p:custDataLst>
          </p:nvPr>
        </p:nvSpPr>
        <p:spPr>
          <a:xfrm>
            <a:off x="379095" y="339090"/>
            <a:ext cx="3004820" cy="480695"/>
          </a:xfrm>
          <a:prstGeom prst="roundRect">
            <a:avLst/>
          </a:prstGeom>
          <a:solidFill>
            <a:srgbClr val="4D667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四、社会的变化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5" grpId="0"/>
      <p:bldP spid="5" grpId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VCG211374620543" descr="图片包含 地图&#10;&#10;描述已自动生成"/>
          <p:cNvPicPr>
            <a:picLocks noChangeAspect="1"/>
          </p:cNvPicPr>
          <p:nvPr/>
        </p:nvPicPr>
        <p:blipFill>
          <a:blip r:embed="rId1">
            <a:alphaModFix amt="66000"/>
          </a:blip>
          <a:srcRect t="33894" r="29487" b="18748"/>
          <a:stretch>
            <a:fillRect/>
          </a:stretch>
        </p:blipFill>
        <p:spPr>
          <a:xfrm flipH="1">
            <a:off x="7784465" y="3239135"/>
            <a:ext cx="4157980" cy="3618865"/>
          </a:xfrm>
          <a:custGeom>
            <a:avLst/>
            <a:gdLst>
              <a:gd name="connsiteX0" fmla="*/ 0 w 4733364"/>
              <a:gd name="connsiteY0" fmla="*/ 0 h 4768947"/>
              <a:gd name="connsiteX1" fmla="*/ 882127 w 4733364"/>
              <a:gd name="connsiteY1" fmla="*/ 67855 h 4768947"/>
              <a:gd name="connsiteX2" fmla="*/ 1495313 w 4733364"/>
              <a:gd name="connsiteY2" fmla="*/ 465888 h 4768947"/>
              <a:gd name="connsiteX3" fmla="*/ 1645920 w 4733364"/>
              <a:gd name="connsiteY3" fmla="*/ 584222 h 4768947"/>
              <a:gd name="connsiteX4" fmla="*/ 2657138 w 4733364"/>
              <a:gd name="connsiteY4" fmla="*/ 1391046 h 4768947"/>
              <a:gd name="connsiteX5" fmla="*/ 3732903 w 4733364"/>
              <a:gd name="connsiteY5" fmla="*/ 2660448 h 4768947"/>
              <a:gd name="connsiteX6" fmla="*/ 3818964 w 4733364"/>
              <a:gd name="connsiteY6" fmla="*/ 2811055 h 4768947"/>
              <a:gd name="connsiteX7" fmla="*/ 4528969 w 4733364"/>
              <a:gd name="connsiteY7" fmla="*/ 3434999 h 4768947"/>
              <a:gd name="connsiteX8" fmla="*/ 4733364 w 4733364"/>
              <a:gd name="connsiteY8" fmla="*/ 3940608 h 4768947"/>
              <a:gd name="connsiteX9" fmla="*/ 4367604 w 4733364"/>
              <a:gd name="connsiteY9" fmla="*/ 4392429 h 4768947"/>
              <a:gd name="connsiteX10" fmla="*/ 2592593 w 4733364"/>
              <a:gd name="connsiteY10" fmla="*/ 4768947 h 4768947"/>
              <a:gd name="connsiteX11" fmla="*/ 2248348 w 4733364"/>
              <a:gd name="connsiteY11" fmla="*/ 4768947 h 4768947"/>
              <a:gd name="connsiteX12" fmla="*/ 0 w 4733364"/>
              <a:gd name="connsiteY12" fmla="*/ 4737131 h 4768947"/>
              <a:gd name="connsiteX13" fmla="*/ 0 w 4733364"/>
              <a:gd name="connsiteY13" fmla="*/ 0 h 4768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33364" h="4768947">
                <a:moveTo>
                  <a:pt x="0" y="0"/>
                </a:moveTo>
                <a:lnTo>
                  <a:pt x="882127" y="67855"/>
                </a:lnTo>
                <a:lnTo>
                  <a:pt x="1495313" y="465888"/>
                </a:lnTo>
                <a:cubicBezTo>
                  <a:pt x="1641755" y="567271"/>
                  <a:pt x="1609805" y="511996"/>
                  <a:pt x="1645920" y="584222"/>
                </a:cubicBezTo>
                <a:lnTo>
                  <a:pt x="2657138" y="1391046"/>
                </a:lnTo>
                <a:lnTo>
                  <a:pt x="3732903" y="2660448"/>
                </a:lnTo>
                <a:cubicBezTo>
                  <a:pt x="3801985" y="2798612"/>
                  <a:pt x="3763430" y="2755521"/>
                  <a:pt x="3818964" y="2811055"/>
                </a:cubicBezTo>
                <a:lnTo>
                  <a:pt x="4528969" y="3434999"/>
                </a:lnTo>
                <a:lnTo>
                  <a:pt x="4733364" y="3940608"/>
                </a:lnTo>
                <a:lnTo>
                  <a:pt x="4367604" y="4392429"/>
                </a:lnTo>
                <a:lnTo>
                  <a:pt x="2592593" y="4768947"/>
                </a:lnTo>
                <a:lnTo>
                  <a:pt x="2248348" y="4768947"/>
                </a:lnTo>
                <a:lnTo>
                  <a:pt x="0" y="4737131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51202" name="矩形 4"/>
          <p:cNvSpPr/>
          <p:nvPr>
            <p:custDataLst>
              <p:tags r:id="rId2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4D667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2" name="圆角矩形 1"/>
          <p:cNvSpPr/>
          <p:nvPr>
            <p:custDataLst>
              <p:tags r:id="rId3"/>
            </p:custDataLst>
          </p:nvPr>
        </p:nvSpPr>
        <p:spPr>
          <a:xfrm>
            <a:off x="379095" y="339090"/>
            <a:ext cx="3004820" cy="480695"/>
          </a:xfrm>
          <a:prstGeom prst="roundRect">
            <a:avLst/>
          </a:prstGeom>
          <a:solidFill>
            <a:srgbClr val="4D667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四、社会的变化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7810" y="1483360"/>
            <a:ext cx="11684635" cy="48831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30000"/>
              </a:lnSpc>
            </a:pPr>
            <a:r>
              <a:rPr lang="en-US" altLang="zh-CN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</a:t>
            </a:r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、经济：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宋朝经济继续发展,尤其商品经济的发展。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indent="0" fontAlgn="auto">
              <a:lnSpc>
                <a:spcPct val="130000"/>
              </a:lnSpc>
            </a:pPr>
            <a:r>
              <a:rPr lang="en-US" altLang="zh-CN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2</a:t>
            </a:r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、政策：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政府“不抑兼并”,促进土地私有制迅速发展;政府对民众人身控制的松弛,农民与地主契约关系的发展,使贱民阶层、奴婢的流动也随之加快,促使奴婢地位得到提高。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lvl="0" indent="0" fontAlgn="auto">
              <a:lnSpc>
                <a:spcPts val="4060"/>
              </a:lnSpc>
            </a:pPr>
            <a:r>
              <a:rPr lang="en-US" altLang="zh-CN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3</a:t>
            </a:r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、政治：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唐末五代以来门阀士族阶层逐渐衰亡，科举制度的完善。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lvl="0" indent="0" fontAlgn="auto">
              <a:lnSpc>
                <a:spcPts val="4060"/>
              </a:lnSpc>
            </a:pPr>
            <a:r>
              <a:rPr lang="en-US" altLang="zh-CN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4</a:t>
            </a:r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、文化：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政府提倡文治，重视教育。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lvl="0" indent="0" fontAlgn="auto">
              <a:lnSpc>
                <a:spcPts val="4060"/>
              </a:lnSpc>
            </a:pPr>
            <a:r>
              <a:rPr lang="en-US" altLang="zh-CN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5</a:t>
            </a:r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、科技：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印刷业发展迅速，推动文化的普及。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lvl="0"/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indent="0" fontAlgn="auto">
              <a:lnSpc>
                <a:spcPct val="130000"/>
              </a:lnSpc>
            </a:pP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379095" y="961390"/>
            <a:ext cx="4718685" cy="521970"/>
          </a:xfrm>
          <a:prstGeom prst="rect">
            <a:avLst/>
          </a:prstGeom>
          <a:solidFill>
            <a:srgbClr val="6F839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探究：宋代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sym typeface="+mn-ea"/>
              </a:rPr>
              <a:t>社会变动的原因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cs typeface="黑体" panose="02010609060101010101" pitchFamily="49" charset="-122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4D667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2" name="圆角矩形 1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2203450" cy="480695"/>
          </a:xfrm>
          <a:prstGeom prst="roundRect">
            <a:avLst/>
          </a:prstGeom>
          <a:solidFill>
            <a:srgbClr val="4D667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当堂检测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379095" y="963930"/>
            <a:ext cx="11562715" cy="2691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3380"/>
              </a:lnSpc>
            </a:pPr>
            <a:r>
              <a:rPr lang="en-US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</a:t>
            </a:r>
            <a:r>
              <a:rPr lang="zh-CN" altLang="en-US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、</a:t>
            </a:r>
            <a:r>
              <a:rPr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( 2023</a:t>
            </a:r>
            <a:r>
              <a:rPr lang="en-US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·</a:t>
            </a:r>
            <a:r>
              <a:rPr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辽宁高考)</a:t>
            </a:r>
            <a:r>
              <a:rPr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绍兴和议之后，金人所需茶叶自宋人发供之外，肯贸易于宋界之榷场”。1198年，金朝认为向南宋购茶“费国用而资敌"，次年在今山东、河南等地设坊制茶。然其茶叶价高味差，售卖不畅，遂"罢造茶之坊”，继续向南宋购茶。这表明</a:t>
            </a:r>
            <a:r>
              <a:rPr 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</a:t>
            </a:r>
            <a:r>
              <a:rPr 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）</a:t>
            </a:r>
            <a:endParaRPr lang="zh-CN" sz="24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fontAlgn="auto">
              <a:lnSpc>
                <a:spcPts val="3380"/>
              </a:lnSpc>
            </a:pPr>
            <a:r>
              <a:rPr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A.金朝辖境内不适宜茶树的种植</a:t>
            </a:r>
            <a:r>
              <a:rPr 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     </a:t>
            </a:r>
            <a:r>
              <a:rPr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B.金朝财政负担沉重</a:t>
            </a:r>
            <a:endParaRPr sz="24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fontAlgn="auto">
              <a:lnSpc>
                <a:spcPts val="3380"/>
              </a:lnSpc>
            </a:pPr>
            <a:r>
              <a:rPr 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C.</a:t>
            </a:r>
            <a:r>
              <a:rPr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茶在金人生活中具有重要地位</a:t>
            </a:r>
            <a:r>
              <a:rPr 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     </a:t>
            </a:r>
            <a:r>
              <a:rPr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D.经济重心南移完成</a:t>
            </a:r>
            <a:endParaRPr sz="24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10338435" y="2275205"/>
            <a:ext cx="91694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b="1">
                <a:solidFill>
                  <a:srgbClr val="C00000"/>
                </a:solidFill>
              </a:rPr>
              <a:t>C</a:t>
            </a:r>
            <a:endParaRPr lang="en-US" altLang="zh-CN" sz="9600" b="1">
              <a:solidFill>
                <a:srgbClr val="C0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79095" y="3655695"/>
            <a:ext cx="11562715" cy="26752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</a:t>
            </a:r>
            <a:r>
              <a:rPr lang="zh-CN" altLang="en-US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、(2023</a:t>
            </a:r>
            <a:r>
              <a:rPr lang="en-US" altLang="zh-CN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·</a:t>
            </a:r>
            <a:r>
              <a:rPr lang="zh-CN" altLang="en-US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河北高考·4)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史籍记载，宋朝曾大量调拨广州、泉州、杭州、明州等地收购的香药、犀象、苏木等热带物产，赴雄州等处榷场与辽朝交易。这反映出，当时(  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)</a:t>
            </a: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A.海外商贸非常繁荣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             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B.区域经济差异明显</a:t>
            </a: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C.江南集镇商贸兴盛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             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D.南北民间贸易活跃</a:t>
            </a: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9984105" y="4938395"/>
            <a:ext cx="91694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b="1">
                <a:solidFill>
                  <a:srgbClr val="C00000"/>
                </a:solidFill>
              </a:rPr>
              <a:t>A</a:t>
            </a:r>
            <a:endParaRPr lang="en-US" altLang="zh-CN" sz="9600" b="1">
              <a:solidFill>
                <a:srgbClr val="C00000"/>
              </a:solidFill>
            </a:endParaRPr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257810" y="899795"/>
            <a:ext cx="11789410" cy="27495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3</a:t>
            </a:r>
            <a:r>
              <a:rPr lang="zh-CN" altLang="en-US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、(2022</a:t>
            </a:r>
            <a:r>
              <a:rPr lang="en-US" altLang="zh-CN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·</a:t>
            </a:r>
            <a:r>
              <a:rPr lang="zh-CN" altLang="en-US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重庆高考)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北宋开封商人孙赐号，本是酒馆侍者，“诚实不欺，主人爱之，假以百干，使为脚店(小酒馆)..其货渐侈大，乃置图画于壁间，列书史于几案，为雅戏之具，皆不凡，人竞趋之。久之，遂开正店，建楼，渐倾中都”。材料有助于说明北宋(  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)</a:t>
            </a: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A.士人阶层壮大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                 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B.心学思想盛行</a:t>
            </a: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C.坊市制度流行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                 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D.抑商政策加强</a:t>
            </a: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4D667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2" name="圆角矩形 1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2203450" cy="480695"/>
          </a:xfrm>
          <a:prstGeom prst="roundRect">
            <a:avLst/>
          </a:prstGeom>
          <a:solidFill>
            <a:srgbClr val="4D667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当堂检测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9699625" y="2363470"/>
            <a:ext cx="91694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b="1">
                <a:solidFill>
                  <a:srgbClr val="C00000"/>
                </a:solidFill>
              </a:rPr>
              <a:t>A</a:t>
            </a:r>
            <a:endParaRPr lang="en-US" altLang="zh-CN" sz="9600" b="1">
              <a:solidFill>
                <a:srgbClr val="C0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57810" y="3660775"/>
            <a:ext cx="11683365" cy="2306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4</a:t>
            </a:r>
            <a:r>
              <a:rPr lang="zh-CN" altLang="en-US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、(2022</a:t>
            </a:r>
            <a:r>
              <a:rPr lang="en-US" altLang="zh-CN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·</a:t>
            </a:r>
            <a:r>
              <a:rPr lang="zh-CN" altLang="en-US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重庆高考)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王祯《农书》记载：“中国自桑土既蚕之后，惟以茧犷为务，殊不知木棉之为用。夫木棉产自海南，诸种艺制作之法，骏骏北来，江淮川蜀既获其利。至南北混一之后，商贩于此，服被渐广。”由此可知，元朝时( 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)</a:t>
            </a: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A.木棉开始向北传播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             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B.商贾对外出口大宗棉布</a:t>
            </a: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C.丝绸产量不及棉布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             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D.国家统—促进棉布流行</a:t>
            </a: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4"/>
            </p:custDataLst>
          </p:nvPr>
        </p:nvSpPr>
        <p:spPr>
          <a:xfrm>
            <a:off x="9826625" y="4669155"/>
            <a:ext cx="91694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b="1">
                <a:solidFill>
                  <a:srgbClr val="C00000"/>
                </a:solidFill>
              </a:rPr>
              <a:t>D</a:t>
            </a:r>
            <a:endParaRPr lang="en-US" altLang="zh-CN" sz="9600" b="1">
              <a:solidFill>
                <a:srgbClr val="C00000"/>
              </a:solidFill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2" grpId="0"/>
      <p:bldP spid="12" grpId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4D667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2" name="圆角矩形 1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2203450" cy="480695"/>
          </a:xfrm>
          <a:prstGeom prst="roundRect">
            <a:avLst/>
          </a:prstGeom>
          <a:solidFill>
            <a:srgbClr val="4D667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当堂检测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80060" y="939800"/>
            <a:ext cx="11267440" cy="24892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30000"/>
              </a:lnSpc>
            </a:pPr>
            <a:r>
              <a:rPr lang="en-US" altLang="zh-CN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5</a:t>
            </a:r>
            <a:r>
              <a:rPr lang="zh-CN" altLang="en-US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、</a:t>
            </a:r>
            <a:r>
              <a:rPr lang="zh-CN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（2019·北京高考）</a:t>
            </a:r>
            <a:r>
              <a:rPr 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据《梦溪笔谈》记载，张咏任崇阳知县时，因“民不务耕织”而唯以植茶获利，遂下令将茶树全部砍掉，改种桑麻。有人入市买菜，他怒斥：“汝村民皆有土田，何不自种而费钱买菜？”这反映出，宋代(　　)</a:t>
            </a:r>
            <a:endParaRPr lang="zh-CN" sz="24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fontAlgn="auto">
              <a:lnSpc>
                <a:spcPct val="130000"/>
              </a:lnSpc>
            </a:pPr>
            <a:r>
              <a:rPr 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A．官府垄断茶利，商业环境恶劣   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    </a:t>
            </a:r>
            <a:r>
              <a:rPr 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B．农副产品较少，货币使用率低</a:t>
            </a:r>
            <a:endParaRPr lang="zh-CN" sz="24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fontAlgn="auto">
              <a:lnSpc>
                <a:spcPct val="130000"/>
              </a:lnSpc>
            </a:pPr>
            <a:r>
              <a:rPr 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C．地方官员固守重农抑商的思想   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    </a:t>
            </a:r>
            <a:r>
              <a:rPr 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D．商人社会地位较以往愈加低下</a:t>
            </a: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10571480" y="3332480"/>
            <a:ext cx="91694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b="1">
                <a:solidFill>
                  <a:srgbClr val="C00000"/>
                </a:solidFill>
              </a:rPr>
              <a:t>C</a:t>
            </a:r>
            <a:endParaRPr lang="en-US" altLang="zh-CN" sz="9600" b="1">
              <a:solidFill>
                <a:srgbClr val="C00000"/>
              </a:solidFill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379095" y="894080"/>
          <a:ext cx="11461750" cy="5588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61750"/>
              </a:tblGrid>
              <a:tr h="27368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>
                          <a:solidFill>
                            <a:srgbClr val="C00000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政治上：</a:t>
                      </a:r>
                      <a:endParaRPr lang="zh-CN" altLang="en-US" sz="2800">
                        <a:solidFill>
                          <a:srgbClr val="C00000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178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 b="1">
                          <a:solidFill>
                            <a:srgbClr val="C00000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经济上：</a:t>
                      </a:r>
                      <a:endParaRPr lang="zh-CN" altLang="en-US" sz="2800" b="1">
                        <a:solidFill>
                          <a:srgbClr val="C00000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  <a:p>
                      <a:pPr>
                        <a:buNone/>
                      </a:pPr>
                      <a:endParaRPr lang="zh-CN" altLang="en-US" sz="2800" b="1">
                        <a:solidFill>
                          <a:srgbClr val="C00000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  <a:p>
                      <a:pPr>
                        <a:buNone/>
                      </a:pPr>
                      <a:endParaRPr lang="zh-CN" altLang="en-US" sz="2800" b="1">
                        <a:solidFill>
                          <a:srgbClr val="C00000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379095" y="1361440"/>
            <a:ext cx="11739245" cy="2245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1、政权并立到走向大一统，统一多民族国家进一步发展；</a:t>
            </a:r>
            <a:endParaRPr lang="zh-CN" altLang="en-US" sz="2800" dirty="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/>
            <a:r>
              <a:rPr lang="zh-CN" altLang="en-US" sz="2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3、辽、西夏、金、元少数民族建立政权，制度建设，呈现多元交融特色；</a:t>
            </a:r>
            <a:endParaRPr lang="zh-CN" altLang="en-US" sz="2800" dirty="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/>
            <a:r>
              <a:rPr lang="zh-CN" altLang="en-US" sz="2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3、</a:t>
            </a:r>
            <a:r>
              <a:rPr lang="zh-CN" altLang="en-US" sz="2800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专制主义中央集权制度不断强化，宋朝重文轻武，并不断分散地方权力来加强中央集权；</a:t>
            </a:r>
            <a:endParaRPr lang="zh-CN" altLang="en-US" sz="2800">
              <a:solidFill>
                <a:srgbClr val="0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/>
            <a:r>
              <a:rPr lang="en-US" altLang="zh-CN" sz="2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4</a:t>
            </a:r>
            <a:r>
              <a:rPr lang="zh-CN" altLang="en-US" sz="2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</a:t>
            </a:r>
            <a:r>
              <a:rPr lang="zh-CN" altLang="en-US" sz="2800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元朝实行行省制度，体现中央对地方的行政管理制度创新发展。</a:t>
            </a:r>
            <a:endParaRPr lang="en-US" altLang="zh-CN" sz="2800" dirty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79095" y="4042410"/>
            <a:ext cx="11231245" cy="24606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10000"/>
              </a:lnSpc>
            </a:pP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、南宋时，南方完全取代了北方经济重心的地位，经济重心南移完成；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indent="0" fontAlgn="auto">
              <a:lnSpc>
                <a:spcPct val="110000"/>
              </a:lnSpc>
            </a:pP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2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、小农经济进一步发展，租佃制度普遍，土地兼并盛行；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10000"/>
              </a:lnSpc>
            </a:pPr>
            <a:r>
              <a:rPr lang="en-US" altLang="zh-CN" sz="2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3</a:t>
            </a:r>
            <a:r>
              <a:rPr lang="zh-CN" altLang="en-US" sz="2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、手工业中制瓷业、矿冶业、纺织业等手工业进一步发展；</a:t>
            </a:r>
            <a:endParaRPr lang="en-US" altLang="zh-CN" sz="2800" dirty="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indent="0" fontAlgn="auto">
              <a:lnSpc>
                <a:spcPct val="110000"/>
              </a:lnSpc>
            </a:pP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3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、宋代出现商业革命，</a:t>
            </a:r>
            <a:r>
              <a:rPr lang="zh-CN" altLang="zh-CN" sz="2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商品经济活跃，城市繁荣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；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indent="0" fontAlgn="auto">
              <a:lnSpc>
                <a:spcPct val="110000"/>
              </a:lnSpc>
            </a:pP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4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、宋元时期海外贸易发达、互市贸易、草市发展。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8" name="圆角矩形 7"/>
          <p:cNvSpPr/>
          <p:nvPr>
            <p:custDataLst>
              <p:tags r:id="rId2"/>
            </p:custDataLst>
          </p:nvPr>
        </p:nvSpPr>
        <p:spPr>
          <a:xfrm>
            <a:off x="378460" y="339090"/>
            <a:ext cx="7941945" cy="480695"/>
          </a:xfrm>
          <a:prstGeom prst="roundRect">
            <a:avLst/>
          </a:prstGeom>
          <a:solidFill>
            <a:srgbClr val="4D667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阶段特征：</a:t>
            </a:r>
            <a:r>
              <a:rPr lang="zh-CN" altLang="zh-CN" sz="2800" b="1" spc="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辽宋夏金元时期（</a:t>
            </a:r>
            <a:r>
              <a:rPr lang="en-US" altLang="zh-CN" sz="2800" b="1" spc="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916</a:t>
            </a:r>
            <a:r>
              <a:rPr lang="zh-CN" altLang="zh-CN" sz="2800" b="1" spc="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—</a:t>
            </a:r>
            <a:r>
              <a:rPr lang="en-US" altLang="zh-CN" sz="2800" b="1" spc="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1368</a:t>
            </a:r>
            <a:r>
              <a:rPr lang="zh-CN" altLang="zh-CN" sz="2800" b="1" spc="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年）</a:t>
            </a:r>
            <a:endParaRPr lang="zh-CN" altLang="zh-CN" sz="2800" b="1" spc="1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3" name="矩形 4"/>
          <p:cNvSpPr/>
          <p:nvPr>
            <p:custDataLst>
              <p:tags r:id="rId3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4D667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379095" y="894080"/>
          <a:ext cx="11461750" cy="55632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61750"/>
              </a:tblGrid>
              <a:tr h="2148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 b="1">
                          <a:solidFill>
                            <a:srgbClr val="C00000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思想文化上：</a:t>
                      </a:r>
                      <a:endParaRPr lang="zh-CN" altLang="en-US" sz="2800" b="1">
                        <a:solidFill>
                          <a:srgbClr val="C00000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  <a:p>
                      <a:pPr>
                        <a:buNone/>
                      </a:pPr>
                      <a:endParaRPr lang="zh-CN" altLang="en-US" sz="2800" b="1">
                        <a:solidFill>
                          <a:srgbClr val="C00000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  <a:p>
                      <a:pPr>
                        <a:buNone/>
                      </a:pPr>
                      <a:endParaRPr lang="zh-CN" altLang="en-US" sz="2800" b="1">
                        <a:solidFill>
                          <a:srgbClr val="C00000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228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 b="1">
                          <a:solidFill>
                            <a:srgbClr val="C00000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民族关系上：</a:t>
                      </a:r>
                      <a:endParaRPr lang="zh-CN" altLang="en-US" sz="2800" b="1">
                        <a:solidFill>
                          <a:srgbClr val="C00000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  <a:p>
                      <a:pPr>
                        <a:buNone/>
                      </a:pPr>
                      <a:endParaRPr lang="zh-CN" altLang="en-US" sz="2800" b="1">
                        <a:solidFill>
                          <a:srgbClr val="C00000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  <a:p>
                      <a:pPr>
                        <a:buNone/>
                      </a:pPr>
                      <a:endParaRPr lang="zh-CN" altLang="en-US" sz="2800" b="1">
                        <a:solidFill>
                          <a:srgbClr val="C00000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4211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 b="1">
                          <a:solidFill>
                            <a:srgbClr val="C00000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中外关系上：</a:t>
                      </a:r>
                      <a:endParaRPr lang="zh-CN" altLang="en-US" sz="2800" b="1">
                        <a:solidFill>
                          <a:srgbClr val="C00000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  <a:p>
                      <a:pPr>
                        <a:buNone/>
                      </a:pPr>
                      <a:endParaRPr lang="zh-CN" altLang="en-US" sz="2800" b="1">
                        <a:solidFill>
                          <a:srgbClr val="C00000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  <a:p>
                      <a:pPr>
                        <a:buNone/>
                      </a:pPr>
                      <a:endParaRPr lang="zh-CN" altLang="en-US" sz="2800" b="1">
                        <a:solidFill>
                          <a:srgbClr val="C00000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379095" y="1302385"/>
            <a:ext cx="11654790" cy="181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altLang="zh-CN" sz="2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微软雅黑" panose="020B0503020204020204" charset="-122"/>
              </a:rPr>
              <a:t>1</a:t>
            </a:r>
            <a:r>
              <a:rPr lang="zh-CN" altLang="en-US" sz="2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微软雅黑" panose="020B0503020204020204" charset="-122"/>
              </a:rPr>
              <a:t>、</a:t>
            </a:r>
            <a:r>
              <a:rPr lang="zh-CN" altLang="zh-CN" sz="2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微软雅黑" panose="020B0503020204020204" charset="-122"/>
              </a:rPr>
              <a:t>理学产生，儒学完成转型（哲学化、思辨化、世俗化、体系化）；</a:t>
            </a:r>
            <a:endParaRPr lang="zh-CN" altLang="zh-CN" sz="2800" dirty="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微软雅黑" panose="020B0503020204020204" charset="-122"/>
            </a:endParaRPr>
          </a:p>
          <a:p>
            <a:pPr algn="l">
              <a:lnSpc>
                <a:spcPct val="100000"/>
              </a:lnSpc>
            </a:pPr>
            <a:r>
              <a:rPr lang="en-US" altLang="zh-CN" sz="2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微软雅黑" panose="020B0503020204020204" charset="-122"/>
              </a:rPr>
              <a:t>2</a:t>
            </a:r>
            <a:r>
              <a:rPr lang="zh-CN" altLang="en-US" sz="2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微软雅黑" panose="020B0503020204020204" charset="-122"/>
              </a:rPr>
              <a:t>、</a:t>
            </a:r>
            <a:r>
              <a:rPr lang="zh-CN" altLang="zh-CN" sz="2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微软雅黑" panose="020B0503020204020204" charset="-122"/>
              </a:rPr>
              <a:t>科技世界领先，文艺平民化、市俗化；</a:t>
            </a:r>
            <a:endParaRPr lang="zh-CN" altLang="zh-CN" sz="2800" dirty="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l">
              <a:lnSpc>
                <a:spcPct val="100000"/>
              </a:lnSpc>
            </a:pPr>
            <a:r>
              <a:rPr lang="en-US" altLang="zh-CN" sz="2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3</a:t>
            </a:r>
            <a:r>
              <a:rPr lang="zh-CN" altLang="en-US" sz="2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、国家对社会控制相对松弛，社会结构、思想观念、阶层流动发生重大变化。</a:t>
            </a:r>
            <a:endParaRPr lang="zh-CN" altLang="en-US" sz="2800" dirty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03530" y="3429000"/>
            <a:ext cx="965327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l" fontAlgn="auto">
              <a:lnSpc>
                <a:spcPct val="100000"/>
              </a:lnSpc>
              <a:spcAft>
                <a:spcPct val="0"/>
              </a:spcAft>
              <a:buNone/>
            </a:pP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、各民族政权之间既有战争又有议和，但“和”是主流；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indent="0" algn="l" fontAlgn="auto">
              <a:lnSpc>
                <a:spcPct val="100000"/>
              </a:lnSpc>
              <a:spcAft>
                <a:spcPct val="0"/>
              </a:spcAft>
              <a:buNone/>
            </a:pP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2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、边疆少数民族封建化进程加速；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indent="0" algn="l" fontAlgn="auto">
              <a:lnSpc>
                <a:spcPct val="100000"/>
              </a:lnSpc>
              <a:spcAft>
                <a:spcPct val="0"/>
              </a:spcAft>
              <a:buNone/>
            </a:pP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3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、内迁少数民族与汉族逐渐融合，形成新的民族；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03530" y="5251450"/>
            <a:ext cx="11742420" cy="1276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ts val="3080"/>
              </a:lnSpc>
            </a:pP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楷体" panose="02010609060101010101" pitchFamily="49" charset="-122"/>
                <a:sym typeface="+mn-ea"/>
              </a:rPr>
              <a:t>、海上丝绸之路活跃，对外贸易发展超过前代水平，出现闻名世界的商业都市，对外贸易范围扩大；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楷体" panose="02010609060101010101" pitchFamily="49" charset="-122"/>
              <a:sym typeface="+mn-ea"/>
            </a:endParaRPr>
          </a:p>
          <a:p>
            <a:pPr indent="0" fontAlgn="auto">
              <a:lnSpc>
                <a:spcPts val="3080"/>
              </a:lnSpc>
            </a:pP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楷体" panose="02010609060101010101" pitchFamily="49" charset="-122"/>
                <a:sym typeface="+mn-ea"/>
              </a:rPr>
              <a:t>3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楷体" panose="02010609060101010101" pitchFamily="49" charset="-122"/>
                <a:sym typeface="+mn-ea"/>
              </a:rPr>
              <a:t>、中外经济文化交流频繁，四大发明走向世界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，对世界作出了重大贡献。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10" name="圆角矩形 9"/>
          <p:cNvSpPr/>
          <p:nvPr>
            <p:custDataLst>
              <p:tags r:id="rId2"/>
            </p:custDataLst>
          </p:nvPr>
        </p:nvSpPr>
        <p:spPr>
          <a:xfrm>
            <a:off x="378460" y="339090"/>
            <a:ext cx="7941945" cy="480695"/>
          </a:xfrm>
          <a:prstGeom prst="roundRect">
            <a:avLst/>
          </a:prstGeom>
          <a:solidFill>
            <a:srgbClr val="4D667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阶段特征：</a:t>
            </a:r>
            <a:r>
              <a:rPr lang="zh-CN" altLang="zh-CN" sz="2800" b="1" spc="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辽宋夏金元时期（</a:t>
            </a:r>
            <a:r>
              <a:rPr lang="en-US" altLang="zh-CN" sz="2800" b="1" spc="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916</a:t>
            </a:r>
            <a:r>
              <a:rPr lang="zh-CN" altLang="zh-CN" sz="2800" b="1" spc="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—</a:t>
            </a:r>
            <a:r>
              <a:rPr lang="en-US" altLang="zh-CN" sz="2800" b="1" spc="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1368</a:t>
            </a:r>
            <a:r>
              <a:rPr lang="zh-CN" altLang="zh-CN" sz="2800" b="1" spc="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年）</a:t>
            </a:r>
            <a:endParaRPr lang="zh-CN" altLang="zh-CN" sz="2800" b="1" spc="1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3" name="矩形 4"/>
          <p:cNvSpPr/>
          <p:nvPr>
            <p:custDataLst>
              <p:tags r:id="rId3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4D667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79095" y="6265545"/>
            <a:ext cx="11367770" cy="521970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总体特征：中华文明的成熟、封建经济的继续发展和民族交融的新高潮。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cs typeface="黑体" panose="02010609060101010101" pitchFamily="49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4" grpId="0" bldLvl="0" animBg="1"/>
      <p:bldP spid="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65430" y="1424305"/>
            <a:ext cx="1175829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buNone/>
            </a:pPr>
            <a:r>
              <a:rPr lang="en-US" altLang="zh-CN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                    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一年两熟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的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稻麦复种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制在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南方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已经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相当普及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，有些地方还可以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一年三熟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（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岭南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）。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4D667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4" name="圆角矩形 3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4652645" cy="480695"/>
          </a:xfrm>
          <a:prstGeom prst="roundRect">
            <a:avLst/>
          </a:prstGeom>
          <a:solidFill>
            <a:srgbClr val="4D667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一、农业和手工业的发展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38430" y="902335"/>
            <a:ext cx="24295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tx2">
                    <a:lumMod val="75000"/>
                  </a:schemeClr>
                </a:solidFill>
                <a:latin typeface="华文中宋" panose="02010600040101010101" charset="-122"/>
                <a:ea typeface="华文中宋" panose="02010600040101010101" charset="-122"/>
              </a:rPr>
              <a:t>（一）农业</a:t>
            </a:r>
            <a:endParaRPr lang="zh-CN" altLang="en-US" sz="2800" b="1">
              <a:solidFill>
                <a:schemeClr val="tx2">
                  <a:lumMod val="75000"/>
                </a:schemeClr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65430" y="1424305"/>
            <a:ext cx="24295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chemeClr val="tx2">
                    <a:lumMod val="75000"/>
                  </a:schemeClr>
                </a:solidFill>
                <a:latin typeface="华文中宋" panose="02010600040101010101" charset="-122"/>
                <a:ea typeface="华文中宋" panose="02010600040101010101" charset="-122"/>
              </a:rPr>
              <a:t>1</a:t>
            </a:r>
            <a:r>
              <a:rPr lang="zh-CN" altLang="en-US" sz="2800" b="1">
                <a:solidFill>
                  <a:schemeClr val="tx2">
                    <a:lumMod val="75000"/>
                  </a:schemeClr>
                </a:solidFill>
                <a:latin typeface="华文中宋" panose="02010600040101010101" charset="-122"/>
                <a:ea typeface="华文中宋" panose="02010600040101010101" charset="-122"/>
              </a:rPr>
              <a:t>、耕作制度：</a:t>
            </a:r>
            <a:endParaRPr lang="zh-CN" altLang="en-US" sz="2800" b="1">
              <a:solidFill>
                <a:schemeClr val="tx2">
                  <a:lumMod val="75000"/>
                </a:schemeClr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205730" y="2377440"/>
            <a:ext cx="6523990" cy="3396615"/>
          </a:xfrm>
          <a:prstGeom prst="rect">
            <a:avLst/>
          </a:prstGeom>
          <a:solidFill>
            <a:srgbClr val="F5F7F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noAutofit/>
          </a:bodyPr>
          <a:lstStyle/>
          <a:p>
            <a:pPr algn="l">
              <a:lnSpc>
                <a:spcPct val="110000"/>
              </a:lnSpc>
            </a:pPr>
            <a:r>
              <a:rPr lang="zh-CN" altLang="en-US" sz="2800" b="1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历史纵横：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北宋的人口户口增长是农业发展的一个重要指标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……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绝大部分学者认为，宋代统计的口数仅包括男丁，即成年男子，如以汉唐史料所载户口比例（每户5口左右）推算，北宋末年的实际人口数应当已经超过1亿。这在中国古代人口史上是一个划时代的标志。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99262" y="2379980"/>
            <a:ext cx="4641368" cy="3422015"/>
            <a:chOff x="629" y="3748"/>
            <a:chExt cx="7309" cy="5389"/>
          </a:xfrm>
        </p:grpSpPr>
        <p:grpSp>
          <p:nvGrpSpPr>
            <p:cNvPr id="10" name="组合 9"/>
            <p:cNvGrpSpPr/>
            <p:nvPr/>
          </p:nvGrpSpPr>
          <p:grpSpPr>
            <a:xfrm>
              <a:off x="629" y="3837"/>
              <a:ext cx="7295" cy="5300"/>
              <a:chOff x="10810" y="3245"/>
              <a:chExt cx="7178" cy="7115"/>
            </a:xfrm>
          </p:grpSpPr>
          <p:pic>
            <p:nvPicPr>
              <p:cNvPr id="19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srcRect l="1136" t="1573" r="1703" b="7536"/>
              <a:stretch>
                <a:fillRect/>
              </a:stretch>
            </p:blipFill>
            <p:spPr>
              <a:xfrm>
                <a:off x="10886" y="3245"/>
                <a:ext cx="7102" cy="6017"/>
              </a:xfrm>
              <a:prstGeom prst="rect">
                <a:avLst/>
              </a:prstGeom>
              <a:ln w="12700" cmpd="sng">
                <a:noFill/>
                <a:prstDash val="solid"/>
              </a:ln>
            </p:spPr>
          </p:pic>
          <p:sp>
            <p:nvSpPr>
              <p:cNvPr id="9" name="文本框 8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10810" y="9387"/>
                <a:ext cx="4600" cy="973"/>
              </a:xfrm>
              <a:prstGeom prst="rect">
                <a:avLst/>
              </a:prstGeom>
              <a:solidFill>
                <a:srgbClr val="F5F7FC">
                  <a:alpha val="48000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>
                    <a:solidFill>
                      <a:schemeClr val="tx1"/>
                    </a:solidFill>
                    <a:latin typeface="华文仿宋" panose="02010600040101010101" charset="-122"/>
                    <a:ea typeface="华文仿宋" panose="02010600040101010101" charset="-122"/>
                  </a:rPr>
                  <a:t>◎南宋农业分布图</a:t>
                </a:r>
                <a:endParaRPr lang="zh-CN" altLang="en-US" sz="2400">
                  <a:solidFill>
                    <a:schemeClr val="tx1"/>
                  </a:solidFill>
                  <a:latin typeface="华文仿宋" panose="02010600040101010101" charset="-122"/>
                  <a:ea typeface="华文仿宋" panose="02010600040101010101" charset="-122"/>
                </a:endParaRPr>
              </a:p>
            </p:txBody>
          </p:sp>
        </p:grpSp>
        <p:sp>
          <p:nvSpPr>
            <p:cNvPr id="6" name="矩形 5"/>
            <p:cNvSpPr/>
            <p:nvPr/>
          </p:nvSpPr>
          <p:spPr>
            <a:xfrm>
              <a:off x="629" y="3748"/>
              <a:ext cx="7309" cy="5342"/>
            </a:xfrm>
            <a:prstGeom prst="rect">
              <a:avLst/>
            </a:prstGeom>
            <a:no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00" name="图片 99"/>
          <p:cNvPicPr/>
          <p:nvPr/>
        </p:nvPicPr>
        <p:blipFill>
          <a:blip r:embed="rId7"/>
          <a:srcRect t="56000" r="37690"/>
          <a:stretch>
            <a:fillRect/>
          </a:stretch>
        </p:blipFill>
        <p:spPr>
          <a:xfrm>
            <a:off x="9926955" y="5064760"/>
            <a:ext cx="2265045" cy="19107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文本框 10"/>
          <p:cNvSpPr txBox="1"/>
          <p:nvPr/>
        </p:nvSpPr>
        <p:spPr>
          <a:xfrm>
            <a:off x="2089150" y="5909945"/>
            <a:ext cx="964057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solidFill>
                  <a:schemeClr val="tx1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提高了粮食产量，促进人口增长、农产品商品化。</a:t>
            </a:r>
            <a:endParaRPr lang="zh-CN" altLang="en-US" sz="2800">
              <a:solidFill>
                <a:schemeClr val="tx1"/>
              </a:solidFill>
              <a:effectLst/>
              <a:latin typeface="华文中宋" panose="02010600040101010101" charset="-122"/>
              <a:ea typeface="华文中宋" panose="02010600040101010101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38430" y="5909945"/>
            <a:ext cx="24295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tx2">
                    <a:lumMod val="75000"/>
                  </a:schemeClr>
                </a:solidFill>
                <a:latin typeface="华文中宋" panose="02010600040101010101" charset="-122"/>
                <a:ea typeface="华文中宋" panose="02010600040101010101" charset="-122"/>
              </a:rPr>
              <a:t>（</a:t>
            </a:r>
            <a:r>
              <a:rPr lang="en-US" altLang="zh-CN" sz="2800" b="1">
                <a:solidFill>
                  <a:schemeClr val="tx2">
                    <a:lumMod val="75000"/>
                  </a:schemeClr>
                </a:solidFill>
                <a:latin typeface="华文中宋" panose="02010600040101010101" charset="-122"/>
                <a:ea typeface="华文中宋" panose="02010600040101010101" charset="-122"/>
              </a:rPr>
              <a:t>1</a:t>
            </a:r>
            <a:r>
              <a:rPr lang="zh-CN" altLang="en-US" sz="2800" b="1">
                <a:solidFill>
                  <a:schemeClr val="tx2">
                    <a:lumMod val="75000"/>
                  </a:schemeClr>
                </a:solidFill>
                <a:latin typeface="华文中宋" panose="02010600040101010101" charset="-122"/>
                <a:ea typeface="华文中宋" panose="02010600040101010101" charset="-122"/>
              </a:rPr>
              <a:t>）作用：</a:t>
            </a:r>
            <a:endParaRPr lang="zh-CN" altLang="en-US" sz="2800" b="1">
              <a:solidFill>
                <a:schemeClr val="tx2">
                  <a:lumMod val="75000"/>
                </a:schemeClr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7" grpId="0"/>
      <p:bldP spid="7" grpId="1"/>
      <p:bldP spid="2" grpId="0"/>
      <p:bldP spid="2" grpId="1"/>
      <p:bldP spid="5" grpId="0" animBg="1"/>
      <p:bldP spid="5" grpId="1" animBg="1"/>
      <p:bldP spid="11" grpId="0"/>
      <p:bldP spid="11" grpId="1"/>
      <p:bldP spid="12" grpId="0"/>
      <p:bldP spid="1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4D667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4" name="圆角矩形 3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4652645" cy="480695"/>
          </a:xfrm>
          <a:prstGeom prst="roundRect">
            <a:avLst/>
          </a:prstGeom>
          <a:solidFill>
            <a:srgbClr val="4D667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一、农业和手工业的发展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79095" y="819785"/>
            <a:ext cx="11563350" cy="26752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indent="0">
              <a:lnSpc>
                <a:spcPct val="14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zh-CN" sz="24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Arial" panose="020B0604020202020204" pitchFamily="34" charset="0"/>
              </a:rPr>
              <a:t>1</a:t>
            </a:r>
            <a:r>
              <a:rPr lang="zh-CN" altLang="en-US" sz="24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Arial" panose="020B0604020202020204" pitchFamily="34" charset="0"/>
              </a:rPr>
              <a:t>、</a:t>
            </a:r>
            <a:r>
              <a:rPr lang="zh-CN" altLang="zh-CN" sz="24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Arial" panose="020B0604020202020204" pitchFamily="34" charset="0"/>
              </a:rPr>
              <a:t>(2021 湖南卷·5） </a:t>
            </a:r>
            <a:r>
              <a:rPr lang="zh-CN" altLang="zh-CN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Arial" panose="020B0604020202020204" pitchFamily="34" charset="0"/>
              </a:rPr>
              <a:t>宋孝宗时绍兴府赈灾，有人户状告“检放秋苗不尽不实”，朱熹受命调查后发现确实存在不实，但是当时用土大多已经种麦，没有稻根可据以核查受灾面积。这反映了（</a:t>
            </a:r>
            <a:r>
              <a:rPr lang="en-US" altLang="zh-CN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Arial" panose="020B0604020202020204" pitchFamily="34" charset="0"/>
              </a:rPr>
              <a:t>    </a:t>
            </a:r>
            <a:r>
              <a:rPr lang="zh-CN" altLang="zh-CN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Arial" panose="020B0604020202020204" pitchFamily="34" charset="0"/>
              </a:rPr>
              <a:t>）</a:t>
            </a:r>
            <a:endParaRPr lang="en-US" altLang="zh-CN" sz="24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Arial" panose="020B0604020202020204" pitchFamily="34" charset="0"/>
            </a:endParaRPr>
          </a:p>
          <a:p>
            <a:pPr marL="0" lvl="0" indent="0">
              <a:lnSpc>
                <a:spcPct val="140000"/>
              </a:lnSpc>
              <a:spcBef>
                <a:spcPct val="0"/>
              </a:spcBef>
              <a:buSzTx/>
              <a:buFontTx/>
              <a:buAutoNum type="alphaUcPeriod"/>
            </a:pPr>
            <a:r>
              <a:rPr lang="zh-CN" altLang="zh-CN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Arial" panose="020B0604020202020204" pitchFamily="34" charset="0"/>
              </a:rPr>
              <a:t>绍兴府行政效率低下</a:t>
            </a:r>
            <a:r>
              <a:rPr lang="en-US" altLang="zh-CN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Arial" panose="020B0604020202020204" pitchFamily="34" charset="0"/>
              </a:rPr>
              <a:t>	         </a:t>
            </a:r>
            <a:r>
              <a:rPr lang="zh-CN" altLang="zh-CN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Arial" panose="020B0604020202020204" pitchFamily="34" charset="0"/>
              </a:rPr>
              <a:t>B. 理学强调实事求是的精神</a:t>
            </a:r>
            <a:endParaRPr lang="en-US" altLang="zh-CN" sz="24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Arial" panose="020B0604020202020204" pitchFamily="34" charset="0"/>
            </a:endParaRPr>
          </a:p>
          <a:p>
            <a:pPr marL="0" lvl="0" indent="0">
              <a:lnSpc>
                <a:spcPct val="14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zh-CN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Arial" panose="020B0604020202020204" pitchFamily="34" charset="0"/>
              </a:rPr>
              <a:t>C.宋代赈灾方式不合理</a:t>
            </a:r>
            <a:r>
              <a:rPr lang="en-US" altLang="zh-CN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Arial" panose="020B0604020202020204" pitchFamily="34" charset="0"/>
              </a:rPr>
              <a:t>	         </a:t>
            </a:r>
            <a:r>
              <a:rPr lang="zh-CN" altLang="zh-CN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Arial" panose="020B0604020202020204" pitchFamily="34" charset="0"/>
              </a:rPr>
              <a:t>D. 绍兴农业精耕细作的特点</a:t>
            </a:r>
            <a:endParaRPr lang="zh-CN" altLang="zh-CN" sz="24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10429240" y="2058670"/>
            <a:ext cx="92773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b="1">
                <a:solidFill>
                  <a:srgbClr val="C00000"/>
                </a:solidFill>
              </a:rPr>
              <a:t>D</a:t>
            </a:r>
            <a:endParaRPr lang="en-US" altLang="zh-CN" sz="9600" b="1">
              <a:solidFill>
                <a:srgbClr val="C0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79095" y="3495040"/>
            <a:ext cx="11344910" cy="26752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R="0" lvl="0" indent="0" algn="l" defTabSz="914400" rtl="0" eaLnBrk="0" fontAlgn="base" hangingPunct="0">
              <a:lnSpc>
                <a:spcPct val="14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r>
              <a:rPr lang="en-US" altLang="zh-CN" sz="2400" kern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Arial" panose="020B0604020202020204"/>
              </a:rPr>
              <a:t>2</a:t>
            </a:r>
            <a:r>
              <a:rPr lang="zh-CN" altLang="en-US" sz="2400" kern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Arial" panose="020B0604020202020204"/>
              </a:rPr>
              <a:t>、</a:t>
            </a:r>
            <a:r>
              <a:rPr lang="zh-CN" altLang="zh-CN" sz="2400" kern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Arial" panose="020B0604020202020204"/>
              </a:rPr>
              <a:t>（</a:t>
            </a:r>
            <a:r>
              <a:rPr lang="en-US" altLang="zh-CN" sz="2400" kern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Arial" panose="020B0604020202020204"/>
              </a:rPr>
              <a:t>2020</a:t>
            </a:r>
            <a:r>
              <a:rPr lang="zh-CN" altLang="zh-CN" sz="2400" kern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Arial" panose="020B0604020202020204"/>
              </a:rPr>
              <a:t>·全国Ⅰ卷高考·</a:t>
            </a:r>
            <a:r>
              <a:rPr lang="en-US" altLang="zh-CN" sz="2400" kern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Arial" panose="020B0604020202020204"/>
              </a:rPr>
              <a:t>26</a:t>
            </a:r>
            <a:r>
              <a:rPr lang="zh-CN" altLang="zh-CN" sz="2400" kern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Arial" panose="020B0604020202020204"/>
              </a:rPr>
              <a:t>）</a:t>
            </a:r>
            <a:r>
              <a:rPr lang="zh-CN" altLang="zh-CN" sz="2400" kern="0" noProof="0" dirty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Arial" panose="020B0604020202020204"/>
              </a:rPr>
              <a:t>北宋时，宋真宗派人到福建取得占城稻三万斛，令江淮两浙诸路种植，后扩大到北方诸路；宋仁宗时，大、小麦被推广到广南东路惠州等地。南宋时，“四川田土，无不种麦”。这说明宋代（</a:t>
            </a:r>
            <a:r>
              <a:rPr lang="en-US" altLang="zh-CN" sz="2400" kern="0" noProof="0" dirty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Arial" panose="020B0604020202020204"/>
              </a:rPr>
              <a:t>   </a:t>
            </a:r>
            <a:r>
              <a:rPr lang="zh-CN" altLang="zh-CN" sz="2400" kern="0" noProof="0" dirty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Arial" panose="020B0604020202020204"/>
              </a:rPr>
              <a:t>）</a:t>
            </a:r>
            <a:endParaRPr kumimoji="0" lang="zh-CN" altLang="zh-CN" sz="2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Arial" panose="020B0604020202020204"/>
            </a:endParaRPr>
          </a:p>
          <a:p>
            <a:pPr marR="0" lvl="0" indent="0" algn="l" defTabSz="914400" rtl="0" eaLnBrk="0" fontAlgn="base" hangingPunct="0">
              <a:lnSpc>
                <a:spcPct val="14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r>
              <a:rPr lang="en-US" altLang="zh-CN" sz="2400" kern="0" noProof="0" dirty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Arial" panose="020B0604020202020204"/>
              </a:rPr>
              <a:t>A</a:t>
            </a:r>
            <a:r>
              <a:rPr lang="zh-CN" altLang="zh-CN" sz="2400" kern="0" noProof="0" dirty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Arial" panose="020B0604020202020204"/>
              </a:rPr>
              <a:t>．土地利用效率提高</a:t>
            </a:r>
            <a:r>
              <a:rPr lang="en-US" altLang="zh-CN" sz="2400" kern="0" noProof="0" dirty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Arial" panose="020B0604020202020204"/>
              </a:rPr>
              <a:t>                 B</a:t>
            </a:r>
            <a:r>
              <a:rPr lang="zh-CN" altLang="zh-CN" sz="2400" kern="0" noProof="0" dirty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Arial" panose="020B0604020202020204"/>
              </a:rPr>
              <a:t>．发明翻车提高了生产力</a:t>
            </a:r>
            <a:endParaRPr kumimoji="0" lang="zh-CN" altLang="zh-CN" sz="2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Arial" panose="020B0604020202020204"/>
            </a:endParaRPr>
          </a:p>
          <a:p>
            <a:pPr marR="0" lvl="0" indent="0" algn="l" defTabSz="914400" rtl="0" eaLnBrk="0" fontAlgn="base" hangingPunct="0">
              <a:lnSpc>
                <a:spcPct val="14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r>
              <a:rPr lang="en-US" altLang="zh-CN" sz="2400" kern="0" noProof="0" dirty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Arial" panose="020B0604020202020204"/>
              </a:rPr>
              <a:t>C</a:t>
            </a:r>
            <a:r>
              <a:rPr lang="zh-CN" altLang="zh-CN" sz="2400" kern="0" noProof="0" dirty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Arial" panose="020B0604020202020204"/>
              </a:rPr>
              <a:t>．区域经济发展均衡</a:t>
            </a:r>
            <a:r>
              <a:rPr lang="en-US" altLang="zh-CN" sz="2400" kern="0" noProof="0" dirty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Arial" panose="020B0604020202020204"/>
              </a:rPr>
              <a:t>                 D</a:t>
            </a:r>
            <a:r>
              <a:rPr lang="zh-CN" altLang="zh-CN" sz="2400" kern="0" noProof="0" dirty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Arial" panose="020B0604020202020204"/>
              </a:rPr>
              <a:t>．民众饮食结构根本改变</a:t>
            </a:r>
            <a:endParaRPr kumimoji="0" lang="zh-CN" altLang="zh-CN" sz="2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Arial" panose="020B0604020202020204"/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10429240" y="4601845"/>
            <a:ext cx="92773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b="1">
                <a:solidFill>
                  <a:srgbClr val="C00000"/>
                </a:solidFill>
              </a:rPr>
              <a:t>A</a:t>
            </a:r>
            <a:endParaRPr lang="en-US" altLang="zh-CN" sz="9600" b="1">
              <a:solidFill>
                <a:srgbClr val="C00000"/>
              </a:solidFill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5" grpId="0"/>
      <p:bldP spid="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4D667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4" name="圆角矩形 3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4652645" cy="480695"/>
          </a:xfrm>
          <a:prstGeom prst="roundRect">
            <a:avLst/>
          </a:prstGeom>
          <a:solidFill>
            <a:srgbClr val="4D667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一、农业和手工业的发展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38430" y="902335"/>
            <a:ext cx="24295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tx2">
                    <a:lumMod val="75000"/>
                  </a:schemeClr>
                </a:solidFill>
                <a:latin typeface="华文中宋" panose="02010600040101010101" charset="-122"/>
                <a:ea typeface="华文中宋" panose="02010600040101010101" charset="-122"/>
              </a:rPr>
              <a:t>（一）农业</a:t>
            </a:r>
            <a:endParaRPr lang="zh-CN" altLang="en-US" sz="2800" b="1">
              <a:solidFill>
                <a:schemeClr val="tx2">
                  <a:lumMod val="75000"/>
                </a:schemeClr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65430" y="1424305"/>
            <a:ext cx="24295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chemeClr val="tx2">
                    <a:lumMod val="75000"/>
                  </a:schemeClr>
                </a:solidFill>
                <a:latin typeface="华文中宋" panose="02010600040101010101" charset="-122"/>
                <a:ea typeface="华文中宋" panose="02010600040101010101" charset="-122"/>
              </a:rPr>
              <a:t>2</a:t>
            </a:r>
            <a:r>
              <a:rPr lang="zh-CN" altLang="en-US" sz="2800" b="1">
                <a:solidFill>
                  <a:schemeClr val="tx2">
                    <a:lumMod val="75000"/>
                  </a:schemeClr>
                </a:solidFill>
                <a:latin typeface="华文中宋" panose="02010600040101010101" charset="-122"/>
                <a:ea typeface="华文中宋" panose="02010600040101010101" charset="-122"/>
              </a:rPr>
              <a:t>、经济结构：</a:t>
            </a:r>
            <a:endParaRPr lang="zh-CN" altLang="en-US" sz="2800" b="1">
              <a:solidFill>
                <a:schemeClr val="tx2">
                  <a:lumMod val="75000"/>
                </a:schemeClr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86080" y="3027045"/>
            <a:ext cx="563308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just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Arial" panose="020B0604020202020204" pitchFamily="34" charset="0"/>
                <a:sym typeface="微软雅黑" panose="020B0503020204020204" charset="-122"/>
              </a:rPr>
              <a:t>②</a:t>
            </a:r>
            <a:r>
              <a:rPr lang="zh-CN" altLang="en-US" sz="2800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Arial" panose="020B0604020202020204" pitchFamily="34" charset="0"/>
                <a:sym typeface="微软雅黑" panose="020B0503020204020204" charset="-122"/>
              </a:rPr>
              <a:t>宋朝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  <a:sym typeface="微软雅黑" panose="020B0503020204020204" charset="-122"/>
              </a:rPr>
              <a:t>棉花开始</a:t>
            </a:r>
            <a:r>
              <a:rPr lang="zh-CN" altLang="en-US" sz="2800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Arial" panose="020B0604020202020204" pitchFamily="34" charset="0"/>
                <a:sym typeface="微软雅黑" panose="020B0503020204020204" charset="-122"/>
              </a:rPr>
              <a:t>在内地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  <a:sym typeface="微软雅黑" panose="020B0503020204020204" charset="-122"/>
              </a:rPr>
              <a:t>种植</a:t>
            </a:r>
            <a:r>
              <a:rPr lang="zh-CN" altLang="en-US" sz="2800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Arial" panose="020B0604020202020204" pitchFamily="34" charset="0"/>
                <a:sym typeface="微软雅黑" panose="020B0503020204020204" charset="-122"/>
              </a:rPr>
              <a:t>，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  <a:sym typeface="微软雅黑" panose="020B0503020204020204" charset="-122"/>
              </a:rPr>
              <a:t>元朝推广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  <a:sym typeface="微软雅黑" panose="020B0503020204020204" charset="-122"/>
              </a:rPr>
              <a:t>。</a:t>
            </a:r>
            <a:endParaRPr lang="zh-CN" altLang="en-US" sz="28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宋体" panose="02010600030101010101" pitchFamily="2" charset="-122"/>
              <a:sym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79095" y="2485390"/>
            <a:ext cx="5820410" cy="5245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l" fontAlgn="auto">
              <a:lnSpc>
                <a:spcPts val="33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  <a:sym typeface="+mn-ea"/>
              </a:rPr>
              <a:t>①出现了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  <a:sym typeface="+mn-ea"/>
              </a:rPr>
              <a:t>固定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  <a:sym typeface="+mn-ea"/>
              </a:rPr>
              <a:t>种植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  <a:sym typeface="+mn-ea"/>
              </a:rPr>
              <a:t>经济作物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  <a:sym typeface="+mn-ea"/>
              </a:rPr>
              <a:t>的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  <a:sym typeface="+mn-ea"/>
              </a:rPr>
              <a:t>农户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  <a:sym typeface="微软雅黑" panose="020B0503020204020204" charset="-122"/>
              </a:rPr>
              <a:t>；</a:t>
            </a:r>
            <a:endParaRPr lang="zh-CN" altLang="en-US" sz="28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宋体" panose="02010600030101010101" pitchFamily="2" charset="-122"/>
              <a:sym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181600" y="339090"/>
            <a:ext cx="6689725" cy="953135"/>
          </a:xfrm>
          <a:prstGeom prst="rect">
            <a:avLst/>
          </a:prstGeom>
          <a:noFill/>
          <a:ln w="12700" cmpd="sng"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/>
        </p:spPr>
        <p:txBody>
          <a:bodyPr wrap="square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8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经济结构：</a:t>
            </a:r>
            <a:r>
              <a:rPr lang="zh-CN" altLang="en-US" sz="28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产业结构、经济形态、经营方式、分配方式等经济要素之间的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比例</a:t>
            </a:r>
            <a:r>
              <a:rPr lang="zh-CN" altLang="en-US" sz="28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状态。</a:t>
            </a:r>
            <a:endParaRPr lang="zh-CN" altLang="en-US" sz="280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38430" y="1946275"/>
            <a:ext cx="24295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tx2">
                    <a:lumMod val="75000"/>
                  </a:schemeClr>
                </a:solidFill>
                <a:latin typeface="华文中宋" panose="02010600040101010101" charset="-122"/>
                <a:ea typeface="华文中宋" panose="02010600040101010101" charset="-122"/>
              </a:rPr>
              <a:t>（</a:t>
            </a:r>
            <a:r>
              <a:rPr lang="en-US" altLang="zh-CN" sz="2800" b="1">
                <a:solidFill>
                  <a:schemeClr val="tx2">
                    <a:lumMod val="75000"/>
                  </a:schemeClr>
                </a:solidFill>
                <a:latin typeface="华文中宋" panose="02010600040101010101" charset="-122"/>
                <a:ea typeface="华文中宋" panose="02010600040101010101" charset="-122"/>
              </a:rPr>
              <a:t>1</a:t>
            </a:r>
            <a:r>
              <a:rPr lang="zh-CN" altLang="en-US" sz="2800" b="1">
                <a:solidFill>
                  <a:schemeClr val="tx2">
                    <a:lumMod val="75000"/>
                  </a:schemeClr>
                </a:solidFill>
                <a:latin typeface="华文中宋" panose="02010600040101010101" charset="-122"/>
                <a:ea typeface="华文中宋" panose="02010600040101010101" charset="-122"/>
              </a:rPr>
              <a:t>）成就：</a:t>
            </a:r>
            <a:endParaRPr lang="zh-CN" altLang="en-US" sz="2800" b="1">
              <a:solidFill>
                <a:schemeClr val="tx2">
                  <a:lumMod val="75000"/>
                </a:schemeClr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l="39925" t="7392" r="3570" b="4862"/>
          <a:stretch>
            <a:fillRect/>
          </a:stretch>
        </p:blipFill>
        <p:spPr>
          <a:xfrm>
            <a:off x="6419215" y="2098675"/>
            <a:ext cx="5357495" cy="4343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9" name="组合 18"/>
          <p:cNvGrpSpPr/>
          <p:nvPr/>
        </p:nvGrpSpPr>
        <p:grpSpPr>
          <a:xfrm>
            <a:off x="8510270" y="1353820"/>
            <a:ext cx="3230245" cy="756156"/>
            <a:chOff x="1320" y="5862"/>
            <a:chExt cx="7330" cy="2021"/>
          </a:xfrm>
        </p:grpSpPr>
        <p:pic>
          <p:nvPicPr>
            <p:cNvPr id="10" name="https://photo-static-api.fotomore.com/creative/vcg/400/new/VCG41N1297974440.jpg?uid=386&amp;timestamp=1717663321&amp;sign=198c459cad3f73d8d958fa642274408a" descr="茶叶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320" y="5862"/>
              <a:ext cx="2022" cy="1814"/>
            </a:xfrm>
            <a:prstGeom prst="rect">
              <a:avLst/>
            </a:prstGeom>
          </p:spPr>
        </p:pic>
        <p:pic>
          <p:nvPicPr>
            <p:cNvPr id="12" name="https://photo-static-api.fotomore.com/creative/vcg/veer/400/new/VCG41N624281822.jpg?uid=386&amp;timestamp=1717663352&amp;sign=aebeb36c4f52e53f54cb58dcf78716e8" descr="一堆新鲜的生绿甘蔗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t="20126" b="18603"/>
            <a:stretch>
              <a:fillRect/>
            </a:stretch>
          </p:blipFill>
          <p:spPr>
            <a:xfrm>
              <a:off x="3868" y="6050"/>
              <a:ext cx="2444" cy="1626"/>
            </a:xfrm>
            <a:prstGeom prst="rect">
              <a:avLst/>
            </a:prstGeom>
          </p:spPr>
        </p:pic>
        <p:pic>
          <p:nvPicPr>
            <p:cNvPr id="14" name="https://photo-static-api.fotomore.com/creative/vcg/400/new/VCG211246874559.jpg?uid=386&amp;timestamp=1717663512&amp;sign=2c0e06f8bd01d9f43010933469e624ea" descr="美丽逼真的棉花植物花孤立"/>
            <p:cNvPicPr>
              <a:picLocks noChangeAspect="1"/>
            </p:cNvPicPr>
            <p:nvPr/>
          </p:nvPicPr>
          <p:blipFill>
            <a:blip r:embed="rId7"/>
            <a:srcRect t="13111" b="15188"/>
            <a:stretch>
              <a:fillRect/>
            </a:stretch>
          </p:blipFill>
          <p:spPr>
            <a:xfrm>
              <a:off x="6311" y="5862"/>
              <a:ext cx="2339" cy="2021"/>
            </a:xfrm>
            <a:prstGeom prst="rect">
              <a:avLst/>
            </a:prstGeom>
          </p:spPr>
        </p:pic>
      </p:grpSp>
      <p:sp>
        <p:nvSpPr>
          <p:cNvPr id="15" name="文本框 14"/>
          <p:cNvSpPr txBox="1"/>
          <p:nvPr/>
        </p:nvSpPr>
        <p:spPr>
          <a:xfrm>
            <a:off x="257810" y="3980180"/>
            <a:ext cx="24295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tx2">
                    <a:lumMod val="75000"/>
                  </a:schemeClr>
                </a:solidFill>
                <a:latin typeface="华文中宋" panose="02010600040101010101" charset="-122"/>
                <a:ea typeface="华文中宋" panose="02010600040101010101" charset="-122"/>
              </a:rPr>
              <a:t>（</a:t>
            </a:r>
            <a:r>
              <a:rPr lang="en-US" altLang="zh-CN" sz="2800" b="1">
                <a:solidFill>
                  <a:schemeClr val="tx2">
                    <a:lumMod val="75000"/>
                  </a:schemeClr>
                </a:solidFill>
                <a:latin typeface="华文中宋" panose="02010600040101010101" charset="-122"/>
                <a:ea typeface="华文中宋" panose="02010600040101010101" charset="-122"/>
              </a:rPr>
              <a:t>2</a:t>
            </a:r>
            <a:r>
              <a:rPr lang="zh-CN" altLang="en-US" sz="2800" b="1">
                <a:solidFill>
                  <a:schemeClr val="tx2">
                    <a:lumMod val="75000"/>
                  </a:schemeClr>
                </a:solidFill>
                <a:latin typeface="华文中宋" panose="02010600040101010101" charset="-122"/>
                <a:ea typeface="华文中宋" panose="02010600040101010101" charset="-122"/>
              </a:rPr>
              <a:t>）作用：</a:t>
            </a:r>
            <a:endParaRPr lang="zh-CN" altLang="en-US" sz="2800" b="1">
              <a:solidFill>
                <a:schemeClr val="tx2">
                  <a:lumMod val="75000"/>
                </a:schemeClr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79095" y="4502150"/>
            <a:ext cx="582041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buNone/>
            </a:pP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①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农产品商品化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，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推动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商品经济发展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，传统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自然经济结构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有一定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突破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；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86080" y="5452745"/>
            <a:ext cx="479552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buNone/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②推动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棉纺织业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兴起发展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黑体" panose="02010609060101010101" pitchFamily="49" charset="-122"/>
              <a:sym typeface="+mn-ea"/>
            </a:endParaRPr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  <p:bldP spid="6" grpId="0"/>
      <p:bldP spid="6" grpId="1"/>
      <p:bldP spid="8" grpId="0" animBg="1"/>
      <p:bldP spid="8" grpId="1" animBg="1"/>
      <p:bldP spid="9" grpId="0"/>
      <p:bldP spid="9" grpId="1"/>
      <p:bldP spid="15" grpId="0"/>
      <p:bldP spid="15" grpId="1"/>
      <p:bldP spid="17" grpId="0"/>
      <p:bldP spid="17" grpId="1"/>
      <p:bldP spid="18" grpId="0"/>
      <p:bldP spid="18" grpId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1.xml><?xml version="1.0" encoding="utf-8"?>
<p:tagLst xmlns:p="http://schemas.openxmlformats.org/presentationml/2006/main">
  <p:tag name="AS_UNIQUEID" val="430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AS_UNIQUEID" val="946"/>
  <p:tag name="KSO_WM_BEAUTIFY_FLAG" val=""/>
</p:tagLst>
</file>

<file path=ppt/tags/tag104.xml><?xml version="1.0" encoding="utf-8"?>
<p:tagLst xmlns:p="http://schemas.openxmlformats.org/presentationml/2006/main">
  <p:tag name="AS_UNIQUEID" val="946"/>
  <p:tag name="KSO_WM_BEAUTIFY_FLAG" val=""/>
</p:tagLst>
</file>

<file path=ppt/tags/tag10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6.xml><?xml version="1.0" encoding="utf-8"?>
<p:tagLst xmlns:p="http://schemas.openxmlformats.org/presentationml/2006/main">
  <p:tag name="AS_UNIQUEID" val="430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9.xml><?xml version="1.0" encoding="utf-8"?>
<p:tagLst xmlns:p="http://schemas.openxmlformats.org/presentationml/2006/main">
  <p:tag name="AS_UNIQUEID" val="430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2.xml><?xml version="1.0" encoding="utf-8"?>
<p:tagLst xmlns:p="http://schemas.openxmlformats.org/presentationml/2006/main">
  <p:tag name="AS_UNIQUEID" val="430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5.xml><?xml version="1.0" encoding="utf-8"?>
<p:tagLst xmlns:p="http://schemas.openxmlformats.org/presentationml/2006/main">
  <p:tag name="AS_UNIQUEID" val="430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DIAGRAM_VIRTUALLY_FRAME" val="{&quot;height&quot;:444.95,&quot;left&quot;:16.85,&quot;top&quot;:62.95,&quot;width&quot;:929.3}"/>
</p:tagLst>
</file>

<file path=ppt/tags/tag11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9.xml><?xml version="1.0" encoding="utf-8"?>
<p:tagLst xmlns:p="http://schemas.openxmlformats.org/presentationml/2006/main">
  <p:tag name="AS_UNIQUEID" val="430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AS_UNIQUEID" val="1393"/>
</p:tagLst>
</file>

<file path=ppt/tags/tag12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3.xml><?xml version="1.0" encoding="utf-8"?>
<p:tagLst xmlns:p="http://schemas.openxmlformats.org/presentationml/2006/main">
  <p:tag name="AS_UNIQUEID" val="430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DIAGRAM_VIRTUALLY_FRAME" val="{&quot;height&quot;:133.2,&quot;left&quot;:10.9,&quot;top&quot;:108.75,&quot;width&quot;:901.1}"/>
</p:tagLst>
</file>

<file path=ppt/tags/tag126.xml><?xml version="1.0" encoding="utf-8"?>
<p:tagLst xmlns:p="http://schemas.openxmlformats.org/presentationml/2006/main">
  <p:tag name="KSO_WM_DIAGRAM_VIRTUALLY_FRAME" val="{&quot;height&quot;:133.2,&quot;left&quot;:10.9,&quot;top&quot;:108.75,&quot;width&quot;:901.1}"/>
</p:tagLst>
</file>

<file path=ppt/tags/tag127.xml><?xml version="1.0" encoding="utf-8"?>
<p:tagLst xmlns:p="http://schemas.openxmlformats.org/presentationml/2006/main">
  <p:tag name="KSO_WM_DIAGRAM_VIRTUALLY_FRAME" val="{&quot;height&quot;:133.2,&quot;left&quot;:10.9,&quot;top&quot;:108.75,&quot;width&quot;:901.1}"/>
</p:tagLst>
</file>

<file path=ppt/tags/tag128.xml><?xml version="1.0" encoding="utf-8"?>
<p:tagLst xmlns:p="http://schemas.openxmlformats.org/presentationml/2006/main">
  <p:tag name="KSO_WM_DIAGRAM_VIRTUALLY_FRAME" val="{&quot;height&quot;:133.2,&quot;left&quot;:10.9,&quot;top&quot;:108.75,&quot;width&quot;:901.1}"/>
</p:tagLst>
</file>

<file path=ppt/tags/tag129.xml><?xml version="1.0" encoding="utf-8"?>
<p:tagLst xmlns:p="http://schemas.openxmlformats.org/presentationml/2006/main">
  <p:tag name="KSO_WM_DIAGRAM_VIRTUALLY_FRAME" val="{&quot;height&quot;:133.2,&quot;left&quot;:10.9,&quot;top&quot;:108.75,&quot;width&quot;:901.1}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DIAGRAM_VIRTUALLY_FRAME" val="{&quot;height&quot;:133.2,&quot;left&quot;:10.9,&quot;top&quot;:108.75,&quot;width&quot;:901.1}"/>
</p:tagLst>
</file>

<file path=ppt/tags/tag131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32.xml><?xml version="1.0" encoding="utf-8"?>
<p:tagLst xmlns:p="http://schemas.openxmlformats.org/presentationml/2006/main">
  <p:tag name="AS_UNIQUEID" val="10317"/>
</p:tagLst>
</file>

<file path=ppt/tags/tag133.xml><?xml version="1.0" encoding="utf-8"?>
<p:tagLst xmlns:p="http://schemas.openxmlformats.org/presentationml/2006/main">
  <p:tag name="AS_UNIQUEID" val="430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36.xml><?xml version="1.0" encoding="utf-8"?>
<p:tagLst xmlns:p="http://schemas.openxmlformats.org/presentationml/2006/main">
  <p:tag name="AS_UNIQUEID" val="430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39.xml><?xml version="1.0" encoding="utf-8"?>
<p:tagLst xmlns:p="http://schemas.openxmlformats.org/presentationml/2006/main">
  <p:tag name="AS_UNIQUEID" val="430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AS_UNIQUEID" val="2454"/>
  <p:tag name="KSO_WM_DIAGRAM_VIRTUALLY_FRAME" val="{&quot;height&quot;:444.95,&quot;left&quot;:16.85,&quot;top&quot;:62.95,&quot;width&quot;:929.3}"/>
</p:tagLst>
</file>

<file path=ppt/tags/tag142.xml><?xml version="1.0" encoding="utf-8"?>
<p:tagLst xmlns:p="http://schemas.openxmlformats.org/presentationml/2006/main">
  <p:tag name="KSO_WM_DIAGRAM_VIRTUALLY_FRAME" val="{&quot;height&quot;:444.95,&quot;left&quot;:16.85,&quot;top&quot;:62.95,&quot;width&quot;:929.3}"/>
</p:tagLst>
</file>

<file path=ppt/tags/tag143.xml><?xml version="1.0" encoding="utf-8"?>
<p:tagLst xmlns:p="http://schemas.openxmlformats.org/presentationml/2006/main">
  <p:tag name="KSO_WM_DIAGRAM_VIRTUALLY_FRAME" val="{&quot;height&quot;:444.95,&quot;left&quot;:16.85,&quot;top&quot;:62.95,&quot;width&quot;:929.3}"/>
</p:tagLst>
</file>

<file path=ppt/tags/tag144.xml><?xml version="1.0" encoding="utf-8"?>
<p:tagLst xmlns:p="http://schemas.openxmlformats.org/presentationml/2006/main">
  <p:tag name="KSO_WM_DIAGRAM_VIRTUALLY_FRAME" val="{&quot;height&quot;:444.95,&quot;left&quot;:16.85,&quot;top&quot;:62.95,&quot;width&quot;:929.3}"/>
</p:tagLst>
</file>

<file path=ppt/tags/tag14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46.xml><?xml version="1.0" encoding="utf-8"?>
<p:tagLst xmlns:p="http://schemas.openxmlformats.org/presentationml/2006/main">
  <p:tag name="AS_UNIQUEID" val="430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AS_UNIQUEID" val="276"/>
</p:tagLst>
</file>

<file path=ppt/tags/tag149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AS_UNIQUEID" val="430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AS_UNIQUEID" val="108"/>
</p:tagLst>
</file>

<file path=ppt/tags/tag15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54.xml><?xml version="1.0" encoding="utf-8"?>
<p:tagLst xmlns:p="http://schemas.openxmlformats.org/presentationml/2006/main">
  <p:tag name="AS_UNIQUEID" val="430"/>
</p:tagLst>
</file>

<file path=ppt/tags/tag155.xml><?xml version="1.0" encoding="utf-8"?>
<p:tagLst xmlns:p="http://schemas.openxmlformats.org/presentationml/2006/main">
  <p:tag name="KSO_WM_BEAUTIFY_FLAG" val=""/>
</p:tagLst>
</file>

<file path=ppt/tags/tag156.xml><?xml version="1.0" encoding="utf-8"?>
<p:tagLst xmlns:p="http://schemas.openxmlformats.org/presentationml/2006/main">
  <p:tag name="KSO_WM_BEAUTIFY_FLAG" val=""/>
</p:tagLst>
</file>

<file path=ppt/tags/tag15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58.xml><?xml version="1.0" encoding="utf-8"?>
<p:tagLst xmlns:p="http://schemas.openxmlformats.org/presentationml/2006/main">
  <p:tag name="AS_UNIQUEID" val="430"/>
</p:tagLst>
</file>

<file path=ppt/tags/tag159.xml><?xml version="1.0" encoding="utf-8"?>
<p:tagLst xmlns:p="http://schemas.openxmlformats.org/presentationml/2006/main">
  <p:tag name="KSO_WM_BEAUTIFY_FLAG" val=""/>
  <p:tag name="KSO_WM_DIAGRAM_VIRTUALLY_FRAME" val="{&quot;height&quot;:322.75,&quot;left&quot;:13.8,&quot;top&quot;:12.35,&quot;width&quot;:939.35}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DIAGRAM_VIRTUALLY_FRAME" val="{&quot;height&quot;:322.75,&quot;left&quot;:13.8,&quot;top&quot;:12.35,&quot;width&quot;:939.35}"/>
</p:tagLst>
</file>

<file path=ppt/tags/tag161.xml><?xml version="1.0" encoding="utf-8"?>
<p:tagLst xmlns:p="http://schemas.openxmlformats.org/presentationml/2006/main">
  <p:tag name="KSO_WM_DIAGRAM_VIRTUALLY_FRAME" val="{&quot;height&quot;:322.75,&quot;left&quot;:13.8,&quot;top&quot;:12.35,&quot;width&quot;:939.35}"/>
</p:tagLst>
</file>

<file path=ppt/tags/tag162.xml><?xml version="1.0" encoding="utf-8"?>
<p:tagLst xmlns:p="http://schemas.openxmlformats.org/presentationml/2006/main">
  <p:tag name="KSO_WM_DIAGRAM_VIRTUALLY_FRAME" val="{&quot;height&quot;:322.75,&quot;left&quot;:13.8,&quot;top&quot;:12.35,&quot;width&quot;:939.35}"/>
</p:tagLst>
</file>

<file path=ppt/tags/tag163.xml><?xml version="1.0" encoding="utf-8"?>
<p:tagLst xmlns:p="http://schemas.openxmlformats.org/presentationml/2006/main">
  <p:tag name="KSO_WM_DIAGRAM_VIRTUALLY_FRAME" val="{&quot;height&quot;:322.75,&quot;left&quot;:13.8,&quot;top&quot;:12.35,&quot;width&quot;:939.35}"/>
</p:tagLst>
</file>

<file path=ppt/tags/tag164.xml><?xml version="1.0" encoding="utf-8"?>
<p:tagLst xmlns:p="http://schemas.openxmlformats.org/presentationml/2006/main">
  <p:tag name="KSO_WM_DIAGRAM_VIRTUALLY_FRAME" val="{&quot;height&quot;:322.75,&quot;left&quot;:13.8,&quot;top&quot;:12.35,&quot;width&quot;:939.35}"/>
</p:tagLst>
</file>

<file path=ppt/tags/tag165.xml><?xml version="1.0" encoding="utf-8"?>
<p:tagLst xmlns:p="http://schemas.openxmlformats.org/presentationml/2006/main">
  <p:tag name="KSO_WM_DIAGRAM_VIRTUALLY_FRAME" val="{&quot;height&quot;:322.75,&quot;left&quot;:13.8,&quot;top&quot;:12.35,&quot;width&quot;:939.35}"/>
</p:tagLst>
</file>

<file path=ppt/tags/tag166.xml><?xml version="1.0" encoding="utf-8"?>
<p:tagLst xmlns:p="http://schemas.openxmlformats.org/presentationml/2006/main">
  <p:tag name="KSO_WM_DIAGRAM_VIRTUALLY_FRAME" val="{&quot;height&quot;:444.95,&quot;left&quot;:16.85,&quot;top&quot;:62.95,&quot;width&quot;:929.3}"/>
</p:tagLst>
</file>

<file path=ppt/tags/tag16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68.xml><?xml version="1.0" encoding="utf-8"?>
<p:tagLst xmlns:p="http://schemas.openxmlformats.org/presentationml/2006/main">
  <p:tag name="AS_UNIQUEID" val="430"/>
</p:tagLst>
</file>

<file path=ppt/tags/tag169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DIAGRAM_VIRTUALLY_FRAME" val="{&quot;height&quot;:322.75,&quot;left&quot;:13.8,&quot;top&quot;:12.35,&quot;width&quot;:939.35}"/>
</p:tagLst>
</file>

<file path=ppt/tags/tag171.xml><?xml version="1.0" encoding="utf-8"?>
<p:tagLst xmlns:p="http://schemas.openxmlformats.org/presentationml/2006/main">
  <p:tag name="AS_UNIQUEID" val="295"/>
</p:tagLst>
</file>

<file path=ppt/tags/tag172.xml><?xml version="1.0" encoding="utf-8"?>
<p:tagLst xmlns:p="http://schemas.openxmlformats.org/presentationml/2006/main">
  <p:tag name="AS_UNIQUEID" val="297"/>
</p:tagLst>
</file>

<file path=ppt/tags/tag17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74.xml><?xml version="1.0" encoding="utf-8"?>
<p:tagLst xmlns:p="http://schemas.openxmlformats.org/presentationml/2006/main">
  <p:tag name="AS_UNIQUEID" val="430"/>
</p:tagLst>
</file>

<file path=ppt/tags/tag175.xml><?xml version="1.0" encoding="utf-8"?>
<p:tagLst xmlns:p="http://schemas.openxmlformats.org/presentationml/2006/main">
  <p:tag name="KSO_WM_BEAUTIFY_FLAG" val=""/>
</p:tagLst>
</file>

<file path=ppt/tags/tag176.xml><?xml version="1.0" encoding="utf-8"?>
<p:tagLst xmlns:p="http://schemas.openxmlformats.org/presentationml/2006/main">
  <p:tag name="KSO_WM_DIAGRAM_VIRTUALLY_FRAME" val="{&quot;height&quot;:322.75,&quot;left&quot;:13.8,&quot;top&quot;:12.35,&quot;width&quot;:939.35}"/>
</p:tagLst>
</file>

<file path=ppt/tags/tag17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78.xml><?xml version="1.0" encoding="utf-8"?>
<p:tagLst xmlns:p="http://schemas.openxmlformats.org/presentationml/2006/main">
  <p:tag name="AS_UNIQUEID" val="430"/>
</p:tagLst>
</file>

<file path=ppt/tags/tag179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DIAGRAM_VIRTUALLY_FRAME" val="{&quot;height&quot;:322.75,&quot;left&quot;:13.8,&quot;top&quot;:12.35,&quot;width&quot;:939.35}"/>
</p:tagLst>
</file>

<file path=ppt/tags/tag181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82.xml><?xml version="1.0" encoding="utf-8"?>
<p:tagLst xmlns:p="http://schemas.openxmlformats.org/presentationml/2006/main">
  <p:tag name="AS_UNIQUEID" val="1512"/>
  <p:tag name="KSO_WM_UNIT_PLACING_PICTURE_USER_VIEWPORT" val="{&quot;height&quot;:4727,&quot;width&quot;:7036}"/>
</p:tagLst>
</file>

<file path=ppt/tags/tag183.xml><?xml version="1.0" encoding="utf-8"?>
<p:tagLst xmlns:p="http://schemas.openxmlformats.org/presentationml/2006/main">
  <p:tag name="AS_UNIQUEID" val="430"/>
</p:tagLst>
</file>

<file path=ppt/tags/tag184.xml><?xml version="1.0" encoding="utf-8"?>
<p:tagLst xmlns:p="http://schemas.openxmlformats.org/presentationml/2006/main">
  <p:tag name="KSO_WM_BEAUTIFY_FLAG" val=""/>
</p:tagLst>
</file>

<file path=ppt/tags/tag185.xml><?xml version="1.0" encoding="utf-8"?>
<p:tagLst xmlns:p="http://schemas.openxmlformats.org/presentationml/2006/main">
  <p:tag name="KSO_WM_DIAGRAM_VIRTUALLY_FRAME" val="{&quot;height&quot;:322.75,&quot;left&quot;:13.8,&quot;top&quot;:12.35,&quot;width&quot;:939.35}"/>
</p:tagLst>
</file>

<file path=ppt/tags/tag186.xml><?xml version="1.0" encoding="utf-8"?>
<p:tagLst xmlns:p="http://schemas.openxmlformats.org/presentationml/2006/main">
  <p:tag name="AS_UNIQUEID" val="1529"/>
  <p:tag name="KSO_WM_BEAUTIFY_FLAG" val=""/>
</p:tagLst>
</file>

<file path=ppt/tags/tag187.xml><?xml version="1.0" encoding="utf-8"?>
<p:tagLst xmlns:p="http://schemas.openxmlformats.org/presentationml/2006/main">
  <p:tag name="KSO_WM_BEAUTIFY_FLAG" val=""/>
</p:tagLst>
</file>

<file path=ppt/tags/tag18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89.xml><?xml version="1.0" encoding="utf-8"?>
<p:tagLst xmlns:p="http://schemas.openxmlformats.org/presentationml/2006/main">
  <p:tag name="AS_UNIQUEID" val="430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BEAUTIFY_FLAG" val=""/>
</p:tagLst>
</file>

<file path=ppt/tags/tag191.xml><?xml version="1.0" encoding="utf-8"?>
<p:tagLst xmlns:p="http://schemas.openxmlformats.org/presentationml/2006/main">
  <p:tag name="KSO_WM_DIAGRAM_VIRTUALLY_FRAME" val="{&quot;height&quot;:322.75,&quot;left&quot;:13.8,&quot;top&quot;:12.35,&quot;width&quot;:939.35}"/>
</p:tagLst>
</file>

<file path=ppt/tags/tag192.xml><?xml version="1.0" encoding="utf-8"?>
<p:tagLst xmlns:p="http://schemas.openxmlformats.org/presentationml/2006/main">
  <p:tag name="AS_UNIQUEID" val="1246"/>
  <p:tag name="KSO_WM_BEAUTIFY_FLAG" val=""/>
</p:tagLst>
</file>

<file path=ppt/tags/tag193.xml><?xml version="1.0" encoding="utf-8"?>
<p:tagLst xmlns:p="http://schemas.openxmlformats.org/presentationml/2006/main">
  <p:tag name="KSO_WM_BEAUTIFY_FLAG" val=""/>
</p:tagLst>
</file>

<file path=ppt/tags/tag194.xml><?xml version="1.0" encoding="utf-8"?>
<p:tagLst xmlns:p="http://schemas.openxmlformats.org/presentationml/2006/main">
  <p:tag name="KSO_WM_BEAUTIFY_FLAG" val=""/>
</p:tagLst>
</file>

<file path=ppt/tags/tag195.xml><?xml version="1.0" encoding="utf-8"?>
<p:tagLst xmlns:p="http://schemas.openxmlformats.org/presentationml/2006/main">
  <p:tag name="KSO_WM_BEAUTIFY_FLAG" val=""/>
</p:tagLst>
</file>

<file path=ppt/tags/tag196.xml><?xml version="1.0" encoding="utf-8"?>
<p:tagLst xmlns:p="http://schemas.openxmlformats.org/presentationml/2006/main">
  <p:tag name="KSO_WM_BEAUTIFY_FLAG" val=""/>
</p:tagLst>
</file>

<file path=ppt/tags/tag197.xml><?xml version="1.0" encoding="utf-8"?>
<p:tagLst xmlns:p="http://schemas.openxmlformats.org/presentationml/2006/main">
  <p:tag name="KSO_WM_BEAUTIFY_FLAG" val=""/>
</p:tagLst>
</file>

<file path=ppt/tags/tag19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99.xml><?xml version="1.0" encoding="utf-8"?>
<p:tagLst xmlns:p="http://schemas.openxmlformats.org/presentationml/2006/main">
  <p:tag name="AS_UNIQUEID" val="430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BEAUTIFY_FLAG" val=""/>
</p:tagLst>
</file>

<file path=ppt/tags/tag201.xml><?xml version="1.0" encoding="utf-8"?>
<p:tagLst xmlns:p="http://schemas.openxmlformats.org/presentationml/2006/main">
  <p:tag name="KSO_WM_UNIT_TABLE_BEAUTIFY" val="smartTable{61ff0dd2-a74b-4463-ac8f-821fc4a23d6f}"/>
  <p:tag name="TABLE_ENDDRAG_ORIGIN_RECT" val="890*296"/>
  <p:tag name="TABLE_ENDDRAG_RECT" val="36*135*890*296"/>
</p:tagLst>
</file>

<file path=ppt/tags/tag20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03.xml><?xml version="1.0" encoding="utf-8"?>
<p:tagLst xmlns:p="http://schemas.openxmlformats.org/presentationml/2006/main">
  <p:tag name="KSO_WM_DIAGRAM_VIRTUALLY_FRAME" val="{&quot;height&quot;:446.75,&quot;left&quot;:16.85,&quot;top&quot;:62.95,&quot;width&quot;:929.3}"/>
</p:tagLst>
</file>

<file path=ppt/tags/tag204.xml><?xml version="1.0" encoding="utf-8"?>
<p:tagLst xmlns:p="http://schemas.openxmlformats.org/presentationml/2006/main">
  <p:tag name="AS_UNIQUEID" val="430"/>
</p:tagLst>
</file>

<file path=ppt/tags/tag205.xml><?xml version="1.0" encoding="utf-8"?>
<p:tagLst xmlns:p="http://schemas.openxmlformats.org/presentationml/2006/main">
  <p:tag name="KSO_WM_BEAUTIFY_FLAG" val=""/>
</p:tagLst>
</file>

<file path=ppt/tags/tag206.xml><?xml version="1.0" encoding="utf-8"?>
<p:tagLst xmlns:p="http://schemas.openxmlformats.org/presentationml/2006/main">
  <p:tag name="KSO_WM_DIAGRAM_VIRTUALLY_FRAME" val="{&quot;height&quot;:446.75,&quot;left&quot;:16.85,&quot;top&quot;:62.95,&quot;width&quot;:929.3}"/>
</p:tagLst>
</file>

<file path=ppt/tags/tag207.xml><?xml version="1.0" encoding="utf-8"?>
<p:tagLst xmlns:p="http://schemas.openxmlformats.org/presentationml/2006/main">
  <p:tag name="KSO_WM_DIAGRAM_VIRTUALLY_FRAME" val="{&quot;height&quot;:446.75,&quot;left&quot;:16.85,&quot;top&quot;:62.95,&quot;width&quot;:929.3}"/>
</p:tagLst>
</file>

<file path=ppt/tags/tag208.xml><?xml version="1.0" encoding="utf-8"?>
<p:tagLst xmlns:p="http://schemas.openxmlformats.org/presentationml/2006/main">
  <p:tag name="KSO_WM_DIAGRAM_VIRTUALLY_FRAME" val="{&quot;height&quot;:446.75,&quot;left&quot;:16.85,&quot;top&quot;:62.95,&quot;width&quot;:929.3}"/>
</p:tagLst>
</file>

<file path=ppt/tags/tag209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AS_UNIQUEID" val="430"/>
</p:tagLst>
</file>

<file path=ppt/tags/tag211.xml><?xml version="1.0" encoding="utf-8"?>
<p:tagLst xmlns:p="http://schemas.openxmlformats.org/presentationml/2006/main">
  <p:tag name="AS_UNIQUEID" val="2451"/>
</p:tagLst>
</file>

<file path=ppt/tags/tag212.xml><?xml version="1.0" encoding="utf-8"?>
<p:tagLst xmlns:p="http://schemas.openxmlformats.org/presentationml/2006/main">
  <p:tag name="KSO_WM_DIAGRAM_VIRTUALLY_FRAME" val="{&quot;height&quot;:444.95,&quot;left&quot;:16.85,&quot;top&quot;:62.95,&quot;width&quot;:929.3}"/>
</p:tagLst>
</file>

<file path=ppt/tags/tag213.xml><?xml version="1.0" encoding="utf-8"?>
<p:tagLst xmlns:p="http://schemas.openxmlformats.org/presentationml/2006/main">
  <p:tag name="AS_UNIQUEID" val="2454"/>
</p:tagLst>
</file>

<file path=ppt/tags/tag214.xml><?xml version="1.0" encoding="utf-8"?>
<p:tagLst xmlns:p="http://schemas.openxmlformats.org/presentationml/2006/main">
  <p:tag name="KSO_WM_DIAGRAM_VIRTUALLY_FRAME" val="{&quot;height&quot;:444.95,&quot;left&quot;:16.85,&quot;top&quot;:62.95,&quot;width&quot;:929.3}"/>
</p:tagLst>
</file>

<file path=ppt/tags/tag215.xml><?xml version="1.0" encoding="utf-8"?>
<p:tagLst xmlns:p="http://schemas.openxmlformats.org/presentationml/2006/main">
  <p:tag name="KSO_WM_BEAUTIFY_FLAG" val=""/>
</p:tagLst>
</file>

<file path=ppt/tags/tag21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17.xml><?xml version="1.0" encoding="utf-8"?>
<p:tagLst xmlns:p="http://schemas.openxmlformats.org/presentationml/2006/main">
  <p:tag name="AS_UNIQUEID" val="430"/>
</p:tagLst>
</file>

<file path=ppt/tags/tag218.xml><?xml version="1.0" encoding="utf-8"?>
<p:tagLst xmlns:p="http://schemas.openxmlformats.org/presentationml/2006/main">
  <p:tag name="KSO_WM_BEAUTIFY_FLAG" val=""/>
</p:tagLst>
</file>

<file path=ppt/tags/tag219.xml><?xml version="1.0" encoding="utf-8"?>
<p:tagLst xmlns:p="http://schemas.openxmlformats.org/presentationml/2006/main">
  <p:tag name="KSO_WM_DIAGRAM_VIRTUALLY_FRAME" val="{&quot;height&quot;:322.75,&quot;left&quot;:13.8,&quot;top&quot;:12.35,&quot;width&quot;:939.35}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21.xml><?xml version="1.0" encoding="utf-8"?>
<p:tagLst xmlns:p="http://schemas.openxmlformats.org/presentationml/2006/main">
  <p:tag name="AS_UNIQUEID" val="430"/>
</p:tagLst>
</file>

<file path=ppt/tags/tag222.xml><?xml version="1.0" encoding="utf-8"?>
<p:tagLst xmlns:p="http://schemas.openxmlformats.org/presentationml/2006/main">
  <p:tag name="KSO_WM_DIAGRAM_VIRTUALLY_FRAME" val="{&quot;height&quot;:322.75,&quot;left&quot;:13.8,&quot;top&quot;:12.35,&quot;width&quot;:939.35}"/>
</p:tagLst>
</file>

<file path=ppt/tags/tag223.xml><?xml version="1.0" encoding="utf-8"?>
<p:tagLst xmlns:p="http://schemas.openxmlformats.org/presentationml/2006/main">
  <p:tag name="AS_UNIQUEID" val="317"/>
</p:tagLst>
</file>

<file path=ppt/tags/tag224.xml><?xml version="1.0" encoding="utf-8"?>
<p:tagLst xmlns:p="http://schemas.openxmlformats.org/presentationml/2006/main">
  <p:tag name="KSO_WM_BEAUTIFY_FLAG" val=""/>
</p:tagLst>
</file>

<file path=ppt/tags/tag22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26.xml><?xml version="1.0" encoding="utf-8"?>
<p:tagLst xmlns:p="http://schemas.openxmlformats.org/presentationml/2006/main">
  <p:tag name="AS_UNIQUEID" val="430"/>
</p:tagLst>
</file>

<file path=ppt/tags/tag227.xml><?xml version="1.0" encoding="utf-8"?>
<p:tagLst xmlns:p="http://schemas.openxmlformats.org/presentationml/2006/main">
  <p:tag name="KSO_WM_DIAGRAM_VIRTUALLY_FRAME" val="{&quot;height&quot;:322.75,&quot;left&quot;:13.8,&quot;top&quot;:12.35,&quot;width&quot;:939.35}"/>
</p:tagLst>
</file>

<file path=ppt/tags/tag228.xml><?xml version="1.0" encoding="utf-8"?>
<p:tagLst xmlns:p="http://schemas.openxmlformats.org/presentationml/2006/main">
  <p:tag name="AS_UNIQUEID" val="317"/>
</p:tagLst>
</file>

<file path=ppt/tags/tag229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31.xml><?xml version="1.0" encoding="utf-8"?>
<p:tagLst xmlns:p="http://schemas.openxmlformats.org/presentationml/2006/main">
  <p:tag name="AS_UNIQUEID" val="430"/>
</p:tagLst>
</file>

<file path=ppt/tags/tag232.xml><?xml version="1.0" encoding="utf-8"?>
<p:tagLst xmlns:p="http://schemas.openxmlformats.org/presentationml/2006/main">
  <p:tag name="KSO_WM_DIAGRAM_VIRTUALLY_FRAME" val="{&quot;height&quot;:322.75,&quot;left&quot;:13.8,&quot;top&quot;:12.35,&quot;width&quot;:939.35}"/>
</p:tagLst>
</file>

<file path=ppt/tags/tag233.xml><?xml version="1.0" encoding="utf-8"?>
<p:tagLst xmlns:p="http://schemas.openxmlformats.org/presentationml/2006/main">
  <p:tag name="KSO_WM_BEAUTIFY_FLAG" val=""/>
</p:tagLst>
</file>

<file path=ppt/tags/tag23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35.xml><?xml version="1.0" encoding="utf-8"?>
<p:tagLst xmlns:p="http://schemas.openxmlformats.org/presentationml/2006/main">
  <p:tag name="AS_UNIQUEID" val="430"/>
</p:tagLst>
</file>

<file path=ppt/tags/tag236.xml><?xml version="1.0" encoding="utf-8"?>
<p:tagLst xmlns:p="http://schemas.openxmlformats.org/presentationml/2006/main">
  <p:tag name="KSO_WM_DIAGRAM_VIRTUALLY_FRAME" val="{&quot;height&quot;:322.75,&quot;left&quot;:13.8,&quot;top&quot;:12.35,&quot;width&quot;:939.35}"/>
</p:tagLst>
</file>

<file path=ppt/tags/tag237.xml><?xml version="1.0" encoding="utf-8"?>
<p:tagLst xmlns:p="http://schemas.openxmlformats.org/presentationml/2006/main">
  <p:tag name="AS_UNIQUEID" val="33"/>
</p:tagLst>
</file>

<file path=ppt/tags/tag238.xml><?xml version="1.0" encoding="utf-8"?>
<p:tagLst xmlns:p="http://schemas.openxmlformats.org/presentationml/2006/main">
  <p:tag name="KSO_WM_BEAUTIFY_FLAG" val=""/>
</p:tagLst>
</file>

<file path=ppt/tags/tag239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AS_UNIQUEID" val="430"/>
</p:tagLst>
</file>

<file path=ppt/tags/tag241.xml><?xml version="1.0" encoding="utf-8"?>
<p:tagLst xmlns:p="http://schemas.openxmlformats.org/presentationml/2006/main">
  <p:tag name="KSO_WM_DIAGRAM_VIRTUALLY_FRAME" val="{&quot;height&quot;:322.75,&quot;left&quot;:13.8,&quot;top&quot;:12.35,&quot;width&quot;:939.35}"/>
</p:tagLst>
</file>

<file path=ppt/tags/tag242.xml><?xml version="1.0" encoding="utf-8"?>
<p:tagLst xmlns:p="http://schemas.openxmlformats.org/presentationml/2006/main">
  <p:tag name="KSO_WM_BEAUTIFY_FLAG" val=""/>
</p:tagLst>
</file>

<file path=ppt/tags/tag24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44.xml><?xml version="1.0" encoding="utf-8"?>
<p:tagLst xmlns:p="http://schemas.openxmlformats.org/presentationml/2006/main">
  <p:tag name="AS_UNIQUEID" val="430"/>
</p:tagLst>
</file>

<file path=ppt/tags/tag245.xml><?xml version="1.0" encoding="utf-8"?>
<p:tagLst xmlns:p="http://schemas.openxmlformats.org/presentationml/2006/main">
  <p:tag name="KSO_WM_DIAGRAM_VIRTUALLY_FRAME" val="{&quot;height&quot;:322.75,&quot;left&quot;:13.8,&quot;top&quot;:12.35,&quot;width&quot;:939.35}"/>
</p:tagLst>
</file>

<file path=ppt/tags/tag246.xml><?xml version="1.0" encoding="utf-8"?>
<p:tagLst xmlns:p="http://schemas.openxmlformats.org/presentationml/2006/main">
  <p:tag name="KSO_WM_BEAUTIFY_FLAG" val=""/>
</p:tagLst>
</file>

<file path=ppt/tags/tag24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48.xml><?xml version="1.0" encoding="utf-8"?>
<p:tagLst xmlns:p="http://schemas.openxmlformats.org/presentationml/2006/main">
  <p:tag name="AS_UNIQUEID" val="430"/>
</p:tagLst>
</file>

<file path=ppt/tags/tag249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51.xml><?xml version="1.0" encoding="utf-8"?>
<p:tagLst xmlns:p="http://schemas.openxmlformats.org/presentationml/2006/main">
  <p:tag name="AS_UNIQUEID" val="430"/>
</p:tagLst>
</file>

<file path=ppt/tags/tag252.xml><?xml version="1.0" encoding="utf-8"?>
<p:tagLst xmlns:p="http://schemas.openxmlformats.org/presentationml/2006/main">
  <p:tag name="KSO_WM_BEAUTIFY_FLAG" val=""/>
</p:tagLst>
</file>

<file path=ppt/tags/tag25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54.xml><?xml version="1.0" encoding="utf-8"?>
<p:tagLst xmlns:p="http://schemas.openxmlformats.org/presentationml/2006/main">
  <p:tag name="AS_UNIQUEID" val="430"/>
</p:tagLst>
</file>

<file path=ppt/tags/tag255.xml><?xml version="1.0" encoding="utf-8"?>
<p:tagLst xmlns:p="http://schemas.openxmlformats.org/presentationml/2006/main">
  <p:tag name="KSO_WM_BEAUTIFY_FLAG" val=""/>
</p:tagLst>
</file>

<file path=ppt/tags/tag256.xml><?xml version="1.0" encoding="utf-8"?>
<p:tagLst xmlns:p="http://schemas.openxmlformats.org/presentationml/2006/main">
  <p:tag name="AS_UNIQUEID" val="364"/>
</p:tagLst>
</file>

<file path=ppt/tags/tag25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58.xml><?xml version="1.0" encoding="utf-8"?>
<p:tagLst xmlns:p="http://schemas.openxmlformats.org/presentationml/2006/main">
  <p:tag name="AS_UNIQUEID" val="430"/>
</p:tagLst>
</file>

<file path=ppt/tags/tag259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61.xml><?xml version="1.0" encoding="utf-8"?>
<p:tagLst xmlns:p="http://schemas.openxmlformats.org/presentationml/2006/main">
  <p:tag name="AS_UNIQUEID" val="430"/>
</p:tagLst>
</file>

<file path=ppt/tags/tag262.xml><?xml version="1.0" encoding="utf-8"?>
<p:tagLst xmlns:p="http://schemas.openxmlformats.org/presentationml/2006/main">
  <p:tag name="KSO_WM_BEAUTIFY_FLAG" val=""/>
</p:tagLst>
</file>

<file path=ppt/tags/tag26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64.xml><?xml version="1.0" encoding="utf-8"?>
<p:tagLst xmlns:p="http://schemas.openxmlformats.org/presentationml/2006/main">
  <p:tag name="AS_UNIQUEID" val="430"/>
</p:tagLst>
</file>

<file path=ppt/tags/tag265.xml><?xml version="1.0" encoding="utf-8"?>
<p:tagLst xmlns:p="http://schemas.openxmlformats.org/presentationml/2006/main">
  <p:tag name="KSO_WM_DIAGRAM_VIRTUALLY_FRAME" val="{&quot;height&quot;:444.95,&quot;left&quot;:16.85,&quot;top&quot;:62.95,&quot;width&quot;:929.3}"/>
</p:tagLst>
</file>

<file path=ppt/tags/tag266.xml><?xml version="1.0" encoding="utf-8"?>
<p:tagLst xmlns:p="http://schemas.openxmlformats.org/presentationml/2006/main">
  <p:tag name="KSO_WM_DIAGRAM_VIRTUALLY_FRAME" val="{&quot;height&quot;:444.95,&quot;left&quot;:16.85,&quot;top&quot;:62.95,&quot;width&quot;:929.3}"/>
</p:tagLst>
</file>

<file path=ppt/tags/tag267.xml><?xml version="1.0" encoding="utf-8"?>
<p:tagLst xmlns:p="http://schemas.openxmlformats.org/presentationml/2006/main">
  <p:tag name="KSO_WM_DIAGRAM_VIRTUALLY_FRAME" val="{&quot;height&quot;:444.95,&quot;left&quot;:16.85,&quot;top&quot;:62.95,&quot;width&quot;:929.3}"/>
</p:tagLst>
</file>

<file path=ppt/tags/tag268.xml><?xml version="1.0" encoding="utf-8"?>
<p:tagLst xmlns:p="http://schemas.openxmlformats.org/presentationml/2006/main">
  <p:tag name="KSO_WM_DIAGRAM_VIRTUALLY_FRAME" val="{&quot;height&quot;:444.95,&quot;left&quot;:16.85,&quot;top&quot;:62.95,&quot;width&quot;:929.3}"/>
</p:tagLst>
</file>

<file path=ppt/tags/tag269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71.xml><?xml version="1.0" encoding="utf-8"?>
<p:tagLst xmlns:p="http://schemas.openxmlformats.org/presentationml/2006/main">
  <p:tag name="AS_UNIQUEID" val="430"/>
</p:tagLst>
</file>

<file path=ppt/tags/tag272.xml><?xml version="1.0" encoding="utf-8"?>
<p:tagLst xmlns:p="http://schemas.openxmlformats.org/presentationml/2006/main">
  <p:tag name="KSO_WM_BEAUTIFY_FLAG" val=""/>
</p:tagLst>
</file>

<file path=ppt/tags/tag273.xml><?xml version="1.0" encoding="utf-8"?>
<p:tagLst xmlns:p="http://schemas.openxmlformats.org/presentationml/2006/main">
  <p:tag name="AS_UNIQUEID" val="10382"/>
</p:tagLst>
</file>

<file path=ppt/tags/tag27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75.xml><?xml version="1.0" encoding="utf-8"?>
<p:tagLst xmlns:p="http://schemas.openxmlformats.org/presentationml/2006/main">
  <p:tag name="AS_UNIQUEID" val="430"/>
</p:tagLst>
</file>

<file path=ppt/tags/tag276.xml><?xml version="1.0" encoding="utf-8"?>
<p:tagLst xmlns:p="http://schemas.openxmlformats.org/presentationml/2006/main">
  <p:tag name="KSO_WM_BEAUTIFY_FLAG" val=""/>
</p:tagLst>
</file>

<file path=ppt/tags/tag277.xml><?xml version="1.0" encoding="utf-8"?>
<p:tagLst xmlns:p="http://schemas.openxmlformats.org/presentationml/2006/main">
  <p:tag name="AS_UNIQUEID" val="2451"/>
</p:tagLst>
</file>

<file path=ppt/tags/tag278.xml><?xml version="1.0" encoding="utf-8"?>
<p:tagLst xmlns:p="http://schemas.openxmlformats.org/presentationml/2006/main">
  <p:tag name="KSO_WM_DIAGRAM_VIRTUALLY_FRAME" val="{&quot;height&quot;:444.95,&quot;left&quot;:16.85,&quot;top&quot;:62.95,&quot;width&quot;:929.3}"/>
</p:tagLst>
</file>

<file path=ppt/tags/tag279.xml><?xml version="1.0" encoding="utf-8"?>
<p:tagLst xmlns:p="http://schemas.openxmlformats.org/presentationml/2006/main">
  <p:tag name="KSO_WM_DIAGRAM_VIRTUALLY_FRAME" val="{&quot;height&quot;:444.95,&quot;left&quot;:16.85,&quot;top&quot;:62.95,&quot;width&quot;:929.3}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81.xml><?xml version="1.0" encoding="utf-8"?>
<p:tagLst xmlns:p="http://schemas.openxmlformats.org/presentationml/2006/main">
  <p:tag name="AS_UNIQUEID" val="430"/>
</p:tagLst>
</file>

<file path=ppt/tags/tag282.xml><?xml version="1.0" encoding="utf-8"?>
<p:tagLst xmlns:p="http://schemas.openxmlformats.org/presentationml/2006/main">
  <p:tag name="KSO_WM_BEAUTIFY_FLAG" val=""/>
</p:tagLst>
</file>

<file path=ppt/tags/tag283.xml><?xml version="1.0" encoding="utf-8"?>
<p:tagLst xmlns:p="http://schemas.openxmlformats.org/presentationml/2006/main">
  <p:tag name="KSO_WM_DIAGRAM_VIRTUALLY_FRAME" val="{&quot;height&quot;:444.95,&quot;left&quot;:16.85,&quot;top&quot;:62.95,&quot;width&quot;:929.3}"/>
</p:tagLst>
</file>

<file path=ppt/tags/tag284.xml><?xml version="1.0" encoding="utf-8"?>
<p:tagLst xmlns:p="http://schemas.openxmlformats.org/presentationml/2006/main">
  <p:tag name="KSO_WM_DIAGRAM_VIRTUALLY_FRAME" val="{&quot;height&quot;:444.95,&quot;left&quot;:16.85,&quot;top&quot;:62.95,&quot;width&quot;:929.3}"/>
</p:tagLst>
</file>

<file path=ppt/tags/tag28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86.xml><?xml version="1.0" encoding="utf-8"?>
<p:tagLst xmlns:p="http://schemas.openxmlformats.org/presentationml/2006/main">
  <p:tag name="AS_UNIQUEID" val="430"/>
</p:tagLst>
</file>

<file path=ppt/tags/tag287.xml><?xml version="1.0" encoding="utf-8"?>
<p:tagLst xmlns:p="http://schemas.openxmlformats.org/presentationml/2006/main">
  <p:tag name="KSO_WM_BEAUTIFY_FLAG" val=""/>
</p:tagLst>
</file>

<file path=ppt/tags/tag288.xml><?xml version="1.0" encoding="utf-8"?>
<p:tagLst xmlns:p="http://schemas.openxmlformats.org/presentationml/2006/main">
  <p:tag name="KSO_WM_DIAGRAM_VIRTUALLY_FRAME" val="{&quot;height&quot;:444.95,&quot;left&quot;:16.85,&quot;top&quot;:62.95,&quot;width&quot;:929.3}"/>
</p:tagLst>
</file>

<file path=ppt/tags/tag289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RESOURCE_RECORD_KEY" val="{&quot;13&quot;:[4680684,4685212]}"/>
  <p:tag name="COMMONDATA" val="eyJoZGlkIjoiZjVhNGJiMWVmZTg4ZjFhYWZhYWFiMzBkODkwYWRkZmUifQ=="/>
  <p:tag name="commondata" val="eyJoZGlkIjoiNWMxYjNjY2RhY2FmNmMwMDBmNTkxYWUxMDI5Yjg3ZTc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AS_UNIQUEID" val="430"/>
</p:tagLst>
</file>

<file path=ppt/tags/tag6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p="http://schemas.openxmlformats.org/presentationml/2006/main">
  <p:tag name="AS_UNIQUEID" val="430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AS_UNIQUEID" val="10271"/>
  <p:tag name="KSO_WM_UNIT_PLACING_PICTURE_USER_VIEWPORT" val="{&quot;height&quot;:2058.1086614173228,&quot;width&quot;:20105.056692913386}"/>
</p:tagLst>
</file>

<file path=ppt/tags/tag69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AS_UNIQUEID" val="881"/>
</p:tagLst>
</file>

<file path=ppt/tags/tag71.xml><?xml version="1.0" encoding="utf-8"?>
<p:tagLst xmlns:p="http://schemas.openxmlformats.org/presentationml/2006/main">
  <p:tag name="AS_UNIQUEID" val="430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TABLE_ENDDRAG_ORIGIN_RECT" val="886*394"/>
  <p:tag name="TABLE_ENDDRAG_RECT" val="29*81*886*394"/>
</p:tagLst>
</file>

<file path=ppt/tags/tag7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5.xml><?xml version="1.0" encoding="utf-8"?>
<p:tagLst xmlns:p="http://schemas.openxmlformats.org/presentationml/2006/main">
  <p:tag name="AS_UNIQUEID" val="430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TABLE_ENDDRAG_ORIGIN_RECT" val="895*432"/>
  <p:tag name="TABLE_ENDDRAG_RECT" val="29*73*895*432"/>
</p:tagLst>
</file>

<file path=ppt/tags/tag7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9.xml><?xml version="1.0" encoding="utf-8"?>
<p:tagLst xmlns:p="http://schemas.openxmlformats.org/presentationml/2006/main">
  <p:tag name="TABLE_ENDDRAG_ORIGIN_RECT" val="902*426"/>
  <p:tag name="TABLE_ENDDRAG_RECT" val="29*70*902*426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AS_UNIQUEID" val="430"/>
</p:tagLst>
</file>

<file path=ppt/tags/tag8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3.xml><?xml version="1.0" encoding="utf-8"?>
<p:tagLst xmlns:p="http://schemas.openxmlformats.org/presentationml/2006/main">
  <p:tag name="TABLE_ENDDRAG_ORIGIN_RECT" val="902*450"/>
  <p:tag name="TABLE_ENDDRAG_RECT" val="29*70*902*450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AS_UNIQUEID" val="430"/>
</p:tagLst>
</file>

<file path=ppt/tags/tag8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7.xml><?xml version="1.0" encoding="utf-8"?>
<p:tagLst xmlns:p="http://schemas.openxmlformats.org/presentationml/2006/main">
  <p:tag name="AS_UNIQUEID" val="430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AS_UNIQUEID" val="10173"/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AS_UNIQUEID" val="10174"/>
  <p:tag name="KSO_WM_BEAUTIFY_FLAG" val=""/>
</p:tagLst>
</file>

<file path=ppt/tags/tag91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2.xml><?xml version="1.0" encoding="utf-8"?>
<p:tagLst xmlns:p="http://schemas.openxmlformats.org/presentationml/2006/main">
  <p:tag name="AS_UNIQUEID" val="430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DIAGRAM_VIRTUALLY_FRAME" val="{&quot;height&quot;:322.7,&quot;left&quot;:16.85,&quot;top&quot;:62.95,&quot;width&quot;:681.9}"/>
</p:tagLst>
</file>

<file path=ppt/tags/tag95.xml><?xml version="1.0" encoding="utf-8"?>
<p:tagLst xmlns:p="http://schemas.openxmlformats.org/presentationml/2006/main">
  <p:tag name="KSO_WM_DIAGRAM_VIRTUALLY_FRAME" val="{&quot;height&quot;:322.7,&quot;left&quot;:16.85,&quot;top&quot;:62.95,&quot;width&quot;:681.9}"/>
</p:tagLst>
</file>

<file path=ppt/tags/tag9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7.xml><?xml version="1.0" encoding="utf-8"?>
<p:tagLst xmlns:p="http://schemas.openxmlformats.org/presentationml/2006/main">
  <p:tag name="AS_UNIQUEID" val="430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AS_UNIQUEID" val="10182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10698</Words>
  <Application>WPS 演示</Application>
  <PresentationFormat>宽屏</PresentationFormat>
  <Paragraphs>775</Paragraphs>
  <Slides>48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48</vt:i4>
      </vt:variant>
    </vt:vector>
  </HeadingPairs>
  <TitlesOfParts>
    <vt:vector size="69" baseType="lpstr">
      <vt:lpstr>Arial</vt:lpstr>
      <vt:lpstr>宋体</vt:lpstr>
      <vt:lpstr>Wingdings</vt:lpstr>
      <vt:lpstr>Wingdings</vt:lpstr>
      <vt:lpstr>Calibri</vt:lpstr>
      <vt:lpstr>字魂95号-手刻宋</vt:lpstr>
      <vt:lpstr>华文中宋</vt:lpstr>
      <vt:lpstr>楷体</vt:lpstr>
      <vt:lpstr>黑体</vt:lpstr>
      <vt:lpstr>微软雅黑</vt:lpstr>
      <vt:lpstr>华文仿宋</vt:lpstr>
      <vt:lpstr>Arial</vt:lpstr>
      <vt:lpstr>Arial Unicode MS</vt:lpstr>
      <vt:lpstr>仿宋</vt:lpstr>
      <vt:lpstr>Songti SC</vt:lpstr>
      <vt:lpstr>Symbol</vt:lpstr>
      <vt:lpstr>等线</vt:lpstr>
      <vt:lpstr>方正粗黑宋简体</vt:lpstr>
      <vt:lpstr>Times New Roman</vt:lpstr>
      <vt:lpstr>Segoe Print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姬希卓</cp:lastModifiedBy>
  <cp:revision>1</cp:revision>
  <dcterms:created xsi:type="dcterms:W3CDTF">2024-07-19T02:03:46Z</dcterms:created>
  <dcterms:modified xsi:type="dcterms:W3CDTF">2024-07-19T02:03:46Z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ICV">
    <vt:lpwstr>4C76EC6BCEC04D8FA93F557F694280E2_11</vt:lpwstr>
  </property>
</Properties>
</file>