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63" r:id="rId5"/>
    <p:sldId id="259" r:id="rId6"/>
    <p:sldId id="262" r:id="rId7"/>
    <p:sldId id="257" r:id="rId8"/>
    <p:sldId id="260" r:id="rId9"/>
    <p:sldId id="272" r:id="rId10"/>
    <p:sldId id="278" r:id="rId11"/>
    <p:sldId id="271" r:id="rId12"/>
    <p:sldId id="275" r:id="rId13"/>
    <p:sldId id="274" r:id="rId14"/>
    <p:sldId id="267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5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E4096-DA48-4A45-8A95-AFB6CE4C41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C7E0A-158F-4719-BB6E-5C982739BEF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image" Target="../media/image9.png"/><Relationship Id="rId6" Type="http://schemas.openxmlformats.org/officeDocument/2006/relationships/tags" Target="../tags/tag17.xml"/><Relationship Id="rId5" Type="http://schemas.openxmlformats.org/officeDocument/2006/relationships/image" Target="../media/image8.jpeg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3" Type="http://schemas.openxmlformats.org/officeDocument/2006/relationships/slideLayout" Target="../slideLayouts/slideLayout7.xml"/><Relationship Id="rId12" Type="http://schemas.openxmlformats.org/officeDocument/2006/relationships/tags" Target="../tags/tag22.xml"/><Relationship Id="rId11" Type="http://schemas.openxmlformats.org/officeDocument/2006/relationships/tags" Target="../tags/tag21.xml"/><Relationship Id="rId10" Type="http://schemas.openxmlformats.org/officeDocument/2006/relationships/tags" Target="../tags/tag20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31.xml"/><Relationship Id="rId8" Type="http://schemas.openxmlformats.org/officeDocument/2006/relationships/tags" Target="../tags/tag30.xml"/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4" Type="http://schemas.openxmlformats.org/officeDocument/2006/relationships/slideLayout" Target="../slideLayouts/slideLayout1.xml"/><Relationship Id="rId13" Type="http://schemas.openxmlformats.org/officeDocument/2006/relationships/tags" Target="../tags/tag35.xml"/><Relationship Id="rId12" Type="http://schemas.openxmlformats.org/officeDocument/2006/relationships/tags" Target="../tags/tag34.xml"/><Relationship Id="rId11" Type="http://schemas.openxmlformats.org/officeDocument/2006/relationships/tags" Target="../tags/tag33.xml"/><Relationship Id="rId10" Type="http://schemas.openxmlformats.org/officeDocument/2006/relationships/tags" Target="../tags/tag32.xml"/><Relationship Id="rId1" Type="http://schemas.openxmlformats.org/officeDocument/2006/relationships/tags" Target="../tags/tag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44.xml"/><Relationship Id="rId8" Type="http://schemas.openxmlformats.org/officeDocument/2006/relationships/tags" Target="../tags/tag43.xml"/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5" Type="http://schemas.openxmlformats.org/officeDocument/2006/relationships/slideLayout" Target="../slideLayouts/slideLayout1.xml"/><Relationship Id="rId14" Type="http://schemas.openxmlformats.org/officeDocument/2006/relationships/tags" Target="../tags/tag48.xml"/><Relationship Id="rId13" Type="http://schemas.openxmlformats.org/officeDocument/2006/relationships/image" Target="../media/image10.jpeg"/><Relationship Id="rId12" Type="http://schemas.openxmlformats.org/officeDocument/2006/relationships/tags" Target="../tags/tag47.xml"/><Relationship Id="rId11" Type="http://schemas.openxmlformats.org/officeDocument/2006/relationships/tags" Target="../tags/tag46.xml"/><Relationship Id="rId10" Type="http://schemas.openxmlformats.org/officeDocument/2006/relationships/tags" Target="../tags/tag45.xml"/><Relationship Id="rId1" Type="http://schemas.openxmlformats.org/officeDocument/2006/relationships/tags" Target="../tags/tag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emf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7.jpeg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0166" y="1333716"/>
            <a:ext cx="10712233" cy="528693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625244" y="527722"/>
            <a:ext cx="3278462" cy="6731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85000"/>
              </a:lnSpc>
              <a:spcAft>
                <a:spcPts val="0"/>
              </a:spcAft>
            </a:pPr>
            <a:r>
              <a:rPr lang="zh-CN" altLang="zh-CN" sz="2400" b="1" kern="100" dirty="0" smtClean="0"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一</a:t>
            </a:r>
            <a:r>
              <a:rPr lang="zh-CN" altLang="en-US" sz="2400" b="1" kern="100" dirty="0" smtClean="0"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、</a:t>
            </a:r>
            <a:r>
              <a:rPr lang="zh-CN" altLang="zh-CN" sz="2400" b="1" kern="100" dirty="0" smtClean="0"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铁</a:t>
            </a:r>
            <a:r>
              <a:rPr lang="zh-CN" altLang="en-US" sz="2400" b="1" kern="100" dirty="0" smtClean="0"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元素及其化合物</a:t>
            </a:r>
            <a:endParaRPr lang="zh-CN" altLang="zh-CN" sz="2400" kern="100" dirty="0">
              <a:latin typeface="Times New Roman" panose="02020603050405020304" pitchFamily="18" charset="0"/>
            </a:endParaRPr>
          </a:p>
        </p:txBody>
      </p:sp>
      <p:sp>
        <p:nvSpPr>
          <p:cNvPr id="6" name="文本框 3"/>
          <p:cNvSpPr txBox="1">
            <a:spLocks noChangeArrowheads="1"/>
          </p:cNvSpPr>
          <p:nvPr/>
        </p:nvSpPr>
        <p:spPr bwMode="auto">
          <a:xfrm>
            <a:off x="4294094" y="101600"/>
            <a:ext cx="50704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CN" alt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rPr>
              <a:t>第三章   归纳与整理</a:t>
            </a:r>
            <a:endParaRPr lang="zh-CN" altLang="en-US" sz="3200" b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65928" y="396745"/>
            <a:ext cx="1769013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fontAlgn="auto"/>
            <a:r>
              <a:rPr lang="zh-CN" altLang="en-US" sz="2400" b="1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铝</a:t>
            </a:r>
            <a:r>
              <a:rPr lang="zh-CN" altLang="en-US" sz="24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热反应</a:t>
            </a:r>
            <a:endParaRPr lang="zh-CN" altLang="en-US" sz="24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2"/>
            </p:custDataLst>
          </p:nvPr>
        </p:nvSpPr>
        <p:spPr>
          <a:xfrm>
            <a:off x="2002472" y="258246"/>
            <a:ext cx="99022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——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指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高温时，铝把某些高熔点的金属从其氧化物中置换出来的反应。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如：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</a:t>
            </a:r>
            <a:r>
              <a:rPr lang="en-US" altLang="zh-CN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</a:t>
            </a:r>
            <a:r>
              <a:rPr lang="en-US" altLang="zh-CN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</a:t>
            </a:r>
            <a:r>
              <a:rPr lang="en-US" altLang="zh-CN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</a:t>
            </a:r>
            <a:r>
              <a:rPr lang="en-US" altLang="zh-CN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Cr</a:t>
            </a:r>
            <a:r>
              <a:rPr lang="en-US" altLang="zh-CN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</a:t>
            </a:r>
            <a:r>
              <a:rPr lang="en-US" altLang="zh-CN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等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文本框 15"/>
          <p:cNvSpPr txBox="1"/>
          <p:nvPr>
            <p:custDataLst>
              <p:tags r:id="rId3"/>
            </p:custDataLst>
          </p:nvPr>
        </p:nvSpPr>
        <p:spPr>
          <a:xfrm>
            <a:off x="3696970" y="4204335"/>
            <a:ext cx="62052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铝热剂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——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铝和金属氧化物组成的混合物</a:t>
            </a:r>
            <a:endParaRPr lang="zh-CN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0" name="图片 99"/>
          <p:cNvPicPr/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33459" y="2016088"/>
            <a:ext cx="3402965" cy="4181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" name="图片 2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961947" y="1523964"/>
            <a:ext cx="4933950" cy="666750"/>
          </a:xfrm>
          <a:prstGeom prst="rect">
            <a:avLst/>
          </a:prstGeom>
        </p:spPr>
      </p:pic>
      <p:sp>
        <p:nvSpPr>
          <p:cNvPr id="30" name="文本框 29"/>
          <p:cNvSpPr txBox="1"/>
          <p:nvPr>
            <p:custDataLst>
              <p:tags r:id="rId8"/>
            </p:custDataLst>
          </p:nvPr>
        </p:nvSpPr>
        <p:spPr>
          <a:xfrm>
            <a:off x="3703955" y="3014345"/>
            <a:ext cx="8091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+mn-ea"/>
              </a:rPr>
              <a:t>现象：发出耀眼的光芒、放出大量的热、有熔融物生成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4629785" y="3573780"/>
            <a:ext cx="4784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镁条为引燃剂，氯酸钾为助燃剂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文本框 31"/>
          <p:cNvSpPr txBox="1"/>
          <p:nvPr>
            <p:custDataLst>
              <p:tags r:id="rId10"/>
            </p:custDataLst>
          </p:nvPr>
        </p:nvSpPr>
        <p:spPr>
          <a:xfrm>
            <a:off x="3703955" y="4878070"/>
            <a:ext cx="664972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铝热反应的应用：</a:t>
            </a:r>
            <a:endParaRPr lang="zh-CN" alt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焊接铁轨，冶炼熔点高的金属如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等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002472" y="3014345"/>
            <a:ext cx="1545381" cy="469160"/>
          </a:xfrm>
          <a:prstGeom prst="flowChartOffpageConnector">
            <a:avLst/>
          </a:prstGeom>
          <a:solidFill>
            <a:srgbClr val="3F83BC"/>
          </a:solidFill>
          <a:ln w="9525">
            <a:noFill/>
            <a:miter lim="800000"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了解</a:t>
            </a:r>
            <a:r>
              <a:rPr lang="zh-CN" altLang="en-US" sz="2400" b="1" kern="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实验</a:t>
            </a:r>
            <a:endParaRPr kumimoji="0" lang="en-US" altLang="zh-CN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custDataLst>
      <p:tags r:id="rId1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30" grpId="0"/>
      <p:bldP spid="31" grpId="0"/>
      <p:bldP spid="32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10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38366" y="582507"/>
            <a:ext cx="1044148" cy="695487"/>
          </a:xfrm>
          <a:prstGeom prst="flowChartOffpageConnector">
            <a:avLst/>
          </a:prstGeom>
          <a:solidFill>
            <a:srgbClr val="3F83BC"/>
          </a:solidFill>
          <a:ln w="9525">
            <a:noFill/>
            <a:miter lim="800000"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b="1" kern="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了解</a:t>
            </a:r>
            <a:endParaRPr kumimoji="0" lang="en-US" altLang="zh-CN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1707727" y="1207347"/>
            <a:ext cx="3710940" cy="10160"/>
            <a:chOff x="2017" y="1426"/>
            <a:chExt cx="4383" cy="12"/>
          </a:xfrm>
        </p:grpSpPr>
        <p:cxnSp>
          <p:nvCxnSpPr>
            <p:cNvPr id="4" name="直接连接符 3"/>
            <p:cNvCxnSpPr/>
            <p:nvPr>
              <p:custDataLst>
                <p:tags r:id="rId3"/>
              </p:custDataLst>
            </p:nvPr>
          </p:nvCxnSpPr>
          <p:spPr>
            <a:xfrm>
              <a:off x="2017" y="1426"/>
              <a:ext cx="1403" cy="9"/>
            </a:xfrm>
            <a:prstGeom prst="line">
              <a:avLst/>
            </a:prstGeom>
            <a:ln w="38100">
              <a:solidFill>
                <a:srgbClr val="3D87B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>
              <p:custDataLst>
                <p:tags r:id="rId4"/>
              </p:custDataLst>
            </p:nvPr>
          </p:nvCxnSpPr>
          <p:spPr>
            <a:xfrm>
              <a:off x="3400" y="1434"/>
              <a:ext cx="3000" cy="4"/>
            </a:xfrm>
            <a:prstGeom prst="line">
              <a:avLst/>
            </a:prstGeom>
            <a:ln w="3810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3F83BC"/>
                  </a:gs>
                  <a:gs pos="100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0800000" scaled="1"/>
              </a:gra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1707727" y="566365"/>
            <a:ext cx="2880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四羟基合铝酸钠</a:t>
            </a:r>
            <a:endParaRPr lang="zh-CN" altLang="en-US" sz="2800" b="1">
              <a:solidFill>
                <a:srgbClr val="FF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</p:txBody>
      </p:sp>
      <p:sp>
        <p:nvSpPr>
          <p:cNvPr id="38" name="文本框 37"/>
          <p:cNvSpPr txBox="1"/>
          <p:nvPr>
            <p:custDataLst>
              <p:tags r:id="rId6"/>
            </p:custDataLst>
          </p:nvPr>
        </p:nvSpPr>
        <p:spPr>
          <a:xfrm>
            <a:off x="3371875" y="3548081"/>
            <a:ext cx="6782149" cy="501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665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</a:t>
            </a:r>
            <a:r>
              <a:rPr lang="en-US" altLang="zh-CN" sz="2665" b="1" kern="1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</a:t>
            </a:r>
            <a:r>
              <a:rPr lang="en-US" altLang="zh-CN" sz="2665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+ </a:t>
            </a:r>
            <a:r>
              <a:rPr lang="zh-CN" altLang="en-US" sz="266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[Al(OH)</a:t>
            </a:r>
            <a:r>
              <a:rPr lang="zh-CN" altLang="en-US" sz="2665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665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]</a:t>
            </a:r>
            <a:r>
              <a:rPr lang="en-US" altLang="zh-CN" sz="2665" b="1" kern="1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665" b="1" kern="1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-</a:t>
            </a:r>
            <a:r>
              <a:rPr lang="en-US" altLang="zh-CN" sz="2665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665" b="1" kern="100" spc="-3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=== </a:t>
            </a:r>
            <a:r>
              <a:rPr lang="en-US" altLang="zh-CN" sz="2665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Al(OH)</a:t>
            </a:r>
            <a:r>
              <a:rPr lang="en-US" altLang="zh-CN" sz="2665" b="1" kern="1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665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↓</a:t>
            </a:r>
            <a:r>
              <a:rPr lang="en-US" altLang="zh-CN" sz="2665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+ H</a:t>
            </a:r>
            <a:r>
              <a:rPr lang="en-US" altLang="zh-CN" sz="2665" b="1" kern="1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2665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</a:t>
            </a:r>
            <a:endParaRPr lang="en-US" altLang="zh-CN" sz="2665" b="1" kern="100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0" name="文本框 39"/>
          <p:cNvSpPr txBox="1"/>
          <p:nvPr>
            <p:custDataLst>
              <p:tags r:id="rId7"/>
            </p:custDataLst>
          </p:nvPr>
        </p:nvSpPr>
        <p:spPr>
          <a:xfrm>
            <a:off x="3661287" y="5483950"/>
            <a:ext cx="5721773" cy="524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7000"/>
              </a:lnSpc>
              <a:spcBef>
                <a:spcPts val="390"/>
              </a:spcBef>
              <a:spcAft>
                <a:spcPts val="390"/>
              </a:spcAft>
            </a:pP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[Al(OH)</a:t>
            </a:r>
            <a:r>
              <a:rPr lang="zh-CN" alt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]</a:t>
            </a:r>
            <a:r>
              <a:rPr lang="en-US" altLang="zh-CN" sz="2400" b="1" kern="1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b="1" kern="1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-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4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</a:t>
            </a:r>
            <a:r>
              <a:rPr lang="en-US" altLang="zh-CN" sz="2400" b="1" kern="1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kern="100" spc="-3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=== </a:t>
            </a:r>
            <a:r>
              <a:rPr lang="pt-BR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Al</a:t>
            </a:r>
            <a:r>
              <a:rPr lang="en-US" altLang="zh-CN" sz="2400" b="1" kern="1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3+</a:t>
            </a:r>
            <a:r>
              <a:rPr lang="en-US" altLang="zh-CN" sz="2400" b="1" kern="1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+ 4H</a:t>
            </a:r>
            <a:r>
              <a:rPr lang="en-US" altLang="zh-CN" sz="2400" b="1" kern="1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 </a:t>
            </a:r>
            <a:endParaRPr lang="en-US" altLang="zh-CN" sz="24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8"/>
            </p:custDataLst>
          </p:nvPr>
        </p:nvSpPr>
        <p:spPr>
          <a:xfrm>
            <a:off x="1482514" y="1616287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kern="100" dirty="0" smtClean="0">
                <a:solidFill>
                  <a:srgbClr val="7030A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与</a:t>
            </a:r>
            <a:r>
              <a:rPr lang="zh-CN" altLang="en-US" sz="2400" b="1" kern="100" dirty="0">
                <a:solidFill>
                  <a:srgbClr val="7030A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强酸反应</a:t>
            </a:r>
            <a:endParaRPr lang="zh-CN" altLang="en-US" sz="2400" b="1" kern="100" dirty="0">
              <a:solidFill>
                <a:srgbClr val="7030A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9"/>
            </p:custDataLst>
          </p:nvPr>
        </p:nvSpPr>
        <p:spPr>
          <a:xfrm>
            <a:off x="1482513" y="2218267"/>
            <a:ext cx="3108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400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）与</a:t>
            </a:r>
            <a:r>
              <a:rPr lang="zh-CN" altLang="en-US" sz="2400" b="1" kern="1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少量</a:t>
            </a:r>
            <a:r>
              <a:rPr lang="zh-CN" altLang="en-US" sz="2400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盐酸反应</a:t>
            </a:r>
            <a:endParaRPr lang="zh-CN" altLang="en-US" sz="2400" b="1" kern="10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10"/>
            </p:custDataLst>
          </p:nvPr>
        </p:nvSpPr>
        <p:spPr>
          <a:xfrm>
            <a:off x="2969859" y="2917596"/>
            <a:ext cx="11027324" cy="501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665" b="1" kern="10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HCl+ </a:t>
            </a:r>
            <a:r>
              <a:rPr lang="zh-CN" altLang="en-US" sz="2665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Na[Al(OH)</a:t>
            </a:r>
            <a:r>
              <a:rPr lang="zh-CN" altLang="en-US" sz="2665" b="1" baseline="-25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665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]</a:t>
            </a:r>
            <a:r>
              <a:rPr lang="en-US" altLang="zh-CN" sz="2665" b="1" kern="10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665" b="1" kern="100" spc="-30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=== </a:t>
            </a:r>
            <a:r>
              <a:rPr lang="en-US" altLang="zh-CN" sz="2665" b="1" kern="10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Al(OH)</a:t>
            </a:r>
            <a:r>
              <a:rPr lang="en-US" altLang="zh-CN" sz="2665" b="1" kern="100" baseline="-2500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665" b="1" kern="10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↓</a:t>
            </a:r>
            <a:r>
              <a:rPr lang="en-US" altLang="zh-CN" sz="2665" b="1" kern="10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+NaCl +H</a:t>
            </a:r>
            <a:r>
              <a:rPr lang="en-US" altLang="zh-CN" sz="2665" b="1" kern="100" baseline="-2500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2665" b="1" kern="10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 </a:t>
            </a:r>
            <a:endParaRPr lang="en-US" altLang="zh-CN" sz="2665" b="1" kern="10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1"/>
            </p:custDataLst>
          </p:nvPr>
        </p:nvSpPr>
        <p:spPr>
          <a:xfrm>
            <a:off x="1511300" y="4177453"/>
            <a:ext cx="3108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400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）与</a:t>
            </a:r>
            <a:r>
              <a:rPr lang="zh-CN" altLang="en-US" sz="2400" b="1" kern="1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过量</a:t>
            </a:r>
            <a:r>
              <a:rPr lang="zh-CN" altLang="en-US" sz="2400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盐酸反应</a:t>
            </a:r>
            <a:endParaRPr lang="zh-CN" altLang="en-US" sz="2400" b="1" kern="10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文本框 12"/>
          <p:cNvSpPr txBox="1"/>
          <p:nvPr>
            <p:custDataLst>
              <p:tags r:id="rId12"/>
            </p:custDataLst>
          </p:nvPr>
        </p:nvSpPr>
        <p:spPr>
          <a:xfrm>
            <a:off x="2969859" y="4894563"/>
            <a:ext cx="11027324" cy="501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665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4HCl+ </a:t>
            </a:r>
            <a:r>
              <a:rPr lang="zh-CN" altLang="en-US" sz="2665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Na[Al(OH)</a:t>
            </a:r>
            <a:r>
              <a:rPr lang="zh-CN" altLang="en-US" sz="2665" b="1" baseline="-25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665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]</a:t>
            </a:r>
            <a:r>
              <a:rPr lang="en-US" altLang="zh-CN" sz="2665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665" b="1" kern="100" spc="-3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=== </a:t>
            </a:r>
            <a:r>
              <a:rPr lang="en-US" altLang="zh-CN" sz="2665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AlCl</a:t>
            </a:r>
            <a:r>
              <a:rPr lang="en-US" altLang="zh-CN" sz="2665" b="1" kern="100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altLang="zh-CN" sz="2665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+NaCl + 4H</a:t>
            </a:r>
            <a:r>
              <a:rPr lang="en-US" altLang="zh-CN" sz="2665" b="1" kern="100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2665" b="1" kern="1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 </a:t>
            </a:r>
            <a:endParaRPr lang="en-US" altLang="zh-CN" sz="2665" b="1" kern="10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custDataLst>
      <p:tags r:id="rId1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  <p:bldP spid="7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356080" y="1402977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白色沉淀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740631" y="1402977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沉淀溶解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354494" y="2507877"/>
            <a:ext cx="1728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白色沉淀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grpSp>
        <p:nvGrpSpPr>
          <p:cNvPr id="8197" name="Group 5"/>
          <p:cNvGrpSpPr/>
          <p:nvPr/>
        </p:nvGrpSpPr>
        <p:grpSpPr bwMode="auto">
          <a:xfrm>
            <a:off x="1835130" y="1304552"/>
            <a:ext cx="6408738" cy="1782762"/>
            <a:chOff x="249" y="624"/>
            <a:chExt cx="4037" cy="1123"/>
          </a:xfrm>
        </p:grpSpPr>
        <p:sp>
          <p:nvSpPr>
            <p:cNvPr id="5145" name="Text Box 6"/>
            <p:cNvSpPr txBox="1">
              <a:spLocks noChangeArrowheads="1"/>
            </p:cNvSpPr>
            <p:nvPr/>
          </p:nvSpPr>
          <p:spPr bwMode="auto">
            <a:xfrm>
              <a:off x="249" y="733"/>
              <a:ext cx="19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>
                  <a:latin typeface="Times New Roman" panose="02020603050405020304" pitchFamily="18" charset="0"/>
                </a:rPr>
                <a:t>Al</a:t>
              </a:r>
              <a:r>
                <a:rPr lang="en-US" altLang="zh-CN" sz="2400" b="1" baseline="30000">
                  <a:latin typeface="Times New Roman" panose="02020603050405020304" pitchFamily="18" charset="0"/>
                </a:rPr>
                <a:t>3+</a:t>
              </a:r>
              <a:endParaRPr lang="en-US" altLang="zh-CN" sz="2400" b="1" baseline="30000">
                <a:latin typeface="Times New Roman" panose="02020603050405020304" pitchFamily="18" charset="0"/>
              </a:endParaRPr>
            </a:p>
          </p:txBody>
        </p:sp>
        <p:sp>
          <p:nvSpPr>
            <p:cNvPr id="5146" name="Line 7"/>
            <p:cNvSpPr>
              <a:spLocks noChangeShapeType="1"/>
            </p:cNvSpPr>
            <p:nvPr/>
          </p:nvSpPr>
          <p:spPr bwMode="auto">
            <a:xfrm>
              <a:off x="748" y="914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7" name="Text Box 8"/>
            <p:cNvSpPr txBox="1">
              <a:spLocks noChangeArrowheads="1"/>
            </p:cNvSpPr>
            <p:nvPr/>
          </p:nvSpPr>
          <p:spPr bwMode="auto">
            <a:xfrm>
              <a:off x="249" y="1459"/>
              <a:ext cx="19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>
                  <a:latin typeface="Times New Roman" panose="02020603050405020304" pitchFamily="18" charset="0"/>
                </a:rPr>
                <a:t>Al</a:t>
              </a:r>
              <a:r>
                <a:rPr lang="en-US" altLang="zh-CN" sz="2400" b="1" baseline="30000">
                  <a:latin typeface="Times New Roman" panose="02020603050405020304" pitchFamily="18" charset="0"/>
                </a:rPr>
                <a:t>3+</a:t>
              </a:r>
              <a:endParaRPr lang="en-US" altLang="zh-CN" sz="2400" b="1" baseline="30000">
                <a:latin typeface="Times New Roman" panose="02020603050405020304" pitchFamily="18" charset="0"/>
              </a:endParaRPr>
            </a:p>
          </p:txBody>
        </p:sp>
        <p:sp>
          <p:nvSpPr>
            <p:cNvPr id="5148" name="Text Box 9"/>
            <p:cNvSpPr txBox="1">
              <a:spLocks noChangeArrowheads="1"/>
            </p:cNvSpPr>
            <p:nvPr/>
          </p:nvSpPr>
          <p:spPr bwMode="auto">
            <a:xfrm>
              <a:off x="703" y="626"/>
              <a:ext cx="14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400" b="1">
                  <a:latin typeface="Times New Roman" panose="02020603050405020304" pitchFamily="18" charset="0"/>
                </a:rPr>
                <a:t>适量</a:t>
              </a:r>
              <a:r>
                <a:rPr lang="en-US" altLang="zh-CN" sz="2400" b="1">
                  <a:latin typeface="Times New Roman" panose="02020603050405020304" pitchFamily="18" charset="0"/>
                </a:rPr>
                <a:t>NaOH</a:t>
              </a:r>
              <a:endParaRPr lang="en-US" altLang="zh-CN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5149" name="Line 10"/>
            <p:cNvSpPr>
              <a:spLocks noChangeShapeType="1"/>
            </p:cNvSpPr>
            <p:nvPr/>
          </p:nvSpPr>
          <p:spPr bwMode="auto">
            <a:xfrm>
              <a:off x="2834" y="912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0" name="Text Box 11"/>
            <p:cNvSpPr txBox="1">
              <a:spLocks noChangeArrowheads="1"/>
            </p:cNvSpPr>
            <p:nvPr/>
          </p:nvSpPr>
          <p:spPr bwMode="auto">
            <a:xfrm>
              <a:off x="2789" y="624"/>
              <a:ext cx="14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400" b="1">
                  <a:latin typeface="Times New Roman" panose="02020603050405020304" pitchFamily="18" charset="0"/>
                </a:rPr>
                <a:t>过量</a:t>
              </a:r>
              <a:r>
                <a:rPr lang="en-US" altLang="zh-CN" sz="2400" b="1">
                  <a:latin typeface="Times New Roman" panose="02020603050405020304" pitchFamily="18" charset="0"/>
                </a:rPr>
                <a:t>NaOH</a:t>
              </a:r>
              <a:endParaRPr lang="en-US" altLang="zh-CN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5151" name="Line 12"/>
            <p:cNvSpPr>
              <a:spLocks noChangeShapeType="1"/>
            </p:cNvSpPr>
            <p:nvPr/>
          </p:nvSpPr>
          <p:spPr bwMode="auto">
            <a:xfrm>
              <a:off x="747" y="1610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2" name="Text Box 13"/>
            <p:cNvSpPr txBox="1">
              <a:spLocks noChangeArrowheads="1"/>
            </p:cNvSpPr>
            <p:nvPr/>
          </p:nvSpPr>
          <p:spPr bwMode="auto">
            <a:xfrm>
              <a:off x="702" y="1322"/>
              <a:ext cx="14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400" b="1">
                  <a:latin typeface="Times New Roman" panose="02020603050405020304" pitchFamily="18" charset="0"/>
                </a:rPr>
                <a:t>适量氨水</a:t>
              </a:r>
              <a:endParaRPr lang="zh-CN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5153" name="Line 14"/>
            <p:cNvSpPr>
              <a:spLocks noChangeShapeType="1"/>
            </p:cNvSpPr>
            <p:nvPr/>
          </p:nvSpPr>
          <p:spPr bwMode="auto">
            <a:xfrm>
              <a:off x="2834" y="1608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54" name="Text Box 15"/>
            <p:cNvSpPr txBox="1">
              <a:spLocks noChangeArrowheads="1"/>
            </p:cNvSpPr>
            <p:nvPr/>
          </p:nvSpPr>
          <p:spPr bwMode="auto">
            <a:xfrm>
              <a:off x="2789" y="1320"/>
              <a:ext cx="14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400" b="1">
                  <a:latin typeface="Times New Roman" panose="02020603050405020304" pitchFamily="18" charset="0"/>
                </a:rPr>
                <a:t>过量氨水</a:t>
              </a:r>
              <a:endParaRPr lang="zh-CN" altLang="en-US" sz="24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7740631" y="2507877"/>
            <a:ext cx="223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沉淀不溶解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4571981" y="3590553"/>
            <a:ext cx="18256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白色沉淀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7956530" y="3615953"/>
            <a:ext cx="2355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沉淀溶解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4571981" y="4684340"/>
            <a:ext cx="18256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白色沉淀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grpSp>
        <p:nvGrpSpPr>
          <p:cNvPr id="8212" name="Group 20"/>
          <p:cNvGrpSpPr/>
          <p:nvPr/>
        </p:nvGrpSpPr>
        <p:grpSpPr bwMode="auto">
          <a:xfrm>
            <a:off x="1339106" y="3446251"/>
            <a:ext cx="7259383" cy="544209"/>
            <a:chOff x="-47" y="1400"/>
            <a:chExt cx="4332" cy="370"/>
          </a:xfrm>
        </p:grpSpPr>
        <p:sp>
          <p:nvSpPr>
            <p:cNvPr id="5140" name="Text Box 21"/>
            <p:cNvSpPr txBox="1">
              <a:spLocks noChangeArrowheads="1"/>
            </p:cNvSpPr>
            <p:nvPr/>
          </p:nvSpPr>
          <p:spPr bwMode="auto">
            <a:xfrm>
              <a:off x="839" y="1417"/>
              <a:ext cx="1497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400" b="1">
                  <a:latin typeface="Times New Roman" panose="02020603050405020304" pitchFamily="18" charset="0"/>
                </a:rPr>
                <a:t>适量盐酸</a:t>
              </a:r>
              <a:endParaRPr lang="zh-CN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5141" name="Text Box 22"/>
            <p:cNvSpPr txBox="1">
              <a:spLocks noChangeArrowheads="1"/>
            </p:cNvSpPr>
            <p:nvPr/>
          </p:nvSpPr>
          <p:spPr bwMode="auto">
            <a:xfrm>
              <a:off x="-47" y="1456"/>
              <a:ext cx="1905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[Al(OH)</a:t>
              </a:r>
              <a:r>
                <a:rPr lang="zh-CN" altLang="en-US" sz="24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4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]</a:t>
              </a:r>
              <a:r>
                <a:rPr lang="en-US" altLang="zh-CN" sz="2400" b="1" kern="100" dirty="0" smtClean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zh-CN" sz="2400" b="1" kern="100" baseline="300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-</a:t>
              </a:r>
              <a:endParaRPr lang="en-US" altLang="zh-CN" sz="2400" b="1" baseline="30000" dirty="0">
                <a:latin typeface="宋体" panose="02010600030101010101" pitchFamily="2" charset="-122"/>
              </a:endParaRPr>
            </a:p>
          </p:txBody>
        </p:sp>
        <p:sp>
          <p:nvSpPr>
            <p:cNvPr id="5142" name="Line 23"/>
            <p:cNvSpPr>
              <a:spLocks noChangeShapeType="1"/>
            </p:cNvSpPr>
            <p:nvPr/>
          </p:nvSpPr>
          <p:spPr bwMode="auto">
            <a:xfrm>
              <a:off x="884" y="1705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3" name="Line 24"/>
            <p:cNvSpPr>
              <a:spLocks noChangeShapeType="1"/>
            </p:cNvSpPr>
            <p:nvPr/>
          </p:nvSpPr>
          <p:spPr bwMode="auto">
            <a:xfrm>
              <a:off x="2770" y="1705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4" name="Text Box 25"/>
            <p:cNvSpPr txBox="1">
              <a:spLocks noChangeArrowheads="1"/>
            </p:cNvSpPr>
            <p:nvPr/>
          </p:nvSpPr>
          <p:spPr bwMode="auto">
            <a:xfrm>
              <a:off x="2788" y="1400"/>
              <a:ext cx="1497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400" b="1" dirty="0">
                  <a:latin typeface="Times New Roman" panose="02020603050405020304" pitchFamily="18" charset="0"/>
                </a:rPr>
                <a:t>过量盐酸</a:t>
              </a:r>
              <a:endParaRPr lang="zh-CN" altLang="en-US" sz="2400" b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218" name="Group 26"/>
          <p:cNvGrpSpPr/>
          <p:nvPr/>
        </p:nvGrpSpPr>
        <p:grpSpPr bwMode="auto">
          <a:xfrm>
            <a:off x="1339106" y="4460621"/>
            <a:ext cx="7378362" cy="666288"/>
            <a:chOff x="-47" y="2091"/>
            <a:chExt cx="4403" cy="453"/>
          </a:xfrm>
        </p:grpSpPr>
        <p:sp>
          <p:nvSpPr>
            <p:cNvPr id="5135" name="Text Box 27"/>
            <p:cNvSpPr txBox="1">
              <a:spLocks noChangeArrowheads="1"/>
            </p:cNvSpPr>
            <p:nvPr/>
          </p:nvSpPr>
          <p:spPr bwMode="auto">
            <a:xfrm>
              <a:off x="-47" y="2230"/>
              <a:ext cx="1905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[Al(OH)</a:t>
              </a:r>
              <a:r>
                <a:rPr lang="zh-CN" altLang="en-US" sz="24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4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]</a:t>
              </a:r>
              <a:r>
                <a:rPr lang="en-US" altLang="zh-CN" sz="2400" b="1" kern="100" dirty="0" smtClean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zh-CN" sz="2400" b="1" kern="100" baseline="300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-</a:t>
              </a:r>
              <a:endParaRPr lang="en-US" altLang="zh-CN" sz="2400" b="1" baseline="30000" dirty="0">
                <a:latin typeface="宋体" panose="02010600030101010101" pitchFamily="2" charset="-122"/>
              </a:endParaRPr>
            </a:p>
          </p:txBody>
        </p:sp>
        <p:sp>
          <p:nvSpPr>
            <p:cNvPr id="5136" name="Line 28"/>
            <p:cNvSpPr>
              <a:spLocks noChangeShapeType="1"/>
            </p:cNvSpPr>
            <p:nvPr/>
          </p:nvSpPr>
          <p:spPr bwMode="auto">
            <a:xfrm>
              <a:off x="884" y="2450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7" name="Text Box 29"/>
            <p:cNvSpPr txBox="1">
              <a:spLocks noChangeArrowheads="1"/>
            </p:cNvSpPr>
            <p:nvPr/>
          </p:nvSpPr>
          <p:spPr bwMode="auto">
            <a:xfrm>
              <a:off x="839" y="2162"/>
              <a:ext cx="1497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400" b="1">
                  <a:latin typeface="Times New Roman" panose="02020603050405020304" pitchFamily="18" charset="0"/>
                </a:rPr>
                <a:t>适量</a:t>
              </a:r>
              <a:r>
                <a:rPr lang="en-US" altLang="zh-CN" sz="2400" b="1">
                  <a:latin typeface="Times New Roman" panose="02020603050405020304" pitchFamily="18" charset="0"/>
                </a:rPr>
                <a:t>CO</a:t>
              </a:r>
              <a:r>
                <a:rPr lang="en-US" altLang="zh-CN" sz="2400" b="1" baseline="-25000">
                  <a:latin typeface="Times New Roman" panose="02020603050405020304" pitchFamily="18" charset="0"/>
                </a:rPr>
                <a:t>2</a:t>
              </a:r>
              <a:endParaRPr lang="en-US" altLang="zh-CN" sz="2400" b="1" baseline="-25000">
                <a:latin typeface="Times New Roman" panose="02020603050405020304" pitchFamily="18" charset="0"/>
              </a:endParaRPr>
            </a:p>
          </p:txBody>
        </p:sp>
        <p:sp>
          <p:nvSpPr>
            <p:cNvPr id="5138" name="Line 30"/>
            <p:cNvSpPr>
              <a:spLocks noChangeShapeType="1"/>
            </p:cNvSpPr>
            <p:nvPr/>
          </p:nvSpPr>
          <p:spPr bwMode="auto">
            <a:xfrm>
              <a:off x="2788" y="2420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9" name="Text Box 31"/>
            <p:cNvSpPr txBox="1">
              <a:spLocks noChangeArrowheads="1"/>
            </p:cNvSpPr>
            <p:nvPr/>
          </p:nvSpPr>
          <p:spPr bwMode="auto">
            <a:xfrm>
              <a:off x="2859" y="2091"/>
              <a:ext cx="1497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400" b="1" dirty="0">
                  <a:latin typeface="Times New Roman" panose="02020603050405020304" pitchFamily="18" charset="0"/>
                </a:rPr>
                <a:t>过量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CO</a:t>
              </a:r>
              <a:r>
                <a:rPr lang="en-US" altLang="zh-CN" sz="2400" b="1" baseline="-25000" dirty="0">
                  <a:latin typeface="Times New Roman" panose="02020603050405020304" pitchFamily="18" charset="0"/>
                </a:rPr>
                <a:t>2</a:t>
              </a:r>
              <a:endParaRPr lang="en-US" altLang="zh-CN" sz="2400" b="1" baseline="-250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7956530" y="4684340"/>
            <a:ext cx="2355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400" b="1">
                <a:latin typeface="Times New Roman" panose="02020603050405020304" pitchFamily="18" charset="0"/>
              </a:rPr>
              <a:t>沉淀不溶解</a:t>
            </a:r>
            <a:endParaRPr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2446339" y="5781676"/>
            <a:ext cx="7343775" cy="466725"/>
          </a:xfrm>
          <a:prstGeom prst="rect">
            <a:avLst/>
          </a:prstGeom>
          <a:solidFill>
            <a:srgbClr val="CCFFFF"/>
          </a:solidFill>
          <a:ln w="9525">
            <a:solidFill>
              <a:srgbClr val="99CCFF"/>
            </a:solidFill>
            <a:miter lim="800000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Al(OH)</a:t>
            </a:r>
            <a:r>
              <a:rPr lang="en-US" altLang="zh-CN" sz="2400" b="1" baseline="-30000" dirty="0">
                <a:solidFill>
                  <a:srgbClr val="CC0066"/>
                </a:solidFill>
                <a:latin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溶于强酸、强碱，不溶于</a:t>
            </a: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H</a:t>
            </a:r>
            <a:r>
              <a:rPr lang="en-US" altLang="zh-CN" sz="2400" b="1" baseline="-25000" dirty="0">
                <a:solidFill>
                  <a:srgbClr val="CC0066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CO</a:t>
            </a:r>
            <a:r>
              <a:rPr lang="en-US" altLang="zh-CN" sz="2400" b="1" baseline="-25000" dirty="0">
                <a:solidFill>
                  <a:srgbClr val="CC0066"/>
                </a:solidFill>
                <a:latin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和氨水</a:t>
            </a:r>
            <a:endParaRPr lang="zh-CN" altLang="en-US" sz="24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372263" y="290436"/>
            <a:ext cx="11252848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CC0066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  </a:t>
            </a:r>
            <a:r>
              <a:rPr lang="zh-CN" altLang="en-US" sz="2400" b="1" dirty="0" smtClean="0">
                <a:solidFill>
                  <a:srgbClr val="CC0066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讨论：</a:t>
            </a:r>
            <a:r>
              <a:rPr lang="zh-CN" altLang="en-US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</a:rPr>
              <a:t>实验室制</a:t>
            </a:r>
            <a:r>
              <a:rPr lang="zh-CN" altLang="en-US" sz="24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取</a:t>
            </a:r>
            <a:r>
              <a:rPr lang="pt-BR" altLang="zh-CN" sz="24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Al(OH)</a:t>
            </a:r>
            <a:r>
              <a:rPr lang="pt-BR" altLang="zh-CN" sz="2400" b="1" baseline="-2500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3 </a:t>
            </a:r>
            <a:r>
              <a:rPr lang="zh-CN" altLang="pt-BR" sz="24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有哪些方法</a:t>
            </a:r>
            <a:r>
              <a:rPr lang="zh-CN" altLang="pt-BR" sz="2400" b="1" dirty="0" smtClean="0">
                <a:latin typeface="Times New Roman" panose="02020603050405020304" pitchFamily="18" charset="0"/>
                <a:ea typeface="楷体_GB2312" panose="02010609030101010101" pitchFamily="49" charset="-122"/>
              </a:rPr>
              <a:t>？并</a:t>
            </a:r>
            <a:r>
              <a:rPr lang="zh-CN" altLang="pt-BR" sz="24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加以评价。</a:t>
            </a:r>
            <a:endParaRPr lang="zh-CN" altLang="en-US" sz="2400" b="1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19055" y="3527708"/>
            <a:ext cx="89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※</a:t>
            </a:r>
            <a:endParaRPr lang="zh-CN" altLang="en-US" sz="2800" dirty="0"/>
          </a:p>
        </p:txBody>
      </p:sp>
      <p:sp>
        <p:nvSpPr>
          <p:cNvPr id="36" name="文本框 35"/>
          <p:cNvSpPr txBox="1"/>
          <p:nvPr/>
        </p:nvSpPr>
        <p:spPr>
          <a:xfrm>
            <a:off x="839500" y="4682916"/>
            <a:ext cx="89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※</a:t>
            </a:r>
            <a:endParaRPr lang="zh-CN" alt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  <p:bldP spid="8196" grpId="0"/>
      <p:bldP spid="8208" grpId="0"/>
      <p:bldP spid="8209" grpId="0"/>
      <p:bldP spid="8210" grpId="0"/>
      <p:bldP spid="8211" grpId="0"/>
      <p:bldP spid="8224" grpId="0"/>
      <p:bldP spid="8234" grpId="0" animBg="1"/>
      <p:bldP spid="8235" grpId="0" animBg="1"/>
      <p:bldP spid="2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1"/>
            </p:custDataLst>
          </p:nvPr>
        </p:nvGrpSpPr>
        <p:grpSpPr>
          <a:xfrm>
            <a:off x="376343" y="1451421"/>
            <a:ext cx="3710940" cy="10160"/>
            <a:chOff x="2017" y="1426"/>
            <a:chExt cx="4383" cy="12"/>
          </a:xfrm>
        </p:grpSpPr>
        <p:cxnSp>
          <p:nvCxnSpPr>
            <p:cNvPr id="4" name="直接连接符 3"/>
            <p:cNvCxnSpPr/>
            <p:nvPr>
              <p:custDataLst>
                <p:tags r:id="rId2"/>
              </p:custDataLst>
            </p:nvPr>
          </p:nvCxnSpPr>
          <p:spPr>
            <a:xfrm>
              <a:off x="2017" y="1426"/>
              <a:ext cx="1403" cy="9"/>
            </a:xfrm>
            <a:prstGeom prst="line">
              <a:avLst/>
            </a:prstGeom>
            <a:ln w="38100">
              <a:solidFill>
                <a:srgbClr val="3D87B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>
              <p:custDataLst>
                <p:tags r:id="rId3"/>
              </p:custDataLst>
            </p:nvPr>
          </p:nvCxnSpPr>
          <p:spPr>
            <a:xfrm>
              <a:off x="3400" y="1434"/>
              <a:ext cx="3000" cy="4"/>
            </a:xfrm>
            <a:prstGeom prst="line">
              <a:avLst/>
            </a:prstGeom>
            <a:ln w="3810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rgbClr val="3F83BC"/>
                  </a:gs>
                  <a:gs pos="100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0800000" scaled="1"/>
              </a:gra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120078" y="691549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sym typeface="+mn-ea"/>
              </a:rPr>
              <a:t>明矾</a:t>
            </a:r>
            <a:endParaRPr lang="zh-CN" altLang="en-US" sz="3200" b="1" dirty="0">
              <a:solidFill>
                <a:srgbClr val="FF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sym typeface="+mn-ea"/>
            </a:endParaRPr>
          </a:p>
        </p:txBody>
      </p:sp>
      <p:sp>
        <p:nvSpPr>
          <p:cNvPr id="47108" name="Rectangle 5"/>
          <p:cNvSpPr/>
          <p:nvPr>
            <p:custDataLst>
              <p:tags r:id="rId5"/>
            </p:custDataLst>
          </p:nvPr>
        </p:nvSpPr>
        <p:spPr>
          <a:xfrm>
            <a:off x="2192867" y="3001433"/>
            <a:ext cx="7343677" cy="5355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marL="0" indent="0">
              <a:lnSpc>
                <a:spcPct val="120000"/>
              </a:lnSpc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2KAl(SO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)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2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+3Ba(OH)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= 3BaSO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↓+2Al(OH)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↓+K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SO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endParaRPr lang="en-US" altLang="zh-CN" sz="2400" b="1" baseline="-2500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47109" name="Rectangle 6"/>
          <p:cNvSpPr/>
          <p:nvPr>
            <p:custDataLst>
              <p:tags r:id="rId6"/>
            </p:custDataLst>
          </p:nvPr>
        </p:nvSpPr>
        <p:spPr>
          <a:xfrm>
            <a:off x="2231813" y="4941993"/>
            <a:ext cx="6813084" cy="5355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marL="0" indent="0">
              <a:lnSpc>
                <a:spcPct val="120000"/>
              </a:lnSpc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2KAl(SO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)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+4Ba(OH)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= 4BaSO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↓+2KAlO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+4H</a:t>
            </a:r>
            <a:r>
              <a:rPr lang="en-US" altLang="zh-CN" sz="2400" b="1" baseline="-2500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2231813" y="3708400"/>
            <a:ext cx="6925294" cy="5355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indent="0" algn="l">
              <a:lnSpc>
                <a:spcPct val="120000"/>
              </a:lnSpc>
            </a:pP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2Al</a:t>
            </a:r>
            <a:r>
              <a:rPr lang="en-US" altLang="zh-CN" sz="2400" b="1" kern="100" baseline="30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3+ </a:t>
            </a: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+ 3SO</a:t>
            </a:r>
            <a:r>
              <a:rPr lang="en-US" altLang="zh-CN" sz="2400" b="1" kern="100" baseline="-25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zh-CN" sz="2400" b="1" kern="100" baseline="30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2- </a:t>
            </a: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+3Ba</a:t>
            </a:r>
            <a:r>
              <a:rPr lang="en-US" altLang="zh-CN" sz="2400" b="1" kern="100" baseline="30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2+</a:t>
            </a: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+6OH</a:t>
            </a:r>
            <a:r>
              <a:rPr lang="en-US" altLang="zh-CN" sz="2400" b="1" kern="100" baseline="30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-</a:t>
            </a: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 =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3BaSO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↓+2Al(OH)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↓</a:t>
            </a:r>
            <a:endParaRPr lang="en-US" altLang="zh-CN" sz="2400" b="1" kern="100">
              <a:solidFill>
                <a:srgbClr val="FF0000"/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" name="文本框 5"/>
          <p:cNvSpPr txBox="1"/>
          <p:nvPr>
            <p:custDataLst>
              <p:tags r:id="rId8"/>
            </p:custDataLst>
          </p:nvPr>
        </p:nvSpPr>
        <p:spPr>
          <a:xfrm>
            <a:off x="2231813" y="5691293"/>
            <a:ext cx="6891630" cy="5355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indent="0" algn="l">
              <a:lnSpc>
                <a:spcPct val="120000"/>
              </a:lnSpc>
            </a:pP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Al</a:t>
            </a:r>
            <a:r>
              <a:rPr lang="en-US" altLang="zh-CN" sz="2400" b="1" kern="100" baseline="30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3+ </a:t>
            </a: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+ 2SO</a:t>
            </a:r>
            <a:r>
              <a:rPr lang="en-US" altLang="zh-CN" sz="2400" b="1" kern="100" baseline="-25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zh-CN" sz="2400" b="1" kern="100" baseline="30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2- </a:t>
            </a: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+2Ba</a:t>
            </a:r>
            <a:r>
              <a:rPr lang="en-US" altLang="zh-CN" sz="2400" b="1" kern="100" baseline="30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2+</a:t>
            </a: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+4OH</a:t>
            </a:r>
            <a:r>
              <a:rPr lang="en-US" altLang="zh-CN" sz="2400" b="1" kern="100" baseline="300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-</a:t>
            </a:r>
            <a:r>
              <a:rPr lang="en-US" altLang="zh-CN" sz="2400" b="1" kern="1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 =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2BaSO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↓+2[Al(OH)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]</a:t>
            </a:r>
            <a:r>
              <a:rPr lang="en-US" altLang="zh-CN" sz="2400" b="1" baseline="3000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endParaRPr lang="en-US" altLang="zh-CN" sz="2400" b="1" kern="100" baseline="30000">
              <a:solidFill>
                <a:srgbClr val="FF0000"/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" name="Rectangle 5"/>
          <p:cNvSpPr/>
          <p:nvPr>
            <p:custDataLst>
              <p:tags r:id="rId9"/>
            </p:custDataLst>
          </p:nvPr>
        </p:nvSpPr>
        <p:spPr>
          <a:xfrm>
            <a:off x="665978" y="1811654"/>
            <a:ext cx="7879080" cy="5355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marL="0" indent="0">
              <a:lnSpc>
                <a:spcPct val="12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 Bold" panose="02020603050405020304" charset="0"/>
              </a:rPr>
              <a:t>向硫酸铝钾溶液中滴加氢氧化钡溶液至过量发生的反应：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 Bold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10"/>
            </p:custDataLst>
          </p:nvPr>
        </p:nvSpPr>
        <p:spPr>
          <a:xfrm>
            <a:off x="707813" y="2485276"/>
            <a:ext cx="406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altLang="zh-CN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Ba(OH)</a:t>
            </a:r>
            <a:r>
              <a:rPr lang="en-US" altLang="zh-CN" sz="2400" b="1" baseline="-25000" dirty="0" smtClean="0">
                <a:solidFill>
                  <a:srgbClr val="7030A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少量：</a:t>
            </a:r>
            <a:endParaRPr lang="zh-CN" alt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11"/>
            </p:custDataLst>
          </p:nvPr>
        </p:nvSpPr>
        <p:spPr>
          <a:xfrm>
            <a:off x="707813" y="4363183"/>
            <a:ext cx="406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altLang="zh-CN" sz="2400" b="1">
                <a:solidFill>
                  <a:srgbClr val="7030A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Ba(OH)</a:t>
            </a:r>
            <a:r>
              <a:rPr lang="en-US" altLang="zh-CN" sz="2400" b="1" baseline="-25000">
                <a:solidFill>
                  <a:srgbClr val="7030A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过量：</a:t>
            </a:r>
            <a:endParaRPr lang="zh-CN" altLang="en-US" sz="2400" b="1">
              <a:solidFill>
                <a:srgbClr val="7030A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" r="4147"/>
          <a:stretch>
            <a:fillRect/>
          </a:stretch>
        </p:blipFill>
        <p:spPr bwMode="auto">
          <a:xfrm>
            <a:off x="1163774" y="112049"/>
            <a:ext cx="2136077" cy="1580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2817283" y="696115"/>
            <a:ext cx="91802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266700" algn="just">
              <a:lnSpc>
                <a:spcPct val="150000"/>
              </a:lnSpc>
            </a:pPr>
            <a:r>
              <a:rPr lang="en-US" altLang="zh-CN" sz="2400" b="1" kern="1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lang="en-US" altLang="zh-CN" sz="2400" b="1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altLang="zh-CN" sz="2400" b="1" kern="100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400" b="1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CN" sz="2400" b="1" kern="100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·12H</a:t>
            </a:r>
            <a:r>
              <a:rPr lang="en-US" altLang="zh-CN" sz="2400" b="1" kern="100" baseline="-25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zh-CN" altLang="zh-CN" sz="2400" b="1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，是一种含有结晶水的硫酸钾和硫酸铝的</a:t>
            </a:r>
            <a:r>
              <a:rPr lang="zh-CN" altLang="zh-CN" sz="2400" b="1" kern="1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复盐</a:t>
            </a:r>
            <a:r>
              <a:rPr lang="zh-CN" altLang="zh-CN" sz="2400" b="1" kern="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zh-CN" sz="2400" b="1" kern="1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2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base">
                                        <p:cTn id="43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2" grpId="0"/>
      <p:bldP spid="6" grpId="0"/>
      <p:bldP spid="7" grpId="0"/>
      <p:bldP spid="11" grpId="0"/>
      <p:bldP spid="17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/>
          <p:nvPr/>
        </p:nvGrpSpPr>
        <p:grpSpPr bwMode="auto">
          <a:xfrm>
            <a:off x="2563207" y="76455"/>
            <a:ext cx="6915149" cy="4392613"/>
            <a:chOff x="240" y="816"/>
            <a:chExt cx="4356" cy="2767"/>
          </a:xfrm>
        </p:grpSpPr>
        <p:sp>
          <p:nvSpPr>
            <p:cNvPr id="14346" name="Text Box 3"/>
            <p:cNvSpPr txBox="1">
              <a:spLocks noChangeArrowheads="1"/>
            </p:cNvSpPr>
            <p:nvPr/>
          </p:nvSpPr>
          <p:spPr bwMode="auto">
            <a:xfrm>
              <a:off x="2228" y="816"/>
              <a:ext cx="38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kumimoji="1" lang="en-US" altLang="zh-CN" b="1">
                  <a:solidFill>
                    <a:srgbClr val="CC0066"/>
                  </a:solidFill>
                  <a:latin typeface="Times New Roman" panose="02020603050405020304" pitchFamily="18" charset="0"/>
                </a:rPr>
                <a:t>Fe</a:t>
              </a:r>
              <a:endParaRPr kumimoji="1" lang="en-US" altLang="zh-CN" b="1">
                <a:solidFill>
                  <a:srgbClr val="CC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47" name="Text Box 4"/>
            <p:cNvSpPr txBox="1">
              <a:spLocks noChangeArrowheads="1"/>
            </p:cNvSpPr>
            <p:nvPr/>
          </p:nvSpPr>
          <p:spPr bwMode="auto">
            <a:xfrm>
              <a:off x="240" y="3215"/>
              <a:ext cx="57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kumimoji="1" lang="en-US" altLang="zh-CN" b="1">
                  <a:solidFill>
                    <a:srgbClr val="CC0066"/>
                  </a:solidFill>
                  <a:latin typeface="Times New Roman" panose="02020603050405020304" pitchFamily="18" charset="0"/>
                </a:rPr>
                <a:t>Fe</a:t>
              </a:r>
              <a:r>
                <a:rPr kumimoji="1" lang="en-US" altLang="zh-CN" b="1" baseline="30000">
                  <a:solidFill>
                    <a:srgbClr val="CC0066"/>
                  </a:solidFill>
                  <a:latin typeface="Times New Roman" panose="02020603050405020304" pitchFamily="18" charset="0"/>
                </a:rPr>
                <a:t>2+</a:t>
              </a:r>
              <a:endParaRPr kumimoji="1" lang="en-US" altLang="zh-CN" b="1">
                <a:solidFill>
                  <a:srgbClr val="CC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48" name="Text Box 5"/>
            <p:cNvSpPr txBox="1">
              <a:spLocks noChangeArrowheads="1"/>
            </p:cNvSpPr>
            <p:nvPr/>
          </p:nvSpPr>
          <p:spPr bwMode="auto">
            <a:xfrm>
              <a:off x="3959" y="3189"/>
              <a:ext cx="63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kumimoji="1" lang="en-US" altLang="zh-CN" b="1">
                  <a:solidFill>
                    <a:srgbClr val="CC0066"/>
                  </a:solidFill>
                  <a:latin typeface="Times New Roman" panose="02020603050405020304" pitchFamily="18" charset="0"/>
                </a:rPr>
                <a:t> Fe</a:t>
              </a:r>
              <a:r>
                <a:rPr kumimoji="1" lang="en-US" altLang="zh-CN" b="1" baseline="30000">
                  <a:solidFill>
                    <a:srgbClr val="CC0066"/>
                  </a:solidFill>
                  <a:latin typeface="Times New Roman" panose="02020603050405020304" pitchFamily="18" charset="0"/>
                </a:rPr>
                <a:t>3+</a:t>
              </a:r>
              <a:endParaRPr kumimoji="1" lang="en-US" altLang="zh-CN" b="1">
                <a:solidFill>
                  <a:srgbClr val="CC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49" name="Line 6"/>
            <p:cNvSpPr>
              <a:spLocks noChangeShapeType="1"/>
            </p:cNvSpPr>
            <p:nvPr/>
          </p:nvSpPr>
          <p:spPr bwMode="auto">
            <a:xfrm flipV="1">
              <a:off x="605" y="1072"/>
              <a:ext cx="1553" cy="20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0" name="Line 7"/>
            <p:cNvSpPr>
              <a:spLocks noChangeShapeType="1"/>
            </p:cNvSpPr>
            <p:nvPr/>
          </p:nvSpPr>
          <p:spPr bwMode="auto">
            <a:xfrm flipV="1">
              <a:off x="702" y="1150"/>
              <a:ext cx="1553" cy="20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1" name="Line 8"/>
            <p:cNvSpPr>
              <a:spLocks noChangeShapeType="1"/>
            </p:cNvSpPr>
            <p:nvPr/>
          </p:nvSpPr>
          <p:spPr bwMode="auto">
            <a:xfrm rot="5483079" flipV="1">
              <a:off x="2297" y="1433"/>
              <a:ext cx="2091" cy="15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2" name="Line 9"/>
            <p:cNvSpPr>
              <a:spLocks noChangeShapeType="1"/>
            </p:cNvSpPr>
            <p:nvPr/>
          </p:nvSpPr>
          <p:spPr bwMode="auto">
            <a:xfrm rot="5483079" flipV="1">
              <a:off x="2377" y="1366"/>
              <a:ext cx="2091" cy="15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3" name="Line 10"/>
            <p:cNvSpPr>
              <a:spLocks noChangeShapeType="1"/>
            </p:cNvSpPr>
            <p:nvPr/>
          </p:nvSpPr>
          <p:spPr bwMode="auto">
            <a:xfrm>
              <a:off x="913" y="3383"/>
              <a:ext cx="29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4" name="Line 11"/>
            <p:cNvSpPr>
              <a:spLocks noChangeShapeType="1"/>
            </p:cNvSpPr>
            <p:nvPr/>
          </p:nvSpPr>
          <p:spPr bwMode="auto">
            <a:xfrm>
              <a:off x="896" y="3500"/>
              <a:ext cx="28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4339" name="Text Box 12"/>
          <p:cNvSpPr txBox="1">
            <a:spLocks noChangeArrowheads="1"/>
          </p:cNvSpPr>
          <p:nvPr/>
        </p:nvSpPr>
        <p:spPr bwMode="auto">
          <a:xfrm>
            <a:off x="721706" y="991896"/>
            <a:ext cx="2054225" cy="5191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zh-CN" sz="2800" b="1" dirty="0" smtClean="0">
                <a:solidFill>
                  <a:srgbClr val="CC0066"/>
                </a:solidFill>
                <a:latin typeface="Times New Roman" panose="02020603050405020304" pitchFamily="18" charset="0"/>
              </a:rPr>
              <a:t>  “</a:t>
            </a:r>
            <a:r>
              <a:rPr kumimoji="1" lang="zh-CN" altLang="en-US" sz="28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铁三角”</a:t>
            </a:r>
            <a:endParaRPr kumimoji="1" lang="zh-CN" altLang="en-US" sz="28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 rot="-3156008">
            <a:off x="2950015" y="2133210"/>
            <a:ext cx="36904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 b="1" dirty="0" smtClean="0">
                <a:latin typeface="Times New Roman" panose="02020603050405020304" pitchFamily="18" charset="0"/>
              </a:rPr>
              <a:t>I</a:t>
            </a:r>
            <a:r>
              <a:rPr kumimoji="1" lang="en-US" altLang="zh-CN" sz="2400" b="1" baseline="-25000" dirty="0" smtClean="0">
                <a:latin typeface="Times New Roman" panose="02020603050405020304" pitchFamily="18" charset="0"/>
              </a:rPr>
              <a:t>2</a:t>
            </a:r>
            <a:r>
              <a:rPr kumimoji="1" lang="zh-CN" altLang="en-US" sz="2400" b="1" dirty="0" smtClean="0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 smtClean="0">
                <a:latin typeface="Times New Roman" panose="02020603050405020304" pitchFamily="18" charset="0"/>
              </a:rPr>
              <a:t>S</a:t>
            </a:r>
            <a:r>
              <a:rPr kumimoji="1" lang="zh-CN" altLang="en-US" sz="2400" b="1" dirty="0" smtClean="0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 smtClean="0">
                <a:latin typeface="Times New Roman" panose="02020603050405020304" pitchFamily="18" charset="0"/>
              </a:rPr>
              <a:t>H</a:t>
            </a:r>
            <a:r>
              <a:rPr kumimoji="1" lang="en-US" altLang="zh-CN" sz="2400" b="1" baseline="30000" dirty="0">
                <a:latin typeface="Times New Roman" panose="02020603050405020304" pitchFamily="18" charset="0"/>
              </a:rPr>
              <a:t>+</a:t>
            </a:r>
            <a:r>
              <a:rPr kumimoji="1" lang="zh-CN" altLang="en-US" sz="2400" b="1" dirty="0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>
                <a:latin typeface="Times New Roman" panose="02020603050405020304" pitchFamily="18" charset="0"/>
              </a:rPr>
              <a:t>Cu</a:t>
            </a:r>
            <a:r>
              <a:rPr kumimoji="1" lang="en-US" altLang="zh-CN" sz="2400" b="1" baseline="30000" dirty="0">
                <a:latin typeface="Times New Roman" panose="02020603050405020304" pitchFamily="18" charset="0"/>
              </a:rPr>
              <a:t>2+</a:t>
            </a:r>
            <a:r>
              <a:rPr kumimoji="1" lang="zh-CN" altLang="en-US" sz="2400" b="1" dirty="0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>
                <a:latin typeface="Times New Roman" panose="02020603050405020304" pitchFamily="18" charset="0"/>
              </a:rPr>
              <a:t>Fe</a:t>
            </a:r>
            <a:r>
              <a:rPr kumimoji="1" lang="en-US" altLang="zh-CN" sz="2400" b="1" baseline="30000" dirty="0">
                <a:latin typeface="Times New Roman" panose="02020603050405020304" pitchFamily="18" charset="0"/>
              </a:rPr>
              <a:t>3+</a:t>
            </a:r>
            <a:r>
              <a:rPr kumimoji="1" lang="zh-CN" altLang="en-US" sz="2400" b="1" dirty="0">
                <a:latin typeface="Times New Roman" panose="02020603050405020304" pitchFamily="18" charset="0"/>
              </a:rPr>
              <a:t>等</a:t>
            </a:r>
            <a:endParaRPr kumimoji="1"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 rot="3350564">
            <a:off x="5669437" y="2021292"/>
            <a:ext cx="30267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 b="1" dirty="0">
                <a:latin typeface="Times New Roman" panose="02020603050405020304" pitchFamily="18" charset="0"/>
              </a:rPr>
              <a:t>(Cl</a:t>
            </a:r>
            <a:r>
              <a:rPr kumimoji="1" lang="en-US" altLang="zh-CN" sz="2400" b="1" baseline="-25000" dirty="0">
                <a:latin typeface="Times New Roman" panose="02020603050405020304" pitchFamily="18" charset="0"/>
              </a:rPr>
              <a:t>2</a:t>
            </a:r>
            <a:r>
              <a:rPr kumimoji="1" lang="zh-CN" altLang="en-US" sz="2400" b="1" dirty="0" smtClean="0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 smtClean="0">
                <a:latin typeface="Times New Roman" panose="02020603050405020304" pitchFamily="18" charset="0"/>
              </a:rPr>
              <a:t>Br</a:t>
            </a:r>
            <a:r>
              <a:rPr kumimoji="1" lang="en-US" altLang="zh-CN" sz="2400" b="1" baseline="-25000" dirty="0" smtClean="0">
                <a:latin typeface="Times New Roman" panose="02020603050405020304" pitchFamily="18" charset="0"/>
              </a:rPr>
              <a:t>2</a:t>
            </a:r>
            <a:r>
              <a:rPr kumimoji="1" lang="zh-CN" altLang="en-US" sz="2400" b="1" dirty="0" smtClean="0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 smtClean="0">
                <a:latin typeface="Times New Roman" panose="02020603050405020304" pitchFamily="18" charset="0"/>
              </a:rPr>
              <a:t>HNO</a:t>
            </a:r>
            <a:r>
              <a:rPr kumimoji="1" lang="en-US" altLang="zh-CN" sz="2400" b="1" baseline="-25000" dirty="0" smtClean="0">
                <a:latin typeface="Times New Roman" panose="02020603050405020304" pitchFamily="18" charset="0"/>
              </a:rPr>
              <a:t>3</a:t>
            </a:r>
            <a:r>
              <a:rPr kumimoji="1" lang="zh-CN" altLang="en-US" sz="2400" b="1" dirty="0">
                <a:latin typeface="Times New Roman" panose="02020603050405020304" pitchFamily="18" charset="0"/>
              </a:rPr>
              <a:t>等</a:t>
            </a:r>
            <a:r>
              <a:rPr kumimoji="1" lang="en-US" altLang="zh-CN" sz="2400" b="1" dirty="0">
                <a:latin typeface="Times New Roman" panose="02020603050405020304" pitchFamily="18" charset="0"/>
              </a:rPr>
              <a:t>)</a:t>
            </a:r>
            <a:endParaRPr kumimoji="1" lang="en-US" altLang="zh-CN" sz="2400" b="1" dirty="0">
              <a:latin typeface="Times New Roman" panose="02020603050405020304" pitchFamily="18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 rot="8606">
            <a:off x="4040473" y="3701693"/>
            <a:ext cx="44482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 b="1" dirty="0" smtClean="0">
                <a:latin typeface="Times New Roman" panose="02020603050405020304" pitchFamily="18" charset="0"/>
              </a:rPr>
              <a:t>Cl</a:t>
            </a:r>
            <a:r>
              <a:rPr kumimoji="1" lang="en-US" altLang="zh-CN" sz="2400" b="1" baseline="-25000" dirty="0" smtClean="0">
                <a:latin typeface="Times New Roman" panose="02020603050405020304" pitchFamily="18" charset="0"/>
              </a:rPr>
              <a:t>2</a:t>
            </a:r>
            <a:r>
              <a:rPr kumimoji="1" lang="en-US" altLang="zh-CN" sz="2400" b="1" dirty="0" smtClean="0">
                <a:latin typeface="Times New Roman" panose="02020603050405020304" pitchFamily="18" charset="0"/>
              </a:rPr>
              <a:t>(H</a:t>
            </a:r>
            <a:r>
              <a:rPr kumimoji="1" lang="en-US" altLang="zh-CN" sz="2400" b="1" baseline="-25000" dirty="0" smtClean="0">
                <a:latin typeface="Times New Roman" panose="02020603050405020304" pitchFamily="18" charset="0"/>
              </a:rPr>
              <a:t>2</a:t>
            </a:r>
            <a:r>
              <a:rPr kumimoji="1" lang="en-US" altLang="zh-CN" sz="2400" b="1" dirty="0" smtClean="0">
                <a:latin typeface="Times New Roman" panose="02020603050405020304" pitchFamily="18" charset="0"/>
              </a:rPr>
              <a:t>O</a:t>
            </a:r>
            <a:r>
              <a:rPr kumimoji="1" lang="en-US" altLang="zh-CN" sz="2400" b="1" baseline="-25000" dirty="0" smtClean="0">
                <a:latin typeface="Times New Roman" panose="02020603050405020304" pitchFamily="18" charset="0"/>
              </a:rPr>
              <a:t>2</a:t>
            </a:r>
            <a:r>
              <a:rPr kumimoji="1" lang="zh-CN" altLang="en-US" sz="2400" b="1" dirty="0" smtClean="0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 smtClean="0">
                <a:latin typeface="Times New Roman" panose="02020603050405020304" pitchFamily="18" charset="0"/>
              </a:rPr>
              <a:t>HNO</a:t>
            </a:r>
            <a:r>
              <a:rPr kumimoji="1" lang="en-US" altLang="zh-CN" sz="2400" b="1" baseline="-25000" dirty="0" smtClean="0">
                <a:latin typeface="Times New Roman" panose="02020603050405020304" pitchFamily="18" charset="0"/>
              </a:rPr>
              <a:t>3</a:t>
            </a:r>
            <a:r>
              <a:rPr kumimoji="1" lang="zh-CN" altLang="en-US" sz="2400" b="1" baseline="-25000" dirty="0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>
                <a:latin typeface="Times New Roman" panose="02020603050405020304" pitchFamily="18" charset="0"/>
              </a:rPr>
              <a:t>KMnO</a:t>
            </a:r>
            <a:r>
              <a:rPr kumimoji="1" lang="en-US" altLang="zh-CN" sz="2400" b="1" baseline="-25000" dirty="0">
                <a:latin typeface="Times New Roman" panose="02020603050405020304" pitchFamily="18" charset="0"/>
              </a:rPr>
              <a:t>4</a:t>
            </a:r>
            <a:r>
              <a:rPr kumimoji="1" lang="zh-CN" altLang="en-US" sz="2400" b="1" dirty="0">
                <a:latin typeface="Times New Roman" panose="02020603050405020304" pitchFamily="18" charset="0"/>
              </a:rPr>
              <a:t>等</a:t>
            </a:r>
            <a:r>
              <a:rPr kumimoji="1" lang="en-US" altLang="zh-CN" sz="2400" b="1" dirty="0">
                <a:latin typeface="Times New Roman" panose="02020603050405020304" pitchFamily="18" charset="0"/>
              </a:rPr>
              <a:t>)</a:t>
            </a:r>
            <a:endParaRPr kumimoji="1" lang="en-US" altLang="zh-CN" sz="2400" b="1" dirty="0">
              <a:latin typeface="Times New Roman" panose="02020603050405020304" pitchFamily="18" charset="0"/>
            </a:endParaRP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 rot="-3236461">
            <a:off x="2994838" y="1740304"/>
            <a:ext cx="24641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(Al</a:t>
            </a:r>
            <a:r>
              <a:rPr kumimoji="1" lang="zh-CN" altLang="en-US" sz="2400" b="1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>
                <a:latin typeface="Times New Roman" panose="02020603050405020304" pitchFamily="18" charset="0"/>
              </a:rPr>
              <a:t>Mn</a:t>
            </a:r>
            <a:r>
              <a:rPr kumimoji="1" lang="zh-CN" altLang="en-US" sz="2400" b="1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>
                <a:latin typeface="Times New Roman" panose="02020603050405020304" pitchFamily="18" charset="0"/>
              </a:rPr>
              <a:t>Zn</a:t>
            </a:r>
            <a:r>
              <a:rPr kumimoji="1" lang="zh-CN" altLang="en-US" sz="2400" b="1">
                <a:latin typeface="Times New Roman" panose="02020603050405020304" pitchFamily="18" charset="0"/>
              </a:rPr>
              <a:t>等</a:t>
            </a:r>
            <a:r>
              <a:rPr kumimoji="1" lang="en-US" altLang="zh-CN" sz="2400" b="1">
                <a:latin typeface="Times New Roman" panose="02020603050405020304" pitchFamily="18" charset="0"/>
              </a:rPr>
              <a:t>)</a:t>
            </a: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 rot="3292989">
            <a:off x="6492100" y="1700617"/>
            <a:ext cx="24641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US" altLang="zh-CN" sz="2400" b="1">
                <a:latin typeface="Times New Roman" panose="02020603050405020304" pitchFamily="18" charset="0"/>
              </a:rPr>
              <a:t>(Al</a:t>
            </a:r>
            <a:r>
              <a:rPr kumimoji="1" lang="zh-CN" altLang="en-US" sz="2400" b="1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>
                <a:latin typeface="Times New Roman" panose="02020603050405020304" pitchFamily="18" charset="0"/>
              </a:rPr>
              <a:t>Mn</a:t>
            </a:r>
            <a:r>
              <a:rPr kumimoji="1" lang="zh-CN" altLang="en-US" sz="2400" b="1"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>
                <a:latin typeface="Times New Roman" panose="02020603050405020304" pitchFamily="18" charset="0"/>
              </a:rPr>
              <a:t>Zn</a:t>
            </a:r>
            <a:r>
              <a:rPr kumimoji="1" lang="zh-CN" altLang="en-US" sz="2400" b="1">
                <a:latin typeface="Times New Roman" panose="02020603050405020304" pitchFamily="18" charset="0"/>
              </a:rPr>
              <a:t>等</a:t>
            </a:r>
            <a:r>
              <a:rPr kumimoji="1" lang="en-US" altLang="zh-CN" sz="2400" b="1">
                <a:latin typeface="Times New Roman" panose="02020603050405020304" pitchFamily="18" charset="0"/>
              </a:rPr>
              <a:t>)</a:t>
            </a:r>
            <a:endParaRPr kumimoji="1" lang="en-US" altLang="zh-CN" sz="2400" b="1">
              <a:latin typeface="Times New Roman" panose="02020603050405020304" pitchFamily="18" charset="0"/>
            </a:endParaRP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3571268" y="4302379"/>
            <a:ext cx="53340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kumimoji="1" lang="en-US" altLang="zh-CN" sz="2400" b="1" dirty="0" smtClean="0">
                <a:latin typeface="Times New Roman" panose="02020603050405020304" pitchFamily="18" charset="0"/>
              </a:rPr>
              <a:t> </a:t>
            </a:r>
            <a:r>
              <a:rPr kumimoji="1" lang="en-US" altLang="zh-CN" sz="2400" b="1" dirty="0">
                <a:latin typeface="Times New Roman" panose="02020603050405020304" pitchFamily="18" charset="0"/>
              </a:rPr>
              <a:t>Cu</a:t>
            </a:r>
            <a:r>
              <a:rPr kumimoji="1" lang="zh-CN" altLang="en-US" sz="2400" b="1" dirty="0">
                <a:latin typeface="Times New Roman" panose="02020603050405020304" pitchFamily="18" charset="0"/>
              </a:rPr>
              <a:t>及</a:t>
            </a:r>
            <a:r>
              <a:rPr kumimoji="1" lang="en-US" altLang="zh-CN" sz="2400" b="1" dirty="0">
                <a:latin typeface="Times New Roman" panose="02020603050405020304" pitchFamily="18" charset="0"/>
              </a:rPr>
              <a:t>Cu</a:t>
            </a:r>
            <a:r>
              <a:rPr kumimoji="1" lang="zh-CN" altLang="en-US" sz="2400" b="1" dirty="0">
                <a:latin typeface="Times New Roman" panose="02020603050405020304" pitchFamily="18" charset="0"/>
              </a:rPr>
              <a:t>以前的</a:t>
            </a:r>
            <a:r>
              <a:rPr kumimoji="1" lang="zh-CN" altLang="en-US" sz="2400" b="1" dirty="0" smtClean="0">
                <a:latin typeface="Times New Roman" panose="02020603050405020304" pitchFamily="18" charset="0"/>
              </a:rPr>
              <a:t>金属（除活泼</a:t>
            </a:r>
            <a:r>
              <a:rPr kumimoji="1" lang="zh-CN" altLang="en-US" sz="2400" b="1" dirty="0">
                <a:latin typeface="Times New Roman" panose="02020603050405020304" pitchFamily="18" charset="0"/>
              </a:rPr>
              <a:t>金属外</a:t>
            </a:r>
            <a:r>
              <a:rPr kumimoji="1" lang="zh-CN" altLang="en-US" sz="2400" b="1" dirty="0" smtClean="0">
                <a:latin typeface="Times New Roman" panose="02020603050405020304" pitchFamily="18" charset="0"/>
              </a:rPr>
              <a:t>）</a:t>
            </a:r>
            <a:endParaRPr kumimoji="1" lang="en-US" altLang="zh-CN" sz="2400" b="1" dirty="0" smtClean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kumimoji="1" lang="en-US" altLang="zh-CN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I</a:t>
            </a:r>
            <a:r>
              <a:rPr kumimoji="1" lang="en-US" altLang="zh-CN" sz="2400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kumimoji="1" lang="en-US" altLang="zh-CN" sz="2400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2-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、</a:t>
            </a:r>
            <a:r>
              <a:rPr kumimoji="1" lang="en-US" altLang="zh-CN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SO</a:t>
            </a:r>
            <a:r>
              <a:rPr kumimoji="1" lang="en-US" altLang="zh-CN" sz="24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kumimoji="1" lang="en-US" altLang="zh-CN" sz="2400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2-</a:t>
            </a:r>
            <a:r>
              <a:rPr kumimoji="1" lang="zh-CN" alt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等</a:t>
            </a:r>
            <a:endParaRPr kumimoji="1" lang="zh-CN" altLang="en-US" sz="21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3315082" y="5264184"/>
            <a:ext cx="4929754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还原性：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Fe &gt;(H)&gt; Cu</a:t>
            </a:r>
            <a:endParaRPr lang="zh-CN" alt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3315081" y="5910213"/>
            <a:ext cx="492975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氧化性：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Fe</a:t>
            </a:r>
            <a:r>
              <a:rPr lang="en-US" altLang="zh-CN" sz="24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24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＋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&gt;Cu</a:t>
            </a:r>
            <a:r>
              <a:rPr lang="en-US" altLang="zh-CN" sz="24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4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＋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&gt;H</a:t>
            </a:r>
            <a:r>
              <a:rPr lang="zh-CN" altLang="en-US" sz="24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＋ </a:t>
            </a:r>
            <a:r>
              <a:rPr lang="en-US" altLang="zh-C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 Fe</a:t>
            </a:r>
            <a:r>
              <a:rPr lang="en-US" altLang="zh-CN" sz="24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400" b="1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＋</a:t>
            </a:r>
            <a:endParaRPr lang="zh-CN" alt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7" grpId="0" autoUpdateAnimBg="0"/>
      <p:bldP spid="16398" grpId="0" autoUpdateAnimBg="0"/>
      <p:bldP spid="16399" grpId="0" autoUpdateAnimBg="0"/>
      <p:bldP spid="16400" grpId="0" autoUpdateAnimBg="0"/>
      <p:bldP spid="16401" grpId="0" autoUpdateAnimBg="0"/>
      <p:bldP spid="16402" grpId="0" autoUpdateAnimBg="0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98958" y="82994"/>
            <a:ext cx="11544300" cy="275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 smtClean="0">
                <a:solidFill>
                  <a:srgbClr val="CC0066"/>
                </a:solidFill>
                <a:latin typeface="Times New Roman" panose="02020603050405020304" pitchFamily="18" charset="0"/>
              </a:rPr>
              <a:t>讨论：</a:t>
            </a:r>
            <a:r>
              <a:rPr lang="zh-CN" altLang="en-US" sz="2400" b="1" dirty="0" smtClean="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2400" b="1" dirty="0">
                <a:latin typeface="Times New Roman" panose="02020603050405020304" pitchFamily="18" charset="0"/>
              </a:rPr>
              <a:t>印刷电路时常用氯化铁溶液作为“腐蚀液”，发生的反应为</a:t>
            </a:r>
            <a:endParaRPr lang="en-US" altLang="zh-CN" sz="24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latin typeface="Times New Roman" panose="02020603050405020304" pitchFamily="18" charset="0"/>
              </a:rPr>
              <a:t>2FeCl</a:t>
            </a:r>
            <a:r>
              <a:rPr lang="en-US" altLang="zh-CN" sz="2400" b="1" baseline="-30000" dirty="0">
                <a:latin typeface="Times New Roman" panose="02020603050405020304" pitchFamily="18" charset="0"/>
              </a:rPr>
              <a:t>3</a:t>
            </a:r>
            <a:r>
              <a:rPr lang="en-US" altLang="zh-CN" sz="2400" b="1" dirty="0">
                <a:latin typeface="Times New Roman" panose="02020603050405020304" pitchFamily="18" charset="0"/>
              </a:rPr>
              <a:t>+Cu</a:t>
            </a:r>
            <a:r>
              <a:rPr lang="zh-CN" altLang="en-US" sz="2400" b="1" dirty="0">
                <a:latin typeface="Times New Roman" panose="02020603050405020304" pitchFamily="18" charset="0"/>
              </a:rPr>
              <a:t>＝</a:t>
            </a:r>
            <a:r>
              <a:rPr lang="en-US" altLang="zh-CN" sz="2400" b="1" dirty="0">
                <a:latin typeface="Times New Roman" panose="02020603050405020304" pitchFamily="18" charset="0"/>
              </a:rPr>
              <a:t>2FeCl</a:t>
            </a:r>
            <a:r>
              <a:rPr lang="en-US" altLang="zh-CN" sz="2400" b="1" baseline="-30000" dirty="0">
                <a:latin typeface="Times New Roman" panose="02020603050405020304" pitchFamily="18" charset="0"/>
              </a:rPr>
              <a:t>2</a:t>
            </a:r>
            <a:r>
              <a:rPr lang="en-US" altLang="zh-CN" sz="2400" b="1" dirty="0">
                <a:latin typeface="Times New Roman" panose="02020603050405020304" pitchFamily="18" charset="0"/>
              </a:rPr>
              <a:t>+CuCl</a:t>
            </a:r>
            <a:r>
              <a:rPr lang="en-US" altLang="zh-CN" sz="2400" b="1" baseline="-30000" dirty="0">
                <a:latin typeface="Times New Roman" panose="02020603050405020304" pitchFamily="18" charset="0"/>
              </a:rPr>
              <a:t>2</a:t>
            </a:r>
            <a:r>
              <a:rPr lang="zh-CN" altLang="en-US" sz="2400" b="1" dirty="0">
                <a:latin typeface="Times New Roman" panose="02020603050405020304" pitchFamily="18" charset="0"/>
              </a:rPr>
              <a:t>。向盛有氯化铁溶液的烧杯中同时加入铁粉和铜粉，反应结束后，下列后果不可能出现的是（       ）</a:t>
            </a:r>
            <a:endParaRPr lang="zh-CN" altLang="en-US" sz="2400" b="1" dirty="0">
              <a:latin typeface="Times New Roman" panose="02020603050405020304" pitchFamily="18" charset="0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  </a:t>
            </a:r>
            <a:r>
              <a:rPr lang="en-US" altLang="zh-CN" sz="2400" b="1" dirty="0">
                <a:latin typeface="Times New Roman" panose="02020603050405020304" pitchFamily="18" charset="0"/>
              </a:rPr>
              <a:t>A</a:t>
            </a:r>
            <a:r>
              <a:rPr lang="zh-CN" altLang="en-US" sz="2400" b="1" dirty="0">
                <a:latin typeface="Times New Roman" panose="02020603050405020304" pitchFamily="18" charset="0"/>
              </a:rPr>
              <a:t>、烧杯中有铜无铁            </a:t>
            </a:r>
            <a:r>
              <a:rPr lang="zh-CN" altLang="en-US" sz="2400" b="1" dirty="0" smtClean="0">
                <a:latin typeface="Times New Roman" panose="02020603050405020304" pitchFamily="18" charset="0"/>
              </a:rPr>
              <a:t>          </a:t>
            </a:r>
            <a:r>
              <a:rPr lang="en-US" altLang="zh-CN" sz="2400" b="1" dirty="0" smtClean="0">
                <a:latin typeface="Times New Roman" panose="02020603050405020304" pitchFamily="18" charset="0"/>
              </a:rPr>
              <a:t>B</a:t>
            </a:r>
            <a:r>
              <a:rPr lang="zh-CN" altLang="en-US" sz="2400" b="1" dirty="0">
                <a:latin typeface="Times New Roman" panose="02020603050405020304" pitchFamily="18" charset="0"/>
              </a:rPr>
              <a:t>、烧杯中有铁无铜</a:t>
            </a:r>
            <a:endParaRPr lang="zh-CN" altLang="en-US" sz="2400" b="1" dirty="0">
              <a:latin typeface="Times New Roman" panose="02020603050405020304" pitchFamily="18" charset="0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latin typeface="Times New Roman" panose="02020603050405020304" pitchFamily="18" charset="0"/>
              </a:rPr>
              <a:t>  </a:t>
            </a:r>
            <a:r>
              <a:rPr lang="en-US" altLang="zh-CN" sz="2400" b="1" dirty="0">
                <a:latin typeface="Times New Roman" panose="02020603050405020304" pitchFamily="18" charset="0"/>
              </a:rPr>
              <a:t>C</a:t>
            </a:r>
            <a:r>
              <a:rPr lang="zh-CN" altLang="en-US" sz="2400" b="1" dirty="0">
                <a:latin typeface="Times New Roman" panose="02020603050405020304" pitchFamily="18" charset="0"/>
              </a:rPr>
              <a:t>、烧杯中铜、铁都有       </a:t>
            </a:r>
            <a:r>
              <a:rPr lang="zh-CN" altLang="en-US" sz="2400" b="1" dirty="0" smtClean="0">
                <a:latin typeface="Times New Roman" panose="02020603050405020304" pitchFamily="18" charset="0"/>
              </a:rPr>
              <a:t>           </a:t>
            </a:r>
            <a:r>
              <a:rPr lang="en-US" altLang="zh-CN" sz="2400" b="1" dirty="0">
                <a:latin typeface="Times New Roman" panose="02020603050405020304" pitchFamily="18" charset="0"/>
              </a:rPr>
              <a:t>D</a:t>
            </a:r>
            <a:r>
              <a:rPr lang="zh-CN" altLang="en-US" sz="2400" b="1" dirty="0">
                <a:latin typeface="Times New Roman" panose="02020603050405020304" pitchFamily="18" charset="0"/>
              </a:rPr>
              <a:t>、烧杯中铁、铜都无</a:t>
            </a:r>
            <a:endParaRPr lang="zh-CN" altLang="en-US" sz="2400" b="1" dirty="0">
              <a:latin typeface="Times New Roman" panose="02020603050405020304" pitchFamily="18" charset="0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zh-CN" sz="2400" b="1" dirty="0">
              <a:latin typeface="Times New Roman" panose="02020603050405020304" pitchFamily="18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466258" y="922782"/>
            <a:ext cx="3873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400" b="1">
                <a:solidFill>
                  <a:srgbClr val="CC0066"/>
                </a:solidFill>
                <a:latin typeface="Times New Roman" panose="02020603050405020304" pitchFamily="18" charset="0"/>
              </a:rPr>
              <a:t>B</a:t>
            </a:r>
            <a:endParaRPr lang="en-US" altLang="zh-CN" sz="2400" b="1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09599" y="228600"/>
            <a:ext cx="4323501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 b="1" dirty="0" smtClean="0"/>
              <a:t>  《</a:t>
            </a:r>
            <a:r>
              <a:rPr lang="zh-CN" altLang="en-US" sz="2400" b="1" dirty="0"/>
              <a:t>周练</a:t>
            </a:r>
            <a:r>
              <a:rPr lang="en-US" altLang="zh-CN" sz="2400" b="1" dirty="0"/>
              <a:t>》</a:t>
            </a:r>
            <a:r>
              <a:rPr lang="en-US" altLang="zh-CN" sz="2400" b="1" dirty="0" smtClean="0"/>
              <a:t>P164  14</a:t>
            </a:r>
            <a:r>
              <a:rPr lang="zh-CN" altLang="en-US" sz="2400" b="1" dirty="0" smtClean="0"/>
              <a:t>、</a:t>
            </a:r>
            <a:r>
              <a:rPr lang="en-US" altLang="zh-CN" sz="2400" b="1" dirty="0" smtClean="0"/>
              <a:t>15</a:t>
            </a:r>
            <a:r>
              <a:rPr lang="zh-CN" altLang="en-US" sz="2400" b="1" dirty="0" smtClean="0"/>
              <a:t>题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41148" y="148127"/>
            <a:ext cx="3889375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检验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Fe</a:t>
            </a:r>
            <a:r>
              <a:rPr lang="en-US" altLang="zh-CN" sz="24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4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＋</a:t>
            </a: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、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Fe</a:t>
            </a:r>
            <a:r>
              <a:rPr lang="en-US" altLang="zh-CN" sz="24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24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＋</a:t>
            </a: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的常用方法</a:t>
            </a:r>
            <a:endParaRPr lang="zh-CN" alt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1017127" y="847385"/>
            <a:ext cx="18854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1</a:t>
            </a:r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．溶液颜色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3089255" y="720747"/>
            <a:ext cx="3429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000" b="1" dirty="0">
                <a:latin typeface="Times New Roman" panose="02020603050405020304" pitchFamily="18" charset="0"/>
                <a:ea typeface="仿宋_GB2312" panose="02010609030101010101" pitchFamily="49" charset="-122"/>
              </a:rPr>
              <a:t>含有</a:t>
            </a:r>
            <a:r>
              <a:rPr lang="en-US" altLang="zh-CN" sz="2000" b="1" dirty="0">
                <a:latin typeface="Times New Roman" panose="02020603050405020304" pitchFamily="18" charset="0"/>
                <a:ea typeface="仿宋_GB2312" panose="02010609030101010101" pitchFamily="49" charset="-122"/>
              </a:rPr>
              <a:t>Fe</a:t>
            </a:r>
            <a:r>
              <a:rPr lang="en-US" altLang="zh-CN" sz="2000" b="1" baseline="30000" dirty="0">
                <a:latin typeface="Times New Roman" panose="02020603050405020304" pitchFamily="18" charset="0"/>
                <a:ea typeface="仿宋_GB2312" panose="02010609030101010101" pitchFamily="49" charset="-122"/>
              </a:rPr>
              <a:t>2</a:t>
            </a:r>
            <a:r>
              <a:rPr lang="zh-CN" altLang="en-US" sz="2000" b="1" baseline="30000" dirty="0">
                <a:latin typeface="Times New Roman" panose="02020603050405020304" pitchFamily="18" charset="0"/>
                <a:ea typeface="仿宋_GB2312" panose="02010609030101010101" pitchFamily="49" charset="-122"/>
              </a:rPr>
              <a:t>＋</a:t>
            </a:r>
            <a:r>
              <a:rPr lang="zh-CN" altLang="en-US" sz="2000" b="1" dirty="0">
                <a:latin typeface="Times New Roman" panose="02020603050405020304" pitchFamily="18" charset="0"/>
                <a:ea typeface="仿宋_GB2312" panose="02010609030101010101" pitchFamily="49" charset="-122"/>
              </a:rPr>
              <a:t>的溶液显浅绿色</a:t>
            </a:r>
            <a:endParaRPr lang="zh-CN" altLang="en-US" sz="2000" b="1" dirty="0">
              <a:latin typeface="Times New Roman" panose="02020603050405020304" pitchFamily="18" charset="0"/>
              <a:ea typeface="仿宋_GB2312" panose="02010609030101010101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000" b="1" dirty="0">
                <a:latin typeface="Times New Roman" panose="02020603050405020304" pitchFamily="18" charset="0"/>
                <a:ea typeface="仿宋_GB2312" panose="02010609030101010101" pitchFamily="49" charset="-122"/>
              </a:rPr>
              <a:t>含有</a:t>
            </a:r>
            <a:r>
              <a:rPr lang="en-US" altLang="zh-CN" sz="2000" b="1" dirty="0">
                <a:latin typeface="Times New Roman" panose="02020603050405020304" pitchFamily="18" charset="0"/>
                <a:ea typeface="仿宋_GB2312" panose="02010609030101010101" pitchFamily="49" charset="-122"/>
              </a:rPr>
              <a:t>Fe</a:t>
            </a:r>
            <a:r>
              <a:rPr lang="en-US" altLang="zh-CN" sz="2000" b="1" baseline="30000" dirty="0">
                <a:latin typeface="Times New Roman" panose="02020603050405020304" pitchFamily="18" charset="0"/>
                <a:ea typeface="仿宋_GB2312" panose="02010609030101010101" pitchFamily="49" charset="-122"/>
              </a:rPr>
              <a:t>3</a:t>
            </a:r>
            <a:r>
              <a:rPr lang="zh-CN" altLang="en-US" sz="2000" b="1" baseline="30000" dirty="0">
                <a:latin typeface="Times New Roman" panose="02020603050405020304" pitchFamily="18" charset="0"/>
                <a:ea typeface="仿宋_GB2312" panose="02010609030101010101" pitchFamily="49" charset="-122"/>
              </a:rPr>
              <a:t>＋</a:t>
            </a:r>
            <a:r>
              <a:rPr lang="zh-CN" altLang="en-US" sz="2000" b="1" dirty="0">
                <a:latin typeface="Times New Roman" panose="02020603050405020304" pitchFamily="18" charset="0"/>
                <a:ea typeface="仿宋_GB2312" panose="02010609030101010101" pitchFamily="49" charset="-122"/>
              </a:rPr>
              <a:t>的溶液显黄色</a:t>
            </a:r>
            <a:endParaRPr lang="zh-CN" altLang="en-US" sz="2000" b="1" dirty="0"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1032173" y="1612048"/>
            <a:ext cx="33602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2</a:t>
            </a:r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．用</a:t>
            </a: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KSCN</a:t>
            </a:r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溶液和氯水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1412856" y="2395529"/>
            <a:ext cx="1257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panose="02020603050405020304" pitchFamily="18" charset="0"/>
                <a:ea typeface="仿宋_GB2312" panose="02010609030101010101" pitchFamily="49" charset="-122"/>
              </a:rPr>
              <a:t>(1)</a:t>
            </a:r>
            <a:r>
              <a:rPr lang="zh-CN" altLang="en-US" sz="2000" b="1">
                <a:latin typeface="Times New Roman" panose="02020603050405020304" pitchFamily="18" charset="0"/>
                <a:ea typeface="仿宋_GB2312" panose="02010609030101010101" pitchFamily="49" charset="-122"/>
              </a:rPr>
              <a:t>流程：</a:t>
            </a:r>
            <a:endParaRPr lang="zh-CN" altLang="en-US" sz="2000" b="1"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1412855" y="3005129"/>
            <a:ext cx="18373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panose="02020603050405020304" pitchFamily="18" charset="0"/>
                <a:ea typeface="仿宋_GB2312" panose="02010609030101010101" pitchFamily="49" charset="-122"/>
              </a:rPr>
              <a:t>(2)</a:t>
            </a:r>
            <a:r>
              <a:rPr lang="zh-CN" altLang="en-US" sz="2000" b="1">
                <a:latin typeface="Times New Roman" panose="02020603050405020304" pitchFamily="18" charset="0"/>
                <a:ea typeface="仿宋_GB2312" panose="02010609030101010101" pitchFamily="49" charset="-122"/>
              </a:rPr>
              <a:t>有关反应： </a:t>
            </a:r>
            <a:endParaRPr lang="zh-CN" altLang="en-US" sz="2000" b="1"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1032173" y="3752130"/>
            <a:ext cx="24304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3</a:t>
            </a:r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．用</a:t>
            </a:r>
            <a:r>
              <a:rPr lang="en-US" altLang="zh-CN" sz="2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NaOH</a:t>
            </a:r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仿宋_GB2312" panose="02010609030101010101" pitchFamily="49" charset="-122"/>
              </a:rPr>
              <a:t>溶液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1473406" y="4361730"/>
            <a:ext cx="1257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panose="02020603050405020304" pitchFamily="18" charset="0"/>
                <a:ea typeface="仿宋_GB2312" panose="02010609030101010101" pitchFamily="49" charset="-122"/>
              </a:rPr>
              <a:t>(1)</a:t>
            </a:r>
            <a:r>
              <a:rPr lang="zh-CN" altLang="en-US" sz="2000" b="1">
                <a:latin typeface="Times New Roman" panose="02020603050405020304" pitchFamily="18" charset="0"/>
                <a:ea typeface="仿宋_GB2312" panose="02010609030101010101" pitchFamily="49" charset="-122"/>
              </a:rPr>
              <a:t>流程：</a:t>
            </a:r>
            <a:endParaRPr lang="zh-CN" altLang="en-US" sz="2000" b="1"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1481634" y="5291129"/>
            <a:ext cx="18373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latin typeface="Times New Roman" panose="02020603050405020304" pitchFamily="18" charset="0"/>
                <a:ea typeface="仿宋_GB2312" panose="02010609030101010101" pitchFamily="49" charset="-122"/>
              </a:rPr>
              <a:t>(2)</a:t>
            </a:r>
            <a:r>
              <a:rPr lang="zh-CN" altLang="en-US" sz="2000" b="1">
                <a:latin typeface="Times New Roman" panose="02020603050405020304" pitchFamily="18" charset="0"/>
                <a:ea typeface="仿宋_GB2312" panose="02010609030101010101" pitchFamily="49" charset="-122"/>
              </a:rPr>
              <a:t>有关反应： </a:t>
            </a:r>
            <a:endParaRPr lang="zh-CN" altLang="en-US" sz="2000" b="1"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pic>
        <p:nvPicPr>
          <p:cNvPr id="51215" name="Picture 15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7" t="-14679" r="32109" b="11926"/>
          <a:stretch>
            <a:fillRect/>
          </a:stretch>
        </p:blipFill>
        <p:spPr bwMode="auto">
          <a:xfrm>
            <a:off x="3250217" y="2957504"/>
            <a:ext cx="42672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6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481" y="2054216"/>
            <a:ext cx="7636510" cy="916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7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655" y="4252858"/>
            <a:ext cx="5891231" cy="692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8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2" t="-9796" r="45110"/>
          <a:stretch>
            <a:fillRect/>
          </a:stretch>
        </p:blipFill>
        <p:spPr bwMode="auto">
          <a:xfrm>
            <a:off x="3470255" y="4933972"/>
            <a:ext cx="4724400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7" name="AutoShape 17"/>
          <p:cNvSpPr/>
          <p:nvPr/>
        </p:nvSpPr>
        <p:spPr bwMode="auto">
          <a:xfrm>
            <a:off x="2860655" y="873146"/>
            <a:ext cx="228600" cy="533400"/>
          </a:xfrm>
          <a:prstGeom prst="leftBrace">
            <a:avLst>
              <a:gd name="adj1" fmla="val 19444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animBg="1"/>
      <p:bldP spid="51207" grpId="0"/>
      <p:bldP spid="51208" grpId="0"/>
      <p:bldP spid="51209" grpId="0"/>
      <p:bldP spid="51210" grpId="0"/>
      <p:bldP spid="51211" grpId="0"/>
      <p:bldP spid="51212" grpId="0"/>
      <p:bldP spid="51213" grpId="0"/>
      <p:bldP spid="51214" grpId="0"/>
      <p:bldP spid="184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774014" y="386178"/>
            <a:ext cx="81661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kumimoji="1" lang="zh-CN" altLang="en-US" sz="2800" b="1" dirty="0" smtClean="0">
                <a:solidFill>
                  <a:srgbClr val="CC0066"/>
                </a:solidFill>
                <a:latin typeface="Times New Roman" panose="02020603050405020304" pitchFamily="18" charset="0"/>
              </a:rPr>
              <a:t>注意：</a:t>
            </a:r>
            <a:r>
              <a:rPr lang="en-US" altLang="zh-CN" sz="2800" b="1" dirty="0" smtClean="0">
                <a:solidFill>
                  <a:srgbClr val="CC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Fe</a:t>
            </a:r>
            <a:r>
              <a:rPr lang="en-US" altLang="zh-CN" sz="2800" b="1" baseline="30000" dirty="0" smtClean="0">
                <a:solidFill>
                  <a:srgbClr val="CC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800" b="1" baseline="30000" dirty="0" smtClean="0">
                <a:solidFill>
                  <a:srgbClr val="CC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＋</a:t>
            </a:r>
            <a:r>
              <a:rPr lang="zh-CN" altLang="en-US" sz="2800" b="1" dirty="0" smtClean="0">
                <a:solidFill>
                  <a:srgbClr val="CC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、</a:t>
            </a:r>
            <a:r>
              <a:rPr lang="en-US" altLang="zh-CN" sz="2800" b="1" dirty="0" smtClean="0">
                <a:solidFill>
                  <a:srgbClr val="CC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Fe</a:t>
            </a:r>
            <a:r>
              <a:rPr lang="en-US" altLang="zh-CN" sz="2800" b="1" baseline="30000" dirty="0" smtClean="0">
                <a:solidFill>
                  <a:srgbClr val="CC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2800" b="1" baseline="30000" dirty="0" smtClean="0">
                <a:solidFill>
                  <a:srgbClr val="CC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＋</a:t>
            </a:r>
            <a:r>
              <a:rPr lang="zh-CN" altLang="en-US" sz="2800" b="1" dirty="0" smtClean="0">
                <a:solidFill>
                  <a:srgbClr val="CC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同时存在时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检验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lang="zh-CN" altLang="en-US" sz="2800" b="1" dirty="0" smtClean="0">
                <a:solidFill>
                  <a:srgbClr val="CC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的方法</a:t>
            </a:r>
            <a:endParaRPr lang="zh-CN" altLang="en-US" sz="2800" b="1" dirty="0" smtClean="0">
              <a:solidFill>
                <a:srgbClr val="CC0066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400424" y="1387113"/>
            <a:ext cx="829104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① 不能用</a:t>
            </a:r>
            <a:r>
              <a:rPr lang="en-US" altLang="zh-C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zh-C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溶液观察沉淀颜色</a:t>
            </a:r>
            <a:endParaRPr lang="zh-CN" alt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00424" y="2150010"/>
            <a:ext cx="60545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② 不能用加入</a:t>
            </a:r>
            <a:r>
              <a:rPr lang="en-US" altLang="zh-CN" sz="2400" b="1" dirty="0" smtClean="0">
                <a:latin typeface="Times New Roman" panose="02020603050405020304" pitchFamily="18" charset="0"/>
                <a:ea typeface="仿宋_GB2312" panose="02010609030101010101" pitchFamily="49" charset="-122"/>
              </a:rPr>
              <a:t>KSCN</a:t>
            </a:r>
            <a:r>
              <a:rPr lang="zh-CN" altLang="en-US" sz="2400" b="1" dirty="0" smtClean="0">
                <a:latin typeface="Times New Roman" panose="02020603050405020304" pitchFamily="18" charset="0"/>
                <a:ea typeface="仿宋_GB2312" panose="02010609030101010101" pitchFamily="49" charset="-122"/>
              </a:rPr>
              <a:t>溶液和氯水</a:t>
            </a:r>
            <a:endParaRPr lang="zh-CN" altLang="en-US" sz="2400" b="1" dirty="0" smtClean="0"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400423" y="2802962"/>
            <a:ext cx="80697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③ 当有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zh-CN" altLang="en-US" sz="24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同时存在时不能用酸性高锰酸钾</a:t>
            </a:r>
            <a:r>
              <a:rPr lang="zh-CN" altLang="en-US" sz="2400" b="1" dirty="0" smtClean="0">
                <a:latin typeface="Times New Roman" panose="02020603050405020304" pitchFamily="18" charset="0"/>
                <a:ea typeface="仿宋_GB2312" panose="02010609030101010101" pitchFamily="49" charset="-122"/>
              </a:rPr>
              <a:t>溶液</a:t>
            </a:r>
            <a:endParaRPr lang="zh-CN" altLang="en-US" sz="2400" b="1" dirty="0" smtClean="0">
              <a:latin typeface="Times New Roman" panose="02020603050405020304" pitchFamily="18" charset="0"/>
              <a:ea typeface="仿宋_GB2312" panose="02010609030101010101" pitchFamily="49" charset="-122"/>
            </a:endParaRP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1400423" y="3555089"/>
            <a:ext cx="4707899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 b="1" dirty="0"/>
              <a:t>《</a:t>
            </a:r>
            <a:r>
              <a:rPr lang="zh-CN" altLang="en-US" sz="2400" b="1" dirty="0"/>
              <a:t>周练</a:t>
            </a:r>
            <a:r>
              <a:rPr lang="en-US" altLang="zh-CN" sz="2400" b="1" dirty="0"/>
              <a:t>》</a:t>
            </a:r>
            <a:r>
              <a:rPr lang="en-US" altLang="zh-CN" sz="2400" b="1" dirty="0" smtClean="0"/>
              <a:t>P164  16</a:t>
            </a:r>
            <a:r>
              <a:rPr lang="zh-CN" altLang="en-US" sz="2400" b="1" dirty="0" smtClean="0"/>
              <a:t>（</a:t>
            </a:r>
            <a:r>
              <a:rPr lang="en-US" altLang="zh-CN" sz="2400" b="1" dirty="0" smtClean="0"/>
              <a:t>3</a:t>
            </a:r>
            <a:r>
              <a:rPr lang="zh-CN" altLang="en-US" sz="2400" b="1" dirty="0"/>
              <a:t>）</a:t>
            </a:r>
            <a:r>
              <a:rPr lang="zh-CN" altLang="en-US" sz="2400" b="1" dirty="0" smtClean="0"/>
              <a:t>、</a:t>
            </a:r>
            <a:r>
              <a:rPr lang="en-US" altLang="zh-CN" sz="2400" b="1" dirty="0" smtClean="0"/>
              <a:t>17</a:t>
            </a:r>
            <a:r>
              <a:rPr lang="zh-CN" altLang="en-US" sz="2400" b="1" dirty="0" smtClean="0"/>
              <a:t>题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6564" y="551525"/>
            <a:ext cx="9776784" cy="5023317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85464" y="-43050"/>
            <a:ext cx="3278462" cy="7755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85000"/>
              </a:lnSpc>
              <a:spcAft>
                <a:spcPts val="0"/>
              </a:spcAft>
            </a:pPr>
            <a:r>
              <a:rPr lang="zh-CN" altLang="en-US" sz="2400" b="1" kern="100" dirty="0" smtClean="0">
                <a:effectLst/>
                <a:latin typeface="Times New Roman" panose="02020603050405020304" pitchFamily="18" charset="0"/>
                <a:ea typeface="黑体" panose="02010609060101010101" pitchFamily="49" charset="-122"/>
              </a:rPr>
              <a:t>二、铝元素及其化合物</a:t>
            </a:r>
            <a:endParaRPr lang="zh-CN" altLang="zh-CN" sz="2400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spect="1"/>
          </p:cNvSpPr>
          <p:nvPr>
            <p:custDataLst>
              <p:tags r:id="rId1"/>
            </p:custDataLst>
          </p:nvPr>
        </p:nvSpPr>
        <p:spPr>
          <a:xfrm>
            <a:off x="133350" y="106785"/>
            <a:ext cx="11430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75000"/>
              </a:lnSpc>
              <a:spcBef>
                <a:spcPct val="0"/>
              </a:spcBef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【思考</a:t>
            </a:r>
            <a:r>
              <a:rPr lang="en-US" altLang="zh-CN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zh-CN" altLang="zh-CN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】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铝是一种活泼金属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为何铝制品可在空气中稳定存在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</a:t>
            </a:r>
            <a:endParaRPr lang="zh-CN" altLang="zh-CN" sz="2400" b="1" dirty="0">
              <a:solidFill>
                <a:srgbClr val="0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75000"/>
              </a:lnSpc>
              <a:spcBef>
                <a:spcPct val="0"/>
              </a:spcBef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 </a:t>
            </a:r>
            <a:r>
              <a:rPr lang="zh-CN" altLang="zh-CN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铝制品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表面覆盖着致密的氧化铝薄膜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这层膜起到保护内部金属的作用。</a:t>
            </a:r>
            <a:endParaRPr lang="zh-CN" altLang="zh-CN" sz="2400" b="1" dirty="0">
              <a:solidFill>
                <a:srgbClr val="0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75000"/>
              </a:lnSpc>
              <a:spcBef>
                <a:spcPct val="0"/>
              </a:spcBef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zh-CN" altLang="zh-CN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【思考</a:t>
            </a:r>
            <a:r>
              <a:rPr lang="en-US" altLang="zh-CN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zh-CN" altLang="zh-CN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】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家用铝合金门窗为什么不用纯铝制的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</a:t>
            </a:r>
            <a:endParaRPr lang="zh-CN" altLang="zh-CN" sz="2400" b="1" dirty="0">
              <a:solidFill>
                <a:srgbClr val="0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>
              <a:lnSpc>
                <a:spcPct val="175000"/>
              </a:lnSpc>
              <a:spcBef>
                <a:spcPct val="0"/>
              </a:spcBef>
              <a:spcAft>
                <a:spcPct val="0"/>
              </a:spcAft>
              <a:tabLst>
                <a:tab pos="1188085" algn="l"/>
                <a:tab pos="2163445" algn="l"/>
                <a:tab pos="3142615" algn="l"/>
                <a:tab pos="4190365" algn="l"/>
              </a:tabLst>
            </a:pPr>
            <a:r>
              <a:rPr lang="en-US" altLang="zh-CN" sz="2400" b="1" dirty="0" smtClean="0">
                <a:solidFill>
                  <a:srgbClr val="4040C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           </a:t>
            </a:r>
            <a:r>
              <a:rPr lang="zh-CN" altLang="zh-CN" sz="2400" b="1" dirty="0" smtClean="0">
                <a:solidFill>
                  <a:srgbClr val="4040C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铝合金相对于铝来说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具有硬度大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耐磨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、易加工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熔点低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的特点</a:t>
            </a:r>
            <a:r>
              <a:rPr lang="zh-CN" altLang="zh-CN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。</a:t>
            </a:r>
            <a:endParaRPr lang="zh-CN" altLang="zh-CN" sz="2400" b="1" dirty="0">
              <a:solidFill>
                <a:srgbClr val="0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-116302" y="2835410"/>
            <a:ext cx="1241702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266700">
              <a:lnSpc>
                <a:spcPct val="150000"/>
              </a:lnSpc>
            </a:pP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【思考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】</a:t>
            </a:r>
            <a:r>
              <a:rPr 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氧化铝可以制造耐火坩埚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这利用了它的什么性质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能否</a:t>
            </a:r>
            <a:r>
              <a:rPr 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用它来熔化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固体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1245959" y="3417081"/>
            <a:ext cx="10916920" cy="57624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266700">
              <a:lnSpc>
                <a:spcPct val="150000"/>
              </a:lnSpc>
            </a:pPr>
            <a:r>
              <a:rPr 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熔点</a:t>
            </a:r>
            <a:r>
              <a:rPr 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高</a:t>
            </a:r>
            <a:r>
              <a:rPr 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。不能</a:t>
            </a:r>
            <a:r>
              <a:rPr 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用它来熔化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NaOH</a:t>
            </a:r>
            <a:r>
              <a:rPr 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固体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因为</a:t>
            </a:r>
            <a:r>
              <a:rPr 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氧化铝能够与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NaOH</a:t>
            </a:r>
            <a:r>
              <a:rPr lang="zh-CN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固体反应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179943" y="3897242"/>
            <a:ext cx="8525510" cy="662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defTabSz="914400"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【思考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】</a:t>
            </a:r>
            <a:r>
              <a:rPr lang="zh-CN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为什么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Al(OH)</a:t>
            </a:r>
            <a:r>
              <a:rPr lang="en-US" altLang="zh-CN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可以作胃酸中和剂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zh-CN" altLang="zh-CN" sz="2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1476913" y="4463709"/>
            <a:ext cx="108578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defTabSz="914400"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Al(OH)</a:t>
            </a:r>
            <a:r>
              <a:rPr lang="en-US" altLang="zh-CN" sz="2400" b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碱性不强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不至于对胃壁产生强烈的刺激或腐蚀作用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endParaRPr lang="en-US" altLang="zh-CN" sz="2400" b="1" dirty="0">
              <a:solidFill>
                <a:srgbClr val="0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indent="0" defTabSz="914400" fontAlgn="auto">
              <a:lnSpc>
                <a:spcPct val="15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但却可以与酸反应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使胃酸浓度降低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起到中和过多胃酸的作用。</a:t>
            </a:r>
            <a:endParaRPr lang="zh-CN" altLang="zh-CN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29319" y="4717604"/>
            <a:ext cx="2862630" cy="200384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98120" y="1195705"/>
          <a:ext cx="11821160" cy="3089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1669"/>
                <a:gridCol w="1496820"/>
                <a:gridCol w="3674571"/>
                <a:gridCol w="5118100"/>
              </a:tblGrid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endParaRPr lang="zh-CN" altLang="en-US" sz="24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杂质</a:t>
                      </a:r>
                      <a:endParaRPr lang="zh-CN" altLang="en-US" sz="24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除杂试剂</a:t>
                      </a:r>
                      <a:endParaRPr lang="zh-CN" altLang="en-US" sz="2400" b="1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离子方程式</a:t>
                      </a:r>
                      <a:endParaRPr lang="zh-CN" altLang="en-US" sz="2400" b="1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Mg</a:t>
                      </a:r>
                      <a:endParaRPr lang="en-US" altLang="zh-CN" sz="2400" b="1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Al</a:t>
                      </a:r>
                      <a:endParaRPr lang="en-US" altLang="zh-CN" sz="2400" b="1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zh-CN" altLang="en-US" sz="24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zh-CN" altLang="en-US" sz="24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66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  <a:sym typeface="+mn-ea"/>
                        </a:rPr>
                        <a:t>Mg(OH)</a:t>
                      </a:r>
                      <a:r>
                        <a:rPr lang="en-US" altLang="zh-CN" sz="2400" b="1" baseline="-2500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  <a:sym typeface="+mn-ea"/>
                        </a:rPr>
                        <a:t>2</a:t>
                      </a:r>
                      <a:endParaRPr lang="en-US" altLang="zh-CN" sz="2400" b="1" baseline="-2500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  <a:sym typeface="+mn-ea"/>
                        </a:rPr>
                        <a:t>Al(OH)</a:t>
                      </a:r>
                      <a:r>
                        <a:rPr lang="en-US" altLang="zh-CN" sz="2400" b="1" baseline="-2500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  <a:sym typeface="+mn-ea"/>
                        </a:rPr>
                        <a:t>3</a:t>
                      </a:r>
                      <a:endParaRPr lang="zh-CN" altLang="en-US" sz="2400" b="1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zh-CN" altLang="en-US" sz="2400" b="1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zh-CN" altLang="en-US" sz="24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  <a:sym typeface="+mn-ea"/>
                        </a:rPr>
                        <a:t>MgCl</a:t>
                      </a:r>
                      <a:r>
                        <a:rPr lang="en-US" altLang="zh-CN" sz="2400" b="1" baseline="-25000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  <a:sym typeface="+mn-ea"/>
                        </a:rPr>
                        <a:t>2</a:t>
                      </a:r>
                      <a:endParaRPr lang="zh-CN" altLang="en-US" sz="2400" b="1" baseline="-25000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2400" b="1" dirty="0" smtClean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  <a:sym typeface="+mn-ea"/>
                        </a:rPr>
                        <a:t>AlCl</a:t>
                      </a:r>
                      <a:r>
                        <a:rPr lang="en-US" altLang="zh-CN" sz="2400" b="1" baseline="-25000" dirty="0" smtClean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  <a:sym typeface="+mn-ea"/>
                        </a:rPr>
                        <a:t>3</a:t>
                      </a:r>
                      <a:endParaRPr lang="en-US" altLang="zh-CN" sz="2400" b="1" baseline="-25000" dirty="0" smtClean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zh-CN" altLang="en-US" sz="24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zh-CN" altLang="en-US" sz="24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zh-CN" altLang="en-US" sz="24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666813" y="1883063"/>
            <a:ext cx="300863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足量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NaOH</a:t>
            </a:r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溶液</a:t>
            </a:r>
            <a:endParaRPr lang="zh-CN" altLang="en-US"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666813" y="2562698"/>
            <a:ext cx="300863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足量</a:t>
            </a:r>
            <a:r>
              <a:rPr lang="en-US" altLang="zh-CN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NaOH</a:t>
            </a:r>
            <a:r>
              <a:rPr lang="zh-CN" alt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溶液</a:t>
            </a:r>
            <a:endParaRPr lang="zh-CN" altLang="en-US" sz="2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288240" y="3183526"/>
            <a:ext cx="300863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足量</a:t>
            </a:r>
            <a:r>
              <a:rPr lang="en-US" altLang="zh-CN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NaOH</a:t>
            </a:r>
            <a:r>
              <a:rPr lang="zh-CN" alt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溶液，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288240" y="3577210"/>
            <a:ext cx="352107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过滤，向滤渣中加入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足量</a:t>
            </a:r>
            <a:r>
              <a:rPr lang="en-US" altLang="zh-CN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HCl</a:t>
            </a:r>
            <a:r>
              <a: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溶液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6"/>
            </p:custDataLst>
          </p:nvPr>
        </p:nvSpPr>
        <p:spPr>
          <a:xfrm>
            <a:off x="521205" y="408393"/>
            <a:ext cx="1132869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fontAlgn="auto"/>
            <a:r>
              <a:rPr lang="zh-CN" altLang="en-US" sz="2400" b="1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除杂</a:t>
            </a:r>
            <a:endParaRPr lang="zh-CN" altLang="en-US" sz="24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ags/tag1.xml><?xml version="1.0" encoding="utf-8"?>
<p:tagLst xmlns:p="http://schemas.openxmlformats.org/presentationml/2006/main">
  <p:tag name="AS_UNIQUEID" val="1404"/>
</p:tagLst>
</file>

<file path=ppt/tags/tag10.xml><?xml version="1.0" encoding="utf-8"?>
<p:tagLst xmlns:p="http://schemas.openxmlformats.org/presentationml/2006/main">
  <p:tag name="AS_UNIQUEID" val="1458"/>
</p:tagLst>
</file>

<file path=ppt/tags/tag11.xml><?xml version="1.0" encoding="utf-8"?>
<p:tagLst xmlns:p="http://schemas.openxmlformats.org/presentationml/2006/main">
  <p:tag name="AS_UNIQUEID" val="1459"/>
</p:tagLst>
</file>

<file path=ppt/tags/tag12.xml><?xml version="1.0" encoding="utf-8"?>
<p:tagLst xmlns:p="http://schemas.openxmlformats.org/presentationml/2006/main">
  <p:tag name="AS_UNIQUEID" val="1395"/>
</p:tagLst>
</file>

<file path=ppt/tags/tag13.xml><?xml version="1.0" encoding="utf-8"?>
<p:tagLst xmlns:p="http://schemas.openxmlformats.org/presentationml/2006/main">
  <p:tag name="AS_UNIQUEID" val="1395"/>
</p:tagLst>
</file>

<file path=ppt/tags/tag14.xml><?xml version="1.0" encoding="utf-8"?>
<p:tagLst xmlns:p="http://schemas.openxmlformats.org/presentationml/2006/main">
  <p:tag name="AS_UNIQUEID" val="1396"/>
</p:tagLst>
</file>

<file path=ppt/tags/tag15.xml><?xml version="1.0" encoding="utf-8"?>
<p:tagLst xmlns:p="http://schemas.openxmlformats.org/presentationml/2006/main">
  <p:tag name="AS_UNIQUEID" val="1397"/>
</p:tagLst>
</file>

<file path=ppt/tags/tag16.xml><?xml version="1.0" encoding="utf-8"?>
<p:tagLst xmlns:p="http://schemas.openxmlformats.org/presentationml/2006/main">
  <p:tag name="AS_UNIQUEID" val="1398"/>
</p:tagLst>
</file>

<file path=ppt/tags/tag17.xml><?xml version="1.0" encoding="utf-8"?>
<p:tagLst xmlns:p="http://schemas.openxmlformats.org/presentationml/2006/main">
  <p:tag name="AS_UNIQUEID" val="1399"/>
</p:tagLst>
</file>

<file path=ppt/tags/tag18.xml><?xml version="1.0" encoding="utf-8"?>
<p:tagLst xmlns:p="http://schemas.openxmlformats.org/presentationml/2006/main">
  <p:tag name="AS_UNIQUEID" val="1400"/>
</p:tagLst>
</file>

<file path=ppt/tags/tag19.xml><?xml version="1.0" encoding="utf-8"?>
<p:tagLst xmlns:p="http://schemas.openxmlformats.org/presentationml/2006/main">
  <p:tag name="AS_UNIQUEID" val="1401"/>
</p:tagLst>
</file>

<file path=ppt/tags/tag2.xml><?xml version="1.0" encoding="utf-8"?>
<p:tagLst xmlns:p="http://schemas.openxmlformats.org/presentationml/2006/main">
  <p:tag name="AS_UNIQUEID" val="1425"/>
</p:tagLst>
</file>

<file path=ppt/tags/tag20.xml><?xml version="1.0" encoding="utf-8"?>
<p:tagLst xmlns:p="http://schemas.openxmlformats.org/presentationml/2006/main">
  <p:tag name="AS_UNIQUEID" val="1402"/>
</p:tagLst>
</file>

<file path=ppt/tags/tag21.xml><?xml version="1.0" encoding="utf-8"?>
<p:tagLst xmlns:p="http://schemas.openxmlformats.org/presentationml/2006/main">
  <p:tag name="AS_UNIQUEID" val="2254"/>
  <p:tag name="KSO_WM_BEAUTIFY_FLAG" val=""/>
  <p:tag name="KSO_WM_UNIT_MEDIACOVER_BTN_POS" val="c"/>
  <p:tag name="KSO_WM_UNIT_MEDIACOVER_BTN_STATE" val="1"/>
  <p:tag name="KSO_WM_UNIT_MEDIACOVER_BTN_STYLE" val="ee0bc779c1f3d7f3e90c96344320e69a"/>
  <p:tag name="KSO_WM_UNIT_MEDIACOVER_RGB" val="000000"/>
  <p:tag name="KSO_WM_UNIT_MEDIACOVER_STYLEID" val="1"/>
  <p:tag name="KSO_WM_UNIT_MEDIACOVER_TEXT" val=""/>
  <p:tag name="KSO_WM_UNIT_MEDIACOVER_TEXTSTATE" val="0"/>
  <p:tag name="KSO_WM_UNIT_MEDIACOVER_TRANSPARENCY" val="0.5"/>
</p:tagLst>
</file>

<file path=ppt/tags/tag22.xml><?xml version="1.0" encoding="utf-8"?>
<p:tagLst xmlns:p="http://schemas.openxmlformats.org/presentationml/2006/main">
  <p:tag name="KSO_WM_BEAUTIFY_FLAG" val="#wm#"/>
  <p:tag name="KSO_WM_SLIDE_ID" val="custom20205176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176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3.xml><?xml version="1.0" encoding="utf-8"?>
<p:tagLst xmlns:p="http://schemas.openxmlformats.org/presentationml/2006/main">
  <p:tag name="AS_UNIQUEID" val="2254"/>
  <p:tag name="KSO_WM_BEAUTIFY_FLAG" val=""/>
  <p:tag name="KSO_WM_UNIT_MEDIACOVER_BTN_POS" val="c"/>
  <p:tag name="KSO_WM_UNIT_MEDIACOVER_BTN_STATE" val="1"/>
  <p:tag name="KSO_WM_UNIT_MEDIACOVER_BTN_STYLE" val="ee0bc779c1f3d7f3e90c96344320e69a"/>
  <p:tag name="KSO_WM_UNIT_MEDIACOVER_RGB" val="000000"/>
  <p:tag name="KSO_WM_UNIT_MEDIACOVER_STYLEID" val="1"/>
  <p:tag name="KSO_WM_UNIT_MEDIACOVER_TEXT" val=""/>
  <p:tag name="KSO_WM_UNIT_MEDIACOVER_TEXTSTATE" val="0"/>
  <p:tag name="KSO_WM_UNIT_MEDIACOVER_TRANSPARENCY" val="0.5"/>
</p:tagLst>
</file>

<file path=ppt/tags/tag24.xml><?xml version="1.0" encoding="utf-8"?>
<p:tagLst xmlns:p="http://schemas.openxmlformats.org/presentationml/2006/main">
  <p:tag name="AS_UNIQUEID" val="7090"/>
</p:tagLst>
</file>

<file path=ppt/tags/tag25.xml><?xml version="1.0" encoding="utf-8"?>
<p:tagLst xmlns:p="http://schemas.openxmlformats.org/presentationml/2006/main">
  <p:tag name="AS_UNIQUEID" val="7091"/>
  <p:tag name="KSO_WM_BEAUTIFY_FLAG" val=""/>
</p:tagLst>
</file>

<file path=ppt/tags/tag26.xml><?xml version="1.0" encoding="utf-8"?>
<p:tagLst xmlns:p="http://schemas.openxmlformats.org/presentationml/2006/main">
  <p:tag name="AS_UNIQUEID" val="7092"/>
  <p:tag name="KSO_WM_BEAUTIFY_FLAG" val=""/>
  <p:tag name="KSO_WM_UNIT_MEDIACOVER_BTN_POS" val="c"/>
  <p:tag name="KSO_WM_UNIT_MEDIACOVER_BTN_STATE" val="1"/>
  <p:tag name="KSO_WM_UNIT_MEDIACOVER_BTN_STYLE" val="ee0bc779c1f3d7f3e90c96344320e69a"/>
  <p:tag name="KSO_WM_UNIT_MEDIACOVER_RGB" val="000000"/>
  <p:tag name="KSO_WM_UNIT_MEDIACOVER_STYLEID" val="1"/>
  <p:tag name="KSO_WM_UNIT_MEDIACOVER_TEXTSTATE" val="0"/>
  <p:tag name="KSO_WM_UNIT_MEDIACOVER_TRANSPARENCY" val="0.5"/>
</p:tagLst>
</file>

<file path=ppt/tags/tag27.xml><?xml version="1.0" encoding="utf-8"?>
<p:tagLst xmlns:p="http://schemas.openxmlformats.org/presentationml/2006/main">
  <p:tag name="AS_UNIQUEID" val="7093"/>
  <p:tag name="KSO_WM_BEAUTIFY_FLAG" val=""/>
</p:tagLst>
</file>

<file path=ppt/tags/tag28.xml><?xml version="1.0" encoding="utf-8"?>
<p:tagLst xmlns:p="http://schemas.openxmlformats.org/presentationml/2006/main">
  <p:tag name="AS_UNIQUEID" val="18"/>
  <p:tag name="KSO_WM_BEAUTIFY_FLAG" val=""/>
</p:tagLst>
</file>

<file path=ppt/tags/tag29.xml><?xml version="1.0" encoding="utf-8"?>
<p:tagLst xmlns:p="http://schemas.openxmlformats.org/presentationml/2006/main">
  <p:tag name="AS_UNIQUEID" val="20"/>
  <p:tag name="KSO_WM_BEAUTIFY_FLAG" val=""/>
</p:tagLst>
</file>

<file path=ppt/tags/tag3.xml><?xml version="1.0" encoding="utf-8"?>
<p:tagLst xmlns:p="http://schemas.openxmlformats.org/presentationml/2006/main">
  <p:tag name="AS_UNIQUEID" val="1426"/>
</p:tagLst>
</file>

<file path=ppt/tags/tag30.xml><?xml version="1.0" encoding="utf-8"?>
<p:tagLst xmlns:p="http://schemas.openxmlformats.org/presentationml/2006/main">
  <p:tag name="AS_UNIQUEID" val="911"/>
  <p:tag name="KSO_WM_BEAUTIFY_FLAG" val=""/>
</p:tagLst>
</file>

<file path=ppt/tags/tag31.xml><?xml version="1.0" encoding="utf-8"?>
<p:tagLst xmlns:p="http://schemas.openxmlformats.org/presentationml/2006/main">
  <p:tag name="AS_UNIQUEID" val="913"/>
  <p:tag name="KSO_WM_BEAUTIFY_FLAG" val=""/>
</p:tagLst>
</file>

<file path=ppt/tags/tag32.xml><?xml version="1.0" encoding="utf-8"?>
<p:tagLst xmlns:p="http://schemas.openxmlformats.org/presentationml/2006/main">
  <p:tag name="AS_UNIQUEID" val="18"/>
  <p:tag name="KSO_WM_BEAUTIFY_FLAG" val=""/>
</p:tagLst>
</file>

<file path=ppt/tags/tag33.xml><?xml version="1.0" encoding="utf-8"?>
<p:tagLst xmlns:p="http://schemas.openxmlformats.org/presentationml/2006/main">
  <p:tag name="AS_UNIQUEID" val="914"/>
  <p:tag name="KSO_WM_BEAUTIFY_FLAG" val=""/>
</p:tagLst>
</file>

<file path=ppt/tags/tag34.xml><?xml version="1.0" encoding="utf-8"?>
<p:tagLst xmlns:p="http://schemas.openxmlformats.org/presentationml/2006/main">
  <p:tag name="AS_UNIQUEID" val="18"/>
  <p:tag name="KSO_WM_BEAUTIFY_FLAG" val=""/>
</p:tagLst>
</file>

<file path=ppt/tags/tag35.xml><?xml version="1.0" encoding="utf-8"?>
<p:tagLst xmlns:p="http://schemas.openxmlformats.org/presentationml/2006/main">
  <p:tag name="KSO_WM_SPECIAL_SOURCE" val="bdnull"/>
</p:tagLst>
</file>

<file path=ppt/tags/tag36.xml><?xml version="1.0" encoding="utf-8"?>
<p:tagLst xmlns:p="http://schemas.openxmlformats.org/presentationml/2006/main">
  <p:tag name="AS_UNIQUEID" val="7059"/>
</p:tagLst>
</file>

<file path=ppt/tags/tag37.xml><?xml version="1.0" encoding="utf-8"?>
<p:tagLst xmlns:p="http://schemas.openxmlformats.org/presentationml/2006/main">
  <p:tag name="AS_UNIQUEID" val="7060"/>
  <p:tag name="KSO_WM_BEAUTIFY_FLAG" val=""/>
</p:tagLst>
</file>

<file path=ppt/tags/tag38.xml><?xml version="1.0" encoding="utf-8"?>
<p:tagLst xmlns:p="http://schemas.openxmlformats.org/presentationml/2006/main">
  <p:tag name="AS_UNIQUEID" val="7061"/>
  <p:tag name="KSO_WM_BEAUTIFY_FLAG" val=""/>
  <p:tag name="KSO_WM_UNIT_MEDIACOVER_BTN_POS" val="c"/>
  <p:tag name="KSO_WM_UNIT_MEDIACOVER_BTN_STATE" val="1"/>
  <p:tag name="KSO_WM_UNIT_MEDIACOVER_BTN_STYLE" val="ee0bc779c1f3d7f3e90c96344320e69a"/>
  <p:tag name="KSO_WM_UNIT_MEDIACOVER_RGB" val="000000"/>
  <p:tag name="KSO_WM_UNIT_MEDIACOVER_STYLEID" val="1"/>
  <p:tag name="KSO_WM_UNIT_MEDIACOVER_TEXTSTATE" val="0"/>
  <p:tag name="KSO_WM_UNIT_MEDIACOVER_TRANSPARENCY" val="0.5"/>
</p:tagLst>
</file>

<file path=ppt/tags/tag39.xml><?xml version="1.0" encoding="utf-8"?>
<p:tagLst xmlns:p="http://schemas.openxmlformats.org/presentationml/2006/main">
  <p:tag name="AS_UNIQUEID" val="7062"/>
  <p:tag name="KSO_WM_BEAUTIFY_FLAG" val=""/>
</p:tagLst>
</file>

<file path=ppt/tags/tag4.xml><?xml version="1.0" encoding="utf-8"?>
<p:tagLst xmlns:p="http://schemas.openxmlformats.org/presentationml/2006/main">
  <p:tag name="AS_UNIQUEID" val="1451"/>
</p:tagLst>
</file>

<file path=ppt/tags/tag40.xml><?xml version="1.0" encoding="utf-8"?>
<p:tagLst xmlns:p="http://schemas.openxmlformats.org/presentationml/2006/main">
  <p:tag name="AS_UNIQUEID" val="500"/>
  <p:tag name="KSO_WM_BEAUTIFY_FLAG" val=""/>
</p:tagLst>
</file>

<file path=ppt/tags/tag41.xml><?xml version="1.0" encoding="utf-8"?>
<p:tagLst xmlns:p="http://schemas.openxmlformats.org/presentationml/2006/main">
  <p:tag name="AS_UNIQUEID" val="501"/>
  <p:tag name="KSO_WM_BEAUTIFY_FLAG" val=""/>
</p:tagLst>
</file>

<file path=ppt/tags/tag42.xml><?xml version="1.0" encoding="utf-8"?>
<p:tagLst xmlns:p="http://schemas.openxmlformats.org/presentationml/2006/main">
  <p:tag name="AS_UNIQUEID" val="881"/>
  <p:tag name="KSO_WM_BEAUTIFY_FLAG" val=""/>
</p:tagLst>
</file>

<file path=ppt/tags/tag43.xml><?xml version="1.0" encoding="utf-8"?>
<p:tagLst xmlns:p="http://schemas.openxmlformats.org/presentationml/2006/main">
  <p:tag name="AS_UNIQUEID" val="882"/>
  <p:tag name="KSO_WM_BEAUTIFY_FLAG" val=""/>
</p:tagLst>
</file>

<file path=ppt/tags/tag44.xml><?xml version="1.0" encoding="utf-8"?>
<p:tagLst xmlns:p="http://schemas.openxmlformats.org/presentationml/2006/main">
  <p:tag name="AS_UNIQUEID" val="500"/>
  <p:tag name="KSO_WM_BEAUTIFY_FLAG" val=""/>
</p:tagLst>
</file>

<file path=ppt/tags/tag45.xml><?xml version="1.0" encoding="utf-8"?>
<p:tagLst xmlns:p="http://schemas.openxmlformats.org/presentationml/2006/main">
  <p:tag name="AS_UNIQUEID" val="7063"/>
</p:tagLst>
</file>

<file path=ppt/tags/tag46.xml><?xml version="1.0" encoding="utf-8"?>
<p:tagLst xmlns:p="http://schemas.openxmlformats.org/presentationml/2006/main">
  <p:tag name="AS_UNIQUEID" val="7064"/>
</p:tagLst>
</file>

<file path=ppt/tags/tag47.xml><?xml version="1.0" encoding="utf-8"?>
<p:tagLst xmlns:p="http://schemas.openxmlformats.org/presentationml/2006/main">
  <p:tag name="AS_UNIQUEID" val="643"/>
</p:tagLst>
</file>

<file path=ppt/tags/tag48.xml><?xml version="1.0" encoding="utf-8"?>
<p:tagLst xmlns:p="http://schemas.openxmlformats.org/presentationml/2006/main">
  <p:tag name="KSO_WM_SPECIAL_SOURCE" val="bdnull"/>
</p:tagLst>
</file>

<file path=ppt/tags/tag5.xml><?xml version="1.0" encoding="utf-8"?>
<p:tagLst xmlns:p="http://schemas.openxmlformats.org/presentationml/2006/main">
  <p:tag name="AS_UNIQUEID" val="1452"/>
</p:tagLst>
</file>

<file path=ppt/tags/tag6.xml><?xml version="1.0" encoding="utf-8"?>
<p:tagLst xmlns:p="http://schemas.openxmlformats.org/presentationml/2006/main">
  <p:tag name="AS_UNIQUEID" val="807"/>
</p:tagLst>
</file>

<file path=ppt/tags/tag7.xml><?xml version="1.0" encoding="utf-8"?>
<p:tagLst xmlns:p="http://schemas.openxmlformats.org/presentationml/2006/main">
  <p:tag name="AS_UNIQUEID" val="1455"/>
  <p:tag name="KSO_WM_UNIT_TABLE_BEAUTIFY" val="smartTable{7d7f732d-61b1-4747-a66c-b2742652174d}"/>
</p:tagLst>
</file>

<file path=ppt/tags/tag8.xml><?xml version="1.0" encoding="utf-8"?>
<p:tagLst xmlns:p="http://schemas.openxmlformats.org/presentationml/2006/main">
  <p:tag name="AS_UNIQUEID" val="1456"/>
</p:tagLst>
</file>

<file path=ppt/tags/tag9.xml><?xml version="1.0" encoding="utf-8"?>
<p:tagLst xmlns:p="http://schemas.openxmlformats.org/presentationml/2006/main">
  <p:tag name="AS_UNIQUEID" val="1457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1752</Words>
  <Application>WPS 演示</Application>
  <PresentationFormat>宽屏</PresentationFormat>
  <Paragraphs>214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30" baseType="lpstr">
      <vt:lpstr>Arial</vt:lpstr>
      <vt:lpstr>宋体</vt:lpstr>
      <vt:lpstr>Wingdings</vt:lpstr>
      <vt:lpstr>Times New Roman</vt:lpstr>
      <vt:lpstr>黑体</vt:lpstr>
      <vt:lpstr>仿宋</vt:lpstr>
      <vt:lpstr>Calibri</vt:lpstr>
      <vt:lpstr>Arial Unicode MS</vt:lpstr>
      <vt:lpstr>仿宋_GB2312</vt:lpstr>
      <vt:lpstr>微软雅黑</vt:lpstr>
      <vt:lpstr>楷体_GB2312</vt:lpstr>
      <vt:lpstr>楷体</vt:lpstr>
      <vt:lpstr>Symbol</vt:lpstr>
      <vt:lpstr>Times New Roman Bold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hx</dc:creator>
  <cp:lastModifiedBy>敢情莫畏</cp:lastModifiedBy>
  <cp:revision>32</cp:revision>
  <dcterms:created xsi:type="dcterms:W3CDTF">2023-11-22T10:26:00Z</dcterms:created>
  <dcterms:modified xsi:type="dcterms:W3CDTF">2025-03-20T11:27:43Z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ASTEDU_PRESENTATION_CUSTOM_DATA">
    <vt:lpwstr>934191321446035456</vt:lpwstr>
  </property>
  <property fmtid="{D5CDD505-2E9C-101B-9397-08002B2CF9AE}" pid="3" name="KSOProductBuildVer">
    <vt:lpwstr>2052-11.8.2.10393</vt:lpwstr>
  </property>
</Properties>
</file>