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1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6" r:id="rId12"/>
    <p:sldId id="277" r:id="rId13"/>
    <p:sldId id="278" r:id="rId14"/>
    <p:sldId id="280" r:id="rId15"/>
    <p:sldId id="279" r:id="rId16"/>
    <p:sldId id="282" r:id="rId17"/>
    <p:sldId id="283" r:id="rId18"/>
    <p:sldId id="284" r:id="rId19"/>
    <p:sldId id="285" r:id="rId20"/>
    <p:sldId id="293" r:id="rId21"/>
    <p:sldId id="29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5667-4487-42F4-8321-942A42E653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FFB21-2A8A-462A-8838-86636EDB63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C2D6EB3-8C84-4F1A-9FFF-25750D4FB8D0}" type="slidenum">
              <a:rPr lang="en-US" altLang="zh-CN" smtClean="0"/>
            </a:fld>
            <a:endParaRPr lang="en-US" altLang="zh-CN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FB21-2A8A-462A-8838-86636EDB6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4ABB-68AC-4628-BA2E-4A12546A67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39DD-C6AE-42DD-A79B-D0D736E6F0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860C-D1F0-4284-AAE0-780142B02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复件 小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9" y="935906"/>
            <a:ext cx="10458331" cy="53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76662" y="198204"/>
            <a:ext cx="4852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solidFill>
                  <a:srgbClr val="0000FF"/>
                </a:solidFill>
              </a:rPr>
              <a:t>第一章      物质及其变化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038351" y="2227263"/>
            <a:ext cx="1704975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928813" y="3598863"/>
            <a:ext cx="1814512" cy="7921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928813" y="4970463"/>
            <a:ext cx="1814512" cy="7921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741988" y="4959351"/>
            <a:ext cx="2087562" cy="7921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碳酸盐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741988" y="3590926"/>
            <a:ext cx="2087562" cy="7921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硫酸盐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741988" y="2222501"/>
            <a:ext cx="2087562" cy="7921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钾盐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702301" y="936626"/>
            <a:ext cx="208756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919289" y="895351"/>
            <a:ext cx="17605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24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3725864" y="1143000"/>
            <a:ext cx="1944687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3725864" y="1143000"/>
            <a:ext cx="2016125" cy="4248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 flipV="1">
            <a:off x="3654426" y="1214438"/>
            <a:ext cx="2016125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3654426" y="2509839"/>
            <a:ext cx="2087563" cy="158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 flipV="1">
            <a:off x="3654426" y="2654300"/>
            <a:ext cx="2087563" cy="1296988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3654426" y="3951289"/>
            <a:ext cx="2087563" cy="14287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3654426" y="5318126"/>
            <a:ext cx="2016125" cy="73025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V="1">
            <a:off x="3654426" y="2725739"/>
            <a:ext cx="2087563" cy="2592387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311901" y="95408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钠盐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7" name="AutoShape 19"/>
          <p:cNvSpPr>
            <a:spLocks noChangeArrowheads="1"/>
          </p:cNvSpPr>
          <p:nvPr/>
        </p:nvSpPr>
        <p:spPr bwMode="auto">
          <a:xfrm>
            <a:off x="7821613" y="952500"/>
            <a:ext cx="2279650" cy="2173288"/>
          </a:xfrm>
          <a:prstGeom prst="leftArrowCallout">
            <a:avLst>
              <a:gd name="adj1" fmla="val 25000"/>
              <a:gd name="adj2" fmla="val 25000"/>
              <a:gd name="adj3" fmla="val 1748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以所含阳</a:t>
            </a:r>
            <a:endParaRPr kumimoji="1" lang="zh-CN" altLang="en-US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离子不同</a:t>
            </a:r>
            <a:endParaRPr kumimoji="1" lang="zh-CN" altLang="en-US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进行分类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30068" name="AutoShape 20"/>
          <p:cNvSpPr>
            <a:spLocks noChangeArrowheads="1"/>
          </p:cNvSpPr>
          <p:nvPr/>
        </p:nvSpPr>
        <p:spPr bwMode="auto">
          <a:xfrm>
            <a:off x="7732713" y="3487739"/>
            <a:ext cx="2368550" cy="2232025"/>
          </a:xfrm>
          <a:prstGeom prst="leftArrowCallout">
            <a:avLst>
              <a:gd name="adj1" fmla="val 25000"/>
              <a:gd name="adj2" fmla="val 25000"/>
              <a:gd name="adj3" fmla="val 17686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/>
              <a:t>以所含阴</a:t>
            </a:r>
            <a:endParaRPr kumimoji="1" lang="zh-CN" altLang="en-US" sz="24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/>
              <a:t>离子不同</a:t>
            </a:r>
            <a:endParaRPr kumimoji="1" lang="zh-CN" altLang="en-US" sz="24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/>
              <a:t>进行分类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30069" name="AutoShape 21"/>
          <p:cNvSpPr>
            <a:spLocks noChangeArrowheads="1"/>
          </p:cNvSpPr>
          <p:nvPr/>
        </p:nvSpPr>
        <p:spPr bwMode="auto">
          <a:xfrm>
            <a:off x="7875588" y="5727701"/>
            <a:ext cx="2152650" cy="581025"/>
          </a:xfrm>
          <a:prstGeom prst="upArrowCallout">
            <a:avLst>
              <a:gd name="adj1" fmla="val 92623"/>
              <a:gd name="adj2" fmla="val 92623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latin typeface="Times New Roman" panose="02020603050405020304" pitchFamily="18" charset="0"/>
              </a:rPr>
              <a:t>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分类的标准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782888" y="115888"/>
            <a:ext cx="518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CC0066"/>
                </a:solidFill>
              </a:rPr>
              <a:t>交叉分类法举例</a:t>
            </a:r>
            <a:endParaRPr lang="zh-CN" altLang="en-US" sz="2800" b="1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animBg="1"/>
      <p:bldP spid="130059" grpId="0" animBg="1"/>
      <p:bldP spid="130060" grpId="0" animBg="1"/>
      <p:bldP spid="130061" grpId="0" animBg="1"/>
      <p:bldP spid="130062" grpId="0" animBg="1"/>
      <p:bldP spid="130063" grpId="0" animBg="1"/>
      <p:bldP spid="130064" grpId="0" animBg="1"/>
      <p:bldP spid="130065" grpId="0" animBg="1"/>
      <p:bldP spid="130068" grpId="0" animBg="1"/>
      <p:bldP spid="1300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88360" y="1905147"/>
            <a:ext cx="109044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3300"/>
              </a:buClr>
              <a:buSzPct val="150000"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</a:rPr>
              <a:t>树状分类法：</a:t>
            </a:r>
            <a:r>
              <a:rPr lang="zh-CN" altLang="en-US" sz="2400" b="1" dirty="0">
                <a:latin typeface="Times New Roman" panose="02020603050405020304" pitchFamily="18" charset="0"/>
              </a:rPr>
              <a:t>对同一分类进行</a:t>
            </a:r>
            <a:r>
              <a:rPr lang="zh-CN" altLang="en-US" sz="2400" b="1" dirty="0">
                <a:solidFill>
                  <a:srgbClr val="FF0000"/>
                </a:solidFill>
              </a:rPr>
              <a:t>再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分类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系统性强，适合</a:t>
            </a:r>
            <a:r>
              <a:rPr lang="zh-CN" altLang="en-US" sz="2400" b="1" dirty="0">
                <a:latin typeface="Times New Roman" panose="02020603050405020304" pitchFamily="18" charset="0"/>
              </a:rPr>
              <a:t>层次包含关系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</a:rPr>
              <a:t>交叉分类法：至少</a:t>
            </a:r>
            <a:r>
              <a:rPr lang="zh-CN" altLang="en-US" sz="2400" b="1" dirty="0">
                <a:latin typeface="Times New Roman" panose="02020603050405020304" pitchFamily="18" charset="0"/>
              </a:rPr>
              <a:t>同时运用</a:t>
            </a:r>
            <a:r>
              <a:rPr lang="zh-CN" altLang="en-US" sz="2400" b="1" dirty="0">
                <a:solidFill>
                  <a:srgbClr val="FF0000"/>
                </a:solidFill>
              </a:rPr>
              <a:t>两种</a:t>
            </a:r>
            <a:r>
              <a:rPr lang="zh-CN" altLang="en-US" sz="2400" b="1" dirty="0">
                <a:latin typeface="Times New Roman" panose="02020603050405020304" pitchFamily="18" charset="0"/>
              </a:rPr>
              <a:t>分类标准，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弥补单一</a:t>
            </a:r>
            <a:r>
              <a:rPr lang="zh-CN" altLang="en-US" sz="2400" b="1" dirty="0">
                <a:latin typeface="Times New Roman" panose="02020603050405020304" pitchFamily="18" charset="0"/>
              </a:rPr>
              <a:t>标准的不足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629885" y="3777479"/>
            <a:ext cx="393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如何进行分类？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629885" y="4766360"/>
            <a:ext cx="2516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/>
              <a:t>确定分类标准</a:t>
            </a:r>
            <a:endParaRPr lang="zh-CN" altLang="en-US" sz="2400" b="1" dirty="0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01660" y="4780647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选择分类方法</a:t>
            </a:r>
            <a:endParaRPr lang="zh-CN" altLang="en-US" sz="2400" b="1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254396" y="4793347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/>
              <a:t>得出正确分类</a:t>
            </a:r>
            <a:endParaRPr lang="zh-CN" altLang="en-US" sz="2400" b="1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695221" y="5061635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6597171" y="503941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065118" y="557772"/>
            <a:ext cx="2305050" cy="8239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200" b="1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5" grpId="0"/>
      <p:bldP spid="117766" grpId="0"/>
      <p:bldP spid="117767" grpId="0" animBg="1"/>
      <p:bldP spid="1177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94233" y="238192"/>
            <a:ext cx="10874242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讨论</a:t>
            </a:r>
            <a:r>
              <a:rPr lang="en-US" altLang="zh-CN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下列</a:t>
            </a:r>
            <a:r>
              <a:rPr lang="zh-CN" altLang="en-US" sz="2400" b="1" dirty="0">
                <a:latin typeface="Times New Roman" panose="02020603050405020304" pitchFamily="18" charset="0"/>
              </a:rPr>
              <a:t>几组物质中，每一组中有一种物质从某种分类角度分析与其它三种不同，请找出该物质，并说明区别的理由。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</a:rPr>
              <a:t>Cu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Hg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Au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Fe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）液氧、氨气、金刚石、玻璃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）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KCl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Na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SO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K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NaNO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endParaRPr lang="en-US" altLang="zh-CN" sz="2400" b="1" baseline="-25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NaCl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KCl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NaClO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MgCl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23797" y="200391"/>
            <a:ext cx="424815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《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教材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P13》   </a:t>
            </a:r>
            <a:r>
              <a:rPr lang="zh-CN" altLang="en-US" sz="2400" b="1" dirty="0">
                <a:latin typeface="Times New Roman" panose="02020603050405020304" pitchFamily="18" charset="0"/>
              </a:rPr>
              <a:t>练习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87487" y="1277586"/>
            <a:ext cx="691356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/>
              <a:t>盐酸                               含氧酸</a:t>
            </a:r>
            <a:endParaRPr lang="zh-CN" altLang="en-US" sz="2800" b="1" dirty="0"/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/>
              <a:t>硝酸                               无氧酸</a:t>
            </a:r>
            <a:endParaRPr lang="zh-CN" altLang="en-US" sz="2800" b="1" dirty="0"/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/>
              <a:t>氢硫酸                           一元酸</a:t>
            </a:r>
            <a:endParaRPr lang="zh-CN" altLang="en-US" sz="2800" b="1" dirty="0"/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/>
              <a:t>硫酸                               二元酸</a:t>
            </a:r>
            <a:endParaRPr lang="zh-CN" altLang="en-US" sz="2800" b="1" dirty="0"/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/>
              <a:t>磷酸                               三元酸</a:t>
            </a:r>
            <a:endParaRPr lang="zh-CN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631426" y="200391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讨论</a:t>
            </a:r>
            <a:r>
              <a:rPr lang="en-US" altLang="zh-CN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D60093"/>
                </a:solidFill>
                <a:latin typeface="Times New Roman" panose="02020603050405020304" pitchFamily="18" charset="0"/>
              </a:rPr>
              <a:t>：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981201" y="2976564"/>
            <a:ext cx="474663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590800" y="1547813"/>
            <a:ext cx="1371600" cy="3276600"/>
            <a:chOff x="672" y="1222"/>
            <a:chExt cx="864" cy="2064"/>
          </a:xfrm>
        </p:grpSpPr>
        <p:sp>
          <p:nvSpPr>
            <p:cNvPr id="24600" name="AutoShape 4"/>
            <p:cNvSpPr/>
            <p:nvPr/>
          </p:nvSpPr>
          <p:spPr bwMode="auto">
            <a:xfrm>
              <a:off x="672" y="1428"/>
              <a:ext cx="144" cy="1858"/>
            </a:xfrm>
            <a:prstGeom prst="leftBrace">
              <a:avLst>
                <a:gd name="adj1" fmla="val 10752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601" name="Text Box 5"/>
            <p:cNvSpPr txBox="1">
              <a:spLocks noChangeArrowheads="1"/>
            </p:cNvSpPr>
            <p:nvPr/>
          </p:nvSpPr>
          <p:spPr bwMode="auto">
            <a:xfrm>
              <a:off x="864" y="1222"/>
              <a:ext cx="672" cy="5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从是否含氧分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895600" y="3148013"/>
            <a:ext cx="1066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从酸性强弱分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572001" y="2005014"/>
            <a:ext cx="1039813" cy="471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无氧酸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495801" y="3362325"/>
            <a:ext cx="1039813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中强酸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4522788" y="3986214"/>
            <a:ext cx="1039812" cy="471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弱酸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4191001" y="2690814"/>
            <a:ext cx="1344613" cy="1487487"/>
            <a:chOff x="1680" y="1942"/>
            <a:chExt cx="847" cy="937"/>
          </a:xfrm>
        </p:grpSpPr>
        <p:sp>
          <p:nvSpPr>
            <p:cNvPr id="24598" name="Text Box 11"/>
            <p:cNvSpPr txBox="1">
              <a:spLocks noChangeArrowheads="1"/>
            </p:cNvSpPr>
            <p:nvPr/>
          </p:nvSpPr>
          <p:spPr bwMode="auto">
            <a:xfrm>
              <a:off x="1872" y="1942"/>
              <a:ext cx="655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强酸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599" name="AutoShape 12"/>
            <p:cNvSpPr/>
            <p:nvPr/>
          </p:nvSpPr>
          <p:spPr bwMode="auto">
            <a:xfrm>
              <a:off x="1680" y="2086"/>
              <a:ext cx="93" cy="793"/>
            </a:xfrm>
            <a:prstGeom prst="leftBrace">
              <a:avLst>
                <a:gd name="adj1" fmla="val 7105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5448301" y="1319213"/>
            <a:ext cx="49641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HNO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448301" y="1968500"/>
            <a:ext cx="23606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HCl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5664200" y="2676525"/>
            <a:ext cx="340995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HNO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HCl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5867401" y="3362325"/>
            <a:ext cx="18319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6019800" y="3986213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4267200" y="1319213"/>
            <a:ext cx="1346200" cy="939800"/>
            <a:chOff x="1728" y="1078"/>
            <a:chExt cx="848" cy="592"/>
          </a:xfrm>
        </p:grpSpPr>
        <p:sp>
          <p:nvSpPr>
            <p:cNvPr id="24596" name="AutoShape 19"/>
            <p:cNvSpPr/>
            <p:nvPr/>
          </p:nvSpPr>
          <p:spPr bwMode="auto">
            <a:xfrm>
              <a:off x="1728" y="1174"/>
              <a:ext cx="93" cy="496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4597" name="Text Box 20"/>
            <p:cNvSpPr txBox="1">
              <a:spLocks noChangeArrowheads="1"/>
            </p:cNvSpPr>
            <p:nvPr/>
          </p:nvSpPr>
          <p:spPr bwMode="auto">
            <a:xfrm>
              <a:off x="1920" y="1078"/>
              <a:ext cx="656" cy="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含氧酸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2879725" y="448468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kumimoji="1"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2782888" y="5006975"/>
            <a:ext cx="7129462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按电离出的</a:t>
            </a:r>
            <a:r>
              <a:rPr kumimoji="1"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400" b="1" baseline="30000" dirty="0">
                <a:solidFill>
                  <a:srgbClr val="006600"/>
                </a:solidFill>
                <a:latin typeface="Times New Roman" panose="02020603050405020304" pitchFamily="18" charset="0"/>
              </a:rPr>
              <a:t>+</a:t>
            </a: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数：一元酸、二元酸、三元酸</a:t>
            </a:r>
            <a:endParaRPr kumimoji="1" lang="zh-CN" altLang="en-US" sz="24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按酸根有无氧化性：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氧化性酸</a:t>
            </a:r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、非氧化性酸</a:t>
            </a:r>
            <a:endParaRPr kumimoji="1" lang="zh-CN" alt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按挥发性：</a:t>
            </a:r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挥发性酸、高沸点酸</a:t>
            </a:r>
            <a:endParaRPr kumimoji="1" lang="zh-CN" alt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按溶解性：</a:t>
            </a:r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可溶性酸、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难溶性酸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876156" y="737722"/>
            <a:ext cx="6731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电离时所生成的阳离子全部是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H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的化合物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774826" y="749300"/>
            <a:ext cx="9366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酸：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4463257" y="110629"/>
            <a:ext cx="2808287" cy="5032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</a:rPr>
              <a:t>物质分类</a:t>
            </a:r>
            <a:endParaRPr lang="zh-CN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8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8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8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18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 autoUpdateAnimBg="0"/>
      <p:bldP spid="118790" grpId="0" animBg="1" autoUpdateAnimBg="0"/>
      <p:bldP spid="118791" grpId="0" animBg="1" autoUpdateAnimBg="0"/>
      <p:bldP spid="118792" grpId="0" animBg="1" autoUpdateAnimBg="0"/>
      <p:bldP spid="118793" grpId="0" animBg="1" autoUpdateAnimBg="0"/>
      <p:bldP spid="118797" grpId="0" autoUpdateAnimBg="0"/>
      <p:bldP spid="118798" grpId="0" autoUpdateAnimBg="0"/>
      <p:bldP spid="118799" grpId="0" autoUpdateAnimBg="0"/>
      <p:bldP spid="118800" grpId="0" autoUpdateAnimBg="0"/>
      <p:bldP spid="118801" grpId="0" autoUpdateAnimBg="0"/>
      <p:bldP spid="118805" grpId="0" autoUpdateAnimBg="0"/>
      <p:bldP spid="118807" grpId="0" autoUpdateAnimBg="0" build="p"/>
      <p:bldP spid="21529" grpId="0"/>
      <p:bldP spid="215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905000" y="3522663"/>
            <a:ext cx="533400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碱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514600" y="1865313"/>
            <a:ext cx="1676400" cy="3505200"/>
            <a:chOff x="624" y="1344"/>
            <a:chExt cx="1056" cy="2208"/>
          </a:xfrm>
        </p:grpSpPr>
        <p:sp>
          <p:nvSpPr>
            <p:cNvPr id="25620" name="AutoShape 4"/>
            <p:cNvSpPr/>
            <p:nvPr/>
          </p:nvSpPr>
          <p:spPr bwMode="auto">
            <a:xfrm>
              <a:off x="624" y="1488"/>
              <a:ext cx="192" cy="2064"/>
            </a:xfrm>
            <a:prstGeom prst="leftBrace">
              <a:avLst>
                <a:gd name="adj1" fmla="val 8958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5621" name="Text Box 5"/>
            <p:cNvSpPr txBox="1">
              <a:spLocks noChangeArrowheads="1"/>
            </p:cNvSpPr>
            <p:nvPr/>
          </p:nvSpPr>
          <p:spPr bwMode="auto">
            <a:xfrm>
              <a:off x="816" y="1344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从是否溶于水分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819400" y="3360739"/>
            <a:ext cx="13716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从碱性强弱分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419600" y="2170113"/>
            <a:ext cx="1066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难溶碱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4492626" y="4151313"/>
            <a:ext cx="841375" cy="527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弱碱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>
            <a:off x="4267200" y="1179514"/>
            <a:ext cx="1117600" cy="1431925"/>
            <a:chOff x="1728" y="912"/>
            <a:chExt cx="704" cy="902"/>
          </a:xfrm>
        </p:grpSpPr>
        <p:sp>
          <p:nvSpPr>
            <p:cNvPr id="25618" name="Text Box 10"/>
            <p:cNvSpPr txBox="1">
              <a:spLocks noChangeArrowheads="1"/>
            </p:cNvSpPr>
            <p:nvPr/>
          </p:nvSpPr>
          <p:spPr bwMode="auto">
            <a:xfrm>
              <a:off x="1824" y="912"/>
              <a:ext cx="608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可溶碱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9" name="AutoShape 11"/>
            <p:cNvSpPr/>
            <p:nvPr/>
          </p:nvSpPr>
          <p:spPr bwMode="auto">
            <a:xfrm>
              <a:off x="1728" y="1104"/>
              <a:ext cx="106" cy="710"/>
            </a:xfrm>
            <a:prstGeom prst="leftBrace">
              <a:avLst>
                <a:gd name="adj1" fmla="val 5581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4268789" y="3128963"/>
            <a:ext cx="1031875" cy="1479550"/>
            <a:chOff x="1729" y="2140"/>
            <a:chExt cx="650" cy="932"/>
          </a:xfrm>
        </p:grpSpPr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849" y="2140"/>
              <a:ext cx="53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强碱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AutoShape 14"/>
            <p:cNvSpPr/>
            <p:nvPr/>
          </p:nvSpPr>
          <p:spPr bwMode="auto">
            <a:xfrm>
              <a:off x="1729" y="2221"/>
              <a:ext cx="106" cy="851"/>
            </a:xfrm>
            <a:prstGeom prst="leftBrace">
              <a:avLst>
                <a:gd name="adj1" fmla="val 6690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5514976" y="1027113"/>
            <a:ext cx="4086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NaOH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 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Ba(OH)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·H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5741989" y="3009900"/>
            <a:ext cx="4962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NaOH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KOH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 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Ba(OH)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375275" y="2170113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Cu(OH)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Mg(OH)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Fe(OH)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 3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5526088" y="4075113"/>
            <a:ext cx="36941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·H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Cu(OH)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Mg(OH)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Fe(OH)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 3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3032125" y="49895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kumimoji="1"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0" name="Rectangle 3"/>
          <p:cNvSpPr>
            <a:spLocks noChangeArrowheads="1"/>
          </p:cNvSpPr>
          <p:nvPr/>
        </p:nvSpPr>
        <p:spPr bwMode="auto">
          <a:xfrm>
            <a:off x="2386014" y="293688"/>
            <a:ext cx="7314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在电离时生成的阴离子全部是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OH</a:t>
            </a:r>
            <a:r>
              <a:rPr lang="en-US" altLang="zh-CN" sz="2800" b="1" baseline="3000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的化合物。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5615" name="Rectangle 23"/>
          <p:cNvSpPr>
            <a:spLocks noChangeArrowheads="1"/>
          </p:cNvSpPr>
          <p:nvPr/>
        </p:nvSpPr>
        <p:spPr bwMode="auto">
          <a:xfrm>
            <a:off x="1273175" y="293688"/>
            <a:ext cx="898525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3333FF"/>
                </a:solidFill>
              </a:rPr>
              <a:t>碱：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386014" y="5955189"/>
            <a:ext cx="7129462" cy="3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按电离出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的</a:t>
            </a:r>
            <a:r>
              <a:rPr kumimoji="1" lang="en-US" altLang="zh-CN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OH</a:t>
            </a:r>
            <a:r>
              <a:rPr kumimoji="1" lang="en-US" altLang="zh-CN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数</a:t>
            </a: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：一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元</a:t>
            </a: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碱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、</a:t>
            </a:r>
            <a:r>
              <a:rPr kumimoji="1"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二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元碱等</a:t>
            </a:r>
            <a:endParaRPr kumimoji="1" lang="zh-CN" altLang="en-US" sz="24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 autoUpdateAnimBg="0"/>
      <p:bldP spid="119814" grpId="0" animBg="1" autoUpdateAnimBg="0"/>
      <p:bldP spid="119815" grpId="0" animBg="1" autoUpdateAnimBg="0"/>
      <p:bldP spid="119816" grpId="0" animBg="1" autoUpdateAnimBg="0"/>
      <p:bldP spid="119823" grpId="0" autoUpdateAnimBg="0"/>
      <p:bldP spid="119824" grpId="0" autoUpdateAnimBg="0"/>
      <p:bldP spid="119825" grpId="0" autoUpdateAnimBg="0"/>
      <p:bldP spid="119826" grpId="0" autoUpdateAnimBg="0"/>
      <p:bldP spid="119827" grpId="0" autoUpdateAnimBg="0"/>
      <p:bldP spid="22550" grpId="0"/>
      <p:bldP spid="22" grpId="0" autoUpdateAnimBg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709333" y="3197746"/>
            <a:ext cx="431800" cy="430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盐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242733" y="1064145"/>
            <a:ext cx="1524000" cy="4419600"/>
            <a:chOff x="432" y="1056"/>
            <a:chExt cx="960" cy="2784"/>
          </a:xfrm>
        </p:grpSpPr>
        <p:sp>
          <p:nvSpPr>
            <p:cNvPr id="26658" name="AutoShape 4"/>
            <p:cNvSpPr/>
            <p:nvPr/>
          </p:nvSpPr>
          <p:spPr bwMode="auto">
            <a:xfrm>
              <a:off x="432" y="1392"/>
              <a:ext cx="96" cy="2448"/>
            </a:xfrm>
            <a:prstGeom prst="leftBrace">
              <a:avLst>
                <a:gd name="adj1" fmla="val 212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659" name="Text Box 5"/>
            <p:cNvSpPr txBox="1">
              <a:spLocks noChangeArrowheads="1"/>
            </p:cNvSpPr>
            <p:nvPr/>
          </p:nvSpPr>
          <p:spPr bwMode="auto">
            <a:xfrm>
              <a:off x="624" y="1056"/>
              <a:ext cx="768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从是否溶于水分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547533" y="2564333"/>
            <a:ext cx="1143000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按组成离子分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309658" y="4549502"/>
            <a:ext cx="13716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无氧酸盐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8"/>
          <p:cNvGrpSpPr/>
          <p:nvPr/>
        </p:nvGrpSpPr>
        <p:grpSpPr bwMode="auto">
          <a:xfrm>
            <a:off x="3919134" y="2045220"/>
            <a:ext cx="2936875" cy="1595438"/>
            <a:chOff x="1488" y="1674"/>
            <a:chExt cx="1850" cy="1005"/>
          </a:xfrm>
        </p:grpSpPr>
        <p:grpSp>
          <p:nvGrpSpPr>
            <p:cNvPr id="26650" name="Group 9"/>
            <p:cNvGrpSpPr/>
            <p:nvPr/>
          </p:nvGrpSpPr>
          <p:grpSpPr bwMode="auto">
            <a:xfrm>
              <a:off x="1488" y="1680"/>
              <a:ext cx="842" cy="999"/>
              <a:chOff x="1488" y="1680"/>
              <a:chExt cx="842" cy="999"/>
            </a:xfrm>
          </p:grpSpPr>
          <p:sp>
            <p:nvSpPr>
              <p:cNvPr id="26654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0"/>
                <a:ext cx="564" cy="2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钠盐</a:t>
                </a:r>
                <a:endPara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55" name="Text Box 11"/>
              <p:cNvSpPr txBox="1">
                <a:spLocks noChangeArrowheads="1"/>
              </p:cNvSpPr>
              <p:nvPr/>
            </p:nvSpPr>
            <p:spPr bwMode="auto">
              <a:xfrm>
                <a:off x="1728" y="2026"/>
                <a:ext cx="576" cy="2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钾盐</a:t>
                </a:r>
                <a:endPara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56" name="AutoShape 12"/>
              <p:cNvSpPr/>
              <p:nvPr/>
            </p:nvSpPr>
            <p:spPr bwMode="auto">
              <a:xfrm>
                <a:off x="1488" y="1773"/>
                <a:ext cx="124" cy="906"/>
              </a:xfrm>
              <a:prstGeom prst="leftBrace">
                <a:avLst>
                  <a:gd name="adj1" fmla="val 6088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26657" name="Text Box 13"/>
              <p:cNvSpPr txBox="1">
                <a:spLocks noChangeArrowheads="1"/>
              </p:cNvSpPr>
              <p:nvPr/>
            </p:nvSpPr>
            <p:spPr bwMode="auto">
              <a:xfrm>
                <a:off x="1728" y="2394"/>
                <a:ext cx="602" cy="2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氨盐</a:t>
                </a:r>
                <a:endPara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6651" name="Text Box 14"/>
            <p:cNvSpPr txBox="1">
              <a:spLocks noChangeArrowheads="1"/>
            </p:cNvSpPr>
            <p:nvPr/>
          </p:nvSpPr>
          <p:spPr bwMode="auto">
            <a:xfrm>
              <a:off x="2688" y="1674"/>
              <a:ext cx="649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硫酸盐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52" name="Text Box 15"/>
            <p:cNvSpPr txBox="1">
              <a:spLocks noChangeArrowheads="1"/>
            </p:cNvSpPr>
            <p:nvPr/>
          </p:nvSpPr>
          <p:spPr bwMode="auto">
            <a:xfrm>
              <a:off x="2688" y="2016"/>
              <a:ext cx="650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碳酸盐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53" name="Text Box 16"/>
            <p:cNvSpPr txBox="1">
              <a:spLocks noChangeArrowheads="1"/>
            </p:cNvSpPr>
            <p:nvPr/>
          </p:nvSpPr>
          <p:spPr bwMode="auto">
            <a:xfrm>
              <a:off x="2688" y="2352"/>
              <a:ext cx="650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硝酸盐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2557058" y="4016101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按酸根是否含氧分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4004858" y="3777977"/>
            <a:ext cx="1676400" cy="923925"/>
            <a:chOff x="1536" y="2922"/>
            <a:chExt cx="1056" cy="582"/>
          </a:xfrm>
        </p:grpSpPr>
        <p:sp>
          <p:nvSpPr>
            <p:cNvPr id="26648" name="Text Box 19"/>
            <p:cNvSpPr txBox="1">
              <a:spLocks noChangeArrowheads="1"/>
            </p:cNvSpPr>
            <p:nvPr/>
          </p:nvSpPr>
          <p:spPr bwMode="auto">
            <a:xfrm>
              <a:off x="1728" y="2922"/>
              <a:ext cx="864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含氧酸盐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9" name="AutoShape 20"/>
            <p:cNvSpPr/>
            <p:nvPr/>
          </p:nvSpPr>
          <p:spPr bwMode="auto">
            <a:xfrm>
              <a:off x="1536" y="3009"/>
              <a:ext cx="101" cy="495"/>
            </a:xfrm>
            <a:prstGeom prst="leftBrace">
              <a:avLst>
                <a:gd name="adj1" fmla="val 4084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6" name="Group 21"/>
          <p:cNvGrpSpPr/>
          <p:nvPr/>
        </p:nvGrpSpPr>
        <p:grpSpPr bwMode="auto">
          <a:xfrm>
            <a:off x="3919134" y="683146"/>
            <a:ext cx="1411287" cy="1084263"/>
            <a:chOff x="1488" y="816"/>
            <a:chExt cx="889" cy="683"/>
          </a:xfrm>
        </p:grpSpPr>
        <p:sp>
          <p:nvSpPr>
            <p:cNvPr id="26646" name="AutoShape 22"/>
            <p:cNvSpPr/>
            <p:nvPr/>
          </p:nvSpPr>
          <p:spPr bwMode="auto">
            <a:xfrm>
              <a:off x="1488" y="1008"/>
              <a:ext cx="99" cy="491"/>
            </a:xfrm>
            <a:prstGeom prst="leftBrace">
              <a:avLst>
                <a:gd name="adj1" fmla="val 4133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1680" y="816"/>
              <a:ext cx="697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可溶盐</a:t>
              </a:r>
              <a:endPara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4223934" y="1445146"/>
            <a:ext cx="110648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难溶盐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5671734" y="683145"/>
            <a:ext cx="4954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NaCl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AgNO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CuSO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4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5681258" y="1402283"/>
            <a:ext cx="4337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CaCO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BaSO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ZnS</a:t>
            </a:r>
            <a:endParaRPr lang="en-US" altLang="zh-CN" sz="24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5909859" y="3777977"/>
            <a:ext cx="4549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KNO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KMnO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FeSO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4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5757459" y="4539977"/>
            <a:ext cx="3201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NaCl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ZnS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CaCl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2785658" y="506702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endParaRPr kumimoji="1"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Group 31"/>
          <p:cNvGrpSpPr/>
          <p:nvPr/>
        </p:nvGrpSpPr>
        <p:grpSpPr bwMode="auto">
          <a:xfrm>
            <a:off x="7348134" y="2588145"/>
            <a:ext cx="903287" cy="400050"/>
            <a:chOff x="3648" y="2016"/>
            <a:chExt cx="480" cy="252"/>
          </a:xfrm>
        </p:grpSpPr>
        <p:sp>
          <p:nvSpPr>
            <p:cNvPr id="26644" name="Text Box 32"/>
            <p:cNvSpPr txBox="1">
              <a:spLocks noChangeArrowheads="1"/>
            </p:cNvSpPr>
            <p:nvPr/>
          </p:nvSpPr>
          <p:spPr bwMode="auto">
            <a:xfrm>
              <a:off x="3724" y="2016"/>
              <a:ext cx="3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……</a:t>
              </a:r>
              <a:endParaRPr kumimoji="1"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5" name="Rectangle 33"/>
            <p:cNvSpPr>
              <a:spLocks noChangeArrowheads="1"/>
            </p:cNvSpPr>
            <p:nvPr/>
          </p:nvSpPr>
          <p:spPr bwMode="auto">
            <a:xfrm>
              <a:off x="3648" y="2064"/>
              <a:ext cx="48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2456262" y="5446439"/>
            <a:ext cx="705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6600"/>
                </a:solidFill>
              </a:rPr>
              <a:t>还可以按组成分为：</a:t>
            </a:r>
            <a:r>
              <a:rPr lang="zh-CN" altLang="en-US" sz="2400" b="1" dirty="0"/>
              <a:t>正盐、酸式盐、碱式盐</a:t>
            </a:r>
            <a:endParaRPr lang="zh-CN" altLang="en-US" sz="2400" b="1" dirty="0"/>
          </a:p>
        </p:txBody>
      </p:sp>
      <p:sp>
        <p:nvSpPr>
          <p:cNvPr id="23588" name="Rectangle 3"/>
          <p:cNvSpPr>
            <a:spLocks noChangeArrowheads="1"/>
          </p:cNvSpPr>
          <p:nvPr/>
        </p:nvSpPr>
        <p:spPr bwMode="auto">
          <a:xfrm>
            <a:off x="1914120" y="46558"/>
            <a:ext cx="883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由金属阳离子（或阳离子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NH</a:t>
            </a:r>
            <a:r>
              <a:rPr lang="en-US" altLang="zh-CN" sz="2800" b="1" baseline="-2500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800" b="1" baseline="30000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）和酸根组成的化合物。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643" name="Rectangle 37"/>
          <p:cNvSpPr>
            <a:spLocks noChangeArrowheads="1"/>
          </p:cNvSpPr>
          <p:nvPr/>
        </p:nvSpPr>
        <p:spPr bwMode="auto">
          <a:xfrm>
            <a:off x="1026708" y="46558"/>
            <a:ext cx="898525" cy="51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3333FF"/>
                </a:solidFill>
              </a:rPr>
              <a:t>盐：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 autoUpdateAnimBg="0"/>
      <p:bldP spid="120838" grpId="0" animBg="1" autoUpdateAnimBg="0"/>
      <p:bldP spid="120839" grpId="0" animBg="1" autoUpdateAnimBg="0"/>
      <p:bldP spid="120849" grpId="0" animBg="1" autoUpdateAnimBg="0"/>
      <p:bldP spid="120856" grpId="0" animBg="1" autoUpdateAnimBg="0"/>
      <p:bldP spid="120857" grpId="0" autoUpdateAnimBg="0"/>
      <p:bldP spid="120858" grpId="0" autoUpdateAnimBg="0"/>
      <p:bldP spid="120859" grpId="0" autoUpdateAnimBg="0"/>
      <p:bldP spid="120860" grpId="0" autoUpdateAnimBg="0"/>
      <p:bldP spid="120862" grpId="0" autoUpdateAnimBg="0"/>
      <p:bldP spid="120866" grpId="0"/>
      <p:bldP spid="235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003351" y="2715104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氧化物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782176" y="3038462"/>
            <a:ext cx="16383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酸性氧化物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778754" y="3704412"/>
            <a:ext cx="1676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碱性氧化物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759952" y="4328002"/>
            <a:ext cx="2057400" cy="427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（其它氧化物）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977423" y="1514281"/>
            <a:ext cx="365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CuO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Fe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6275874" y="2261199"/>
            <a:ext cx="31924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264902" y="2994348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4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247439" y="3624368"/>
            <a:ext cx="33972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CaO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CuO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sz="2400" b="1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527931" y="4292283"/>
            <a:ext cx="311675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H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 b="1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3097698" y="1777304"/>
            <a:ext cx="1371600" cy="1905000"/>
            <a:chOff x="1248" y="1632"/>
            <a:chExt cx="864" cy="1200"/>
          </a:xfrm>
        </p:grpSpPr>
        <p:sp>
          <p:nvSpPr>
            <p:cNvPr id="27673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72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从组成元素分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4" name="AutoShape 13"/>
            <p:cNvSpPr/>
            <p:nvPr/>
          </p:nvSpPr>
          <p:spPr bwMode="auto">
            <a:xfrm>
              <a:off x="1248" y="1920"/>
              <a:ext cx="96" cy="912"/>
            </a:xfrm>
            <a:prstGeom prst="leftBrace">
              <a:avLst>
                <a:gd name="adj1" fmla="val 79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4774098" y="2303122"/>
            <a:ext cx="1828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非金属氧化物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4523274" y="1516937"/>
            <a:ext cx="1752600" cy="1057275"/>
            <a:chOff x="2160" y="1392"/>
            <a:chExt cx="1104" cy="666"/>
          </a:xfrm>
        </p:grpSpPr>
        <p:sp>
          <p:nvSpPr>
            <p:cNvPr id="27671" name="Text Box 16"/>
            <p:cNvSpPr txBox="1">
              <a:spLocks noChangeArrowheads="1"/>
            </p:cNvSpPr>
            <p:nvPr/>
          </p:nvSpPr>
          <p:spPr bwMode="auto">
            <a:xfrm>
              <a:off x="2304" y="1392"/>
              <a:ext cx="960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金属氧化物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2" name="AutoShape 17"/>
            <p:cNvSpPr/>
            <p:nvPr/>
          </p:nvSpPr>
          <p:spPr bwMode="auto">
            <a:xfrm>
              <a:off x="2160" y="1536"/>
              <a:ext cx="110" cy="522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3334377" y="3168756"/>
            <a:ext cx="1371600" cy="1347788"/>
            <a:chOff x="1392" y="2607"/>
            <a:chExt cx="864" cy="849"/>
          </a:xfrm>
        </p:grpSpPr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1392" y="2832"/>
              <a:ext cx="76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从性质分</a:t>
              </a:r>
              <a:endPara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70" name="AutoShape 20"/>
            <p:cNvSpPr/>
            <p:nvPr/>
          </p:nvSpPr>
          <p:spPr bwMode="auto">
            <a:xfrm>
              <a:off x="2208" y="2607"/>
              <a:ext cx="48" cy="849"/>
            </a:xfrm>
            <a:prstGeom prst="leftBrace">
              <a:avLst>
                <a:gd name="adj1" fmla="val 14739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7663" name="Rectangle 3"/>
          <p:cNvSpPr>
            <a:spLocks noChangeArrowheads="1"/>
          </p:cNvSpPr>
          <p:nvPr/>
        </p:nvSpPr>
        <p:spPr bwMode="auto">
          <a:xfrm>
            <a:off x="1112295" y="492795"/>
            <a:ext cx="14097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氧化物：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649947" y="438916"/>
            <a:ext cx="799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49" charset="-122"/>
              </a:rPr>
              <a:t>由两种元素组成其中一种是氧元素的化合物。</a:t>
            </a:r>
            <a:endParaRPr lang="zh-CN" altLang="en-US" sz="2800" b="1" dirty="0">
              <a:solidFill>
                <a:srgbClr val="0000FF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 autoUpdateAnimBg="0"/>
      <p:bldP spid="121859" grpId="0" animBg="1" autoUpdateAnimBg="0"/>
      <p:bldP spid="121860" grpId="0" animBg="1" autoUpdateAnimBg="0"/>
      <p:bldP spid="121861" grpId="0" animBg="1" autoUpdateAnimBg="0"/>
      <p:bldP spid="121862" grpId="0" autoUpdateAnimBg="0"/>
      <p:bldP spid="121863" grpId="0" autoUpdateAnimBg="0"/>
      <p:bldP spid="121864" grpId="0" autoUpdateAnimBg="0"/>
      <p:bldP spid="121865" grpId="0" autoUpdateAnimBg="0"/>
      <p:bldP spid="121866" grpId="0" autoUpdateAnimBg="0"/>
      <p:bldP spid="121870" grpId="0" animBg="1" autoUpdateAnimBg="0"/>
      <p:bldP spid="246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9843" y="405095"/>
            <a:ext cx="2005260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酸性</a:t>
            </a:r>
            <a:r>
              <a:rPr lang="zh-CN" altLang="en-US" sz="2400" b="1" dirty="0">
                <a:solidFill>
                  <a:srgbClr val="0000FF"/>
                </a:solidFill>
              </a:rPr>
              <a:t>氧化物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2476" y="946577"/>
            <a:ext cx="615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kern="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2400" b="1" kern="0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</a:rPr>
              <a:t>）大多数</a:t>
            </a:r>
            <a:r>
              <a:rPr lang="zh-CN" altLang="zh-CN" sz="2400" b="1" kern="100" dirty="0" smtClean="0">
                <a:latin typeface="Times New Roman" panose="02020603050405020304" pitchFamily="18" charset="0"/>
              </a:rPr>
              <a:t>酸性氧化物</a:t>
            </a:r>
            <a:r>
              <a:rPr lang="pt-BR" altLang="zh-CN" sz="2400" b="1" kern="0" dirty="0">
                <a:latin typeface="Times New Roman" panose="02020603050405020304" pitchFamily="18" charset="0"/>
              </a:rPr>
              <a:t>+H</a:t>
            </a:r>
            <a:r>
              <a:rPr lang="pt-BR" altLang="zh-CN" sz="2400" b="1" kern="0" baseline="-25000" dirty="0">
                <a:latin typeface="Times New Roman" panose="02020603050405020304" pitchFamily="18" charset="0"/>
              </a:rPr>
              <a:t>2</a:t>
            </a:r>
            <a:r>
              <a:rPr lang="pt-BR" altLang="zh-CN" sz="2400" b="1" kern="0" dirty="0">
                <a:latin typeface="Times New Roman" panose="02020603050405020304" pitchFamily="18" charset="0"/>
              </a:rPr>
              <a:t>O→</a:t>
            </a:r>
            <a:r>
              <a:rPr lang="zh-CN" altLang="zh-CN" sz="2400" b="1" kern="0" dirty="0">
                <a:latin typeface="Times New Roman" panose="02020603050405020304" pitchFamily="18" charset="0"/>
              </a:rPr>
              <a:t>含氧</a:t>
            </a:r>
            <a:r>
              <a:rPr lang="zh-CN" altLang="zh-CN" sz="2400" b="1" kern="0" dirty="0" smtClean="0">
                <a:latin typeface="Times New Roman" panose="02020603050405020304" pitchFamily="18" charset="0"/>
              </a:rPr>
              <a:t>酸</a:t>
            </a:r>
            <a:endParaRPr lang="zh-CN" altLang="zh-CN" sz="2400" b="1" kern="1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0566" y="403684"/>
            <a:ext cx="4515980" cy="389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</a:rPr>
              <a:t>与碱反应生成盐和水的氧化物。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4216" y="3139126"/>
            <a:ext cx="499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Times New Roman" panose="02020603050405020304" pitchFamily="18" charset="0"/>
              </a:rPr>
              <a:t>）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酸性氧化物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碱</a:t>
            </a: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CN" sz="2400" b="1" dirty="0" smtClean="0">
                <a:latin typeface="Times New Roman" panose="02020603050405020304" pitchFamily="18" charset="0"/>
              </a:rPr>
              <a:t>→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种盐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和水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71085" y="155513"/>
            <a:ext cx="1939555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碱性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氧化物：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71598" y="3078575"/>
            <a:ext cx="113802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注意：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酸性氧化物、碱性氧化物不一定</a:t>
            </a:r>
            <a:r>
              <a:rPr lang="zh-CN" altLang="en-US" sz="2400" b="1" dirty="0">
                <a:latin typeface="Times New Roman" panose="02020603050405020304" pitchFamily="18" charset="0"/>
              </a:rPr>
              <a:t>能与水反应生成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酸或碱，</a:t>
            </a:r>
            <a:r>
              <a:rPr lang="zh-CN" altLang="en-US" sz="2400" b="1" dirty="0">
                <a:latin typeface="Times New Roman" panose="02020603050405020304" pitchFamily="18" charset="0"/>
              </a:rPr>
              <a:t>如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SiO</a:t>
            </a:r>
            <a:r>
              <a:rPr lang="en-US" altLang="zh-CN" sz="2400" b="1" baseline="-25000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 、 </a:t>
            </a:r>
            <a:r>
              <a:rPr lang="en-US" altLang="zh-CN" sz="2400" b="1" dirty="0" err="1" smtClean="0">
                <a:latin typeface="Times New Roman" panose="02020603050405020304" pitchFamily="18" charset="0"/>
              </a:rPr>
              <a:t>CuO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等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 ；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能</a:t>
            </a:r>
            <a:r>
              <a:rPr lang="zh-CN" altLang="en-US" sz="2400" b="1" dirty="0">
                <a:latin typeface="Times New Roman" panose="02020603050405020304" pitchFamily="18" charset="0"/>
              </a:rPr>
              <a:t>与水反应生成酸或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碱的氧化物不一定是酸性氧化物和碱性氧化物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3307" y="4675657"/>
            <a:ext cx="11575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酸性氧化物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不一定是非金属氧化物，如</a:t>
            </a:r>
            <a:r>
              <a: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Mn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；非金属氧化物也不一定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4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酸性氧化物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，如</a:t>
            </a:r>
            <a:r>
              <a: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NO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4205" y="155513"/>
            <a:ext cx="451598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</a:rPr>
              <a:t>与酸反应生成盐和水的氧化物。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9682" y="706358"/>
            <a:ext cx="5667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）部分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碱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性氧化物</a:t>
            </a:r>
            <a:r>
              <a:rPr lang="pt-BR" altLang="zh-CN" sz="2400" b="1" dirty="0">
                <a:latin typeface="Times New Roman" panose="02020603050405020304" pitchFamily="18" charset="0"/>
              </a:rPr>
              <a:t>+H</a:t>
            </a:r>
            <a:r>
              <a:rPr lang="pt-BR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pt-BR" altLang="zh-CN" sz="2400" b="1" dirty="0">
                <a:latin typeface="Times New Roman" panose="02020603050405020304" pitchFamily="18" charset="0"/>
              </a:rPr>
              <a:t>O→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碱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749682" y="1589717"/>
            <a:ext cx="5306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2400" b="1" kern="100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400" b="1" kern="100" dirty="0" smtClean="0">
                <a:latin typeface="Times New Roman" panose="02020603050405020304" pitchFamily="18" charset="0"/>
              </a:rPr>
              <a:t>）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碱性氧化物能</a:t>
            </a: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酸</a:t>
            </a: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CN" sz="2400" b="1" dirty="0" smtClean="0">
                <a:latin typeface="Times New Roman" panose="02020603050405020304" pitchFamily="18" charset="0"/>
              </a:rPr>
              <a:t>→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种盐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507229" y="2453863"/>
            <a:ext cx="6349815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kern="0" dirty="0" smtClean="0">
                <a:latin typeface="Times New Roman" panose="02020603050405020304" pitchFamily="18" charset="0"/>
              </a:rPr>
              <a:t>（</a:t>
            </a:r>
            <a:r>
              <a:rPr lang="en-US" altLang="zh-CN" sz="2400" b="1" kern="0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2400" b="1" kern="0" dirty="0" smtClean="0">
                <a:latin typeface="Times New Roman" panose="02020603050405020304" pitchFamily="18" charset="0"/>
              </a:rPr>
              <a:t>）</a:t>
            </a:r>
            <a:r>
              <a:rPr lang="zh-CN" altLang="zh-CN" sz="2400" b="1" kern="100" dirty="0" smtClean="0">
                <a:latin typeface="Times New Roman" panose="02020603050405020304" pitchFamily="18" charset="0"/>
              </a:rPr>
              <a:t>酸性氧化物</a:t>
            </a:r>
            <a:r>
              <a:rPr lang="pt-BR" altLang="zh-CN" sz="2400" b="1" kern="0" dirty="0">
                <a:latin typeface="Times New Roman" panose="02020603050405020304" pitchFamily="18" charset="0"/>
              </a:rPr>
              <a:t>+</a:t>
            </a:r>
            <a:r>
              <a:rPr lang="zh-CN" altLang="zh-CN" sz="2400" b="1" kern="0" dirty="0">
                <a:latin typeface="Times New Roman" panose="02020603050405020304" pitchFamily="18" charset="0"/>
              </a:rPr>
              <a:t>碱</a:t>
            </a:r>
            <a:r>
              <a:rPr lang="zh-CN" altLang="zh-CN" sz="2400" b="1" kern="100" dirty="0">
                <a:latin typeface="Times New Roman" panose="02020603050405020304" pitchFamily="18" charset="0"/>
              </a:rPr>
              <a:t>性氧化物</a:t>
            </a:r>
            <a:r>
              <a:rPr lang="pt-BR" altLang="zh-CN" sz="2400" b="1" kern="0" dirty="0">
                <a:latin typeface="Times New Roman" panose="02020603050405020304" pitchFamily="18" charset="0"/>
              </a:rPr>
              <a:t>→</a:t>
            </a:r>
            <a:r>
              <a:rPr lang="zh-CN" altLang="zh-CN" sz="2400" b="1" kern="0" dirty="0">
                <a:latin typeface="Times New Roman" panose="02020603050405020304" pitchFamily="18" charset="0"/>
              </a:rPr>
              <a:t>含氧酸盐：</a:t>
            </a:r>
            <a:endParaRPr lang="zh-CN" altLang="zh-CN" sz="2400" b="1" kern="1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1085" y="5657671"/>
            <a:ext cx="1168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碱性氧化物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都是金属氧化物，但金属氧化物不一定都是碱性氧化物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为酸性氧化物。</a:t>
            </a:r>
            <a:endParaRPr lang="zh-CN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8990" y="117764"/>
            <a:ext cx="1065400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思考：</a:t>
            </a: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图书馆里有许许多多的书籍，为什么你很快就能找到你需要的书呢？</a:t>
            </a:r>
            <a:endParaRPr kumimoji="1" lang="zh-CN" altLang="en-US" sz="24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845832" y="1093112"/>
            <a:ext cx="618171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图书管理员将图书按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图书科目</a:t>
            </a: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进行了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分类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4" y="852089"/>
            <a:ext cx="5011125" cy="60013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57" y="1716638"/>
            <a:ext cx="5987076" cy="399138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7063" y="407933"/>
            <a:ext cx="11219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思考：</a:t>
            </a:r>
            <a:r>
              <a:rPr kumimoji="1"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大型超市里有成千上万种商品，为什么你能够迅速挑出你所需要的商品？</a:t>
            </a:r>
            <a:endParaRPr kumimoji="1" lang="zh-CN" altLang="en-US" sz="2400" b="1" dirty="0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1" name="Picture 3" descr="超市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262189"/>
            <a:ext cx="7451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98825" y="1484313"/>
            <a:ext cx="595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超市按照商品的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用途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将商品进行了分类。</a:t>
            </a:r>
            <a:endParaRPr kumimoji="1" lang="zh-CN" altLang="en-US" sz="2400" b="1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74826" y="692151"/>
            <a:ext cx="72628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如何在超市中找到你想吃的薯片？</a:t>
            </a:r>
            <a:endParaRPr kumimoji="1" lang="zh-CN" altLang="en-US" sz="2400" b="1">
              <a:solidFill>
                <a:srgbClr val="0000FF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1" name="Text Box 3" descr="栎木"/>
          <p:cNvSpPr txBox="1">
            <a:spLocks noChangeArrowheads="1"/>
          </p:cNvSpPr>
          <p:nvPr/>
        </p:nvSpPr>
        <p:spPr bwMode="auto">
          <a:xfrm>
            <a:off x="3121025" y="3322638"/>
            <a:ext cx="1944688" cy="457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食　品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2" name="Text Box 4" descr="栎木"/>
          <p:cNvSpPr txBox="1">
            <a:spLocks noChangeArrowheads="1"/>
          </p:cNvSpPr>
          <p:nvPr/>
        </p:nvSpPr>
        <p:spPr bwMode="auto">
          <a:xfrm>
            <a:off x="3121025" y="2241550"/>
            <a:ext cx="1944688" cy="457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服  装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3" name="Text Box 5" descr="栎木"/>
          <p:cNvSpPr txBox="1">
            <a:spLocks noChangeArrowheads="1"/>
          </p:cNvSpPr>
          <p:nvPr/>
        </p:nvSpPr>
        <p:spPr bwMode="auto">
          <a:xfrm>
            <a:off x="3095625" y="4329113"/>
            <a:ext cx="1970088" cy="457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办公用品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4" name="Text Box 6" descr="栎木"/>
          <p:cNvSpPr txBox="1">
            <a:spLocks noChangeArrowheads="1"/>
          </p:cNvSpPr>
          <p:nvPr/>
        </p:nvSpPr>
        <p:spPr bwMode="auto">
          <a:xfrm>
            <a:off x="3121025" y="5143500"/>
            <a:ext cx="1944688" cy="45720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kumimoji="1" lang="en-US" altLang="zh-CN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2124076" y="3182820"/>
            <a:ext cx="1008063" cy="733663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miter lim="800000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5784850" y="1815189"/>
            <a:ext cx="431800" cy="733663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miter lim="800000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216651" y="3536950"/>
            <a:ext cx="1368425" cy="4572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水果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218238" y="1955800"/>
            <a:ext cx="1517650" cy="4572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膨化食品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218239" y="2746375"/>
            <a:ext cx="1368425" cy="4572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饮品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6191251" y="4364038"/>
            <a:ext cx="1368425" cy="4572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粮食</a:t>
            </a:r>
            <a:endParaRPr kumimoji="1" lang="zh-CN" altLang="en-US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178551" y="5151438"/>
            <a:ext cx="1368425" cy="457200"/>
          </a:xfrm>
          <a:prstGeom prst="rect">
            <a:avLst/>
          </a:prstGeom>
          <a:solidFill>
            <a:srgbClr val="FFFF00"/>
          </a:solidFill>
          <a:ln w="9525">
            <a:miter lim="800000"/>
          </a:ln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>
                <a:solidFill>
                  <a:schemeClr val="bg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kumimoji="1" lang="en-US" altLang="zh-CN" sz="2400" b="1">
              <a:solidFill>
                <a:schemeClr val="bg1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784851" y="2717284"/>
            <a:ext cx="144463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5137151" y="3365778"/>
            <a:ext cx="792163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63504" name="Picture 16" descr="u=2421803923,3575487947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1" y="1173164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AutoShape 17"/>
          <p:cNvSpPr>
            <a:spLocks noChangeArrowheads="1"/>
          </p:cNvSpPr>
          <p:nvPr/>
        </p:nvSpPr>
        <p:spPr bwMode="auto">
          <a:xfrm>
            <a:off x="7658101" y="1742957"/>
            <a:ext cx="1152525" cy="733663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FF0000"/>
          </a:solidFill>
          <a:ln w="9525" algn="ctr">
            <a:solidFill>
              <a:schemeClr val="bg2"/>
            </a:solidFill>
            <a:miter lim="800000"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uzi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44688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2828925"/>
            <a:ext cx="77724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</a:rPr>
              <a:t>上网如何迅速找到所需信息？</a:t>
            </a:r>
            <a:endParaRPr lang="zh-CN" altLang="en-US" sz="2400" b="1">
              <a:solidFill>
                <a:srgbClr val="3333FF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11" y="501649"/>
            <a:ext cx="9578509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103688" y="3990976"/>
            <a:ext cx="2349500" cy="15414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/>
              <a:t>当然要分类啊</a:t>
            </a:r>
            <a:endParaRPr lang="zh-CN" altLang="en-US" sz="2000" b="1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6745289" y="4151313"/>
            <a:ext cx="2200275" cy="11747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000" b="1"/>
              <a:t>  </a:t>
            </a:r>
            <a:r>
              <a:rPr lang="zh-CN" altLang="en-US" sz="2000" b="1"/>
              <a:t>啥叫分类？</a:t>
            </a:r>
            <a:endParaRPr lang="zh-CN" altLang="en-US" sz="2000" b="1"/>
          </a:p>
        </p:txBody>
      </p:sp>
      <p:pic>
        <p:nvPicPr>
          <p:cNvPr id="9223" name="Picture 7" descr="玩偶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9" y="4370389"/>
            <a:ext cx="16859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3524250" y="4852989"/>
            <a:ext cx="1036638" cy="231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8042276" y="5057776"/>
            <a:ext cx="1158875" cy="449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35289" y="579437"/>
            <a:ext cx="357936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一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、物质的分类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85723" y="1185863"/>
            <a:ext cx="752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、分类：把某些特征相似的事物归类到一起的方法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41550" y="1700213"/>
            <a:ext cx="760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试想想：没有分类的世界模样会怎样？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65541" name="Picture 5" descr="图书馆图片"/>
          <p:cNvPicPr>
            <a:picLocks noChangeAspect="1" noChangeArrowheads="1"/>
          </p:cNvPicPr>
          <p:nvPr/>
        </p:nvPicPr>
        <p:blipFill>
          <a:blip r:embed="rId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6" y="2276475"/>
            <a:ext cx="48545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58150" y="5514046"/>
            <a:ext cx="1156142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3333FF"/>
                </a:solidFill>
                <a:latin typeface="宋体" panose="02010600030101010101" pitchFamily="2" charset="-122"/>
              </a:rPr>
              <a:t>分类的目的和意义：</a:t>
            </a:r>
            <a:r>
              <a:rPr lang="zh-CN" altLang="en-US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分类是一种行之有效、简单易行的科学方法</a:t>
            </a:r>
            <a:r>
              <a:rPr lang="zh-CN" altLang="en-US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endParaRPr lang="en-US" altLang="zh-CN" sz="2400" b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zh-CN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            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能够</a:t>
            </a:r>
            <a:r>
              <a:rPr lang="zh-CN" altLang="en-US" sz="2400" b="1" dirty="0">
                <a:latin typeface="宋体" panose="02010600030101010101" pitchFamily="2" charset="-122"/>
              </a:rPr>
              <a:t>提高人们工作、学习的效率，使人们更快更便捷的达到目的。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66860" y="137974"/>
            <a:ext cx="5542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990033"/>
                </a:solidFill>
              </a:rPr>
              <a:t>第一节      物质的</a:t>
            </a:r>
            <a:r>
              <a:rPr lang="zh-CN" altLang="en-US" sz="2800" b="1" dirty="0" smtClean="0">
                <a:solidFill>
                  <a:srgbClr val="990033"/>
                </a:solidFill>
              </a:rPr>
              <a:t>分类及转化</a:t>
            </a:r>
            <a:endParaRPr lang="zh-CN" altLang="en-US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367577" y="233067"/>
            <a:ext cx="2447925" cy="541337"/>
            <a:chOff x="113" y="237"/>
            <a:chExt cx="1615" cy="391"/>
          </a:xfrm>
        </p:grpSpPr>
        <p:pic>
          <p:nvPicPr>
            <p:cNvPr id="11323" name="Picture 7" descr="000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37"/>
              <a:ext cx="1615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4" name="Text Box 8"/>
            <p:cNvSpPr txBox="1">
              <a:spLocks noChangeArrowheads="1"/>
            </p:cNvSpPr>
            <p:nvPr/>
          </p:nvSpPr>
          <p:spPr bwMode="auto">
            <a:xfrm>
              <a:off x="246" y="270"/>
              <a:ext cx="130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>
                  <a:solidFill>
                    <a:srgbClr val="FFFF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思考 </a:t>
              </a:r>
              <a:r>
                <a:rPr lang="en-US" altLang="zh-CN" sz="2400" b="1">
                  <a:solidFill>
                    <a:srgbClr val="FFFF00"/>
                  </a:solidFill>
                  <a:ea typeface="楷体_GB2312" panose="02010609030101010101" pitchFamily="49" charset="-122"/>
                </a:rPr>
                <a:t>·</a:t>
              </a:r>
              <a:r>
                <a:rPr lang="en-US" altLang="zh-CN" sz="2400" b="1">
                  <a:solidFill>
                    <a:srgbClr val="FFFF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 </a:t>
              </a:r>
              <a:r>
                <a:rPr lang="zh-CN" altLang="en-US" sz="2400" b="1">
                  <a:solidFill>
                    <a:srgbClr val="FFFF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交流</a:t>
              </a:r>
              <a:endParaRPr lang="zh-CN" altLang="en-US" sz="2400" b="1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897561" y="243743"/>
            <a:ext cx="9367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800000"/>
                </a:solidFill>
              </a:rPr>
              <a:t>请尝试对你所学过的化学物质和</a:t>
            </a:r>
            <a:r>
              <a:rPr lang="zh-CN" altLang="en-US" sz="2400" b="1" dirty="0" smtClean="0">
                <a:solidFill>
                  <a:srgbClr val="800000"/>
                </a:solidFill>
              </a:rPr>
              <a:t>化学反应进行</a:t>
            </a:r>
            <a:r>
              <a:rPr lang="zh-CN" altLang="en-US" sz="2400" b="1" dirty="0">
                <a:solidFill>
                  <a:srgbClr val="800000"/>
                </a:solidFill>
              </a:rPr>
              <a:t>分类，并与同学交流。</a:t>
            </a:r>
            <a:endParaRPr lang="zh-CN" altLang="en-US" sz="2400" b="1" dirty="0">
              <a:solidFill>
                <a:srgbClr val="800000"/>
              </a:solidFill>
            </a:endParaRP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gray">
          <a:xfrm>
            <a:off x="2019301" y="4652964"/>
            <a:ext cx="981075" cy="522287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楷体_GB2312" panose="02010609030101010101" pitchFamily="49" charset="-122"/>
              </a:rPr>
              <a:t>物质</a:t>
            </a:r>
            <a:endParaRPr lang="zh-CN" altLang="en-US" sz="2400" b="1">
              <a:solidFill>
                <a:schemeClr val="bg1"/>
              </a:solidFill>
              <a:latin typeface="楷体_GB2312" panose="02010609030101010101" pitchFamily="49" charset="-122"/>
            </a:endParaRPr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gray">
          <a:xfrm>
            <a:off x="3216276" y="6165850"/>
            <a:ext cx="1368425" cy="46513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混合物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gray">
          <a:xfrm>
            <a:off x="4900613" y="2924176"/>
            <a:ext cx="1123950" cy="474663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单质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>
            <a:off x="2936875" y="3770313"/>
            <a:ext cx="287338" cy="2641600"/>
            <a:chOff x="816" y="2272"/>
            <a:chExt cx="181" cy="1664"/>
          </a:xfrm>
        </p:grpSpPr>
        <p:sp>
          <p:nvSpPr>
            <p:cNvPr id="11319" name="Line 10"/>
            <p:cNvSpPr>
              <a:spLocks noChangeShapeType="1"/>
            </p:cNvSpPr>
            <p:nvPr/>
          </p:nvSpPr>
          <p:spPr bwMode="auto">
            <a:xfrm>
              <a:off x="906" y="2272"/>
              <a:ext cx="6" cy="1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0" name="Line 11"/>
            <p:cNvSpPr>
              <a:spLocks noChangeShapeType="1"/>
            </p:cNvSpPr>
            <p:nvPr/>
          </p:nvSpPr>
          <p:spPr bwMode="auto">
            <a:xfrm>
              <a:off x="898" y="2280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1" name="Line 12"/>
            <p:cNvSpPr>
              <a:spLocks noChangeShapeType="1"/>
            </p:cNvSpPr>
            <p:nvPr/>
          </p:nvSpPr>
          <p:spPr bwMode="auto">
            <a:xfrm>
              <a:off x="906" y="3936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816" y="2976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4608513" y="3132138"/>
            <a:ext cx="304800" cy="1676400"/>
            <a:chOff x="1701" y="1933"/>
            <a:chExt cx="181" cy="817"/>
          </a:xfrm>
        </p:grpSpPr>
        <p:sp>
          <p:nvSpPr>
            <p:cNvPr id="11315" name="Line 15"/>
            <p:cNvSpPr>
              <a:spLocks noChangeShapeType="1"/>
            </p:cNvSpPr>
            <p:nvPr/>
          </p:nvSpPr>
          <p:spPr bwMode="auto">
            <a:xfrm>
              <a:off x="1791" y="193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6" name="Line 16"/>
            <p:cNvSpPr>
              <a:spLocks noChangeShapeType="1"/>
            </p:cNvSpPr>
            <p:nvPr/>
          </p:nvSpPr>
          <p:spPr bwMode="auto">
            <a:xfrm>
              <a:off x="1783" y="193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7" name="Line 17"/>
            <p:cNvSpPr>
              <a:spLocks noChangeShapeType="1"/>
            </p:cNvSpPr>
            <p:nvPr/>
          </p:nvSpPr>
          <p:spPr bwMode="auto">
            <a:xfrm>
              <a:off x="1791" y="2745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8" name="Line 18"/>
            <p:cNvSpPr>
              <a:spLocks noChangeShapeType="1"/>
            </p:cNvSpPr>
            <p:nvPr/>
          </p:nvSpPr>
          <p:spPr bwMode="auto">
            <a:xfrm>
              <a:off x="1701" y="235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59" name="AutoShape 19"/>
          <p:cNvSpPr>
            <a:spLocks noChangeArrowheads="1"/>
          </p:cNvSpPr>
          <p:nvPr/>
        </p:nvSpPr>
        <p:spPr bwMode="gray">
          <a:xfrm>
            <a:off x="3216276" y="3644901"/>
            <a:ext cx="1439863" cy="51117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纯净物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112660" name="AutoShape 20"/>
          <p:cNvSpPr>
            <a:spLocks noChangeArrowheads="1"/>
          </p:cNvSpPr>
          <p:nvPr/>
        </p:nvSpPr>
        <p:spPr bwMode="gray">
          <a:xfrm>
            <a:off x="4943476" y="4508501"/>
            <a:ext cx="1223963" cy="4921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化合物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112661" name="AutoShape 21"/>
          <p:cNvSpPr>
            <a:spLocks noChangeArrowheads="1"/>
          </p:cNvSpPr>
          <p:nvPr/>
        </p:nvSpPr>
        <p:spPr bwMode="gray">
          <a:xfrm>
            <a:off x="6600826" y="5084763"/>
            <a:ext cx="1287463" cy="4302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碱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6232525" y="4181476"/>
            <a:ext cx="304800" cy="1770063"/>
            <a:chOff x="2699" y="2341"/>
            <a:chExt cx="187" cy="1044"/>
          </a:xfrm>
        </p:grpSpPr>
        <p:sp>
          <p:nvSpPr>
            <p:cNvPr id="11309" name="Line 23"/>
            <p:cNvSpPr>
              <a:spLocks noChangeShapeType="1"/>
            </p:cNvSpPr>
            <p:nvPr/>
          </p:nvSpPr>
          <p:spPr bwMode="auto">
            <a:xfrm>
              <a:off x="2789" y="2341"/>
              <a:ext cx="0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0" name="Line 24"/>
            <p:cNvSpPr>
              <a:spLocks noChangeShapeType="1"/>
            </p:cNvSpPr>
            <p:nvPr/>
          </p:nvSpPr>
          <p:spPr bwMode="auto">
            <a:xfrm>
              <a:off x="2781" y="234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Line 25"/>
            <p:cNvSpPr>
              <a:spLocks noChangeShapeType="1"/>
            </p:cNvSpPr>
            <p:nvPr/>
          </p:nvSpPr>
          <p:spPr bwMode="auto">
            <a:xfrm>
              <a:off x="2789" y="3379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2" name="Line 26"/>
            <p:cNvSpPr>
              <a:spLocks noChangeShapeType="1"/>
            </p:cNvSpPr>
            <p:nvPr/>
          </p:nvSpPr>
          <p:spPr bwMode="auto">
            <a:xfrm>
              <a:off x="2699" y="2734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2795" y="266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2789" y="3059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69" name="AutoShape 29"/>
          <p:cNvSpPr>
            <a:spLocks noChangeArrowheads="1"/>
          </p:cNvSpPr>
          <p:nvPr/>
        </p:nvSpPr>
        <p:spPr bwMode="gray">
          <a:xfrm>
            <a:off x="6623050" y="5683250"/>
            <a:ext cx="1250950" cy="43815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盐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12670" name="AutoShape 30"/>
          <p:cNvSpPr>
            <a:spLocks noChangeArrowheads="1"/>
          </p:cNvSpPr>
          <p:nvPr/>
        </p:nvSpPr>
        <p:spPr bwMode="gray">
          <a:xfrm>
            <a:off x="6600825" y="4508500"/>
            <a:ext cx="1295400" cy="41910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酸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112671" name="AutoShape 31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6600825" y="3933826"/>
            <a:ext cx="1366838" cy="455613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氧化物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6" name="Group 32"/>
          <p:cNvGrpSpPr/>
          <p:nvPr/>
        </p:nvGrpSpPr>
        <p:grpSpPr bwMode="auto">
          <a:xfrm>
            <a:off x="5965825" y="2598739"/>
            <a:ext cx="228600" cy="992187"/>
            <a:chOff x="1701" y="1933"/>
            <a:chExt cx="181" cy="817"/>
          </a:xfrm>
        </p:grpSpPr>
        <p:sp>
          <p:nvSpPr>
            <p:cNvPr id="11305" name="Line 33"/>
            <p:cNvSpPr>
              <a:spLocks noChangeShapeType="1"/>
            </p:cNvSpPr>
            <p:nvPr/>
          </p:nvSpPr>
          <p:spPr bwMode="auto">
            <a:xfrm>
              <a:off x="1791" y="1933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6" name="Line 34"/>
            <p:cNvSpPr>
              <a:spLocks noChangeShapeType="1"/>
            </p:cNvSpPr>
            <p:nvPr/>
          </p:nvSpPr>
          <p:spPr bwMode="auto">
            <a:xfrm>
              <a:off x="1783" y="193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7" name="Line 35"/>
            <p:cNvSpPr>
              <a:spLocks noChangeShapeType="1"/>
            </p:cNvSpPr>
            <p:nvPr/>
          </p:nvSpPr>
          <p:spPr bwMode="auto">
            <a:xfrm>
              <a:off x="1791" y="2745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8" name="Line 36"/>
            <p:cNvSpPr>
              <a:spLocks noChangeShapeType="1"/>
            </p:cNvSpPr>
            <p:nvPr/>
          </p:nvSpPr>
          <p:spPr bwMode="auto">
            <a:xfrm>
              <a:off x="1701" y="2357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7" name="AutoShape 37"/>
          <p:cNvSpPr>
            <a:spLocks noChangeArrowheads="1"/>
          </p:cNvSpPr>
          <p:nvPr/>
        </p:nvSpPr>
        <p:spPr bwMode="gray">
          <a:xfrm>
            <a:off x="6240463" y="2349500"/>
            <a:ext cx="1871662" cy="52070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金属单质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sp>
        <p:nvSpPr>
          <p:cNvPr id="112678" name="AutoShape 38"/>
          <p:cNvSpPr>
            <a:spLocks noChangeArrowheads="1"/>
          </p:cNvSpPr>
          <p:nvPr/>
        </p:nvSpPr>
        <p:spPr bwMode="gray">
          <a:xfrm>
            <a:off x="6240464" y="3284538"/>
            <a:ext cx="2016125" cy="4683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</a:rPr>
              <a:t>非金属单质</a:t>
            </a:r>
            <a:endParaRPr lang="zh-CN" altLang="en-US" sz="2400" b="1">
              <a:solidFill>
                <a:schemeClr val="bg1"/>
              </a:solidFill>
              <a:latin typeface="黑体" panose="02010609060101010101" pitchFamily="49" charset="-122"/>
            </a:endParaRPr>
          </a:p>
        </p:txBody>
      </p:sp>
      <p:grpSp>
        <p:nvGrpSpPr>
          <p:cNvPr id="7" name="Group 39"/>
          <p:cNvGrpSpPr/>
          <p:nvPr/>
        </p:nvGrpSpPr>
        <p:grpSpPr bwMode="auto">
          <a:xfrm>
            <a:off x="8264526" y="2324100"/>
            <a:ext cx="1935163" cy="503238"/>
            <a:chOff x="4128" y="1310"/>
            <a:chExt cx="1056" cy="317"/>
          </a:xfrm>
        </p:grpSpPr>
        <p:sp>
          <p:nvSpPr>
            <p:cNvPr id="11303" name="AutoShape 40"/>
            <p:cNvSpPr>
              <a:spLocks noChangeArrowheads="1"/>
            </p:cNvSpPr>
            <p:nvPr/>
          </p:nvSpPr>
          <p:spPr bwMode="gray">
            <a:xfrm rot="-5400000">
              <a:off x="4497" y="941"/>
              <a:ext cx="317" cy="105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304" name="Text Box 41"/>
            <p:cNvSpPr txBox="1">
              <a:spLocks noChangeArrowheads="1"/>
            </p:cNvSpPr>
            <p:nvPr/>
          </p:nvSpPr>
          <p:spPr bwMode="auto">
            <a:xfrm>
              <a:off x="4176" y="1339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Cu</a:t>
              </a:r>
              <a:r>
                <a:rPr kumimoji="1" lang="zh-CN" altLang="en-US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Fe</a:t>
              </a:r>
              <a:endParaRPr lang="en-US" altLang="zh-CN" sz="2400" b="1">
                <a:solidFill>
                  <a:srgbClr val="990033"/>
                </a:solidFill>
              </a:endParaRPr>
            </a:p>
          </p:txBody>
        </p:sp>
      </p:grpSp>
      <p:grpSp>
        <p:nvGrpSpPr>
          <p:cNvPr id="8" name="Group 42"/>
          <p:cNvGrpSpPr/>
          <p:nvPr/>
        </p:nvGrpSpPr>
        <p:grpSpPr bwMode="auto">
          <a:xfrm>
            <a:off x="8278814" y="3238500"/>
            <a:ext cx="1920875" cy="503238"/>
            <a:chOff x="4128" y="1886"/>
            <a:chExt cx="1056" cy="317"/>
          </a:xfrm>
        </p:grpSpPr>
        <p:sp>
          <p:nvSpPr>
            <p:cNvPr id="11301" name="AutoShape 43"/>
            <p:cNvSpPr>
              <a:spLocks noChangeArrowheads="1"/>
            </p:cNvSpPr>
            <p:nvPr/>
          </p:nvSpPr>
          <p:spPr bwMode="gray">
            <a:xfrm rot="-5400000">
              <a:off x="4497" y="1517"/>
              <a:ext cx="317" cy="105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302" name="Text Box 44"/>
            <p:cNvSpPr txBox="1">
              <a:spLocks noChangeArrowheads="1"/>
            </p:cNvSpPr>
            <p:nvPr/>
          </p:nvSpPr>
          <p:spPr bwMode="auto">
            <a:xfrm>
              <a:off x="4224" y="191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O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zh-CN" altLang="en-US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He</a:t>
              </a:r>
              <a:endParaRPr lang="en-US" altLang="zh-CN" sz="2400" b="1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45"/>
          <p:cNvGrpSpPr/>
          <p:nvPr/>
        </p:nvGrpSpPr>
        <p:grpSpPr bwMode="auto">
          <a:xfrm>
            <a:off x="8212138" y="3902076"/>
            <a:ext cx="2455862" cy="517525"/>
            <a:chOff x="4122" y="2304"/>
            <a:chExt cx="1350" cy="326"/>
          </a:xfrm>
        </p:grpSpPr>
        <p:sp>
          <p:nvSpPr>
            <p:cNvPr id="11299" name="AutoShape 46"/>
            <p:cNvSpPr>
              <a:spLocks noChangeArrowheads="1"/>
            </p:cNvSpPr>
            <p:nvPr/>
          </p:nvSpPr>
          <p:spPr bwMode="gray">
            <a:xfrm rot="-5400000">
              <a:off x="4515" y="1911"/>
              <a:ext cx="317" cy="1104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300" name="Text Box 47"/>
            <p:cNvSpPr txBox="1">
              <a:spLocks noChangeArrowheads="1"/>
            </p:cNvSpPr>
            <p:nvPr/>
          </p:nvSpPr>
          <p:spPr bwMode="auto">
            <a:xfrm>
              <a:off x="4122" y="2342"/>
              <a:ext cx="1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CaO</a:t>
              </a:r>
              <a:r>
                <a:rPr kumimoji="1" lang="zh-CN" altLang="en-US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CO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endParaRPr lang="en-US" altLang="zh-CN" sz="2400" b="1">
                <a:solidFill>
                  <a:srgbClr val="990033"/>
                </a:solidFill>
              </a:endParaRPr>
            </a:p>
          </p:txBody>
        </p:sp>
      </p:grpSp>
      <p:grpSp>
        <p:nvGrpSpPr>
          <p:cNvPr id="10" name="Group 48"/>
          <p:cNvGrpSpPr/>
          <p:nvPr/>
        </p:nvGrpSpPr>
        <p:grpSpPr bwMode="auto">
          <a:xfrm>
            <a:off x="8175625" y="4503739"/>
            <a:ext cx="2025650" cy="503237"/>
            <a:chOff x="4190" y="2837"/>
            <a:chExt cx="1276" cy="317"/>
          </a:xfrm>
        </p:grpSpPr>
        <p:sp>
          <p:nvSpPr>
            <p:cNvPr id="11297" name="AutoShape 49"/>
            <p:cNvSpPr>
              <a:spLocks noChangeArrowheads="1"/>
            </p:cNvSpPr>
            <p:nvPr/>
          </p:nvSpPr>
          <p:spPr bwMode="gray">
            <a:xfrm rot="-5400000">
              <a:off x="4670" y="2359"/>
              <a:ext cx="317" cy="1274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98" name="Text Box 50"/>
            <p:cNvSpPr txBox="1">
              <a:spLocks noChangeArrowheads="1"/>
            </p:cNvSpPr>
            <p:nvPr/>
          </p:nvSpPr>
          <p:spPr bwMode="auto">
            <a:xfrm>
              <a:off x="4190" y="2840"/>
              <a:ext cx="12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HCl</a:t>
              </a:r>
              <a:r>
                <a:rPr kumimoji="1" lang="zh-CN" altLang="en-US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H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SO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4</a:t>
              </a:r>
              <a:endParaRPr lang="en-US" altLang="zh-CN" sz="2400" b="1" baseline="-25000">
                <a:solidFill>
                  <a:srgbClr val="990033"/>
                </a:solidFill>
              </a:endParaRPr>
            </a:p>
          </p:txBody>
        </p:sp>
      </p:grpSp>
      <p:grpSp>
        <p:nvGrpSpPr>
          <p:cNvPr id="11" name="Group 51"/>
          <p:cNvGrpSpPr/>
          <p:nvPr/>
        </p:nvGrpSpPr>
        <p:grpSpPr bwMode="auto">
          <a:xfrm>
            <a:off x="8193088" y="5113339"/>
            <a:ext cx="2006600" cy="503237"/>
            <a:chOff x="4128" y="3360"/>
            <a:chExt cx="1104" cy="317"/>
          </a:xfrm>
        </p:grpSpPr>
        <p:sp>
          <p:nvSpPr>
            <p:cNvPr id="11295" name="AutoShape 52"/>
            <p:cNvSpPr>
              <a:spLocks noChangeArrowheads="1"/>
            </p:cNvSpPr>
            <p:nvPr/>
          </p:nvSpPr>
          <p:spPr bwMode="gray">
            <a:xfrm rot="-5400000">
              <a:off x="4521" y="2967"/>
              <a:ext cx="317" cy="1104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96" name="Text Box 53"/>
            <p:cNvSpPr txBox="1">
              <a:spLocks noChangeArrowheads="1"/>
            </p:cNvSpPr>
            <p:nvPr/>
          </p:nvSpPr>
          <p:spPr bwMode="auto">
            <a:xfrm>
              <a:off x="4224" y="3360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Ca(OH)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endParaRPr lang="en-US" altLang="zh-CN" sz="2400" b="1" baseline="-25000">
                <a:solidFill>
                  <a:srgbClr val="990033"/>
                </a:solidFill>
              </a:endParaRPr>
            </a:p>
          </p:txBody>
        </p:sp>
      </p:grpSp>
      <p:grpSp>
        <p:nvGrpSpPr>
          <p:cNvPr id="12" name="Group 54"/>
          <p:cNvGrpSpPr/>
          <p:nvPr/>
        </p:nvGrpSpPr>
        <p:grpSpPr bwMode="auto">
          <a:xfrm>
            <a:off x="8112126" y="5727700"/>
            <a:ext cx="2295525" cy="503238"/>
            <a:chOff x="4150" y="3608"/>
            <a:chExt cx="1446" cy="317"/>
          </a:xfrm>
        </p:grpSpPr>
        <p:sp>
          <p:nvSpPr>
            <p:cNvPr id="11293" name="AutoShape 55"/>
            <p:cNvSpPr>
              <a:spLocks noChangeArrowheads="1"/>
            </p:cNvSpPr>
            <p:nvPr/>
          </p:nvSpPr>
          <p:spPr bwMode="gray">
            <a:xfrm rot="-5400000">
              <a:off x="4691" y="3118"/>
              <a:ext cx="317" cy="1298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94" name="Text Box 56"/>
            <p:cNvSpPr txBox="1">
              <a:spLocks noChangeArrowheads="1"/>
            </p:cNvSpPr>
            <p:nvPr/>
          </p:nvSpPr>
          <p:spPr bwMode="auto">
            <a:xfrm>
              <a:off x="4150" y="3637"/>
              <a:ext cx="1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 NaCl</a:t>
              </a:r>
              <a:r>
                <a:rPr kumimoji="1" lang="zh-CN" altLang="en-US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、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K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2</a:t>
              </a:r>
              <a:r>
                <a:rPr kumimoji="1" lang="en-US" altLang="zh-CN" sz="2400" b="1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CO</a:t>
              </a:r>
              <a:r>
                <a:rPr kumimoji="1" lang="en-US" altLang="zh-CN" sz="2400" b="1" baseline="-25000">
                  <a:solidFill>
                    <a:srgbClr val="990033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</a:rPr>
                <a:t>3</a:t>
              </a:r>
              <a:endParaRPr lang="en-US" altLang="zh-CN" sz="2400" b="1" baseline="-25000">
                <a:solidFill>
                  <a:srgbClr val="990033"/>
                </a:solidFill>
              </a:endParaRPr>
            </a:p>
          </p:txBody>
        </p:sp>
      </p:grpSp>
      <p:grpSp>
        <p:nvGrpSpPr>
          <p:cNvPr id="13" name="Group 57"/>
          <p:cNvGrpSpPr/>
          <p:nvPr/>
        </p:nvGrpSpPr>
        <p:grpSpPr bwMode="auto">
          <a:xfrm>
            <a:off x="4656139" y="6165850"/>
            <a:ext cx="3119437" cy="503238"/>
            <a:chOff x="1920" y="3806"/>
            <a:chExt cx="1440" cy="317"/>
          </a:xfrm>
        </p:grpSpPr>
        <p:sp>
          <p:nvSpPr>
            <p:cNvPr id="11291" name="AutoShape 58"/>
            <p:cNvSpPr>
              <a:spLocks noChangeArrowheads="1"/>
            </p:cNvSpPr>
            <p:nvPr/>
          </p:nvSpPr>
          <p:spPr bwMode="gray">
            <a:xfrm rot="-5400000">
              <a:off x="2409" y="3317"/>
              <a:ext cx="317" cy="129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92" name="Text Box 59"/>
            <p:cNvSpPr txBox="1">
              <a:spLocks noChangeArrowheads="1"/>
            </p:cNvSpPr>
            <p:nvPr/>
          </p:nvSpPr>
          <p:spPr bwMode="auto">
            <a:xfrm>
              <a:off x="1920" y="3806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990033"/>
                  </a:solidFill>
                </a:rPr>
                <a:t>空气、碘酒、石油</a:t>
              </a:r>
              <a:endParaRPr lang="zh-CN" altLang="en-US" sz="2400" b="1">
                <a:solidFill>
                  <a:srgbClr val="990033"/>
                </a:solidFill>
              </a:endParaRPr>
            </a:p>
          </p:txBody>
        </p:sp>
      </p:grpSp>
      <p:sp>
        <p:nvSpPr>
          <p:cNvPr id="112700" name="Rectangle 60"/>
          <p:cNvSpPr>
            <a:spLocks noChangeArrowheads="1"/>
          </p:cNvSpPr>
          <p:nvPr/>
        </p:nvSpPr>
        <p:spPr bwMode="auto">
          <a:xfrm>
            <a:off x="1746250" y="1066801"/>
            <a:ext cx="8713788" cy="1152525"/>
          </a:xfrm>
          <a:prstGeom prst="rect">
            <a:avLst/>
          </a:prstGeom>
          <a:noFill/>
          <a:ln w="4445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/>
              <a:t>空气</a:t>
            </a:r>
            <a:r>
              <a:rPr kumimoji="1" lang="zh-CN" altLang="en-US" sz="1800"/>
              <a:t>  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  </a:t>
            </a:r>
            <a:r>
              <a:rPr kumimoji="1" lang="en-US" altLang="zh-CN" sz="2400" b="1" baseline="-20000">
                <a:latin typeface="Times New Roman" panose="02020603050405020304" pitchFamily="18" charset="0"/>
              </a:rPr>
              <a:t>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Cu   He</a:t>
            </a:r>
            <a:r>
              <a:rPr kumimoji="1" lang="en-US" altLang="zh-CN" sz="2400" b="1" baseline="-20000">
                <a:latin typeface="Times New Roman" panose="02020603050405020304" pitchFamily="18" charset="0"/>
              </a:rPr>
              <a:t>     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Fe</a:t>
            </a:r>
            <a:r>
              <a:rPr kumimoji="1" lang="en-US" altLang="zh-CN" sz="2400" b="1" baseline="-2000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CaO    CO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    NaCl     Ca(OH)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   K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CO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3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     HCl      H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>
                <a:latin typeface="Times New Roman" panose="02020603050405020304" pitchFamily="18" charset="0"/>
              </a:rPr>
              <a:t>SO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4</a:t>
            </a:r>
            <a:r>
              <a:rPr kumimoji="1" lang="en-US" altLang="zh-CN" sz="2400" b="1">
                <a:latin typeface="Times New Roman" panose="02020603050405020304" pitchFamily="18" charset="0"/>
              </a:rPr>
              <a:t>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碘酒       石油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  <p:bldP spid="112648" grpId="0" animBg="1"/>
      <p:bldP spid="112659" grpId="0" animBg="1"/>
      <p:bldP spid="112660" grpId="0" animBg="1"/>
      <p:bldP spid="112661" grpId="0" animBg="1"/>
      <p:bldP spid="112669" grpId="0" animBg="1"/>
      <p:bldP spid="112670" grpId="0" animBg="1"/>
      <p:bldP spid="112671" grpId="0" animBg="1"/>
      <p:bldP spid="112677" grpId="0" animBg="1"/>
      <p:bldP spid="112678" grpId="0" animBg="1"/>
      <p:bldP spid="112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物质的分类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3657" r="6904" b="6947"/>
          <a:stretch>
            <a:fillRect/>
          </a:stretch>
        </p:blipFill>
        <p:spPr bwMode="auto">
          <a:xfrm>
            <a:off x="5028965" y="667108"/>
            <a:ext cx="7163035" cy="54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688" y="3547647"/>
            <a:ext cx="5448072" cy="11695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特点：</a:t>
            </a:r>
            <a:r>
              <a:rPr lang="zh-CN" altLang="en-US" sz="2800" b="1" dirty="0">
                <a:latin typeface="宋体" panose="02010600030101010101" pitchFamily="2" charset="-122"/>
              </a:rPr>
              <a:t>同一层次的物质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类别</a:t>
            </a:r>
            <a:endParaRPr lang="en-US" altLang="zh-CN" sz="2800" b="1" dirty="0" smtClean="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latin typeface="宋体" panose="02010600030101010101" pitchFamily="2" charset="-122"/>
              </a:rPr>
              <a:t>间</a:t>
            </a:r>
            <a:r>
              <a:rPr lang="zh-CN" altLang="en-US" sz="2800" b="1" dirty="0">
                <a:latin typeface="宋体" panose="02010600030101010101" pitchFamily="2" charset="-122"/>
              </a:rPr>
              <a:t>一般是相互独立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、没有</a:t>
            </a:r>
            <a:r>
              <a:rPr lang="zh-CN" altLang="en-US" sz="2800" b="1" dirty="0">
                <a:latin typeface="宋体" panose="02010600030101010101" pitchFamily="2" charset="-122"/>
              </a:rPr>
              <a:t>交叉的。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688" y="1489612"/>
            <a:ext cx="8018463" cy="12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）树状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分类法</a:t>
            </a:r>
            <a:endParaRPr lang="en-US" altLang="zh-CN" sz="28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对同类事物进行再分类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23953" y="309373"/>
            <a:ext cx="3297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、分类的方法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6218239" y="3656014"/>
            <a:ext cx="3197225" cy="2492375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4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304146" name="Oval 18"/>
          <p:cNvSpPr>
            <a:spLocks noChangeArrowheads="1"/>
          </p:cNvSpPr>
          <p:nvPr/>
        </p:nvSpPr>
        <p:spPr bwMode="auto">
          <a:xfrm>
            <a:off x="6178551" y="2174876"/>
            <a:ext cx="3197225" cy="2430463"/>
          </a:xfrm>
          <a:prstGeom prst="ellipse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40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18436" name="Text Box 12"/>
          <p:cNvSpPr txBox="1">
            <a:spLocks noChangeArrowheads="1"/>
          </p:cNvSpPr>
          <p:nvPr/>
        </p:nvSpPr>
        <p:spPr bwMode="auto">
          <a:xfrm>
            <a:off x="2486026" y="3946525"/>
            <a:ext cx="1458913" cy="5286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800" b="1" baseline="-2500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 baseline="-2500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6762751" y="2776539"/>
            <a:ext cx="171926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80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800000"/>
                </a:solidFill>
                <a:latin typeface="宋体" panose="02010600030101010101" pitchFamily="2" charset="-122"/>
              </a:rPr>
              <a:t>钠   盐</a:t>
            </a:r>
            <a:endParaRPr lang="zh-CN" altLang="en-US" sz="2800" b="1">
              <a:solidFill>
                <a:srgbClr val="800000"/>
              </a:solidFill>
              <a:latin typeface="宋体" panose="02010600030101010101" pitchFamily="2" charset="-122"/>
            </a:endParaRPr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6850063" y="4932364"/>
            <a:ext cx="191135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800000"/>
                </a:solidFill>
                <a:latin typeface="宋体" panose="02010600030101010101" pitchFamily="2" charset="-122"/>
              </a:rPr>
              <a:t>碳 酸 盐</a:t>
            </a:r>
            <a:endParaRPr lang="zh-CN" altLang="en-US" sz="2800" b="1">
              <a:solidFill>
                <a:srgbClr val="800000"/>
              </a:solidFill>
              <a:latin typeface="宋体" panose="02010600030101010101" pitchFamily="2" charset="-122"/>
            </a:endParaRP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 flipV="1">
            <a:off x="4081463" y="3084513"/>
            <a:ext cx="2057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4098925" y="4168775"/>
            <a:ext cx="2057400" cy="1112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7004050" y="3932238"/>
            <a:ext cx="1633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800" b="1" baseline="-2500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2800" b="1" baseline="-25000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 baseline="-25000">
              <a:solidFill>
                <a:srgbClr val="8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03504" y="518320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）交叉分类法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en-US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973139" y="1300163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</a:rPr>
              <a:t>对一种事物以</a:t>
            </a:r>
            <a:r>
              <a:rPr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</a:rPr>
              <a:t>多种标准</a:t>
            </a:r>
            <a:r>
              <a:rPr lang="zh-CN" altLang="en-US" sz="2400" b="1" dirty="0">
                <a:latin typeface="宋体" panose="02010600030101010101" pitchFamily="2" charset="-122"/>
              </a:rPr>
              <a:t>进行分类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</a:t>
            </a:r>
            <a:endParaRPr kumimoji="1"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954088" y="1993108"/>
            <a:ext cx="589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</a:rPr>
              <a:t>特点：</a:t>
            </a:r>
            <a:r>
              <a:rPr lang="zh-CN" altLang="en-US" sz="2400" b="1" dirty="0">
                <a:latin typeface="宋体" panose="02010600030101010101" pitchFamily="2" charset="-122"/>
              </a:rPr>
              <a:t>物质所属类别有交叉部分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5" grpId="0" animBg="1"/>
      <p:bldP spid="304146" grpId="0" animBg="1"/>
      <p:bldP spid="304141" grpId="0" animBg="1"/>
      <p:bldP spid="304142" grpId="0" animBg="1"/>
      <p:bldP spid="304143" grpId="0" animBg="1"/>
      <p:bldP spid="304144" grpId="0" animBg="1"/>
      <p:bldP spid="304147" grpId="0"/>
      <p:bldP spid="129034" grpId="0"/>
      <p:bldP spid="129035" grpId="0"/>
      <p:bldP spid="12903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WPS 演示</Application>
  <PresentationFormat>宽屏</PresentationFormat>
  <Paragraphs>345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楷体_GB2312</vt:lpstr>
      <vt:lpstr>黑体</vt:lpstr>
      <vt:lpstr>隶书</vt:lpstr>
      <vt:lpstr>微软雅黑</vt:lpstr>
      <vt:lpstr>Arial Unicode MS</vt:lpstr>
      <vt:lpstr>Calibri Light</vt:lpstr>
      <vt:lpstr>Calibri</vt:lpstr>
      <vt:lpstr>楷体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上网如何迅速找到所需信息？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lh</dc:creator>
  <cp:lastModifiedBy>敢情莫畏</cp:lastModifiedBy>
  <cp:revision>55</cp:revision>
  <dcterms:created xsi:type="dcterms:W3CDTF">2023-08-27T12:19:00Z</dcterms:created>
  <dcterms:modified xsi:type="dcterms:W3CDTF">2025-03-20T11:16:39Z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ASTEDU_PRESENTATION_CUSTOM_DATA">
    <vt:lpwstr>904753732880834560</vt:lpwstr>
  </property>
  <property fmtid="{D5CDD505-2E9C-101B-9397-08002B2CF9AE}" pid="3" name="KSOProductBuildVer">
    <vt:lpwstr>2052-11.8.2.10393</vt:lpwstr>
  </property>
</Properties>
</file>