
<file path=[Content_Types].xml><?xml version="1.0" encoding="utf-8"?>
<Types xmlns="http://schemas.openxmlformats.org/package/2006/content-types">
  <Default Extension="vml" ContentType="application/vnd.openxmlformats-officedocument.vmlDrawing"/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ctiveX/activeX1.bin" ContentType="application/vnd.ms-office.activeX"/>
  <Override PartName="/ppt/activeX/activeX1.xml" ContentType="application/vnd.ms-office.activeX+xml"/>
  <Override PartName="/ppt/activeX/activeX2.bin" ContentType="application/vnd.ms-office.activeX"/>
  <Override PartName="/ppt/activeX/activeX2.xml" ContentType="application/vnd.ms-office.activeX+xml"/>
  <Override PartName="/ppt/activeX/activeX3.bin" ContentType="application/vnd.ms-office.activeX"/>
  <Override PartName="/ppt/activeX/activeX3.xml" ContentType="application/vnd.ms-office.activeX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21"/>
  </p:handoutMasterIdLst>
  <p:sldIdLst>
    <p:sldId id="333" r:id="rId3"/>
    <p:sldId id="335" r:id="rId4"/>
    <p:sldId id="323" r:id="rId6"/>
    <p:sldId id="324" r:id="rId7"/>
    <p:sldId id="325" r:id="rId8"/>
    <p:sldId id="326" r:id="rId9"/>
    <p:sldId id="267" r:id="rId10"/>
    <p:sldId id="315" r:id="rId11"/>
    <p:sldId id="297" r:id="rId12"/>
    <p:sldId id="316" r:id="rId13"/>
    <p:sldId id="336" r:id="rId14"/>
    <p:sldId id="286" r:id="rId15"/>
    <p:sldId id="287" r:id="rId16"/>
    <p:sldId id="269" r:id="rId17"/>
    <p:sldId id="270" r:id="rId18"/>
    <p:sldId id="307" r:id="rId19"/>
    <p:sldId id="327" r:id="rId20"/>
  </p:sldIdLst>
  <p:sldSz cx="12192000" cy="6858000"/>
  <p:notesSz cx="6858000" cy="9144000"/>
  <p:custDataLst>
    <p:tags r:id="rId25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FF"/>
    <a:srgbClr val="CC0066"/>
    <a:srgbClr val="D60093"/>
    <a:srgbClr val="333399"/>
    <a:srgbClr val="FFC9FF"/>
    <a:srgbClr val="FF2D9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4003"/>
  </p:normalViewPr>
  <p:slideViewPr>
    <p:cSldViewPr showGuides="1">
      <p:cViewPr varScale="1">
        <p:scale>
          <a:sx n="83" d="100"/>
          <a:sy n="83" d="100"/>
        </p:scale>
        <p:origin x="48" y="8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48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gs" Target="tags/tag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6515E8-A0FA-49AC-A4DD-104A7E9C2383}" type="slidenum">
              <a:rPr kumimoji="1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6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9F1E83-C6F2-4994-8C6D-D4166EA2B631}" type="slidenum"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7170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 dirty="0"/>
          </a:p>
        </p:txBody>
      </p:sp>
      <p:sp>
        <p:nvSpPr>
          <p:cNvPr id="717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>
              <a:defRPr/>
            </a:pPr>
            <a:fld id="{12101F93-03E7-42AF-9845-0C48F732D6BF}" type="slidenum">
              <a:rPr kumimoji="1" lang="en-US" altLang="zh-CN" smtClean="0">
                <a:cs typeface="+mn-cs"/>
              </a:rPr>
            </a:fld>
            <a:endParaRPr kumimoji="1" lang="en-US" altLang="zh-CN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wmf"/><Relationship Id="rId1" Type="http://schemas.openxmlformats.org/officeDocument/2006/relationships/control" Target="../activeX/activeX1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wmf"/><Relationship Id="rId3" Type="http://schemas.openxmlformats.org/officeDocument/2006/relationships/control" Target="../activeX/activeX2.xml"/><Relationship Id="rId2" Type="http://schemas.openxmlformats.org/officeDocument/2006/relationships/slide" Target="slide1.xml"/><Relationship Id="rId1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6.xml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5.wmf"/><Relationship Id="rId3" Type="http://schemas.openxmlformats.org/officeDocument/2006/relationships/control" Target="../activeX/activeX3.xml"/><Relationship Id="rId2" Type="http://schemas.openxmlformats.org/officeDocument/2006/relationships/slide" Target="slide9.xml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" Target="slide16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slide" Target="slide1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ban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3352" y="152945"/>
            <a:ext cx="5076825" cy="5688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08" name="Text Box 4"/>
          <p:cNvSpPr txBox="1"/>
          <p:nvPr/>
        </p:nvSpPr>
        <p:spPr>
          <a:xfrm>
            <a:off x="1343472" y="5843582"/>
            <a:ext cx="3673475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/>
              <a:t>钢铁会生锈？</a:t>
            </a:r>
            <a:endParaRPr lang="zh-CN" altLang="en-US" sz="3200" b="1" dirty="0"/>
          </a:p>
        </p:txBody>
      </p:sp>
      <p:sp>
        <p:nvSpPr>
          <p:cNvPr id="47109" name="Text Box 5"/>
          <p:cNvSpPr txBox="1"/>
          <p:nvPr/>
        </p:nvSpPr>
        <p:spPr>
          <a:xfrm>
            <a:off x="6097067" y="5733256"/>
            <a:ext cx="5650904" cy="5847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/>
              <a:t>电动车充电放电</a:t>
            </a:r>
            <a:r>
              <a:rPr lang="zh-CN" altLang="en-US" sz="3200" b="1" dirty="0" smtClean="0"/>
              <a:t>是什么</a:t>
            </a:r>
            <a:r>
              <a:rPr lang="zh-CN" altLang="en-US" sz="3200" b="1" dirty="0"/>
              <a:t>原理？</a:t>
            </a:r>
            <a:endParaRPr lang="zh-CN" altLang="en-US" sz="3200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8" t="5661" r="12998" b="3773"/>
          <a:stretch>
            <a:fillRect/>
          </a:stretch>
        </p:blipFill>
        <p:spPr>
          <a:xfrm>
            <a:off x="5879975" y="1196752"/>
            <a:ext cx="5751639" cy="3888432"/>
          </a:xfrm>
          <a:prstGeom prst="rect">
            <a:avLst/>
          </a:prstGeom>
        </p:spPr>
      </p:pic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"/>
          <p:cNvSpPr txBox="1"/>
          <p:nvPr/>
        </p:nvSpPr>
        <p:spPr>
          <a:xfrm>
            <a:off x="4367213" y="719138"/>
            <a:ext cx="4462462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</a:rPr>
              <a:t>电子得失的动画演示</a:t>
            </a:r>
            <a:endParaRPr lang="zh-CN" altLang="en-US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6409" name="" r:id="rId1" imgW="7150100" imgH="4121150"/>
        </mc:Choice>
        <mc:Fallback>
          <p:control name="" r:id="rId1" imgW="7150100" imgH="4121150">
            <p:pic>
              <p:nvPicPr>
                <p:cNvPr id="0" name="Host Control  16408"/>
                <p:cNvPicPr/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327275" y="1349375"/>
                  <a:ext cx="7150100" cy="4121150"/>
                </a:xfrm>
                <a:prstGeom prst="rect">
                  <a:avLst/>
                </a:prstGeom>
              </p:spPr>
            </p:pic>
          </p:control>
        </mc:Fallback>
      </mc:AlternateContent>
    </p:controls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3328989" y="358776"/>
            <a:ext cx="52149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/>
              <a:t>   </a:t>
            </a:r>
            <a:r>
              <a:rPr lang="en-US" altLang="zh-CN" sz="2800" b="1">
                <a:ea typeface="黑体" panose="02010609060101010101" pitchFamily="49" charset="-122"/>
              </a:rPr>
              <a:t> </a:t>
            </a:r>
            <a:r>
              <a:rPr lang="en-US" altLang="zh-CN" sz="2800" b="1"/>
              <a:t>H</a:t>
            </a:r>
            <a:r>
              <a:rPr lang="en-US" altLang="zh-CN" sz="2800" b="1" baseline="-25000"/>
              <a:t>2</a:t>
            </a:r>
            <a:r>
              <a:rPr lang="en-US" altLang="zh-CN" sz="2800" b="1"/>
              <a:t> + Cl</a:t>
            </a:r>
            <a:r>
              <a:rPr lang="en-US" altLang="zh-CN" sz="2800" b="1" baseline="-25000"/>
              <a:t>2</a:t>
            </a:r>
            <a:r>
              <a:rPr lang="en-US" altLang="zh-CN" sz="2800" b="1"/>
              <a:t> ==== 2HCl</a:t>
            </a:r>
            <a:endParaRPr lang="en-US" altLang="zh-CN" sz="2800" b="1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5037138" y="115888"/>
            <a:ext cx="10144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点燃</a:t>
            </a:r>
            <a:endParaRPr lang="zh-CN" altLang="en-US" sz="2800" b="1"/>
          </a:p>
        </p:txBody>
      </p:sp>
      <p:pic>
        <p:nvPicPr>
          <p:cNvPr id="2053" name="Picture 5" descr="点击按钮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26" y="4641850"/>
            <a:ext cx="26066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8" name="Text Box 6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279650" y="5464176"/>
            <a:ext cx="6337300" cy="5191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zh-CN" altLang="en-US" sz="28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化合价的升降</a:t>
            </a:r>
            <a:r>
              <a:rPr lang="en-US" altLang="zh-CN" sz="28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</a:rPr>
              <a:t>——</a:t>
            </a:r>
            <a:r>
              <a:rPr lang="zh-CN" altLang="en-US" sz="28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共用电子对的偏移</a:t>
            </a:r>
            <a:endParaRPr lang="zh-CN" altLang="en-US" sz="2800" b="1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4592" name="" r:id="rId3" imgW="7459663" imgH="3943350"/>
        </mc:Choice>
        <mc:Fallback>
          <p:control name="" r:id="rId3" imgW="7459663" imgH="3943350">
            <p:pic>
              <p:nvPicPr>
                <p:cNvPr id="0" name="Host Control  2459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2063751" y="908050"/>
                  <a:ext cx="7459663" cy="39433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8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71676" y="1552575"/>
            <a:ext cx="3559175" cy="647700"/>
            <a:chOff x="566" y="1161"/>
            <a:chExt cx="2242" cy="408"/>
          </a:xfrm>
        </p:grpSpPr>
        <p:sp>
          <p:nvSpPr>
            <p:cNvPr id="18434" name="Text Box 3"/>
            <p:cNvSpPr txBox="1"/>
            <p:nvPr/>
          </p:nvSpPr>
          <p:spPr>
            <a:xfrm>
              <a:off x="566" y="1242"/>
              <a:ext cx="2242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800" b="1" dirty="0"/>
                <a:t>2Na </a:t>
              </a:r>
              <a:r>
                <a:rPr lang="en-US" altLang="zh-CN" sz="2800" b="1" baseline="-30000" dirty="0"/>
                <a:t> </a:t>
              </a:r>
              <a:r>
                <a:rPr lang="en-US" altLang="zh-CN" sz="2800" b="1" dirty="0"/>
                <a:t>+ Cl</a:t>
              </a:r>
              <a:r>
                <a:rPr lang="en-US" altLang="zh-CN" sz="2800" b="1" baseline="-30000" dirty="0"/>
                <a:t>2</a:t>
              </a:r>
              <a:r>
                <a:rPr lang="en-US" altLang="zh-CN" sz="2800" b="1" dirty="0"/>
                <a:t> === 2NaCl </a:t>
              </a:r>
              <a:endParaRPr lang="en-US" altLang="zh-CN" sz="2800" b="1" dirty="0"/>
            </a:p>
          </p:txBody>
        </p:sp>
        <p:sp>
          <p:nvSpPr>
            <p:cNvPr id="18435" name="Text Box 4"/>
            <p:cNvSpPr txBox="1"/>
            <p:nvPr/>
          </p:nvSpPr>
          <p:spPr>
            <a:xfrm>
              <a:off x="1622" y="1161"/>
              <a:ext cx="482" cy="2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/>
                <a:t>点燃 </a:t>
              </a:r>
              <a:endParaRPr lang="zh-CN" altLang="en-US" sz="2000" b="1" dirty="0"/>
            </a:p>
          </p:txBody>
        </p:sp>
      </p:grpSp>
      <p:sp>
        <p:nvSpPr>
          <p:cNvPr id="36869" name="Text Box 5"/>
          <p:cNvSpPr txBox="1"/>
          <p:nvPr/>
        </p:nvSpPr>
        <p:spPr>
          <a:xfrm>
            <a:off x="2260600" y="1441451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>
                <a:solidFill>
                  <a:srgbClr val="FF3300"/>
                </a:solidFill>
              </a:rPr>
              <a:t>0</a:t>
            </a:r>
            <a:endParaRPr lang="en-US" altLang="zh-CN" sz="2000" b="1" dirty="0">
              <a:solidFill>
                <a:srgbClr val="FF3300"/>
              </a:solidFill>
            </a:endParaRPr>
          </a:p>
        </p:txBody>
      </p:sp>
      <p:sp>
        <p:nvSpPr>
          <p:cNvPr id="36870" name="Text Box 6"/>
          <p:cNvSpPr txBox="1"/>
          <p:nvPr/>
        </p:nvSpPr>
        <p:spPr>
          <a:xfrm>
            <a:off x="4508501" y="1460501"/>
            <a:ext cx="455613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</a:rPr>
              <a:t>+1</a:t>
            </a:r>
            <a:endParaRPr lang="en-US" altLang="zh-CN" sz="2000" b="1" dirty="0">
              <a:solidFill>
                <a:srgbClr val="FF0000"/>
              </a:solidFill>
            </a:endParaRPr>
          </a:p>
        </p:txBody>
      </p:sp>
      <p:sp>
        <p:nvSpPr>
          <p:cNvPr id="36871" name="Text Box 7"/>
          <p:cNvSpPr txBox="1"/>
          <p:nvPr/>
        </p:nvSpPr>
        <p:spPr>
          <a:xfrm>
            <a:off x="3146425" y="1465264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/>
              <a:t>0</a:t>
            </a:r>
            <a:endParaRPr lang="en-US" altLang="zh-CN" sz="2000" b="1" dirty="0"/>
          </a:p>
        </p:txBody>
      </p:sp>
      <p:sp>
        <p:nvSpPr>
          <p:cNvPr id="36872" name="Text Box 8"/>
          <p:cNvSpPr txBox="1"/>
          <p:nvPr/>
        </p:nvSpPr>
        <p:spPr>
          <a:xfrm>
            <a:off x="5003801" y="1360488"/>
            <a:ext cx="5064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/>
              <a:t>-</a:t>
            </a:r>
            <a:r>
              <a:rPr lang="en-US" altLang="zh-CN" sz="2000" b="1" dirty="0"/>
              <a:t>1</a:t>
            </a:r>
            <a:r>
              <a:rPr lang="en-US" altLang="zh-CN" b="1" dirty="0"/>
              <a:t> </a:t>
            </a:r>
            <a:endParaRPr lang="en-US" altLang="zh-CN" b="1" dirty="0"/>
          </a:p>
        </p:txBody>
      </p:sp>
      <p:sp>
        <p:nvSpPr>
          <p:cNvPr id="36873" name="Line 9"/>
          <p:cNvSpPr/>
          <p:nvPr/>
        </p:nvSpPr>
        <p:spPr>
          <a:xfrm flipV="1">
            <a:off x="2371725" y="1122363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74" name="Line 10"/>
          <p:cNvSpPr/>
          <p:nvPr/>
        </p:nvSpPr>
        <p:spPr>
          <a:xfrm>
            <a:off x="2371725" y="1122363"/>
            <a:ext cx="2362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75" name="Line 11"/>
          <p:cNvSpPr/>
          <p:nvPr/>
        </p:nvSpPr>
        <p:spPr>
          <a:xfrm>
            <a:off x="4733925" y="1122363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6876" name="Text Box 12"/>
          <p:cNvSpPr txBox="1"/>
          <p:nvPr/>
        </p:nvSpPr>
        <p:spPr>
          <a:xfrm>
            <a:off x="1784351" y="717550"/>
            <a:ext cx="3861955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失去电子，化合价升高，被氧化 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36877" name="Line 13"/>
          <p:cNvSpPr/>
          <p:nvPr/>
        </p:nvSpPr>
        <p:spPr>
          <a:xfrm>
            <a:off x="3267075" y="2112963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78" name="Line 14"/>
          <p:cNvSpPr/>
          <p:nvPr/>
        </p:nvSpPr>
        <p:spPr>
          <a:xfrm>
            <a:off x="3267075" y="2493963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79" name="Line 15"/>
          <p:cNvSpPr/>
          <p:nvPr/>
        </p:nvSpPr>
        <p:spPr>
          <a:xfrm flipV="1">
            <a:off x="5172075" y="2112963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6880" name="Text Box 16"/>
          <p:cNvSpPr txBox="1"/>
          <p:nvPr/>
        </p:nvSpPr>
        <p:spPr>
          <a:xfrm>
            <a:off x="2546350" y="2527300"/>
            <a:ext cx="3603872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accent2"/>
                </a:solidFill>
              </a:rPr>
              <a:t>得电子，化合价降低，被还原 </a:t>
            </a:r>
            <a:endParaRPr lang="zh-CN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36881" name="Text Box 17"/>
          <p:cNvSpPr txBox="1"/>
          <p:nvPr/>
        </p:nvSpPr>
        <p:spPr>
          <a:xfrm>
            <a:off x="6419851" y="1673226"/>
            <a:ext cx="3184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/>
              <a:t>H</a:t>
            </a:r>
            <a:r>
              <a:rPr lang="en-US" altLang="zh-CN" sz="2800" b="1" baseline="-30000" dirty="0"/>
              <a:t>2</a:t>
            </a:r>
            <a:r>
              <a:rPr lang="en-US" altLang="zh-CN" sz="2800" b="1" dirty="0"/>
              <a:t> + Cl</a:t>
            </a:r>
            <a:r>
              <a:rPr lang="en-US" altLang="zh-CN" sz="2800" b="1" baseline="-30000" dirty="0"/>
              <a:t>2 </a:t>
            </a:r>
            <a:r>
              <a:rPr lang="en-US" altLang="zh-CN" sz="2800" b="1" dirty="0"/>
              <a:t> === 2HCl </a:t>
            </a:r>
            <a:endParaRPr lang="en-US" altLang="zh-CN" sz="2800" b="1" dirty="0"/>
          </a:p>
        </p:txBody>
      </p:sp>
      <p:sp>
        <p:nvSpPr>
          <p:cNvPr id="36882" name="Text Box 18"/>
          <p:cNvSpPr txBox="1"/>
          <p:nvPr/>
        </p:nvSpPr>
        <p:spPr>
          <a:xfrm>
            <a:off x="7870826" y="1527176"/>
            <a:ext cx="817563" cy="3968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点燃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36883" name="Text Box 19"/>
          <p:cNvSpPr txBox="1"/>
          <p:nvPr/>
        </p:nvSpPr>
        <p:spPr>
          <a:xfrm>
            <a:off x="6480175" y="1468439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>
                <a:solidFill>
                  <a:srgbClr val="FF3300"/>
                </a:solidFill>
              </a:rPr>
              <a:t>0</a:t>
            </a:r>
            <a:endParaRPr lang="en-US" altLang="zh-CN" sz="2000" b="1" dirty="0">
              <a:solidFill>
                <a:srgbClr val="FF3300"/>
              </a:solidFill>
            </a:endParaRPr>
          </a:p>
        </p:txBody>
      </p:sp>
      <p:sp>
        <p:nvSpPr>
          <p:cNvPr id="36884" name="Text Box 20"/>
          <p:cNvSpPr txBox="1"/>
          <p:nvPr/>
        </p:nvSpPr>
        <p:spPr>
          <a:xfrm>
            <a:off x="8709026" y="1487489"/>
            <a:ext cx="455613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</a:rPr>
              <a:t>+1</a:t>
            </a:r>
            <a:endParaRPr lang="en-US" altLang="zh-CN" sz="2000" b="1" dirty="0">
              <a:solidFill>
                <a:srgbClr val="FF0000"/>
              </a:solidFill>
            </a:endParaRPr>
          </a:p>
        </p:txBody>
      </p:sp>
      <p:sp>
        <p:nvSpPr>
          <p:cNvPr id="36885" name="Text Box 21"/>
          <p:cNvSpPr txBox="1"/>
          <p:nvPr/>
        </p:nvSpPr>
        <p:spPr>
          <a:xfrm>
            <a:off x="7327900" y="1492251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/>
              <a:t>0</a:t>
            </a:r>
            <a:endParaRPr lang="en-US" altLang="zh-CN" sz="2000" b="1" dirty="0"/>
          </a:p>
        </p:txBody>
      </p:sp>
      <p:sp>
        <p:nvSpPr>
          <p:cNvPr id="36886" name="Text Box 22"/>
          <p:cNvSpPr txBox="1"/>
          <p:nvPr/>
        </p:nvSpPr>
        <p:spPr>
          <a:xfrm>
            <a:off x="9075738" y="1354138"/>
            <a:ext cx="50641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/>
              <a:t>-</a:t>
            </a:r>
            <a:r>
              <a:rPr lang="en-US" altLang="zh-CN" sz="2000" b="1" dirty="0"/>
              <a:t>1</a:t>
            </a:r>
            <a:r>
              <a:rPr lang="en-US" altLang="zh-CN" b="1" dirty="0"/>
              <a:t> </a:t>
            </a:r>
            <a:endParaRPr lang="en-US" altLang="zh-CN" b="1" dirty="0"/>
          </a:p>
        </p:txBody>
      </p:sp>
      <p:sp>
        <p:nvSpPr>
          <p:cNvPr id="36887" name="Line 23"/>
          <p:cNvSpPr/>
          <p:nvPr/>
        </p:nvSpPr>
        <p:spPr>
          <a:xfrm flipV="1">
            <a:off x="6610350" y="113030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88" name="Line 24"/>
          <p:cNvSpPr/>
          <p:nvPr/>
        </p:nvSpPr>
        <p:spPr>
          <a:xfrm>
            <a:off x="6610350" y="1130300"/>
            <a:ext cx="23241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89" name="Line 25"/>
          <p:cNvSpPr/>
          <p:nvPr/>
        </p:nvSpPr>
        <p:spPr>
          <a:xfrm>
            <a:off x="8934450" y="11303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6890" name="Line 26"/>
          <p:cNvSpPr/>
          <p:nvPr/>
        </p:nvSpPr>
        <p:spPr>
          <a:xfrm>
            <a:off x="7410450" y="20828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91" name="Line 27"/>
          <p:cNvSpPr/>
          <p:nvPr/>
        </p:nvSpPr>
        <p:spPr>
          <a:xfrm>
            <a:off x="7410450" y="2463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892" name="Line 28"/>
          <p:cNvSpPr/>
          <p:nvPr/>
        </p:nvSpPr>
        <p:spPr>
          <a:xfrm flipV="1">
            <a:off x="9315450" y="20828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6893" name="Text Box 29"/>
          <p:cNvSpPr txBox="1"/>
          <p:nvPr/>
        </p:nvSpPr>
        <p:spPr>
          <a:xfrm>
            <a:off x="5943601" y="714375"/>
            <a:ext cx="4120039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电子对偏离，化合价升高，被氧化 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36894" name="Text Box 30"/>
          <p:cNvSpPr txBox="1"/>
          <p:nvPr/>
        </p:nvSpPr>
        <p:spPr>
          <a:xfrm>
            <a:off x="6572251" y="2505075"/>
            <a:ext cx="4120039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accent2"/>
                </a:solidFill>
              </a:rPr>
              <a:t>电子对偏向，化合价降低，被还原 </a:t>
            </a:r>
            <a:endParaRPr lang="zh-CN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36895" name="Text Box 31"/>
          <p:cNvSpPr txBox="1"/>
          <p:nvPr/>
        </p:nvSpPr>
        <p:spPr>
          <a:xfrm>
            <a:off x="2063750" y="2997201"/>
            <a:ext cx="7606570" cy="830997"/>
          </a:xfrm>
          <a:prstGeom prst="rect">
            <a:avLst/>
          </a:prstGeom>
          <a:noFill/>
          <a:ln w="50800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>
            <a:spAutoFit/>
          </a:bodyPr>
          <a:lstStyle/>
          <a:p>
            <a:r>
              <a:rPr lang="en-US" altLang="zh-CN" b="1" dirty="0"/>
              <a:t>        </a:t>
            </a:r>
            <a:r>
              <a:rPr lang="zh-CN" altLang="en-US" b="1" dirty="0">
                <a:solidFill>
                  <a:srgbClr val="FF3399"/>
                </a:solidFill>
              </a:rPr>
              <a:t>电子的转移</a:t>
            </a:r>
            <a:r>
              <a:rPr lang="zh-CN" altLang="en-US" b="1" dirty="0"/>
              <a:t>（得失或偏移）是化合价变化的实质，</a:t>
            </a:r>
            <a:endParaRPr lang="zh-CN" altLang="en-US" b="1" dirty="0"/>
          </a:p>
          <a:p>
            <a:r>
              <a:rPr lang="zh-CN" altLang="en-US" b="1" dirty="0"/>
              <a:t>也是氧化还原反应发生的</a:t>
            </a:r>
            <a:r>
              <a:rPr lang="zh-CN" altLang="en-US" b="1" dirty="0">
                <a:solidFill>
                  <a:srgbClr val="D60093"/>
                </a:solidFill>
              </a:rPr>
              <a:t>实质</a:t>
            </a:r>
            <a:r>
              <a:rPr lang="zh-CN" altLang="en-US" b="1" dirty="0"/>
              <a:t>。 </a:t>
            </a:r>
            <a:endParaRPr lang="zh-CN" altLang="en-US" b="1" dirty="0"/>
          </a:p>
        </p:txBody>
      </p:sp>
      <p:sp>
        <p:nvSpPr>
          <p:cNvPr id="18463" name="Text Box 32"/>
          <p:cNvSpPr txBox="1"/>
          <p:nvPr/>
        </p:nvSpPr>
        <p:spPr>
          <a:xfrm>
            <a:off x="911424" y="58747"/>
            <a:ext cx="5383205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/>
              <a:t>3</a:t>
            </a:r>
            <a:r>
              <a:rPr lang="zh-CN" altLang="en-US" sz="2800" b="1" dirty="0"/>
              <a:t>、从电子转移</a:t>
            </a:r>
            <a:r>
              <a:rPr lang="en-US" altLang="zh-CN" sz="2800" b="1" dirty="0"/>
              <a:t>(</a:t>
            </a:r>
            <a:r>
              <a:rPr lang="zh-CN" altLang="en-US" sz="2800" b="1" dirty="0"/>
              <a:t>得失或偏移</a:t>
            </a:r>
            <a:r>
              <a:rPr lang="en-US" altLang="zh-CN" sz="2800" b="1" dirty="0"/>
              <a:t>)</a:t>
            </a:r>
            <a:r>
              <a:rPr lang="zh-CN" altLang="en-US" sz="2800" b="1" dirty="0"/>
              <a:t>分析 </a:t>
            </a:r>
            <a:endParaRPr lang="zh-CN" altLang="en-US" sz="2800" b="1" dirty="0"/>
          </a:p>
        </p:txBody>
      </p:sp>
      <p:sp>
        <p:nvSpPr>
          <p:cNvPr id="36898" name="Text Box 34"/>
          <p:cNvSpPr txBox="1"/>
          <p:nvPr/>
        </p:nvSpPr>
        <p:spPr>
          <a:xfrm>
            <a:off x="1413237" y="5679540"/>
            <a:ext cx="8466137" cy="5191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</a:rPr>
              <a:t>氧化还原反应：有电子转移（得失或偏移）的反应。 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sp>
        <p:nvSpPr>
          <p:cNvPr id="36899" name="Text Box 35"/>
          <p:cNvSpPr txBox="1"/>
          <p:nvPr/>
        </p:nvSpPr>
        <p:spPr>
          <a:xfrm>
            <a:off x="1992313" y="4278313"/>
            <a:ext cx="8089074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800" b="1" dirty="0"/>
              <a:t>氧化反应：物质失去电子</a:t>
            </a:r>
            <a:r>
              <a:rPr lang="en-US" altLang="zh-CN" sz="2800" b="1" dirty="0"/>
              <a:t>(</a:t>
            </a:r>
            <a:r>
              <a:rPr lang="zh-CN" altLang="en-US" sz="2800" b="1" dirty="0"/>
              <a:t>或电子对偏离</a:t>
            </a:r>
            <a:r>
              <a:rPr lang="en-US" altLang="zh-CN" sz="2800" b="1" dirty="0"/>
              <a:t>)</a:t>
            </a:r>
            <a:r>
              <a:rPr lang="zh-CN" altLang="en-US" sz="2800" b="1" dirty="0"/>
              <a:t>的反应。 </a:t>
            </a:r>
            <a:endParaRPr lang="zh-CN" altLang="en-US" sz="2800" b="1" dirty="0"/>
          </a:p>
        </p:txBody>
      </p:sp>
      <p:sp>
        <p:nvSpPr>
          <p:cNvPr id="36900" name="Text Box 36"/>
          <p:cNvSpPr txBox="1"/>
          <p:nvPr/>
        </p:nvSpPr>
        <p:spPr>
          <a:xfrm>
            <a:off x="1978025" y="4797425"/>
            <a:ext cx="8089074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800" b="1" dirty="0"/>
              <a:t>还原反应：物质得到电子</a:t>
            </a:r>
            <a:r>
              <a:rPr lang="en-US" altLang="zh-CN" sz="2800" b="1" dirty="0"/>
              <a:t>(</a:t>
            </a:r>
            <a:r>
              <a:rPr lang="zh-CN" altLang="en-US" sz="2800" b="1" dirty="0"/>
              <a:t>或电子对偏向</a:t>
            </a:r>
            <a:r>
              <a:rPr lang="en-US" altLang="zh-CN" sz="2800" b="1" dirty="0"/>
              <a:t>)</a:t>
            </a:r>
            <a:r>
              <a:rPr lang="zh-CN" altLang="en-US" sz="2800" b="1" dirty="0"/>
              <a:t>的反应。 </a:t>
            </a:r>
            <a:endParaRPr lang="zh-CN" altLang="en-US" sz="2800" b="1" dirty="0"/>
          </a:p>
        </p:txBody>
      </p:sp>
      <p:sp>
        <p:nvSpPr>
          <p:cNvPr id="36901" name="AutoShape 37"/>
          <p:cNvSpPr/>
          <p:nvPr/>
        </p:nvSpPr>
        <p:spPr>
          <a:xfrm>
            <a:off x="1905000" y="4505325"/>
            <a:ext cx="76200" cy="679450"/>
          </a:xfrm>
          <a:prstGeom prst="leftBrace">
            <a:avLst>
              <a:gd name="adj1" fmla="val 74264"/>
              <a:gd name="adj2" fmla="val 50000"/>
            </a:avLst>
          </a:prstGeom>
          <a:noFill/>
          <a:ln w="44450" cap="flat" cmpd="sng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/>
      <p:bldP spid="36872" grpId="0"/>
      <p:bldP spid="36876" grpId="0"/>
      <p:bldP spid="36880" grpId="0"/>
      <p:bldP spid="36881" grpId="0"/>
      <p:bldP spid="36882" grpId="0"/>
      <p:bldP spid="36883" grpId="0"/>
      <p:bldP spid="36884" grpId="0"/>
      <p:bldP spid="36885" grpId="0"/>
      <p:bldP spid="36886" grpId="0"/>
      <p:bldP spid="36893" grpId="0"/>
      <p:bldP spid="36894" grpId="0"/>
      <p:bldP spid="36895" grpId="0" animBg="1"/>
      <p:bldP spid="36898" grpId="0" animBg="1"/>
      <p:bldP spid="36899" grpId="0"/>
      <p:bldP spid="36900" grpId="0"/>
      <p:bldP spid="369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AutoShape 4"/>
          <p:cNvSpPr/>
          <p:nvPr/>
        </p:nvSpPr>
        <p:spPr>
          <a:xfrm>
            <a:off x="4483101" y="1071564"/>
            <a:ext cx="647700" cy="142875"/>
          </a:xfrm>
          <a:prstGeom prst="rightArrow">
            <a:avLst>
              <a:gd name="adj1" fmla="val 50000"/>
              <a:gd name="adj2" fmla="val 113312"/>
            </a:avLst>
          </a:prstGeom>
          <a:solidFill>
            <a:srgbClr val="FF0000"/>
          </a:solidFill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zh-CN" sz="2800" dirty="0"/>
          </a:p>
        </p:txBody>
      </p:sp>
      <p:sp>
        <p:nvSpPr>
          <p:cNvPr id="37893" name="AutoShape 5"/>
          <p:cNvSpPr/>
          <p:nvPr/>
        </p:nvSpPr>
        <p:spPr>
          <a:xfrm>
            <a:off x="7723189" y="1071564"/>
            <a:ext cx="576263" cy="144463"/>
          </a:xfrm>
          <a:prstGeom prst="rightArrow">
            <a:avLst>
              <a:gd name="adj1" fmla="val 50000"/>
              <a:gd name="adj2" fmla="val 99706"/>
            </a:avLst>
          </a:prstGeom>
          <a:solidFill>
            <a:srgbClr val="FF0000"/>
          </a:solidFill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zh-CN" sz="2800" dirty="0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8993188" y="173039"/>
            <a:ext cx="990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实质</a:t>
            </a:r>
            <a:endParaRPr kumimoji="1" lang="zh-CN" altLang="en-US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5491163" y="173039"/>
            <a:ext cx="1828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表观特征</a:t>
            </a:r>
            <a:endParaRPr kumimoji="1" lang="zh-CN" altLang="en-US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37896" name="Text Box 8"/>
          <p:cNvSpPr txBox="1"/>
          <p:nvPr/>
        </p:nvSpPr>
        <p:spPr>
          <a:xfrm>
            <a:off x="1890713" y="711201"/>
            <a:ext cx="2376488" cy="977900"/>
          </a:xfrm>
          <a:prstGeom prst="rect">
            <a:avLst/>
          </a:prstGeom>
          <a:noFill/>
          <a:ln w="3175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有得氧、失氧的反应</a:t>
            </a:r>
            <a:endParaRPr lang="zh-CN" altLang="en-US" dirty="0"/>
          </a:p>
        </p:txBody>
      </p:sp>
      <p:sp>
        <p:nvSpPr>
          <p:cNvPr id="37897" name="Text Box 9"/>
          <p:cNvSpPr txBox="1"/>
          <p:nvPr/>
        </p:nvSpPr>
        <p:spPr>
          <a:xfrm>
            <a:off x="5203826" y="711201"/>
            <a:ext cx="2374900" cy="977900"/>
          </a:xfrm>
          <a:prstGeom prst="rect">
            <a:avLst/>
          </a:prstGeom>
          <a:noFill/>
          <a:ln w="3175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有化合价升降的反应 </a:t>
            </a:r>
            <a:endParaRPr lang="zh-CN" altLang="en-US" sz="2800" b="1" dirty="0"/>
          </a:p>
        </p:txBody>
      </p:sp>
      <p:sp>
        <p:nvSpPr>
          <p:cNvPr id="37898" name="Text Box 10"/>
          <p:cNvSpPr txBox="1"/>
          <p:nvPr/>
        </p:nvSpPr>
        <p:spPr>
          <a:xfrm>
            <a:off x="8443913" y="711201"/>
            <a:ext cx="2057400" cy="977900"/>
          </a:xfrm>
          <a:prstGeom prst="rect">
            <a:avLst/>
          </a:prstGeom>
          <a:noFill/>
          <a:ln w="3175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有电子转移的反应 </a:t>
            </a:r>
            <a:endParaRPr lang="zh-CN" altLang="en-US" sz="2800" b="1" dirty="0"/>
          </a:p>
        </p:txBody>
      </p:sp>
      <p:sp>
        <p:nvSpPr>
          <p:cNvPr id="37899" name="Line 11"/>
          <p:cNvSpPr/>
          <p:nvPr/>
        </p:nvSpPr>
        <p:spPr>
          <a:xfrm>
            <a:off x="8875714" y="1214438"/>
            <a:ext cx="1439863" cy="0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7900" name="Line 12"/>
          <p:cNvSpPr/>
          <p:nvPr/>
        </p:nvSpPr>
        <p:spPr>
          <a:xfrm>
            <a:off x="5778502" y="1214438"/>
            <a:ext cx="1584325" cy="0"/>
          </a:xfrm>
          <a:prstGeom prst="line">
            <a:avLst/>
          </a:prstGeom>
          <a:ln w="22225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66" name="Text Box 14"/>
          <p:cNvSpPr txBox="1"/>
          <p:nvPr/>
        </p:nvSpPr>
        <p:spPr>
          <a:xfrm>
            <a:off x="341312" y="83924"/>
            <a:ext cx="4752975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氧化还原反应的</a:t>
            </a:r>
            <a:r>
              <a:rPr lang="zh-CN" altLang="en-US" sz="2800" b="1" dirty="0">
                <a:solidFill>
                  <a:srgbClr val="CC0000"/>
                </a:solidFill>
              </a:rPr>
              <a:t>定义</a:t>
            </a:r>
            <a:r>
              <a:rPr lang="zh-CN" altLang="en-US" sz="2800" b="1" dirty="0"/>
              <a:t>：</a:t>
            </a:r>
            <a:endParaRPr lang="zh-CN" altLang="en-US" sz="2800" b="1" dirty="0"/>
          </a:p>
        </p:txBody>
      </p:sp>
      <p:grpSp>
        <p:nvGrpSpPr>
          <p:cNvPr id="2" name="Group 15"/>
          <p:cNvGrpSpPr/>
          <p:nvPr/>
        </p:nvGrpSpPr>
        <p:grpSpPr>
          <a:xfrm>
            <a:off x="6122428" y="5254625"/>
            <a:ext cx="4452706" cy="1146174"/>
            <a:chOff x="122" y="2881"/>
            <a:chExt cx="2690" cy="722"/>
          </a:xfrm>
        </p:grpSpPr>
        <p:sp>
          <p:nvSpPr>
            <p:cNvPr id="19468" name="Text Box 16"/>
            <p:cNvSpPr txBox="1"/>
            <p:nvPr/>
          </p:nvSpPr>
          <p:spPr>
            <a:xfrm>
              <a:off x="122" y="3100"/>
              <a:ext cx="989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zh-CN" altLang="en-US" sz="2800" b="1" dirty="0"/>
                <a:t>化学反应</a:t>
              </a:r>
              <a:endParaRPr lang="zh-CN" altLang="en-US" sz="2800" b="1" dirty="0"/>
            </a:p>
          </p:txBody>
        </p:sp>
        <p:sp>
          <p:nvSpPr>
            <p:cNvPr id="19469" name="AutoShape 17"/>
            <p:cNvSpPr/>
            <p:nvPr/>
          </p:nvSpPr>
          <p:spPr>
            <a:xfrm>
              <a:off x="1092" y="2928"/>
              <a:ext cx="192" cy="672"/>
            </a:xfrm>
            <a:prstGeom prst="leftBrace">
              <a:avLst>
                <a:gd name="adj1" fmla="val 29150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dirty="0"/>
            </a:p>
          </p:txBody>
        </p:sp>
        <p:sp>
          <p:nvSpPr>
            <p:cNvPr id="19470" name="Text Box 18"/>
            <p:cNvSpPr txBox="1"/>
            <p:nvPr/>
          </p:nvSpPr>
          <p:spPr>
            <a:xfrm>
              <a:off x="1382" y="2881"/>
              <a:ext cx="123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b="1" dirty="0"/>
                <a:t>氧化还原反应</a:t>
              </a:r>
              <a:endParaRPr lang="zh-CN" altLang="en-US" b="1" dirty="0"/>
            </a:p>
          </p:txBody>
        </p:sp>
        <p:sp>
          <p:nvSpPr>
            <p:cNvPr id="19471" name="Text Box 19"/>
            <p:cNvSpPr txBox="1"/>
            <p:nvPr/>
          </p:nvSpPr>
          <p:spPr>
            <a:xfrm>
              <a:off x="1392" y="3312"/>
              <a:ext cx="1420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b="1" dirty="0"/>
                <a:t>非氧化还原反应</a:t>
              </a:r>
              <a:endParaRPr lang="zh-CN" altLang="en-US" b="1" dirty="0"/>
            </a:p>
          </p:txBody>
        </p:sp>
      </p:grpSp>
      <p:sp>
        <p:nvSpPr>
          <p:cNvPr id="3" name="右箭头 5"/>
          <p:cNvSpPr/>
          <p:nvPr/>
        </p:nvSpPr>
        <p:spPr>
          <a:xfrm rot="5400000">
            <a:off x="2089944" y="4265613"/>
            <a:ext cx="2330450" cy="360362"/>
          </a:xfrm>
          <a:prstGeom prst="rightArrow">
            <a:avLst>
              <a:gd name="adj1" fmla="val 50000"/>
              <a:gd name="adj2" fmla="val 42514"/>
            </a:avLst>
          </a:prstGeom>
          <a:gradFill rotWithShape="1">
            <a:gsLst>
              <a:gs pos="0">
                <a:srgbClr val="03D4A8">
                  <a:alpha val="100000"/>
                </a:srgbClr>
              </a:gs>
              <a:gs pos="25000">
                <a:srgbClr val="21D6E0">
                  <a:alpha val="100000"/>
                </a:srgbClr>
              </a:gs>
              <a:gs pos="75000">
                <a:srgbClr val="0087E6">
                  <a:alpha val="100000"/>
                </a:srgbClr>
              </a:gs>
              <a:gs pos="100000">
                <a:srgbClr val="005CBF">
                  <a:alpha val="100000"/>
                </a:srgbClr>
              </a:gs>
            </a:gsLst>
            <a:lin ang="8100000" scaled="1"/>
            <a:tileRect/>
          </a:gradFill>
          <a:ln w="55000">
            <a:noFill/>
          </a:ln>
        </p:spPr>
        <p:txBody>
          <a:bodyPr rot="10800000" vert="eaVert" anchor="ctr"/>
          <a:lstStyle/>
          <a:p>
            <a:pPr algn="ctr"/>
            <a:endParaRPr lang="zh-CN" altLang="en-US" sz="2800" dirty="0">
              <a:solidFill>
                <a:srgbClr val="FFFFFF"/>
              </a:solidFill>
              <a:latin typeface="Lucida Sans Unicode" panose="020B0602030504020204" pitchFamily="34" charset="0"/>
              <a:ea typeface="黑体" panose="02010609060101010101" pitchFamily="49" charset="-122"/>
            </a:endParaRPr>
          </a:p>
        </p:txBody>
      </p:sp>
      <p:sp>
        <p:nvSpPr>
          <p:cNvPr id="7" name="右箭头 6"/>
          <p:cNvSpPr/>
          <p:nvPr/>
        </p:nvSpPr>
        <p:spPr>
          <a:xfrm rot="-5400000">
            <a:off x="7175228" y="3384550"/>
            <a:ext cx="2232025" cy="361950"/>
          </a:xfrm>
          <a:prstGeom prst="rightArrow">
            <a:avLst>
              <a:gd name="adj1" fmla="val 50000"/>
              <a:gd name="adj2" fmla="val 41625"/>
            </a:avLst>
          </a:prstGeom>
          <a:gradFill rotWithShape="1">
            <a:gsLst>
              <a:gs pos="0">
                <a:srgbClr val="03D4A8">
                  <a:alpha val="100000"/>
                </a:srgbClr>
              </a:gs>
              <a:gs pos="25000">
                <a:srgbClr val="21D6E0">
                  <a:alpha val="100000"/>
                </a:srgbClr>
              </a:gs>
              <a:gs pos="75000">
                <a:srgbClr val="0087E6">
                  <a:alpha val="100000"/>
                </a:srgbClr>
              </a:gs>
              <a:gs pos="100000">
                <a:srgbClr val="005CBF">
                  <a:alpha val="100000"/>
                </a:srgbClr>
              </a:gs>
            </a:gsLst>
            <a:lin ang="8100000" scaled="1"/>
            <a:tileRect/>
          </a:gradFill>
          <a:ln w="55000">
            <a:noFill/>
          </a:ln>
        </p:spPr>
        <p:txBody>
          <a:bodyPr vert="eaVert" anchor="ctr"/>
          <a:lstStyle/>
          <a:p>
            <a:pPr algn="ctr"/>
            <a:endParaRPr lang="zh-CN" altLang="en-US" sz="2800" dirty="0">
              <a:solidFill>
                <a:srgbClr val="FFFFFF"/>
              </a:solidFill>
              <a:latin typeface="Lucida Sans Unicode" panose="020B0602030504020204" pitchFamily="34" charset="0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66294" y="3211514"/>
            <a:ext cx="576262" cy="13731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化合价</a:t>
            </a:r>
            <a:endParaRPr lang="zh-CN" altLang="en-US" sz="2800" b="1" dirty="0">
              <a:solidFill>
                <a:srgbClr val="002060"/>
              </a:solidFill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66294" y="4867275"/>
            <a:ext cx="647700" cy="9461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anose="02010609060101010101" pitchFamily="49" charset="-122"/>
              </a:rPr>
              <a:t>降低</a:t>
            </a:r>
            <a:endParaRPr lang="zh-CN" altLang="en-US" sz="2800" b="1" dirty="0">
              <a:solidFill>
                <a:srgbClr val="FF0000"/>
              </a:solidFill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29669" y="4171950"/>
            <a:ext cx="576262" cy="9461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电子</a:t>
            </a:r>
            <a:endParaRPr lang="zh-CN" altLang="en-US" sz="2800" b="1" dirty="0">
              <a:solidFill>
                <a:srgbClr val="002060"/>
              </a:solidFill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429669" y="3716338"/>
            <a:ext cx="6477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anose="02010609060101010101" pitchFamily="49" charset="-122"/>
              </a:rPr>
              <a:t>得</a:t>
            </a:r>
            <a:endParaRPr lang="zh-CN" altLang="en-US" sz="2800" b="1" dirty="0">
              <a:solidFill>
                <a:srgbClr val="FF0000"/>
              </a:solidFill>
              <a:ea typeface="黑体" panose="0201060906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535590" y="2306638"/>
            <a:ext cx="576262" cy="22272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化合价</a:t>
            </a:r>
            <a:r>
              <a:rPr lang="zh-CN" altLang="en-US" sz="2800" b="1" dirty="0">
                <a:solidFill>
                  <a:srgbClr val="FF0000"/>
                </a:solidFill>
                <a:ea typeface="黑体" panose="02010609060101010101" pitchFamily="49" charset="-122"/>
              </a:rPr>
              <a:t>升高</a:t>
            </a:r>
            <a:endParaRPr lang="zh-CN" altLang="en-US" sz="2800" b="1" dirty="0">
              <a:solidFill>
                <a:srgbClr val="FF0000"/>
              </a:solidFill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8472216" y="2882900"/>
            <a:ext cx="574675" cy="13731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anose="02010609060101010101" pitchFamily="49" charset="-122"/>
              </a:rPr>
              <a:t>失</a:t>
            </a:r>
            <a:r>
              <a:rPr lang="zh-CN" altLang="en-US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电子</a:t>
            </a:r>
            <a:endParaRPr lang="zh-CN" altLang="en-US" sz="2800" b="1" dirty="0">
              <a:solidFill>
                <a:srgbClr val="002060"/>
              </a:solidFill>
              <a:ea typeface="黑体" panose="02010609060101010101" pitchFamily="49" charset="-122"/>
            </a:endParaRPr>
          </a:p>
        </p:txBody>
      </p:sp>
      <p:sp>
        <p:nvSpPr>
          <p:cNvPr id="18" name="等腰三角形 17"/>
          <p:cNvSpPr/>
          <p:nvPr/>
        </p:nvSpPr>
        <p:spPr>
          <a:xfrm>
            <a:off x="5338764" y="4076701"/>
            <a:ext cx="792163" cy="720725"/>
          </a:xfrm>
          <a:prstGeom prst="triangle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759744" y="3211513"/>
            <a:ext cx="2325688" cy="25463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rtl="0" eaLnBrk="1" hangingPunct="1">
              <a:defRPr/>
            </a:pPr>
            <a:endParaRPr kumimoji="0" lang="zh-CN" altLang="en-US" sz="2800">
              <a:solidFill>
                <a:srgbClr val="FFFFFF"/>
              </a:solidFill>
              <a:latin typeface="Lucida Sans Unicode" panose="020B0602030504020204" pitchFamily="34" charset="0"/>
              <a:ea typeface="黑体" panose="02010609060101010101" pitchFamily="49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962945" y="2730500"/>
            <a:ext cx="2232025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200" b="1" dirty="0">
                <a:solidFill>
                  <a:srgbClr val="002060"/>
                </a:solidFill>
                <a:ea typeface="黑体" panose="02010609060101010101" pitchFamily="49" charset="-122"/>
              </a:rPr>
              <a:t>还原反应</a:t>
            </a:r>
            <a:endParaRPr lang="zh-CN" altLang="en-US" sz="3200" b="1" dirty="0">
              <a:solidFill>
                <a:srgbClr val="002060"/>
              </a:solidFill>
              <a:ea typeface="黑体" panose="02010609060101010101" pitchFamily="49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7464153" y="2306639"/>
            <a:ext cx="2341563" cy="251936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rtl="0" eaLnBrk="1" hangingPunct="1">
              <a:defRPr/>
            </a:pPr>
            <a:endParaRPr kumimoji="0" lang="zh-CN" altLang="en-US" sz="2800">
              <a:solidFill>
                <a:srgbClr val="FFFFFF"/>
              </a:solidFill>
              <a:latin typeface="Lucida Sans Unicode" panose="020B0602030504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1887142" y="3309939"/>
            <a:ext cx="615553" cy="2949575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(</a:t>
            </a:r>
            <a:r>
              <a:rPr lang="zh-CN" altLang="en-US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或电子对</a:t>
            </a:r>
            <a:r>
              <a:rPr lang="zh-CN" altLang="en-US" sz="2800" b="1" dirty="0">
                <a:solidFill>
                  <a:srgbClr val="FF0000"/>
                </a:solidFill>
                <a:ea typeface="黑体" panose="02010609060101010101" pitchFamily="49" charset="-122"/>
              </a:rPr>
              <a:t>偏向</a:t>
            </a:r>
            <a:r>
              <a:rPr lang="en-US" altLang="zh-CN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)</a:t>
            </a:r>
            <a:endParaRPr lang="zh-CN" altLang="en-US" sz="2800" b="1" dirty="0">
              <a:solidFill>
                <a:srgbClr val="002060"/>
              </a:solidFill>
              <a:ea typeface="黑体" panose="02010609060101010101" pitchFamily="49" charset="-122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9037763" y="2308226"/>
            <a:ext cx="615553" cy="2951163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(</a:t>
            </a:r>
            <a:r>
              <a:rPr lang="zh-CN" altLang="en-US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或电子对</a:t>
            </a:r>
            <a:r>
              <a:rPr lang="zh-CN" altLang="en-US" sz="2800" b="1" dirty="0">
                <a:solidFill>
                  <a:srgbClr val="FF0000"/>
                </a:solidFill>
                <a:ea typeface="黑体" panose="02010609060101010101" pitchFamily="49" charset="-122"/>
              </a:rPr>
              <a:t>偏离</a:t>
            </a:r>
            <a:r>
              <a:rPr lang="en-US" altLang="zh-CN" sz="2800" b="1" dirty="0">
                <a:solidFill>
                  <a:srgbClr val="002060"/>
                </a:solidFill>
                <a:ea typeface="黑体" panose="02010609060101010101" pitchFamily="49" charset="-122"/>
              </a:rPr>
              <a:t>)</a:t>
            </a:r>
            <a:endParaRPr lang="zh-CN" altLang="en-US" sz="2800" b="1" dirty="0">
              <a:solidFill>
                <a:srgbClr val="002060"/>
              </a:solidFill>
              <a:ea typeface="黑体" panose="02010609060101010101" pitchFamily="49" charset="-122"/>
            </a:endParaRPr>
          </a:p>
        </p:txBody>
      </p:sp>
      <p:cxnSp>
        <p:nvCxnSpPr>
          <p:cNvPr id="92" name="直接连接符 91"/>
          <p:cNvCxnSpPr/>
          <p:nvPr/>
        </p:nvCxnSpPr>
        <p:spPr>
          <a:xfrm flipV="1">
            <a:off x="4330700" y="3355976"/>
            <a:ext cx="2808288" cy="1152525"/>
          </a:xfrm>
          <a:prstGeom prst="line">
            <a:avLst/>
          </a:prstGeom>
          <a:ln w="1206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7645128" y="1798639"/>
            <a:ext cx="2232025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200" b="1" dirty="0">
                <a:solidFill>
                  <a:srgbClr val="002060"/>
                </a:solidFill>
                <a:ea typeface="黑体" panose="02010609060101010101" pitchFamily="49" charset="-122"/>
              </a:rPr>
              <a:t>氧化反应</a:t>
            </a:r>
            <a:endParaRPr lang="zh-CN" altLang="en-US" sz="3200" b="1" dirty="0">
              <a:solidFill>
                <a:srgbClr val="002060"/>
              </a:solidFill>
              <a:ea typeface="黑体" panose="02010609060101010101" pitchFamily="49" charset="-122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893" grpId="0" animBg="1"/>
      <p:bldP spid="37894" grpId="0"/>
      <p:bldP spid="37895" grpId="0"/>
      <p:bldP spid="37896" grpId="0" animBg="1"/>
      <p:bldP spid="37897" grpId="0" animBg="1"/>
      <p:bldP spid="37898" grpId="0" animBg="1"/>
      <p:bldP spid="3" grpId="0" animBg="1"/>
      <p:bldP spid="7" grpId="0" animBg="1"/>
      <p:bldP spid="8" grpId="0"/>
      <p:bldP spid="9" grpId="0"/>
      <p:bldP spid="10" grpId="0"/>
      <p:bldP spid="11" grpId="0"/>
      <p:bldP spid="14" grpId="0"/>
      <p:bldP spid="15" grpId="0"/>
      <p:bldP spid="18" grpId="0" animBg="1"/>
      <p:bldP spid="19" grpId="0" animBg="1"/>
      <p:bldP spid="20" grpId="0"/>
      <p:bldP spid="22" grpId="0" animBg="1"/>
      <p:bldP spid="4" grpId="0"/>
      <p:bldP spid="91" grpId="0"/>
      <p:bldP spid="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4" name="Text Box 22"/>
          <p:cNvSpPr txBox="1"/>
          <p:nvPr/>
        </p:nvSpPr>
        <p:spPr>
          <a:xfrm>
            <a:off x="7661275" y="1330325"/>
            <a:ext cx="1862138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化合反应</a:t>
            </a:r>
            <a:endParaRPr lang="zh-CN" altLang="en-US" b="1" dirty="0">
              <a:solidFill>
                <a:schemeClr val="accent2"/>
              </a:solidFill>
            </a:endParaRPr>
          </a:p>
        </p:txBody>
      </p:sp>
      <p:sp>
        <p:nvSpPr>
          <p:cNvPr id="18455" name="Text Box 23"/>
          <p:cNvSpPr txBox="1"/>
          <p:nvPr/>
        </p:nvSpPr>
        <p:spPr>
          <a:xfrm>
            <a:off x="7686675" y="1843088"/>
            <a:ext cx="1862138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分解反应</a:t>
            </a:r>
            <a:endParaRPr lang="zh-CN" altLang="en-US" b="1" dirty="0">
              <a:solidFill>
                <a:schemeClr val="accent2"/>
              </a:solidFill>
            </a:endParaRPr>
          </a:p>
        </p:txBody>
      </p:sp>
      <p:sp>
        <p:nvSpPr>
          <p:cNvPr id="18456" name="Text Box 24"/>
          <p:cNvSpPr txBox="1"/>
          <p:nvPr/>
        </p:nvSpPr>
        <p:spPr>
          <a:xfrm>
            <a:off x="7705725" y="2343150"/>
            <a:ext cx="1862138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化合反应</a:t>
            </a:r>
            <a:endParaRPr lang="zh-CN" altLang="en-US" b="1" dirty="0">
              <a:solidFill>
                <a:schemeClr val="accent2"/>
              </a:solidFill>
            </a:endParaRPr>
          </a:p>
        </p:txBody>
      </p:sp>
      <p:sp>
        <p:nvSpPr>
          <p:cNvPr id="18457" name="Text Box 25"/>
          <p:cNvSpPr txBox="1"/>
          <p:nvPr/>
        </p:nvSpPr>
        <p:spPr>
          <a:xfrm>
            <a:off x="7724775" y="2871788"/>
            <a:ext cx="1862138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置换反应</a:t>
            </a:r>
            <a:endParaRPr lang="zh-CN" altLang="en-US" b="1" dirty="0">
              <a:solidFill>
                <a:schemeClr val="accent2"/>
              </a:solidFill>
            </a:endParaRPr>
          </a:p>
        </p:txBody>
      </p:sp>
      <p:sp>
        <p:nvSpPr>
          <p:cNvPr id="18458" name="Text Box 26"/>
          <p:cNvSpPr txBox="1"/>
          <p:nvPr/>
        </p:nvSpPr>
        <p:spPr>
          <a:xfrm>
            <a:off x="7683351" y="3843338"/>
            <a:ext cx="1862138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分解反应</a:t>
            </a:r>
            <a:endParaRPr lang="zh-CN" altLang="en-US" b="1" dirty="0">
              <a:solidFill>
                <a:schemeClr val="accent2"/>
              </a:solidFill>
            </a:endParaRPr>
          </a:p>
        </p:txBody>
      </p:sp>
      <p:sp>
        <p:nvSpPr>
          <p:cNvPr id="18459" name="Text Box 27"/>
          <p:cNvSpPr txBox="1"/>
          <p:nvPr/>
        </p:nvSpPr>
        <p:spPr>
          <a:xfrm>
            <a:off x="7680176" y="4319588"/>
            <a:ext cx="226695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复分解反应</a:t>
            </a:r>
            <a:endParaRPr lang="zh-CN" altLang="en-US" b="1" dirty="0">
              <a:solidFill>
                <a:schemeClr val="accent2"/>
              </a:solidFill>
            </a:endParaRPr>
          </a:p>
        </p:txBody>
      </p:sp>
      <p:sp>
        <p:nvSpPr>
          <p:cNvPr id="18460" name="Text Box 28"/>
          <p:cNvSpPr txBox="1"/>
          <p:nvPr/>
        </p:nvSpPr>
        <p:spPr>
          <a:xfrm>
            <a:off x="9542464" y="1330325"/>
            <a:ext cx="650875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是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8461" name="Text Box 29"/>
          <p:cNvSpPr txBox="1"/>
          <p:nvPr/>
        </p:nvSpPr>
        <p:spPr>
          <a:xfrm>
            <a:off x="9561514" y="1843088"/>
            <a:ext cx="650875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是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8462" name="Text Box 30"/>
          <p:cNvSpPr txBox="1"/>
          <p:nvPr/>
        </p:nvSpPr>
        <p:spPr>
          <a:xfrm>
            <a:off x="9553576" y="2847975"/>
            <a:ext cx="646113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是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8463" name="Text Box 31"/>
          <p:cNvSpPr txBox="1"/>
          <p:nvPr/>
        </p:nvSpPr>
        <p:spPr>
          <a:xfrm>
            <a:off x="9572626" y="3386138"/>
            <a:ext cx="650875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是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grpSp>
        <p:nvGrpSpPr>
          <p:cNvPr id="20491" name="Group 46"/>
          <p:cNvGrpSpPr/>
          <p:nvPr/>
        </p:nvGrpSpPr>
        <p:grpSpPr>
          <a:xfrm>
            <a:off x="1744663" y="303214"/>
            <a:ext cx="6656388" cy="4598988"/>
            <a:chOff x="49" y="173"/>
            <a:chExt cx="4193" cy="2897"/>
          </a:xfrm>
        </p:grpSpPr>
        <p:sp>
          <p:nvSpPr>
            <p:cNvPr id="20492" name="Text Box 16"/>
            <p:cNvSpPr txBox="1"/>
            <p:nvPr/>
          </p:nvSpPr>
          <p:spPr>
            <a:xfrm>
              <a:off x="49" y="173"/>
              <a:ext cx="4193" cy="285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35000"/>
                </a:lnSpc>
              </a:pPr>
              <a:r>
                <a:rPr lang="zh-CN" altLang="en-US" b="1" dirty="0">
                  <a:solidFill>
                    <a:srgbClr val="CC0066"/>
                  </a:solidFill>
                </a:rPr>
                <a:t>练习：</a:t>
              </a:r>
              <a:r>
                <a:rPr lang="zh-CN" altLang="en-US" b="1" dirty="0"/>
                <a:t>判断下列反应各属于四种基本反应</a:t>
              </a:r>
              <a:endParaRPr lang="zh-CN" altLang="en-US" b="1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类型中的哪一种？其中哪些属于氧化还原反应？       </a:t>
              </a:r>
              <a:endParaRPr lang="zh-CN" altLang="en-US" b="1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（</a:t>
              </a:r>
              <a:r>
                <a:rPr lang="en-US" altLang="zh-CN" b="1" dirty="0"/>
                <a:t>1</a:t>
              </a:r>
              <a:r>
                <a:rPr lang="zh-CN" altLang="en-US" b="1" dirty="0"/>
                <a:t>）</a:t>
              </a:r>
              <a:r>
                <a:rPr lang="en-US" altLang="zh-CN" b="1" dirty="0"/>
                <a:t>2Mg + O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 ===2MgO</a:t>
              </a:r>
              <a:endParaRPr lang="en-US" altLang="zh-CN" b="1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（</a:t>
              </a:r>
              <a:r>
                <a:rPr lang="en-US" altLang="zh-CN" b="1" dirty="0"/>
                <a:t>2</a:t>
              </a:r>
              <a:r>
                <a:rPr lang="zh-CN" altLang="en-US" b="1" dirty="0"/>
                <a:t>）</a:t>
              </a:r>
              <a:r>
                <a:rPr lang="en-US" altLang="zh-CN" b="1" dirty="0"/>
                <a:t>2KMnO</a:t>
              </a:r>
              <a:r>
                <a:rPr lang="en-US" altLang="zh-CN" b="1" baseline="-30000" dirty="0"/>
                <a:t>4</a:t>
              </a:r>
              <a:r>
                <a:rPr lang="en-US" altLang="zh-CN" b="1" dirty="0"/>
                <a:t> == K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MnO</a:t>
              </a:r>
              <a:r>
                <a:rPr lang="en-US" altLang="zh-CN" b="1" baseline="-30000" dirty="0"/>
                <a:t>4</a:t>
              </a:r>
              <a:r>
                <a:rPr lang="en-US" altLang="zh-CN" b="1" dirty="0"/>
                <a:t> + MnO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 + O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↑ </a:t>
              </a:r>
              <a:endParaRPr lang="en-US" altLang="zh-CN" b="1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（</a:t>
              </a:r>
              <a:r>
                <a:rPr lang="en-US" altLang="zh-CN" b="1" dirty="0"/>
                <a:t>3</a:t>
              </a:r>
              <a:r>
                <a:rPr lang="zh-CN" altLang="en-US" b="1" dirty="0"/>
                <a:t>）</a:t>
              </a:r>
              <a:r>
                <a:rPr lang="en-US" altLang="zh-CN" b="1" dirty="0"/>
                <a:t>CO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 + Na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O == Na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CO</a:t>
              </a:r>
              <a:r>
                <a:rPr lang="en-US" altLang="zh-CN" b="1" baseline="-30000" dirty="0"/>
                <a:t>3   </a:t>
              </a:r>
              <a:endParaRPr lang="en-US" altLang="zh-CN" b="1" baseline="-30000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（</a:t>
              </a:r>
              <a:r>
                <a:rPr lang="en-US" altLang="zh-CN" b="1" dirty="0"/>
                <a:t>4</a:t>
              </a:r>
              <a:r>
                <a:rPr lang="zh-CN" altLang="en-US" b="1" dirty="0"/>
                <a:t>）</a:t>
              </a:r>
              <a:r>
                <a:rPr lang="en-US" altLang="zh-CN" b="1" dirty="0"/>
                <a:t>Fe + CuSO</a:t>
              </a:r>
              <a:r>
                <a:rPr lang="en-US" altLang="zh-CN" b="1" baseline="-30000" dirty="0"/>
                <a:t>4</a:t>
              </a:r>
              <a:r>
                <a:rPr lang="en-US" altLang="zh-CN" b="1" dirty="0"/>
                <a:t> == FeSO</a:t>
              </a:r>
              <a:r>
                <a:rPr lang="en-US" altLang="zh-CN" b="1" baseline="-30000" dirty="0"/>
                <a:t>4</a:t>
              </a:r>
              <a:r>
                <a:rPr lang="en-US" altLang="zh-CN" b="1" dirty="0"/>
                <a:t> + Cu </a:t>
              </a:r>
              <a:endParaRPr lang="en-US" altLang="zh-CN" b="1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（</a:t>
              </a:r>
              <a:r>
                <a:rPr lang="en-US" altLang="zh-CN" b="1" dirty="0"/>
                <a:t>5</a:t>
              </a:r>
              <a:r>
                <a:rPr lang="zh-CN" altLang="en-US" b="1" dirty="0"/>
                <a:t>）</a:t>
              </a:r>
              <a:endParaRPr lang="zh-CN" altLang="en-US" b="1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（</a:t>
              </a:r>
              <a:r>
                <a:rPr lang="en-US" altLang="zh-CN" b="1" dirty="0"/>
                <a:t>6</a:t>
              </a:r>
              <a:r>
                <a:rPr lang="zh-CN" altLang="en-US" b="1" dirty="0"/>
                <a:t>）</a:t>
              </a:r>
              <a:r>
                <a:rPr lang="en-US" altLang="zh-CN" b="1" dirty="0"/>
                <a:t>2NaHCO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 === Na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CO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 + CO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↑+ H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O</a:t>
              </a:r>
              <a:endParaRPr lang="en-US" altLang="zh-CN" b="1" dirty="0"/>
            </a:p>
            <a:p>
              <a:pPr>
                <a:lnSpc>
                  <a:spcPct val="135000"/>
                </a:lnSpc>
              </a:pPr>
              <a:r>
                <a:rPr lang="zh-CN" altLang="en-US" b="1" dirty="0"/>
                <a:t>（</a:t>
              </a:r>
              <a:r>
                <a:rPr lang="en-US" altLang="zh-CN" b="1" dirty="0"/>
                <a:t>7</a:t>
              </a:r>
              <a:r>
                <a:rPr lang="zh-CN" altLang="en-US" b="1" dirty="0"/>
                <a:t>）</a:t>
              </a:r>
              <a:r>
                <a:rPr lang="en-US" altLang="zh-CN" b="1" dirty="0"/>
                <a:t>CaCl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 + Na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CO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 == CaCO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↓+ 2NaCl </a:t>
              </a:r>
              <a:endParaRPr lang="en-US" altLang="zh-CN" b="1" dirty="0"/>
            </a:p>
          </p:txBody>
        </p:sp>
        <p:sp>
          <p:nvSpPr>
            <p:cNvPr id="20493" name="Text Box 17"/>
            <p:cNvSpPr txBox="1"/>
            <p:nvPr/>
          </p:nvSpPr>
          <p:spPr>
            <a:xfrm>
              <a:off x="1348" y="713"/>
              <a:ext cx="47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000" b="1" dirty="0">
                  <a:solidFill>
                    <a:srgbClr val="FF0000"/>
                  </a:solidFill>
                </a:rPr>
                <a:t>点燃 </a:t>
              </a:r>
              <a:endParaRPr lang="zh-CN" alt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0494" name="Text Box 18"/>
            <p:cNvSpPr txBox="1"/>
            <p:nvPr/>
          </p:nvSpPr>
          <p:spPr>
            <a:xfrm>
              <a:off x="1348" y="1047"/>
              <a:ext cx="319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000" b="1" dirty="0">
                  <a:solidFill>
                    <a:srgbClr val="FF0000"/>
                  </a:solidFill>
                </a:rPr>
                <a:t>△ </a:t>
              </a:r>
              <a:endParaRPr lang="en-US" altLang="zh-CN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0495" name="Text Box 20"/>
            <p:cNvSpPr txBox="1"/>
            <p:nvPr/>
          </p:nvSpPr>
          <p:spPr>
            <a:xfrm>
              <a:off x="1468" y="2295"/>
              <a:ext cx="319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000" b="1" dirty="0">
                  <a:solidFill>
                    <a:srgbClr val="FF0000"/>
                  </a:solidFill>
                </a:rPr>
                <a:t>△ </a:t>
              </a:r>
              <a:endParaRPr lang="en-US" altLang="zh-CN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0496" name="Text Box 21"/>
            <p:cNvSpPr txBox="1"/>
            <p:nvPr/>
          </p:nvSpPr>
          <p:spPr>
            <a:xfrm>
              <a:off x="1408" y="2733"/>
              <a:ext cx="165" cy="33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b="1" dirty="0">
                  <a:solidFill>
                    <a:srgbClr val="FF0000"/>
                  </a:solidFill>
                </a:rPr>
                <a:t> </a:t>
              </a:r>
              <a:endParaRPr lang="en-US" altLang="zh-CN" b="1" dirty="0">
                <a:solidFill>
                  <a:srgbClr val="FF0000"/>
                </a:solidFill>
              </a:endParaRPr>
            </a:p>
          </p:txBody>
        </p:sp>
        <p:sp>
          <p:nvSpPr>
            <p:cNvPr id="20497" name="Rectangle 45"/>
            <p:cNvSpPr/>
            <p:nvPr/>
          </p:nvSpPr>
          <p:spPr>
            <a:xfrm>
              <a:off x="521" y="2075"/>
              <a:ext cx="302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b="1" dirty="0"/>
                <a:t>Cl</a:t>
              </a:r>
              <a:r>
                <a:rPr lang="en-US" altLang="zh-CN" b="1" baseline="-25000" dirty="0"/>
                <a:t>2 </a:t>
              </a:r>
              <a:r>
                <a:rPr lang="en-US" altLang="zh-CN" b="1" dirty="0"/>
                <a:t>+ 2KOH == KCl + KClO + H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O</a:t>
              </a:r>
              <a:endParaRPr lang="en-US" altLang="zh-CN" b="1" dirty="0"/>
            </a:p>
          </p:txBody>
        </p:sp>
      </p:grp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4" grpId="0"/>
      <p:bldP spid="18455" grpId="0"/>
      <p:bldP spid="18456" grpId="0"/>
      <p:bldP spid="18457" grpId="0"/>
      <p:bldP spid="18458" grpId="0"/>
      <p:bldP spid="18459" grpId="0"/>
      <p:bldP spid="18460" grpId="0"/>
      <p:bldP spid="18461" grpId="0"/>
      <p:bldP spid="18462" grpId="0"/>
      <p:bldP spid="184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hlinkClick r:id="" action="ppaction://noaction"/>
          </p:cNvPr>
          <p:cNvSpPr txBox="1"/>
          <p:nvPr/>
        </p:nvSpPr>
        <p:spPr>
          <a:xfrm>
            <a:off x="1919536" y="340009"/>
            <a:ext cx="72374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/>
              <a:t>4</a:t>
            </a:r>
            <a:r>
              <a:rPr lang="zh-CN" altLang="en-US" sz="2800" b="1" dirty="0"/>
              <a:t>、氧化还原反应与四种基本类型反应的关系 </a:t>
            </a:r>
            <a:endParaRPr lang="zh-CN" altLang="en-US" sz="2800" b="1" dirty="0"/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1380206" y="5232625"/>
            <a:ext cx="9144000" cy="1015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  <a:defRPr/>
            </a:pPr>
            <a:r>
              <a:rPr kumimoji="1" lang="en-US" altLang="zh-CN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     </a:t>
            </a:r>
            <a:r>
              <a:rPr kumimoji="1" lang="zh-CN" altLang="en-US" b="1">
                <a:solidFill>
                  <a:srgbClr val="CC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注意：</a:t>
            </a:r>
            <a:r>
              <a:rPr kumimoji="1"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有</a:t>
            </a:r>
            <a:r>
              <a:rPr kumimoji="1" lang="zh-CN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单质参加</a:t>
            </a:r>
            <a:r>
              <a:rPr kumimoji="1"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的</a:t>
            </a:r>
            <a:r>
              <a:rPr kumimoji="1" lang="zh-CN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化合</a:t>
            </a:r>
            <a:r>
              <a:rPr kumimoji="1"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反应和有</a:t>
            </a:r>
            <a:r>
              <a:rPr kumimoji="1" lang="zh-CN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单质生成</a:t>
            </a:r>
            <a:r>
              <a:rPr kumimoji="1"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的</a:t>
            </a:r>
            <a:r>
              <a:rPr kumimoji="1" lang="zh-CN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分解</a:t>
            </a:r>
            <a:r>
              <a:rPr kumimoji="1"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反应</a:t>
            </a:r>
            <a:endParaRPr kumimoji="1" lang="zh-CN" altLang="en-US" b="1"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rtl="0">
              <a:spcBef>
                <a:spcPct val="50000"/>
              </a:spcBef>
              <a:defRPr/>
            </a:pPr>
            <a:r>
              <a:rPr kumimoji="1"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                 全部属于氧化还原反应。</a:t>
            </a:r>
            <a:endParaRPr kumimoji="1" lang="zh-CN" altLang="en-US" b="1"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19488" name="Oval 32"/>
          <p:cNvSpPr/>
          <p:nvPr/>
        </p:nvSpPr>
        <p:spPr>
          <a:xfrm>
            <a:off x="3575720" y="1052736"/>
            <a:ext cx="4479925" cy="4032250"/>
          </a:xfrm>
          <a:prstGeom prst="ellipse">
            <a:avLst/>
          </a:prstGeom>
          <a:solidFill>
            <a:srgbClr val="FFC9FF"/>
          </a:solidFill>
          <a:ln w="317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zh-CN" sz="2800" b="1" dirty="0">
              <a:solidFill>
                <a:srgbClr val="FFBDFF"/>
              </a:solidFill>
              <a:latin typeface="Tahoma" panose="020B0604030504040204" pitchFamily="34" charset="0"/>
            </a:endParaRPr>
          </a:p>
        </p:txBody>
      </p:sp>
      <p:sp>
        <p:nvSpPr>
          <p:cNvPr id="19489" name="Line 33"/>
          <p:cNvSpPr/>
          <p:nvPr/>
        </p:nvSpPr>
        <p:spPr>
          <a:xfrm>
            <a:off x="5807744" y="1052736"/>
            <a:ext cx="0" cy="4032250"/>
          </a:xfrm>
          <a:prstGeom prst="line">
            <a:avLst/>
          </a:prstGeom>
          <a:ln w="444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90" name="Text Box 34"/>
          <p:cNvSpPr txBox="1"/>
          <p:nvPr/>
        </p:nvSpPr>
        <p:spPr>
          <a:xfrm rot="-1988414">
            <a:off x="3634457" y="1340074"/>
            <a:ext cx="3038475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latin typeface="Garamond" panose="02020404030301010803" pitchFamily="18" charset="0"/>
              </a:rPr>
              <a:t>氧化还原反应</a:t>
            </a:r>
            <a:endParaRPr lang="zh-CN" altLang="en-US" b="1" dirty="0">
              <a:latin typeface="Garamond" panose="02020404030301010803" pitchFamily="18" charset="0"/>
            </a:endParaRPr>
          </a:p>
        </p:txBody>
      </p:sp>
      <p:sp>
        <p:nvSpPr>
          <p:cNvPr id="19491" name="Text Box 35"/>
          <p:cNvSpPr txBox="1"/>
          <p:nvPr/>
        </p:nvSpPr>
        <p:spPr>
          <a:xfrm rot="1508189">
            <a:off x="5650582" y="1748061"/>
            <a:ext cx="3038475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latin typeface="Garamond" panose="02020404030301010803" pitchFamily="18" charset="0"/>
              </a:rPr>
              <a:t>非氧化还原反应</a:t>
            </a:r>
            <a:endParaRPr lang="zh-CN" altLang="en-US" b="1" dirty="0">
              <a:latin typeface="Garamond" panose="02020404030301010803" pitchFamily="18" charset="0"/>
            </a:endParaRPr>
          </a:p>
        </p:txBody>
      </p:sp>
      <p:sp>
        <p:nvSpPr>
          <p:cNvPr id="19492" name="Oval 36"/>
          <p:cNvSpPr/>
          <p:nvPr/>
        </p:nvSpPr>
        <p:spPr>
          <a:xfrm>
            <a:off x="6096670" y="2205261"/>
            <a:ext cx="1368425" cy="865188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复分解反应</a:t>
            </a:r>
            <a:endParaRPr lang="zh-CN" altLang="en-US" sz="20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9493" name="Oval 37"/>
          <p:cNvSpPr/>
          <p:nvPr/>
        </p:nvSpPr>
        <p:spPr>
          <a:xfrm>
            <a:off x="4151982" y="2205261"/>
            <a:ext cx="1368425" cy="865188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置换反应</a:t>
            </a:r>
            <a:endParaRPr lang="zh-CN" altLang="en-US" sz="20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9494" name="AutoShape 38"/>
          <p:cNvSpPr/>
          <p:nvPr/>
        </p:nvSpPr>
        <p:spPr>
          <a:xfrm>
            <a:off x="5088607" y="2924399"/>
            <a:ext cx="1439863" cy="1079500"/>
          </a:xfrm>
          <a:prstGeom prst="triangle">
            <a:avLst>
              <a:gd name="adj" fmla="val 50000"/>
            </a:avLst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lang="zh-CN" altLang="en-US" sz="2000" b="1" dirty="0"/>
              <a:t>化合反应</a:t>
            </a:r>
            <a:endParaRPr lang="zh-CN" altLang="en-US" sz="2000" b="1" dirty="0"/>
          </a:p>
        </p:txBody>
      </p:sp>
      <p:sp>
        <p:nvSpPr>
          <p:cNvPr id="19495" name="AutoShape 39"/>
          <p:cNvSpPr/>
          <p:nvPr/>
        </p:nvSpPr>
        <p:spPr>
          <a:xfrm rot="-5400000">
            <a:off x="5341020" y="3319686"/>
            <a:ext cx="935037" cy="2160588"/>
          </a:xfrm>
          <a:prstGeom prst="moon">
            <a:avLst>
              <a:gd name="adj" fmla="val 50000"/>
            </a:avLst>
          </a:prstGeom>
          <a:solidFill>
            <a:srgbClr val="FF2D9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分解反应</a:t>
            </a:r>
            <a:endParaRPr lang="zh-CN" altLang="en-US" sz="20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87" grpId="0"/>
      <p:bldP spid="19488" grpId="0" animBg="1"/>
      <p:bldP spid="19490" grpId="0"/>
      <p:bldP spid="19491" grpId="0"/>
      <p:bldP spid="19492" grpId="0" animBg="1"/>
      <p:bldP spid="19493" grpId="0" animBg="1"/>
      <p:bldP spid="19494" grpId="0" animBg="1"/>
      <p:bldP spid="1949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"/>
          <p:cNvSpPr txBox="1"/>
          <p:nvPr/>
        </p:nvSpPr>
        <p:spPr>
          <a:xfrm>
            <a:off x="911424" y="93665"/>
            <a:ext cx="8626475" cy="22272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CC0000"/>
                </a:solidFill>
              </a:rPr>
              <a:t>练习</a:t>
            </a:r>
            <a:r>
              <a:rPr lang="zh-CN" altLang="en-US" sz="2800" b="1" dirty="0"/>
              <a:t> ：计算下列物质中划线的元素的化合价。</a:t>
            </a:r>
            <a:endParaRPr lang="zh-CN" altLang="en-US" sz="2800" b="1" dirty="0"/>
          </a:p>
          <a:p>
            <a:r>
              <a:rPr lang="zh-CN" altLang="en-US" sz="2800" b="1" dirty="0" smtClean="0"/>
              <a:t>            ①</a:t>
            </a:r>
            <a:r>
              <a:rPr lang="en-US" altLang="zh-CN" sz="2800" b="1" dirty="0"/>
              <a:t>K</a:t>
            </a:r>
            <a:r>
              <a:rPr lang="en-US" altLang="zh-CN" sz="2800" b="1" u="sng" dirty="0">
                <a:solidFill>
                  <a:srgbClr val="FF0000"/>
                </a:solidFill>
              </a:rPr>
              <a:t>Mn</a:t>
            </a:r>
            <a:r>
              <a:rPr lang="en-US" altLang="zh-CN" sz="2800" b="1" dirty="0"/>
              <a:t>O</a:t>
            </a:r>
            <a:r>
              <a:rPr lang="en-US" altLang="zh-CN" sz="2800" b="1" baseline="-30000" dirty="0"/>
              <a:t>4 </a:t>
            </a:r>
            <a:r>
              <a:rPr lang="en-US" altLang="zh-CN" sz="2800" b="1" dirty="0"/>
              <a:t>_________ </a:t>
            </a:r>
            <a:endParaRPr lang="en-US" altLang="zh-CN" sz="2800" b="1" dirty="0"/>
          </a:p>
          <a:p>
            <a:r>
              <a:rPr lang="en-US" altLang="zh-CN" sz="2800" b="1" dirty="0" smtClean="0"/>
              <a:t>            ②</a:t>
            </a:r>
            <a:r>
              <a:rPr lang="en-US" altLang="zh-CN" sz="2800" b="1" dirty="0"/>
              <a:t>K</a:t>
            </a:r>
            <a:r>
              <a:rPr lang="en-US" altLang="zh-CN" sz="2800" b="1" baseline="-30000" dirty="0"/>
              <a:t>2</a:t>
            </a:r>
            <a:r>
              <a:rPr lang="en-US" altLang="zh-CN" sz="2800" b="1" u="sng" dirty="0">
                <a:solidFill>
                  <a:srgbClr val="FF0000"/>
                </a:solidFill>
              </a:rPr>
              <a:t>Cr</a:t>
            </a:r>
            <a:r>
              <a:rPr lang="en-US" altLang="zh-CN" sz="2800" b="1" baseline="-30000" dirty="0"/>
              <a:t>2</a:t>
            </a:r>
            <a:r>
              <a:rPr lang="en-US" altLang="zh-CN" sz="2800" b="1" dirty="0"/>
              <a:t>O</a:t>
            </a:r>
            <a:r>
              <a:rPr lang="en-US" altLang="zh-CN" sz="2800" b="1" baseline="-30000" dirty="0"/>
              <a:t>7</a:t>
            </a:r>
            <a:r>
              <a:rPr lang="en-US" altLang="zh-CN" sz="2800" b="1" dirty="0"/>
              <a:t>_________ </a:t>
            </a:r>
            <a:endParaRPr lang="en-US" altLang="zh-CN" sz="2800" b="1" dirty="0"/>
          </a:p>
          <a:p>
            <a:r>
              <a:rPr lang="en-US" altLang="zh-CN" sz="2800" b="1" dirty="0" smtClean="0"/>
              <a:t>            ③</a:t>
            </a:r>
            <a:r>
              <a:rPr lang="en-US" altLang="zh-CN" sz="2800" b="1" dirty="0"/>
              <a:t>K</a:t>
            </a:r>
            <a:r>
              <a:rPr lang="en-US" altLang="zh-CN" sz="2800" b="1" u="sng" dirty="0">
                <a:solidFill>
                  <a:srgbClr val="FF0000"/>
                </a:solidFill>
              </a:rPr>
              <a:t>Cl</a:t>
            </a:r>
            <a:r>
              <a:rPr lang="en-US" altLang="zh-CN" sz="2800" b="1" dirty="0"/>
              <a:t>O</a:t>
            </a:r>
            <a:r>
              <a:rPr lang="en-US" altLang="zh-CN" sz="2800" b="1" baseline="-25000" dirty="0"/>
              <a:t>3 </a:t>
            </a:r>
            <a:r>
              <a:rPr lang="en-US" altLang="zh-CN" sz="2800" b="1" dirty="0"/>
              <a:t>___________</a:t>
            </a:r>
            <a:endParaRPr lang="en-US" altLang="zh-CN" sz="2800" b="1" dirty="0"/>
          </a:p>
          <a:p>
            <a:r>
              <a:rPr lang="en-US" altLang="zh-CN" sz="2800" b="1" dirty="0" smtClean="0"/>
              <a:t>            ④</a:t>
            </a:r>
            <a:r>
              <a:rPr lang="en-US" altLang="zh-CN" sz="2800" b="1" u="sng" dirty="0">
                <a:solidFill>
                  <a:srgbClr val="FF0000"/>
                </a:solidFill>
              </a:rPr>
              <a:t>Cu</a:t>
            </a:r>
            <a:r>
              <a:rPr lang="en-US" altLang="zh-CN" sz="2800" b="1" baseline="-30000" dirty="0"/>
              <a:t>2</a:t>
            </a:r>
            <a:r>
              <a:rPr lang="en-US" altLang="zh-CN" sz="2800" b="1" dirty="0"/>
              <a:t>(OH)</a:t>
            </a:r>
            <a:r>
              <a:rPr lang="en-US" altLang="zh-CN" sz="2800" b="1" baseline="-30000" dirty="0"/>
              <a:t>2</a:t>
            </a:r>
            <a:r>
              <a:rPr lang="en-US" altLang="zh-CN" sz="2800" b="1" dirty="0"/>
              <a:t>CO</a:t>
            </a:r>
            <a:r>
              <a:rPr lang="en-US" altLang="zh-CN" sz="2800" b="1" baseline="-30000" dirty="0"/>
              <a:t>3 </a:t>
            </a:r>
            <a:r>
              <a:rPr lang="en-US" altLang="zh-CN" sz="2800" b="1" dirty="0"/>
              <a:t>_____</a:t>
            </a:r>
            <a:endParaRPr lang="en-US" altLang="zh-CN" sz="2800" b="1" dirty="0"/>
          </a:p>
        </p:txBody>
      </p:sp>
      <p:sp>
        <p:nvSpPr>
          <p:cNvPr id="59395" name="Text Box 3"/>
          <p:cNvSpPr txBox="1"/>
          <p:nvPr/>
        </p:nvSpPr>
        <p:spPr>
          <a:xfrm>
            <a:off x="4118967" y="531825"/>
            <a:ext cx="5651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solidFill>
                  <a:srgbClr val="333399"/>
                </a:solidFill>
              </a:rPr>
              <a:t>+7</a:t>
            </a:r>
            <a:endParaRPr lang="en-US" altLang="zh-CN" sz="2800" b="1" dirty="0">
              <a:solidFill>
                <a:srgbClr val="333399"/>
              </a:solidFill>
            </a:endParaRPr>
          </a:p>
        </p:txBody>
      </p:sp>
      <p:sp>
        <p:nvSpPr>
          <p:cNvPr id="59396" name="Text Box 4"/>
          <p:cNvSpPr txBox="1"/>
          <p:nvPr/>
        </p:nvSpPr>
        <p:spPr>
          <a:xfrm>
            <a:off x="4118967" y="963625"/>
            <a:ext cx="5651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solidFill>
                  <a:srgbClr val="333399"/>
                </a:solidFill>
              </a:rPr>
              <a:t>+6</a:t>
            </a:r>
            <a:endParaRPr lang="en-US" altLang="zh-CN" sz="2800" b="1" dirty="0">
              <a:solidFill>
                <a:srgbClr val="333399"/>
              </a:solidFill>
            </a:endParaRPr>
          </a:p>
        </p:txBody>
      </p:sp>
      <p:sp>
        <p:nvSpPr>
          <p:cNvPr id="59397" name="Text Box 5"/>
          <p:cNvSpPr txBox="1"/>
          <p:nvPr/>
        </p:nvSpPr>
        <p:spPr>
          <a:xfrm>
            <a:off x="4695230" y="1827225"/>
            <a:ext cx="5651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solidFill>
                  <a:srgbClr val="333399"/>
                </a:solidFill>
              </a:rPr>
              <a:t>+2</a:t>
            </a:r>
            <a:endParaRPr lang="en-US" altLang="zh-CN" sz="2800" b="1" dirty="0">
              <a:solidFill>
                <a:srgbClr val="333399"/>
              </a:solidFill>
            </a:endParaRPr>
          </a:p>
        </p:txBody>
      </p:sp>
      <p:sp>
        <p:nvSpPr>
          <p:cNvPr id="59398" name="Text Box 6"/>
          <p:cNvSpPr txBox="1"/>
          <p:nvPr/>
        </p:nvSpPr>
        <p:spPr>
          <a:xfrm>
            <a:off x="4118967" y="1395425"/>
            <a:ext cx="5651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solidFill>
                  <a:srgbClr val="333399"/>
                </a:solidFill>
              </a:rPr>
              <a:t>+5</a:t>
            </a:r>
            <a:endParaRPr lang="en-US" altLang="zh-CN" sz="2800" b="1" dirty="0">
              <a:solidFill>
                <a:srgbClr val="333399"/>
              </a:solidFill>
            </a:endParaRPr>
          </a:p>
        </p:txBody>
      </p:sp>
      <p:sp>
        <p:nvSpPr>
          <p:cNvPr id="59399" name="Text Box 7"/>
          <p:cNvSpPr txBox="1"/>
          <p:nvPr/>
        </p:nvSpPr>
        <p:spPr>
          <a:xfrm>
            <a:off x="639553" y="3171849"/>
            <a:ext cx="3041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800" b="1" dirty="0">
                <a:solidFill>
                  <a:srgbClr val="D60093"/>
                </a:solidFill>
              </a:rPr>
              <a:t>元素常见化合价：</a:t>
            </a:r>
            <a:endParaRPr lang="zh-CN" altLang="en-US" sz="2800" b="1" dirty="0">
              <a:solidFill>
                <a:srgbClr val="D60093"/>
              </a:solidFill>
            </a:endParaRPr>
          </a:p>
        </p:txBody>
      </p:sp>
      <p:sp>
        <p:nvSpPr>
          <p:cNvPr id="59400" name="Text Box 8"/>
          <p:cNvSpPr txBox="1"/>
          <p:nvPr/>
        </p:nvSpPr>
        <p:spPr>
          <a:xfrm>
            <a:off x="983431" y="3707629"/>
            <a:ext cx="5646738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+1 </a:t>
            </a:r>
            <a:r>
              <a:rPr lang="zh-CN" altLang="en-US" sz="2800" b="1" dirty="0"/>
              <a:t>价</a:t>
            </a:r>
            <a:r>
              <a:rPr lang="zh-CN" altLang="en-US" sz="2800" b="1" dirty="0" smtClean="0"/>
              <a:t>：</a:t>
            </a:r>
            <a:r>
              <a:rPr lang="en-US" altLang="zh-CN" sz="2800" b="1" dirty="0"/>
              <a:t>K </a:t>
            </a:r>
            <a:r>
              <a:rPr lang="zh-CN" altLang="en-US" sz="2800" b="1" dirty="0"/>
              <a:t>、</a:t>
            </a:r>
            <a:r>
              <a:rPr lang="en-US" altLang="zh-CN" sz="2800" b="1" dirty="0" smtClean="0"/>
              <a:t>Na </a:t>
            </a:r>
            <a:r>
              <a:rPr lang="zh-CN" altLang="en-US" sz="2800" b="1" dirty="0" smtClean="0"/>
              <a:t>、</a:t>
            </a:r>
            <a:r>
              <a:rPr lang="en-US" altLang="zh-CN" sz="2800" b="1" dirty="0" smtClean="0"/>
              <a:t>Ag 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H</a:t>
            </a:r>
            <a:endParaRPr lang="en-US" altLang="zh-CN" sz="2800" b="1" dirty="0"/>
          </a:p>
        </p:txBody>
      </p:sp>
      <p:sp>
        <p:nvSpPr>
          <p:cNvPr id="59401" name="Text Box 9"/>
          <p:cNvSpPr txBox="1"/>
          <p:nvPr/>
        </p:nvSpPr>
        <p:spPr>
          <a:xfrm>
            <a:off x="989782" y="4241029"/>
            <a:ext cx="614521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+2 </a:t>
            </a:r>
            <a:r>
              <a:rPr lang="zh-CN" altLang="en-US" sz="2800" b="1" dirty="0"/>
              <a:t>价</a:t>
            </a:r>
            <a:r>
              <a:rPr lang="zh-CN" altLang="en-US" sz="2800" b="1" dirty="0" smtClean="0"/>
              <a:t>：</a:t>
            </a:r>
            <a:r>
              <a:rPr lang="en-US" altLang="zh-CN" sz="2800" b="1" dirty="0"/>
              <a:t>Ca </a:t>
            </a:r>
            <a:r>
              <a:rPr lang="zh-CN" altLang="en-US" sz="2800" b="1" dirty="0"/>
              <a:t>、</a:t>
            </a:r>
            <a:r>
              <a:rPr lang="en-US" altLang="zh-CN" sz="2800" b="1" dirty="0" smtClean="0"/>
              <a:t>Mg </a:t>
            </a:r>
            <a:r>
              <a:rPr lang="zh-CN" altLang="en-US" sz="2800" b="1" dirty="0" smtClean="0"/>
              <a:t>、</a:t>
            </a:r>
            <a:r>
              <a:rPr lang="en-US" altLang="zh-CN" sz="2800" b="1" dirty="0" smtClean="0"/>
              <a:t>Ba 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Zn</a:t>
            </a:r>
            <a:endParaRPr lang="en-US" altLang="zh-CN" sz="2800" b="1" dirty="0"/>
          </a:p>
        </p:txBody>
      </p:sp>
      <p:sp>
        <p:nvSpPr>
          <p:cNvPr id="59402" name="Text Box 10"/>
          <p:cNvSpPr txBox="1"/>
          <p:nvPr/>
        </p:nvSpPr>
        <p:spPr>
          <a:xfrm>
            <a:off x="983432" y="4815704"/>
            <a:ext cx="5502275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+3</a:t>
            </a:r>
            <a:r>
              <a:rPr lang="en-US" altLang="zh-CN" sz="2800" b="1" dirty="0"/>
              <a:t> </a:t>
            </a:r>
            <a:r>
              <a:rPr lang="zh-CN" altLang="en-US" sz="2800" b="1" dirty="0"/>
              <a:t>价：</a:t>
            </a:r>
            <a:r>
              <a:rPr lang="en-US" altLang="zh-CN" sz="2800" b="1" dirty="0"/>
              <a:t>Al</a:t>
            </a:r>
            <a:endParaRPr lang="en-US" altLang="zh-CN" sz="2800" b="1" dirty="0"/>
          </a:p>
        </p:txBody>
      </p:sp>
      <p:grpSp>
        <p:nvGrpSpPr>
          <p:cNvPr id="2" name="Group 11"/>
          <p:cNvGrpSpPr/>
          <p:nvPr/>
        </p:nvGrpSpPr>
        <p:grpSpPr>
          <a:xfrm>
            <a:off x="1075508" y="5384823"/>
            <a:ext cx="5483225" cy="519113"/>
            <a:chOff x="288" y="3318"/>
            <a:chExt cx="2320" cy="327"/>
          </a:xfrm>
        </p:grpSpPr>
        <p:sp>
          <p:nvSpPr>
            <p:cNvPr id="22539" name="Text Box 12"/>
            <p:cNvSpPr txBox="1"/>
            <p:nvPr/>
          </p:nvSpPr>
          <p:spPr>
            <a:xfrm>
              <a:off x="350" y="3318"/>
              <a:ext cx="225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800" b="1" dirty="0">
                  <a:solidFill>
                    <a:schemeClr val="accent2"/>
                  </a:solidFill>
                </a:rPr>
                <a:t>1</a:t>
              </a:r>
              <a:r>
                <a:rPr lang="en-US" altLang="zh-CN" sz="2800" b="1" dirty="0"/>
                <a:t> </a:t>
              </a:r>
              <a:r>
                <a:rPr lang="zh-CN" altLang="en-US" sz="2800" b="1" dirty="0"/>
                <a:t>价：</a:t>
              </a:r>
              <a:r>
                <a:rPr lang="en-US" altLang="zh-CN" sz="2800" b="1" dirty="0"/>
                <a:t>F </a:t>
              </a:r>
              <a:r>
                <a:rPr lang="zh-CN" altLang="en-US" sz="2800" b="1" dirty="0"/>
                <a:t>、</a:t>
              </a:r>
              <a:r>
                <a:rPr lang="en-US" altLang="zh-CN" sz="2800" b="1" dirty="0"/>
                <a:t>Cl </a:t>
              </a:r>
              <a:r>
                <a:rPr lang="zh-CN" altLang="en-US" sz="2800" b="1" dirty="0"/>
                <a:t>、</a:t>
              </a:r>
              <a:r>
                <a:rPr lang="en-US" altLang="zh-CN" sz="2800" b="1" dirty="0"/>
                <a:t>Br </a:t>
              </a:r>
              <a:r>
                <a:rPr lang="zh-CN" altLang="en-US" sz="2800" b="1" dirty="0"/>
                <a:t>、</a:t>
              </a:r>
              <a:r>
                <a:rPr lang="en-US" altLang="zh-CN" sz="2800" b="1" dirty="0"/>
                <a:t>I</a:t>
              </a:r>
              <a:endParaRPr lang="en-US" altLang="zh-CN" sz="2800" b="1" dirty="0"/>
            </a:p>
          </p:txBody>
        </p:sp>
        <p:sp>
          <p:nvSpPr>
            <p:cNvPr id="22540" name="Line 13"/>
            <p:cNvSpPr/>
            <p:nvPr/>
          </p:nvSpPr>
          <p:spPr>
            <a:xfrm>
              <a:off x="288" y="3492"/>
              <a:ext cx="96" cy="0"/>
            </a:xfrm>
            <a:prstGeom prst="line">
              <a:avLst/>
            </a:prstGeom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" name="Group 14"/>
          <p:cNvGrpSpPr/>
          <p:nvPr/>
        </p:nvGrpSpPr>
        <p:grpSpPr>
          <a:xfrm>
            <a:off x="1075507" y="5956323"/>
            <a:ext cx="3467100" cy="519113"/>
            <a:chOff x="288" y="3678"/>
            <a:chExt cx="1369" cy="327"/>
          </a:xfrm>
        </p:grpSpPr>
        <p:sp>
          <p:nvSpPr>
            <p:cNvPr id="22542" name="Line 15"/>
            <p:cNvSpPr/>
            <p:nvPr/>
          </p:nvSpPr>
          <p:spPr>
            <a:xfrm>
              <a:off x="288" y="3840"/>
              <a:ext cx="91" cy="0"/>
            </a:xfrm>
            <a:prstGeom prst="line">
              <a:avLst/>
            </a:prstGeom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43" name="Text Box 16"/>
            <p:cNvSpPr txBox="1"/>
            <p:nvPr/>
          </p:nvSpPr>
          <p:spPr>
            <a:xfrm>
              <a:off x="350" y="3678"/>
              <a:ext cx="130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800" b="1" dirty="0">
                  <a:solidFill>
                    <a:schemeClr val="accent2"/>
                  </a:solidFill>
                </a:rPr>
                <a:t>2 </a:t>
              </a:r>
              <a:r>
                <a:rPr lang="zh-CN" altLang="en-US" sz="2800" b="1" dirty="0"/>
                <a:t>价：</a:t>
              </a:r>
              <a:r>
                <a:rPr lang="en-US" altLang="zh-CN" sz="2800" b="1" dirty="0"/>
                <a:t>O </a:t>
              </a:r>
              <a:r>
                <a:rPr lang="zh-CN" altLang="en-US" sz="2800" b="1" dirty="0"/>
                <a:t>、</a:t>
              </a:r>
              <a:r>
                <a:rPr lang="en-US" altLang="zh-CN" sz="2800" b="1" dirty="0"/>
                <a:t>S</a:t>
              </a:r>
              <a:endParaRPr lang="en-US" altLang="zh-CN" sz="2800" b="1" dirty="0"/>
            </a:p>
          </p:txBody>
        </p:sp>
      </p:grpSp>
      <p:sp>
        <p:nvSpPr>
          <p:cNvPr id="59409" name="Text Box 17"/>
          <p:cNvSpPr txBox="1"/>
          <p:nvPr/>
        </p:nvSpPr>
        <p:spPr>
          <a:xfrm>
            <a:off x="1775520" y="2169698"/>
            <a:ext cx="9144000" cy="670808"/>
          </a:xfrm>
          <a:prstGeom prst="rect">
            <a:avLst/>
          </a:prstGeom>
          <a:noFill/>
          <a:ln w="34925">
            <a:noFill/>
          </a:ln>
        </p:spPr>
        <p:txBody>
          <a:bodyPr tIns="118800" bIns="11880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 smtClean="0">
                <a:latin typeface="宋体" panose="02010600030101010101" pitchFamily="2" charset="-122"/>
              </a:rPr>
              <a:t> ⑤</a:t>
            </a:r>
            <a:r>
              <a:rPr lang="en-US" altLang="zh-CN" sz="2800" b="1" dirty="0" smtClean="0"/>
              <a:t> </a:t>
            </a:r>
            <a:r>
              <a:rPr lang="en-US" altLang="zh-CN" sz="2800" b="1" dirty="0"/>
              <a:t>CO</a:t>
            </a:r>
            <a:r>
              <a:rPr lang="en-US" altLang="zh-CN" sz="2800" b="1" baseline="-30000" dirty="0"/>
              <a:t>2</a:t>
            </a:r>
            <a:r>
              <a:rPr lang="en-US" altLang="zh-CN" sz="2800" b="1" dirty="0"/>
              <a:t> --- H</a:t>
            </a:r>
            <a:r>
              <a:rPr lang="en-US" altLang="zh-CN" sz="2800" b="1" baseline="-25000" dirty="0"/>
              <a:t>2</a:t>
            </a:r>
            <a:r>
              <a:rPr lang="en-US" altLang="zh-CN" sz="2800" b="1" dirty="0"/>
              <a:t>CO</a:t>
            </a:r>
            <a:r>
              <a:rPr lang="en-US" altLang="zh-CN" sz="2800" b="1" baseline="-30000" dirty="0"/>
              <a:t>3 </a:t>
            </a:r>
            <a:r>
              <a:rPr lang="en-US" altLang="zh-CN" sz="2800" b="1" dirty="0"/>
              <a:t>--- HCO</a:t>
            </a:r>
            <a:r>
              <a:rPr lang="en-US" altLang="zh-CN" sz="2800" b="1" baseline="-30000" dirty="0"/>
              <a:t>3 </a:t>
            </a:r>
            <a:r>
              <a:rPr lang="en-US" altLang="zh-CN" sz="2800" b="1" baseline="30000" dirty="0"/>
              <a:t>– </a:t>
            </a:r>
            <a:r>
              <a:rPr lang="en-US" altLang="zh-CN" sz="2800" b="1" dirty="0"/>
              <a:t> --- CO</a:t>
            </a:r>
            <a:r>
              <a:rPr lang="en-US" altLang="zh-CN" sz="2800" b="1" baseline="-30000" dirty="0"/>
              <a:t>3 </a:t>
            </a:r>
            <a:r>
              <a:rPr lang="en-US" altLang="zh-CN" sz="2800" b="1" baseline="30000" dirty="0"/>
              <a:t>2-   </a:t>
            </a:r>
            <a:r>
              <a:rPr lang="zh-CN" altLang="en-US" sz="2800" b="1" dirty="0"/>
              <a:t>中</a:t>
            </a:r>
            <a:r>
              <a:rPr lang="en-US" altLang="zh-CN" sz="2800" b="1" dirty="0"/>
              <a:t>C</a:t>
            </a:r>
            <a:r>
              <a:rPr lang="zh-CN" altLang="en-US" sz="2800" b="1" dirty="0"/>
              <a:t>的化合价</a:t>
            </a:r>
            <a:r>
              <a:rPr lang="en-US" altLang="zh-CN" b="1" dirty="0" smtClean="0"/>
              <a:t>____</a:t>
            </a:r>
            <a:endParaRPr lang="en-US" altLang="zh-CN" b="1" dirty="0"/>
          </a:p>
        </p:txBody>
      </p:sp>
      <p:sp>
        <p:nvSpPr>
          <p:cNvPr id="59410" name="Text Box 18"/>
          <p:cNvSpPr txBox="1"/>
          <p:nvPr/>
        </p:nvSpPr>
        <p:spPr>
          <a:xfrm>
            <a:off x="10139362" y="2239965"/>
            <a:ext cx="5651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solidFill>
                  <a:srgbClr val="333399"/>
                </a:solidFill>
              </a:rPr>
              <a:t>+4</a:t>
            </a:r>
            <a:endParaRPr lang="en-US" altLang="zh-CN" sz="2800" b="1" dirty="0">
              <a:solidFill>
                <a:srgbClr val="333399"/>
              </a:solidFill>
            </a:endParaRPr>
          </a:p>
        </p:txBody>
      </p:sp>
      <p:sp>
        <p:nvSpPr>
          <p:cNvPr id="22546" name="AutoShape 19">
            <a:hlinkClick r:id="rId1" action="ppaction://hlinksldjump"/>
          </p:cNvPr>
          <p:cNvSpPr/>
          <p:nvPr/>
        </p:nvSpPr>
        <p:spPr>
          <a:xfrm>
            <a:off x="10188575" y="6239991"/>
            <a:ext cx="288925" cy="287338"/>
          </a:xfrm>
          <a:prstGeom prst="actionButtonBeginning">
            <a:avLst/>
          </a:prstGeom>
          <a:solidFill>
            <a:srgbClr val="99CCFF"/>
          </a:solidFill>
          <a:ln w="9525">
            <a:noFill/>
          </a:ln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/>
      <p:bldP spid="59396" grpId="0"/>
      <p:bldP spid="59397" grpId="0"/>
      <p:bldP spid="59398" grpId="0"/>
      <p:bldP spid="59399" grpId="0"/>
      <p:bldP spid="59400" grpId="0"/>
      <p:bldP spid="59401" grpId="0"/>
      <p:bldP spid="59402" grpId="0"/>
      <p:bldP spid="59409" grpId="0"/>
      <p:bldP spid="594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/>
          <p:nvPr/>
        </p:nvSpPr>
        <p:spPr>
          <a:xfrm>
            <a:off x="3863976" y="1125538"/>
            <a:ext cx="4462463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</a:rPr>
              <a:t>钠与氯气反应的动画演示</a:t>
            </a:r>
            <a:endParaRPr lang="zh-CN" altLang="en-US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pic>
        <p:nvPicPr>
          <p:cNvPr id="23554" name="Picture 4" descr="点击按钮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05351" y="5357813"/>
            <a:ext cx="2606675" cy="666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55" name="Text Box 5"/>
          <p:cNvSpPr txBox="1"/>
          <p:nvPr/>
        </p:nvSpPr>
        <p:spPr>
          <a:xfrm>
            <a:off x="3648076" y="404813"/>
            <a:ext cx="5040313" cy="519112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ym typeface="Marlett" pitchFamily="2" charset="2"/>
              </a:rPr>
              <a:t>2Na  +  Cl</a:t>
            </a:r>
            <a:r>
              <a:rPr lang="en-US" altLang="zh-CN" sz="2800" b="1" baseline="-25000" dirty="0">
                <a:sym typeface="Marlett" pitchFamily="2" charset="2"/>
              </a:rPr>
              <a:t>2</a:t>
            </a:r>
            <a:r>
              <a:rPr lang="en-US" altLang="zh-CN" sz="2800" b="1" dirty="0">
                <a:sym typeface="Marlett" pitchFamily="2" charset="2"/>
              </a:rPr>
              <a:t>=======  2NaCl</a:t>
            </a:r>
            <a:endParaRPr lang="en-US" altLang="zh-CN" sz="2800" b="1" dirty="0">
              <a:sym typeface="Marlett" pitchFamily="2" charset="2"/>
            </a:endParaRPr>
          </a:p>
        </p:txBody>
      </p:sp>
      <p:sp>
        <p:nvSpPr>
          <p:cNvPr id="23556" name="Text Box 6"/>
          <p:cNvSpPr txBox="1"/>
          <p:nvPr/>
        </p:nvSpPr>
        <p:spPr>
          <a:xfrm>
            <a:off x="5735638" y="188913"/>
            <a:ext cx="1014412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/>
              <a:t>点燃</a:t>
            </a:r>
            <a:endParaRPr lang="zh-CN" altLang="en-US" b="1" dirty="0"/>
          </a:p>
        </p:txBody>
      </p:sp>
      <p:sp>
        <p:nvSpPr>
          <p:cNvPr id="23557" name="AutoShape 7">
            <a:hlinkClick r:id="rId2" action="ppaction://hlinksldjump"/>
          </p:cNvPr>
          <p:cNvSpPr/>
          <p:nvPr/>
        </p:nvSpPr>
        <p:spPr>
          <a:xfrm>
            <a:off x="5880101" y="6092826"/>
            <a:ext cx="360363" cy="360363"/>
          </a:xfrm>
          <a:prstGeom prst="actionButtonBeginning">
            <a:avLst/>
          </a:prstGeom>
          <a:solidFill>
            <a:srgbClr val="99CCFF"/>
          </a:solidFill>
          <a:ln w="9525">
            <a:noFill/>
          </a:ln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3581" name="" r:id="rId3" imgW="7213600" imgH="3851275"/>
        </mc:Choice>
        <mc:Fallback>
          <p:control name="" r:id="rId3" imgW="7213600" imgH="3851275">
            <p:pic>
              <p:nvPicPr>
                <p:cNvPr id="0" name="Host Control  23580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49513" y="1562101"/>
                  <a:ext cx="7213600" cy="3851275"/>
                </a:xfrm>
                <a:prstGeom prst="rect">
                  <a:avLst/>
                </a:prstGeom>
              </p:spPr>
            </p:pic>
          </p:control>
        </mc:Fallback>
      </mc:AlternateContent>
    </p:controls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2208214" y="549274"/>
            <a:ext cx="7992242" cy="4823941"/>
            <a:chOff x="3882811" y="368069"/>
            <a:chExt cx="5261189" cy="2511865"/>
          </a:xfrm>
        </p:grpSpPr>
        <p:pic>
          <p:nvPicPr>
            <p:cNvPr id="6146" name="Picture 7" descr="20067179383872778"/>
            <p:cNvPicPr>
              <a:picLocks noChangeAspect="1"/>
            </p:cNvPicPr>
            <p:nvPr/>
          </p:nvPicPr>
          <p:blipFill>
            <a:blip r:embed="rId1"/>
            <a:srcRect b="2287"/>
            <a:stretch>
              <a:fillRect/>
            </a:stretch>
          </p:blipFill>
          <p:spPr>
            <a:xfrm>
              <a:off x="6948761" y="368069"/>
              <a:ext cx="2195239" cy="2511865"/>
            </a:xfrm>
            <a:prstGeom prst="rect">
              <a:avLst/>
            </a:prstGeom>
            <a:solidFill>
              <a:srgbClr val="FFFF00"/>
            </a:solidFill>
            <a:ln w="9525">
              <a:noFill/>
            </a:ln>
          </p:spPr>
        </p:pic>
        <p:pic>
          <p:nvPicPr>
            <p:cNvPr id="6147" name="Picture 4" descr="C:\Users\3-Stu6\Desktop\7914526_112202510000_2.jpg"/>
            <p:cNvPicPr>
              <a:picLocks noChangeAspect="1"/>
            </p:cNvPicPr>
            <p:nvPr/>
          </p:nvPicPr>
          <p:blipFill>
            <a:blip r:embed="rId2"/>
            <a:srcRect l="9836" r="13664"/>
            <a:stretch>
              <a:fillRect/>
            </a:stretch>
          </p:blipFill>
          <p:spPr>
            <a:xfrm>
              <a:off x="3882811" y="381311"/>
              <a:ext cx="3058341" cy="2498623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" name="组合 1"/>
          <p:cNvGrpSpPr/>
          <p:nvPr/>
        </p:nvGrpSpPr>
        <p:grpSpPr>
          <a:xfrm>
            <a:off x="8198056" y="1412776"/>
            <a:ext cx="3960194" cy="2531733"/>
            <a:chOff x="8198056" y="1412776"/>
            <a:chExt cx="3960194" cy="2531733"/>
          </a:xfrm>
        </p:grpSpPr>
        <p:sp>
          <p:nvSpPr>
            <p:cNvPr id="11" name="流程图: 可选过程 10"/>
            <p:cNvSpPr/>
            <p:nvPr/>
          </p:nvSpPr>
          <p:spPr>
            <a:xfrm rot="20148514">
              <a:off x="8198056" y="3677313"/>
              <a:ext cx="634337" cy="267196"/>
            </a:xfrm>
            <a:prstGeom prst="flowChartAlternateProcess">
              <a:avLst/>
            </a:prstGeom>
            <a:noFill/>
            <a:ln w="55000" cap="flat" cmpd="thickThin" algn="ctr">
              <a:solidFill>
                <a:srgbClr val="FF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800" kern="0">
                <a:solidFill>
                  <a:prstClr val="white"/>
                </a:solidFill>
                <a:latin typeface="Lucida Sans Unicode" panose="020B0602030504020204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2" name="圆角矩形标注 11"/>
            <p:cNvSpPr/>
            <p:nvPr/>
          </p:nvSpPr>
          <p:spPr>
            <a:xfrm>
              <a:off x="9998010" y="1412776"/>
              <a:ext cx="2160240" cy="732781"/>
            </a:xfrm>
            <a:prstGeom prst="wedgeRoundRectCallout">
              <a:avLst>
                <a:gd name="adj1" fmla="val -109510"/>
                <a:gd name="adj2" fmla="val 246393"/>
                <a:gd name="adj3" fmla="val 16667"/>
              </a:avLst>
            </a:prstGeom>
            <a:noFill/>
            <a:ln w="55000" cap="flat" cmpd="thickThin" algn="ctr">
              <a:solidFill>
                <a:srgbClr val="FF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kern="0" dirty="0">
                  <a:solidFill>
                    <a:schemeClr val="accent2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还原铁粉</a:t>
              </a:r>
              <a:endParaRPr lang="zh-CN" altLang="en-US" sz="2800" kern="0" dirty="0">
                <a:solidFill>
                  <a:schemeClr val="accent2"/>
                </a:solidFill>
                <a:latin typeface="Lucida Sans Unicode" panose="020B0602030504020204"/>
                <a:ea typeface="黑体" panose="02010609060101010101" pitchFamily="49" charset="-122"/>
                <a:cs typeface="+mn-cs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2686126" y="5560704"/>
            <a:ext cx="7331075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marL="109855" eaLnBrk="0" hangingPunct="0"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zh-CN" altLang="en-US" sz="3200" b="1" dirty="0">
                <a:latin typeface="宋体" panose="02010600030101010101" pitchFamily="2" charset="-122"/>
                <a:ea typeface="Times New Roman" panose="02020603050405020304" pitchFamily="18" charset="0"/>
              </a:rPr>
              <a:t>食品包装袋内为什么要放置脱氧剂？</a:t>
            </a:r>
            <a:endParaRPr lang="en-US" altLang="zh-CN" sz="3200" b="1" dirty="0">
              <a:latin typeface="宋体" panose="02010600030101010101" pitchFamily="2" charset="-122"/>
              <a:ea typeface="Times New Roman" panose="02020603050405020304" pitchFamily="18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63751" y="758826"/>
            <a:ext cx="10009188" cy="604838"/>
            <a:chOff x="340" y="430"/>
            <a:chExt cx="6305" cy="381"/>
          </a:xfrm>
        </p:grpSpPr>
        <p:sp>
          <p:nvSpPr>
            <p:cNvPr id="9218" name="Text Box 5"/>
            <p:cNvSpPr txBox="1"/>
            <p:nvPr/>
          </p:nvSpPr>
          <p:spPr>
            <a:xfrm>
              <a:off x="340" y="527"/>
              <a:ext cx="6305" cy="28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US" altLang="zh-CN" b="1" dirty="0">
                  <a:ea typeface="楷体_GB2312" panose="02010609030101010101" pitchFamily="49" charset="-122"/>
                </a:rPr>
                <a:t>1</a:t>
              </a:r>
              <a:r>
                <a:rPr lang="zh-CN" altLang="en-US" b="1" dirty="0">
                  <a:ea typeface="楷体_GB2312" panose="02010609030101010101" pitchFamily="49" charset="-122"/>
                </a:rPr>
                <a:t>、 </a:t>
              </a:r>
              <a:r>
                <a:rPr lang="en-US" altLang="zh-CN" b="1" dirty="0"/>
                <a:t>Fe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O</a:t>
              </a:r>
              <a:r>
                <a:rPr lang="en-US" altLang="zh-CN" b="1" baseline="-25000" dirty="0"/>
                <a:t>3</a:t>
              </a:r>
              <a:r>
                <a:rPr lang="en-US" altLang="zh-CN" b="1" dirty="0"/>
                <a:t>+3CO====2Fe+3CO</a:t>
              </a:r>
              <a:r>
                <a:rPr lang="en-US" altLang="zh-CN" b="1" baseline="-25000" dirty="0"/>
                <a:t>2</a:t>
              </a:r>
              <a:r>
                <a:rPr lang="zh-CN" altLang="en-US" b="1" dirty="0"/>
                <a:t>属于四大基本</a:t>
              </a:r>
              <a:r>
                <a:rPr lang="zh-CN" altLang="en-US" b="1" dirty="0" smtClean="0"/>
                <a:t>反应类型中</a:t>
              </a:r>
              <a:r>
                <a:rPr lang="zh-CN" altLang="en-US" b="1" dirty="0"/>
                <a:t>的哪一种</a:t>
              </a:r>
              <a:r>
                <a:rPr lang="en-US" altLang="zh-CN" b="1" dirty="0"/>
                <a:t>?</a:t>
              </a:r>
              <a:endParaRPr lang="en-US" altLang="zh-CN" b="1" dirty="0"/>
            </a:p>
          </p:txBody>
        </p:sp>
        <p:sp>
          <p:nvSpPr>
            <p:cNvPr id="9219" name="Text Box 4"/>
            <p:cNvSpPr txBox="1"/>
            <p:nvPr/>
          </p:nvSpPr>
          <p:spPr>
            <a:xfrm>
              <a:off x="1673" y="430"/>
              <a:ext cx="63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dirty="0">
                  <a:latin typeface="Arial" panose="020B0604020202020204" pitchFamily="34" charset="0"/>
                </a:rPr>
                <a:t> </a:t>
              </a:r>
              <a:r>
                <a:rPr lang="zh-CN" altLang="en-US" sz="2000" b="1" dirty="0">
                  <a:latin typeface="Arial" panose="020B0604020202020204" pitchFamily="34" charset="0"/>
                </a:rPr>
                <a:t>高温</a:t>
              </a:r>
              <a:endParaRPr lang="zh-CN" altLang="en-US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81925" name="Line 5"/>
          <p:cNvSpPr/>
          <p:nvPr/>
        </p:nvSpPr>
        <p:spPr>
          <a:xfrm>
            <a:off x="3128963" y="4405313"/>
            <a:ext cx="0" cy="5334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926" name="Line 6"/>
          <p:cNvSpPr/>
          <p:nvPr/>
        </p:nvSpPr>
        <p:spPr>
          <a:xfrm flipV="1">
            <a:off x="5759450" y="4397375"/>
            <a:ext cx="0" cy="5334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</p:spPr>
      </p:sp>
      <p:sp>
        <p:nvSpPr>
          <p:cNvPr id="81927" name="Text Box 7"/>
          <p:cNvSpPr txBox="1"/>
          <p:nvPr/>
        </p:nvSpPr>
        <p:spPr>
          <a:xfrm>
            <a:off x="3575050" y="2852738"/>
            <a:ext cx="5246688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0000FF"/>
                </a:solidFill>
              </a:rPr>
              <a:t>得到氧，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81928" name="Text Box 8"/>
          <p:cNvSpPr txBox="1"/>
          <p:nvPr/>
        </p:nvSpPr>
        <p:spPr>
          <a:xfrm>
            <a:off x="2351089" y="4987925"/>
            <a:ext cx="5665787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0000FF"/>
                </a:solidFill>
              </a:rPr>
              <a:t>失去氧，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81929" name="Line 9"/>
          <p:cNvSpPr/>
          <p:nvPr/>
        </p:nvSpPr>
        <p:spPr>
          <a:xfrm flipV="1">
            <a:off x="3111501" y="4949826"/>
            <a:ext cx="2652713" cy="47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3" name="Group 10"/>
          <p:cNvGrpSpPr/>
          <p:nvPr/>
        </p:nvGrpSpPr>
        <p:grpSpPr>
          <a:xfrm>
            <a:off x="2874963" y="3346451"/>
            <a:ext cx="6750050" cy="1090613"/>
            <a:chOff x="851" y="2017"/>
            <a:chExt cx="4252" cy="687"/>
          </a:xfrm>
        </p:grpSpPr>
        <p:sp>
          <p:nvSpPr>
            <p:cNvPr id="9226" name="Line 11"/>
            <p:cNvSpPr/>
            <p:nvPr/>
          </p:nvSpPr>
          <p:spPr>
            <a:xfrm flipV="1">
              <a:off x="1770" y="2022"/>
              <a:ext cx="0" cy="384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227" name="Line 12"/>
            <p:cNvSpPr/>
            <p:nvPr/>
          </p:nvSpPr>
          <p:spPr>
            <a:xfrm>
              <a:off x="1758" y="2017"/>
              <a:ext cx="1420" cy="2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228" name="Line 13"/>
            <p:cNvSpPr/>
            <p:nvPr/>
          </p:nvSpPr>
          <p:spPr>
            <a:xfrm>
              <a:off x="3178" y="2032"/>
              <a:ext cx="0" cy="432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lg" len="med"/>
            </a:ln>
          </p:spPr>
        </p:sp>
        <p:sp>
          <p:nvSpPr>
            <p:cNvPr id="9229" name="Text Box 14"/>
            <p:cNvSpPr txBox="1"/>
            <p:nvPr/>
          </p:nvSpPr>
          <p:spPr>
            <a:xfrm>
              <a:off x="851" y="2416"/>
              <a:ext cx="425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/>
                <a:t>Fe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O</a:t>
              </a:r>
              <a:r>
                <a:rPr lang="en-US" altLang="zh-CN" b="1" baseline="-25000" dirty="0"/>
                <a:t>3</a:t>
              </a:r>
              <a:r>
                <a:rPr lang="en-US" altLang="zh-CN" b="1" dirty="0"/>
                <a:t> + 3CO ==== 2Fe + 3CO</a:t>
              </a:r>
              <a:r>
                <a:rPr lang="en-US" altLang="zh-CN" b="1" baseline="-25000" dirty="0"/>
                <a:t>2</a:t>
              </a:r>
              <a:endParaRPr lang="en-US" altLang="zh-CN" b="1" dirty="0"/>
            </a:p>
          </p:txBody>
        </p:sp>
        <p:sp>
          <p:nvSpPr>
            <p:cNvPr id="9230" name="Text Box 15"/>
            <p:cNvSpPr txBox="1"/>
            <p:nvPr/>
          </p:nvSpPr>
          <p:spPr>
            <a:xfrm>
              <a:off x="2018" y="2318"/>
              <a:ext cx="711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Arial" panose="020B0604020202020204" pitchFamily="34" charset="0"/>
                </a:rPr>
                <a:t>高温</a:t>
              </a:r>
              <a:endParaRPr lang="zh-CN" altLang="en-US" sz="2000" b="1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9231" name="Group 16"/>
          <p:cNvGrpSpPr/>
          <p:nvPr/>
        </p:nvGrpSpPr>
        <p:grpSpPr>
          <a:xfrm>
            <a:off x="551384" y="267244"/>
            <a:ext cx="2160588" cy="568325"/>
            <a:chOff x="158" y="119"/>
            <a:chExt cx="1361" cy="358"/>
          </a:xfrm>
        </p:grpSpPr>
        <p:pic>
          <p:nvPicPr>
            <p:cNvPr id="9232" name="Picture 7" descr="000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8" y="119"/>
              <a:ext cx="1361" cy="35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33" name="Text Box 8"/>
            <p:cNvSpPr txBox="1"/>
            <p:nvPr/>
          </p:nvSpPr>
          <p:spPr>
            <a:xfrm>
              <a:off x="233" y="152"/>
              <a:ext cx="119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思考 </a:t>
              </a:r>
              <a:r>
                <a:rPr lang="en-US" altLang="zh-CN" b="1" dirty="0">
                  <a:solidFill>
                    <a:srgbClr val="FFFF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·</a:t>
              </a:r>
              <a:r>
                <a:rPr lang="en-US" altLang="zh-CN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 </a:t>
              </a: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交流</a:t>
              </a:r>
              <a:endParaRPr lang="zh-CN" altLang="en-US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063751" y="1428031"/>
            <a:ext cx="7386637" cy="1200151"/>
            <a:chOff x="359" y="1026"/>
            <a:chExt cx="4653" cy="756"/>
          </a:xfrm>
        </p:grpSpPr>
        <p:sp>
          <p:nvSpPr>
            <p:cNvPr id="9235" name="矩形 8"/>
            <p:cNvSpPr/>
            <p:nvPr/>
          </p:nvSpPr>
          <p:spPr>
            <a:xfrm>
              <a:off x="359" y="1026"/>
              <a:ext cx="4653" cy="75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b="1" dirty="0"/>
                <a:t>2</a:t>
              </a:r>
              <a:r>
                <a:rPr lang="zh-CN" altLang="en-US" b="1" dirty="0"/>
                <a:t>、请从氧化反应和还原反应角度分析 </a:t>
              </a:r>
              <a:endParaRPr lang="zh-CN" altLang="en-US" b="1" dirty="0"/>
            </a:p>
            <a:p>
              <a:pPr>
                <a:lnSpc>
                  <a:spcPct val="150000"/>
                </a:lnSpc>
              </a:pPr>
              <a:r>
                <a:rPr lang="zh-CN" altLang="en-US" b="1" dirty="0"/>
                <a:t>       </a:t>
              </a:r>
              <a:r>
                <a:rPr lang="en-US" altLang="zh-CN" b="1" dirty="0"/>
                <a:t>Fe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O</a:t>
              </a:r>
              <a:r>
                <a:rPr lang="en-US" altLang="zh-CN" b="1" baseline="-25000" dirty="0"/>
                <a:t>3</a:t>
              </a:r>
              <a:r>
                <a:rPr lang="en-US" altLang="zh-CN" b="1" dirty="0"/>
                <a:t>+3CO====2Fe+3CO</a:t>
              </a:r>
              <a:r>
                <a:rPr lang="en-US" altLang="zh-CN" b="1" baseline="-25000" dirty="0"/>
                <a:t>2 </a:t>
              </a:r>
              <a:r>
                <a:rPr lang="zh-CN" altLang="en-US" b="1" dirty="0"/>
                <a:t>属于那种反应类型？</a:t>
              </a:r>
              <a:endParaRPr lang="zh-CN" altLang="en-US" b="1" dirty="0"/>
            </a:p>
          </p:txBody>
        </p:sp>
        <p:sp>
          <p:nvSpPr>
            <p:cNvPr id="9236" name="Text Box 21"/>
            <p:cNvSpPr txBox="1"/>
            <p:nvPr/>
          </p:nvSpPr>
          <p:spPr>
            <a:xfrm>
              <a:off x="1746" y="1257"/>
              <a:ext cx="635" cy="34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50000"/>
                </a:lnSpc>
                <a:spcBef>
                  <a:spcPct val="50000"/>
                </a:spcBef>
              </a:pPr>
              <a:r>
                <a:rPr lang="zh-CN" altLang="en-US" sz="2000" b="1" dirty="0">
                  <a:latin typeface="Arial" panose="020B0604020202020204" pitchFamily="34" charset="0"/>
                </a:rPr>
                <a:t>高温</a:t>
              </a:r>
              <a:endParaRPr lang="zh-CN" altLang="en-US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0263" name="Rectangle 23"/>
          <p:cNvSpPr/>
          <p:nvPr/>
        </p:nvSpPr>
        <p:spPr>
          <a:xfrm>
            <a:off x="4727575" y="2852739"/>
            <a:ext cx="327846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0000FF"/>
                </a:solidFill>
              </a:rPr>
              <a:t>被氧化，发生氧化反应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10264" name="Rectangle 24"/>
          <p:cNvSpPr/>
          <p:nvPr/>
        </p:nvSpPr>
        <p:spPr>
          <a:xfrm>
            <a:off x="3503613" y="4987926"/>
            <a:ext cx="327846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0000FF"/>
                </a:solidFill>
              </a:rPr>
              <a:t>被还原，发生还原反应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/>
      <p:bldP spid="81928" grpId="0"/>
      <p:bldP spid="10263" grpId="0"/>
      <p:bldP spid="102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751024" y="692073"/>
            <a:ext cx="428783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rtl="0">
              <a:defRPr/>
            </a:pPr>
            <a:r>
              <a:rPr kumimoji="1"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一、氧化还原反应</a:t>
            </a:r>
            <a:endParaRPr kumimoji="1" lang="zh-CN" alt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82947" name="Text Box 3">
            <a:hlinkClick r:id="" action="ppaction://noaction"/>
          </p:cNvPr>
          <p:cNvSpPr txBox="1"/>
          <p:nvPr/>
        </p:nvSpPr>
        <p:spPr>
          <a:xfrm>
            <a:off x="969826" y="1258671"/>
            <a:ext cx="3700052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solidFill>
                  <a:srgbClr val="990033"/>
                </a:solidFill>
              </a:rPr>
              <a:t>1</a:t>
            </a:r>
            <a:r>
              <a:rPr lang="zh-CN" altLang="en-US" sz="2800" b="1" dirty="0">
                <a:solidFill>
                  <a:srgbClr val="990033"/>
                </a:solidFill>
              </a:rPr>
              <a:t>、从得氧、失氧分析 </a:t>
            </a:r>
            <a:endParaRPr lang="zh-CN" altLang="en-US" sz="2800" b="1" dirty="0">
              <a:solidFill>
                <a:srgbClr val="990033"/>
              </a:solidFill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3296519" y="2551833"/>
            <a:ext cx="4079875" cy="644525"/>
            <a:chOff x="1094" y="1137"/>
            <a:chExt cx="2570" cy="406"/>
          </a:xfrm>
        </p:grpSpPr>
        <p:sp>
          <p:nvSpPr>
            <p:cNvPr id="10244" name="Text Box 5"/>
            <p:cNvSpPr txBox="1"/>
            <p:nvPr/>
          </p:nvSpPr>
          <p:spPr>
            <a:xfrm>
              <a:off x="1094" y="1216"/>
              <a:ext cx="2570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800" b="1" dirty="0"/>
                <a:t>CuO + H</a:t>
              </a:r>
              <a:r>
                <a:rPr lang="en-US" altLang="zh-CN" sz="2800" b="1" baseline="-30000" dirty="0"/>
                <a:t>2</a:t>
              </a:r>
              <a:r>
                <a:rPr lang="en-US" altLang="zh-CN" sz="2800" b="1" dirty="0"/>
                <a:t> === Cu + H</a:t>
              </a:r>
              <a:r>
                <a:rPr lang="en-US" altLang="zh-CN" sz="2800" b="1" baseline="-30000" dirty="0"/>
                <a:t>2</a:t>
              </a:r>
              <a:r>
                <a:rPr lang="en-US" altLang="zh-CN" sz="2800" b="1" dirty="0"/>
                <a:t>O </a:t>
              </a:r>
              <a:endParaRPr lang="en-US" altLang="zh-CN" sz="2800" b="1" dirty="0"/>
            </a:p>
          </p:txBody>
        </p:sp>
        <p:sp>
          <p:nvSpPr>
            <p:cNvPr id="10245" name="Text Box 6"/>
            <p:cNvSpPr txBox="1"/>
            <p:nvPr/>
          </p:nvSpPr>
          <p:spPr>
            <a:xfrm>
              <a:off x="2210" y="1137"/>
              <a:ext cx="319" cy="2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000" b="1" dirty="0">
                  <a:solidFill>
                    <a:srgbClr val="FF0000"/>
                  </a:solidFill>
                </a:rPr>
                <a:t>△ </a:t>
              </a:r>
              <a:endParaRPr lang="en-US" altLang="zh-CN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2951" name="Line 7"/>
          <p:cNvSpPr/>
          <p:nvPr/>
        </p:nvSpPr>
        <p:spPr>
          <a:xfrm flipV="1">
            <a:off x="3636243" y="2358157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52" name="Line 8"/>
          <p:cNvSpPr/>
          <p:nvPr/>
        </p:nvSpPr>
        <p:spPr>
          <a:xfrm>
            <a:off x="3636243" y="2358157"/>
            <a:ext cx="227806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53" name="Line 9"/>
          <p:cNvSpPr/>
          <p:nvPr/>
        </p:nvSpPr>
        <p:spPr>
          <a:xfrm>
            <a:off x="5922243" y="2358157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82954" name="Text Box 10"/>
          <p:cNvSpPr txBox="1"/>
          <p:nvPr/>
        </p:nvSpPr>
        <p:spPr>
          <a:xfrm>
            <a:off x="3718794" y="3490044"/>
            <a:ext cx="4922837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得到氧，被氧化，发生氧化反应 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82955" name="Text Box 11"/>
          <p:cNvSpPr txBox="1"/>
          <p:nvPr/>
        </p:nvSpPr>
        <p:spPr>
          <a:xfrm>
            <a:off x="2999656" y="1916832"/>
            <a:ext cx="5529263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>
                <a:solidFill>
                  <a:srgbClr val="000099"/>
                </a:solidFill>
              </a:rPr>
              <a:t>失去氧，被还原，发生还原反应 </a:t>
            </a:r>
            <a:endParaRPr lang="zh-CN" altLang="en-US" b="1" dirty="0">
              <a:solidFill>
                <a:srgbClr val="000099"/>
              </a:solidFill>
            </a:endParaRPr>
          </a:p>
        </p:txBody>
      </p:sp>
      <p:sp>
        <p:nvSpPr>
          <p:cNvPr id="82956" name="Line 12"/>
          <p:cNvSpPr/>
          <p:nvPr/>
        </p:nvSpPr>
        <p:spPr>
          <a:xfrm>
            <a:off x="4645893" y="3120157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57" name="Line 13"/>
          <p:cNvSpPr/>
          <p:nvPr/>
        </p:nvSpPr>
        <p:spPr>
          <a:xfrm>
            <a:off x="4645893" y="3501157"/>
            <a:ext cx="206216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58" name="Line 14"/>
          <p:cNvSpPr/>
          <p:nvPr/>
        </p:nvSpPr>
        <p:spPr>
          <a:xfrm flipV="1">
            <a:off x="6684243" y="3120157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82959" name="Text Box 15">
            <a:hlinkClick r:id="" action="ppaction://noaction"/>
          </p:cNvPr>
          <p:cNvSpPr txBox="1"/>
          <p:nvPr/>
        </p:nvSpPr>
        <p:spPr>
          <a:xfrm>
            <a:off x="2135560" y="5247408"/>
            <a:ext cx="8459787" cy="11176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D60093"/>
                </a:solidFill>
              </a:rPr>
              <a:t>氧化还原反应：</a:t>
            </a:r>
            <a:endParaRPr lang="zh-CN" altLang="en-US" sz="2800" b="1" dirty="0">
              <a:solidFill>
                <a:srgbClr val="D60093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99"/>
                </a:solidFill>
              </a:rPr>
              <a:t>一种物质被氧化，同时另一种物质被还原的反应。                           </a:t>
            </a:r>
            <a:endParaRPr lang="zh-CN" altLang="en-US" sz="2800" b="1" dirty="0">
              <a:solidFill>
                <a:srgbClr val="000099"/>
              </a:solidFill>
            </a:endParaRPr>
          </a:p>
        </p:txBody>
      </p:sp>
      <p:grpSp>
        <p:nvGrpSpPr>
          <p:cNvPr id="3" name="Group 16"/>
          <p:cNvGrpSpPr/>
          <p:nvPr/>
        </p:nvGrpSpPr>
        <p:grpSpPr>
          <a:xfrm>
            <a:off x="2207494" y="4005984"/>
            <a:ext cx="4665663" cy="1071563"/>
            <a:chOff x="768" y="1056"/>
            <a:chExt cx="2939" cy="675"/>
          </a:xfrm>
        </p:grpSpPr>
        <p:sp>
          <p:nvSpPr>
            <p:cNvPr id="10256" name="Text Box 17"/>
            <p:cNvSpPr txBox="1"/>
            <p:nvPr/>
          </p:nvSpPr>
          <p:spPr>
            <a:xfrm>
              <a:off x="814" y="1056"/>
              <a:ext cx="289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b="1" dirty="0"/>
                <a:t>氧化反应：物质得到氧的反应。 </a:t>
              </a:r>
              <a:endParaRPr lang="zh-CN" altLang="en-US" b="1" dirty="0"/>
            </a:p>
          </p:txBody>
        </p:sp>
        <p:sp>
          <p:nvSpPr>
            <p:cNvPr id="10257" name="Text Box 18"/>
            <p:cNvSpPr txBox="1"/>
            <p:nvPr/>
          </p:nvSpPr>
          <p:spPr>
            <a:xfrm>
              <a:off x="814" y="1440"/>
              <a:ext cx="289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b="1" dirty="0"/>
                <a:t>还原反应：物质失去氧的反应。 </a:t>
              </a:r>
              <a:endParaRPr lang="zh-CN" altLang="en-US" b="1" dirty="0"/>
            </a:p>
          </p:txBody>
        </p:sp>
        <p:sp>
          <p:nvSpPr>
            <p:cNvPr id="10258" name="AutoShape 19"/>
            <p:cNvSpPr/>
            <p:nvPr/>
          </p:nvSpPr>
          <p:spPr>
            <a:xfrm>
              <a:off x="768" y="1188"/>
              <a:ext cx="48" cy="384"/>
            </a:xfrm>
            <a:prstGeom prst="leftBrace">
              <a:avLst>
                <a:gd name="adj1" fmla="val 66629"/>
                <a:gd name="adj2" fmla="val 50000"/>
              </a:avLst>
            </a:prstGeom>
            <a:noFill/>
            <a:ln w="31750" cap="flat" cmpd="sng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dirty="0"/>
            </a:p>
          </p:txBody>
        </p:sp>
      </p:grpSp>
      <p:sp>
        <p:nvSpPr>
          <p:cNvPr id="82964" name="Text Box 20"/>
          <p:cNvSpPr txBox="1"/>
          <p:nvPr/>
        </p:nvSpPr>
        <p:spPr>
          <a:xfrm>
            <a:off x="5087218" y="5806208"/>
            <a:ext cx="720030" cy="461665"/>
          </a:xfrm>
          <a:prstGeom prst="rect">
            <a:avLst/>
          </a:prstGeom>
          <a:noFill/>
          <a:ln w="31750" cap="flat" cmpd="sng">
            <a:solidFill>
              <a:srgbClr val="D6009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/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3432175" y="-26987"/>
            <a:ext cx="436245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rtl="0" eaLnBrk="1" hangingPunct="1">
              <a:defRPr/>
            </a:pPr>
            <a:r>
              <a:rPr lang="zh-CN" altLang="en-US" sz="3200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第三节    氧化还原反应</a:t>
            </a:r>
            <a:endParaRPr lang="zh-CN" altLang="en-US" sz="3200" b="1">
              <a:solidFill>
                <a:srgbClr val="9900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82954" grpId="0"/>
      <p:bldP spid="82955" grpId="0"/>
      <p:bldP spid="82959" grpId="0"/>
      <p:bldP spid="829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矩形 5"/>
          <p:cNvSpPr/>
          <p:nvPr/>
        </p:nvSpPr>
        <p:spPr>
          <a:xfrm>
            <a:off x="3488531" y="231723"/>
            <a:ext cx="7272337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b="1" dirty="0">
                <a:ea typeface="楷体_GB2312" panose="02010609030101010101" pitchFamily="49" charset="-122"/>
              </a:rPr>
              <a:t>3</a:t>
            </a:r>
            <a:r>
              <a:rPr lang="zh-CN" altLang="en-US" b="1" dirty="0">
                <a:ea typeface="楷体_GB2312" panose="02010609030101010101" pitchFamily="49" charset="-122"/>
              </a:rPr>
              <a:t>、标出下列氧化还原反应中的各个元素的化合价，</a:t>
            </a:r>
            <a:endParaRPr lang="zh-CN" altLang="en-US" b="1" dirty="0">
              <a:ea typeface="楷体_GB2312" panose="02010609030101010101" pitchFamily="49" charset="-122"/>
            </a:endParaRPr>
          </a:p>
          <a:p>
            <a:r>
              <a:rPr lang="zh-CN" altLang="en-US" b="1" dirty="0">
                <a:ea typeface="楷体_GB2312" panose="02010609030101010101" pitchFamily="49" charset="-122"/>
              </a:rPr>
              <a:t>       观察化合价有无变化，变化有无规律？</a:t>
            </a:r>
            <a:endParaRPr lang="zh-CN" altLang="en-US" b="1" dirty="0">
              <a:ea typeface="楷体_GB2312" panose="02010609030101010101" pitchFamily="49" charset="-122"/>
            </a:endParaRPr>
          </a:p>
        </p:txBody>
      </p:sp>
      <p:grpSp>
        <p:nvGrpSpPr>
          <p:cNvPr id="11266" name="Group 3"/>
          <p:cNvGrpSpPr/>
          <p:nvPr/>
        </p:nvGrpSpPr>
        <p:grpSpPr>
          <a:xfrm>
            <a:off x="3849688" y="2101851"/>
            <a:ext cx="4767262" cy="582613"/>
            <a:chOff x="1465" y="1117"/>
            <a:chExt cx="3003" cy="367"/>
          </a:xfrm>
        </p:grpSpPr>
        <p:sp>
          <p:nvSpPr>
            <p:cNvPr id="11267" name="Text Box 4"/>
            <p:cNvSpPr txBox="1"/>
            <p:nvPr/>
          </p:nvSpPr>
          <p:spPr>
            <a:xfrm>
              <a:off x="1465" y="1196"/>
              <a:ext cx="300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dirty="0">
                  <a:ea typeface="楷体_GB2312" panose="02010609030101010101" pitchFamily="49" charset="-122"/>
                </a:rPr>
                <a:t>C</a:t>
              </a:r>
              <a:r>
                <a:rPr lang="en-US" altLang="zh-CN" b="1" baseline="-25000" dirty="0">
                  <a:ea typeface="楷体_GB2312" panose="02010609030101010101" pitchFamily="49" charset="-122"/>
                </a:rPr>
                <a:t> </a:t>
              </a:r>
              <a:r>
                <a:rPr lang="en-US" altLang="zh-CN" b="1" dirty="0">
                  <a:ea typeface="楷体_GB2312" panose="02010609030101010101" pitchFamily="49" charset="-122"/>
                </a:rPr>
                <a:t>+ CuO === CO</a:t>
              </a:r>
              <a:r>
                <a:rPr lang="en-US" altLang="zh-CN" b="1" baseline="-25000" dirty="0">
                  <a:ea typeface="楷体_GB2312" panose="02010609030101010101" pitchFamily="49" charset="-122"/>
                </a:rPr>
                <a:t>2</a:t>
              </a:r>
              <a:r>
                <a:rPr lang="en-US" altLang="zh-CN" b="1" dirty="0">
                  <a:ea typeface="楷体_GB2312" panose="02010609030101010101" pitchFamily="49" charset="-122"/>
                </a:rPr>
                <a:t> </a:t>
              </a:r>
              <a:r>
                <a:rPr lang="en-US" altLang="zh-CN" b="1" dirty="0">
                  <a:latin typeface="楷体_GB2312" panose="02010609030101010101" pitchFamily="49" charset="-122"/>
                  <a:ea typeface="楷体_GB2312" panose="02010609030101010101" pitchFamily="49" charset="-122"/>
                </a:rPr>
                <a:t>↑</a:t>
              </a:r>
              <a:r>
                <a:rPr lang="en-US" altLang="zh-CN" b="1" dirty="0">
                  <a:ea typeface="楷体_GB2312" panose="02010609030101010101" pitchFamily="49" charset="-122"/>
                </a:rPr>
                <a:t>+  2Cu</a:t>
              </a:r>
              <a:endParaRPr lang="en-US" altLang="zh-CN" b="1" dirty="0">
                <a:ea typeface="楷体_GB2312" panose="02010609030101010101" pitchFamily="49" charset="-122"/>
              </a:endParaRPr>
            </a:p>
          </p:txBody>
        </p:sp>
        <p:sp>
          <p:nvSpPr>
            <p:cNvPr id="11268" name="Text Box 5"/>
            <p:cNvSpPr txBox="1"/>
            <p:nvPr/>
          </p:nvSpPr>
          <p:spPr>
            <a:xfrm>
              <a:off x="2245" y="1117"/>
              <a:ext cx="615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1800" b="1" dirty="0">
                  <a:latin typeface="Arial" panose="020B0604020202020204" pitchFamily="34" charset="0"/>
                </a:rPr>
                <a:t>高温</a:t>
              </a:r>
              <a:endParaRPr lang="zh-CN" altLang="en-US" sz="1800" b="1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1269" name="Group 6"/>
          <p:cNvGrpSpPr/>
          <p:nvPr/>
        </p:nvGrpSpPr>
        <p:grpSpPr>
          <a:xfrm>
            <a:off x="2208213" y="4476751"/>
            <a:ext cx="4767262" cy="582613"/>
            <a:chOff x="1465" y="1117"/>
            <a:chExt cx="3003" cy="367"/>
          </a:xfrm>
        </p:grpSpPr>
        <p:sp>
          <p:nvSpPr>
            <p:cNvPr id="11270" name="Text Box 7"/>
            <p:cNvSpPr txBox="1"/>
            <p:nvPr/>
          </p:nvSpPr>
          <p:spPr>
            <a:xfrm>
              <a:off x="1465" y="1196"/>
              <a:ext cx="300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dirty="0">
                  <a:ea typeface="楷体_GB2312" panose="02010609030101010101" pitchFamily="49" charset="-122"/>
                </a:rPr>
                <a:t>C</a:t>
              </a:r>
              <a:r>
                <a:rPr lang="en-US" altLang="zh-CN" b="1" baseline="-25000" dirty="0">
                  <a:ea typeface="楷体_GB2312" panose="02010609030101010101" pitchFamily="49" charset="-122"/>
                </a:rPr>
                <a:t> </a:t>
              </a:r>
              <a:r>
                <a:rPr lang="en-US" altLang="zh-CN" b="1" dirty="0">
                  <a:ea typeface="楷体_GB2312" panose="02010609030101010101" pitchFamily="49" charset="-122"/>
                </a:rPr>
                <a:t>+ H</a:t>
              </a:r>
              <a:r>
                <a:rPr lang="en-US" altLang="zh-CN" b="1" baseline="-25000" dirty="0">
                  <a:ea typeface="楷体_GB2312" panose="02010609030101010101" pitchFamily="49" charset="-122"/>
                </a:rPr>
                <a:t>2</a:t>
              </a:r>
              <a:r>
                <a:rPr lang="en-US" altLang="zh-CN" b="1" dirty="0">
                  <a:ea typeface="楷体_GB2312" panose="02010609030101010101" pitchFamily="49" charset="-122"/>
                </a:rPr>
                <a:t>O ==== CO+  H</a:t>
              </a:r>
              <a:r>
                <a:rPr lang="en-US" altLang="zh-CN" b="1" baseline="-25000" dirty="0">
                  <a:ea typeface="楷体_GB2312" panose="02010609030101010101" pitchFamily="49" charset="-122"/>
                </a:rPr>
                <a:t>2</a:t>
              </a:r>
              <a:endParaRPr lang="en-US" altLang="zh-CN" b="1" baseline="-25000" dirty="0">
                <a:ea typeface="楷体_GB2312" panose="02010609030101010101" pitchFamily="49" charset="-122"/>
              </a:endParaRPr>
            </a:p>
          </p:txBody>
        </p:sp>
        <p:sp>
          <p:nvSpPr>
            <p:cNvPr id="11271" name="Text Box 8"/>
            <p:cNvSpPr txBox="1"/>
            <p:nvPr/>
          </p:nvSpPr>
          <p:spPr>
            <a:xfrm>
              <a:off x="2245" y="1117"/>
              <a:ext cx="615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1800" b="1" dirty="0">
                  <a:latin typeface="Arial" panose="020B0604020202020204" pitchFamily="34" charset="0"/>
                </a:rPr>
                <a:t>高温</a:t>
              </a:r>
              <a:endParaRPr lang="zh-CN" altLang="en-US" sz="1800" b="1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1272" name="Group 9"/>
          <p:cNvGrpSpPr/>
          <p:nvPr/>
        </p:nvGrpSpPr>
        <p:grpSpPr>
          <a:xfrm>
            <a:off x="6543676" y="4484689"/>
            <a:ext cx="4124325" cy="528637"/>
            <a:chOff x="3162" y="2614"/>
            <a:chExt cx="2378" cy="333"/>
          </a:xfrm>
        </p:grpSpPr>
        <p:sp>
          <p:nvSpPr>
            <p:cNvPr id="11273" name="Rectangle 10"/>
            <p:cNvSpPr/>
            <p:nvPr/>
          </p:nvSpPr>
          <p:spPr>
            <a:xfrm>
              <a:off x="3162" y="2659"/>
              <a:ext cx="237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ea typeface="楷体_GB2312" panose="02010609030101010101" pitchFamily="49" charset="-122"/>
                </a:rPr>
                <a:t>H</a:t>
              </a:r>
              <a:r>
                <a:rPr lang="en-US" altLang="zh-CN" b="1" baseline="-25000" dirty="0">
                  <a:ea typeface="楷体_GB2312" panose="02010609030101010101" pitchFamily="49" charset="-122"/>
                </a:rPr>
                <a:t>2</a:t>
              </a:r>
              <a:r>
                <a:rPr lang="en-US" altLang="zh-CN" b="1" dirty="0">
                  <a:ea typeface="楷体_GB2312" panose="02010609030101010101" pitchFamily="49" charset="-122"/>
                </a:rPr>
                <a:t>+CuO ==== H</a:t>
              </a:r>
              <a:r>
                <a:rPr lang="en-US" altLang="zh-CN" b="1" baseline="-25000" dirty="0">
                  <a:ea typeface="楷体_GB2312" panose="02010609030101010101" pitchFamily="49" charset="-122"/>
                </a:rPr>
                <a:t>2</a:t>
              </a:r>
              <a:r>
                <a:rPr lang="en-US" altLang="zh-CN" b="1" dirty="0">
                  <a:ea typeface="楷体_GB2312" panose="02010609030101010101" pitchFamily="49" charset="-122"/>
                </a:rPr>
                <a:t>O+Cu</a:t>
              </a:r>
              <a:endParaRPr lang="en-US" altLang="zh-CN" b="1" dirty="0">
                <a:ea typeface="楷体_GB2312" panose="02010609030101010101" pitchFamily="49" charset="-122"/>
              </a:endParaRPr>
            </a:p>
          </p:txBody>
        </p:sp>
        <p:sp>
          <p:nvSpPr>
            <p:cNvPr id="11274" name="AutoShape 11"/>
            <p:cNvSpPr/>
            <p:nvPr/>
          </p:nvSpPr>
          <p:spPr>
            <a:xfrm>
              <a:off x="4057" y="2614"/>
              <a:ext cx="138" cy="126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endParaRPr lang="zh-CN" altLang="zh-CN" dirty="0"/>
            </a:p>
          </p:txBody>
        </p:sp>
      </p:grpSp>
      <p:grpSp>
        <p:nvGrpSpPr>
          <p:cNvPr id="5" name="Group 12"/>
          <p:cNvGrpSpPr/>
          <p:nvPr/>
        </p:nvGrpSpPr>
        <p:grpSpPr>
          <a:xfrm>
            <a:off x="6423788" y="3598863"/>
            <a:ext cx="3409950" cy="766762"/>
            <a:chOff x="3016" y="2267"/>
            <a:chExt cx="2148" cy="483"/>
          </a:xfrm>
        </p:grpSpPr>
        <p:grpSp>
          <p:nvGrpSpPr>
            <p:cNvPr id="11276" name="Group 13"/>
            <p:cNvGrpSpPr/>
            <p:nvPr/>
          </p:nvGrpSpPr>
          <p:grpSpPr>
            <a:xfrm>
              <a:off x="3266" y="2590"/>
              <a:ext cx="1241" cy="160"/>
              <a:chOff x="1202" y="1979"/>
              <a:chExt cx="1680" cy="192"/>
            </a:xfrm>
          </p:grpSpPr>
          <p:sp>
            <p:nvSpPr>
              <p:cNvPr id="11277" name="Line 14"/>
              <p:cNvSpPr/>
              <p:nvPr/>
            </p:nvSpPr>
            <p:spPr>
              <a:xfrm flipV="1">
                <a:off x="1202" y="1985"/>
                <a:ext cx="0" cy="144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78" name="Line 15"/>
              <p:cNvSpPr/>
              <p:nvPr/>
            </p:nvSpPr>
            <p:spPr>
              <a:xfrm>
                <a:off x="1202" y="1979"/>
                <a:ext cx="1680" cy="0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79" name="Line 16"/>
              <p:cNvSpPr/>
              <p:nvPr/>
            </p:nvSpPr>
            <p:spPr>
              <a:xfrm>
                <a:off x="2880" y="1979"/>
                <a:ext cx="0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sp>
          <p:nvSpPr>
            <p:cNvPr id="11280" name="Text Box 17"/>
            <p:cNvSpPr txBox="1"/>
            <p:nvPr/>
          </p:nvSpPr>
          <p:spPr>
            <a:xfrm>
              <a:off x="3016" y="2267"/>
              <a:ext cx="214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氧化反应，化合价升高</a:t>
              </a:r>
              <a:endParaRPr lang="zh-CN" altLang="en-US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18"/>
          <p:cNvGrpSpPr/>
          <p:nvPr/>
        </p:nvGrpSpPr>
        <p:grpSpPr>
          <a:xfrm>
            <a:off x="6573839" y="4268789"/>
            <a:ext cx="3267075" cy="503237"/>
            <a:chOff x="3181" y="2689"/>
            <a:chExt cx="2058" cy="317"/>
          </a:xfrm>
        </p:grpSpPr>
        <p:sp>
          <p:nvSpPr>
            <p:cNvPr id="11282" name="Rectangle 19"/>
            <p:cNvSpPr/>
            <p:nvPr/>
          </p:nvSpPr>
          <p:spPr>
            <a:xfrm>
              <a:off x="3515" y="2689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+2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283" name="Rectangle 20"/>
            <p:cNvSpPr/>
            <p:nvPr/>
          </p:nvSpPr>
          <p:spPr>
            <a:xfrm>
              <a:off x="4967" y="2708"/>
              <a:ext cx="27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0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284" name="Rectangle 21"/>
            <p:cNvSpPr/>
            <p:nvPr/>
          </p:nvSpPr>
          <p:spPr>
            <a:xfrm>
              <a:off x="3181" y="2705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0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285" name="Rectangle 22"/>
            <p:cNvSpPr/>
            <p:nvPr/>
          </p:nvSpPr>
          <p:spPr>
            <a:xfrm>
              <a:off x="4422" y="2718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+1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</p:grpSp>
      <p:grpSp>
        <p:nvGrpSpPr>
          <p:cNvPr id="9" name="Group 23"/>
          <p:cNvGrpSpPr/>
          <p:nvPr/>
        </p:nvGrpSpPr>
        <p:grpSpPr>
          <a:xfrm>
            <a:off x="7124700" y="4916488"/>
            <a:ext cx="3651250" cy="785812"/>
            <a:chOff x="3528" y="3097"/>
            <a:chExt cx="2300" cy="495"/>
          </a:xfrm>
        </p:grpSpPr>
        <p:sp>
          <p:nvSpPr>
            <p:cNvPr id="11287" name="Text Box 24"/>
            <p:cNvSpPr txBox="1"/>
            <p:nvPr/>
          </p:nvSpPr>
          <p:spPr>
            <a:xfrm>
              <a:off x="3528" y="3304"/>
              <a:ext cx="230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还原反应，化合价降低</a:t>
              </a:r>
              <a:endParaRPr lang="zh-CN" altLang="en-US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1288" name="Group 25"/>
            <p:cNvGrpSpPr/>
            <p:nvPr/>
          </p:nvGrpSpPr>
          <p:grpSpPr>
            <a:xfrm>
              <a:off x="3659" y="3097"/>
              <a:ext cx="1444" cy="180"/>
              <a:chOff x="2109" y="2376"/>
              <a:chExt cx="1542" cy="194"/>
            </a:xfrm>
          </p:grpSpPr>
          <p:sp>
            <p:nvSpPr>
              <p:cNvPr id="11289" name="Line 26"/>
              <p:cNvSpPr/>
              <p:nvPr/>
            </p:nvSpPr>
            <p:spPr>
              <a:xfrm rot="10800000" flipH="1" flipV="1">
                <a:off x="2109" y="2426"/>
                <a:ext cx="0" cy="144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90" name="Line 27"/>
              <p:cNvSpPr/>
              <p:nvPr/>
            </p:nvSpPr>
            <p:spPr>
              <a:xfrm rot="-10800000" flipH="1">
                <a:off x="3651" y="2376"/>
                <a:ext cx="0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sp>
            <p:nvSpPr>
              <p:cNvPr id="11291" name="Line 28"/>
              <p:cNvSpPr/>
              <p:nvPr/>
            </p:nvSpPr>
            <p:spPr>
              <a:xfrm>
                <a:off x="2109" y="2568"/>
                <a:ext cx="1536" cy="0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1" name="Group 29"/>
          <p:cNvGrpSpPr/>
          <p:nvPr/>
        </p:nvGrpSpPr>
        <p:grpSpPr>
          <a:xfrm>
            <a:off x="4532313" y="2619376"/>
            <a:ext cx="3651250" cy="709613"/>
            <a:chOff x="1895" y="1650"/>
            <a:chExt cx="2300" cy="447"/>
          </a:xfrm>
        </p:grpSpPr>
        <p:sp>
          <p:nvSpPr>
            <p:cNvPr id="11293" name="Text Box 30"/>
            <p:cNvSpPr txBox="1"/>
            <p:nvPr/>
          </p:nvSpPr>
          <p:spPr>
            <a:xfrm>
              <a:off x="1895" y="1809"/>
              <a:ext cx="230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还原反应，</a:t>
              </a:r>
              <a:endParaRPr lang="zh-CN" altLang="en-US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1294" name="Group 31"/>
            <p:cNvGrpSpPr/>
            <p:nvPr/>
          </p:nvGrpSpPr>
          <p:grpSpPr>
            <a:xfrm>
              <a:off x="2026" y="1650"/>
              <a:ext cx="1670" cy="180"/>
              <a:chOff x="2109" y="2376"/>
              <a:chExt cx="1542" cy="194"/>
            </a:xfrm>
          </p:grpSpPr>
          <p:sp>
            <p:nvSpPr>
              <p:cNvPr id="11295" name="Line 32"/>
              <p:cNvSpPr/>
              <p:nvPr/>
            </p:nvSpPr>
            <p:spPr>
              <a:xfrm rot="10800000" flipH="1" flipV="1">
                <a:off x="2109" y="2426"/>
                <a:ext cx="0" cy="144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96" name="Line 33"/>
              <p:cNvSpPr/>
              <p:nvPr/>
            </p:nvSpPr>
            <p:spPr>
              <a:xfrm rot="-10800000" flipH="1">
                <a:off x="3651" y="2376"/>
                <a:ext cx="0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sp>
            <p:nvSpPr>
              <p:cNvPr id="11297" name="Line 34"/>
              <p:cNvSpPr/>
              <p:nvPr/>
            </p:nvSpPr>
            <p:spPr>
              <a:xfrm>
                <a:off x="2109" y="2568"/>
                <a:ext cx="1536" cy="0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3" name="Group 35"/>
          <p:cNvGrpSpPr/>
          <p:nvPr/>
        </p:nvGrpSpPr>
        <p:grpSpPr>
          <a:xfrm>
            <a:off x="2279651" y="4340225"/>
            <a:ext cx="3159125" cy="457200"/>
            <a:chOff x="476" y="2734"/>
            <a:chExt cx="1990" cy="288"/>
          </a:xfrm>
        </p:grpSpPr>
        <p:sp>
          <p:nvSpPr>
            <p:cNvPr id="11299" name="Rectangle 36"/>
            <p:cNvSpPr/>
            <p:nvPr/>
          </p:nvSpPr>
          <p:spPr>
            <a:xfrm>
              <a:off x="719" y="2734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+1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300" name="Rectangle 37"/>
            <p:cNvSpPr/>
            <p:nvPr/>
          </p:nvSpPr>
          <p:spPr>
            <a:xfrm>
              <a:off x="2194" y="2734"/>
              <a:ext cx="27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0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301" name="Rectangle 38"/>
            <p:cNvSpPr/>
            <p:nvPr/>
          </p:nvSpPr>
          <p:spPr>
            <a:xfrm>
              <a:off x="476" y="2734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0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302" name="Rectangle 39"/>
            <p:cNvSpPr/>
            <p:nvPr/>
          </p:nvSpPr>
          <p:spPr>
            <a:xfrm>
              <a:off x="1655" y="2734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+2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</p:grpSp>
      <p:grpSp>
        <p:nvGrpSpPr>
          <p:cNvPr id="14" name="Group 40"/>
          <p:cNvGrpSpPr/>
          <p:nvPr/>
        </p:nvGrpSpPr>
        <p:grpSpPr>
          <a:xfrm>
            <a:off x="3863976" y="1963739"/>
            <a:ext cx="3744913" cy="485775"/>
            <a:chOff x="1474" y="1237"/>
            <a:chExt cx="2359" cy="306"/>
          </a:xfrm>
        </p:grpSpPr>
        <p:sp>
          <p:nvSpPr>
            <p:cNvPr id="11304" name="Rectangle 41"/>
            <p:cNvSpPr/>
            <p:nvPr/>
          </p:nvSpPr>
          <p:spPr>
            <a:xfrm>
              <a:off x="1820" y="1255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+2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305" name="Rectangle 42"/>
            <p:cNvSpPr/>
            <p:nvPr/>
          </p:nvSpPr>
          <p:spPr>
            <a:xfrm>
              <a:off x="3561" y="1247"/>
              <a:ext cx="27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0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306" name="Rectangle 43"/>
            <p:cNvSpPr/>
            <p:nvPr/>
          </p:nvSpPr>
          <p:spPr>
            <a:xfrm>
              <a:off x="1474" y="1244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0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  <p:sp>
          <p:nvSpPr>
            <p:cNvPr id="11307" name="Rectangle 44"/>
            <p:cNvSpPr/>
            <p:nvPr/>
          </p:nvSpPr>
          <p:spPr>
            <a:xfrm>
              <a:off x="2608" y="1237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>
                  <a:solidFill>
                    <a:srgbClr val="CC0000"/>
                  </a:solidFill>
                  <a:ea typeface="楷体_GB2312" panose="02010609030101010101" pitchFamily="49" charset="-122"/>
                </a:rPr>
                <a:t>+4</a:t>
              </a:r>
              <a:endParaRPr lang="en-US" altLang="zh-CN" b="1" dirty="0">
                <a:solidFill>
                  <a:srgbClr val="CC0000"/>
                </a:solidFill>
                <a:ea typeface="楷体_GB2312" panose="02010609030101010101" pitchFamily="49" charset="-122"/>
              </a:endParaRPr>
            </a:p>
          </p:txBody>
        </p:sp>
      </p:grpSp>
      <p:grpSp>
        <p:nvGrpSpPr>
          <p:cNvPr id="15" name="Group 45"/>
          <p:cNvGrpSpPr/>
          <p:nvPr/>
        </p:nvGrpSpPr>
        <p:grpSpPr>
          <a:xfrm>
            <a:off x="3622675" y="1341438"/>
            <a:ext cx="3409950" cy="766762"/>
            <a:chOff x="1322" y="845"/>
            <a:chExt cx="2148" cy="483"/>
          </a:xfrm>
        </p:grpSpPr>
        <p:grpSp>
          <p:nvGrpSpPr>
            <p:cNvPr id="11309" name="Group 46"/>
            <p:cNvGrpSpPr/>
            <p:nvPr/>
          </p:nvGrpSpPr>
          <p:grpSpPr>
            <a:xfrm>
              <a:off x="1572" y="1168"/>
              <a:ext cx="1172" cy="160"/>
              <a:chOff x="1202" y="1979"/>
              <a:chExt cx="1680" cy="192"/>
            </a:xfrm>
          </p:grpSpPr>
          <p:sp>
            <p:nvSpPr>
              <p:cNvPr id="11310" name="Line 47"/>
              <p:cNvSpPr/>
              <p:nvPr/>
            </p:nvSpPr>
            <p:spPr>
              <a:xfrm flipV="1">
                <a:off x="1202" y="1985"/>
                <a:ext cx="0" cy="144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311" name="Line 48"/>
              <p:cNvSpPr/>
              <p:nvPr/>
            </p:nvSpPr>
            <p:spPr>
              <a:xfrm>
                <a:off x="1202" y="1979"/>
                <a:ext cx="1680" cy="0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312" name="Line 49"/>
              <p:cNvSpPr/>
              <p:nvPr/>
            </p:nvSpPr>
            <p:spPr>
              <a:xfrm>
                <a:off x="2880" y="1979"/>
                <a:ext cx="0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sp>
          <p:nvSpPr>
            <p:cNvPr id="11313" name="Text Box 50"/>
            <p:cNvSpPr txBox="1"/>
            <p:nvPr/>
          </p:nvSpPr>
          <p:spPr>
            <a:xfrm>
              <a:off x="1322" y="845"/>
              <a:ext cx="214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氧化反应，</a:t>
              </a:r>
              <a:endParaRPr lang="zh-CN" altLang="en-US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7" name="Group 51"/>
          <p:cNvGrpSpPr/>
          <p:nvPr/>
        </p:nvGrpSpPr>
        <p:grpSpPr>
          <a:xfrm>
            <a:off x="2036348" y="3678240"/>
            <a:ext cx="3409950" cy="766763"/>
            <a:chOff x="369" y="2326"/>
            <a:chExt cx="2148" cy="483"/>
          </a:xfrm>
        </p:grpSpPr>
        <p:grpSp>
          <p:nvGrpSpPr>
            <p:cNvPr id="11315" name="Group 52"/>
            <p:cNvGrpSpPr/>
            <p:nvPr/>
          </p:nvGrpSpPr>
          <p:grpSpPr>
            <a:xfrm>
              <a:off x="567" y="2649"/>
              <a:ext cx="1293" cy="160"/>
              <a:chOff x="1202" y="1979"/>
              <a:chExt cx="1680" cy="192"/>
            </a:xfrm>
          </p:grpSpPr>
          <p:sp>
            <p:nvSpPr>
              <p:cNvPr id="11316" name="Line 53"/>
              <p:cNvSpPr/>
              <p:nvPr/>
            </p:nvSpPr>
            <p:spPr>
              <a:xfrm flipV="1">
                <a:off x="1202" y="1985"/>
                <a:ext cx="0" cy="144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317" name="Line 54"/>
              <p:cNvSpPr/>
              <p:nvPr/>
            </p:nvSpPr>
            <p:spPr>
              <a:xfrm>
                <a:off x="1202" y="1979"/>
                <a:ext cx="1680" cy="0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318" name="Line 55"/>
              <p:cNvSpPr/>
              <p:nvPr/>
            </p:nvSpPr>
            <p:spPr>
              <a:xfrm>
                <a:off x="2880" y="1979"/>
                <a:ext cx="0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sp>
          <p:nvSpPr>
            <p:cNvPr id="11319" name="Text Box 56"/>
            <p:cNvSpPr txBox="1"/>
            <p:nvPr/>
          </p:nvSpPr>
          <p:spPr>
            <a:xfrm>
              <a:off x="369" y="2326"/>
              <a:ext cx="214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氧化反应，化合价升高</a:t>
              </a:r>
              <a:endParaRPr lang="zh-CN" altLang="en-US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Group 57"/>
          <p:cNvGrpSpPr/>
          <p:nvPr/>
        </p:nvGrpSpPr>
        <p:grpSpPr>
          <a:xfrm>
            <a:off x="2732088" y="4987926"/>
            <a:ext cx="3651250" cy="746125"/>
            <a:chOff x="761" y="3142"/>
            <a:chExt cx="2300" cy="470"/>
          </a:xfrm>
        </p:grpSpPr>
        <p:sp>
          <p:nvSpPr>
            <p:cNvPr id="11321" name="Text Box 58"/>
            <p:cNvSpPr txBox="1"/>
            <p:nvPr/>
          </p:nvSpPr>
          <p:spPr>
            <a:xfrm>
              <a:off x="761" y="3324"/>
              <a:ext cx="230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还原反应，化合价降低</a:t>
              </a:r>
              <a:endParaRPr lang="zh-CN" altLang="en-US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1322" name="Group 59"/>
            <p:cNvGrpSpPr/>
            <p:nvPr/>
          </p:nvGrpSpPr>
          <p:grpSpPr>
            <a:xfrm>
              <a:off x="892" y="3142"/>
              <a:ext cx="1398" cy="180"/>
              <a:chOff x="2109" y="2376"/>
              <a:chExt cx="1542" cy="194"/>
            </a:xfrm>
          </p:grpSpPr>
          <p:sp>
            <p:nvSpPr>
              <p:cNvPr id="11323" name="Line 60"/>
              <p:cNvSpPr/>
              <p:nvPr/>
            </p:nvSpPr>
            <p:spPr>
              <a:xfrm rot="10800000" flipH="1" flipV="1">
                <a:off x="2109" y="2426"/>
                <a:ext cx="0" cy="144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324" name="Line 61"/>
              <p:cNvSpPr/>
              <p:nvPr/>
            </p:nvSpPr>
            <p:spPr>
              <a:xfrm rot="-10800000" flipH="1">
                <a:off x="3651" y="2376"/>
                <a:ext cx="0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sp>
            <p:nvSpPr>
              <p:cNvPr id="11325" name="Line 62"/>
              <p:cNvSpPr/>
              <p:nvPr/>
            </p:nvSpPr>
            <p:spPr>
              <a:xfrm>
                <a:off x="2109" y="2568"/>
                <a:ext cx="1536" cy="0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1326" name="Group 63"/>
          <p:cNvGrpSpPr/>
          <p:nvPr/>
        </p:nvGrpSpPr>
        <p:grpSpPr>
          <a:xfrm>
            <a:off x="779462" y="260648"/>
            <a:ext cx="2160588" cy="568325"/>
            <a:chOff x="158" y="119"/>
            <a:chExt cx="1361" cy="358"/>
          </a:xfrm>
        </p:grpSpPr>
        <p:pic>
          <p:nvPicPr>
            <p:cNvPr id="11327" name="Picture 7" descr="000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8" y="119"/>
              <a:ext cx="1361" cy="35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328" name="Text Box 8"/>
            <p:cNvSpPr txBox="1"/>
            <p:nvPr/>
          </p:nvSpPr>
          <p:spPr>
            <a:xfrm>
              <a:off x="233" y="152"/>
              <a:ext cx="119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思考 </a:t>
              </a:r>
              <a:r>
                <a:rPr lang="en-US" altLang="zh-CN" b="1" dirty="0">
                  <a:solidFill>
                    <a:srgbClr val="FFFF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·</a:t>
              </a:r>
              <a:r>
                <a:rPr lang="en-US" altLang="zh-CN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 </a:t>
              </a: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交流</a:t>
              </a:r>
              <a:endParaRPr lang="zh-CN" altLang="en-US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sp>
        <p:nvSpPr>
          <p:cNvPr id="12355" name="Rectangle 67"/>
          <p:cNvSpPr/>
          <p:nvPr/>
        </p:nvSpPr>
        <p:spPr>
          <a:xfrm>
            <a:off x="5087938" y="1341439"/>
            <a:ext cx="1731564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0000FF"/>
                </a:solidFill>
              </a:rPr>
              <a:t>化合价升高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12356" name="Rectangle 68"/>
          <p:cNvSpPr/>
          <p:nvPr/>
        </p:nvSpPr>
        <p:spPr>
          <a:xfrm>
            <a:off x="5951538" y="2878139"/>
            <a:ext cx="1731564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0000FF"/>
                </a:solidFill>
              </a:rPr>
              <a:t>化合价降低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55" grpId="0"/>
      <p:bldP spid="123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2"/>
          <p:cNvSpPr txBox="1"/>
          <p:nvPr/>
        </p:nvSpPr>
        <p:spPr>
          <a:xfrm>
            <a:off x="3022340" y="232176"/>
            <a:ext cx="9410364" cy="3508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4</a:t>
            </a:r>
            <a:r>
              <a:rPr lang="zh-CN" altLang="en-US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、氧化还原反应是否一定存在得失氧</a:t>
            </a:r>
            <a:r>
              <a:rPr lang="zh-CN" altLang="en-US" b="1" dirty="0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？请</a:t>
            </a:r>
            <a:r>
              <a:rPr lang="zh-CN" altLang="en-US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分析下面的反应。</a:t>
            </a:r>
            <a:endParaRPr lang="zh-CN" altLang="en-US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6594475" y="2338389"/>
            <a:ext cx="3352800" cy="1031875"/>
            <a:chOff x="1425" y="3319"/>
            <a:chExt cx="2112" cy="650"/>
          </a:xfrm>
        </p:grpSpPr>
        <p:sp>
          <p:nvSpPr>
            <p:cNvPr id="12291" name="Text Box 4"/>
            <p:cNvSpPr txBox="1"/>
            <p:nvPr/>
          </p:nvSpPr>
          <p:spPr>
            <a:xfrm>
              <a:off x="1425" y="3681"/>
              <a:ext cx="154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Tahoma" panose="020B0604030504040204" pitchFamily="34" charset="0"/>
                </a:rPr>
                <a:t>化合价升高</a:t>
              </a:r>
              <a:endParaRPr lang="zh-CN" altLang="en-US" b="1" dirty="0">
                <a:solidFill>
                  <a:srgbClr val="0000FF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92" name="Line 5"/>
            <p:cNvSpPr/>
            <p:nvPr/>
          </p:nvSpPr>
          <p:spPr>
            <a:xfrm>
              <a:off x="1614" y="3685"/>
              <a:ext cx="123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293" name="Line 6"/>
            <p:cNvSpPr/>
            <p:nvPr/>
          </p:nvSpPr>
          <p:spPr>
            <a:xfrm flipV="1">
              <a:off x="1620" y="3326"/>
              <a:ext cx="0" cy="36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294" name="Line 7"/>
            <p:cNvSpPr/>
            <p:nvPr/>
          </p:nvSpPr>
          <p:spPr>
            <a:xfrm flipH="1" flipV="1">
              <a:off x="2830" y="3319"/>
              <a:ext cx="0" cy="36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2295" name="Rectangle 8"/>
            <p:cNvSpPr/>
            <p:nvPr/>
          </p:nvSpPr>
          <p:spPr>
            <a:xfrm>
              <a:off x="2554" y="3673"/>
              <a:ext cx="98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endParaRPr lang="zh-CN" altLang="en-US" b="1" dirty="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</p:grpSp>
      <p:grpSp>
        <p:nvGrpSpPr>
          <p:cNvPr id="3" name="Group 9"/>
          <p:cNvGrpSpPr/>
          <p:nvPr/>
        </p:nvGrpSpPr>
        <p:grpSpPr>
          <a:xfrm>
            <a:off x="1774825" y="2284413"/>
            <a:ext cx="3467100" cy="976312"/>
            <a:chOff x="1177" y="1561"/>
            <a:chExt cx="2184" cy="615"/>
          </a:xfrm>
        </p:grpSpPr>
        <p:sp>
          <p:nvSpPr>
            <p:cNvPr id="12297" name="Text Box 10"/>
            <p:cNvSpPr txBox="1"/>
            <p:nvPr/>
          </p:nvSpPr>
          <p:spPr>
            <a:xfrm>
              <a:off x="1177" y="1888"/>
              <a:ext cx="12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FF"/>
                  </a:solidFill>
                  <a:latin typeface="Tahoma" panose="020B0604030504040204" pitchFamily="34" charset="0"/>
                </a:rPr>
                <a:t>化合价升高</a:t>
              </a:r>
              <a:endParaRPr lang="zh-CN" altLang="en-US" b="1" dirty="0">
                <a:solidFill>
                  <a:srgbClr val="0000FF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98" name="Line 11"/>
            <p:cNvSpPr/>
            <p:nvPr/>
          </p:nvSpPr>
          <p:spPr>
            <a:xfrm flipV="1">
              <a:off x="1541" y="1920"/>
              <a:ext cx="1248" cy="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299" name="Line 12"/>
            <p:cNvSpPr/>
            <p:nvPr/>
          </p:nvSpPr>
          <p:spPr>
            <a:xfrm flipV="1">
              <a:off x="1547" y="1568"/>
              <a:ext cx="0" cy="36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300" name="Line 13"/>
            <p:cNvSpPr/>
            <p:nvPr/>
          </p:nvSpPr>
          <p:spPr>
            <a:xfrm flipH="1" flipV="1">
              <a:off x="2795" y="1561"/>
              <a:ext cx="0" cy="36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2301" name="Rectangle 14"/>
            <p:cNvSpPr/>
            <p:nvPr/>
          </p:nvSpPr>
          <p:spPr>
            <a:xfrm>
              <a:off x="2314" y="1888"/>
              <a:ext cx="104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endParaRPr lang="en-US" altLang="zh-CN" b="1" dirty="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</p:grpSp>
      <p:grpSp>
        <p:nvGrpSpPr>
          <p:cNvPr id="4" name="Group 15"/>
          <p:cNvGrpSpPr/>
          <p:nvPr/>
        </p:nvGrpSpPr>
        <p:grpSpPr>
          <a:xfrm>
            <a:off x="2046288" y="1908175"/>
            <a:ext cx="4392612" cy="457200"/>
            <a:chOff x="1348" y="1324"/>
            <a:chExt cx="2767" cy="288"/>
          </a:xfrm>
        </p:grpSpPr>
        <p:sp>
          <p:nvSpPr>
            <p:cNvPr id="12303" name="Text Box 16"/>
            <p:cNvSpPr txBox="1"/>
            <p:nvPr/>
          </p:nvSpPr>
          <p:spPr>
            <a:xfrm>
              <a:off x="1348" y="1324"/>
              <a:ext cx="276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b="1" dirty="0"/>
                <a:t>Zn+2HCl==== ZnCl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+H</a:t>
              </a:r>
              <a:r>
                <a:rPr lang="en-US" altLang="zh-CN" b="1" baseline="-25000" dirty="0"/>
                <a:t>2</a:t>
              </a:r>
              <a:endParaRPr lang="en-US" altLang="zh-CN" b="1" baseline="-25000" dirty="0"/>
            </a:p>
          </p:txBody>
        </p:sp>
        <p:sp>
          <p:nvSpPr>
            <p:cNvPr id="12304" name="Line 17"/>
            <p:cNvSpPr/>
            <p:nvPr/>
          </p:nvSpPr>
          <p:spPr>
            <a:xfrm flipV="1">
              <a:off x="3560" y="1365"/>
              <a:ext cx="0" cy="23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grpSp>
        <p:nvGrpSpPr>
          <p:cNvPr id="5" name="Group 18"/>
          <p:cNvGrpSpPr/>
          <p:nvPr/>
        </p:nvGrpSpPr>
        <p:grpSpPr>
          <a:xfrm>
            <a:off x="6670676" y="1052513"/>
            <a:ext cx="3313113" cy="1008062"/>
            <a:chOff x="1599" y="2509"/>
            <a:chExt cx="1913" cy="635"/>
          </a:xfrm>
        </p:grpSpPr>
        <p:sp>
          <p:nvSpPr>
            <p:cNvPr id="12306" name="Line 19"/>
            <p:cNvSpPr/>
            <p:nvPr/>
          </p:nvSpPr>
          <p:spPr>
            <a:xfrm>
              <a:off x="3004" y="2808"/>
              <a:ext cx="0" cy="33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2307" name="Line 20"/>
            <p:cNvSpPr/>
            <p:nvPr/>
          </p:nvSpPr>
          <p:spPr>
            <a:xfrm>
              <a:off x="2023" y="2811"/>
              <a:ext cx="9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308" name="Line 21"/>
            <p:cNvSpPr/>
            <p:nvPr/>
          </p:nvSpPr>
          <p:spPr>
            <a:xfrm flipV="1">
              <a:off x="2027" y="2790"/>
              <a:ext cx="0" cy="28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309" name="Rectangle 22"/>
            <p:cNvSpPr/>
            <p:nvPr/>
          </p:nvSpPr>
          <p:spPr>
            <a:xfrm>
              <a:off x="2741" y="2509"/>
              <a:ext cx="77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endParaRPr lang="zh-CN" altLang="en-US" b="1" dirty="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2310" name="Rectangle 23"/>
            <p:cNvSpPr/>
            <p:nvPr/>
          </p:nvSpPr>
          <p:spPr>
            <a:xfrm>
              <a:off x="1599" y="2520"/>
              <a:ext cx="1000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化合价降低</a:t>
              </a:r>
              <a:endParaRPr lang="zh-CN" altLang="en-US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24"/>
          <p:cNvGrpSpPr/>
          <p:nvPr/>
        </p:nvGrpSpPr>
        <p:grpSpPr>
          <a:xfrm>
            <a:off x="6543676" y="1697039"/>
            <a:ext cx="2811463" cy="693737"/>
            <a:chOff x="1393" y="2915"/>
            <a:chExt cx="1771" cy="437"/>
          </a:xfrm>
        </p:grpSpPr>
        <p:sp>
          <p:nvSpPr>
            <p:cNvPr id="12312" name="Rectangle 25"/>
            <p:cNvSpPr/>
            <p:nvPr/>
          </p:nvSpPr>
          <p:spPr>
            <a:xfrm>
              <a:off x="1393" y="3064"/>
              <a:ext cx="177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b="1" dirty="0"/>
                <a:t>2Na+Cl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====2NaCl</a:t>
              </a:r>
              <a:endParaRPr lang="en-US" altLang="zh-CN" b="1" dirty="0"/>
            </a:p>
          </p:txBody>
        </p:sp>
        <p:sp>
          <p:nvSpPr>
            <p:cNvPr id="12313" name="Text Box 26"/>
            <p:cNvSpPr txBox="1"/>
            <p:nvPr/>
          </p:nvSpPr>
          <p:spPr>
            <a:xfrm>
              <a:off x="2115" y="2915"/>
              <a:ext cx="57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Arial" panose="020B0604020202020204" pitchFamily="34" charset="0"/>
                </a:rPr>
                <a:t>点燃</a:t>
              </a:r>
              <a:endParaRPr lang="zh-CN" altLang="en-US" sz="2000" b="1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27"/>
          <p:cNvGrpSpPr/>
          <p:nvPr/>
        </p:nvGrpSpPr>
        <p:grpSpPr>
          <a:xfrm>
            <a:off x="2772331" y="763590"/>
            <a:ext cx="3524250" cy="1262063"/>
            <a:chOff x="1847" y="587"/>
            <a:chExt cx="2220" cy="795"/>
          </a:xfrm>
        </p:grpSpPr>
        <p:sp>
          <p:nvSpPr>
            <p:cNvPr id="12315" name="Line 28"/>
            <p:cNvSpPr/>
            <p:nvPr/>
          </p:nvSpPr>
          <p:spPr>
            <a:xfrm>
              <a:off x="3353" y="1064"/>
              <a:ext cx="0" cy="31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2316" name="Line 29"/>
            <p:cNvSpPr/>
            <p:nvPr/>
          </p:nvSpPr>
          <p:spPr>
            <a:xfrm>
              <a:off x="1983" y="1044"/>
              <a:ext cx="1370" cy="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317" name="Line 30"/>
            <p:cNvSpPr/>
            <p:nvPr/>
          </p:nvSpPr>
          <p:spPr>
            <a:xfrm flipV="1">
              <a:off x="1968" y="1060"/>
              <a:ext cx="0" cy="28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318" name="Rectangle 31"/>
            <p:cNvSpPr/>
            <p:nvPr/>
          </p:nvSpPr>
          <p:spPr>
            <a:xfrm>
              <a:off x="2971" y="722"/>
              <a:ext cx="109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endParaRPr lang="zh-CN" altLang="en-US" b="1" dirty="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2319" name="Rectangle 32"/>
            <p:cNvSpPr/>
            <p:nvPr/>
          </p:nvSpPr>
          <p:spPr>
            <a:xfrm>
              <a:off x="1847" y="587"/>
              <a:ext cx="1271" cy="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/>
            <a:lstStyle/>
            <a:p>
              <a:pPr algn="ctr"/>
              <a:r>
                <a:rPr lang="zh-CN" altLang="en-US" b="1" dirty="0">
                  <a:solidFill>
                    <a:srgbClr val="0000FF"/>
                  </a:solidFill>
                </a:rPr>
                <a:t>化合价降低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2320" name="Group 33"/>
          <p:cNvGrpSpPr/>
          <p:nvPr/>
        </p:nvGrpSpPr>
        <p:grpSpPr>
          <a:xfrm>
            <a:off x="694531" y="175376"/>
            <a:ext cx="2160588" cy="568325"/>
            <a:chOff x="158" y="119"/>
            <a:chExt cx="1361" cy="358"/>
          </a:xfrm>
        </p:grpSpPr>
        <p:pic>
          <p:nvPicPr>
            <p:cNvPr id="12321" name="Picture 7" descr="000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8" y="119"/>
              <a:ext cx="1361" cy="35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22" name="Text Box 8"/>
            <p:cNvSpPr txBox="1"/>
            <p:nvPr/>
          </p:nvSpPr>
          <p:spPr>
            <a:xfrm>
              <a:off x="233" y="152"/>
              <a:ext cx="119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思考 </a:t>
              </a:r>
              <a:r>
                <a:rPr lang="en-US" altLang="zh-CN" b="1" dirty="0">
                  <a:solidFill>
                    <a:srgbClr val="FFFF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·</a:t>
              </a:r>
              <a:r>
                <a:rPr lang="en-US" altLang="zh-CN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 </a:t>
              </a: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交流</a:t>
              </a:r>
              <a:endParaRPr lang="zh-CN" altLang="en-US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sp>
        <p:nvSpPr>
          <p:cNvPr id="13349" name="Rectangle 37"/>
          <p:cNvSpPr/>
          <p:nvPr/>
        </p:nvSpPr>
        <p:spPr>
          <a:xfrm>
            <a:off x="4508781" y="1005365"/>
            <a:ext cx="1422184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还原反应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3350" name="Rectangle 38"/>
          <p:cNvSpPr/>
          <p:nvPr/>
        </p:nvSpPr>
        <p:spPr>
          <a:xfrm>
            <a:off x="3470275" y="2803526"/>
            <a:ext cx="1422184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氧化反应</a:t>
            </a:r>
            <a:endParaRPr lang="en-US" altLang="zh-CN" b="1" dirty="0">
              <a:solidFill>
                <a:srgbClr val="FF0000"/>
              </a:solidFill>
            </a:endParaRPr>
          </a:p>
        </p:txBody>
      </p:sp>
      <p:sp>
        <p:nvSpPr>
          <p:cNvPr id="13351" name="Rectangle 39"/>
          <p:cNvSpPr/>
          <p:nvPr/>
        </p:nvSpPr>
        <p:spPr>
          <a:xfrm>
            <a:off x="8399463" y="1074739"/>
            <a:ext cx="1422184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还原反应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3352" name="Rectangle 40"/>
          <p:cNvSpPr/>
          <p:nvPr/>
        </p:nvSpPr>
        <p:spPr>
          <a:xfrm>
            <a:off x="8234363" y="2908301"/>
            <a:ext cx="1422184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氧化反应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2770" name="Text Box 2"/>
          <p:cNvSpPr txBox="1"/>
          <p:nvPr/>
        </p:nvSpPr>
        <p:spPr>
          <a:xfrm>
            <a:off x="936387" y="3407700"/>
            <a:ext cx="4103687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</a:rPr>
              <a:t>、从化合价升降分析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sp>
        <p:nvSpPr>
          <p:cNvPr id="32801" name="Text Box 33"/>
          <p:cNvSpPr txBox="1"/>
          <p:nvPr/>
        </p:nvSpPr>
        <p:spPr>
          <a:xfrm>
            <a:off x="1378743" y="5277645"/>
            <a:ext cx="6758581" cy="461665"/>
          </a:xfrm>
          <a:prstGeom prst="rect">
            <a:avLst/>
          </a:prstGeom>
          <a:solidFill>
            <a:srgbClr val="FFFF99"/>
          </a:solidFill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000099"/>
                </a:solidFill>
              </a:rPr>
              <a:t>氧化还原反应：有元素</a:t>
            </a:r>
            <a:r>
              <a:rPr lang="zh-CN" altLang="en-US" b="1" dirty="0">
                <a:solidFill>
                  <a:srgbClr val="CC0066"/>
                </a:solidFill>
              </a:rPr>
              <a:t>化合价升降</a:t>
            </a:r>
            <a:r>
              <a:rPr lang="zh-CN" altLang="en-US" b="1" dirty="0">
                <a:solidFill>
                  <a:srgbClr val="000099"/>
                </a:solidFill>
              </a:rPr>
              <a:t>的化学反应。 </a:t>
            </a:r>
            <a:endParaRPr lang="zh-CN" altLang="en-US" b="1" dirty="0">
              <a:solidFill>
                <a:srgbClr val="000099"/>
              </a:solidFill>
            </a:endParaRPr>
          </a:p>
        </p:txBody>
      </p:sp>
      <p:sp>
        <p:nvSpPr>
          <p:cNvPr id="32802" name="Rectangle 34"/>
          <p:cNvSpPr/>
          <p:nvPr/>
        </p:nvSpPr>
        <p:spPr>
          <a:xfrm>
            <a:off x="8003381" y="5245895"/>
            <a:ext cx="2040943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D60093"/>
                </a:solidFill>
              </a:rPr>
              <a:t>（表观特征）</a:t>
            </a:r>
            <a:endParaRPr lang="zh-CN" altLang="en-US" b="1" dirty="0">
              <a:solidFill>
                <a:srgbClr val="D60093"/>
              </a:solidFill>
            </a:endParaRPr>
          </a:p>
        </p:txBody>
      </p:sp>
      <p:grpSp>
        <p:nvGrpSpPr>
          <p:cNvPr id="8" name="Group 39"/>
          <p:cNvGrpSpPr/>
          <p:nvPr/>
        </p:nvGrpSpPr>
        <p:grpSpPr>
          <a:xfrm>
            <a:off x="1955005" y="4094958"/>
            <a:ext cx="6521450" cy="1071563"/>
            <a:chOff x="768" y="1056"/>
            <a:chExt cx="4108" cy="675"/>
          </a:xfrm>
        </p:grpSpPr>
        <p:sp>
          <p:nvSpPr>
            <p:cNvPr id="12331" name="Text Box 40"/>
            <p:cNvSpPr txBox="1"/>
            <p:nvPr/>
          </p:nvSpPr>
          <p:spPr>
            <a:xfrm>
              <a:off x="814" y="1056"/>
              <a:ext cx="4062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b="1" dirty="0"/>
                <a:t>氧化反应：物质所含元素化合价升高的反应。 </a:t>
              </a:r>
              <a:endParaRPr lang="zh-CN" altLang="en-US" b="1" dirty="0"/>
            </a:p>
          </p:txBody>
        </p:sp>
        <p:sp>
          <p:nvSpPr>
            <p:cNvPr id="12332" name="Text Box 41"/>
            <p:cNvSpPr txBox="1"/>
            <p:nvPr/>
          </p:nvSpPr>
          <p:spPr>
            <a:xfrm>
              <a:off x="814" y="1440"/>
              <a:ext cx="4062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b="1" dirty="0"/>
                <a:t>还原反应：物质所含元素化合价降低的反应。 </a:t>
              </a:r>
              <a:endParaRPr lang="zh-CN" altLang="en-US" b="1" dirty="0"/>
            </a:p>
          </p:txBody>
        </p:sp>
        <p:sp>
          <p:nvSpPr>
            <p:cNvPr id="12333" name="AutoShape 42"/>
            <p:cNvSpPr/>
            <p:nvPr/>
          </p:nvSpPr>
          <p:spPr>
            <a:xfrm>
              <a:off x="768" y="1188"/>
              <a:ext cx="48" cy="384"/>
            </a:xfrm>
            <a:prstGeom prst="leftBrace">
              <a:avLst>
                <a:gd name="adj1" fmla="val 66629"/>
                <a:gd name="adj2" fmla="val 50000"/>
              </a:avLst>
            </a:prstGeom>
            <a:noFill/>
            <a:ln w="9525" cap="flat" cmpd="sng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dirty="0"/>
            </a:p>
          </p:txBody>
        </p:sp>
      </p:grpSp>
      <p:sp>
        <p:nvSpPr>
          <p:cNvPr id="32811" name="AutoShape 43">
            <a:hlinkClick r:id="rId2" action="ppaction://hlinksldjump"/>
          </p:cNvPr>
          <p:cNvSpPr/>
          <p:nvPr/>
        </p:nvSpPr>
        <p:spPr>
          <a:xfrm>
            <a:off x="8290718" y="6026945"/>
            <a:ext cx="288925" cy="287337"/>
          </a:xfrm>
          <a:prstGeom prst="actionButtonEnd">
            <a:avLst/>
          </a:prstGeom>
          <a:solidFill>
            <a:srgbClr val="99CCFF"/>
          </a:solidFill>
          <a:ln w="9525">
            <a:noFill/>
          </a:ln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32812" name="Rectangle 44"/>
          <p:cNvSpPr/>
          <p:nvPr/>
        </p:nvSpPr>
        <p:spPr>
          <a:xfrm>
            <a:off x="1521617" y="5895182"/>
            <a:ext cx="8281988" cy="5492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marL="609600" indent="-609600">
              <a:lnSpc>
                <a:spcPct val="125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zh-CN" altLang="en-US" b="1" dirty="0">
                <a:solidFill>
                  <a:srgbClr val="CC0066"/>
                </a:solidFill>
                <a:latin typeface="Garamond" panose="02020404030301010803" pitchFamily="18" charset="0"/>
              </a:rPr>
              <a:t>氧化还原反应的判断依据是</a:t>
            </a:r>
            <a:r>
              <a:rPr lang="en-US" altLang="zh-CN" b="1" dirty="0">
                <a:solidFill>
                  <a:srgbClr val="CC0066"/>
                </a:solidFill>
                <a:latin typeface="Garamond" panose="02020404030301010803" pitchFamily="18" charset="0"/>
              </a:rPr>
              <a:t>:</a:t>
            </a:r>
            <a:r>
              <a:rPr lang="en-US" altLang="zh-CN" b="1" dirty="0">
                <a:solidFill>
                  <a:srgbClr val="FF0000"/>
                </a:solidFill>
                <a:latin typeface="Garamond" panose="02020404030301010803" pitchFamily="18" charset="0"/>
              </a:rPr>
              <a:t>  </a:t>
            </a:r>
            <a:r>
              <a:rPr lang="zh-CN" altLang="en-US" b="1" dirty="0">
                <a:solidFill>
                  <a:srgbClr val="0000FF"/>
                </a:solidFill>
                <a:latin typeface="Tahoma" panose="020B0604030504040204" pitchFamily="34" charset="0"/>
              </a:rPr>
              <a:t>有无化合价的升降</a:t>
            </a:r>
            <a:endParaRPr lang="zh-CN" altLang="en-US" b="1" dirty="0">
              <a:solidFill>
                <a:srgbClr val="0000FF"/>
              </a:solidFill>
              <a:latin typeface="Tahoma" panose="020B0604030504040204" pitchFamily="34" charset="0"/>
            </a:endParaRPr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9" grpId="0"/>
      <p:bldP spid="13350" grpId="0"/>
      <p:bldP spid="13351" grpId="0"/>
      <p:bldP spid="13352" grpId="0"/>
      <p:bldP spid="32770" grpId="0"/>
      <p:bldP spid="32801" grpId="0" animBg="1"/>
      <p:bldP spid="32802" grpId="0"/>
      <p:bldP spid="32811" grpId="0" animBg="1"/>
      <p:bldP spid="328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 9"/>
          <p:cNvGrpSpPr/>
          <p:nvPr/>
        </p:nvGrpSpPr>
        <p:grpSpPr>
          <a:xfrm>
            <a:off x="1703389" y="765175"/>
            <a:ext cx="6148387" cy="5632450"/>
            <a:chOff x="96" y="227"/>
            <a:chExt cx="3820" cy="3548"/>
          </a:xfrm>
        </p:grpSpPr>
        <p:sp>
          <p:nvSpPr>
            <p:cNvPr id="13314" name="Text Box 3"/>
            <p:cNvSpPr txBox="1"/>
            <p:nvPr/>
          </p:nvSpPr>
          <p:spPr>
            <a:xfrm>
              <a:off x="96" y="227"/>
              <a:ext cx="3820" cy="354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zh-CN" altLang="en-US" b="1" dirty="0"/>
                <a:t>下列反应属于氧化还原反应的是</a:t>
              </a:r>
              <a:endParaRPr lang="zh-CN" altLang="en-US" b="1" dirty="0"/>
            </a:p>
            <a:p>
              <a:endParaRPr lang="zh-CN" altLang="en-US" b="1" dirty="0"/>
            </a:p>
            <a:p>
              <a:r>
                <a:rPr lang="zh-CN" altLang="en-US" b="1" dirty="0"/>
                <a:t> </a:t>
              </a:r>
              <a:r>
                <a:rPr lang="en-US" altLang="zh-CN" b="1" dirty="0"/>
                <a:t>A</a:t>
              </a:r>
              <a:r>
                <a:rPr lang="zh-CN" altLang="en-US" b="1" dirty="0"/>
                <a:t>、 </a:t>
              </a:r>
              <a:r>
                <a:rPr lang="en-US" altLang="zh-CN" b="1" dirty="0"/>
                <a:t>C + H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O === H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+ CO </a:t>
              </a:r>
              <a:endParaRPr lang="en-US" altLang="zh-CN" b="1" dirty="0"/>
            </a:p>
            <a:p>
              <a:endParaRPr lang="en-US" altLang="zh-CN" b="1" dirty="0"/>
            </a:p>
            <a:p>
              <a:r>
                <a:rPr lang="en-US" altLang="zh-CN" b="1" dirty="0"/>
                <a:t> B</a:t>
              </a:r>
              <a:r>
                <a:rPr lang="zh-CN" altLang="en-US" b="1" dirty="0"/>
                <a:t>、</a:t>
              </a:r>
              <a:r>
                <a:rPr lang="en-US" altLang="zh-CN" b="1" dirty="0"/>
                <a:t>NH</a:t>
              </a:r>
              <a:r>
                <a:rPr lang="en-US" altLang="zh-CN" b="1" baseline="-30000" dirty="0"/>
                <a:t>4</a:t>
              </a:r>
              <a:r>
                <a:rPr lang="en-US" altLang="zh-CN" b="1" dirty="0"/>
                <a:t>NO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 === N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O ↑+ 2H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O </a:t>
              </a:r>
              <a:endParaRPr lang="en-US" altLang="zh-CN" b="1" dirty="0"/>
            </a:p>
            <a:p>
              <a:endParaRPr lang="en-US" altLang="zh-CN" b="1" dirty="0"/>
            </a:p>
            <a:p>
              <a:r>
                <a:rPr lang="en-US" altLang="zh-CN" b="1" dirty="0"/>
                <a:t> C</a:t>
              </a:r>
              <a:r>
                <a:rPr lang="zh-CN" altLang="en-US" b="1" dirty="0"/>
                <a:t>、</a:t>
              </a:r>
              <a:r>
                <a:rPr lang="en-US" altLang="zh-CN" b="1" dirty="0"/>
                <a:t>2NaHCO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 === Na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CO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 + CO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↑+ H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O </a:t>
              </a:r>
              <a:endParaRPr lang="en-US" altLang="zh-CN" b="1" dirty="0"/>
            </a:p>
            <a:p>
              <a:endParaRPr lang="en-US" altLang="zh-CN" b="1" dirty="0"/>
            </a:p>
            <a:p>
              <a:r>
                <a:rPr lang="en-US" altLang="zh-CN" b="1" dirty="0"/>
                <a:t> D</a:t>
              </a:r>
              <a:r>
                <a:rPr lang="zh-CN" altLang="en-US" b="1" dirty="0"/>
                <a:t>、</a:t>
              </a:r>
              <a:r>
                <a:rPr lang="en-US" altLang="zh-CN" b="1" dirty="0"/>
                <a:t>3Cl</a:t>
              </a:r>
              <a:r>
                <a:rPr lang="en-US" altLang="zh-CN" b="1" baseline="-25000" dirty="0"/>
                <a:t>2 </a:t>
              </a:r>
              <a:r>
                <a:rPr lang="en-US" altLang="zh-CN" b="1" dirty="0"/>
                <a:t>+ 6KOH == 5KCl + KClO</a:t>
              </a:r>
              <a:r>
                <a:rPr lang="en-US" altLang="zh-CN" b="1" baseline="-25000" dirty="0"/>
                <a:t>3</a:t>
              </a:r>
              <a:r>
                <a:rPr lang="en-US" altLang="zh-CN" b="1" dirty="0"/>
                <a:t> + 3H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O</a:t>
              </a:r>
              <a:endParaRPr lang="en-US" altLang="zh-CN" b="1" dirty="0"/>
            </a:p>
            <a:p>
              <a:endParaRPr lang="en-US" altLang="zh-CN" b="1" dirty="0"/>
            </a:p>
            <a:p>
              <a:r>
                <a:rPr lang="en-US" altLang="zh-CN" b="1" dirty="0"/>
                <a:t> E</a:t>
              </a:r>
              <a:r>
                <a:rPr lang="zh-CN" altLang="en-US" b="1" dirty="0"/>
                <a:t>、</a:t>
              </a:r>
              <a:r>
                <a:rPr lang="en-US" altLang="zh-CN" b="1" dirty="0"/>
                <a:t>Cu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(OH)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CO</a:t>
              </a:r>
              <a:r>
                <a:rPr lang="en-US" altLang="zh-CN" b="1" baseline="-30000" dirty="0"/>
                <a:t>3</a:t>
              </a:r>
              <a:r>
                <a:rPr lang="en-US" altLang="zh-CN" b="1" dirty="0"/>
                <a:t> === 2CuO + CO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↑+ H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O</a:t>
              </a:r>
              <a:endParaRPr lang="en-US" altLang="zh-CN" b="1" dirty="0"/>
            </a:p>
            <a:p>
              <a:endParaRPr lang="en-US" altLang="zh-CN" b="1" dirty="0"/>
            </a:p>
            <a:p>
              <a:r>
                <a:rPr lang="en-US" altLang="zh-CN" b="1" dirty="0"/>
                <a:t> F</a:t>
              </a:r>
              <a:r>
                <a:rPr lang="zh-CN" altLang="en-US" b="1" dirty="0"/>
                <a:t>、 </a:t>
              </a:r>
              <a:r>
                <a:rPr lang="en-US" altLang="zh-CN" b="1" dirty="0"/>
                <a:t>H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SO</a:t>
              </a:r>
              <a:r>
                <a:rPr lang="en-US" altLang="zh-CN" b="1" baseline="-30000" dirty="0"/>
                <a:t>4</a:t>
              </a:r>
              <a:r>
                <a:rPr lang="en-US" altLang="zh-CN" b="1" dirty="0"/>
                <a:t> + Ba(OH)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== BaSO</a:t>
              </a:r>
              <a:r>
                <a:rPr lang="en-US" altLang="zh-CN" b="1" baseline="-30000" dirty="0"/>
                <a:t>4</a:t>
              </a:r>
              <a:r>
                <a:rPr lang="en-US" altLang="zh-CN" b="1" dirty="0"/>
                <a:t> + 2H</a:t>
              </a:r>
              <a:r>
                <a:rPr lang="en-US" altLang="zh-CN" b="1" baseline="-30000" dirty="0"/>
                <a:t>2</a:t>
              </a:r>
              <a:r>
                <a:rPr lang="en-US" altLang="zh-CN" b="1" dirty="0"/>
                <a:t>O</a:t>
              </a:r>
              <a:endParaRPr lang="en-US" altLang="zh-CN" b="1" dirty="0"/>
            </a:p>
            <a:p>
              <a:endParaRPr lang="en-US" altLang="zh-CN" b="1" dirty="0"/>
            </a:p>
            <a:p>
              <a:r>
                <a:rPr lang="en-US" altLang="zh-CN" b="1" dirty="0"/>
                <a:t> H</a:t>
              </a:r>
              <a:r>
                <a:rPr lang="zh-CN" altLang="en-US" b="1" dirty="0"/>
                <a:t>、</a:t>
              </a:r>
              <a:r>
                <a:rPr lang="en-US" altLang="zh-CN" b="1" dirty="0"/>
                <a:t>Zn + 2HCl = ZnCl</a:t>
              </a:r>
              <a:r>
                <a:rPr lang="en-US" altLang="zh-CN" b="1" baseline="-25000" dirty="0"/>
                <a:t>2</a:t>
              </a:r>
              <a:r>
                <a:rPr lang="en-US" altLang="zh-CN" b="1" dirty="0"/>
                <a:t> + H</a:t>
              </a:r>
              <a:r>
                <a:rPr lang="en-US" altLang="zh-CN" b="1" baseline="-25000" dirty="0"/>
                <a:t>2 </a:t>
              </a:r>
              <a:r>
                <a:rPr lang="en-US" altLang="zh-CN" b="1" dirty="0"/>
                <a:t>↑</a:t>
              </a:r>
              <a:endParaRPr lang="en-US" altLang="zh-CN" b="1" dirty="0"/>
            </a:p>
          </p:txBody>
        </p:sp>
        <p:sp>
          <p:nvSpPr>
            <p:cNvPr id="13315" name="Text Box 4"/>
            <p:cNvSpPr txBox="1"/>
            <p:nvPr/>
          </p:nvSpPr>
          <p:spPr>
            <a:xfrm>
              <a:off x="1272" y="595"/>
              <a:ext cx="475" cy="2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rgbClr val="FF0000"/>
                  </a:solidFill>
                </a:rPr>
                <a:t>高温 </a:t>
              </a:r>
              <a:endParaRPr lang="zh-CN" alt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13316" name="Text Box 5"/>
            <p:cNvSpPr txBox="1"/>
            <p:nvPr/>
          </p:nvSpPr>
          <p:spPr>
            <a:xfrm>
              <a:off x="1306" y="1078"/>
              <a:ext cx="31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000" b="1" dirty="0">
                  <a:solidFill>
                    <a:srgbClr val="FF0000"/>
                  </a:solidFill>
                </a:rPr>
                <a:t>△ </a:t>
              </a:r>
              <a:endParaRPr lang="en-US" altLang="zh-CN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13317" name="Text Box 6"/>
            <p:cNvSpPr txBox="1"/>
            <p:nvPr/>
          </p:nvSpPr>
          <p:spPr>
            <a:xfrm>
              <a:off x="1426" y="1536"/>
              <a:ext cx="312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000" b="1" dirty="0">
                  <a:solidFill>
                    <a:srgbClr val="FF0000"/>
                  </a:solidFill>
                </a:rPr>
                <a:t>△ </a:t>
              </a:r>
              <a:endParaRPr lang="en-US" altLang="zh-CN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13318" name="Text Box 7"/>
            <p:cNvSpPr txBox="1"/>
            <p:nvPr/>
          </p:nvSpPr>
          <p:spPr>
            <a:xfrm>
              <a:off x="1757" y="2448"/>
              <a:ext cx="31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000" b="1" dirty="0">
                  <a:solidFill>
                    <a:srgbClr val="FF0000"/>
                  </a:solidFill>
                </a:rPr>
                <a:t>△ </a:t>
              </a:r>
              <a:endParaRPr lang="en-US" altLang="zh-CN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4344" name="Text Box 8"/>
          <p:cNvSpPr txBox="1"/>
          <p:nvPr/>
        </p:nvSpPr>
        <p:spPr>
          <a:xfrm>
            <a:off x="7968208" y="5877272"/>
            <a:ext cx="3490912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b="1" dirty="0"/>
              <a:t>答案：</a:t>
            </a:r>
            <a:r>
              <a:rPr lang="en-US" altLang="zh-CN" b="1" dirty="0">
                <a:solidFill>
                  <a:srgbClr val="FF0000"/>
                </a:solidFill>
              </a:rPr>
              <a:t>A</a:t>
            </a:r>
            <a:r>
              <a:rPr lang="zh-CN" altLang="en-US" b="1" dirty="0">
                <a:solidFill>
                  <a:srgbClr val="FF0000"/>
                </a:solidFill>
              </a:rPr>
              <a:t>、</a:t>
            </a:r>
            <a:r>
              <a:rPr lang="en-US" altLang="zh-CN" b="1" dirty="0">
                <a:solidFill>
                  <a:srgbClr val="FF0000"/>
                </a:solidFill>
              </a:rPr>
              <a:t>B</a:t>
            </a:r>
            <a:r>
              <a:rPr lang="zh-CN" altLang="en-US" b="1" dirty="0">
                <a:solidFill>
                  <a:srgbClr val="FF0000"/>
                </a:solidFill>
              </a:rPr>
              <a:t>、</a:t>
            </a:r>
            <a:r>
              <a:rPr lang="en-US" altLang="zh-CN" b="1" dirty="0">
                <a:solidFill>
                  <a:srgbClr val="FF0000"/>
                </a:solidFill>
              </a:rPr>
              <a:t>D</a:t>
            </a:r>
            <a:r>
              <a:rPr lang="zh-CN" altLang="en-US" b="1" dirty="0">
                <a:solidFill>
                  <a:srgbClr val="FF0000"/>
                </a:solidFill>
              </a:rPr>
              <a:t>、</a:t>
            </a:r>
            <a:r>
              <a:rPr lang="en-US" altLang="zh-CN" b="1" dirty="0">
                <a:solidFill>
                  <a:srgbClr val="FF0000"/>
                </a:solidFill>
              </a:rPr>
              <a:t>H</a:t>
            </a:r>
            <a:endParaRPr lang="en-US" altLang="zh-CN" b="1" dirty="0">
              <a:solidFill>
                <a:srgbClr val="FF0000"/>
              </a:solidFill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911424" y="188640"/>
            <a:ext cx="2286000" cy="519113"/>
          </a:xfrm>
          <a:prstGeom prst="rect">
            <a:avLst/>
          </a:prstGeom>
          <a:gradFill rotWithShape="1">
            <a:gsLst>
              <a:gs pos="0">
                <a:srgbClr val="49D395"/>
              </a:gs>
              <a:gs pos="50000">
                <a:schemeClr val="bg1"/>
              </a:gs>
              <a:gs pos="100000">
                <a:srgbClr val="49D395"/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  <a:defRPr/>
            </a:pP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+mn-cs"/>
              </a:rPr>
              <a:t>   </a:t>
            </a:r>
            <a:r>
              <a:rPr lang="zh-CN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+mn-cs"/>
              </a:rPr>
              <a:t>课堂练习</a:t>
            </a:r>
            <a:endParaRPr lang="zh-CN" altLang="en-US" sz="28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AutoShape 4"/>
          <p:cNvSpPr/>
          <p:nvPr/>
        </p:nvSpPr>
        <p:spPr>
          <a:xfrm>
            <a:off x="4583113" y="1758951"/>
            <a:ext cx="647700" cy="142875"/>
          </a:xfrm>
          <a:prstGeom prst="rightArrow">
            <a:avLst>
              <a:gd name="adj1" fmla="val 50000"/>
              <a:gd name="adj2" fmla="val 113312"/>
            </a:avLst>
          </a:prstGeom>
          <a:solidFill>
            <a:srgbClr val="FF0000"/>
          </a:solidFill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zh-CN" sz="2800" dirty="0"/>
          </a:p>
        </p:txBody>
      </p:sp>
      <p:sp>
        <p:nvSpPr>
          <p:cNvPr id="69637" name="AutoShape 5"/>
          <p:cNvSpPr/>
          <p:nvPr/>
        </p:nvSpPr>
        <p:spPr>
          <a:xfrm>
            <a:off x="7823201" y="1758951"/>
            <a:ext cx="576263" cy="144463"/>
          </a:xfrm>
          <a:prstGeom prst="rightArrow">
            <a:avLst>
              <a:gd name="adj1" fmla="val 50000"/>
              <a:gd name="adj2" fmla="val 99706"/>
            </a:avLst>
          </a:prstGeom>
          <a:solidFill>
            <a:srgbClr val="FF0000"/>
          </a:solidFill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zh-CN" sz="2800" dirty="0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5591175" y="2419351"/>
            <a:ext cx="1828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  <a:defRPr/>
            </a:pPr>
            <a:r>
              <a:rPr kumimoji="1" lang="zh-CN" alt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表观特征</a:t>
            </a:r>
            <a:endParaRPr kumimoji="1" lang="zh-CN" altLang="en-US" sz="28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69639" name="Text Box 7"/>
          <p:cNvSpPr txBox="1"/>
          <p:nvPr/>
        </p:nvSpPr>
        <p:spPr>
          <a:xfrm>
            <a:off x="1990725" y="1398588"/>
            <a:ext cx="2376488" cy="977900"/>
          </a:xfrm>
          <a:prstGeom prst="rect">
            <a:avLst/>
          </a:prstGeom>
          <a:noFill/>
          <a:ln w="3175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有得氧、失氧的反应</a:t>
            </a:r>
            <a:endParaRPr lang="zh-CN" altLang="en-US" dirty="0"/>
          </a:p>
        </p:txBody>
      </p:sp>
      <p:sp>
        <p:nvSpPr>
          <p:cNvPr id="69640" name="Text Box 8"/>
          <p:cNvSpPr txBox="1"/>
          <p:nvPr/>
        </p:nvSpPr>
        <p:spPr>
          <a:xfrm>
            <a:off x="5303838" y="1398588"/>
            <a:ext cx="2374900" cy="977900"/>
          </a:xfrm>
          <a:prstGeom prst="rect">
            <a:avLst/>
          </a:prstGeom>
          <a:noFill/>
          <a:ln w="3175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有化合价升降的反应 </a:t>
            </a:r>
            <a:endParaRPr lang="zh-CN" altLang="en-US" sz="2800" b="1" dirty="0"/>
          </a:p>
        </p:txBody>
      </p:sp>
      <p:sp>
        <p:nvSpPr>
          <p:cNvPr id="14342" name="Text Box 9"/>
          <p:cNvSpPr txBox="1"/>
          <p:nvPr/>
        </p:nvSpPr>
        <p:spPr>
          <a:xfrm>
            <a:off x="1990726" y="404813"/>
            <a:ext cx="4752975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D60093"/>
                </a:solidFill>
              </a:rPr>
              <a:t>氧化还原反应：</a:t>
            </a:r>
            <a:endParaRPr lang="zh-CN" altLang="en-US" sz="2800" b="1" dirty="0">
              <a:solidFill>
                <a:srgbClr val="D60093"/>
              </a:solidFill>
            </a:endParaRPr>
          </a:p>
        </p:txBody>
      </p:sp>
      <p:sp>
        <p:nvSpPr>
          <p:cNvPr id="69642" name="Text Box 10"/>
          <p:cNvSpPr txBox="1"/>
          <p:nvPr/>
        </p:nvSpPr>
        <p:spPr>
          <a:xfrm>
            <a:off x="8543926" y="1254126"/>
            <a:ext cx="1008063" cy="1006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b="1" dirty="0"/>
              <a:t>？</a:t>
            </a:r>
            <a:endParaRPr lang="zh-CN" altLang="en-US" sz="6000" b="1" dirty="0"/>
          </a:p>
        </p:txBody>
      </p:sp>
      <p:sp>
        <p:nvSpPr>
          <p:cNvPr id="69643" name="Text Box 11"/>
          <p:cNvSpPr txBox="1"/>
          <p:nvPr/>
        </p:nvSpPr>
        <p:spPr>
          <a:xfrm>
            <a:off x="1055440" y="4481841"/>
            <a:ext cx="10728869" cy="480131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 dirty="0">
                <a:solidFill>
                  <a:srgbClr val="990033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r>
              <a:rPr lang="zh-CN" altLang="en-US" sz="2800" b="1" dirty="0">
                <a:solidFill>
                  <a:srgbClr val="990033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化合价的升降与电子转移的关系，氧化还原</a:t>
            </a:r>
            <a:r>
              <a:rPr lang="zh-CN" altLang="en-US" sz="2800" b="1" dirty="0" smtClean="0">
                <a:solidFill>
                  <a:srgbClr val="990033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反应的实质</a:t>
            </a:r>
            <a:r>
              <a:rPr lang="zh-CN" altLang="en-US" sz="2800" b="1" dirty="0">
                <a:solidFill>
                  <a:srgbClr val="990033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是什么？</a:t>
            </a:r>
            <a:endParaRPr lang="zh-CN" altLang="en-US" sz="2800" dirty="0">
              <a:solidFill>
                <a:srgbClr val="990033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pSp>
        <p:nvGrpSpPr>
          <p:cNvPr id="2" name="Group 12"/>
          <p:cNvGrpSpPr/>
          <p:nvPr/>
        </p:nvGrpSpPr>
        <p:grpSpPr>
          <a:xfrm>
            <a:off x="767557" y="3501008"/>
            <a:ext cx="2160587" cy="568325"/>
            <a:chOff x="158" y="119"/>
            <a:chExt cx="1361" cy="358"/>
          </a:xfrm>
        </p:grpSpPr>
        <p:pic>
          <p:nvPicPr>
            <p:cNvPr id="14346" name="Picture 7" descr="000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8" y="119"/>
              <a:ext cx="1361" cy="35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347" name="Text Box 8"/>
            <p:cNvSpPr txBox="1"/>
            <p:nvPr/>
          </p:nvSpPr>
          <p:spPr>
            <a:xfrm>
              <a:off x="233" y="152"/>
              <a:ext cx="119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思考 </a:t>
              </a:r>
              <a:r>
                <a:rPr lang="en-US" altLang="zh-CN" b="1" dirty="0">
                  <a:solidFill>
                    <a:srgbClr val="FFFF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·</a:t>
              </a:r>
              <a:r>
                <a:rPr lang="en-US" altLang="zh-CN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 </a:t>
              </a:r>
              <a:r>
                <a:rPr lang="zh-CN" altLang="en-US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交流</a:t>
              </a:r>
              <a:endParaRPr lang="zh-CN" altLang="en-US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  <p:bldP spid="69637" grpId="0" animBg="1"/>
      <p:bldP spid="69638" grpId="0"/>
      <p:bldP spid="69639" grpId="0" animBg="1"/>
      <p:bldP spid="69640" grpId="0" animBg="1"/>
      <p:bldP spid="69642" grpId="0"/>
      <p:bldP spid="696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5" name="Text Box 23"/>
          <p:cNvSpPr txBox="1"/>
          <p:nvPr/>
        </p:nvSpPr>
        <p:spPr>
          <a:xfrm>
            <a:off x="6420236" y="3027364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>
                <a:solidFill>
                  <a:srgbClr val="FF3300"/>
                </a:solidFill>
              </a:rPr>
              <a:t>0</a:t>
            </a:r>
            <a:endParaRPr lang="en-US" altLang="zh-CN" sz="2000" b="1" dirty="0">
              <a:solidFill>
                <a:srgbClr val="FF3300"/>
              </a:solidFill>
            </a:endParaRPr>
          </a:p>
        </p:txBody>
      </p:sp>
      <p:sp>
        <p:nvSpPr>
          <p:cNvPr id="49176" name="Text Box 24"/>
          <p:cNvSpPr txBox="1"/>
          <p:nvPr/>
        </p:nvSpPr>
        <p:spPr>
          <a:xfrm>
            <a:off x="9579361" y="3070226"/>
            <a:ext cx="455612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</a:rPr>
              <a:t>+1</a:t>
            </a:r>
            <a:endParaRPr lang="en-US" altLang="zh-CN" sz="2000" b="1" dirty="0">
              <a:solidFill>
                <a:srgbClr val="FF0000"/>
              </a:solidFill>
            </a:endParaRPr>
          </a:p>
        </p:txBody>
      </p:sp>
      <p:sp>
        <p:nvSpPr>
          <p:cNvPr id="49177" name="Text Box 25"/>
          <p:cNvSpPr txBox="1"/>
          <p:nvPr/>
        </p:nvSpPr>
        <p:spPr>
          <a:xfrm>
            <a:off x="7428298" y="3027364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000" b="1" dirty="0"/>
              <a:t>0</a:t>
            </a:r>
            <a:endParaRPr lang="en-US" altLang="zh-CN" sz="2000" b="1" dirty="0"/>
          </a:p>
        </p:txBody>
      </p:sp>
      <p:sp>
        <p:nvSpPr>
          <p:cNvPr id="49178" name="Text Box 26"/>
          <p:cNvSpPr txBox="1"/>
          <p:nvPr/>
        </p:nvSpPr>
        <p:spPr>
          <a:xfrm>
            <a:off x="10090536" y="2970213"/>
            <a:ext cx="50641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/>
              <a:t>-</a:t>
            </a:r>
            <a:r>
              <a:rPr lang="en-US" altLang="zh-CN" sz="2000" b="1" dirty="0"/>
              <a:t>1</a:t>
            </a:r>
            <a:r>
              <a:rPr lang="en-US" altLang="zh-CN" b="1" dirty="0"/>
              <a:t> </a:t>
            </a:r>
            <a:endParaRPr lang="en-US" altLang="zh-CN" b="1" dirty="0"/>
          </a:p>
        </p:txBody>
      </p:sp>
      <p:sp>
        <p:nvSpPr>
          <p:cNvPr id="49281" name="Text Box 129"/>
          <p:cNvSpPr txBox="1"/>
          <p:nvPr/>
        </p:nvSpPr>
        <p:spPr>
          <a:xfrm>
            <a:off x="1416050" y="188913"/>
            <a:ext cx="61214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 dirty="0">
                <a:solidFill>
                  <a:srgbClr val="CC0000"/>
                </a:solidFill>
                <a:latin typeface="宋体" panose="02010600030101010101" pitchFamily="2" charset="-122"/>
              </a:rPr>
              <a:t>  </a:t>
            </a:r>
            <a:r>
              <a: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rPr>
              <a:t>化合价变化本质原因的分析：</a:t>
            </a:r>
            <a:endParaRPr lang="zh-CN" altLang="en-US" sz="2800" b="1" dirty="0">
              <a:solidFill>
                <a:srgbClr val="CC0000"/>
              </a:solidFill>
              <a:latin typeface="宋体" panose="02010600030101010101" pitchFamily="2" charset="-122"/>
            </a:endParaRPr>
          </a:p>
        </p:txBody>
      </p:sp>
      <p:sp>
        <p:nvSpPr>
          <p:cNvPr id="49282" name="Text Box 130"/>
          <p:cNvSpPr txBox="1">
            <a:spLocks noChangeArrowheads="1"/>
          </p:cNvSpPr>
          <p:nvPr/>
        </p:nvSpPr>
        <p:spPr bwMode="auto">
          <a:xfrm>
            <a:off x="6925061" y="434975"/>
            <a:ext cx="2986088" cy="94615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rtl="0">
              <a:defRPr/>
            </a:pPr>
            <a:r>
              <a:rPr kumimoji="1" lang="en-US" altLang="zh-C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</a:t>
            </a:r>
            <a:r>
              <a:rPr kumimoji="1" lang="zh-CN" alt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化合价的升降</a:t>
            </a:r>
            <a:endParaRPr kumimoji="1" lang="zh-CN" alt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rtl="0">
              <a:defRPr/>
            </a:pPr>
            <a:r>
              <a:rPr kumimoji="1" lang="zh-CN" alt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</a:t>
            </a:r>
            <a:r>
              <a:rPr kumimoji="1" lang="en-US" altLang="zh-C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cs typeface="+mn-cs"/>
              </a:rPr>
              <a:t>——</a:t>
            </a:r>
            <a:r>
              <a:rPr kumimoji="1" lang="zh-CN" alt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电子的得失 </a:t>
            </a:r>
            <a:endParaRPr kumimoji="1" lang="zh-CN" alt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49366" name="Line 214"/>
          <p:cNvSpPr>
            <a:spLocks noChangeAspect="1"/>
          </p:cNvSpPr>
          <p:nvPr/>
        </p:nvSpPr>
        <p:spPr>
          <a:xfrm>
            <a:off x="2459037" y="3932337"/>
            <a:ext cx="935038" cy="0"/>
          </a:xfrm>
          <a:prstGeom prst="line">
            <a:avLst/>
          </a:prstGeom>
          <a:ln w="38100" cap="flat" cmpd="sng">
            <a:solidFill>
              <a:srgbClr val="993300"/>
            </a:solidFill>
            <a:prstDash val="solid"/>
            <a:round/>
            <a:headEnd type="triangle" w="lg" len="med"/>
            <a:tailEnd type="triangle" w="lg" len="med"/>
          </a:ln>
        </p:spPr>
      </p:sp>
      <p:grpSp>
        <p:nvGrpSpPr>
          <p:cNvPr id="2" name="Group 215"/>
          <p:cNvGrpSpPr/>
          <p:nvPr/>
        </p:nvGrpSpPr>
        <p:grpSpPr>
          <a:xfrm>
            <a:off x="1450976" y="4508600"/>
            <a:ext cx="2135187" cy="1117600"/>
            <a:chOff x="1840" y="3336"/>
            <a:chExt cx="1345" cy="704"/>
          </a:xfrm>
        </p:grpSpPr>
        <p:sp>
          <p:nvSpPr>
            <p:cNvPr id="15369" name="Line 216"/>
            <p:cNvSpPr>
              <a:spLocks noChangeAspect="1"/>
            </p:cNvSpPr>
            <p:nvPr/>
          </p:nvSpPr>
          <p:spPr>
            <a:xfrm>
              <a:off x="1840" y="3336"/>
              <a:ext cx="300" cy="345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lg" len="med"/>
            </a:ln>
          </p:spPr>
        </p:sp>
        <p:sp>
          <p:nvSpPr>
            <p:cNvPr id="15370" name="Line 217"/>
            <p:cNvSpPr>
              <a:spLocks noChangeAspect="1"/>
            </p:cNvSpPr>
            <p:nvPr/>
          </p:nvSpPr>
          <p:spPr>
            <a:xfrm rot="5400000">
              <a:off x="2885" y="3374"/>
              <a:ext cx="298" cy="299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lg" len="med"/>
            </a:ln>
          </p:spPr>
        </p:sp>
        <p:grpSp>
          <p:nvGrpSpPr>
            <p:cNvPr id="15371" name="Group 218"/>
            <p:cNvGrpSpPr>
              <a:grpSpLocks noChangeAspect="1"/>
            </p:cNvGrpSpPr>
            <p:nvPr/>
          </p:nvGrpSpPr>
          <p:grpSpPr>
            <a:xfrm>
              <a:off x="2103" y="3573"/>
              <a:ext cx="995" cy="467"/>
              <a:chOff x="5040" y="6714"/>
              <a:chExt cx="1800" cy="845"/>
            </a:xfrm>
          </p:grpSpPr>
          <p:grpSp>
            <p:nvGrpSpPr>
              <p:cNvPr id="15372" name="Group 219"/>
              <p:cNvGrpSpPr>
                <a:grpSpLocks noChangeAspect="1"/>
              </p:cNvGrpSpPr>
              <p:nvPr/>
            </p:nvGrpSpPr>
            <p:grpSpPr>
              <a:xfrm>
                <a:off x="5070" y="6714"/>
                <a:ext cx="1355" cy="845"/>
                <a:chOff x="5070" y="6714"/>
                <a:chExt cx="1355" cy="845"/>
              </a:xfrm>
            </p:grpSpPr>
            <p:sp>
              <p:nvSpPr>
                <p:cNvPr id="15373" name="Oval 220"/>
                <p:cNvSpPr>
                  <a:spLocks noChangeAspect="1"/>
                </p:cNvSpPr>
                <p:nvPr/>
              </p:nvSpPr>
              <p:spPr>
                <a:xfrm>
                  <a:off x="5070" y="6900"/>
                  <a:ext cx="493" cy="49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76767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endParaRPr lang="zh-CN" altLang="en-US" dirty="0"/>
                </a:p>
              </p:txBody>
            </p:sp>
            <p:sp>
              <p:nvSpPr>
                <p:cNvPr id="15374" name="Oval 221"/>
                <p:cNvSpPr>
                  <a:spLocks noChangeAspect="1"/>
                </p:cNvSpPr>
                <p:nvPr/>
              </p:nvSpPr>
              <p:spPr>
                <a:xfrm>
                  <a:off x="5580" y="6714"/>
                  <a:ext cx="845" cy="84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FFCC"/>
                    </a:gs>
                    <a:gs pos="100000">
                      <a:srgbClr val="5E765E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endParaRPr lang="zh-CN" altLang="en-US" dirty="0"/>
                </a:p>
              </p:txBody>
            </p:sp>
          </p:grpSp>
          <p:sp>
            <p:nvSpPr>
              <p:cNvPr id="49374" name="Text Box 222"/>
              <p:cNvSpPr txBox="1">
                <a:spLocks noChangeAspect="1" noChangeArrowheads="1"/>
              </p:cNvSpPr>
              <p:nvPr/>
            </p:nvSpPr>
            <p:spPr bwMode="auto">
              <a:xfrm>
                <a:off x="5040" y="6915"/>
                <a:ext cx="1800" cy="62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pPr algn="just" rtl="0" eaLnBrk="0" hangingPunct="0">
                  <a:defRPr/>
                </a:pPr>
                <a:r>
                  <a:rPr lang="en-US" altLang="zh-CN" sz="20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+mn-cs"/>
                  </a:rPr>
                  <a:t>Na</a:t>
                </a:r>
                <a:r>
                  <a:rPr lang="en-US" altLang="zh-CN" b="1" baseline="3000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+mn-cs"/>
                  </a:rPr>
                  <a:t>+</a:t>
                </a:r>
                <a:r>
                  <a:rPr lang="en-US" altLang="zh-CN" sz="20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+mn-cs"/>
                  </a:rPr>
                  <a:t>   Cl</a:t>
                </a:r>
                <a:r>
                  <a:rPr lang="en-US" altLang="zh-CN" b="1" baseline="3000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+mn-cs"/>
                  </a:rPr>
                  <a:t>-</a:t>
                </a:r>
                <a:endParaRPr lang="en-US" altLang="zh-CN" b="1" baseline="300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+mn-cs"/>
                </a:endParaRPr>
              </a:p>
            </p:txBody>
          </p:sp>
        </p:grpSp>
      </p:grpSp>
      <p:grpSp>
        <p:nvGrpSpPr>
          <p:cNvPr id="5" name="Group 237"/>
          <p:cNvGrpSpPr/>
          <p:nvPr/>
        </p:nvGrpSpPr>
        <p:grpSpPr>
          <a:xfrm>
            <a:off x="766763" y="836712"/>
            <a:ext cx="4321175" cy="1728788"/>
            <a:chOff x="158" y="482"/>
            <a:chExt cx="2722" cy="1089"/>
          </a:xfrm>
        </p:grpSpPr>
        <p:sp>
          <p:nvSpPr>
            <p:cNvPr id="15377" name="Arc 171"/>
            <p:cNvSpPr>
              <a:spLocks noChangeAspect="1"/>
            </p:cNvSpPr>
            <p:nvPr/>
          </p:nvSpPr>
          <p:spPr>
            <a:xfrm rot="-3299144">
              <a:off x="1182" y="683"/>
              <a:ext cx="497" cy="6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21600" h="26674" fill="none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309"/>
                    <a:pt x="21397" y="25012"/>
                    <a:pt x="20995" y="26673"/>
                  </a:cubicBezTo>
                </a:path>
                <a:path w="21600" h="26674" stroke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309"/>
                    <a:pt x="21397" y="25012"/>
                    <a:pt x="20995" y="2667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 cap="flat" cmpd="sng">
              <a:solidFill>
                <a:srgbClr val="993300"/>
              </a:solidFill>
              <a:prstDash val="solid"/>
              <a:round/>
              <a:headEnd type="none" w="med" len="med"/>
              <a:tailEnd type="triangle" w="lg" len="med"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5378" name="Picture 22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8" y="572"/>
              <a:ext cx="1035" cy="90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5379" name="Picture 23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15" y="482"/>
              <a:ext cx="1065" cy="1089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49383" name="Picture 231"/>
          <p:cNvPicPr>
            <a:picLocks noChangeAspect="1"/>
          </p:cNvPicPr>
          <p:nvPr/>
        </p:nvPicPr>
        <p:blipFill>
          <a:blip r:embed="rId3"/>
          <a:srcRect r="8356" b="8844"/>
          <a:stretch>
            <a:fillRect/>
          </a:stretch>
        </p:blipFill>
        <p:spPr>
          <a:xfrm>
            <a:off x="946151" y="3284637"/>
            <a:ext cx="1495425" cy="1358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384" name="Picture 232"/>
          <p:cNvPicPr>
            <a:picLocks noChangeAspect="1"/>
          </p:cNvPicPr>
          <p:nvPr/>
        </p:nvPicPr>
        <p:blipFill>
          <a:blip r:embed="rId4"/>
          <a:srcRect t="13628"/>
          <a:stretch>
            <a:fillRect/>
          </a:stretch>
        </p:blipFill>
        <p:spPr>
          <a:xfrm>
            <a:off x="3467100" y="3356076"/>
            <a:ext cx="1655762" cy="1462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9385" name="Line 233"/>
          <p:cNvSpPr/>
          <p:nvPr/>
        </p:nvSpPr>
        <p:spPr>
          <a:xfrm>
            <a:off x="1666875" y="2492476"/>
            <a:ext cx="0" cy="803275"/>
          </a:xfrm>
          <a:prstGeom prst="line">
            <a:avLst/>
          </a:prstGeom>
          <a:ln w="444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49386" name="Line 234"/>
          <p:cNvSpPr/>
          <p:nvPr/>
        </p:nvSpPr>
        <p:spPr>
          <a:xfrm>
            <a:off x="4259262" y="2563913"/>
            <a:ext cx="0" cy="803275"/>
          </a:xfrm>
          <a:prstGeom prst="line">
            <a:avLst/>
          </a:prstGeom>
          <a:ln w="444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pic>
        <p:nvPicPr>
          <p:cNvPr id="49387" name="Picture 235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151" y="3471962"/>
            <a:ext cx="4022725" cy="2476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388" name="Picture 236" descr="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6150" y="979587"/>
            <a:ext cx="4005262" cy="2476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86" name="Text Box 238"/>
          <p:cNvSpPr txBox="1"/>
          <p:nvPr/>
        </p:nvSpPr>
        <p:spPr>
          <a:xfrm>
            <a:off x="6132899" y="3316288"/>
            <a:ext cx="5040313" cy="519112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ym typeface="Marlett" pitchFamily="2" charset="2"/>
              </a:rPr>
              <a:t>2Na  +  Cl</a:t>
            </a:r>
            <a:r>
              <a:rPr lang="en-US" altLang="zh-CN" sz="2800" b="1" baseline="-25000" dirty="0">
                <a:sym typeface="Marlett" pitchFamily="2" charset="2"/>
              </a:rPr>
              <a:t>2</a:t>
            </a:r>
            <a:r>
              <a:rPr lang="en-US" altLang="zh-CN" sz="2800" b="1" dirty="0">
                <a:sym typeface="Marlett" pitchFamily="2" charset="2"/>
              </a:rPr>
              <a:t>=======  2NaCl</a:t>
            </a:r>
            <a:endParaRPr lang="en-US" altLang="zh-CN" sz="2800" b="1" dirty="0">
              <a:sym typeface="Marlett" pitchFamily="2" charset="2"/>
            </a:endParaRPr>
          </a:p>
        </p:txBody>
      </p:sp>
      <p:grpSp>
        <p:nvGrpSpPr>
          <p:cNvPr id="6" name="Group 239"/>
          <p:cNvGrpSpPr/>
          <p:nvPr/>
        </p:nvGrpSpPr>
        <p:grpSpPr>
          <a:xfrm>
            <a:off x="7572761" y="2882900"/>
            <a:ext cx="2736850" cy="287338"/>
            <a:chOff x="1202" y="1979"/>
            <a:chExt cx="1680" cy="192"/>
          </a:xfrm>
        </p:grpSpPr>
        <p:sp>
          <p:nvSpPr>
            <p:cNvPr id="15388" name="Line 240"/>
            <p:cNvSpPr/>
            <p:nvPr/>
          </p:nvSpPr>
          <p:spPr>
            <a:xfrm flipV="1">
              <a:off x="1202" y="1985"/>
              <a:ext cx="0" cy="144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9" name="Line 241"/>
            <p:cNvSpPr/>
            <p:nvPr/>
          </p:nvSpPr>
          <p:spPr>
            <a:xfrm>
              <a:off x="1202" y="1979"/>
              <a:ext cx="1680" cy="0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0" name="Line 242"/>
            <p:cNvSpPr/>
            <p:nvPr/>
          </p:nvSpPr>
          <p:spPr>
            <a:xfrm>
              <a:off x="2880" y="1979"/>
              <a:ext cx="0" cy="192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grpSp>
        <p:nvGrpSpPr>
          <p:cNvPr id="7" name="Group 243"/>
          <p:cNvGrpSpPr/>
          <p:nvPr/>
        </p:nvGrpSpPr>
        <p:grpSpPr>
          <a:xfrm>
            <a:off x="6564698" y="3822700"/>
            <a:ext cx="3240088" cy="285750"/>
            <a:chOff x="2109" y="2376"/>
            <a:chExt cx="1542" cy="194"/>
          </a:xfrm>
        </p:grpSpPr>
        <p:sp>
          <p:nvSpPr>
            <p:cNvPr id="15392" name="Line 244"/>
            <p:cNvSpPr/>
            <p:nvPr/>
          </p:nvSpPr>
          <p:spPr>
            <a:xfrm rot="10800000" flipH="1" flipV="1">
              <a:off x="2109" y="2426"/>
              <a:ext cx="0" cy="144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3" name="Line 245"/>
            <p:cNvSpPr/>
            <p:nvPr/>
          </p:nvSpPr>
          <p:spPr>
            <a:xfrm rot="-10800000" flipH="1">
              <a:off x="3651" y="2376"/>
              <a:ext cx="0" cy="192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5394" name="Line 246"/>
            <p:cNvSpPr/>
            <p:nvPr/>
          </p:nvSpPr>
          <p:spPr>
            <a:xfrm>
              <a:off x="2109" y="2568"/>
              <a:ext cx="1536" cy="0"/>
            </a:xfrm>
            <a:prstGeom prst="line">
              <a:avLst/>
            </a:prstGeom>
            <a:ln w="317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49399" name="Text Box 247"/>
          <p:cNvSpPr txBox="1"/>
          <p:nvPr/>
        </p:nvSpPr>
        <p:spPr>
          <a:xfrm>
            <a:off x="6311901" y="1809751"/>
            <a:ext cx="6011863" cy="1200329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FF"/>
                </a:solidFill>
                <a:sym typeface="Marlett" pitchFamily="2" charset="2"/>
              </a:rPr>
              <a:t>还原反应（化合价降低）的实质</a:t>
            </a:r>
            <a:endParaRPr lang="zh-CN" altLang="en-US" b="1" dirty="0">
              <a:solidFill>
                <a:srgbClr val="0000FF"/>
              </a:solidFill>
              <a:sym typeface="Marlett" pitchFamily="2" charset="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FF"/>
                </a:solidFill>
                <a:sym typeface="Marlett" pitchFamily="2" charset="2"/>
              </a:rPr>
              <a:t>是原子得到电子的过程。</a:t>
            </a:r>
            <a:endParaRPr lang="zh-CN" altLang="en-US" b="1" dirty="0">
              <a:solidFill>
                <a:srgbClr val="0000FF"/>
              </a:solidFill>
              <a:sym typeface="Marlett" pitchFamily="2" charset="2"/>
            </a:endParaRPr>
          </a:p>
        </p:txBody>
      </p:sp>
      <p:sp>
        <p:nvSpPr>
          <p:cNvPr id="49400" name="Text Box 248"/>
          <p:cNvSpPr txBox="1"/>
          <p:nvPr/>
        </p:nvSpPr>
        <p:spPr>
          <a:xfrm>
            <a:off x="6167439" y="3970339"/>
            <a:ext cx="6408737" cy="1200329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FF"/>
                </a:solidFill>
                <a:sym typeface="Marlett" pitchFamily="2" charset="2"/>
              </a:rPr>
              <a:t>氧化反应</a:t>
            </a:r>
            <a:r>
              <a:rPr lang="en-US" altLang="zh-CN" b="1" dirty="0">
                <a:solidFill>
                  <a:srgbClr val="0000FF"/>
                </a:solidFill>
                <a:sym typeface="Marlett" pitchFamily="2" charset="2"/>
              </a:rPr>
              <a:t>(</a:t>
            </a:r>
            <a:r>
              <a:rPr lang="zh-CN" altLang="en-US" b="1" dirty="0">
                <a:solidFill>
                  <a:srgbClr val="0000FF"/>
                </a:solidFill>
                <a:sym typeface="Marlett" pitchFamily="2" charset="2"/>
              </a:rPr>
              <a:t>化合价升高）的实质</a:t>
            </a:r>
            <a:endParaRPr lang="zh-CN" altLang="en-US" b="1" dirty="0">
              <a:solidFill>
                <a:srgbClr val="0000FF"/>
              </a:solidFill>
              <a:sym typeface="Marlett" pitchFamily="2" charset="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FF"/>
                </a:solidFill>
                <a:sym typeface="Marlett" pitchFamily="2" charset="2"/>
              </a:rPr>
              <a:t>是原子失去电子的过程。</a:t>
            </a:r>
            <a:endParaRPr lang="zh-CN" altLang="en-US" b="1" dirty="0">
              <a:solidFill>
                <a:srgbClr val="0000FF"/>
              </a:solidFill>
              <a:sym typeface="Marlett" pitchFamily="2" charset="2"/>
            </a:endParaRPr>
          </a:p>
        </p:txBody>
      </p:sp>
      <p:sp>
        <p:nvSpPr>
          <p:cNvPr id="49401" name="AutoShape 249">
            <a:hlinkClick r:id="rId7" action="ppaction://hlinksldjump"/>
          </p:cNvPr>
          <p:cNvSpPr/>
          <p:nvPr/>
        </p:nvSpPr>
        <p:spPr>
          <a:xfrm>
            <a:off x="3970338" y="6164363"/>
            <a:ext cx="360363" cy="360363"/>
          </a:xfrm>
          <a:prstGeom prst="actionButtonEnd">
            <a:avLst/>
          </a:prstGeom>
          <a:solidFill>
            <a:srgbClr val="99CCFF"/>
          </a:solidFill>
          <a:ln w="9525">
            <a:noFill/>
          </a:ln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rtl="0">
              <a:defRPr/>
            </a:pPr>
            <a:endParaRPr kumimoji="1" lang="en-US" altLang="zh-CN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5" grpId="0"/>
      <p:bldP spid="49176" grpId="0"/>
      <p:bldP spid="49177" grpId="0"/>
      <p:bldP spid="49178" grpId="0"/>
      <p:bldP spid="49281" grpId="0"/>
      <p:bldP spid="49282" grpId="0" animBg="1"/>
      <p:bldP spid="49399" grpId="0"/>
      <p:bldP spid="49400" grpId="0"/>
      <p:bldP spid="49401" grpId="0" animBg="1"/>
    </p:bldLst>
  </p:timing>
</p:sld>
</file>

<file path=ppt/tags/tag1.xml><?xml version="1.0" encoding="utf-8"?>
<p:tagLst xmlns:p="http://schemas.openxmlformats.org/presentationml/2006/main">
  <p:tag name="KSO_WPP_MARK_KEY" val="65f15bae-c7ea-4aa9-916b-0ab82050965e"/>
  <p:tag name="COMMONDATA" val="eyJoZGlkIjoiZjVmNmEwZGNjZGZlN2FjZWMyODZlMTBkNWVmMWFjMTgifQ=="/>
</p:tagLst>
</file>

<file path=ppt/theme/theme1.xml><?xml version="1.0" encoding="utf-8"?>
<a:theme xmlns:a="http://schemas.openxmlformats.org/drawingml/2006/main" name="默认设计模板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2354</Words>
  <Application>WPS 演示</Application>
  <PresentationFormat>宽屏</PresentationFormat>
  <Paragraphs>392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5" baseType="lpstr">
      <vt:lpstr>Arial</vt:lpstr>
      <vt:lpstr>宋体</vt:lpstr>
      <vt:lpstr>Wingdings</vt:lpstr>
      <vt:lpstr>Times New Roman</vt:lpstr>
      <vt:lpstr>Calibri</vt:lpstr>
      <vt:lpstr>Lucida Sans Unicode</vt:lpstr>
      <vt:lpstr>黑体</vt:lpstr>
      <vt:lpstr>楷体_GB2312</vt:lpstr>
      <vt:lpstr>华文中宋</vt:lpstr>
      <vt:lpstr>Tahoma</vt:lpstr>
      <vt:lpstr>Garamond</vt:lpstr>
      <vt:lpstr>Yu Mincho</vt:lpstr>
      <vt:lpstr>Marlett</vt:lpstr>
      <vt:lpstr>Lucida Sans Unicode</vt:lpstr>
      <vt:lpstr>微软雅黑</vt:lpstr>
      <vt:lpstr>Arial Unicode MS</vt:lpstr>
      <vt:lpstr>Calibri Light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lihong</dc:creator>
  <cp:lastModifiedBy>敢情莫畏</cp:lastModifiedBy>
  <cp:revision>296</cp:revision>
  <dcterms:created xsi:type="dcterms:W3CDTF">2005-08-30T08:54:00Z</dcterms:created>
  <dcterms:modified xsi:type="dcterms:W3CDTF">2025-03-20T11:20:04Z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2052-11.8.2.10393</vt:lpwstr>
  </property>
  <property fmtid="{D5CDD505-2E9C-101B-9397-08002B2CF9AE}" pid="3" name="ICV">
    <vt:lpwstr>1EF2977618004BDE91B57D7D811279B8_12</vt:lpwstr>
  </property>
</Properties>
</file>