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dp" ContentType="image/vnd.ms-photo"/>
  <Default Extension="emf" ContentType="image/x-emf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99" r:id="rId3"/>
    <p:sldId id="304" r:id="rId4"/>
    <p:sldId id="301" r:id="rId5"/>
    <p:sldId id="261" r:id="rId6"/>
    <p:sldId id="300" r:id="rId7"/>
    <p:sldId id="296" r:id="rId9"/>
    <p:sldId id="294" r:id="rId10"/>
    <p:sldId id="268" r:id="rId11"/>
    <p:sldId id="269" r:id="rId12"/>
    <p:sldId id="270" r:id="rId13"/>
    <p:sldId id="302" r:id="rId14"/>
    <p:sldId id="292" r:id="rId15"/>
    <p:sldId id="303" r:id="rId16"/>
    <p:sldId id="295" r:id="rId17"/>
  </p:sldIdLst>
  <p:sldSz cx="12192000" cy="6858000"/>
  <p:notesSz cx="6858000" cy="9144000"/>
  <p:custDataLst>
    <p:tags r:id="rId21"/>
  </p:custDataLst>
  <p:defaultTextStyle>
    <a:defPPr>
      <a:defRPr lang="zh-CN"/>
    </a:defPPr>
    <a:lvl1pPr marL="0" indent="0" algn="l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2800" b="0" i="0" u="none" baseline="0">
        <a:solidFill>
          <a:schemeClr val="tx1"/>
        </a:solidFill>
        <a:effectLst/>
        <a:latin typeface="Times New Roman" panose="02020603050405020304" pitchFamily="18" charset="0"/>
        <a:ea typeface="楷体_GB2312" pitchFamily="49" charset="-122"/>
      </a:defRPr>
    </a:lvl1pPr>
    <a:lvl2pPr marL="457200" indent="0" algn="l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2800" b="0" i="0" u="none" baseline="0">
        <a:solidFill>
          <a:schemeClr val="tx1"/>
        </a:solidFill>
        <a:effectLst/>
        <a:latin typeface="Times New Roman" panose="02020603050405020304" pitchFamily="18" charset="0"/>
        <a:ea typeface="楷体_GB2312" pitchFamily="49" charset="-122"/>
      </a:defRPr>
    </a:lvl2pPr>
    <a:lvl3pPr marL="914400" indent="0" algn="l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2800" b="0" i="0" u="none" baseline="0">
        <a:solidFill>
          <a:schemeClr val="tx1"/>
        </a:solidFill>
        <a:effectLst/>
        <a:latin typeface="Times New Roman" panose="02020603050405020304" pitchFamily="18" charset="0"/>
        <a:ea typeface="楷体_GB2312" pitchFamily="49" charset="-122"/>
      </a:defRPr>
    </a:lvl3pPr>
    <a:lvl4pPr marL="1371600" indent="0" algn="l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2800" b="0" i="0" u="none" baseline="0">
        <a:solidFill>
          <a:schemeClr val="tx1"/>
        </a:solidFill>
        <a:effectLst/>
        <a:latin typeface="Times New Roman" panose="02020603050405020304" pitchFamily="18" charset="0"/>
        <a:ea typeface="楷体_GB2312" pitchFamily="49" charset="-122"/>
      </a:defRPr>
    </a:lvl4pPr>
    <a:lvl5pPr marL="1828800" indent="0" algn="l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2800" b="0" i="0" u="none" baseline="0">
        <a:solidFill>
          <a:schemeClr val="tx1"/>
        </a:solidFill>
        <a:effectLst/>
        <a:latin typeface="Times New Roman" panose="02020603050405020304" pitchFamily="18" charset="0"/>
        <a:ea typeface="楷体_GB2312" pitchFamily="49" charset="-122"/>
      </a:defRPr>
    </a:lvl5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14" autoAdjust="0"/>
    <p:restoredTop sz="91736" autoAdjust="0"/>
  </p:normalViewPr>
  <p:slideViewPr>
    <p:cSldViewPr>
      <p:cViewPr varScale="1">
        <p:scale>
          <a:sx n="38" d="100"/>
          <a:sy n="38" d="100"/>
        </p:scale>
        <p:origin x="100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gs" Target="tags/tag5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" units="dev"/>
        </inkml:traceFormat>
        <inkml:channelProperties>
          <inkml:channelProperty channel="X" name="resolution" value="369.51501" units="1/cm"/>
          <inkml:channelProperty channel="Y" name="resolution" value="493.150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10-11T02:49: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28557 17126 404 0,'7'-10'148'0,"0"10"-112"0,-3-5-12 16,-1 5 224-16,-3 0-140 15,0 0 108-15,7 2-128 16,-7-2-48-16,0 0-24 15,7 0-344-15,1 0 180 16,2-8-336-16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defPPr>
              <a:defRPr lang="zh-CN"/>
            </a:defPPr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/>
            <a:endParaRPr lang="en-US" altLang="zh-CN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algn="r" eaLnBrk="1" hangingPunct="1"/>
            <a:endParaRPr lang="en-US" altLang="zh-CN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prstClr val="black"/>
            </a:solidFill>
            <a:miter lim="800000"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2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t>单击此处编辑母版文本样式</a:t>
            </a:r>
          </a:p>
          <a:p>
            <a:pPr lvl="1"/>
            <a:r>
              <a:t>第二级</a:t>
            </a:r>
          </a:p>
          <a:p>
            <a:pPr lvl="2"/>
            <a:r>
              <a:t>第三级</a:t>
            </a:r>
          </a:p>
          <a:p>
            <a:pPr lvl="3"/>
            <a:r>
              <a:t>第四级</a:t>
            </a:r>
          </a:p>
          <a:p>
            <a:pPr lvl="4"/>
            <a:r>
              <a:t>第五级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anchor="b" anchorCtr="0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eaLnBrk="1" hangingPunct="1"/>
            <a:endParaRPr lang="en-US" altLang="zh-CN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anchor="b" anchorCtr="0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algn="r" eaLnBrk="1" hangingPunct="1"/>
            <a:fld id="{37BF7A60-CE54-4A2B-9378-4EA9E0FDEBDE}" type="slidenum">
              <a:rPr lang="en-US" altLang="zh-CN" sz="12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/>
</p:notesMaster>
</file>

<file path=ppt/notesSlides/_rels/notesSlide1.xml.rels><?xml version="1.0" encoding="UTF-8" standalone="yes"?>
<Relationships xmlns="http://schemas.openxmlformats.org/package/2006/relationships"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image" Target="../media/image2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1.png"/><Relationship Id="rId11" Type="http://schemas.openxmlformats.org/officeDocument/2006/relationships/tags" Target="../tags/tag8.xml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eaLnBrk="1" hangingPunct="1"/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algn="ctr" eaLnBrk="1" hangingPunct="1"/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algn="r" eaLnBrk="1" hangingPunct="1"/>
            <a:fld id="{5B40FCA4-B1E2-4EEA-BEF9-D8A15568FEEB}" type="slidenum">
              <a:rPr lang="en-US" altLang="zh-CN" sz="14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eaLnBrk="1" hangingPunct="1"/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algn="ctr" eaLnBrk="1" hangingPunct="1"/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algn="r" eaLnBrk="1" hangingPunct="1"/>
            <a:fld id="{5B40FCA4-B1E2-4EEA-BEF9-D8A15568FEEB}" type="slidenum">
              <a:rPr lang="en-US" altLang="zh-CN" sz="14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eaLnBrk="1" hangingPunct="1"/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algn="ctr" eaLnBrk="1" hangingPunct="1"/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algn="r" eaLnBrk="1" hangingPunct="1"/>
            <a:fld id="{5B40FCA4-B1E2-4EEA-BEF9-D8A15568FEEB}" type="slidenum">
              <a:rPr lang="en-US" altLang="zh-CN" sz="14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 flipV="1">
            <a:off x="8036560" y="3737187"/>
            <a:ext cx="3740573" cy="101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Arial" panose="020B0604020202020204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/>
          <p:cNvSpPr/>
          <p:nvPr userDrawn="1">
            <p:custDataLst>
              <p:tags r:id="rId3"/>
            </p:custDataLst>
          </p:nvPr>
        </p:nvSpPr>
        <p:spPr>
          <a:xfrm>
            <a:off x="4202566" y="881300"/>
            <a:ext cx="3786868" cy="45719"/>
          </a:xfrm>
          <a:prstGeom prst="roundRect">
            <a:avLst>
              <a:gd name="adj" fmla="val 50000"/>
            </a:avLst>
          </a:prstGeom>
          <a:solidFill>
            <a:srgbClr val="00A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931584" y="265684"/>
            <a:ext cx="2328832" cy="565604"/>
            <a:chOff x="2703768" y="2831349"/>
            <a:chExt cx="2328832" cy="565604"/>
          </a:xfrm>
        </p:grpSpPr>
        <p:sp>
          <p:nvSpPr>
            <p:cNvPr id="9" name="文本框 8"/>
            <p:cNvSpPr txBox="1"/>
            <p:nvPr>
              <p:custDataLst>
                <p:tags r:id="rId5"/>
              </p:custDataLst>
            </p:nvPr>
          </p:nvSpPr>
          <p:spPr>
            <a:xfrm>
              <a:off x="3277801" y="2831349"/>
              <a:ext cx="1754799" cy="565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37A6D"/>
                  </a:solidFill>
                  <a:effectLst>
                    <a:innerShdw blurRad="63500" dist="508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知识梳理</a:t>
              </a: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37A6D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2703768" y="2851185"/>
              <a:ext cx="483549" cy="483549"/>
            </a:xfrm>
            <a:prstGeom prst="rect">
              <a:avLst/>
            </a:prstGeom>
          </p:spPr>
        </p:pic>
        <p:cxnSp>
          <p:nvCxnSpPr>
            <p:cNvPr id="11" name="直接连接符 10"/>
            <p:cNvCxnSpPr/>
            <p:nvPr>
              <p:custDataLst>
                <p:tags r:id="rId8"/>
              </p:custDataLst>
            </p:nvPr>
          </p:nvCxnSpPr>
          <p:spPr>
            <a:xfrm flipH="1">
              <a:off x="3299310" y="2896050"/>
              <a:ext cx="0" cy="435231"/>
            </a:xfrm>
            <a:prstGeom prst="line">
              <a:avLst/>
            </a:prstGeom>
            <a:ln w="28575">
              <a:solidFill>
                <a:srgbClr val="F37A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11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rcRect l="74172" t="80930"/>
          <a:stretch>
            <a:fillRect/>
          </a:stretch>
        </p:blipFill>
        <p:spPr>
          <a:xfrm flipV="1">
            <a:off x="9043028" y="0"/>
            <a:ext cx="3148972" cy="1307805"/>
          </a:xfrm>
          <a:prstGeom prst="rect">
            <a:avLst/>
          </a:prstGeom>
        </p:spPr>
      </p:pic>
      <p:sp>
        <p:nvSpPr>
          <p:cNvPr id="2" name="矩形 1"/>
          <p:cNvSpPr/>
          <p:nvPr userDrawn="1">
            <p:custDataLst>
              <p:tags r:id="rId11"/>
            </p:custDataLst>
          </p:nvPr>
        </p:nvSpPr>
        <p:spPr>
          <a:xfrm>
            <a:off x="9155740" y="5824574"/>
            <a:ext cx="3026735" cy="1020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slow" advClick="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eaLnBrk="1" hangingPunct="1"/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algn="ctr" eaLnBrk="1" hangingPunct="1"/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algn="r" eaLnBrk="1" hangingPunct="1"/>
            <a:fld id="{5B40FCA4-B1E2-4EEA-BEF9-D8A15568FEEB}" type="slidenum">
              <a:rPr lang="en-US" altLang="zh-CN" sz="14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eaLnBrk="1" hangingPunct="1"/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algn="ctr" eaLnBrk="1" hangingPunct="1"/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algn="r" eaLnBrk="1" hangingPunct="1"/>
            <a:fld id="{5B40FCA4-B1E2-4EEA-BEF9-D8A15568FEEB}" type="slidenum">
              <a:rPr lang="en-US" altLang="zh-CN" sz="14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eaLnBrk="1" hangingPunct="1"/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algn="ctr" eaLnBrk="1" hangingPunct="1"/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algn="r" eaLnBrk="1" hangingPunct="1"/>
            <a:fld id="{5B40FCA4-B1E2-4EEA-BEF9-D8A15568FEEB}" type="slidenum">
              <a:rPr lang="en-US" altLang="zh-CN" sz="14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eaLnBrk="1" hangingPunct="1"/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algn="ctr" eaLnBrk="1" hangingPunct="1"/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algn="r" eaLnBrk="1" hangingPunct="1"/>
            <a:fld id="{5B40FCA4-B1E2-4EEA-BEF9-D8A15568FEEB}" type="slidenum">
              <a:rPr lang="en-US" altLang="zh-CN" sz="14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eaLnBrk="1" hangingPunct="1"/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algn="ctr" eaLnBrk="1" hangingPunct="1"/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algn="r" eaLnBrk="1" hangingPunct="1"/>
            <a:fld id="{5B40FCA4-B1E2-4EEA-BEF9-D8A15568FEEB}" type="slidenum">
              <a:rPr lang="en-US" altLang="zh-CN" sz="14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eaLnBrk="1" hangingPunct="1"/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algn="ctr" eaLnBrk="1" hangingPunct="1"/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algn="r" eaLnBrk="1" hangingPunct="1"/>
            <a:fld id="{5B40FCA4-B1E2-4EEA-BEF9-D8A15568FEEB}" type="slidenum">
              <a:rPr lang="en-US" altLang="zh-CN" sz="14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eaLnBrk="1" hangingPunct="1"/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algn="ctr" eaLnBrk="1" hangingPunct="1"/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algn="r" eaLnBrk="1" hangingPunct="1"/>
            <a:fld id="{5B40FCA4-B1E2-4EEA-BEF9-D8A15568FEEB}" type="slidenum">
              <a:rPr lang="en-US" altLang="zh-CN" sz="14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eaLnBrk="1" hangingPunct="1"/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algn="ctr" eaLnBrk="1" hangingPunct="1"/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algn="r" eaLnBrk="1" hangingPunct="1"/>
            <a:fld id="{5B40FCA4-B1E2-4EEA-BEF9-D8A15568FEEB}" type="slidenum">
              <a:rPr lang="en-US" altLang="zh-CN" sz="14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 anchor="ctr" anchorCtr="0"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4400" b="0" i="0" u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4400">
                <a:solidFill>
                  <a:schemeClr val="tx2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4400">
                <a:solidFill>
                  <a:schemeClr val="tx2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4400">
                <a:solidFill>
                  <a:schemeClr val="tx2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4400">
                <a:solidFill>
                  <a:schemeClr val="tx2"/>
                </a:solidFill>
                <a:latin typeface="Arial" panose="020B0604020202020204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lang="zh-CN" altLang="en-US" sz="4400">
                <a:solidFill>
                  <a:schemeClr val="tx2"/>
                </a:solidFill>
                <a:latin typeface="Arial" panose="020B0604020202020204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lang="zh-CN" altLang="en-US" sz="4400">
                <a:solidFill>
                  <a:schemeClr val="tx2"/>
                </a:solidFill>
                <a:latin typeface="Arial" panose="020B0604020202020204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lang="zh-CN" altLang="en-US" sz="4400">
                <a:solidFill>
                  <a:schemeClr val="tx2"/>
                </a:solidFill>
                <a:latin typeface="Arial" panose="020B0604020202020204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lang="zh-CN" altLang="en-US" sz="4400">
                <a:solidFill>
                  <a:schemeClr val="tx2"/>
                </a:solidFill>
                <a:latin typeface="Arial" panose="020B0604020202020204"/>
                <a:ea typeface="宋体" panose="02010600030101010101" pitchFamily="2" charset="-122"/>
              </a:defRPr>
            </a:lvl9pPr>
          </a:lstStyle>
          <a:p>
            <a:pPr lvl="0"/>
            <a:r>
              <a:t>单击此处编辑母版标题样式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0"/>
            <a:r>
              <a:t>单击此处编辑母版文本样式</a:t>
            </a:r>
          </a:p>
          <a:p>
            <a:pPr lvl="1"/>
            <a:r>
              <a:t>第二级</a:t>
            </a:r>
          </a:p>
          <a:p>
            <a:pPr lvl="2"/>
            <a:r>
              <a:t>第三级</a:t>
            </a:r>
          </a:p>
          <a:p>
            <a:pPr lvl="3"/>
            <a:r>
              <a:t>第四级</a:t>
            </a:r>
          </a:p>
          <a:p>
            <a:pPr lvl="4"/>
            <a:r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eaLnBrk="1" hangingPunct="1"/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algn="ctr" eaLnBrk="1" hangingPunct="1"/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 compatLnSpc="1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lvl="0" indent="0" algn="r" eaLnBrk="1" hangingPunct="1"/>
            <a:fld id="{5B40FCA4-B1E2-4EEA-BEF9-D8A15568FEEB}" type="slidenum">
              <a:rPr lang="en-US" altLang="zh-CN" sz="140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en-US" altLang="zh-CN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xStyles>
    <p:titleStyle>
      <a:lvl1pPr marL="0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4400" b="0" i="0" u="none" baseline="0">
          <a:solidFill>
            <a:schemeClr val="tx2"/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/>
          <a:ea typeface="宋体" panose="02010600030101010101" pitchFamily="2" charset="-122"/>
        </a:defRPr>
      </a:lvl9pPr>
    </p:titleStyle>
    <p:bodyStyle>
      <a:lvl1pPr marL="342900" indent="-3429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3200" b="0" i="0" u="none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800" b="0" i="0" u="none" baseline="0">
          <a:solidFill>
            <a:schemeClr val="tx1"/>
          </a:solidFill>
          <a:effectLst/>
          <a:latin typeface="+mn-lt"/>
          <a:ea typeface="+mn-ea"/>
        </a:defRPr>
      </a:lvl2pPr>
      <a:lvl3pPr marL="11430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•"/>
        <a:defRPr kumimoji="0" sz="2400" b="0" i="0" u="none" baseline="0">
          <a:solidFill>
            <a:schemeClr val="tx1"/>
          </a:solidFill>
          <a:effectLst/>
          <a:latin typeface="+mn-lt"/>
          <a:ea typeface="+mn-ea"/>
        </a:defRPr>
      </a:lvl3pPr>
      <a:lvl4pPr marL="16002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defRPr kumimoji="0" sz="2000" b="0" i="0" u="none" baseline="0">
          <a:solidFill>
            <a:schemeClr val="tx1"/>
          </a:solidFill>
          <a:effectLst/>
          <a:latin typeface="+mn-lt"/>
          <a:ea typeface="+mn-ea"/>
        </a:defRPr>
      </a:lvl4pPr>
      <a:lvl5pPr marL="20574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»"/>
        <a:defRPr kumimoji="0" sz="2000" b="0" i="0" u="none" baseline="0">
          <a:solidFill>
            <a:schemeClr val="tx1"/>
          </a:solidFill>
          <a:effectLst/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0.xml"/><Relationship Id="rId2" Type="http://schemas.openxmlformats.org/officeDocument/2006/relationships/image" Target="../media/image4.jpeg"/><Relationship Id="rId1" Type="http://schemas.openxmlformats.org/officeDocument/2006/relationships/tags" Target="../tags/tag9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wmf"/><Relationship Id="rId1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3" Type="http://schemas.openxmlformats.org/officeDocument/2006/relationships/tags" Target="../tags/tag47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tags" Target="../tags/tag50.xml"/><Relationship Id="rId4" Type="http://schemas.microsoft.com/office/2007/relationships/media" Target="../media/media4.mp4"/><Relationship Id="rId3" Type="http://schemas.openxmlformats.org/officeDocument/2006/relationships/video" Target="../media/media4.mp4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image" Target="../media/image7.png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image" Target="../media/image6.png"/><Relationship Id="rId2" Type="http://schemas.openxmlformats.org/officeDocument/2006/relationships/tags" Target="../tags/tag11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tags" Target="../tags/tag20.xml"/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9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image" Target="../media/image12.png"/><Relationship Id="rId7" Type="http://schemas.openxmlformats.org/officeDocument/2006/relationships/tags" Target="../tags/tag25.xml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2.xml"/><Relationship Id="rId14" Type="http://schemas.openxmlformats.org/officeDocument/2006/relationships/tags" Target="../tags/tag27.xml"/><Relationship Id="rId13" Type="http://schemas.openxmlformats.org/officeDocument/2006/relationships/image" Target="../media/image15.png"/><Relationship Id="rId12" Type="http://schemas.openxmlformats.org/officeDocument/2006/relationships/customXml" Target="../ink/ink1.xml"/><Relationship Id="rId11" Type="http://schemas.microsoft.com/office/2007/relationships/hdphoto" Target="../media/image14.wdp"/><Relationship Id="rId10" Type="http://schemas.openxmlformats.org/officeDocument/2006/relationships/image" Target="../media/image13.png"/><Relationship Id="rId1" Type="http://schemas.openxmlformats.org/officeDocument/2006/relationships/tags" Target="../tags/tag2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openxmlformats.org/officeDocument/2006/relationships/tags" Target="../tags/tag30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46.xml"/><Relationship Id="rId16" Type="http://schemas.openxmlformats.org/officeDocument/2006/relationships/tags" Target="../tags/tag45.xml"/><Relationship Id="rId15" Type="http://schemas.openxmlformats.org/officeDocument/2006/relationships/tags" Target="../tags/tag44.xml"/><Relationship Id="rId14" Type="http://schemas.openxmlformats.org/officeDocument/2006/relationships/tags" Target="../tags/tag43.xml"/><Relationship Id="rId13" Type="http://schemas.openxmlformats.org/officeDocument/2006/relationships/tags" Target="../tags/tag42.xml"/><Relationship Id="rId12" Type="http://schemas.openxmlformats.org/officeDocument/2006/relationships/image" Target="../media/image18.emf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tags" Target="../tags/tag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1" Type="http://schemas.openxmlformats.org/officeDocument/2006/relationships/hyperlink" Target="&#37329;&#23646;&#30340;&#21270;&#23398;&#24615;&#36136;ycj/&#25506;&#31350;&#23454;&#39564;5&#12289;&#38048;&#21644;&#27700;&#30340;&#21453;&#24212;.m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360" y="896526"/>
            <a:ext cx="8064896" cy="54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744072" y="3372850"/>
            <a:ext cx="5233936" cy="128400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</a:gra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720090">
              <a:lnSpc>
                <a:spcPct val="150000"/>
              </a:lnSpc>
              <a:defRPr/>
            </a:pP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海洋是一个巨大的化学资源宝库，含有</a:t>
            </a:r>
            <a:r>
              <a:rPr kumimoji="1"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80</a:t>
            </a:r>
            <a:r>
              <a:rPr kumimoji="1"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多种元素。</a:t>
            </a:r>
            <a:endParaRPr kumimoji="1"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27648" y="188640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第二章       海水中的元素</a:t>
            </a:r>
            <a:endParaRPr lang="zh-CN" altLang="en-US" sz="4000" b="1">
              <a:solidFill>
                <a:srgbClr val="FF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744072" y="4656856"/>
            <a:ext cx="5233936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indent="720090">
              <a:lnSpc>
                <a:spcPct val="150000"/>
              </a:lnSpc>
              <a:defRPr/>
            </a:pPr>
            <a:r>
              <a:rPr kumimoji="1"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钠是其中含量较高的元素，也是典型的金属元素。</a:t>
            </a:r>
            <a:endParaRPr kumimoji="1"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/>
          <p:nvPr/>
        </p:nvSpPr>
        <p:spPr>
          <a:xfrm>
            <a:off x="1905000" y="579438"/>
            <a:ext cx="9982200" cy="467201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ctr" anchorCtr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 b="1">
                <a:latin typeface="Times New Roman" panose="02020603050405020304" pitchFamily="18" charset="0"/>
              </a:rPr>
              <a:t>1.</a:t>
            </a:r>
            <a:r>
              <a:rPr lang="zh-CN" altLang="en-US" sz="2400" b="1">
                <a:latin typeface="Times New Roman" panose="02020603050405020304" pitchFamily="18" charset="0"/>
              </a:rPr>
              <a:t>钠与水反应的化学方程式</a:t>
            </a:r>
            <a:endParaRPr lang="zh-CN" altLang="en-US" sz="2400">
              <a:latin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b="1">
                <a:latin typeface="Times New Roman" panose="02020603050405020304" pitchFamily="18" charset="0"/>
              </a:rPr>
              <a:t>＿＿＿＿＿＿＿＿＿＿＿＿＿＿＿＿＿＿＿＿＿＿＿＿</a:t>
            </a:r>
            <a:endParaRPr lang="zh-CN" altLang="en-US" sz="2400">
              <a:latin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 b="1">
                <a:latin typeface="Times New Roman" panose="02020603050405020304" pitchFamily="18" charset="0"/>
              </a:rPr>
              <a:t>2. </a:t>
            </a:r>
            <a:r>
              <a:rPr lang="zh-CN" altLang="en-US" sz="2400" b="1">
                <a:latin typeface="Times New Roman" panose="02020603050405020304" pitchFamily="18" charset="0"/>
              </a:rPr>
              <a:t>钠与水反应的离子方程式</a:t>
            </a:r>
            <a:endParaRPr lang="zh-CN" altLang="en-US" sz="2400">
              <a:latin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b="1">
                <a:latin typeface="Times New Roman" panose="02020603050405020304" pitchFamily="18" charset="0"/>
              </a:rPr>
              <a:t>＿＿＿＿＿＿＿＿＿＿＿＿＿＿＿＿＿＿＿＿＿＿＿＿</a:t>
            </a:r>
            <a:endParaRPr lang="zh-CN" altLang="en-US" sz="2400">
              <a:latin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140000"/>
              </a:lnSpc>
              <a:spcBef>
                <a:spcPct val="0"/>
              </a:spcBef>
              <a:buNone/>
            </a:pPr>
            <a:r>
              <a:rPr lang="en-US" altLang="zh-CN" sz="2400" b="1">
                <a:latin typeface="Times New Roman" panose="02020603050405020304" pitchFamily="18" charset="0"/>
              </a:rPr>
              <a:t>3.</a:t>
            </a:r>
            <a:r>
              <a:rPr lang="zh-CN" altLang="en-US" sz="2400" b="1">
                <a:latin typeface="Times New Roman" panose="02020603050405020304" pitchFamily="18" charset="0"/>
              </a:rPr>
              <a:t>用单线桥法表示反应中的电子转移，并表示出氧化剂和还原剂</a:t>
            </a:r>
            <a:endParaRPr lang="zh-CN" altLang="en-US" sz="2400" b="1">
              <a:latin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250000"/>
              </a:lnSpc>
              <a:spcBef>
                <a:spcPct val="0"/>
              </a:spcBef>
              <a:buNone/>
            </a:pPr>
            <a:endParaRPr lang="zh-CN" altLang="en-US" sz="2400" b="1">
              <a:latin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250000"/>
              </a:lnSpc>
              <a:spcBef>
                <a:spcPct val="0"/>
              </a:spcBef>
              <a:buNone/>
            </a:pPr>
            <a:r>
              <a:rPr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＿＿＿＿＿＿＿＿＿＿＿＿＿</a:t>
            </a:r>
            <a:endParaRPr lang="zh-CN" altLang="en-US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3" name="Text Box 7"/>
          <p:cNvSpPr/>
          <p:nvPr/>
        </p:nvSpPr>
        <p:spPr>
          <a:xfrm>
            <a:off x="2133600" y="1287463"/>
            <a:ext cx="4054475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b="1">
                <a:solidFill>
                  <a:srgbClr val="CC0066"/>
                </a:solidFill>
                <a:latin typeface="Times New Roman" panose="02020603050405020304" pitchFamily="18" charset="0"/>
              </a:rPr>
              <a:t>2Na + 2H</a:t>
            </a:r>
            <a:r>
              <a:rPr lang="en-US" altLang="zh-CN" sz="2400" b="1" baseline="-25000">
                <a:solidFill>
                  <a:srgbClr val="CC0066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2400" b="1">
                <a:solidFill>
                  <a:srgbClr val="CC0066"/>
                </a:solidFill>
                <a:latin typeface="Times New Roman" panose="02020603050405020304" pitchFamily="18" charset="0"/>
              </a:rPr>
              <a:t>O = 2NaOH + H</a:t>
            </a:r>
            <a:r>
              <a:rPr lang="en-US" altLang="zh-CN" sz="2400" b="1" baseline="-25000">
                <a:solidFill>
                  <a:srgbClr val="CC0066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2400" b="1">
                <a:solidFill>
                  <a:srgbClr val="CC0066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↑</a:t>
            </a:r>
            <a:endParaRPr lang="en-US" altLang="zh-CN" sz="2400" b="1">
              <a:solidFill>
                <a:srgbClr val="CC0066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0244" name="Text Box 10"/>
          <p:cNvSpPr/>
          <p:nvPr/>
        </p:nvSpPr>
        <p:spPr>
          <a:xfrm>
            <a:off x="2019300" y="2379663"/>
            <a:ext cx="51435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b="1">
                <a:solidFill>
                  <a:srgbClr val="CC0066"/>
                </a:solidFill>
                <a:latin typeface="Times New Roman" panose="02020603050405020304" pitchFamily="18" charset="0"/>
              </a:rPr>
              <a:t>2Na + 2H</a:t>
            </a:r>
            <a:r>
              <a:rPr lang="en-US" altLang="zh-CN" sz="2400" b="1" baseline="-25000">
                <a:solidFill>
                  <a:srgbClr val="CC0066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2400" b="1">
                <a:solidFill>
                  <a:srgbClr val="CC0066"/>
                </a:solidFill>
                <a:latin typeface="Times New Roman" panose="02020603050405020304" pitchFamily="18" charset="0"/>
              </a:rPr>
              <a:t>O = 2Na</a:t>
            </a:r>
            <a:r>
              <a:rPr lang="en-US" altLang="zh-CN" sz="2400" b="1" baseline="30000">
                <a:solidFill>
                  <a:srgbClr val="CC0066"/>
                </a:solidFill>
                <a:latin typeface="Times New Roman" panose="02020603050405020304" pitchFamily="18" charset="0"/>
              </a:rPr>
              <a:t>+ </a:t>
            </a:r>
            <a:r>
              <a:rPr lang="en-US" altLang="zh-CN" sz="2400" b="1">
                <a:solidFill>
                  <a:srgbClr val="CC0066"/>
                </a:solidFill>
                <a:latin typeface="Times New Roman" panose="02020603050405020304" pitchFamily="18" charset="0"/>
              </a:rPr>
              <a:t>+ 2OH</a:t>
            </a:r>
            <a:r>
              <a:rPr lang="en-US" altLang="zh-CN" sz="2400" b="1" baseline="30000">
                <a:solidFill>
                  <a:srgbClr val="CC0066"/>
                </a:solidFill>
                <a:latin typeface="Times New Roman" panose="02020603050405020304" pitchFamily="18" charset="0"/>
              </a:rPr>
              <a:t>- </a:t>
            </a:r>
            <a:r>
              <a:rPr lang="en-US" altLang="zh-CN" sz="2400" b="1">
                <a:solidFill>
                  <a:srgbClr val="CC0066"/>
                </a:solidFill>
                <a:latin typeface="Times New Roman" panose="02020603050405020304" pitchFamily="18" charset="0"/>
              </a:rPr>
              <a:t>+ H</a:t>
            </a:r>
            <a:r>
              <a:rPr lang="en-US" altLang="zh-CN" sz="2400" b="1" baseline="-25000">
                <a:solidFill>
                  <a:srgbClr val="CC0066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2400" b="1">
                <a:solidFill>
                  <a:srgbClr val="CC0066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↑</a:t>
            </a:r>
            <a:endParaRPr lang="en-US" altLang="zh-CN" sz="2400" b="1">
              <a:solidFill>
                <a:srgbClr val="CC0066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graphicFrame>
        <p:nvGraphicFramePr>
          <p:cNvPr id="10245" name="Object 12"/>
          <p:cNvGraphicFramePr>
            <a:graphicFrameLocks noChangeAspect="1"/>
          </p:cNvGraphicFramePr>
          <p:nvPr/>
        </p:nvGraphicFramePr>
        <p:xfrm>
          <a:off x="2070100" y="3954463"/>
          <a:ext cx="4102100" cy="94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CS ChemDraw Drawing" r:id="rId1" imgW="3611880" imgH="863600" progId="ChemDraw.Document.6.0">
                  <p:embed/>
                </p:oleObj>
              </mc:Choice>
              <mc:Fallback>
                <p:oleObj name="CS ChemDraw Drawing" r:id="rId1" imgW="3611880" imgH="863600" progId="ChemDraw.Document.6.0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070100" y="3954463"/>
                        <a:ext cx="4102100" cy="941387"/>
                      </a:xfrm>
                      <a:prstGeom prst="rect">
                        <a:avLst/>
                      </a:prstGeom>
                      <a:noFill/>
                      <a:ln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6" name="Text Box 6"/>
          <p:cNvSpPr/>
          <p:nvPr/>
        </p:nvSpPr>
        <p:spPr>
          <a:xfrm>
            <a:off x="1981200" y="4941888"/>
            <a:ext cx="1295400" cy="396875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000" b="1">
                <a:solidFill>
                  <a:srgbClr val="CC0066"/>
                </a:solidFill>
              </a:rPr>
              <a:t>还原剂</a:t>
            </a:r>
            <a:endParaRPr lang="zh-CN" altLang="en-US" sz="2000" b="1">
              <a:solidFill>
                <a:srgbClr val="CC0066"/>
              </a:solidFill>
            </a:endParaRPr>
          </a:p>
        </p:txBody>
      </p:sp>
      <p:sp>
        <p:nvSpPr>
          <p:cNvPr id="10247" name="Text Box 7"/>
          <p:cNvSpPr/>
          <p:nvPr/>
        </p:nvSpPr>
        <p:spPr>
          <a:xfrm>
            <a:off x="2971800" y="4929188"/>
            <a:ext cx="1295400" cy="396875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000" b="1">
                <a:solidFill>
                  <a:srgbClr val="CC0066"/>
                </a:solidFill>
              </a:rPr>
              <a:t>氧化剂</a:t>
            </a:r>
            <a:endParaRPr lang="zh-CN" altLang="en-US" sz="2000" b="1">
              <a:solidFill>
                <a:srgbClr val="CC0066"/>
              </a:solidFill>
            </a:endParaRPr>
          </a:p>
        </p:txBody>
      </p:sp>
      <p:sp>
        <p:nvSpPr>
          <p:cNvPr id="10249" name="矩形 1"/>
          <p:cNvSpPr/>
          <p:nvPr/>
        </p:nvSpPr>
        <p:spPr>
          <a:xfrm>
            <a:off x="263525" y="134938"/>
            <a:ext cx="1806575" cy="7397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rgbClr val="CC0066"/>
                </a:solidFill>
                <a:latin typeface="Times New Roman" panose="02020603050405020304" pitchFamily="18" charset="0"/>
                <a:ea typeface="楷体_GB2312" pitchFamily="49" charset="-122"/>
              </a:rPr>
              <a:t>【</a:t>
            </a:r>
            <a:r>
              <a:rPr lang="zh-CN" altLang="en-US" sz="2800" b="1" dirty="0">
                <a:solidFill>
                  <a:srgbClr val="CC0066"/>
                </a:solidFill>
                <a:latin typeface="Times New Roman" panose="02020603050405020304" pitchFamily="18" charset="0"/>
                <a:ea typeface="楷体_GB2312" pitchFamily="49" charset="-122"/>
              </a:rPr>
              <a:t>讨论</a:t>
            </a:r>
            <a:r>
              <a:rPr lang="en-US" altLang="zh-CN" sz="2800" b="1" dirty="0">
                <a:solidFill>
                  <a:srgbClr val="CC0066"/>
                </a:solidFill>
                <a:latin typeface="Times New Roman" panose="02020603050405020304" pitchFamily="18" charset="0"/>
                <a:ea typeface="楷体_GB2312" pitchFamily="49" charset="-122"/>
              </a:rPr>
              <a:t>1】</a:t>
            </a:r>
            <a:endParaRPr lang="en-US" altLang="zh-CN" sz="2800" b="1" dirty="0">
              <a:solidFill>
                <a:srgbClr val="CC0066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10244" grpId="0"/>
      <p:bldP spid="10246" grpId="0"/>
      <p:bldP spid="102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39616" y="6394"/>
            <a:ext cx="6264695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/>
          <p:nvPr/>
        </p:nvSpPr>
        <p:spPr>
          <a:xfrm>
            <a:off x="1622425" y="625475"/>
            <a:ext cx="8893175" cy="830263"/>
          </a:xfrm>
          <a:prstGeom prst="rect">
            <a:avLst/>
          </a:prstGeom>
          <a:solidFill>
            <a:srgbClr val="FFFF99"/>
          </a:solidFill>
          <a:ln>
            <a:noFill/>
            <a:miter lim="800000"/>
          </a:ln>
          <a:effectLst/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kumimoji="1" lang="en-US" altLang="zh-CN" sz="2400" b="1" dirty="0">
                <a:latin typeface="Times New Roman" panose="02020603050405020304" pitchFamily="18" charset="0"/>
              </a:rPr>
              <a:t>        </a:t>
            </a:r>
            <a:r>
              <a:rPr kumimoji="1" lang="zh-CN" altLang="en-US" sz="2400" b="1" dirty="0">
                <a:latin typeface="Times New Roman" panose="02020603050405020304" pitchFamily="18" charset="0"/>
              </a:rPr>
              <a:t>将一小粒金属钠投入硫酸铜溶液的烧杯里，有何现象？写出反应的离子方程式。 </a:t>
            </a:r>
            <a:endParaRPr kumimoji="1" lang="zh-CN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11268" name="Text Box 5"/>
          <p:cNvSpPr/>
          <p:nvPr/>
        </p:nvSpPr>
        <p:spPr>
          <a:xfrm>
            <a:off x="2783632" y="1687759"/>
            <a:ext cx="4304383" cy="461665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 wrap="non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kumimoji="1" lang="en-US" altLang="zh-CN" sz="2400" b="1" dirty="0">
                <a:latin typeface="Times New Roman" panose="02020603050405020304" pitchFamily="18" charset="0"/>
              </a:rPr>
              <a:t>2Na + 2</a:t>
            </a:r>
            <a:r>
              <a:rPr kumimoji="1"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H</a:t>
            </a:r>
            <a:r>
              <a:rPr kumimoji="1" lang="en-US" altLang="zh-CN" sz="2400" b="1" baseline="-30000" dirty="0">
                <a:solidFill>
                  <a:schemeClr val="tx2"/>
                </a:solidFill>
                <a:latin typeface="Times New Roman" panose="02020603050405020304" pitchFamily="18" charset="0"/>
              </a:rPr>
              <a:t>2</a:t>
            </a:r>
            <a:r>
              <a:rPr kumimoji="1"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O</a:t>
            </a:r>
            <a:r>
              <a:rPr kumimoji="1" lang="en-US" altLang="zh-CN" sz="2400" b="1" dirty="0">
                <a:latin typeface="Times New Roman" panose="02020603050405020304" pitchFamily="18" charset="0"/>
              </a:rPr>
              <a:t> </a:t>
            </a:r>
            <a:r>
              <a:rPr kumimoji="1" lang="zh-CN" altLang="en-US" sz="2400" b="1" dirty="0">
                <a:latin typeface="Times New Roman" panose="02020603050405020304" pitchFamily="18" charset="0"/>
              </a:rPr>
              <a:t>＝ </a:t>
            </a:r>
            <a:r>
              <a:rPr kumimoji="1" lang="en-US" altLang="zh-CN" sz="2400" b="1" dirty="0">
                <a:latin typeface="Times New Roman" panose="02020603050405020304" pitchFamily="18" charset="0"/>
              </a:rPr>
              <a:t>2NaOH  +  H</a:t>
            </a:r>
            <a:r>
              <a:rPr kumimoji="1" lang="en-US" altLang="zh-CN" sz="2400" b="1" baseline="-30000" dirty="0">
                <a:latin typeface="Times New Roman" panose="02020603050405020304" pitchFamily="18" charset="0"/>
              </a:rPr>
              <a:t>2</a:t>
            </a:r>
            <a:r>
              <a:rPr kumimoji="1" lang="en-US" altLang="zh-CN" sz="2400" b="1" dirty="0">
                <a:latin typeface="Times New Roman" panose="02020603050405020304" pitchFamily="18" charset="0"/>
              </a:rPr>
              <a:t>↑ </a:t>
            </a:r>
            <a:endParaRPr kumimoji="1" lang="en-US" altLang="zh-CN" sz="2400" b="1" dirty="0">
              <a:latin typeface="Times New Roman" panose="02020603050405020304" pitchFamily="18" charset="0"/>
            </a:endParaRPr>
          </a:p>
        </p:txBody>
      </p:sp>
      <p:sp>
        <p:nvSpPr>
          <p:cNvPr id="11269" name="Text Box 6"/>
          <p:cNvSpPr/>
          <p:nvPr/>
        </p:nvSpPr>
        <p:spPr>
          <a:xfrm>
            <a:off x="2783632" y="2298700"/>
            <a:ext cx="5924550" cy="457200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 wrap="non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kumimoji="1" lang="en-US" altLang="zh-CN" sz="2400" b="1">
                <a:latin typeface="Times New Roman" panose="02020603050405020304" pitchFamily="18" charset="0"/>
              </a:rPr>
              <a:t>2NaOH + CuSO</a:t>
            </a:r>
            <a:r>
              <a:rPr kumimoji="1" lang="en-US" altLang="zh-CN" sz="2400" b="1" baseline="-25000">
                <a:latin typeface="Times New Roman" panose="02020603050405020304" pitchFamily="18" charset="0"/>
              </a:rPr>
              <a:t>4 </a:t>
            </a:r>
            <a:r>
              <a:rPr kumimoji="1" lang="zh-CN" altLang="en-US" sz="2400" b="1">
                <a:latin typeface="Times New Roman" panose="02020603050405020304" pitchFamily="18" charset="0"/>
              </a:rPr>
              <a:t>＝ </a:t>
            </a:r>
            <a:r>
              <a:rPr kumimoji="1" lang="en-US" altLang="zh-CN" sz="2400" b="1">
                <a:latin typeface="Times New Roman" panose="02020603050405020304" pitchFamily="18" charset="0"/>
              </a:rPr>
              <a:t>Cu(OH)</a:t>
            </a:r>
            <a:r>
              <a:rPr kumimoji="1" lang="en-US" altLang="zh-CN" sz="2400" b="1" baseline="-25000">
                <a:latin typeface="Times New Roman" panose="02020603050405020304" pitchFamily="18" charset="0"/>
              </a:rPr>
              <a:t>2</a:t>
            </a:r>
            <a:r>
              <a:rPr kumimoji="1" lang="en-US" altLang="zh-CN" sz="2400" b="1">
                <a:latin typeface="Times New Roman" panose="02020603050405020304" pitchFamily="18" charset="0"/>
              </a:rPr>
              <a:t> ↓  +  Na</a:t>
            </a:r>
            <a:r>
              <a:rPr kumimoji="1" lang="en-US" altLang="zh-CN" sz="2400" b="1" baseline="-25000">
                <a:latin typeface="Times New Roman" panose="02020603050405020304" pitchFamily="18" charset="0"/>
              </a:rPr>
              <a:t>2</a:t>
            </a:r>
            <a:r>
              <a:rPr kumimoji="1" lang="en-US" altLang="zh-CN" sz="2400" b="1">
                <a:latin typeface="Times New Roman" panose="02020603050405020304" pitchFamily="18" charset="0"/>
              </a:rPr>
              <a:t>SO</a:t>
            </a:r>
            <a:r>
              <a:rPr kumimoji="1" lang="en-US" altLang="zh-CN" sz="2400" b="1" baseline="-25000">
                <a:latin typeface="Times New Roman" panose="02020603050405020304" pitchFamily="18" charset="0"/>
              </a:rPr>
              <a:t>4</a:t>
            </a:r>
            <a:r>
              <a:rPr kumimoji="1" lang="en-US" altLang="zh-CN" sz="2400" b="1">
                <a:latin typeface="Times New Roman" panose="02020603050405020304" pitchFamily="18" charset="0"/>
              </a:rPr>
              <a:t> </a:t>
            </a:r>
            <a:endParaRPr kumimoji="1" lang="en-US" altLang="zh-CN" sz="2400" b="1">
              <a:latin typeface="Times New Roman" panose="02020603050405020304" pitchFamily="18" charset="0"/>
            </a:endParaRPr>
          </a:p>
        </p:txBody>
      </p:sp>
      <p:sp>
        <p:nvSpPr>
          <p:cNvPr id="11270" name="Text Box 7"/>
          <p:cNvSpPr/>
          <p:nvPr/>
        </p:nvSpPr>
        <p:spPr>
          <a:xfrm>
            <a:off x="3124200" y="3698875"/>
            <a:ext cx="7772400" cy="457200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2Na + 2H</a:t>
            </a:r>
            <a:r>
              <a:rPr kumimoji="1" lang="en-US" altLang="zh-CN" sz="2400" b="1" baseline="-30000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O + Cu</a:t>
            </a:r>
            <a:r>
              <a:rPr kumimoji="1" lang="en-US" altLang="zh-CN" sz="2400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2+</a:t>
            </a:r>
            <a:r>
              <a:rPr kumimoji="1" lang="en-US" altLang="zh-CN" sz="2400" b="1" baseline="-25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kumimoji="1"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＝ 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Cu(OH)</a:t>
            </a:r>
            <a:r>
              <a:rPr kumimoji="1" lang="en-US" altLang="zh-CN" sz="2400" b="1" baseline="-25000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↓ +  2Na</a:t>
            </a:r>
            <a:r>
              <a:rPr kumimoji="1" lang="en-US" altLang="zh-CN" sz="2400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+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+  H</a:t>
            </a:r>
            <a:r>
              <a:rPr kumimoji="1" lang="en-US" altLang="zh-CN" sz="2400" b="1" baseline="-30000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↑ </a:t>
            </a:r>
            <a:endParaRPr kumimoji="1" lang="en-US" altLang="zh-CN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1" name="Text Box 8"/>
          <p:cNvSpPr/>
          <p:nvPr/>
        </p:nvSpPr>
        <p:spPr>
          <a:xfrm>
            <a:off x="3124200" y="4343400"/>
            <a:ext cx="4572000" cy="457200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kumimoji="1" lang="zh-CN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（浮、游、熔、响、 蓝色沉淀）</a:t>
            </a:r>
            <a:endParaRPr kumimoji="1" lang="zh-CN" altLang="en-US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2" name="Text Box 12"/>
          <p:cNvSpPr/>
          <p:nvPr/>
        </p:nvSpPr>
        <p:spPr>
          <a:xfrm>
            <a:off x="1608931" y="3054350"/>
            <a:ext cx="8920162" cy="457200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 wrap="non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kumimoji="1"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总反应式：</a:t>
            </a:r>
            <a:r>
              <a:rPr kumimoji="1" lang="en-US" altLang="zh-CN" sz="2400" b="1" dirty="0">
                <a:latin typeface="Times New Roman" panose="02020603050405020304" pitchFamily="18" charset="0"/>
              </a:rPr>
              <a:t>2Na + 2</a:t>
            </a:r>
            <a:r>
              <a:rPr kumimoji="1"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H</a:t>
            </a:r>
            <a:r>
              <a:rPr kumimoji="1" lang="en-US" altLang="zh-CN" sz="2400" b="1" baseline="-30000" dirty="0">
                <a:solidFill>
                  <a:schemeClr val="tx2"/>
                </a:solidFill>
                <a:latin typeface="Times New Roman" panose="02020603050405020304" pitchFamily="18" charset="0"/>
              </a:rPr>
              <a:t>2</a:t>
            </a:r>
            <a:r>
              <a:rPr kumimoji="1"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O</a:t>
            </a:r>
            <a:r>
              <a:rPr kumimoji="1" lang="en-US" altLang="zh-CN" sz="2400" b="1" dirty="0">
                <a:latin typeface="Times New Roman" panose="02020603050405020304" pitchFamily="18" charset="0"/>
              </a:rPr>
              <a:t> +CuSO</a:t>
            </a:r>
            <a:r>
              <a:rPr kumimoji="1" lang="en-US" altLang="zh-CN" sz="2400" b="1" baseline="-25000" dirty="0">
                <a:latin typeface="Times New Roman" panose="02020603050405020304" pitchFamily="18" charset="0"/>
              </a:rPr>
              <a:t>4 </a:t>
            </a:r>
            <a:r>
              <a:rPr kumimoji="1" lang="zh-CN" altLang="en-US" sz="2400" b="1" dirty="0">
                <a:latin typeface="Times New Roman" panose="02020603050405020304" pitchFamily="18" charset="0"/>
              </a:rPr>
              <a:t>＝ </a:t>
            </a:r>
            <a:r>
              <a:rPr kumimoji="1" lang="en-US" altLang="zh-CN" sz="2400" b="1" dirty="0">
                <a:latin typeface="Times New Roman" panose="02020603050405020304" pitchFamily="18" charset="0"/>
              </a:rPr>
              <a:t>Cu(OH)</a:t>
            </a:r>
            <a:r>
              <a:rPr kumimoji="1" lang="en-US" altLang="zh-CN" sz="2400" b="1" baseline="-25000" dirty="0">
                <a:latin typeface="Times New Roman" panose="02020603050405020304" pitchFamily="18" charset="0"/>
              </a:rPr>
              <a:t>2</a:t>
            </a:r>
            <a:r>
              <a:rPr kumimoji="1" lang="en-US" altLang="zh-CN" sz="2400" b="1" dirty="0">
                <a:latin typeface="Times New Roman" panose="02020603050405020304" pitchFamily="18" charset="0"/>
              </a:rPr>
              <a:t> ↓ +  Na</a:t>
            </a:r>
            <a:r>
              <a:rPr kumimoji="1" lang="en-US" altLang="zh-CN" sz="2400" b="1" baseline="-25000" dirty="0">
                <a:latin typeface="Times New Roman" panose="02020603050405020304" pitchFamily="18" charset="0"/>
              </a:rPr>
              <a:t>2</a:t>
            </a:r>
            <a:r>
              <a:rPr kumimoji="1" lang="en-US" altLang="zh-CN" sz="2400" b="1" dirty="0">
                <a:latin typeface="Times New Roman" panose="02020603050405020304" pitchFamily="18" charset="0"/>
              </a:rPr>
              <a:t>SO</a:t>
            </a:r>
            <a:r>
              <a:rPr kumimoji="1" lang="en-US" altLang="zh-CN" sz="2400" b="1" baseline="-25000" dirty="0">
                <a:latin typeface="Times New Roman" panose="02020603050405020304" pitchFamily="18" charset="0"/>
              </a:rPr>
              <a:t>4</a:t>
            </a:r>
            <a:r>
              <a:rPr kumimoji="1" lang="en-US" altLang="zh-CN" sz="2400" b="1" dirty="0">
                <a:latin typeface="Times New Roman" panose="02020603050405020304" pitchFamily="18" charset="0"/>
              </a:rPr>
              <a:t> +  H</a:t>
            </a:r>
            <a:r>
              <a:rPr kumimoji="1" lang="en-US" altLang="zh-CN" sz="2400" b="1" baseline="-30000" dirty="0">
                <a:latin typeface="Times New Roman" panose="02020603050405020304" pitchFamily="18" charset="0"/>
              </a:rPr>
              <a:t>2</a:t>
            </a:r>
            <a:r>
              <a:rPr kumimoji="1" lang="en-US" altLang="zh-CN" sz="2400" b="1" dirty="0">
                <a:latin typeface="Times New Roman" panose="02020603050405020304" pitchFamily="18" charset="0"/>
              </a:rPr>
              <a:t>↑ </a:t>
            </a:r>
            <a:endParaRPr kumimoji="1" lang="en-US" altLang="zh-CN" sz="2400" b="1" dirty="0">
              <a:latin typeface="Times New Roman" panose="02020603050405020304" pitchFamily="18" charset="0"/>
            </a:endParaRPr>
          </a:p>
        </p:txBody>
      </p:sp>
      <p:sp>
        <p:nvSpPr>
          <p:cNvPr id="11273" name="Text Box 13"/>
          <p:cNvSpPr/>
          <p:nvPr/>
        </p:nvSpPr>
        <p:spPr>
          <a:xfrm>
            <a:off x="1127448" y="5184775"/>
            <a:ext cx="10225136" cy="1018740"/>
          </a:xfrm>
          <a:prstGeom prst="rect">
            <a:avLst/>
          </a:prstGeom>
          <a:noFill/>
          <a:ln w="41275">
            <a:solidFill>
              <a:srgbClr val="800080"/>
            </a:solidFill>
            <a:miter lim="800000"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15000"/>
              </a:spcBef>
              <a:buNone/>
            </a:pPr>
            <a:r>
              <a:rPr kumimoji="1" lang="zh-CN" altLang="en-US" sz="2800" b="1" dirty="0">
                <a:solidFill>
                  <a:srgbClr val="CC0066"/>
                </a:solidFill>
                <a:latin typeface="Times New Roman" panose="02020603050405020304" pitchFamily="18" charset="0"/>
                <a:ea typeface="楷体_GB2312" pitchFamily="49" charset="-122"/>
                <a:sym typeface="Wingdings 2" pitchFamily="18" charset="2"/>
              </a:rPr>
              <a:t>注意：</a:t>
            </a:r>
            <a:endParaRPr kumimoji="1" lang="zh-CN" altLang="en-US" sz="2800" b="1" dirty="0">
              <a:solidFill>
                <a:srgbClr val="CC0066"/>
              </a:solidFill>
              <a:latin typeface="Times New Roman" panose="02020603050405020304" pitchFamily="18" charset="0"/>
              <a:ea typeface="楷体_GB2312" pitchFamily="49" charset="-122"/>
              <a:sym typeface="Wingdings 2" pitchFamily="18" charset="2"/>
            </a:endParaRPr>
          </a:p>
          <a:p>
            <a:pPr marL="0" lvl="0" indent="0" eaLnBrk="1" hangingPunct="1">
              <a:spcBef>
                <a:spcPct val="15000"/>
              </a:spcBef>
              <a:buNone/>
            </a:pPr>
            <a:r>
              <a:rPr kumimoji="1"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sym typeface="Wingdings 2" pitchFamily="18" charset="2"/>
              </a:rPr>
              <a:t>          </a:t>
            </a:r>
            <a:r>
              <a:rPr kumimoji="1" lang="en-US" altLang="zh-CN" sz="2800" b="1" dirty="0">
                <a:latin typeface="Times New Roman" panose="02020603050405020304" pitchFamily="18" charset="0"/>
                <a:ea typeface="楷体_GB2312" pitchFamily="49" charset="-122"/>
                <a:sym typeface="Wingdings 2" pitchFamily="18" charset="2"/>
              </a:rPr>
              <a:t>K</a:t>
            </a:r>
            <a:r>
              <a:rPr kumimoji="1" lang="zh-CN" altLang="en-US" sz="2800" b="1" dirty="0">
                <a:latin typeface="Times New Roman" panose="02020603050405020304" pitchFamily="18" charset="0"/>
                <a:ea typeface="楷体_GB2312" pitchFamily="49" charset="-122"/>
                <a:sym typeface="Wingdings 2" pitchFamily="18" charset="2"/>
              </a:rPr>
              <a:t>、</a:t>
            </a:r>
            <a:r>
              <a:rPr kumimoji="1" lang="en-US" altLang="zh-CN" sz="2800" b="1" dirty="0">
                <a:latin typeface="Times New Roman" panose="02020603050405020304" pitchFamily="18" charset="0"/>
                <a:ea typeface="楷体_GB2312" pitchFamily="49" charset="-122"/>
                <a:sym typeface="Wingdings 2" pitchFamily="18" charset="2"/>
              </a:rPr>
              <a:t>Ca</a:t>
            </a:r>
            <a:r>
              <a:rPr kumimoji="1" lang="zh-CN" altLang="en-US" sz="2800" b="1" dirty="0">
                <a:latin typeface="Times New Roman" panose="02020603050405020304" pitchFamily="18" charset="0"/>
                <a:ea typeface="楷体_GB2312" pitchFamily="49" charset="-122"/>
                <a:sym typeface="Wingdings 2" pitchFamily="18" charset="2"/>
              </a:rPr>
              <a:t>、</a:t>
            </a:r>
            <a:r>
              <a:rPr kumimoji="1" lang="en-US" altLang="zh-CN" sz="2800" b="1" dirty="0">
                <a:latin typeface="Times New Roman" panose="02020603050405020304" pitchFamily="18" charset="0"/>
                <a:ea typeface="楷体_GB2312" pitchFamily="49" charset="-122"/>
                <a:sym typeface="Wingdings 2" pitchFamily="18" charset="2"/>
              </a:rPr>
              <a:t>Na</a:t>
            </a:r>
            <a:r>
              <a:rPr kumimoji="1" lang="zh-CN" altLang="en-US" sz="2800" b="1" dirty="0">
                <a:latin typeface="Times New Roman" panose="02020603050405020304" pitchFamily="18" charset="0"/>
                <a:ea typeface="楷体_GB2312" pitchFamily="49" charset="-122"/>
                <a:sym typeface="Wingdings 2" pitchFamily="18" charset="2"/>
              </a:rPr>
              <a:t>等活泼金属</a:t>
            </a:r>
            <a:r>
              <a:rPr kumimoji="1"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sym typeface="Wingdings 2" pitchFamily="18" charset="2"/>
              </a:rPr>
              <a:t>不能</a:t>
            </a:r>
            <a:r>
              <a:rPr kumimoji="1" lang="zh-CN" altLang="en-US" sz="2800" b="1" dirty="0">
                <a:latin typeface="Times New Roman" panose="02020603050405020304" pitchFamily="18" charset="0"/>
                <a:ea typeface="楷体_GB2312" pitchFamily="49" charset="-122"/>
                <a:sym typeface="Wingdings 2" pitchFamily="18" charset="2"/>
              </a:rPr>
              <a:t>从</a:t>
            </a:r>
            <a:r>
              <a:rPr kumimoji="1"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sym typeface="Wingdings 2" pitchFamily="18" charset="2"/>
              </a:rPr>
              <a:t>盐溶液</a:t>
            </a:r>
            <a:r>
              <a:rPr kumimoji="1" lang="zh-CN" altLang="en-US" sz="2800" b="1" dirty="0">
                <a:latin typeface="Times New Roman" panose="02020603050405020304" pitchFamily="18" charset="0"/>
                <a:ea typeface="楷体_GB2312" pitchFamily="49" charset="-122"/>
                <a:sym typeface="Wingdings 2" pitchFamily="18" charset="2"/>
              </a:rPr>
              <a:t>中</a:t>
            </a:r>
            <a:r>
              <a:rPr kumimoji="1"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sym typeface="Wingdings 2" pitchFamily="18" charset="2"/>
              </a:rPr>
              <a:t>置换</a:t>
            </a:r>
            <a:r>
              <a:rPr kumimoji="1" lang="zh-CN" altLang="en-US" sz="2800" b="1" dirty="0">
                <a:latin typeface="Times New Roman" panose="02020603050405020304" pitchFamily="18" charset="0"/>
                <a:ea typeface="楷体_GB2312" pitchFamily="49" charset="-122"/>
                <a:sym typeface="Wingdings 2" pitchFamily="18" charset="2"/>
              </a:rPr>
              <a:t>出其他金属。</a:t>
            </a:r>
            <a:endParaRPr kumimoji="1" lang="zh-CN" altLang="en-US" sz="2800" b="1" dirty="0">
              <a:latin typeface="Times New Roman" panose="02020603050405020304" pitchFamily="18" charset="0"/>
              <a:ea typeface="楷体_GB2312" pitchFamily="49" charset="-122"/>
              <a:sym typeface="Wingdings 2" pitchFamily="18" charset="2"/>
            </a:endParaRPr>
          </a:p>
        </p:txBody>
      </p:sp>
      <p:sp>
        <p:nvSpPr>
          <p:cNvPr id="11275" name="矩形 11"/>
          <p:cNvSpPr/>
          <p:nvPr/>
        </p:nvSpPr>
        <p:spPr>
          <a:xfrm>
            <a:off x="152400" y="-31750"/>
            <a:ext cx="1806575" cy="6572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800" b="1">
                <a:solidFill>
                  <a:srgbClr val="CC0066"/>
                </a:solidFill>
                <a:latin typeface="Times New Roman" panose="02020603050405020304" pitchFamily="18" charset="0"/>
                <a:ea typeface="楷体_GB2312" pitchFamily="49" charset="-122"/>
              </a:rPr>
              <a:t>【</a:t>
            </a:r>
            <a:r>
              <a:rPr lang="zh-CN" altLang="en-US" sz="2800" b="1">
                <a:solidFill>
                  <a:srgbClr val="CC0066"/>
                </a:solidFill>
                <a:latin typeface="Times New Roman" panose="02020603050405020304" pitchFamily="18" charset="0"/>
                <a:ea typeface="楷体_GB2312" pitchFamily="49" charset="-122"/>
              </a:rPr>
              <a:t>讨论</a:t>
            </a:r>
            <a:r>
              <a:rPr lang="en-US" altLang="zh-CN" sz="2800" b="1">
                <a:solidFill>
                  <a:srgbClr val="CC0066"/>
                </a:solidFill>
                <a:latin typeface="Times New Roman" panose="02020603050405020304" pitchFamily="18" charset="0"/>
                <a:ea typeface="楷体_GB2312" pitchFamily="49" charset="-122"/>
              </a:rPr>
              <a:t>2】</a:t>
            </a:r>
            <a:endParaRPr lang="en-US" altLang="zh-CN" sz="2800" b="1">
              <a:solidFill>
                <a:srgbClr val="CC0066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11269" grpId="0"/>
      <p:bldP spid="11270" grpId="0"/>
      <p:bldP spid="11271" grpId="0"/>
      <p:bldP spid="11272" grpId="0"/>
      <p:bldP spid="112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1117228" y="221159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四、钠的化学性质</a:t>
            </a:r>
            <a:endParaRPr lang="zh-CN" altLang="en-US" sz="32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502973" y="861775"/>
            <a:ext cx="9981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52400" algn="just" fontAlgn="ctr">
              <a:lnSpc>
                <a:spcPct val="150000"/>
              </a:lnSpc>
              <a:spcAft>
                <a:spcPct val="0"/>
              </a:spcAft>
            </a:pPr>
            <a:r>
              <a:rPr lang="en-US" altLang="zh-CN" sz="3200" b="1" ker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【</a:t>
            </a:r>
            <a:r>
              <a:rPr lang="zh-CN" altLang="en-US" sz="3200" b="1" ker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探究</a:t>
            </a:r>
            <a:r>
              <a:rPr lang="en-US" altLang="zh-CN" sz="3200" b="1" ker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】</a:t>
            </a:r>
            <a:r>
              <a:rPr lang="en-US" altLang="zh-CN" sz="3200" ker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Na</a:t>
            </a:r>
            <a:r>
              <a:rPr lang="zh-CN" altLang="en-US" sz="3200" ker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与</a:t>
            </a:r>
            <a:r>
              <a:rPr lang="en-US" altLang="zh-CN" sz="3200" ker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CuSO</a:t>
            </a:r>
            <a:r>
              <a:rPr lang="en-US" altLang="zh-CN" sz="3200" kern="0" baseline="-250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zh-CN" altLang="en-US" sz="3200" ker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溶液如何反应？</a:t>
            </a:r>
            <a:endParaRPr lang="en-US" altLang="zh-CN" sz="3200" kern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钠与硫酸铜固体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67523" y="59038"/>
            <a:ext cx="11892533" cy="668378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1066800"/>
            <a:ext cx="11582400" cy="211455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344" y="137028"/>
            <a:ext cx="12055921" cy="1921082"/>
          </a:xfrm>
          <a:prstGeom prst="rect">
            <a:avLst/>
          </a:prstGeom>
        </p:spPr>
      </p:pic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1847528" y="2501841"/>
            <a:ext cx="79248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chemeClr val="accent2"/>
                </a:solidFill>
              </a:rPr>
              <a:t>K  Ca  </a:t>
            </a:r>
            <a:r>
              <a:rPr lang="en-US" altLang="zh-CN" sz="4000" b="1" dirty="0">
                <a:solidFill>
                  <a:srgbClr val="FF0000"/>
                </a:solidFill>
              </a:rPr>
              <a:t>Na</a:t>
            </a:r>
            <a:r>
              <a:rPr lang="en-US" altLang="zh-CN" sz="2400" b="1" dirty="0">
                <a:solidFill>
                  <a:schemeClr val="accent2"/>
                </a:solidFill>
              </a:rPr>
              <a:t>  Mg  Al  Zn  Fe  Sn  </a:t>
            </a:r>
            <a:r>
              <a:rPr lang="en-US" altLang="zh-CN" sz="2400" b="1" dirty="0" err="1">
                <a:solidFill>
                  <a:schemeClr val="accent2"/>
                </a:solidFill>
              </a:rPr>
              <a:t>Pb</a:t>
            </a:r>
            <a:r>
              <a:rPr lang="zh-CN" altLang="en-US" sz="2400" b="1" dirty="0">
                <a:solidFill>
                  <a:schemeClr val="accent2"/>
                </a:solidFill>
              </a:rPr>
              <a:t>（</a:t>
            </a:r>
            <a:r>
              <a:rPr lang="en-US" altLang="zh-CN" sz="2400" b="1" dirty="0">
                <a:solidFill>
                  <a:schemeClr val="accent2"/>
                </a:solidFill>
              </a:rPr>
              <a:t>H</a:t>
            </a:r>
            <a:r>
              <a:rPr lang="zh-CN" altLang="en-US" sz="2400" b="1" dirty="0">
                <a:solidFill>
                  <a:schemeClr val="accent2"/>
                </a:solidFill>
              </a:rPr>
              <a:t>）</a:t>
            </a:r>
            <a:r>
              <a:rPr lang="en-US" altLang="zh-CN" sz="2400" b="1" dirty="0">
                <a:solidFill>
                  <a:schemeClr val="accent2"/>
                </a:solidFill>
              </a:rPr>
              <a:t>Cu  Hg  Ag  Pt  Au</a:t>
            </a:r>
            <a:endParaRPr lang="en-US" altLang="zh-CN" sz="2400" b="1" dirty="0">
              <a:solidFill>
                <a:schemeClr val="accent2"/>
              </a:solidFill>
            </a:endParaRPr>
          </a:p>
        </p:txBody>
      </p:sp>
      <p:sp>
        <p:nvSpPr>
          <p:cNvPr id="4" name="Line 13"/>
          <p:cNvSpPr>
            <a:spLocks noChangeShapeType="1"/>
          </p:cNvSpPr>
          <p:nvPr/>
        </p:nvSpPr>
        <p:spPr bwMode="auto">
          <a:xfrm>
            <a:off x="1923728" y="3158867"/>
            <a:ext cx="8237538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2914328" y="3246179"/>
            <a:ext cx="6081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dirty="0"/>
              <a:t>单质还原性逐渐减弱，失电子能力逐渐减弱 </a:t>
            </a:r>
            <a:endParaRPr lang="zh-CN" altLang="en-US" sz="24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1971876" y="3728056"/>
            <a:ext cx="2952329" cy="2190266"/>
          </a:xfrm>
          <a:prstGeom prst="rect">
            <a:avLst/>
          </a:prstGeom>
          <a:noFill/>
        </p:spPr>
      </p:pic>
      <p:grpSp>
        <p:nvGrpSpPr>
          <p:cNvPr id="7" name="组合 6"/>
          <p:cNvGrpSpPr/>
          <p:nvPr>
            <p:custDataLst>
              <p:tags r:id="rId4"/>
            </p:custDataLst>
          </p:nvPr>
        </p:nvGrpSpPr>
        <p:grpSpPr>
          <a:xfrm>
            <a:off x="7032104" y="3717032"/>
            <a:ext cx="2952328" cy="2183374"/>
            <a:chOff x="5643570" y="2643186"/>
            <a:chExt cx="2076450" cy="1609725"/>
          </a:xfrm>
        </p:grpSpPr>
        <p:pic>
          <p:nvPicPr>
            <p:cNvPr id="8" name="Picture 2" descr="C:\Users\Administrator\Desktop\图片_副本.pn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 bwMode="auto">
            <a:xfrm>
              <a:off x="5643570" y="2643186"/>
              <a:ext cx="2076450" cy="1609725"/>
            </a:xfrm>
            <a:prstGeom prst="rect">
              <a:avLst/>
            </a:prstGeom>
            <a:noFill/>
          </p:spPr>
        </p:pic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6072198" y="3143252"/>
              <a:ext cx="269875" cy="3175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CN" sz="192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+</a:t>
              </a:r>
              <a:endParaRPr lang="zh-CN" altLang="en-US" sz="1920"/>
            </a:p>
          </p:txBody>
        </p:sp>
      </p:grpSp>
      <p:grpSp>
        <p:nvGrpSpPr>
          <p:cNvPr id="10" name="组合 9"/>
          <p:cNvGrpSpPr/>
          <p:nvPr>
            <p:custDataLst>
              <p:tags r:id="rId8"/>
            </p:custDataLst>
          </p:nvPr>
        </p:nvGrpSpPr>
        <p:grpSpPr>
          <a:xfrm>
            <a:off x="4588745" y="4022980"/>
            <a:ext cx="2607042" cy="785739"/>
            <a:chOff x="4314529" y="2630780"/>
            <a:chExt cx="2607042" cy="785739"/>
          </a:xfrm>
        </p:grpSpPr>
        <p:cxnSp>
          <p:nvCxnSpPr>
            <p:cNvPr id="11" name="直接箭头连接符 10"/>
            <p:cNvCxnSpPr/>
            <p:nvPr>
              <p:custDataLst>
                <p:tags r:id="rId9"/>
              </p:custDataLst>
            </p:nvPr>
          </p:nvCxnSpPr>
          <p:spPr>
            <a:xfrm>
              <a:off x="4314529" y="3416519"/>
              <a:ext cx="260704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4525068" y="2630780"/>
              <a:ext cx="2236510" cy="649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  <a:cs typeface="+mn-ea"/>
                  <a:sym typeface="+mn-lt"/>
                </a:rPr>
                <a:t>易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  <a:cs typeface="+mn-ea"/>
                  <a:sym typeface="+mn-lt"/>
                </a:rPr>
                <a:t>失去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  <a:cs typeface="+mn-ea"/>
                  <a:sym typeface="+mn-lt"/>
                </a:rPr>
                <a:t>电子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5003250" y="4853765"/>
            <a:ext cx="1826141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lt"/>
              </a:rPr>
              <a:t>强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ea"/>
                <a:sym typeface="+mn-lt"/>
              </a:rPr>
              <a:t>还原性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nimBg="1"/>
      <p:bldP spid="5" grpId="0" autoUpdateAnimBg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3719736" y="94495"/>
            <a:ext cx="4909072" cy="1004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钠的初步认识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650.000000"/>
                </p14:media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83432" y="980728"/>
            <a:ext cx="10023565" cy="5638255"/>
          </a:xfrm>
          <a:prstGeom prst="rect">
            <a:avLst/>
          </a:prstGeom>
        </p:spPr>
      </p:pic>
      <p:sp>
        <p:nvSpPr>
          <p:cNvPr id="4" name="Rectangle 12"/>
          <p:cNvSpPr/>
          <p:nvPr/>
        </p:nvSpPr>
        <p:spPr>
          <a:xfrm>
            <a:off x="551384" y="94495"/>
            <a:ext cx="1625600" cy="655638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 wrap="non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[</a:t>
            </a:r>
            <a:r>
              <a:rPr lang="zh-CN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实验</a:t>
            </a:r>
            <a:r>
              <a:rPr lang="en-US" altLang="zh-CN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2-1]</a:t>
            </a:r>
            <a:endParaRPr lang="en-US" altLang="zh-CN" sz="2800" b="1" dirty="0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/>
          <p:cNvSpPr/>
          <p:nvPr/>
        </p:nvSpPr>
        <p:spPr>
          <a:xfrm>
            <a:off x="695400" y="2564904"/>
            <a:ext cx="4248150" cy="519113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800" b="1" dirty="0"/>
              <a:t>钠沉在煤油的底部</a:t>
            </a:r>
            <a:endParaRPr lang="zh-CN" altLang="en-US" sz="2800" b="1" dirty="0"/>
          </a:p>
        </p:txBody>
      </p:sp>
      <p:sp>
        <p:nvSpPr>
          <p:cNvPr id="5123" name="Text Box 4"/>
          <p:cNvSpPr/>
          <p:nvPr/>
        </p:nvSpPr>
        <p:spPr>
          <a:xfrm>
            <a:off x="695400" y="3114179"/>
            <a:ext cx="4384675" cy="519113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800" b="1" dirty="0"/>
              <a:t>钠可用刀切割，质软</a:t>
            </a:r>
            <a:endParaRPr lang="zh-CN" altLang="en-US" sz="2800" b="1" dirty="0"/>
          </a:p>
        </p:txBody>
      </p:sp>
      <p:sp>
        <p:nvSpPr>
          <p:cNvPr id="5124" name="Text Box 5"/>
          <p:cNvSpPr/>
          <p:nvPr/>
        </p:nvSpPr>
        <p:spPr>
          <a:xfrm>
            <a:off x="695400" y="3785692"/>
            <a:ext cx="4897438" cy="1160462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800" b="1" dirty="0"/>
              <a:t>钠刚切开时，断面是光亮</a:t>
            </a:r>
            <a:endParaRPr lang="zh-CN" altLang="en-US" sz="2800" b="1" dirty="0"/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800" b="1" dirty="0"/>
              <a:t>    的银白色，很快变暗</a:t>
            </a:r>
            <a:endParaRPr lang="zh-CN" altLang="en-US" sz="2800" b="1" dirty="0"/>
          </a:p>
        </p:txBody>
      </p:sp>
      <p:sp>
        <p:nvSpPr>
          <p:cNvPr id="5125" name="AutoShape 6"/>
          <p:cNvSpPr/>
          <p:nvPr/>
        </p:nvSpPr>
        <p:spPr bwMode="auto">
          <a:xfrm>
            <a:off x="6250063" y="2652217"/>
            <a:ext cx="431800" cy="398462"/>
          </a:xfrm>
          <a:custGeom>
            <a:avLst/>
            <a:gdLst>
              <a:gd name="GT0" fmla="*/ 3375 w 21600"/>
              <a:gd name="GT1" fmla="+- l GT0 0"/>
              <a:gd name="GT2" fmla="*/ 5400 h 21600"/>
              <a:gd name="GT3" fmla="+- t GT2 0"/>
              <a:gd name="GT4" fmla="*/ 18900 w 21600"/>
              <a:gd name="GT5" fmla="+- l GT4 0"/>
              <a:gd name="GT6" fmla="*/ 16200 h 21600"/>
              <a:gd name="GT7" fmla="+- t GT6 0"/>
            </a:gdLst>
            <a:ahLst/>
            <a:cxnLst>
              <a:cxn ang="0">
                <a:pos x="2147483646" y="0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GT1" t="GT3" r="GT5" b="GT7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>
              <a:alpha val="54901"/>
            </a:schemeClr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5126" name="AutoShape 7"/>
          <p:cNvSpPr/>
          <p:nvPr/>
        </p:nvSpPr>
        <p:spPr bwMode="auto">
          <a:xfrm>
            <a:off x="6250063" y="3258642"/>
            <a:ext cx="431800" cy="398462"/>
          </a:xfrm>
          <a:custGeom>
            <a:avLst/>
            <a:gdLst>
              <a:gd name="GT0" fmla="*/ 3375 w 21600"/>
              <a:gd name="GT1" fmla="+- l GT0 0"/>
              <a:gd name="GT2" fmla="*/ 5400 h 21600"/>
              <a:gd name="GT3" fmla="+- t GT2 0"/>
              <a:gd name="GT4" fmla="*/ 18900 w 21600"/>
              <a:gd name="GT5" fmla="+- l GT4 0"/>
              <a:gd name="GT6" fmla="*/ 16200 h 21600"/>
              <a:gd name="GT7" fmla="+- t GT6 0"/>
            </a:gdLst>
            <a:ahLst/>
            <a:cxnLst>
              <a:cxn ang="0">
                <a:pos x="2147483646" y="0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GT1" t="GT3" r="GT5" b="GT7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>
              <a:alpha val="54901"/>
            </a:schemeClr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5127" name="AutoShape 8"/>
          <p:cNvSpPr/>
          <p:nvPr/>
        </p:nvSpPr>
        <p:spPr bwMode="auto">
          <a:xfrm>
            <a:off x="6250063" y="3865067"/>
            <a:ext cx="431800" cy="398462"/>
          </a:xfrm>
          <a:custGeom>
            <a:avLst/>
            <a:gdLst>
              <a:gd name="GT0" fmla="*/ 3375 w 21600"/>
              <a:gd name="GT1" fmla="+- l GT0 0"/>
              <a:gd name="GT2" fmla="*/ 5400 h 21600"/>
              <a:gd name="GT3" fmla="+- t GT2 0"/>
              <a:gd name="GT4" fmla="*/ 18900 w 21600"/>
              <a:gd name="GT5" fmla="+- l GT4 0"/>
              <a:gd name="GT6" fmla="*/ 16200 h 21600"/>
              <a:gd name="GT7" fmla="+- t GT6 0"/>
            </a:gdLst>
            <a:ahLst/>
            <a:cxnLst>
              <a:cxn ang="0">
                <a:pos x="2147483646" y="0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GT1" t="GT3" r="GT5" b="GT7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>
              <a:alpha val="54901"/>
            </a:schemeClr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5128" name="Text Box 9"/>
          <p:cNvSpPr/>
          <p:nvPr/>
        </p:nvSpPr>
        <p:spPr>
          <a:xfrm>
            <a:off x="7178550" y="2564904"/>
            <a:ext cx="4319587" cy="519113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800" b="1" dirty="0"/>
              <a:t>密度：钠大于煤油</a:t>
            </a:r>
            <a:endParaRPr lang="zh-CN" altLang="en-US" sz="2800" b="1" dirty="0"/>
          </a:p>
        </p:txBody>
      </p:sp>
      <p:sp>
        <p:nvSpPr>
          <p:cNvPr id="5129" name="Text Box 10"/>
          <p:cNvSpPr/>
          <p:nvPr/>
        </p:nvSpPr>
        <p:spPr>
          <a:xfrm>
            <a:off x="7206531" y="3158165"/>
            <a:ext cx="3132137" cy="519112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800" b="1" dirty="0"/>
              <a:t>硬度：小</a:t>
            </a:r>
            <a:endParaRPr lang="zh-CN" altLang="en-US" sz="2800" b="1" dirty="0"/>
          </a:p>
        </p:txBody>
      </p:sp>
      <p:sp>
        <p:nvSpPr>
          <p:cNvPr id="5130" name="Text Box 11"/>
          <p:cNvSpPr/>
          <p:nvPr/>
        </p:nvSpPr>
        <p:spPr>
          <a:xfrm>
            <a:off x="7212881" y="3757461"/>
            <a:ext cx="3492500" cy="519112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800" b="1" dirty="0"/>
              <a:t>颜色：银白色</a:t>
            </a:r>
            <a:endParaRPr lang="zh-CN" altLang="en-US" sz="2800" b="1" dirty="0"/>
          </a:p>
        </p:txBody>
      </p:sp>
      <p:sp>
        <p:nvSpPr>
          <p:cNvPr id="5131" name="Rectangle 12"/>
          <p:cNvSpPr/>
          <p:nvPr/>
        </p:nvSpPr>
        <p:spPr>
          <a:xfrm>
            <a:off x="711224" y="1222410"/>
            <a:ext cx="1625600" cy="655638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 wrap="non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[</a:t>
            </a:r>
            <a:r>
              <a:rPr lang="zh-CN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实验</a:t>
            </a:r>
            <a:r>
              <a:rPr lang="en-US" altLang="zh-CN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2-1]</a:t>
            </a:r>
            <a:endParaRPr lang="en-US" altLang="zh-CN" sz="2800" b="1" dirty="0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32" name="Rectangle 19"/>
          <p:cNvSpPr/>
          <p:nvPr/>
        </p:nvSpPr>
        <p:spPr>
          <a:xfrm>
            <a:off x="7105725" y="4447679"/>
            <a:ext cx="3876675" cy="946150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800" b="1">
                <a:solidFill>
                  <a:srgbClr val="CC0066"/>
                </a:solidFill>
              </a:rPr>
              <a:t>常温下极易与空气中</a:t>
            </a:r>
            <a:endParaRPr lang="zh-CN" altLang="en-US" sz="2800" b="1">
              <a:solidFill>
                <a:srgbClr val="CC0066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800" b="1">
                <a:solidFill>
                  <a:srgbClr val="CC0066"/>
                </a:solidFill>
              </a:rPr>
              <a:t>的氧气反应</a:t>
            </a:r>
            <a:endParaRPr lang="zh-CN" altLang="en-US" sz="2800" b="1">
              <a:solidFill>
                <a:srgbClr val="CC0066"/>
              </a:solidFill>
            </a:endParaRPr>
          </a:p>
        </p:txBody>
      </p:sp>
      <p:sp>
        <p:nvSpPr>
          <p:cNvPr id="5133" name="Rectangle 21"/>
          <p:cNvSpPr/>
          <p:nvPr/>
        </p:nvSpPr>
        <p:spPr>
          <a:xfrm>
            <a:off x="7096200" y="5536704"/>
            <a:ext cx="3352800" cy="742950"/>
          </a:xfrm>
          <a:prstGeom prst="rect">
            <a:avLst/>
          </a:prstGeom>
          <a:solidFill>
            <a:srgbClr val="FFCCFF"/>
          </a:solidFill>
          <a:ln>
            <a:solidFill>
              <a:srgbClr val="0000FF"/>
            </a:solidFill>
            <a:miter lim="800000"/>
          </a:ln>
          <a:effectLst/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 4Na + O</a:t>
            </a:r>
            <a:r>
              <a:rPr lang="en-US" altLang="zh-CN" sz="2800" b="1" baseline="-25000" dirty="0">
                <a:solidFill>
                  <a:srgbClr val="CC0066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28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 == 2Na</a:t>
            </a:r>
            <a:r>
              <a:rPr lang="en-US" altLang="zh-CN" sz="2800" b="1" baseline="-25000" dirty="0">
                <a:solidFill>
                  <a:srgbClr val="CC0066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28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O</a:t>
            </a:r>
            <a:endParaRPr lang="en-US" altLang="zh-CN" sz="2800" b="1" dirty="0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134" name="Group 25"/>
          <p:cNvGrpSpPr/>
          <p:nvPr/>
        </p:nvGrpSpPr>
        <p:grpSpPr>
          <a:xfrm>
            <a:off x="2355925" y="1893392"/>
            <a:ext cx="7720013" cy="733425"/>
            <a:chOff x="657" y="1008"/>
            <a:chExt cx="4863" cy="462"/>
          </a:xfrm>
        </p:grpSpPr>
        <p:sp>
          <p:nvSpPr>
            <p:cNvPr id="5142" name="Text Box 22"/>
            <p:cNvSpPr/>
            <p:nvPr/>
          </p:nvSpPr>
          <p:spPr>
            <a:xfrm>
              <a:off x="657" y="1008"/>
              <a:ext cx="1407" cy="46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zh-CN" altLang="en-US" sz="2800" b="1">
                  <a:solidFill>
                    <a:srgbClr val="0000FF"/>
                  </a:solidFill>
                  <a:latin typeface="宋体" panose="02010600030101010101" pitchFamily="2" charset="-122"/>
                </a:rPr>
                <a:t>现象：</a:t>
              </a:r>
              <a:endParaRPr lang="zh-CN" altLang="en-US" sz="2800" b="1">
                <a:solidFill>
                  <a:srgbClr val="0000FF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5143" name="Text Box 22"/>
            <p:cNvSpPr/>
            <p:nvPr/>
          </p:nvSpPr>
          <p:spPr>
            <a:xfrm>
              <a:off x="4113" y="1008"/>
              <a:ext cx="1407" cy="46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zh-CN" altLang="en-US" sz="2800" b="1">
                  <a:solidFill>
                    <a:srgbClr val="0000FF"/>
                  </a:solidFill>
                  <a:latin typeface="宋体" panose="02010600030101010101" pitchFamily="2" charset="-122"/>
                </a:rPr>
                <a:t>结论：</a:t>
              </a:r>
              <a:endParaRPr lang="zh-CN" altLang="en-US" sz="2800" b="1">
                <a:solidFill>
                  <a:srgbClr val="0000FF"/>
                </a:solidFill>
                <a:latin typeface="宋体" panose="02010600030101010101" pitchFamily="2" charset="-122"/>
              </a:endParaRPr>
            </a:p>
          </p:txBody>
        </p:sp>
      </p:grpSp>
      <p:sp>
        <p:nvSpPr>
          <p:cNvPr id="5135" name="文本框 22" descr="7b0a20202020227461726765744d6f64756c65223a202270726f636573734f6e6c696e65466f6e7473220a7d0a"/>
          <p:cNvSpPr txBox="1"/>
          <p:nvPr/>
        </p:nvSpPr>
        <p:spPr>
          <a:xfrm>
            <a:off x="384743" y="705941"/>
            <a:ext cx="31226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marR="0" lvl="0" indent="0"/>
            <a:r>
              <a:rPr lang="en-US" altLang="zh-CN" sz="2400" b="1">
                <a:ea typeface="宋体" panose="02010600030101010101" pitchFamily="2" charset="-122"/>
                <a:sym typeface="汉仪中宋简" charset="-128"/>
              </a:rPr>
              <a:t>1</a:t>
            </a:r>
            <a:r>
              <a:rPr lang="zh-CN" altLang="en-US" sz="2400" b="1">
                <a:ea typeface="宋体" panose="02010600030101010101" pitchFamily="2" charset="-122"/>
                <a:sym typeface="汉仪中宋简" charset="-128"/>
              </a:rPr>
              <a:t>、与非金属单质反应</a:t>
            </a:r>
            <a:endParaRPr lang="en-US" altLang="zh-CN" sz="2400" b="1">
              <a:ea typeface="宋体" panose="02010600030101010101" pitchFamily="2" charset="-122"/>
              <a:sym typeface="汉仪中宋简" charset="-128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462372" y="1118692"/>
            <a:ext cx="5331860" cy="646331"/>
            <a:chOff x="6452772" y="915988"/>
            <a:chExt cx="5331860" cy="646331"/>
          </a:xfrm>
        </p:grpSpPr>
        <p:sp>
          <p:nvSpPr>
            <p:cNvPr id="5139" name="Text Box 20"/>
            <p:cNvSpPr txBox="1">
              <a:spLocks noChangeArrowheads="1"/>
            </p:cNvSpPr>
            <p:nvPr/>
          </p:nvSpPr>
          <p:spPr bwMode="auto">
            <a:xfrm>
              <a:off x="7158038" y="915988"/>
              <a:ext cx="462659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marR="0" lvl="0" indent="0" eaLnBrk="1" hangingPunct="1"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zh-CN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chemeClr val="bg2"/>
                    </a:outerShdw>
                  </a:effectLst>
                  <a:latin typeface="宋体" panose="02010600030101010101" pitchFamily="2" charset="-122"/>
                </a:rPr>
                <a:t>钠保存在煤油（石蜡油）中</a:t>
              </a:r>
              <a:endPara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chemeClr val="bg2"/>
                  </a:outerShdw>
                </a:effectLst>
                <a:latin typeface="宋体" panose="02010600030101010101" pitchFamily="2" charset="-122"/>
              </a:endParaRPr>
            </a:p>
          </p:txBody>
        </p:sp>
        <p:cxnSp>
          <p:nvCxnSpPr>
            <p:cNvPr id="5140" name="Line 22"/>
            <p:cNvCxnSpPr/>
            <p:nvPr/>
          </p:nvCxnSpPr>
          <p:spPr>
            <a:xfrm>
              <a:off x="6452772" y="1257646"/>
              <a:ext cx="658742" cy="1111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miter lim="800000"/>
              <a:tailEnd type="stealth"/>
            </a:ln>
          </p:spPr>
        </p:cxnSp>
      </p:grpSp>
      <p:pic>
        <p:nvPicPr>
          <p:cNvPr id="5141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70538" y="426542"/>
            <a:ext cx="1440277" cy="19081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5137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50" y="5141417"/>
            <a:ext cx="1924050" cy="160337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5138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800" y="5087442"/>
            <a:ext cx="2771775" cy="173355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119336" y="6729"/>
            <a:ext cx="47069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eaLnBrk="1" hangingPunct="1">
              <a:lnSpc>
                <a:spcPct val="150000"/>
              </a:lnSpc>
              <a:spcBef>
                <a:spcPct val="50000"/>
              </a:spcBef>
              <a:buNone/>
            </a:pPr>
            <a:r>
              <a:rPr lang="zh-CN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chemeClr val="bg2"/>
                  </a:outerShdw>
                </a:effectLst>
                <a:latin typeface="宋体" panose="02010600030101010101" pitchFamily="2" charset="-122"/>
              </a:rPr>
              <a:t>一、活泼的金属单质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chemeClr val="bg2"/>
                  </a:outerShdw>
                </a:effectLst>
                <a:latin typeface="宋体" panose="02010600030101010101" pitchFamily="2" charset="-122"/>
              </a:rPr>
              <a:t>——</a:t>
            </a:r>
            <a:r>
              <a:rPr lang="zh-CN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chemeClr val="bg2"/>
                  </a:outerShdw>
                </a:effectLst>
                <a:latin typeface="宋体" panose="02010600030101010101" pitchFamily="2" charset="-122"/>
              </a:rPr>
              <a:t>钠</a:t>
            </a:r>
            <a:endParaRPr lang="zh-CN" altLang="en-US" sz="2800" b="1" dirty="0">
              <a:solidFill>
                <a:srgbClr val="0000FF"/>
              </a:solidFill>
              <a:effectLst>
                <a:outerShdw blurRad="38100" dist="38100" dir="2700000" algn="tl">
                  <a:schemeClr val="bg2"/>
                </a:outerShdw>
              </a:effectLst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42" dur="8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53" dur="8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64" dur="8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5" dur="8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8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3" grpId="0"/>
      <p:bldP spid="5124" grpId="0"/>
      <p:bldP spid="5128" grpId="0"/>
      <p:bldP spid="5129" grpId="0"/>
      <p:bldP spid="5130" grpId="0"/>
      <p:bldP spid="5132" grpId="0"/>
      <p:bldP spid="5133" grpId="0" animBg="1"/>
      <p:bldP spid="51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矩形 643"/>
          <p:cNvSpPr/>
          <p:nvPr>
            <p:custDataLst>
              <p:tags r:id="rId1"/>
            </p:custDataLst>
          </p:nvPr>
        </p:nvSpPr>
        <p:spPr>
          <a:xfrm>
            <a:off x="480054" y="70995"/>
            <a:ext cx="480053" cy="480053"/>
          </a:xfrm>
          <a:prstGeom prst="rect">
            <a:avLst/>
          </a:prstGeom>
          <a:noFill/>
          <a:ln w="9525">
            <a:solidFill>
              <a:srgbClr val="0170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645" name="矩形 644"/>
          <p:cNvSpPr/>
          <p:nvPr>
            <p:custDataLst>
              <p:tags r:id="rId2"/>
            </p:custDataLst>
          </p:nvPr>
        </p:nvSpPr>
        <p:spPr>
          <a:xfrm>
            <a:off x="713587" y="267037"/>
            <a:ext cx="387019" cy="387019"/>
          </a:xfrm>
          <a:prstGeom prst="rect">
            <a:avLst/>
          </a:prstGeom>
          <a:solidFill>
            <a:srgbClr val="0170C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66CCFF"/>
                  </a:gs>
                  <a:gs pos="52000">
                    <a:prstClr val="white"/>
                  </a:gs>
                  <a:gs pos="100000">
                    <a:srgbClr val="0070C0"/>
                  </a:gs>
                </a:gsLst>
                <a:lin ang="0" scaled="1"/>
              </a:gra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 panose="020B0604020202020204"/>
            </a:endParaRPr>
          </a:p>
        </p:txBody>
      </p:sp>
      <p:cxnSp>
        <p:nvCxnSpPr>
          <p:cNvPr id="646" name="直接连接符 645"/>
          <p:cNvCxnSpPr/>
          <p:nvPr>
            <p:custDataLst>
              <p:tags r:id="rId3"/>
            </p:custDataLst>
          </p:nvPr>
        </p:nvCxnSpPr>
        <p:spPr>
          <a:xfrm>
            <a:off x="1196616" y="653899"/>
            <a:ext cx="10995384" cy="0"/>
          </a:xfrm>
          <a:prstGeom prst="line">
            <a:avLst/>
          </a:prstGeom>
          <a:ln w="15875">
            <a:solidFill>
              <a:srgbClr val="0170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7" name="矩形 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6638978"/>
            <a:ext cx="12192000" cy="231721"/>
          </a:xfrm>
          <a:prstGeom prst="rect">
            <a:avLst/>
          </a:prstGeom>
          <a:solidFill>
            <a:srgbClr val="0170C1"/>
          </a:solidFill>
          <a:ln>
            <a:noFill/>
          </a:ln>
        </p:spPr>
        <p:txBody>
          <a:bodyPr lIns="91428" tIns="45713" rIns="91428" bIns="45713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4" name="2-20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60107" y="907092"/>
            <a:ext cx="9652083" cy="54786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8835" y="-76650"/>
            <a:ext cx="1193165" cy="1255395"/>
          </a:xfrm>
          <a:prstGeom prst="rect">
            <a:avLst/>
          </a:prstGeom>
        </p:spPr>
      </p:pic>
      <p:sp>
        <p:nvSpPr>
          <p:cNvPr id="10" name="Rectangle 2"/>
          <p:cNvSpPr/>
          <p:nvPr/>
        </p:nvSpPr>
        <p:spPr>
          <a:xfrm>
            <a:off x="1334139" y="-61576"/>
            <a:ext cx="1625600" cy="657225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 wrap="non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[</a:t>
            </a:r>
            <a:r>
              <a:rPr lang="zh-CN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实验</a:t>
            </a:r>
            <a:r>
              <a:rPr lang="en-US" altLang="zh-CN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2-2]</a:t>
            </a:r>
            <a:endParaRPr lang="en-US" altLang="zh-CN" sz="2800" b="1" dirty="0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12" p14:bwMode="auto">
            <p14:nvContentPartPr>
              <p14:cNvPr id="2" name="墨迹 1"/>
              <p14:cNvContentPartPr/>
              <p14:nvPr/>
            </p14:nvContentPartPr>
            <p14:xfrm>
              <a:off x="10280520" y="6157800"/>
              <a:ext cx="19440" cy="792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13"/>
            </p:blipFill>
            <p:spPr>
              <a:xfrm>
                <a:off x="10280520" y="6157800"/>
                <a:ext cx="19440" cy="7920"/>
              </a:xfrm>
              <a:prstGeom prst="rect"/>
            </p:spPr>
          </p:pic>
        </mc:Fallback>
      </mc:AlternateContent>
    </p:spTree>
    <p:custDataLst>
      <p:tags r:id="rId1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to="" calcmode="lin" valueType="num"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#ppt_h-#ppt_h*8)*(1-$)^8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#ppt_w-#ppt_w*8)*(1-$)^8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 additive="base"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to="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#ppt_h-#ppt_h*8)*(1-$)^8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#ppt_w-#ppt_w*8)*(1-$)^8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 additive="base"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644" grpId="0" animBg="1"/>
      <p:bldP spid="6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306" y="796523"/>
            <a:ext cx="8137146" cy="20314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1344" y="-99392"/>
            <a:ext cx="1625600" cy="657225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 wrap="non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[</a:t>
            </a:r>
            <a:r>
              <a:rPr lang="zh-CN" altLang="en-US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实验</a:t>
            </a:r>
            <a:r>
              <a:rPr lang="en-US" altLang="zh-CN" sz="28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2-2]</a:t>
            </a:r>
            <a:endParaRPr lang="en-US" altLang="zh-CN" sz="2800" b="1" dirty="0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832304" y="229220"/>
            <a:ext cx="3157259" cy="3096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Box 22"/>
          <p:cNvSpPr/>
          <p:nvPr/>
        </p:nvSpPr>
        <p:spPr>
          <a:xfrm>
            <a:off x="1154326" y="2858668"/>
            <a:ext cx="2233613" cy="7334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lnSpc>
                <a:spcPct val="150000"/>
              </a:lnSpc>
              <a:spcBef>
                <a:spcPct val="50000"/>
              </a:spcBef>
              <a:buNone/>
            </a:pP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</a:rPr>
              <a:t>现象：</a:t>
            </a:r>
            <a:endParaRPr lang="zh-CN" altLang="en-US" sz="2800" b="1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sp>
        <p:nvSpPr>
          <p:cNvPr id="6" name="Text Box 7"/>
          <p:cNvSpPr/>
          <p:nvPr/>
        </p:nvSpPr>
        <p:spPr>
          <a:xfrm>
            <a:off x="198651" y="3620668"/>
            <a:ext cx="4248150" cy="519113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800" b="1" dirty="0"/>
              <a:t>钠熔化成小球</a:t>
            </a:r>
            <a:endParaRPr lang="zh-CN" altLang="en-US" sz="2800" b="1" dirty="0"/>
          </a:p>
        </p:txBody>
      </p:sp>
      <p:sp>
        <p:nvSpPr>
          <p:cNvPr id="7" name="Text Box 8"/>
          <p:cNvSpPr/>
          <p:nvPr/>
        </p:nvSpPr>
        <p:spPr>
          <a:xfrm>
            <a:off x="204676" y="4509413"/>
            <a:ext cx="5033253" cy="954107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800" b="1" dirty="0"/>
              <a:t>钠剧烈燃烧，发出黄色火焰，生成一种淡黄色固体物质。</a:t>
            </a:r>
            <a:endParaRPr lang="zh-CN" altLang="en-US" sz="2800" b="1" dirty="0"/>
          </a:p>
        </p:txBody>
      </p:sp>
      <p:sp>
        <p:nvSpPr>
          <p:cNvPr id="8" name="AutoShape 9"/>
          <p:cNvSpPr/>
          <p:nvPr/>
        </p:nvSpPr>
        <p:spPr bwMode="auto">
          <a:xfrm>
            <a:off x="5089847" y="3707981"/>
            <a:ext cx="431800" cy="398462"/>
          </a:xfrm>
          <a:custGeom>
            <a:avLst/>
            <a:gdLst>
              <a:gd name="GT0" fmla="*/ 3375 w 21600"/>
              <a:gd name="GT1" fmla="+- l GT0 0"/>
              <a:gd name="GT2" fmla="*/ 5400 h 21600"/>
              <a:gd name="GT3" fmla="+- t GT2 0"/>
              <a:gd name="GT4" fmla="*/ 18900 w 21600"/>
              <a:gd name="GT5" fmla="+- l GT4 0"/>
              <a:gd name="GT6" fmla="*/ 16200 h 21600"/>
              <a:gd name="GT7" fmla="+- t GT6 0"/>
            </a:gdLst>
            <a:ahLst/>
            <a:cxnLst>
              <a:cxn ang="0">
                <a:pos x="2147483646" y="0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GT1" t="GT3" r="GT5" b="GT7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>
              <a:alpha val="54901"/>
            </a:schemeClr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9" name="AutoShape 10"/>
          <p:cNvSpPr/>
          <p:nvPr/>
        </p:nvSpPr>
        <p:spPr bwMode="auto">
          <a:xfrm>
            <a:off x="5089847" y="4763668"/>
            <a:ext cx="431800" cy="398463"/>
          </a:xfrm>
          <a:custGeom>
            <a:avLst/>
            <a:gdLst>
              <a:gd name="GT0" fmla="*/ 3375 w 21600"/>
              <a:gd name="GT1" fmla="+- l GT0 0"/>
              <a:gd name="GT2" fmla="*/ 5400 h 21600"/>
              <a:gd name="GT3" fmla="+- t GT2 0"/>
              <a:gd name="GT4" fmla="*/ 18900 w 21600"/>
              <a:gd name="GT5" fmla="+- l GT4 0"/>
              <a:gd name="GT6" fmla="*/ 16200 h 21600"/>
              <a:gd name="GT7" fmla="+- t GT6 0"/>
            </a:gdLst>
            <a:ahLst/>
            <a:cxnLst>
              <a:cxn ang="0">
                <a:pos x="2147483646" y="0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GT1" t="GT3" r="GT5" b="GT7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>
              <a:alpha val="54901"/>
            </a:schemeClr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0" name="Text Box 11"/>
          <p:cNvSpPr/>
          <p:nvPr/>
        </p:nvSpPr>
        <p:spPr>
          <a:xfrm>
            <a:off x="6024884" y="3620668"/>
            <a:ext cx="4319588" cy="519113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800" b="1" dirty="0"/>
              <a:t>熔点：较低</a:t>
            </a:r>
            <a:endParaRPr lang="zh-CN" altLang="en-US" sz="2800" b="1" dirty="0"/>
          </a:p>
        </p:txBody>
      </p:sp>
      <p:sp>
        <p:nvSpPr>
          <p:cNvPr id="11" name="Text Box 12"/>
          <p:cNvSpPr/>
          <p:nvPr/>
        </p:nvSpPr>
        <p:spPr>
          <a:xfrm>
            <a:off x="6024884" y="4441406"/>
            <a:ext cx="3744913" cy="1160462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800" b="1">
                <a:solidFill>
                  <a:srgbClr val="CC0066"/>
                </a:solidFill>
              </a:rPr>
              <a:t>加热时与空气中的</a:t>
            </a:r>
            <a:endParaRPr lang="zh-CN" altLang="en-US" sz="2800" b="1">
              <a:solidFill>
                <a:srgbClr val="CC0066"/>
              </a:solidFill>
            </a:endParaRPr>
          </a:p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800" b="1">
                <a:solidFill>
                  <a:srgbClr val="CC0066"/>
                </a:solidFill>
              </a:rPr>
              <a:t>氧气剧烈反应。</a:t>
            </a:r>
            <a:endParaRPr lang="zh-CN" altLang="en-US" sz="2800" b="1">
              <a:solidFill>
                <a:srgbClr val="CC0066"/>
              </a:solidFill>
            </a:endParaRPr>
          </a:p>
        </p:txBody>
      </p:sp>
      <p:sp>
        <p:nvSpPr>
          <p:cNvPr id="12" name="Text Box 22"/>
          <p:cNvSpPr/>
          <p:nvPr/>
        </p:nvSpPr>
        <p:spPr>
          <a:xfrm>
            <a:off x="6445572" y="2858668"/>
            <a:ext cx="2233612" cy="7334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lnSpc>
                <a:spcPct val="150000"/>
              </a:lnSpc>
              <a:spcBef>
                <a:spcPct val="50000"/>
              </a:spcBef>
              <a:buNone/>
            </a:pPr>
            <a:r>
              <a:rPr lang="zh-CN" altLang="en-US" sz="2800" b="1">
                <a:solidFill>
                  <a:srgbClr val="0000FF"/>
                </a:solidFill>
                <a:latin typeface="宋体" panose="02010600030101010101" pitchFamily="2" charset="-122"/>
              </a:rPr>
              <a:t>结论：</a:t>
            </a:r>
            <a:endParaRPr lang="zh-CN" altLang="en-US" sz="2800" b="1">
              <a:solidFill>
                <a:srgbClr val="0000FF"/>
              </a:solidFill>
              <a:latin typeface="宋体" panose="02010600030101010101" pitchFamily="2" charset="-122"/>
            </a:endParaRPr>
          </a:p>
        </p:txBody>
      </p:sp>
      <p:grpSp>
        <p:nvGrpSpPr>
          <p:cNvPr id="13" name="Group 21"/>
          <p:cNvGrpSpPr/>
          <p:nvPr/>
        </p:nvGrpSpPr>
        <p:grpSpPr>
          <a:xfrm>
            <a:off x="5554984" y="5479631"/>
            <a:ext cx="3743325" cy="960437"/>
            <a:chOff x="1541" y="3449"/>
            <a:chExt cx="2358" cy="605"/>
          </a:xfrm>
        </p:grpSpPr>
        <p:sp>
          <p:nvSpPr>
            <p:cNvPr id="14" name="Text Box 19"/>
            <p:cNvSpPr/>
            <p:nvPr/>
          </p:nvSpPr>
          <p:spPr>
            <a:xfrm>
              <a:off x="1541" y="3586"/>
              <a:ext cx="2358" cy="468"/>
            </a:xfrm>
            <a:prstGeom prst="rect">
              <a:avLst/>
            </a:prstGeom>
            <a:solidFill>
              <a:srgbClr val="FFCCFF"/>
            </a:solidFill>
            <a:ln>
              <a:solidFill>
                <a:srgbClr val="0000FF"/>
              </a:solidFill>
              <a:miter lim="800000"/>
            </a:ln>
          </p:spPr>
          <p:txBody>
            <a:bodyPr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2800" b="1">
                  <a:solidFill>
                    <a:srgbClr val="CC0066"/>
                  </a:solidFill>
                  <a:latin typeface="Times New Roman" panose="02020603050405020304" pitchFamily="18" charset="0"/>
                </a:rPr>
                <a:t> 2Na + O</a:t>
              </a:r>
              <a:r>
                <a:rPr lang="en-US" altLang="zh-CN" sz="2800" b="1" baseline="-25000">
                  <a:solidFill>
                    <a:srgbClr val="CC0066"/>
                  </a:solidFill>
                  <a:latin typeface="Times New Roman" panose="02020603050405020304" pitchFamily="18" charset="0"/>
                </a:rPr>
                <a:t>2</a:t>
              </a:r>
              <a:r>
                <a:rPr lang="en-US" altLang="zh-CN" sz="2800" b="1">
                  <a:solidFill>
                    <a:srgbClr val="CC0066"/>
                  </a:solidFill>
                  <a:latin typeface="Times New Roman" panose="02020603050405020304" pitchFamily="18" charset="0"/>
                </a:rPr>
                <a:t> ==== Na</a:t>
              </a:r>
              <a:r>
                <a:rPr lang="en-US" altLang="zh-CN" sz="2800" b="1" baseline="-25000">
                  <a:solidFill>
                    <a:srgbClr val="CC0066"/>
                  </a:solidFill>
                  <a:latin typeface="Times New Roman" panose="02020603050405020304" pitchFamily="18" charset="0"/>
                </a:rPr>
                <a:t>2</a:t>
              </a:r>
              <a:r>
                <a:rPr lang="en-US" altLang="zh-CN" sz="2800" b="1">
                  <a:solidFill>
                    <a:srgbClr val="CC0066"/>
                  </a:solidFill>
                  <a:latin typeface="Times New Roman" panose="02020603050405020304" pitchFamily="18" charset="0"/>
                </a:rPr>
                <a:t>O</a:t>
              </a:r>
              <a:r>
                <a:rPr lang="en-US" altLang="zh-CN" sz="2800" b="1" baseline="-25000">
                  <a:solidFill>
                    <a:srgbClr val="CC0066"/>
                  </a:solidFill>
                  <a:latin typeface="Times New Roman" panose="02020603050405020304" pitchFamily="18" charset="0"/>
                </a:rPr>
                <a:t>2</a:t>
              </a:r>
              <a:endParaRPr lang="en-US" altLang="zh-CN" sz="2800" b="1" baseline="-25000">
                <a:solidFill>
                  <a:srgbClr val="CC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Text Box 20"/>
            <p:cNvSpPr/>
            <p:nvPr/>
          </p:nvSpPr>
          <p:spPr>
            <a:xfrm>
              <a:off x="2427" y="3449"/>
              <a:ext cx="743" cy="407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en-US" altLang="zh-CN" sz="2400" b="1" dirty="0">
                  <a:solidFill>
                    <a:srgbClr val="CC0066"/>
                  </a:solidFill>
                  <a:latin typeface="Times New Roman" panose="02020603050405020304" pitchFamily="18" charset="0"/>
                </a:rPr>
                <a:t>     △</a:t>
              </a:r>
              <a:endPara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to="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#ppt_h-#ppt_h*8)*(1-$)^8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#ppt_w-#ppt_w*8)*(1-$)^8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 additive="base">
                                        <p:cTn id="4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 additive="base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本框 1" descr="7b0a20202020227461726765744d6f64756c65223a202270726f636573734f6e6c696e65466f6e7473220a7d0a"/>
          <p:cNvSpPr txBox="1"/>
          <p:nvPr/>
        </p:nvSpPr>
        <p:spPr>
          <a:xfrm>
            <a:off x="713754" y="3763056"/>
            <a:ext cx="358784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marR="0" lvl="0" indent="0"/>
            <a:r>
              <a:rPr lang="zh-CN" altLang="en-US" sz="2400" b="1" dirty="0">
                <a:ea typeface="宋体" panose="02010600030101010101" pitchFamily="2" charset="-122"/>
                <a:sym typeface="汉仪中宋简" charset="-128"/>
              </a:rPr>
              <a:t>与其他非金属单质的反应</a:t>
            </a:r>
            <a:endParaRPr lang="en-US" altLang="zh-CN" sz="2400" b="1" dirty="0">
              <a:ea typeface="宋体" panose="02010600030101010101" pitchFamily="2" charset="-122"/>
              <a:sym typeface="汉仪中宋简" charset="-128"/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1631504" y="1700808"/>
            <a:ext cx="8458200" cy="119888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>
            <a:solidFill>
              <a:srgbClr val="000080"/>
            </a:solidFill>
            <a:miter lim="800000"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zh-CN" sz="2400" b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zh-CN" altLang="en-US" sz="2400" b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钠化学性质很活泼，在常温和加热条件下都能与氧气反应，</a:t>
            </a:r>
            <a:r>
              <a:rPr lang="zh-CN" altLang="en-US" sz="2400" b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条件不同，现象不同，产物不同。</a:t>
            </a:r>
            <a:endParaRPr lang="zh-CN" altLang="en-US" sz="2400" b="1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9"/>
          <p:cNvSpPr/>
          <p:nvPr/>
        </p:nvSpPr>
        <p:spPr>
          <a:xfrm>
            <a:off x="2999656" y="2986697"/>
            <a:ext cx="5148263" cy="46196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实验说明：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zh-CN" sz="2400" b="1" baseline="-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400" b="1" baseline="-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比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zh-CN" sz="2400" b="1" baseline="-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稳定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1" descr="7b0a20202020227461726765744d6f64756c65223a202270726f636573734f6e6c696e65466f6e7473220a7d0a"/>
          <p:cNvSpPr txBox="1"/>
          <p:nvPr/>
        </p:nvSpPr>
        <p:spPr>
          <a:xfrm>
            <a:off x="695400" y="114836"/>
            <a:ext cx="173156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marR="0" lvl="0" indent="0"/>
            <a:r>
              <a:rPr lang="zh-CN" altLang="en-US" sz="2400" b="1" dirty="0">
                <a:ea typeface="宋体" panose="02010600030101010101" pitchFamily="2" charset="-122"/>
                <a:sym typeface="汉仪中宋简" charset="-128"/>
              </a:rPr>
              <a:t>与氧气反应</a:t>
            </a:r>
            <a:endParaRPr lang="en-US" altLang="zh-CN" sz="2400" b="1" dirty="0">
              <a:ea typeface="宋体" panose="02010600030101010101" pitchFamily="2" charset="-122"/>
              <a:sym typeface="汉仪中宋简" charset="-128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92081" y="724633"/>
            <a:ext cx="31951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>
              <a:lnSpc>
                <a:spcPct val="150000"/>
              </a:lnSpc>
            </a:pPr>
            <a:r>
              <a:rPr lang="en-US" altLang="zh-CN" b="1" dirty="0">
                <a:solidFill>
                  <a:srgbClr val="CC0066"/>
                </a:solidFill>
              </a:rPr>
              <a:t>4Na + O</a:t>
            </a:r>
            <a:r>
              <a:rPr lang="en-US" altLang="zh-CN" b="1" baseline="-25000" dirty="0">
                <a:solidFill>
                  <a:srgbClr val="CC0066"/>
                </a:solidFill>
              </a:rPr>
              <a:t>2</a:t>
            </a:r>
            <a:r>
              <a:rPr lang="en-US" altLang="zh-CN" b="1" dirty="0">
                <a:solidFill>
                  <a:srgbClr val="CC0066"/>
                </a:solidFill>
              </a:rPr>
              <a:t> == 2Na</a:t>
            </a:r>
            <a:r>
              <a:rPr lang="en-US" altLang="zh-CN" b="1" baseline="-25000" dirty="0">
                <a:solidFill>
                  <a:srgbClr val="CC0066"/>
                </a:solidFill>
              </a:rPr>
              <a:t>2</a:t>
            </a:r>
            <a:r>
              <a:rPr lang="en-US" altLang="zh-CN" b="1" dirty="0">
                <a:solidFill>
                  <a:srgbClr val="CC0066"/>
                </a:solidFill>
              </a:rPr>
              <a:t>O</a:t>
            </a:r>
            <a:endParaRPr lang="en-US" altLang="zh-CN" b="1" dirty="0">
              <a:solidFill>
                <a:srgbClr val="CC0066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5224723" y="724633"/>
            <a:ext cx="313579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zh-CN" b="1" dirty="0">
                <a:solidFill>
                  <a:srgbClr val="CC0066"/>
                </a:solidFill>
              </a:rPr>
              <a:t>2Na + O</a:t>
            </a:r>
            <a:r>
              <a:rPr lang="en-US" altLang="zh-CN" b="1" baseline="-25000" dirty="0">
                <a:solidFill>
                  <a:srgbClr val="CC0066"/>
                </a:solidFill>
              </a:rPr>
              <a:t>2</a:t>
            </a:r>
            <a:r>
              <a:rPr lang="en-US" altLang="zh-CN" b="1" dirty="0">
                <a:solidFill>
                  <a:srgbClr val="CC0066"/>
                </a:solidFill>
              </a:rPr>
              <a:t> == Na</a:t>
            </a:r>
            <a:r>
              <a:rPr lang="en-US" altLang="zh-CN" b="1" baseline="-25000" dirty="0">
                <a:solidFill>
                  <a:srgbClr val="CC0066"/>
                </a:solidFill>
              </a:rPr>
              <a:t>2</a:t>
            </a:r>
            <a:r>
              <a:rPr lang="en-US" altLang="zh-CN" b="1" dirty="0">
                <a:solidFill>
                  <a:srgbClr val="CC0066"/>
                </a:solidFill>
              </a:rPr>
              <a:t>O</a:t>
            </a:r>
            <a:r>
              <a:rPr lang="en-US" altLang="zh-CN" b="1" baseline="-25000" dirty="0">
                <a:solidFill>
                  <a:srgbClr val="CC0066"/>
                </a:solidFill>
              </a:rPr>
              <a:t>2</a:t>
            </a:r>
            <a:endParaRPr lang="en-US" altLang="zh-CN" b="1" baseline="-25000" dirty="0">
              <a:solidFill>
                <a:srgbClr val="CC0066"/>
              </a:solidFill>
            </a:endParaRPr>
          </a:p>
        </p:txBody>
      </p:sp>
      <p:sp>
        <p:nvSpPr>
          <p:cNvPr id="12" name="Text Box 20"/>
          <p:cNvSpPr/>
          <p:nvPr/>
        </p:nvSpPr>
        <p:spPr>
          <a:xfrm>
            <a:off x="6384032" y="571491"/>
            <a:ext cx="1179513" cy="64611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zh-CN" sz="24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     △</a:t>
            </a:r>
            <a:endParaRPr lang="en-US" altLang="zh-CN" sz="2400" b="1" dirty="0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4488073" y="4454626"/>
            <a:ext cx="40259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12192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80585" algn="l"/>
              </a:tabLst>
              <a:defRPr/>
            </a:pP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2Na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＋</a:t>
            </a: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S </a:t>
            </a:r>
            <a:r>
              <a:rPr kumimoji="0" lang="en-US" altLang="zh-CN" sz="2400" b="1" i="0" u="none" strike="noStrike" kern="100" cap="none" spc="-10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=     </a:t>
            </a: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Na</a:t>
            </a:r>
            <a:r>
              <a:rPr kumimoji="0" lang="en-US" altLang="zh-CN" sz="2400" b="1" i="0" u="none" strike="noStrike" kern="1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S   (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研磨爆炸</a:t>
            </a: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)</a:t>
            </a:r>
            <a:endParaRPr kumimoji="0" lang="en-US" altLang="zh-CN" sz="24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4" name="组合 13"/>
          <p:cNvGrpSpPr/>
          <p:nvPr>
            <p:custDataLst>
              <p:tags r:id="rId2"/>
            </p:custDataLst>
          </p:nvPr>
        </p:nvGrpSpPr>
        <p:grpSpPr>
          <a:xfrm>
            <a:off x="568465" y="4418620"/>
            <a:ext cx="3262207" cy="650738"/>
            <a:chOff x="15058" y="2193"/>
            <a:chExt cx="3853" cy="769"/>
          </a:xfrm>
        </p:grpSpPr>
        <p:sp>
          <p:nvSpPr>
            <p:cNvPr id="15" name="TextBox 3"/>
            <p:cNvSpPr txBox="1"/>
            <p:nvPr>
              <p:custDataLst>
                <p:tags r:id="rId3"/>
              </p:custDataLst>
            </p:nvPr>
          </p:nvSpPr>
          <p:spPr>
            <a:xfrm>
              <a:off x="15058" y="2416"/>
              <a:ext cx="3853" cy="5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1219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华文楷体" panose="02010600040101010101" pitchFamily="2" charset="-122"/>
                  <a:cs typeface="Times New Roman" panose="02020603050405020304" pitchFamily="18" charset="0"/>
                </a:rPr>
                <a:t>2Na</a:t>
              </a:r>
              <a:r>
                <a:rPr kumimoji="0" lang="zh-CN" altLang="zh-CN" sz="24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华文楷体" panose="02010600040101010101" pitchFamily="2" charset="-122"/>
                  <a:cs typeface="Times New Roman" panose="02020603050405020304" pitchFamily="18" charset="0"/>
                </a:rPr>
                <a:t>＋</a:t>
              </a:r>
              <a:r>
                <a:rPr kumimoji="0" lang="en-US" altLang="zh-CN" sz="24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华文楷体" panose="02010600040101010101" pitchFamily="2" charset="-122"/>
                  <a:cs typeface="Times New Roman" panose="02020603050405020304" pitchFamily="18" charset="0"/>
                </a:rPr>
                <a:t>Cl</a:t>
              </a:r>
              <a:r>
                <a:rPr kumimoji="0" lang="en-US" altLang="zh-CN" sz="2400" b="1" i="0" u="none" strike="noStrike" kern="1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华文楷体" panose="02010600040101010101" pitchFamily="2" charset="-122"/>
                  <a:cs typeface="Times New Roman" panose="02020603050405020304" pitchFamily="18" charset="0"/>
                </a:rPr>
                <a:t>2                      </a:t>
              </a:r>
              <a:r>
                <a:rPr kumimoji="0" lang="en-US" altLang="zh-CN" sz="24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华文楷体" panose="02010600040101010101" pitchFamily="2" charset="-122"/>
                  <a:cs typeface="Times New Roman" panose="02020603050405020304" pitchFamily="18" charset="0"/>
                </a:rPr>
                <a:t>2NaCl</a:t>
              </a:r>
              <a:endPara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6" name="组合 15"/>
            <p:cNvGrpSpPr/>
            <p:nvPr>
              <p:custDataLst>
                <p:tags r:id="rId4"/>
              </p:custDataLst>
            </p:nvPr>
          </p:nvGrpSpPr>
          <p:grpSpPr>
            <a:xfrm>
              <a:off x="16725" y="2193"/>
              <a:ext cx="1123" cy="652"/>
              <a:chOff x="7928" y="2328"/>
              <a:chExt cx="2185" cy="1057"/>
            </a:xfrm>
          </p:grpSpPr>
          <p:grpSp>
            <p:nvGrpSpPr>
              <p:cNvPr id="17" name="组合 16"/>
              <p:cNvGrpSpPr/>
              <p:nvPr>
                <p:custDataLst>
                  <p:tags r:id="rId5"/>
                </p:custDataLst>
              </p:nvPr>
            </p:nvGrpSpPr>
            <p:grpSpPr>
              <a:xfrm>
                <a:off x="8088" y="3219"/>
                <a:ext cx="1788" cy="166"/>
                <a:chOff x="8088" y="3219"/>
                <a:chExt cx="1788" cy="166"/>
              </a:xfrm>
            </p:grpSpPr>
            <p:cxnSp>
              <p:nvCxnSpPr>
                <p:cNvPr id="19" name="直接连接符 18"/>
                <p:cNvCxnSpPr/>
                <p:nvPr>
                  <p:custDataLst>
                    <p:tags r:id="rId6"/>
                  </p:custDataLst>
                </p:nvPr>
              </p:nvCxnSpPr>
              <p:spPr>
                <a:xfrm>
                  <a:off x="8088" y="3219"/>
                  <a:ext cx="1788" cy="0"/>
                </a:xfrm>
                <a:prstGeom prst="line">
                  <a:avLst/>
                </a:prstGeom>
                <a:ln w="25400" cmpd="sng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/>
                <p:cNvCxnSpPr/>
                <p:nvPr>
                  <p:custDataLst>
                    <p:tags r:id="rId7"/>
                  </p:custDataLst>
                </p:nvPr>
              </p:nvCxnSpPr>
              <p:spPr>
                <a:xfrm>
                  <a:off x="8088" y="3385"/>
                  <a:ext cx="1788" cy="0"/>
                </a:xfrm>
                <a:prstGeom prst="line">
                  <a:avLst/>
                </a:prstGeom>
                <a:ln w="25400" cmpd="sng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文本框 17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928" y="2328"/>
                <a:ext cx="2185" cy="88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华文楷体" panose="02010600040101010101" pitchFamily="2" charset="-122"/>
                    <a:cs typeface="Times New Roman" panose="02020603050405020304" pitchFamily="18" charset="0"/>
                    <a:sym typeface="+mn-ea"/>
                  </a:rPr>
                  <a:t>点燃</a:t>
                </a:r>
                <a:endPara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p:grpSp>
      </p:grpSp>
      <p:grpSp>
        <p:nvGrpSpPr>
          <p:cNvPr id="22" name="组合 21"/>
          <p:cNvGrpSpPr/>
          <p:nvPr>
            <p:custDataLst>
              <p:tags r:id="rId9"/>
            </p:custDataLst>
          </p:nvPr>
        </p:nvGrpSpPr>
        <p:grpSpPr>
          <a:xfrm>
            <a:off x="621704" y="5197542"/>
            <a:ext cx="2954911" cy="760274"/>
            <a:chOff x="2678450" y="5485763"/>
            <a:chExt cx="2954911" cy="760274"/>
          </a:xfrm>
        </p:grpSpPr>
        <p:sp>
          <p:nvSpPr>
            <p:cNvPr id="23" name="文本框 22"/>
            <p:cNvSpPr txBox="1"/>
            <p:nvPr>
              <p:custDataLst>
                <p:tags r:id="rId10"/>
              </p:custDataLst>
            </p:nvPr>
          </p:nvSpPr>
          <p:spPr>
            <a:xfrm>
              <a:off x="2678450" y="5541562"/>
              <a:ext cx="29549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12192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680585" algn="l"/>
                </a:tabLst>
                <a:defRPr/>
              </a:pPr>
              <a:r>
                <a:rPr kumimoji="0" lang="en-US" altLang="zh-CN" sz="24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2Na</a:t>
              </a:r>
              <a:r>
                <a:rPr kumimoji="0" lang="zh-CN" altLang="zh-CN" sz="24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＋</a:t>
              </a:r>
              <a:r>
                <a:rPr kumimoji="0" lang="en-US" altLang="zh-CN" sz="24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H</a:t>
              </a:r>
              <a:r>
                <a:rPr kumimoji="0" lang="en-US" altLang="zh-CN" sz="2400" b="1" i="0" u="none" strike="noStrike" kern="1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2</a:t>
              </a:r>
              <a:r>
                <a:rPr kumimoji="0" lang="en-US" altLang="zh-CN" sz="24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zh-CN" sz="2400" b="1" i="0" u="none" strike="noStrike" kern="100" cap="none" spc="-107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             2</a:t>
              </a:r>
              <a:r>
                <a:rPr kumimoji="0" lang="en-US" altLang="zh-CN" sz="24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NaH</a:t>
              </a:r>
              <a:endPara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  <p:pic>
          <p:nvPicPr>
            <p:cNvPr id="24" name="图片 23"/>
            <p:cNvPicPr/>
            <p:nvPr>
              <p:custDataLst>
                <p:tags r:id="rId11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16107" y="5485763"/>
              <a:ext cx="707232" cy="7602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组合 24"/>
          <p:cNvGrpSpPr/>
          <p:nvPr>
            <p:custDataLst>
              <p:tags r:id="rId13"/>
            </p:custDataLst>
          </p:nvPr>
        </p:nvGrpSpPr>
        <p:grpSpPr>
          <a:xfrm>
            <a:off x="4511824" y="5197542"/>
            <a:ext cx="3247171" cy="700465"/>
            <a:chOff x="8477990" y="5002816"/>
            <a:chExt cx="3247171" cy="700465"/>
          </a:xfrm>
        </p:grpSpPr>
        <p:sp>
          <p:nvSpPr>
            <p:cNvPr id="26" name="文本框 25"/>
            <p:cNvSpPr txBox="1"/>
            <p:nvPr>
              <p:custDataLst>
                <p:tags r:id="rId14"/>
              </p:custDataLst>
            </p:nvPr>
          </p:nvSpPr>
          <p:spPr>
            <a:xfrm>
              <a:off x="8477990" y="5056950"/>
              <a:ext cx="32471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12192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680585" algn="l"/>
                </a:tabLst>
                <a:defRPr/>
              </a:pPr>
              <a:r>
                <a:rPr kumimoji="0" lang="en-US" altLang="zh-CN" sz="24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6Na</a:t>
              </a:r>
              <a:r>
                <a:rPr kumimoji="0" lang="zh-CN" altLang="zh-CN" sz="24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＋</a:t>
              </a:r>
              <a:r>
                <a:rPr kumimoji="0" lang="en-US" altLang="zh-CN" sz="24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N</a:t>
              </a:r>
              <a:r>
                <a:rPr kumimoji="0" lang="en-US" altLang="zh-CN" sz="2400" b="1" i="0" u="none" strike="noStrike" kern="1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2</a:t>
              </a:r>
              <a:r>
                <a:rPr kumimoji="0" lang="en-US" altLang="zh-CN" sz="24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zh-CN" sz="2400" b="1" i="0" u="none" strike="noStrike" kern="100" cap="none" spc="-107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                2</a:t>
              </a:r>
              <a:r>
                <a:rPr kumimoji="0" lang="en-US" altLang="zh-CN" sz="24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Na</a:t>
              </a:r>
              <a:r>
                <a:rPr kumimoji="0" lang="en-US" altLang="zh-CN" sz="2400" b="1" i="0" u="none" strike="noStrike" kern="1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3</a:t>
              </a:r>
              <a:r>
                <a:rPr kumimoji="0" lang="en-US" altLang="zh-CN" sz="24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N</a:t>
              </a:r>
              <a:endPara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15"/>
              </p:custDataLst>
            </p:nvPr>
          </p:nvSpPr>
          <p:spPr>
            <a:xfrm>
              <a:off x="9795546" y="5002816"/>
              <a:ext cx="950807" cy="4616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华文楷体" panose="02010600040101010101" pitchFamily="2" charset="-122"/>
                  <a:cs typeface="Times New Roman" panose="02020603050405020304" pitchFamily="18" charset="0"/>
                  <a:sym typeface="+mn-ea"/>
                </a:rPr>
                <a:t>点燃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endParaRPr>
            </a:p>
          </p:txBody>
        </p:sp>
        <p:cxnSp>
          <p:nvCxnSpPr>
            <p:cNvPr id="28" name="直接连接符 27"/>
            <p:cNvCxnSpPr/>
            <p:nvPr>
              <p:custDataLst>
                <p:tags r:id="rId16"/>
              </p:custDataLst>
            </p:nvPr>
          </p:nvCxnSpPr>
          <p:spPr>
            <a:xfrm>
              <a:off x="9881924" y="5516509"/>
              <a:ext cx="778052" cy="0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>
              <p:custDataLst>
                <p:tags r:id="rId17"/>
              </p:custDataLst>
            </p:nvPr>
          </p:nvCxnSpPr>
          <p:spPr>
            <a:xfrm>
              <a:off x="9873635" y="5441464"/>
              <a:ext cx="778052" cy="0"/>
            </a:xfrm>
            <a:prstGeom prst="line">
              <a:avLst/>
            </a:prstGeom>
            <a:ln w="2540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  <p:bldP spid="5" grpId="0" bldLvl="0" animBg="1"/>
      <p:bldP spid="6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7"/>
          <p:cNvSpPr/>
          <p:nvPr/>
        </p:nvSpPr>
        <p:spPr>
          <a:xfrm>
            <a:off x="928688" y="3962400"/>
            <a:ext cx="4248150" cy="519113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CC0066"/>
                </a:solidFill>
              </a:rPr>
              <a:t>※</a:t>
            </a:r>
            <a:r>
              <a:rPr lang="zh-CN" altLang="en-US" sz="2800" b="1" dirty="0"/>
              <a:t>钠</a:t>
            </a:r>
            <a:r>
              <a:rPr lang="zh-CN" altLang="en-US" sz="2800" b="1" dirty="0">
                <a:solidFill>
                  <a:srgbClr val="FF0000"/>
                </a:solidFill>
              </a:rPr>
              <a:t>浮</a:t>
            </a:r>
            <a:r>
              <a:rPr lang="zh-CN" altLang="en-US" sz="2800" b="1" dirty="0"/>
              <a:t>在水面上</a:t>
            </a:r>
            <a:endParaRPr lang="zh-CN" altLang="en-US" sz="2800" b="1" dirty="0"/>
          </a:p>
        </p:txBody>
      </p:sp>
      <p:sp>
        <p:nvSpPr>
          <p:cNvPr id="8195" name="Text Box 8"/>
          <p:cNvSpPr/>
          <p:nvPr/>
        </p:nvSpPr>
        <p:spPr>
          <a:xfrm>
            <a:off x="928688" y="4673600"/>
            <a:ext cx="6337300" cy="519113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CC0066"/>
                </a:solidFill>
              </a:rPr>
              <a:t>※</a:t>
            </a:r>
            <a:r>
              <a:rPr lang="zh-CN" altLang="en-US" sz="2800" b="1" dirty="0"/>
              <a:t>钠</a:t>
            </a:r>
            <a:r>
              <a:rPr lang="zh-CN" altLang="en-US" sz="2800" b="1" dirty="0">
                <a:solidFill>
                  <a:srgbClr val="FF0000"/>
                </a:solidFill>
              </a:rPr>
              <a:t>熔</a:t>
            </a:r>
            <a:r>
              <a:rPr lang="zh-CN" altLang="en-US" sz="2800" b="1" dirty="0"/>
              <a:t>化成银白光亮的小球</a:t>
            </a:r>
            <a:endParaRPr lang="zh-CN" altLang="en-US" sz="2800" b="1" dirty="0"/>
          </a:p>
        </p:txBody>
      </p:sp>
      <p:sp>
        <p:nvSpPr>
          <p:cNvPr id="8196" name="Text Box 9"/>
          <p:cNvSpPr/>
          <p:nvPr/>
        </p:nvSpPr>
        <p:spPr>
          <a:xfrm>
            <a:off x="928688" y="5435600"/>
            <a:ext cx="5262562" cy="519113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CC0066"/>
                </a:solidFill>
              </a:rPr>
              <a:t>※</a:t>
            </a:r>
            <a:r>
              <a:rPr lang="zh-CN" altLang="en-US" sz="2800" b="1" dirty="0"/>
              <a:t>钠四处</a:t>
            </a:r>
            <a:r>
              <a:rPr lang="zh-CN" altLang="en-US" sz="2800" b="1" dirty="0">
                <a:solidFill>
                  <a:srgbClr val="FF0000"/>
                </a:solidFill>
              </a:rPr>
              <a:t>游</a:t>
            </a:r>
            <a:r>
              <a:rPr lang="zh-CN" altLang="en-US" sz="2800" b="1" dirty="0"/>
              <a:t>动发出“嘶嘶”</a:t>
            </a:r>
            <a:r>
              <a:rPr lang="zh-CN" altLang="en-US" sz="2800" b="1" dirty="0">
                <a:solidFill>
                  <a:srgbClr val="FF0000"/>
                </a:solidFill>
              </a:rPr>
              <a:t>响</a:t>
            </a:r>
            <a:r>
              <a:rPr lang="zh-CN" altLang="en-US" sz="2800" b="1" dirty="0"/>
              <a:t>声</a:t>
            </a:r>
            <a:endParaRPr lang="zh-CN" altLang="en-US" sz="2800" b="1" dirty="0"/>
          </a:p>
        </p:txBody>
      </p:sp>
      <p:sp>
        <p:nvSpPr>
          <p:cNvPr id="8197" name="AutoShape 10"/>
          <p:cNvSpPr/>
          <p:nvPr/>
        </p:nvSpPr>
        <p:spPr bwMode="auto">
          <a:xfrm>
            <a:off x="6034088" y="4002088"/>
            <a:ext cx="431800" cy="398462"/>
          </a:xfrm>
          <a:custGeom>
            <a:avLst/>
            <a:gdLst>
              <a:gd name="GT0" fmla="*/ 3375 w 21600"/>
              <a:gd name="GT1" fmla="+- l GT0 0"/>
              <a:gd name="GT2" fmla="*/ 5400 h 21600"/>
              <a:gd name="GT3" fmla="+- t GT2 0"/>
              <a:gd name="GT4" fmla="*/ 18900 w 21600"/>
              <a:gd name="GT5" fmla="+- l GT4 0"/>
              <a:gd name="GT6" fmla="*/ 16200 h 21600"/>
              <a:gd name="GT7" fmla="+- t GT6 0"/>
            </a:gdLst>
            <a:ahLst/>
            <a:cxnLst>
              <a:cxn ang="0">
                <a:pos x="2147483646" y="0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GT1" t="GT3" r="GT5" b="GT7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>
              <a:alpha val="54901"/>
            </a:schemeClr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8198" name="AutoShape 11"/>
          <p:cNvSpPr/>
          <p:nvPr/>
        </p:nvSpPr>
        <p:spPr bwMode="auto">
          <a:xfrm>
            <a:off x="6034088" y="4760913"/>
            <a:ext cx="431800" cy="398462"/>
          </a:xfrm>
          <a:custGeom>
            <a:avLst/>
            <a:gdLst>
              <a:gd name="GT0" fmla="*/ 3375 w 21600"/>
              <a:gd name="GT1" fmla="+- l GT0 0"/>
              <a:gd name="GT2" fmla="*/ 5400 h 21600"/>
              <a:gd name="GT3" fmla="+- t GT2 0"/>
              <a:gd name="GT4" fmla="*/ 18900 w 21600"/>
              <a:gd name="GT5" fmla="+- l GT4 0"/>
              <a:gd name="GT6" fmla="*/ 16200 h 21600"/>
              <a:gd name="GT7" fmla="+- t GT6 0"/>
            </a:gdLst>
            <a:ahLst/>
            <a:cxnLst>
              <a:cxn ang="0">
                <a:pos x="2147483646" y="0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GT1" t="GT3" r="GT5" b="GT7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>
              <a:alpha val="54901"/>
            </a:schemeClr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8199" name="AutoShape 12"/>
          <p:cNvSpPr/>
          <p:nvPr/>
        </p:nvSpPr>
        <p:spPr bwMode="auto">
          <a:xfrm>
            <a:off x="6034088" y="5468938"/>
            <a:ext cx="431800" cy="398462"/>
          </a:xfrm>
          <a:custGeom>
            <a:avLst/>
            <a:gdLst>
              <a:gd name="GT0" fmla="*/ 3375 w 21600"/>
              <a:gd name="GT1" fmla="+- l GT0 0"/>
              <a:gd name="GT2" fmla="*/ 5400 h 21600"/>
              <a:gd name="GT3" fmla="+- t GT2 0"/>
              <a:gd name="GT4" fmla="*/ 18900 w 21600"/>
              <a:gd name="GT5" fmla="+- l GT4 0"/>
              <a:gd name="GT6" fmla="*/ 16200 h 21600"/>
              <a:gd name="GT7" fmla="+- t GT6 0"/>
            </a:gdLst>
            <a:ahLst/>
            <a:cxnLst>
              <a:cxn ang="0">
                <a:pos x="2147483646" y="0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GT1" t="GT3" r="GT5" b="GT7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>
              <a:alpha val="54901"/>
            </a:schemeClr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8200" name="Text Box 13"/>
          <p:cNvSpPr/>
          <p:nvPr/>
        </p:nvSpPr>
        <p:spPr>
          <a:xfrm>
            <a:off x="7315200" y="3810000"/>
            <a:ext cx="4319588" cy="519113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800" b="1"/>
              <a:t>密度：钠小于水</a:t>
            </a:r>
            <a:endParaRPr lang="zh-CN" altLang="en-US" sz="2800" b="1"/>
          </a:p>
        </p:txBody>
      </p:sp>
      <p:sp>
        <p:nvSpPr>
          <p:cNvPr id="8201" name="Text Box 14"/>
          <p:cNvSpPr/>
          <p:nvPr/>
        </p:nvSpPr>
        <p:spPr>
          <a:xfrm>
            <a:off x="7351713" y="4521200"/>
            <a:ext cx="3368675" cy="519113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800" b="1"/>
              <a:t>熔点低且反应放热</a:t>
            </a:r>
            <a:endParaRPr lang="zh-CN" altLang="en-US" sz="2800" b="1"/>
          </a:p>
        </p:txBody>
      </p:sp>
      <p:sp>
        <p:nvSpPr>
          <p:cNvPr id="8202" name="Text Box 15"/>
          <p:cNvSpPr/>
          <p:nvPr/>
        </p:nvSpPr>
        <p:spPr>
          <a:xfrm>
            <a:off x="7315200" y="5308600"/>
            <a:ext cx="3492500" cy="519113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800" b="1"/>
              <a:t>有气体生成</a:t>
            </a:r>
            <a:endParaRPr lang="zh-CN" altLang="en-US" sz="2800" b="1"/>
          </a:p>
        </p:txBody>
      </p:sp>
      <p:grpSp>
        <p:nvGrpSpPr>
          <p:cNvPr id="8203" name="Group 24"/>
          <p:cNvGrpSpPr/>
          <p:nvPr/>
        </p:nvGrpSpPr>
        <p:grpSpPr>
          <a:xfrm>
            <a:off x="479376" y="2388419"/>
            <a:ext cx="9828212" cy="1544637"/>
            <a:chOff x="-616" y="737"/>
            <a:chExt cx="6191" cy="973"/>
          </a:xfrm>
        </p:grpSpPr>
        <p:sp>
          <p:nvSpPr>
            <p:cNvPr id="8210" name="Rectangle 6"/>
            <p:cNvSpPr/>
            <p:nvPr/>
          </p:nvSpPr>
          <p:spPr>
            <a:xfrm>
              <a:off x="-616" y="737"/>
              <a:ext cx="2064" cy="414"/>
            </a:xfrm>
            <a:prstGeom prst="rect">
              <a:avLst/>
            </a:prstGeom>
            <a:noFill/>
            <a:ln>
              <a:noFill/>
              <a:miter lim="800000"/>
            </a:ln>
            <a:effectLst/>
          </p:spPr>
          <p:txBody>
            <a:bodyPr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en-US" altLang="zh-CN" sz="2800" b="1">
                  <a:solidFill>
                    <a:srgbClr val="990033"/>
                  </a:solidFill>
                  <a:latin typeface="Times New Roman" panose="02020603050405020304" pitchFamily="18" charset="0"/>
                </a:rPr>
                <a:t>[</a:t>
              </a:r>
              <a:r>
                <a:rPr lang="zh-CN" altLang="en-US" sz="2800" b="1">
                  <a:solidFill>
                    <a:srgbClr val="990033"/>
                  </a:solidFill>
                  <a:latin typeface="Times New Roman" panose="02020603050405020304" pitchFamily="18" charset="0"/>
                </a:rPr>
                <a:t>实验</a:t>
              </a:r>
              <a:r>
                <a:rPr lang="en-US" altLang="zh-CN" sz="2800" b="1">
                  <a:solidFill>
                    <a:srgbClr val="990033"/>
                  </a:solidFill>
                  <a:latin typeface="Times New Roman" panose="02020603050405020304" pitchFamily="18" charset="0"/>
                </a:rPr>
                <a:t>]</a:t>
              </a:r>
              <a:endParaRPr lang="en-US" altLang="zh-CN" sz="2800" b="1">
                <a:solidFill>
                  <a:srgbClr val="990033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211" name="Text Box 22"/>
            <p:cNvSpPr/>
            <p:nvPr/>
          </p:nvSpPr>
          <p:spPr>
            <a:xfrm>
              <a:off x="712" y="1248"/>
              <a:ext cx="1407" cy="46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zh-CN" altLang="en-US" sz="2800" b="1" dirty="0">
                  <a:solidFill>
                    <a:srgbClr val="0000FF"/>
                  </a:solidFill>
                  <a:latin typeface="宋体" panose="02010600030101010101" pitchFamily="2" charset="-122"/>
                </a:rPr>
                <a:t>现象：</a:t>
              </a:r>
              <a:endPara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8212" name="Text Box 22"/>
            <p:cNvSpPr/>
            <p:nvPr/>
          </p:nvSpPr>
          <p:spPr>
            <a:xfrm>
              <a:off x="4168" y="1248"/>
              <a:ext cx="1407" cy="46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lvl="0" indent="0" eaLnBrk="1" hangingPunct="1">
                <a:lnSpc>
                  <a:spcPct val="150000"/>
                </a:lnSpc>
                <a:spcBef>
                  <a:spcPct val="50000"/>
                </a:spcBef>
                <a:buNone/>
              </a:pPr>
              <a:r>
                <a:rPr lang="zh-CN" altLang="en-US" sz="2800" b="1">
                  <a:solidFill>
                    <a:srgbClr val="0000FF"/>
                  </a:solidFill>
                  <a:latin typeface="宋体" panose="02010600030101010101" pitchFamily="2" charset="-122"/>
                </a:rPr>
                <a:t>结论：</a:t>
              </a:r>
              <a:endParaRPr lang="zh-CN" altLang="en-US" sz="2800" b="1">
                <a:solidFill>
                  <a:srgbClr val="0000FF"/>
                </a:solidFill>
                <a:latin typeface="宋体" panose="02010600030101010101" pitchFamily="2" charset="-122"/>
              </a:endParaRPr>
            </a:p>
          </p:txBody>
        </p:sp>
      </p:grpSp>
      <p:sp>
        <p:nvSpPr>
          <p:cNvPr id="8204" name="Text Box 18"/>
          <p:cNvSpPr/>
          <p:nvPr/>
        </p:nvSpPr>
        <p:spPr>
          <a:xfrm>
            <a:off x="938213" y="6110288"/>
            <a:ext cx="4897437" cy="519112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CC0066"/>
                </a:solidFill>
              </a:rPr>
              <a:t>※</a:t>
            </a:r>
            <a:r>
              <a:rPr lang="zh-CN" altLang="en-US" sz="2800" b="1" dirty="0"/>
              <a:t>溶液变为</a:t>
            </a:r>
            <a:r>
              <a:rPr lang="zh-CN" altLang="en-US" sz="2800" b="1" dirty="0">
                <a:solidFill>
                  <a:srgbClr val="FF0000"/>
                </a:solidFill>
              </a:rPr>
              <a:t>红</a:t>
            </a:r>
            <a:r>
              <a:rPr lang="zh-CN" altLang="en-US" sz="2800" b="1" dirty="0"/>
              <a:t>色</a:t>
            </a:r>
            <a:endParaRPr lang="zh-CN" altLang="en-US" sz="2800" b="1" dirty="0"/>
          </a:p>
        </p:txBody>
      </p:sp>
      <p:sp>
        <p:nvSpPr>
          <p:cNvPr id="8205" name="AutoShape 19"/>
          <p:cNvSpPr/>
          <p:nvPr/>
        </p:nvSpPr>
        <p:spPr bwMode="auto">
          <a:xfrm>
            <a:off x="6034088" y="6183313"/>
            <a:ext cx="431800" cy="398462"/>
          </a:xfrm>
          <a:custGeom>
            <a:avLst/>
            <a:gdLst>
              <a:gd name="GT0" fmla="*/ 3375 w 21600"/>
              <a:gd name="GT1" fmla="+- l GT0 0"/>
              <a:gd name="GT2" fmla="*/ 5400 h 21600"/>
              <a:gd name="GT3" fmla="+- t GT2 0"/>
              <a:gd name="GT4" fmla="*/ 18900 w 21600"/>
              <a:gd name="GT5" fmla="+- l GT4 0"/>
              <a:gd name="GT6" fmla="*/ 16200 h 21600"/>
              <a:gd name="GT7" fmla="+- t GT6 0"/>
            </a:gdLst>
            <a:ahLst/>
            <a:cxnLst>
              <a:cxn ang="0">
                <a:pos x="2147483646" y="0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GT1" t="GT3" r="GT5" b="GT7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>
              <a:alpha val="54901"/>
            </a:schemeClr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8206" name="Text Box 21"/>
          <p:cNvSpPr/>
          <p:nvPr/>
        </p:nvSpPr>
        <p:spPr>
          <a:xfrm>
            <a:off x="7316788" y="6034088"/>
            <a:ext cx="3860800" cy="519112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800" b="1"/>
              <a:t>有呈碱性的物质生成</a:t>
            </a:r>
            <a:endParaRPr lang="zh-CN" altLang="en-US" sz="2800" b="1"/>
          </a:p>
        </p:txBody>
      </p:sp>
      <p:sp>
        <p:nvSpPr>
          <p:cNvPr id="8207" name="Text Box 23"/>
          <p:cNvSpPr/>
          <p:nvPr/>
        </p:nvSpPr>
        <p:spPr>
          <a:xfrm>
            <a:off x="457200" y="958850"/>
            <a:ext cx="5334000" cy="519113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【</a:t>
            </a: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探究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】</a:t>
            </a: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钠与水的反应</a:t>
            </a:r>
            <a:endParaRPr lang="zh-CN" altLang="en-US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09" name="文本框 20" descr="7b0a20202020227461726765744d6f64756c65223a202270726f636573734f6e6c696e65466f6e7473220a7d0a"/>
          <p:cNvSpPr txBox="1"/>
          <p:nvPr/>
        </p:nvSpPr>
        <p:spPr>
          <a:xfrm>
            <a:off x="381000" y="265113"/>
            <a:ext cx="18859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marR="0" lvl="0" indent="0"/>
            <a:r>
              <a:rPr lang="en-US" altLang="zh-CN" sz="2400" b="1">
                <a:ea typeface="宋体" panose="02010600030101010101" pitchFamily="2" charset="-122"/>
                <a:sym typeface="汉仪中宋简" charset="-128"/>
              </a:rPr>
              <a:t>2</a:t>
            </a:r>
            <a:r>
              <a:rPr lang="zh-CN" altLang="en-US" sz="2400" b="1">
                <a:ea typeface="宋体" panose="02010600030101010101" pitchFamily="2" charset="-122"/>
                <a:sym typeface="汉仪中宋简" charset="-128"/>
              </a:rPr>
              <a:t>、与水反应</a:t>
            </a:r>
            <a:endParaRPr lang="en-US" altLang="zh-CN" sz="2400" b="1">
              <a:ea typeface="宋体" panose="02010600030101010101" pitchFamily="2" charset="-122"/>
              <a:sym typeface="汉仪中宋简" charset="-128"/>
            </a:endParaRPr>
          </a:p>
        </p:txBody>
      </p:sp>
      <p:pic>
        <p:nvPicPr>
          <p:cNvPr id="21" name="Picture 4">
            <a:hlinkClick r:id="rId1"/>
          </p:cNvPr>
          <p:cNvPicPr>
            <a:picLocks noChangeAspect="1"/>
          </p:cNvPicPr>
          <p:nvPr/>
        </p:nvPicPr>
        <p:blipFill rotWithShape="1">
          <a:blip r:embed="rId2"/>
          <a:srcRect l="69351" t="1184"/>
          <a:stretch>
            <a:fillRect/>
          </a:stretch>
        </p:blipFill>
        <p:spPr>
          <a:xfrm>
            <a:off x="8060207" y="44624"/>
            <a:ext cx="3672408" cy="3115658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37" dur="8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48" dur="8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59" dur="8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4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>
                                        <p:cTn id="73" dur="8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/>
      <p:bldP spid="8196" grpId="0"/>
      <p:bldP spid="8200" grpId="0"/>
      <p:bldP spid="8201" grpId="0"/>
      <p:bldP spid="8202" grpId="0"/>
      <p:bldP spid="8204" grpId="0"/>
      <p:bldP spid="8206" grpId="0"/>
      <p:bldP spid="820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/>
          <p:nvPr/>
        </p:nvSpPr>
        <p:spPr>
          <a:xfrm>
            <a:off x="1631504" y="1763014"/>
            <a:ext cx="8199437" cy="397033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ctr" anchorCtr="0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 b="1">
                <a:latin typeface="Times New Roman" panose="02020603050405020304" pitchFamily="18" charset="0"/>
              </a:rPr>
              <a:t>1. </a:t>
            </a:r>
            <a:r>
              <a:rPr lang="zh-CN" altLang="en-US" sz="2400" b="1">
                <a:latin typeface="Times New Roman" panose="02020603050405020304" pitchFamily="18" charset="0"/>
              </a:rPr>
              <a:t>生成的碱性物质是</a:t>
            </a:r>
            <a:r>
              <a:rPr lang="zh-CN" altLang="en-US" sz="2400" b="1" u="sng">
                <a:latin typeface="Times New Roman" panose="02020603050405020304" pitchFamily="18" charset="0"/>
              </a:rPr>
              <a:t>                  </a:t>
            </a:r>
            <a:r>
              <a:rPr lang="en-US" altLang="zh-CN" sz="2400" b="1">
                <a:latin typeface="Times New Roman" panose="02020603050405020304" pitchFamily="18" charset="0"/>
              </a:rPr>
              <a:t>.</a:t>
            </a:r>
            <a:endParaRPr lang="en-US" altLang="zh-CN" sz="2400">
              <a:latin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 b="1">
                <a:latin typeface="Times New Roman" panose="02020603050405020304" pitchFamily="18" charset="0"/>
              </a:rPr>
              <a:t>2. </a:t>
            </a:r>
            <a:r>
              <a:rPr lang="zh-CN" altLang="en-US" sz="2400" b="1">
                <a:latin typeface="Times New Roman" panose="02020603050405020304" pitchFamily="18" charset="0"/>
              </a:rPr>
              <a:t>生成的气体可能是什么？如何验证？</a:t>
            </a:r>
            <a:endParaRPr lang="zh-CN" altLang="en-US" sz="2400">
              <a:latin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b="1">
                <a:latin typeface="Times New Roman" panose="02020603050405020304" pitchFamily="18" charset="0"/>
              </a:rPr>
              <a:t>＿＿＿＿＿＿＿＿＿＿＿＿＿＿＿＿＿＿＿＿＿＿＿＿＿＿＿＿＿＿＿</a:t>
            </a:r>
            <a:r>
              <a:rPr lang="zh-CN" altLang="en-US" sz="2400" b="1" u="sng">
                <a:latin typeface="Times New Roman" panose="02020603050405020304" pitchFamily="18" charset="0"/>
              </a:rPr>
              <a:t>                                                      </a:t>
            </a:r>
            <a:r>
              <a:rPr lang="zh-CN" altLang="en-US" sz="2400" b="1">
                <a:latin typeface="Times New Roman" panose="02020603050405020304" pitchFamily="18" charset="0"/>
              </a:rPr>
              <a:t>。</a:t>
            </a:r>
            <a:endParaRPr lang="zh-CN" altLang="en-US" sz="2400">
              <a:latin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 b="1">
                <a:latin typeface="Times New Roman" panose="02020603050405020304" pitchFamily="18" charset="0"/>
              </a:rPr>
              <a:t>3.</a:t>
            </a:r>
            <a:r>
              <a:rPr lang="zh-CN" altLang="en-US" sz="2400" b="1">
                <a:latin typeface="Times New Roman" panose="02020603050405020304" pitchFamily="18" charset="0"/>
              </a:rPr>
              <a:t>＿＿元素的化合价升高，</a:t>
            </a:r>
            <a:r>
              <a:rPr lang="zh-CN" altLang="en-US" sz="2400" b="1" u="sng">
                <a:latin typeface="Times New Roman" panose="02020603050405020304" pitchFamily="18" charset="0"/>
              </a:rPr>
              <a:t>        </a:t>
            </a:r>
            <a:r>
              <a:rPr lang="zh-CN" altLang="en-US" sz="2400" b="1">
                <a:latin typeface="Times New Roman" panose="02020603050405020304" pitchFamily="18" charset="0"/>
              </a:rPr>
              <a:t>元素化合价降低。这是个</a:t>
            </a:r>
            <a:endParaRPr lang="zh-CN" altLang="en-US" sz="2400" b="1">
              <a:latin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400" b="1">
                <a:latin typeface="Times New Roman" panose="02020603050405020304" pitchFamily="18" charset="0"/>
              </a:rPr>
              <a:t>＿＿＿＿  反应。</a:t>
            </a:r>
            <a:endParaRPr lang="zh-CN" altLang="en-US" sz="2400">
              <a:latin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400" b="1">
                <a:latin typeface="Times New Roman" panose="02020603050405020304" pitchFamily="18" charset="0"/>
              </a:rPr>
              <a:t>4.</a:t>
            </a:r>
            <a:r>
              <a:rPr lang="zh-CN" altLang="en-US" sz="2400" b="1">
                <a:latin typeface="Times New Roman" panose="02020603050405020304" pitchFamily="18" charset="0"/>
              </a:rPr>
              <a:t>钠着火能否用水灭火？</a:t>
            </a:r>
            <a:endParaRPr lang="zh-CN" altLang="en-US" sz="2400" b="1">
              <a:latin typeface="Times New Roman" panose="02020603050405020304" pitchFamily="18" charset="0"/>
            </a:endParaRPr>
          </a:p>
        </p:txBody>
      </p:sp>
      <p:sp>
        <p:nvSpPr>
          <p:cNvPr id="9219" name="AutoShape 5"/>
          <p:cNvSpPr/>
          <p:nvPr/>
        </p:nvSpPr>
        <p:spPr>
          <a:xfrm>
            <a:off x="263352" y="162814"/>
            <a:ext cx="3924300" cy="1600200"/>
          </a:xfrm>
          <a:prstGeom prst="irregularSeal2">
            <a:avLst/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18900000" scaled="1"/>
          </a:gradFill>
          <a:ln>
            <a:solidFill>
              <a:srgbClr val="FF0000"/>
            </a:solidFill>
            <a:prstDash val="lgDashDotDot"/>
            <a:miter lim="800000"/>
          </a:ln>
        </p:spPr>
        <p:txBody>
          <a:bodyPr wrap="none" anchor="ctr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楷体_GB2312" pitchFamily="49" charset="-122"/>
              </a:defRPr>
            </a:lvl5pPr>
          </a:lstStyle>
          <a:p>
            <a:pPr marL="0" marR="0" lvl="0" indent="0" algn="ctr" eaLnBrk="1" hangingPunct="1"/>
            <a:r>
              <a:rPr lang="zh-CN" altLang="en-US" sz="32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思考</a:t>
            </a:r>
            <a:endParaRPr lang="zh-CN" altLang="en-US" sz="3200" b="1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20" name="Text Box 6"/>
          <p:cNvSpPr/>
          <p:nvPr/>
        </p:nvSpPr>
        <p:spPr>
          <a:xfrm>
            <a:off x="1939479" y="4004564"/>
            <a:ext cx="490537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>
                <a:solidFill>
                  <a:srgbClr val="CC0066"/>
                </a:solidFill>
              </a:rPr>
              <a:t>钠</a:t>
            </a:r>
            <a:endParaRPr lang="zh-CN" altLang="en-US" sz="2400" b="1">
              <a:solidFill>
                <a:srgbClr val="CC0066"/>
              </a:solidFill>
            </a:endParaRPr>
          </a:p>
        </p:txBody>
      </p:sp>
      <p:sp>
        <p:nvSpPr>
          <p:cNvPr id="9221" name="Text Box 7"/>
          <p:cNvSpPr/>
          <p:nvPr/>
        </p:nvSpPr>
        <p:spPr>
          <a:xfrm>
            <a:off x="1609279" y="2898076"/>
            <a:ext cx="8272462" cy="105251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2400" b="1">
                <a:solidFill>
                  <a:srgbClr val="CC0066"/>
                </a:solidFill>
              </a:rPr>
              <a:t>收集一小试管气体，用大拇指堵住管口，移近酒精灯的火焰，移开拇指，如果气体燃烧证明是氢气</a:t>
            </a:r>
            <a:endParaRPr lang="zh-CN" altLang="en-US" sz="2400" b="1">
              <a:solidFill>
                <a:srgbClr val="CC0066"/>
              </a:solidFill>
            </a:endParaRPr>
          </a:p>
        </p:txBody>
      </p:sp>
      <p:sp>
        <p:nvSpPr>
          <p:cNvPr id="9222" name="Text Box 8"/>
          <p:cNvSpPr/>
          <p:nvPr/>
        </p:nvSpPr>
        <p:spPr>
          <a:xfrm>
            <a:off x="4503291" y="1843976"/>
            <a:ext cx="1800225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>
                <a:solidFill>
                  <a:srgbClr val="CC0066"/>
                </a:solidFill>
              </a:rPr>
              <a:t>氢氧化钠。</a:t>
            </a:r>
            <a:endParaRPr lang="zh-CN" altLang="en-US" sz="2400" b="1">
              <a:solidFill>
                <a:srgbClr val="CC0066"/>
              </a:solidFill>
            </a:endParaRPr>
          </a:p>
        </p:txBody>
      </p:sp>
      <p:sp>
        <p:nvSpPr>
          <p:cNvPr id="9223" name="Text Box 9"/>
          <p:cNvSpPr/>
          <p:nvPr/>
        </p:nvSpPr>
        <p:spPr>
          <a:xfrm>
            <a:off x="5320854" y="4055364"/>
            <a:ext cx="6477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>
                <a:solidFill>
                  <a:srgbClr val="CC0066"/>
                </a:solidFill>
              </a:rPr>
              <a:t>氢</a:t>
            </a:r>
            <a:endParaRPr lang="zh-CN" altLang="en-US" sz="2400" b="1">
              <a:solidFill>
                <a:srgbClr val="CC0066"/>
              </a:solidFill>
            </a:endParaRPr>
          </a:p>
        </p:txBody>
      </p:sp>
      <p:sp>
        <p:nvSpPr>
          <p:cNvPr id="9224" name="Text Box 10"/>
          <p:cNvSpPr/>
          <p:nvPr/>
        </p:nvSpPr>
        <p:spPr>
          <a:xfrm>
            <a:off x="1664841" y="4576064"/>
            <a:ext cx="1728788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>
                <a:solidFill>
                  <a:srgbClr val="CC0066"/>
                </a:solidFill>
              </a:rPr>
              <a:t>氧化还原</a:t>
            </a:r>
            <a:endParaRPr lang="zh-CN" altLang="en-US" sz="2400" b="1">
              <a:solidFill>
                <a:srgbClr val="CC0066"/>
              </a:solidFill>
            </a:endParaRPr>
          </a:p>
        </p:txBody>
      </p:sp>
      <p:sp>
        <p:nvSpPr>
          <p:cNvPr id="9225" name="Text Box 11"/>
          <p:cNvSpPr/>
          <p:nvPr/>
        </p:nvSpPr>
        <p:spPr>
          <a:xfrm>
            <a:off x="5130354" y="5182489"/>
            <a:ext cx="3554412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400" b="1">
                <a:solidFill>
                  <a:srgbClr val="CC0066"/>
                </a:solidFill>
              </a:rPr>
              <a:t>不能，应用细沙子盖灭。</a:t>
            </a:r>
            <a:endParaRPr lang="zh-CN" altLang="en-US" sz="2400" b="1">
              <a:solidFill>
                <a:srgbClr val="CC00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  <p:bldP spid="9221" grpId="0"/>
      <p:bldP spid="9222" grpId="0"/>
      <p:bldP spid="9223" grpId="0"/>
      <p:bldP spid="9224" grpId="0"/>
      <p:bldP spid="9225" grpId="0"/>
    </p:bldLst>
  </p:timing>
</p:sld>
</file>

<file path=ppt/tags/tag1.xml><?xml version="1.0" encoding="utf-8"?>
<p:tagLst xmlns:p="http://schemas.openxmlformats.org/presentationml/2006/main">
  <p:tag name="AS_UNIQUEID" val="3252"/>
</p:tagLst>
</file>

<file path=ppt/tags/tag10.xml><?xml version="1.0" encoding="utf-8"?>
<p:tagLst xmlns:p="http://schemas.openxmlformats.org/presentationml/2006/main">
  <p:tag name="AS_UNIQUEID" val="127"/>
</p:tagLst>
</file>

<file path=ppt/tags/tag11.xml><?xml version="1.0" encoding="utf-8"?>
<p:tagLst xmlns:p="http://schemas.openxmlformats.org/presentationml/2006/main">
  <p:tag name="AS_UNIQUEID" val="158"/>
</p:tagLst>
</file>

<file path=ppt/tags/tag12.xml><?xml version="1.0" encoding="utf-8"?>
<p:tagLst xmlns:p="http://schemas.openxmlformats.org/presentationml/2006/main">
  <p:tag name="AS_UNIQUEID" val="153"/>
</p:tagLst>
</file>

<file path=ppt/tags/tag13.xml><?xml version="1.0" encoding="utf-8"?>
<p:tagLst xmlns:p="http://schemas.openxmlformats.org/presentationml/2006/main">
  <p:tag name="AS_UNIQUEID" val="154"/>
</p:tagLst>
</file>

<file path=ppt/tags/tag14.xml><?xml version="1.0" encoding="utf-8"?>
<p:tagLst xmlns:p="http://schemas.openxmlformats.org/presentationml/2006/main">
  <p:tag name="AS_UNIQUEID" val="155"/>
</p:tagLst>
</file>

<file path=ppt/tags/tag15.xml><?xml version="1.0" encoding="utf-8"?>
<p:tagLst xmlns:p="http://schemas.openxmlformats.org/presentationml/2006/main">
  <p:tag name="AS_UNIQUEID" val="4355"/>
</p:tagLst>
</file>

<file path=ppt/tags/tag16.xml><?xml version="1.0" encoding="utf-8"?>
<p:tagLst xmlns:p="http://schemas.openxmlformats.org/presentationml/2006/main">
  <p:tag name="AS_UNIQUEID" val="4356"/>
</p:tagLst>
</file>

<file path=ppt/tags/tag17.xml><?xml version="1.0" encoding="utf-8"?>
<p:tagLst xmlns:p="http://schemas.openxmlformats.org/presentationml/2006/main">
  <p:tag name="AS_UNIQUEID" val="4357"/>
</p:tagLst>
</file>

<file path=ppt/tags/tag18.xml><?xml version="1.0" encoding="utf-8"?>
<p:tagLst xmlns:p="http://schemas.openxmlformats.org/presentationml/2006/main">
  <p:tag name="AS_UNIQUEID" val="4358"/>
</p:tagLst>
</file>

<file path=ppt/tags/tag19.xml><?xml version="1.0" encoding="utf-8"?>
<p:tagLst xmlns:p="http://schemas.openxmlformats.org/presentationml/2006/main">
  <p:tag name="AS_UNIQUEID" val="4373"/>
</p:tagLst>
</file>

<file path=ppt/tags/tag2.xml><?xml version="1.0" encoding="utf-8"?>
<p:tagLst xmlns:p="http://schemas.openxmlformats.org/presentationml/2006/main">
  <p:tag name="AS_UNIQUEID" val="3895"/>
</p:tagLst>
</file>

<file path=ppt/tags/tag20.xml><?xml version="1.0" encoding="utf-8"?>
<p:tagLst xmlns:p="http://schemas.openxmlformats.org/presentationml/2006/main">
  <p:tag name="AS_UNIQUEID" val="4374"/>
</p:tagLst>
</file>

<file path=ppt/tags/tag21.xml><?xml version="1.0" encoding="utf-8"?>
<p:tagLst xmlns:p="http://schemas.openxmlformats.org/presentationml/2006/main">
  <p:tag name="AS_UNIQUEID" val="4411"/>
</p:tagLst>
</file>

<file path=ppt/tags/tag22.xml><?xml version="1.0" encoding="utf-8"?>
<p:tagLst xmlns:p="http://schemas.openxmlformats.org/presentationml/2006/main">
  <p:tag name="AS_UNIQUEID" val="4412"/>
</p:tagLst>
</file>

<file path=ppt/tags/tag23.xml><?xml version="1.0" encoding="utf-8"?>
<p:tagLst xmlns:p="http://schemas.openxmlformats.org/presentationml/2006/main">
  <p:tag name="AS_UNIQUEID" val="4413"/>
</p:tagLst>
</file>

<file path=ppt/tags/tag24.xml><?xml version="1.0" encoding="utf-8"?>
<p:tagLst xmlns:p="http://schemas.openxmlformats.org/presentationml/2006/main">
  <p:tag name="AS_UNIQUEID" val="4414"/>
</p:tagLst>
</file>

<file path=ppt/tags/tag25.xml><?xml version="1.0" encoding="utf-8"?>
<p:tagLst xmlns:p="http://schemas.openxmlformats.org/presentationml/2006/main">
  <p:tag name="AS_UNIQUEID" val="4416"/>
</p:tagLst>
</file>

<file path=ppt/tags/tag26.xml><?xml version="1.0" encoding="utf-8"?>
<p:tagLst xmlns:p="http://schemas.openxmlformats.org/presentationml/2006/main">
  <p:tag name="AS_UNIQUEID" val="4417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AS_UNIQUEID" val="3411"/>
</p:tagLst>
</file>

<file path=ppt/tags/tag29.xml><?xml version="1.0" encoding="utf-8"?>
<p:tagLst xmlns:p="http://schemas.openxmlformats.org/presentationml/2006/main">
  <p:tag name="AS_UNIQUEID" val="3412"/>
</p:tagLst>
</file>

<file path=ppt/tags/tag3.xml><?xml version="1.0" encoding="utf-8"?>
<p:tagLst xmlns:p="http://schemas.openxmlformats.org/presentationml/2006/main">
  <p:tag name="AS_UNIQUEID" val="3896"/>
</p:tagLst>
</file>

<file path=ppt/tags/tag30.xml><?xml version="1.0" encoding="utf-8"?>
<p:tagLst xmlns:p="http://schemas.openxmlformats.org/presentationml/2006/main">
  <p:tag name="AS_UNIQUEID" val="9"/>
</p:tagLst>
</file>

<file path=ppt/tags/tag31.xml><?xml version="1.0" encoding="utf-8"?>
<p:tagLst xmlns:p="http://schemas.openxmlformats.org/presentationml/2006/main">
  <p:tag name="AS_UNIQUEID" val="2340"/>
  <p:tag name="KSO_WM_BEAUTIFY_FLAG" val=""/>
</p:tagLst>
</file>

<file path=ppt/tags/tag32.xml><?xml version="1.0" encoding="utf-8"?>
<p:tagLst xmlns:p="http://schemas.openxmlformats.org/presentationml/2006/main">
  <p:tag name="AS_UNIQUEID" val="2348"/>
</p:tagLst>
</file>

<file path=ppt/tags/tag33.xml><?xml version="1.0" encoding="utf-8"?>
<p:tagLst xmlns:p="http://schemas.openxmlformats.org/presentationml/2006/main">
  <p:tag name="AS_UNIQUEID" val="2354"/>
  <p:tag name="KSO_WM_BEAUTIFY_FLAG" val=""/>
</p:tagLst>
</file>

<file path=ppt/tags/tag34.xml><?xml version="1.0" encoding="utf-8"?>
<p:tagLst xmlns:p="http://schemas.openxmlformats.org/presentationml/2006/main">
  <p:tag name="AS_UNIQUEID" val="2349"/>
</p:tagLst>
</file>

<file path=ppt/tags/tag35.xml><?xml version="1.0" encoding="utf-8"?>
<p:tagLst xmlns:p="http://schemas.openxmlformats.org/presentationml/2006/main">
  <p:tag name="AS_UNIQUEID" val="2350"/>
</p:tagLst>
</file>

<file path=ppt/tags/tag36.xml><?xml version="1.0" encoding="utf-8"?>
<p:tagLst xmlns:p="http://schemas.openxmlformats.org/presentationml/2006/main">
  <p:tag name="AS_UNIQUEID" val="2351"/>
  <p:tag name="KSO_WM_BEAUTIFY_FLAG" val=""/>
</p:tagLst>
</file>

<file path=ppt/tags/tag37.xml><?xml version="1.0" encoding="utf-8"?>
<p:tagLst xmlns:p="http://schemas.openxmlformats.org/presentationml/2006/main">
  <p:tag name="AS_UNIQUEID" val="2352"/>
  <p:tag name="KSO_WM_BEAUTIFY_FLAG" val=""/>
</p:tagLst>
</file>

<file path=ppt/tags/tag38.xml><?xml version="1.0" encoding="utf-8"?>
<p:tagLst xmlns:p="http://schemas.openxmlformats.org/presentationml/2006/main">
  <p:tag name="AS_UNIQUEID" val="2353"/>
  <p:tag name="KSO_WM_BEAUTIFY_FLAG" val=""/>
</p:tagLst>
</file>

<file path=ppt/tags/tag39.xml><?xml version="1.0" encoding="utf-8"?>
<p:tagLst xmlns:p="http://schemas.openxmlformats.org/presentationml/2006/main">
  <p:tag name="AS_UNIQUEID" val="4431"/>
</p:tagLst>
</file>

<file path=ppt/tags/tag4.xml><?xml version="1.0" encoding="utf-8"?>
<p:tagLst xmlns:p="http://schemas.openxmlformats.org/presentationml/2006/main">
  <p:tag name="AS_UNIQUEID" val="3897"/>
</p:tagLst>
</file>

<file path=ppt/tags/tag40.xml><?xml version="1.0" encoding="utf-8"?>
<p:tagLst xmlns:p="http://schemas.openxmlformats.org/presentationml/2006/main">
  <p:tag name="AS_UNIQUEID" val="2340"/>
  <p:tag name="KSO_WM_BEAUTIFY_FLAG" val=""/>
</p:tagLst>
</file>

<file path=ppt/tags/tag41.xml><?xml version="1.0" encoding="utf-8"?>
<p:tagLst xmlns:p="http://schemas.openxmlformats.org/presentationml/2006/main">
  <p:tag name="AS_UNIQUEID" val="43"/>
</p:tagLst>
</file>

<file path=ppt/tags/tag42.xml><?xml version="1.0" encoding="utf-8"?>
<p:tagLst xmlns:p="http://schemas.openxmlformats.org/presentationml/2006/main">
  <p:tag name="AS_UNIQUEID" val="4432"/>
</p:tagLst>
</file>

<file path=ppt/tags/tag43.xml><?xml version="1.0" encoding="utf-8"?>
<p:tagLst xmlns:p="http://schemas.openxmlformats.org/presentationml/2006/main">
  <p:tag name="AS_UNIQUEID" val="2340"/>
  <p:tag name="KSO_WM_BEAUTIFY_FLAG" val=""/>
</p:tagLst>
</file>

<file path=ppt/tags/tag44.xml><?xml version="1.0" encoding="utf-8"?>
<p:tagLst xmlns:p="http://schemas.openxmlformats.org/presentationml/2006/main">
  <p:tag name="AS_UNIQUEID" val="2353"/>
  <p:tag name="KSO_WM_BEAUTIFY_FLAG" val=""/>
</p:tagLst>
</file>

<file path=ppt/tags/tag45.xml><?xml version="1.0" encoding="utf-8"?>
<p:tagLst xmlns:p="http://schemas.openxmlformats.org/presentationml/2006/main">
  <p:tag name="AS_UNIQUEID" val="2351"/>
  <p:tag name="KSO_WM_BEAUTIFY_FLAG" val=""/>
</p:tagLst>
</file>

<file path=ppt/tags/tag46.xml><?xml version="1.0" encoding="utf-8"?>
<p:tagLst xmlns:p="http://schemas.openxmlformats.org/presentationml/2006/main">
  <p:tag name="AS_UNIQUEID" val="2352"/>
  <p:tag name="KSO_WM_BEAUTIFY_FLAG" val=""/>
</p:tagLst>
</file>

<file path=ppt/tags/tag47.xml><?xml version="1.0" encoding="utf-8"?>
<p:tagLst xmlns:p="http://schemas.openxmlformats.org/presentationml/2006/main">
  <p:tag name="AS_UNIQUEID" val="1178"/>
</p:tagLst>
</file>

<file path=ppt/tags/tag48.xml><?xml version="1.0" encoding="utf-8"?>
<p:tagLst xmlns:p="http://schemas.openxmlformats.org/presentationml/2006/main">
  <p:tag name="AS_UNIQUEID" val="1180"/>
</p:tagLst>
</file>

<file path=ppt/tags/tag49.xml><?xml version="1.0" encoding="utf-8"?>
<p:tagLst xmlns:p="http://schemas.openxmlformats.org/presentationml/2006/main">
  <p:tag name="AS_UNIQUEID" val="1181"/>
</p:tagLst>
</file>

<file path=ppt/tags/tag5.xml><?xml version="1.0" encoding="utf-8"?>
<p:tagLst xmlns:p="http://schemas.openxmlformats.org/presentationml/2006/main">
  <p:tag name="AS_UNIQUEID" val="3898"/>
</p:tagLst>
</file>

<file path=ppt/tags/tag50.xml><?xml version="1.0" encoding="utf-8"?>
<p:tagLst xmlns:p="http://schemas.openxmlformats.org/presentationml/2006/main">
  <p:tag name="AS_UNIQUEID" val="1182"/>
</p:tagLst>
</file>

<file path=ppt/tags/tag51.xml><?xml version="1.0" encoding="utf-8"?>
<p:tagLst xmlns:p="http://schemas.openxmlformats.org/presentationml/2006/main">
  <p:tag name="AS_OS" val="Unix 4.19 unknown"/>
  <p:tag name="AS_RELEASE_DATE" val="2019.03.31"/>
  <p:tag name="AS_TITLE" val="Aspose.Slides for Java"/>
  <p:tag name="AS_VERSION" val="19.3"/>
  <p:tag name="KSO_WPP_MARK_KEY" val="be296402-c971-482b-a9a5-0789c5d8f798"/>
  <p:tag name="COMMONDATA" val="eyJoZGlkIjoiZjVmNmEwZGNjZGZlN2FjZWMyODZlMTBkNWVmMWFjMTgifQ=="/>
</p:tagLst>
</file>

<file path=ppt/tags/tag6.xml><?xml version="1.0" encoding="utf-8"?>
<p:tagLst xmlns:p="http://schemas.openxmlformats.org/presentationml/2006/main">
  <p:tag name="AS_UNIQUEID" val="3899"/>
</p:tagLst>
</file>

<file path=ppt/tags/tag7.xml><?xml version="1.0" encoding="utf-8"?>
<p:tagLst xmlns:p="http://schemas.openxmlformats.org/presentationml/2006/main">
  <p:tag name="AS_UNIQUEID" val="3900"/>
</p:tagLst>
</file>

<file path=ppt/tags/tag8.xml><?xml version="1.0" encoding="utf-8"?>
<p:tagLst xmlns:p="http://schemas.openxmlformats.org/presentationml/2006/main">
  <p:tag name="AS_UNIQUEID" val="3901"/>
</p:tagLst>
</file>

<file path=ppt/tags/tag9.xml><?xml version="1.0" encoding="utf-8"?>
<p:tagLst xmlns:p="http://schemas.openxmlformats.org/presentationml/2006/main">
  <p:tag name="AS_UNIQUEID" val="128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1443</Words>
  <Application>WPS 演示</Application>
  <PresentationFormat>宽屏</PresentationFormat>
  <Paragraphs>181</Paragraphs>
  <Slides>14</Slides>
  <Notes>1</Notes>
  <HiddenSlides>0</HiddenSlides>
  <MMClips>4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4" baseType="lpstr">
      <vt:lpstr>Arial</vt:lpstr>
      <vt:lpstr>宋体</vt:lpstr>
      <vt:lpstr>Wingdings</vt:lpstr>
      <vt:lpstr>Times New Roman</vt:lpstr>
      <vt:lpstr>楷体_GB2312</vt:lpstr>
      <vt:lpstr>新宋体</vt:lpstr>
      <vt:lpstr>Arial</vt:lpstr>
      <vt:lpstr>Calibri</vt:lpstr>
      <vt:lpstr>微软雅黑</vt:lpstr>
      <vt:lpstr>Times New Roman</vt:lpstr>
      <vt:lpstr>Calibri</vt:lpstr>
      <vt:lpstr>楷体</vt:lpstr>
      <vt:lpstr>华文行楷</vt:lpstr>
      <vt:lpstr>华文楷体</vt:lpstr>
      <vt:lpstr>汉仪中宋简</vt:lpstr>
      <vt:lpstr>Wingdings 2</vt:lpstr>
      <vt:lpstr>Arial Unicode MS</vt:lpstr>
      <vt:lpstr>Wingdings</vt:lpstr>
      <vt:lpstr>默认设计模板</vt:lpstr>
      <vt:lpstr>ChemDraw.Document.6.0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lihong</dc:creator>
  <cp:lastModifiedBy>心犹在</cp:lastModifiedBy>
  <cp:revision>201</cp:revision>
  <dcterms:created xsi:type="dcterms:W3CDTF">2023-10-11T11:42:00Z</dcterms:created>
  <dcterms:modified xsi:type="dcterms:W3CDTF">2023-10-11T11:49:50Z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EASTEDU_PRESENTATION_CUSTOM_DATA">
    <vt:lpwstr>917156780081029120</vt:lpwstr>
  </property>
  <property fmtid="{D5CDD505-2E9C-101B-9397-08002B2CF9AE}" pid="4" name="ICV">
    <vt:lpwstr>F63CBDDC45D74A1EBE1ABFEC54F98669_13</vt:lpwstr>
  </property>
  <property fmtid="{D5CDD505-2E9C-101B-9397-08002B2CF9AE}" pid="5" name="KSOProductBuildVer">
    <vt:lpwstr>2052-11.1.0.14036</vt:lpwstr>
  </property>
</Properties>
</file>