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02" r:id="rId3"/>
    <p:sldId id="303" r:id="rId4"/>
    <p:sldId id="304" r:id="rId5"/>
    <p:sldId id="305" r:id="rId6"/>
    <p:sldId id="306" r:id="rId7"/>
    <p:sldId id="298" r:id="rId8"/>
    <p:sldId id="265" r:id="rId10"/>
    <p:sldId id="266" r:id="rId11"/>
    <p:sldId id="300" r:id="rId12"/>
    <p:sldId id="267" r:id="rId13"/>
    <p:sldId id="301" r:id="rId14"/>
    <p:sldId id="264" r:id="rId15"/>
    <p:sldId id="268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00"/>
    <a:srgbClr val="CC0066"/>
    <a:srgbClr val="9900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2" y="180"/>
      </p:cViewPr>
      <p:guideLst>
        <p:guide orient="horz" pos="2160"/>
        <p:guide pos="38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7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5058" name="页眉占位符 4505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059" name="日期占位符 4505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幻灯片图像占位符 45059"/>
          <p:cNvSpPr>
            <a:spLocks noRo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53" name="文本占位符 45060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2" name="页脚占位符 4506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063" name="灯片编号占位符 4506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C4A69A3-8486-4424-BB31-68C63F071503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799ABC-3F93-4C71-A6FA-A0B14BF47E5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799ABC-3F93-4C71-A6FA-A0B14BF47E5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799ABC-3F93-4C71-A6FA-A0B14BF47E5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799ABC-3F93-4C71-A6FA-A0B14BF47E5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799ABC-3F93-4C71-A6FA-A0B14BF47E5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799ABC-3F93-4C71-A6FA-A0B14BF47E5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799ABC-3F93-4C71-A6FA-A0B14BF47E5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799ABC-3F93-4C71-A6FA-A0B14BF47E5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799ABC-3F93-4C71-A6FA-A0B14BF47E5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799ABC-3F93-4C71-A6FA-A0B14BF47E5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799ABC-3F93-4C71-A6FA-A0B14BF47E5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799ABC-3F93-4C71-A6FA-A0B14BF47E5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8.jpeg"/><Relationship Id="rId2" Type="http://schemas.openxmlformats.org/officeDocument/2006/relationships/slide" Target="slide6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6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tags" Target="../tags/tag1.xml"/><Relationship Id="rId3" Type="http://schemas.openxmlformats.org/officeDocument/2006/relationships/slide" Target="slide11.xml"/><Relationship Id="rId2" Type="http://schemas.openxmlformats.org/officeDocument/2006/relationships/slide" Target="slide9.xml"/><Relationship Id="rId1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6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tags" Target="../tags/tag3.xml"/><Relationship Id="rId3" Type="http://schemas.openxmlformats.org/officeDocument/2006/relationships/slide" Target="slide11.xml"/><Relationship Id="rId2" Type="http://schemas.openxmlformats.org/officeDocument/2006/relationships/slide" Target="slide9.xml"/><Relationship Id="rId1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oleObject" Target="../embeddings/oleObject2.bin"/><Relationship Id="rId2" Type="http://schemas.openxmlformats.org/officeDocument/2006/relationships/image" Target="../media/image14.wmf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3250" name="组合 53249"/>
          <p:cNvGrpSpPr/>
          <p:nvPr/>
        </p:nvGrpSpPr>
        <p:grpSpPr>
          <a:xfrm>
            <a:off x="1027113" y="571500"/>
            <a:ext cx="3240087" cy="3238500"/>
            <a:chOff x="340" y="0"/>
            <a:chExt cx="2041" cy="2040"/>
          </a:xfrm>
        </p:grpSpPr>
        <p:pic>
          <p:nvPicPr>
            <p:cNvPr id="3082" name="图片 53250" descr="刚切开"/>
            <p:cNvPicPr>
              <a:picLocks noChangeAspect="1"/>
            </p:cNvPicPr>
            <p:nvPr/>
          </p:nvPicPr>
          <p:blipFill>
            <a:blip r:embed="rId1"/>
            <a:srcRect l="53691" t="32675" r="29466" b="36707"/>
            <a:stretch>
              <a:fillRect/>
            </a:stretch>
          </p:blipFill>
          <p:spPr>
            <a:xfrm>
              <a:off x="340" y="0"/>
              <a:ext cx="1588" cy="163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83" name="文本框 53251"/>
            <p:cNvSpPr txBox="1"/>
            <p:nvPr/>
          </p:nvSpPr>
          <p:spPr>
            <a:xfrm>
              <a:off x="793" y="1752"/>
              <a:ext cx="15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en-US" altLang="zh-CN" sz="2400" b="1" dirty="0">
                  <a:solidFill>
                    <a:srgbClr val="9900CC"/>
                  </a:solidFill>
                  <a:latin typeface="Arial" panose="020B0604020202020204" pitchFamily="34" charset="0"/>
                </a:rPr>
                <a:t>5 </a:t>
              </a:r>
              <a:r>
                <a:rPr lang="zh-CN" altLang="en-US" sz="2400" b="1" dirty="0">
                  <a:solidFill>
                    <a:srgbClr val="9900CC"/>
                  </a:solidFill>
                  <a:latin typeface="Arial" panose="020B0604020202020204" pitchFamily="34" charset="0"/>
                </a:rPr>
                <a:t>秒 后</a:t>
              </a:r>
              <a:endParaRPr lang="zh-CN" altLang="en-US" sz="2400" b="1" dirty="0">
                <a:solidFill>
                  <a:srgbClr val="9900C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3253" name="组合 53252"/>
          <p:cNvGrpSpPr/>
          <p:nvPr/>
        </p:nvGrpSpPr>
        <p:grpSpPr>
          <a:xfrm>
            <a:off x="4852988" y="571500"/>
            <a:ext cx="2881312" cy="3238500"/>
            <a:chOff x="2290" y="0"/>
            <a:chExt cx="1815" cy="2040"/>
          </a:xfrm>
        </p:grpSpPr>
        <p:pic>
          <p:nvPicPr>
            <p:cNvPr id="3080" name="图片 53253" descr="5分钟"/>
            <p:cNvPicPr>
              <a:picLocks noChangeAspect="1"/>
            </p:cNvPicPr>
            <p:nvPr/>
          </p:nvPicPr>
          <p:blipFill>
            <a:blip r:embed="rId2"/>
            <a:srcRect l="40956" t="34555" r="37978" b="27168"/>
            <a:stretch>
              <a:fillRect/>
            </a:stretch>
          </p:blipFill>
          <p:spPr>
            <a:xfrm>
              <a:off x="2290" y="0"/>
              <a:ext cx="1633" cy="167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81" name="文本框 53254"/>
            <p:cNvSpPr txBox="1"/>
            <p:nvPr/>
          </p:nvSpPr>
          <p:spPr>
            <a:xfrm>
              <a:off x="2517" y="1752"/>
              <a:ext cx="15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en-US" altLang="zh-CN" sz="2400" b="1" dirty="0">
                  <a:solidFill>
                    <a:srgbClr val="9900CC"/>
                  </a:solidFill>
                  <a:latin typeface="Arial" panose="020B0604020202020204" pitchFamily="34" charset="0"/>
                </a:rPr>
                <a:t>5 </a:t>
              </a:r>
              <a:r>
                <a:rPr lang="zh-CN" altLang="en-US" sz="2400" b="1" dirty="0">
                  <a:solidFill>
                    <a:srgbClr val="9900CC"/>
                  </a:solidFill>
                  <a:latin typeface="Arial" panose="020B0604020202020204" pitchFamily="34" charset="0"/>
                </a:rPr>
                <a:t>分钟 后</a:t>
              </a:r>
              <a:endParaRPr lang="zh-CN" altLang="en-US" sz="2400" b="1" dirty="0">
                <a:solidFill>
                  <a:srgbClr val="9900C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3256" name="组合 53255"/>
          <p:cNvGrpSpPr/>
          <p:nvPr/>
        </p:nvGrpSpPr>
        <p:grpSpPr>
          <a:xfrm>
            <a:off x="8605838" y="571500"/>
            <a:ext cx="2519362" cy="3238500"/>
            <a:chOff x="4376" y="0"/>
            <a:chExt cx="1587" cy="2040"/>
          </a:xfrm>
        </p:grpSpPr>
        <p:pic>
          <p:nvPicPr>
            <p:cNvPr id="3078" name="图片 53256" descr="25分钟"/>
            <p:cNvPicPr>
              <a:picLocks noChangeAspect="1"/>
            </p:cNvPicPr>
            <p:nvPr/>
          </p:nvPicPr>
          <p:blipFill>
            <a:blip r:embed="rId3"/>
            <a:srcRect l="40497" t="33006" r="34123" b="19817"/>
            <a:stretch>
              <a:fillRect/>
            </a:stretch>
          </p:blipFill>
          <p:spPr>
            <a:xfrm>
              <a:off x="4376" y="0"/>
              <a:ext cx="1587" cy="167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9" name="文本框 53257"/>
            <p:cNvSpPr txBox="1"/>
            <p:nvPr/>
          </p:nvSpPr>
          <p:spPr>
            <a:xfrm>
              <a:off x="4467" y="1752"/>
              <a:ext cx="129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en-US" altLang="zh-CN" sz="2400" b="1" dirty="0">
                  <a:solidFill>
                    <a:srgbClr val="9900CC"/>
                  </a:solidFill>
                  <a:latin typeface="Arial" panose="020B0604020202020204" pitchFamily="34" charset="0"/>
                </a:rPr>
                <a:t>25 </a:t>
              </a:r>
              <a:r>
                <a:rPr lang="zh-CN" altLang="en-US" sz="2400" b="1" dirty="0">
                  <a:solidFill>
                    <a:srgbClr val="9900CC"/>
                  </a:solidFill>
                  <a:latin typeface="Arial" panose="020B0604020202020204" pitchFamily="34" charset="0"/>
                </a:rPr>
                <a:t>分钟 后</a:t>
              </a:r>
              <a:endParaRPr lang="zh-CN" altLang="en-US" sz="2400" b="1" dirty="0">
                <a:solidFill>
                  <a:srgbClr val="9900C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077" name="文本框 53258"/>
          <p:cNvSpPr txBox="1"/>
          <p:nvPr/>
        </p:nvSpPr>
        <p:spPr>
          <a:xfrm>
            <a:off x="2855913" y="4149725"/>
            <a:ext cx="7272337" cy="1322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    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r>
              <a:rPr lang="zh-CN" altLang="en-US" sz="3200" b="1" dirty="0">
                <a:solidFill>
                  <a:srgbClr val="FF00FF"/>
                </a:solidFill>
                <a:latin typeface="Arial" panose="020B0604020202020204" pitchFamily="34" charset="0"/>
              </a:rPr>
              <a:t>温度：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23 ℃              </a:t>
            </a:r>
            <a:r>
              <a:rPr lang="zh-CN" altLang="en-US" sz="3200" b="1" dirty="0">
                <a:solidFill>
                  <a:srgbClr val="FF00FF"/>
                </a:solidFill>
                <a:latin typeface="Arial" panose="020B0604020202020204" pitchFamily="34" charset="0"/>
              </a:rPr>
              <a:t>湿度：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48%</a:t>
            </a:r>
            <a:endParaRPr lang="en-US" altLang="zh-CN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文本框 15361"/>
          <p:cNvSpPr txBox="1"/>
          <p:nvPr/>
        </p:nvSpPr>
        <p:spPr>
          <a:xfrm>
            <a:off x="2486025" y="3208338"/>
            <a:ext cx="62007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2Na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 + 4H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O  ===  4NaOH + 2H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O +  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 ↑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grpSp>
        <p:nvGrpSpPr>
          <p:cNvPr id="15363" name="组合 15362"/>
          <p:cNvGrpSpPr/>
          <p:nvPr/>
        </p:nvGrpSpPr>
        <p:grpSpPr>
          <a:xfrm>
            <a:off x="3316288" y="3570288"/>
            <a:ext cx="4708525" cy="611187"/>
            <a:chOff x="907" y="3161"/>
            <a:chExt cx="2966" cy="385"/>
          </a:xfrm>
        </p:grpSpPr>
        <p:sp>
          <p:nvSpPr>
            <p:cNvPr id="14356" name="文本框 15363"/>
            <p:cNvSpPr txBox="1"/>
            <p:nvPr/>
          </p:nvSpPr>
          <p:spPr>
            <a:xfrm>
              <a:off x="1916" y="3255"/>
              <a:ext cx="706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latin typeface="Times New Roman" panose="02020603050405020304" pitchFamily="18" charset="0"/>
                </a:rPr>
                <a:t>失 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2×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e</a:t>
              </a:r>
              <a:r>
                <a:rPr lang="en-US" altLang="zh-CN" sz="32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-</a:t>
              </a:r>
              <a:endParaRPr lang="en-US" altLang="zh-CN" sz="3200" b="1" baseline="30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4357" name="组合 15364"/>
            <p:cNvGrpSpPr/>
            <p:nvPr/>
          </p:nvGrpSpPr>
          <p:grpSpPr>
            <a:xfrm>
              <a:off x="907" y="3161"/>
              <a:ext cx="2966" cy="139"/>
              <a:chOff x="826" y="3221"/>
              <a:chExt cx="2930" cy="139"/>
            </a:xfrm>
          </p:grpSpPr>
          <p:sp>
            <p:nvSpPr>
              <p:cNvPr id="14358" name="直接连接符 15365"/>
              <p:cNvSpPr/>
              <p:nvPr/>
            </p:nvSpPr>
            <p:spPr>
              <a:xfrm>
                <a:off x="826" y="3221"/>
                <a:ext cx="0" cy="139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59" name="直接连接符 15366"/>
              <p:cNvSpPr/>
              <p:nvPr/>
            </p:nvSpPr>
            <p:spPr>
              <a:xfrm>
                <a:off x="826" y="3360"/>
                <a:ext cx="2930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60" name="直接连接符 15367"/>
              <p:cNvSpPr/>
              <p:nvPr/>
            </p:nvSpPr>
            <p:spPr>
              <a:xfrm flipV="1">
                <a:off x="3750" y="3225"/>
                <a:ext cx="0" cy="13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grpSp>
        <p:nvGrpSpPr>
          <p:cNvPr id="15369" name="组合 15368"/>
          <p:cNvGrpSpPr/>
          <p:nvPr/>
        </p:nvGrpSpPr>
        <p:grpSpPr>
          <a:xfrm>
            <a:off x="3314700" y="2590800"/>
            <a:ext cx="4041775" cy="682625"/>
            <a:chOff x="906" y="2544"/>
            <a:chExt cx="2546" cy="430"/>
          </a:xfrm>
        </p:grpSpPr>
        <p:grpSp>
          <p:nvGrpSpPr>
            <p:cNvPr id="14351" name="组合 15369"/>
            <p:cNvGrpSpPr/>
            <p:nvPr/>
          </p:nvGrpSpPr>
          <p:grpSpPr>
            <a:xfrm>
              <a:off x="906" y="2784"/>
              <a:ext cx="2546" cy="190"/>
              <a:chOff x="814" y="2832"/>
              <a:chExt cx="2930" cy="190"/>
            </a:xfrm>
          </p:grpSpPr>
          <p:sp>
            <p:nvSpPr>
              <p:cNvPr id="14353" name="直接连接符 15370"/>
              <p:cNvSpPr/>
              <p:nvPr/>
            </p:nvSpPr>
            <p:spPr>
              <a:xfrm flipV="1">
                <a:off x="814" y="2832"/>
                <a:ext cx="0" cy="19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54" name="直接连接符 15371"/>
              <p:cNvSpPr/>
              <p:nvPr/>
            </p:nvSpPr>
            <p:spPr>
              <a:xfrm>
                <a:off x="814" y="2832"/>
                <a:ext cx="2930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55" name="直接连接符 15372"/>
              <p:cNvSpPr/>
              <p:nvPr/>
            </p:nvSpPr>
            <p:spPr>
              <a:xfrm>
                <a:off x="3732" y="2832"/>
                <a:ext cx="0" cy="19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14352" name="文本框 15373"/>
            <p:cNvSpPr txBox="1"/>
            <p:nvPr/>
          </p:nvSpPr>
          <p:spPr>
            <a:xfrm>
              <a:off x="1820" y="2544"/>
              <a:ext cx="706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latin typeface="Times New Roman" panose="02020603050405020304" pitchFamily="18" charset="0"/>
                </a:rPr>
                <a:t>得 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2×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e</a:t>
              </a:r>
              <a:r>
                <a:rPr lang="en-US" altLang="zh-CN" sz="32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-</a:t>
              </a:r>
              <a:endParaRPr lang="en-US" altLang="zh-CN" sz="3200" b="1" baseline="30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5375" name="文本框 15374"/>
          <p:cNvSpPr txBox="1">
            <a:spLocks noChangeArrowheads="1"/>
          </p:cNvSpPr>
          <p:nvPr/>
        </p:nvSpPr>
        <p:spPr bwMode="auto">
          <a:xfrm>
            <a:off x="449263" y="188913"/>
            <a:ext cx="3665538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Na</a:t>
            </a:r>
            <a:r>
              <a:rPr kumimoji="0" lang="en-US" altLang="zh-CN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O</a:t>
            </a:r>
            <a:r>
              <a:rPr kumimoji="0" lang="en-US" altLang="zh-CN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与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H</a:t>
            </a:r>
            <a:r>
              <a:rPr kumimoji="0" lang="en-US" altLang="zh-CN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O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反应的机理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76" name="文本框 15375"/>
          <p:cNvSpPr txBox="1"/>
          <p:nvPr/>
        </p:nvSpPr>
        <p:spPr>
          <a:xfrm>
            <a:off x="1905000" y="762000"/>
            <a:ext cx="3048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① </a:t>
            </a:r>
            <a:r>
              <a:rPr lang="zh-CN" altLang="en-US" sz="2400" b="1" dirty="0">
                <a:latin typeface="Times New Roman" panose="02020603050405020304" pitchFamily="18" charset="0"/>
              </a:rPr>
              <a:t>先发生复分解反应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5377" name="矩形 15376"/>
          <p:cNvSpPr/>
          <p:nvPr/>
        </p:nvSpPr>
        <p:spPr>
          <a:xfrm>
            <a:off x="1905000" y="1751013"/>
            <a:ext cx="5181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② </a:t>
            </a:r>
            <a:r>
              <a:rPr lang="zh-CN" altLang="en-US" sz="2400" b="1" dirty="0">
                <a:latin typeface="Times New Roman" panose="02020603050405020304" pitchFamily="18" charset="0"/>
              </a:rPr>
              <a:t>再发生分解反应（氧化还原反应）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5378" name="矩形 15377"/>
          <p:cNvSpPr/>
          <p:nvPr/>
        </p:nvSpPr>
        <p:spPr>
          <a:xfrm>
            <a:off x="2286000" y="1219200"/>
            <a:ext cx="5410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Na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  +  2H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O  =  H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 </a:t>
            </a:r>
            <a:r>
              <a:rPr lang="en-US" altLang="zh-CN" sz="2400" b="1" dirty="0">
                <a:latin typeface="Times New Roman" panose="02020603050405020304" pitchFamily="18" charset="0"/>
              </a:rPr>
              <a:t> +  2NaOH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15379" name="矩形 15378"/>
          <p:cNvSpPr/>
          <p:nvPr/>
        </p:nvSpPr>
        <p:spPr>
          <a:xfrm>
            <a:off x="2281238" y="2203450"/>
            <a:ext cx="4114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2H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 = 2H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O  +  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 ↑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15380" name="文本框 15379"/>
          <p:cNvSpPr txBox="1"/>
          <p:nvPr/>
        </p:nvSpPr>
        <p:spPr>
          <a:xfrm>
            <a:off x="1905000" y="4114800"/>
            <a:ext cx="5181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2Na</a:t>
            </a:r>
            <a:r>
              <a:rPr lang="en-US" altLang="zh-CN" sz="2400" b="1" baseline="-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2400" b="1" baseline="-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+ 2H</a:t>
            </a:r>
            <a:r>
              <a:rPr lang="en-US" altLang="zh-CN" sz="2400" b="1" baseline="-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O </a:t>
            </a: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＝ 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4NaOH + O</a:t>
            </a:r>
            <a:r>
              <a:rPr lang="en-US" altLang="zh-CN" sz="2400" b="1" baseline="-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↑ </a:t>
            </a:r>
            <a:endParaRPr lang="en-US" altLang="zh-CN" sz="2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1" name="文本框 15380"/>
          <p:cNvSpPr txBox="1"/>
          <p:nvPr/>
        </p:nvSpPr>
        <p:spPr>
          <a:xfrm>
            <a:off x="2590800" y="46482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既不是氧化剂，也不是还原剂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8" name="动作按钮: 后退或前一项 15381">
            <a:hlinkClick r:id="rId1" action="ppaction://hlinksldjump"/>
          </p:cNvPr>
          <p:cNvSpPr/>
          <p:nvPr/>
        </p:nvSpPr>
        <p:spPr>
          <a:xfrm>
            <a:off x="9829800" y="5940425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5383" name="文本框 15382"/>
          <p:cNvSpPr txBox="1"/>
          <p:nvPr/>
        </p:nvSpPr>
        <p:spPr>
          <a:xfrm>
            <a:off x="2514600" y="51054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NaOH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既不是氧化产物，也不是还原产物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4" name="文本框 15383">
            <a:hlinkClick r:id="" action="ppaction://noaction"/>
          </p:cNvPr>
          <p:cNvSpPr txBox="1"/>
          <p:nvPr/>
        </p:nvSpPr>
        <p:spPr>
          <a:xfrm>
            <a:off x="1911350" y="5802313"/>
            <a:ext cx="615950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2Na</a:t>
            </a:r>
            <a:r>
              <a:rPr lang="en-US" altLang="zh-CN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</a:rPr>
              <a:t>O</a:t>
            </a:r>
            <a:r>
              <a:rPr lang="en-US" altLang="zh-CN" b="1" baseline="-30000" dirty="0">
                <a:latin typeface="Times New Roman" panose="02020603050405020304" pitchFamily="18" charset="0"/>
              </a:rPr>
              <a:t>2 </a:t>
            </a:r>
            <a:r>
              <a:rPr lang="en-US" altLang="zh-CN" b="1" dirty="0">
                <a:latin typeface="Times New Roman" panose="02020603050405020304" pitchFamily="18" charset="0"/>
              </a:rPr>
              <a:t>+ 2H</a:t>
            </a:r>
            <a:r>
              <a:rPr lang="en-US" altLang="zh-CN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</a:rPr>
              <a:t>O </a:t>
            </a:r>
            <a:r>
              <a:rPr lang="zh-CN" altLang="en-US" b="1" dirty="0">
                <a:latin typeface="Times New Roman" panose="02020603050405020304" pitchFamily="18" charset="0"/>
              </a:rPr>
              <a:t>＝ </a:t>
            </a:r>
            <a:r>
              <a:rPr lang="en-US" altLang="zh-CN" b="1" dirty="0">
                <a:latin typeface="Times New Roman" panose="02020603050405020304" pitchFamily="18" charset="0"/>
              </a:rPr>
              <a:t>4Na</a:t>
            </a:r>
            <a:r>
              <a:rPr lang="en-US" altLang="zh-CN" b="1" baseline="30000" dirty="0">
                <a:latin typeface="Times New Roman" panose="02020603050405020304" pitchFamily="18" charset="0"/>
              </a:rPr>
              <a:t>+ </a:t>
            </a:r>
            <a:r>
              <a:rPr lang="en-US" altLang="zh-CN" b="1" dirty="0">
                <a:latin typeface="Times New Roman" panose="02020603050405020304" pitchFamily="18" charset="0"/>
              </a:rPr>
              <a:t>+ 4OH</a:t>
            </a:r>
            <a:r>
              <a:rPr lang="en-US" altLang="zh-CN" b="1" baseline="30000" dirty="0">
                <a:latin typeface="Times New Roman" panose="02020603050405020304" pitchFamily="18" charset="0"/>
              </a:rPr>
              <a:t>- </a:t>
            </a:r>
            <a:r>
              <a:rPr lang="en-US" altLang="zh-CN" b="1" dirty="0">
                <a:latin typeface="Times New Roman" panose="02020603050405020304" pitchFamily="18" charset="0"/>
              </a:rPr>
              <a:t>+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b="1" baseline="-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↑</a:t>
            </a:r>
            <a:r>
              <a:rPr lang="en-US" altLang="zh-CN" b="1" dirty="0">
                <a:latin typeface="Times New Roman" panose="02020603050405020304" pitchFamily="18" charset="0"/>
              </a:rPr>
              <a:t> 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75" grpId="0" animBg="1"/>
      <p:bldP spid="15376" grpId="0"/>
      <p:bldP spid="15377" grpId="0"/>
      <p:bldP spid="15378" grpId="0"/>
      <p:bldP spid="15379" grpId="0"/>
      <p:bldP spid="15380" grpId="0"/>
      <p:bldP spid="15381" grpId="0"/>
      <p:bldP spid="15383" grpId="0"/>
      <p:bldP spid="153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过氧化钠与二氧化碳反应">
            <a:hlinkClick r:id="" action="ppaction://media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文本框 12289"/>
          <p:cNvSpPr txBox="1"/>
          <p:nvPr/>
        </p:nvSpPr>
        <p:spPr>
          <a:xfrm>
            <a:off x="2651125" y="2457450"/>
            <a:ext cx="49688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2Na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O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 </a:t>
            </a:r>
            <a:r>
              <a:rPr lang="en-US" altLang="zh-CN" sz="2400" b="1" dirty="0">
                <a:latin typeface="Times New Roman" panose="02020603050405020304" pitchFamily="18" charset="0"/>
              </a:rPr>
              <a:t>+ 2CO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＝ </a:t>
            </a:r>
            <a:r>
              <a:rPr lang="en-US" altLang="zh-CN" sz="2400" b="1" dirty="0">
                <a:latin typeface="Times New Roman" panose="02020603050405020304" pitchFamily="18" charset="0"/>
              </a:rPr>
              <a:t>2Na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CO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3 </a:t>
            </a:r>
            <a:r>
              <a:rPr lang="en-US" altLang="zh-CN" sz="2400" b="1" dirty="0">
                <a:latin typeface="Times New Roman" panose="02020603050405020304" pitchFamily="18" charset="0"/>
              </a:rPr>
              <a:t>+ O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12291" name="文本框 12290"/>
          <p:cNvSpPr txBox="1"/>
          <p:nvPr/>
        </p:nvSpPr>
        <p:spPr>
          <a:xfrm>
            <a:off x="3317875" y="2171700"/>
            <a:ext cx="4000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-</a:t>
            </a:r>
            <a:r>
              <a:rPr lang="en-US" altLang="zh-CN" sz="1800" b="1" dirty="0">
                <a:latin typeface="Times New Roman" panose="02020603050405020304" pitchFamily="18" charset="0"/>
              </a:rPr>
              <a:t>1</a:t>
            </a:r>
            <a:endParaRPr lang="en-US" altLang="zh-CN" sz="1800" b="1" dirty="0">
              <a:latin typeface="Times New Roman" panose="02020603050405020304" pitchFamily="18" charset="0"/>
            </a:endParaRPr>
          </a:p>
        </p:txBody>
      </p:sp>
      <p:sp>
        <p:nvSpPr>
          <p:cNvPr id="12292" name="文本框 12291"/>
          <p:cNvSpPr txBox="1"/>
          <p:nvPr/>
        </p:nvSpPr>
        <p:spPr>
          <a:xfrm>
            <a:off x="6556375" y="2263775"/>
            <a:ext cx="2984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5031E9"/>
                </a:solidFill>
                <a:latin typeface="Times New Roman" panose="02020603050405020304" pitchFamily="18" charset="0"/>
              </a:rPr>
              <a:t>0</a:t>
            </a:r>
            <a:endParaRPr lang="en-US" altLang="zh-CN" sz="1800" b="1" dirty="0">
              <a:solidFill>
                <a:srgbClr val="5031E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3" name="文本框 12292"/>
          <p:cNvSpPr txBox="1"/>
          <p:nvPr/>
        </p:nvSpPr>
        <p:spPr>
          <a:xfrm>
            <a:off x="5889625" y="2190750"/>
            <a:ext cx="4000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5031E9"/>
                </a:solidFill>
                <a:latin typeface="Times New Roman" panose="02020603050405020304" pitchFamily="18" charset="0"/>
              </a:rPr>
              <a:t>-</a:t>
            </a:r>
            <a:r>
              <a:rPr lang="en-US" altLang="zh-CN" sz="1800" b="1" dirty="0">
                <a:solidFill>
                  <a:srgbClr val="5031E9"/>
                </a:solidFill>
                <a:latin typeface="Times New Roman" panose="02020603050405020304" pitchFamily="18" charset="0"/>
              </a:rPr>
              <a:t>2</a:t>
            </a:r>
            <a:endParaRPr lang="en-US" altLang="zh-CN" sz="1800" b="1" dirty="0">
              <a:solidFill>
                <a:srgbClr val="5031E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4" name="直接连接符 12293"/>
          <p:cNvSpPr/>
          <p:nvPr/>
        </p:nvSpPr>
        <p:spPr>
          <a:xfrm flipV="1">
            <a:off x="3505200" y="1958975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5" name="直接连接符 12294"/>
          <p:cNvSpPr/>
          <p:nvPr/>
        </p:nvSpPr>
        <p:spPr>
          <a:xfrm>
            <a:off x="3505200" y="1958975"/>
            <a:ext cx="3200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6" name="直接连接符 12295"/>
          <p:cNvSpPr/>
          <p:nvPr/>
        </p:nvSpPr>
        <p:spPr>
          <a:xfrm>
            <a:off x="6705600" y="1958975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297" name="文本框 12296"/>
          <p:cNvSpPr txBox="1"/>
          <p:nvPr/>
        </p:nvSpPr>
        <p:spPr>
          <a:xfrm>
            <a:off x="4402138" y="1524000"/>
            <a:ext cx="120967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失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×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CN" sz="1200" b="1" baseline="56000" dirty="0">
                <a:solidFill>
                  <a:srgbClr val="CC0000"/>
                </a:solidFill>
                <a:latin typeface="Times New Roman" panose="02020603050405020304" pitchFamily="18" charset="0"/>
              </a:rPr>
              <a:t>—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2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8" name="直接连接符 12297"/>
          <p:cNvSpPr/>
          <p:nvPr/>
        </p:nvSpPr>
        <p:spPr>
          <a:xfrm>
            <a:off x="3486150" y="2873375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9" name="直接连接符 12298"/>
          <p:cNvSpPr/>
          <p:nvPr/>
        </p:nvSpPr>
        <p:spPr>
          <a:xfrm>
            <a:off x="3486150" y="3254375"/>
            <a:ext cx="2590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0" name="直接连接符 12299"/>
          <p:cNvSpPr/>
          <p:nvPr/>
        </p:nvSpPr>
        <p:spPr>
          <a:xfrm flipV="1">
            <a:off x="6076950" y="2873375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301" name="文本框 12300"/>
          <p:cNvSpPr txBox="1"/>
          <p:nvPr/>
        </p:nvSpPr>
        <p:spPr>
          <a:xfrm>
            <a:off x="4251325" y="3257550"/>
            <a:ext cx="120967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得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×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CN" sz="1200" b="1" baseline="56000" dirty="0">
                <a:solidFill>
                  <a:srgbClr val="CC0000"/>
                </a:solidFill>
                <a:latin typeface="Times New Roman" panose="02020603050405020304" pitchFamily="18" charset="0"/>
              </a:rPr>
              <a:t>—</a:t>
            </a:r>
            <a:r>
              <a: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2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8" name="动作按钮: 后退或前一项 12301">
            <a:hlinkClick r:id="rId1" action="ppaction://hlinksldjump"/>
          </p:cNvPr>
          <p:cNvSpPr/>
          <p:nvPr/>
        </p:nvSpPr>
        <p:spPr>
          <a:xfrm>
            <a:off x="6324600" y="5943600"/>
            <a:ext cx="374650" cy="315913"/>
          </a:xfrm>
          <a:prstGeom prst="actionButtonBackPrevious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2303" name="文本框 12302"/>
          <p:cNvSpPr txBox="1"/>
          <p:nvPr/>
        </p:nvSpPr>
        <p:spPr>
          <a:xfrm>
            <a:off x="4305300" y="2190750"/>
            <a:ext cx="4000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-</a:t>
            </a:r>
            <a:r>
              <a:rPr lang="en-US" altLang="zh-CN" sz="1800" b="1" dirty="0">
                <a:latin typeface="Times New Roman" panose="02020603050405020304" pitchFamily="18" charset="0"/>
              </a:rPr>
              <a:t>2</a:t>
            </a:r>
            <a:endParaRPr lang="en-US" altLang="zh-CN" sz="1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/>
      <p:bldP spid="12293" grpId="0"/>
      <p:bldP spid="12297" grpId="0"/>
      <p:bldP spid="12301" grpId="0"/>
      <p:bldP spid="123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6385"/>
          <p:cNvSpPr>
            <a:spLocks noGrp="1"/>
          </p:cNvSpPr>
          <p:nvPr>
            <p:ph type="title"/>
          </p:nvPr>
        </p:nvSpPr>
        <p:spPr>
          <a:xfrm>
            <a:off x="2057400" y="4914900"/>
            <a:ext cx="77724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3200" b="1" dirty="0">
                <a:ea typeface="隶书" pitchFamily="49" charset="-122"/>
              </a:rPr>
              <a:t>呼吸面具和潜水艇中供氧剂等。</a:t>
            </a:r>
            <a:endParaRPr lang="zh-CN" altLang="en-US" sz="3200" b="1" dirty="0">
              <a:ea typeface="隶书" pitchFamily="49" charset="-122"/>
            </a:endParaRPr>
          </a:p>
        </p:txBody>
      </p:sp>
      <p:pic>
        <p:nvPicPr>
          <p:cNvPr id="17411" name="内容占位符 16387" descr="mask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208713" y="1905000"/>
            <a:ext cx="4310062" cy="3095625"/>
          </a:xfrm>
        </p:spPr>
      </p:pic>
      <p:sp>
        <p:nvSpPr>
          <p:cNvPr id="17412" name="动作按钮: 开始 16388">
            <a:hlinkClick r:id="rId2" action="ppaction://hlinksldjump"/>
          </p:cNvPr>
          <p:cNvSpPr/>
          <p:nvPr/>
        </p:nvSpPr>
        <p:spPr>
          <a:xfrm>
            <a:off x="8991600" y="6172200"/>
            <a:ext cx="381000" cy="368300"/>
          </a:xfrm>
          <a:prstGeom prst="actionButtonBeginning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pic>
        <p:nvPicPr>
          <p:cNvPr id="1741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52400"/>
            <a:ext cx="4572000" cy="274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98" name="组合 54273"/>
          <p:cNvGrpSpPr/>
          <p:nvPr/>
        </p:nvGrpSpPr>
        <p:grpSpPr>
          <a:xfrm>
            <a:off x="1255713" y="31750"/>
            <a:ext cx="3240087" cy="3238500"/>
            <a:chOff x="340" y="0"/>
            <a:chExt cx="2041" cy="2040"/>
          </a:xfrm>
        </p:grpSpPr>
        <p:pic>
          <p:nvPicPr>
            <p:cNvPr id="4111" name="图片 54274" descr="刚切开"/>
            <p:cNvPicPr>
              <a:picLocks noChangeAspect="1"/>
            </p:cNvPicPr>
            <p:nvPr/>
          </p:nvPicPr>
          <p:blipFill>
            <a:blip r:embed="rId1"/>
            <a:srcRect l="53691" t="32675" r="29466" b="36707"/>
            <a:stretch>
              <a:fillRect/>
            </a:stretch>
          </p:blipFill>
          <p:spPr>
            <a:xfrm>
              <a:off x="340" y="0"/>
              <a:ext cx="1588" cy="163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12" name="文本框 54275"/>
            <p:cNvSpPr txBox="1"/>
            <p:nvPr/>
          </p:nvSpPr>
          <p:spPr>
            <a:xfrm>
              <a:off x="793" y="1752"/>
              <a:ext cx="15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en-US" altLang="zh-CN" sz="2400" b="1" dirty="0">
                  <a:solidFill>
                    <a:srgbClr val="9900CC"/>
                  </a:solidFill>
                  <a:latin typeface="Arial" panose="020B0604020202020204" pitchFamily="34" charset="0"/>
                </a:rPr>
                <a:t>5 </a:t>
              </a:r>
              <a:r>
                <a:rPr lang="zh-CN" altLang="en-US" sz="2400" b="1" dirty="0">
                  <a:solidFill>
                    <a:srgbClr val="9900CC"/>
                  </a:solidFill>
                  <a:latin typeface="Arial" panose="020B0604020202020204" pitchFamily="34" charset="0"/>
                </a:rPr>
                <a:t>秒 后</a:t>
              </a:r>
              <a:endParaRPr lang="zh-CN" altLang="en-US" sz="2400" b="1" dirty="0">
                <a:solidFill>
                  <a:srgbClr val="9900C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099" name="组合 54276"/>
          <p:cNvGrpSpPr/>
          <p:nvPr/>
        </p:nvGrpSpPr>
        <p:grpSpPr>
          <a:xfrm>
            <a:off x="5016500" y="0"/>
            <a:ext cx="2881313" cy="3238500"/>
            <a:chOff x="2290" y="0"/>
            <a:chExt cx="1815" cy="2040"/>
          </a:xfrm>
        </p:grpSpPr>
        <p:pic>
          <p:nvPicPr>
            <p:cNvPr id="4109" name="图片 54277" descr="5分钟"/>
            <p:cNvPicPr>
              <a:picLocks noChangeAspect="1"/>
            </p:cNvPicPr>
            <p:nvPr/>
          </p:nvPicPr>
          <p:blipFill>
            <a:blip r:embed="rId2"/>
            <a:srcRect l="40956" t="34555" r="37978" b="27168"/>
            <a:stretch>
              <a:fillRect/>
            </a:stretch>
          </p:blipFill>
          <p:spPr>
            <a:xfrm>
              <a:off x="2290" y="0"/>
              <a:ext cx="1633" cy="167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10" name="文本框 54278"/>
            <p:cNvSpPr txBox="1"/>
            <p:nvPr/>
          </p:nvSpPr>
          <p:spPr>
            <a:xfrm>
              <a:off x="2517" y="1752"/>
              <a:ext cx="15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en-US" altLang="zh-CN" sz="2400" b="1" dirty="0">
                  <a:solidFill>
                    <a:srgbClr val="9900CC"/>
                  </a:solidFill>
                  <a:latin typeface="Arial" panose="020B0604020202020204" pitchFamily="34" charset="0"/>
                </a:rPr>
                <a:t>5 </a:t>
              </a:r>
              <a:r>
                <a:rPr lang="zh-CN" altLang="en-US" sz="2400" b="1" dirty="0">
                  <a:solidFill>
                    <a:srgbClr val="9900CC"/>
                  </a:solidFill>
                  <a:latin typeface="Arial" panose="020B0604020202020204" pitchFamily="34" charset="0"/>
                </a:rPr>
                <a:t>分钟 后</a:t>
              </a:r>
              <a:endParaRPr lang="zh-CN" altLang="en-US" sz="2400" b="1" dirty="0">
                <a:solidFill>
                  <a:srgbClr val="9900C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100" name="组合 54279"/>
          <p:cNvGrpSpPr/>
          <p:nvPr/>
        </p:nvGrpSpPr>
        <p:grpSpPr>
          <a:xfrm>
            <a:off x="8382000" y="0"/>
            <a:ext cx="2519363" cy="3238500"/>
            <a:chOff x="4376" y="0"/>
            <a:chExt cx="1587" cy="2040"/>
          </a:xfrm>
        </p:grpSpPr>
        <p:pic>
          <p:nvPicPr>
            <p:cNvPr id="4107" name="图片 54280" descr="25分钟"/>
            <p:cNvPicPr>
              <a:picLocks noChangeAspect="1"/>
            </p:cNvPicPr>
            <p:nvPr/>
          </p:nvPicPr>
          <p:blipFill>
            <a:blip r:embed="rId3"/>
            <a:srcRect l="40497" t="33006" r="34123" b="19817"/>
            <a:stretch>
              <a:fillRect/>
            </a:stretch>
          </p:blipFill>
          <p:spPr>
            <a:xfrm>
              <a:off x="4376" y="0"/>
              <a:ext cx="1587" cy="167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8" name="文本框 54281"/>
            <p:cNvSpPr txBox="1"/>
            <p:nvPr/>
          </p:nvSpPr>
          <p:spPr>
            <a:xfrm>
              <a:off x="4467" y="1752"/>
              <a:ext cx="129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en-US" altLang="zh-CN" sz="2400" b="1" dirty="0">
                  <a:solidFill>
                    <a:srgbClr val="9900CC"/>
                  </a:solidFill>
                  <a:latin typeface="Arial" panose="020B0604020202020204" pitchFamily="34" charset="0"/>
                </a:rPr>
                <a:t>25 </a:t>
              </a:r>
              <a:r>
                <a:rPr lang="zh-CN" altLang="en-US" sz="2400" b="1" dirty="0">
                  <a:solidFill>
                    <a:srgbClr val="9900CC"/>
                  </a:solidFill>
                  <a:latin typeface="Arial" panose="020B0604020202020204" pitchFamily="34" charset="0"/>
                </a:rPr>
                <a:t>分钟 后</a:t>
              </a:r>
              <a:endParaRPr lang="zh-CN" altLang="en-US" sz="2400" b="1" dirty="0">
                <a:solidFill>
                  <a:srgbClr val="9900C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4283" name="组合 54282"/>
          <p:cNvGrpSpPr/>
          <p:nvPr/>
        </p:nvGrpSpPr>
        <p:grpSpPr>
          <a:xfrm>
            <a:off x="2424113" y="3302000"/>
            <a:ext cx="3051175" cy="3556000"/>
            <a:chOff x="567" y="2052"/>
            <a:chExt cx="1922" cy="2240"/>
          </a:xfrm>
        </p:grpSpPr>
        <p:pic>
          <p:nvPicPr>
            <p:cNvPr id="4105" name="图片 54283" descr="90分钟"/>
            <p:cNvPicPr>
              <a:picLocks noChangeAspect="1"/>
            </p:cNvPicPr>
            <p:nvPr/>
          </p:nvPicPr>
          <p:blipFill>
            <a:blip r:embed="rId4"/>
            <a:srcRect l="46213" t="14751" r="14021" b="12697"/>
            <a:stretch>
              <a:fillRect/>
            </a:stretch>
          </p:blipFill>
          <p:spPr>
            <a:xfrm>
              <a:off x="567" y="2052"/>
              <a:ext cx="1922" cy="19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6" name="文本框 54284"/>
            <p:cNvSpPr txBox="1"/>
            <p:nvPr/>
          </p:nvSpPr>
          <p:spPr>
            <a:xfrm>
              <a:off x="955" y="4004"/>
              <a:ext cx="129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en-US" altLang="zh-CN" sz="2400" b="1" dirty="0">
                  <a:solidFill>
                    <a:srgbClr val="9900CC"/>
                  </a:solidFill>
                  <a:latin typeface="Arial" panose="020B0604020202020204" pitchFamily="34" charset="0"/>
                </a:rPr>
                <a:t>90 </a:t>
              </a:r>
              <a:r>
                <a:rPr lang="zh-CN" altLang="en-US" sz="2400" b="1" dirty="0">
                  <a:solidFill>
                    <a:srgbClr val="9900CC"/>
                  </a:solidFill>
                  <a:latin typeface="Arial" panose="020B0604020202020204" pitchFamily="34" charset="0"/>
                </a:rPr>
                <a:t>分钟 后</a:t>
              </a:r>
              <a:endParaRPr lang="zh-CN" altLang="en-US" sz="2400" b="1" dirty="0">
                <a:solidFill>
                  <a:srgbClr val="9900C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4286" name="组合 54285"/>
          <p:cNvGrpSpPr/>
          <p:nvPr/>
        </p:nvGrpSpPr>
        <p:grpSpPr>
          <a:xfrm>
            <a:off x="6743700" y="3357563"/>
            <a:ext cx="3563938" cy="3500437"/>
            <a:chOff x="3288" y="2115"/>
            <a:chExt cx="2245" cy="2205"/>
          </a:xfrm>
        </p:grpSpPr>
        <p:pic>
          <p:nvPicPr>
            <p:cNvPr id="4103" name="图片 54286" descr="3小时"/>
            <p:cNvPicPr>
              <a:picLocks noChangeAspect="1"/>
            </p:cNvPicPr>
            <p:nvPr/>
          </p:nvPicPr>
          <p:blipFill>
            <a:blip r:embed="rId5"/>
            <a:srcRect l="24992" t="10001" r="19272" b="5244"/>
            <a:stretch>
              <a:fillRect/>
            </a:stretch>
          </p:blipFill>
          <p:spPr>
            <a:xfrm rot="10800000">
              <a:off x="3288" y="2115"/>
              <a:ext cx="2245" cy="19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4" name="文本框 54287"/>
            <p:cNvSpPr txBox="1"/>
            <p:nvPr/>
          </p:nvSpPr>
          <p:spPr>
            <a:xfrm>
              <a:off x="3651" y="4032"/>
              <a:ext cx="129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en-US" altLang="zh-CN" sz="2400" b="1" dirty="0">
                  <a:solidFill>
                    <a:srgbClr val="9900CC"/>
                  </a:solidFill>
                  <a:latin typeface="Arial" panose="020B0604020202020204" pitchFamily="34" charset="0"/>
                </a:rPr>
                <a:t>3</a:t>
              </a:r>
              <a:r>
                <a:rPr lang="zh-CN" altLang="en-US" sz="2400" b="1" dirty="0">
                  <a:solidFill>
                    <a:srgbClr val="9900CC"/>
                  </a:solidFill>
                  <a:latin typeface="Arial" panose="020B0604020202020204" pitchFamily="34" charset="0"/>
                </a:rPr>
                <a:t>小时 后</a:t>
              </a:r>
              <a:endParaRPr lang="zh-CN" altLang="en-US" sz="2400" b="1" dirty="0">
                <a:solidFill>
                  <a:srgbClr val="9900CC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5298" name="组合 55297"/>
          <p:cNvGrpSpPr/>
          <p:nvPr/>
        </p:nvGrpSpPr>
        <p:grpSpPr>
          <a:xfrm>
            <a:off x="2279650" y="3429000"/>
            <a:ext cx="3097213" cy="2951163"/>
            <a:chOff x="249" y="2115"/>
            <a:chExt cx="1951" cy="1859"/>
          </a:xfrm>
        </p:grpSpPr>
        <p:sp>
          <p:nvSpPr>
            <p:cNvPr id="5134" name="文本框 55298"/>
            <p:cNvSpPr txBox="1"/>
            <p:nvPr/>
          </p:nvSpPr>
          <p:spPr>
            <a:xfrm>
              <a:off x="838" y="3686"/>
              <a:ext cx="9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en-US" altLang="zh-CN" sz="2400" b="1" dirty="0">
                  <a:solidFill>
                    <a:srgbClr val="9900CC"/>
                  </a:solidFill>
                  <a:latin typeface="Arial" panose="020B0604020202020204" pitchFamily="34" charset="0"/>
                </a:rPr>
                <a:t>4 </a:t>
              </a:r>
              <a:r>
                <a:rPr lang="zh-CN" altLang="en-US" sz="2400" b="1" dirty="0">
                  <a:solidFill>
                    <a:srgbClr val="9900CC"/>
                  </a:solidFill>
                  <a:latin typeface="Arial" panose="020B0604020202020204" pitchFamily="34" charset="0"/>
                </a:rPr>
                <a:t>天 后</a:t>
              </a:r>
              <a:endParaRPr lang="zh-CN" altLang="en-US" sz="2400" b="1" dirty="0">
                <a:solidFill>
                  <a:srgbClr val="9900CC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5135" name="图片 55299" descr="DSC00884"/>
            <p:cNvPicPr>
              <a:picLocks noChangeAspect="1"/>
            </p:cNvPicPr>
            <p:nvPr/>
          </p:nvPicPr>
          <p:blipFill>
            <a:blip r:embed="rId1"/>
            <a:srcRect l="14203" r="12634"/>
            <a:stretch>
              <a:fillRect/>
            </a:stretch>
          </p:blipFill>
          <p:spPr>
            <a:xfrm>
              <a:off x="249" y="2115"/>
              <a:ext cx="1951" cy="151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5301" name="组合 55300"/>
          <p:cNvGrpSpPr/>
          <p:nvPr/>
        </p:nvGrpSpPr>
        <p:grpSpPr>
          <a:xfrm>
            <a:off x="2279650" y="163513"/>
            <a:ext cx="3095625" cy="3049587"/>
            <a:chOff x="204" y="164"/>
            <a:chExt cx="1950" cy="1921"/>
          </a:xfrm>
        </p:grpSpPr>
        <p:pic>
          <p:nvPicPr>
            <p:cNvPr id="5132" name="图片 55301" descr="4个半小时"/>
            <p:cNvPicPr>
              <a:picLocks noChangeAspect="1"/>
            </p:cNvPicPr>
            <p:nvPr/>
          </p:nvPicPr>
          <p:blipFill>
            <a:blip r:embed="rId2"/>
            <a:srcRect l="21687" t="10086" r="15324"/>
            <a:stretch>
              <a:fillRect/>
            </a:stretch>
          </p:blipFill>
          <p:spPr>
            <a:xfrm>
              <a:off x="204" y="164"/>
              <a:ext cx="1950" cy="15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33" name="文本框 55302"/>
            <p:cNvSpPr txBox="1"/>
            <p:nvPr/>
          </p:nvSpPr>
          <p:spPr>
            <a:xfrm>
              <a:off x="476" y="1797"/>
              <a:ext cx="129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en-US" altLang="zh-CN" sz="2400" b="1" dirty="0">
                  <a:solidFill>
                    <a:srgbClr val="9900CC"/>
                  </a:solidFill>
                  <a:latin typeface="Arial" panose="020B0604020202020204" pitchFamily="34" charset="0"/>
                </a:rPr>
                <a:t>   5 </a:t>
              </a:r>
              <a:r>
                <a:rPr lang="zh-CN" altLang="en-US" sz="2400" b="1" dirty="0">
                  <a:solidFill>
                    <a:srgbClr val="9900CC"/>
                  </a:solidFill>
                  <a:latin typeface="Arial" panose="020B0604020202020204" pitchFamily="34" charset="0"/>
                </a:rPr>
                <a:t>小 时 后</a:t>
              </a:r>
              <a:endParaRPr lang="zh-CN" altLang="en-US" sz="2400" b="1" dirty="0">
                <a:solidFill>
                  <a:srgbClr val="9900C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5304" name="组合 55303"/>
          <p:cNvGrpSpPr/>
          <p:nvPr/>
        </p:nvGrpSpPr>
        <p:grpSpPr>
          <a:xfrm>
            <a:off x="6743700" y="163513"/>
            <a:ext cx="2952750" cy="2978150"/>
            <a:chOff x="3288" y="164"/>
            <a:chExt cx="1860" cy="1876"/>
          </a:xfrm>
        </p:grpSpPr>
        <p:sp>
          <p:nvSpPr>
            <p:cNvPr id="5130" name="文本框 55304"/>
            <p:cNvSpPr txBox="1"/>
            <p:nvPr/>
          </p:nvSpPr>
          <p:spPr>
            <a:xfrm>
              <a:off x="3832" y="1752"/>
              <a:ext cx="108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en-US" altLang="zh-CN" sz="2400" b="1" dirty="0">
                  <a:solidFill>
                    <a:srgbClr val="9900CC"/>
                  </a:solidFill>
                  <a:latin typeface="Arial" panose="020B0604020202020204" pitchFamily="34" charset="0"/>
                </a:rPr>
                <a:t>1 </a:t>
              </a:r>
              <a:r>
                <a:rPr lang="zh-CN" altLang="en-US" sz="2400" b="1" dirty="0">
                  <a:solidFill>
                    <a:srgbClr val="9900CC"/>
                  </a:solidFill>
                  <a:latin typeface="Arial" panose="020B0604020202020204" pitchFamily="34" charset="0"/>
                </a:rPr>
                <a:t>天 后</a:t>
              </a:r>
              <a:endParaRPr lang="zh-CN" altLang="en-US" sz="2400" b="1" dirty="0">
                <a:solidFill>
                  <a:srgbClr val="9900CC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5131" name="图片 55305" descr="1天后"/>
            <p:cNvPicPr>
              <a:picLocks noChangeAspect="1"/>
            </p:cNvPicPr>
            <p:nvPr/>
          </p:nvPicPr>
          <p:blipFill>
            <a:blip r:embed="rId3"/>
            <a:srcRect l="33936" t="19684" r="35701" b="35669"/>
            <a:stretch>
              <a:fillRect/>
            </a:stretch>
          </p:blipFill>
          <p:spPr>
            <a:xfrm>
              <a:off x="3288" y="164"/>
              <a:ext cx="1860" cy="154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5307" name="文本框 55306"/>
          <p:cNvSpPr txBox="1"/>
          <p:nvPr/>
        </p:nvSpPr>
        <p:spPr>
          <a:xfrm>
            <a:off x="6851650" y="4149725"/>
            <a:ext cx="34210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b="1" dirty="0">
                <a:latin typeface="Arial" panose="020B0604020202020204" pitchFamily="34" charset="0"/>
              </a:rPr>
              <a:t>来个高清的特写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pic>
        <p:nvPicPr>
          <p:cNvPr id="55308" name="图片 55307" descr="DSC00888"/>
          <p:cNvPicPr>
            <a:picLocks noChangeAspect="1"/>
          </p:cNvPicPr>
          <p:nvPr/>
        </p:nvPicPr>
        <p:blipFill>
          <a:blip r:embed="rId4"/>
          <a:srcRect l="8669" r="11331" b="-1891"/>
          <a:stretch>
            <a:fillRect/>
          </a:stretch>
        </p:blipFill>
        <p:spPr>
          <a:xfrm>
            <a:off x="1371600" y="95250"/>
            <a:ext cx="9296400" cy="6667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5309" name="组合 55308"/>
          <p:cNvGrpSpPr/>
          <p:nvPr/>
        </p:nvGrpSpPr>
        <p:grpSpPr>
          <a:xfrm>
            <a:off x="6888163" y="3429000"/>
            <a:ext cx="2808287" cy="2952750"/>
            <a:chOff x="3379" y="2160"/>
            <a:chExt cx="1769" cy="1860"/>
          </a:xfrm>
        </p:grpSpPr>
        <p:pic>
          <p:nvPicPr>
            <p:cNvPr id="5128" name="图片 55309" descr="DSC00680"/>
            <p:cNvPicPr>
              <a:picLocks noChangeAspect="1"/>
            </p:cNvPicPr>
            <p:nvPr/>
          </p:nvPicPr>
          <p:blipFill>
            <a:blip r:embed="rId5"/>
            <a:srcRect l="20624" t="3151" r="18929" b="28682"/>
            <a:stretch>
              <a:fillRect/>
            </a:stretch>
          </p:blipFill>
          <p:spPr>
            <a:xfrm>
              <a:off x="3379" y="2160"/>
              <a:ext cx="1769" cy="14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9" name="文本框 55310"/>
            <p:cNvSpPr txBox="1"/>
            <p:nvPr/>
          </p:nvSpPr>
          <p:spPr>
            <a:xfrm>
              <a:off x="3878" y="3732"/>
              <a:ext cx="118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en-US" altLang="zh-CN" sz="2400" b="1" dirty="0">
                  <a:latin typeface="Arial" panose="020B0604020202020204" pitchFamily="34" charset="0"/>
                </a:rPr>
                <a:t>10 </a:t>
              </a:r>
              <a:r>
                <a:rPr lang="zh-CN" altLang="en-US" sz="2400" b="1" dirty="0">
                  <a:latin typeface="Arial" panose="020B0604020202020204" pitchFamily="34" charset="0"/>
                </a:rPr>
                <a:t>天 后</a:t>
              </a:r>
              <a:endParaRPr lang="zh-CN" altLang="en-US" sz="2400" b="1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319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319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/>
      <p:bldP spid="5530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文本框 10241"/>
          <p:cNvSpPr txBox="1"/>
          <p:nvPr/>
        </p:nvSpPr>
        <p:spPr>
          <a:xfrm>
            <a:off x="1784350" y="914400"/>
            <a:ext cx="88836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0243" name="文本框 10242"/>
          <p:cNvSpPr txBox="1"/>
          <p:nvPr/>
        </p:nvSpPr>
        <p:spPr>
          <a:xfrm>
            <a:off x="1905000" y="3133725"/>
            <a:ext cx="6172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4Na + O</a:t>
            </a:r>
            <a:r>
              <a:rPr lang="en-US" altLang="zh-CN" sz="2400" b="1" baseline="-30000" dirty="0">
                <a:solidFill>
                  <a:srgbClr val="CC0000"/>
                </a:solidFill>
                <a:latin typeface="Times New Roman" panose="02020603050405020304" pitchFamily="18" charset="0"/>
              </a:rPr>
              <a:t>2 </a:t>
            </a: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＝ 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2Na</a:t>
            </a:r>
            <a:r>
              <a:rPr lang="en-US" altLang="zh-CN" sz="2400" b="1" baseline="-30000" dirty="0">
                <a:solidFill>
                  <a:srgbClr val="CC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O </a:t>
            </a:r>
            <a:endParaRPr lang="en-US" altLang="zh-CN" sz="24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文本框 10243"/>
          <p:cNvSpPr txBox="1"/>
          <p:nvPr/>
        </p:nvSpPr>
        <p:spPr>
          <a:xfrm>
            <a:off x="1905000" y="3768725"/>
            <a:ext cx="6172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Na</a:t>
            </a:r>
            <a:r>
              <a:rPr lang="en-US" altLang="zh-CN" sz="2400" b="1" baseline="-30000" dirty="0">
                <a:solidFill>
                  <a:srgbClr val="CC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O + H</a:t>
            </a:r>
            <a:r>
              <a:rPr lang="en-US" altLang="zh-CN" sz="2400" b="1" baseline="-30000" dirty="0">
                <a:solidFill>
                  <a:srgbClr val="CC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O </a:t>
            </a: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2NaOH </a:t>
            </a:r>
            <a:endParaRPr lang="en-US" altLang="zh-CN" sz="24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5" name="文本框 10244"/>
          <p:cNvSpPr txBox="1"/>
          <p:nvPr/>
        </p:nvSpPr>
        <p:spPr>
          <a:xfrm>
            <a:off x="1905000" y="4448175"/>
            <a:ext cx="6172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2NaOH + CO</a:t>
            </a:r>
            <a:r>
              <a:rPr lang="en-US" altLang="zh-CN" sz="2400" b="1" baseline="-30000" dirty="0">
                <a:solidFill>
                  <a:srgbClr val="CC00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+ 9H</a:t>
            </a:r>
            <a:r>
              <a:rPr lang="en-US" altLang="zh-CN" sz="2400" b="1" baseline="-30000" dirty="0">
                <a:solidFill>
                  <a:srgbClr val="CC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O </a:t>
            </a: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＝ 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Na</a:t>
            </a:r>
            <a:r>
              <a:rPr lang="en-US" altLang="zh-CN" sz="2400" b="1" baseline="-30000" dirty="0">
                <a:solidFill>
                  <a:srgbClr val="CC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CO</a:t>
            </a:r>
            <a:r>
              <a:rPr lang="en-US" altLang="zh-CN" sz="2400" b="1" baseline="-30000" dirty="0">
                <a:solidFill>
                  <a:srgbClr val="CC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·10H</a:t>
            </a:r>
            <a:r>
              <a:rPr lang="en-US" altLang="zh-CN" sz="2400" b="1" baseline="-30000" dirty="0">
                <a:solidFill>
                  <a:srgbClr val="CC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O </a:t>
            </a:r>
            <a:endParaRPr lang="en-US" altLang="zh-CN" sz="24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6" name="文本框 10245"/>
          <p:cNvSpPr txBox="1"/>
          <p:nvPr/>
        </p:nvSpPr>
        <p:spPr>
          <a:xfrm>
            <a:off x="1905000" y="5149850"/>
            <a:ext cx="6172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Na</a:t>
            </a:r>
            <a:r>
              <a:rPr lang="en-US" altLang="zh-CN" sz="2400" b="1" baseline="-30000" dirty="0">
                <a:solidFill>
                  <a:srgbClr val="CC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CO</a:t>
            </a:r>
            <a:r>
              <a:rPr lang="en-US" altLang="zh-CN" sz="2400" b="1" baseline="-30000" dirty="0">
                <a:solidFill>
                  <a:srgbClr val="CC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·10H</a:t>
            </a:r>
            <a:r>
              <a:rPr lang="en-US" altLang="zh-CN" sz="2400" b="1" baseline="-30000" dirty="0">
                <a:solidFill>
                  <a:srgbClr val="CC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O </a:t>
            </a: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＝ 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Na</a:t>
            </a:r>
            <a:r>
              <a:rPr lang="en-US" altLang="zh-CN" sz="2400" b="1" baseline="-30000" dirty="0">
                <a:solidFill>
                  <a:srgbClr val="CC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CO</a:t>
            </a:r>
            <a:r>
              <a:rPr lang="en-US" altLang="zh-CN" sz="2400" b="1" baseline="-30000" dirty="0">
                <a:solidFill>
                  <a:srgbClr val="CC000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+ 10H</a:t>
            </a:r>
            <a:r>
              <a:rPr lang="en-US" altLang="zh-CN" sz="2400" b="1" baseline="-30000" dirty="0">
                <a:solidFill>
                  <a:srgbClr val="CC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O </a:t>
            </a:r>
            <a:endParaRPr lang="en-US" altLang="zh-CN" sz="24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2" name="文本框 10251"/>
          <p:cNvSpPr txBox="1"/>
          <p:nvPr/>
        </p:nvSpPr>
        <p:spPr>
          <a:xfrm>
            <a:off x="503238" y="228600"/>
            <a:ext cx="11445875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 eaLnBrk="1" hangingPunct="1">
              <a:buClr>
                <a:schemeClr val="bg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1">
                <a:solidFill>
                  <a:schemeClr val="accent2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+mn-cs"/>
              </a:rPr>
              <a:t> </a:t>
            </a:r>
            <a:r>
              <a:rPr kumimoji="0" lang="zh-CN" altLang="en-US" sz="2800" b="1" kern="1200" cap="none" spc="0" normalizeH="0" baseline="0" noProof="1">
                <a:solidFill>
                  <a:srgbClr val="CC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【讨论】</a:t>
            </a:r>
            <a:r>
              <a:rPr kumimoji="0" lang="zh-CN" altLang="en-US" sz="2800" b="1" kern="1200" cap="none" spc="0" normalizeH="0" baseline="0" noProof="1">
                <a:latin typeface="Times New Roman" panose="02020603050405020304" pitchFamily="18" charset="0"/>
                <a:ea typeface="楷体_GB2312" panose="02010609030101010101" pitchFamily="49" charset="-122"/>
                <a:cs typeface="+mn-cs"/>
              </a:rPr>
              <a:t>将一小块钠置于一小烧杯后敞放在空气中，观察到以下现象：</a:t>
            </a:r>
            <a:endParaRPr kumimoji="0" lang="zh-CN" altLang="en-US" sz="2800" b="1" kern="1200" cap="none" spc="0" normalizeH="0" baseline="0" noProof="1">
              <a:latin typeface="Times New Roman" panose="02020603050405020304" pitchFamily="18" charset="0"/>
              <a:ea typeface="楷体_GB2312" panose="02010609030101010101" pitchFamily="49" charset="-122"/>
              <a:cs typeface="+mn-cs"/>
            </a:endParaRPr>
          </a:p>
          <a:p>
            <a:pPr marR="0" defTabSz="914400" eaLnBrk="1" hangingPunct="1">
              <a:buClr>
                <a:schemeClr val="bg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1">
                <a:latin typeface="Times New Roman" panose="02020603050405020304" pitchFamily="18" charset="0"/>
                <a:ea typeface="楷体_GB2312" panose="02010609030101010101" pitchFamily="49" charset="-122"/>
                <a:cs typeface="+mn-cs"/>
                <a:sym typeface="Wingdings" panose="05000000000000000000" pitchFamily="2" charset="2"/>
              </a:rPr>
              <a:t> 　（</a:t>
            </a:r>
            <a:r>
              <a:rPr kumimoji="0" lang="en-US" altLang="zh-CN" sz="2800" b="1" kern="1200" cap="none" spc="0" normalizeH="0" baseline="0" noProof="1">
                <a:latin typeface="Times New Roman" panose="02020603050405020304" pitchFamily="18" charset="0"/>
                <a:ea typeface="楷体_GB2312" panose="02010609030101010101" pitchFamily="49" charset="-122"/>
                <a:cs typeface="+mn-cs"/>
                <a:sym typeface="Wingdings" panose="05000000000000000000" pitchFamily="2" charset="2"/>
              </a:rPr>
              <a:t>1</a:t>
            </a:r>
            <a:r>
              <a:rPr kumimoji="0" lang="zh-CN" altLang="en-US" sz="2800" b="1" kern="1200" cap="none" spc="0" normalizeH="0" baseline="0" noProof="1">
                <a:latin typeface="Times New Roman" panose="02020603050405020304" pitchFamily="18" charset="0"/>
                <a:ea typeface="楷体_GB2312" panose="02010609030101010101" pitchFamily="49" charset="-122"/>
                <a:cs typeface="+mn-cs"/>
                <a:sym typeface="Wingdings" panose="05000000000000000000" pitchFamily="2" charset="2"/>
              </a:rPr>
              <a:t>）</a:t>
            </a:r>
            <a:r>
              <a:rPr kumimoji="0" lang="zh-CN" altLang="en-US" sz="2800" b="1" kern="1200" cap="none" spc="0" normalizeH="0" baseline="0" noProof="1">
                <a:latin typeface="Times New Roman" panose="02020603050405020304" pitchFamily="18" charset="0"/>
                <a:ea typeface="楷体_GB2312" panose="02010609030101010101" pitchFamily="49" charset="-122"/>
                <a:cs typeface="+mn-cs"/>
              </a:rPr>
              <a:t> 钠表面逐渐变暗，</a:t>
            </a:r>
            <a:endParaRPr kumimoji="0" lang="zh-CN" altLang="en-US" sz="2800" b="1" kern="1200" cap="none" spc="0" normalizeH="0" baseline="0" noProof="1">
              <a:latin typeface="Times New Roman" panose="02020603050405020304" pitchFamily="18" charset="0"/>
              <a:ea typeface="楷体_GB2312" panose="02010609030101010101" pitchFamily="49" charset="-122"/>
              <a:cs typeface="+mn-cs"/>
            </a:endParaRPr>
          </a:p>
          <a:p>
            <a:pPr marR="0" defTabSz="914400" eaLnBrk="1" hangingPunct="1">
              <a:buClr>
                <a:schemeClr val="bg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1">
                <a:latin typeface="Times New Roman" panose="02020603050405020304" pitchFamily="18" charset="0"/>
                <a:ea typeface="楷体_GB2312" panose="02010609030101010101" pitchFamily="49" charset="-122"/>
                <a:cs typeface="+mn-cs"/>
              </a:rPr>
              <a:t> 　（</a:t>
            </a:r>
            <a:r>
              <a:rPr kumimoji="0" lang="en-US" altLang="zh-CN" sz="2800" b="1" kern="1200" cap="none" spc="0" normalizeH="0" baseline="0" noProof="1">
                <a:latin typeface="Times New Roman" panose="02020603050405020304" pitchFamily="18" charset="0"/>
                <a:ea typeface="楷体_GB2312" panose="02010609030101010101" pitchFamily="49" charset="-122"/>
                <a:cs typeface="+mn-cs"/>
              </a:rPr>
              <a:t>2</a:t>
            </a:r>
            <a:r>
              <a:rPr kumimoji="0" lang="zh-CN" altLang="en-US" sz="2800" b="1" kern="1200" cap="none" spc="0" normalizeH="0" baseline="0" noProof="1">
                <a:latin typeface="Times New Roman" panose="02020603050405020304" pitchFamily="18" charset="0"/>
                <a:ea typeface="楷体_GB2312" panose="02010609030101010101" pitchFamily="49" charset="-122"/>
                <a:cs typeface="+mn-cs"/>
              </a:rPr>
              <a:t>）过一段时间后逐渐变潮湿，</a:t>
            </a:r>
            <a:endParaRPr kumimoji="0" lang="zh-CN" altLang="en-US" sz="2800" b="1" kern="1200" cap="none" spc="0" normalizeH="0" baseline="0" noProof="1">
              <a:latin typeface="Times New Roman" panose="02020603050405020304" pitchFamily="18" charset="0"/>
              <a:ea typeface="楷体_GB2312" panose="02010609030101010101" pitchFamily="49" charset="-122"/>
              <a:cs typeface="+mn-cs"/>
            </a:endParaRPr>
          </a:p>
          <a:p>
            <a:pPr marR="0" defTabSz="914400" eaLnBrk="1" hangingPunct="1">
              <a:buClr>
                <a:schemeClr val="bg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1">
                <a:latin typeface="Times New Roman" panose="02020603050405020304" pitchFamily="18" charset="0"/>
                <a:ea typeface="楷体_GB2312" panose="02010609030101010101" pitchFamily="49" charset="-122"/>
                <a:cs typeface="+mn-cs"/>
              </a:rPr>
              <a:t> 　（</a:t>
            </a:r>
            <a:r>
              <a:rPr kumimoji="0" lang="en-US" altLang="zh-CN" sz="2800" b="1" kern="1200" cap="none" spc="0" normalizeH="0" baseline="0" noProof="1">
                <a:latin typeface="Times New Roman" panose="02020603050405020304" pitchFamily="18" charset="0"/>
                <a:ea typeface="楷体_GB2312" panose="02010609030101010101" pitchFamily="49" charset="-122"/>
                <a:cs typeface="+mn-cs"/>
              </a:rPr>
              <a:t>3</a:t>
            </a:r>
            <a:r>
              <a:rPr kumimoji="0" lang="zh-CN" altLang="en-US" sz="2800" b="1" kern="1200" cap="none" spc="0" normalizeH="0" baseline="0" noProof="1">
                <a:latin typeface="Times New Roman" panose="02020603050405020304" pitchFamily="18" charset="0"/>
                <a:ea typeface="楷体_GB2312" panose="02010609030101010101" pitchFamily="49" charset="-122"/>
                <a:cs typeface="+mn-cs"/>
              </a:rPr>
              <a:t>）再过些时间转变为白色固体，</a:t>
            </a:r>
            <a:endParaRPr kumimoji="0" lang="zh-CN" altLang="en-US" sz="2800" b="1" kern="1200" cap="none" spc="0" normalizeH="0" baseline="0" noProof="1">
              <a:latin typeface="Times New Roman" panose="02020603050405020304" pitchFamily="18" charset="0"/>
              <a:ea typeface="楷体_GB2312" panose="02010609030101010101" pitchFamily="49" charset="-122"/>
              <a:cs typeface="+mn-cs"/>
            </a:endParaRPr>
          </a:p>
          <a:p>
            <a:pPr marR="0" defTabSz="914400" eaLnBrk="1" hangingPunct="1">
              <a:buClr>
                <a:schemeClr val="bg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1">
                <a:latin typeface="Times New Roman" panose="02020603050405020304" pitchFamily="18" charset="0"/>
                <a:ea typeface="楷体_GB2312" panose="02010609030101010101" pitchFamily="49" charset="-122"/>
                <a:cs typeface="+mn-cs"/>
              </a:rPr>
              <a:t> 　（</a:t>
            </a:r>
            <a:r>
              <a:rPr kumimoji="0" lang="en-US" altLang="zh-CN" sz="2800" b="1" kern="1200" cap="none" spc="0" normalizeH="0" baseline="0" noProof="1">
                <a:latin typeface="Times New Roman" panose="02020603050405020304" pitchFamily="18" charset="0"/>
                <a:ea typeface="楷体_GB2312" panose="02010609030101010101" pitchFamily="49" charset="-122"/>
                <a:cs typeface="+mn-cs"/>
              </a:rPr>
              <a:t>4</a:t>
            </a:r>
            <a:r>
              <a:rPr kumimoji="0" lang="zh-CN" altLang="en-US" sz="2800" b="1" kern="1200" cap="none" spc="0" normalizeH="0" baseline="0" noProof="1">
                <a:latin typeface="Times New Roman" panose="02020603050405020304" pitchFamily="18" charset="0"/>
                <a:ea typeface="楷体_GB2312" panose="02010609030101010101" pitchFamily="49" charset="-122"/>
                <a:cs typeface="+mn-cs"/>
              </a:rPr>
              <a:t>）最后白色固体变成白色粉末。</a:t>
            </a:r>
            <a:endParaRPr kumimoji="0" lang="zh-CN" altLang="en-US" sz="2800" b="1" kern="1200" cap="none" spc="0" normalizeH="0" baseline="0" noProof="1">
              <a:latin typeface="Times New Roman" panose="02020603050405020304" pitchFamily="18" charset="0"/>
              <a:ea typeface="楷体_GB2312" panose="02010609030101010101" pitchFamily="49" charset="-122"/>
              <a:cs typeface="+mn-cs"/>
            </a:endParaRPr>
          </a:p>
          <a:p>
            <a:pPr marR="0" defTabSz="914400" eaLnBrk="1" hangingPunct="1">
              <a:buClr>
                <a:schemeClr val="bg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1">
                <a:latin typeface="Times New Roman" panose="02020603050405020304" pitchFamily="18" charset="0"/>
                <a:ea typeface="楷体_GB2312" panose="02010609030101010101" pitchFamily="49" charset="-122"/>
                <a:cs typeface="+mn-cs"/>
              </a:rPr>
              <a:t>               试讨论全过程中发生的反应。</a:t>
            </a:r>
            <a:endParaRPr kumimoji="0" lang="zh-CN" altLang="en-US" sz="2800" b="1" kern="1200" cap="none" spc="0" normalizeH="0" baseline="0" noProof="1">
              <a:latin typeface="Times New Roman" panose="02020603050405020304" pitchFamily="18" charset="0"/>
              <a:ea typeface="楷体_GB2312" panose="0201060903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5" grpId="0"/>
      <p:bldP spid="10246" grpId="0"/>
      <p:bldP spid="102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216" name="表格 6215"/>
          <p:cNvGraphicFramePr/>
          <p:nvPr/>
        </p:nvGraphicFramePr>
        <p:xfrm>
          <a:off x="646113" y="1077913"/>
          <a:ext cx="9677400" cy="5726113"/>
        </p:xfrm>
        <a:graphic>
          <a:graphicData uri="http://schemas.openxmlformats.org/drawingml/2006/table">
            <a:tbl>
              <a:tblPr/>
              <a:tblGrid>
                <a:gridCol w="2133686"/>
                <a:gridCol w="3352653"/>
                <a:gridCol w="4191061"/>
              </a:tblGrid>
              <a:tr h="518179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 dirty="0"/>
                        <a:t>名称</a:t>
                      </a:r>
                      <a:r>
                        <a:rPr lang="zh-CN" altLang="en-US" sz="2800" b="1" dirty="0"/>
                        <a:t> </a:t>
                      </a:r>
                      <a:endParaRPr lang="zh-CN" altLang="en-US" sz="2800" b="1" dirty="0"/>
                    </a:p>
                  </a:txBody>
                  <a:tcPr marL="91441" marR="91441"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 dirty="0"/>
                        <a:t>       </a:t>
                      </a:r>
                      <a:r>
                        <a:rPr lang="en-US" altLang="zh-CN" sz="2400" b="1" dirty="0" smtClean="0"/>
                        <a:t>     </a:t>
                      </a:r>
                      <a:r>
                        <a:rPr lang="zh-CN" altLang="en-US" sz="2400" b="1" dirty="0"/>
                        <a:t>氧化钠</a:t>
                      </a:r>
                      <a:r>
                        <a:rPr lang="zh-CN" altLang="en-US" sz="2800" b="1" dirty="0"/>
                        <a:t> </a:t>
                      </a:r>
                      <a:endParaRPr lang="zh-CN" altLang="en-US" sz="2800" b="1" dirty="0"/>
                    </a:p>
                  </a:txBody>
                  <a:tcPr marL="91441" marR="91441"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/>
                        <a:t>过氧化钠</a:t>
                      </a:r>
                      <a:r>
                        <a:rPr lang="zh-CN" altLang="en-US" sz="2800" dirty="0"/>
                        <a:t> </a:t>
                      </a:r>
                      <a:endParaRPr lang="zh-CN" altLang="en-US" sz="2800"/>
                    </a:p>
                  </a:txBody>
                  <a:tcPr marL="91441" marR="91441"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9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 dirty="0"/>
                        <a:t>化学式与化合价</a:t>
                      </a:r>
                      <a:r>
                        <a:rPr lang="zh-CN" altLang="en-US" sz="2800" b="1" dirty="0"/>
                        <a:t> </a:t>
                      </a:r>
                      <a:endParaRPr lang="zh-CN" altLang="en-US" sz="2800" b="1" dirty="0"/>
                    </a:p>
                  </a:txBody>
                  <a:tcPr marL="91441" marR="91441"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dirty="0" smtClean="0"/>
                        <a:t>  </a:t>
                      </a:r>
                      <a:endParaRPr lang="zh-CN" altLang="en-US" sz="2800" dirty="0"/>
                    </a:p>
                  </a:txBody>
                  <a:tcPr marL="91441" marR="91441"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L="91441" marR="91441"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01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1" dirty="0"/>
                        <a:t> </a:t>
                      </a:r>
                      <a:r>
                        <a:rPr lang="zh-CN" altLang="en-US" sz="2000" b="1" dirty="0"/>
                        <a:t>颜色状态</a:t>
                      </a:r>
                      <a:r>
                        <a:rPr lang="zh-CN" altLang="en-US" sz="2800" b="1" dirty="0"/>
                        <a:t> </a:t>
                      </a:r>
                      <a:endParaRPr lang="zh-CN" altLang="en-US" sz="2800" b="1" dirty="0"/>
                    </a:p>
                  </a:txBody>
                  <a:tcPr marL="91441" marR="91441"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L="91441" marR="91441"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L="91441" marR="91441"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75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 dirty="0" smtClean="0"/>
                        <a:t>生成条件</a:t>
                      </a:r>
                      <a:endParaRPr lang="zh-CN" altLang="en-US" sz="2000" b="1" dirty="0"/>
                    </a:p>
                  </a:txBody>
                  <a:tcPr marL="91441" marR="91441"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L="91441" marR="91441"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L="91441" marR="91441"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1" marR="91441" marT="45716" marB="45716" horzOverflow="overflow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L="91441" marR="9144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L="91441" marR="91441"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1" marR="91441" marT="45716" marB="45716" horzOverflow="overflow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L="91441" marR="9144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L="91441" marR="9144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</a:t>
                      </a: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1" marR="91441" marT="45716" marB="45716" horzOverflow="overflow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L="91441" marR="9144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L="91441" marR="91441"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5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物质类别</a:t>
                      </a: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1" marR="91441" marT="45716" marB="45716" horzOverflow="overflow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L="91441" marR="9144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L="91441" marR="91441"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4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    用途</a:t>
                      </a: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1" marR="91441" marT="45716" marB="45716" horzOverflow="overflow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L="91441" marR="9144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L="91441" marR="9144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186" name="组合 6185"/>
          <p:cNvGrpSpPr/>
          <p:nvPr/>
        </p:nvGrpSpPr>
        <p:grpSpPr>
          <a:xfrm>
            <a:off x="3914775" y="1628775"/>
            <a:ext cx="895350" cy="693738"/>
            <a:chOff x="2008" y="1106"/>
            <a:chExt cx="564" cy="437"/>
          </a:xfrm>
        </p:grpSpPr>
        <p:sp>
          <p:nvSpPr>
            <p:cNvPr id="7250" name="文本框 6186"/>
            <p:cNvSpPr txBox="1"/>
            <p:nvPr/>
          </p:nvSpPr>
          <p:spPr>
            <a:xfrm>
              <a:off x="2008" y="1255"/>
              <a:ext cx="56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2400" b="1" dirty="0">
                  <a:latin typeface="Times New Roman" panose="02020603050405020304" pitchFamily="18" charset="0"/>
                </a:rPr>
                <a:t>Na</a:t>
              </a:r>
              <a:r>
                <a:rPr lang="en-US" altLang="zh-CN" sz="2400" b="1" baseline="-25000" dirty="0">
                  <a:latin typeface="Times New Roman" panose="02020603050405020304" pitchFamily="18" charset="0"/>
                </a:rPr>
                <a:t>2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O</a:t>
              </a:r>
              <a:endParaRPr lang="en-US" altLang="zh-CN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7251" name="文本框 6187"/>
            <p:cNvSpPr txBox="1"/>
            <p:nvPr/>
          </p:nvSpPr>
          <p:spPr>
            <a:xfrm>
              <a:off x="2018" y="1106"/>
              <a:ext cx="32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2400" b="1" dirty="0">
                  <a:latin typeface="Times New Roman" panose="02020603050405020304" pitchFamily="18" charset="0"/>
                </a:rPr>
                <a:t>+1</a:t>
              </a:r>
              <a:endParaRPr lang="en-US" altLang="zh-CN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7252" name="文本框 6188"/>
            <p:cNvSpPr txBox="1"/>
            <p:nvPr/>
          </p:nvSpPr>
          <p:spPr>
            <a:xfrm>
              <a:off x="2258" y="1106"/>
              <a:ext cx="27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2400" b="1" dirty="0">
                  <a:solidFill>
                    <a:srgbClr val="CC0066"/>
                  </a:solidFill>
                  <a:latin typeface="Times New Roman" panose="02020603050405020304" pitchFamily="18" charset="0"/>
                </a:rPr>
                <a:t>-2</a:t>
              </a:r>
              <a:endPara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190" name="组合 6189"/>
          <p:cNvGrpSpPr/>
          <p:nvPr/>
        </p:nvGrpSpPr>
        <p:grpSpPr>
          <a:xfrm>
            <a:off x="7785100" y="1662113"/>
            <a:ext cx="996950" cy="685800"/>
            <a:chOff x="4274" y="1130"/>
            <a:chExt cx="628" cy="432"/>
          </a:xfrm>
        </p:grpSpPr>
        <p:sp>
          <p:nvSpPr>
            <p:cNvPr id="7247" name="文本框 6190"/>
            <p:cNvSpPr txBox="1"/>
            <p:nvPr/>
          </p:nvSpPr>
          <p:spPr>
            <a:xfrm>
              <a:off x="4274" y="1274"/>
              <a:ext cx="62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2400" b="1" dirty="0">
                  <a:latin typeface="Times New Roman" panose="02020603050405020304" pitchFamily="18" charset="0"/>
                </a:rPr>
                <a:t>Na</a:t>
              </a:r>
              <a:r>
                <a:rPr lang="en-US" altLang="zh-CN" sz="2400" b="1" baseline="-25000" dirty="0">
                  <a:latin typeface="Times New Roman" panose="02020603050405020304" pitchFamily="18" charset="0"/>
                </a:rPr>
                <a:t>2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O</a:t>
              </a:r>
              <a:r>
                <a:rPr lang="en-US" altLang="zh-CN" sz="2400" b="1" baseline="-25000" dirty="0">
                  <a:latin typeface="Times New Roman" panose="02020603050405020304" pitchFamily="18" charset="0"/>
                </a:rPr>
                <a:t>2</a:t>
              </a:r>
              <a:endParaRPr lang="en-US" altLang="zh-CN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7248" name="文本框 6191"/>
            <p:cNvSpPr txBox="1"/>
            <p:nvPr/>
          </p:nvSpPr>
          <p:spPr>
            <a:xfrm>
              <a:off x="4290" y="1130"/>
              <a:ext cx="32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2400" b="1" dirty="0">
                  <a:latin typeface="Times New Roman" panose="02020603050405020304" pitchFamily="18" charset="0"/>
                </a:rPr>
                <a:t>+1</a:t>
              </a:r>
              <a:endParaRPr lang="en-US" altLang="zh-CN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7249" name="文本框 6192"/>
            <p:cNvSpPr txBox="1"/>
            <p:nvPr/>
          </p:nvSpPr>
          <p:spPr>
            <a:xfrm>
              <a:off x="4538" y="1130"/>
              <a:ext cx="27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2400" b="1" dirty="0">
                  <a:solidFill>
                    <a:srgbClr val="CC0066"/>
                  </a:solidFill>
                  <a:latin typeface="Times New Roman" panose="02020603050405020304" pitchFamily="18" charset="0"/>
                </a:rPr>
                <a:t>-1</a:t>
              </a:r>
              <a:endPara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194" name="文本框 6193"/>
          <p:cNvSpPr txBox="1"/>
          <p:nvPr/>
        </p:nvSpPr>
        <p:spPr>
          <a:xfrm>
            <a:off x="3697288" y="2511425"/>
            <a:ext cx="14859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白色</a:t>
            </a:r>
            <a:r>
              <a:rPr lang="zh-CN" altLang="en-US" sz="2400" b="1" dirty="0">
                <a:latin typeface="Times New Roman" panose="02020603050405020304" pitchFamily="18" charset="0"/>
              </a:rPr>
              <a:t>固体 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6195" name="文本框 6194"/>
          <p:cNvSpPr txBox="1"/>
          <p:nvPr/>
        </p:nvSpPr>
        <p:spPr>
          <a:xfrm>
            <a:off x="7386638" y="2482850"/>
            <a:ext cx="179228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淡黄色</a:t>
            </a:r>
            <a:r>
              <a:rPr lang="zh-CN" altLang="en-US" sz="2400" b="1" dirty="0">
                <a:latin typeface="Times New Roman" panose="02020603050405020304" pitchFamily="18" charset="0"/>
              </a:rPr>
              <a:t>固体 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8255" name="动作按钮: 结束 6209">
            <a:hlinkClick r:id="rId1" action="ppaction://hlinksldjump"/>
          </p:cNvPr>
          <p:cNvSpPr/>
          <p:nvPr/>
        </p:nvSpPr>
        <p:spPr>
          <a:xfrm>
            <a:off x="10447338" y="6327775"/>
            <a:ext cx="271462" cy="317500"/>
          </a:xfrm>
          <a:prstGeom prst="actionButtonEnd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33" name="Text Box 58"/>
          <p:cNvSpPr txBox="1"/>
          <p:nvPr/>
        </p:nvSpPr>
        <p:spPr>
          <a:xfrm>
            <a:off x="3733800" y="3116263"/>
            <a:ext cx="210502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4Na+O</a:t>
            </a:r>
            <a:r>
              <a:rPr lang="zh-CN" altLang="zh-CN" sz="20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＝2Na</a:t>
            </a:r>
            <a:r>
              <a:rPr lang="zh-CN" altLang="zh-CN" sz="20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endParaRPr lang="zh-CN" altLang="zh-CN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4" name="Group 60"/>
          <p:cNvGrpSpPr/>
          <p:nvPr/>
        </p:nvGrpSpPr>
        <p:grpSpPr>
          <a:xfrm>
            <a:off x="7194550" y="3048000"/>
            <a:ext cx="2178050" cy="515938"/>
            <a:chOff x="0" y="0"/>
            <a:chExt cx="1314" cy="325"/>
          </a:xfrm>
        </p:grpSpPr>
        <p:sp>
          <p:nvSpPr>
            <p:cNvPr id="7245" name="Text Box 61"/>
            <p:cNvSpPr txBox="1"/>
            <p:nvPr/>
          </p:nvSpPr>
          <p:spPr>
            <a:xfrm>
              <a:off x="0" y="73"/>
              <a:ext cx="1314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2Na+O</a:t>
              </a:r>
              <a:r>
                <a:rPr lang="zh-CN" altLang="zh-CN" sz="2000" b="1" baseline="-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===Na</a:t>
              </a:r>
              <a:r>
                <a:rPr lang="zh-CN" altLang="zh-CN" sz="2000" b="1" baseline="-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zh-CN" altLang="zh-CN" sz="2000" b="1" baseline="-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2000" b="1" baseline="-30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46" name="Text Box 62"/>
            <p:cNvSpPr txBox="1"/>
            <p:nvPr/>
          </p:nvSpPr>
          <p:spPr>
            <a:xfrm>
              <a:off x="502" y="0"/>
              <a:ext cx="406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加热</a:t>
              </a:r>
              <a:endParaRPr lang="zh-CN" altLang="zh-CN" sz="1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3200400" y="3805238"/>
            <a:ext cx="2573338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latin typeface="Times New Roman" panose="02020603050405020304" pitchFamily="18" charset="0"/>
              </a:rPr>
              <a:t>Na</a:t>
            </a:r>
            <a:r>
              <a:rPr lang="en-US" altLang="zh-CN" sz="20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</a:rPr>
              <a:t>O+H</a:t>
            </a:r>
            <a:r>
              <a:rPr lang="en-US" altLang="zh-CN" sz="20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</a:rPr>
              <a:t>O</a:t>
            </a:r>
            <a:r>
              <a:rPr lang="zh-CN" altLang="en-US" sz="2000" b="1" dirty="0">
                <a:latin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</a:rPr>
              <a:t>2NaOH </a:t>
            </a:r>
            <a:endParaRPr lang="en-US" altLang="zh-CN" sz="2000" b="1" dirty="0">
              <a:latin typeface="Times New Roman" panose="02020603050405020304" pitchFamily="18" charset="0"/>
            </a:endParaRPr>
          </a:p>
        </p:txBody>
      </p:sp>
      <p:sp>
        <p:nvSpPr>
          <p:cNvPr id="38" name="文本框 37">
            <a:hlinkClick r:id="" action="ppaction://noaction"/>
          </p:cNvPr>
          <p:cNvSpPr txBox="1"/>
          <p:nvPr/>
        </p:nvSpPr>
        <p:spPr>
          <a:xfrm>
            <a:off x="6172200" y="3797300"/>
            <a:ext cx="4138613" cy="461963"/>
          </a:xfrm>
          <a:prstGeom prst="rect">
            <a:avLst/>
          </a:prstGeom>
          <a:noFill/>
          <a:ln w="31750" cap="flat" cmpd="sng">
            <a:solidFill>
              <a:srgbClr val="CC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2Na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O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+2H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O</a:t>
            </a:r>
            <a:r>
              <a:rPr lang="zh-CN" altLang="en-US" sz="2400" b="1" dirty="0">
                <a:latin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</a:rPr>
              <a:t>4NaOH+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2400" b="1" baseline="-30000" dirty="0">
                <a:solidFill>
                  <a:srgbClr val="CC0066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↑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200400" y="4491038"/>
            <a:ext cx="2589213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latin typeface="Times New Roman" panose="02020603050405020304" pitchFamily="18" charset="0"/>
              </a:rPr>
              <a:t>Na</a:t>
            </a:r>
            <a:r>
              <a:rPr lang="en-US" altLang="zh-CN" sz="20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</a:rPr>
              <a:t>O+CO</a:t>
            </a:r>
            <a:r>
              <a:rPr lang="en-US" altLang="zh-CN" sz="2000" b="1" baseline="-30000" dirty="0">
                <a:latin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</a:rPr>
              <a:t>Na</a:t>
            </a:r>
            <a:r>
              <a:rPr lang="en-US" altLang="zh-CN" sz="20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</a:rPr>
              <a:t>CO</a:t>
            </a:r>
            <a:r>
              <a:rPr lang="en-US" altLang="zh-CN" sz="2000" b="1" baseline="-30000" dirty="0">
                <a:latin typeface="Times New Roman" panose="02020603050405020304" pitchFamily="18" charset="0"/>
              </a:rPr>
              <a:t>3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endParaRPr lang="en-US" altLang="zh-CN" sz="2000" b="1" dirty="0">
              <a:latin typeface="Times New Roman" panose="02020603050405020304" pitchFamily="18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172200" y="4446588"/>
            <a:ext cx="4151313" cy="461962"/>
          </a:xfrm>
          <a:prstGeom prst="rect">
            <a:avLst/>
          </a:prstGeom>
          <a:noFill/>
          <a:ln w="25400" cap="flat" cmpd="sng">
            <a:solidFill>
              <a:srgbClr val="CC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2Na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O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+2CO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</a:rPr>
              <a:t>2Na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CO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</a:rPr>
              <a:t>+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2400" b="1" baseline="-30000" dirty="0">
                <a:solidFill>
                  <a:srgbClr val="CC0066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 </a:t>
            </a:r>
            <a:endParaRPr lang="en-US" altLang="zh-CN" sz="2400" b="1" dirty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048000" y="5100638"/>
            <a:ext cx="3160713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latin typeface="Times New Roman" panose="02020603050405020304" pitchFamily="18" charset="0"/>
              </a:rPr>
              <a:t>Na</a:t>
            </a:r>
            <a:r>
              <a:rPr lang="en-US" altLang="zh-CN" sz="20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</a:rPr>
              <a:t>O+2HCl</a:t>
            </a:r>
            <a:r>
              <a:rPr lang="zh-CN" altLang="en-US" sz="2000" b="1" dirty="0">
                <a:latin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</a:rPr>
              <a:t>2NaCl+H</a:t>
            </a:r>
            <a:r>
              <a:rPr lang="en-US" altLang="zh-CN" sz="20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</a:rPr>
              <a:t>O </a:t>
            </a:r>
            <a:endParaRPr lang="en-US" altLang="zh-CN" sz="2000" b="1" dirty="0">
              <a:latin typeface="Times New Roman" panose="02020603050405020304" pitchFamily="18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251575" y="5087938"/>
            <a:ext cx="42481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latin typeface="Times New Roman" panose="02020603050405020304" pitchFamily="18" charset="0"/>
              </a:rPr>
              <a:t>2Na</a:t>
            </a:r>
            <a:r>
              <a:rPr lang="en-US" altLang="zh-CN" sz="20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</a:rPr>
              <a:t>O</a:t>
            </a:r>
            <a:r>
              <a:rPr lang="en-US" altLang="zh-CN" sz="20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</a:rPr>
              <a:t>+4HCl</a:t>
            </a:r>
            <a:r>
              <a:rPr lang="zh-CN" altLang="en-US" sz="2000" b="1" dirty="0">
                <a:latin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</a:rPr>
              <a:t>4NaCl+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2000" b="1" baseline="-30000" dirty="0">
                <a:solidFill>
                  <a:srgbClr val="CC0066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↑</a:t>
            </a:r>
            <a:r>
              <a:rPr lang="en-US" altLang="zh-CN" sz="2000" b="1" dirty="0">
                <a:latin typeface="Times New Roman" panose="02020603050405020304" pitchFamily="18" charset="0"/>
              </a:rPr>
              <a:t>+2H</a:t>
            </a:r>
            <a:r>
              <a:rPr lang="en-US" altLang="zh-CN" sz="20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</a:rPr>
              <a:t>O </a:t>
            </a:r>
            <a:endParaRPr lang="en-US" altLang="zh-CN" sz="2000" b="1" dirty="0">
              <a:latin typeface="Times New Roman" panose="02020603050405020304" pitchFamily="18" charset="0"/>
            </a:endParaRPr>
          </a:p>
        </p:txBody>
      </p:sp>
      <p:sp>
        <p:nvSpPr>
          <p:cNvPr id="43" name="动作按钮: 结束 42">
            <a:hlinkClick r:id="rId2" action="ppaction://hlinksldjump"/>
          </p:cNvPr>
          <p:cNvSpPr/>
          <p:nvPr/>
        </p:nvSpPr>
        <p:spPr>
          <a:xfrm>
            <a:off x="10439400" y="3940175"/>
            <a:ext cx="287338" cy="304800"/>
          </a:xfrm>
          <a:prstGeom prst="actionButtonEnd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44" name="动作按钮: 结束 43">
            <a:hlinkClick r:id="rId3" action="ppaction://hlinksldjump"/>
          </p:cNvPr>
          <p:cNvSpPr/>
          <p:nvPr/>
        </p:nvSpPr>
        <p:spPr>
          <a:xfrm>
            <a:off x="10439400" y="4545013"/>
            <a:ext cx="304800" cy="304800"/>
          </a:xfrm>
          <a:prstGeom prst="actionButtonEnd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733800" y="5638800"/>
            <a:ext cx="2362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碱性氧化物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416675" y="5664200"/>
            <a:ext cx="375126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过氧化物、非碱性氧化物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48" name="直接连接符 47"/>
          <p:cNvSpPr/>
          <p:nvPr/>
        </p:nvSpPr>
        <p:spPr>
          <a:xfrm>
            <a:off x="3352800" y="6286500"/>
            <a:ext cx="2519363" cy="3603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" name="文本框 48"/>
          <p:cNvSpPr txBox="1"/>
          <p:nvPr/>
        </p:nvSpPr>
        <p:spPr>
          <a:xfrm>
            <a:off x="6416675" y="6307138"/>
            <a:ext cx="3825875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供氧剂、氧化剂、漂白、杀菌剂 </a:t>
            </a:r>
            <a:endParaRPr lang="zh-CN" altLang="en-US" sz="2000" b="1" dirty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" name="文本框 49"/>
          <p:cNvSpPr txBox="1">
            <a:spLocks noChangeArrowheads="1"/>
          </p:cNvSpPr>
          <p:nvPr/>
        </p:nvSpPr>
        <p:spPr bwMode="auto">
          <a:xfrm>
            <a:off x="10361613" y="5608638"/>
            <a:ext cx="1752600" cy="519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强氧化性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36" name="文本框 4100"/>
          <p:cNvSpPr txBox="1"/>
          <p:nvPr/>
        </p:nvSpPr>
        <p:spPr>
          <a:xfrm>
            <a:off x="304800" y="28575"/>
            <a:ext cx="49688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二、钠的重要化合物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37" name="文本框 4101"/>
          <p:cNvSpPr txBox="1"/>
          <p:nvPr/>
        </p:nvSpPr>
        <p:spPr>
          <a:xfrm>
            <a:off x="533400" y="457200"/>
            <a:ext cx="3505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、氧化钠和过氧化钠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5" name="图片 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91100" y="174625"/>
            <a:ext cx="1695450" cy="1417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图片 3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17409" t="20728" r="14955" b="11496"/>
          <a:stretch>
            <a:fillRect/>
          </a:stretch>
        </p:blipFill>
        <p:spPr>
          <a:xfrm>
            <a:off x="9178925" y="152400"/>
            <a:ext cx="1900238" cy="1431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920750" y="3722688"/>
            <a:ext cx="1504950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Times New Roman" panose="02020603050405020304" pitchFamily="18" charset="0"/>
              </a:rPr>
              <a:t> 与</a:t>
            </a:r>
            <a:r>
              <a:rPr lang="en-US" altLang="zh-CN" sz="2000" b="1" dirty="0">
                <a:latin typeface="Times New Roman" panose="02020603050405020304" pitchFamily="18" charset="0"/>
              </a:rPr>
              <a:t>H</a:t>
            </a:r>
            <a:r>
              <a:rPr lang="en-US" altLang="zh-CN" sz="20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</a:rPr>
              <a:t>O</a:t>
            </a:r>
            <a:r>
              <a:rPr lang="zh-CN" altLang="en-US" sz="2000" b="1" dirty="0">
                <a:latin typeface="Times New Roman" panose="02020603050405020304" pitchFamily="18" charset="0"/>
              </a:rPr>
              <a:t>反应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7100" y="4427538"/>
            <a:ext cx="1492250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Times New Roman" panose="02020603050405020304" pitchFamily="18" charset="0"/>
              </a:rPr>
              <a:t> 与</a:t>
            </a:r>
            <a:r>
              <a:rPr lang="en-US" altLang="zh-CN" sz="2000" b="1" dirty="0">
                <a:latin typeface="Times New Roman" panose="02020603050405020304" pitchFamily="18" charset="0"/>
              </a:rPr>
              <a:t>CO</a:t>
            </a:r>
            <a:r>
              <a:rPr lang="en-US" altLang="zh-CN" sz="2000" b="1" baseline="-25000" dirty="0">
                <a:latin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</a:rPr>
              <a:t>反应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8388" y="5051425"/>
            <a:ext cx="1217612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000" b="1" dirty="0">
                <a:latin typeface="Times New Roman" panose="02020603050405020304" pitchFamily="18" charset="0"/>
              </a:rPr>
              <a:t>与酸反应</a:t>
            </a:r>
            <a:endParaRPr lang="zh-CN" altLang="en-US" sz="2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4" grpId="0"/>
      <p:bldP spid="6195" grpId="0"/>
      <p:bldP spid="8255" grpId="0" animBg="1"/>
      <p:bldP spid="33" grpId="0"/>
      <p:bldP spid="37" grpId="0"/>
      <p:bldP spid="38" grpId="0" animBg="1"/>
      <p:bldP spid="39" grpId="0"/>
      <p:bldP spid="40" grpId="0" animBg="1"/>
      <p:bldP spid="41" grpId="0"/>
      <p:bldP spid="42" grpId="0"/>
      <p:bldP spid="45" grpId="0"/>
      <p:bldP spid="46" grpId="0"/>
      <p:bldP spid="49" grpId="0"/>
      <p:bldP spid="50" grpId="0" animBg="1"/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216" name="表格 6215"/>
          <p:cNvGraphicFramePr/>
          <p:nvPr/>
        </p:nvGraphicFramePr>
        <p:xfrm>
          <a:off x="646113" y="1077913"/>
          <a:ext cx="9677400" cy="5726113"/>
        </p:xfrm>
        <a:graphic>
          <a:graphicData uri="http://schemas.openxmlformats.org/drawingml/2006/table">
            <a:tbl>
              <a:tblPr/>
              <a:tblGrid>
                <a:gridCol w="2133686"/>
                <a:gridCol w="3352653"/>
                <a:gridCol w="4191061"/>
              </a:tblGrid>
              <a:tr h="518179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 dirty="0"/>
                        <a:t>名称</a:t>
                      </a:r>
                      <a:r>
                        <a:rPr lang="zh-CN" altLang="en-US" sz="2800" b="1" dirty="0"/>
                        <a:t> </a:t>
                      </a:r>
                      <a:endParaRPr lang="zh-CN" altLang="en-US" sz="2800" b="1" dirty="0"/>
                    </a:p>
                  </a:txBody>
                  <a:tcPr marL="91441" marR="91441"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 dirty="0"/>
                        <a:t>       </a:t>
                      </a:r>
                      <a:r>
                        <a:rPr lang="en-US" altLang="zh-CN" sz="2400" b="1" dirty="0" smtClean="0"/>
                        <a:t>     </a:t>
                      </a:r>
                      <a:r>
                        <a:rPr lang="zh-CN" altLang="en-US" sz="2400" b="1" dirty="0"/>
                        <a:t>氧化钠</a:t>
                      </a:r>
                      <a:r>
                        <a:rPr lang="zh-CN" altLang="en-US" sz="2800" b="1" dirty="0"/>
                        <a:t> </a:t>
                      </a:r>
                      <a:endParaRPr lang="zh-CN" altLang="en-US" sz="2800" b="1" dirty="0"/>
                    </a:p>
                  </a:txBody>
                  <a:tcPr marL="91441" marR="91441"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/>
                        <a:t>过氧化钠</a:t>
                      </a:r>
                      <a:r>
                        <a:rPr lang="zh-CN" altLang="en-US" sz="2800" dirty="0"/>
                        <a:t> </a:t>
                      </a:r>
                      <a:endParaRPr lang="zh-CN" altLang="en-US" sz="2800"/>
                    </a:p>
                  </a:txBody>
                  <a:tcPr marL="91441" marR="91441"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9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 dirty="0"/>
                        <a:t>化学式与化合价</a:t>
                      </a:r>
                      <a:r>
                        <a:rPr lang="zh-CN" altLang="en-US" sz="2800" b="1" dirty="0"/>
                        <a:t> </a:t>
                      </a:r>
                      <a:endParaRPr lang="zh-CN" altLang="en-US" sz="2800" b="1" dirty="0"/>
                    </a:p>
                  </a:txBody>
                  <a:tcPr marL="91441" marR="91441"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dirty="0" smtClean="0"/>
                        <a:t>  </a:t>
                      </a:r>
                      <a:endParaRPr lang="zh-CN" altLang="en-US" sz="2800" dirty="0"/>
                    </a:p>
                  </a:txBody>
                  <a:tcPr marL="91441" marR="91441"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L="91441" marR="91441"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01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1" dirty="0"/>
                        <a:t> </a:t>
                      </a:r>
                      <a:r>
                        <a:rPr lang="zh-CN" altLang="en-US" sz="2000" b="1" dirty="0"/>
                        <a:t>颜色状态</a:t>
                      </a:r>
                      <a:r>
                        <a:rPr lang="zh-CN" altLang="en-US" sz="2800" b="1" dirty="0"/>
                        <a:t> </a:t>
                      </a:r>
                      <a:endParaRPr lang="zh-CN" altLang="en-US" sz="2800" b="1" dirty="0"/>
                    </a:p>
                  </a:txBody>
                  <a:tcPr marL="91441" marR="91441"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L="91441" marR="91441"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L="91441" marR="91441"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75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 dirty="0" smtClean="0"/>
                        <a:t>生成条件</a:t>
                      </a:r>
                      <a:endParaRPr lang="zh-CN" altLang="en-US" sz="2000" b="1" dirty="0"/>
                    </a:p>
                  </a:txBody>
                  <a:tcPr marL="91441" marR="91441"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L="91441" marR="91441"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L="91441" marR="91441"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1" marR="91441" marT="45716" marB="45716" horzOverflow="overflow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L="91441" marR="9144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L="91441" marR="91441"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1" marR="91441" marT="45716" marB="45716" horzOverflow="overflow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L="91441" marR="9144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L="91441" marR="9144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</a:t>
                      </a: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1" marR="91441" marT="45716" marB="45716" horzOverflow="overflow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L="91441" marR="9144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L="91441" marR="91441"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5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物质类别</a:t>
                      </a: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1" marR="91441" marT="45716" marB="45716" horzOverflow="overflow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L="91441" marR="9144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L="91441" marR="91441"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4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    用途</a:t>
                      </a: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1" marR="91441" marT="45716" marB="45716" horzOverflow="overflow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L="91441" marR="9144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L="91441" marR="9144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186" name="组合 6185"/>
          <p:cNvGrpSpPr/>
          <p:nvPr/>
        </p:nvGrpSpPr>
        <p:grpSpPr>
          <a:xfrm>
            <a:off x="3914775" y="1628775"/>
            <a:ext cx="895350" cy="693738"/>
            <a:chOff x="2008" y="1106"/>
            <a:chExt cx="564" cy="437"/>
          </a:xfrm>
        </p:grpSpPr>
        <p:sp>
          <p:nvSpPr>
            <p:cNvPr id="8273" name="文本框 6186"/>
            <p:cNvSpPr txBox="1"/>
            <p:nvPr/>
          </p:nvSpPr>
          <p:spPr>
            <a:xfrm>
              <a:off x="2008" y="1255"/>
              <a:ext cx="56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2400" b="1" dirty="0">
                  <a:latin typeface="Times New Roman" panose="02020603050405020304" pitchFamily="18" charset="0"/>
                </a:rPr>
                <a:t>Na</a:t>
              </a:r>
              <a:r>
                <a:rPr lang="en-US" altLang="zh-CN" sz="2400" b="1" baseline="-25000" dirty="0">
                  <a:latin typeface="Times New Roman" panose="02020603050405020304" pitchFamily="18" charset="0"/>
                </a:rPr>
                <a:t>2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O</a:t>
              </a:r>
              <a:endParaRPr lang="en-US" altLang="zh-CN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74" name="文本框 6187"/>
            <p:cNvSpPr txBox="1"/>
            <p:nvPr/>
          </p:nvSpPr>
          <p:spPr>
            <a:xfrm>
              <a:off x="2018" y="1106"/>
              <a:ext cx="32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2400" b="1" dirty="0">
                  <a:latin typeface="Times New Roman" panose="02020603050405020304" pitchFamily="18" charset="0"/>
                </a:rPr>
                <a:t>+1</a:t>
              </a:r>
              <a:endParaRPr lang="en-US" altLang="zh-CN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75" name="文本框 6188"/>
            <p:cNvSpPr txBox="1"/>
            <p:nvPr/>
          </p:nvSpPr>
          <p:spPr>
            <a:xfrm>
              <a:off x="2258" y="1106"/>
              <a:ext cx="27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2400" b="1" dirty="0">
                  <a:solidFill>
                    <a:srgbClr val="CC0066"/>
                  </a:solidFill>
                  <a:latin typeface="Times New Roman" panose="02020603050405020304" pitchFamily="18" charset="0"/>
                </a:rPr>
                <a:t>-2</a:t>
              </a:r>
              <a:endPara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190" name="组合 6189"/>
          <p:cNvGrpSpPr/>
          <p:nvPr/>
        </p:nvGrpSpPr>
        <p:grpSpPr>
          <a:xfrm>
            <a:off x="7785100" y="1662113"/>
            <a:ext cx="996950" cy="685800"/>
            <a:chOff x="4274" y="1130"/>
            <a:chExt cx="628" cy="432"/>
          </a:xfrm>
        </p:grpSpPr>
        <p:sp>
          <p:nvSpPr>
            <p:cNvPr id="8270" name="文本框 6190"/>
            <p:cNvSpPr txBox="1"/>
            <p:nvPr/>
          </p:nvSpPr>
          <p:spPr>
            <a:xfrm>
              <a:off x="4274" y="1274"/>
              <a:ext cx="62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2400" b="1" dirty="0">
                  <a:latin typeface="Times New Roman" panose="02020603050405020304" pitchFamily="18" charset="0"/>
                </a:rPr>
                <a:t>Na</a:t>
              </a:r>
              <a:r>
                <a:rPr lang="en-US" altLang="zh-CN" sz="2400" b="1" baseline="-25000" dirty="0">
                  <a:latin typeface="Times New Roman" panose="02020603050405020304" pitchFamily="18" charset="0"/>
                </a:rPr>
                <a:t>2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O</a:t>
              </a:r>
              <a:r>
                <a:rPr lang="en-US" altLang="zh-CN" sz="2400" b="1" baseline="-25000" dirty="0">
                  <a:latin typeface="Times New Roman" panose="02020603050405020304" pitchFamily="18" charset="0"/>
                </a:rPr>
                <a:t>2</a:t>
              </a:r>
              <a:endParaRPr lang="en-US" altLang="zh-CN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71" name="文本框 6191"/>
            <p:cNvSpPr txBox="1"/>
            <p:nvPr/>
          </p:nvSpPr>
          <p:spPr>
            <a:xfrm>
              <a:off x="4290" y="1130"/>
              <a:ext cx="32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2400" b="1" dirty="0">
                  <a:latin typeface="Times New Roman" panose="02020603050405020304" pitchFamily="18" charset="0"/>
                </a:rPr>
                <a:t>+1</a:t>
              </a:r>
              <a:endParaRPr lang="en-US" altLang="zh-CN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72" name="文本框 6192"/>
            <p:cNvSpPr txBox="1"/>
            <p:nvPr/>
          </p:nvSpPr>
          <p:spPr>
            <a:xfrm>
              <a:off x="4538" y="1130"/>
              <a:ext cx="27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2400" b="1" dirty="0">
                  <a:solidFill>
                    <a:srgbClr val="CC0066"/>
                  </a:solidFill>
                  <a:latin typeface="Times New Roman" panose="02020603050405020304" pitchFamily="18" charset="0"/>
                </a:rPr>
                <a:t>-1</a:t>
              </a:r>
              <a:endPara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194" name="文本框 6193"/>
          <p:cNvSpPr txBox="1"/>
          <p:nvPr/>
        </p:nvSpPr>
        <p:spPr>
          <a:xfrm>
            <a:off x="3697288" y="2511425"/>
            <a:ext cx="14859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白色</a:t>
            </a:r>
            <a:r>
              <a:rPr lang="zh-CN" altLang="en-US" sz="2400" b="1" dirty="0">
                <a:latin typeface="Times New Roman" panose="02020603050405020304" pitchFamily="18" charset="0"/>
              </a:rPr>
              <a:t>固体 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6195" name="文本框 6194"/>
          <p:cNvSpPr txBox="1"/>
          <p:nvPr/>
        </p:nvSpPr>
        <p:spPr>
          <a:xfrm>
            <a:off x="7386638" y="2482850"/>
            <a:ext cx="179228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淡黄色</a:t>
            </a:r>
            <a:r>
              <a:rPr lang="zh-CN" altLang="en-US" sz="2400" b="1" dirty="0">
                <a:latin typeface="Times New Roman" panose="02020603050405020304" pitchFamily="18" charset="0"/>
              </a:rPr>
              <a:t>固体 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8255" name="动作按钮: 结束 6209">
            <a:hlinkClick r:id="rId1" action="ppaction://hlinksldjump"/>
          </p:cNvPr>
          <p:cNvSpPr/>
          <p:nvPr/>
        </p:nvSpPr>
        <p:spPr>
          <a:xfrm>
            <a:off x="10447338" y="6327775"/>
            <a:ext cx="271462" cy="317500"/>
          </a:xfrm>
          <a:prstGeom prst="actionButtonEnd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33" name="Text Box 58"/>
          <p:cNvSpPr txBox="1"/>
          <p:nvPr/>
        </p:nvSpPr>
        <p:spPr>
          <a:xfrm>
            <a:off x="3733800" y="3116263"/>
            <a:ext cx="210502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4Na+O</a:t>
            </a:r>
            <a:r>
              <a:rPr lang="zh-CN" altLang="zh-CN" sz="20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＝2Na</a:t>
            </a:r>
            <a:r>
              <a:rPr lang="zh-CN" altLang="zh-CN" sz="20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endParaRPr lang="zh-CN" altLang="zh-CN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4" name="Group 60"/>
          <p:cNvGrpSpPr/>
          <p:nvPr/>
        </p:nvGrpSpPr>
        <p:grpSpPr>
          <a:xfrm>
            <a:off x="7194550" y="3048000"/>
            <a:ext cx="2178050" cy="515938"/>
            <a:chOff x="0" y="0"/>
            <a:chExt cx="1314" cy="325"/>
          </a:xfrm>
        </p:grpSpPr>
        <p:sp>
          <p:nvSpPr>
            <p:cNvPr id="8268" name="Text Box 61"/>
            <p:cNvSpPr txBox="1"/>
            <p:nvPr/>
          </p:nvSpPr>
          <p:spPr>
            <a:xfrm>
              <a:off x="0" y="73"/>
              <a:ext cx="1314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2Na+O</a:t>
              </a:r>
              <a:r>
                <a:rPr lang="zh-CN" altLang="zh-CN" sz="2000" b="1" baseline="-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===Na</a:t>
              </a:r>
              <a:r>
                <a:rPr lang="zh-CN" altLang="zh-CN" sz="2000" b="1" baseline="-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zh-CN" altLang="zh-CN" sz="2000" b="1" baseline="-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2000" b="1" baseline="-30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269" name="Text Box 62"/>
            <p:cNvSpPr txBox="1"/>
            <p:nvPr/>
          </p:nvSpPr>
          <p:spPr>
            <a:xfrm>
              <a:off x="502" y="0"/>
              <a:ext cx="406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加热</a:t>
              </a:r>
              <a:endParaRPr lang="zh-CN" altLang="zh-CN" sz="1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3200400" y="3805238"/>
            <a:ext cx="2573338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latin typeface="Times New Roman" panose="02020603050405020304" pitchFamily="18" charset="0"/>
              </a:rPr>
              <a:t>Na</a:t>
            </a:r>
            <a:r>
              <a:rPr lang="en-US" altLang="zh-CN" sz="20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</a:rPr>
              <a:t>O+H</a:t>
            </a:r>
            <a:r>
              <a:rPr lang="en-US" altLang="zh-CN" sz="20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</a:rPr>
              <a:t>O</a:t>
            </a:r>
            <a:r>
              <a:rPr lang="zh-CN" altLang="en-US" sz="2000" b="1" dirty="0">
                <a:latin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</a:rPr>
              <a:t>2NaOH </a:t>
            </a:r>
            <a:endParaRPr lang="en-US" altLang="zh-CN" sz="2000" b="1" dirty="0">
              <a:latin typeface="Times New Roman" panose="02020603050405020304" pitchFamily="18" charset="0"/>
            </a:endParaRPr>
          </a:p>
        </p:txBody>
      </p:sp>
      <p:sp>
        <p:nvSpPr>
          <p:cNvPr id="38" name="文本框 37">
            <a:hlinkClick r:id="" action="ppaction://noaction"/>
          </p:cNvPr>
          <p:cNvSpPr txBox="1"/>
          <p:nvPr/>
        </p:nvSpPr>
        <p:spPr>
          <a:xfrm>
            <a:off x="6172200" y="3797300"/>
            <a:ext cx="4138613" cy="461963"/>
          </a:xfrm>
          <a:prstGeom prst="rect">
            <a:avLst/>
          </a:prstGeom>
          <a:noFill/>
          <a:ln w="31750" cap="flat" cmpd="sng">
            <a:solidFill>
              <a:srgbClr val="CC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2Na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O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+2H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O</a:t>
            </a:r>
            <a:r>
              <a:rPr lang="zh-CN" altLang="en-US" sz="2400" b="1" dirty="0">
                <a:latin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</a:rPr>
              <a:t>4NaOH+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2400" b="1" baseline="-30000" dirty="0">
                <a:solidFill>
                  <a:srgbClr val="CC0066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↑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200400" y="4491038"/>
            <a:ext cx="2589213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latin typeface="Times New Roman" panose="02020603050405020304" pitchFamily="18" charset="0"/>
              </a:rPr>
              <a:t>Na</a:t>
            </a:r>
            <a:r>
              <a:rPr lang="en-US" altLang="zh-CN" sz="20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</a:rPr>
              <a:t>O+CO</a:t>
            </a:r>
            <a:r>
              <a:rPr lang="en-US" altLang="zh-CN" sz="2000" b="1" baseline="-30000" dirty="0">
                <a:latin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</a:rPr>
              <a:t>Na</a:t>
            </a:r>
            <a:r>
              <a:rPr lang="en-US" altLang="zh-CN" sz="20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</a:rPr>
              <a:t>CO</a:t>
            </a:r>
            <a:r>
              <a:rPr lang="en-US" altLang="zh-CN" sz="2000" b="1" baseline="-30000" dirty="0">
                <a:latin typeface="Times New Roman" panose="02020603050405020304" pitchFamily="18" charset="0"/>
              </a:rPr>
              <a:t>3</a:t>
            </a:r>
            <a:r>
              <a:rPr lang="en-US" altLang="zh-CN" sz="2000" b="1" dirty="0">
                <a:latin typeface="Times New Roman" panose="02020603050405020304" pitchFamily="18" charset="0"/>
              </a:rPr>
              <a:t> </a:t>
            </a:r>
            <a:endParaRPr lang="en-US" altLang="zh-CN" sz="2000" b="1" dirty="0">
              <a:latin typeface="Times New Roman" panose="02020603050405020304" pitchFamily="18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172200" y="4446588"/>
            <a:ext cx="4151313" cy="461962"/>
          </a:xfrm>
          <a:prstGeom prst="rect">
            <a:avLst/>
          </a:prstGeom>
          <a:noFill/>
          <a:ln w="25400" cap="flat" cmpd="sng">
            <a:solidFill>
              <a:srgbClr val="CC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2Na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O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+2CO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</a:rPr>
              <a:t>2Na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CO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</a:rPr>
              <a:t>+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2400" b="1" baseline="-30000" dirty="0">
                <a:solidFill>
                  <a:srgbClr val="CC0066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 </a:t>
            </a:r>
            <a:endParaRPr lang="en-US" altLang="zh-CN" sz="2400" b="1" dirty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048000" y="5100638"/>
            <a:ext cx="3160713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latin typeface="Times New Roman" panose="02020603050405020304" pitchFamily="18" charset="0"/>
              </a:rPr>
              <a:t>Na</a:t>
            </a:r>
            <a:r>
              <a:rPr lang="en-US" altLang="zh-CN" sz="20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</a:rPr>
              <a:t>O+2HCl</a:t>
            </a:r>
            <a:r>
              <a:rPr lang="zh-CN" altLang="en-US" sz="2000" b="1" dirty="0">
                <a:latin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</a:rPr>
              <a:t>2NaCl+H</a:t>
            </a:r>
            <a:r>
              <a:rPr lang="en-US" altLang="zh-CN" sz="20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</a:rPr>
              <a:t>O </a:t>
            </a:r>
            <a:endParaRPr lang="en-US" altLang="zh-CN" sz="2000" b="1" dirty="0">
              <a:latin typeface="Times New Roman" panose="02020603050405020304" pitchFamily="18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251575" y="5087938"/>
            <a:ext cx="42481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latin typeface="Times New Roman" panose="02020603050405020304" pitchFamily="18" charset="0"/>
              </a:rPr>
              <a:t>2Na</a:t>
            </a:r>
            <a:r>
              <a:rPr lang="en-US" altLang="zh-CN" sz="20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</a:rPr>
              <a:t>O</a:t>
            </a:r>
            <a:r>
              <a:rPr lang="en-US" altLang="zh-CN" sz="20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</a:rPr>
              <a:t>+4HCl</a:t>
            </a:r>
            <a:r>
              <a:rPr lang="zh-CN" altLang="en-US" sz="2000" b="1" dirty="0">
                <a:latin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</a:rPr>
              <a:t>4NaCl+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2000" b="1" baseline="-30000" dirty="0">
                <a:solidFill>
                  <a:srgbClr val="CC0066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↑</a:t>
            </a:r>
            <a:r>
              <a:rPr lang="en-US" altLang="zh-CN" sz="2000" b="1" dirty="0">
                <a:latin typeface="Times New Roman" panose="02020603050405020304" pitchFamily="18" charset="0"/>
              </a:rPr>
              <a:t>+2H</a:t>
            </a:r>
            <a:r>
              <a:rPr lang="en-US" altLang="zh-CN" sz="20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</a:rPr>
              <a:t>O </a:t>
            </a:r>
            <a:endParaRPr lang="en-US" altLang="zh-CN" sz="2000" b="1" dirty="0">
              <a:latin typeface="Times New Roman" panose="02020603050405020304" pitchFamily="18" charset="0"/>
            </a:endParaRPr>
          </a:p>
        </p:txBody>
      </p:sp>
      <p:sp>
        <p:nvSpPr>
          <p:cNvPr id="43" name="动作按钮: 结束 42">
            <a:hlinkClick r:id="rId2" action="ppaction://hlinksldjump"/>
          </p:cNvPr>
          <p:cNvSpPr/>
          <p:nvPr/>
        </p:nvSpPr>
        <p:spPr>
          <a:xfrm>
            <a:off x="10439400" y="3940175"/>
            <a:ext cx="287338" cy="304800"/>
          </a:xfrm>
          <a:prstGeom prst="actionButtonEnd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44" name="动作按钮: 结束 43">
            <a:hlinkClick r:id="rId3" action="ppaction://hlinksldjump"/>
          </p:cNvPr>
          <p:cNvSpPr/>
          <p:nvPr/>
        </p:nvSpPr>
        <p:spPr>
          <a:xfrm>
            <a:off x="10439400" y="4545013"/>
            <a:ext cx="304800" cy="304800"/>
          </a:xfrm>
          <a:prstGeom prst="actionButtonEnd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733800" y="5638800"/>
            <a:ext cx="2362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碱性氧化物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416675" y="5664200"/>
            <a:ext cx="375126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过氧化物、非碱性氧化物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48" name="直接连接符 47"/>
          <p:cNvSpPr/>
          <p:nvPr/>
        </p:nvSpPr>
        <p:spPr>
          <a:xfrm>
            <a:off x="3352800" y="6286500"/>
            <a:ext cx="2519363" cy="3603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" name="文本框 48"/>
          <p:cNvSpPr txBox="1"/>
          <p:nvPr/>
        </p:nvSpPr>
        <p:spPr>
          <a:xfrm>
            <a:off x="6416675" y="6307138"/>
            <a:ext cx="3825875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供氧剂、氧化剂、漂白、杀菌剂 </a:t>
            </a:r>
            <a:endParaRPr lang="zh-CN" altLang="en-US" sz="2000" b="1" dirty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" name="文本框 49"/>
          <p:cNvSpPr txBox="1">
            <a:spLocks noChangeArrowheads="1"/>
          </p:cNvSpPr>
          <p:nvPr/>
        </p:nvSpPr>
        <p:spPr bwMode="auto">
          <a:xfrm>
            <a:off x="10361613" y="5608638"/>
            <a:ext cx="1752600" cy="519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强氧化性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60" name="文本框 4100"/>
          <p:cNvSpPr txBox="1"/>
          <p:nvPr/>
        </p:nvSpPr>
        <p:spPr>
          <a:xfrm>
            <a:off x="304800" y="28575"/>
            <a:ext cx="49688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二、钠的重要化合物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61" name="文本框 4101"/>
          <p:cNvSpPr txBox="1"/>
          <p:nvPr/>
        </p:nvSpPr>
        <p:spPr>
          <a:xfrm>
            <a:off x="533400" y="457200"/>
            <a:ext cx="3505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、氧化钠和过氧化钠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5" name="图片 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91100" y="174625"/>
            <a:ext cx="1695450" cy="1417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图片 3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17409" t="20728" r="14955" b="11496"/>
          <a:stretch>
            <a:fillRect/>
          </a:stretch>
        </p:blipFill>
        <p:spPr>
          <a:xfrm>
            <a:off x="9178925" y="152400"/>
            <a:ext cx="1900238" cy="1431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920750" y="3722688"/>
            <a:ext cx="1504950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Times New Roman" panose="02020603050405020304" pitchFamily="18" charset="0"/>
              </a:rPr>
              <a:t> 与</a:t>
            </a:r>
            <a:r>
              <a:rPr lang="en-US" altLang="zh-CN" sz="2000" b="1" dirty="0">
                <a:latin typeface="Times New Roman" panose="02020603050405020304" pitchFamily="18" charset="0"/>
              </a:rPr>
              <a:t>H</a:t>
            </a:r>
            <a:r>
              <a:rPr lang="en-US" altLang="zh-CN" sz="20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</a:rPr>
              <a:t>O</a:t>
            </a:r>
            <a:r>
              <a:rPr lang="zh-CN" altLang="en-US" sz="2000" b="1" dirty="0">
                <a:latin typeface="Times New Roman" panose="02020603050405020304" pitchFamily="18" charset="0"/>
              </a:rPr>
              <a:t>反应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7100" y="4427538"/>
            <a:ext cx="1492250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Times New Roman" panose="02020603050405020304" pitchFamily="18" charset="0"/>
              </a:rPr>
              <a:t> 与</a:t>
            </a:r>
            <a:r>
              <a:rPr lang="en-US" altLang="zh-CN" sz="2000" b="1" dirty="0">
                <a:latin typeface="Times New Roman" panose="02020603050405020304" pitchFamily="18" charset="0"/>
              </a:rPr>
              <a:t>CO</a:t>
            </a:r>
            <a:r>
              <a:rPr lang="en-US" altLang="zh-CN" sz="2000" b="1" baseline="-25000" dirty="0">
                <a:latin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</a:rPr>
              <a:t>反应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8388" y="5051425"/>
            <a:ext cx="1217612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000" b="1" dirty="0">
                <a:latin typeface="Times New Roman" panose="02020603050405020304" pitchFamily="18" charset="0"/>
              </a:rPr>
              <a:t>与酸反应</a:t>
            </a:r>
            <a:endParaRPr lang="zh-CN" altLang="en-US" sz="2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4" grpId="0"/>
      <p:bldP spid="6195" grpId="0"/>
      <p:bldP spid="8255" grpId="0" animBg="1"/>
      <p:bldP spid="33" grpId="0"/>
      <p:bldP spid="37" grpId="0"/>
      <p:bldP spid="38" grpId="0" animBg="1"/>
      <p:bldP spid="39" grpId="0"/>
      <p:bldP spid="40" grpId="0" animBg="1"/>
      <p:bldP spid="41" grpId="0"/>
      <p:bldP spid="42" grpId="0"/>
      <p:bldP spid="45" grpId="0"/>
      <p:bldP spid="46" grpId="0"/>
      <p:bldP spid="49" grpId="0"/>
      <p:bldP spid="50" grpId="0" animBg="1"/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文本框 13313"/>
          <p:cNvSpPr txBox="1"/>
          <p:nvPr/>
        </p:nvSpPr>
        <p:spPr>
          <a:xfrm>
            <a:off x="914400" y="152400"/>
            <a:ext cx="10664825" cy="624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讨论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：</a:t>
            </a:r>
            <a:r>
              <a:rPr lang="zh-CN" altLang="en-US" sz="2400" b="1" dirty="0">
                <a:latin typeface="Times New Roman" panose="02020603050405020304" pitchFamily="18" charset="0"/>
              </a:rPr>
              <a:t>现有含一定量</a:t>
            </a:r>
            <a:r>
              <a:rPr lang="en-US" altLang="zh-CN" sz="2400" b="1" dirty="0">
                <a:latin typeface="Times New Roman" panose="02020603050405020304" pitchFamily="18" charset="0"/>
              </a:rPr>
              <a:t>Na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O</a:t>
            </a:r>
            <a:r>
              <a:rPr lang="zh-CN" altLang="en-US" sz="2400" b="1" dirty="0">
                <a:latin typeface="Times New Roman" panose="02020603050405020304" pitchFamily="18" charset="0"/>
              </a:rPr>
              <a:t>杂质的</a:t>
            </a:r>
            <a:r>
              <a:rPr lang="en-US" altLang="zh-CN" sz="2400" b="1" dirty="0">
                <a:latin typeface="Times New Roman" panose="02020603050405020304" pitchFamily="18" charset="0"/>
              </a:rPr>
              <a:t>Na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O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试样，请从下图中选用适当的实验装置，设计一个</a:t>
            </a: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最简单</a:t>
            </a:r>
            <a:r>
              <a:rPr lang="zh-CN" altLang="en-US" sz="2400" b="1" dirty="0">
                <a:latin typeface="Times New Roman" panose="02020603050405020304" pitchFamily="18" charset="0"/>
              </a:rPr>
              <a:t>的实验，测定</a:t>
            </a:r>
            <a:r>
              <a:rPr lang="en-US" altLang="zh-CN" sz="2400" b="1" dirty="0">
                <a:latin typeface="Times New Roman" panose="02020603050405020304" pitchFamily="18" charset="0"/>
              </a:rPr>
              <a:t>Na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O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试样的纯度。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（可供选用的反应物只有</a:t>
            </a:r>
            <a:r>
              <a:rPr lang="en-US" altLang="zh-CN" sz="2400" b="1" dirty="0">
                <a:latin typeface="Times New Roman" panose="02020603050405020304" pitchFamily="18" charset="0"/>
              </a:rPr>
              <a:t>CaCO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</a:rPr>
              <a:t>固体、盐酸和蒸馏水）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填写下列空白：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</a:rPr>
              <a:t>）写出实验中</a:t>
            </a:r>
            <a:r>
              <a:rPr lang="en-US" altLang="zh-CN" sz="2400" b="1" dirty="0">
                <a:latin typeface="Times New Roman" panose="02020603050405020304" pitchFamily="18" charset="0"/>
              </a:rPr>
              <a:t>Na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O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和</a:t>
            </a:r>
            <a:r>
              <a:rPr lang="en-US" altLang="zh-CN" sz="2400" b="1" dirty="0">
                <a:latin typeface="Times New Roman" panose="02020603050405020304" pitchFamily="18" charset="0"/>
              </a:rPr>
              <a:t>Na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O</a:t>
            </a:r>
            <a:r>
              <a:rPr lang="zh-CN" altLang="en-US" sz="2400" b="1" dirty="0">
                <a:latin typeface="Times New Roman" panose="02020603050405020304" pitchFamily="18" charset="0"/>
              </a:rPr>
              <a:t>分别发生反应的化学方程式；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）应选用的装置是（填图中装置标号）；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</a:rPr>
              <a:t>）所选用装置的连接顺序是（填各接口的字母，连接胶管省略） 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pic>
        <p:nvPicPr>
          <p:cNvPr id="10243" name="图片 13314" descr="未标题-2"/>
          <p:cNvPicPr>
            <a:picLocks noChangeAspect="1"/>
          </p:cNvPicPr>
          <p:nvPr/>
        </p:nvPicPr>
        <p:blipFill>
          <a:blip r:embed="rId1"/>
          <a:srcRect l="1869" b="1869"/>
          <a:stretch>
            <a:fillRect/>
          </a:stretch>
        </p:blipFill>
        <p:spPr>
          <a:xfrm>
            <a:off x="1063625" y="1346200"/>
            <a:ext cx="8697913" cy="308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文本框 13315"/>
          <p:cNvSpPr txBox="1"/>
          <p:nvPr/>
        </p:nvSpPr>
        <p:spPr>
          <a:xfrm>
            <a:off x="1597025" y="5165725"/>
            <a:ext cx="639762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2Na</a:t>
            </a:r>
            <a:r>
              <a:rPr lang="en-US" altLang="zh-CN" sz="2000" b="1" baseline="-30000" dirty="0">
                <a:solidFill>
                  <a:srgbClr val="CC0066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2000" b="1" baseline="-30000" dirty="0">
                <a:solidFill>
                  <a:srgbClr val="CC0066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+2H</a:t>
            </a:r>
            <a:r>
              <a:rPr lang="en-US" altLang="zh-CN" sz="2000" b="1" baseline="-30000" dirty="0">
                <a:solidFill>
                  <a:srgbClr val="CC0066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</a:t>
            </a:r>
            <a:r>
              <a:rPr lang="zh-CN" altLang="en-US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4NaOH+O</a:t>
            </a:r>
            <a:r>
              <a:rPr lang="en-US" altLang="zh-CN" sz="2000" b="1" baseline="-30000" dirty="0">
                <a:solidFill>
                  <a:srgbClr val="CC0066"/>
                </a:solidFill>
                <a:latin typeface="Times New Roman" panose="02020603050405020304" pitchFamily="18" charset="0"/>
              </a:rPr>
              <a:t>2  </a:t>
            </a:r>
            <a:r>
              <a:rPr lang="zh-CN" altLang="en-US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，     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Na</a:t>
            </a:r>
            <a:r>
              <a:rPr lang="en-US" altLang="zh-CN" sz="2000" b="1" baseline="-30000" dirty="0">
                <a:solidFill>
                  <a:srgbClr val="CC0066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O+H</a:t>
            </a:r>
            <a:r>
              <a:rPr lang="en-US" altLang="zh-CN" sz="2000" b="1" baseline="-30000" dirty="0">
                <a:solidFill>
                  <a:srgbClr val="CC0066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</a:t>
            </a:r>
            <a:r>
              <a:rPr lang="zh-CN" altLang="en-US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2NaOH </a:t>
            </a:r>
            <a:endParaRPr lang="en-US" altLang="zh-CN" sz="2000" b="1" dirty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7" name="文本框 13316"/>
          <p:cNvSpPr txBox="1"/>
          <p:nvPr/>
        </p:nvSpPr>
        <p:spPr>
          <a:xfrm>
            <a:off x="7083425" y="5562600"/>
            <a:ext cx="1150938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⑤ ① ④ </a:t>
            </a:r>
            <a:endParaRPr lang="en-US" altLang="zh-CN" sz="2000" b="1" dirty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8" name="文本框 13317"/>
          <p:cNvSpPr txBox="1"/>
          <p:nvPr/>
        </p:nvSpPr>
        <p:spPr>
          <a:xfrm>
            <a:off x="1978025" y="6303963"/>
            <a:ext cx="1843088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G </a:t>
            </a:r>
            <a:r>
              <a:rPr lang="zh-CN" altLang="en-US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连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B </a:t>
            </a:r>
            <a:r>
              <a:rPr lang="zh-CN" altLang="en-US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连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F </a:t>
            </a:r>
            <a:endParaRPr lang="en-US" altLang="zh-CN" sz="2000" b="1" dirty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14337"/>
          <p:cNvSpPr txBox="1"/>
          <p:nvPr/>
        </p:nvSpPr>
        <p:spPr>
          <a:xfrm>
            <a:off x="685800" y="76200"/>
            <a:ext cx="111252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讨论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400" b="1" dirty="0">
                <a:latin typeface="Times New Roman" panose="02020603050405020304" pitchFamily="18" charset="0"/>
              </a:rPr>
              <a:t>CO </a:t>
            </a:r>
            <a:r>
              <a:rPr lang="zh-CN" altLang="en-US" sz="2400" b="1" dirty="0">
                <a:latin typeface="Times New Roman" panose="02020603050405020304" pitchFamily="18" charset="0"/>
              </a:rPr>
              <a:t>和</a:t>
            </a:r>
            <a:r>
              <a:rPr lang="en-US" altLang="zh-CN" sz="2400" b="1" dirty="0">
                <a:latin typeface="Times New Roman" panose="02020603050405020304" pitchFamily="18" charset="0"/>
              </a:rPr>
              <a:t>H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组成的混合气</a:t>
            </a:r>
            <a:r>
              <a:rPr lang="en-US" altLang="zh-CN" sz="2400" b="1" dirty="0">
                <a:latin typeface="Times New Roman" panose="02020603050405020304" pitchFamily="18" charset="0"/>
              </a:rPr>
              <a:t>2.4g</a:t>
            </a:r>
            <a:r>
              <a:rPr lang="zh-CN" altLang="en-US" sz="2400" b="1" dirty="0">
                <a:latin typeface="Times New Roman" panose="02020603050405020304" pitchFamily="18" charset="0"/>
              </a:rPr>
              <a:t>在足量纯氧（</a:t>
            </a:r>
            <a:r>
              <a:rPr lang="en-US" altLang="zh-CN" sz="2400" b="1" dirty="0">
                <a:latin typeface="Times New Roman" panose="02020603050405020304" pitchFamily="18" charset="0"/>
              </a:rPr>
              <a:t>O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）中充分燃烧，反应后混合物通过含足量</a:t>
            </a:r>
            <a:r>
              <a:rPr lang="en-US" altLang="zh-CN" sz="2400" b="1" dirty="0">
                <a:latin typeface="Times New Roman" panose="02020603050405020304" pitchFamily="18" charset="0"/>
              </a:rPr>
              <a:t>Na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O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的固体粉末， 经充分吸收后剩余气体中只含 </a:t>
            </a:r>
            <a:r>
              <a:rPr lang="en-US" altLang="zh-CN" sz="2400" b="1" dirty="0">
                <a:latin typeface="Times New Roman" panose="02020603050405020304" pitchFamily="18" charset="0"/>
              </a:rPr>
              <a:t>O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 </a:t>
            </a:r>
            <a:r>
              <a:rPr lang="zh-CN" altLang="en-US" sz="2400" b="1" dirty="0">
                <a:latin typeface="Times New Roman" panose="02020603050405020304" pitchFamily="18" charset="0"/>
              </a:rPr>
              <a:t>。求固体质量增加多少克？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14339" name="对象 14338"/>
          <p:cNvGraphicFramePr/>
          <p:nvPr/>
        </p:nvGraphicFramePr>
        <p:xfrm>
          <a:off x="1752600" y="1257300"/>
          <a:ext cx="7080250" cy="558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3151505" imgH="2482215" progId="Flash.Movie">
                  <p:embed/>
                </p:oleObj>
              </mc:Choice>
              <mc:Fallback>
                <p:oleObj name="" r:id="rId1" imgW="3151505" imgH="2482215" progId="Flash.Movi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52600" y="1257300"/>
                        <a:ext cx="7080250" cy="5584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905000" y="4419600"/>
            <a:ext cx="8305800" cy="3698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1269" name="文本框 2"/>
          <p:cNvSpPr txBox="1"/>
          <p:nvPr/>
        </p:nvSpPr>
        <p:spPr>
          <a:xfrm>
            <a:off x="2133600" y="4419600"/>
            <a:ext cx="9906000" cy="2362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graphicFrame>
        <p:nvGraphicFramePr>
          <p:cNvPr id="6" name="对象 5"/>
          <p:cNvGraphicFramePr/>
          <p:nvPr/>
        </p:nvGraphicFramePr>
        <p:xfrm>
          <a:off x="1746250" y="1266825"/>
          <a:ext cx="7080250" cy="558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3151505" imgH="2482215" progId="Flash.Movie">
                  <p:embed/>
                </p:oleObj>
              </mc:Choice>
              <mc:Fallback>
                <p:oleObj name="" r:id="rId3" imgW="3151505" imgH="2482215" progId="Flash.Movi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46250" y="1266825"/>
                        <a:ext cx="7080250" cy="5584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过氧化钠与水反应">
            <a:hlinkClick r:id="" action="ppaction://media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4763"/>
            <a:ext cx="12192000" cy="6869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AS_UNIQUEID" val="1372"/>
</p:tagLst>
</file>

<file path=ppt/tags/tag2.xml><?xml version="1.0" encoding="utf-8"?>
<p:tagLst xmlns:p="http://schemas.openxmlformats.org/presentationml/2006/main">
  <p:tag name="AS_UNIQUEID" val="1373"/>
</p:tagLst>
</file>

<file path=ppt/tags/tag3.xml><?xml version="1.0" encoding="utf-8"?>
<p:tagLst xmlns:p="http://schemas.openxmlformats.org/presentationml/2006/main">
  <p:tag name="AS_UNIQUEID" val="1372"/>
</p:tagLst>
</file>

<file path=ppt/tags/tag4.xml><?xml version="1.0" encoding="utf-8"?>
<p:tagLst xmlns:p="http://schemas.openxmlformats.org/presentationml/2006/main">
  <p:tag name="AS_UNIQUEID" val="1373"/>
</p:tagLst>
</file>

<file path=ppt/tags/tag5.xml><?xml version="1.0" encoding="utf-8"?>
<p:tagLst xmlns:p="http://schemas.openxmlformats.org/presentationml/2006/main">
  <p:tag name="AS_UNIQUEID" val="3560"/>
</p:tagLst>
</file>

<file path=ppt/tags/tag6.xml><?xml version="1.0" encoding="utf-8"?>
<p:tagLst xmlns:p="http://schemas.openxmlformats.org/presentationml/2006/main">
  <p:tag name="AS_UNIQUEID" val="3564"/>
</p:tagLst>
</file>

<file path=ppt/tags/tag7.xml><?xml version="1.0" encoding="utf-8"?>
<p:tagLst xmlns:p="http://schemas.openxmlformats.org/presentationml/2006/main">
  <p:tag name="KSO_WPP_MARK_KEY" val="4e5e9545-5760-4d32-be62-9a9c03aa2dc5"/>
  <p:tag name="COMMONDATA" val="eyJoZGlkIjoiZjVmNmEwZGNjZGZlN2FjZWMyODZlMTBkNWVmMWFjMTgifQ=="/>
</p:tagLst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1641</Words>
  <Application>WPS 演示</Application>
  <PresentationFormat>宽屏</PresentationFormat>
  <Paragraphs>255</Paragraphs>
  <Slides>13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Calibri Light</vt:lpstr>
      <vt:lpstr>Times New Roman</vt:lpstr>
      <vt:lpstr>楷体_GB2312</vt:lpstr>
      <vt:lpstr>隶书</vt:lpstr>
      <vt:lpstr>微软雅黑</vt:lpstr>
      <vt:lpstr>Arial Unicode MS</vt:lpstr>
      <vt:lpstr>Calibri</vt:lpstr>
      <vt:lpstr>默认设计模板</vt:lpstr>
      <vt:lpstr>Flash.Movie</vt:lpstr>
      <vt:lpstr>Flash.Movie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呼吸面具和潜水艇中供氧剂等。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lihong</dc:creator>
  <cp:lastModifiedBy>敢情莫畏</cp:lastModifiedBy>
  <cp:revision>103</cp:revision>
  <dcterms:created xsi:type="dcterms:W3CDTF">2017-11-20T01:06:00Z</dcterms:created>
  <dcterms:modified xsi:type="dcterms:W3CDTF">2024-10-28T23:54:54Z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2052-11.8.2.10393</vt:lpwstr>
  </property>
  <property fmtid="{D5CDD505-2E9C-101B-9397-08002B2CF9AE}" pid="4" name="ICV">
    <vt:lpwstr>D6921DC0F6E747B1B60CD7E874CC92B3_13</vt:lpwstr>
  </property>
</Properties>
</file>