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0" r:id="rId3"/>
    <p:sldId id="329" r:id="rId4"/>
    <p:sldId id="331" r:id="rId5"/>
    <p:sldId id="332" r:id="rId6"/>
    <p:sldId id="322" r:id="rId7"/>
    <p:sldId id="294" r:id="rId8"/>
    <p:sldId id="326" r:id="rId9"/>
    <p:sldId id="296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800000"/>
    <a:srgbClr val="CC0066"/>
    <a:srgbClr val="0000FF"/>
    <a:srgbClr val="0000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36"/>
  </p:normalViewPr>
  <p:slideViewPr>
    <p:cSldViewPr showGuides="1">
      <p:cViewPr varScale="1">
        <p:scale>
          <a:sx n="61" d="100"/>
          <a:sy n="61" d="100"/>
        </p:scale>
        <p:origin x="10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147480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T" name="resolution" value="28.34646" units="1/dev"/>
        </inkml:channelProperties>
      </inkml:inkSource>
      <inkml:timestamp xml:id="ts0" timeString="2024-11-04T08:27: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26799 2082 0,'22'-8'0,"-22"8"0,24-16 0,-10 11 16,4 5 0,3-8 15,4 6 0,10-12 16,4 6 0,11-7 15,-5 9 0,8-2 16,-3 3 0,-4-6 16,-7 9 0,-8-1 15,-6 3 0,-4-3 16,0 3 0,-21 6 16,0 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927A42-A963-4A12-B521-EC8BDACB8E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2CD5B3-B68B-4051-915C-742D5ABF7EF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466A5-BFD1-4B46-B22B-D94FFAC75BA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openxmlformats.org/officeDocument/2006/relationships/customXml" Target="../ink/ink1.xml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6.png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jpeg"/><Relationship Id="rId3" Type="http://schemas.openxmlformats.org/officeDocument/2006/relationships/tags" Target="../tags/tag10.xml"/><Relationship Id="rId2" Type="http://schemas.openxmlformats.org/officeDocument/2006/relationships/image" Target="../media/image7.jpe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9" name="Text Box 13"/>
          <p:cNvSpPr txBox="1"/>
          <p:nvPr/>
        </p:nvSpPr>
        <p:spPr>
          <a:xfrm>
            <a:off x="434975" y="169863"/>
            <a:ext cx="2767013" cy="4572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氯气的化学性质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9" name="Text Box 23"/>
          <p:cNvSpPr txBox="1"/>
          <p:nvPr/>
        </p:nvSpPr>
        <p:spPr>
          <a:xfrm>
            <a:off x="1123950" y="596900"/>
            <a:ext cx="8785225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）氧化性：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①与金属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②与非金属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120" name="Text Box 24"/>
          <p:cNvSpPr txBox="1"/>
          <p:nvPr/>
        </p:nvSpPr>
        <p:spPr>
          <a:xfrm>
            <a:off x="1119188" y="4037013"/>
            <a:ext cx="60499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）与水反应</a:t>
            </a:r>
            <a:endParaRPr lang="zh-CN" altLang="zh-CN" sz="24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124" name="Text Box 28"/>
          <p:cNvSpPr txBox="1"/>
          <p:nvPr/>
        </p:nvSpPr>
        <p:spPr>
          <a:xfrm>
            <a:off x="1146175" y="5230813"/>
            <a:ext cx="27511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）与碱反应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6170" name="Group 26"/>
          <p:cNvGrpSpPr/>
          <p:nvPr/>
        </p:nvGrpSpPr>
        <p:grpSpPr>
          <a:xfrm>
            <a:off x="3165475" y="989013"/>
            <a:ext cx="7993063" cy="1330325"/>
            <a:chOff x="1202" y="725"/>
            <a:chExt cx="5035" cy="838"/>
          </a:xfrm>
        </p:grpSpPr>
        <p:grpSp>
          <p:nvGrpSpPr>
            <p:cNvPr id="3091" name="Group 24"/>
            <p:cNvGrpSpPr/>
            <p:nvPr/>
          </p:nvGrpSpPr>
          <p:grpSpPr>
            <a:xfrm>
              <a:off x="1292" y="1162"/>
              <a:ext cx="1948" cy="401"/>
              <a:chOff x="482" y="789"/>
              <a:chExt cx="1840" cy="401"/>
            </a:xfrm>
          </p:grpSpPr>
          <p:sp>
            <p:nvSpPr>
              <p:cNvPr id="3103" name="Text Box 25"/>
              <p:cNvSpPr txBox="1"/>
              <p:nvPr/>
            </p:nvSpPr>
            <p:spPr>
              <a:xfrm>
                <a:off x="482" y="902"/>
                <a:ext cx="184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2Fe + 3Cl</a:t>
                </a:r>
                <a:r>
                  <a:rPr lang="en-US" altLang="zh-CN" sz="2400" b="1" baseline="-25000" dirty="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400" b="1" dirty="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 === 2FeCl</a:t>
                </a:r>
                <a:r>
                  <a:rPr lang="en-US" altLang="zh-CN" sz="2400" b="1" baseline="-25000" dirty="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zh-CN" sz="2400" b="1" dirty="0">
                  <a:solidFill>
                    <a:srgbClr val="080808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" name="Text Box 26"/>
              <p:cNvSpPr txBox="1"/>
              <p:nvPr/>
            </p:nvSpPr>
            <p:spPr>
              <a:xfrm>
                <a:off x="1380" y="789"/>
                <a:ext cx="386" cy="2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点燃</a:t>
                </a:r>
                <a:endParaRPr lang="zh-CN" altLang="en-US" sz="1800" b="1" dirty="0">
                  <a:solidFill>
                    <a:srgbClr val="080808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92" name="Group 24"/>
            <p:cNvGrpSpPr/>
            <p:nvPr/>
          </p:nvGrpSpPr>
          <p:grpSpPr>
            <a:xfrm>
              <a:off x="1292" y="725"/>
              <a:ext cx="4945" cy="430"/>
              <a:chOff x="1382" y="725"/>
              <a:chExt cx="4945" cy="430"/>
            </a:xfrm>
          </p:grpSpPr>
          <p:grpSp>
            <p:nvGrpSpPr>
              <p:cNvPr id="3094" name="Group 19"/>
              <p:cNvGrpSpPr/>
              <p:nvPr/>
            </p:nvGrpSpPr>
            <p:grpSpPr>
              <a:xfrm>
                <a:off x="1382" y="749"/>
                <a:ext cx="2584" cy="406"/>
                <a:chOff x="624" y="384"/>
                <a:chExt cx="2459" cy="406"/>
              </a:xfrm>
            </p:grpSpPr>
            <p:sp>
              <p:nvSpPr>
                <p:cNvPr id="3100" name="Text Box 20"/>
                <p:cNvSpPr txBox="1"/>
                <p:nvPr/>
              </p:nvSpPr>
              <p:spPr>
                <a:xfrm>
                  <a:off x="624" y="502"/>
                  <a:ext cx="166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en-US" altLang="zh-CN" sz="2400" b="1" dirty="0">
                      <a:solidFill>
                        <a:srgbClr val="080808"/>
                      </a:solidFill>
                      <a:latin typeface="Times New Roman" panose="02020603050405020304" pitchFamily="18" charset="0"/>
                    </a:rPr>
                    <a:t>Cu + Cl</a:t>
                  </a:r>
                  <a:r>
                    <a:rPr lang="en-US" altLang="zh-CN" sz="2400" b="1" baseline="-25000" dirty="0">
                      <a:solidFill>
                        <a:srgbClr val="080808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zh-CN" sz="2400" b="1" dirty="0">
                      <a:solidFill>
                        <a:srgbClr val="080808"/>
                      </a:solidFill>
                      <a:latin typeface="Times New Roman" panose="02020603050405020304" pitchFamily="18" charset="0"/>
                    </a:rPr>
                    <a:t> === CuCl</a:t>
                  </a:r>
                  <a:r>
                    <a:rPr lang="en-US" altLang="zh-CN" sz="2400" b="1" baseline="-25000" dirty="0">
                      <a:solidFill>
                        <a:srgbClr val="080808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US" altLang="zh-CN" sz="2400" b="1" dirty="0">
                    <a:solidFill>
                      <a:srgbClr val="080808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01" name="Text Box 21"/>
                <p:cNvSpPr txBox="1"/>
                <p:nvPr/>
              </p:nvSpPr>
              <p:spPr>
                <a:xfrm>
                  <a:off x="1380" y="384"/>
                  <a:ext cx="389" cy="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r>
                    <a:rPr lang="zh-CN" altLang="en-US" sz="1800" b="1" dirty="0">
                      <a:solidFill>
                        <a:srgbClr val="080808"/>
                      </a:solidFill>
                      <a:latin typeface="Times New Roman" panose="02020603050405020304" pitchFamily="18" charset="0"/>
                    </a:rPr>
                    <a:t>点燃</a:t>
                  </a:r>
                  <a:endParaRPr lang="zh-CN" altLang="en-US" sz="1800" b="1" dirty="0">
                    <a:solidFill>
                      <a:srgbClr val="080808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3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246" y="501"/>
                  <a:ext cx="837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R="0" defTabSz="914400"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1" kern="1200" cap="none" spc="0" normalizeH="0" baseline="0" noProof="0">
                      <a:solidFill>
                        <a:srgbClr val="996633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rPr>
                    <a:t>（棕黄色）</a:t>
                  </a:r>
                  <a:r>
                    <a:rPr kumimoji="0" lang="zh-CN" altLang="en-US" sz="2000" b="1" kern="1200" cap="none" spc="0" normalizeH="0" baseline="0" noProof="0">
                      <a:solidFill>
                        <a:srgbClr val="080808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rPr>
                    <a:t> </a:t>
                  </a:r>
                  <a:endParaRPr kumimoji="0" lang="zh-CN" altLang="en-US" sz="2000" b="1" kern="1200" cap="none" spc="0" normalizeH="0" baseline="0" noProof="0">
                    <a:solidFill>
                      <a:srgbClr val="080808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095" name="Text Box 23"/>
              <p:cNvSpPr txBox="1"/>
              <p:nvPr/>
            </p:nvSpPr>
            <p:spPr>
              <a:xfrm>
                <a:off x="2561" y="725"/>
                <a:ext cx="11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zh-CN" sz="1800" b="1" dirty="0">
                  <a:solidFill>
                    <a:srgbClr val="080808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096" name="Group 29"/>
              <p:cNvGrpSpPr/>
              <p:nvPr/>
            </p:nvGrpSpPr>
            <p:grpSpPr>
              <a:xfrm>
                <a:off x="4112" y="741"/>
                <a:ext cx="672" cy="346"/>
                <a:chOff x="3072" y="1334"/>
                <a:chExt cx="672" cy="346"/>
              </a:xfrm>
            </p:grpSpPr>
            <p:sp>
              <p:nvSpPr>
                <p:cNvPr id="3098" name="AutoShape 30"/>
                <p:cNvSpPr/>
                <p:nvPr/>
              </p:nvSpPr>
              <p:spPr>
                <a:xfrm>
                  <a:off x="3120" y="1584"/>
                  <a:ext cx="528" cy="96"/>
                </a:xfrm>
                <a:prstGeom prst="rightArrow">
                  <a:avLst>
                    <a:gd name="adj1" fmla="val 50000"/>
                    <a:gd name="adj2" fmla="val 137500"/>
                  </a:avLst>
                </a:prstGeom>
                <a:solidFill>
                  <a:srgbClr val="FF66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en-US" sz="1800" b="1" dirty="0"/>
                </a:p>
              </p:txBody>
            </p:sp>
            <p:sp>
              <p:nvSpPr>
                <p:cNvPr id="3099" name="Text Box 31"/>
                <p:cNvSpPr txBox="1"/>
                <p:nvPr/>
              </p:nvSpPr>
              <p:spPr>
                <a:xfrm>
                  <a:off x="3072" y="1334"/>
                  <a:ext cx="672" cy="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zh-CN" altLang="en-US" sz="2000" b="1" dirty="0">
                      <a:solidFill>
                        <a:srgbClr val="080808"/>
                      </a:solidFill>
                      <a:latin typeface="Times New Roman" panose="02020603050405020304" pitchFamily="18" charset="0"/>
                    </a:rPr>
                    <a:t>溶于水</a:t>
                  </a:r>
                  <a:endParaRPr lang="zh-CN" altLang="en-US" sz="2000" b="1" dirty="0">
                    <a:solidFill>
                      <a:srgbClr val="080808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8400" name="Text Box 32"/>
              <p:cNvSpPr txBox="1">
                <a:spLocks noChangeArrowheads="1"/>
              </p:cNvSpPr>
              <p:nvPr/>
            </p:nvSpPr>
            <p:spPr bwMode="auto">
              <a:xfrm>
                <a:off x="4743" y="867"/>
                <a:ext cx="158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R="0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0" lang="zh-CN" altLang="en-US" b="1" kern="1200" cap="none" spc="0" normalizeH="0" baseline="0" noProof="0">
                    <a:solidFill>
                      <a:srgbClr val="33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蓝绿色溶液</a:t>
                </a:r>
                <a:endParaRPr kumimoji="0" lang="zh-CN" altLang="en-US" b="1" kern="1200" cap="none" spc="0" normalizeH="0" baseline="0" noProof="0">
                  <a:solidFill>
                    <a:srgbClr val="33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093" name="AutoShape 25"/>
            <p:cNvSpPr/>
            <p:nvPr/>
          </p:nvSpPr>
          <p:spPr>
            <a:xfrm>
              <a:off x="1202" y="1026"/>
              <a:ext cx="46" cy="408"/>
            </a:xfrm>
            <a:prstGeom prst="leftBrace">
              <a:avLst>
                <a:gd name="adj1" fmla="val 73913"/>
                <a:gd name="adj2" fmla="val 50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9395" name="Group 3"/>
          <p:cNvGrpSpPr/>
          <p:nvPr/>
        </p:nvGrpSpPr>
        <p:grpSpPr>
          <a:xfrm>
            <a:off x="3681413" y="2838450"/>
            <a:ext cx="2719387" cy="661988"/>
            <a:chOff x="614" y="2403"/>
            <a:chExt cx="1658" cy="381"/>
          </a:xfrm>
        </p:grpSpPr>
        <p:sp>
          <p:nvSpPr>
            <p:cNvPr id="3089" name="Text Box 4"/>
            <p:cNvSpPr txBox="1"/>
            <p:nvPr/>
          </p:nvSpPr>
          <p:spPr>
            <a:xfrm>
              <a:off x="614" y="2496"/>
              <a:ext cx="165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080808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2400" b="1" baseline="-25000" dirty="0">
                  <a:solidFill>
                    <a:srgbClr val="080808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080808"/>
                  </a:solidFill>
                  <a:latin typeface="Times New Roman" panose="02020603050405020304" pitchFamily="18" charset="0"/>
                </a:rPr>
                <a:t> + Cl</a:t>
              </a:r>
              <a:r>
                <a:rPr lang="en-US" altLang="zh-CN" sz="2400" b="1" baseline="-25000" dirty="0">
                  <a:solidFill>
                    <a:srgbClr val="080808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080808"/>
                  </a:solidFill>
                  <a:latin typeface="Times New Roman" panose="02020603050405020304" pitchFamily="18" charset="0"/>
                </a:rPr>
                <a:t> === 2HCl</a:t>
              </a:r>
              <a:endPara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0" name="Text Box 5"/>
            <p:cNvSpPr txBox="1"/>
            <p:nvPr/>
          </p:nvSpPr>
          <p:spPr>
            <a:xfrm>
              <a:off x="1364" y="2403"/>
              <a:ext cx="39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rgbClr val="080808"/>
                  </a:solidFill>
                  <a:latin typeface="Times New Roman" panose="02020603050405020304" pitchFamily="18" charset="0"/>
                </a:rPr>
                <a:t>点燃</a:t>
              </a:r>
              <a:endParaRPr lang="zh-CN" altLang="en-US" sz="1800" b="1" dirty="0">
                <a:solidFill>
                  <a:srgbClr val="08080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9398" name="Group 6"/>
          <p:cNvGrpSpPr/>
          <p:nvPr/>
        </p:nvGrpSpPr>
        <p:grpSpPr>
          <a:xfrm>
            <a:off x="6865938" y="2813050"/>
            <a:ext cx="2619375" cy="604838"/>
            <a:chOff x="614" y="2403"/>
            <a:chExt cx="1621" cy="381"/>
          </a:xfrm>
        </p:grpSpPr>
        <p:sp>
          <p:nvSpPr>
            <p:cNvPr id="3087" name="Text Box 7"/>
            <p:cNvSpPr txBox="1"/>
            <p:nvPr/>
          </p:nvSpPr>
          <p:spPr>
            <a:xfrm>
              <a:off x="614" y="2496"/>
              <a:ext cx="162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080808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2400" b="1" baseline="-25000" dirty="0">
                  <a:solidFill>
                    <a:srgbClr val="080808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080808"/>
                  </a:solidFill>
                  <a:latin typeface="Times New Roman" panose="02020603050405020304" pitchFamily="18" charset="0"/>
                </a:rPr>
                <a:t> + Cl</a:t>
              </a:r>
              <a:r>
                <a:rPr lang="en-US" altLang="zh-CN" sz="2400" b="1" baseline="-25000" dirty="0">
                  <a:solidFill>
                    <a:srgbClr val="080808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080808"/>
                  </a:solidFill>
                  <a:latin typeface="Times New Roman" panose="02020603050405020304" pitchFamily="18" charset="0"/>
                </a:rPr>
                <a:t> === 2HCl</a:t>
              </a:r>
              <a:endPara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8" name="Text Box 8"/>
            <p:cNvSpPr txBox="1"/>
            <p:nvPr/>
          </p:nvSpPr>
          <p:spPr>
            <a:xfrm>
              <a:off x="1364" y="2403"/>
              <a:ext cx="400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rgbClr val="080808"/>
                  </a:solidFill>
                  <a:latin typeface="Times New Roman" panose="02020603050405020304" pitchFamily="18" charset="0"/>
                </a:rPr>
                <a:t>光照</a:t>
              </a:r>
              <a:endParaRPr lang="zh-CN" altLang="en-US" sz="1800" b="1" dirty="0">
                <a:solidFill>
                  <a:srgbClr val="080808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4515" name="Text Box 3"/>
          <p:cNvSpPr txBox="1"/>
          <p:nvPr/>
        </p:nvSpPr>
        <p:spPr>
          <a:xfrm>
            <a:off x="3711575" y="4062413"/>
            <a:ext cx="47228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Cl</a:t>
            </a:r>
            <a:r>
              <a:rPr lang="en-US" altLang="zh-CN" sz="2400" b="1" baseline="-30000" dirty="0">
                <a:solidFill>
                  <a:srgbClr val="080808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+ H</a:t>
            </a:r>
            <a:r>
              <a:rPr lang="en-US" altLang="zh-CN" sz="2400" b="1" baseline="-30000" dirty="0">
                <a:solidFill>
                  <a:srgbClr val="080808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O 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＝ 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2400" b="1" baseline="30000" dirty="0">
                <a:solidFill>
                  <a:srgbClr val="080808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+Cl</a:t>
            </a:r>
            <a:r>
              <a:rPr lang="en-US" altLang="zh-CN" sz="2400" b="1" baseline="30000" dirty="0">
                <a:solidFill>
                  <a:srgbClr val="080808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HClO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89" name="Group 45"/>
          <p:cNvGrpSpPr/>
          <p:nvPr/>
        </p:nvGrpSpPr>
        <p:grpSpPr>
          <a:xfrm>
            <a:off x="3367088" y="4611688"/>
            <a:ext cx="6323012" cy="1433512"/>
            <a:chOff x="1338" y="3249"/>
            <a:chExt cx="3983" cy="903"/>
          </a:xfrm>
        </p:grpSpPr>
        <p:sp>
          <p:nvSpPr>
            <p:cNvPr id="3084" name="Text Box 4"/>
            <p:cNvSpPr txBox="1"/>
            <p:nvPr/>
          </p:nvSpPr>
          <p:spPr>
            <a:xfrm>
              <a:off x="1471" y="3249"/>
              <a:ext cx="3312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2NaOH + Cl</a:t>
              </a:r>
              <a:r>
                <a:rPr lang="en-US" altLang="zh-CN" sz="2400" b="1" baseline="-30000" dirty="0">
                  <a:latin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＝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NaCl + NaClO + H</a:t>
              </a:r>
              <a:r>
                <a:rPr lang="en-US" altLang="zh-CN" sz="2400" b="1" baseline="-30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O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085" name="AutoShape 41"/>
            <p:cNvSpPr/>
            <p:nvPr/>
          </p:nvSpPr>
          <p:spPr>
            <a:xfrm>
              <a:off x="1338" y="3521"/>
              <a:ext cx="95" cy="559"/>
            </a:xfrm>
            <a:prstGeom prst="leftBrace">
              <a:avLst>
                <a:gd name="adj1" fmla="val 67232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086" name="Text Box 7"/>
            <p:cNvSpPr txBox="1"/>
            <p:nvPr/>
          </p:nvSpPr>
          <p:spPr>
            <a:xfrm>
              <a:off x="1471" y="3702"/>
              <a:ext cx="3850" cy="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2Ca(OH)</a:t>
              </a:r>
              <a:r>
                <a:rPr lang="en-US" altLang="zh-CN" sz="2400" b="1" baseline="-30000" dirty="0">
                  <a:latin typeface="Times New Roman" panose="02020603050405020304" pitchFamily="18" charset="0"/>
                </a:rPr>
                <a:t>2 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+ 2Cl</a:t>
              </a:r>
              <a:r>
                <a:rPr lang="en-US" altLang="zh-CN" sz="2400" b="1" baseline="-30000" dirty="0">
                  <a:latin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＝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Ca(ClO)</a:t>
              </a:r>
              <a:r>
                <a:rPr lang="en-US" altLang="zh-CN" sz="2400" b="1" baseline="-30000" dirty="0">
                  <a:latin typeface="Times New Roman" panose="02020603050405020304" pitchFamily="18" charset="0"/>
                </a:rPr>
                <a:t>2 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+ CaCl</a:t>
              </a:r>
              <a:r>
                <a:rPr lang="en-US" altLang="zh-CN" sz="2400" b="1" baseline="-30000" dirty="0">
                  <a:latin typeface="Times New Roman" panose="02020603050405020304" pitchFamily="18" charset="0"/>
                </a:rPr>
                <a:t>2 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+ 2H</a:t>
              </a:r>
              <a:r>
                <a:rPr lang="en-US" altLang="zh-CN" sz="2400" b="1" baseline="-30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O 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9" grpId="0"/>
      <p:bldP spid="4120" grpId="0"/>
      <p:bldP spid="4124" grpId="0"/>
      <p:bldP spid="645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A19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533400"/>
            <a:ext cx="7200900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45338" y="609600"/>
            <a:ext cx="4033837" cy="3824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5800" y="609600"/>
            <a:ext cx="4810125" cy="3824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61988" y="4792663"/>
            <a:ext cx="10939463" cy="1028700"/>
          </a:xfrm>
          <a:prstGeom prst="rect">
            <a:avLst/>
          </a:prstGeom>
          <a:noFill/>
        </p:spPr>
        <p:txBody>
          <a:bodyPr/>
          <a:lstStyle/>
          <a:p>
            <a:pPr marR="0" algn="ctr" defTabSz="914400" fontAlgn="auto">
              <a:lnSpc>
                <a:spcPts val="328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  <a:cs typeface="+mn-cs"/>
              </a:rPr>
              <a:t>一般我们在养鱼的时候，新缸都会进行七天的养水才会把鱼放进去养，这是为什么呢？</a:t>
            </a:r>
            <a:endParaRPr kumimoji="0" lang="zh-CN" altLang="en-US" sz="2800" b="1" kern="1200" cap="none" spc="0" normalizeH="0" baseline="0" noProof="0">
              <a:solidFill>
                <a:schemeClr val="accent4">
                  <a:lumMod val="50000"/>
                </a:schemeClr>
              </a:solidFill>
              <a:latin typeface="+mj-ea"/>
              <a:ea typeface="+mj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2" name="墨迹 1"/>
              <p14:cNvContentPartPr/>
              <p14:nvPr/>
            </p14:nvContentPartPr>
            <p14:xfrm>
              <a:off x="9647640" y="708480"/>
              <a:ext cx="208800" cy="414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7"/>
            </p:blipFill>
            <p:spPr>
              <a:xfrm>
                <a:off x="9647640" y="708480"/>
                <a:ext cx="208800" cy="414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4598988" cy="383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19800" y="152400"/>
            <a:ext cx="5018088" cy="398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文本框 5"/>
          <p:cNvSpPr txBox="1"/>
          <p:nvPr>
            <p:custDataLst>
              <p:tags r:id="rId5"/>
            </p:custDataLst>
          </p:nvPr>
        </p:nvSpPr>
        <p:spPr>
          <a:xfrm>
            <a:off x="1828800" y="4524375"/>
            <a:ext cx="1600200" cy="522288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 dirty="0"/>
              <a:t>  自来水</a:t>
            </a:r>
            <a:endParaRPr lang="zh-CN" altLang="en-US" sz="2800" b="1" dirty="0"/>
          </a:p>
        </p:txBody>
      </p:sp>
      <p:sp>
        <p:nvSpPr>
          <p:cNvPr id="6149" name="文本框 6"/>
          <p:cNvSpPr txBox="1"/>
          <p:nvPr>
            <p:custDataLst>
              <p:tags r:id="rId6"/>
            </p:custDataLst>
          </p:nvPr>
        </p:nvSpPr>
        <p:spPr>
          <a:xfrm>
            <a:off x="6629400" y="4495800"/>
            <a:ext cx="3527425" cy="523875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 dirty="0"/>
              <a:t>    自来水与净水比较</a:t>
            </a:r>
            <a:endParaRPr lang="zh-CN" altLang="en-US" sz="2800" b="1" dirty="0"/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735387" y="5486400"/>
            <a:ext cx="4568825" cy="521970"/>
          </a:xfrm>
          <a:prstGeom prst="rect">
            <a:avLst/>
          </a:prstGeom>
          <a:noFill/>
        </p:spPr>
        <p:txBody>
          <a:bodyPr numCol="1">
            <a:prstTxWarp prst="textDeflateBottom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除氯最好的方法是爆氧曝晒</a:t>
            </a:r>
            <a:endParaRPr kumimoji="0" lang="zh-CN" altLang="en-US" sz="2800" b="1" kern="120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5" name="Rectangle 3"/>
          <p:cNvSpPr>
            <a:spLocks noGrp="1"/>
          </p:cNvSpPr>
          <p:nvPr>
            <p:ph type="body" sz="half" idx="1"/>
          </p:nvPr>
        </p:nvSpPr>
        <p:spPr>
          <a:xfrm>
            <a:off x="2698750" y="228600"/>
            <a:ext cx="6913563" cy="4113213"/>
          </a:xfrm>
        </p:spPr>
        <p:txBody>
          <a:bodyPr vert="horz" wrap="square" lIns="91440" tIns="45720" rIns="91440" bIns="45720" anchor="t" anchorCtr="0"/>
          <a:p>
            <a:pPr lvl="4" eaLnBrk="1" hangingPunct="1">
              <a:buNone/>
            </a:pPr>
            <a:r>
              <a:rPr lang="en-US" altLang="zh-CN" sz="1800" dirty="0"/>
              <a:t>          </a:t>
            </a:r>
            <a:endParaRPr lang="en-US" altLang="zh-CN" sz="1800" dirty="0"/>
          </a:p>
          <a:p>
            <a:pPr lvl="4" eaLnBrk="1" hangingPunct="1">
              <a:buNone/>
            </a:pPr>
            <a:endParaRPr lang="en-US" altLang="zh-CN" sz="1800" dirty="0"/>
          </a:p>
          <a:p>
            <a:pPr lvl="4" eaLnBrk="1" hangingPunct="1">
              <a:buNone/>
            </a:pP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制取盐酸及其它氯化物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5236" name="Text Box 4"/>
          <p:cNvSpPr txBox="1"/>
          <p:nvPr/>
        </p:nvSpPr>
        <p:spPr>
          <a:xfrm>
            <a:off x="5737225" y="2274888"/>
            <a:ext cx="936625" cy="771525"/>
          </a:xfrm>
          <a:prstGeom prst="rect">
            <a:avLst/>
          </a:prstGeom>
          <a:solidFill>
            <a:srgbClr val="D8CC58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zh-CN" sz="4400" b="1" dirty="0">
                <a:latin typeface="Times New Roman" panose="02020603050405020304" pitchFamily="18" charset="0"/>
              </a:rPr>
              <a:t>Cl</a:t>
            </a:r>
            <a:r>
              <a:rPr lang="en-US" altLang="zh-CN" sz="4400" b="1" baseline="-25000" dirty="0">
                <a:latin typeface="Times New Roman" panose="02020603050405020304" pitchFamily="18" charset="0"/>
              </a:rPr>
              <a:t>2</a:t>
            </a:r>
            <a:endParaRPr lang="en-US" altLang="zh-CN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95237" name="Text Box 5"/>
          <p:cNvSpPr txBox="1"/>
          <p:nvPr/>
        </p:nvSpPr>
        <p:spPr>
          <a:xfrm>
            <a:off x="2568575" y="2346325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制取漂白剂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5238" name="Text Box 6"/>
          <p:cNvSpPr txBox="1"/>
          <p:nvPr/>
        </p:nvSpPr>
        <p:spPr>
          <a:xfrm>
            <a:off x="7753350" y="2274888"/>
            <a:ext cx="2794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作消毒剂（自来水）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5239" name="Text Box 7"/>
          <p:cNvSpPr txBox="1"/>
          <p:nvPr/>
        </p:nvSpPr>
        <p:spPr>
          <a:xfrm>
            <a:off x="4273550" y="3989388"/>
            <a:ext cx="42672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是合成塑料、橡胶、人造纤维、农药和药品的重要原料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75" name="Rectangle 8"/>
          <p:cNvSpPr/>
          <p:nvPr/>
        </p:nvSpPr>
        <p:spPr>
          <a:xfrm>
            <a:off x="1738313" y="1419225"/>
            <a:ext cx="9144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7176" name="Rectangle 11"/>
          <p:cNvSpPr/>
          <p:nvPr/>
        </p:nvSpPr>
        <p:spPr>
          <a:xfrm>
            <a:off x="1541463" y="1882775"/>
            <a:ext cx="8961437" cy="369888"/>
          </a:xfrm>
          <a:prstGeom prst="rect">
            <a:avLst/>
          </a:prstGeom>
          <a:solidFill>
            <a:srgbClr val="F0F0F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7177" name="Line 12"/>
          <p:cNvSpPr/>
          <p:nvPr/>
        </p:nvSpPr>
        <p:spPr>
          <a:xfrm>
            <a:off x="6169025" y="3138488"/>
            <a:ext cx="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8" name="Line 13"/>
          <p:cNvSpPr/>
          <p:nvPr/>
        </p:nvSpPr>
        <p:spPr>
          <a:xfrm>
            <a:off x="6672263" y="2633663"/>
            <a:ext cx="990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9" name="Line 14"/>
          <p:cNvSpPr/>
          <p:nvPr/>
        </p:nvSpPr>
        <p:spPr>
          <a:xfrm flipV="1">
            <a:off x="6169025" y="1482725"/>
            <a:ext cx="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0" name="Line 15"/>
          <p:cNvSpPr/>
          <p:nvPr/>
        </p:nvSpPr>
        <p:spPr>
          <a:xfrm flipH="1">
            <a:off x="4584700" y="2633663"/>
            <a:ext cx="1143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1" name="Rectangle 16"/>
          <p:cNvSpPr/>
          <p:nvPr/>
        </p:nvSpPr>
        <p:spPr>
          <a:xfrm>
            <a:off x="968375" y="220663"/>
            <a:ext cx="3200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00CC"/>
                </a:solidFill>
              </a:rPr>
              <a:t>3</a:t>
            </a:r>
            <a:r>
              <a:rPr lang="zh-CN" altLang="en-US" sz="2800" b="1" dirty="0">
                <a:solidFill>
                  <a:srgbClr val="0000CC"/>
                </a:solidFill>
              </a:rPr>
              <a:t>、氯气的用途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pic>
        <p:nvPicPr>
          <p:cNvPr id="14" name="图片 13" descr="一群不同颜色的瓶子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1501" b="9978"/>
          <a:stretch>
            <a:fillRect/>
          </a:stretch>
        </p:blipFill>
        <p:spPr>
          <a:xfrm>
            <a:off x="8740775" y="3267075"/>
            <a:ext cx="2973388" cy="233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日历&#10;&#10;中度可信度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21674" b="29419"/>
          <a:stretch>
            <a:fillRect/>
          </a:stretch>
        </p:blipFill>
        <p:spPr>
          <a:xfrm>
            <a:off x="828675" y="3070225"/>
            <a:ext cx="2287588" cy="2347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23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23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523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523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charRg st="12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5235">
                                            <p:txEl>
                                              <p:charRg st="12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5235">
                                            <p:txEl>
                                              <p:charRg st="12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523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523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5239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5239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Text Box 2"/>
          <p:cNvSpPr txBox="1"/>
          <p:nvPr/>
        </p:nvSpPr>
        <p:spPr>
          <a:xfrm>
            <a:off x="1828800" y="423863"/>
            <a:ext cx="8923338" cy="283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、下列叙述中正确的是（      ）</a:t>
            </a:r>
            <a:endParaRPr lang="zh-CN" altLang="en-US" sz="24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、活性炭和氯气加入溶液中都会使有机色质脱色，</a:t>
            </a:r>
            <a:endParaRPr lang="zh-CN" altLang="en-US" sz="24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             若两者同时使用，一定会大大增强脱色效果</a:t>
            </a:r>
            <a:endParaRPr lang="zh-CN" altLang="en-US" sz="24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Cl</a:t>
            </a:r>
            <a:r>
              <a:rPr lang="en-US" altLang="zh-CN" sz="2400" b="1" baseline="-30000" dirty="0">
                <a:solidFill>
                  <a:srgbClr val="080808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有强氧化性，能使染料和有机色素褪色</a:t>
            </a:r>
            <a:endParaRPr lang="zh-CN" altLang="en-US" sz="24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Cl</a:t>
            </a:r>
            <a:r>
              <a:rPr lang="en-US" altLang="zh-CN" sz="2400" b="1" baseline="-30000" dirty="0">
                <a:solidFill>
                  <a:srgbClr val="080808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Cl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Cl</a:t>
            </a:r>
            <a:r>
              <a:rPr lang="en-US" altLang="zh-CN" sz="2400" b="1" baseline="30000" dirty="0">
                <a:solidFill>
                  <a:srgbClr val="080808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均属氯元素，它们具有相似的化学性质</a:t>
            </a:r>
            <a:endParaRPr lang="zh-CN" altLang="en-US" sz="24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、钢瓶可以贮存液氯，但不能贮存氯水</a:t>
            </a:r>
            <a:endParaRPr lang="zh-CN" altLang="en-US" sz="24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3"/>
          <p:cNvSpPr txBox="1"/>
          <p:nvPr/>
        </p:nvSpPr>
        <p:spPr>
          <a:xfrm>
            <a:off x="5494338" y="404813"/>
            <a:ext cx="404812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Text Box 4"/>
          <p:cNvSpPr txBox="1"/>
          <p:nvPr/>
        </p:nvSpPr>
        <p:spPr>
          <a:xfrm>
            <a:off x="1905000" y="3236913"/>
            <a:ext cx="9428163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、检验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HCl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气体中是否混合氯气，下列方法中 最好采用（      ）</a:t>
            </a:r>
            <a:endParaRPr lang="zh-CN" altLang="en-US" sz="24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、闻气味                       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、将气体通入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AgNO</a:t>
            </a:r>
            <a:r>
              <a:rPr lang="en-US" altLang="zh-CN" sz="2400" b="1" baseline="-30000" dirty="0">
                <a:solidFill>
                  <a:srgbClr val="080808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溶液</a:t>
            </a:r>
            <a:endParaRPr lang="zh-CN" altLang="en-US" sz="24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、将气体通入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NaHCO</a:t>
            </a:r>
            <a:r>
              <a:rPr lang="en-US" altLang="zh-CN" sz="2400" b="1" baseline="-30000" dirty="0">
                <a:solidFill>
                  <a:srgbClr val="080808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溶液            </a:t>
            </a:r>
            <a:endParaRPr lang="zh-CN" altLang="en-US" sz="24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srgbClr val="080808"/>
                </a:solidFill>
                <a:latin typeface="Times New Roman" panose="02020603050405020304" pitchFamily="18" charset="0"/>
              </a:rPr>
              <a:t>、用湿润蓝色石蕊试纸接触气体</a:t>
            </a:r>
            <a:endParaRPr lang="zh-CN" altLang="en-US" sz="24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5" name="Text Box 5"/>
          <p:cNvSpPr txBox="1"/>
          <p:nvPr/>
        </p:nvSpPr>
        <p:spPr>
          <a:xfrm>
            <a:off x="9829800" y="3325813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1774825" y="-26987"/>
            <a:ext cx="1368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练习：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7" name="Text Box 7"/>
          <p:cNvSpPr txBox="1"/>
          <p:nvPr/>
        </p:nvSpPr>
        <p:spPr>
          <a:xfrm>
            <a:off x="1919288" y="5157788"/>
            <a:ext cx="8072437" cy="1477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、某同学用经过氯气消毒的自来水配制下列物质的溶液，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不会引起溶液明显变质的是（        ）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KCl        B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NaOH      C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AgNO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  D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FeCl</a:t>
            </a:r>
            <a:r>
              <a:rPr lang="en-US" altLang="zh-CN" sz="2400" b="1" baseline="-30000" dirty="0">
                <a:latin typeface="Times New Roman" panose="02020603050405020304" pitchFamily="18" charset="0"/>
              </a:rPr>
              <a:t>2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66568" name="Text Box 8"/>
          <p:cNvSpPr txBox="1"/>
          <p:nvPr/>
        </p:nvSpPr>
        <p:spPr>
          <a:xfrm>
            <a:off x="6567488" y="5595938"/>
            <a:ext cx="404812" cy="54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/>
      <p:bldP spid="66564" grpId="0"/>
      <p:bldP spid="66565" grpId="0"/>
      <p:bldP spid="66567" grpId="0"/>
      <p:bldP spid="665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33400" y="152400"/>
          <a:ext cx="11506200" cy="3484563"/>
        </p:xfrm>
        <a:graphic>
          <a:graphicData uri="http://schemas.openxmlformats.org/drawingml/2006/table">
            <a:tbl>
              <a:tblPr/>
              <a:tblGrid>
                <a:gridCol w="11506200"/>
              </a:tblGrid>
              <a:tr h="2931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、如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图是一种验证某气体化学性质的实验装置，图中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为活塞。如先打开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B，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处通入干燥氯气，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中红布条颜色无变化；当关闭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中红布条颜色褪去。则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瓶中盛有的液体</a:t>
                      </a: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是</a:t>
                      </a:r>
                      <a:endParaRPr lang="en-US" altLang="zh-CN" sz="2400" b="1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A．</a:t>
                      </a: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浓硫酸                                </a:t>
                      </a: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B．</a:t>
                      </a: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浓</a:t>
                      </a:r>
                      <a:r>
                        <a:rPr lang="en-US" altLang="zh-CN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溶液 </a:t>
                      </a:r>
                      <a:br>
                        <a:rPr lang="zh-CN" alt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C．</a:t>
                      </a: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四氯化碳                            </a:t>
                      </a: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D．</a:t>
                      </a: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饱和</a:t>
                      </a:r>
                      <a:r>
                        <a:rPr lang="en-US" altLang="zh-CN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溶液</a:t>
                      </a:r>
                      <a:endParaRPr lang="zh-CN" alt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30" marR="90030" marT="93797" marB="937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3403"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30" marR="90030" marT="93797" marB="937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221" name="Picture 1" descr="http://pic1.mofangge.com/upload/papers/g05/20111125/201111251415109372550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7763" y="3441700"/>
            <a:ext cx="3724275" cy="262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Text Box 2"/>
          <p:cNvSpPr txBox="1"/>
          <p:nvPr/>
        </p:nvSpPr>
        <p:spPr>
          <a:xfrm>
            <a:off x="685800" y="111125"/>
            <a:ext cx="3505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二、氯离子的检验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8612" name="Text Box 4"/>
          <p:cNvSpPr txBox="1"/>
          <p:nvPr/>
        </p:nvSpPr>
        <p:spPr>
          <a:xfrm>
            <a:off x="1905000" y="4419600"/>
            <a:ext cx="8763000" cy="145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※ </a:t>
            </a:r>
            <a:r>
              <a:rPr lang="zh-CN" altLang="es-E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（了解）：</a:t>
            </a:r>
            <a:r>
              <a:rPr lang="zh-CN" altLang="es-ES" sz="2400" b="1" dirty="0">
                <a:latin typeface="Times New Roman" panose="02020603050405020304" pitchFamily="18" charset="0"/>
              </a:rPr>
              <a:t>其他</a:t>
            </a:r>
            <a:r>
              <a:rPr lang="es-ES" altLang="zh-CN" sz="2400" b="1" dirty="0">
                <a:latin typeface="Times New Roman" panose="02020603050405020304" pitchFamily="18" charset="0"/>
              </a:rPr>
              <a:t>X</a:t>
            </a:r>
            <a:r>
              <a:rPr lang="es-ES" altLang="zh-CN" sz="2400" b="1" baseline="30000" dirty="0">
                <a:latin typeface="Times New Roman" panose="02020603050405020304" pitchFamily="18" charset="0"/>
              </a:rPr>
              <a:t>-</a:t>
            </a:r>
            <a:r>
              <a:rPr lang="zh-CN" altLang="es-ES" sz="2400" b="1" dirty="0">
                <a:latin typeface="Times New Roman" panose="02020603050405020304" pitchFamily="18" charset="0"/>
              </a:rPr>
              <a:t>（</a:t>
            </a:r>
            <a:r>
              <a:rPr lang="es-ES" altLang="zh-CN" sz="2400" b="1" dirty="0">
                <a:latin typeface="Times New Roman" panose="02020603050405020304" pitchFamily="18" charset="0"/>
              </a:rPr>
              <a:t>Br</a:t>
            </a:r>
            <a:r>
              <a:rPr lang="es-ES" altLang="zh-CN" sz="2400" b="1" baseline="30000" dirty="0">
                <a:latin typeface="Times New Roman" panose="02020603050405020304" pitchFamily="18" charset="0"/>
              </a:rPr>
              <a:t>-</a:t>
            </a:r>
            <a:r>
              <a:rPr lang="zh-CN" altLang="es-ES" sz="2400" b="1" dirty="0">
                <a:latin typeface="Times New Roman" panose="02020603050405020304" pitchFamily="18" charset="0"/>
              </a:rPr>
              <a:t>、</a:t>
            </a:r>
            <a:r>
              <a:rPr lang="es-ES" altLang="zh-CN" sz="2400" b="1" dirty="0">
                <a:latin typeface="Times New Roman" panose="02020603050405020304" pitchFamily="18" charset="0"/>
              </a:rPr>
              <a:t>I</a:t>
            </a:r>
            <a:r>
              <a:rPr lang="es-ES" altLang="zh-CN" sz="2400" b="1" baseline="30000" dirty="0">
                <a:latin typeface="Times New Roman" panose="02020603050405020304" pitchFamily="18" charset="0"/>
              </a:rPr>
              <a:t>-</a:t>
            </a:r>
            <a:r>
              <a:rPr lang="zh-CN" altLang="es-ES" sz="2400" b="1" dirty="0">
                <a:latin typeface="Times New Roman" panose="02020603050405020304" pitchFamily="18" charset="0"/>
              </a:rPr>
              <a:t>）的检验也用此法：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  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AgX↓</a:t>
            </a:r>
            <a:r>
              <a:rPr lang="zh-CN" altLang="en-US" sz="2400" b="1" dirty="0">
                <a:latin typeface="Times New Roman" panose="02020603050405020304" pitchFamily="18" charset="0"/>
              </a:rPr>
              <a:t>颜色不同，</a:t>
            </a:r>
            <a:r>
              <a:rPr lang="en-US" altLang="zh-CN" sz="2400" b="1" dirty="0">
                <a:latin typeface="Times New Roman" panose="02020603050405020304" pitchFamily="18" charset="0"/>
              </a:rPr>
              <a:t>Ag</a:t>
            </a:r>
            <a:r>
              <a:rPr lang="es-ES" altLang="zh-CN" sz="2400" b="1" dirty="0">
                <a:latin typeface="Times New Roman" panose="02020603050405020304" pitchFamily="18" charset="0"/>
              </a:rPr>
              <a:t>Br</a:t>
            </a:r>
            <a:r>
              <a:rPr lang="en-US" altLang="zh-CN" sz="2400" b="1" dirty="0">
                <a:latin typeface="Times New Roman" panose="02020603050405020304" pitchFamily="18" charset="0"/>
              </a:rPr>
              <a:t>↓</a:t>
            </a:r>
            <a:r>
              <a:rPr lang="zh-CN" altLang="en-US" sz="2400" b="1" dirty="0">
                <a:latin typeface="Times New Roman" panose="02020603050405020304" pitchFamily="18" charset="0"/>
              </a:rPr>
              <a:t>浅黄色  、   </a:t>
            </a:r>
            <a:r>
              <a:rPr lang="en-US" altLang="zh-CN" sz="2400" b="1" dirty="0">
                <a:latin typeface="Times New Roman" panose="02020603050405020304" pitchFamily="18" charset="0"/>
              </a:rPr>
              <a:t>Ag</a:t>
            </a:r>
            <a:r>
              <a:rPr lang="es-ES" altLang="zh-CN" sz="2400" b="1" dirty="0">
                <a:latin typeface="Times New Roman" panose="02020603050405020304" pitchFamily="18" charset="0"/>
              </a:rPr>
              <a:t>I</a:t>
            </a:r>
            <a:r>
              <a:rPr lang="en-US" altLang="zh-CN" sz="2400" b="1" dirty="0">
                <a:latin typeface="Times New Roman" panose="02020603050405020304" pitchFamily="18" charset="0"/>
              </a:rPr>
              <a:t>↓</a:t>
            </a:r>
            <a:r>
              <a:rPr lang="zh-CN" altLang="en-US" sz="2400" b="1" dirty="0">
                <a:latin typeface="Times New Roman" panose="02020603050405020304" pitchFamily="18" charset="0"/>
              </a:rPr>
              <a:t>黄色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244" name="Text Box 5"/>
          <p:cNvSpPr txBox="1"/>
          <p:nvPr/>
        </p:nvSpPr>
        <p:spPr>
          <a:xfrm>
            <a:off x="3705225" y="7572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68614" name="Rectangle 6"/>
          <p:cNvSpPr/>
          <p:nvPr/>
        </p:nvSpPr>
        <p:spPr>
          <a:xfrm>
            <a:off x="2133600" y="1981200"/>
            <a:ext cx="723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检验反应离子方程式为</a:t>
            </a:r>
            <a:r>
              <a:rPr lang="zh-CN" altLang="en-US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</a:rPr>
              <a:t>Ag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+ </a:t>
            </a:r>
            <a:r>
              <a:rPr lang="en-US" altLang="zh-CN" sz="2400" b="1" dirty="0">
                <a:latin typeface="Times New Roman" panose="02020603050405020304" pitchFamily="18" charset="0"/>
              </a:rPr>
              <a:t>+ Cl 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-</a:t>
            </a:r>
            <a:r>
              <a:rPr lang="zh-CN" altLang="en-US" sz="2400" b="1" dirty="0"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</a:rPr>
              <a:t>AgCl↓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68615" name="Text Box 7"/>
          <p:cNvSpPr txBox="1"/>
          <p:nvPr/>
        </p:nvSpPr>
        <p:spPr>
          <a:xfrm>
            <a:off x="1752600" y="2805113"/>
            <a:ext cx="8915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相关离子方程式</a:t>
            </a:r>
            <a:r>
              <a:rPr lang="zh-CN" altLang="en-US" sz="2400" b="1" dirty="0">
                <a:latin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anose="02020603050405020304" pitchFamily="18" charset="0"/>
              </a:rPr>
              <a:t>2Ag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+ </a:t>
            </a:r>
            <a:r>
              <a:rPr lang="en-US" altLang="zh-CN" sz="2400" b="1" dirty="0">
                <a:latin typeface="Times New Roman" panose="02020603050405020304" pitchFamily="18" charset="0"/>
              </a:rPr>
              <a:t>+ CO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2-</a:t>
            </a:r>
            <a:r>
              <a:rPr lang="zh-CN" altLang="en-US" sz="2400" b="1" dirty="0"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</a:rPr>
              <a:t>Ag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↓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                  Ag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+ 2H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+ </a:t>
            </a:r>
            <a:r>
              <a:rPr lang="en-US" altLang="zh-CN" sz="2400" b="1" dirty="0">
                <a:latin typeface="Times New Roman" panose="02020603050405020304" pitchFamily="18" charset="0"/>
              </a:rPr>
              <a:t>= 2Ag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+ </a:t>
            </a:r>
            <a:r>
              <a:rPr lang="en-US" altLang="zh-CN" sz="2400" b="1" dirty="0">
                <a:latin typeface="Times New Roman" panose="02020603050405020304" pitchFamily="18" charset="0"/>
              </a:rPr>
              <a:t>+ 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 + CO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sym typeface="Wingdings 3" pitchFamily="18" charset="2"/>
              </a:rPr>
              <a:t>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68616" name="Text Box 8"/>
          <p:cNvSpPr txBox="1"/>
          <p:nvPr/>
        </p:nvSpPr>
        <p:spPr>
          <a:xfrm>
            <a:off x="1282700" y="1403350"/>
            <a:ext cx="5695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现象</a:t>
            </a:r>
            <a:r>
              <a:rPr lang="zh-CN" altLang="en-US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2400" b="1" dirty="0">
                <a:latin typeface="Times New Roman" panose="02020603050405020304" pitchFamily="18" charset="0"/>
              </a:rPr>
              <a:t>产生不溶于硝酸的白色沉淀。       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8618" name="Text Box 10"/>
          <p:cNvSpPr txBox="1"/>
          <p:nvPr/>
        </p:nvSpPr>
        <p:spPr>
          <a:xfrm>
            <a:off x="1279525" y="788988"/>
            <a:ext cx="44735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试剂：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硝酸酸化</a:t>
            </a:r>
            <a:r>
              <a:rPr lang="zh-CN" altLang="en-US" sz="2400" b="1" dirty="0">
                <a:latin typeface="Times New Roman" panose="02020603050405020304" pitchFamily="18" charset="0"/>
              </a:rPr>
              <a:t>的硝酸银溶液。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2" grpId="0"/>
      <p:bldP spid="68614" grpId="0"/>
      <p:bldP spid="68615" grpId="0"/>
      <p:bldP spid="68616" grpId="0"/>
      <p:bldP spid="68618" grpId="0"/>
    </p:bldLst>
  </p:timing>
</p:sld>
</file>

<file path=ppt/tags/tag1.xml><?xml version="1.0" encoding="utf-8"?>
<p:tagLst xmlns:p="http://schemas.openxmlformats.org/presentationml/2006/main">
  <p:tag name="AS_UNIQUEID" val="540"/>
  <p:tag name="KSO_WM_BEAUTIFY_FLAG" val=""/>
</p:tagLst>
</file>

<file path=ppt/tags/tag10.xml><?xml version="1.0" encoding="utf-8"?>
<p:tagLst xmlns:p="http://schemas.openxmlformats.org/presentationml/2006/main">
  <p:tag name="AS_UNIQUEID" val="559"/>
</p:tagLst>
</file>

<file path=ppt/tags/tag11.xml><?xml version="1.0" encoding="utf-8"?>
<p:tagLst xmlns:p="http://schemas.openxmlformats.org/presentationml/2006/main">
  <p:tag name="KSO_WPP_MARK_KEY" val="aa50d8b9-05c1-4a68-bd76-4422ba40acfe"/>
  <p:tag name="COMMONDATA" val="eyJoZGlkIjoiZjVmNmEwZGNjZGZlN2FjZWMyODZlMTBkNWVmMWFjMTgifQ=="/>
</p:tagLst>
</file>

<file path=ppt/tags/tag2.xml><?xml version="1.0" encoding="utf-8"?>
<p:tagLst xmlns:p="http://schemas.openxmlformats.org/presentationml/2006/main">
  <p:tag name="AS_UNIQUEID" val="541"/>
  <p:tag name="KSO_WM_BEAUTIFY_FLAG" val=""/>
</p:tagLst>
</file>

<file path=ppt/tags/tag3.xml><?xml version="1.0" encoding="utf-8"?>
<p:tagLst xmlns:p="http://schemas.openxmlformats.org/presentationml/2006/main">
  <p:tag name="AS_UNIQUEID" val="542"/>
</p:tagLst>
</file>

<file path=ppt/tags/tag4.xml><?xml version="1.0" encoding="utf-8"?>
<p:tagLst xmlns:p="http://schemas.openxmlformats.org/presentationml/2006/main">
  <p:tag name="AS_UNIQUEID" val="559"/>
  <p:tag name="KSO_WM_BEAUTIFY_FLAG" val=""/>
</p:tagLst>
</file>

<file path=ppt/tags/tag5.xml><?xml version="1.0" encoding="utf-8"?>
<p:tagLst xmlns:p="http://schemas.openxmlformats.org/presentationml/2006/main">
  <p:tag name="AS_UNIQUEID" val="560"/>
  <p:tag name="KSO_WM_BEAUTIFY_FLAG" val=""/>
</p:tagLst>
</file>

<file path=ppt/tags/tag6.xml><?xml version="1.0" encoding="utf-8"?>
<p:tagLst xmlns:p="http://schemas.openxmlformats.org/presentationml/2006/main">
  <p:tag name="AS_UNIQUEID" val="561"/>
</p:tagLst>
</file>

<file path=ppt/tags/tag7.xml><?xml version="1.0" encoding="utf-8"?>
<p:tagLst xmlns:p="http://schemas.openxmlformats.org/presentationml/2006/main">
  <p:tag name="AS_UNIQUEID" val="562"/>
</p:tagLst>
</file>

<file path=ppt/tags/tag8.xml><?xml version="1.0" encoding="utf-8"?>
<p:tagLst xmlns:p="http://schemas.openxmlformats.org/presentationml/2006/main">
  <p:tag name="AS_UNIQUEID" val="580"/>
</p:tagLst>
</file>

<file path=ppt/tags/tag9.xml><?xml version="1.0" encoding="utf-8"?>
<p:tagLst xmlns:p="http://schemas.openxmlformats.org/presentationml/2006/main">
  <p:tag name="AS_UNIQUEID" val="558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WPS 演示</Application>
  <PresentationFormat>宽屏</PresentationFormat>
  <Paragraphs>102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Times New Roman</vt:lpstr>
      <vt:lpstr>微软雅黑 Light</vt:lpstr>
      <vt:lpstr>Wingdings 3</vt:lpstr>
      <vt:lpstr>Symbol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305</dc:creator>
  <cp:lastModifiedBy>敢情莫畏</cp:lastModifiedBy>
  <cp:revision>120</cp:revision>
  <dcterms:created xsi:type="dcterms:W3CDTF">2023-10-23T06:47:00Z</dcterms:created>
  <dcterms:modified xsi:type="dcterms:W3CDTF">2024-11-04T00:27:14Z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EF12B6EF95F641D59D3FB775F3F413E6_12</vt:lpwstr>
  </property>
  <property fmtid="{D5CDD505-2E9C-101B-9397-08002B2CF9AE}" pid="4" name="KSOProductBuildVer">
    <vt:lpwstr>2052-11.8.2.10393</vt:lpwstr>
  </property>
</Properties>
</file>