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9"/>
  </p:handoutMasterIdLst>
  <p:sldIdLst>
    <p:sldId id="296" r:id="rId3"/>
    <p:sldId id="297" r:id="rId5"/>
    <p:sldId id="292" r:id="rId6"/>
    <p:sldId id="257" r:id="rId7"/>
    <p:sldId id="273" r:id="rId8"/>
    <p:sldId id="274" r:id="rId9"/>
    <p:sldId id="276" r:id="rId10"/>
    <p:sldId id="260" r:id="rId11"/>
    <p:sldId id="277" r:id="rId12"/>
    <p:sldId id="298" r:id="rId13"/>
    <p:sldId id="299" r:id="rId14"/>
    <p:sldId id="300" r:id="rId15"/>
    <p:sldId id="301" r:id="rId16"/>
    <p:sldId id="302" r:id="rId17"/>
    <p:sldId id="303" r:id="rId18"/>
  </p:sldIdLst>
  <p:sldSz cx="12192000" cy="6858000"/>
  <p:notesSz cx="6858000" cy="9144000"/>
  <p:custDataLst>
    <p:tags r:id="rId23"/>
  </p:custDataLst>
  <p:defaultTextStyle>
    <a:defPPr>
      <a:defRPr lang="zh-CN"/>
    </a:defPPr>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00"/>
    <a:srgbClr val="800080"/>
    <a:srgbClr val="FFB3FF"/>
    <a:srgbClr val="99FF99"/>
    <a:srgbClr val="CC0066"/>
    <a:srgbClr val="990033"/>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p:restoredTop sz="94601"/>
  </p:normalViewPr>
  <p:slideViewPr>
    <p:cSldViewPr showGuides="1">
      <p:cViewPr varScale="1">
        <p:scale>
          <a:sx n="76" d="100"/>
          <a:sy n="76" d="100"/>
        </p:scale>
        <p:origin x="102" y="180"/>
      </p:cViewPr>
      <p:guideLst>
        <p:guide orient="horz" pos="2187"/>
        <p:guide pos="384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gs" Target="tags/tag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4339"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4340"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4341"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FC260EDF-6D6D-4FFF-9E4D-08CE732F04D9}" type="slidenum">
              <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C8069297-DEEE-4C9F-AF5F-766D01325862}" type="slidenum">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幻灯片图像占位符 1"/>
          <p:cNvSpPr>
            <a:spLocks noGrp="1" noRot="1" noChangeAspect="1" noTextEdit="1"/>
          </p:cNvSpPr>
          <p:nvPr>
            <p:ph type="sldImg"/>
          </p:nvPr>
        </p:nvSpPr>
        <p:spPr>
          <a:ln>
            <a:solidFill>
              <a:srgbClr val="000000">
                <a:alpha val="100000"/>
              </a:srgbClr>
            </a:solidFill>
            <a:miter lim="800000"/>
          </a:ln>
        </p:spPr>
      </p:sp>
      <p:sp>
        <p:nvSpPr>
          <p:cNvPr id="17411"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2" name="日期占位符 1"/>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幻灯片图像占位符 1"/>
          <p:cNvSpPr>
            <a:spLocks noGrp="1" noRot="1" noChangeAspect="1" noTextEdit="1"/>
          </p:cNvSpPr>
          <p:nvPr>
            <p:ph type="sldImg"/>
          </p:nvPr>
        </p:nvSpPr>
        <p:spPr>
          <a:ln>
            <a:solidFill>
              <a:srgbClr val="000000">
                <a:alpha val="100000"/>
              </a:srgbClr>
            </a:solidFill>
            <a:miter lim="800000"/>
          </a:ln>
        </p:spPr>
      </p:sp>
      <p:sp>
        <p:nvSpPr>
          <p:cNvPr id="6147" name="备注占位符 2"/>
          <p:cNvSpPr>
            <a:spLocks noGrp="1"/>
          </p:cNvSpPr>
          <p:nvPr>
            <p:ph type="body" idx="1"/>
          </p:nvPr>
        </p:nvSpPr>
        <p:spPr>
          <a:noFill/>
          <a:ln>
            <a:noFill/>
          </a:ln>
        </p:spPr>
        <p:txBody>
          <a:bodyPr wrap="square" lIns="91440" tIns="45720" rIns="91440" bIns="45720" anchor="t" anchorCtr="0"/>
          <a:p>
            <a:pPr lvl="0" eaLnBrk="1" hangingPunct="1">
              <a:spcBef>
                <a:spcPct val="0"/>
              </a:spcBef>
            </a:pPr>
            <a:endParaRPr lang="zh-CN" altLang="en-US" dirty="0"/>
          </a:p>
        </p:txBody>
      </p:sp>
      <p:sp>
        <p:nvSpPr>
          <p:cNvPr id="2" name="日期占位符 1"/>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日期占位符 3"/>
          <p:cNvSpPr>
            <a:spLocks noGrp="1"/>
          </p:cNvSpPr>
          <p:nvPr>
            <p:ph type="dt" idx="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686800" y="609600"/>
            <a:ext cx="25908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914400" y="609600"/>
            <a:ext cx="7569200" cy="5486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1"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914400" y="609600"/>
            <a:ext cx="103632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914400" y="1981200"/>
            <a:ext cx="103632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124"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125"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126"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B685741C-E75A-483F-81F3-0BE1CC1B1583}" type="slidenum">
              <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vmlDrawing" Target="../drawings/vmlDrawing2.vml"/><Relationship Id="rId4" Type="http://schemas.openxmlformats.org/officeDocument/2006/relationships/slideLayout" Target="../slideLayouts/slideLayout7.xml"/><Relationship Id="rId3" Type="http://schemas.openxmlformats.org/officeDocument/2006/relationships/oleObject" Target="../embeddings/oleObject4.bin"/><Relationship Id="rId2" Type="http://schemas.openxmlformats.org/officeDocument/2006/relationships/image" Target="../media/image9.wmf"/><Relationship Id="rId1"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vmlDrawing" Target="../drawings/vmlDrawing3.vml"/><Relationship Id="rId3" Type="http://schemas.openxmlformats.org/officeDocument/2006/relationships/slideLayout" Target="../slideLayouts/slideLayout7.xml"/><Relationship Id="rId2" Type="http://schemas.openxmlformats.org/officeDocument/2006/relationships/image" Target="../media/image10.wmf"/><Relationship Id="rId1"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vmlDrawing" Target="../drawings/vmlDrawing1.vml"/><Relationship Id="rId5" Type="http://schemas.openxmlformats.org/officeDocument/2006/relationships/slideLayout" Target="../slideLayouts/slideLayout7.xml"/><Relationship Id="rId4" Type="http://schemas.openxmlformats.org/officeDocument/2006/relationships/image" Target="../media/image7.wmf"/><Relationship Id="rId3" Type="http://schemas.openxmlformats.org/officeDocument/2006/relationships/oleObject" Target="../embeddings/oleObject2.bin"/><Relationship Id="rId2" Type="http://schemas.openxmlformats.org/officeDocument/2006/relationships/image" Target="../media/image6.wmf"/><Relationship Id="rId1"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Picture 2" descr="2006191099673"/>
          <p:cNvPicPr>
            <a:picLocks noChangeAspect="1"/>
          </p:cNvPicPr>
          <p:nvPr/>
        </p:nvPicPr>
        <p:blipFill>
          <a:blip r:embed="rId1"/>
          <a:stretch>
            <a:fillRect/>
          </a:stretch>
        </p:blipFill>
        <p:spPr>
          <a:xfrm>
            <a:off x="4763" y="0"/>
            <a:ext cx="12144375" cy="6858000"/>
          </a:xfrm>
          <a:prstGeom prst="rect">
            <a:avLst/>
          </a:prstGeom>
          <a:noFill/>
          <a:ln w="9525">
            <a:noFill/>
          </a:ln>
        </p:spPr>
      </p:pic>
      <p:sp>
        <p:nvSpPr>
          <p:cNvPr id="4099" name="Rectangle 3"/>
          <p:cNvSpPr/>
          <p:nvPr/>
        </p:nvSpPr>
        <p:spPr>
          <a:xfrm>
            <a:off x="623888" y="471488"/>
            <a:ext cx="11233150" cy="7080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just" eaLnBrk="1" hangingPunct="1">
              <a:lnSpc>
                <a:spcPct val="125000"/>
              </a:lnSpc>
              <a:spcBef>
                <a:spcPct val="0"/>
              </a:spcBef>
              <a:buNone/>
            </a:pPr>
            <a:r>
              <a:rPr lang="en-US" altLang="zh-CN" b="1" dirty="0">
                <a:solidFill>
                  <a:srgbClr val="FFFF66"/>
                </a:solidFill>
                <a:latin typeface="黑体" panose="02010609060101010101" pitchFamily="49" charset="-122"/>
                <a:ea typeface="黑体" panose="02010609060101010101" pitchFamily="49" charset="-122"/>
              </a:rPr>
              <a:t>    </a:t>
            </a:r>
            <a:r>
              <a:rPr lang="zh-CN" altLang="en-US" b="1" dirty="0">
                <a:solidFill>
                  <a:srgbClr val="FFFF00"/>
                </a:solidFill>
                <a:latin typeface="黑体" panose="02010609060101010101" pitchFamily="49" charset="-122"/>
                <a:ea typeface="黑体" panose="02010609060101010101" pitchFamily="49" charset="-122"/>
              </a:rPr>
              <a:t>已知一滴水大约是</a:t>
            </a:r>
            <a:r>
              <a:rPr lang="en-US" altLang="zh-CN" b="1" dirty="0">
                <a:solidFill>
                  <a:srgbClr val="FFFF00"/>
                </a:solidFill>
                <a:latin typeface="黑体" panose="02010609060101010101" pitchFamily="49" charset="-122"/>
                <a:ea typeface="黑体" panose="02010609060101010101" pitchFamily="49" charset="-122"/>
              </a:rPr>
              <a:t>0.05ml</a:t>
            </a:r>
            <a:r>
              <a:rPr lang="zh-CN" altLang="en-US" b="1" dirty="0">
                <a:solidFill>
                  <a:srgbClr val="FFFF00"/>
                </a:solidFill>
                <a:latin typeface="黑体" panose="02010609060101010101" pitchFamily="49" charset="-122"/>
                <a:ea typeface="黑体" panose="02010609060101010101" pitchFamily="49" charset="-122"/>
              </a:rPr>
              <a:t>，其中含有多少水分子呢？ </a:t>
            </a:r>
            <a:endParaRPr lang="zh-CN" altLang="en-US" b="1" dirty="0">
              <a:solidFill>
                <a:srgbClr val="FFFF00"/>
              </a:solidFill>
              <a:latin typeface="黑体" panose="02010609060101010101" pitchFamily="49" charset="-122"/>
              <a:ea typeface="黑体" panose="02010609060101010101" pitchFamily="49" charset="-122"/>
            </a:endParaRPr>
          </a:p>
        </p:txBody>
      </p:sp>
      <p:sp>
        <p:nvSpPr>
          <p:cNvPr id="4101" name="Text Box 5"/>
          <p:cNvSpPr txBox="1">
            <a:spLocks noChangeArrowheads="1"/>
          </p:cNvSpPr>
          <p:nvPr/>
        </p:nvSpPr>
        <p:spPr bwMode="auto">
          <a:xfrm>
            <a:off x="1487488" y="1716088"/>
            <a:ext cx="8505825"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algn="just" defTabSz="914400" eaLnBrk="1" hangingPunct="1">
              <a:buClrTx/>
              <a:buSzTx/>
              <a:buFontTx/>
              <a:buNone/>
              <a:defRPr/>
            </a:pPr>
            <a:r>
              <a:rPr kumimoji="1" lang="zh-CN" altLang="en-US" sz="2800" b="1" kern="1200" cap="none" spc="0" normalizeH="0" baseline="0" noProof="0" dirty="0">
                <a:solidFill>
                  <a:srgbClr val="FFFF66"/>
                </a:solidFill>
                <a:latin typeface="Arial" panose="020B0604020202020204" pitchFamily="34" charset="0"/>
                <a:ea typeface="宋体" panose="02010600030101010101" pitchFamily="2" charset="-122"/>
                <a:cs typeface="+mn-cs"/>
              </a:rPr>
              <a:t>　　</a:t>
            </a:r>
            <a:r>
              <a:rPr kumimoji="1" lang="zh-CN" altLang="en-US"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一滴水大约是</a:t>
            </a:r>
            <a:r>
              <a:rPr kumimoji="1" lang="en-US" altLang="zh-CN"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0.05g,</a:t>
            </a:r>
            <a:r>
              <a:rPr kumimoji="1" lang="zh-CN" altLang="en-US"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含有的水分子数让全球</a:t>
            </a:r>
            <a:r>
              <a:rPr kumimoji="1" lang="en-US" altLang="zh-CN"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70</a:t>
            </a:r>
            <a:r>
              <a:rPr kumimoji="1" lang="zh-CN" altLang="en-US"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亿人去数，每人每分钟数</a:t>
            </a:r>
            <a:r>
              <a:rPr kumimoji="1" lang="en-US" altLang="zh-CN"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100</a:t>
            </a:r>
            <a:r>
              <a:rPr kumimoji="1" lang="zh-CN" altLang="en-US"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rPr>
              <a:t>个，日夜不停的数</a:t>
            </a:r>
            <a:endParaRPr kumimoji="1" lang="zh-CN" altLang="en-US" sz="3600" b="1" kern="1200" cap="none" spc="0" normalizeH="0" baseline="0" noProof="0" dirty="0">
              <a:solidFill>
                <a:srgbClr val="FFFF00"/>
              </a:solidFill>
              <a:effectLst>
                <a:outerShdw blurRad="38100" dist="38100" dir="2700000" algn="tl">
                  <a:srgbClr val="C0C0C0"/>
                </a:outerShdw>
              </a:effectLst>
              <a:latin typeface="Arial" panose="020B0604020202020204" pitchFamily="34" charset="0"/>
              <a:ea typeface="华文新魏" panose="02010800040101010101" pitchFamily="2" charset="-122"/>
              <a:cs typeface="+mn-cs"/>
            </a:endParaRPr>
          </a:p>
        </p:txBody>
      </p:sp>
      <p:sp>
        <p:nvSpPr>
          <p:cNvPr id="4102" name="Rectangle 6"/>
          <p:cNvSpPr>
            <a:spLocks noChangeArrowheads="1"/>
          </p:cNvSpPr>
          <p:nvPr/>
        </p:nvSpPr>
        <p:spPr bwMode="auto">
          <a:xfrm>
            <a:off x="4151313" y="3640138"/>
            <a:ext cx="4756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3600" b="1" i="0" u="none" strike="noStrike" kern="1200" cap="none" spc="0" normalizeH="0" baseline="0" noProof="0" dirty="0">
                <a:ln>
                  <a:noFill/>
                </a:ln>
                <a:solidFill>
                  <a:srgbClr val="FFFF66"/>
                </a:solidFill>
                <a:effectLst>
                  <a:outerShdw blurRad="38100" dist="38100" dir="2700000" algn="tl">
                    <a:srgbClr val="C0C0C0"/>
                  </a:outerShdw>
                </a:effectLst>
                <a:uLnTx/>
                <a:uFillTx/>
                <a:latin typeface="Arial" panose="020B0604020202020204" pitchFamily="34" charset="0"/>
                <a:ea typeface="华文新魏" panose="02010800040101010101" pitchFamily="2" charset="-122"/>
                <a:cs typeface="+mn-cs"/>
              </a:rPr>
              <a:t>需要多少年才能数完？</a:t>
            </a:r>
            <a:endParaRPr kumimoji="1" lang="zh-CN" altLang="en-US" sz="3600" b="1" i="0" u="none" strike="noStrike" kern="1200" cap="none" spc="0" normalizeH="0" baseline="0" noProof="0" dirty="0">
              <a:ln>
                <a:noFill/>
              </a:ln>
              <a:solidFill>
                <a:srgbClr val="FFFF66"/>
              </a:solidFill>
              <a:effectLst>
                <a:outerShdw blurRad="38100" dist="38100" dir="2700000" algn="tl">
                  <a:srgbClr val="C0C0C0"/>
                </a:outerShdw>
              </a:effectLst>
              <a:uLnTx/>
              <a:uFillTx/>
              <a:latin typeface="Arial" panose="020B0604020202020204" pitchFamily="34" charset="0"/>
              <a:ea typeface="华文新魏" panose="02010800040101010101" pitchFamily="2" charset="-122"/>
              <a:cs typeface="+mn-cs"/>
            </a:endParaRPr>
          </a:p>
        </p:txBody>
      </p:sp>
      <p:grpSp>
        <p:nvGrpSpPr>
          <p:cNvPr id="4103" name="Group 7"/>
          <p:cNvGrpSpPr/>
          <p:nvPr/>
        </p:nvGrpSpPr>
        <p:grpSpPr>
          <a:xfrm>
            <a:off x="5281613" y="5016500"/>
            <a:ext cx="5113337" cy="1296988"/>
            <a:chOff x="249" y="2976"/>
            <a:chExt cx="3221" cy="817"/>
          </a:xfrm>
        </p:grpSpPr>
        <p:sp>
          <p:nvSpPr>
            <p:cNvPr id="4104" name="Rectangle 8"/>
            <p:cNvSpPr>
              <a:spLocks noChangeArrowheads="1"/>
            </p:cNvSpPr>
            <p:nvPr/>
          </p:nvSpPr>
          <p:spPr bwMode="auto">
            <a:xfrm>
              <a:off x="249" y="3294"/>
              <a:ext cx="2660"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4400" b="1" i="0" u="none" strike="noStrike" kern="1200" cap="none" spc="0" normalizeH="0" baseline="0" noProof="0">
                  <a:ln>
                    <a:noFill/>
                  </a:ln>
                  <a:solidFill>
                    <a:srgbClr val="FF3300"/>
                  </a:solidFill>
                  <a:effectLst>
                    <a:outerShdw blurRad="38100" dist="38100" dir="2700000" algn="tl">
                      <a:srgbClr val="C0C0C0"/>
                    </a:outerShdw>
                  </a:effectLst>
                  <a:uLnTx/>
                  <a:uFillTx/>
                  <a:latin typeface="Arial" panose="020B0604020202020204" pitchFamily="34" charset="0"/>
                  <a:ea typeface="华文新魏" panose="02010800040101010101" pitchFamily="2" charset="-122"/>
                  <a:cs typeface="+mn-cs"/>
                </a:rPr>
                <a:t>4500</a:t>
              </a:r>
              <a:r>
                <a:rPr kumimoji="1" lang="zh-CN" altLang="en-US" sz="4400" b="1" i="0" u="none" strike="noStrike" kern="1200" cap="none" spc="0" normalizeH="0" baseline="0" noProof="0">
                  <a:ln>
                    <a:noFill/>
                  </a:ln>
                  <a:solidFill>
                    <a:srgbClr val="FF3300"/>
                  </a:solidFill>
                  <a:effectLst>
                    <a:outerShdw blurRad="38100" dist="38100" dir="2700000" algn="tl">
                      <a:srgbClr val="C0C0C0"/>
                    </a:outerShdw>
                  </a:effectLst>
                  <a:uLnTx/>
                  <a:uFillTx/>
                  <a:latin typeface="Arial" panose="020B0604020202020204" pitchFamily="34" charset="0"/>
                  <a:ea typeface="华文新魏" panose="02010800040101010101" pitchFamily="2" charset="-122"/>
                  <a:cs typeface="+mn-cs"/>
                </a:rPr>
                <a:t>多年！！！</a:t>
              </a:r>
              <a:endParaRPr kumimoji="1" lang="zh-CN" altLang="en-US" sz="4400" b="1" i="0" u="none" strike="noStrike" kern="1200" cap="none" spc="0" normalizeH="0" baseline="0" noProof="0">
                <a:ln>
                  <a:noFill/>
                </a:ln>
                <a:solidFill>
                  <a:srgbClr val="FF3300"/>
                </a:solidFill>
                <a:effectLst>
                  <a:outerShdw blurRad="38100" dist="38100" dir="2700000" algn="tl">
                    <a:srgbClr val="C0C0C0"/>
                  </a:outerShdw>
                </a:effectLst>
                <a:uLnTx/>
                <a:uFillTx/>
                <a:latin typeface="Arial" panose="020B0604020202020204" pitchFamily="34" charset="0"/>
                <a:ea typeface="华文新魏" panose="02010800040101010101" pitchFamily="2" charset="-122"/>
                <a:cs typeface="+mn-cs"/>
              </a:endParaRPr>
            </a:p>
          </p:txBody>
        </p:sp>
        <p:sp>
          <p:nvSpPr>
            <p:cNvPr id="2" name="AutoShape 9"/>
            <p:cNvSpPr/>
            <p:nvPr/>
          </p:nvSpPr>
          <p:spPr>
            <a:xfrm>
              <a:off x="2835" y="2976"/>
              <a:ext cx="635" cy="817"/>
            </a:xfrm>
            <a:prstGeom prst="irregularSeal1">
              <a:avLst/>
            </a:prstGeom>
            <a:solidFill>
              <a:srgbClr val="FF0000"/>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latin typeface="Arial" panose="020B0604020202020204" pitchFamily="34" charset="0"/>
              </a:endParaRPr>
            </a:p>
          </p:txBody>
        </p:sp>
      </p:gr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blinds(horizontal)">
                                      <p:cBhvr>
                                        <p:cTn id="7" dur="500"/>
                                        <p:tgtEl>
                                          <p:spTgt spid="409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blinds(horizontal)">
                                      <p:cBhvr>
                                        <p:cTn id="12" dur="500"/>
                                        <p:tgtEl>
                                          <p:spTgt spid="410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02"/>
                                        </p:tgtEl>
                                        <p:attrNameLst>
                                          <p:attrName>style.visibility</p:attrName>
                                        </p:attrNameLst>
                                      </p:cBhvr>
                                      <p:to>
                                        <p:strVal val="visible"/>
                                      </p:to>
                                    </p:set>
                                    <p:animEffect transition="in" filter="blinds(horizontal)">
                                      <p:cBhvr>
                                        <p:cTn id="17" dur="500"/>
                                        <p:tgtEl>
                                          <p:spTgt spid="410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103"/>
                                        </p:tgtEl>
                                        <p:attrNameLst>
                                          <p:attrName>style.visibility</p:attrName>
                                        </p:attrNameLst>
                                      </p:cBhvr>
                                      <p:to>
                                        <p:strVal val="visible"/>
                                      </p:to>
                                    </p:set>
                                    <p:animEffect transition="in" filter="blinds(horizontal)">
                                      <p:cBhvr>
                                        <p:cTn id="22" dur="500"/>
                                        <p:tgtEl>
                                          <p:spTgt spid="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1" grpId="0"/>
      <p:bldP spid="410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9218" name="Group 2"/>
          <p:cNvGrpSpPr/>
          <p:nvPr/>
        </p:nvGrpSpPr>
        <p:grpSpPr>
          <a:xfrm>
            <a:off x="3686175" y="234950"/>
            <a:ext cx="5083175" cy="660400"/>
            <a:chOff x="1142" y="103"/>
            <a:chExt cx="2314" cy="416"/>
          </a:xfrm>
        </p:grpSpPr>
        <p:sp>
          <p:nvSpPr>
            <p:cNvPr id="14373" name="Text Box 3"/>
            <p:cNvSpPr txBox="1"/>
            <p:nvPr/>
          </p:nvSpPr>
          <p:spPr>
            <a:xfrm>
              <a:off x="1142" y="192"/>
              <a:ext cx="2314"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t>C        +        O</a:t>
              </a:r>
              <a:r>
                <a:rPr lang="en-US" altLang="zh-CN" sz="2800" b="1" baseline="-30000" dirty="0"/>
                <a:t>2  </a:t>
              </a:r>
              <a:r>
                <a:rPr lang="en-US" altLang="zh-CN" sz="2800" b="1" dirty="0"/>
                <a:t>    ===       CO</a:t>
              </a:r>
              <a:r>
                <a:rPr lang="en-US" altLang="zh-CN" sz="2800" b="1" baseline="-30000" dirty="0"/>
                <a:t>2</a:t>
              </a:r>
              <a:r>
                <a:rPr lang="en-US" altLang="zh-CN" sz="2800" b="1" dirty="0"/>
                <a:t> </a:t>
              </a:r>
              <a:endParaRPr lang="en-US" altLang="zh-CN" sz="2800" b="1" dirty="0"/>
            </a:p>
          </p:txBody>
        </p:sp>
        <p:sp>
          <p:nvSpPr>
            <p:cNvPr id="14374" name="Text Box 4"/>
            <p:cNvSpPr txBox="1"/>
            <p:nvPr/>
          </p:nvSpPr>
          <p:spPr>
            <a:xfrm>
              <a:off x="2298" y="103"/>
              <a:ext cx="439" cy="2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000" b="1" dirty="0">
                  <a:solidFill>
                    <a:srgbClr val="FF3300"/>
                  </a:solidFill>
                </a:rPr>
                <a:t>    </a:t>
              </a:r>
              <a:r>
                <a:rPr lang="zh-CN" altLang="en-US" sz="2000" b="1" dirty="0">
                  <a:solidFill>
                    <a:srgbClr val="FF3300"/>
                  </a:solidFill>
                </a:rPr>
                <a:t>点燃</a:t>
              </a:r>
              <a:endParaRPr lang="zh-CN" altLang="en-US" sz="2000" b="1" dirty="0">
                <a:solidFill>
                  <a:srgbClr val="FF3300"/>
                </a:solidFill>
              </a:endParaRPr>
            </a:p>
          </p:txBody>
        </p:sp>
      </p:grpSp>
      <p:grpSp>
        <p:nvGrpSpPr>
          <p:cNvPr id="9264" name="Group 48"/>
          <p:cNvGrpSpPr/>
          <p:nvPr/>
        </p:nvGrpSpPr>
        <p:grpSpPr>
          <a:xfrm>
            <a:off x="2057400" y="1006475"/>
            <a:ext cx="7642225" cy="477838"/>
            <a:chOff x="289" y="489"/>
            <a:chExt cx="4814" cy="301"/>
          </a:xfrm>
        </p:grpSpPr>
        <p:sp>
          <p:nvSpPr>
            <p:cNvPr id="14369" name="Text Box 5"/>
            <p:cNvSpPr txBox="1"/>
            <p:nvPr/>
          </p:nvSpPr>
          <p:spPr>
            <a:xfrm>
              <a:off x="1051" y="499"/>
              <a:ext cx="1032"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个碳原子 </a:t>
              </a:r>
              <a:endParaRPr lang="zh-CN" altLang="en-US" sz="2400" b="1" dirty="0"/>
            </a:p>
          </p:txBody>
        </p:sp>
        <p:sp>
          <p:nvSpPr>
            <p:cNvPr id="14370" name="Text Box 6"/>
            <p:cNvSpPr txBox="1"/>
            <p:nvPr/>
          </p:nvSpPr>
          <p:spPr>
            <a:xfrm>
              <a:off x="2291" y="499"/>
              <a:ext cx="1032"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个氧分子 </a:t>
              </a:r>
              <a:endParaRPr lang="zh-CN" altLang="en-US" sz="2400" b="1" dirty="0"/>
            </a:p>
          </p:txBody>
        </p:sp>
        <p:sp>
          <p:nvSpPr>
            <p:cNvPr id="14371" name="Text Box 7"/>
            <p:cNvSpPr txBox="1"/>
            <p:nvPr/>
          </p:nvSpPr>
          <p:spPr>
            <a:xfrm>
              <a:off x="3477" y="499"/>
              <a:ext cx="1626" cy="291"/>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1</a:t>
              </a:r>
              <a:r>
                <a:rPr lang="zh-CN" altLang="en-US" sz="2400" b="1" dirty="0"/>
                <a:t>个二氧化碳分子</a:t>
              </a:r>
              <a:endParaRPr lang="zh-CN" altLang="en-US" sz="2400" b="1" dirty="0"/>
            </a:p>
          </p:txBody>
        </p:sp>
        <p:sp>
          <p:nvSpPr>
            <p:cNvPr id="14372" name="Text Box 11"/>
            <p:cNvSpPr txBox="1"/>
            <p:nvPr/>
          </p:nvSpPr>
          <p:spPr>
            <a:xfrm>
              <a:off x="289" y="489"/>
              <a:ext cx="888"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微粒数：</a:t>
              </a:r>
              <a:endParaRPr lang="zh-CN" altLang="en-US" sz="2400" b="1" dirty="0"/>
            </a:p>
          </p:txBody>
        </p:sp>
      </p:grpSp>
      <p:grpSp>
        <p:nvGrpSpPr>
          <p:cNvPr id="9267" name="Group 51"/>
          <p:cNvGrpSpPr/>
          <p:nvPr/>
        </p:nvGrpSpPr>
        <p:grpSpPr>
          <a:xfrm>
            <a:off x="1982788" y="2755900"/>
            <a:ext cx="6572250" cy="476250"/>
            <a:chOff x="289" y="1407"/>
            <a:chExt cx="4140" cy="300"/>
          </a:xfrm>
        </p:grpSpPr>
        <p:sp>
          <p:nvSpPr>
            <p:cNvPr id="14365" name="Text Box 8"/>
            <p:cNvSpPr txBox="1"/>
            <p:nvPr/>
          </p:nvSpPr>
          <p:spPr>
            <a:xfrm>
              <a:off x="1288" y="1407"/>
              <a:ext cx="452"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12 g</a:t>
              </a:r>
              <a:endParaRPr lang="en-US" altLang="zh-CN" sz="2400" b="1" dirty="0"/>
            </a:p>
          </p:txBody>
        </p:sp>
        <p:sp>
          <p:nvSpPr>
            <p:cNvPr id="14366" name="Text Box 9"/>
            <p:cNvSpPr txBox="1"/>
            <p:nvPr/>
          </p:nvSpPr>
          <p:spPr>
            <a:xfrm>
              <a:off x="2536" y="1419"/>
              <a:ext cx="500"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32 g </a:t>
              </a:r>
              <a:endParaRPr lang="en-US" altLang="zh-CN" sz="2400" b="1" dirty="0"/>
            </a:p>
          </p:txBody>
        </p:sp>
        <p:sp>
          <p:nvSpPr>
            <p:cNvPr id="14367" name="Text Box 10"/>
            <p:cNvSpPr txBox="1"/>
            <p:nvPr/>
          </p:nvSpPr>
          <p:spPr>
            <a:xfrm>
              <a:off x="3881" y="1407"/>
              <a:ext cx="548"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44 g </a:t>
              </a:r>
              <a:endParaRPr lang="en-US" altLang="zh-CN" sz="2400" b="1" dirty="0"/>
            </a:p>
          </p:txBody>
        </p:sp>
        <p:sp>
          <p:nvSpPr>
            <p:cNvPr id="14368" name="Text Box 12"/>
            <p:cNvSpPr txBox="1"/>
            <p:nvPr/>
          </p:nvSpPr>
          <p:spPr>
            <a:xfrm>
              <a:off x="289" y="1417"/>
              <a:ext cx="887"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a:t>
              </a:r>
              <a:r>
                <a:rPr lang="zh-CN" altLang="en-US" sz="2400" b="1" dirty="0"/>
                <a:t>质量：</a:t>
              </a:r>
              <a:endParaRPr lang="zh-CN" altLang="en-US" sz="2400" b="1" dirty="0"/>
            </a:p>
          </p:txBody>
        </p:sp>
      </p:grpSp>
      <p:sp>
        <p:nvSpPr>
          <p:cNvPr id="9229" name="Text Box 13"/>
          <p:cNvSpPr txBox="1"/>
          <p:nvPr/>
        </p:nvSpPr>
        <p:spPr>
          <a:xfrm>
            <a:off x="1639888" y="1603375"/>
            <a:ext cx="1776412"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chemeClr val="accent2"/>
                </a:solidFill>
              </a:rPr>
              <a:t>扩大</a:t>
            </a:r>
            <a:r>
              <a:rPr lang="en-US" altLang="zh-CN" sz="2400" b="1" dirty="0">
                <a:solidFill>
                  <a:schemeClr val="accent2"/>
                </a:solidFill>
              </a:rPr>
              <a:t>N</a:t>
            </a:r>
            <a:r>
              <a:rPr lang="en-US" altLang="zh-CN" sz="2400" b="1" baseline="-25000" dirty="0">
                <a:solidFill>
                  <a:schemeClr val="accent2"/>
                </a:solidFill>
              </a:rPr>
              <a:t>A</a:t>
            </a:r>
            <a:r>
              <a:rPr lang="zh-CN" altLang="en-US" sz="2400" b="1" dirty="0">
                <a:solidFill>
                  <a:schemeClr val="accent2"/>
                </a:solidFill>
              </a:rPr>
              <a:t>倍：</a:t>
            </a:r>
            <a:endParaRPr lang="zh-CN" altLang="en-US" sz="2400" b="1" dirty="0">
              <a:solidFill>
                <a:schemeClr val="accent2"/>
              </a:solidFill>
            </a:endParaRPr>
          </a:p>
        </p:txBody>
      </p:sp>
      <p:grpSp>
        <p:nvGrpSpPr>
          <p:cNvPr id="9265" name="Group 49"/>
          <p:cNvGrpSpPr/>
          <p:nvPr/>
        </p:nvGrpSpPr>
        <p:grpSpPr>
          <a:xfrm>
            <a:off x="3216275" y="1581150"/>
            <a:ext cx="6745288" cy="495300"/>
            <a:chOff x="1035" y="791"/>
            <a:chExt cx="4170" cy="312"/>
          </a:xfrm>
        </p:grpSpPr>
        <p:sp>
          <p:nvSpPr>
            <p:cNvPr id="14362" name="Text Box 14"/>
            <p:cNvSpPr txBox="1"/>
            <p:nvPr/>
          </p:nvSpPr>
          <p:spPr>
            <a:xfrm>
              <a:off x="1035" y="813"/>
              <a:ext cx="1145"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accent2"/>
                  </a:solidFill>
                </a:rPr>
                <a:t>N</a:t>
              </a:r>
              <a:r>
                <a:rPr lang="en-US" altLang="zh-CN" sz="2400" b="1" baseline="-25000" dirty="0">
                  <a:solidFill>
                    <a:schemeClr val="accent2"/>
                  </a:solidFill>
                </a:rPr>
                <a:t>A</a:t>
              </a:r>
              <a:r>
                <a:rPr lang="zh-CN" altLang="en-US" sz="2400" b="1" dirty="0">
                  <a:solidFill>
                    <a:schemeClr val="accent2"/>
                  </a:solidFill>
                </a:rPr>
                <a:t>个碳原子 </a:t>
              </a:r>
              <a:endParaRPr lang="zh-CN" altLang="en-US" sz="2400" b="1" dirty="0">
                <a:solidFill>
                  <a:schemeClr val="accent2"/>
                </a:solidFill>
              </a:endParaRPr>
            </a:p>
          </p:txBody>
        </p:sp>
        <p:sp>
          <p:nvSpPr>
            <p:cNvPr id="14363" name="Text Box 15"/>
            <p:cNvSpPr txBox="1"/>
            <p:nvPr/>
          </p:nvSpPr>
          <p:spPr>
            <a:xfrm>
              <a:off x="2316" y="815"/>
              <a:ext cx="1145"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accent2"/>
                  </a:solidFill>
                </a:rPr>
                <a:t>N</a:t>
              </a:r>
              <a:r>
                <a:rPr lang="en-US" altLang="zh-CN" sz="2400" b="1" baseline="-25000" dirty="0">
                  <a:solidFill>
                    <a:schemeClr val="accent2"/>
                  </a:solidFill>
                </a:rPr>
                <a:t>A</a:t>
              </a:r>
              <a:r>
                <a:rPr lang="zh-CN" altLang="en-US" sz="2400" b="1" dirty="0">
                  <a:solidFill>
                    <a:schemeClr val="accent2"/>
                  </a:solidFill>
                </a:rPr>
                <a:t>个氧分子 </a:t>
              </a:r>
              <a:endParaRPr lang="zh-CN" altLang="en-US" sz="2400" b="1" dirty="0">
                <a:solidFill>
                  <a:schemeClr val="accent2"/>
                </a:solidFill>
              </a:endParaRPr>
            </a:p>
          </p:txBody>
        </p:sp>
        <p:sp>
          <p:nvSpPr>
            <p:cNvPr id="14364" name="Text Box 16"/>
            <p:cNvSpPr txBox="1"/>
            <p:nvPr/>
          </p:nvSpPr>
          <p:spPr>
            <a:xfrm>
              <a:off x="3514" y="791"/>
              <a:ext cx="1691" cy="2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accent2"/>
                  </a:solidFill>
                </a:rPr>
                <a:t>N</a:t>
              </a:r>
              <a:r>
                <a:rPr lang="en-US" altLang="zh-CN" sz="2400" b="1" baseline="-25000" dirty="0">
                  <a:solidFill>
                    <a:schemeClr val="accent2"/>
                  </a:solidFill>
                </a:rPr>
                <a:t>A</a:t>
              </a:r>
              <a:r>
                <a:rPr lang="zh-CN" altLang="en-US" sz="2400" b="1" dirty="0">
                  <a:solidFill>
                    <a:schemeClr val="accent2"/>
                  </a:solidFill>
                </a:rPr>
                <a:t>个二氧化碳分子</a:t>
              </a:r>
              <a:endParaRPr lang="zh-CN" altLang="en-US" sz="2400" b="1" baseline="-25000" dirty="0">
                <a:solidFill>
                  <a:schemeClr val="accent2"/>
                </a:solidFill>
              </a:endParaRPr>
            </a:p>
          </p:txBody>
        </p:sp>
      </p:grpSp>
      <p:sp>
        <p:nvSpPr>
          <p:cNvPr id="9233" name="Text Box 17"/>
          <p:cNvSpPr txBox="1"/>
          <p:nvPr/>
        </p:nvSpPr>
        <p:spPr>
          <a:xfrm>
            <a:off x="1670050" y="2208213"/>
            <a:ext cx="17160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CC0066"/>
                </a:solidFill>
              </a:rPr>
              <a:t>物质的量：</a:t>
            </a:r>
            <a:endParaRPr lang="zh-CN" altLang="en-US" sz="2400" b="1" dirty="0">
              <a:solidFill>
                <a:srgbClr val="CC0066"/>
              </a:solidFill>
            </a:endParaRPr>
          </a:p>
        </p:txBody>
      </p:sp>
      <p:grpSp>
        <p:nvGrpSpPr>
          <p:cNvPr id="9266" name="Group 50"/>
          <p:cNvGrpSpPr/>
          <p:nvPr/>
        </p:nvGrpSpPr>
        <p:grpSpPr>
          <a:xfrm>
            <a:off x="3479800" y="2228850"/>
            <a:ext cx="5160963" cy="495300"/>
            <a:chOff x="1232" y="1131"/>
            <a:chExt cx="3251" cy="312"/>
          </a:xfrm>
        </p:grpSpPr>
        <p:sp>
          <p:nvSpPr>
            <p:cNvPr id="14359" name="Text Box 18"/>
            <p:cNvSpPr txBox="1"/>
            <p:nvPr/>
          </p:nvSpPr>
          <p:spPr>
            <a:xfrm>
              <a:off x="1232" y="1131"/>
              <a:ext cx="569"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 mol</a:t>
              </a:r>
              <a:endParaRPr lang="en-US" altLang="zh-CN" sz="2400" b="1" dirty="0">
                <a:solidFill>
                  <a:srgbClr val="CC0066"/>
                </a:solidFill>
              </a:endParaRPr>
            </a:p>
          </p:txBody>
        </p:sp>
        <p:sp>
          <p:nvSpPr>
            <p:cNvPr id="14360" name="Text Box 19"/>
            <p:cNvSpPr txBox="1"/>
            <p:nvPr/>
          </p:nvSpPr>
          <p:spPr>
            <a:xfrm>
              <a:off x="2494" y="1155"/>
              <a:ext cx="569"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 mol</a:t>
              </a:r>
              <a:endParaRPr lang="en-US" altLang="zh-CN" sz="2400" b="1" dirty="0">
                <a:solidFill>
                  <a:srgbClr val="CC0066"/>
                </a:solidFill>
              </a:endParaRPr>
            </a:p>
          </p:txBody>
        </p:sp>
        <p:sp>
          <p:nvSpPr>
            <p:cNvPr id="14361" name="Text Box 20"/>
            <p:cNvSpPr txBox="1"/>
            <p:nvPr/>
          </p:nvSpPr>
          <p:spPr>
            <a:xfrm>
              <a:off x="3914" y="1143"/>
              <a:ext cx="569"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 mol</a:t>
              </a:r>
              <a:endParaRPr lang="en-US" altLang="zh-CN" sz="2400" b="1" dirty="0">
                <a:solidFill>
                  <a:srgbClr val="CC0066"/>
                </a:solidFill>
              </a:endParaRPr>
            </a:p>
          </p:txBody>
        </p:sp>
      </p:grpSp>
      <p:grpSp>
        <p:nvGrpSpPr>
          <p:cNvPr id="14345" name="Group 47"/>
          <p:cNvGrpSpPr/>
          <p:nvPr/>
        </p:nvGrpSpPr>
        <p:grpSpPr>
          <a:xfrm>
            <a:off x="3048000" y="3429000"/>
            <a:ext cx="5608638" cy="1690688"/>
            <a:chOff x="960" y="1756"/>
            <a:chExt cx="3219" cy="1015"/>
          </a:xfrm>
        </p:grpSpPr>
        <p:sp>
          <p:nvSpPr>
            <p:cNvPr id="14353" name="AutoShape 21"/>
            <p:cNvSpPr/>
            <p:nvPr/>
          </p:nvSpPr>
          <p:spPr>
            <a:xfrm>
              <a:off x="1908" y="2046"/>
              <a:ext cx="1296" cy="192"/>
            </a:xfrm>
            <a:prstGeom prst="leftRightArrow">
              <a:avLst>
                <a:gd name="adj1" fmla="val 50000"/>
                <a:gd name="adj2" fmla="val 135000"/>
              </a:avLst>
            </a:prstGeom>
            <a:solidFill>
              <a:schemeClr val="hlink"/>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endParaRPr lang="zh-CN" altLang="zh-CN" sz="2400" dirty="0">
                <a:solidFill>
                  <a:schemeClr val="accent2"/>
                </a:solidFill>
              </a:endParaRPr>
            </a:p>
          </p:txBody>
        </p:sp>
        <p:sp>
          <p:nvSpPr>
            <p:cNvPr id="14354" name="Text Box 22"/>
            <p:cNvSpPr txBox="1"/>
            <p:nvPr/>
          </p:nvSpPr>
          <p:spPr>
            <a:xfrm>
              <a:off x="2036" y="1756"/>
              <a:ext cx="1077" cy="27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a:t>
              </a:r>
              <a:r>
                <a:rPr lang="zh-CN" altLang="en-US" sz="2400" b="1" dirty="0">
                  <a:solidFill>
                    <a:srgbClr val="CC0066"/>
                  </a:solidFill>
                </a:rPr>
                <a:t>物质的量</a:t>
              </a:r>
              <a:r>
                <a:rPr lang="en-US" altLang="zh-CN" sz="2400" b="1" dirty="0">
                  <a:solidFill>
                    <a:srgbClr val="CC0066"/>
                  </a:solidFill>
                </a:rPr>
                <a:t>(n)</a:t>
              </a:r>
              <a:endParaRPr lang="en-US" altLang="zh-CN" sz="2400" b="1" dirty="0">
                <a:solidFill>
                  <a:srgbClr val="CC0066"/>
                </a:solidFill>
              </a:endParaRPr>
            </a:p>
          </p:txBody>
        </p:sp>
        <p:sp>
          <p:nvSpPr>
            <p:cNvPr id="14355" name="Oval 24"/>
            <p:cNvSpPr/>
            <p:nvPr/>
          </p:nvSpPr>
          <p:spPr>
            <a:xfrm>
              <a:off x="1236" y="1854"/>
              <a:ext cx="624" cy="624"/>
            </a:xfrm>
            <a:prstGeom prst="ellipse">
              <a:avLst/>
            </a:prstGeom>
            <a:solidFill>
              <a:srgbClr val="99FF99"/>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微观</a:t>
              </a:r>
              <a:endParaRPr lang="zh-CN" altLang="en-US" sz="2800" b="1" dirty="0">
                <a:solidFill>
                  <a:schemeClr val="accent2"/>
                </a:solidFill>
              </a:endParaRPr>
            </a:p>
          </p:txBody>
        </p:sp>
        <p:sp>
          <p:nvSpPr>
            <p:cNvPr id="14356" name="Text Box 25"/>
            <p:cNvSpPr txBox="1"/>
            <p:nvPr/>
          </p:nvSpPr>
          <p:spPr>
            <a:xfrm>
              <a:off x="960" y="2487"/>
              <a:ext cx="1112" cy="2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微粒数（</a:t>
              </a:r>
              <a:r>
                <a:rPr lang="en-US" altLang="zh-CN" sz="2400" b="1" dirty="0"/>
                <a:t>N</a:t>
              </a:r>
              <a:r>
                <a:rPr lang="zh-CN" altLang="en-US" sz="2400" b="1" dirty="0"/>
                <a:t>）</a:t>
              </a:r>
              <a:endParaRPr lang="zh-CN" altLang="en-US" sz="2400" b="1" dirty="0"/>
            </a:p>
          </p:txBody>
        </p:sp>
        <p:sp>
          <p:nvSpPr>
            <p:cNvPr id="14357" name="Oval 27">
              <a:hlinkClick r:id="" action="ppaction://hlinkshowjump?jump=nextslide"/>
            </p:cNvPr>
            <p:cNvSpPr/>
            <p:nvPr/>
          </p:nvSpPr>
          <p:spPr>
            <a:xfrm>
              <a:off x="3251" y="1842"/>
              <a:ext cx="624" cy="624"/>
            </a:xfrm>
            <a:prstGeom prst="ellipse">
              <a:avLst/>
            </a:prstGeom>
            <a:solidFill>
              <a:srgbClr val="99FF99"/>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宏观</a:t>
              </a:r>
              <a:endParaRPr lang="zh-CN" altLang="en-US" sz="2800" b="1" dirty="0">
                <a:solidFill>
                  <a:schemeClr val="accent2"/>
                </a:solidFill>
              </a:endParaRPr>
            </a:p>
          </p:txBody>
        </p:sp>
        <p:sp>
          <p:nvSpPr>
            <p:cNvPr id="14358" name="Rectangle 28"/>
            <p:cNvSpPr/>
            <p:nvPr/>
          </p:nvSpPr>
          <p:spPr>
            <a:xfrm>
              <a:off x="3224" y="2496"/>
              <a:ext cx="955" cy="2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质量（</a:t>
              </a:r>
              <a:r>
                <a:rPr lang="en-US" altLang="zh-CN" sz="2400" b="1" dirty="0"/>
                <a:t>m</a:t>
              </a:r>
              <a:r>
                <a:rPr lang="zh-CN" altLang="en-US" sz="2400" b="1" dirty="0"/>
                <a:t>）</a:t>
              </a:r>
              <a:endParaRPr lang="zh-CN" altLang="en-US" sz="2400" b="1" dirty="0"/>
            </a:p>
          </p:txBody>
        </p:sp>
      </p:grpSp>
      <p:sp>
        <p:nvSpPr>
          <p:cNvPr id="9257" name="Text Box 41"/>
          <p:cNvSpPr txBox="1"/>
          <p:nvPr/>
        </p:nvSpPr>
        <p:spPr>
          <a:xfrm>
            <a:off x="5641975" y="4606925"/>
            <a:ext cx="382588" cy="519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t>n</a:t>
            </a:r>
            <a:endParaRPr lang="en-US" altLang="zh-CN" sz="2800" b="1" dirty="0"/>
          </a:p>
        </p:txBody>
      </p:sp>
      <p:sp>
        <p:nvSpPr>
          <p:cNvPr id="9258" name="Text Box 42"/>
          <p:cNvSpPr txBox="1"/>
          <p:nvPr/>
        </p:nvSpPr>
        <p:spPr>
          <a:xfrm>
            <a:off x="4968875" y="4449763"/>
            <a:ext cx="550863"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00"/>
                </a:solidFill>
              </a:rPr>
              <a:t>N</a:t>
            </a:r>
            <a:r>
              <a:rPr lang="en-US" altLang="zh-CN" sz="2400" b="1" baseline="-25000" dirty="0">
                <a:solidFill>
                  <a:srgbClr val="CC0000"/>
                </a:solidFill>
              </a:rPr>
              <a:t>A</a:t>
            </a:r>
            <a:endParaRPr lang="en-US" altLang="zh-CN" sz="2400" b="1" dirty="0">
              <a:solidFill>
                <a:srgbClr val="CC0000"/>
              </a:solidFill>
            </a:endParaRPr>
          </a:p>
        </p:txBody>
      </p:sp>
      <p:sp>
        <p:nvSpPr>
          <p:cNvPr id="9259" name="Line 43"/>
          <p:cNvSpPr/>
          <p:nvPr/>
        </p:nvSpPr>
        <p:spPr>
          <a:xfrm>
            <a:off x="4872038" y="4940300"/>
            <a:ext cx="731837" cy="1588"/>
          </a:xfrm>
          <a:prstGeom prst="line">
            <a:avLst/>
          </a:prstGeom>
          <a:ln w="9525" cap="flat" cmpd="sng">
            <a:solidFill>
              <a:schemeClr val="tx1"/>
            </a:solidFill>
            <a:prstDash val="solid"/>
            <a:miter/>
            <a:headEnd type="triangle" w="med" len="med"/>
            <a:tailEnd type="triangle" w="med" len="med"/>
          </a:ln>
        </p:spPr>
      </p:sp>
      <p:sp>
        <p:nvSpPr>
          <p:cNvPr id="9261" name="Line 45"/>
          <p:cNvSpPr/>
          <p:nvPr/>
        </p:nvSpPr>
        <p:spPr>
          <a:xfrm>
            <a:off x="6108700" y="4911725"/>
            <a:ext cx="779463" cy="1588"/>
          </a:xfrm>
          <a:prstGeom prst="line">
            <a:avLst/>
          </a:prstGeom>
          <a:ln w="9525" cap="flat" cmpd="sng">
            <a:solidFill>
              <a:schemeClr val="tx1"/>
            </a:solidFill>
            <a:prstDash val="solid"/>
            <a:miter/>
            <a:headEnd type="triangle" w="med" len="med"/>
            <a:tailEnd type="triangle" w="med" len="med"/>
          </a:ln>
        </p:spPr>
      </p:sp>
      <p:sp>
        <p:nvSpPr>
          <p:cNvPr id="9269" name="Text Box 53"/>
          <p:cNvSpPr txBox="1"/>
          <p:nvPr/>
        </p:nvSpPr>
        <p:spPr>
          <a:xfrm>
            <a:off x="6227763" y="4456113"/>
            <a:ext cx="576262" cy="701675"/>
          </a:xfrm>
          <a:prstGeom prst="rect">
            <a:avLst/>
          </a:prstGeom>
          <a:solidFill>
            <a:srgbClr val="CC99FF"/>
          </a:solidFill>
          <a:ln w="9525">
            <a:noFill/>
          </a:ln>
        </p:spPr>
        <p:txBody>
          <a:bodyPr lIns="18000" rIns="1800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4000" b="1" i="1" dirty="0">
                <a:latin typeface="Tahoma" panose="020B0604030504040204" pitchFamily="34" charset="0"/>
              </a:rPr>
              <a:t>?</a:t>
            </a:r>
            <a:endParaRPr lang="en-US" altLang="zh-CN" sz="4000" b="1" i="1" dirty="0">
              <a:latin typeface="Tahoma" panose="020B0604030504040204" pitchFamily="34" charset="0"/>
            </a:endParaRPr>
          </a:p>
        </p:txBody>
      </p:sp>
      <p:sp>
        <p:nvSpPr>
          <p:cNvPr id="14351" name="文本框 1"/>
          <p:cNvSpPr txBox="1"/>
          <p:nvPr/>
        </p:nvSpPr>
        <p:spPr>
          <a:xfrm>
            <a:off x="1847850" y="5805488"/>
            <a:ext cx="89281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spcBef>
                <a:spcPct val="0"/>
              </a:spcBef>
              <a:buNone/>
            </a:pPr>
            <a:r>
              <a:rPr lang="en-US" altLang="zh-CN" sz="2400" b="1" dirty="0"/>
              <a:t>12g </a:t>
            </a:r>
            <a:r>
              <a:rPr lang="en-US" altLang="zh-CN" sz="2400" b="1" baseline="30000" dirty="0"/>
              <a:t>12</a:t>
            </a:r>
            <a:r>
              <a:rPr lang="en-US" altLang="zh-CN" sz="2400" b="1" dirty="0"/>
              <a:t>C</a:t>
            </a:r>
            <a:r>
              <a:rPr lang="zh-CN" altLang="en-US" sz="2400" b="1" dirty="0"/>
              <a:t>所含碳原子数约为 </a:t>
            </a:r>
            <a:r>
              <a:rPr lang="en-US" altLang="zh-CN" sz="2400" b="1" dirty="0"/>
              <a:t>6.02×10</a:t>
            </a:r>
            <a:r>
              <a:rPr lang="en-US" altLang="zh-CN" sz="2400" b="1" baseline="30000" dirty="0"/>
              <a:t>23 </a:t>
            </a:r>
            <a:r>
              <a:rPr lang="zh-CN" altLang="en-US" sz="2400" b="1" baseline="30000" dirty="0"/>
              <a:t>，</a:t>
            </a:r>
            <a:r>
              <a:rPr lang="zh-CN" altLang="en-US" sz="2400" b="1" dirty="0"/>
              <a:t>即   </a:t>
            </a:r>
            <a:r>
              <a:rPr lang="en-US" altLang="zh-CN" sz="2400" b="1" dirty="0"/>
              <a:t>1mol </a:t>
            </a:r>
            <a:r>
              <a:rPr lang="en-US" altLang="zh-CN" sz="2400" b="1" baseline="30000" dirty="0"/>
              <a:t>12</a:t>
            </a:r>
            <a:r>
              <a:rPr lang="en-US" altLang="zh-CN" sz="2400" b="1" dirty="0"/>
              <a:t>C</a:t>
            </a:r>
            <a:r>
              <a:rPr lang="zh-CN" altLang="en-US" sz="2400" b="1" dirty="0"/>
              <a:t>。</a:t>
            </a:r>
            <a:endParaRPr lang="zh-CN" altLang="en-US" sz="2400" b="1"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37" fill="hold" nodeType="clickEffect">
                                  <p:stCondLst>
                                    <p:cond delay="0"/>
                                  </p:stCondLst>
                                  <p:childTnLst>
                                    <p:set>
                                      <p:cBhvr>
                                        <p:cTn id="10" dur="1" fill="hold">
                                          <p:stCondLst>
                                            <p:cond delay="0"/>
                                          </p:stCondLst>
                                        </p:cTn>
                                        <p:tgtEl>
                                          <p:spTgt spid="9259"/>
                                        </p:tgtEl>
                                        <p:attrNameLst>
                                          <p:attrName>style.visibility</p:attrName>
                                        </p:attrNameLst>
                                      </p:cBhvr>
                                      <p:to>
                                        <p:strVal val="visible"/>
                                      </p:to>
                                    </p:set>
                                    <p:animEffect transition="in" filter="barn(outVertical)">
                                      <p:cBhvr>
                                        <p:cTn id="11" dur="500"/>
                                        <p:tgtEl>
                                          <p:spTgt spid="925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925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9218"/>
                                        </p:tgtEl>
                                        <p:attrNameLst>
                                          <p:attrName>style.visibility</p:attrName>
                                        </p:attrNameLst>
                                      </p:cBhvr>
                                      <p:to>
                                        <p:strVal val="visible"/>
                                      </p:to>
                                    </p:set>
                                    <p:animEffect transition="in" filter="diamond(in)">
                                      <p:cBhvr>
                                        <p:cTn id="20" dur="500"/>
                                        <p:tgtEl>
                                          <p:spTgt spid="9218"/>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9264"/>
                                        </p:tgtEl>
                                        <p:attrNameLst>
                                          <p:attrName>style.visibility</p:attrName>
                                        </p:attrNameLst>
                                      </p:cBhvr>
                                      <p:to>
                                        <p:strVal val="visible"/>
                                      </p:to>
                                    </p:set>
                                    <p:animEffect transition="in" filter="diamond(in)">
                                      <p:cBhvr>
                                        <p:cTn id="25" dur="2000"/>
                                        <p:tgtEl>
                                          <p:spTgt spid="9264"/>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9229"/>
                                        </p:tgtEl>
                                        <p:attrNameLst>
                                          <p:attrName>style.visibility</p:attrName>
                                        </p:attrNameLst>
                                      </p:cBhvr>
                                      <p:to>
                                        <p:strVal val="visible"/>
                                      </p:to>
                                    </p:set>
                                    <p:animEffect transition="in" filter="diamond(in)">
                                      <p:cBhvr>
                                        <p:cTn id="30" dur="500"/>
                                        <p:tgtEl>
                                          <p:spTgt spid="9229"/>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9265"/>
                                        </p:tgtEl>
                                        <p:attrNameLst>
                                          <p:attrName>style.visibility</p:attrName>
                                        </p:attrNameLst>
                                      </p:cBhvr>
                                      <p:to>
                                        <p:strVal val="visible"/>
                                      </p:to>
                                    </p:set>
                                    <p:animEffect transition="in" filter="checkerboard(across)">
                                      <p:cBhvr>
                                        <p:cTn id="35" dur="500"/>
                                        <p:tgtEl>
                                          <p:spTgt spid="9265"/>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9233"/>
                                        </p:tgtEl>
                                        <p:attrNameLst>
                                          <p:attrName>style.visibility</p:attrName>
                                        </p:attrNameLst>
                                      </p:cBhvr>
                                      <p:to>
                                        <p:strVal val="visible"/>
                                      </p:to>
                                    </p:set>
                                    <p:animEffect transition="in" filter="diamond(in)">
                                      <p:cBhvr>
                                        <p:cTn id="40" dur="500"/>
                                        <p:tgtEl>
                                          <p:spTgt spid="9233"/>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9266"/>
                                        </p:tgtEl>
                                        <p:attrNameLst>
                                          <p:attrName>style.visibility</p:attrName>
                                        </p:attrNameLst>
                                      </p:cBhvr>
                                      <p:to>
                                        <p:strVal val="visible"/>
                                      </p:to>
                                    </p:set>
                                    <p:animEffect transition="in" filter="checkerboard(across)">
                                      <p:cBhvr>
                                        <p:cTn id="45" dur="500"/>
                                        <p:tgtEl>
                                          <p:spTgt spid="9266"/>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37" fill="hold" nodeType="clickEffect">
                                  <p:stCondLst>
                                    <p:cond delay="0"/>
                                  </p:stCondLst>
                                  <p:childTnLst>
                                    <p:set>
                                      <p:cBhvr>
                                        <p:cTn id="49" dur="1" fill="hold">
                                          <p:stCondLst>
                                            <p:cond delay="0"/>
                                          </p:stCondLst>
                                        </p:cTn>
                                        <p:tgtEl>
                                          <p:spTgt spid="9261"/>
                                        </p:tgtEl>
                                        <p:attrNameLst>
                                          <p:attrName>style.visibility</p:attrName>
                                        </p:attrNameLst>
                                      </p:cBhvr>
                                      <p:to>
                                        <p:strVal val="visible"/>
                                      </p:to>
                                    </p:set>
                                    <p:animEffect transition="in" filter="barn(outVertical)">
                                      <p:cBhvr>
                                        <p:cTn id="50" dur="500"/>
                                        <p:tgtEl>
                                          <p:spTgt spid="9261"/>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nodeType="clickEffect">
                                  <p:stCondLst>
                                    <p:cond delay="0"/>
                                  </p:stCondLst>
                                  <p:childTnLst>
                                    <p:set>
                                      <p:cBhvr>
                                        <p:cTn id="54" dur="1" fill="hold">
                                          <p:stCondLst>
                                            <p:cond delay="0"/>
                                          </p:stCondLst>
                                        </p:cTn>
                                        <p:tgtEl>
                                          <p:spTgt spid="9267"/>
                                        </p:tgtEl>
                                        <p:attrNameLst>
                                          <p:attrName>style.visibility</p:attrName>
                                        </p:attrNameLst>
                                      </p:cBhvr>
                                      <p:to>
                                        <p:strVal val="visible"/>
                                      </p:to>
                                    </p:set>
                                    <p:animEffect transition="in" filter="checkerboard(across)">
                                      <p:cBhvr>
                                        <p:cTn id="55" dur="500"/>
                                        <p:tgtEl>
                                          <p:spTgt spid="9267"/>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4351"/>
                                        </p:tgtEl>
                                        <p:attrNameLst>
                                          <p:attrName>style.visibility</p:attrName>
                                        </p:attrNameLst>
                                      </p:cBhvr>
                                      <p:to>
                                        <p:strVal val="visible"/>
                                      </p:to>
                                    </p:set>
                                    <p:anim calcmode="lin" valueType="num">
                                      <p:cBhvr additive="base">
                                        <p:cTn id="60" dur="500" fill="hold"/>
                                        <p:tgtEl>
                                          <p:spTgt spid="14351"/>
                                        </p:tgtEl>
                                        <p:attrNameLst>
                                          <p:attrName>ppt_x</p:attrName>
                                        </p:attrNameLst>
                                      </p:cBhvr>
                                      <p:tavLst>
                                        <p:tav tm="0">
                                          <p:val>
                                            <p:strVal val="#ppt_x"/>
                                          </p:val>
                                        </p:tav>
                                        <p:tav tm="100000">
                                          <p:val>
                                            <p:strVal val="#ppt_x"/>
                                          </p:val>
                                        </p:tav>
                                      </p:tavLst>
                                    </p:anim>
                                    <p:anim calcmode="lin" valueType="num">
                                      <p:cBhvr additive="base">
                                        <p:cTn id="61" dur="500" fill="hold"/>
                                        <p:tgtEl>
                                          <p:spTgt spid="14351"/>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9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9" grpId="0"/>
      <p:bldP spid="9233" grpId="0"/>
      <p:bldP spid="9257" grpId="0"/>
      <p:bldP spid="9258" grpId="0"/>
      <p:bldP spid="9269" grpId="0" animBg="1"/>
      <p:bldP spid="1435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57395" name="Group 51"/>
          <p:cNvGraphicFramePr>
            <a:graphicFrameLocks noGrp="1"/>
          </p:cNvGraphicFramePr>
          <p:nvPr/>
        </p:nvGraphicFramePr>
        <p:xfrm>
          <a:off x="2135188" y="1039813"/>
          <a:ext cx="7777163" cy="2300288"/>
        </p:xfrm>
        <a:graphic>
          <a:graphicData uri="http://schemas.openxmlformats.org/drawingml/2006/table">
            <a:tbl>
              <a:tblPr/>
              <a:tblGrid>
                <a:gridCol w="5399087"/>
                <a:gridCol w="2378075"/>
              </a:tblGrid>
              <a:tr h="457200">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6.02×10</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23</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 </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个</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H</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的质量</a:t>
                      </a:r>
                      <a:endPar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2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6.02×10</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23</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 </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个</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Al</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的质量</a:t>
                      </a:r>
                      <a:endPar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2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6.02×10</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23</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 </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个</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H</a:t>
                      </a:r>
                      <a:r>
                        <a:rPr kumimoji="1" lang="en-US" altLang="zh-CN" sz="2400" b="1" i="0" u="none" strike="noStrike" cap="none" normalizeH="0" baseline="-25000" smtClean="0">
                          <a:ln>
                            <a:noFill/>
                          </a:ln>
                          <a:solidFill>
                            <a:schemeClr val="tx1"/>
                          </a:solidFill>
                          <a:effectLst/>
                          <a:latin typeface="Times New Roman" panose="02020603050405020304" pitchFamily="18" charset="0"/>
                          <a:ea typeface="方正姚体" panose="02010601030101010101" pitchFamily="2" charset="-122"/>
                        </a:rPr>
                        <a:t>2</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O</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的质量</a:t>
                      </a:r>
                      <a:endPar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2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6.02×10</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23</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 </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个</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OH</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的质量</a:t>
                      </a:r>
                      <a:endPar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2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71488">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6.02×10</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23</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 </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个</a:t>
                      </a:r>
                      <a:r>
                        <a:rPr kumimoji="1" lang="en-US" altLang="zh-CN"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SO</a:t>
                      </a:r>
                      <a:r>
                        <a:rPr kumimoji="1" lang="en-US" altLang="zh-CN" sz="2400" b="1" i="0" u="none" strike="noStrike" cap="none" normalizeH="0" baseline="-25000" smtClean="0">
                          <a:ln>
                            <a:noFill/>
                          </a:ln>
                          <a:solidFill>
                            <a:schemeClr val="tx1"/>
                          </a:solidFill>
                          <a:effectLst/>
                          <a:latin typeface="Times New Roman" panose="02020603050405020304" pitchFamily="18" charset="0"/>
                          <a:ea typeface="方正姚体" panose="02010601030101010101" pitchFamily="2" charset="-122"/>
                        </a:rPr>
                        <a:t>4</a:t>
                      </a:r>
                      <a:r>
                        <a:rPr kumimoji="1" lang="en-US" altLang="zh-CN" sz="2400" b="1" i="0" u="none" strike="noStrike" cap="none" normalizeH="0" baseline="30000" smtClean="0">
                          <a:ln>
                            <a:noFill/>
                          </a:ln>
                          <a:solidFill>
                            <a:schemeClr val="tx1"/>
                          </a:solidFill>
                          <a:effectLst/>
                          <a:latin typeface="Times New Roman" panose="02020603050405020304" pitchFamily="18" charset="0"/>
                          <a:ea typeface="方正姚体" panose="02010601030101010101" pitchFamily="2" charset="-122"/>
                        </a:rPr>
                        <a:t>2-</a:t>
                      </a:r>
                      <a:r>
                        <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rPr>
                        <a:t>的质量</a:t>
                      </a:r>
                      <a:endParaRPr kumimoji="1" lang="zh-CN" altLang="en-US" sz="2400" b="1" i="0" u="none" strike="noStrike" cap="none" normalizeH="0" baseline="0" smtClean="0">
                        <a:ln>
                          <a:noFill/>
                        </a:ln>
                        <a:solidFill>
                          <a:schemeClr val="tx1"/>
                        </a:solidFill>
                        <a:effectLst/>
                        <a:latin typeface="Times New Roman" panose="02020603050405020304" pitchFamily="18" charset="0"/>
                        <a:ea typeface="方正姚体" panose="02010601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344805">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67183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024255">
                        <a:spcBef>
                          <a:spcPct val="20000"/>
                        </a:spcBef>
                        <a:defRPr kumimoji="1">
                          <a:solidFill>
                            <a:schemeClr val="tx1"/>
                          </a:solidFill>
                          <a:latin typeface="Times New Roman" panose="02020603050405020304" pitchFamily="18" charset="0"/>
                          <a:ea typeface="宋体" panose="02010600030101010101" pitchFamily="2" charset="-122"/>
                        </a:defRPr>
                      </a:lvl4pPr>
                      <a:lvl5pPr marL="1341755">
                        <a:spcBef>
                          <a:spcPct val="20000"/>
                        </a:spcBef>
                        <a:defRPr kumimoji="1">
                          <a:solidFill>
                            <a:schemeClr val="tx1"/>
                          </a:solidFill>
                          <a:latin typeface="Times New Roman" panose="02020603050405020304" pitchFamily="18" charset="0"/>
                          <a:ea typeface="宋体" panose="02010600030101010101" pitchFamily="2" charset="-122"/>
                        </a:defRPr>
                      </a:lvl5pPr>
                      <a:lvl6pPr marL="17989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2561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27133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170555"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2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7371" name="Text Box 27"/>
          <p:cNvSpPr txBox="1"/>
          <p:nvPr/>
        </p:nvSpPr>
        <p:spPr>
          <a:xfrm>
            <a:off x="8262938" y="981075"/>
            <a:ext cx="838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rgbClr val="800080"/>
                </a:solidFill>
                <a:ea typeface="方正姚体" panose="02010601030101010101" pitchFamily="2" charset="-122"/>
              </a:rPr>
              <a:t>1g</a:t>
            </a:r>
            <a:endParaRPr lang="en-US" altLang="zh-CN" sz="2400" dirty="0">
              <a:solidFill>
                <a:srgbClr val="800080"/>
              </a:solidFill>
              <a:ea typeface="方正姚体" panose="02010601030101010101" pitchFamily="2" charset="-122"/>
            </a:endParaRPr>
          </a:p>
        </p:txBody>
      </p:sp>
      <p:sp>
        <p:nvSpPr>
          <p:cNvPr id="57373" name="Text Box 29"/>
          <p:cNvSpPr txBox="1"/>
          <p:nvPr/>
        </p:nvSpPr>
        <p:spPr>
          <a:xfrm>
            <a:off x="8264525" y="1458913"/>
            <a:ext cx="11430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rgbClr val="800080"/>
                </a:solidFill>
                <a:ea typeface="方正姚体" panose="02010601030101010101" pitchFamily="2" charset="-122"/>
              </a:rPr>
              <a:t>27g</a:t>
            </a:r>
            <a:endParaRPr lang="en-US" altLang="zh-CN" sz="2400" dirty="0">
              <a:solidFill>
                <a:srgbClr val="800080"/>
              </a:solidFill>
              <a:ea typeface="方正姚体" panose="02010601030101010101" pitchFamily="2" charset="-122"/>
            </a:endParaRPr>
          </a:p>
        </p:txBody>
      </p:sp>
      <p:sp>
        <p:nvSpPr>
          <p:cNvPr id="57374" name="Text Box 30"/>
          <p:cNvSpPr txBox="1"/>
          <p:nvPr/>
        </p:nvSpPr>
        <p:spPr>
          <a:xfrm flipH="1">
            <a:off x="8242300" y="1963738"/>
            <a:ext cx="990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rgbClr val="800080"/>
                </a:solidFill>
                <a:ea typeface="方正姚体" panose="02010601030101010101" pitchFamily="2" charset="-122"/>
              </a:rPr>
              <a:t>18g</a:t>
            </a:r>
            <a:endParaRPr lang="en-US" altLang="zh-CN" sz="2400" dirty="0">
              <a:solidFill>
                <a:srgbClr val="800080"/>
              </a:solidFill>
              <a:ea typeface="方正姚体" panose="02010601030101010101" pitchFamily="2" charset="-122"/>
            </a:endParaRPr>
          </a:p>
        </p:txBody>
      </p:sp>
      <p:sp>
        <p:nvSpPr>
          <p:cNvPr id="57375" name="Text Box 31"/>
          <p:cNvSpPr txBox="1"/>
          <p:nvPr/>
        </p:nvSpPr>
        <p:spPr>
          <a:xfrm flipH="1">
            <a:off x="8256588" y="2395538"/>
            <a:ext cx="990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rgbClr val="800080"/>
                </a:solidFill>
                <a:ea typeface="方正姚体" panose="02010601030101010101" pitchFamily="2" charset="-122"/>
              </a:rPr>
              <a:t>17g</a:t>
            </a:r>
            <a:endParaRPr lang="en-US" altLang="zh-CN" sz="2400" dirty="0">
              <a:solidFill>
                <a:srgbClr val="800080"/>
              </a:solidFill>
              <a:ea typeface="方正姚体" panose="02010601030101010101" pitchFamily="2" charset="-122"/>
            </a:endParaRPr>
          </a:p>
        </p:txBody>
      </p:sp>
      <p:sp>
        <p:nvSpPr>
          <p:cNvPr id="57376" name="Text Box 32"/>
          <p:cNvSpPr txBox="1"/>
          <p:nvPr/>
        </p:nvSpPr>
        <p:spPr>
          <a:xfrm flipH="1">
            <a:off x="8288338" y="2827338"/>
            <a:ext cx="990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rgbClr val="800080"/>
                </a:solidFill>
                <a:ea typeface="方正姚体" panose="02010601030101010101" pitchFamily="2" charset="-122"/>
              </a:rPr>
              <a:t>96g</a:t>
            </a:r>
            <a:endParaRPr lang="en-US" altLang="zh-CN" sz="2400" dirty="0">
              <a:solidFill>
                <a:srgbClr val="800080"/>
              </a:solidFill>
              <a:ea typeface="方正姚体" panose="02010601030101010101" pitchFamily="2" charset="-122"/>
            </a:endParaRPr>
          </a:p>
        </p:txBody>
      </p:sp>
      <p:sp>
        <p:nvSpPr>
          <p:cNvPr id="15387" name="Text Box 7"/>
          <p:cNvSpPr txBox="1"/>
          <p:nvPr/>
        </p:nvSpPr>
        <p:spPr>
          <a:xfrm>
            <a:off x="2782888" y="79375"/>
            <a:ext cx="9074150" cy="831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rgbClr val="990033"/>
                </a:solidFill>
                <a:ea typeface="楷体_GB2312" panose="02010609030101010101" pitchFamily="49" charset="-122"/>
              </a:rPr>
              <a:t>根据表格数据，归纳</a:t>
            </a:r>
            <a:r>
              <a:rPr lang="en-US" altLang="zh-CN" sz="2400" b="1" dirty="0">
                <a:solidFill>
                  <a:srgbClr val="990033"/>
                </a:solidFill>
                <a:ea typeface="楷体_GB2312" panose="02010609030101010101" pitchFamily="49" charset="-122"/>
              </a:rPr>
              <a:t>1 mol</a:t>
            </a:r>
            <a:r>
              <a:rPr lang="zh-CN" altLang="en-US" sz="2400" b="1" dirty="0">
                <a:solidFill>
                  <a:srgbClr val="990033"/>
                </a:solidFill>
                <a:ea typeface="楷体_GB2312" panose="02010609030101010101" pitchFamily="49" charset="-122"/>
              </a:rPr>
              <a:t>粒子的质量与该粒子的相对分子质量在数量方面有什么关系？</a:t>
            </a:r>
            <a:endParaRPr lang="zh-CN" altLang="en-US" sz="2400" b="1" dirty="0">
              <a:solidFill>
                <a:srgbClr val="990033"/>
              </a:solidFill>
              <a:ea typeface="楷体_GB2312" panose="02010609030101010101" pitchFamily="49" charset="-122"/>
            </a:endParaRPr>
          </a:p>
        </p:txBody>
      </p:sp>
      <p:grpSp>
        <p:nvGrpSpPr>
          <p:cNvPr id="15388" name="Group 36"/>
          <p:cNvGrpSpPr/>
          <p:nvPr/>
        </p:nvGrpSpPr>
        <p:grpSpPr>
          <a:xfrm>
            <a:off x="334963" y="161925"/>
            <a:ext cx="2362200" cy="609600"/>
            <a:chOff x="113" y="237"/>
            <a:chExt cx="1615" cy="391"/>
          </a:xfrm>
        </p:grpSpPr>
        <p:pic>
          <p:nvPicPr>
            <p:cNvPr id="15396" name="Picture 7" descr="0003"/>
            <p:cNvPicPr>
              <a:picLocks noChangeAspect="1"/>
            </p:cNvPicPr>
            <p:nvPr/>
          </p:nvPicPr>
          <p:blipFill>
            <a:blip r:embed="rId1"/>
            <a:stretch>
              <a:fillRect/>
            </a:stretch>
          </p:blipFill>
          <p:spPr>
            <a:xfrm>
              <a:off x="113" y="237"/>
              <a:ext cx="1615" cy="391"/>
            </a:xfrm>
            <a:prstGeom prst="rect">
              <a:avLst/>
            </a:prstGeom>
            <a:noFill/>
            <a:ln w="9525">
              <a:noFill/>
            </a:ln>
          </p:spPr>
        </p:pic>
        <p:sp>
          <p:nvSpPr>
            <p:cNvPr id="15397" name="Text Box 8"/>
            <p:cNvSpPr txBox="1"/>
            <p:nvPr/>
          </p:nvSpPr>
          <p:spPr>
            <a:xfrm>
              <a:off x="246" y="270"/>
              <a:ext cx="1300" cy="29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rgbClr val="FFFF00"/>
                  </a:solidFill>
                  <a:latin typeface="楷体_GB2312" panose="02010609030101010101" pitchFamily="49" charset="-122"/>
                  <a:ea typeface="楷体_GB2312" panose="02010609030101010101" pitchFamily="49" charset="-122"/>
                </a:rPr>
                <a:t>思考 </a:t>
              </a:r>
              <a:r>
                <a:rPr lang="en-US" altLang="zh-CN" sz="2400" b="1" dirty="0">
                  <a:solidFill>
                    <a:srgbClr val="FFFF00"/>
                  </a:solidFill>
                  <a:latin typeface="Arial" panose="020B0604020202020204" pitchFamily="34" charset="0"/>
                  <a:ea typeface="楷体_GB2312" panose="02010609030101010101" pitchFamily="49" charset="-122"/>
                </a:rPr>
                <a:t>·</a:t>
              </a:r>
              <a:r>
                <a:rPr lang="en-US" altLang="zh-CN" sz="2400" b="1" dirty="0">
                  <a:solidFill>
                    <a:srgbClr val="FFFF00"/>
                  </a:solidFill>
                  <a:latin typeface="楷体_GB2312" panose="02010609030101010101" pitchFamily="49" charset="-122"/>
                  <a:ea typeface="楷体_GB2312" panose="02010609030101010101" pitchFamily="49" charset="-122"/>
                </a:rPr>
                <a:t> </a:t>
              </a:r>
              <a:r>
                <a:rPr lang="zh-CN" altLang="en-US" sz="2400" b="1" dirty="0">
                  <a:solidFill>
                    <a:srgbClr val="FFFF00"/>
                  </a:solidFill>
                  <a:latin typeface="楷体_GB2312" panose="02010609030101010101" pitchFamily="49" charset="-122"/>
                  <a:ea typeface="楷体_GB2312" panose="02010609030101010101" pitchFamily="49" charset="-122"/>
                </a:rPr>
                <a:t>交流</a:t>
              </a:r>
              <a:endParaRPr lang="zh-CN" altLang="en-US" sz="2400" b="1" dirty="0">
                <a:solidFill>
                  <a:srgbClr val="FFFF00"/>
                </a:solidFill>
                <a:latin typeface="楷体_GB2312" panose="02010609030101010101" pitchFamily="49" charset="-122"/>
                <a:ea typeface="楷体_GB2312" panose="02010609030101010101" pitchFamily="49" charset="-122"/>
              </a:endParaRPr>
            </a:p>
          </p:txBody>
        </p:sp>
      </p:grpSp>
      <p:sp>
        <p:nvSpPr>
          <p:cNvPr id="57389" name="Text Box 45"/>
          <p:cNvSpPr txBox="1"/>
          <p:nvPr/>
        </p:nvSpPr>
        <p:spPr>
          <a:xfrm>
            <a:off x="982663" y="3594100"/>
            <a:ext cx="4321175" cy="457200"/>
          </a:xfrm>
          <a:prstGeom prst="rect">
            <a:avLst/>
          </a:prstGeom>
          <a:solidFill>
            <a:srgbClr val="CCECFF"/>
          </a:solid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rgbClr val="CC0066"/>
                </a:solidFill>
              </a:rPr>
              <a:t>教材 </a:t>
            </a:r>
            <a:r>
              <a:rPr lang="en-US" altLang="zh-CN" sz="2400" b="1" dirty="0">
                <a:solidFill>
                  <a:srgbClr val="CC0066"/>
                </a:solidFill>
              </a:rPr>
              <a:t>P54    </a:t>
            </a:r>
            <a:r>
              <a:rPr lang="zh-CN" altLang="en-US" sz="2400" b="1" dirty="0">
                <a:solidFill>
                  <a:srgbClr val="CC0066"/>
                </a:solidFill>
              </a:rPr>
              <a:t>图</a:t>
            </a:r>
            <a:r>
              <a:rPr lang="en-US" altLang="zh-CN" sz="2400" b="1" dirty="0">
                <a:solidFill>
                  <a:srgbClr val="CC0066"/>
                </a:solidFill>
              </a:rPr>
              <a:t>2-19</a:t>
            </a:r>
            <a:r>
              <a:rPr lang="zh-CN" altLang="en-US" sz="2400" b="1" dirty="0">
                <a:solidFill>
                  <a:srgbClr val="CC0066"/>
                </a:solidFill>
              </a:rPr>
              <a:t>；图</a:t>
            </a:r>
            <a:r>
              <a:rPr lang="en-US" altLang="zh-CN" sz="2400" b="1" dirty="0">
                <a:solidFill>
                  <a:srgbClr val="CC0066"/>
                </a:solidFill>
              </a:rPr>
              <a:t>2-21</a:t>
            </a:r>
            <a:endParaRPr lang="en-US" altLang="zh-CN" sz="2400" b="1" dirty="0">
              <a:solidFill>
                <a:srgbClr val="CC0066"/>
              </a:solidFill>
            </a:endParaRPr>
          </a:p>
        </p:txBody>
      </p:sp>
      <p:sp>
        <p:nvSpPr>
          <p:cNvPr id="57390" name="Text Box 46"/>
          <p:cNvSpPr txBox="1"/>
          <p:nvPr/>
        </p:nvSpPr>
        <p:spPr>
          <a:xfrm>
            <a:off x="1774825" y="4191000"/>
            <a:ext cx="8567738" cy="904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0000"/>
              </a:lnSpc>
              <a:spcBef>
                <a:spcPct val="0"/>
              </a:spcBef>
              <a:buNone/>
            </a:pPr>
            <a:r>
              <a:rPr lang="zh-CN" altLang="en-US" sz="2400" b="1" dirty="0">
                <a:solidFill>
                  <a:srgbClr val="CC0066"/>
                </a:solidFill>
              </a:rPr>
              <a:t>可知：</a:t>
            </a:r>
            <a:r>
              <a:rPr lang="en-US" altLang="zh-CN" sz="2400" b="1" dirty="0"/>
              <a:t>1mol</a:t>
            </a:r>
            <a:r>
              <a:rPr lang="zh-CN" altLang="en-US" sz="2400" b="1" dirty="0"/>
              <a:t>任何粒子或物质的质量</a:t>
            </a:r>
            <a:r>
              <a:rPr lang="zh-CN" altLang="en-US" sz="2400" b="1" dirty="0">
                <a:solidFill>
                  <a:srgbClr val="0000FF"/>
                </a:solidFill>
              </a:rPr>
              <a:t>以克为单位</a:t>
            </a:r>
            <a:r>
              <a:rPr lang="zh-CN" altLang="en-US" sz="2400" b="1" dirty="0"/>
              <a:t>时，</a:t>
            </a:r>
            <a:r>
              <a:rPr lang="zh-CN" altLang="en-US" sz="2400" b="1" dirty="0">
                <a:solidFill>
                  <a:srgbClr val="0000FF"/>
                </a:solidFill>
              </a:rPr>
              <a:t>数值上</a:t>
            </a:r>
            <a:r>
              <a:rPr lang="zh-CN" altLang="en-US" sz="2400" b="1" dirty="0"/>
              <a:t>都与</a:t>
            </a:r>
            <a:endParaRPr lang="zh-CN" altLang="en-US" sz="2400" b="1" dirty="0"/>
          </a:p>
          <a:p>
            <a:pPr marL="0" lvl="0" indent="0" eaLnBrk="1" hangingPunct="1">
              <a:lnSpc>
                <a:spcPct val="110000"/>
              </a:lnSpc>
              <a:spcBef>
                <a:spcPct val="0"/>
              </a:spcBef>
              <a:buNone/>
            </a:pPr>
            <a:r>
              <a:rPr lang="zh-CN" altLang="en-US" sz="2400" b="1" dirty="0"/>
              <a:t>该粒子的相对原子质量或相对分子质量相等。 </a:t>
            </a:r>
            <a:endParaRPr lang="zh-CN" altLang="en-US" sz="2400" b="1" dirty="0"/>
          </a:p>
        </p:txBody>
      </p:sp>
      <p:sp>
        <p:nvSpPr>
          <p:cNvPr id="57400" name="Text Box 56">
            <a:hlinkClick r:id="" action="ppaction://hlinkshowjump?jump=nextslide"/>
          </p:cNvPr>
          <p:cNvSpPr txBox="1"/>
          <p:nvPr/>
        </p:nvSpPr>
        <p:spPr>
          <a:xfrm>
            <a:off x="1774825" y="5373688"/>
            <a:ext cx="9220200" cy="10064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25000"/>
              </a:lnSpc>
              <a:spcBef>
                <a:spcPct val="0"/>
              </a:spcBef>
              <a:buNone/>
            </a:pPr>
            <a:r>
              <a:rPr lang="zh-CN" altLang="en-US" sz="2400" b="1" dirty="0"/>
              <a:t>计算</a:t>
            </a:r>
            <a:r>
              <a:rPr lang="en-US" altLang="zh-CN" sz="2400" b="1" dirty="0"/>
              <a:t>:1 mol Na</a:t>
            </a:r>
            <a:r>
              <a:rPr lang="en-US" altLang="zh-CN" sz="2400" b="1" baseline="-30000" dirty="0"/>
              <a:t>2</a:t>
            </a:r>
            <a:r>
              <a:rPr lang="en-US" altLang="zh-CN" sz="2400" b="1" dirty="0"/>
              <a:t>SO</a:t>
            </a:r>
            <a:r>
              <a:rPr lang="en-US" altLang="zh-CN" sz="2400" b="1" baseline="-30000" dirty="0"/>
              <a:t>4</a:t>
            </a:r>
            <a:r>
              <a:rPr lang="zh-CN" altLang="en-US" sz="2400" b="1" dirty="0"/>
              <a:t>的质量 </a:t>
            </a:r>
            <a:r>
              <a:rPr lang="en-US" altLang="zh-CN" sz="2400" b="1" dirty="0"/>
              <a:t>(          )         1 mol NH</a:t>
            </a:r>
            <a:r>
              <a:rPr lang="en-US" altLang="zh-CN" sz="2400" b="1" baseline="-30000" dirty="0"/>
              <a:t>4</a:t>
            </a:r>
            <a:r>
              <a:rPr lang="en-US" altLang="zh-CN" sz="2400" b="1" baseline="30000" dirty="0"/>
              <a:t>+</a:t>
            </a:r>
            <a:r>
              <a:rPr lang="zh-CN" altLang="en-US" sz="2400" b="1" dirty="0"/>
              <a:t>的质量</a:t>
            </a:r>
            <a:r>
              <a:rPr lang="en-US" altLang="zh-CN" sz="2400" b="1" dirty="0"/>
              <a:t>(         )</a:t>
            </a:r>
            <a:endParaRPr lang="en-US" altLang="zh-CN" sz="2400" b="1" dirty="0"/>
          </a:p>
          <a:p>
            <a:pPr marL="0" lvl="0" indent="0" eaLnBrk="1" hangingPunct="1">
              <a:lnSpc>
                <a:spcPct val="125000"/>
              </a:lnSpc>
              <a:spcBef>
                <a:spcPct val="0"/>
              </a:spcBef>
              <a:buNone/>
            </a:pPr>
            <a:r>
              <a:rPr lang="en-US" altLang="zh-CN" sz="2400" b="1" dirty="0"/>
              <a:t>          1 mol CO</a:t>
            </a:r>
            <a:r>
              <a:rPr lang="en-US" altLang="zh-CN" sz="2400" b="1" baseline="-30000" dirty="0"/>
              <a:t>3</a:t>
            </a:r>
            <a:r>
              <a:rPr lang="en-US" altLang="zh-CN" sz="2400" b="1" baseline="30000" dirty="0"/>
              <a:t>2</a:t>
            </a:r>
            <a:r>
              <a:rPr lang="en-US" altLang="zh-CN" sz="2400" b="1" baseline="30000" dirty="0">
                <a:latin typeface="宋体" panose="02010600030101010101" pitchFamily="2" charset="-122"/>
              </a:rPr>
              <a:t>-</a:t>
            </a:r>
            <a:r>
              <a:rPr lang="en-US" altLang="zh-CN" sz="2400" b="1" dirty="0"/>
              <a:t> </a:t>
            </a:r>
            <a:r>
              <a:rPr lang="zh-CN" altLang="en-US" sz="2400" b="1" dirty="0"/>
              <a:t>的质量  </a:t>
            </a:r>
            <a:r>
              <a:rPr lang="en-US" altLang="zh-CN" sz="2400" b="1" dirty="0"/>
              <a:t>(          )</a:t>
            </a:r>
            <a:endParaRPr lang="en-US" altLang="zh-CN" sz="2400" b="1" dirty="0"/>
          </a:p>
        </p:txBody>
      </p:sp>
      <p:sp>
        <p:nvSpPr>
          <p:cNvPr id="57401" name="Text Box 57"/>
          <p:cNvSpPr txBox="1"/>
          <p:nvPr/>
        </p:nvSpPr>
        <p:spPr>
          <a:xfrm>
            <a:off x="5389563" y="5467350"/>
            <a:ext cx="8699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142 g</a:t>
            </a:r>
            <a:endParaRPr lang="en-US" altLang="zh-CN" sz="2400" b="1" dirty="0">
              <a:solidFill>
                <a:srgbClr val="CC0066"/>
              </a:solidFill>
            </a:endParaRPr>
          </a:p>
        </p:txBody>
      </p:sp>
      <p:sp>
        <p:nvSpPr>
          <p:cNvPr id="57402" name="Text Box 58"/>
          <p:cNvSpPr txBox="1"/>
          <p:nvPr/>
        </p:nvSpPr>
        <p:spPr>
          <a:xfrm>
            <a:off x="9434513" y="5473700"/>
            <a:ext cx="7175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18 g</a:t>
            </a:r>
            <a:endParaRPr lang="en-US" altLang="zh-CN" sz="2400" b="1" dirty="0">
              <a:solidFill>
                <a:srgbClr val="CC0066"/>
              </a:solidFill>
            </a:endParaRPr>
          </a:p>
        </p:txBody>
      </p:sp>
      <p:sp>
        <p:nvSpPr>
          <p:cNvPr id="57403" name="Text Box 59"/>
          <p:cNvSpPr txBox="1"/>
          <p:nvPr/>
        </p:nvSpPr>
        <p:spPr>
          <a:xfrm>
            <a:off x="5457825" y="5959475"/>
            <a:ext cx="7175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60 g</a:t>
            </a:r>
            <a:endParaRPr lang="en-US" altLang="zh-CN" sz="2400" b="1" dirty="0">
              <a:solidFill>
                <a:srgbClr val="CC0066"/>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7371"/>
                                        </p:tgtEl>
                                        <p:attrNameLst>
                                          <p:attrName>style.visibility</p:attrName>
                                        </p:attrNameLst>
                                      </p:cBhvr>
                                      <p:to>
                                        <p:strVal val="visible"/>
                                      </p:to>
                                    </p:set>
                                    <p:anim calcmode="lin" valueType="num">
                                      <p:cBhvr additive="base">
                                        <p:cTn id="7" dur="500" fill="hold"/>
                                        <p:tgtEl>
                                          <p:spTgt spid="57371"/>
                                        </p:tgtEl>
                                        <p:attrNameLst>
                                          <p:attrName>ppt_x</p:attrName>
                                        </p:attrNameLst>
                                      </p:cBhvr>
                                      <p:tavLst>
                                        <p:tav tm="0">
                                          <p:val>
                                            <p:strVal val="1+#ppt_w/2"/>
                                          </p:val>
                                        </p:tav>
                                        <p:tav tm="100000">
                                          <p:val>
                                            <p:strVal val="#ppt_x"/>
                                          </p:val>
                                        </p:tav>
                                      </p:tavLst>
                                    </p:anim>
                                    <p:anim calcmode="lin" valueType="num">
                                      <p:cBhvr additive="base">
                                        <p:cTn id="8" dur="500" fill="hold"/>
                                        <p:tgtEl>
                                          <p:spTgt spid="5737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7373"/>
                                        </p:tgtEl>
                                        <p:attrNameLst>
                                          <p:attrName>style.visibility</p:attrName>
                                        </p:attrNameLst>
                                      </p:cBhvr>
                                      <p:to>
                                        <p:strVal val="visible"/>
                                      </p:to>
                                    </p:set>
                                    <p:anim calcmode="lin" valueType="num">
                                      <p:cBhvr additive="base">
                                        <p:cTn id="13" dur="500" fill="hold"/>
                                        <p:tgtEl>
                                          <p:spTgt spid="57373"/>
                                        </p:tgtEl>
                                        <p:attrNameLst>
                                          <p:attrName>ppt_x</p:attrName>
                                        </p:attrNameLst>
                                      </p:cBhvr>
                                      <p:tavLst>
                                        <p:tav tm="0">
                                          <p:val>
                                            <p:strVal val="1+#ppt_w/2"/>
                                          </p:val>
                                        </p:tav>
                                        <p:tav tm="100000">
                                          <p:val>
                                            <p:strVal val="#ppt_x"/>
                                          </p:val>
                                        </p:tav>
                                      </p:tavLst>
                                    </p:anim>
                                    <p:anim calcmode="lin" valueType="num">
                                      <p:cBhvr additive="base">
                                        <p:cTn id="14" dur="500" fill="hold"/>
                                        <p:tgtEl>
                                          <p:spTgt spid="5737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7374"/>
                                        </p:tgtEl>
                                        <p:attrNameLst>
                                          <p:attrName>style.visibility</p:attrName>
                                        </p:attrNameLst>
                                      </p:cBhvr>
                                      <p:to>
                                        <p:strVal val="visible"/>
                                      </p:to>
                                    </p:set>
                                    <p:anim calcmode="lin" valueType="num">
                                      <p:cBhvr additive="base">
                                        <p:cTn id="19" dur="500" fill="hold"/>
                                        <p:tgtEl>
                                          <p:spTgt spid="57374"/>
                                        </p:tgtEl>
                                        <p:attrNameLst>
                                          <p:attrName>ppt_x</p:attrName>
                                        </p:attrNameLst>
                                      </p:cBhvr>
                                      <p:tavLst>
                                        <p:tav tm="0">
                                          <p:val>
                                            <p:strVal val="1+#ppt_w/2"/>
                                          </p:val>
                                        </p:tav>
                                        <p:tav tm="100000">
                                          <p:val>
                                            <p:strVal val="#ppt_x"/>
                                          </p:val>
                                        </p:tav>
                                      </p:tavLst>
                                    </p:anim>
                                    <p:anim calcmode="lin" valueType="num">
                                      <p:cBhvr additive="base">
                                        <p:cTn id="20" dur="500" fill="hold"/>
                                        <p:tgtEl>
                                          <p:spTgt spid="5737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7375"/>
                                        </p:tgtEl>
                                        <p:attrNameLst>
                                          <p:attrName>style.visibility</p:attrName>
                                        </p:attrNameLst>
                                      </p:cBhvr>
                                      <p:to>
                                        <p:strVal val="visible"/>
                                      </p:to>
                                    </p:set>
                                    <p:anim calcmode="lin" valueType="num">
                                      <p:cBhvr additive="base">
                                        <p:cTn id="25" dur="500" fill="hold"/>
                                        <p:tgtEl>
                                          <p:spTgt spid="57375"/>
                                        </p:tgtEl>
                                        <p:attrNameLst>
                                          <p:attrName>ppt_x</p:attrName>
                                        </p:attrNameLst>
                                      </p:cBhvr>
                                      <p:tavLst>
                                        <p:tav tm="0">
                                          <p:val>
                                            <p:strVal val="1+#ppt_w/2"/>
                                          </p:val>
                                        </p:tav>
                                        <p:tav tm="100000">
                                          <p:val>
                                            <p:strVal val="#ppt_x"/>
                                          </p:val>
                                        </p:tav>
                                      </p:tavLst>
                                    </p:anim>
                                    <p:anim calcmode="lin" valueType="num">
                                      <p:cBhvr additive="base">
                                        <p:cTn id="26" dur="500" fill="hold"/>
                                        <p:tgtEl>
                                          <p:spTgt spid="5737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7376"/>
                                        </p:tgtEl>
                                        <p:attrNameLst>
                                          <p:attrName>style.visibility</p:attrName>
                                        </p:attrNameLst>
                                      </p:cBhvr>
                                      <p:to>
                                        <p:strVal val="visible"/>
                                      </p:to>
                                    </p:set>
                                    <p:anim calcmode="lin" valueType="num">
                                      <p:cBhvr additive="base">
                                        <p:cTn id="31" dur="500" fill="hold"/>
                                        <p:tgtEl>
                                          <p:spTgt spid="57376"/>
                                        </p:tgtEl>
                                        <p:attrNameLst>
                                          <p:attrName>ppt_x</p:attrName>
                                        </p:attrNameLst>
                                      </p:cBhvr>
                                      <p:tavLst>
                                        <p:tav tm="0">
                                          <p:val>
                                            <p:strVal val="1+#ppt_w/2"/>
                                          </p:val>
                                        </p:tav>
                                        <p:tav tm="100000">
                                          <p:val>
                                            <p:strVal val="#ppt_x"/>
                                          </p:val>
                                        </p:tav>
                                      </p:tavLst>
                                    </p:anim>
                                    <p:anim calcmode="lin" valueType="num">
                                      <p:cBhvr additive="base">
                                        <p:cTn id="32" dur="500" fill="hold"/>
                                        <p:tgtEl>
                                          <p:spTgt spid="5737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7389"/>
                                        </p:tgtEl>
                                        <p:attrNameLst>
                                          <p:attrName>style.visibility</p:attrName>
                                        </p:attrNameLst>
                                      </p:cBhvr>
                                      <p:to>
                                        <p:strVal val="visible"/>
                                      </p:to>
                                    </p:set>
                                    <p:animEffect transition="in" filter="blinds(horizontal)">
                                      <p:cBhvr>
                                        <p:cTn id="37" dur="500"/>
                                        <p:tgtEl>
                                          <p:spTgt spid="5738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7390"/>
                                        </p:tgtEl>
                                        <p:attrNameLst>
                                          <p:attrName>style.visibility</p:attrName>
                                        </p:attrNameLst>
                                      </p:cBhvr>
                                      <p:to>
                                        <p:strVal val="visible"/>
                                      </p:to>
                                    </p:set>
                                    <p:animEffect transition="in" filter="blinds(horizontal)">
                                      <p:cBhvr>
                                        <p:cTn id="42" dur="500"/>
                                        <p:tgtEl>
                                          <p:spTgt spid="57390"/>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5740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5740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5740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57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71" grpId="0"/>
      <p:bldP spid="57373" grpId="0"/>
      <p:bldP spid="57374" grpId="0"/>
      <p:bldP spid="57375" grpId="0"/>
      <p:bldP spid="57376" grpId="0"/>
      <p:bldP spid="57389" grpId="0" animBg="1"/>
      <p:bldP spid="57390" grpId="0"/>
      <p:bldP spid="57400" grpId="0"/>
      <p:bldP spid="57401" grpId="0"/>
      <p:bldP spid="57402" grpId="0"/>
      <p:bldP spid="5740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3" name="Text Box 3"/>
          <p:cNvSpPr txBox="1"/>
          <p:nvPr/>
        </p:nvSpPr>
        <p:spPr>
          <a:xfrm>
            <a:off x="655638" y="214313"/>
            <a:ext cx="302577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chemeClr val="accent2"/>
                </a:solidFill>
              </a:rPr>
              <a:t>二、摩尔质量（</a:t>
            </a:r>
            <a:r>
              <a:rPr lang="en-US" altLang="zh-CN" sz="2400" b="1" dirty="0">
                <a:solidFill>
                  <a:schemeClr val="accent2"/>
                </a:solidFill>
              </a:rPr>
              <a:t>M</a:t>
            </a:r>
            <a:r>
              <a:rPr lang="zh-CN" altLang="en-US" sz="2400" b="1" dirty="0">
                <a:solidFill>
                  <a:schemeClr val="accent2"/>
                </a:solidFill>
              </a:rPr>
              <a:t>） </a:t>
            </a:r>
            <a:endParaRPr lang="zh-CN" altLang="en-US" sz="2400" b="1" dirty="0">
              <a:solidFill>
                <a:schemeClr val="accent2"/>
              </a:solidFill>
            </a:endParaRPr>
          </a:p>
        </p:txBody>
      </p:sp>
      <p:sp>
        <p:nvSpPr>
          <p:cNvPr id="10244" name="Text Box 4"/>
          <p:cNvSpPr txBox="1"/>
          <p:nvPr/>
        </p:nvSpPr>
        <p:spPr>
          <a:xfrm>
            <a:off x="1200150" y="628650"/>
            <a:ext cx="7675563" cy="11303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50000"/>
              </a:lnSpc>
              <a:spcBef>
                <a:spcPct val="0"/>
              </a:spcBef>
              <a:buNone/>
            </a:pPr>
            <a:r>
              <a:rPr lang="en-US" altLang="zh-CN" sz="2400" b="1" dirty="0"/>
              <a:t>1</a:t>
            </a:r>
            <a:r>
              <a:rPr lang="zh-CN" altLang="en-US" sz="2400" b="1" dirty="0"/>
              <a:t>、摩尔质量：单位物质的量的物质所具有的质量。</a:t>
            </a:r>
            <a:endParaRPr lang="zh-CN" altLang="en-US" sz="2400" b="1" dirty="0"/>
          </a:p>
          <a:p>
            <a:pPr marL="0" lvl="0" indent="0" eaLnBrk="1" hangingPunct="1">
              <a:lnSpc>
                <a:spcPct val="150000"/>
              </a:lnSpc>
              <a:spcBef>
                <a:spcPct val="0"/>
              </a:spcBef>
              <a:buNone/>
            </a:pPr>
            <a:r>
              <a:rPr lang="zh-CN" altLang="en-US" sz="2400" b="1" dirty="0"/>
              <a:t>                          符号</a:t>
            </a:r>
            <a:r>
              <a:rPr lang="en-US" altLang="zh-CN" sz="2400" b="1" dirty="0"/>
              <a:t>M</a:t>
            </a:r>
            <a:r>
              <a:rPr lang="zh-CN" altLang="en-US" sz="2400" b="1" dirty="0"/>
              <a:t>，常用单位：</a:t>
            </a:r>
            <a:r>
              <a:rPr lang="en-US" altLang="zh-CN" sz="2400" b="1" dirty="0"/>
              <a:t>g/mol</a:t>
            </a:r>
            <a:r>
              <a:rPr lang="zh-CN" altLang="en-US" sz="2400" b="1" dirty="0"/>
              <a:t>或</a:t>
            </a:r>
            <a:r>
              <a:rPr lang="en-US" altLang="zh-CN" sz="2400" b="1" dirty="0"/>
              <a:t>kg/mol</a:t>
            </a:r>
            <a:r>
              <a:rPr lang="zh-CN" altLang="en-US" sz="2400" b="1" dirty="0"/>
              <a:t>。 </a:t>
            </a:r>
            <a:endParaRPr lang="zh-CN" altLang="en-US" sz="2400" b="1" dirty="0"/>
          </a:p>
        </p:txBody>
      </p:sp>
      <p:sp>
        <p:nvSpPr>
          <p:cNvPr id="10245" name="Text Box 5"/>
          <p:cNvSpPr txBox="1"/>
          <p:nvPr/>
        </p:nvSpPr>
        <p:spPr>
          <a:xfrm>
            <a:off x="2168525" y="2540000"/>
            <a:ext cx="7383463"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例如：</a:t>
            </a:r>
            <a:r>
              <a:rPr lang="en-US" altLang="zh-CN" sz="2400" b="1" dirty="0"/>
              <a:t>M</a:t>
            </a:r>
            <a:r>
              <a:rPr lang="zh-CN" altLang="en-US" sz="2400" b="1" dirty="0"/>
              <a:t>（</a:t>
            </a:r>
            <a:r>
              <a:rPr lang="en-US" altLang="zh-CN" sz="2400" b="1" dirty="0"/>
              <a:t>S</a:t>
            </a:r>
            <a:r>
              <a:rPr lang="zh-CN" altLang="en-US" sz="2400" b="1" dirty="0"/>
              <a:t>）</a:t>
            </a:r>
            <a:r>
              <a:rPr lang="en-US" altLang="zh-CN" sz="2400" b="1" dirty="0"/>
              <a:t>= 32 g/mol       M</a:t>
            </a:r>
            <a:r>
              <a:rPr lang="zh-CN" altLang="en-US" sz="2400" b="1" dirty="0"/>
              <a:t>（</a:t>
            </a:r>
            <a:r>
              <a:rPr lang="en-US" altLang="zh-CN" sz="2400" b="1" dirty="0"/>
              <a:t>H</a:t>
            </a:r>
            <a:r>
              <a:rPr lang="en-US" altLang="zh-CN" sz="2400" b="1" baseline="-25000" dirty="0"/>
              <a:t>2</a:t>
            </a:r>
            <a:r>
              <a:rPr lang="en-US" altLang="zh-CN" sz="2400" b="1" dirty="0"/>
              <a:t>O</a:t>
            </a:r>
            <a:r>
              <a:rPr lang="zh-CN" altLang="en-US" sz="2400" b="1" dirty="0"/>
              <a:t>）</a:t>
            </a:r>
            <a:r>
              <a:rPr lang="en-US" altLang="zh-CN" sz="2400" b="1" dirty="0"/>
              <a:t>=18 g/mol</a:t>
            </a:r>
            <a:endParaRPr lang="en-US" altLang="zh-CN" sz="2400" b="1" dirty="0"/>
          </a:p>
        </p:txBody>
      </p:sp>
      <p:sp>
        <p:nvSpPr>
          <p:cNvPr id="10246" name="Text Box 6"/>
          <p:cNvSpPr txBox="1"/>
          <p:nvPr/>
        </p:nvSpPr>
        <p:spPr>
          <a:xfrm>
            <a:off x="1271588" y="4581525"/>
            <a:ext cx="8035925"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ea typeface="Arial Unicode MS" pitchFamily="34" charset="-122"/>
              </a:rPr>
              <a:t>2</a:t>
            </a:r>
            <a:r>
              <a:rPr lang="zh-CN" altLang="en-US" sz="2400" b="1" dirty="0">
                <a:latin typeface="Arial Unicode MS" pitchFamily="34" charset="-122"/>
              </a:rPr>
              <a:t>、</a:t>
            </a:r>
            <a:r>
              <a:rPr lang="zh-CN" altLang="en-US" sz="2400" b="1" dirty="0"/>
              <a:t>物质的量</a:t>
            </a:r>
            <a:r>
              <a:rPr lang="en-US" altLang="zh-CN" sz="2400" b="1" dirty="0"/>
              <a:t>(n)</a:t>
            </a:r>
            <a:r>
              <a:rPr lang="zh-CN" altLang="en-US" sz="2400" b="1" dirty="0"/>
              <a:t>、物质质量</a:t>
            </a:r>
            <a:r>
              <a:rPr lang="en-US" altLang="zh-CN" sz="2400" b="1" dirty="0"/>
              <a:t>(m)</a:t>
            </a:r>
            <a:r>
              <a:rPr lang="zh-CN" altLang="en-US" sz="2400" b="1" dirty="0"/>
              <a:t>和物质摩尔质量</a:t>
            </a:r>
            <a:r>
              <a:rPr lang="en-US" altLang="zh-CN" sz="2400" b="1" dirty="0"/>
              <a:t>(M)</a:t>
            </a:r>
            <a:r>
              <a:rPr lang="zh-CN" altLang="en-US" sz="2400" b="1" dirty="0"/>
              <a:t>的关系</a:t>
            </a:r>
            <a:endParaRPr lang="zh-CN" altLang="en-US" sz="2400" b="1" dirty="0"/>
          </a:p>
        </p:txBody>
      </p:sp>
      <p:graphicFrame>
        <p:nvGraphicFramePr>
          <p:cNvPr id="10247" name="Object 7"/>
          <p:cNvGraphicFramePr>
            <a:graphicFrameLocks noChangeAspect="1"/>
          </p:cNvGraphicFramePr>
          <p:nvPr/>
        </p:nvGraphicFramePr>
        <p:xfrm>
          <a:off x="1801813" y="5213350"/>
          <a:ext cx="2838450" cy="860425"/>
        </p:xfrm>
        <a:graphic>
          <a:graphicData uri="http://schemas.openxmlformats.org/presentationml/2006/ole">
            <mc:AlternateContent xmlns:mc="http://schemas.openxmlformats.org/markup-compatibility/2006">
              <mc:Choice xmlns:v="urn:schemas-microsoft-com:vml" Requires="v">
                <p:oleObj spid="_x0000_s3076" name="" r:id="rId1" imgW="3073400" imgH="419100" progId="Equation.3">
                  <p:embed/>
                </p:oleObj>
              </mc:Choice>
              <mc:Fallback>
                <p:oleObj name="" r:id="rId1" imgW="3073400" imgH="419100" progId="Equation.3">
                  <p:embed/>
                  <p:pic>
                    <p:nvPicPr>
                      <p:cNvPr id="0" name="图片 3075"/>
                      <p:cNvPicPr/>
                      <p:nvPr/>
                    </p:nvPicPr>
                    <p:blipFill>
                      <a:blip r:embed="rId2"/>
                      <a:srcRect r="55052"/>
                      <a:stretch>
                        <a:fillRect/>
                      </a:stretch>
                    </p:blipFill>
                    <p:spPr>
                      <a:xfrm>
                        <a:off x="1801813" y="5213350"/>
                        <a:ext cx="2838450" cy="860425"/>
                      </a:xfrm>
                      <a:prstGeom prst="rect">
                        <a:avLst/>
                      </a:prstGeom>
                      <a:noFill/>
                      <a:ln w="38100">
                        <a:noFill/>
                        <a:miter/>
                      </a:ln>
                    </p:spPr>
                  </p:pic>
                </p:oleObj>
              </mc:Fallback>
            </mc:AlternateContent>
          </a:graphicData>
        </a:graphic>
      </p:graphicFrame>
      <p:graphicFrame>
        <p:nvGraphicFramePr>
          <p:cNvPr id="10258" name="Object 18"/>
          <p:cNvGraphicFramePr>
            <a:graphicFrameLocks noChangeAspect="1"/>
          </p:cNvGraphicFramePr>
          <p:nvPr/>
        </p:nvGraphicFramePr>
        <p:xfrm>
          <a:off x="4792663" y="5232400"/>
          <a:ext cx="3495675" cy="860425"/>
        </p:xfrm>
        <a:graphic>
          <a:graphicData uri="http://schemas.openxmlformats.org/presentationml/2006/ole">
            <mc:AlternateContent xmlns:mc="http://schemas.openxmlformats.org/markup-compatibility/2006">
              <mc:Choice xmlns:v="urn:schemas-microsoft-com:vml" Requires="v">
                <p:oleObj spid="_x0000_s3077" name="" r:id="rId3" imgW="3073400" imgH="419100" progId="Equation.3">
                  <p:embed/>
                </p:oleObj>
              </mc:Choice>
              <mc:Fallback>
                <p:oleObj name="" r:id="rId3" imgW="3073400" imgH="419100" progId="Equation.3">
                  <p:embed/>
                  <p:pic>
                    <p:nvPicPr>
                      <p:cNvPr id="0" name="图片 3076"/>
                      <p:cNvPicPr/>
                      <p:nvPr/>
                    </p:nvPicPr>
                    <p:blipFill>
                      <a:blip r:embed="rId2"/>
                      <a:srcRect l="44646"/>
                      <a:stretch>
                        <a:fillRect/>
                      </a:stretch>
                    </p:blipFill>
                    <p:spPr>
                      <a:xfrm>
                        <a:off x="4792663" y="5232400"/>
                        <a:ext cx="3495675" cy="860425"/>
                      </a:xfrm>
                      <a:prstGeom prst="rect">
                        <a:avLst/>
                      </a:prstGeom>
                      <a:noFill/>
                      <a:ln w="38100">
                        <a:noFill/>
                        <a:miter/>
                      </a:ln>
                    </p:spPr>
                  </p:pic>
                </p:oleObj>
              </mc:Fallback>
            </mc:AlternateContent>
          </a:graphicData>
        </a:graphic>
      </p:graphicFrame>
      <p:sp>
        <p:nvSpPr>
          <p:cNvPr id="10259" name="Text Box 19"/>
          <p:cNvSpPr txBox="1"/>
          <p:nvPr/>
        </p:nvSpPr>
        <p:spPr>
          <a:xfrm>
            <a:off x="982663" y="1895475"/>
            <a:ext cx="104521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rgbClr val="CC0066"/>
                </a:solidFill>
              </a:rPr>
              <a:t>摩尔质量的单位采用 </a:t>
            </a:r>
            <a:r>
              <a:rPr lang="en-US" altLang="zh-CN" sz="2400" b="1" dirty="0">
                <a:solidFill>
                  <a:srgbClr val="CC0066"/>
                </a:solidFill>
              </a:rPr>
              <a:t>g/mol</a:t>
            </a:r>
            <a:r>
              <a:rPr lang="zh-CN" altLang="en-US" sz="2400" b="1" dirty="0">
                <a:solidFill>
                  <a:srgbClr val="CC0066"/>
                </a:solidFill>
              </a:rPr>
              <a:t>时，</a:t>
            </a:r>
            <a:r>
              <a:rPr lang="zh-CN" altLang="en-US" sz="2400" b="1" dirty="0">
                <a:solidFill>
                  <a:schemeClr val="accent2"/>
                </a:solidFill>
              </a:rPr>
              <a:t>数值上</a:t>
            </a:r>
            <a:r>
              <a:rPr lang="zh-CN" altLang="en-US" sz="2400" b="1" dirty="0">
                <a:solidFill>
                  <a:srgbClr val="CC0066"/>
                </a:solidFill>
              </a:rPr>
              <a:t>等于其相对原子质量或相对分子质量。</a:t>
            </a:r>
            <a:endParaRPr lang="zh-CN" altLang="en-US" sz="2400" b="1" dirty="0">
              <a:solidFill>
                <a:srgbClr val="CC0066"/>
              </a:solidFill>
            </a:endParaRPr>
          </a:p>
        </p:txBody>
      </p:sp>
      <p:sp>
        <p:nvSpPr>
          <p:cNvPr id="10260" name="Text Box 20"/>
          <p:cNvSpPr txBox="1"/>
          <p:nvPr/>
        </p:nvSpPr>
        <p:spPr>
          <a:xfrm>
            <a:off x="1597025" y="3144838"/>
            <a:ext cx="8280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rgbClr val="CC0066"/>
                </a:solidFill>
              </a:rPr>
              <a:t>注意</a:t>
            </a:r>
            <a:r>
              <a:rPr lang="zh-CN" altLang="en-US" sz="2400" b="1" dirty="0"/>
              <a:t>：（</a:t>
            </a:r>
            <a:r>
              <a:rPr lang="en-US" altLang="zh-CN" sz="2400" b="1" dirty="0"/>
              <a:t>1</a:t>
            </a:r>
            <a:r>
              <a:rPr lang="zh-CN" altLang="en-US" sz="2400" b="1" dirty="0"/>
              <a:t>）某一纯净物，摩尔质量不随量的多少而改变。</a:t>
            </a:r>
            <a:endParaRPr lang="zh-CN" altLang="en-US" sz="2400" b="1" dirty="0"/>
          </a:p>
        </p:txBody>
      </p:sp>
      <p:sp>
        <p:nvSpPr>
          <p:cNvPr id="10261" name="Text Box 21"/>
          <p:cNvSpPr txBox="1"/>
          <p:nvPr/>
        </p:nvSpPr>
        <p:spPr>
          <a:xfrm>
            <a:off x="2532063" y="3733800"/>
            <a:ext cx="89027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t>（</a:t>
            </a:r>
            <a:r>
              <a:rPr lang="en-US" altLang="zh-CN" sz="2400" b="1" dirty="0"/>
              <a:t>2</a:t>
            </a:r>
            <a:r>
              <a:rPr lang="zh-CN" altLang="en-US" sz="2400" b="1" dirty="0"/>
              <a:t>）摩尔质量与相对分子（原子）质量、质量的区别和联系。</a:t>
            </a:r>
            <a:endParaRPr lang="zh-CN" altLang="en-US" sz="2400" b="1" dirty="0">
              <a:solidFill>
                <a:schemeClr val="accent2"/>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10244"/>
                                        </p:tgtEl>
                                        <p:attrNameLst>
                                          <p:attrName>style.visibility</p:attrName>
                                        </p:attrNameLst>
                                      </p:cBhvr>
                                      <p:to>
                                        <p:strVal val="visible"/>
                                      </p:to>
                                    </p:set>
                                    <p:animEffect transition="in" filter="blinds(horizontal)">
                                      <p:cBhvr>
                                        <p:cTn id="11" dur="500"/>
                                        <p:tgtEl>
                                          <p:spTgt spid="1024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1025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0245"/>
                                        </p:tgtEl>
                                        <p:attrNameLst>
                                          <p:attrName>style.visibility</p:attrName>
                                        </p:attrNameLst>
                                      </p:cBhvr>
                                      <p:to>
                                        <p:strVal val="visible"/>
                                      </p:to>
                                    </p:set>
                                    <p:animEffect transition="in" filter="wipe(left)">
                                      <p:cBhvr>
                                        <p:cTn id="20" dur="500"/>
                                        <p:tgtEl>
                                          <p:spTgt spid="1024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026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026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0246"/>
                                        </p:tgtEl>
                                        <p:attrNameLst>
                                          <p:attrName>style.visibility</p:attrName>
                                        </p:attrNameLst>
                                      </p:cBhvr>
                                      <p:to>
                                        <p:strVal val="visible"/>
                                      </p:to>
                                    </p:set>
                                    <p:animEffect transition="in" filter="wipe(left)">
                                      <p:cBhvr>
                                        <p:cTn id="33" dur="500"/>
                                        <p:tgtEl>
                                          <p:spTgt spid="10246"/>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0247"/>
                                        </p:tgtEl>
                                        <p:attrNameLst>
                                          <p:attrName>style.visibility</p:attrName>
                                        </p:attrNameLst>
                                      </p:cBhvr>
                                      <p:to>
                                        <p:strVal val="visible"/>
                                      </p:to>
                                    </p:set>
                                    <p:animEffect transition="in" filter="blinds(horizontal)">
                                      <p:cBhvr>
                                        <p:cTn id="38" dur="500"/>
                                        <p:tgtEl>
                                          <p:spTgt spid="10247"/>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5" fill="hold" nodeType="clickEffect">
                                  <p:stCondLst>
                                    <p:cond delay="0"/>
                                  </p:stCondLst>
                                  <p:childTnLst>
                                    <p:set>
                                      <p:cBhvr>
                                        <p:cTn id="42" dur="1" fill="hold">
                                          <p:stCondLst>
                                            <p:cond delay="0"/>
                                          </p:stCondLst>
                                        </p:cTn>
                                        <p:tgtEl>
                                          <p:spTgt spid="10258"/>
                                        </p:tgtEl>
                                        <p:attrNameLst>
                                          <p:attrName>style.visibility</p:attrName>
                                        </p:attrNameLst>
                                      </p:cBhvr>
                                      <p:to>
                                        <p:strVal val="visible"/>
                                      </p:to>
                                    </p:set>
                                    <p:animEffect transition="in" filter="blinds(vertical)">
                                      <p:cBhvr>
                                        <p:cTn id="43" dur="500"/>
                                        <p:tgtEl>
                                          <p:spTgt spid="10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P spid="10245" grpId="0"/>
      <p:bldP spid="10246" grpId="0"/>
      <p:bldP spid="10259" grpId="0"/>
      <p:bldP spid="10260" grpId="0"/>
      <p:bldP spid="1026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Text Box 2"/>
          <p:cNvSpPr txBox="1"/>
          <p:nvPr/>
        </p:nvSpPr>
        <p:spPr>
          <a:xfrm>
            <a:off x="769938" y="263525"/>
            <a:ext cx="10510837"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solidFill>
                  <a:srgbClr val="CC0066"/>
                </a:solidFill>
              </a:rPr>
              <a:t>例题：</a:t>
            </a:r>
            <a:r>
              <a:rPr lang="en-US" altLang="zh-CN" sz="2800" b="1" dirty="0"/>
              <a:t>24.5 g H</a:t>
            </a:r>
            <a:r>
              <a:rPr lang="en-US" altLang="zh-CN" sz="2800" b="1" baseline="-30000" dirty="0"/>
              <a:t>2</a:t>
            </a:r>
            <a:r>
              <a:rPr lang="en-US" altLang="zh-CN" sz="2800" b="1" dirty="0"/>
              <a:t>SO</a:t>
            </a:r>
            <a:r>
              <a:rPr lang="en-US" altLang="zh-CN" sz="2800" b="1" baseline="-30000" dirty="0"/>
              <a:t>4</a:t>
            </a:r>
            <a:r>
              <a:rPr lang="en-US" altLang="zh-CN" sz="2800" b="1" dirty="0"/>
              <a:t> </a:t>
            </a:r>
            <a:r>
              <a:rPr lang="zh-CN" altLang="en-US" sz="2800" b="1" dirty="0"/>
              <a:t>物质的量是多少？含有</a:t>
            </a:r>
            <a:r>
              <a:rPr lang="en-US" altLang="zh-CN" sz="2800" b="1" dirty="0"/>
              <a:t>H</a:t>
            </a:r>
            <a:r>
              <a:rPr lang="en-US" altLang="zh-CN" sz="2800" b="1" baseline="-30000" dirty="0"/>
              <a:t>2</a:t>
            </a:r>
            <a:r>
              <a:rPr lang="en-US" altLang="zh-CN" sz="2800" b="1" dirty="0"/>
              <a:t>SO</a:t>
            </a:r>
            <a:r>
              <a:rPr lang="en-US" altLang="zh-CN" sz="2800" b="1" baseline="-30000" dirty="0"/>
              <a:t>4</a:t>
            </a:r>
            <a:r>
              <a:rPr lang="zh-CN" altLang="en-US" sz="2800" b="1" dirty="0"/>
              <a:t>分子个数呢？</a:t>
            </a:r>
            <a:endParaRPr lang="zh-CN" altLang="en-US" sz="2800" b="1" dirty="0"/>
          </a:p>
        </p:txBody>
      </p:sp>
      <p:sp>
        <p:nvSpPr>
          <p:cNvPr id="55299" name="Text Box 3"/>
          <p:cNvSpPr txBox="1"/>
          <p:nvPr/>
        </p:nvSpPr>
        <p:spPr>
          <a:xfrm>
            <a:off x="623888" y="987425"/>
            <a:ext cx="1296987"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t>解：</a:t>
            </a:r>
            <a:endParaRPr lang="zh-CN" altLang="en-US" sz="2800" b="1" dirty="0"/>
          </a:p>
        </p:txBody>
      </p:sp>
      <p:sp>
        <p:nvSpPr>
          <p:cNvPr id="55300" name="Text Box 4"/>
          <p:cNvSpPr txBox="1"/>
          <p:nvPr/>
        </p:nvSpPr>
        <p:spPr>
          <a:xfrm>
            <a:off x="1416050" y="949325"/>
            <a:ext cx="9866313" cy="6096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20000"/>
              </a:lnSpc>
              <a:spcBef>
                <a:spcPct val="50000"/>
              </a:spcBef>
              <a:buNone/>
            </a:pPr>
            <a:r>
              <a:rPr lang="en-US" altLang="zh-CN" sz="2800" b="1" dirty="0"/>
              <a:t>H</a:t>
            </a:r>
            <a:r>
              <a:rPr lang="en-US" altLang="zh-CN" sz="2800" b="1" baseline="-30000" dirty="0"/>
              <a:t>2</a:t>
            </a:r>
            <a:r>
              <a:rPr lang="en-US" altLang="zh-CN" sz="2800" b="1" dirty="0"/>
              <a:t>SO</a:t>
            </a:r>
            <a:r>
              <a:rPr lang="en-US" altLang="zh-CN" sz="2800" b="1" baseline="-30000" dirty="0"/>
              <a:t>4</a:t>
            </a:r>
            <a:r>
              <a:rPr lang="zh-CN" altLang="en-US" sz="2800" b="1" dirty="0"/>
              <a:t>的相对分子质量为</a:t>
            </a:r>
            <a:r>
              <a:rPr lang="en-US" altLang="zh-CN" sz="2800" b="1" dirty="0"/>
              <a:t>98</a:t>
            </a:r>
            <a:r>
              <a:rPr lang="zh-CN" altLang="en-US" sz="2800" b="1" dirty="0"/>
              <a:t>，则</a:t>
            </a:r>
            <a:r>
              <a:rPr lang="en-US" altLang="zh-CN" sz="2800" b="1" dirty="0"/>
              <a:t>H</a:t>
            </a:r>
            <a:r>
              <a:rPr lang="en-US" altLang="zh-CN" sz="2800" b="1" baseline="-30000" dirty="0"/>
              <a:t>2</a:t>
            </a:r>
            <a:r>
              <a:rPr lang="en-US" altLang="zh-CN" sz="2800" b="1" dirty="0"/>
              <a:t>SO</a:t>
            </a:r>
            <a:r>
              <a:rPr lang="en-US" altLang="zh-CN" sz="2800" b="1" baseline="-30000" dirty="0"/>
              <a:t>4</a:t>
            </a:r>
            <a:r>
              <a:rPr lang="zh-CN" altLang="en-US" sz="2800" b="1" dirty="0"/>
              <a:t>的摩尔质量为</a:t>
            </a:r>
            <a:r>
              <a:rPr lang="en-US" altLang="zh-CN" sz="2800" b="1" dirty="0"/>
              <a:t>98g/mol </a:t>
            </a:r>
            <a:r>
              <a:rPr lang="zh-CN" altLang="en-US" sz="2800" b="1" dirty="0"/>
              <a:t>。</a:t>
            </a:r>
            <a:endParaRPr lang="zh-CN" altLang="en-US" sz="2800" b="1" dirty="0"/>
          </a:p>
        </p:txBody>
      </p:sp>
      <p:sp>
        <p:nvSpPr>
          <p:cNvPr id="55301" name="Text Box 5"/>
          <p:cNvSpPr txBox="1"/>
          <p:nvPr/>
        </p:nvSpPr>
        <p:spPr>
          <a:xfrm>
            <a:off x="1441450" y="1949450"/>
            <a:ext cx="5257800"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3600" b="1" dirty="0"/>
              <a:t>n</a:t>
            </a:r>
            <a:r>
              <a:rPr lang="zh-CN" altLang="en-US" sz="2400" b="1" dirty="0"/>
              <a:t>（ </a:t>
            </a:r>
            <a:r>
              <a:rPr lang="en-US" altLang="zh-CN" sz="2400" b="1" dirty="0"/>
              <a:t>H</a:t>
            </a:r>
            <a:r>
              <a:rPr lang="en-US" altLang="zh-CN" sz="2400" b="1" baseline="-30000" dirty="0"/>
              <a:t>2</a:t>
            </a:r>
            <a:r>
              <a:rPr lang="en-US" altLang="zh-CN" sz="2400" b="1" dirty="0"/>
              <a:t>SO</a:t>
            </a:r>
            <a:r>
              <a:rPr lang="en-US" altLang="zh-CN" sz="2400" b="1" baseline="-30000" dirty="0"/>
              <a:t>4</a:t>
            </a:r>
            <a:r>
              <a:rPr lang="en-US" altLang="zh-CN" sz="2400" b="1" dirty="0"/>
              <a:t> </a:t>
            </a:r>
            <a:r>
              <a:rPr lang="zh-CN" altLang="en-US" sz="2400" b="1" dirty="0"/>
              <a:t>）</a:t>
            </a:r>
            <a:r>
              <a:rPr lang="en-US" altLang="zh-CN" sz="3600" b="1" dirty="0"/>
              <a:t>=</a:t>
            </a:r>
            <a:endParaRPr lang="en-US" altLang="zh-CN" sz="3600" b="1" dirty="0"/>
          </a:p>
        </p:txBody>
      </p:sp>
      <p:sp>
        <p:nvSpPr>
          <p:cNvPr id="55302" name="Text Box 6"/>
          <p:cNvSpPr txBox="1"/>
          <p:nvPr/>
        </p:nvSpPr>
        <p:spPr>
          <a:xfrm>
            <a:off x="8758238" y="1949450"/>
            <a:ext cx="2057400"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t>=0.25mol</a:t>
            </a:r>
            <a:endParaRPr lang="en-US" altLang="zh-CN" sz="2800" b="1" dirty="0"/>
          </a:p>
        </p:txBody>
      </p:sp>
      <p:sp>
        <p:nvSpPr>
          <p:cNvPr id="55303" name="Text Box 7"/>
          <p:cNvSpPr txBox="1"/>
          <p:nvPr/>
        </p:nvSpPr>
        <p:spPr>
          <a:xfrm>
            <a:off x="768350" y="5103813"/>
            <a:ext cx="11520488"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t>答： </a:t>
            </a:r>
            <a:r>
              <a:rPr lang="en-US" altLang="zh-CN" sz="2800" b="1" dirty="0"/>
              <a:t>24.5gH</a:t>
            </a:r>
            <a:r>
              <a:rPr lang="en-US" altLang="zh-CN" sz="2800" b="1" baseline="-30000" dirty="0"/>
              <a:t>2</a:t>
            </a:r>
            <a:r>
              <a:rPr lang="en-US" altLang="zh-CN" sz="2800" b="1" dirty="0"/>
              <a:t>SO</a:t>
            </a:r>
            <a:r>
              <a:rPr lang="en-US" altLang="zh-CN" sz="2800" b="1" baseline="-30000" dirty="0"/>
              <a:t>4</a:t>
            </a:r>
            <a:r>
              <a:rPr lang="en-US" altLang="zh-CN" sz="2800" b="1" dirty="0"/>
              <a:t> </a:t>
            </a:r>
            <a:r>
              <a:rPr lang="zh-CN" altLang="en-US" sz="2800" b="1" dirty="0"/>
              <a:t>物质的量是</a:t>
            </a:r>
            <a:r>
              <a:rPr lang="en-US" altLang="zh-CN" sz="2800" b="1" dirty="0"/>
              <a:t>0.25mol</a:t>
            </a:r>
            <a:r>
              <a:rPr lang="zh-CN" altLang="en-US" sz="2800" b="1" dirty="0"/>
              <a:t>；含有</a:t>
            </a:r>
            <a:r>
              <a:rPr lang="en-US" altLang="zh-CN" sz="2800" b="1" dirty="0"/>
              <a:t>1.505×10</a:t>
            </a:r>
            <a:r>
              <a:rPr lang="en-US" altLang="zh-CN" sz="2800" b="1" baseline="30000" dirty="0"/>
              <a:t>23 </a:t>
            </a:r>
            <a:r>
              <a:rPr lang="zh-CN" altLang="en-US" sz="2800" b="1" dirty="0"/>
              <a:t>个</a:t>
            </a:r>
            <a:r>
              <a:rPr lang="en-US" altLang="zh-CN" sz="2800" b="1" dirty="0"/>
              <a:t>H</a:t>
            </a:r>
            <a:r>
              <a:rPr lang="en-US" altLang="zh-CN" sz="2800" b="1" baseline="-30000" dirty="0"/>
              <a:t>2</a:t>
            </a:r>
            <a:r>
              <a:rPr lang="en-US" altLang="zh-CN" sz="2800" b="1" dirty="0"/>
              <a:t>SO</a:t>
            </a:r>
            <a:r>
              <a:rPr lang="en-US" altLang="zh-CN" sz="2800" b="1" baseline="-30000" dirty="0"/>
              <a:t>4</a:t>
            </a:r>
            <a:r>
              <a:rPr lang="zh-CN" altLang="en-US" sz="2800" b="1" dirty="0"/>
              <a:t>分子。</a:t>
            </a:r>
            <a:endParaRPr lang="zh-CN" altLang="en-US" sz="2800" b="1" dirty="0"/>
          </a:p>
        </p:txBody>
      </p:sp>
      <p:grpSp>
        <p:nvGrpSpPr>
          <p:cNvPr id="55304" name="Group 8"/>
          <p:cNvGrpSpPr/>
          <p:nvPr/>
        </p:nvGrpSpPr>
        <p:grpSpPr>
          <a:xfrm>
            <a:off x="3860800" y="1592263"/>
            <a:ext cx="2601913" cy="1231900"/>
            <a:chOff x="1776" y="1360"/>
            <a:chExt cx="1639" cy="776"/>
          </a:xfrm>
        </p:grpSpPr>
        <p:grpSp>
          <p:nvGrpSpPr>
            <p:cNvPr id="18451" name="Group 9"/>
            <p:cNvGrpSpPr/>
            <p:nvPr/>
          </p:nvGrpSpPr>
          <p:grpSpPr>
            <a:xfrm>
              <a:off x="1776" y="1360"/>
              <a:ext cx="1639" cy="776"/>
              <a:chOff x="1776" y="1360"/>
              <a:chExt cx="1639" cy="776"/>
            </a:xfrm>
          </p:grpSpPr>
          <p:sp>
            <p:nvSpPr>
              <p:cNvPr id="18453" name="Text Box 10"/>
              <p:cNvSpPr txBox="1"/>
              <p:nvPr/>
            </p:nvSpPr>
            <p:spPr>
              <a:xfrm>
                <a:off x="1776" y="1360"/>
                <a:ext cx="1536" cy="44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4000" b="1" dirty="0"/>
                  <a:t>m </a:t>
                </a:r>
                <a:r>
                  <a:rPr lang="zh-CN" altLang="en-US" sz="2400" b="1" dirty="0"/>
                  <a:t>（ </a:t>
                </a:r>
                <a:r>
                  <a:rPr lang="en-US" altLang="zh-CN" sz="2400" b="1" dirty="0"/>
                  <a:t>H</a:t>
                </a:r>
                <a:r>
                  <a:rPr lang="en-US" altLang="zh-CN" sz="2400" b="1" baseline="-30000" dirty="0"/>
                  <a:t>2</a:t>
                </a:r>
                <a:r>
                  <a:rPr lang="en-US" altLang="zh-CN" sz="2400" b="1" dirty="0"/>
                  <a:t>SO</a:t>
                </a:r>
                <a:r>
                  <a:rPr lang="en-US" altLang="zh-CN" sz="2400" b="1" baseline="-30000" dirty="0"/>
                  <a:t>4</a:t>
                </a:r>
                <a:r>
                  <a:rPr lang="en-US" altLang="zh-CN" sz="2400" b="1" dirty="0"/>
                  <a:t> </a:t>
                </a:r>
                <a:r>
                  <a:rPr lang="zh-CN" altLang="en-US" sz="2400" b="1" dirty="0"/>
                  <a:t>）</a:t>
                </a:r>
                <a:endParaRPr lang="zh-CN" altLang="en-US" sz="2400" b="1" dirty="0"/>
              </a:p>
            </p:txBody>
          </p:sp>
          <p:sp>
            <p:nvSpPr>
              <p:cNvPr id="18454" name="Text Box 11"/>
              <p:cNvSpPr txBox="1"/>
              <p:nvPr/>
            </p:nvSpPr>
            <p:spPr>
              <a:xfrm>
                <a:off x="1783" y="1729"/>
                <a:ext cx="1632" cy="40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3600" b="1" dirty="0"/>
                  <a:t>M</a:t>
                </a:r>
                <a:r>
                  <a:rPr lang="zh-CN" altLang="en-US" sz="2400" b="1" dirty="0"/>
                  <a:t>（ </a:t>
                </a:r>
                <a:r>
                  <a:rPr lang="en-US" altLang="zh-CN" sz="2400" b="1" dirty="0"/>
                  <a:t>H</a:t>
                </a:r>
                <a:r>
                  <a:rPr lang="en-US" altLang="zh-CN" sz="2400" b="1" baseline="-30000" dirty="0"/>
                  <a:t>2</a:t>
                </a:r>
                <a:r>
                  <a:rPr lang="en-US" altLang="zh-CN" sz="2400" b="1" dirty="0"/>
                  <a:t>SO</a:t>
                </a:r>
                <a:r>
                  <a:rPr lang="en-US" altLang="zh-CN" sz="2400" b="1" baseline="-30000" dirty="0"/>
                  <a:t>4</a:t>
                </a:r>
                <a:r>
                  <a:rPr lang="en-US" altLang="zh-CN" sz="2400" b="1" dirty="0"/>
                  <a:t> </a:t>
                </a:r>
                <a:r>
                  <a:rPr lang="zh-CN" altLang="en-US" sz="2400" b="1" dirty="0"/>
                  <a:t>）</a:t>
                </a:r>
                <a:endParaRPr lang="zh-CN" altLang="en-US" sz="2400" b="1" dirty="0"/>
              </a:p>
            </p:txBody>
          </p:sp>
        </p:grpSp>
        <p:sp>
          <p:nvSpPr>
            <p:cNvPr id="18452" name="Line 12"/>
            <p:cNvSpPr/>
            <p:nvPr/>
          </p:nvSpPr>
          <p:spPr>
            <a:xfrm>
              <a:off x="1776" y="1766"/>
              <a:ext cx="1344" cy="0"/>
            </a:xfrm>
            <a:prstGeom prst="line">
              <a:avLst/>
            </a:prstGeom>
            <a:ln w="9525" cap="flat" cmpd="sng">
              <a:solidFill>
                <a:schemeClr val="tx1"/>
              </a:solidFill>
              <a:prstDash val="solid"/>
              <a:headEnd type="none" w="med" len="med"/>
              <a:tailEnd type="none" w="med" len="med"/>
            </a:ln>
          </p:spPr>
        </p:sp>
      </p:grpSp>
      <p:grpSp>
        <p:nvGrpSpPr>
          <p:cNvPr id="55309" name="Group 13"/>
          <p:cNvGrpSpPr/>
          <p:nvPr/>
        </p:nvGrpSpPr>
        <p:grpSpPr>
          <a:xfrm>
            <a:off x="6164263" y="1651000"/>
            <a:ext cx="2654300" cy="1052513"/>
            <a:chOff x="3224" y="2640"/>
            <a:chExt cx="1672" cy="663"/>
          </a:xfrm>
        </p:grpSpPr>
        <p:sp>
          <p:nvSpPr>
            <p:cNvPr id="18447" name="Text Box 14"/>
            <p:cNvSpPr txBox="1"/>
            <p:nvPr/>
          </p:nvSpPr>
          <p:spPr>
            <a:xfrm>
              <a:off x="3696" y="2640"/>
              <a:ext cx="1008"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t>24.5g</a:t>
              </a:r>
              <a:endParaRPr lang="en-US" altLang="zh-CN" sz="2800" b="1" dirty="0"/>
            </a:p>
          </p:txBody>
        </p:sp>
        <p:sp>
          <p:nvSpPr>
            <p:cNvPr id="18448" name="Text Box 15"/>
            <p:cNvSpPr txBox="1"/>
            <p:nvPr/>
          </p:nvSpPr>
          <p:spPr>
            <a:xfrm>
              <a:off x="3648" y="2976"/>
              <a:ext cx="1248"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t>98g/mol</a:t>
              </a:r>
              <a:endParaRPr lang="en-US" altLang="zh-CN" sz="2800" b="1" dirty="0"/>
            </a:p>
          </p:txBody>
        </p:sp>
        <p:sp>
          <p:nvSpPr>
            <p:cNvPr id="18449" name="Line 16"/>
            <p:cNvSpPr/>
            <p:nvPr/>
          </p:nvSpPr>
          <p:spPr>
            <a:xfrm>
              <a:off x="3504" y="3024"/>
              <a:ext cx="1344" cy="0"/>
            </a:xfrm>
            <a:prstGeom prst="line">
              <a:avLst/>
            </a:prstGeom>
            <a:ln w="9525" cap="flat" cmpd="sng">
              <a:solidFill>
                <a:schemeClr val="tx1"/>
              </a:solidFill>
              <a:prstDash val="solid"/>
              <a:headEnd type="none" w="med" len="med"/>
              <a:tailEnd type="none" w="med" len="med"/>
            </a:ln>
          </p:spPr>
        </p:sp>
        <p:sp>
          <p:nvSpPr>
            <p:cNvPr id="18450" name="Text Box 17"/>
            <p:cNvSpPr txBox="1"/>
            <p:nvPr/>
          </p:nvSpPr>
          <p:spPr>
            <a:xfrm>
              <a:off x="3224" y="2812"/>
              <a:ext cx="280" cy="404"/>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3600" b="1" dirty="0"/>
                <a:t>=</a:t>
              </a:r>
              <a:endParaRPr lang="en-US" altLang="zh-CN" sz="3600" b="1" dirty="0"/>
            </a:p>
          </p:txBody>
        </p:sp>
      </p:grpSp>
      <p:sp>
        <p:nvSpPr>
          <p:cNvPr id="18" name="Text Box 5"/>
          <p:cNvSpPr txBox="1"/>
          <p:nvPr/>
        </p:nvSpPr>
        <p:spPr>
          <a:xfrm>
            <a:off x="1463675" y="3270250"/>
            <a:ext cx="5257800"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3600" b="1" dirty="0"/>
              <a:t>N</a:t>
            </a:r>
            <a:r>
              <a:rPr lang="zh-CN" altLang="en-US" sz="2400" b="1" dirty="0"/>
              <a:t>（ </a:t>
            </a:r>
            <a:r>
              <a:rPr lang="en-US" altLang="zh-CN" sz="2400" b="1" dirty="0"/>
              <a:t>H</a:t>
            </a:r>
            <a:r>
              <a:rPr lang="en-US" altLang="zh-CN" sz="2400" b="1" baseline="-30000" dirty="0"/>
              <a:t>2</a:t>
            </a:r>
            <a:r>
              <a:rPr lang="en-US" altLang="zh-CN" sz="2400" b="1" dirty="0"/>
              <a:t>SO</a:t>
            </a:r>
            <a:r>
              <a:rPr lang="en-US" altLang="zh-CN" sz="2400" b="1" baseline="-30000" dirty="0"/>
              <a:t>4</a:t>
            </a:r>
            <a:r>
              <a:rPr lang="en-US" altLang="zh-CN" sz="2400" b="1" dirty="0"/>
              <a:t> </a:t>
            </a:r>
            <a:r>
              <a:rPr lang="zh-CN" altLang="en-US" sz="2400" b="1" dirty="0"/>
              <a:t>）</a:t>
            </a:r>
            <a:r>
              <a:rPr lang="en-US" altLang="zh-CN" sz="3600" b="1" dirty="0"/>
              <a:t>=</a:t>
            </a:r>
            <a:endParaRPr lang="en-US" altLang="zh-CN" sz="3600" b="1" dirty="0"/>
          </a:p>
        </p:txBody>
      </p:sp>
      <p:sp>
        <p:nvSpPr>
          <p:cNvPr id="19" name="Text Box 5"/>
          <p:cNvSpPr txBox="1"/>
          <p:nvPr/>
        </p:nvSpPr>
        <p:spPr>
          <a:xfrm>
            <a:off x="3719513" y="3241675"/>
            <a:ext cx="5257800"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3600" b="1" dirty="0"/>
              <a:t>n</a:t>
            </a:r>
            <a:r>
              <a:rPr lang="zh-CN" altLang="en-US" sz="2400" b="1" dirty="0"/>
              <a:t>（ </a:t>
            </a:r>
            <a:r>
              <a:rPr lang="en-US" altLang="zh-CN" sz="2400" b="1" dirty="0"/>
              <a:t>H</a:t>
            </a:r>
            <a:r>
              <a:rPr lang="en-US" altLang="zh-CN" sz="2400" b="1" baseline="-30000" dirty="0"/>
              <a:t>2</a:t>
            </a:r>
            <a:r>
              <a:rPr lang="en-US" altLang="zh-CN" sz="2400" b="1" dirty="0"/>
              <a:t>SO</a:t>
            </a:r>
            <a:r>
              <a:rPr lang="en-US" altLang="zh-CN" sz="2400" b="1" baseline="-30000" dirty="0"/>
              <a:t>4</a:t>
            </a:r>
            <a:r>
              <a:rPr lang="en-US" altLang="zh-CN" sz="2400" b="1" dirty="0"/>
              <a:t> </a:t>
            </a:r>
            <a:r>
              <a:rPr lang="zh-CN" altLang="en-US" sz="2400" b="1" dirty="0"/>
              <a:t>）</a:t>
            </a:r>
            <a:r>
              <a:rPr lang="en-US" altLang="zh-CN" sz="3600" b="1" dirty="0"/>
              <a:t>· N</a:t>
            </a:r>
            <a:r>
              <a:rPr lang="en-US" altLang="zh-CN" sz="3600" b="1" baseline="-30000" dirty="0"/>
              <a:t>A</a:t>
            </a:r>
            <a:endParaRPr lang="en-US" altLang="zh-CN" sz="3600" b="1" dirty="0"/>
          </a:p>
        </p:txBody>
      </p:sp>
      <p:sp>
        <p:nvSpPr>
          <p:cNvPr id="20" name="Text Box 6"/>
          <p:cNvSpPr txBox="1"/>
          <p:nvPr/>
        </p:nvSpPr>
        <p:spPr>
          <a:xfrm>
            <a:off x="6527800" y="3302000"/>
            <a:ext cx="4824413"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t>=  0.25mol× 6.02×10</a:t>
            </a:r>
            <a:r>
              <a:rPr lang="en-US" altLang="zh-CN" sz="2800" b="1" baseline="30000" dirty="0"/>
              <a:t>23</a:t>
            </a:r>
            <a:r>
              <a:rPr lang="en-US" altLang="zh-CN" sz="2800" b="1" dirty="0"/>
              <a:t>mol</a:t>
            </a:r>
            <a:r>
              <a:rPr lang="en-US" altLang="zh-CN" sz="2800" b="1" baseline="30000" dirty="0">
                <a:latin typeface="宋体" panose="02010600030101010101" pitchFamily="2" charset="-122"/>
              </a:rPr>
              <a:t>-</a:t>
            </a:r>
            <a:r>
              <a:rPr lang="en-US" altLang="zh-CN" sz="2800" b="1" baseline="30000" dirty="0"/>
              <a:t>1</a:t>
            </a:r>
            <a:endParaRPr lang="en-US" altLang="zh-CN" sz="2800" b="1" dirty="0"/>
          </a:p>
        </p:txBody>
      </p:sp>
      <p:sp>
        <p:nvSpPr>
          <p:cNvPr id="21" name="Text Box 17"/>
          <p:cNvSpPr txBox="1"/>
          <p:nvPr/>
        </p:nvSpPr>
        <p:spPr>
          <a:xfrm>
            <a:off x="6532563" y="3995738"/>
            <a:ext cx="2732087" cy="646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3600" b="1" dirty="0"/>
              <a:t>= </a:t>
            </a:r>
            <a:r>
              <a:rPr lang="en-US" altLang="zh-CN" sz="2800" b="1" dirty="0"/>
              <a:t>1.505×10</a:t>
            </a:r>
            <a:r>
              <a:rPr lang="en-US" altLang="zh-CN" sz="2800" b="1" baseline="30000" dirty="0"/>
              <a:t>23</a:t>
            </a:r>
            <a:endParaRPr lang="en-US" altLang="zh-CN" sz="2800" b="1"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53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53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553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53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wipe(down)">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553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p:bldP spid="55300" grpId="0"/>
      <p:bldP spid="55301" grpId="0"/>
      <p:bldP spid="55302" grpId="0"/>
      <p:bldP spid="55303" grpId="0"/>
      <p:bldP spid="18" grpId="0"/>
      <p:bldP spid="19" grpId="0"/>
      <p:bldP spid="20" grpId="0"/>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Text Box 3"/>
          <p:cNvSpPr txBox="1"/>
          <p:nvPr/>
        </p:nvSpPr>
        <p:spPr>
          <a:xfrm>
            <a:off x="454025" y="1268413"/>
            <a:ext cx="11737975" cy="20320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50000"/>
              </a:lnSpc>
              <a:spcBef>
                <a:spcPct val="0"/>
              </a:spcBef>
              <a:buNone/>
            </a:pPr>
            <a:r>
              <a:rPr lang="zh-CN" altLang="en-US" sz="2800" b="1" dirty="0"/>
              <a:t>（</a:t>
            </a:r>
            <a:r>
              <a:rPr lang="en-US" altLang="zh-CN" sz="2800" b="1" dirty="0"/>
              <a:t>1</a:t>
            </a:r>
            <a:r>
              <a:rPr lang="zh-CN" altLang="en-US" sz="2800" b="1" dirty="0"/>
              <a:t>）</a:t>
            </a:r>
            <a:r>
              <a:rPr lang="en-US" altLang="zh-CN" sz="2800" b="1" dirty="0"/>
              <a:t>3.6gH</a:t>
            </a:r>
            <a:r>
              <a:rPr lang="en-US" altLang="zh-CN" sz="2800" b="1" baseline="-25000" dirty="0"/>
              <a:t>2</a:t>
            </a:r>
            <a:r>
              <a:rPr lang="en-US" altLang="zh-CN" sz="2800" b="1" dirty="0"/>
              <a:t>O</a:t>
            </a:r>
            <a:r>
              <a:rPr lang="zh-CN" altLang="en-US" sz="2800" b="1" dirty="0"/>
              <a:t>的物质的量是</a:t>
            </a:r>
            <a:r>
              <a:rPr lang="zh-CN" altLang="en-US" sz="2800" b="1" u="sng" dirty="0"/>
              <a:t>                     </a:t>
            </a:r>
            <a:r>
              <a:rPr lang="zh-CN" altLang="en-US" sz="2800" b="1" dirty="0"/>
              <a:t>，含有</a:t>
            </a:r>
            <a:r>
              <a:rPr lang="zh-CN" altLang="en-US" sz="2800" b="1" u="sng" dirty="0"/>
              <a:t>                      </a:t>
            </a:r>
            <a:r>
              <a:rPr lang="zh-CN" altLang="en-US" sz="2800" b="1" dirty="0"/>
              <a:t>个水分子。</a:t>
            </a:r>
            <a:endParaRPr lang="zh-CN" altLang="en-US" sz="2800" b="1" dirty="0"/>
          </a:p>
          <a:p>
            <a:pPr marL="0" lvl="0" indent="0" eaLnBrk="1" hangingPunct="1">
              <a:lnSpc>
                <a:spcPct val="150000"/>
              </a:lnSpc>
              <a:spcBef>
                <a:spcPct val="0"/>
              </a:spcBef>
              <a:buNone/>
            </a:pPr>
            <a:r>
              <a:rPr lang="zh-CN" altLang="en-US" sz="2800" b="1" dirty="0"/>
              <a:t>（</a:t>
            </a:r>
            <a:r>
              <a:rPr lang="en-US" altLang="zh-CN" sz="2800" b="1" dirty="0"/>
              <a:t>2</a:t>
            </a:r>
            <a:r>
              <a:rPr lang="zh-CN" altLang="en-US" sz="2800" b="1" dirty="0"/>
              <a:t>）</a:t>
            </a:r>
            <a:r>
              <a:rPr lang="en-US" altLang="zh-CN" sz="2800" b="1" dirty="0"/>
              <a:t>11.7gNaCl</a:t>
            </a:r>
            <a:r>
              <a:rPr lang="zh-CN" altLang="en-US" sz="2800" b="1" dirty="0"/>
              <a:t>的物质的量是</a:t>
            </a:r>
            <a:r>
              <a:rPr lang="zh-CN" altLang="en-US" sz="2800" b="1" u="sng" dirty="0"/>
              <a:t>                  </a:t>
            </a:r>
            <a:r>
              <a:rPr lang="zh-CN" altLang="en-US" sz="2800" b="1" dirty="0"/>
              <a:t>，共含离子</a:t>
            </a:r>
            <a:r>
              <a:rPr lang="zh-CN" altLang="en-US" sz="2800" b="1" u="sng" dirty="0"/>
              <a:t>                       </a:t>
            </a:r>
            <a:r>
              <a:rPr lang="zh-CN" altLang="en-US" sz="2800" b="1" dirty="0"/>
              <a:t>个。</a:t>
            </a:r>
            <a:endParaRPr lang="zh-CN" altLang="en-US" sz="2800" b="1" dirty="0"/>
          </a:p>
          <a:p>
            <a:pPr marL="0" lvl="0" indent="0" eaLnBrk="1" hangingPunct="1">
              <a:lnSpc>
                <a:spcPct val="150000"/>
              </a:lnSpc>
              <a:spcBef>
                <a:spcPct val="0"/>
              </a:spcBef>
              <a:buNone/>
            </a:pPr>
            <a:r>
              <a:rPr lang="zh-CN" altLang="en-US" sz="2800" b="1" dirty="0"/>
              <a:t>（</a:t>
            </a:r>
            <a:r>
              <a:rPr lang="en-US" altLang="zh-CN" sz="2800" b="1" dirty="0"/>
              <a:t>3</a:t>
            </a:r>
            <a:r>
              <a:rPr lang="zh-CN" altLang="en-US" sz="2800" b="1" dirty="0"/>
              <a:t>）</a:t>
            </a:r>
            <a:r>
              <a:rPr lang="en-US" altLang="zh-CN" sz="2800" b="1" dirty="0"/>
              <a:t>3.01×10</a:t>
            </a:r>
            <a:r>
              <a:rPr lang="en-US" altLang="zh-CN" sz="2800" b="1" baseline="30000" dirty="0"/>
              <a:t>22</a:t>
            </a:r>
            <a:r>
              <a:rPr lang="zh-CN" altLang="en-US" sz="2800" b="1" dirty="0"/>
              <a:t>个</a:t>
            </a:r>
            <a:r>
              <a:rPr lang="en-US" altLang="zh-CN" sz="2800" b="1" dirty="0"/>
              <a:t>OH</a:t>
            </a:r>
            <a:r>
              <a:rPr lang="en-US" altLang="zh-CN" sz="2800" b="1" baseline="30000" dirty="0"/>
              <a:t>-</a:t>
            </a:r>
            <a:r>
              <a:rPr lang="zh-CN" altLang="en-US" sz="2800" b="1" dirty="0"/>
              <a:t>的物质的量为</a:t>
            </a:r>
            <a:r>
              <a:rPr lang="zh-CN" altLang="en-US" sz="2800" b="1" u="sng" dirty="0"/>
              <a:t>                 </a:t>
            </a:r>
            <a:r>
              <a:rPr lang="zh-CN" altLang="en-US" sz="2800" b="1" dirty="0"/>
              <a:t>，质量为</a:t>
            </a:r>
            <a:r>
              <a:rPr lang="zh-CN" altLang="en-US" sz="2800" b="1" u="sng" dirty="0"/>
              <a:t>             </a:t>
            </a:r>
            <a:r>
              <a:rPr lang="en-US" altLang="zh-CN" sz="2800" b="1" dirty="0"/>
              <a:t>g</a:t>
            </a:r>
            <a:endParaRPr lang="en-US" altLang="zh-CN" sz="2800" b="1" dirty="0"/>
          </a:p>
        </p:txBody>
      </p:sp>
      <p:sp>
        <p:nvSpPr>
          <p:cNvPr id="56324" name="Text Box 4"/>
          <p:cNvSpPr txBox="1"/>
          <p:nvPr/>
        </p:nvSpPr>
        <p:spPr>
          <a:xfrm>
            <a:off x="5284788" y="1397000"/>
            <a:ext cx="1290637" cy="519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0.2 mol</a:t>
            </a:r>
            <a:endParaRPr lang="en-US" altLang="zh-CN" sz="2800" b="1" dirty="0">
              <a:solidFill>
                <a:srgbClr val="CC0066"/>
              </a:solidFill>
            </a:endParaRPr>
          </a:p>
        </p:txBody>
      </p:sp>
      <p:sp>
        <p:nvSpPr>
          <p:cNvPr id="19460" name="Text Box 5"/>
          <p:cNvSpPr txBox="1"/>
          <p:nvPr/>
        </p:nvSpPr>
        <p:spPr>
          <a:xfrm>
            <a:off x="500063" y="2312988"/>
            <a:ext cx="184150" cy="519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zh-CN" sz="2800" dirty="0"/>
          </a:p>
        </p:txBody>
      </p:sp>
      <p:sp>
        <p:nvSpPr>
          <p:cNvPr id="56326" name="Text Box 6"/>
          <p:cNvSpPr txBox="1"/>
          <p:nvPr/>
        </p:nvSpPr>
        <p:spPr>
          <a:xfrm>
            <a:off x="7799388" y="1366838"/>
            <a:ext cx="2682875"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1. 204×10</a:t>
            </a:r>
            <a:r>
              <a:rPr lang="en-US" altLang="zh-CN" sz="2800" b="1" baseline="30000" dirty="0">
                <a:solidFill>
                  <a:srgbClr val="CC0066"/>
                </a:solidFill>
              </a:rPr>
              <a:t>23</a:t>
            </a:r>
            <a:endParaRPr lang="en-US" altLang="zh-CN" sz="2800" b="1" baseline="30000" dirty="0">
              <a:solidFill>
                <a:srgbClr val="CC0066"/>
              </a:solidFill>
            </a:endParaRPr>
          </a:p>
        </p:txBody>
      </p:sp>
      <p:sp>
        <p:nvSpPr>
          <p:cNvPr id="56327" name="Text Box 7"/>
          <p:cNvSpPr txBox="1"/>
          <p:nvPr/>
        </p:nvSpPr>
        <p:spPr>
          <a:xfrm>
            <a:off x="5284788" y="1989138"/>
            <a:ext cx="1290637" cy="519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0.2 mol</a:t>
            </a:r>
            <a:endParaRPr lang="en-US" altLang="zh-CN" sz="2800" b="1" dirty="0">
              <a:solidFill>
                <a:srgbClr val="CC0066"/>
              </a:solidFill>
            </a:endParaRPr>
          </a:p>
        </p:txBody>
      </p:sp>
      <p:sp>
        <p:nvSpPr>
          <p:cNvPr id="56328" name="Text Box 8"/>
          <p:cNvSpPr txBox="1"/>
          <p:nvPr/>
        </p:nvSpPr>
        <p:spPr>
          <a:xfrm>
            <a:off x="8531225" y="1982788"/>
            <a:ext cx="2679700"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2. 408×10</a:t>
            </a:r>
            <a:r>
              <a:rPr lang="en-US" altLang="zh-CN" sz="2800" b="1" baseline="30000" dirty="0">
                <a:solidFill>
                  <a:srgbClr val="CC0066"/>
                </a:solidFill>
              </a:rPr>
              <a:t>23</a:t>
            </a:r>
            <a:endParaRPr lang="en-US" altLang="zh-CN" sz="2800" b="1" baseline="30000" dirty="0">
              <a:solidFill>
                <a:srgbClr val="CC0066"/>
              </a:solidFill>
            </a:endParaRPr>
          </a:p>
        </p:txBody>
      </p:sp>
      <p:sp>
        <p:nvSpPr>
          <p:cNvPr id="56329" name="Text Box 9"/>
          <p:cNvSpPr txBox="1"/>
          <p:nvPr/>
        </p:nvSpPr>
        <p:spPr>
          <a:xfrm>
            <a:off x="6143625" y="2644775"/>
            <a:ext cx="1468438" cy="519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0.05 mol</a:t>
            </a:r>
            <a:endParaRPr lang="en-US" altLang="zh-CN" sz="2800" b="1" dirty="0">
              <a:solidFill>
                <a:srgbClr val="CC0066"/>
              </a:solidFill>
            </a:endParaRPr>
          </a:p>
        </p:txBody>
      </p:sp>
      <p:sp>
        <p:nvSpPr>
          <p:cNvPr id="56330" name="Text Box 10"/>
          <p:cNvSpPr txBox="1"/>
          <p:nvPr/>
        </p:nvSpPr>
        <p:spPr>
          <a:xfrm>
            <a:off x="9239250" y="2649538"/>
            <a:ext cx="895350" cy="5191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CC0066"/>
                </a:solidFill>
              </a:rPr>
              <a:t>0.85 </a:t>
            </a:r>
            <a:endParaRPr lang="en-US" altLang="zh-CN" sz="2800" b="1" dirty="0">
              <a:solidFill>
                <a:srgbClr val="CC0066"/>
              </a:solidFill>
            </a:endParaRPr>
          </a:p>
        </p:txBody>
      </p:sp>
      <p:sp>
        <p:nvSpPr>
          <p:cNvPr id="56331" name="Text Box 11"/>
          <p:cNvSpPr txBox="1">
            <a:spLocks noChangeArrowheads="1"/>
          </p:cNvSpPr>
          <p:nvPr/>
        </p:nvSpPr>
        <p:spPr bwMode="auto">
          <a:xfrm>
            <a:off x="550863" y="328613"/>
            <a:ext cx="2286000" cy="519113"/>
          </a:xfrm>
          <a:prstGeom prst="rect">
            <a:avLst/>
          </a:prstGeom>
          <a:gradFill rotWithShape="1">
            <a:gsLst>
              <a:gs pos="0">
                <a:srgbClr val="49D395"/>
              </a:gs>
              <a:gs pos="50000">
                <a:schemeClr val="bg1"/>
              </a:gs>
              <a:gs pos="100000">
                <a:srgbClr val="49D395"/>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defTabSz="914400" eaLnBrk="1" hangingPunct="1">
              <a:spcBef>
                <a:spcPct val="50000"/>
              </a:spcBef>
              <a:buClrTx/>
              <a:buSzTx/>
              <a:buFontTx/>
              <a:buNone/>
              <a:defRPr/>
            </a:pPr>
            <a:r>
              <a:rPr kumimoji="0" lang="en-US" altLang="zh-CN"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rPr>
              <a:t>   </a:t>
            </a:r>
            <a:r>
              <a:rPr kumimoji="0" lang="zh-CN" altLang="en-US"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rPr>
              <a:t>课堂练习</a:t>
            </a:r>
            <a:endParaRPr kumimoji="0" lang="zh-CN" altLang="en-US"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63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6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63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63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63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63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p:bldP spid="56326" grpId="0"/>
      <p:bldP spid="56327" grpId="0"/>
      <p:bldP spid="56328" grpId="0"/>
      <p:bldP spid="56329" grpId="0"/>
      <p:bldP spid="563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0725" name="Group 5"/>
          <p:cNvGrpSpPr/>
          <p:nvPr/>
        </p:nvGrpSpPr>
        <p:grpSpPr>
          <a:xfrm>
            <a:off x="1703388" y="836613"/>
            <a:ext cx="5440362" cy="1701800"/>
            <a:chOff x="1872" y="2893"/>
            <a:chExt cx="3261" cy="1012"/>
          </a:xfrm>
        </p:grpSpPr>
        <p:grpSp>
          <p:nvGrpSpPr>
            <p:cNvPr id="20497" name="Group 6"/>
            <p:cNvGrpSpPr/>
            <p:nvPr/>
          </p:nvGrpSpPr>
          <p:grpSpPr>
            <a:xfrm>
              <a:off x="1872" y="2893"/>
              <a:ext cx="3261" cy="1012"/>
              <a:chOff x="960" y="1756"/>
              <a:chExt cx="3261" cy="1012"/>
            </a:xfrm>
          </p:grpSpPr>
          <p:sp>
            <p:nvSpPr>
              <p:cNvPr id="20502" name="AutoShape 7"/>
              <p:cNvSpPr/>
              <p:nvPr/>
            </p:nvSpPr>
            <p:spPr>
              <a:xfrm>
                <a:off x="1908" y="2046"/>
                <a:ext cx="1296" cy="192"/>
              </a:xfrm>
              <a:prstGeom prst="leftRightArrow">
                <a:avLst>
                  <a:gd name="adj1" fmla="val 50000"/>
                  <a:gd name="adj2" fmla="val 135000"/>
                </a:avLst>
              </a:prstGeom>
              <a:solidFill>
                <a:schemeClr val="hlink"/>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endParaRPr lang="zh-CN" altLang="zh-CN" sz="2400" dirty="0">
                  <a:solidFill>
                    <a:schemeClr val="accent2"/>
                  </a:solidFill>
                </a:endParaRPr>
              </a:p>
            </p:txBody>
          </p:sp>
          <p:sp>
            <p:nvSpPr>
              <p:cNvPr id="20503" name="Text Box 8"/>
              <p:cNvSpPr txBox="1"/>
              <p:nvPr/>
            </p:nvSpPr>
            <p:spPr>
              <a:xfrm>
                <a:off x="2036" y="1756"/>
                <a:ext cx="1114" cy="27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a:t>
                </a:r>
                <a:r>
                  <a:rPr lang="zh-CN" altLang="en-US" sz="2400" b="1" dirty="0"/>
                  <a:t>物质的量</a:t>
                </a:r>
                <a:r>
                  <a:rPr lang="en-US" altLang="zh-CN" sz="2400" b="1" dirty="0"/>
                  <a:t>(n)</a:t>
                </a:r>
                <a:endParaRPr lang="en-US" altLang="zh-CN" sz="2400" b="1" dirty="0"/>
              </a:p>
            </p:txBody>
          </p:sp>
          <p:sp>
            <p:nvSpPr>
              <p:cNvPr id="20504" name="Oval 9"/>
              <p:cNvSpPr/>
              <p:nvPr/>
            </p:nvSpPr>
            <p:spPr>
              <a:xfrm>
                <a:off x="1236" y="1854"/>
                <a:ext cx="624" cy="624"/>
              </a:xfrm>
              <a:prstGeom prst="ellipse">
                <a:avLst/>
              </a:prstGeom>
              <a:solidFill>
                <a:srgbClr val="99FF99"/>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微观</a:t>
                </a:r>
                <a:endParaRPr lang="zh-CN" altLang="en-US" sz="2800" b="1" dirty="0">
                  <a:solidFill>
                    <a:schemeClr val="accent2"/>
                  </a:solidFill>
                </a:endParaRPr>
              </a:p>
            </p:txBody>
          </p:sp>
          <p:sp>
            <p:nvSpPr>
              <p:cNvPr id="20505" name="Text Box 10"/>
              <p:cNvSpPr txBox="1"/>
              <p:nvPr/>
            </p:nvSpPr>
            <p:spPr>
              <a:xfrm>
                <a:off x="960" y="2487"/>
                <a:ext cx="1161" cy="27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微粒数（</a:t>
                </a:r>
                <a:r>
                  <a:rPr lang="en-US" altLang="zh-CN" sz="2400" b="1" dirty="0"/>
                  <a:t>N</a:t>
                </a:r>
                <a:r>
                  <a:rPr lang="zh-CN" altLang="en-US" sz="2400" b="1" dirty="0"/>
                  <a:t>）</a:t>
                </a:r>
                <a:endParaRPr lang="zh-CN" altLang="en-US" sz="2400" b="1" dirty="0"/>
              </a:p>
            </p:txBody>
          </p:sp>
          <p:sp>
            <p:nvSpPr>
              <p:cNvPr id="20506" name="Oval 11">
                <a:hlinkClick r:id="" action="ppaction://hlinkshowjump?jump=nextslide"/>
              </p:cNvPr>
              <p:cNvSpPr/>
              <p:nvPr/>
            </p:nvSpPr>
            <p:spPr>
              <a:xfrm>
                <a:off x="3251" y="1842"/>
                <a:ext cx="624" cy="624"/>
              </a:xfrm>
              <a:prstGeom prst="ellipse">
                <a:avLst/>
              </a:prstGeom>
              <a:solidFill>
                <a:srgbClr val="99FF99"/>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宏观</a:t>
                </a:r>
                <a:endParaRPr lang="zh-CN" altLang="en-US" sz="2800" b="1" dirty="0">
                  <a:solidFill>
                    <a:schemeClr val="accent2"/>
                  </a:solidFill>
                </a:endParaRPr>
              </a:p>
            </p:txBody>
          </p:sp>
          <p:sp>
            <p:nvSpPr>
              <p:cNvPr id="20507" name="Rectangle 12"/>
              <p:cNvSpPr/>
              <p:nvPr/>
            </p:nvSpPr>
            <p:spPr>
              <a:xfrm>
                <a:off x="3224" y="2496"/>
                <a:ext cx="997" cy="27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质量（</a:t>
                </a:r>
                <a:r>
                  <a:rPr lang="en-US" altLang="zh-CN" sz="2400" b="1" dirty="0"/>
                  <a:t>m</a:t>
                </a:r>
                <a:r>
                  <a:rPr lang="zh-CN" altLang="en-US" sz="2400" b="1" dirty="0"/>
                  <a:t>）</a:t>
                </a:r>
                <a:endParaRPr lang="zh-CN" altLang="en-US" sz="2400" b="1" dirty="0"/>
              </a:p>
            </p:txBody>
          </p:sp>
        </p:grpSp>
        <p:sp>
          <p:nvSpPr>
            <p:cNvPr id="20498" name="Text Box 13"/>
            <p:cNvSpPr txBox="1"/>
            <p:nvPr/>
          </p:nvSpPr>
          <p:spPr>
            <a:xfrm>
              <a:off x="3428" y="3585"/>
              <a:ext cx="229" cy="309"/>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t>n</a:t>
              </a:r>
              <a:endParaRPr lang="en-US" altLang="zh-CN" sz="2800" b="1" dirty="0"/>
            </a:p>
          </p:txBody>
        </p:sp>
        <p:sp>
          <p:nvSpPr>
            <p:cNvPr id="20499" name="Text Box 14"/>
            <p:cNvSpPr txBox="1"/>
            <p:nvPr/>
          </p:nvSpPr>
          <p:spPr>
            <a:xfrm>
              <a:off x="3032" y="3486"/>
              <a:ext cx="330" cy="27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N</a:t>
              </a:r>
              <a:r>
                <a:rPr lang="en-US" altLang="zh-CN" sz="2400" b="1" baseline="-25000" dirty="0">
                  <a:solidFill>
                    <a:srgbClr val="CC0066"/>
                  </a:solidFill>
                </a:rPr>
                <a:t>A</a:t>
              </a:r>
              <a:endParaRPr lang="en-US" altLang="zh-CN" sz="2400" b="1" dirty="0">
                <a:solidFill>
                  <a:srgbClr val="CC0066"/>
                </a:solidFill>
              </a:endParaRPr>
            </a:p>
          </p:txBody>
        </p:sp>
        <p:sp>
          <p:nvSpPr>
            <p:cNvPr id="20500" name="Line 15"/>
            <p:cNvSpPr/>
            <p:nvPr/>
          </p:nvSpPr>
          <p:spPr>
            <a:xfrm>
              <a:off x="2988" y="3777"/>
              <a:ext cx="451" cy="0"/>
            </a:xfrm>
            <a:prstGeom prst="line">
              <a:avLst/>
            </a:prstGeom>
            <a:ln w="9525" cap="flat" cmpd="sng">
              <a:solidFill>
                <a:schemeClr val="tx1"/>
              </a:solidFill>
              <a:prstDash val="solid"/>
              <a:miter/>
              <a:headEnd type="triangle" w="med" len="med"/>
              <a:tailEnd type="triangle" w="med" len="med"/>
            </a:ln>
          </p:spPr>
        </p:sp>
        <p:sp>
          <p:nvSpPr>
            <p:cNvPr id="20501" name="Line 16"/>
            <p:cNvSpPr/>
            <p:nvPr/>
          </p:nvSpPr>
          <p:spPr>
            <a:xfrm>
              <a:off x="3648" y="3777"/>
              <a:ext cx="480" cy="0"/>
            </a:xfrm>
            <a:prstGeom prst="line">
              <a:avLst/>
            </a:prstGeom>
            <a:ln w="9525" cap="flat" cmpd="sng">
              <a:solidFill>
                <a:schemeClr val="tx1"/>
              </a:solidFill>
              <a:prstDash val="solid"/>
              <a:miter/>
              <a:headEnd type="triangle" w="med" len="med"/>
              <a:tailEnd type="triangle" w="med" len="med"/>
            </a:ln>
          </p:spPr>
        </p:sp>
      </p:grpSp>
      <p:sp>
        <p:nvSpPr>
          <p:cNvPr id="30737" name="Text Box 17"/>
          <p:cNvSpPr txBox="1"/>
          <p:nvPr/>
        </p:nvSpPr>
        <p:spPr>
          <a:xfrm>
            <a:off x="4743450" y="1836738"/>
            <a:ext cx="592138" cy="5794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b="1" dirty="0">
                <a:solidFill>
                  <a:srgbClr val="CC0000"/>
                </a:solidFill>
              </a:rPr>
              <a:t>？</a:t>
            </a:r>
            <a:endParaRPr lang="zh-CN" altLang="en-US" b="1" dirty="0">
              <a:solidFill>
                <a:srgbClr val="CC0000"/>
              </a:solidFill>
            </a:endParaRPr>
          </a:p>
        </p:txBody>
      </p:sp>
      <p:sp>
        <p:nvSpPr>
          <p:cNvPr id="30738" name="Text Box 18"/>
          <p:cNvSpPr txBox="1"/>
          <p:nvPr/>
        </p:nvSpPr>
        <p:spPr>
          <a:xfrm>
            <a:off x="4727575" y="1870075"/>
            <a:ext cx="4714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M</a:t>
            </a:r>
            <a:endParaRPr lang="en-US" altLang="zh-CN" sz="2400" b="1" dirty="0">
              <a:solidFill>
                <a:srgbClr val="CC0066"/>
              </a:solidFill>
            </a:endParaRPr>
          </a:p>
        </p:txBody>
      </p:sp>
      <p:graphicFrame>
        <p:nvGraphicFramePr>
          <p:cNvPr id="30739" name="Object 19"/>
          <p:cNvGraphicFramePr>
            <a:graphicFrameLocks noChangeAspect="1"/>
          </p:cNvGraphicFramePr>
          <p:nvPr/>
        </p:nvGraphicFramePr>
        <p:xfrm>
          <a:off x="7942263" y="954088"/>
          <a:ext cx="3352800" cy="1462087"/>
        </p:xfrm>
        <a:graphic>
          <a:graphicData uri="http://schemas.openxmlformats.org/presentationml/2006/ole">
            <mc:AlternateContent xmlns:mc="http://schemas.openxmlformats.org/markup-compatibility/2006">
              <mc:Choice xmlns:v="urn:schemas-microsoft-com:vml" Requires="v">
                <p:oleObj spid="_x0000_s3078" name="" r:id="rId1" imgW="1012190" imgH="527050" progId="Flash.Movie">
                  <p:embed/>
                </p:oleObj>
              </mc:Choice>
              <mc:Fallback>
                <p:oleObj name="" r:id="rId1" imgW="1012190" imgH="527050" progId="Flash.Movie">
                  <p:embed/>
                  <p:pic>
                    <p:nvPicPr>
                      <p:cNvPr id="0" name="图片 3077"/>
                      <p:cNvPicPr/>
                      <p:nvPr/>
                    </p:nvPicPr>
                    <p:blipFill>
                      <a:blip r:embed="rId2"/>
                      <a:stretch>
                        <a:fillRect/>
                      </a:stretch>
                    </p:blipFill>
                    <p:spPr>
                      <a:xfrm>
                        <a:off x="7942263" y="954088"/>
                        <a:ext cx="3352800" cy="1462087"/>
                      </a:xfrm>
                      <a:prstGeom prst="rect">
                        <a:avLst/>
                      </a:prstGeom>
                      <a:noFill/>
                      <a:ln w="38100">
                        <a:noFill/>
                        <a:miter/>
                      </a:ln>
                    </p:spPr>
                  </p:pic>
                </p:oleObj>
              </mc:Fallback>
            </mc:AlternateContent>
          </a:graphicData>
        </a:graphic>
      </p:graphicFrame>
      <p:sp>
        <p:nvSpPr>
          <p:cNvPr id="30740" name="Text Box 20"/>
          <p:cNvSpPr txBox="1"/>
          <p:nvPr/>
        </p:nvSpPr>
        <p:spPr>
          <a:xfrm>
            <a:off x="2711450" y="3613150"/>
            <a:ext cx="4648200"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t>个数比    </a:t>
            </a:r>
            <a:r>
              <a:rPr lang="en-US" altLang="zh-CN" sz="2800" b="1" dirty="0"/>
              <a:t>1   </a:t>
            </a:r>
            <a:r>
              <a:rPr lang="en-US" altLang="zh-CN" sz="2800" b="1" dirty="0">
                <a:cs typeface="Tahoma" panose="020B0604030504040204" pitchFamily="34" charset="0"/>
              </a:rPr>
              <a:t>:   1    :    1</a:t>
            </a:r>
            <a:endParaRPr lang="en-US" altLang="zh-CN" sz="2800" b="1" dirty="0"/>
          </a:p>
        </p:txBody>
      </p:sp>
      <p:sp>
        <p:nvSpPr>
          <p:cNvPr id="30741" name="Text Box 21"/>
          <p:cNvSpPr txBox="1"/>
          <p:nvPr/>
        </p:nvSpPr>
        <p:spPr>
          <a:xfrm>
            <a:off x="2770188" y="4284663"/>
            <a:ext cx="5486400"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t>质量比   </a:t>
            </a:r>
            <a:r>
              <a:rPr lang="en-US" altLang="zh-CN" sz="2800" b="1" dirty="0"/>
              <a:t>12  </a:t>
            </a:r>
            <a:r>
              <a:rPr lang="en-US" altLang="zh-CN" sz="2800" b="1" dirty="0">
                <a:cs typeface="Tahoma" panose="020B0604030504040204" pitchFamily="34" charset="0"/>
              </a:rPr>
              <a:t>:  32   :   44</a:t>
            </a:r>
            <a:endParaRPr lang="en-US" altLang="zh-CN" sz="2800" b="1" dirty="0">
              <a:ea typeface="Tahoma" panose="020B0604030504040204" pitchFamily="34" charset="0"/>
            </a:endParaRPr>
          </a:p>
        </p:txBody>
      </p:sp>
      <p:grpSp>
        <p:nvGrpSpPr>
          <p:cNvPr id="30746" name="Group 26"/>
          <p:cNvGrpSpPr/>
          <p:nvPr/>
        </p:nvGrpSpPr>
        <p:grpSpPr>
          <a:xfrm>
            <a:off x="4022725" y="2857500"/>
            <a:ext cx="3657600" cy="682625"/>
            <a:chOff x="1524" y="1344"/>
            <a:chExt cx="2304" cy="430"/>
          </a:xfrm>
        </p:grpSpPr>
        <p:sp>
          <p:nvSpPr>
            <p:cNvPr id="20495" name="Text Box 23"/>
            <p:cNvSpPr txBox="1"/>
            <p:nvPr/>
          </p:nvSpPr>
          <p:spPr>
            <a:xfrm>
              <a:off x="1524" y="1447"/>
              <a:ext cx="2304"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t>C  +  O</a:t>
              </a:r>
              <a:r>
                <a:rPr lang="en-US" altLang="zh-CN" sz="2800" b="1" baseline="-25000" dirty="0"/>
                <a:t>2  </a:t>
              </a:r>
              <a:r>
                <a:rPr lang="en-US" altLang="zh-CN" sz="2800" b="1" dirty="0"/>
                <a:t>==  CO</a:t>
              </a:r>
              <a:r>
                <a:rPr lang="en-US" altLang="zh-CN" sz="2800" b="1" baseline="-25000" dirty="0"/>
                <a:t>2</a:t>
              </a:r>
              <a:endParaRPr lang="en-US" altLang="zh-CN" sz="2800" b="1" baseline="-25000" dirty="0"/>
            </a:p>
          </p:txBody>
        </p:sp>
        <p:sp>
          <p:nvSpPr>
            <p:cNvPr id="20496" name="Text Box 24"/>
            <p:cNvSpPr txBox="1"/>
            <p:nvPr/>
          </p:nvSpPr>
          <p:spPr>
            <a:xfrm>
              <a:off x="2296" y="1344"/>
              <a:ext cx="720" cy="28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t>点燃</a:t>
              </a:r>
              <a:endParaRPr lang="zh-CN" altLang="en-US" sz="2400" b="1" dirty="0"/>
            </a:p>
          </p:txBody>
        </p:sp>
      </p:grpSp>
      <p:sp>
        <p:nvSpPr>
          <p:cNvPr id="30745" name="Text Box 25"/>
          <p:cNvSpPr txBox="1"/>
          <p:nvPr/>
        </p:nvSpPr>
        <p:spPr>
          <a:xfrm>
            <a:off x="2940050" y="4894263"/>
            <a:ext cx="6324600"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solidFill>
                  <a:srgbClr val="CC0066"/>
                </a:solidFill>
              </a:rPr>
              <a:t>n</a:t>
            </a:r>
            <a:r>
              <a:rPr lang="zh-CN" altLang="en-US" sz="2800" b="1" dirty="0">
                <a:solidFill>
                  <a:srgbClr val="CC0066"/>
                </a:solidFill>
              </a:rPr>
              <a:t>之比    </a:t>
            </a:r>
            <a:r>
              <a:rPr lang="en-US" altLang="zh-CN" sz="2800" b="1" dirty="0">
                <a:solidFill>
                  <a:srgbClr val="CC0066"/>
                </a:solidFill>
              </a:rPr>
              <a:t>1   </a:t>
            </a:r>
            <a:r>
              <a:rPr lang="en-US" altLang="zh-CN" sz="2800" b="1" dirty="0">
                <a:solidFill>
                  <a:srgbClr val="CC0066"/>
                </a:solidFill>
                <a:cs typeface="Tahoma" panose="020B0604030504040204" pitchFamily="34" charset="0"/>
              </a:rPr>
              <a:t>:   1    :    1</a:t>
            </a:r>
            <a:endParaRPr lang="en-US" altLang="zh-CN" sz="2800" b="1" dirty="0">
              <a:solidFill>
                <a:srgbClr val="CC0066"/>
              </a:solidFill>
            </a:endParaRPr>
          </a:p>
        </p:txBody>
      </p:sp>
      <p:sp>
        <p:nvSpPr>
          <p:cNvPr id="30747" name="Text Box 27"/>
          <p:cNvSpPr txBox="1"/>
          <p:nvPr/>
        </p:nvSpPr>
        <p:spPr>
          <a:xfrm>
            <a:off x="573088" y="5732463"/>
            <a:ext cx="11479212" cy="500062"/>
          </a:xfrm>
          <a:prstGeom prst="rect">
            <a:avLst/>
          </a:prstGeom>
          <a:solidFill>
            <a:srgbClr val="CCECFF"/>
          </a:solid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0000"/>
              </a:lnSpc>
              <a:spcBef>
                <a:spcPct val="0"/>
              </a:spcBef>
              <a:buNone/>
            </a:pPr>
            <a:r>
              <a:rPr lang="zh-CN" altLang="en-US" sz="2400" b="1" dirty="0">
                <a:solidFill>
                  <a:srgbClr val="CC0066"/>
                </a:solidFill>
              </a:rPr>
              <a:t>结论：</a:t>
            </a:r>
            <a:r>
              <a:rPr lang="zh-CN" altLang="en-US" sz="2400" b="1" dirty="0"/>
              <a:t>化学方程式中物质化学式前的系数之比，还表示了各物质的物质的量之比。</a:t>
            </a:r>
            <a:r>
              <a:rPr lang="zh-CN" altLang="en-US" sz="2400" b="1" dirty="0">
                <a:solidFill>
                  <a:srgbClr val="CC0066"/>
                </a:solidFill>
              </a:rPr>
              <a:t> </a:t>
            </a:r>
            <a:endParaRPr lang="zh-CN" altLang="en-US" sz="2400" b="1" dirty="0">
              <a:solidFill>
                <a:srgbClr val="CC0066"/>
              </a:solidFill>
            </a:endParaRPr>
          </a:p>
        </p:txBody>
      </p:sp>
      <p:grpSp>
        <p:nvGrpSpPr>
          <p:cNvPr id="20491" name="Group 28"/>
          <p:cNvGrpSpPr/>
          <p:nvPr/>
        </p:nvGrpSpPr>
        <p:grpSpPr>
          <a:xfrm>
            <a:off x="334963" y="138113"/>
            <a:ext cx="2678112" cy="519112"/>
            <a:chOff x="192" y="2230"/>
            <a:chExt cx="401" cy="519"/>
          </a:xfrm>
        </p:grpSpPr>
        <p:sp>
          <p:nvSpPr>
            <p:cNvPr id="20493" name="AutoShape 29"/>
            <p:cNvSpPr/>
            <p:nvPr/>
          </p:nvSpPr>
          <p:spPr>
            <a:xfrm>
              <a:off x="192" y="2243"/>
              <a:ext cx="280" cy="506"/>
            </a:xfrm>
            <a:prstGeom prst="verticalScroll">
              <a:avLst>
                <a:gd name="adj" fmla="val 12500"/>
              </a:avLst>
            </a:prstGeom>
            <a:solidFill>
              <a:srgbClr val="F5F963"/>
            </a:solidFill>
            <a:ln w="952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sp>
          <p:nvSpPr>
            <p:cNvPr id="20494" name="Text Box 30"/>
            <p:cNvSpPr txBox="1"/>
            <p:nvPr/>
          </p:nvSpPr>
          <p:spPr>
            <a:xfrm>
              <a:off x="257" y="2230"/>
              <a:ext cx="336" cy="519"/>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solidFill>
                    <a:schemeClr val="accent2"/>
                  </a:solidFill>
                  <a:latin typeface="Tahoma" panose="020B0604030504040204" pitchFamily="34" charset="0"/>
                  <a:ea typeface="隶书" pitchFamily="49" charset="-122"/>
                </a:rPr>
                <a:t>总结</a:t>
              </a:r>
              <a:endParaRPr lang="zh-CN" altLang="en-US" sz="2800" b="1" dirty="0">
                <a:solidFill>
                  <a:schemeClr val="accent2"/>
                </a:solidFill>
                <a:latin typeface="Tahoma" panose="020B0604030504040204" pitchFamily="34" charset="0"/>
                <a:ea typeface="隶书" pitchFamily="49" charset="-122"/>
              </a:endParaRP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dissolve">
                                      <p:cBhvr>
                                        <p:cTn id="7" dur="500"/>
                                        <p:tgtEl>
                                          <p:spTgt spid="30725"/>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30737"/>
                                        </p:tgtEl>
                                        <p:attrNameLst>
                                          <p:attrName>style.visibility</p:attrName>
                                        </p:attrNameLst>
                                      </p:cBhvr>
                                      <p:to>
                                        <p:strVal val="visible"/>
                                      </p:to>
                                    </p:set>
                                  </p:childTnLst>
                                  <p:subTnLst>
                                    <p:set>
                                      <p:cBhvr override="childStyle">
                                        <p:cTn dur="1" fill="hold" display="0" masterRel="nextClick" afterEffect="1"/>
                                        <p:tgtEl>
                                          <p:spTgt spid="30737"/>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0739"/>
                                        </p:tgtEl>
                                        <p:attrNameLst>
                                          <p:attrName>style.visibility</p:attrName>
                                        </p:attrNameLst>
                                      </p:cBhvr>
                                      <p:to>
                                        <p:strVal val="visible"/>
                                      </p:to>
                                    </p:set>
                                    <p:animEffect transition="in" filter="blinds(horizontal)">
                                      <p:cBhvr>
                                        <p:cTn id="19" dur="500"/>
                                        <p:tgtEl>
                                          <p:spTgt spid="30739"/>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30746"/>
                                        </p:tgtEl>
                                        <p:attrNameLst>
                                          <p:attrName>style.visibility</p:attrName>
                                        </p:attrNameLst>
                                      </p:cBhvr>
                                      <p:to>
                                        <p:strVal val="visible"/>
                                      </p:to>
                                    </p:set>
                                    <p:animEffect transition="in" filter="diamond(in)">
                                      <p:cBhvr>
                                        <p:cTn id="24" dur="500"/>
                                        <p:tgtEl>
                                          <p:spTgt spid="3074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074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074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074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0747"/>
                                        </p:tgtEl>
                                        <p:attrNameLst>
                                          <p:attrName>style.visibility</p:attrName>
                                        </p:attrNameLst>
                                      </p:cBhvr>
                                      <p:to>
                                        <p:strVal val="visible"/>
                                      </p:to>
                                    </p:set>
                                    <p:animEffect transition="in" filter="blinds(horizontal)">
                                      <p:cBhvr>
                                        <p:cTn id="41" dur="500"/>
                                        <p:tgtEl>
                                          <p:spTgt spid="30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7" grpId="0"/>
      <p:bldP spid="30738" grpId="0"/>
      <p:bldP spid="30740" grpId="0"/>
      <p:bldP spid="30741" grpId="0"/>
      <p:bldP spid="30745" grpId="0"/>
      <p:bldP spid="3074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Picture 2" descr="下载"/>
          <p:cNvPicPr>
            <a:picLocks noChangeAspect="1"/>
          </p:cNvPicPr>
          <p:nvPr/>
        </p:nvPicPr>
        <p:blipFill>
          <a:blip r:embed="rId1"/>
          <a:stretch>
            <a:fillRect/>
          </a:stretch>
        </p:blipFill>
        <p:spPr>
          <a:xfrm>
            <a:off x="839788" y="2517775"/>
            <a:ext cx="3675062" cy="3432175"/>
          </a:xfrm>
          <a:prstGeom prst="rect">
            <a:avLst/>
          </a:prstGeom>
          <a:noFill/>
          <a:ln w="9525">
            <a:noFill/>
          </a:ln>
        </p:spPr>
      </p:pic>
      <p:pic>
        <p:nvPicPr>
          <p:cNvPr id="5123" name="Picture 3" descr="shuideyunlv_101610_m"/>
          <p:cNvPicPr>
            <a:picLocks noChangeAspect="1"/>
          </p:cNvPicPr>
          <p:nvPr/>
        </p:nvPicPr>
        <p:blipFill>
          <a:blip r:embed="rId2"/>
          <a:stretch>
            <a:fillRect/>
          </a:stretch>
        </p:blipFill>
        <p:spPr>
          <a:xfrm>
            <a:off x="6816725" y="2649538"/>
            <a:ext cx="4356100" cy="3267075"/>
          </a:xfrm>
          <a:prstGeom prst="rect">
            <a:avLst/>
          </a:prstGeom>
          <a:noFill/>
          <a:ln w="9525">
            <a:noFill/>
          </a:ln>
        </p:spPr>
      </p:pic>
      <p:sp>
        <p:nvSpPr>
          <p:cNvPr id="5124" name="Text Box 4"/>
          <p:cNvSpPr txBox="1"/>
          <p:nvPr/>
        </p:nvSpPr>
        <p:spPr>
          <a:xfrm>
            <a:off x="1600200" y="1708150"/>
            <a:ext cx="2038350"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3600" b="1" dirty="0">
                <a:solidFill>
                  <a:srgbClr val="FF3300"/>
                </a:solidFill>
                <a:latin typeface="Arial" panose="020B0604020202020204" pitchFamily="34" charset="0"/>
              </a:rPr>
              <a:t>微观粒子</a:t>
            </a:r>
            <a:endParaRPr lang="zh-CN" altLang="en-US" sz="2000" b="1" dirty="0">
              <a:solidFill>
                <a:srgbClr val="FF3300"/>
              </a:solidFill>
              <a:latin typeface="Arial" panose="020B0604020202020204" pitchFamily="34" charset="0"/>
            </a:endParaRPr>
          </a:p>
        </p:txBody>
      </p:sp>
      <p:sp>
        <p:nvSpPr>
          <p:cNvPr id="5125" name="Text Box 5"/>
          <p:cNvSpPr txBox="1"/>
          <p:nvPr/>
        </p:nvSpPr>
        <p:spPr>
          <a:xfrm>
            <a:off x="8039100" y="1736725"/>
            <a:ext cx="2038350"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3600" b="1" dirty="0">
                <a:solidFill>
                  <a:srgbClr val="FF3300"/>
                </a:solidFill>
                <a:latin typeface="Arial" panose="020B0604020202020204" pitchFamily="34" charset="0"/>
              </a:rPr>
              <a:t>宏观物质</a:t>
            </a:r>
            <a:endParaRPr lang="zh-CN" altLang="en-US" sz="3600" b="1" dirty="0">
              <a:solidFill>
                <a:srgbClr val="FF3300"/>
              </a:solidFill>
              <a:latin typeface="Arial" panose="020B0604020202020204" pitchFamily="34" charset="0"/>
            </a:endParaRPr>
          </a:p>
        </p:txBody>
      </p:sp>
      <p:sp>
        <p:nvSpPr>
          <p:cNvPr id="5126" name="AutoShape 6"/>
          <p:cNvSpPr/>
          <p:nvPr/>
        </p:nvSpPr>
        <p:spPr>
          <a:xfrm>
            <a:off x="4295775" y="1879600"/>
            <a:ext cx="3200400" cy="304800"/>
          </a:xfrm>
          <a:prstGeom prst="leftRightArrow">
            <a:avLst>
              <a:gd name="adj1" fmla="val 50000"/>
              <a:gd name="adj2" fmla="val 210000"/>
            </a:avLst>
          </a:prstGeom>
          <a:solidFill>
            <a:schemeClr val="accent1"/>
          </a:solidFill>
          <a:ln w="38100" cap="flat" cmpd="sng">
            <a:solidFill>
              <a:srgbClr val="006600"/>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latin typeface="Arial" panose="020B0604020202020204" pitchFamily="34" charset="0"/>
            </a:endParaRPr>
          </a:p>
        </p:txBody>
      </p:sp>
      <p:pic>
        <p:nvPicPr>
          <p:cNvPr id="5127" name="Picture 7" descr="06"/>
          <p:cNvPicPr>
            <a:picLocks noChangeAspect="1"/>
          </p:cNvPicPr>
          <p:nvPr/>
        </p:nvPicPr>
        <p:blipFill>
          <a:blip r:embed="rId3"/>
          <a:stretch>
            <a:fillRect/>
          </a:stretch>
        </p:blipFill>
        <p:spPr>
          <a:xfrm>
            <a:off x="5232400" y="584200"/>
            <a:ext cx="1068388" cy="1265238"/>
          </a:xfrm>
          <a:prstGeom prst="rect">
            <a:avLst/>
          </a:prstGeom>
          <a:noFill/>
          <a:ln w="9525">
            <a:noFill/>
          </a:ln>
        </p:spPr>
      </p:pic>
      <p:sp>
        <p:nvSpPr>
          <p:cNvPr id="5128" name="Rectangle 8"/>
          <p:cNvSpPr/>
          <p:nvPr/>
        </p:nvSpPr>
        <p:spPr>
          <a:xfrm>
            <a:off x="1600200" y="1217613"/>
            <a:ext cx="204152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FF3300"/>
                </a:solidFill>
                <a:latin typeface="Arial" panose="020B0604020202020204" pitchFamily="34" charset="0"/>
              </a:rPr>
              <a:t>（单位：个）</a:t>
            </a:r>
            <a:endParaRPr lang="zh-CN" altLang="en-US" sz="2400" b="1" dirty="0">
              <a:solidFill>
                <a:srgbClr val="FF3300"/>
              </a:solidFill>
              <a:latin typeface="Arial" panose="020B0604020202020204" pitchFamily="34" charset="0"/>
            </a:endParaRPr>
          </a:p>
        </p:txBody>
      </p:sp>
      <p:sp>
        <p:nvSpPr>
          <p:cNvPr id="5129" name="Rectangle 9"/>
          <p:cNvSpPr/>
          <p:nvPr/>
        </p:nvSpPr>
        <p:spPr>
          <a:xfrm>
            <a:off x="7967663" y="1304925"/>
            <a:ext cx="2041525"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FF3300"/>
                </a:solidFill>
                <a:latin typeface="Arial" panose="020B0604020202020204" pitchFamily="34" charset="0"/>
              </a:rPr>
              <a:t>（单位：克）</a:t>
            </a:r>
            <a:endParaRPr lang="zh-CN" altLang="en-US" sz="2400" b="1" dirty="0">
              <a:solidFill>
                <a:srgbClr val="FF3300"/>
              </a:solidFill>
              <a:latin typeface="Arial" panose="020B0604020202020204"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horizontal)">
                                      <p:cBhvr>
                                        <p:cTn id="7" dur="5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blinds(horizontal)">
                                      <p:cBhvr>
                                        <p:cTn id="12" dur="500"/>
                                        <p:tgtEl>
                                          <p:spTgt spid="512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123"/>
                                        </p:tgtEl>
                                        <p:attrNameLst>
                                          <p:attrName>style.visibility</p:attrName>
                                        </p:attrNameLst>
                                      </p:cBhvr>
                                      <p:to>
                                        <p:strVal val="visible"/>
                                      </p:to>
                                    </p:set>
                                    <p:animEffect transition="in" filter="blinds(horizontal)">
                                      <p:cBhvr>
                                        <p:cTn id="17" dur="500"/>
                                        <p:tgtEl>
                                          <p:spTgt spid="512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5"/>
                                        </p:tgtEl>
                                        <p:attrNameLst>
                                          <p:attrName>style.visibility</p:attrName>
                                        </p:attrNameLst>
                                      </p:cBhvr>
                                      <p:to>
                                        <p:strVal val="visible"/>
                                      </p:to>
                                    </p:set>
                                    <p:animEffect transition="in" filter="blinds(horizontal)">
                                      <p:cBhvr>
                                        <p:cTn id="22" dur="500"/>
                                        <p:tgtEl>
                                          <p:spTgt spid="512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129"/>
                                        </p:tgtEl>
                                        <p:attrNameLst>
                                          <p:attrName>style.visibility</p:attrName>
                                        </p:attrNameLst>
                                      </p:cBhvr>
                                      <p:to>
                                        <p:strVal val="visible"/>
                                      </p:to>
                                    </p:set>
                                    <p:animEffect transition="in" filter="blinds(horizontal)">
                                      <p:cBhvr>
                                        <p:cTn id="27" dur="500"/>
                                        <p:tgtEl>
                                          <p:spTgt spid="512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126"/>
                                        </p:tgtEl>
                                        <p:attrNameLst>
                                          <p:attrName>style.visibility</p:attrName>
                                        </p:attrNameLst>
                                      </p:cBhvr>
                                      <p:to>
                                        <p:strVal val="visible"/>
                                      </p:to>
                                    </p:set>
                                    <p:animEffect transition="in" filter="blinds(horizontal)">
                                      <p:cBhvr>
                                        <p:cTn id="32" dur="500"/>
                                        <p:tgtEl>
                                          <p:spTgt spid="512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127"/>
                                        </p:tgtEl>
                                        <p:attrNameLst>
                                          <p:attrName>style.visibility</p:attrName>
                                        </p:attrNameLst>
                                      </p:cBhvr>
                                      <p:to>
                                        <p:strVal val="visible"/>
                                      </p:to>
                                    </p:set>
                                    <p:animEffect transition="in" filter="blinds(horizontal)">
                                      <p:cBhvr>
                                        <p:cTn id="37" dur="5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26" grpId="0" animBg="1"/>
      <p:bldP spid="5128" grpId="0"/>
      <p:bldP spid="51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1202" name="Group 2"/>
          <p:cNvGrpSpPr/>
          <p:nvPr/>
        </p:nvGrpSpPr>
        <p:grpSpPr>
          <a:xfrm>
            <a:off x="3856038" y="404813"/>
            <a:ext cx="5048250" cy="660400"/>
            <a:chOff x="1142" y="103"/>
            <a:chExt cx="2314" cy="416"/>
          </a:xfrm>
        </p:grpSpPr>
        <p:sp>
          <p:nvSpPr>
            <p:cNvPr id="7201" name="Text Box 3"/>
            <p:cNvSpPr txBox="1"/>
            <p:nvPr/>
          </p:nvSpPr>
          <p:spPr>
            <a:xfrm>
              <a:off x="1142" y="192"/>
              <a:ext cx="2314"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t>C        +        O</a:t>
              </a:r>
              <a:r>
                <a:rPr lang="en-US" altLang="zh-CN" sz="2800" b="1" baseline="-30000" dirty="0"/>
                <a:t>2  </a:t>
              </a:r>
              <a:r>
                <a:rPr lang="en-US" altLang="zh-CN" sz="2800" b="1" dirty="0"/>
                <a:t>    ===       CO</a:t>
              </a:r>
              <a:r>
                <a:rPr lang="en-US" altLang="zh-CN" sz="2800" b="1" baseline="-30000" dirty="0"/>
                <a:t>2</a:t>
              </a:r>
              <a:r>
                <a:rPr lang="en-US" altLang="zh-CN" sz="2800" b="1" dirty="0"/>
                <a:t> </a:t>
              </a:r>
              <a:endParaRPr lang="en-US" altLang="zh-CN" sz="2800" b="1" dirty="0"/>
            </a:p>
          </p:txBody>
        </p:sp>
        <p:sp>
          <p:nvSpPr>
            <p:cNvPr id="7202" name="Text Box 4"/>
            <p:cNvSpPr txBox="1"/>
            <p:nvPr/>
          </p:nvSpPr>
          <p:spPr>
            <a:xfrm>
              <a:off x="2298" y="103"/>
              <a:ext cx="439" cy="2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000" b="1" dirty="0">
                  <a:solidFill>
                    <a:srgbClr val="FF3300"/>
                  </a:solidFill>
                </a:rPr>
                <a:t>    </a:t>
              </a:r>
              <a:r>
                <a:rPr lang="zh-CN" altLang="en-US" sz="2000" b="1" dirty="0">
                  <a:solidFill>
                    <a:srgbClr val="FF3300"/>
                  </a:solidFill>
                </a:rPr>
                <a:t>点燃</a:t>
              </a:r>
              <a:endParaRPr lang="zh-CN" altLang="en-US" sz="2000" b="1" dirty="0">
                <a:solidFill>
                  <a:srgbClr val="FF3300"/>
                </a:solidFill>
              </a:endParaRPr>
            </a:p>
          </p:txBody>
        </p:sp>
      </p:grpSp>
      <p:sp>
        <p:nvSpPr>
          <p:cNvPr id="51205" name="Text Box 5"/>
          <p:cNvSpPr txBox="1"/>
          <p:nvPr/>
        </p:nvSpPr>
        <p:spPr>
          <a:xfrm>
            <a:off x="3400425" y="1141413"/>
            <a:ext cx="1652588"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个碳原子 </a:t>
            </a:r>
            <a:endParaRPr lang="zh-CN" altLang="en-US" sz="2400" b="1" dirty="0"/>
          </a:p>
        </p:txBody>
      </p:sp>
      <p:sp>
        <p:nvSpPr>
          <p:cNvPr id="51206" name="Text Box 6"/>
          <p:cNvSpPr txBox="1"/>
          <p:nvPr/>
        </p:nvSpPr>
        <p:spPr>
          <a:xfrm>
            <a:off x="5338763" y="1141413"/>
            <a:ext cx="1652587"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个氧分子 </a:t>
            </a:r>
            <a:endParaRPr lang="zh-CN" altLang="en-US" sz="2400" b="1" dirty="0"/>
          </a:p>
        </p:txBody>
      </p:sp>
      <p:sp>
        <p:nvSpPr>
          <p:cNvPr id="51207" name="Text Box 7"/>
          <p:cNvSpPr txBox="1"/>
          <p:nvPr/>
        </p:nvSpPr>
        <p:spPr>
          <a:xfrm>
            <a:off x="7191375" y="1141413"/>
            <a:ext cx="2576513"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个二氧化碳分子</a:t>
            </a:r>
            <a:endParaRPr lang="zh-CN" altLang="en-US" sz="2400" b="1" dirty="0"/>
          </a:p>
        </p:txBody>
      </p:sp>
      <p:sp>
        <p:nvSpPr>
          <p:cNvPr id="51208" name="Text Box 8"/>
          <p:cNvSpPr txBox="1"/>
          <p:nvPr/>
        </p:nvSpPr>
        <p:spPr>
          <a:xfrm>
            <a:off x="3770313" y="2605088"/>
            <a:ext cx="7175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12 g</a:t>
            </a:r>
            <a:endParaRPr lang="en-US" altLang="zh-CN" sz="2400" b="1" dirty="0"/>
          </a:p>
        </p:txBody>
      </p:sp>
      <p:sp>
        <p:nvSpPr>
          <p:cNvPr id="51209" name="Text Box 9"/>
          <p:cNvSpPr txBox="1"/>
          <p:nvPr/>
        </p:nvSpPr>
        <p:spPr>
          <a:xfrm>
            <a:off x="5721350" y="2624138"/>
            <a:ext cx="7937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32 g </a:t>
            </a:r>
            <a:endParaRPr lang="en-US" altLang="zh-CN" sz="2400" b="1" dirty="0"/>
          </a:p>
        </p:txBody>
      </p:sp>
      <p:sp>
        <p:nvSpPr>
          <p:cNvPr id="51210" name="Text Box 10"/>
          <p:cNvSpPr txBox="1"/>
          <p:nvPr/>
        </p:nvSpPr>
        <p:spPr>
          <a:xfrm>
            <a:off x="7807325" y="2605088"/>
            <a:ext cx="8699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44 g </a:t>
            </a:r>
            <a:endParaRPr lang="en-US" altLang="zh-CN" sz="2400" b="1" dirty="0"/>
          </a:p>
        </p:txBody>
      </p:sp>
      <p:sp>
        <p:nvSpPr>
          <p:cNvPr id="51211" name="Text Box 11"/>
          <p:cNvSpPr txBox="1"/>
          <p:nvPr/>
        </p:nvSpPr>
        <p:spPr>
          <a:xfrm>
            <a:off x="2209800" y="1125538"/>
            <a:ext cx="1422400"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微粒数：</a:t>
            </a:r>
            <a:endParaRPr lang="zh-CN" altLang="en-US" sz="2400" b="1" dirty="0"/>
          </a:p>
        </p:txBody>
      </p:sp>
      <p:sp>
        <p:nvSpPr>
          <p:cNvPr id="51212" name="Text Box 12"/>
          <p:cNvSpPr txBox="1"/>
          <p:nvPr/>
        </p:nvSpPr>
        <p:spPr>
          <a:xfrm>
            <a:off x="1919288" y="2620963"/>
            <a:ext cx="1693862"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a:t>
            </a:r>
            <a:r>
              <a:rPr lang="zh-CN" altLang="en-US" sz="2400" b="1" dirty="0"/>
              <a:t>质量：</a:t>
            </a:r>
            <a:endParaRPr lang="zh-CN" altLang="en-US" sz="2400" b="1" dirty="0"/>
          </a:p>
        </p:txBody>
      </p:sp>
      <p:sp>
        <p:nvSpPr>
          <p:cNvPr id="51213" name="Text Box 13"/>
          <p:cNvSpPr txBox="1"/>
          <p:nvPr/>
        </p:nvSpPr>
        <p:spPr>
          <a:xfrm>
            <a:off x="334963" y="195263"/>
            <a:ext cx="2881312"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solidFill>
                  <a:schemeClr val="accent2"/>
                </a:solidFill>
                <a:latin typeface="黑体" panose="02010609060101010101" pitchFamily="49" charset="-122"/>
                <a:ea typeface="黑体" panose="02010609060101010101" pitchFamily="49" charset="-122"/>
              </a:rPr>
              <a:t>【</a:t>
            </a:r>
            <a:r>
              <a:rPr lang="zh-CN" altLang="en-US" sz="2800" b="1" dirty="0">
                <a:solidFill>
                  <a:schemeClr val="accent2"/>
                </a:solidFill>
                <a:latin typeface="黑体" panose="02010609060101010101" pitchFamily="49" charset="-122"/>
                <a:ea typeface="黑体" panose="02010609060101010101" pitchFamily="49" charset="-122"/>
              </a:rPr>
              <a:t>知识回顾</a:t>
            </a:r>
            <a:r>
              <a:rPr lang="en-US" altLang="zh-CN" sz="2800" b="1" dirty="0">
                <a:solidFill>
                  <a:schemeClr val="accent2"/>
                </a:solidFill>
                <a:latin typeface="黑体" panose="02010609060101010101" pitchFamily="49" charset="-122"/>
                <a:ea typeface="黑体" panose="02010609060101010101" pitchFamily="49" charset="-122"/>
              </a:rPr>
              <a:t>】</a:t>
            </a:r>
            <a:endParaRPr lang="en-US" altLang="zh-CN" sz="2800" b="1" dirty="0">
              <a:solidFill>
                <a:schemeClr val="accent2"/>
              </a:solidFill>
              <a:latin typeface="黑体" panose="02010609060101010101" pitchFamily="49" charset="-122"/>
              <a:ea typeface="黑体" panose="02010609060101010101" pitchFamily="49" charset="-122"/>
            </a:endParaRPr>
          </a:p>
        </p:txBody>
      </p:sp>
      <p:grpSp>
        <p:nvGrpSpPr>
          <p:cNvPr id="51235" name="Group 35"/>
          <p:cNvGrpSpPr/>
          <p:nvPr/>
        </p:nvGrpSpPr>
        <p:grpSpPr>
          <a:xfrm>
            <a:off x="4006850" y="1557338"/>
            <a:ext cx="4752975" cy="1036637"/>
            <a:chOff x="1564" y="981"/>
            <a:chExt cx="2994" cy="653"/>
          </a:xfrm>
        </p:grpSpPr>
        <p:grpSp>
          <p:nvGrpSpPr>
            <p:cNvPr id="7192" name="Group 14"/>
            <p:cNvGrpSpPr/>
            <p:nvPr/>
          </p:nvGrpSpPr>
          <p:grpSpPr>
            <a:xfrm>
              <a:off x="1564" y="1000"/>
              <a:ext cx="408" cy="634"/>
              <a:chOff x="1519" y="1163"/>
              <a:chExt cx="408" cy="634"/>
            </a:xfrm>
          </p:grpSpPr>
          <p:sp>
            <p:nvSpPr>
              <p:cNvPr id="7199" name="AutoShape 15"/>
              <p:cNvSpPr/>
              <p:nvPr/>
            </p:nvSpPr>
            <p:spPr>
              <a:xfrm>
                <a:off x="1519" y="1207"/>
                <a:ext cx="46" cy="545"/>
              </a:xfrm>
              <a:prstGeom prst="downArrow">
                <a:avLst>
                  <a:gd name="adj1" fmla="val 50000"/>
                  <a:gd name="adj2" fmla="val 296195"/>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sp>
            <p:nvSpPr>
              <p:cNvPr id="7200" name="Text Box 16"/>
              <p:cNvSpPr txBox="1"/>
              <p:nvPr/>
            </p:nvSpPr>
            <p:spPr>
              <a:xfrm>
                <a:off x="1519" y="1163"/>
                <a:ext cx="408" cy="63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000" b="1" dirty="0">
                    <a:solidFill>
                      <a:srgbClr val="327250"/>
                    </a:solidFill>
                  </a:rPr>
                  <a:t>若干个</a:t>
                </a:r>
                <a:endParaRPr lang="zh-CN" altLang="en-US" sz="2000" b="1" dirty="0">
                  <a:solidFill>
                    <a:srgbClr val="327250"/>
                  </a:solidFill>
                </a:endParaRPr>
              </a:p>
            </p:txBody>
          </p:sp>
        </p:grpSp>
        <p:grpSp>
          <p:nvGrpSpPr>
            <p:cNvPr id="7193" name="Group 17"/>
            <p:cNvGrpSpPr/>
            <p:nvPr/>
          </p:nvGrpSpPr>
          <p:grpSpPr>
            <a:xfrm>
              <a:off x="2789" y="999"/>
              <a:ext cx="408" cy="634"/>
              <a:chOff x="2744" y="1162"/>
              <a:chExt cx="408" cy="634"/>
            </a:xfrm>
          </p:grpSpPr>
          <p:sp>
            <p:nvSpPr>
              <p:cNvPr id="7197" name="AutoShape 18"/>
              <p:cNvSpPr/>
              <p:nvPr/>
            </p:nvSpPr>
            <p:spPr>
              <a:xfrm>
                <a:off x="2744" y="1207"/>
                <a:ext cx="46" cy="545"/>
              </a:xfrm>
              <a:prstGeom prst="downArrow">
                <a:avLst>
                  <a:gd name="adj1" fmla="val 50000"/>
                  <a:gd name="adj2" fmla="val 296195"/>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sp>
            <p:nvSpPr>
              <p:cNvPr id="7198" name="Text Box 19"/>
              <p:cNvSpPr txBox="1"/>
              <p:nvPr/>
            </p:nvSpPr>
            <p:spPr>
              <a:xfrm>
                <a:off x="2744" y="1162"/>
                <a:ext cx="408" cy="63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000" b="1" dirty="0">
                    <a:solidFill>
                      <a:srgbClr val="327250"/>
                    </a:solidFill>
                  </a:rPr>
                  <a:t>若干个</a:t>
                </a:r>
                <a:endParaRPr lang="zh-CN" altLang="en-US" sz="2000" b="1" dirty="0">
                  <a:solidFill>
                    <a:srgbClr val="327250"/>
                  </a:solidFill>
                </a:endParaRPr>
              </a:p>
            </p:txBody>
          </p:sp>
        </p:grpSp>
        <p:grpSp>
          <p:nvGrpSpPr>
            <p:cNvPr id="7194" name="Group 20"/>
            <p:cNvGrpSpPr/>
            <p:nvPr/>
          </p:nvGrpSpPr>
          <p:grpSpPr>
            <a:xfrm>
              <a:off x="4149" y="981"/>
              <a:ext cx="409" cy="634"/>
              <a:chOff x="4104" y="1144"/>
              <a:chExt cx="409" cy="634"/>
            </a:xfrm>
          </p:grpSpPr>
          <p:sp>
            <p:nvSpPr>
              <p:cNvPr id="7195" name="AutoShape 21"/>
              <p:cNvSpPr/>
              <p:nvPr/>
            </p:nvSpPr>
            <p:spPr>
              <a:xfrm>
                <a:off x="4104" y="1207"/>
                <a:ext cx="46" cy="545"/>
              </a:xfrm>
              <a:prstGeom prst="downArrow">
                <a:avLst>
                  <a:gd name="adj1" fmla="val 50000"/>
                  <a:gd name="adj2" fmla="val 296195"/>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sp>
            <p:nvSpPr>
              <p:cNvPr id="7196" name="Text Box 22"/>
              <p:cNvSpPr txBox="1"/>
              <p:nvPr/>
            </p:nvSpPr>
            <p:spPr>
              <a:xfrm>
                <a:off x="4105" y="1144"/>
                <a:ext cx="408" cy="634"/>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000" b="1" dirty="0">
                    <a:solidFill>
                      <a:srgbClr val="327250"/>
                    </a:solidFill>
                  </a:rPr>
                  <a:t>若干个</a:t>
                </a:r>
                <a:endParaRPr lang="zh-CN" altLang="en-US" sz="2000" b="1" dirty="0">
                  <a:solidFill>
                    <a:srgbClr val="327250"/>
                  </a:solidFill>
                </a:endParaRPr>
              </a:p>
            </p:txBody>
          </p:sp>
        </p:grpSp>
      </p:grpSp>
      <p:sp>
        <p:nvSpPr>
          <p:cNvPr id="51224" name="AutoShape 24"/>
          <p:cNvSpPr/>
          <p:nvPr/>
        </p:nvSpPr>
        <p:spPr>
          <a:xfrm>
            <a:off x="4851400" y="3646488"/>
            <a:ext cx="2168525" cy="304800"/>
          </a:xfrm>
          <a:prstGeom prst="leftRightArrow">
            <a:avLst>
              <a:gd name="adj1" fmla="val 50000"/>
              <a:gd name="adj2" fmla="val 142291"/>
            </a:avLst>
          </a:prstGeom>
          <a:solidFill>
            <a:schemeClr val="hlink"/>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endParaRPr lang="zh-CN" altLang="zh-CN" sz="2400" dirty="0">
              <a:solidFill>
                <a:schemeClr val="accent2"/>
              </a:solidFill>
            </a:endParaRPr>
          </a:p>
        </p:txBody>
      </p:sp>
      <p:sp>
        <p:nvSpPr>
          <p:cNvPr id="51225" name="Text Box 25"/>
          <p:cNvSpPr txBox="1"/>
          <p:nvPr/>
        </p:nvSpPr>
        <p:spPr>
          <a:xfrm>
            <a:off x="5054600" y="3113088"/>
            <a:ext cx="1857375"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800" b="1" dirty="0">
                <a:solidFill>
                  <a:srgbClr val="CC0066"/>
                </a:solidFill>
              </a:rPr>
              <a:t>新物理量</a:t>
            </a:r>
            <a:endParaRPr lang="zh-CN" altLang="en-US" sz="2800" b="1" dirty="0">
              <a:solidFill>
                <a:srgbClr val="CC0066"/>
              </a:solidFill>
            </a:endParaRPr>
          </a:p>
        </p:txBody>
      </p:sp>
      <p:grpSp>
        <p:nvGrpSpPr>
          <p:cNvPr id="51226" name="Group 26"/>
          <p:cNvGrpSpPr/>
          <p:nvPr/>
        </p:nvGrpSpPr>
        <p:grpSpPr>
          <a:xfrm>
            <a:off x="3287713" y="3141663"/>
            <a:ext cx="1954212" cy="1593850"/>
            <a:chOff x="828" y="2736"/>
            <a:chExt cx="1033" cy="891"/>
          </a:xfrm>
        </p:grpSpPr>
        <p:sp>
          <p:nvSpPr>
            <p:cNvPr id="7190" name="Oval 27"/>
            <p:cNvSpPr/>
            <p:nvPr/>
          </p:nvSpPr>
          <p:spPr>
            <a:xfrm>
              <a:off x="1008" y="2736"/>
              <a:ext cx="624" cy="624"/>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微观</a:t>
              </a:r>
              <a:endParaRPr lang="zh-CN" altLang="en-US" sz="2800" b="1" dirty="0">
                <a:solidFill>
                  <a:schemeClr val="accent2"/>
                </a:solidFill>
              </a:endParaRPr>
            </a:p>
          </p:txBody>
        </p:sp>
        <p:sp>
          <p:nvSpPr>
            <p:cNvPr id="7191" name="Text Box 28"/>
            <p:cNvSpPr txBox="1"/>
            <p:nvPr/>
          </p:nvSpPr>
          <p:spPr>
            <a:xfrm>
              <a:off x="828" y="3369"/>
              <a:ext cx="1033" cy="25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微粒数（</a:t>
              </a:r>
              <a:r>
                <a:rPr lang="en-US" altLang="zh-CN" sz="2400" b="1" dirty="0"/>
                <a:t>N</a:t>
              </a:r>
              <a:r>
                <a:rPr lang="zh-CN" altLang="en-US" sz="2400" b="1" dirty="0"/>
                <a:t>）</a:t>
              </a:r>
              <a:endParaRPr lang="zh-CN" altLang="en-US" sz="2400" b="1" dirty="0"/>
            </a:p>
          </p:txBody>
        </p:sp>
      </p:grpSp>
      <p:grpSp>
        <p:nvGrpSpPr>
          <p:cNvPr id="51229" name="Group 29"/>
          <p:cNvGrpSpPr/>
          <p:nvPr/>
        </p:nvGrpSpPr>
        <p:grpSpPr>
          <a:xfrm>
            <a:off x="6789738" y="3213100"/>
            <a:ext cx="1663700" cy="1571625"/>
            <a:chOff x="2853" y="2724"/>
            <a:chExt cx="865" cy="923"/>
          </a:xfrm>
        </p:grpSpPr>
        <p:sp>
          <p:nvSpPr>
            <p:cNvPr id="7188" name="Oval 30">
              <a:hlinkClick r:id="" action="ppaction://hlinkshowjump?jump=nextslide"/>
            </p:cNvPr>
            <p:cNvSpPr/>
            <p:nvPr/>
          </p:nvSpPr>
          <p:spPr>
            <a:xfrm>
              <a:off x="2928" y="2724"/>
              <a:ext cx="624" cy="624"/>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800" b="1" dirty="0">
                  <a:solidFill>
                    <a:schemeClr val="accent2"/>
                  </a:solidFill>
                </a:rPr>
                <a:t>宏观</a:t>
              </a:r>
              <a:endParaRPr lang="zh-CN" altLang="en-US" sz="2800" b="1" dirty="0">
                <a:solidFill>
                  <a:schemeClr val="accent2"/>
                </a:solidFill>
              </a:endParaRPr>
            </a:p>
          </p:txBody>
        </p:sp>
        <p:sp>
          <p:nvSpPr>
            <p:cNvPr id="7189" name="Rectangle 31"/>
            <p:cNvSpPr/>
            <p:nvPr/>
          </p:nvSpPr>
          <p:spPr>
            <a:xfrm>
              <a:off x="2853" y="3378"/>
              <a:ext cx="865" cy="269"/>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质量（</a:t>
              </a:r>
              <a:r>
                <a:rPr lang="en-US" altLang="zh-CN" sz="2400" b="1" dirty="0"/>
                <a:t>m</a:t>
              </a:r>
              <a:r>
                <a:rPr lang="zh-CN" altLang="en-US" sz="2400" b="1" dirty="0"/>
                <a:t>）</a:t>
              </a:r>
              <a:endParaRPr lang="zh-CN" altLang="en-US" sz="2400" b="1" dirty="0"/>
            </a:p>
          </p:txBody>
        </p:sp>
      </p:grpSp>
      <p:sp>
        <p:nvSpPr>
          <p:cNvPr id="51232" name="Text Box 32"/>
          <p:cNvSpPr txBox="1"/>
          <p:nvPr/>
        </p:nvSpPr>
        <p:spPr>
          <a:xfrm>
            <a:off x="5519738" y="3617913"/>
            <a:ext cx="760412" cy="1006475"/>
          </a:xfrm>
          <a:prstGeom prst="rect">
            <a:avLst/>
          </a:prstGeom>
          <a:solidFill>
            <a:srgbClr val="CC99FF"/>
          </a:solidFill>
          <a:ln w="9525">
            <a:noFill/>
          </a:ln>
        </p:spPr>
        <p:txBody>
          <a:bodyPr lIns="18000" rIns="1800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6000" b="1" i="1" dirty="0">
                <a:latin typeface="Tahoma" panose="020B0604030504040204" pitchFamily="34" charset="0"/>
              </a:rPr>
              <a:t>?</a:t>
            </a:r>
            <a:endParaRPr lang="en-US" altLang="zh-CN" sz="6000" b="1" i="1" dirty="0">
              <a:latin typeface="Tahoma" panose="020B0604030504040204" pitchFamily="34" charset="0"/>
            </a:endParaRPr>
          </a:p>
        </p:txBody>
      </p:sp>
      <p:sp>
        <p:nvSpPr>
          <p:cNvPr id="51233" name="Text Box 4"/>
          <p:cNvSpPr txBox="1"/>
          <p:nvPr/>
        </p:nvSpPr>
        <p:spPr>
          <a:xfrm>
            <a:off x="422275" y="4860925"/>
            <a:ext cx="11145838" cy="1562100"/>
          </a:xfrm>
          <a:prstGeom prst="rect">
            <a:avLst/>
          </a:prstGeom>
          <a:solidFill>
            <a:srgbClr val="FFFF99"/>
          </a:solidFill>
          <a:ln w="952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ea typeface="楷体_GB2312" panose="02010609030101010101" pitchFamily="49" charset="-122"/>
              </a:rPr>
              <a:t>        1971</a:t>
            </a:r>
            <a:r>
              <a:rPr lang="zh-CN" altLang="en-US" sz="2400" b="1" dirty="0">
                <a:ea typeface="楷体_GB2312" panose="02010609030101010101" pitchFamily="49" charset="-122"/>
              </a:rPr>
              <a:t>年，由</a:t>
            </a:r>
            <a:r>
              <a:rPr lang="en-US" altLang="zh-CN" sz="2400" b="1" dirty="0">
                <a:ea typeface="楷体_GB2312" panose="02010609030101010101" pitchFamily="49" charset="-122"/>
              </a:rPr>
              <a:t>41</a:t>
            </a:r>
            <a:r>
              <a:rPr lang="zh-CN" altLang="en-US" sz="2400" b="1" dirty="0">
                <a:ea typeface="楷体_GB2312" panose="02010609030101010101" pitchFamily="49" charset="-122"/>
              </a:rPr>
              <a:t>个国家参加的第</a:t>
            </a:r>
            <a:r>
              <a:rPr lang="en-US" altLang="zh-CN" sz="2400" b="1" dirty="0">
                <a:ea typeface="楷体_GB2312" panose="02010609030101010101" pitchFamily="49" charset="-122"/>
              </a:rPr>
              <a:t>14</a:t>
            </a:r>
            <a:r>
              <a:rPr lang="zh-CN" altLang="en-US" sz="2400" b="1" dirty="0">
                <a:ea typeface="楷体_GB2312" panose="02010609030101010101" pitchFamily="49" charset="-122"/>
              </a:rPr>
              <a:t>届国际计量大会上，正式宣布了国际纯粹和应用化学联合会、国际纯粹和应用物理联合会和国际标准化组织关于必须定义一个物理量单位的提议，并作出决议。从此</a:t>
            </a:r>
            <a:r>
              <a:rPr lang="zh-CN" altLang="en-US" sz="2400" b="1" dirty="0">
                <a:solidFill>
                  <a:srgbClr val="CC0066"/>
                </a:solidFill>
                <a:ea typeface="楷体_GB2312" panose="02010609030101010101" pitchFamily="49" charset="-122"/>
              </a:rPr>
              <a:t>“物质的量”</a:t>
            </a:r>
            <a:r>
              <a:rPr lang="zh-CN" altLang="en-US" sz="2400" b="1" dirty="0">
                <a:ea typeface="楷体_GB2312" panose="02010609030101010101" pitchFamily="49" charset="-122"/>
              </a:rPr>
              <a:t>就成为了国际单位制中的一个基本物理量。</a:t>
            </a:r>
            <a:r>
              <a:rPr lang="zh-CN" altLang="en-US" sz="2400" b="1" dirty="0">
                <a:solidFill>
                  <a:srgbClr val="FF0000"/>
                </a:solidFill>
                <a:ea typeface="楷体_GB2312" panose="02010609030101010101" pitchFamily="49" charset="-122"/>
              </a:rPr>
              <a:t> </a:t>
            </a:r>
            <a:endParaRPr lang="zh-CN" altLang="en-US" sz="2400" b="1" dirty="0">
              <a:solidFill>
                <a:srgbClr val="FF0000"/>
              </a:solidFill>
              <a:ea typeface="楷体_GB2312" panose="02010609030101010101" pitchFamily="49"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05"/>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51206"/>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499"/>
                                          </p:stCondLst>
                                        </p:cTn>
                                        <p:tgtEl>
                                          <p:spTgt spid="5120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512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1208"/>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grpId="0" nodeType="afterEffect">
                                  <p:stCondLst>
                                    <p:cond delay="0"/>
                                  </p:stCondLst>
                                  <p:childTnLst>
                                    <p:set>
                                      <p:cBhvr>
                                        <p:cTn id="27" dur="1" fill="hold">
                                          <p:stCondLst>
                                            <p:cond delay="499"/>
                                          </p:stCondLst>
                                        </p:cTn>
                                        <p:tgtEl>
                                          <p:spTgt spid="51209"/>
                                        </p:tgtEl>
                                        <p:attrNameLst>
                                          <p:attrName>style.visibility</p:attrName>
                                        </p:attrNameLst>
                                      </p:cBhvr>
                                      <p:to>
                                        <p:strVal val="visible"/>
                                      </p:to>
                                    </p:set>
                                  </p:childTnLst>
                                </p:cTn>
                              </p:par>
                            </p:childTnLst>
                          </p:cTn>
                        </p:par>
                        <p:par>
                          <p:cTn id="28" fill="hold">
                            <p:stCondLst>
                              <p:cond delay="1000"/>
                            </p:stCondLst>
                            <p:childTnLst>
                              <p:par>
                                <p:cTn id="29" presetID="1" presetClass="entr" presetSubtype="0" fill="hold" grpId="0" nodeType="afterEffect">
                                  <p:stCondLst>
                                    <p:cond delay="0"/>
                                  </p:stCondLst>
                                  <p:childTnLst>
                                    <p:set>
                                      <p:cBhvr>
                                        <p:cTn id="30" dur="1" fill="hold">
                                          <p:stCondLst>
                                            <p:cond delay="499"/>
                                          </p:stCondLst>
                                        </p:cTn>
                                        <p:tgtEl>
                                          <p:spTgt spid="512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51235"/>
                                        </p:tgtEl>
                                        <p:attrNameLst>
                                          <p:attrName>style.visibility</p:attrName>
                                        </p:attrNameLst>
                                      </p:cBhvr>
                                      <p:to>
                                        <p:strVal val="visible"/>
                                      </p:to>
                                    </p:set>
                                    <p:animEffect transition="in" filter="blinds(horizontal)">
                                      <p:cBhvr>
                                        <p:cTn id="35" dur="500"/>
                                        <p:tgtEl>
                                          <p:spTgt spid="51235"/>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32" fill="hold" nodeType="clickEffect">
                                  <p:stCondLst>
                                    <p:cond delay="0"/>
                                  </p:stCondLst>
                                  <p:childTnLst>
                                    <p:set>
                                      <p:cBhvr>
                                        <p:cTn id="39" dur="1" fill="hold">
                                          <p:stCondLst>
                                            <p:cond delay="0"/>
                                          </p:stCondLst>
                                        </p:cTn>
                                        <p:tgtEl>
                                          <p:spTgt spid="51226"/>
                                        </p:tgtEl>
                                        <p:attrNameLst>
                                          <p:attrName>style.visibility</p:attrName>
                                        </p:attrNameLst>
                                      </p:cBhvr>
                                      <p:to>
                                        <p:strVal val="visible"/>
                                      </p:to>
                                    </p:set>
                                    <p:animEffect transition="in" filter="box(out)">
                                      <p:cBhvr>
                                        <p:cTn id="40" dur="500"/>
                                        <p:tgtEl>
                                          <p:spTgt spid="51226"/>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32" fill="hold" nodeType="clickEffect">
                                  <p:stCondLst>
                                    <p:cond delay="0"/>
                                  </p:stCondLst>
                                  <p:childTnLst>
                                    <p:set>
                                      <p:cBhvr>
                                        <p:cTn id="44" dur="1" fill="hold">
                                          <p:stCondLst>
                                            <p:cond delay="0"/>
                                          </p:stCondLst>
                                        </p:cTn>
                                        <p:tgtEl>
                                          <p:spTgt spid="51229"/>
                                        </p:tgtEl>
                                        <p:attrNameLst>
                                          <p:attrName>style.visibility</p:attrName>
                                        </p:attrNameLst>
                                      </p:cBhvr>
                                      <p:to>
                                        <p:strVal val="visible"/>
                                      </p:to>
                                    </p:set>
                                    <p:animEffect transition="in" filter="box(out)">
                                      <p:cBhvr>
                                        <p:cTn id="45" dur="500"/>
                                        <p:tgtEl>
                                          <p:spTgt spid="51229"/>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37" fill="hold" grpId="0" nodeType="clickEffect">
                                  <p:stCondLst>
                                    <p:cond delay="0"/>
                                  </p:stCondLst>
                                  <p:childTnLst>
                                    <p:set>
                                      <p:cBhvr>
                                        <p:cTn id="49" dur="1" fill="hold">
                                          <p:stCondLst>
                                            <p:cond delay="0"/>
                                          </p:stCondLst>
                                        </p:cTn>
                                        <p:tgtEl>
                                          <p:spTgt spid="51224"/>
                                        </p:tgtEl>
                                        <p:attrNameLst>
                                          <p:attrName>style.visibility</p:attrName>
                                        </p:attrNameLst>
                                      </p:cBhvr>
                                      <p:to>
                                        <p:strVal val="visible"/>
                                      </p:to>
                                    </p:set>
                                    <p:animEffect transition="in" filter="barn(outVertical)">
                                      <p:cBhvr>
                                        <p:cTn id="50" dur="500"/>
                                        <p:tgtEl>
                                          <p:spTgt spid="51224"/>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512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5122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51233"/>
                                        </p:tgtEl>
                                        <p:attrNameLst>
                                          <p:attrName>style.visibility</p:attrName>
                                        </p:attrNameLst>
                                      </p:cBhvr>
                                      <p:to>
                                        <p:strVal val="visible"/>
                                      </p:to>
                                    </p:set>
                                    <p:animEffect transition="in" filter="checkerboard(across)">
                                      <p:cBhvr>
                                        <p:cTn id="63" dur="500"/>
                                        <p:tgtEl>
                                          <p:spTgt spid="512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p:bldP spid="51206" grpId="0"/>
      <p:bldP spid="51207" grpId="0"/>
      <p:bldP spid="51208" grpId="0"/>
      <p:bldP spid="51209" grpId="0"/>
      <p:bldP spid="51210" grpId="0"/>
      <p:bldP spid="51211" grpId="0"/>
      <p:bldP spid="51212" grpId="0"/>
      <p:bldP spid="51224" grpId="0" animBg="1"/>
      <p:bldP spid="51225" grpId="0"/>
      <p:bldP spid="51232" grpId="0" animBg="1"/>
      <p:bldP spid="5123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1" name="Text Box 7"/>
          <p:cNvSpPr txBox="1"/>
          <p:nvPr/>
        </p:nvSpPr>
        <p:spPr>
          <a:xfrm>
            <a:off x="927100" y="739775"/>
            <a:ext cx="2563813"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chemeClr val="accent2"/>
                </a:solidFill>
              </a:rPr>
              <a:t>一、物质的量</a:t>
            </a:r>
            <a:endParaRPr lang="zh-CN" altLang="en-US" sz="2400" b="1" dirty="0">
              <a:solidFill>
                <a:schemeClr val="accent2"/>
              </a:solidFill>
            </a:endParaRPr>
          </a:p>
        </p:txBody>
      </p:sp>
      <p:sp>
        <p:nvSpPr>
          <p:cNvPr id="1032" name="Text Box 8"/>
          <p:cNvSpPr txBox="1"/>
          <p:nvPr/>
        </p:nvSpPr>
        <p:spPr>
          <a:xfrm>
            <a:off x="1200150" y="1341438"/>
            <a:ext cx="26511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、物质的量（</a:t>
            </a:r>
            <a:r>
              <a:rPr lang="en-US" altLang="zh-CN" sz="2400" b="1" dirty="0"/>
              <a:t>n</a:t>
            </a:r>
            <a:r>
              <a:rPr lang="zh-CN" altLang="en-US" sz="2400" b="1" dirty="0"/>
              <a:t>）</a:t>
            </a:r>
            <a:endParaRPr lang="zh-CN" altLang="en-US" sz="2400" b="1" dirty="0"/>
          </a:p>
        </p:txBody>
      </p:sp>
      <p:sp>
        <p:nvSpPr>
          <p:cNvPr id="1033" name="Text Box 9"/>
          <p:cNvSpPr txBox="1"/>
          <p:nvPr/>
        </p:nvSpPr>
        <p:spPr>
          <a:xfrm>
            <a:off x="2338388" y="1844675"/>
            <a:ext cx="7685087"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CC0066"/>
                </a:solidFill>
              </a:rPr>
              <a:t>物质的量</a:t>
            </a:r>
            <a:r>
              <a:rPr lang="zh-CN" altLang="en-US" sz="2400" b="1" dirty="0"/>
              <a:t>：表示含有一定数目</a:t>
            </a:r>
            <a:r>
              <a:rPr lang="zh-CN" altLang="en-US" sz="2400" b="1" dirty="0">
                <a:solidFill>
                  <a:srgbClr val="0000FF"/>
                </a:solidFill>
              </a:rPr>
              <a:t>粒子的集合体</a:t>
            </a:r>
            <a:r>
              <a:rPr lang="zh-CN" altLang="en-US" sz="2400" b="1" dirty="0"/>
              <a:t>的物理量。 </a:t>
            </a:r>
            <a:endParaRPr lang="zh-CN" altLang="en-US" sz="2400" b="1" dirty="0"/>
          </a:p>
        </p:txBody>
      </p:sp>
      <p:sp>
        <p:nvSpPr>
          <p:cNvPr id="1044" name="Text Box 20"/>
          <p:cNvSpPr txBox="1"/>
          <p:nvPr/>
        </p:nvSpPr>
        <p:spPr>
          <a:xfrm>
            <a:off x="2209800" y="2349500"/>
            <a:ext cx="6991350"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（“物质的量”是一个专用名词，四字不可分割）</a:t>
            </a:r>
            <a:endParaRPr lang="zh-CN" altLang="en-US" sz="2400" b="1" dirty="0"/>
          </a:p>
        </p:txBody>
      </p:sp>
      <p:sp>
        <p:nvSpPr>
          <p:cNvPr id="8198" name="Rectangle 38"/>
          <p:cNvSpPr/>
          <p:nvPr/>
        </p:nvSpPr>
        <p:spPr>
          <a:xfrm>
            <a:off x="695325" y="2986088"/>
            <a:ext cx="10729913" cy="3241675"/>
          </a:xfrm>
          <a:prstGeom prst="rect">
            <a:avLst/>
          </a:prstGeom>
          <a:solidFill>
            <a:srgbClr val="FFFF99"/>
          </a:solidFill>
          <a:ln w="76200" cap="flat" cmpd="tri">
            <a:pattFill prst="narHorz">
              <a:fgClr>
                <a:schemeClr val="tx1"/>
              </a:fgClr>
              <a:bgClr>
                <a:srgbClr val="FFFFFF"/>
              </a:bgClr>
            </a:patt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grpSp>
        <p:nvGrpSpPr>
          <p:cNvPr id="1063" name="Group 39"/>
          <p:cNvGrpSpPr/>
          <p:nvPr/>
        </p:nvGrpSpPr>
        <p:grpSpPr>
          <a:xfrm>
            <a:off x="1576388" y="2808288"/>
            <a:ext cx="7543800" cy="914400"/>
            <a:chOff x="336" y="2448"/>
            <a:chExt cx="4752" cy="576"/>
          </a:xfrm>
        </p:grpSpPr>
        <p:sp>
          <p:nvSpPr>
            <p:cNvPr id="8210" name="Text Box 40"/>
            <p:cNvSpPr txBox="1"/>
            <p:nvPr/>
          </p:nvSpPr>
          <p:spPr>
            <a:xfrm>
              <a:off x="336" y="2448"/>
              <a:ext cx="480" cy="576"/>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5400" b="1" i="1" dirty="0">
                  <a:solidFill>
                    <a:srgbClr val="FF0000"/>
                  </a:solidFill>
                  <a:latin typeface="Tahoma" panose="020B0604030504040204" pitchFamily="34" charset="0"/>
                </a:rPr>
                <a:t>？</a:t>
              </a:r>
              <a:endParaRPr lang="zh-CN" altLang="en-US" sz="5400" b="1" i="1" dirty="0">
                <a:solidFill>
                  <a:srgbClr val="FF0000"/>
                </a:solidFill>
                <a:latin typeface="Tahoma" panose="020B0604030504040204" pitchFamily="34" charset="0"/>
              </a:endParaRPr>
            </a:p>
          </p:txBody>
        </p:sp>
        <p:sp>
          <p:nvSpPr>
            <p:cNvPr id="8211" name="Text Box 41"/>
            <p:cNvSpPr txBox="1"/>
            <p:nvPr/>
          </p:nvSpPr>
          <p:spPr>
            <a:xfrm>
              <a:off x="864" y="2592"/>
              <a:ext cx="4224" cy="32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800" b="1" dirty="0">
                  <a:solidFill>
                    <a:srgbClr val="CC0066"/>
                  </a:solidFill>
                  <a:latin typeface="Tahoma" panose="020B0604030504040204" pitchFamily="34" charset="0"/>
                </a:rPr>
                <a:t>物质的量</a:t>
              </a:r>
              <a:r>
                <a:rPr lang="zh-CN" altLang="en-US" sz="2800" b="1" dirty="0">
                  <a:latin typeface="Tahoma" panose="020B0604030504040204" pitchFamily="34" charset="0"/>
                </a:rPr>
                <a:t>单位的选择：</a:t>
              </a:r>
              <a:endParaRPr lang="zh-CN" altLang="en-US" sz="2800" b="1" dirty="0">
                <a:solidFill>
                  <a:srgbClr val="FF00FF"/>
                </a:solidFill>
                <a:latin typeface="Tahoma" panose="020B0604030504040204" pitchFamily="34" charset="0"/>
              </a:endParaRPr>
            </a:p>
          </p:txBody>
        </p:sp>
      </p:grpSp>
      <p:sp>
        <p:nvSpPr>
          <p:cNvPr id="1066" name="Text Box 42"/>
          <p:cNvSpPr txBox="1"/>
          <p:nvPr/>
        </p:nvSpPr>
        <p:spPr>
          <a:xfrm>
            <a:off x="2273300" y="3694113"/>
            <a:ext cx="3124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latin typeface="Tahoma" panose="020B0604030504040204" pitchFamily="34" charset="0"/>
              </a:rPr>
              <a:t>用</a:t>
            </a:r>
            <a:r>
              <a:rPr lang="zh-CN" altLang="en-US" sz="2400" b="1" dirty="0"/>
              <a:t>“</a:t>
            </a:r>
            <a:r>
              <a:rPr lang="zh-CN" altLang="en-US" sz="2400" b="1" dirty="0">
                <a:latin typeface="Tahoma" panose="020B0604030504040204" pitchFamily="34" charset="0"/>
              </a:rPr>
              <a:t>个</a:t>
            </a:r>
            <a:r>
              <a:rPr lang="zh-CN" altLang="en-US" sz="2400" b="1" dirty="0"/>
              <a:t>”</a:t>
            </a:r>
            <a:r>
              <a:rPr lang="zh-CN" altLang="en-US" sz="2400" b="1" dirty="0">
                <a:latin typeface="Tahoma" panose="020B0604030504040204" pitchFamily="34" charset="0"/>
              </a:rPr>
              <a:t>可以吗？</a:t>
            </a:r>
            <a:endParaRPr lang="zh-CN" altLang="en-US" sz="2400" b="1" dirty="0">
              <a:latin typeface="Tahoma" panose="020B0604030504040204" pitchFamily="34" charset="0"/>
            </a:endParaRPr>
          </a:p>
        </p:txBody>
      </p:sp>
      <p:sp>
        <p:nvSpPr>
          <p:cNvPr id="1068" name="AutoShape 44"/>
          <p:cNvSpPr/>
          <p:nvPr/>
        </p:nvSpPr>
        <p:spPr>
          <a:xfrm>
            <a:off x="8183563" y="3255963"/>
            <a:ext cx="2590800" cy="838200"/>
          </a:xfrm>
          <a:prstGeom prst="wedgeRoundRectCallout">
            <a:avLst>
              <a:gd name="adj1" fmla="val -99019"/>
              <a:gd name="adj2" fmla="val 40907"/>
              <a:gd name="adj3" fmla="val 16667"/>
            </a:avLst>
          </a:prstGeom>
          <a:solidFill>
            <a:srgbClr val="99FF99"/>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en-US" altLang="zh-CN" sz="2000" b="1" dirty="0">
                <a:latin typeface="幼圆" pitchFamily="49" charset="-122"/>
                <a:ea typeface="幼圆" pitchFamily="49" charset="-122"/>
              </a:rPr>
              <a:t>1</a:t>
            </a:r>
            <a:r>
              <a:rPr lang="zh-CN" altLang="en-US" sz="2000" b="1" dirty="0">
                <a:latin typeface="幼圆" pitchFamily="49" charset="-122"/>
                <a:ea typeface="幼圆" pitchFamily="49" charset="-122"/>
              </a:rPr>
              <a:t>滴水中含有</a:t>
            </a:r>
            <a:r>
              <a:rPr lang="en-US" altLang="zh-CN" sz="2000" b="1" dirty="0">
                <a:latin typeface="幼圆" pitchFamily="49" charset="-122"/>
                <a:ea typeface="幼圆" pitchFamily="49" charset="-122"/>
              </a:rPr>
              <a:t>1.67</a:t>
            </a:r>
            <a:r>
              <a:rPr lang="en-US" altLang="zh-CN" sz="2000" b="1" dirty="0">
                <a:latin typeface="幼圆" pitchFamily="49" charset="-122"/>
                <a:ea typeface="幼圆" pitchFamily="49" charset="-122"/>
                <a:sym typeface="Wingdings 2" pitchFamily="18" charset="2"/>
              </a:rPr>
              <a:t>×10</a:t>
            </a:r>
            <a:r>
              <a:rPr lang="en-US" altLang="zh-CN" sz="2000" b="1" baseline="30000" dirty="0">
                <a:latin typeface="幼圆" pitchFamily="49" charset="-122"/>
                <a:ea typeface="幼圆" pitchFamily="49" charset="-122"/>
                <a:sym typeface="Wingdings 2" pitchFamily="18" charset="2"/>
              </a:rPr>
              <a:t>21</a:t>
            </a:r>
            <a:r>
              <a:rPr lang="zh-CN" altLang="en-US" sz="2000" b="1" dirty="0">
                <a:latin typeface="幼圆" pitchFamily="49" charset="-122"/>
                <a:ea typeface="幼圆" pitchFamily="49" charset="-122"/>
                <a:sym typeface="Wingdings 2" pitchFamily="18" charset="2"/>
              </a:rPr>
              <a:t>个水分子</a:t>
            </a:r>
            <a:endParaRPr lang="zh-CN" altLang="en-US" sz="2000" b="1" dirty="0">
              <a:latin typeface="幼圆" pitchFamily="49" charset="-122"/>
              <a:ea typeface="幼圆" pitchFamily="49" charset="-122"/>
            </a:endParaRPr>
          </a:p>
        </p:txBody>
      </p:sp>
      <p:sp>
        <p:nvSpPr>
          <p:cNvPr id="1069" name="AutoShape 45"/>
          <p:cNvSpPr/>
          <p:nvPr/>
        </p:nvSpPr>
        <p:spPr>
          <a:xfrm>
            <a:off x="7967663" y="4718050"/>
            <a:ext cx="3068637" cy="1143000"/>
          </a:xfrm>
          <a:prstGeom prst="cloudCallout">
            <a:avLst>
              <a:gd name="adj1" fmla="val -65676"/>
              <a:gd name="adj2" fmla="val 23472"/>
            </a:avLst>
          </a:prstGeom>
          <a:solidFill>
            <a:srgbClr val="99FF99"/>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en-US" altLang="zh-CN" sz="2000" b="1" dirty="0">
                <a:latin typeface="幼圆" pitchFamily="49" charset="-122"/>
                <a:ea typeface="幼圆" pitchFamily="49" charset="-122"/>
              </a:rPr>
              <a:t>12</a:t>
            </a:r>
            <a:r>
              <a:rPr lang="zh-CN" altLang="en-US" sz="2000" b="1" dirty="0">
                <a:latin typeface="幼圆" pitchFamily="49" charset="-122"/>
                <a:ea typeface="幼圆" pitchFamily="49" charset="-122"/>
              </a:rPr>
              <a:t>个</a:t>
            </a:r>
            <a:r>
              <a:rPr lang="zh-CN" altLang="en-US" sz="2000" b="1" dirty="0">
                <a:latin typeface="幼圆" pitchFamily="49" charset="-122"/>
                <a:ea typeface="幼圆" pitchFamily="49" charset="-122"/>
                <a:sym typeface="Wingdings 3" pitchFamily="18" charset="2"/>
              </a:rPr>
              <a:t>∽</a:t>
            </a:r>
            <a:r>
              <a:rPr lang="en-US" altLang="zh-CN" sz="2000" b="1" dirty="0">
                <a:latin typeface="幼圆" pitchFamily="49" charset="-122"/>
                <a:ea typeface="幼圆" pitchFamily="49" charset="-122"/>
                <a:sym typeface="Wingdings 3" pitchFamily="18" charset="2"/>
              </a:rPr>
              <a:t>1</a:t>
            </a:r>
            <a:r>
              <a:rPr lang="zh-CN" altLang="en-US" sz="2000" b="1" dirty="0">
                <a:latin typeface="幼圆" pitchFamily="49" charset="-122"/>
                <a:ea typeface="幼圆" pitchFamily="49" charset="-122"/>
                <a:sym typeface="Wingdings 3" pitchFamily="18" charset="2"/>
              </a:rPr>
              <a:t>打</a:t>
            </a:r>
            <a:endParaRPr lang="zh-CN" altLang="en-US" sz="2000" b="1" dirty="0">
              <a:latin typeface="幼圆" pitchFamily="49" charset="-122"/>
              <a:ea typeface="幼圆" pitchFamily="49" charset="-122"/>
              <a:sym typeface="Wingdings 3" pitchFamily="18" charset="2"/>
            </a:endParaRPr>
          </a:p>
          <a:p>
            <a:pPr marL="0" lvl="0" indent="0" algn="ctr" eaLnBrk="1" hangingPunct="1">
              <a:spcBef>
                <a:spcPct val="0"/>
              </a:spcBef>
              <a:buNone/>
            </a:pPr>
            <a:r>
              <a:rPr lang="en-US" altLang="zh-CN" sz="2000" b="1" dirty="0">
                <a:latin typeface="幼圆" pitchFamily="49" charset="-122"/>
                <a:ea typeface="幼圆" pitchFamily="49" charset="-122"/>
                <a:sym typeface="Wingdings 3" pitchFamily="18" charset="2"/>
              </a:rPr>
              <a:t>100</a:t>
            </a:r>
            <a:r>
              <a:rPr lang="zh-CN" altLang="en-US" sz="2000" b="1" dirty="0">
                <a:latin typeface="幼圆" pitchFamily="49" charset="-122"/>
                <a:ea typeface="幼圆" pitchFamily="49" charset="-122"/>
                <a:sym typeface="Wingdings 3" pitchFamily="18" charset="2"/>
              </a:rPr>
              <a:t>根火柴∽</a:t>
            </a:r>
            <a:r>
              <a:rPr lang="en-US" altLang="zh-CN" sz="2000" b="1" dirty="0">
                <a:latin typeface="幼圆" pitchFamily="49" charset="-122"/>
                <a:ea typeface="幼圆" pitchFamily="49" charset="-122"/>
                <a:sym typeface="Wingdings 3" pitchFamily="18" charset="2"/>
              </a:rPr>
              <a:t>1</a:t>
            </a:r>
            <a:r>
              <a:rPr lang="zh-CN" altLang="en-US" sz="2000" b="1" dirty="0">
                <a:latin typeface="幼圆" pitchFamily="49" charset="-122"/>
                <a:ea typeface="幼圆" pitchFamily="49" charset="-122"/>
                <a:sym typeface="Wingdings 3" pitchFamily="18" charset="2"/>
              </a:rPr>
              <a:t>盒</a:t>
            </a:r>
            <a:endParaRPr lang="zh-CN" altLang="en-US" sz="2000" b="1" dirty="0">
              <a:latin typeface="幼圆" pitchFamily="49" charset="-122"/>
              <a:ea typeface="幼圆" pitchFamily="49" charset="-122"/>
              <a:sym typeface="Wingdings 3" pitchFamily="18" charset="2"/>
            </a:endParaRPr>
          </a:p>
        </p:txBody>
      </p:sp>
      <p:sp>
        <p:nvSpPr>
          <p:cNvPr id="1070" name="Text Box 46"/>
          <p:cNvSpPr txBox="1"/>
          <p:nvPr/>
        </p:nvSpPr>
        <p:spPr>
          <a:xfrm>
            <a:off x="1816100" y="4365625"/>
            <a:ext cx="6151563" cy="14462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      </a:t>
            </a:r>
            <a:r>
              <a:rPr lang="zh-CN" altLang="en-US" sz="2400" b="1" dirty="0"/>
              <a:t>国际计量大会规定：“物质的量”单位</a:t>
            </a:r>
            <a:endParaRPr lang="zh-CN" altLang="en-US" sz="2400" b="1" dirty="0"/>
          </a:p>
          <a:p>
            <a:pPr marL="0" lvl="0" indent="0" eaLnBrk="1" hangingPunct="1">
              <a:spcBef>
                <a:spcPct val="0"/>
              </a:spcBef>
              <a:buNone/>
            </a:pPr>
            <a:r>
              <a:rPr lang="en-US" altLang="zh-CN" sz="2400" b="1" dirty="0">
                <a:solidFill>
                  <a:schemeClr val="accent2"/>
                </a:solidFill>
              </a:rPr>
              <a:t>------</a:t>
            </a:r>
            <a:r>
              <a:rPr lang="en-US" altLang="zh-CN" b="1" dirty="0">
                <a:solidFill>
                  <a:schemeClr val="accent2"/>
                </a:solidFill>
                <a:ea typeface="幼圆" pitchFamily="49" charset="-122"/>
              </a:rPr>
              <a:t>“</a:t>
            </a:r>
            <a:r>
              <a:rPr lang="zh-CN" altLang="en-US" b="1" dirty="0">
                <a:solidFill>
                  <a:schemeClr val="accent2"/>
                </a:solidFill>
                <a:ea typeface="黑体" panose="02010609060101010101" pitchFamily="49" charset="-122"/>
              </a:rPr>
              <a:t>摩尔</a:t>
            </a:r>
            <a:r>
              <a:rPr lang="zh-CN" altLang="en-US" b="1" i="1" dirty="0">
                <a:solidFill>
                  <a:schemeClr val="accent2"/>
                </a:solidFill>
                <a:ea typeface="幼圆" pitchFamily="49" charset="-122"/>
              </a:rPr>
              <a:t> </a:t>
            </a:r>
            <a:r>
              <a:rPr lang="zh-CN" altLang="en-US" b="1" dirty="0">
                <a:solidFill>
                  <a:schemeClr val="accent2"/>
                </a:solidFill>
                <a:ea typeface="幼圆" pitchFamily="49" charset="-122"/>
              </a:rPr>
              <a:t>”</a:t>
            </a:r>
            <a:r>
              <a:rPr lang="zh-CN" altLang="en-US" sz="2400" b="1" dirty="0">
                <a:solidFill>
                  <a:schemeClr val="accent2"/>
                </a:solidFill>
              </a:rPr>
              <a:t>，</a:t>
            </a:r>
            <a:r>
              <a:rPr lang="zh-CN" altLang="en-US" sz="2400" b="1" dirty="0"/>
              <a:t>简称</a:t>
            </a:r>
            <a:r>
              <a:rPr lang="zh-CN" altLang="en-US" b="1" i="1" dirty="0">
                <a:solidFill>
                  <a:schemeClr val="accent2"/>
                </a:solidFill>
                <a:ea typeface="幼圆" pitchFamily="49" charset="-122"/>
              </a:rPr>
              <a:t>“</a:t>
            </a:r>
            <a:r>
              <a:rPr lang="zh-CN" altLang="en-US" b="1" dirty="0">
                <a:solidFill>
                  <a:schemeClr val="accent2"/>
                </a:solidFill>
                <a:ea typeface="黑体" panose="02010609060101010101" pitchFamily="49" charset="-122"/>
              </a:rPr>
              <a:t>摩</a:t>
            </a:r>
            <a:r>
              <a:rPr lang="zh-CN" altLang="en-US" b="1" i="1" dirty="0">
                <a:solidFill>
                  <a:schemeClr val="accent2"/>
                </a:solidFill>
                <a:ea typeface="幼圆" pitchFamily="49" charset="-122"/>
              </a:rPr>
              <a:t>”</a:t>
            </a:r>
            <a:r>
              <a:rPr lang="zh-CN" altLang="en-US" sz="2400" b="1" dirty="0">
                <a:solidFill>
                  <a:schemeClr val="accent2"/>
                </a:solidFill>
              </a:rPr>
              <a:t>，</a:t>
            </a:r>
            <a:r>
              <a:rPr lang="zh-CN" altLang="en-US" sz="2400" b="1" dirty="0"/>
              <a:t>符号</a:t>
            </a:r>
            <a:r>
              <a:rPr lang="zh-CN" altLang="en-US" b="1" i="1" dirty="0">
                <a:solidFill>
                  <a:schemeClr val="accent2"/>
                </a:solidFill>
                <a:ea typeface="幼圆" pitchFamily="49" charset="-122"/>
              </a:rPr>
              <a:t>“</a:t>
            </a:r>
            <a:r>
              <a:rPr lang="en-US" altLang="zh-CN" b="1" i="1" dirty="0">
                <a:solidFill>
                  <a:schemeClr val="accent2"/>
                </a:solidFill>
                <a:ea typeface="幼圆" pitchFamily="49" charset="-122"/>
              </a:rPr>
              <a:t>mol”</a:t>
            </a:r>
            <a:endParaRPr lang="en-US" altLang="zh-CN" b="1" i="1" dirty="0">
              <a:solidFill>
                <a:schemeClr val="accent2"/>
              </a:solidFill>
              <a:ea typeface="幼圆" pitchFamily="49" charset="-122"/>
            </a:endParaRPr>
          </a:p>
        </p:txBody>
      </p:sp>
      <p:sp>
        <p:nvSpPr>
          <p:cNvPr id="1071" name="AutoShape 47"/>
          <p:cNvSpPr/>
          <p:nvPr/>
        </p:nvSpPr>
        <p:spPr>
          <a:xfrm>
            <a:off x="1185863" y="3797300"/>
            <a:ext cx="908050" cy="242888"/>
          </a:xfrm>
          <a:custGeom>
            <a:avLst/>
            <a:gdLst>
              <a:gd name="txL" fmla="*/ 3375 w 21600"/>
              <a:gd name="txT" fmla="*/ 5400 h 21600"/>
              <a:gd name="txR" fmla="*/ 18900 w 21600"/>
              <a:gd name="txB" fmla="*/ 16200 h 21600"/>
            </a:gdLst>
            <a:ahLst/>
            <a:cxnLst>
              <a:cxn ang="17694720">
                <a:pos x="2147483646" y="0"/>
              </a:cxn>
              <a:cxn ang="11796480">
                <a:pos x="0" y="2147483646"/>
              </a:cxn>
              <a:cxn ang="5898240">
                <a:pos x="2147483646" y="2147483646"/>
              </a:cxn>
              <a:cxn ang="0">
                <a:pos x="2147483646" y="2147483646"/>
              </a:cxn>
            </a:cxnLst>
            <a:rect l="txL" t="txT" r="txR" b="txB"/>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hlink">
              <a:alpha val="100000"/>
            </a:schemeClr>
          </a:solidFill>
          <a:ln w="9525" cap="flat" cmpd="sng">
            <a:solidFill>
              <a:schemeClr val="tx1">
                <a:alpha val="100000"/>
              </a:schemeClr>
            </a:solidFill>
            <a:prstDash val="solid"/>
            <a:miter lim="800000"/>
            <a:headEnd type="none" w="med" len="med"/>
            <a:tailEnd type="none" w="med" len="med"/>
          </a:ln>
        </p:spPr>
        <p:txBody>
          <a:bodyPr/>
          <a:p>
            <a:endParaRPr lang="zh-CN" altLang="en-US"/>
          </a:p>
        </p:txBody>
      </p:sp>
      <p:sp>
        <p:nvSpPr>
          <p:cNvPr id="1072" name="AutoShape 48"/>
          <p:cNvSpPr/>
          <p:nvPr/>
        </p:nvSpPr>
        <p:spPr>
          <a:xfrm>
            <a:off x="1185863" y="4457700"/>
            <a:ext cx="908050" cy="209550"/>
          </a:xfrm>
          <a:custGeom>
            <a:avLst/>
            <a:gdLst>
              <a:gd name="txL" fmla="*/ 3375 w 21600"/>
              <a:gd name="txT" fmla="*/ 5400 h 21600"/>
              <a:gd name="txR" fmla="*/ 18900 w 21600"/>
              <a:gd name="txB" fmla="*/ 16200 h 21600"/>
            </a:gdLst>
            <a:ahLst/>
            <a:cxnLst>
              <a:cxn ang="17694720">
                <a:pos x="2147483646" y="0"/>
              </a:cxn>
              <a:cxn ang="11796480">
                <a:pos x="0" y="2147483646"/>
              </a:cxn>
              <a:cxn ang="5898240">
                <a:pos x="2147483646" y="2147483646"/>
              </a:cxn>
              <a:cxn ang="0">
                <a:pos x="2147483646" y="2147483646"/>
              </a:cxn>
            </a:cxnLst>
            <a:rect l="txL" t="txT" r="txR" b="txB"/>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hlink">
              <a:alpha val="100000"/>
            </a:schemeClr>
          </a:solidFill>
          <a:ln w="9525" cap="flat" cmpd="sng">
            <a:solidFill>
              <a:schemeClr val="tx1">
                <a:alpha val="100000"/>
              </a:schemeClr>
            </a:solidFill>
            <a:prstDash val="solid"/>
            <a:miter lim="800000"/>
            <a:headEnd type="none" w="med" len="med"/>
            <a:tailEnd type="none" w="med" len="med"/>
          </a:ln>
        </p:spPr>
        <p:txBody>
          <a:bodyPr/>
          <a:p>
            <a:endParaRPr lang="zh-CN" altLang="en-US"/>
          </a:p>
        </p:txBody>
      </p:sp>
      <p:sp>
        <p:nvSpPr>
          <p:cNvPr id="1075" name="AutoShape 51"/>
          <p:cNvSpPr/>
          <p:nvPr/>
        </p:nvSpPr>
        <p:spPr>
          <a:xfrm>
            <a:off x="3719513" y="5249863"/>
            <a:ext cx="2952750" cy="1341437"/>
          </a:xfrm>
          <a:prstGeom prst="cloudCallout">
            <a:avLst>
              <a:gd name="adj1" fmla="val -71829"/>
              <a:gd name="adj2" fmla="val -34852"/>
            </a:avLst>
          </a:prstGeom>
          <a:solidFill>
            <a:srgbClr val="FFFF00"/>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r>
              <a:rPr lang="zh-CN" altLang="en-US" sz="2000" b="1" dirty="0">
                <a:latin typeface="Tahoma" panose="020B0604030504040204" pitchFamily="34" charset="0"/>
              </a:rPr>
              <a:t>来源于拉丁文 </a:t>
            </a:r>
            <a:r>
              <a:rPr lang="en-US" altLang="zh-CN" sz="2000" b="1" dirty="0">
                <a:latin typeface="Tahoma" panose="020B0604030504040204" pitchFamily="34" charset="0"/>
              </a:rPr>
              <a:t>moles,  </a:t>
            </a:r>
            <a:r>
              <a:rPr lang="zh-CN" altLang="en-US" sz="2000" b="1" dirty="0">
                <a:latin typeface="Tahoma" panose="020B0604030504040204" pitchFamily="34" charset="0"/>
              </a:rPr>
              <a:t>意思：大量和堆集</a:t>
            </a:r>
            <a:endParaRPr lang="zh-CN" altLang="en-US" sz="2000" b="1" dirty="0">
              <a:latin typeface="Tahoma" panose="020B0604030504040204" pitchFamily="34" charset="0"/>
            </a:endParaRPr>
          </a:p>
        </p:txBody>
      </p:sp>
      <p:sp>
        <p:nvSpPr>
          <p:cNvPr id="1076" name="Rectangle 52"/>
          <p:cNvSpPr/>
          <p:nvPr/>
        </p:nvSpPr>
        <p:spPr>
          <a:xfrm>
            <a:off x="4151313" y="285750"/>
            <a:ext cx="5616575" cy="528638"/>
          </a:xfrm>
          <a:prstGeom prst="rect">
            <a:avLst/>
          </a:prstGeom>
          <a:noFill/>
          <a:ln w="9525">
            <a:noFill/>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342900" lvl="0" indent="-342900" eaLnBrk="1" hangingPunct="1">
              <a:buNone/>
            </a:pPr>
            <a:r>
              <a:rPr lang="zh-CN" altLang="en-US" sz="2800" b="1" dirty="0">
                <a:solidFill>
                  <a:srgbClr val="CC0066"/>
                </a:solidFill>
              </a:rPr>
              <a:t>第三节      物质的量</a:t>
            </a:r>
            <a:endParaRPr lang="zh-CN" altLang="en-US" sz="2800" b="1" dirty="0">
              <a:solidFill>
                <a:srgbClr val="CC0066"/>
              </a:solidFill>
              <a:ea typeface="华文新魏" panose="02010800040101010101" pitchFamily="2" charset="-122"/>
            </a:endParaRPr>
          </a:p>
        </p:txBody>
      </p:sp>
      <p:sp>
        <p:nvSpPr>
          <p:cNvPr id="1079" name="Text Box 55"/>
          <p:cNvSpPr txBox="1"/>
          <p:nvPr/>
        </p:nvSpPr>
        <p:spPr>
          <a:xfrm>
            <a:off x="4686300" y="3644900"/>
            <a:ext cx="762000"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solidFill>
                  <a:srgbClr val="CC0066"/>
                </a:solidFill>
                <a:latin typeface="宋体" panose="02010600030101010101" pitchFamily="2" charset="-122"/>
              </a:rPr>
              <a:t>╳</a:t>
            </a:r>
            <a:endParaRPr lang="en-US" altLang="zh-CN" sz="2800" b="1" dirty="0">
              <a:solidFill>
                <a:srgbClr val="CC0066"/>
              </a:solidFill>
              <a:latin typeface="宋体" panose="02010600030101010101" pitchFamily="2"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1044"/>
                                        </p:tgtEl>
                                        <p:attrNameLst>
                                          <p:attrName>style.visibility</p:attrName>
                                        </p:attrNameLst>
                                      </p:cBhvr>
                                      <p:to>
                                        <p:strVal val="visible"/>
                                      </p:to>
                                    </p:set>
                                    <p:animEffect transition="in" filter="blinds(vertical)">
                                      <p:cBhvr>
                                        <p:cTn id="7" dur="500"/>
                                        <p:tgtEl>
                                          <p:spTgt spid="104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198"/>
                                        </p:tgtEl>
                                        <p:attrNameLst>
                                          <p:attrName>style.visibility</p:attrName>
                                        </p:attrNameLst>
                                      </p:cBhvr>
                                      <p:to>
                                        <p:strVal val="visible"/>
                                      </p:to>
                                    </p:set>
                                    <p:animEffect transition="in" filter="checkerboard(across)">
                                      <p:cBhvr>
                                        <p:cTn id="12" dur="500"/>
                                        <p:tgtEl>
                                          <p:spTgt spid="819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499"/>
                                          </p:stCondLst>
                                        </p:cTn>
                                        <p:tgtEl>
                                          <p:spTgt spid="106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1071"/>
                                        </p:tgtEl>
                                        <p:attrNameLst>
                                          <p:attrName>style.visibility</p:attrName>
                                        </p:attrNameLst>
                                      </p:cBhvr>
                                      <p:to>
                                        <p:strVal val="visible"/>
                                      </p:to>
                                    </p:set>
                                    <p:anim calcmode="lin" valueType="num">
                                      <p:cBhvr additive="base">
                                        <p:cTn id="21" dur="500" fill="hold"/>
                                        <p:tgtEl>
                                          <p:spTgt spid="1071"/>
                                        </p:tgtEl>
                                        <p:attrNameLst>
                                          <p:attrName>ppt_x</p:attrName>
                                        </p:attrNameLst>
                                      </p:cBhvr>
                                      <p:tavLst>
                                        <p:tav tm="0">
                                          <p:val>
                                            <p:strVal val="0-#ppt_w/2"/>
                                          </p:val>
                                        </p:tav>
                                        <p:tav tm="100000">
                                          <p:val>
                                            <p:strVal val="#ppt_x"/>
                                          </p:val>
                                        </p:tav>
                                      </p:tavLst>
                                    </p:anim>
                                    <p:anim calcmode="lin" valueType="num">
                                      <p:cBhvr additive="base">
                                        <p:cTn id="22" dur="500" fill="hold"/>
                                        <p:tgtEl>
                                          <p:spTgt spid="1071"/>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6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0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072"/>
                                        </p:tgtEl>
                                        <p:attrNameLst>
                                          <p:attrName>style.visibility</p:attrName>
                                        </p:attrNameLst>
                                      </p:cBhvr>
                                      <p:to>
                                        <p:strVal val="visible"/>
                                      </p:to>
                                    </p:set>
                                    <p:anim calcmode="lin" valueType="num">
                                      <p:cBhvr additive="base">
                                        <p:cTn id="43" dur="500" fill="hold"/>
                                        <p:tgtEl>
                                          <p:spTgt spid="1072"/>
                                        </p:tgtEl>
                                        <p:attrNameLst>
                                          <p:attrName>ppt_x</p:attrName>
                                        </p:attrNameLst>
                                      </p:cBhvr>
                                      <p:tavLst>
                                        <p:tav tm="0">
                                          <p:val>
                                            <p:strVal val="0-#ppt_w/2"/>
                                          </p:val>
                                        </p:tav>
                                        <p:tav tm="100000">
                                          <p:val>
                                            <p:strVal val="#ppt_x"/>
                                          </p:val>
                                        </p:tav>
                                      </p:tavLst>
                                    </p:anim>
                                    <p:anim calcmode="lin" valueType="num">
                                      <p:cBhvr additive="base">
                                        <p:cTn id="44" dur="500" fill="hold"/>
                                        <p:tgtEl>
                                          <p:spTgt spid="107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iterate type="lt">
                                    <p:tmPct val="100000"/>
                                  </p:iterate>
                                  <p:childTnLst>
                                    <p:set>
                                      <p:cBhvr>
                                        <p:cTn id="48" dur="1" fill="hold">
                                          <p:stCondLst>
                                            <p:cond delay="0"/>
                                          </p:stCondLst>
                                        </p:cTn>
                                        <p:tgtEl>
                                          <p:spTgt spid="1070"/>
                                        </p:tgtEl>
                                        <p:attrNameLst>
                                          <p:attrName>style.visibility</p:attrName>
                                        </p:attrNameLst>
                                      </p:cBhvr>
                                      <p:to>
                                        <p:strVal val="visible"/>
                                      </p:to>
                                    </p:set>
                                    <p:animEffect transition="in" filter="wipe(up)">
                                      <p:cBhvr>
                                        <p:cTn id="49" dur="75"/>
                                        <p:tgtEl>
                                          <p:spTgt spid="1070"/>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1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 grpId="0"/>
      <p:bldP spid="8198" grpId="0" animBg="1"/>
      <p:bldP spid="1066" grpId="0"/>
      <p:bldP spid="1068" grpId="0" animBg="1"/>
      <p:bldP spid="1069" grpId="0" animBg="1"/>
      <p:bldP spid="1070" grpId="0"/>
      <p:bldP spid="1075" grpId="0" animBg="1"/>
      <p:bldP spid="107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 Box 5"/>
          <p:cNvSpPr txBox="1"/>
          <p:nvPr/>
        </p:nvSpPr>
        <p:spPr>
          <a:xfrm>
            <a:off x="804863" y="630238"/>
            <a:ext cx="2041525"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chemeClr val="accent2"/>
                </a:solidFill>
              </a:rPr>
              <a:t>一、物质的量</a:t>
            </a:r>
            <a:endParaRPr lang="zh-CN" altLang="en-US" sz="2400" b="1" dirty="0">
              <a:solidFill>
                <a:schemeClr val="accent2"/>
              </a:solidFill>
            </a:endParaRPr>
          </a:p>
        </p:txBody>
      </p:sp>
      <p:sp>
        <p:nvSpPr>
          <p:cNvPr id="9219" name="Text Box 6"/>
          <p:cNvSpPr txBox="1"/>
          <p:nvPr/>
        </p:nvSpPr>
        <p:spPr>
          <a:xfrm>
            <a:off x="1200150" y="1146175"/>
            <a:ext cx="2674938"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、物质的量（</a:t>
            </a:r>
            <a:r>
              <a:rPr lang="en-US" altLang="zh-CN" sz="2400" b="1" dirty="0"/>
              <a:t>n</a:t>
            </a:r>
            <a:r>
              <a:rPr lang="zh-CN" altLang="en-US" sz="2400" b="1" dirty="0"/>
              <a:t>）</a:t>
            </a:r>
            <a:endParaRPr lang="zh-CN" altLang="en-US" sz="2400" b="1" dirty="0"/>
          </a:p>
        </p:txBody>
      </p:sp>
      <p:sp>
        <p:nvSpPr>
          <p:cNvPr id="9220" name="Text Box 7"/>
          <p:cNvSpPr txBox="1"/>
          <p:nvPr/>
        </p:nvSpPr>
        <p:spPr>
          <a:xfrm>
            <a:off x="1703388" y="1663700"/>
            <a:ext cx="7685087"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CC0066"/>
                </a:solidFill>
              </a:rPr>
              <a:t>物质的量</a:t>
            </a:r>
            <a:r>
              <a:rPr lang="zh-CN" altLang="en-US" sz="2400" b="1" dirty="0"/>
              <a:t>：表示含有一定数目</a:t>
            </a:r>
            <a:r>
              <a:rPr lang="zh-CN" altLang="en-US" sz="2400" b="1" dirty="0">
                <a:solidFill>
                  <a:srgbClr val="0000FF"/>
                </a:solidFill>
              </a:rPr>
              <a:t>粒子的集合体</a:t>
            </a:r>
            <a:r>
              <a:rPr lang="zh-CN" altLang="en-US" sz="2400" b="1" dirty="0"/>
              <a:t>的物理量。 </a:t>
            </a:r>
            <a:endParaRPr lang="zh-CN" altLang="en-US" sz="2400" b="1" dirty="0"/>
          </a:p>
        </p:txBody>
      </p:sp>
      <p:sp>
        <p:nvSpPr>
          <p:cNvPr id="24584" name="Text Box 8"/>
          <p:cNvSpPr txBox="1"/>
          <p:nvPr/>
        </p:nvSpPr>
        <p:spPr>
          <a:xfrm>
            <a:off x="1196975" y="2647950"/>
            <a:ext cx="5702300"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2</a:t>
            </a:r>
            <a:r>
              <a:rPr lang="zh-CN" altLang="en-US" sz="2400" b="1" dirty="0"/>
              <a:t>、摩尔（</a:t>
            </a:r>
            <a:r>
              <a:rPr lang="en-US" altLang="zh-CN" sz="2400" b="1" dirty="0"/>
              <a:t>mol</a:t>
            </a:r>
            <a:r>
              <a:rPr lang="zh-CN" altLang="en-US" sz="2400" b="1" dirty="0"/>
              <a:t>）</a:t>
            </a:r>
            <a:r>
              <a:rPr lang="en-US" altLang="zh-CN" sz="2400" b="1" dirty="0"/>
              <a:t>——“</a:t>
            </a:r>
            <a:r>
              <a:rPr lang="zh-CN" altLang="en-US" sz="2400" b="1" dirty="0"/>
              <a:t>物质的量”的单位 </a:t>
            </a:r>
            <a:endParaRPr lang="zh-CN" altLang="en-US" sz="2400" b="1" dirty="0"/>
          </a:p>
        </p:txBody>
      </p:sp>
      <p:sp>
        <p:nvSpPr>
          <p:cNvPr id="9222" name="Text Box 9"/>
          <p:cNvSpPr txBox="1"/>
          <p:nvPr/>
        </p:nvSpPr>
        <p:spPr>
          <a:xfrm>
            <a:off x="2873375" y="2133600"/>
            <a:ext cx="6991350"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（“物质的量”是一个专用名词，四字不可分割）</a:t>
            </a:r>
            <a:endParaRPr lang="zh-CN" altLang="en-US" sz="2400" b="1" dirty="0"/>
          </a:p>
        </p:txBody>
      </p:sp>
      <p:sp>
        <p:nvSpPr>
          <p:cNvPr id="9223" name="Rectangle 11"/>
          <p:cNvSpPr/>
          <p:nvPr/>
        </p:nvSpPr>
        <p:spPr>
          <a:xfrm>
            <a:off x="982663" y="3213100"/>
            <a:ext cx="10801350" cy="3455988"/>
          </a:xfrm>
          <a:prstGeom prst="rect">
            <a:avLst/>
          </a:prstGeom>
          <a:solidFill>
            <a:srgbClr val="FFFF99"/>
          </a:solidFill>
          <a:ln w="76200" cap="flat" cmpd="tri">
            <a:pattFill prst="narHorz">
              <a:fgClr>
                <a:schemeClr val="tx1"/>
              </a:fgClr>
              <a:bgClr>
                <a:srgbClr val="FFFFFF"/>
              </a:bgClr>
            </a:patt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endParaRPr lang="zh-CN" altLang="en-US" sz="2400" dirty="0"/>
          </a:p>
        </p:txBody>
      </p:sp>
      <p:pic>
        <p:nvPicPr>
          <p:cNvPr id="24589" name="Picture 13" descr="20070120221703979"/>
          <p:cNvPicPr>
            <a:picLocks noChangeAspect="1"/>
          </p:cNvPicPr>
          <p:nvPr/>
        </p:nvPicPr>
        <p:blipFill>
          <a:blip r:embed="rId1"/>
          <a:stretch>
            <a:fillRect/>
          </a:stretch>
        </p:blipFill>
        <p:spPr>
          <a:xfrm>
            <a:off x="9312275" y="3284538"/>
            <a:ext cx="2074863" cy="2432050"/>
          </a:xfrm>
          <a:prstGeom prst="rect">
            <a:avLst/>
          </a:prstGeom>
          <a:noFill/>
          <a:ln w="9525">
            <a:noFill/>
          </a:ln>
        </p:spPr>
      </p:pic>
      <p:sp>
        <p:nvSpPr>
          <p:cNvPr id="24590" name="Text Box 14"/>
          <p:cNvSpPr txBox="1">
            <a:spLocks noChangeArrowheads="1"/>
          </p:cNvSpPr>
          <p:nvPr/>
        </p:nvSpPr>
        <p:spPr bwMode="auto">
          <a:xfrm>
            <a:off x="1181100" y="3287713"/>
            <a:ext cx="1027113" cy="461963"/>
          </a:xfrm>
          <a:prstGeom prst="rect">
            <a:avLst/>
          </a:prstGeom>
          <a:solidFill>
            <a:schemeClr val="accent2">
              <a:lumMod val="20000"/>
              <a:lumOff val="80000"/>
            </a:schemeClr>
          </a:solidFill>
          <a:ln>
            <a:noFill/>
          </a:ln>
          <a:effectLst>
            <a:outerShdw dist="17961" dir="2700000" algn="ctr" rotWithShape="0">
              <a:schemeClr val="bg1"/>
            </a:outerShdw>
          </a:effec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50000"/>
              </a:spcBef>
              <a:spcAft>
                <a:spcPct val="0"/>
              </a:spcAft>
              <a:buClrTx/>
              <a:buSzTx/>
              <a:buFontTx/>
              <a:buNone/>
              <a:defRPr/>
            </a:pPr>
            <a:r>
              <a:rPr kumimoji="0" lang="en-US" altLang="zh-CN" sz="2400" b="1" i="0" u="none" strike="noStrike" kern="1200" cap="none" spc="0" normalizeH="0" baseline="0" noProof="0" dirty="0" smtClean="0">
                <a:ln>
                  <a:noFill/>
                </a:ln>
                <a:solidFill>
                  <a:schemeClr val="tx1"/>
                </a:solidFill>
                <a:effectLst/>
                <a:uLnTx/>
                <a:uFillTx/>
                <a:latin typeface="华文中宋" panose="02010600040101010101" pitchFamily="2" charset="-122"/>
                <a:ea typeface="华文中宋" panose="02010600040101010101" pitchFamily="2" charset="-122"/>
                <a:cs typeface="+mn-cs"/>
              </a:rPr>
              <a:t>1</a:t>
            </a:r>
            <a:r>
              <a:rPr kumimoji="0" lang="zh-CN" altLang="en-US" sz="2400" b="1" i="0" u="none" strike="noStrike" kern="1200" cap="none" spc="0" normalizeH="0" baseline="0" noProof="0" dirty="0" smtClean="0">
                <a:ln>
                  <a:noFill/>
                </a:ln>
                <a:solidFill>
                  <a:schemeClr val="tx1"/>
                </a:solidFill>
                <a:effectLst/>
                <a:uLnTx/>
                <a:uFillTx/>
                <a:latin typeface="华文中宋" panose="02010600040101010101" pitchFamily="2" charset="-122"/>
                <a:ea typeface="华文中宋" panose="02010600040101010101" pitchFamily="2" charset="-122"/>
                <a:cs typeface="+mn-cs"/>
              </a:rPr>
              <a:t>千克</a:t>
            </a:r>
            <a:endParaRPr kumimoji="0" lang="zh-CN" altLang="en-US" sz="2400" b="1" i="0" u="none" strike="noStrike" kern="1200" cap="none" spc="0" normalizeH="0" baseline="0" noProof="0" dirty="0" smtClean="0">
              <a:ln>
                <a:noFill/>
              </a:ln>
              <a:solidFill>
                <a:schemeClr val="tx1"/>
              </a:solidFill>
              <a:effectLst/>
              <a:uLnTx/>
              <a:uFillTx/>
              <a:latin typeface="华文中宋" panose="02010600040101010101" pitchFamily="2" charset="-122"/>
              <a:ea typeface="华文中宋" panose="02010600040101010101" pitchFamily="2" charset="-122"/>
              <a:cs typeface="+mn-cs"/>
            </a:endParaRPr>
          </a:p>
        </p:txBody>
      </p:sp>
      <p:sp>
        <p:nvSpPr>
          <p:cNvPr id="24591" name="Rectangle 15"/>
          <p:cNvSpPr/>
          <p:nvPr/>
        </p:nvSpPr>
        <p:spPr>
          <a:xfrm>
            <a:off x="1892300" y="3668713"/>
            <a:ext cx="7083425" cy="83026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1889</a:t>
            </a:r>
            <a:r>
              <a:rPr lang="zh-CN" altLang="en-US" sz="2400" b="1" dirty="0"/>
              <a:t>年第一届国际计量大会批准以这个用铂依合金制作国际千克原器作为质量标准，</a:t>
            </a:r>
            <a:endParaRPr lang="zh-CN" altLang="en-US" sz="2400" b="1" dirty="0"/>
          </a:p>
        </p:txBody>
      </p:sp>
      <p:sp>
        <p:nvSpPr>
          <p:cNvPr id="24592" name="Rectangle 16"/>
          <p:cNvSpPr/>
          <p:nvPr/>
        </p:nvSpPr>
        <p:spPr>
          <a:xfrm>
            <a:off x="1630363" y="5716588"/>
            <a:ext cx="7019925" cy="762000"/>
          </a:xfrm>
          <a:prstGeom prst="rect">
            <a:avLst/>
          </a:prstGeom>
          <a:solidFill>
            <a:srgbClr val="99FF99"/>
          </a:solid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4400" b="1" i="1" dirty="0">
                <a:solidFill>
                  <a:srgbClr val="FF0000"/>
                </a:solidFill>
              </a:rPr>
              <a:t>？</a:t>
            </a:r>
            <a:r>
              <a:rPr lang="zh-CN" altLang="en-US" sz="2400" b="1" dirty="0"/>
              <a:t>物质的量的</a:t>
            </a:r>
            <a:r>
              <a:rPr lang="en-US" altLang="zh-CN" sz="2400" b="1" dirty="0"/>
              <a:t>1</a:t>
            </a:r>
            <a:r>
              <a:rPr lang="zh-CN" altLang="en-US" sz="2400" b="1" dirty="0"/>
              <a:t>个单位即</a:t>
            </a:r>
            <a:r>
              <a:rPr lang="en-US" altLang="zh-CN" sz="2400" b="1" dirty="0"/>
              <a:t>1 mol</a:t>
            </a:r>
            <a:r>
              <a:rPr lang="zh-CN" altLang="en-US" sz="2400" b="1" dirty="0"/>
              <a:t>表示多少个微粒</a:t>
            </a:r>
            <a:endParaRPr lang="zh-CN" altLang="en-US" sz="2400" b="1" dirty="0"/>
          </a:p>
        </p:txBody>
      </p:sp>
      <p:sp>
        <p:nvSpPr>
          <p:cNvPr id="9228" name="Rectangle 17"/>
          <p:cNvSpPr/>
          <p:nvPr/>
        </p:nvSpPr>
        <p:spPr>
          <a:xfrm>
            <a:off x="3549650" y="185738"/>
            <a:ext cx="5616575" cy="528637"/>
          </a:xfrm>
          <a:prstGeom prst="rect">
            <a:avLst/>
          </a:prstGeom>
          <a:noFill/>
          <a:ln w="9525">
            <a:noFill/>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342900" lvl="0" indent="-342900" eaLnBrk="1" hangingPunct="1">
              <a:buNone/>
            </a:pPr>
            <a:r>
              <a:rPr lang="zh-CN" altLang="en-US" sz="2800" b="1" dirty="0">
                <a:solidFill>
                  <a:srgbClr val="CC0066"/>
                </a:solidFill>
              </a:rPr>
              <a:t>第三节       物质的量</a:t>
            </a:r>
            <a:endParaRPr lang="zh-CN" altLang="en-US" sz="2800" b="1" dirty="0">
              <a:solidFill>
                <a:srgbClr val="CC0066"/>
              </a:solidFill>
              <a:ea typeface="华文新魏" panose="02010800040101010101" pitchFamily="2" charset="-122"/>
            </a:endParaRPr>
          </a:p>
        </p:txBody>
      </p:sp>
      <p:sp>
        <p:nvSpPr>
          <p:cNvPr id="2" name="矩形 1"/>
          <p:cNvSpPr/>
          <p:nvPr/>
        </p:nvSpPr>
        <p:spPr>
          <a:xfrm>
            <a:off x="1630363" y="4427538"/>
            <a:ext cx="7450137"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FFFF66"/>
                </a:solidFill>
              </a:rPr>
              <a:t>：</a:t>
            </a:r>
            <a:endParaRPr lang="en-US" altLang="zh-CN" sz="2400" b="1" dirty="0">
              <a:solidFill>
                <a:srgbClr val="FFFF66"/>
              </a:solidFill>
            </a:endParaRPr>
          </a:p>
          <a:p>
            <a:pPr marL="0" lvl="0" indent="0" eaLnBrk="1" hangingPunct="1">
              <a:spcBef>
                <a:spcPct val="0"/>
              </a:spcBef>
              <a:buNone/>
            </a:pPr>
            <a:r>
              <a:rPr lang="en-US" altLang="zh-CN" sz="2400" b="1" dirty="0">
                <a:solidFill>
                  <a:srgbClr val="FFFF66"/>
                </a:solidFill>
              </a:rPr>
              <a:t>    </a:t>
            </a:r>
            <a:r>
              <a:rPr lang="en-US" altLang="zh-CN" sz="2400" b="1" dirty="0">
                <a:solidFill>
                  <a:srgbClr val="000000"/>
                </a:solidFill>
              </a:rPr>
              <a:t>1983</a:t>
            </a:r>
            <a:r>
              <a:rPr lang="zh-CN" altLang="en-US" sz="2400" b="1" dirty="0">
                <a:solidFill>
                  <a:srgbClr val="000000"/>
                </a:solidFill>
              </a:rPr>
              <a:t>年，规定</a:t>
            </a:r>
            <a:r>
              <a:rPr lang="en-US" altLang="zh-CN" sz="2400" b="1" dirty="0">
                <a:solidFill>
                  <a:srgbClr val="000000"/>
                </a:solidFill>
              </a:rPr>
              <a:t>1</a:t>
            </a:r>
            <a:r>
              <a:rPr lang="zh-CN" altLang="en-US" sz="2400" b="1" dirty="0">
                <a:solidFill>
                  <a:srgbClr val="000000"/>
                </a:solidFill>
              </a:rPr>
              <a:t>米等于光在真空中于</a:t>
            </a:r>
            <a:r>
              <a:rPr lang="en-US" altLang="zh-CN" sz="2400" b="1" dirty="0">
                <a:solidFill>
                  <a:srgbClr val="000000"/>
                </a:solidFill>
              </a:rPr>
              <a:t>1/2 9979 2458</a:t>
            </a:r>
            <a:r>
              <a:rPr lang="zh-CN" altLang="en-US" sz="2400" b="1" dirty="0">
                <a:solidFill>
                  <a:srgbClr val="000000"/>
                </a:solidFill>
              </a:rPr>
              <a:t>秒时间间隔内所经路径的长度。</a:t>
            </a:r>
            <a:endParaRPr lang="en-US" altLang="zh-CN" sz="2400" b="1" dirty="0">
              <a:solidFill>
                <a:srgbClr val="000000"/>
              </a:solidFill>
            </a:endParaRPr>
          </a:p>
        </p:txBody>
      </p:sp>
      <p:sp>
        <p:nvSpPr>
          <p:cNvPr id="3" name="矩形 2"/>
          <p:cNvSpPr/>
          <p:nvPr/>
        </p:nvSpPr>
        <p:spPr>
          <a:xfrm>
            <a:off x="1196975" y="4451350"/>
            <a:ext cx="914400" cy="461963"/>
          </a:xfrm>
          <a:prstGeom prst="rect">
            <a:avLst/>
          </a:prstGeom>
          <a:solidFill>
            <a:schemeClr val="accent2">
              <a:lumMod val="20000"/>
              <a:lumOff val="80000"/>
            </a:schemeClr>
          </a:solid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2400" b="1" i="0" u="none" strike="noStrike" kern="1200" cap="none" spc="0" normalizeH="0" baseline="0" noProof="0" dirty="0">
                <a:ln>
                  <a:noFill/>
                </a:ln>
                <a:solidFill>
                  <a:srgbClr val="333399"/>
                </a:solidFill>
                <a:effectLst/>
                <a:uLnTx/>
                <a:uFillTx/>
                <a:latin typeface="Times New Roman" panose="02020603050405020304" pitchFamily="18" charset="0"/>
                <a:ea typeface="宋体" panose="02010600030101010101" pitchFamily="2" charset="-122"/>
                <a:cs typeface="+mn-cs"/>
              </a:rPr>
              <a:t> 1</a:t>
            </a:r>
            <a:r>
              <a:rPr kumimoji="1" lang="zh-CN" altLang="en-US" sz="2400" b="1" i="0" u="none" strike="noStrike" kern="1200" cap="none" spc="0" normalizeH="0" baseline="0" noProof="0" dirty="0">
                <a:ln>
                  <a:noFill/>
                </a:ln>
                <a:solidFill>
                  <a:srgbClr val="333399"/>
                </a:solidFill>
                <a:effectLst/>
                <a:uLnTx/>
                <a:uFillTx/>
                <a:latin typeface="Times New Roman" panose="02020603050405020304" pitchFamily="18" charset="0"/>
                <a:ea typeface="宋体" panose="02010600030101010101" pitchFamily="2" charset="-122"/>
                <a:cs typeface="+mn-cs"/>
              </a:rPr>
              <a:t>米</a:t>
            </a:r>
            <a:endParaRPr kumimoji="1" lang="zh-CN" altLang="en-US" sz="2400" b="0"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blinds(vertical)">
                                      <p:cBhvr>
                                        <p:cTn id="7" dur="500"/>
                                        <p:tgtEl>
                                          <p:spTgt spid="2458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223"/>
                                        </p:tgtEl>
                                        <p:attrNameLst>
                                          <p:attrName>style.visibility</p:attrName>
                                        </p:attrNameLst>
                                      </p:cBhvr>
                                      <p:to>
                                        <p:strVal val="visible"/>
                                      </p:to>
                                    </p:set>
                                    <p:animEffect transition="in" filter="checkerboard(across)">
                                      <p:cBhvr>
                                        <p:cTn id="12" dur="500"/>
                                        <p:tgtEl>
                                          <p:spTgt spid="922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4589"/>
                                        </p:tgtEl>
                                        <p:attrNameLst>
                                          <p:attrName>style.visibility</p:attrName>
                                        </p:attrNameLst>
                                      </p:cBhvr>
                                      <p:to>
                                        <p:strVal val="visible"/>
                                      </p:to>
                                    </p:set>
                                    <p:animEffect transition="in" filter="box(in)">
                                      <p:cBhvr>
                                        <p:cTn id="17" dur="500"/>
                                        <p:tgtEl>
                                          <p:spTgt spid="2458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4590"/>
                                        </p:tgtEl>
                                        <p:attrNameLst>
                                          <p:attrName>style.visibility</p:attrName>
                                        </p:attrNameLst>
                                      </p:cBhvr>
                                      <p:to>
                                        <p:strVal val="visible"/>
                                      </p:to>
                                    </p:set>
                                    <p:animEffect transition="in" filter="box(in)">
                                      <p:cBhvr>
                                        <p:cTn id="22" dur="500"/>
                                        <p:tgtEl>
                                          <p:spTgt spid="24590"/>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4591"/>
                                        </p:tgtEl>
                                        <p:attrNameLst>
                                          <p:attrName>style.visibility</p:attrName>
                                        </p:attrNameLst>
                                      </p:cBhvr>
                                      <p:to>
                                        <p:strVal val="visible"/>
                                      </p:to>
                                    </p:set>
                                    <p:animEffect transition="in" filter="box(in)">
                                      <p:cBhvr>
                                        <p:cTn id="25" dur="500"/>
                                        <p:tgtEl>
                                          <p:spTgt spid="2459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circle(in)">
                                      <p:cBhvr>
                                        <p:cTn id="35" dur="500"/>
                                        <p:tgtEl>
                                          <p:spTgt spid="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4592"/>
                                        </p:tgtEl>
                                        <p:attrNameLst>
                                          <p:attrName>style.visibility</p:attrName>
                                        </p:attrNameLst>
                                      </p:cBhvr>
                                      <p:to>
                                        <p:strVal val="visible"/>
                                      </p:to>
                                    </p:set>
                                    <p:anim calcmode="lin" valueType="num">
                                      <p:cBhvr additive="base">
                                        <p:cTn id="40" dur="500" fill="hold"/>
                                        <p:tgtEl>
                                          <p:spTgt spid="24592"/>
                                        </p:tgtEl>
                                        <p:attrNameLst>
                                          <p:attrName>ppt_x</p:attrName>
                                        </p:attrNameLst>
                                      </p:cBhvr>
                                      <p:tavLst>
                                        <p:tav tm="0">
                                          <p:val>
                                            <p:strVal val="#ppt_x"/>
                                          </p:val>
                                        </p:tav>
                                        <p:tav tm="100000">
                                          <p:val>
                                            <p:strVal val="#ppt_x"/>
                                          </p:val>
                                        </p:tav>
                                      </p:tavLst>
                                    </p:anim>
                                    <p:anim calcmode="lin" valueType="num">
                                      <p:cBhvr additive="base">
                                        <p:cTn id="41" dur="500" fill="hold"/>
                                        <p:tgtEl>
                                          <p:spTgt spid="245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p:bldP spid="9223" grpId="0" animBg="1"/>
      <p:bldP spid="24590" grpId="0" animBg="1"/>
      <p:bldP spid="24591" grpId="0"/>
      <p:bldP spid="24592" grpId="0" animBg="1"/>
      <p:bldP spid="2"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Text Box 5"/>
          <p:cNvSpPr txBox="1"/>
          <p:nvPr/>
        </p:nvSpPr>
        <p:spPr>
          <a:xfrm>
            <a:off x="911225" y="536575"/>
            <a:ext cx="241935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chemeClr val="accent2"/>
                </a:solidFill>
              </a:rPr>
              <a:t>一、物质的量</a:t>
            </a:r>
            <a:endParaRPr lang="zh-CN" altLang="en-US" sz="2400" b="1" dirty="0">
              <a:solidFill>
                <a:schemeClr val="accent2"/>
              </a:solidFill>
            </a:endParaRPr>
          </a:p>
        </p:txBody>
      </p:sp>
      <p:sp>
        <p:nvSpPr>
          <p:cNvPr id="10243" name="Text Box 6"/>
          <p:cNvSpPr txBox="1"/>
          <p:nvPr/>
        </p:nvSpPr>
        <p:spPr>
          <a:xfrm>
            <a:off x="1271588" y="1066800"/>
            <a:ext cx="26511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a:t>
            </a:r>
            <a:r>
              <a:rPr lang="zh-CN" altLang="en-US" sz="2400" b="1" dirty="0"/>
              <a:t>、物质的量（</a:t>
            </a:r>
            <a:r>
              <a:rPr lang="en-US" altLang="zh-CN" sz="2400" b="1" dirty="0"/>
              <a:t>n</a:t>
            </a:r>
            <a:r>
              <a:rPr lang="zh-CN" altLang="en-US" sz="2400" b="1" dirty="0"/>
              <a:t>）</a:t>
            </a:r>
            <a:endParaRPr lang="zh-CN" altLang="en-US" sz="2400" b="1" dirty="0"/>
          </a:p>
        </p:txBody>
      </p:sp>
      <p:sp>
        <p:nvSpPr>
          <p:cNvPr id="10244" name="Text Box 7"/>
          <p:cNvSpPr txBox="1"/>
          <p:nvPr/>
        </p:nvSpPr>
        <p:spPr>
          <a:xfrm>
            <a:off x="1725613" y="1617663"/>
            <a:ext cx="7685087"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CC0066"/>
                </a:solidFill>
              </a:rPr>
              <a:t>物质的量</a:t>
            </a:r>
            <a:r>
              <a:rPr lang="zh-CN" altLang="en-US" sz="2400" b="1" dirty="0"/>
              <a:t>：表示含有一定数目</a:t>
            </a:r>
            <a:r>
              <a:rPr lang="zh-CN" altLang="en-US" sz="2400" b="1" dirty="0">
                <a:solidFill>
                  <a:srgbClr val="0000FF"/>
                </a:solidFill>
              </a:rPr>
              <a:t>粒子的集合体</a:t>
            </a:r>
            <a:r>
              <a:rPr lang="zh-CN" altLang="en-US" sz="2400" b="1" dirty="0"/>
              <a:t>的物理量。 </a:t>
            </a:r>
            <a:endParaRPr lang="zh-CN" altLang="en-US" sz="2400" b="1" dirty="0"/>
          </a:p>
        </p:txBody>
      </p:sp>
      <p:sp>
        <p:nvSpPr>
          <p:cNvPr id="10245" name="Text Box 8"/>
          <p:cNvSpPr txBox="1"/>
          <p:nvPr/>
        </p:nvSpPr>
        <p:spPr>
          <a:xfrm>
            <a:off x="1271588" y="2676525"/>
            <a:ext cx="5702300"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2</a:t>
            </a:r>
            <a:r>
              <a:rPr lang="zh-CN" altLang="en-US" sz="2400" b="1" dirty="0"/>
              <a:t>、摩尔（</a:t>
            </a:r>
            <a:r>
              <a:rPr lang="en-US" altLang="zh-CN" sz="2400" b="1" dirty="0"/>
              <a:t>mol</a:t>
            </a:r>
            <a:r>
              <a:rPr lang="zh-CN" altLang="en-US" sz="2400" b="1" dirty="0"/>
              <a:t>）</a:t>
            </a:r>
            <a:r>
              <a:rPr lang="en-US" altLang="zh-CN" sz="2400" b="1" dirty="0"/>
              <a:t>——“</a:t>
            </a:r>
            <a:r>
              <a:rPr lang="zh-CN" altLang="en-US" sz="2400" b="1" dirty="0"/>
              <a:t>物质的量”的单位 </a:t>
            </a:r>
            <a:endParaRPr lang="zh-CN" altLang="en-US" sz="2400" b="1" dirty="0"/>
          </a:p>
        </p:txBody>
      </p:sp>
      <p:sp>
        <p:nvSpPr>
          <p:cNvPr id="10246" name="Text Box 9"/>
          <p:cNvSpPr txBox="1"/>
          <p:nvPr/>
        </p:nvSpPr>
        <p:spPr>
          <a:xfrm>
            <a:off x="1670050" y="3213100"/>
            <a:ext cx="10258425" cy="5175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5000"/>
              </a:lnSpc>
              <a:spcBef>
                <a:spcPct val="0"/>
              </a:spcBef>
              <a:buNone/>
            </a:pPr>
            <a:r>
              <a:rPr lang="en-US" altLang="zh-CN" sz="2400" b="1" dirty="0"/>
              <a:t> </a:t>
            </a:r>
            <a:r>
              <a:rPr lang="zh-CN" altLang="en-US" sz="2400" b="1" dirty="0"/>
              <a:t>国际上规定，</a:t>
            </a:r>
            <a:r>
              <a:rPr lang="en-US" altLang="zh-CN" sz="2400" b="1" dirty="0"/>
              <a:t>1 mol </a:t>
            </a:r>
            <a:r>
              <a:rPr lang="zh-CN" altLang="en-US" sz="2400" b="1" dirty="0"/>
              <a:t>粒子集合体所含的粒子数约为 </a:t>
            </a:r>
            <a:r>
              <a:rPr lang="en-US" altLang="zh-CN" sz="2400" b="1" dirty="0"/>
              <a:t>6.02×10</a:t>
            </a:r>
            <a:r>
              <a:rPr lang="en-US" altLang="zh-CN" sz="2400" b="1" baseline="30000" dirty="0"/>
              <a:t>23 </a:t>
            </a:r>
            <a:r>
              <a:rPr lang="zh-CN" altLang="en-US" sz="2400" b="1" dirty="0"/>
              <a:t>。</a:t>
            </a:r>
            <a:endParaRPr lang="zh-CN" altLang="en-US" sz="2400" b="1" dirty="0"/>
          </a:p>
        </p:txBody>
      </p:sp>
      <p:sp>
        <p:nvSpPr>
          <p:cNvPr id="25610" name="Text Box 10"/>
          <p:cNvSpPr txBox="1"/>
          <p:nvPr/>
        </p:nvSpPr>
        <p:spPr>
          <a:xfrm>
            <a:off x="1343025" y="4789488"/>
            <a:ext cx="10787063" cy="4794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5000"/>
              </a:lnSpc>
              <a:spcBef>
                <a:spcPct val="0"/>
              </a:spcBef>
              <a:buNone/>
            </a:pPr>
            <a:r>
              <a:rPr lang="en-US" altLang="zh-CN" sz="2400" b="1" dirty="0"/>
              <a:t>3</a:t>
            </a:r>
            <a:r>
              <a:rPr lang="zh-CN" altLang="en-US" sz="2400" b="1" dirty="0"/>
              <a:t>、物质的量（</a:t>
            </a:r>
            <a:r>
              <a:rPr lang="en-US" altLang="zh-CN" sz="2400" b="1" dirty="0"/>
              <a:t>n</a:t>
            </a:r>
            <a:r>
              <a:rPr lang="zh-CN" altLang="en-US" sz="2400" b="1" dirty="0"/>
              <a:t>）、微观粒子数（</a:t>
            </a:r>
            <a:r>
              <a:rPr lang="en-US" altLang="zh-CN" sz="2400" b="1" dirty="0"/>
              <a:t>N</a:t>
            </a:r>
            <a:r>
              <a:rPr lang="zh-CN" altLang="en-US" sz="2400" b="1" dirty="0"/>
              <a:t>）与阿伏加德罗常数（</a:t>
            </a:r>
            <a:r>
              <a:rPr lang="en-US" altLang="zh-CN" sz="2400" b="1" dirty="0"/>
              <a:t>N</a:t>
            </a:r>
            <a:r>
              <a:rPr lang="en-US" altLang="zh-CN" sz="2400" b="1" baseline="-30000" dirty="0"/>
              <a:t>A</a:t>
            </a:r>
            <a:r>
              <a:rPr lang="zh-CN" altLang="en-US" sz="2400" b="1" dirty="0"/>
              <a:t>）间的关系 </a:t>
            </a:r>
            <a:endParaRPr lang="zh-CN" altLang="en-US" sz="2400" b="1" dirty="0"/>
          </a:p>
        </p:txBody>
      </p:sp>
      <p:grpSp>
        <p:nvGrpSpPr>
          <p:cNvPr id="25611" name="Group 11"/>
          <p:cNvGrpSpPr/>
          <p:nvPr/>
        </p:nvGrpSpPr>
        <p:grpSpPr>
          <a:xfrm>
            <a:off x="2279650" y="5214938"/>
            <a:ext cx="4343400" cy="1060450"/>
            <a:chOff x="432" y="2544"/>
            <a:chExt cx="2736" cy="668"/>
          </a:xfrm>
        </p:grpSpPr>
        <p:sp>
          <p:nvSpPr>
            <p:cNvPr id="10262" name="Text Box 12"/>
            <p:cNvSpPr txBox="1"/>
            <p:nvPr/>
          </p:nvSpPr>
          <p:spPr>
            <a:xfrm>
              <a:off x="1526" y="2749"/>
              <a:ext cx="309"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或</a:t>
              </a:r>
              <a:endParaRPr lang="zh-CN" altLang="en-US" sz="2400" b="1" dirty="0"/>
            </a:p>
          </p:txBody>
        </p:sp>
        <p:graphicFrame>
          <p:nvGraphicFramePr>
            <p:cNvPr id="10263" name="Object 13"/>
            <p:cNvGraphicFramePr>
              <a:graphicFrameLocks noChangeAspect="1"/>
            </p:cNvGraphicFramePr>
            <p:nvPr/>
          </p:nvGraphicFramePr>
          <p:xfrm>
            <a:off x="432" y="2544"/>
            <a:ext cx="776" cy="668"/>
          </p:xfrm>
          <a:graphic>
            <a:graphicData uri="http://schemas.openxmlformats.org/presentationml/2006/ole">
              <mc:AlternateContent xmlns:mc="http://schemas.openxmlformats.org/markup-compatibility/2006">
                <mc:Choice xmlns:v="urn:schemas-microsoft-com:vml" Requires="v">
                  <p:oleObj spid="_x0000_s3079" name="" r:id="rId1" imgW="495300" imgH="431800" progId="Equation.3">
                    <p:embed/>
                  </p:oleObj>
                </mc:Choice>
                <mc:Fallback>
                  <p:oleObj name="" r:id="rId1" imgW="495300" imgH="431800" progId="Equation.3">
                    <p:embed/>
                    <p:pic>
                      <p:nvPicPr>
                        <p:cNvPr id="0" name="图片 3078"/>
                        <p:cNvPicPr/>
                        <p:nvPr/>
                      </p:nvPicPr>
                      <p:blipFill>
                        <a:blip r:embed="rId2"/>
                        <a:stretch>
                          <a:fillRect/>
                        </a:stretch>
                      </p:blipFill>
                      <p:spPr>
                        <a:xfrm>
                          <a:off x="432" y="2544"/>
                          <a:ext cx="776" cy="668"/>
                        </a:xfrm>
                        <a:prstGeom prst="rect">
                          <a:avLst/>
                        </a:prstGeom>
                        <a:noFill/>
                        <a:ln w="38100">
                          <a:noFill/>
                          <a:miter/>
                        </a:ln>
                      </p:spPr>
                    </p:pic>
                  </p:oleObj>
                </mc:Fallback>
              </mc:AlternateContent>
            </a:graphicData>
          </a:graphic>
        </p:graphicFrame>
        <p:graphicFrame>
          <p:nvGraphicFramePr>
            <p:cNvPr id="10264" name="Object 14"/>
            <p:cNvGraphicFramePr>
              <a:graphicFrameLocks noChangeAspect="1"/>
            </p:cNvGraphicFramePr>
            <p:nvPr/>
          </p:nvGraphicFramePr>
          <p:xfrm>
            <a:off x="2016" y="2740"/>
            <a:ext cx="1152" cy="348"/>
          </p:xfrm>
          <a:graphic>
            <a:graphicData uri="http://schemas.openxmlformats.org/presentationml/2006/ole">
              <mc:AlternateContent xmlns:mc="http://schemas.openxmlformats.org/markup-compatibility/2006">
                <mc:Choice xmlns:v="urn:schemas-microsoft-com:vml" Requires="v">
                  <p:oleObj spid="_x0000_s3080" name="" r:id="rId3" imgW="723900" imgH="215900" progId="Equation.3">
                    <p:embed/>
                  </p:oleObj>
                </mc:Choice>
                <mc:Fallback>
                  <p:oleObj name="" r:id="rId3" imgW="723900" imgH="215900" progId="Equation.3">
                    <p:embed/>
                    <p:pic>
                      <p:nvPicPr>
                        <p:cNvPr id="0" name="图片 3079"/>
                        <p:cNvPicPr/>
                        <p:nvPr/>
                      </p:nvPicPr>
                      <p:blipFill>
                        <a:blip r:embed="rId4"/>
                        <a:stretch>
                          <a:fillRect/>
                        </a:stretch>
                      </p:blipFill>
                      <p:spPr>
                        <a:xfrm>
                          <a:off x="2016" y="2740"/>
                          <a:ext cx="1152" cy="348"/>
                        </a:xfrm>
                        <a:prstGeom prst="rect">
                          <a:avLst/>
                        </a:prstGeom>
                        <a:noFill/>
                        <a:ln w="38100">
                          <a:noFill/>
                          <a:miter/>
                        </a:ln>
                      </p:spPr>
                    </p:pic>
                  </p:oleObj>
                </mc:Fallback>
              </mc:AlternateContent>
            </a:graphicData>
          </a:graphic>
        </p:graphicFrame>
      </p:grpSp>
      <p:sp>
        <p:nvSpPr>
          <p:cNvPr id="10249" name="Text Box 15"/>
          <p:cNvSpPr txBox="1"/>
          <p:nvPr/>
        </p:nvSpPr>
        <p:spPr>
          <a:xfrm>
            <a:off x="3000375" y="2138363"/>
            <a:ext cx="6989763"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（“物质的量”是一个专用名词，四字不可分割）</a:t>
            </a:r>
            <a:endParaRPr lang="zh-CN" altLang="en-US" sz="2400" b="1" dirty="0"/>
          </a:p>
        </p:txBody>
      </p:sp>
      <p:grpSp>
        <p:nvGrpSpPr>
          <p:cNvPr id="25617" name="Group 17"/>
          <p:cNvGrpSpPr/>
          <p:nvPr/>
        </p:nvGrpSpPr>
        <p:grpSpPr>
          <a:xfrm>
            <a:off x="7464425" y="5319713"/>
            <a:ext cx="1473200" cy="808037"/>
            <a:chOff x="3488" y="1440"/>
            <a:chExt cx="928" cy="509"/>
          </a:xfrm>
        </p:grpSpPr>
        <p:sp>
          <p:nvSpPr>
            <p:cNvPr id="10256" name="Line 18"/>
            <p:cNvSpPr/>
            <p:nvPr/>
          </p:nvSpPr>
          <p:spPr>
            <a:xfrm>
              <a:off x="4026" y="1720"/>
              <a:ext cx="390" cy="1"/>
            </a:xfrm>
            <a:prstGeom prst="line">
              <a:avLst/>
            </a:prstGeom>
            <a:ln w="19050" cap="flat" cmpd="sng">
              <a:solidFill>
                <a:srgbClr val="000000"/>
              </a:solidFill>
              <a:prstDash val="solid"/>
              <a:headEnd type="none" w="med" len="med"/>
              <a:tailEnd type="none" w="med" len="med"/>
            </a:ln>
          </p:spPr>
        </p:sp>
        <p:sp>
          <p:nvSpPr>
            <p:cNvPr id="10257" name="Rectangle 19"/>
            <p:cNvSpPr/>
            <p:nvPr/>
          </p:nvSpPr>
          <p:spPr>
            <a:xfrm>
              <a:off x="3648" y="1720"/>
              <a:ext cx="85" cy="154"/>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1600" b="1" i="1" dirty="0">
                  <a:solidFill>
                    <a:srgbClr val="000000"/>
                  </a:solidFill>
                </a:rPr>
                <a:t>A</a:t>
              </a:r>
              <a:endParaRPr lang="en-US" altLang="zh-CN" sz="2400" b="1" dirty="0">
                <a:latin typeface="Tahoma" panose="020B0604030504040204" pitchFamily="34" charset="0"/>
              </a:endParaRPr>
            </a:p>
          </p:txBody>
        </p:sp>
        <p:sp>
          <p:nvSpPr>
            <p:cNvPr id="10258" name="Rectangle 20"/>
            <p:cNvSpPr/>
            <p:nvPr/>
          </p:nvSpPr>
          <p:spPr>
            <a:xfrm>
              <a:off x="3488" y="1584"/>
              <a:ext cx="162"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i="1" dirty="0">
                  <a:solidFill>
                    <a:srgbClr val="000000"/>
                  </a:solidFill>
                </a:rPr>
                <a:t>N</a:t>
              </a:r>
              <a:endParaRPr lang="en-US" altLang="zh-CN" sz="2400" b="1" dirty="0">
                <a:latin typeface="Tahoma" panose="020B0604030504040204" pitchFamily="34" charset="0"/>
              </a:endParaRPr>
            </a:p>
          </p:txBody>
        </p:sp>
        <p:sp>
          <p:nvSpPr>
            <p:cNvPr id="10259" name="Rectangle 21"/>
            <p:cNvSpPr/>
            <p:nvPr/>
          </p:nvSpPr>
          <p:spPr>
            <a:xfrm>
              <a:off x="4122" y="1440"/>
              <a:ext cx="162"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i="1" dirty="0">
                  <a:solidFill>
                    <a:srgbClr val="000000"/>
                  </a:solidFill>
                </a:rPr>
                <a:t>N</a:t>
              </a:r>
              <a:endParaRPr lang="en-US" altLang="zh-CN" sz="2400" b="1" dirty="0">
                <a:latin typeface="Tahoma" panose="020B0604030504040204" pitchFamily="34" charset="0"/>
              </a:endParaRPr>
            </a:p>
          </p:txBody>
        </p:sp>
        <p:sp>
          <p:nvSpPr>
            <p:cNvPr id="10260" name="Rectangle 22"/>
            <p:cNvSpPr/>
            <p:nvPr/>
          </p:nvSpPr>
          <p:spPr>
            <a:xfrm>
              <a:off x="4147" y="1680"/>
              <a:ext cx="125"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i="1" dirty="0">
                  <a:solidFill>
                    <a:srgbClr val="000000"/>
                  </a:solidFill>
                </a:rPr>
                <a:t>n</a:t>
              </a:r>
              <a:endParaRPr lang="en-US" altLang="zh-CN" sz="2400" b="1" dirty="0">
                <a:latin typeface="Tahoma" panose="020B0604030504040204" pitchFamily="34" charset="0"/>
              </a:endParaRPr>
            </a:p>
          </p:txBody>
        </p:sp>
        <p:sp>
          <p:nvSpPr>
            <p:cNvPr id="10261" name="Rectangle 23"/>
            <p:cNvSpPr/>
            <p:nvPr/>
          </p:nvSpPr>
          <p:spPr>
            <a:xfrm>
              <a:off x="3802" y="1554"/>
              <a:ext cx="123"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800" b="1" dirty="0">
                  <a:solidFill>
                    <a:srgbClr val="000000"/>
                  </a:solidFill>
                  <a:latin typeface="Symbol" panose="05050102010706020507" pitchFamily="18" charset="2"/>
                </a:rPr>
                <a:t>=</a:t>
              </a:r>
              <a:endParaRPr lang="en-US" altLang="zh-CN" sz="2400" b="1" dirty="0">
                <a:latin typeface="Tahoma" panose="020B0604030504040204" pitchFamily="34" charset="0"/>
              </a:endParaRPr>
            </a:p>
          </p:txBody>
        </p:sp>
      </p:grpSp>
      <p:sp>
        <p:nvSpPr>
          <p:cNvPr id="10252" name="Rectangle 26"/>
          <p:cNvSpPr/>
          <p:nvPr/>
        </p:nvSpPr>
        <p:spPr>
          <a:xfrm>
            <a:off x="4268788" y="155575"/>
            <a:ext cx="5616575" cy="528638"/>
          </a:xfrm>
          <a:prstGeom prst="rect">
            <a:avLst/>
          </a:prstGeom>
          <a:noFill/>
          <a:ln w="9525">
            <a:noFill/>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342900" lvl="0" indent="-342900" eaLnBrk="1" hangingPunct="1">
              <a:buNone/>
            </a:pPr>
            <a:r>
              <a:rPr lang="zh-CN" altLang="en-US" sz="2800" b="1" dirty="0">
                <a:solidFill>
                  <a:srgbClr val="CC0066"/>
                </a:solidFill>
              </a:rPr>
              <a:t>第三节      物质的量</a:t>
            </a:r>
            <a:endParaRPr lang="zh-CN" altLang="en-US" sz="2800" b="1" dirty="0">
              <a:solidFill>
                <a:srgbClr val="CC0066"/>
              </a:solidFill>
              <a:ea typeface="华文新魏" panose="02010800040101010101" pitchFamily="2" charset="-122"/>
            </a:endParaRPr>
          </a:p>
        </p:txBody>
      </p:sp>
      <p:sp>
        <p:nvSpPr>
          <p:cNvPr id="10253" name="矩形 1"/>
          <p:cNvSpPr/>
          <p:nvPr/>
        </p:nvSpPr>
        <p:spPr>
          <a:xfrm>
            <a:off x="9747250" y="5681663"/>
            <a:ext cx="184150"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spcBef>
                <a:spcPct val="0"/>
              </a:spcBef>
              <a:buNone/>
            </a:pPr>
            <a:endParaRPr lang="zh-CN" altLang="en-US" sz="2400" dirty="0"/>
          </a:p>
        </p:txBody>
      </p:sp>
      <p:sp>
        <p:nvSpPr>
          <p:cNvPr id="10254" name="Text Box 9"/>
          <p:cNvSpPr txBox="1"/>
          <p:nvPr/>
        </p:nvSpPr>
        <p:spPr>
          <a:xfrm>
            <a:off x="579438" y="3800475"/>
            <a:ext cx="11780837" cy="5175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5000"/>
              </a:lnSpc>
              <a:spcBef>
                <a:spcPct val="0"/>
              </a:spcBef>
              <a:buNone/>
            </a:pPr>
            <a:r>
              <a:rPr lang="en-US" altLang="zh-CN" sz="2400" b="1" dirty="0"/>
              <a:t>1 mol </a:t>
            </a:r>
            <a:r>
              <a:rPr lang="zh-CN" altLang="en-US" sz="2400" b="1" dirty="0"/>
              <a:t>任何粒子的粒子数叫阿伏伽德罗常数，符号为</a:t>
            </a:r>
            <a:r>
              <a:rPr lang="en-US" altLang="zh-CN" sz="2400" b="1" dirty="0"/>
              <a:t>N</a:t>
            </a:r>
            <a:r>
              <a:rPr lang="en-US" altLang="zh-CN" sz="2400" b="1" baseline="-30000" dirty="0"/>
              <a:t>A</a:t>
            </a:r>
            <a:r>
              <a:rPr lang="zh-CN" altLang="en-US" sz="2400" b="1" dirty="0"/>
              <a:t>，通常用 </a:t>
            </a:r>
            <a:r>
              <a:rPr lang="en-US" altLang="zh-CN" sz="2400" b="1" dirty="0"/>
              <a:t>6.02×10</a:t>
            </a:r>
            <a:r>
              <a:rPr lang="en-US" altLang="zh-CN" sz="2400" b="1" baseline="30000" dirty="0"/>
              <a:t>23</a:t>
            </a:r>
            <a:r>
              <a:rPr lang="en-US" altLang="zh-CN" sz="2400" b="1" dirty="0"/>
              <a:t>mol</a:t>
            </a:r>
            <a:r>
              <a:rPr lang="en-US" altLang="zh-CN" sz="2400" b="1" baseline="30000" dirty="0">
                <a:latin typeface="宋体" panose="02010600030101010101" pitchFamily="2" charset="-122"/>
              </a:rPr>
              <a:t>-</a:t>
            </a:r>
            <a:r>
              <a:rPr lang="en-US" altLang="zh-CN" sz="2400" b="1" baseline="30000" dirty="0"/>
              <a:t>1</a:t>
            </a:r>
            <a:r>
              <a:rPr lang="zh-CN" altLang="en-US" sz="2400" b="1" dirty="0"/>
              <a:t>表示。</a:t>
            </a:r>
            <a:endParaRPr lang="zh-CN" altLang="en-US" sz="2400" b="1"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6"/>
                                        </p:tgtEl>
                                        <p:attrNameLst>
                                          <p:attrName>style.visibility</p:attrName>
                                        </p:attrNameLst>
                                      </p:cBhvr>
                                      <p:to>
                                        <p:strVal val="visible"/>
                                      </p:to>
                                    </p:set>
                                    <p:anim calcmode="lin" valueType="num">
                                      <p:cBhvr additive="base">
                                        <p:cTn id="7" dur="500" fill="hold"/>
                                        <p:tgtEl>
                                          <p:spTgt spid="10246"/>
                                        </p:tgtEl>
                                        <p:attrNameLst>
                                          <p:attrName>ppt_x</p:attrName>
                                        </p:attrNameLst>
                                      </p:cBhvr>
                                      <p:tavLst>
                                        <p:tav tm="0">
                                          <p:val>
                                            <p:strVal val="#ppt_x"/>
                                          </p:val>
                                        </p:tav>
                                        <p:tav tm="100000">
                                          <p:val>
                                            <p:strVal val="#ppt_x"/>
                                          </p:val>
                                        </p:tav>
                                      </p:tavLst>
                                    </p:anim>
                                    <p:anim calcmode="lin" valueType="num">
                                      <p:cBhvr additive="base">
                                        <p:cTn id="8" dur="500" fill="hold"/>
                                        <p:tgtEl>
                                          <p:spTgt spid="102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0254"/>
                                        </p:tgtEl>
                                        <p:attrNameLst>
                                          <p:attrName>style.visibility</p:attrName>
                                        </p:attrNameLst>
                                      </p:cBhvr>
                                      <p:to>
                                        <p:strVal val="visible"/>
                                      </p:to>
                                    </p:set>
                                    <p:animEffect transition="in" filter="wipe(down)">
                                      <p:cBhvr>
                                        <p:cTn id="13" dur="500"/>
                                        <p:tgtEl>
                                          <p:spTgt spid="10254"/>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5610"/>
                                        </p:tgtEl>
                                        <p:attrNameLst>
                                          <p:attrName>style.visibility</p:attrName>
                                        </p:attrNameLst>
                                      </p:cBhvr>
                                      <p:to>
                                        <p:strVal val="visible"/>
                                      </p:to>
                                    </p:set>
                                    <p:animEffect transition="in" filter="blinds(horizontal)">
                                      <p:cBhvr>
                                        <p:cTn id="18" dur="500"/>
                                        <p:tgtEl>
                                          <p:spTgt spid="2561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5611"/>
                                        </p:tgtEl>
                                        <p:attrNameLst>
                                          <p:attrName>style.visibility</p:attrName>
                                        </p:attrNameLst>
                                      </p:cBhvr>
                                      <p:to>
                                        <p:strVal val="visible"/>
                                      </p:to>
                                    </p:set>
                                    <p:animEffect transition="in" filter="blinds(horizontal)">
                                      <p:cBhvr>
                                        <p:cTn id="23" dur="500"/>
                                        <p:tgtEl>
                                          <p:spTgt spid="2561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5617"/>
                                        </p:tgtEl>
                                        <p:attrNameLst>
                                          <p:attrName>style.visibility</p:attrName>
                                        </p:attrNameLst>
                                      </p:cBhvr>
                                      <p:to>
                                        <p:strVal val="visible"/>
                                      </p:to>
                                    </p:set>
                                    <p:animEffect transition="in" filter="blinds(horizontal)">
                                      <p:cBhvr>
                                        <p:cTn id="28" dur="500"/>
                                        <p:tgtEl>
                                          <p:spTgt spid="25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25610" grpId="0"/>
      <p:bldP spid="1025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6" name="Text Box 4"/>
          <p:cNvSpPr txBox="1">
            <a:spLocks noChangeArrowheads="1"/>
          </p:cNvSpPr>
          <p:nvPr/>
        </p:nvSpPr>
        <p:spPr bwMode="auto">
          <a:xfrm>
            <a:off x="1055688" y="1196975"/>
            <a:ext cx="9577388" cy="293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defTabSz="914400" eaLnBrk="1" hangingPunct="1">
              <a:spcBef>
                <a:spcPct val="50000"/>
              </a:spcBef>
              <a:buClrTx/>
              <a:buSzTx/>
              <a:buFontTx/>
              <a:buNone/>
              <a:defRPr/>
            </a:pPr>
            <a:r>
              <a:rPr kumimoji="1" lang="zh-CN" altLang="en-US" b="1" kern="1200" cap="none" spc="0" normalizeH="0" baseline="0" noProof="0" dirty="0">
                <a:solidFill>
                  <a:srgbClr val="CC0066"/>
                </a:solidFill>
                <a:latin typeface="Times New Roman" panose="02020603050405020304" pitchFamily="18" charset="0"/>
                <a:ea typeface="宋体" panose="02010600030101010101" pitchFamily="2" charset="-122"/>
                <a:cs typeface="+mn-cs"/>
              </a:rPr>
              <a:t>练习：</a:t>
            </a:r>
            <a:endParaRPr kumimoji="1" lang="zh-CN" altLang="en-US" b="1" kern="1200" cap="none" spc="0" normalizeH="0" baseline="0" noProof="0" dirty="0">
              <a:solidFill>
                <a:srgbClr val="CC0066"/>
              </a:solidFill>
              <a:latin typeface="Times New Roman" panose="02020603050405020304" pitchFamily="18" charset="0"/>
              <a:ea typeface="宋体" panose="02010600030101010101" pitchFamily="2" charset="-122"/>
              <a:cs typeface="+mn-cs"/>
            </a:endParaRPr>
          </a:p>
          <a:p>
            <a:pPr marR="0" defTabSz="914400" eaLnBrk="1" hangingPunct="1">
              <a:spcBef>
                <a:spcPct val="50000"/>
              </a:spcBef>
              <a:buClrTx/>
              <a:buSzTx/>
              <a:buFontTx/>
              <a:buNone/>
              <a:defRPr/>
            </a:pPr>
            <a:r>
              <a:rPr kumimoji="1" lang="zh-CN" altLang="en-US" kern="1200" cap="none" spc="0" normalizeH="0" baseline="0" noProof="0" dirty="0">
                <a:latin typeface="Times New Roman" panose="02020603050405020304" pitchFamily="18" charset="0"/>
                <a:ea typeface="宋体" panose="02010600030101010101" pitchFamily="2" charset="-122"/>
                <a:cs typeface="+mn-cs"/>
              </a:rPr>
              <a:t> </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1</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1molO</a:t>
            </a:r>
            <a:r>
              <a:rPr kumimoji="0" lang="en-US" altLang="zh-CN" b="1" kern="1200" cap="none" spc="0" normalizeH="0" baseline="-2500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中约含有</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__________</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个</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a:t>
            </a:r>
            <a:r>
              <a:rPr kumimoji="0" lang="en-US" altLang="zh-CN" b="1" kern="1200" cap="none" spc="0" normalizeH="0" baseline="-2500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；约含有</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___________</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个</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endPar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a:p>
            <a:pPr marR="0" defTabSz="914400" eaLnBrk="1" hangingPunct="1">
              <a:spcBef>
                <a:spcPct val="50000"/>
              </a:spcBef>
              <a:buClrTx/>
              <a:buSzTx/>
              <a:buFontTx/>
              <a:buNone/>
              <a:defRPr/>
            </a:pP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3.01×10</a:t>
            </a:r>
            <a:r>
              <a:rPr kumimoji="0" lang="en-US" altLang="zh-CN" b="1" kern="1200" cap="none" spc="0" normalizeH="0" baseline="3000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23</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个</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CO</a:t>
            </a:r>
            <a:r>
              <a:rPr kumimoji="0" lang="en-US" altLang="zh-CN" b="1" kern="1200" cap="none" spc="0" normalizeH="0" baseline="-2500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的物质的量为</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__________</a:t>
            </a:r>
            <a:r>
              <a:rPr kumimoji="0" lang="en-US" altLang="zh-CN" kern="1200" cap="none" spc="0" normalizeH="0" baseline="0" noProof="0" dirty="0" err="1">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mol</a:t>
            </a:r>
            <a:r>
              <a:rPr kumimoji="0" lang="en-US" altLang="zh-CN" kern="1200" cap="none" spc="0" normalizeH="0" baseline="0" noProof="0" dirty="0">
                <a:latin typeface="Times New Roman" panose="02020603050405020304" pitchFamily="18" charset="0"/>
                <a:ea typeface="宋体" panose="02010600030101010101" pitchFamily="2" charset="-122"/>
                <a:cs typeface="+mn-cs"/>
              </a:rPr>
              <a:t> </a:t>
            </a:r>
            <a:r>
              <a:rPr kumimoji="0" lang="zh-CN" altLang="en-US"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endParaRPr kumimoji="0" lang="zh-CN" altLang="en-US"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a:p>
            <a:pPr marR="0" defTabSz="914400" eaLnBrk="1" hangingPunct="1">
              <a:lnSpc>
                <a:spcPct val="90000"/>
              </a:lnSpc>
              <a:spcBef>
                <a:spcPct val="20000"/>
              </a:spcBef>
              <a:buClr>
                <a:schemeClr val="hlink"/>
              </a:buClr>
              <a:buSzPct val="120000"/>
              <a:buFontTx/>
              <a:buNone/>
              <a:defRPr/>
            </a:pPr>
            <a:endPar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a:p>
            <a:pPr marR="0" defTabSz="914400" eaLnBrk="1" hangingPunct="1">
              <a:lnSpc>
                <a:spcPct val="90000"/>
              </a:lnSpc>
              <a:spcBef>
                <a:spcPct val="20000"/>
              </a:spcBef>
              <a:buClr>
                <a:schemeClr val="hlink"/>
              </a:buClr>
              <a:buSzPct val="120000"/>
              <a:buFontTx/>
              <a:buNone/>
              <a:defRPr/>
            </a:pP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3</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N</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个</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H</a:t>
            </a:r>
            <a:r>
              <a:rPr kumimoji="0" lang="en-US" altLang="zh-CN" b="1" kern="1200" cap="none" spc="0" normalizeH="0" baseline="-2500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2</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a:t>
            </a:r>
            <a:r>
              <a:rPr kumimoji="0" lang="zh-CN" altLang="en-US"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的物质的量为</a:t>
            </a:r>
            <a:r>
              <a:rPr kumimoji="0" lang="en-US" altLang="zh-CN" b="1"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__________</a:t>
            </a:r>
            <a:r>
              <a:rPr kumimoji="0" lang="en-US" altLang="zh-CN" kern="1200" cap="none" spc="0" normalizeH="0" baseline="0" noProof="0" dirty="0" err="1">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mol</a:t>
            </a:r>
            <a:r>
              <a:rPr kumimoji="0" lang="zh-CN" altLang="en-US"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endParaRPr kumimoji="0" lang="zh-CN" altLang="en-US"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a:p>
            <a:pPr marR="0" defTabSz="914400" eaLnBrk="1" hangingPunct="1">
              <a:spcBef>
                <a:spcPct val="50000"/>
              </a:spcBef>
              <a:buClrTx/>
              <a:buSzTx/>
              <a:buFontTx/>
              <a:buNone/>
              <a:defRPr/>
            </a:pPr>
            <a:endParaRPr kumimoji="0" lang="en-US" altLang="zh-CN" kern="1200" cap="none" spc="0" normalizeH="0" baseline="0" noProof="0" dirty="0">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p:txBody>
      </p:sp>
      <p:sp>
        <p:nvSpPr>
          <p:cNvPr id="28677" name="Text Box 5"/>
          <p:cNvSpPr txBox="1"/>
          <p:nvPr/>
        </p:nvSpPr>
        <p:spPr>
          <a:xfrm>
            <a:off x="4079875" y="1701800"/>
            <a:ext cx="177165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50000"/>
              </a:spcBef>
              <a:buNone/>
            </a:pPr>
            <a:r>
              <a:rPr lang="en-US" altLang="zh-CN" sz="2400" b="1" dirty="0">
                <a:solidFill>
                  <a:srgbClr val="990033"/>
                </a:solidFill>
              </a:rPr>
              <a:t>6.02×10</a:t>
            </a:r>
            <a:r>
              <a:rPr lang="en-US" altLang="zh-CN" sz="2400" b="1" baseline="30000" dirty="0">
                <a:solidFill>
                  <a:srgbClr val="990033"/>
                </a:solidFill>
              </a:rPr>
              <a:t>23</a:t>
            </a:r>
            <a:endParaRPr lang="en-US" altLang="zh-CN" sz="2400" b="1" baseline="30000" dirty="0">
              <a:solidFill>
                <a:srgbClr val="990033"/>
              </a:solidFill>
            </a:endParaRPr>
          </a:p>
        </p:txBody>
      </p:sp>
      <p:sp>
        <p:nvSpPr>
          <p:cNvPr id="28678" name="Text Box 6"/>
          <p:cNvSpPr txBox="1"/>
          <p:nvPr/>
        </p:nvSpPr>
        <p:spPr>
          <a:xfrm>
            <a:off x="7537450" y="1701800"/>
            <a:ext cx="177165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50000"/>
              </a:spcBef>
              <a:buNone/>
            </a:pPr>
            <a:r>
              <a:rPr lang="en-US" altLang="zh-CN" sz="2400" b="1" dirty="0">
                <a:solidFill>
                  <a:srgbClr val="990033"/>
                </a:solidFill>
              </a:rPr>
              <a:t>1.204×10</a:t>
            </a:r>
            <a:r>
              <a:rPr lang="en-US" altLang="zh-CN" sz="2400" b="1" baseline="30000" dirty="0">
                <a:solidFill>
                  <a:srgbClr val="990033"/>
                </a:solidFill>
              </a:rPr>
              <a:t>24</a:t>
            </a:r>
            <a:endParaRPr lang="en-US" altLang="zh-CN" sz="2400" b="1" baseline="30000" dirty="0">
              <a:solidFill>
                <a:srgbClr val="990033"/>
              </a:solidFill>
            </a:endParaRPr>
          </a:p>
        </p:txBody>
      </p:sp>
      <p:sp>
        <p:nvSpPr>
          <p:cNvPr id="28679" name="Text Box 7"/>
          <p:cNvSpPr txBox="1"/>
          <p:nvPr/>
        </p:nvSpPr>
        <p:spPr>
          <a:xfrm>
            <a:off x="6213475" y="2301875"/>
            <a:ext cx="1006475"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50000"/>
              </a:spcBef>
              <a:buNone/>
            </a:pPr>
            <a:r>
              <a:rPr lang="en-US" altLang="zh-CN" sz="2400" b="1" dirty="0">
                <a:solidFill>
                  <a:srgbClr val="990033"/>
                </a:solidFill>
              </a:rPr>
              <a:t>0.5</a:t>
            </a:r>
            <a:endParaRPr lang="en-US" altLang="zh-CN" sz="2400" b="1" baseline="30000" dirty="0">
              <a:solidFill>
                <a:srgbClr val="990033"/>
              </a:solidFill>
            </a:endParaRPr>
          </a:p>
        </p:txBody>
      </p:sp>
      <p:sp>
        <p:nvSpPr>
          <p:cNvPr id="28680" name="Text Box 8"/>
          <p:cNvSpPr txBox="1"/>
          <p:nvPr/>
        </p:nvSpPr>
        <p:spPr>
          <a:xfrm>
            <a:off x="5087938" y="3035300"/>
            <a:ext cx="133985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50000"/>
              </a:spcBef>
              <a:buNone/>
            </a:pPr>
            <a:r>
              <a:rPr lang="en-US" altLang="zh-CN" sz="2400" b="1" dirty="0">
                <a:solidFill>
                  <a:srgbClr val="990033"/>
                </a:solidFill>
              </a:rPr>
              <a:t>N/N</a:t>
            </a:r>
            <a:r>
              <a:rPr lang="en-US" altLang="zh-CN" sz="2400" b="1" baseline="-25000" dirty="0">
                <a:solidFill>
                  <a:srgbClr val="990033"/>
                </a:solidFill>
              </a:rPr>
              <a:t>A</a:t>
            </a:r>
            <a:endParaRPr lang="en-US" altLang="zh-CN" sz="2400" b="1" baseline="-25000" dirty="0">
              <a:solidFill>
                <a:srgbClr val="990033"/>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7"/>
                                        </p:tgtEl>
                                        <p:attrNameLst>
                                          <p:attrName>style.visibility</p:attrName>
                                        </p:attrNameLst>
                                      </p:cBhvr>
                                      <p:to>
                                        <p:strVal val="visible"/>
                                      </p:to>
                                    </p:set>
                                    <p:anim calcmode="lin" valueType="num">
                                      <p:cBhvr additive="base">
                                        <p:cTn id="7" dur="500" fill="hold"/>
                                        <p:tgtEl>
                                          <p:spTgt spid="28677"/>
                                        </p:tgtEl>
                                        <p:attrNameLst>
                                          <p:attrName>ppt_x</p:attrName>
                                        </p:attrNameLst>
                                      </p:cBhvr>
                                      <p:tavLst>
                                        <p:tav tm="0">
                                          <p:val>
                                            <p:strVal val="0-#ppt_w/2"/>
                                          </p:val>
                                        </p:tav>
                                        <p:tav tm="100000">
                                          <p:val>
                                            <p:strVal val="#ppt_x"/>
                                          </p:val>
                                        </p:tav>
                                      </p:tavLst>
                                    </p:anim>
                                    <p:anim calcmode="lin" valueType="num">
                                      <p:cBhvr additive="base">
                                        <p:cTn id="8" dur="500" fill="hold"/>
                                        <p:tgtEl>
                                          <p:spTgt spid="2867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8"/>
                                        </p:tgtEl>
                                        <p:attrNameLst>
                                          <p:attrName>style.visibility</p:attrName>
                                        </p:attrNameLst>
                                      </p:cBhvr>
                                      <p:to>
                                        <p:strVal val="visible"/>
                                      </p:to>
                                    </p:set>
                                    <p:anim calcmode="lin" valueType="num">
                                      <p:cBhvr additive="base">
                                        <p:cTn id="13" dur="500" fill="hold"/>
                                        <p:tgtEl>
                                          <p:spTgt spid="28678"/>
                                        </p:tgtEl>
                                        <p:attrNameLst>
                                          <p:attrName>ppt_x</p:attrName>
                                        </p:attrNameLst>
                                      </p:cBhvr>
                                      <p:tavLst>
                                        <p:tav tm="0">
                                          <p:val>
                                            <p:strVal val="0-#ppt_w/2"/>
                                          </p:val>
                                        </p:tav>
                                        <p:tav tm="100000">
                                          <p:val>
                                            <p:strVal val="#ppt_x"/>
                                          </p:val>
                                        </p:tav>
                                      </p:tavLst>
                                    </p:anim>
                                    <p:anim calcmode="lin" valueType="num">
                                      <p:cBhvr additive="base">
                                        <p:cTn id="14" dur="500" fill="hold"/>
                                        <p:tgtEl>
                                          <p:spTgt spid="2867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9"/>
                                        </p:tgtEl>
                                        <p:attrNameLst>
                                          <p:attrName>style.visibility</p:attrName>
                                        </p:attrNameLst>
                                      </p:cBhvr>
                                      <p:to>
                                        <p:strVal val="visible"/>
                                      </p:to>
                                    </p:set>
                                    <p:anim calcmode="lin" valueType="num">
                                      <p:cBhvr additive="base">
                                        <p:cTn id="19" dur="500" fill="hold"/>
                                        <p:tgtEl>
                                          <p:spTgt spid="28679"/>
                                        </p:tgtEl>
                                        <p:attrNameLst>
                                          <p:attrName>ppt_x</p:attrName>
                                        </p:attrNameLst>
                                      </p:cBhvr>
                                      <p:tavLst>
                                        <p:tav tm="0">
                                          <p:val>
                                            <p:strVal val="0-#ppt_w/2"/>
                                          </p:val>
                                        </p:tav>
                                        <p:tav tm="100000">
                                          <p:val>
                                            <p:strVal val="#ppt_x"/>
                                          </p:val>
                                        </p:tav>
                                      </p:tavLst>
                                    </p:anim>
                                    <p:anim calcmode="lin" valueType="num">
                                      <p:cBhvr additive="base">
                                        <p:cTn id="20" dur="500" fill="hold"/>
                                        <p:tgtEl>
                                          <p:spTgt spid="2867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80"/>
                                        </p:tgtEl>
                                        <p:attrNameLst>
                                          <p:attrName>style.visibility</p:attrName>
                                        </p:attrNameLst>
                                      </p:cBhvr>
                                      <p:to>
                                        <p:strVal val="visible"/>
                                      </p:to>
                                    </p:set>
                                    <p:anim calcmode="lin" valueType="num">
                                      <p:cBhvr additive="base">
                                        <p:cTn id="25" dur="500" fill="hold"/>
                                        <p:tgtEl>
                                          <p:spTgt spid="28680"/>
                                        </p:tgtEl>
                                        <p:attrNameLst>
                                          <p:attrName>ppt_x</p:attrName>
                                        </p:attrNameLst>
                                      </p:cBhvr>
                                      <p:tavLst>
                                        <p:tav tm="0">
                                          <p:val>
                                            <p:strVal val="0-#ppt_w/2"/>
                                          </p:val>
                                        </p:tav>
                                        <p:tav tm="100000">
                                          <p:val>
                                            <p:strVal val="#ppt_x"/>
                                          </p:val>
                                        </p:tav>
                                      </p:tavLst>
                                    </p:anim>
                                    <p:anim calcmode="lin" valueType="num">
                                      <p:cBhvr additive="base">
                                        <p:cTn id="26" dur="500" fill="hold"/>
                                        <p:tgtEl>
                                          <p:spTgt spid="286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78" grpId="0"/>
      <p:bldP spid="28679" grpId="0"/>
      <p:bldP spid="2868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ext Box 2"/>
          <p:cNvSpPr txBox="1"/>
          <p:nvPr/>
        </p:nvSpPr>
        <p:spPr>
          <a:xfrm>
            <a:off x="695325" y="71438"/>
            <a:ext cx="1189038" cy="4619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solidFill>
                  <a:srgbClr val="CC0066"/>
                </a:solidFill>
              </a:rPr>
              <a:t>注意： </a:t>
            </a:r>
            <a:endParaRPr lang="zh-CN" altLang="en-US" sz="2400" b="1" dirty="0">
              <a:solidFill>
                <a:srgbClr val="CC0066"/>
              </a:solidFill>
            </a:endParaRPr>
          </a:p>
        </p:txBody>
      </p:sp>
      <p:sp>
        <p:nvSpPr>
          <p:cNvPr id="8195" name="Text Box 3"/>
          <p:cNvSpPr txBox="1"/>
          <p:nvPr/>
        </p:nvSpPr>
        <p:spPr>
          <a:xfrm>
            <a:off x="1660525" y="487363"/>
            <a:ext cx="9188450" cy="498475"/>
          </a:xfrm>
          <a:prstGeom prst="rect">
            <a:avLst/>
          </a:prstGeom>
          <a:noFill/>
          <a:ln w="9525">
            <a:noFill/>
          </a:ln>
        </p:spPr>
        <p:txBody>
          <a:bodyPr lIns="0" rIns="0">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0000"/>
              </a:lnSpc>
              <a:spcBef>
                <a:spcPct val="0"/>
              </a:spcBef>
              <a:buNone/>
            </a:pPr>
            <a:r>
              <a:rPr lang="zh-CN" altLang="en-US" sz="2400" b="1" dirty="0"/>
              <a:t>（</a:t>
            </a:r>
            <a:r>
              <a:rPr lang="en-US" altLang="zh-CN" sz="2400" b="1" dirty="0"/>
              <a:t>1</a:t>
            </a:r>
            <a:r>
              <a:rPr lang="zh-CN" altLang="en-US" sz="2400" b="1" dirty="0"/>
              <a:t>）</a:t>
            </a:r>
            <a:r>
              <a:rPr lang="en-US" altLang="zh-CN" sz="2400" b="1" dirty="0"/>
              <a:t>1 mol</a:t>
            </a:r>
            <a:r>
              <a:rPr lang="zh-CN" altLang="en-US" sz="2400" b="1" dirty="0"/>
              <a:t>任何粒子所含数目均相同，为阿伏加德罗常数。 </a:t>
            </a:r>
            <a:endParaRPr lang="zh-CN" altLang="en-US" sz="2400" b="1" dirty="0"/>
          </a:p>
        </p:txBody>
      </p:sp>
      <p:sp>
        <p:nvSpPr>
          <p:cNvPr id="8196" name="Text Box 4"/>
          <p:cNvSpPr txBox="1"/>
          <p:nvPr/>
        </p:nvSpPr>
        <p:spPr>
          <a:xfrm>
            <a:off x="1579563" y="1628775"/>
            <a:ext cx="8382000" cy="904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0000"/>
              </a:lnSpc>
              <a:spcBef>
                <a:spcPct val="0"/>
              </a:spcBef>
              <a:buNone/>
            </a:pPr>
            <a:r>
              <a:rPr lang="zh-CN" altLang="en-US" sz="2400" b="1" dirty="0"/>
              <a:t>（</a:t>
            </a:r>
            <a:r>
              <a:rPr lang="en-US" altLang="zh-CN" sz="2400" b="1" dirty="0"/>
              <a:t>3</a:t>
            </a:r>
            <a:r>
              <a:rPr lang="zh-CN" altLang="en-US" sz="2400" b="1" dirty="0"/>
              <a:t>）使用摩尔作单位时，应该用</a:t>
            </a:r>
            <a:r>
              <a:rPr lang="zh-CN" altLang="en-US" sz="2400" b="1" dirty="0">
                <a:solidFill>
                  <a:srgbClr val="0000FF"/>
                </a:solidFill>
              </a:rPr>
              <a:t>化学式</a:t>
            </a:r>
            <a:r>
              <a:rPr lang="zh-CN" altLang="en-US" sz="2400" b="1" dirty="0"/>
              <a:t>指明</a:t>
            </a:r>
            <a:r>
              <a:rPr lang="zh-CN" altLang="en-US" sz="2400" b="1" dirty="0">
                <a:solidFill>
                  <a:srgbClr val="CC0066"/>
                </a:solidFill>
              </a:rPr>
              <a:t>微观粒子</a:t>
            </a:r>
            <a:r>
              <a:rPr lang="zh-CN" altLang="en-US" sz="2400" b="1" dirty="0"/>
              <a:t>的种类</a:t>
            </a:r>
            <a:endParaRPr lang="zh-CN" altLang="en-US" sz="2400" b="1" dirty="0"/>
          </a:p>
          <a:p>
            <a:pPr marL="0" lvl="0" indent="0" eaLnBrk="1" hangingPunct="1">
              <a:lnSpc>
                <a:spcPct val="110000"/>
              </a:lnSpc>
              <a:spcBef>
                <a:spcPct val="0"/>
              </a:spcBef>
              <a:buNone/>
            </a:pPr>
            <a:r>
              <a:rPr lang="zh-CN" altLang="en-US" sz="2400" b="1" dirty="0"/>
              <a:t>（分子、原子、离子、原子团、电子、质子、中子等）</a:t>
            </a:r>
            <a:endParaRPr lang="zh-CN" altLang="en-US" sz="2400" b="1" dirty="0"/>
          </a:p>
        </p:txBody>
      </p:sp>
      <p:sp>
        <p:nvSpPr>
          <p:cNvPr id="8197" name="Text Box 5"/>
          <p:cNvSpPr txBox="1"/>
          <p:nvPr/>
        </p:nvSpPr>
        <p:spPr>
          <a:xfrm>
            <a:off x="1681163" y="4629150"/>
            <a:ext cx="5927725"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例：</a:t>
            </a:r>
            <a:r>
              <a:rPr lang="en-US" altLang="zh-CN" sz="2400" b="1" dirty="0"/>
              <a:t>1 mol H</a:t>
            </a:r>
            <a:r>
              <a:rPr lang="en-US" altLang="zh-CN" sz="2400" b="1" baseline="-30000" dirty="0"/>
              <a:t>2</a:t>
            </a:r>
            <a:r>
              <a:rPr lang="en-US" altLang="zh-CN" sz="2400" b="1" dirty="0"/>
              <a:t>SO</a:t>
            </a:r>
            <a:r>
              <a:rPr lang="en-US" altLang="zh-CN" sz="2400" b="1" baseline="-30000" dirty="0"/>
              <a:t>4</a:t>
            </a:r>
            <a:r>
              <a:rPr lang="zh-CN" altLang="en-US" sz="2400" b="1" dirty="0"/>
              <a:t>中含有</a:t>
            </a:r>
            <a:r>
              <a:rPr lang="en-US" altLang="zh-CN" sz="2400" b="1" dirty="0"/>
              <a:t>N</a:t>
            </a:r>
            <a:r>
              <a:rPr lang="en-US" altLang="zh-CN" sz="2400" b="1" baseline="-30000" dirty="0"/>
              <a:t>A</a:t>
            </a:r>
            <a:r>
              <a:rPr lang="zh-CN" altLang="en-US" sz="2400" b="1" dirty="0"/>
              <a:t>个</a:t>
            </a:r>
            <a:r>
              <a:rPr lang="en-US" altLang="zh-CN" sz="2400" b="1" dirty="0"/>
              <a:t>H</a:t>
            </a:r>
            <a:r>
              <a:rPr lang="en-US" altLang="zh-CN" sz="2400" b="1" baseline="-30000" dirty="0"/>
              <a:t>2</a:t>
            </a:r>
            <a:r>
              <a:rPr lang="en-US" altLang="zh-CN" sz="2400" b="1" dirty="0"/>
              <a:t>SO</a:t>
            </a:r>
            <a:r>
              <a:rPr lang="en-US" altLang="zh-CN" sz="2400" b="1" baseline="-30000" dirty="0"/>
              <a:t>4</a:t>
            </a:r>
            <a:r>
              <a:rPr lang="zh-CN" altLang="en-US" sz="2400" b="1" dirty="0"/>
              <a:t>分子； </a:t>
            </a:r>
            <a:endParaRPr lang="zh-CN" altLang="en-US" sz="2400" b="1" dirty="0"/>
          </a:p>
        </p:txBody>
      </p:sp>
      <p:sp>
        <p:nvSpPr>
          <p:cNvPr id="8198" name="Text Box 6"/>
          <p:cNvSpPr txBox="1"/>
          <p:nvPr/>
        </p:nvSpPr>
        <p:spPr>
          <a:xfrm>
            <a:off x="2279650" y="5203825"/>
            <a:ext cx="64611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t>1 mol Na</a:t>
            </a:r>
            <a:r>
              <a:rPr lang="en-US" altLang="zh-CN" sz="2400" b="1" baseline="-30000" dirty="0"/>
              <a:t>2</a:t>
            </a:r>
            <a:r>
              <a:rPr lang="en-US" altLang="zh-CN" sz="2400" b="1" dirty="0"/>
              <a:t>CO</a:t>
            </a:r>
            <a:r>
              <a:rPr lang="en-US" altLang="zh-CN" sz="2400" b="1" baseline="-30000" dirty="0"/>
              <a:t>3</a:t>
            </a:r>
            <a:r>
              <a:rPr lang="zh-CN" altLang="en-US" sz="2400" b="1" dirty="0"/>
              <a:t>中含有</a:t>
            </a:r>
            <a:r>
              <a:rPr lang="en-US" altLang="zh-CN" sz="2400" b="1" dirty="0"/>
              <a:t>2N</a:t>
            </a:r>
            <a:r>
              <a:rPr lang="en-US" altLang="zh-CN" sz="2400" b="1" baseline="-30000" dirty="0"/>
              <a:t>A </a:t>
            </a:r>
            <a:r>
              <a:rPr lang="zh-CN" altLang="en-US" sz="2400" b="1" dirty="0"/>
              <a:t>个</a:t>
            </a:r>
            <a:r>
              <a:rPr lang="en-US" altLang="zh-CN" sz="2400" b="1" dirty="0"/>
              <a:t>Na</a:t>
            </a:r>
            <a:r>
              <a:rPr lang="en-US" altLang="zh-CN" sz="2400" b="1" baseline="30000" dirty="0"/>
              <a:t>+</a:t>
            </a:r>
            <a:r>
              <a:rPr lang="zh-CN" altLang="en-US" sz="2400" b="1" dirty="0"/>
              <a:t>和</a:t>
            </a:r>
            <a:r>
              <a:rPr lang="en-US" altLang="zh-CN" sz="2400" b="1" dirty="0"/>
              <a:t>N</a:t>
            </a:r>
            <a:r>
              <a:rPr lang="en-US" altLang="zh-CN" sz="2400" b="1" baseline="-30000" dirty="0"/>
              <a:t>A </a:t>
            </a:r>
            <a:r>
              <a:rPr lang="zh-CN" altLang="en-US" sz="2400" b="1" dirty="0"/>
              <a:t>个</a:t>
            </a:r>
            <a:r>
              <a:rPr lang="en-US" altLang="zh-CN" sz="2400" b="1" dirty="0"/>
              <a:t>CO</a:t>
            </a:r>
            <a:r>
              <a:rPr lang="en-US" altLang="zh-CN" sz="2400" b="1" baseline="-30000" dirty="0"/>
              <a:t>3</a:t>
            </a:r>
            <a:r>
              <a:rPr lang="en-US" altLang="zh-CN" sz="2400" b="1" baseline="30000" dirty="0"/>
              <a:t>2</a:t>
            </a:r>
            <a:r>
              <a:rPr lang="en-US" altLang="zh-CN" sz="2400" b="1" baseline="30000" dirty="0">
                <a:latin typeface="宋体" panose="02010600030101010101" pitchFamily="2" charset="-122"/>
              </a:rPr>
              <a:t>-</a:t>
            </a:r>
            <a:r>
              <a:rPr lang="zh-CN" altLang="en-US" sz="2400" b="1" dirty="0"/>
              <a:t>。 </a:t>
            </a:r>
            <a:endParaRPr lang="zh-CN" altLang="en-US" sz="2400" b="1" dirty="0"/>
          </a:p>
        </p:txBody>
      </p:sp>
      <p:sp>
        <p:nvSpPr>
          <p:cNvPr id="8201" name="Text Box 9"/>
          <p:cNvSpPr txBox="1"/>
          <p:nvPr/>
        </p:nvSpPr>
        <p:spPr>
          <a:xfrm>
            <a:off x="1670050" y="5705475"/>
            <a:ext cx="6294438" cy="4603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a:t>
            </a:r>
            <a:r>
              <a:rPr lang="en-US" altLang="zh-CN" sz="2400" b="1" dirty="0"/>
              <a:t>4</a:t>
            </a:r>
            <a:r>
              <a:rPr lang="zh-CN" altLang="en-US" sz="2400" b="1" dirty="0"/>
              <a:t>）对混合物也可应用物质的量及其单位。 </a:t>
            </a:r>
            <a:endParaRPr lang="zh-CN" altLang="en-US" sz="2400" b="1" dirty="0"/>
          </a:p>
        </p:txBody>
      </p:sp>
      <p:sp>
        <p:nvSpPr>
          <p:cNvPr id="8220" name="Rectangle 28"/>
          <p:cNvSpPr/>
          <p:nvPr/>
        </p:nvSpPr>
        <p:spPr>
          <a:xfrm>
            <a:off x="1558925" y="1027113"/>
            <a:ext cx="79248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zh-CN" altLang="en-US" sz="2400" b="1" dirty="0"/>
              <a:t>（</a:t>
            </a:r>
            <a:r>
              <a:rPr lang="en-US" altLang="zh-CN" sz="2400" b="1" dirty="0"/>
              <a:t>2</a:t>
            </a:r>
            <a:r>
              <a:rPr lang="zh-CN" altLang="en-US" sz="2400" b="1" dirty="0"/>
              <a:t>）物质的量只适用于微观粒子，不能用于宏观物质。</a:t>
            </a:r>
            <a:endParaRPr lang="zh-CN" altLang="en-US" sz="2400" b="1" dirty="0"/>
          </a:p>
        </p:txBody>
      </p:sp>
      <p:sp>
        <p:nvSpPr>
          <p:cNvPr id="8222" name="Rectangle 30"/>
          <p:cNvSpPr/>
          <p:nvPr/>
        </p:nvSpPr>
        <p:spPr>
          <a:xfrm>
            <a:off x="2120900" y="2609850"/>
            <a:ext cx="2895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 </a:t>
            </a:r>
            <a:r>
              <a:rPr lang="zh-CN" altLang="en-US" sz="2400" b="1" dirty="0">
                <a:solidFill>
                  <a:srgbClr val="CC0066"/>
                </a:solidFill>
              </a:rPr>
              <a:t>规范：</a:t>
            </a:r>
            <a:r>
              <a:rPr lang="en-US" altLang="zh-CN" sz="2400" b="1" dirty="0">
                <a:solidFill>
                  <a:srgbClr val="CC0066"/>
                </a:solidFill>
              </a:rPr>
              <a:t>1mol H</a:t>
            </a:r>
            <a:r>
              <a:rPr lang="en-US" altLang="zh-CN" sz="2400" b="1" baseline="-25000" dirty="0">
                <a:solidFill>
                  <a:srgbClr val="CC0066"/>
                </a:solidFill>
              </a:rPr>
              <a:t>2</a:t>
            </a:r>
            <a:endParaRPr lang="en-US" altLang="zh-CN" sz="2400" b="1" baseline="-25000" dirty="0">
              <a:solidFill>
                <a:srgbClr val="CC0066"/>
              </a:solidFill>
            </a:endParaRPr>
          </a:p>
        </p:txBody>
      </p:sp>
      <p:sp>
        <p:nvSpPr>
          <p:cNvPr id="8223" name="Rectangle 31"/>
          <p:cNvSpPr/>
          <p:nvPr/>
        </p:nvSpPr>
        <p:spPr>
          <a:xfrm>
            <a:off x="3149600" y="3143250"/>
            <a:ext cx="1600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1mol H</a:t>
            </a:r>
            <a:endParaRPr lang="en-US" altLang="zh-CN" sz="2400" b="1" baseline="-25000" dirty="0">
              <a:solidFill>
                <a:srgbClr val="CC0066"/>
              </a:solidFill>
            </a:endParaRPr>
          </a:p>
        </p:txBody>
      </p:sp>
      <p:sp>
        <p:nvSpPr>
          <p:cNvPr id="8224" name="Rectangle 32"/>
          <p:cNvSpPr/>
          <p:nvPr/>
        </p:nvSpPr>
        <p:spPr>
          <a:xfrm>
            <a:off x="3149600" y="3676650"/>
            <a:ext cx="16764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1mol H</a:t>
            </a:r>
            <a:r>
              <a:rPr lang="en-US" altLang="zh-CN" sz="2400" b="1" baseline="30000" dirty="0">
                <a:solidFill>
                  <a:srgbClr val="CC0066"/>
                </a:solidFill>
              </a:rPr>
              <a:t>+</a:t>
            </a:r>
            <a:endParaRPr lang="en-US" altLang="zh-CN" sz="2400" b="1" baseline="30000" dirty="0">
              <a:solidFill>
                <a:srgbClr val="CC0066"/>
              </a:solidFill>
            </a:endParaRPr>
          </a:p>
        </p:txBody>
      </p:sp>
      <p:sp>
        <p:nvSpPr>
          <p:cNvPr id="8225" name="Rectangle 33"/>
          <p:cNvSpPr/>
          <p:nvPr/>
        </p:nvSpPr>
        <p:spPr>
          <a:xfrm>
            <a:off x="5740400" y="2990850"/>
            <a:ext cx="22860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tx2"/>
                </a:solidFill>
              </a:rPr>
              <a:t>1mol </a:t>
            </a:r>
            <a:r>
              <a:rPr lang="zh-CN" altLang="en-US" sz="2400" b="1" dirty="0">
                <a:solidFill>
                  <a:schemeClr val="tx2"/>
                </a:solidFill>
              </a:rPr>
              <a:t>氢分子</a:t>
            </a:r>
            <a:endParaRPr lang="zh-CN" altLang="en-US" sz="2400" b="1" baseline="-25000" dirty="0">
              <a:solidFill>
                <a:schemeClr val="tx2"/>
              </a:solidFill>
            </a:endParaRPr>
          </a:p>
        </p:txBody>
      </p:sp>
      <p:sp>
        <p:nvSpPr>
          <p:cNvPr id="8226" name="Rectangle 34"/>
          <p:cNvSpPr/>
          <p:nvPr/>
        </p:nvSpPr>
        <p:spPr>
          <a:xfrm>
            <a:off x="5740400" y="3524250"/>
            <a:ext cx="198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tx2"/>
                </a:solidFill>
              </a:rPr>
              <a:t>1mol </a:t>
            </a:r>
            <a:r>
              <a:rPr lang="zh-CN" altLang="en-US" sz="2400" b="1" dirty="0">
                <a:solidFill>
                  <a:schemeClr val="tx2"/>
                </a:solidFill>
              </a:rPr>
              <a:t>氢原子</a:t>
            </a:r>
            <a:endParaRPr lang="zh-CN" altLang="en-US" sz="2400" b="1" baseline="-25000" dirty="0">
              <a:solidFill>
                <a:schemeClr val="tx2"/>
              </a:solidFill>
            </a:endParaRPr>
          </a:p>
        </p:txBody>
      </p:sp>
      <p:sp>
        <p:nvSpPr>
          <p:cNvPr id="8227" name="Rectangle 35"/>
          <p:cNvSpPr/>
          <p:nvPr/>
        </p:nvSpPr>
        <p:spPr>
          <a:xfrm>
            <a:off x="5740400" y="4057650"/>
            <a:ext cx="2133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chemeClr val="tx2"/>
                </a:solidFill>
              </a:rPr>
              <a:t>1mol </a:t>
            </a:r>
            <a:r>
              <a:rPr lang="zh-CN" altLang="en-US" sz="2400" b="1" dirty="0">
                <a:solidFill>
                  <a:schemeClr val="tx2"/>
                </a:solidFill>
              </a:rPr>
              <a:t>氢离子</a:t>
            </a:r>
            <a:endParaRPr lang="zh-CN" altLang="en-US" sz="2400" b="1" baseline="-25000" dirty="0">
              <a:solidFill>
                <a:schemeClr val="tx2"/>
              </a:solidFill>
            </a:endParaRPr>
          </a:p>
        </p:txBody>
      </p:sp>
      <p:sp>
        <p:nvSpPr>
          <p:cNvPr id="8228" name="Text Box 36"/>
          <p:cNvSpPr txBox="1"/>
          <p:nvPr/>
        </p:nvSpPr>
        <p:spPr>
          <a:xfrm>
            <a:off x="5664200" y="2533650"/>
            <a:ext cx="2505075"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dirty="0">
                <a:solidFill>
                  <a:schemeClr val="tx2"/>
                </a:solidFill>
                <a:latin typeface="Tahoma" panose="020B0604030504040204" pitchFamily="34" charset="0"/>
              </a:rPr>
              <a:t> </a:t>
            </a:r>
            <a:r>
              <a:rPr lang="en-US" altLang="zh-CN" sz="2400" b="1" dirty="0">
                <a:solidFill>
                  <a:schemeClr val="tx2"/>
                </a:solidFill>
              </a:rPr>
              <a:t>1mol </a:t>
            </a:r>
            <a:r>
              <a:rPr lang="zh-CN" altLang="en-US" sz="2400" b="1" dirty="0">
                <a:solidFill>
                  <a:schemeClr val="tx2"/>
                </a:solidFill>
              </a:rPr>
              <a:t>氢</a:t>
            </a:r>
            <a:endParaRPr lang="zh-CN" altLang="en-US" sz="2400" b="1" dirty="0">
              <a:solidFill>
                <a:schemeClr val="tx2"/>
              </a:solidFill>
            </a:endParaRPr>
          </a:p>
        </p:txBody>
      </p:sp>
      <p:sp>
        <p:nvSpPr>
          <p:cNvPr id="8229" name="AutoShape 37"/>
          <p:cNvSpPr/>
          <p:nvPr/>
        </p:nvSpPr>
        <p:spPr>
          <a:xfrm>
            <a:off x="7594600" y="3186113"/>
            <a:ext cx="215900" cy="1066800"/>
          </a:xfrm>
          <a:prstGeom prst="rightBrace">
            <a:avLst>
              <a:gd name="adj1" fmla="val 41176"/>
              <a:gd name="adj2" fmla="val 50000"/>
            </a:avLst>
          </a:prstGeom>
          <a:noFill/>
          <a:ln w="2857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gn="ctr" eaLnBrk="1" hangingPunct="1">
              <a:spcBef>
                <a:spcPct val="0"/>
              </a:spcBef>
              <a:buNone/>
            </a:pPr>
            <a:endParaRPr lang="zh-CN" altLang="zh-CN" sz="2400" dirty="0">
              <a:solidFill>
                <a:schemeClr val="tx2"/>
              </a:solidFill>
              <a:latin typeface="Tahoma" panose="020B0604030504040204" pitchFamily="34" charset="0"/>
            </a:endParaRPr>
          </a:p>
        </p:txBody>
      </p:sp>
      <p:sp>
        <p:nvSpPr>
          <p:cNvPr id="8230" name="Text Box 38"/>
          <p:cNvSpPr txBox="1"/>
          <p:nvPr/>
        </p:nvSpPr>
        <p:spPr>
          <a:xfrm>
            <a:off x="7797800" y="3524250"/>
            <a:ext cx="15240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solidFill>
                  <a:schemeClr val="tx2"/>
                </a:solidFill>
                <a:latin typeface="Tahoma" panose="020B0604030504040204" pitchFamily="34" charset="0"/>
              </a:rPr>
              <a:t>不规范</a:t>
            </a:r>
            <a:endParaRPr lang="zh-CN" altLang="en-US" sz="2400" b="1" dirty="0">
              <a:solidFill>
                <a:schemeClr val="tx2"/>
              </a:solidFill>
              <a:latin typeface="Tahoma" panose="020B0604030504040204" pitchFamily="34" charset="0"/>
            </a:endParaRPr>
          </a:p>
        </p:txBody>
      </p:sp>
      <p:sp>
        <p:nvSpPr>
          <p:cNvPr id="8231" name="Text Box 39"/>
          <p:cNvSpPr txBox="1"/>
          <p:nvPr/>
        </p:nvSpPr>
        <p:spPr>
          <a:xfrm>
            <a:off x="6873875" y="2446338"/>
            <a:ext cx="762000" cy="5191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800" b="1" dirty="0">
                <a:solidFill>
                  <a:srgbClr val="CC0066"/>
                </a:solidFill>
                <a:latin typeface="宋体" panose="02010600030101010101" pitchFamily="2" charset="-122"/>
              </a:rPr>
              <a:t>╳</a:t>
            </a:r>
            <a:endParaRPr lang="en-US" altLang="zh-CN" sz="2800" b="1" dirty="0">
              <a:solidFill>
                <a:srgbClr val="CC0066"/>
              </a:solidFill>
              <a:latin typeface="宋体" panose="02010600030101010101" pitchFamily="2"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blinds(horizontal)">
                                      <p:cBhvr>
                                        <p:cTn id="7" dur="500"/>
                                        <p:tgtEl>
                                          <p:spTgt spid="819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82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822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823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8225"/>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grpId="0" nodeType="afterEffect">
                                  <p:stCondLst>
                                    <p:cond delay="1000"/>
                                  </p:stCondLst>
                                  <p:childTnLst>
                                    <p:set>
                                      <p:cBhvr>
                                        <p:cTn id="26" dur="1" fill="hold">
                                          <p:stCondLst>
                                            <p:cond delay="499"/>
                                          </p:stCondLst>
                                        </p:cTn>
                                        <p:tgtEl>
                                          <p:spTgt spid="8226"/>
                                        </p:tgtEl>
                                        <p:attrNameLst>
                                          <p:attrName>style.visibility</p:attrName>
                                        </p:attrNameLst>
                                      </p:cBhvr>
                                      <p:to>
                                        <p:strVal val="visible"/>
                                      </p:to>
                                    </p:set>
                                  </p:childTnLst>
                                </p:cTn>
                              </p:par>
                            </p:childTnLst>
                          </p:cTn>
                        </p:par>
                        <p:par>
                          <p:cTn id="27" fill="hold">
                            <p:stCondLst>
                              <p:cond delay="2000"/>
                            </p:stCondLst>
                            <p:childTnLst>
                              <p:par>
                                <p:cTn id="28" presetID="1" presetClass="entr" presetSubtype="0" fill="hold" grpId="0" nodeType="afterEffect">
                                  <p:stCondLst>
                                    <p:cond delay="1000"/>
                                  </p:stCondLst>
                                  <p:childTnLst>
                                    <p:set>
                                      <p:cBhvr>
                                        <p:cTn id="29" dur="1" fill="hold">
                                          <p:stCondLst>
                                            <p:cond delay="499"/>
                                          </p:stCondLst>
                                        </p:cTn>
                                        <p:tgtEl>
                                          <p:spTgt spid="8227"/>
                                        </p:tgtEl>
                                        <p:attrNameLst>
                                          <p:attrName>style.visibility</p:attrName>
                                        </p:attrNameLst>
                                      </p:cBhvr>
                                      <p:to>
                                        <p:strVal val="visible"/>
                                      </p:to>
                                    </p:set>
                                  </p:childTnLst>
                                </p:cTn>
                              </p:par>
                            </p:childTnLst>
                          </p:cTn>
                        </p:par>
                        <p:par>
                          <p:cTn id="30" fill="hold">
                            <p:stCondLst>
                              <p:cond delay="3500"/>
                            </p:stCondLst>
                            <p:childTnLst>
                              <p:par>
                                <p:cTn id="31" presetID="1" presetClass="entr" presetSubtype="0" fill="hold" grpId="0" nodeType="afterEffect">
                                  <p:stCondLst>
                                    <p:cond delay="0"/>
                                  </p:stCondLst>
                                  <p:childTnLst>
                                    <p:set>
                                      <p:cBhvr>
                                        <p:cTn id="32" dur="1" fill="hold">
                                          <p:stCondLst>
                                            <p:cond delay="499"/>
                                          </p:stCondLst>
                                        </p:cTn>
                                        <p:tgtEl>
                                          <p:spTgt spid="8229"/>
                                        </p:tgtEl>
                                        <p:attrNameLst>
                                          <p:attrName>style.visibility</p:attrName>
                                        </p:attrNameLst>
                                      </p:cBhvr>
                                      <p:to>
                                        <p:strVal val="visible"/>
                                      </p:to>
                                    </p:set>
                                  </p:childTnLst>
                                </p:cTn>
                              </p:par>
                            </p:childTnLst>
                          </p:cTn>
                        </p:par>
                        <p:par>
                          <p:cTn id="33" fill="hold">
                            <p:stCondLst>
                              <p:cond delay="4000"/>
                            </p:stCondLst>
                            <p:childTnLst>
                              <p:par>
                                <p:cTn id="34" presetID="1" presetClass="entr" presetSubtype="0" fill="hold" grpId="0" nodeType="afterEffect">
                                  <p:stCondLst>
                                    <p:cond delay="0"/>
                                  </p:stCondLst>
                                  <p:childTnLst>
                                    <p:set>
                                      <p:cBhvr>
                                        <p:cTn id="35" dur="1" fill="hold">
                                          <p:stCondLst>
                                            <p:cond delay="499"/>
                                          </p:stCondLst>
                                        </p:cTn>
                                        <p:tgtEl>
                                          <p:spTgt spid="823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8196"/>
                                        </p:tgtEl>
                                        <p:attrNameLst>
                                          <p:attrName>style.visibility</p:attrName>
                                        </p:attrNameLst>
                                      </p:cBhvr>
                                      <p:to>
                                        <p:strVal val="visible"/>
                                      </p:to>
                                    </p:set>
                                    <p:animEffect transition="in" filter="blinds(horizontal)">
                                      <p:cBhvr>
                                        <p:cTn id="40" dur="500"/>
                                        <p:tgtEl>
                                          <p:spTgt spid="8196"/>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8222"/>
                                        </p:tgtEl>
                                        <p:attrNameLst>
                                          <p:attrName>style.visibility</p:attrName>
                                        </p:attrNameLst>
                                      </p:cBhvr>
                                      <p:to>
                                        <p:strVal val="visible"/>
                                      </p:to>
                                    </p:set>
                                  </p:childTnLst>
                                </p:cTn>
                              </p:par>
                            </p:childTnLst>
                          </p:cTn>
                        </p:par>
                        <p:par>
                          <p:cTn id="45" fill="hold">
                            <p:stCondLst>
                              <p:cond delay="500"/>
                            </p:stCondLst>
                            <p:childTnLst>
                              <p:par>
                                <p:cTn id="46" presetID="1" presetClass="entr" presetSubtype="0" fill="hold" grpId="0" nodeType="afterEffect">
                                  <p:stCondLst>
                                    <p:cond delay="1000"/>
                                  </p:stCondLst>
                                  <p:childTnLst>
                                    <p:set>
                                      <p:cBhvr>
                                        <p:cTn id="47" dur="1" fill="hold">
                                          <p:stCondLst>
                                            <p:cond delay="499"/>
                                          </p:stCondLst>
                                        </p:cTn>
                                        <p:tgtEl>
                                          <p:spTgt spid="8223"/>
                                        </p:tgtEl>
                                        <p:attrNameLst>
                                          <p:attrName>style.visibility</p:attrName>
                                        </p:attrNameLst>
                                      </p:cBhvr>
                                      <p:to>
                                        <p:strVal val="visible"/>
                                      </p:to>
                                    </p:set>
                                  </p:childTnLst>
                                </p:cTn>
                              </p:par>
                            </p:childTnLst>
                          </p:cTn>
                        </p:par>
                        <p:par>
                          <p:cTn id="48" fill="hold">
                            <p:stCondLst>
                              <p:cond delay="2000"/>
                            </p:stCondLst>
                            <p:childTnLst>
                              <p:par>
                                <p:cTn id="49" presetID="1" presetClass="entr" presetSubtype="0" fill="hold" grpId="0" nodeType="afterEffect">
                                  <p:stCondLst>
                                    <p:cond delay="1000"/>
                                  </p:stCondLst>
                                  <p:childTnLst>
                                    <p:set>
                                      <p:cBhvr>
                                        <p:cTn id="50" dur="1" fill="hold">
                                          <p:stCondLst>
                                            <p:cond delay="499"/>
                                          </p:stCondLst>
                                        </p:cTn>
                                        <p:tgtEl>
                                          <p:spTgt spid="82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3" presetClass="entr" presetSubtype="5" fill="hold" grpId="0" nodeType="clickEffect">
                                  <p:stCondLst>
                                    <p:cond delay="0"/>
                                  </p:stCondLst>
                                  <p:childTnLst>
                                    <p:set>
                                      <p:cBhvr>
                                        <p:cTn id="54" dur="1" fill="hold">
                                          <p:stCondLst>
                                            <p:cond delay="0"/>
                                          </p:stCondLst>
                                        </p:cTn>
                                        <p:tgtEl>
                                          <p:spTgt spid="8197"/>
                                        </p:tgtEl>
                                        <p:attrNameLst>
                                          <p:attrName>style.visibility</p:attrName>
                                        </p:attrNameLst>
                                      </p:cBhvr>
                                      <p:to>
                                        <p:strVal val="visible"/>
                                      </p:to>
                                    </p:set>
                                    <p:animEffect transition="in" filter="blinds(vertical)">
                                      <p:cBhvr>
                                        <p:cTn id="55" dur="500"/>
                                        <p:tgtEl>
                                          <p:spTgt spid="8197"/>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5" fill="hold" grpId="0" nodeType="clickEffect">
                                  <p:stCondLst>
                                    <p:cond delay="0"/>
                                  </p:stCondLst>
                                  <p:childTnLst>
                                    <p:set>
                                      <p:cBhvr>
                                        <p:cTn id="59" dur="1" fill="hold">
                                          <p:stCondLst>
                                            <p:cond delay="0"/>
                                          </p:stCondLst>
                                        </p:cTn>
                                        <p:tgtEl>
                                          <p:spTgt spid="8198"/>
                                        </p:tgtEl>
                                        <p:attrNameLst>
                                          <p:attrName>style.visibility</p:attrName>
                                        </p:attrNameLst>
                                      </p:cBhvr>
                                      <p:to>
                                        <p:strVal val="visible"/>
                                      </p:to>
                                    </p:set>
                                    <p:animEffect transition="in" filter="blinds(vertical)">
                                      <p:cBhvr>
                                        <p:cTn id="60" dur="500"/>
                                        <p:tgtEl>
                                          <p:spTgt spid="8198"/>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5" fill="hold" grpId="0" nodeType="clickEffect">
                                  <p:stCondLst>
                                    <p:cond delay="0"/>
                                  </p:stCondLst>
                                  <p:childTnLst>
                                    <p:set>
                                      <p:cBhvr>
                                        <p:cTn id="64" dur="1" fill="hold">
                                          <p:stCondLst>
                                            <p:cond delay="0"/>
                                          </p:stCondLst>
                                        </p:cTn>
                                        <p:tgtEl>
                                          <p:spTgt spid="8201"/>
                                        </p:tgtEl>
                                        <p:attrNameLst>
                                          <p:attrName>style.visibility</p:attrName>
                                        </p:attrNameLst>
                                      </p:cBhvr>
                                      <p:to>
                                        <p:strVal val="visible"/>
                                      </p:to>
                                    </p:set>
                                    <p:animEffect transition="in" filter="blinds(vertical)">
                                      <p:cBhvr>
                                        <p:cTn id="65"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P spid="8196" grpId="0"/>
      <p:bldP spid="8197" grpId="0"/>
      <p:bldP spid="8198" grpId="0"/>
      <p:bldP spid="8201" grpId="0"/>
      <p:bldP spid="8220" grpId="0"/>
      <p:bldP spid="8222" grpId="0"/>
      <p:bldP spid="8223" grpId="0"/>
      <p:bldP spid="8224" grpId="0"/>
      <p:bldP spid="8225" grpId="0"/>
      <p:bldP spid="8226" grpId="0"/>
      <p:bldP spid="8227" grpId="0"/>
      <p:bldP spid="8228" grpId="0"/>
      <p:bldP spid="8229" grpId="0" animBg="1"/>
      <p:bldP spid="8230" grpId="0"/>
      <p:bldP spid="823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Text Box 4"/>
          <p:cNvSpPr txBox="1"/>
          <p:nvPr/>
        </p:nvSpPr>
        <p:spPr>
          <a:xfrm>
            <a:off x="911225" y="939800"/>
            <a:ext cx="4335463" cy="4619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t>1</a:t>
            </a:r>
            <a:r>
              <a:rPr lang="zh-CN" altLang="en-US" sz="2400" b="1" dirty="0"/>
              <a:t>、</a:t>
            </a:r>
            <a:r>
              <a:rPr lang="en-US" altLang="zh-CN" sz="2400" b="1" dirty="0"/>
              <a:t>1 mol H</a:t>
            </a:r>
            <a:r>
              <a:rPr lang="en-US" altLang="zh-CN" sz="2400" b="1" baseline="-25000" dirty="0"/>
              <a:t>2</a:t>
            </a:r>
            <a:r>
              <a:rPr lang="en-US" altLang="zh-CN" sz="2400" b="1" dirty="0"/>
              <a:t>O</a:t>
            </a:r>
            <a:r>
              <a:rPr lang="zh-CN" altLang="en-US" sz="2400" b="1" dirty="0"/>
              <a:t>中</a:t>
            </a:r>
            <a:endParaRPr lang="zh-CN" altLang="en-US" sz="2400" b="1" dirty="0"/>
          </a:p>
        </p:txBody>
      </p:sp>
      <p:sp>
        <p:nvSpPr>
          <p:cNvPr id="13315" name="Text Box 5"/>
          <p:cNvSpPr txBox="1"/>
          <p:nvPr/>
        </p:nvSpPr>
        <p:spPr>
          <a:xfrm>
            <a:off x="1055688" y="1457325"/>
            <a:ext cx="579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t>H</a:t>
            </a:r>
            <a:r>
              <a:rPr lang="zh-CN" altLang="en-US" sz="2400" b="1" dirty="0"/>
              <a:t>的物质的量为              ， 个数为</a:t>
            </a:r>
            <a:endParaRPr lang="zh-CN" altLang="en-US" sz="2400" b="1" u="sng" dirty="0"/>
          </a:p>
        </p:txBody>
      </p:sp>
      <p:sp>
        <p:nvSpPr>
          <p:cNvPr id="13316" name="Line 6"/>
          <p:cNvSpPr/>
          <p:nvPr/>
        </p:nvSpPr>
        <p:spPr>
          <a:xfrm>
            <a:off x="3341688" y="1800225"/>
            <a:ext cx="1066800" cy="0"/>
          </a:xfrm>
          <a:prstGeom prst="line">
            <a:avLst/>
          </a:prstGeom>
          <a:ln w="9525" cap="flat" cmpd="sng">
            <a:solidFill>
              <a:schemeClr val="tx1"/>
            </a:solidFill>
            <a:prstDash val="solid"/>
            <a:miter/>
            <a:headEnd type="none" w="med" len="med"/>
            <a:tailEnd type="none" w="med" len="med"/>
          </a:ln>
        </p:spPr>
      </p:sp>
      <p:sp>
        <p:nvSpPr>
          <p:cNvPr id="13317" name="Line 7"/>
          <p:cNvSpPr/>
          <p:nvPr/>
        </p:nvSpPr>
        <p:spPr>
          <a:xfrm>
            <a:off x="5932488" y="1838325"/>
            <a:ext cx="2057400" cy="0"/>
          </a:xfrm>
          <a:prstGeom prst="line">
            <a:avLst/>
          </a:prstGeom>
          <a:ln w="9525" cap="flat" cmpd="sng">
            <a:solidFill>
              <a:schemeClr val="tx1"/>
            </a:solidFill>
            <a:prstDash val="solid"/>
            <a:miter/>
            <a:headEnd type="none" w="med" len="med"/>
            <a:tailEnd type="none" w="med" len="med"/>
          </a:ln>
        </p:spPr>
      </p:sp>
      <p:sp>
        <p:nvSpPr>
          <p:cNvPr id="13318" name="Text Box 8"/>
          <p:cNvSpPr txBox="1"/>
          <p:nvPr/>
        </p:nvSpPr>
        <p:spPr>
          <a:xfrm>
            <a:off x="1055688" y="1990725"/>
            <a:ext cx="579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t>O</a:t>
            </a:r>
            <a:r>
              <a:rPr lang="zh-CN" altLang="en-US" sz="2400" b="1" dirty="0"/>
              <a:t>的物质的量为              ， 个数为</a:t>
            </a:r>
            <a:endParaRPr lang="zh-CN" altLang="en-US" sz="2400" b="1" u="sng" dirty="0"/>
          </a:p>
        </p:txBody>
      </p:sp>
      <p:sp>
        <p:nvSpPr>
          <p:cNvPr id="13319" name="Line 9"/>
          <p:cNvSpPr/>
          <p:nvPr/>
        </p:nvSpPr>
        <p:spPr>
          <a:xfrm>
            <a:off x="3341688" y="2333625"/>
            <a:ext cx="1066800" cy="0"/>
          </a:xfrm>
          <a:prstGeom prst="line">
            <a:avLst/>
          </a:prstGeom>
          <a:ln w="9525" cap="flat" cmpd="sng">
            <a:solidFill>
              <a:schemeClr val="tx1"/>
            </a:solidFill>
            <a:prstDash val="solid"/>
            <a:miter/>
            <a:headEnd type="none" w="med" len="med"/>
            <a:tailEnd type="none" w="med" len="med"/>
          </a:ln>
        </p:spPr>
      </p:sp>
      <p:sp>
        <p:nvSpPr>
          <p:cNvPr id="13320" name="Text Box 10"/>
          <p:cNvSpPr txBox="1"/>
          <p:nvPr/>
        </p:nvSpPr>
        <p:spPr>
          <a:xfrm>
            <a:off x="1055688" y="2524125"/>
            <a:ext cx="579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t>质子的物质的量为              ， 个数为</a:t>
            </a:r>
            <a:endParaRPr lang="zh-CN" altLang="en-US" sz="2400" b="1" u="sng" dirty="0"/>
          </a:p>
        </p:txBody>
      </p:sp>
      <p:sp>
        <p:nvSpPr>
          <p:cNvPr id="13321" name="Line 11"/>
          <p:cNvSpPr/>
          <p:nvPr/>
        </p:nvSpPr>
        <p:spPr>
          <a:xfrm>
            <a:off x="3722688" y="2905125"/>
            <a:ext cx="1066800" cy="0"/>
          </a:xfrm>
          <a:prstGeom prst="line">
            <a:avLst/>
          </a:prstGeom>
          <a:ln w="9525" cap="flat" cmpd="sng">
            <a:solidFill>
              <a:schemeClr val="tx1"/>
            </a:solidFill>
            <a:prstDash val="solid"/>
            <a:miter/>
            <a:headEnd type="none" w="med" len="med"/>
            <a:tailEnd type="none" w="med" len="med"/>
          </a:ln>
        </p:spPr>
      </p:sp>
      <p:sp>
        <p:nvSpPr>
          <p:cNvPr id="13322" name="Text Box 12"/>
          <p:cNvSpPr txBox="1"/>
          <p:nvPr/>
        </p:nvSpPr>
        <p:spPr>
          <a:xfrm>
            <a:off x="1055688" y="3057525"/>
            <a:ext cx="5791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zh-CN" altLang="en-US" sz="2400" b="1" dirty="0"/>
              <a:t>电子的物质的量为              ， 个数为</a:t>
            </a:r>
            <a:endParaRPr lang="zh-CN" altLang="en-US" sz="2400" b="1" u="sng" dirty="0"/>
          </a:p>
        </p:txBody>
      </p:sp>
      <p:sp>
        <p:nvSpPr>
          <p:cNvPr id="13323" name="Line 13"/>
          <p:cNvSpPr/>
          <p:nvPr/>
        </p:nvSpPr>
        <p:spPr>
          <a:xfrm>
            <a:off x="3722688" y="3400425"/>
            <a:ext cx="1066800" cy="0"/>
          </a:xfrm>
          <a:prstGeom prst="line">
            <a:avLst/>
          </a:prstGeom>
          <a:ln w="9525" cap="flat" cmpd="sng">
            <a:solidFill>
              <a:schemeClr val="tx1"/>
            </a:solidFill>
            <a:prstDash val="solid"/>
            <a:miter/>
            <a:headEnd type="none" w="med" len="med"/>
            <a:tailEnd type="none" w="med" len="med"/>
          </a:ln>
        </p:spPr>
      </p:sp>
      <p:sp>
        <p:nvSpPr>
          <p:cNvPr id="29710" name="Text Box 14"/>
          <p:cNvSpPr txBox="1"/>
          <p:nvPr/>
        </p:nvSpPr>
        <p:spPr>
          <a:xfrm>
            <a:off x="3417888" y="1431925"/>
            <a:ext cx="990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2mol</a:t>
            </a:r>
            <a:endParaRPr lang="en-US" altLang="zh-CN" sz="2400" b="1" dirty="0">
              <a:solidFill>
                <a:srgbClr val="CC0066"/>
              </a:solidFill>
            </a:endParaRPr>
          </a:p>
        </p:txBody>
      </p:sp>
      <p:sp>
        <p:nvSpPr>
          <p:cNvPr id="29711" name="Text Box 15"/>
          <p:cNvSpPr txBox="1"/>
          <p:nvPr/>
        </p:nvSpPr>
        <p:spPr>
          <a:xfrm>
            <a:off x="5932488" y="1457325"/>
            <a:ext cx="21336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1.204</a:t>
            </a:r>
            <a:r>
              <a:rPr lang="en-US" altLang="zh-CN" sz="2400" b="1" dirty="0">
                <a:solidFill>
                  <a:srgbClr val="CC0066"/>
                </a:solidFill>
                <a:sym typeface="+mn-ea"/>
              </a:rPr>
              <a:t>×</a:t>
            </a:r>
            <a:r>
              <a:rPr lang="en-US" altLang="zh-CN" sz="2400" b="1" dirty="0">
                <a:solidFill>
                  <a:srgbClr val="CC0066"/>
                </a:solidFill>
                <a:sym typeface="Wingdings 2" pitchFamily="18" charset="2"/>
              </a:rPr>
              <a:t>10</a:t>
            </a:r>
            <a:r>
              <a:rPr lang="en-US" altLang="zh-CN" sz="2400" b="1" baseline="30000" dirty="0">
                <a:solidFill>
                  <a:srgbClr val="CC0066"/>
                </a:solidFill>
                <a:sym typeface="Wingdings 2" pitchFamily="18" charset="2"/>
              </a:rPr>
              <a:t>24</a:t>
            </a:r>
            <a:endParaRPr lang="en-US" altLang="zh-CN" sz="2400" b="1" baseline="30000" dirty="0">
              <a:solidFill>
                <a:srgbClr val="CC0066"/>
              </a:solidFill>
            </a:endParaRPr>
          </a:p>
        </p:txBody>
      </p:sp>
      <p:sp>
        <p:nvSpPr>
          <p:cNvPr id="13326" name="Line 16"/>
          <p:cNvSpPr/>
          <p:nvPr/>
        </p:nvSpPr>
        <p:spPr>
          <a:xfrm>
            <a:off x="5932488" y="2371725"/>
            <a:ext cx="2057400" cy="0"/>
          </a:xfrm>
          <a:prstGeom prst="line">
            <a:avLst/>
          </a:prstGeom>
          <a:ln w="9525" cap="flat" cmpd="sng">
            <a:solidFill>
              <a:schemeClr val="tx1"/>
            </a:solidFill>
            <a:prstDash val="solid"/>
            <a:miter/>
            <a:headEnd type="none" w="med" len="med"/>
            <a:tailEnd type="none" w="med" len="med"/>
          </a:ln>
        </p:spPr>
      </p:sp>
      <p:sp>
        <p:nvSpPr>
          <p:cNvPr id="13327" name="Line 17"/>
          <p:cNvSpPr/>
          <p:nvPr/>
        </p:nvSpPr>
        <p:spPr>
          <a:xfrm>
            <a:off x="6161088" y="2905125"/>
            <a:ext cx="2057400" cy="0"/>
          </a:xfrm>
          <a:prstGeom prst="line">
            <a:avLst/>
          </a:prstGeom>
          <a:ln w="9525" cap="flat" cmpd="sng">
            <a:solidFill>
              <a:schemeClr val="tx1"/>
            </a:solidFill>
            <a:prstDash val="solid"/>
            <a:miter/>
            <a:headEnd type="none" w="med" len="med"/>
            <a:tailEnd type="none" w="med" len="med"/>
          </a:ln>
        </p:spPr>
      </p:sp>
      <p:sp>
        <p:nvSpPr>
          <p:cNvPr id="13328" name="Line 18"/>
          <p:cNvSpPr/>
          <p:nvPr/>
        </p:nvSpPr>
        <p:spPr>
          <a:xfrm>
            <a:off x="6237288" y="3438525"/>
            <a:ext cx="2057400" cy="0"/>
          </a:xfrm>
          <a:prstGeom prst="line">
            <a:avLst/>
          </a:prstGeom>
          <a:ln w="9525" cap="flat" cmpd="sng">
            <a:solidFill>
              <a:schemeClr val="tx1"/>
            </a:solidFill>
            <a:prstDash val="solid"/>
            <a:miter/>
            <a:headEnd type="none" w="med" len="med"/>
            <a:tailEnd type="none" w="med" len="med"/>
          </a:ln>
        </p:spPr>
      </p:sp>
      <p:sp>
        <p:nvSpPr>
          <p:cNvPr id="29715" name="Text Box 19"/>
          <p:cNvSpPr txBox="1"/>
          <p:nvPr/>
        </p:nvSpPr>
        <p:spPr>
          <a:xfrm>
            <a:off x="3417888" y="1914525"/>
            <a:ext cx="9906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1mol</a:t>
            </a:r>
            <a:endParaRPr lang="en-US" altLang="zh-CN" sz="2400" b="1" dirty="0">
              <a:solidFill>
                <a:srgbClr val="CC0066"/>
              </a:solidFill>
            </a:endParaRPr>
          </a:p>
        </p:txBody>
      </p:sp>
      <p:sp>
        <p:nvSpPr>
          <p:cNvPr id="29716" name="Text Box 20"/>
          <p:cNvSpPr txBox="1"/>
          <p:nvPr/>
        </p:nvSpPr>
        <p:spPr>
          <a:xfrm>
            <a:off x="3646488" y="2524125"/>
            <a:ext cx="12192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10mol</a:t>
            </a:r>
            <a:endParaRPr lang="en-US" altLang="zh-CN" sz="2400" b="1" dirty="0">
              <a:solidFill>
                <a:srgbClr val="CC0066"/>
              </a:solidFill>
            </a:endParaRPr>
          </a:p>
        </p:txBody>
      </p:sp>
      <p:sp>
        <p:nvSpPr>
          <p:cNvPr id="29717" name="Text Box 21"/>
          <p:cNvSpPr txBox="1"/>
          <p:nvPr/>
        </p:nvSpPr>
        <p:spPr>
          <a:xfrm>
            <a:off x="3646488" y="3019425"/>
            <a:ext cx="1206500"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10mol</a:t>
            </a:r>
            <a:endParaRPr lang="en-US" altLang="zh-CN" sz="2400" b="1" dirty="0">
              <a:solidFill>
                <a:srgbClr val="CC0066"/>
              </a:solidFill>
            </a:endParaRPr>
          </a:p>
        </p:txBody>
      </p:sp>
      <p:sp>
        <p:nvSpPr>
          <p:cNvPr id="29718" name="Text Box 22"/>
          <p:cNvSpPr txBox="1"/>
          <p:nvPr/>
        </p:nvSpPr>
        <p:spPr>
          <a:xfrm>
            <a:off x="5932488" y="1978025"/>
            <a:ext cx="21336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6.02</a:t>
            </a:r>
            <a:r>
              <a:rPr lang="en-US" altLang="zh-CN" sz="2400" b="1" dirty="0">
                <a:solidFill>
                  <a:srgbClr val="CC0066"/>
                </a:solidFill>
                <a:sym typeface="+mn-ea"/>
              </a:rPr>
              <a:t>×</a:t>
            </a:r>
            <a:r>
              <a:rPr lang="en-US" altLang="zh-CN" sz="2400" b="1" dirty="0">
                <a:solidFill>
                  <a:srgbClr val="CC0066"/>
                </a:solidFill>
                <a:sym typeface="Wingdings 2" pitchFamily="18" charset="2"/>
              </a:rPr>
              <a:t>10</a:t>
            </a:r>
            <a:r>
              <a:rPr lang="en-US" altLang="zh-CN" sz="2400" b="1" baseline="30000" dirty="0">
                <a:solidFill>
                  <a:srgbClr val="CC0066"/>
                </a:solidFill>
                <a:sym typeface="Wingdings 2" pitchFamily="18" charset="2"/>
              </a:rPr>
              <a:t>23</a:t>
            </a:r>
            <a:endParaRPr lang="en-US" altLang="zh-CN" sz="2400" b="1" baseline="30000" dirty="0">
              <a:solidFill>
                <a:srgbClr val="CC0066"/>
              </a:solidFill>
            </a:endParaRPr>
          </a:p>
        </p:txBody>
      </p:sp>
      <p:sp>
        <p:nvSpPr>
          <p:cNvPr id="29719" name="Text Box 23"/>
          <p:cNvSpPr txBox="1"/>
          <p:nvPr/>
        </p:nvSpPr>
        <p:spPr>
          <a:xfrm>
            <a:off x="6161088" y="2524125"/>
            <a:ext cx="21336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6.02</a:t>
            </a:r>
            <a:r>
              <a:rPr lang="en-US" altLang="zh-CN" sz="2400" b="1" dirty="0">
                <a:solidFill>
                  <a:srgbClr val="CC0066"/>
                </a:solidFill>
                <a:sym typeface="+mn-ea"/>
              </a:rPr>
              <a:t>×</a:t>
            </a:r>
            <a:r>
              <a:rPr lang="en-US" altLang="zh-CN" sz="2400" b="1" dirty="0">
                <a:solidFill>
                  <a:srgbClr val="CC0066"/>
                </a:solidFill>
                <a:sym typeface="Wingdings 2" pitchFamily="18" charset="2"/>
              </a:rPr>
              <a:t>10</a:t>
            </a:r>
            <a:r>
              <a:rPr lang="en-US" altLang="zh-CN" sz="2400" b="1" baseline="30000" dirty="0">
                <a:solidFill>
                  <a:srgbClr val="CC0066"/>
                </a:solidFill>
                <a:sym typeface="Wingdings 2" pitchFamily="18" charset="2"/>
              </a:rPr>
              <a:t>24</a:t>
            </a:r>
            <a:endParaRPr lang="en-US" altLang="zh-CN" sz="2400" b="1" baseline="30000" dirty="0">
              <a:solidFill>
                <a:srgbClr val="CC0066"/>
              </a:solidFill>
            </a:endParaRPr>
          </a:p>
        </p:txBody>
      </p:sp>
      <p:sp>
        <p:nvSpPr>
          <p:cNvPr id="29720" name="Text Box 24"/>
          <p:cNvSpPr txBox="1"/>
          <p:nvPr/>
        </p:nvSpPr>
        <p:spPr>
          <a:xfrm>
            <a:off x="6237288" y="3057525"/>
            <a:ext cx="2133600" cy="4603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50000"/>
              </a:spcBef>
              <a:buNone/>
            </a:pPr>
            <a:r>
              <a:rPr lang="en-US" altLang="zh-CN" sz="2400" b="1" dirty="0">
                <a:solidFill>
                  <a:srgbClr val="CC0066"/>
                </a:solidFill>
              </a:rPr>
              <a:t>6.02</a:t>
            </a:r>
            <a:r>
              <a:rPr lang="en-US" altLang="zh-CN" sz="2400" b="1" dirty="0">
                <a:solidFill>
                  <a:srgbClr val="CC0066"/>
                </a:solidFill>
                <a:sym typeface="+mn-ea"/>
              </a:rPr>
              <a:t>×</a:t>
            </a:r>
            <a:r>
              <a:rPr lang="en-US" altLang="zh-CN" sz="2400" b="1" dirty="0">
                <a:solidFill>
                  <a:srgbClr val="CC0066"/>
                </a:solidFill>
                <a:sym typeface="Wingdings 2" pitchFamily="18" charset="2"/>
              </a:rPr>
              <a:t>10</a:t>
            </a:r>
            <a:r>
              <a:rPr lang="en-US" altLang="zh-CN" sz="2400" b="1" baseline="30000" dirty="0">
                <a:solidFill>
                  <a:srgbClr val="CC0066"/>
                </a:solidFill>
                <a:sym typeface="Wingdings 2" pitchFamily="18" charset="2"/>
              </a:rPr>
              <a:t>24</a:t>
            </a:r>
            <a:endParaRPr lang="en-US" altLang="zh-CN" sz="2400" b="1" baseline="30000" dirty="0">
              <a:solidFill>
                <a:srgbClr val="CC0066"/>
              </a:solidFill>
            </a:endParaRPr>
          </a:p>
        </p:txBody>
      </p:sp>
      <p:sp>
        <p:nvSpPr>
          <p:cNvPr id="29722" name="Text Box 26"/>
          <p:cNvSpPr txBox="1">
            <a:spLocks noChangeArrowheads="1"/>
          </p:cNvSpPr>
          <p:nvPr/>
        </p:nvSpPr>
        <p:spPr bwMode="auto">
          <a:xfrm>
            <a:off x="623888" y="309563"/>
            <a:ext cx="2286000" cy="519113"/>
          </a:xfrm>
          <a:prstGeom prst="rect">
            <a:avLst/>
          </a:prstGeom>
          <a:gradFill rotWithShape="1">
            <a:gsLst>
              <a:gs pos="0">
                <a:srgbClr val="49D395"/>
              </a:gs>
              <a:gs pos="50000">
                <a:schemeClr val="bg1"/>
              </a:gs>
              <a:gs pos="100000">
                <a:srgbClr val="49D395"/>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defTabSz="914400" eaLnBrk="1" hangingPunct="1">
              <a:spcBef>
                <a:spcPct val="50000"/>
              </a:spcBef>
              <a:buClrTx/>
              <a:buSzTx/>
              <a:buFontTx/>
              <a:buNone/>
              <a:defRPr/>
            </a:pPr>
            <a:r>
              <a:rPr kumimoji="0" lang="en-US" altLang="zh-CN"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rPr>
              <a:t>   </a:t>
            </a:r>
            <a:r>
              <a:rPr kumimoji="0" lang="zh-CN" altLang="en-US"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rPr>
              <a:t>课堂练习</a:t>
            </a:r>
            <a:endParaRPr kumimoji="0" lang="zh-CN" altLang="en-US" sz="2800" b="1" kern="1200" cap="none" spc="0" normalizeH="0" baseline="0" noProof="0">
              <a:effectLst>
                <a:outerShdw blurRad="38100" dist="38100" dir="2700000" algn="tl">
                  <a:srgbClr val="FFFFFF"/>
                </a:outerShdw>
              </a:effectLst>
              <a:latin typeface="Arial" panose="020B0604020202020204" pitchFamily="34" charset="0"/>
              <a:ea typeface="宋体" panose="02010600030101010101" pitchFamily="2" charset="-122"/>
              <a:cs typeface="+mn-cs"/>
            </a:endParaRPr>
          </a:p>
        </p:txBody>
      </p:sp>
      <p:sp>
        <p:nvSpPr>
          <p:cNvPr id="29723" name="Text Box 27"/>
          <p:cNvSpPr txBox="1"/>
          <p:nvPr/>
        </p:nvSpPr>
        <p:spPr>
          <a:xfrm>
            <a:off x="976313" y="4043363"/>
            <a:ext cx="8048625" cy="22860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lnSpc>
                <a:spcPct val="115000"/>
              </a:lnSpc>
              <a:spcBef>
                <a:spcPct val="0"/>
              </a:spcBef>
              <a:buNone/>
            </a:pPr>
            <a:r>
              <a:rPr lang="en-US" altLang="zh-CN" sz="2400" b="1" dirty="0"/>
              <a:t>2</a:t>
            </a:r>
            <a:r>
              <a:rPr lang="zh-CN" altLang="en-US" sz="2400" b="1" dirty="0"/>
              <a:t>、下列说法中正确的是（      ）</a:t>
            </a:r>
            <a:endParaRPr lang="zh-CN" altLang="en-US" sz="2400" b="1" dirty="0"/>
          </a:p>
          <a:p>
            <a:pPr marL="0" lvl="0" indent="0" eaLnBrk="1" hangingPunct="1">
              <a:lnSpc>
                <a:spcPct val="115000"/>
              </a:lnSpc>
              <a:spcBef>
                <a:spcPct val="0"/>
              </a:spcBef>
              <a:buNone/>
            </a:pPr>
            <a:r>
              <a:rPr lang="en-US" altLang="zh-CN" sz="2400" b="1" dirty="0"/>
              <a:t>A</a:t>
            </a:r>
            <a:r>
              <a:rPr lang="zh-CN" altLang="en-US" sz="2400" b="1" dirty="0"/>
              <a:t>、</a:t>
            </a:r>
            <a:r>
              <a:rPr lang="en-US" altLang="zh-CN" sz="2400" b="1" dirty="0"/>
              <a:t>1 mol </a:t>
            </a:r>
            <a:r>
              <a:rPr lang="zh-CN" altLang="en-US" sz="2400" b="1" dirty="0"/>
              <a:t>任何物质都含有阿伏加德罗常数个分子</a:t>
            </a:r>
            <a:endParaRPr lang="zh-CN" altLang="en-US" sz="2400" b="1" dirty="0"/>
          </a:p>
          <a:p>
            <a:pPr marL="0" lvl="0" indent="0" eaLnBrk="1" hangingPunct="1">
              <a:lnSpc>
                <a:spcPct val="115000"/>
              </a:lnSpc>
              <a:spcBef>
                <a:spcPct val="0"/>
              </a:spcBef>
              <a:buNone/>
            </a:pPr>
            <a:r>
              <a:rPr lang="en-US" altLang="zh-CN" sz="2400" b="1" dirty="0"/>
              <a:t>B</a:t>
            </a:r>
            <a:r>
              <a:rPr lang="zh-CN" altLang="en-US" sz="2400" b="1" dirty="0"/>
              <a:t>、 </a:t>
            </a:r>
            <a:r>
              <a:rPr lang="en-US" altLang="zh-CN" sz="2400" b="1" dirty="0"/>
              <a:t>3.01×10</a:t>
            </a:r>
            <a:r>
              <a:rPr lang="en-US" altLang="zh-CN" sz="2400" b="1" baseline="30000" dirty="0"/>
              <a:t>24</a:t>
            </a:r>
            <a:r>
              <a:rPr lang="zh-CN" altLang="en-US" sz="2400" b="1" dirty="0"/>
              <a:t>个</a:t>
            </a:r>
            <a:r>
              <a:rPr lang="en-US" altLang="zh-CN" sz="2400" b="1" dirty="0"/>
              <a:t>H</a:t>
            </a:r>
            <a:r>
              <a:rPr lang="en-US" altLang="zh-CN" sz="2400" b="1" baseline="-25000" dirty="0"/>
              <a:t>2</a:t>
            </a:r>
            <a:r>
              <a:rPr lang="en-US" altLang="zh-CN" sz="2400" b="1" dirty="0"/>
              <a:t>SO</a:t>
            </a:r>
            <a:r>
              <a:rPr lang="en-US" altLang="zh-CN" sz="2400" b="1" baseline="-25000" dirty="0"/>
              <a:t>4</a:t>
            </a:r>
            <a:r>
              <a:rPr lang="zh-CN" altLang="en-US" sz="2400" b="1" dirty="0"/>
              <a:t>的物质的量为</a:t>
            </a:r>
            <a:r>
              <a:rPr lang="en-US" altLang="zh-CN" sz="2400" b="1" dirty="0"/>
              <a:t>5mol</a:t>
            </a:r>
            <a:r>
              <a:rPr lang="zh-CN" altLang="en-US" sz="2400" b="1" dirty="0"/>
              <a:t>；</a:t>
            </a:r>
            <a:endParaRPr lang="zh-CN" altLang="en-US" sz="2400" b="1" dirty="0"/>
          </a:p>
          <a:p>
            <a:pPr marL="0" lvl="0" indent="0" eaLnBrk="1" hangingPunct="1">
              <a:lnSpc>
                <a:spcPct val="115000"/>
              </a:lnSpc>
              <a:spcBef>
                <a:spcPct val="0"/>
              </a:spcBef>
              <a:buNone/>
            </a:pPr>
            <a:r>
              <a:rPr lang="en-US" altLang="zh-CN" sz="2400" b="1" dirty="0"/>
              <a:t>C</a:t>
            </a:r>
            <a:r>
              <a:rPr lang="zh-CN" altLang="en-US" sz="2400" b="1" dirty="0"/>
              <a:t>、相同物质的量的</a:t>
            </a:r>
            <a:r>
              <a:rPr lang="en-US" altLang="zh-CN" sz="2400" b="1" dirty="0"/>
              <a:t>SO</a:t>
            </a:r>
            <a:r>
              <a:rPr lang="en-US" altLang="zh-CN" sz="2400" b="1" baseline="-25000" dirty="0"/>
              <a:t>2</a:t>
            </a:r>
            <a:r>
              <a:rPr lang="zh-CN" altLang="en-US" sz="2400" b="1" dirty="0"/>
              <a:t>和</a:t>
            </a:r>
            <a:r>
              <a:rPr lang="en-US" altLang="zh-CN" sz="2400" b="1" dirty="0"/>
              <a:t>SO</a:t>
            </a:r>
            <a:r>
              <a:rPr lang="en-US" altLang="zh-CN" sz="2400" b="1" baseline="-25000" dirty="0"/>
              <a:t>3 </a:t>
            </a:r>
            <a:r>
              <a:rPr lang="zh-CN" altLang="en-US" sz="2400" b="1" dirty="0"/>
              <a:t>含有氧原子数之比为</a:t>
            </a:r>
            <a:r>
              <a:rPr lang="en-US" altLang="zh-CN" sz="2400" b="1" dirty="0"/>
              <a:t>3:2</a:t>
            </a:r>
            <a:endParaRPr lang="en-US" altLang="zh-CN" sz="2400" b="1" dirty="0"/>
          </a:p>
          <a:p>
            <a:pPr marL="0" lvl="0" indent="0" eaLnBrk="1" hangingPunct="1">
              <a:lnSpc>
                <a:spcPct val="115000"/>
              </a:lnSpc>
              <a:spcBef>
                <a:spcPct val="0"/>
              </a:spcBef>
              <a:buNone/>
            </a:pPr>
            <a:r>
              <a:rPr lang="en-US" altLang="zh-CN" sz="2400" b="1" dirty="0"/>
              <a:t>D</a:t>
            </a:r>
            <a:r>
              <a:rPr lang="zh-CN" altLang="en-US" sz="2400" b="1" dirty="0"/>
              <a:t>、</a:t>
            </a:r>
            <a:r>
              <a:rPr lang="en-US" altLang="zh-CN" sz="2400" b="1" dirty="0"/>
              <a:t>0.5mol</a:t>
            </a:r>
            <a:r>
              <a:rPr lang="zh-CN" altLang="en-US" sz="2400" b="1" dirty="0"/>
              <a:t>氖气中含有</a:t>
            </a:r>
            <a:r>
              <a:rPr lang="en-US" altLang="zh-CN" sz="2400" b="1" dirty="0"/>
              <a:t>6.02</a:t>
            </a:r>
            <a:r>
              <a:rPr lang="en-US" altLang="zh-CN" sz="2400" b="1" dirty="0">
                <a:sym typeface="Wingdings 2" pitchFamily="18" charset="2"/>
              </a:rPr>
              <a:t>10</a:t>
            </a:r>
            <a:r>
              <a:rPr lang="en-US" altLang="zh-CN" sz="2400" b="1" baseline="30000" dirty="0">
                <a:sym typeface="Wingdings 2" pitchFamily="18" charset="2"/>
              </a:rPr>
              <a:t>23</a:t>
            </a:r>
            <a:r>
              <a:rPr lang="zh-CN" altLang="en-US" sz="2400" b="1" dirty="0"/>
              <a:t>个氖原子</a:t>
            </a:r>
            <a:endParaRPr lang="zh-CN" altLang="en-US" sz="2400" b="1" dirty="0"/>
          </a:p>
        </p:txBody>
      </p:sp>
      <p:sp>
        <p:nvSpPr>
          <p:cNvPr id="29724" name="Text Box 28"/>
          <p:cNvSpPr txBox="1"/>
          <p:nvPr/>
        </p:nvSpPr>
        <p:spPr>
          <a:xfrm>
            <a:off x="4613275" y="4052888"/>
            <a:ext cx="3873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eaLnBrk="1" hangingPunct="1">
              <a:spcBef>
                <a:spcPct val="0"/>
              </a:spcBef>
              <a:buNone/>
            </a:pPr>
            <a:r>
              <a:rPr lang="en-US" altLang="zh-CN" sz="2400" b="1" dirty="0">
                <a:solidFill>
                  <a:srgbClr val="CC0066"/>
                </a:solidFill>
              </a:rPr>
              <a:t>B</a:t>
            </a:r>
            <a:endParaRPr lang="en-US" altLang="zh-CN" sz="2400" b="1" dirty="0">
              <a:solidFill>
                <a:srgbClr val="CC0066"/>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7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7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7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97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97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97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97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97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9723"/>
                                        </p:tgtEl>
                                        <p:attrNameLst>
                                          <p:attrName>style.visibility</p:attrName>
                                        </p:attrNameLst>
                                      </p:cBhvr>
                                      <p:to>
                                        <p:strVal val="visible"/>
                                      </p:to>
                                    </p:set>
                                    <p:animEffect transition="in" filter="blinds(horizontal)">
                                      <p:cBhvr>
                                        <p:cTn id="39" dur="500"/>
                                        <p:tgtEl>
                                          <p:spTgt spid="29723"/>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297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0" grpId="0"/>
      <p:bldP spid="29711" grpId="0"/>
      <p:bldP spid="29715" grpId="0"/>
      <p:bldP spid="29716" grpId="0"/>
      <p:bldP spid="29717" grpId="0"/>
      <p:bldP spid="29718" grpId="0"/>
      <p:bldP spid="29719" grpId="0"/>
      <p:bldP spid="29720" grpId="0"/>
      <p:bldP spid="29723" grpId="0"/>
      <p:bldP spid="29724" grpId="0"/>
    </p:bldLst>
  </p:timing>
</p:sld>
</file>

<file path=ppt/tags/tag1.xml><?xml version="1.0" encoding="utf-8"?>
<p:tagLst xmlns:p="http://schemas.openxmlformats.org/presentationml/2006/main">
  <p:tag name="KSO_WPP_MARK_KEY" val="f10bc298-05fd-43e8-ab74-0042aee2a75a"/>
  <p:tag name="COMMONDATA" val="eyJoZGlkIjoiZjVmNmEwZGNjZGZlN2FjZWMyODZlMTBkNWVmMWFjMTgifQ=="/>
</p:tagLst>
</file>

<file path=ppt/theme/theme1.xml><?xml version="1.0" encoding="utf-8"?>
<a:theme xmlns:a="http://schemas.openxmlformats.org/drawingml/2006/main" name="演示文稿1">
  <a:themeElements>
    <a:clrScheme name="演示文稿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演示文稿1">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defRPr>
        </a:defPPr>
      </a:lstStyle>
    </a:lnDef>
  </a:objectDefaults>
  <a:extraClrSchemeLst>
    <a:extraClrScheme>
      <a:clrScheme name="演示文稿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演示文稿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演示文稿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演示文稿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演示文稿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演示文稿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演示文稿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Designs\演示文稿1.pot</Template>
  <TotalTime>0</TotalTime>
  <Words>3146</Words>
  <Application>WPS 演示</Application>
  <PresentationFormat>宽屏</PresentationFormat>
  <Paragraphs>410</Paragraphs>
  <Slides>15</Slides>
  <Notes>2</Notes>
  <HiddenSlides>0</HiddenSlides>
  <MMClips>0</MMClips>
  <ScaleCrop>false</ScaleCrop>
  <HeadingPairs>
    <vt:vector size="8" baseType="variant">
      <vt:variant>
        <vt:lpstr>已用的字体</vt:lpstr>
      </vt:variant>
      <vt:variant>
        <vt:i4>21</vt:i4>
      </vt:variant>
      <vt:variant>
        <vt:lpstr>主题</vt:lpstr>
      </vt:variant>
      <vt:variant>
        <vt:i4>1</vt:i4>
      </vt:variant>
      <vt:variant>
        <vt:lpstr>嵌入 OLE 服务器</vt:lpstr>
      </vt:variant>
      <vt:variant>
        <vt:i4>5</vt:i4>
      </vt:variant>
      <vt:variant>
        <vt:lpstr>幻灯片标题</vt:lpstr>
      </vt:variant>
      <vt:variant>
        <vt:i4>15</vt:i4>
      </vt:variant>
    </vt:vector>
  </HeadingPairs>
  <TitlesOfParts>
    <vt:vector size="42" baseType="lpstr">
      <vt:lpstr>Arial</vt:lpstr>
      <vt:lpstr>宋体</vt:lpstr>
      <vt:lpstr>Wingdings</vt:lpstr>
      <vt:lpstr>Times New Roman</vt:lpstr>
      <vt:lpstr>黑体</vt:lpstr>
      <vt:lpstr>华文新魏</vt:lpstr>
      <vt:lpstr>Tahoma</vt:lpstr>
      <vt:lpstr>楷体_GB2312</vt:lpstr>
      <vt:lpstr>幼圆</vt:lpstr>
      <vt:lpstr>Wingdings 2</vt:lpstr>
      <vt:lpstr>Wingdings 3</vt:lpstr>
      <vt:lpstr>华文中宋</vt:lpstr>
      <vt:lpstr>Symbol</vt:lpstr>
      <vt:lpstr>Wingdings</vt:lpstr>
      <vt:lpstr>方正姚体</vt:lpstr>
      <vt:lpstr>Arial Unicode MS</vt:lpstr>
      <vt:lpstr>隶书</vt:lpstr>
      <vt:lpstr>微软雅黑</vt:lpstr>
      <vt:lpstr>Arial Unicode MS</vt:lpstr>
      <vt:lpstr>等线</vt:lpstr>
      <vt:lpstr>Symbol</vt:lpstr>
      <vt:lpstr>演示文稿1</vt:lpstr>
      <vt:lpstr>Equation.3</vt:lpstr>
      <vt:lpstr>Equation.3</vt:lpstr>
      <vt:lpstr>Equation.3</vt:lpstr>
      <vt:lpstr>Equation.3</vt:lpstr>
      <vt:lpstr>Flash.Movie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 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lihong</dc:creator>
  <cp:lastModifiedBy>敢情莫畏</cp:lastModifiedBy>
  <cp:revision>279</cp:revision>
  <dcterms:created xsi:type="dcterms:W3CDTF">2005-10-18T10:11:00Z</dcterms:created>
  <dcterms:modified xsi:type="dcterms:W3CDTF">2025-03-20T11:29:49Z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858E2D4657E149819FE35493540519F2_13</vt:lpwstr>
  </property>
  <property fmtid="{D5CDD505-2E9C-101B-9397-08002B2CF9AE}" pid="3" name="KSOProductBuildVer">
    <vt:lpwstr>2052-11.8.2.10393</vt:lpwstr>
  </property>
</Properties>
</file>