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4"/>
  </p:handoutMasterIdLst>
  <p:sldIdLst>
    <p:sldId id="289" r:id="rId3"/>
    <p:sldId id="263" r:id="rId5"/>
    <p:sldId id="284" r:id="rId6"/>
    <p:sldId id="285" r:id="rId7"/>
    <p:sldId id="258" r:id="rId8"/>
    <p:sldId id="296" r:id="rId9"/>
    <p:sldId id="286" r:id="rId10"/>
    <p:sldId id="261" r:id="rId11"/>
    <p:sldId id="295" r:id="rId12"/>
    <p:sldId id="282" r:id="rId13"/>
  </p:sldIdLst>
  <p:sldSz cx="12192000" cy="6858000"/>
  <p:notesSz cx="6858000" cy="9144000"/>
  <p:custDataLst>
    <p:tags r:id="rId18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CCFFCC"/>
    <a:srgbClr val="3333CC"/>
    <a:srgbClr val="CCFF99"/>
    <a:srgbClr val="CC0066"/>
    <a:srgbClr val="E2F20E"/>
    <a:srgbClr val="FF00FF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82"/>
  </p:normalViewPr>
  <p:slideViewPr>
    <p:cSldViewPr showGuides="1">
      <p:cViewPr varScale="1">
        <p:scale>
          <a:sx n="76" d="100"/>
          <a:sy n="76" d="100"/>
        </p:scale>
        <p:origin x="102" y="1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10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26B85B3-E57B-477E-9DAD-C66B1ACE8BDB}" type="slidenum">
              <a:rPr kumimoji="1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4D5CBF-B410-4FCC-B308-3B2CDFE9E0C7}" type="datetimeFigureOut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FB2387-301D-4C31-B748-9FA741953C1F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4D5CBF-B410-4FCC-B308-3B2CDFE9E0C7}" type="datetimeFigureOut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FB2387-301D-4C31-B748-9FA741953C1F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4D5CBF-B410-4FCC-B308-3B2CDFE9E0C7}" type="datetimeFigureOut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FB2387-301D-4C31-B748-9FA741953C1F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4D5CBF-B410-4FCC-B308-3B2CDFE9E0C7}" type="datetimeFigureOut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FB2387-301D-4C31-B748-9FA741953C1F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4D5CBF-B410-4FCC-B308-3B2CDFE9E0C7}" type="datetimeFigureOut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FB2387-301D-4C31-B748-9FA741953C1F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4D5CBF-B410-4FCC-B308-3B2CDFE9E0C7}" type="datetimeFigureOut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FB2387-301D-4C31-B748-9FA741953C1F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4D5CBF-B410-4FCC-B308-3B2CDFE9E0C7}" type="datetimeFigureOut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FB2387-301D-4C31-B748-9FA741953C1F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4D5CBF-B410-4FCC-B308-3B2CDFE9E0C7}" type="datetimeFigureOut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FB2387-301D-4C31-B748-9FA741953C1F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4D5CBF-B410-4FCC-B308-3B2CDFE9E0C7}" type="datetimeFigureOut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FB2387-301D-4C31-B748-9FA741953C1F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4D5CBF-B410-4FCC-B308-3B2CDFE9E0C7}" type="datetimeFigureOut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FB2387-301D-4C31-B748-9FA741953C1F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en-US" altLang="zh-CN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4D5CBF-B410-4FCC-B308-3B2CDFE9E0C7}" type="datetimeFigureOut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FB2387-301D-4C31-B748-9FA741953C1F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15.png"/><Relationship Id="rId7" Type="http://schemas.openxmlformats.org/officeDocument/2006/relationships/slide" Target="slide4.xml"/><Relationship Id="rId6" Type="http://schemas.openxmlformats.org/officeDocument/2006/relationships/image" Target="../media/image14.png"/><Relationship Id="rId5" Type="http://schemas.microsoft.com/office/2007/relationships/media" Target="file:///D:\z&#24352;&#20811;&#40857;\&#24352;&#20811;&#40857;&#25945;&#26696;\&#25705;&#23572;&#20307;&#31215;\t=p.avi" TargetMode="External"/><Relationship Id="rId4" Type="http://schemas.openxmlformats.org/officeDocument/2006/relationships/video" Target="file:///D:\z&#24352;&#20811;&#40857;\&#24352;&#20811;&#40857;&#25945;&#26696;\&#25705;&#23572;&#20307;&#31215;\t=p.avi" TargetMode="External"/><Relationship Id="rId3" Type="http://schemas.openxmlformats.org/officeDocument/2006/relationships/image" Target="../media/image13.png"/><Relationship Id="rId2" Type="http://schemas.microsoft.com/office/2007/relationships/media" Target="file:///D:\z&#24352;&#20811;&#40857;\&#24352;&#20811;&#40857;&#25945;&#26696;\&#25705;&#23572;&#20307;&#31215;\Al&amp;Al.avi" TargetMode="External"/><Relationship Id="rId10" Type="http://schemas.openxmlformats.org/officeDocument/2006/relationships/notesSlide" Target="../notesSlides/notesSlide10.xml"/><Relationship Id="rId1" Type="http://schemas.openxmlformats.org/officeDocument/2006/relationships/video" Target="file:///D:\z&#24352;&#20811;&#40857;\&#24352;&#20811;&#40857;&#25945;&#26696;\&#25705;&#23572;&#20307;&#31215;\Al&amp;Al.avi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7.xml"/><Relationship Id="rId4" Type="http://schemas.openxmlformats.org/officeDocument/2006/relationships/slide" Target="slide9.xml"/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5.xml"/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5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4.wmf"/><Relationship Id="rId1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GIF"/><Relationship Id="rId1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.bin"/><Relationship Id="rId8" Type="http://schemas.openxmlformats.org/officeDocument/2006/relationships/oleObject" Target="../embeddings/oleObject8.bin"/><Relationship Id="rId7" Type="http://schemas.openxmlformats.org/officeDocument/2006/relationships/oleObject" Target="../embeddings/oleObject7.bin"/><Relationship Id="rId6" Type="http://schemas.openxmlformats.org/officeDocument/2006/relationships/oleObject" Target="../embeddings/oleObject6.bin"/><Relationship Id="rId5" Type="http://schemas.openxmlformats.org/officeDocument/2006/relationships/image" Target="../media/image12.png"/><Relationship Id="rId4" Type="http://schemas.openxmlformats.org/officeDocument/2006/relationships/oleObject" Target="../embeddings/oleObject5.bin"/><Relationship Id="rId3" Type="http://schemas.openxmlformats.org/officeDocument/2006/relationships/image" Target="../media/image11.png"/><Relationship Id="rId25" Type="http://schemas.openxmlformats.org/officeDocument/2006/relationships/notesSlide" Target="../notesSlides/notesSlide9.xml"/><Relationship Id="rId24" Type="http://schemas.openxmlformats.org/officeDocument/2006/relationships/vmlDrawing" Target="../drawings/vmlDrawing4.vml"/><Relationship Id="rId23" Type="http://schemas.openxmlformats.org/officeDocument/2006/relationships/slideLayout" Target="../slideLayouts/slideLayout7.xml"/><Relationship Id="rId22" Type="http://schemas.openxmlformats.org/officeDocument/2006/relationships/oleObject" Target="../embeddings/oleObject22.bin"/><Relationship Id="rId21" Type="http://schemas.openxmlformats.org/officeDocument/2006/relationships/oleObject" Target="../embeddings/oleObject21.bin"/><Relationship Id="rId20" Type="http://schemas.openxmlformats.org/officeDocument/2006/relationships/oleObject" Target="../embeddings/oleObject20.bin"/><Relationship Id="rId2" Type="http://schemas.openxmlformats.org/officeDocument/2006/relationships/image" Target="../media/image10.png"/><Relationship Id="rId19" Type="http://schemas.openxmlformats.org/officeDocument/2006/relationships/oleObject" Target="../embeddings/oleObject19.bin"/><Relationship Id="rId18" Type="http://schemas.openxmlformats.org/officeDocument/2006/relationships/oleObject" Target="../embeddings/oleObject18.bin"/><Relationship Id="rId17" Type="http://schemas.openxmlformats.org/officeDocument/2006/relationships/oleObject" Target="../embeddings/oleObject17.bin"/><Relationship Id="rId16" Type="http://schemas.openxmlformats.org/officeDocument/2006/relationships/oleObject" Target="../embeddings/oleObject16.bin"/><Relationship Id="rId15" Type="http://schemas.openxmlformats.org/officeDocument/2006/relationships/oleObject" Target="../embeddings/oleObject15.bin"/><Relationship Id="rId14" Type="http://schemas.openxmlformats.org/officeDocument/2006/relationships/oleObject" Target="../embeddings/oleObject14.bin"/><Relationship Id="rId13" Type="http://schemas.openxmlformats.org/officeDocument/2006/relationships/oleObject" Target="../embeddings/oleObject13.bin"/><Relationship Id="rId12" Type="http://schemas.openxmlformats.org/officeDocument/2006/relationships/oleObject" Target="../embeddings/oleObject12.bin"/><Relationship Id="rId11" Type="http://schemas.openxmlformats.org/officeDocument/2006/relationships/oleObject" Target="../embeddings/oleObject11.bin"/><Relationship Id="rId10" Type="http://schemas.openxmlformats.org/officeDocument/2006/relationships/oleObject" Target="../embeddings/oleObject10.bin"/><Relationship Id="rId1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grpSp>
        <p:nvGrpSpPr>
          <p:cNvPr id="44034" name="Group 2"/>
          <p:cNvGrpSpPr/>
          <p:nvPr/>
        </p:nvGrpSpPr>
        <p:grpSpPr>
          <a:xfrm>
            <a:off x="1703388" y="836613"/>
            <a:ext cx="5440362" cy="1701800"/>
            <a:chOff x="1872" y="2893"/>
            <a:chExt cx="3261" cy="1012"/>
          </a:xfrm>
        </p:grpSpPr>
        <p:grpSp>
          <p:nvGrpSpPr>
            <p:cNvPr id="3087" name="Group 3"/>
            <p:cNvGrpSpPr/>
            <p:nvPr/>
          </p:nvGrpSpPr>
          <p:grpSpPr>
            <a:xfrm>
              <a:off x="1872" y="2893"/>
              <a:ext cx="3261" cy="1012"/>
              <a:chOff x="960" y="1756"/>
              <a:chExt cx="3261" cy="1012"/>
            </a:xfrm>
          </p:grpSpPr>
          <p:sp>
            <p:nvSpPr>
              <p:cNvPr id="3092" name="AutoShape 4"/>
              <p:cNvSpPr/>
              <p:nvPr/>
            </p:nvSpPr>
            <p:spPr>
              <a:xfrm>
                <a:off x="1908" y="2046"/>
                <a:ext cx="1296" cy="192"/>
              </a:xfrm>
              <a:prstGeom prst="leftRightArrow">
                <a:avLst>
                  <a:gd name="adj1" fmla="val 50000"/>
                  <a:gd name="adj2" fmla="val 135000"/>
                </a:avLst>
              </a:prstGeom>
              <a:solidFill>
                <a:schemeClr val="hlink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zh-CN" altLang="zh-CN" sz="2400" dirty="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3" name="Text Box 5"/>
              <p:cNvSpPr txBox="1"/>
              <p:nvPr/>
            </p:nvSpPr>
            <p:spPr>
              <a:xfrm>
                <a:off x="2036" y="1756"/>
                <a:ext cx="1114" cy="27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CN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zh-CN" altLang="en-US" sz="2400" b="1" dirty="0">
                    <a:latin typeface="Times New Roman" panose="02020603050405020304" pitchFamily="18" charset="0"/>
                  </a:rPr>
                  <a:t>物质的量</a:t>
                </a:r>
                <a:r>
                  <a:rPr lang="en-US" altLang="zh-CN" sz="2400" b="1" dirty="0">
                    <a:latin typeface="Times New Roman" panose="02020603050405020304" pitchFamily="18" charset="0"/>
                  </a:rPr>
                  <a:t>(n)</a:t>
                </a:r>
                <a:endParaRPr lang="en-US" altLang="zh-CN" sz="2400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4" name="Oval 6"/>
              <p:cNvSpPr/>
              <p:nvPr/>
            </p:nvSpPr>
            <p:spPr>
              <a:xfrm>
                <a:off x="1236" y="1854"/>
                <a:ext cx="624" cy="624"/>
              </a:xfrm>
              <a:prstGeom prst="ellipse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微观</a:t>
                </a:r>
                <a:endParaRPr lang="zh-CN" altLang="en-US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5" name="Text Box 7"/>
              <p:cNvSpPr txBox="1"/>
              <p:nvPr/>
            </p:nvSpPr>
            <p:spPr>
              <a:xfrm>
                <a:off x="960" y="2487"/>
                <a:ext cx="1161" cy="27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2400" b="1" dirty="0">
                    <a:latin typeface="Times New Roman" panose="02020603050405020304" pitchFamily="18" charset="0"/>
                  </a:rPr>
                  <a:t>微粒数（</a:t>
                </a:r>
                <a:r>
                  <a:rPr lang="en-US" altLang="zh-CN" sz="2400" b="1" dirty="0">
                    <a:latin typeface="Times New Roman" panose="02020603050405020304" pitchFamily="18" charset="0"/>
                  </a:rPr>
                  <a:t>N</a:t>
                </a:r>
                <a:r>
                  <a:rPr lang="zh-CN" altLang="en-US" sz="2400" b="1" dirty="0">
                    <a:latin typeface="Times New Roman" panose="02020603050405020304" pitchFamily="18" charset="0"/>
                  </a:rPr>
                  <a:t>）</a:t>
                </a:r>
                <a:endParaRPr lang="zh-CN" altLang="en-US" sz="2400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6" name="Oval 8">
                <a:hlinkClick r:id="" action="ppaction://hlinkshowjump?jump=nextslide"/>
              </p:cNvPr>
              <p:cNvSpPr/>
              <p:nvPr/>
            </p:nvSpPr>
            <p:spPr>
              <a:xfrm>
                <a:off x="3251" y="1842"/>
                <a:ext cx="624" cy="624"/>
              </a:xfrm>
              <a:prstGeom prst="ellipse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宏观</a:t>
                </a:r>
                <a:endParaRPr lang="zh-CN" altLang="en-US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7" name="Rectangle 9"/>
              <p:cNvSpPr/>
              <p:nvPr/>
            </p:nvSpPr>
            <p:spPr>
              <a:xfrm>
                <a:off x="3224" y="2496"/>
                <a:ext cx="997" cy="27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2400" b="1" dirty="0">
                    <a:latin typeface="Times New Roman" panose="02020603050405020304" pitchFamily="18" charset="0"/>
                  </a:rPr>
                  <a:t>质量（</a:t>
                </a:r>
                <a:r>
                  <a:rPr lang="en-US" altLang="zh-CN" sz="2400" b="1" dirty="0">
                    <a:latin typeface="Times New Roman" panose="02020603050405020304" pitchFamily="18" charset="0"/>
                  </a:rPr>
                  <a:t>m</a:t>
                </a:r>
                <a:r>
                  <a:rPr lang="zh-CN" altLang="en-US" sz="2400" b="1" dirty="0">
                    <a:latin typeface="Times New Roman" panose="02020603050405020304" pitchFamily="18" charset="0"/>
                  </a:rPr>
                  <a:t>）</a:t>
                </a:r>
                <a:endParaRPr lang="zh-CN" altLang="en-US" sz="2400" b="1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3088" name="Text Box 10"/>
            <p:cNvSpPr txBox="1"/>
            <p:nvPr/>
          </p:nvSpPr>
          <p:spPr>
            <a:xfrm>
              <a:off x="3428" y="3585"/>
              <a:ext cx="229" cy="30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b="1" dirty="0">
                  <a:latin typeface="Times New Roman" panose="02020603050405020304" pitchFamily="18" charset="0"/>
                </a:rPr>
                <a:t>n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3089" name="Text Box 11"/>
            <p:cNvSpPr txBox="1"/>
            <p:nvPr/>
          </p:nvSpPr>
          <p:spPr>
            <a:xfrm>
              <a:off x="3032" y="3486"/>
              <a:ext cx="330" cy="27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2400" b="1" dirty="0">
                  <a:solidFill>
                    <a:srgbClr val="CC0066"/>
                  </a:solidFill>
                  <a:latin typeface="Times New Roman" panose="02020603050405020304" pitchFamily="18" charset="0"/>
                </a:rPr>
                <a:t>N</a:t>
              </a:r>
              <a:r>
                <a:rPr lang="en-US" altLang="zh-CN" sz="2400" b="1" baseline="-25000" dirty="0">
                  <a:solidFill>
                    <a:srgbClr val="CC0066"/>
                  </a:solidFill>
                  <a:latin typeface="Times New Roman" panose="02020603050405020304" pitchFamily="18" charset="0"/>
                </a:rPr>
                <a:t>A</a:t>
              </a:r>
              <a:endPara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090" name="Line 12"/>
            <p:cNvSpPr/>
            <p:nvPr/>
          </p:nvSpPr>
          <p:spPr>
            <a:xfrm>
              <a:off x="2988" y="3777"/>
              <a:ext cx="451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miter/>
              <a:headEnd type="triangle" w="med" len="med"/>
              <a:tailEnd type="triangle" w="med" len="med"/>
            </a:ln>
          </p:spPr>
        </p:sp>
        <p:sp>
          <p:nvSpPr>
            <p:cNvPr id="3091" name="Line 13"/>
            <p:cNvSpPr/>
            <p:nvPr/>
          </p:nvSpPr>
          <p:spPr>
            <a:xfrm>
              <a:off x="3648" y="3777"/>
              <a:ext cx="4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miter/>
              <a:headEnd type="triangle" w="med" len="med"/>
              <a:tailEnd type="triangle" w="med" len="med"/>
            </a:ln>
          </p:spPr>
        </p:sp>
      </p:grpSp>
      <p:sp>
        <p:nvSpPr>
          <p:cNvPr id="44046" name="Text Box 14"/>
          <p:cNvSpPr txBox="1"/>
          <p:nvPr/>
        </p:nvSpPr>
        <p:spPr>
          <a:xfrm>
            <a:off x="4727575" y="1819275"/>
            <a:ext cx="4714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M</a:t>
            </a:r>
            <a:endParaRPr lang="en-US" altLang="zh-CN" sz="24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4047" name="Object 15"/>
          <p:cNvGraphicFramePr>
            <a:graphicFrameLocks noChangeAspect="1"/>
          </p:cNvGraphicFramePr>
          <p:nvPr/>
        </p:nvGraphicFramePr>
        <p:xfrm>
          <a:off x="7942263" y="1036638"/>
          <a:ext cx="3352800" cy="146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1012190" imgH="527050" progId="Flash.Movie">
                  <p:embed/>
                </p:oleObj>
              </mc:Choice>
              <mc:Fallback>
                <p:oleObj name="" r:id="rId1" imgW="1012190" imgH="527050" progId="Flash.Movie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942263" y="1036638"/>
                        <a:ext cx="3352800" cy="1462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8" name="Text Box 16"/>
          <p:cNvSpPr txBox="1"/>
          <p:nvPr/>
        </p:nvSpPr>
        <p:spPr>
          <a:xfrm>
            <a:off x="2711450" y="3613150"/>
            <a:ext cx="4648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b="1" dirty="0">
                <a:latin typeface="Times New Roman" panose="02020603050405020304" pitchFamily="18" charset="0"/>
              </a:rPr>
              <a:t>个数比    </a:t>
            </a:r>
            <a:r>
              <a:rPr lang="en-US" altLang="zh-CN" b="1" dirty="0">
                <a:latin typeface="Times New Roman" panose="02020603050405020304" pitchFamily="18" charset="0"/>
              </a:rPr>
              <a:t>1   </a:t>
            </a:r>
            <a:r>
              <a:rPr lang="en-US" altLang="zh-CN" b="1" dirty="0">
                <a:latin typeface="Times New Roman" panose="02020603050405020304" pitchFamily="18" charset="0"/>
                <a:cs typeface="Tahoma" panose="020B0604030504040204" pitchFamily="34" charset="0"/>
              </a:rPr>
              <a:t>:   1    :    1</a:t>
            </a:r>
            <a:endParaRPr lang="en-US" altLang="zh-CN" b="1" dirty="0">
              <a:latin typeface="Times New Roman" panose="02020603050405020304" pitchFamily="18" charset="0"/>
            </a:endParaRPr>
          </a:p>
        </p:txBody>
      </p:sp>
      <p:sp>
        <p:nvSpPr>
          <p:cNvPr id="44049" name="Text Box 17"/>
          <p:cNvSpPr txBox="1"/>
          <p:nvPr/>
        </p:nvSpPr>
        <p:spPr>
          <a:xfrm>
            <a:off x="2770188" y="4284663"/>
            <a:ext cx="5486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b="1" dirty="0">
                <a:latin typeface="Times New Roman" panose="02020603050405020304" pitchFamily="18" charset="0"/>
              </a:rPr>
              <a:t>质量比   </a:t>
            </a:r>
            <a:r>
              <a:rPr lang="en-US" altLang="zh-CN" b="1" dirty="0">
                <a:latin typeface="Times New Roman" panose="02020603050405020304" pitchFamily="18" charset="0"/>
              </a:rPr>
              <a:t>12  </a:t>
            </a:r>
            <a:r>
              <a:rPr lang="en-US" altLang="zh-CN" b="1" dirty="0">
                <a:latin typeface="Times New Roman" panose="02020603050405020304" pitchFamily="18" charset="0"/>
                <a:cs typeface="Tahoma" panose="020B0604030504040204" pitchFamily="34" charset="0"/>
              </a:rPr>
              <a:t>:  32   :   44</a:t>
            </a:r>
            <a:endParaRPr lang="en-US" altLang="zh-CN" b="1" dirty="0">
              <a:latin typeface="Times New Roman" panose="02020603050405020304" pitchFamily="18" charset="0"/>
              <a:ea typeface="Tahoma" panose="020B0604030504040204" pitchFamily="34" charset="0"/>
            </a:endParaRPr>
          </a:p>
        </p:txBody>
      </p:sp>
      <p:grpSp>
        <p:nvGrpSpPr>
          <p:cNvPr id="44050" name="Group 18"/>
          <p:cNvGrpSpPr/>
          <p:nvPr/>
        </p:nvGrpSpPr>
        <p:grpSpPr>
          <a:xfrm>
            <a:off x="4022725" y="2857500"/>
            <a:ext cx="3657600" cy="682625"/>
            <a:chOff x="1524" y="1344"/>
            <a:chExt cx="2304" cy="430"/>
          </a:xfrm>
        </p:grpSpPr>
        <p:sp>
          <p:nvSpPr>
            <p:cNvPr id="3085" name="Text Box 19"/>
            <p:cNvSpPr txBox="1"/>
            <p:nvPr/>
          </p:nvSpPr>
          <p:spPr>
            <a:xfrm>
              <a:off x="1524" y="1447"/>
              <a:ext cx="2304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zh-CN" b="1" dirty="0">
                  <a:latin typeface="Times New Roman" panose="02020603050405020304" pitchFamily="18" charset="0"/>
                </a:rPr>
                <a:t>C  +  O</a:t>
              </a:r>
              <a:r>
                <a:rPr lang="en-US" altLang="zh-CN" b="1" baseline="-25000" dirty="0">
                  <a:latin typeface="Times New Roman" panose="02020603050405020304" pitchFamily="18" charset="0"/>
                </a:rPr>
                <a:t>2  </a:t>
              </a:r>
              <a:r>
                <a:rPr lang="en-US" altLang="zh-CN" b="1" dirty="0">
                  <a:latin typeface="Times New Roman" panose="02020603050405020304" pitchFamily="18" charset="0"/>
                </a:rPr>
                <a:t>==  CO</a:t>
              </a:r>
              <a:r>
                <a:rPr lang="en-US" altLang="zh-CN" b="1" baseline="-25000" dirty="0">
                  <a:latin typeface="Times New Roman" panose="02020603050405020304" pitchFamily="18" charset="0"/>
                </a:rPr>
                <a:t>2</a:t>
              </a:r>
              <a:endParaRPr lang="en-US" altLang="zh-CN" b="1" baseline="-25000" dirty="0">
                <a:latin typeface="Times New Roman" panose="02020603050405020304" pitchFamily="18" charset="0"/>
              </a:endParaRPr>
            </a:p>
          </p:txBody>
        </p:sp>
        <p:sp>
          <p:nvSpPr>
            <p:cNvPr id="3086" name="Text Box 20"/>
            <p:cNvSpPr txBox="1"/>
            <p:nvPr/>
          </p:nvSpPr>
          <p:spPr>
            <a:xfrm>
              <a:off x="2296" y="1344"/>
              <a:ext cx="72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zh-CN" altLang="en-US" sz="2400" b="1" dirty="0">
                  <a:latin typeface="Times New Roman" panose="02020603050405020304" pitchFamily="18" charset="0"/>
                </a:rPr>
                <a:t>点燃</a:t>
              </a:r>
              <a:endParaRPr lang="zh-CN" altLang="en-US" sz="2400" b="1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44053" name="Text Box 21"/>
          <p:cNvSpPr txBox="1"/>
          <p:nvPr/>
        </p:nvSpPr>
        <p:spPr>
          <a:xfrm>
            <a:off x="2940050" y="4894263"/>
            <a:ext cx="63246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b="1" dirty="0">
                <a:solidFill>
                  <a:srgbClr val="CC0066"/>
                </a:solidFill>
                <a:latin typeface="Times New Roman" panose="02020603050405020304" pitchFamily="18" charset="0"/>
              </a:rPr>
              <a:t>n</a:t>
            </a:r>
            <a:r>
              <a:rPr lang="zh-CN" altLang="en-US" b="1" dirty="0">
                <a:solidFill>
                  <a:srgbClr val="CC0066"/>
                </a:solidFill>
                <a:latin typeface="Times New Roman" panose="02020603050405020304" pitchFamily="18" charset="0"/>
              </a:rPr>
              <a:t>之比    </a:t>
            </a:r>
            <a:r>
              <a:rPr lang="en-US" altLang="zh-CN" b="1" dirty="0">
                <a:solidFill>
                  <a:srgbClr val="CC0066"/>
                </a:solidFill>
                <a:latin typeface="Times New Roman" panose="02020603050405020304" pitchFamily="18" charset="0"/>
              </a:rPr>
              <a:t>1   </a:t>
            </a:r>
            <a:r>
              <a:rPr lang="en-US" altLang="zh-CN" b="1" dirty="0">
                <a:solidFill>
                  <a:srgbClr val="CC0066"/>
                </a:solidFill>
                <a:latin typeface="Times New Roman" panose="02020603050405020304" pitchFamily="18" charset="0"/>
                <a:cs typeface="Tahoma" panose="020B0604030504040204" pitchFamily="34" charset="0"/>
              </a:rPr>
              <a:t>:   1    :    1</a:t>
            </a:r>
            <a:endParaRPr lang="en-US" altLang="zh-CN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054" name="Text Box 22"/>
          <p:cNvSpPr txBox="1"/>
          <p:nvPr/>
        </p:nvSpPr>
        <p:spPr>
          <a:xfrm>
            <a:off x="695325" y="5691188"/>
            <a:ext cx="11161713" cy="498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结论：</a:t>
            </a:r>
            <a:r>
              <a:rPr lang="zh-CN" altLang="en-US" sz="2400" b="1" dirty="0">
                <a:latin typeface="Times New Roman" panose="02020603050405020304" pitchFamily="18" charset="0"/>
              </a:rPr>
              <a:t>化学方程式中物质化学式前的系数之比，还表示了各物质的物质的量之比。</a:t>
            </a:r>
            <a:r>
              <a:rPr lang="zh-CN" altLang="en-US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 </a:t>
            </a:r>
            <a:endParaRPr lang="zh-CN" altLang="en-US" sz="24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082" name="Group 23"/>
          <p:cNvGrpSpPr/>
          <p:nvPr/>
        </p:nvGrpSpPr>
        <p:grpSpPr>
          <a:xfrm>
            <a:off x="695325" y="182563"/>
            <a:ext cx="1584325" cy="541337"/>
            <a:chOff x="192" y="2208"/>
            <a:chExt cx="515" cy="541"/>
          </a:xfrm>
        </p:grpSpPr>
        <p:sp>
          <p:nvSpPr>
            <p:cNvPr id="3083" name="AutoShape 24"/>
            <p:cNvSpPr/>
            <p:nvPr/>
          </p:nvSpPr>
          <p:spPr>
            <a:xfrm>
              <a:off x="192" y="2243"/>
              <a:ext cx="515" cy="506"/>
            </a:xfrm>
            <a:prstGeom prst="verticalScroll">
              <a:avLst>
                <a:gd name="adj" fmla="val 12500"/>
              </a:avLst>
            </a:prstGeom>
            <a:solidFill>
              <a:srgbClr val="F5F963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zh-CN" altLang="en-US" sz="2400" dirty="0">
                <a:latin typeface="Tahoma" panose="020B0604030504040204" pitchFamily="34" charset="0"/>
              </a:endParaRPr>
            </a:p>
          </p:txBody>
        </p:sp>
        <p:sp>
          <p:nvSpPr>
            <p:cNvPr id="3084" name="Text Box 25"/>
            <p:cNvSpPr txBox="1"/>
            <p:nvPr/>
          </p:nvSpPr>
          <p:spPr>
            <a:xfrm>
              <a:off x="276" y="2208"/>
              <a:ext cx="336" cy="51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zh-CN" altLang="en-US" b="1" dirty="0">
                  <a:solidFill>
                    <a:srgbClr val="CC0066"/>
                  </a:solidFill>
                  <a:latin typeface="Tahoma" panose="020B0604030504040204" pitchFamily="34" charset="0"/>
                  <a:ea typeface="隶书" pitchFamily="49" charset="-122"/>
                </a:rPr>
                <a:t>总结</a:t>
              </a:r>
              <a:endParaRPr lang="zh-CN" altLang="en-US" b="1" dirty="0">
                <a:solidFill>
                  <a:srgbClr val="CC0066"/>
                </a:solidFill>
                <a:latin typeface="Tahoma" panose="020B0604030504040204" pitchFamily="34" charset="0"/>
                <a:ea typeface="隶书" pitchFamily="49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6" grpId="0"/>
      <p:bldP spid="44048" grpId="0"/>
      <p:bldP spid="44049" grpId="0"/>
      <p:bldP spid="44053" grpId="0"/>
      <p:bldP spid="440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33795" name="Text Box 3"/>
          <p:cNvSpPr txBox="1"/>
          <p:nvPr/>
        </p:nvSpPr>
        <p:spPr>
          <a:xfrm>
            <a:off x="1703388" y="115888"/>
            <a:ext cx="5029200" cy="457200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构成固态结构微粒间的距离很小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21507" name="Text Box 4"/>
          <p:cNvSpPr txBox="1"/>
          <p:nvPr/>
        </p:nvSpPr>
        <p:spPr>
          <a:xfrm>
            <a:off x="5859463" y="5360988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zh-CN" sz="2400" dirty="0">
              <a:latin typeface="Times New Roman" panose="02020603050405020304" pitchFamily="18" charset="0"/>
            </a:endParaRPr>
          </a:p>
        </p:txBody>
      </p:sp>
      <p:sp>
        <p:nvSpPr>
          <p:cNvPr id="33797" name="Text Box 5"/>
          <p:cNvSpPr txBox="1"/>
          <p:nvPr/>
        </p:nvSpPr>
        <p:spPr>
          <a:xfrm>
            <a:off x="6172200" y="115888"/>
            <a:ext cx="4495800" cy="457200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构成液态结构微粒间的距离也小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pic>
        <p:nvPicPr>
          <p:cNvPr id="33798" name="Al&amp;Al.avi">
            <a:hlinkClick r:id="" action="ppaction://media"/>
          </p:cNvPr>
          <p:cNvPicPr>
            <a:picLocks noRot="1"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919288" y="620713"/>
            <a:ext cx="3024187" cy="30241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799" name="t=p.avi">
            <a:hlinkClick r:id="" action="ppaction://media"/>
          </p:cNvPr>
          <p:cNvPicPr>
            <a:picLocks noRot="1" noChangeAspect="1"/>
          </p:cNvPicPr>
          <p:nvPr>
            <a:videoFile r:link="rId4"/>
            <p:extLst>
              <p:ext uri="{DAA4B4D4-6D71-4841-9C94-3DE7FCFB9230}">
                <p14:media xmlns:p14="http://schemas.microsoft.com/office/powerpoint/2010/main" r:link="rId5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725613" y="3354388"/>
            <a:ext cx="3128962" cy="28114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3800" name="Text Box 8"/>
          <p:cNvSpPr txBox="1"/>
          <p:nvPr/>
        </p:nvSpPr>
        <p:spPr>
          <a:xfrm>
            <a:off x="1992313" y="6138863"/>
            <a:ext cx="3430587" cy="523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latin typeface="Times New Roman" panose="02020603050405020304" pitchFamily="18" charset="0"/>
              </a:rPr>
              <a:t>气体分子间距离很大</a:t>
            </a:r>
            <a:endParaRPr lang="zh-CN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21512" name="AutoShape 9">
            <a:hlinkClick r:id="rId7" action="ppaction://hlinksldjump"/>
          </p:cNvPr>
          <p:cNvSpPr/>
          <p:nvPr/>
        </p:nvSpPr>
        <p:spPr>
          <a:xfrm>
            <a:off x="1630363" y="6384925"/>
            <a:ext cx="288925" cy="288925"/>
          </a:xfrm>
          <a:prstGeom prst="actionButtonBeginning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111" name="Rectangle 2"/>
          <p:cNvSpPr/>
          <p:nvPr/>
        </p:nvSpPr>
        <p:spPr>
          <a:xfrm rot="2390565">
            <a:off x="4978400" y="4541838"/>
            <a:ext cx="1331913" cy="36036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 dirty="0">
                <a:solidFill>
                  <a:srgbClr val="660033"/>
                </a:solidFill>
                <a:latin typeface="微软雅黑" panose="020B0503020204020204" charset="-122"/>
                <a:ea typeface="微软雅黑" panose="020B0503020204020204" charset="-122"/>
              </a:rPr>
              <a:t>分子直径</a:t>
            </a:r>
            <a:endParaRPr lang="zh-CN" altLang="en-US" sz="2000" b="1" dirty="0">
              <a:solidFill>
                <a:srgbClr val="660033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12" name="Group 3"/>
          <p:cNvGrpSpPr/>
          <p:nvPr/>
        </p:nvGrpSpPr>
        <p:grpSpPr>
          <a:xfrm rot="-869015">
            <a:off x="5630863" y="5800725"/>
            <a:ext cx="1149350" cy="455613"/>
            <a:chOff x="768" y="2688"/>
            <a:chExt cx="1152" cy="432"/>
          </a:xfrm>
        </p:grpSpPr>
        <p:grpSp>
          <p:nvGrpSpPr>
            <p:cNvPr id="21598" name="Group 4"/>
            <p:cNvGrpSpPr/>
            <p:nvPr/>
          </p:nvGrpSpPr>
          <p:grpSpPr>
            <a:xfrm rot="-4448309">
              <a:off x="864" y="2592"/>
              <a:ext cx="432" cy="624"/>
              <a:chOff x="864" y="2592"/>
              <a:chExt cx="432" cy="624"/>
            </a:xfrm>
          </p:grpSpPr>
          <p:sp>
            <p:nvSpPr>
              <p:cNvPr id="128" name="Oval 5"/>
              <p:cNvSpPr>
                <a:spLocks noChangeArrowheads="1"/>
              </p:cNvSpPr>
              <p:nvPr/>
            </p:nvSpPr>
            <p:spPr bwMode="auto">
              <a:xfrm>
                <a:off x="866" y="2585"/>
                <a:ext cx="337" cy="33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C00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anose="020B060403050404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29" name="Oval 6"/>
              <p:cNvSpPr>
                <a:spLocks noChangeArrowheads="1"/>
              </p:cNvSpPr>
              <p:nvPr/>
            </p:nvSpPr>
            <p:spPr bwMode="auto">
              <a:xfrm>
                <a:off x="960" y="2870"/>
                <a:ext cx="337" cy="33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C00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anose="020B060403050404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114" name="Line 7"/>
            <p:cNvSpPr>
              <a:spLocks noChangeShapeType="1"/>
            </p:cNvSpPr>
            <p:nvPr/>
          </p:nvSpPr>
          <p:spPr bwMode="auto">
            <a:xfrm>
              <a:off x="1488" y="2832"/>
              <a:ext cx="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5" name="Line 8"/>
            <p:cNvSpPr>
              <a:spLocks noChangeShapeType="1"/>
            </p:cNvSpPr>
            <p:nvPr/>
          </p:nvSpPr>
          <p:spPr bwMode="auto">
            <a:xfrm>
              <a:off x="1627" y="2829"/>
              <a:ext cx="14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6" name="Line 9"/>
            <p:cNvSpPr>
              <a:spLocks noChangeShapeType="1"/>
            </p:cNvSpPr>
            <p:nvPr/>
          </p:nvSpPr>
          <p:spPr bwMode="auto">
            <a:xfrm>
              <a:off x="1820" y="2826"/>
              <a:ext cx="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7" name="Line 10"/>
            <p:cNvSpPr>
              <a:spLocks noChangeShapeType="1"/>
            </p:cNvSpPr>
            <p:nvPr/>
          </p:nvSpPr>
          <p:spPr bwMode="auto">
            <a:xfrm>
              <a:off x="1434" y="2875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8" name="Line 11"/>
            <p:cNvSpPr>
              <a:spLocks noChangeShapeType="1"/>
            </p:cNvSpPr>
            <p:nvPr/>
          </p:nvSpPr>
          <p:spPr bwMode="auto">
            <a:xfrm>
              <a:off x="1627" y="2874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9" name="Line 12"/>
            <p:cNvSpPr>
              <a:spLocks noChangeShapeType="1"/>
            </p:cNvSpPr>
            <p:nvPr/>
          </p:nvSpPr>
          <p:spPr bwMode="auto">
            <a:xfrm>
              <a:off x="1824" y="2880"/>
              <a:ext cx="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20" name="Line 13"/>
            <p:cNvSpPr>
              <a:spLocks noChangeShapeType="1"/>
            </p:cNvSpPr>
            <p:nvPr/>
          </p:nvSpPr>
          <p:spPr bwMode="auto">
            <a:xfrm>
              <a:off x="1532" y="2920"/>
              <a:ext cx="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21" name="Line 14"/>
            <p:cNvSpPr>
              <a:spLocks noChangeShapeType="1"/>
            </p:cNvSpPr>
            <p:nvPr/>
          </p:nvSpPr>
          <p:spPr bwMode="auto">
            <a:xfrm>
              <a:off x="1724" y="2921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22" name="Line 15"/>
            <p:cNvSpPr>
              <a:spLocks noChangeShapeType="1"/>
            </p:cNvSpPr>
            <p:nvPr/>
          </p:nvSpPr>
          <p:spPr bwMode="auto">
            <a:xfrm>
              <a:off x="1484" y="2968"/>
              <a:ext cx="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23" name="Line 16"/>
            <p:cNvSpPr>
              <a:spLocks noChangeShapeType="1"/>
            </p:cNvSpPr>
            <p:nvPr/>
          </p:nvSpPr>
          <p:spPr bwMode="auto">
            <a:xfrm>
              <a:off x="1676" y="2968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24" name="Line 17"/>
            <p:cNvSpPr>
              <a:spLocks noChangeShapeType="1"/>
            </p:cNvSpPr>
            <p:nvPr/>
          </p:nvSpPr>
          <p:spPr bwMode="auto">
            <a:xfrm>
              <a:off x="1584" y="2784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25" name="Line 18"/>
            <p:cNvSpPr>
              <a:spLocks noChangeShapeType="1"/>
            </p:cNvSpPr>
            <p:nvPr/>
          </p:nvSpPr>
          <p:spPr bwMode="auto">
            <a:xfrm>
              <a:off x="1724" y="2778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26" name="Line 19"/>
            <p:cNvSpPr>
              <a:spLocks noChangeShapeType="1"/>
            </p:cNvSpPr>
            <p:nvPr/>
          </p:nvSpPr>
          <p:spPr bwMode="auto">
            <a:xfrm>
              <a:off x="1434" y="2777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27" name="Line 20"/>
            <p:cNvSpPr>
              <a:spLocks noChangeShapeType="1"/>
            </p:cNvSpPr>
            <p:nvPr/>
          </p:nvSpPr>
          <p:spPr bwMode="auto">
            <a:xfrm>
              <a:off x="1436" y="2921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130" name="Group 21"/>
          <p:cNvGrpSpPr/>
          <p:nvPr/>
        </p:nvGrpSpPr>
        <p:grpSpPr>
          <a:xfrm rot="-2939734">
            <a:off x="7154863" y="5519738"/>
            <a:ext cx="1252537" cy="508000"/>
            <a:chOff x="768" y="2688"/>
            <a:chExt cx="1152" cy="432"/>
          </a:xfrm>
        </p:grpSpPr>
        <p:grpSp>
          <p:nvGrpSpPr>
            <p:cNvPr id="21581" name="Group 22"/>
            <p:cNvGrpSpPr/>
            <p:nvPr/>
          </p:nvGrpSpPr>
          <p:grpSpPr>
            <a:xfrm rot="-4448309">
              <a:off x="864" y="2592"/>
              <a:ext cx="432" cy="624"/>
              <a:chOff x="864" y="2592"/>
              <a:chExt cx="432" cy="624"/>
            </a:xfrm>
          </p:grpSpPr>
          <p:sp>
            <p:nvSpPr>
              <p:cNvPr id="146" name="Oval 23"/>
              <p:cNvSpPr>
                <a:spLocks noChangeArrowheads="1"/>
              </p:cNvSpPr>
              <p:nvPr/>
            </p:nvSpPr>
            <p:spPr bwMode="auto">
              <a:xfrm>
                <a:off x="878" y="2585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C00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anose="020B060403050404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47" name="Oval 24"/>
              <p:cNvSpPr>
                <a:spLocks noChangeArrowheads="1"/>
              </p:cNvSpPr>
              <p:nvPr/>
            </p:nvSpPr>
            <p:spPr bwMode="auto">
              <a:xfrm>
                <a:off x="969" y="2873"/>
                <a:ext cx="335" cy="33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C00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anose="020B060403050404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132" name="Line 25"/>
            <p:cNvSpPr>
              <a:spLocks noChangeShapeType="1"/>
            </p:cNvSpPr>
            <p:nvPr/>
          </p:nvSpPr>
          <p:spPr bwMode="auto">
            <a:xfrm>
              <a:off x="1483" y="2827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3" name="Line 26"/>
            <p:cNvSpPr>
              <a:spLocks noChangeShapeType="1"/>
            </p:cNvSpPr>
            <p:nvPr/>
          </p:nvSpPr>
          <p:spPr bwMode="auto">
            <a:xfrm>
              <a:off x="1624" y="2832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4" name="Line 27"/>
            <p:cNvSpPr>
              <a:spLocks noChangeShapeType="1"/>
            </p:cNvSpPr>
            <p:nvPr/>
          </p:nvSpPr>
          <p:spPr bwMode="auto">
            <a:xfrm>
              <a:off x="1821" y="2828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5" name="Line 28"/>
            <p:cNvSpPr>
              <a:spLocks noChangeShapeType="1"/>
            </p:cNvSpPr>
            <p:nvPr/>
          </p:nvSpPr>
          <p:spPr bwMode="auto">
            <a:xfrm>
              <a:off x="1431" y="2876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6" name="Line 29"/>
            <p:cNvSpPr>
              <a:spLocks noChangeShapeType="1"/>
            </p:cNvSpPr>
            <p:nvPr/>
          </p:nvSpPr>
          <p:spPr bwMode="auto">
            <a:xfrm>
              <a:off x="1629" y="2875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7" name="Line 30"/>
            <p:cNvSpPr>
              <a:spLocks noChangeShapeType="1"/>
            </p:cNvSpPr>
            <p:nvPr/>
          </p:nvSpPr>
          <p:spPr bwMode="auto">
            <a:xfrm>
              <a:off x="1823" y="2878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8" name="Line 31"/>
            <p:cNvSpPr>
              <a:spLocks noChangeShapeType="1"/>
            </p:cNvSpPr>
            <p:nvPr/>
          </p:nvSpPr>
          <p:spPr bwMode="auto">
            <a:xfrm>
              <a:off x="1532" y="2928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9" name="Line 32"/>
            <p:cNvSpPr>
              <a:spLocks noChangeShapeType="1"/>
            </p:cNvSpPr>
            <p:nvPr/>
          </p:nvSpPr>
          <p:spPr bwMode="auto">
            <a:xfrm>
              <a:off x="1732" y="2923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40" name="Line 33"/>
            <p:cNvSpPr>
              <a:spLocks noChangeShapeType="1"/>
            </p:cNvSpPr>
            <p:nvPr/>
          </p:nvSpPr>
          <p:spPr bwMode="auto">
            <a:xfrm>
              <a:off x="1483" y="2971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41" name="Line 34"/>
            <p:cNvSpPr>
              <a:spLocks noChangeShapeType="1"/>
            </p:cNvSpPr>
            <p:nvPr/>
          </p:nvSpPr>
          <p:spPr bwMode="auto">
            <a:xfrm>
              <a:off x="1680" y="2975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42" name="Line 35"/>
            <p:cNvSpPr>
              <a:spLocks noChangeShapeType="1"/>
            </p:cNvSpPr>
            <p:nvPr/>
          </p:nvSpPr>
          <p:spPr bwMode="auto">
            <a:xfrm>
              <a:off x="1581" y="2782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43" name="Line 36"/>
            <p:cNvSpPr>
              <a:spLocks noChangeShapeType="1"/>
            </p:cNvSpPr>
            <p:nvPr/>
          </p:nvSpPr>
          <p:spPr bwMode="auto">
            <a:xfrm>
              <a:off x="1729" y="2784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44" name="Line 37"/>
            <p:cNvSpPr>
              <a:spLocks noChangeShapeType="1"/>
            </p:cNvSpPr>
            <p:nvPr/>
          </p:nvSpPr>
          <p:spPr bwMode="auto">
            <a:xfrm>
              <a:off x="1440" y="2778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45" name="Line 38"/>
            <p:cNvSpPr>
              <a:spLocks noChangeShapeType="1"/>
            </p:cNvSpPr>
            <p:nvPr/>
          </p:nvSpPr>
          <p:spPr bwMode="auto">
            <a:xfrm>
              <a:off x="1439" y="2925"/>
              <a:ext cx="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148" name="Group 39"/>
          <p:cNvGrpSpPr/>
          <p:nvPr/>
        </p:nvGrpSpPr>
        <p:grpSpPr>
          <a:xfrm rot="8469378">
            <a:off x="8058150" y="4570413"/>
            <a:ext cx="1344613" cy="493712"/>
            <a:chOff x="768" y="2688"/>
            <a:chExt cx="1152" cy="432"/>
          </a:xfrm>
        </p:grpSpPr>
        <p:grpSp>
          <p:nvGrpSpPr>
            <p:cNvPr id="21564" name="Group 40"/>
            <p:cNvGrpSpPr/>
            <p:nvPr/>
          </p:nvGrpSpPr>
          <p:grpSpPr>
            <a:xfrm rot="-4448309">
              <a:off x="864" y="2592"/>
              <a:ext cx="432" cy="624"/>
              <a:chOff x="864" y="2592"/>
              <a:chExt cx="432" cy="624"/>
            </a:xfrm>
          </p:grpSpPr>
          <p:sp>
            <p:nvSpPr>
              <p:cNvPr id="164" name="Oval 41"/>
              <p:cNvSpPr>
                <a:spLocks noChangeArrowheads="1"/>
              </p:cNvSpPr>
              <p:nvPr/>
            </p:nvSpPr>
            <p:spPr bwMode="auto">
              <a:xfrm>
                <a:off x="856" y="2590"/>
                <a:ext cx="336" cy="337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C00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anose="020B060403050404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65" name="Oval 42"/>
              <p:cNvSpPr>
                <a:spLocks noChangeArrowheads="1"/>
              </p:cNvSpPr>
              <p:nvPr/>
            </p:nvSpPr>
            <p:spPr bwMode="auto">
              <a:xfrm>
                <a:off x="958" y="2882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C00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anose="020B060403050404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150" name="Line 43"/>
            <p:cNvSpPr>
              <a:spLocks noChangeShapeType="1"/>
            </p:cNvSpPr>
            <p:nvPr/>
          </p:nvSpPr>
          <p:spPr bwMode="auto">
            <a:xfrm>
              <a:off x="1487" y="2832"/>
              <a:ext cx="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1" name="Line 44"/>
            <p:cNvSpPr>
              <a:spLocks noChangeShapeType="1"/>
            </p:cNvSpPr>
            <p:nvPr/>
          </p:nvSpPr>
          <p:spPr bwMode="auto">
            <a:xfrm>
              <a:off x="1632" y="2832"/>
              <a:ext cx="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2" name="Line 45"/>
            <p:cNvSpPr>
              <a:spLocks noChangeShapeType="1"/>
            </p:cNvSpPr>
            <p:nvPr/>
          </p:nvSpPr>
          <p:spPr bwMode="auto">
            <a:xfrm>
              <a:off x="1820" y="2829"/>
              <a:ext cx="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3" name="Line 46"/>
            <p:cNvSpPr>
              <a:spLocks noChangeShapeType="1"/>
            </p:cNvSpPr>
            <p:nvPr/>
          </p:nvSpPr>
          <p:spPr bwMode="auto">
            <a:xfrm>
              <a:off x="1441" y="2879"/>
              <a:ext cx="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4" name="Line 47"/>
            <p:cNvSpPr>
              <a:spLocks noChangeShapeType="1"/>
            </p:cNvSpPr>
            <p:nvPr/>
          </p:nvSpPr>
          <p:spPr bwMode="auto">
            <a:xfrm>
              <a:off x="1631" y="2880"/>
              <a:ext cx="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5" name="Line 48"/>
            <p:cNvSpPr>
              <a:spLocks noChangeShapeType="1"/>
            </p:cNvSpPr>
            <p:nvPr/>
          </p:nvSpPr>
          <p:spPr bwMode="auto">
            <a:xfrm>
              <a:off x="1822" y="2880"/>
              <a:ext cx="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6" name="Line 49"/>
            <p:cNvSpPr>
              <a:spLocks noChangeShapeType="1"/>
            </p:cNvSpPr>
            <p:nvPr/>
          </p:nvSpPr>
          <p:spPr bwMode="auto">
            <a:xfrm>
              <a:off x="1536" y="2927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7" name="Line 50"/>
            <p:cNvSpPr>
              <a:spLocks noChangeShapeType="1"/>
            </p:cNvSpPr>
            <p:nvPr/>
          </p:nvSpPr>
          <p:spPr bwMode="auto">
            <a:xfrm>
              <a:off x="1726" y="2928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8" name="Line 51"/>
            <p:cNvSpPr>
              <a:spLocks noChangeShapeType="1"/>
            </p:cNvSpPr>
            <p:nvPr/>
          </p:nvSpPr>
          <p:spPr bwMode="auto">
            <a:xfrm>
              <a:off x="1486" y="2975"/>
              <a:ext cx="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9" name="Line 52"/>
            <p:cNvSpPr>
              <a:spLocks noChangeShapeType="1"/>
            </p:cNvSpPr>
            <p:nvPr/>
          </p:nvSpPr>
          <p:spPr bwMode="auto">
            <a:xfrm>
              <a:off x="1680" y="2974"/>
              <a:ext cx="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60" name="Line 53"/>
            <p:cNvSpPr>
              <a:spLocks noChangeShapeType="1"/>
            </p:cNvSpPr>
            <p:nvPr/>
          </p:nvSpPr>
          <p:spPr bwMode="auto">
            <a:xfrm>
              <a:off x="1584" y="2784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61" name="Line 54"/>
            <p:cNvSpPr>
              <a:spLocks noChangeShapeType="1"/>
            </p:cNvSpPr>
            <p:nvPr/>
          </p:nvSpPr>
          <p:spPr bwMode="auto">
            <a:xfrm>
              <a:off x="1722" y="2779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62" name="Line 55"/>
            <p:cNvSpPr>
              <a:spLocks noChangeShapeType="1"/>
            </p:cNvSpPr>
            <p:nvPr/>
          </p:nvSpPr>
          <p:spPr bwMode="auto">
            <a:xfrm>
              <a:off x="1443" y="2780"/>
              <a:ext cx="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63" name="Line 56"/>
            <p:cNvSpPr>
              <a:spLocks noChangeShapeType="1"/>
            </p:cNvSpPr>
            <p:nvPr/>
          </p:nvSpPr>
          <p:spPr bwMode="auto">
            <a:xfrm>
              <a:off x="1440" y="2929"/>
              <a:ext cx="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166" name="Group 57"/>
          <p:cNvGrpSpPr/>
          <p:nvPr/>
        </p:nvGrpSpPr>
        <p:grpSpPr>
          <a:xfrm rot="1946615">
            <a:off x="5548313" y="4262438"/>
            <a:ext cx="1150937" cy="469900"/>
            <a:chOff x="768" y="2688"/>
            <a:chExt cx="1152" cy="432"/>
          </a:xfrm>
        </p:grpSpPr>
        <p:grpSp>
          <p:nvGrpSpPr>
            <p:cNvPr id="21547" name="Group 58"/>
            <p:cNvGrpSpPr/>
            <p:nvPr/>
          </p:nvGrpSpPr>
          <p:grpSpPr>
            <a:xfrm rot="-4448309">
              <a:off x="864" y="2592"/>
              <a:ext cx="432" cy="624"/>
              <a:chOff x="864" y="2592"/>
              <a:chExt cx="432" cy="624"/>
            </a:xfrm>
          </p:grpSpPr>
          <p:sp>
            <p:nvSpPr>
              <p:cNvPr id="182" name="Oval 59"/>
              <p:cNvSpPr>
                <a:spLocks noChangeArrowheads="1"/>
              </p:cNvSpPr>
              <p:nvPr/>
            </p:nvSpPr>
            <p:spPr bwMode="auto">
              <a:xfrm>
                <a:off x="867" y="2572"/>
                <a:ext cx="337" cy="3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C00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anose="020B060403050404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83" name="Oval 60"/>
              <p:cNvSpPr>
                <a:spLocks noChangeArrowheads="1"/>
              </p:cNvSpPr>
              <p:nvPr/>
            </p:nvSpPr>
            <p:spPr bwMode="auto">
              <a:xfrm>
                <a:off x="961" y="2856"/>
                <a:ext cx="337" cy="3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C00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anose="020B060403050404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168" name="Line 61"/>
            <p:cNvSpPr>
              <a:spLocks noChangeShapeType="1"/>
            </p:cNvSpPr>
            <p:nvPr/>
          </p:nvSpPr>
          <p:spPr bwMode="auto">
            <a:xfrm>
              <a:off x="1484" y="2833"/>
              <a:ext cx="1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69" name="Line 62"/>
            <p:cNvSpPr>
              <a:spLocks noChangeShapeType="1"/>
            </p:cNvSpPr>
            <p:nvPr/>
          </p:nvSpPr>
          <p:spPr bwMode="auto">
            <a:xfrm>
              <a:off x="1623" y="2829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0" name="Line 63"/>
            <p:cNvSpPr>
              <a:spLocks noChangeShapeType="1"/>
            </p:cNvSpPr>
            <p:nvPr/>
          </p:nvSpPr>
          <p:spPr bwMode="auto">
            <a:xfrm>
              <a:off x="1817" y="2830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1" name="Line 64"/>
            <p:cNvSpPr>
              <a:spLocks noChangeShapeType="1"/>
            </p:cNvSpPr>
            <p:nvPr/>
          </p:nvSpPr>
          <p:spPr bwMode="auto">
            <a:xfrm>
              <a:off x="1435" y="2880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2" name="Line 65"/>
            <p:cNvSpPr>
              <a:spLocks noChangeShapeType="1"/>
            </p:cNvSpPr>
            <p:nvPr/>
          </p:nvSpPr>
          <p:spPr bwMode="auto">
            <a:xfrm>
              <a:off x="1627" y="2881"/>
              <a:ext cx="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3" name="Line 66"/>
            <p:cNvSpPr>
              <a:spLocks noChangeShapeType="1"/>
            </p:cNvSpPr>
            <p:nvPr/>
          </p:nvSpPr>
          <p:spPr bwMode="auto">
            <a:xfrm>
              <a:off x="1821" y="2880"/>
              <a:ext cx="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4" name="Line 67"/>
            <p:cNvSpPr>
              <a:spLocks noChangeShapeType="1"/>
            </p:cNvSpPr>
            <p:nvPr/>
          </p:nvSpPr>
          <p:spPr bwMode="auto">
            <a:xfrm>
              <a:off x="1530" y="2926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5" name="Line 68"/>
            <p:cNvSpPr>
              <a:spLocks noChangeShapeType="1"/>
            </p:cNvSpPr>
            <p:nvPr/>
          </p:nvSpPr>
          <p:spPr bwMode="auto">
            <a:xfrm>
              <a:off x="1719" y="2925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6" name="Line 69"/>
            <p:cNvSpPr>
              <a:spLocks noChangeShapeType="1"/>
            </p:cNvSpPr>
            <p:nvPr/>
          </p:nvSpPr>
          <p:spPr bwMode="auto">
            <a:xfrm>
              <a:off x="1484" y="2975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7" name="Line 70"/>
            <p:cNvSpPr>
              <a:spLocks noChangeShapeType="1"/>
            </p:cNvSpPr>
            <p:nvPr/>
          </p:nvSpPr>
          <p:spPr bwMode="auto">
            <a:xfrm>
              <a:off x="1675" y="2974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8" name="Line 71"/>
            <p:cNvSpPr>
              <a:spLocks noChangeShapeType="1"/>
            </p:cNvSpPr>
            <p:nvPr/>
          </p:nvSpPr>
          <p:spPr bwMode="auto">
            <a:xfrm>
              <a:off x="1581" y="2781"/>
              <a:ext cx="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9" name="Line 72"/>
            <p:cNvSpPr>
              <a:spLocks noChangeShapeType="1"/>
            </p:cNvSpPr>
            <p:nvPr/>
          </p:nvSpPr>
          <p:spPr bwMode="auto">
            <a:xfrm>
              <a:off x="1723" y="2784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80" name="Line 73"/>
            <p:cNvSpPr>
              <a:spLocks noChangeShapeType="1"/>
            </p:cNvSpPr>
            <p:nvPr/>
          </p:nvSpPr>
          <p:spPr bwMode="auto">
            <a:xfrm>
              <a:off x="1433" y="2779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81" name="Line 74"/>
            <p:cNvSpPr>
              <a:spLocks noChangeShapeType="1"/>
            </p:cNvSpPr>
            <p:nvPr/>
          </p:nvSpPr>
          <p:spPr bwMode="auto">
            <a:xfrm>
              <a:off x="1432" y="2923"/>
              <a:ext cx="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184" name="Group 76"/>
          <p:cNvGrpSpPr/>
          <p:nvPr/>
        </p:nvGrpSpPr>
        <p:grpSpPr>
          <a:xfrm rot="-7513828">
            <a:off x="9426575" y="5540375"/>
            <a:ext cx="1252538" cy="508000"/>
            <a:chOff x="768" y="2688"/>
            <a:chExt cx="1152" cy="432"/>
          </a:xfrm>
        </p:grpSpPr>
        <p:grpSp>
          <p:nvGrpSpPr>
            <p:cNvPr id="21530" name="Group 77"/>
            <p:cNvGrpSpPr/>
            <p:nvPr/>
          </p:nvGrpSpPr>
          <p:grpSpPr>
            <a:xfrm rot="-4448309">
              <a:off x="864" y="2592"/>
              <a:ext cx="432" cy="624"/>
              <a:chOff x="864" y="2592"/>
              <a:chExt cx="432" cy="624"/>
            </a:xfrm>
          </p:grpSpPr>
          <p:sp>
            <p:nvSpPr>
              <p:cNvPr id="200" name="Oval 78"/>
              <p:cNvSpPr>
                <a:spLocks noChangeArrowheads="1"/>
              </p:cNvSpPr>
              <p:nvPr/>
            </p:nvSpPr>
            <p:spPr bwMode="auto">
              <a:xfrm>
                <a:off x="874" y="2598"/>
                <a:ext cx="336" cy="33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C00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anose="020B060403050404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201" name="Oval 79"/>
              <p:cNvSpPr>
                <a:spLocks noChangeArrowheads="1"/>
              </p:cNvSpPr>
              <p:nvPr/>
            </p:nvSpPr>
            <p:spPr bwMode="auto">
              <a:xfrm>
                <a:off x="963" y="2882"/>
                <a:ext cx="335" cy="33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C00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anose="020B060403050404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186" name="Line 80"/>
            <p:cNvSpPr>
              <a:spLocks noChangeShapeType="1"/>
            </p:cNvSpPr>
            <p:nvPr/>
          </p:nvSpPr>
          <p:spPr bwMode="auto">
            <a:xfrm>
              <a:off x="1486" y="2832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87" name="Line 81"/>
            <p:cNvSpPr>
              <a:spLocks noChangeShapeType="1"/>
            </p:cNvSpPr>
            <p:nvPr/>
          </p:nvSpPr>
          <p:spPr bwMode="auto">
            <a:xfrm>
              <a:off x="1632" y="2832"/>
              <a:ext cx="1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88" name="Line 82"/>
            <p:cNvSpPr>
              <a:spLocks noChangeShapeType="1"/>
            </p:cNvSpPr>
            <p:nvPr/>
          </p:nvSpPr>
          <p:spPr bwMode="auto">
            <a:xfrm>
              <a:off x="1824" y="2832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89" name="Line 83"/>
            <p:cNvSpPr>
              <a:spLocks noChangeShapeType="1"/>
            </p:cNvSpPr>
            <p:nvPr/>
          </p:nvSpPr>
          <p:spPr bwMode="auto">
            <a:xfrm>
              <a:off x="1448" y="2879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0" name="Line 84"/>
            <p:cNvSpPr>
              <a:spLocks noChangeShapeType="1"/>
            </p:cNvSpPr>
            <p:nvPr/>
          </p:nvSpPr>
          <p:spPr bwMode="auto">
            <a:xfrm>
              <a:off x="1629" y="2874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1" name="Line 85"/>
            <p:cNvSpPr>
              <a:spLocks noChangeShapeType="1"/>
            </p:cNvSpPr>
            <p:nvPr/>
          </p:nvSpPr>
          <p:spPr bwMode="auto">
            <a:xfrm>
              <a:off x="1824" y="2880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2" name="Line 86"/>
            <p:cNvSpPr>
              <a:spLocks noChangeShapeType="1"/>
            </p:cNvSpPr>
            <p:nvPr/>
          </p:nvSpPr>
          <p:spPr bwMode="auto">
            <a:xfrm>
              <a:off x="1536" y="2928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3" name="Line 87"/>
            <p:cNvSpPr>
              <a:spLocks noChangeShapeType="1"/>
            </p:cNvSpPr>
            <p:nvPr/>
          </p:nvSpPr>
          <p:spPr bwMode="auto">
            <a:xfrm>
              <a:off x="1738" y="2930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4" name="Line 88"/>
            <p:cNvSpPr>
              <a:spLocks noChangeShapeType="1"/>
            </p:cNvSpPr>
            <p:nvPr/>
          </p:nvSpPr>
          <p:spPr bwMode="auto">
            <a:xfrm>
              <a:off x="1488" y="2975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5" name="Line 89"/>
            <p:cNvSpPr>
              <a:spLocks noChangeShapeType="1"/>
            </p:cNvSpPr>
            <p:nvPr/>
          </p:nvSpPr>
          <p:spPr bwMode="auto">
            <a:xfrm>
              <a:off x="1687" y="2976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6" name="Line 90"/>
            <p:cNvSpPr>
              <a:spLocks noChangeShapeType="1"/>
            </p:cNvSpPr>
            <p:nvPr/>
          </p:nvSpPr>
          <p:spPr bwMode="auto">
            <a:xfrm>
              <a:off x="1584" y="2781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7" name="Line 91"/>
            <p:cNvSpPr>
              <a:spLocks noChangeShapeType="1"/>
            </p:cNvSpPr>
            <p:nvPr/>
          </p:nvSpPr>
          <p:spPr bwMode="auto">
            <a:xfrm>
              <a:off x="1737" y="2782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8" name="Line 92"/>
            <p:cNvSpPr>
              <a:spLocks noChangeShapeType="1"/>
            </p:cNvSpPr>
            <p:nvPr/>
          </p:nvSpPr>
          <p:spPr bwMode="auto">
            <a:xfrm>
              <a:off x="1441" y="2782"/>
              <a:ext cx="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9" name="Line 93"/>
            <p:cNvSpPr>
              <a:spLocks noChangeShapeType="1"/>
            </p:cNvSpPr>
            <p:nvPr/>
          </p:nvSpPr>
          <p:spPr bwMode="auto">
            <a:xfrm>
              <a:off x="1443" y="2928"/>
              <a:ext cx="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202" name="Line 94"/>
          <p:cNvSpPr>
            <a:spLocks noChangeShapeType="1"/>
          </p:cNvSpPr>
          <p:nvPr/>
        </p:nvSpPr>
        <p:spPr bwMode="auto">
          <a:xfrm flipH="1">
            <a:off x="5473700" y="4046538"/>
            <a:ext cx="288925" cy="28733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3" name="Line 95"/>
          <p:cNvSpPr>
            <a:spLocks noChangeShapeType="1"/>
          </p:cNvSpPr>
          <p:nvPr/>
        </p:nvSpPr>
        <p:spPr bwMode="auto">
          <a:xfrm flipH="1">
            <a:off x="5992813" y="4405313"/>
            <a:ext cx="288925" cy="28733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4" name="Line 96"/>
          <p:cNvSpPr>
            <a:spLocks noChangeShapeType="1"/>
          </p:cNvSpPr>
          <p:nvPr/>
        </p:nvSpPr>
        <p:spPr bwMode="auto">
          <a:xfrm flipH="1">
            <a:off x="7159625" y="5568950"/>
            <a:ext cx="504825" cy="57467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" name="Line 97"/>
          <p:cNvSpPr>
            <a:spLocks noChangeShapeType="1"/>
          </p:cNvSpPr>
          <p:nvPr/>
        </p:nvSpPr>
        <p:spPr bwMode="auto">
          <a:xfrm flipH="1" flipV="1">
            <a:off x="5475288" y="4333875"/>
            <a:ext cx="144463" cy="144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6" name="Line 98"/>
          <p:cNvSpPr>
            <a:spLocks noChangeShapeType="1"/>
          </p:cNvSpPr>
          <p:nvPr/>
        </p:nvSpPr>
        <p:spPr bwMode="auto">
          <a:xfrm>
            <a:off x="5764213" y="4549775"/>
            <a:ext cx="215900" cy="144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7" name="Line 99"/>
          <p:cNvSpPr>
            <a:spLocks noChangeShapeType="1"/>
          </p:cNvSpPr>
          <p:nvPr/>
        </p:nvSpPr>
        <p:spPr bwMode="auto">
          <a:xfrm>
            <a:off x="6051550" y="4621213"/>
            <a:ext cx="506413" cy="4445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8" name="Line 100"/>
          <p:cNvSpPr>
            <a:spLocks noChangeShapeType="1"/>
          </p:cNvSpPr>
          <p:nvPr/>
        </p:nvSpPr>
        <p:spPr bwMode="auto">
          <a:xfrm flipH="1" flipV="1">
            <a:off x="6927850" y="5443538"/>
            <a:ext cx="476250" cy="398463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9" name="Rectangle 101"/>
          <p:cNvSpPr/>
          <p:nvPr/>
        </p:nvSpPr>
        <p:spPr>
          <a:xfrm rot="2411780">
            <a:off x="6508750" y="4846638"/>
            <a:ext cx="1379538" cy="37782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 dirty="0">
                <a:solidFill>
                  <a:srgbClr val="660033"/>
                </a:solidFill>
                <a:latin typeface="微软雅黑" panose="020B0503020204020204" charset="-122"/>
                <a:ea typeface="微软雅黑" panose="020B0503020204020204" charset="-122"/>
              </a:rPr>
              <a:t>分子间</a:t>
            </a:r>
            <a:endParaRPr lang="en-US" altLang="zh-CN" sz="2000" b="1" dirty="0">
              <a:solidFill>
                <a:srgbClr val="660033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lvl="0" indent="0"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 dirty="0">
                <a:solidFill>
                  <a:srgbClr val="660033"/>
                </a:solidFill>
                <a:latin typeface="微软雅黑" panose="020B0503020204020204" charset="-122"/>
                <a:ea typeface="微软雅黑" panose="020B0503020204020204" charset="-122"/>
              </a:rPr>
              <a:t>平均距离 </a:t>
            </a:r>
            <a:endParaRPr lang="zh-CN" altLang="en-US" sz="2000" b="1" dirty="0">
              <a:solidFill>
                <a:srgbClr val="660033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0" name="Text Box 102"/>
          <p:cNvSpPr txBox="1">
            <a:spLocks noChangeArrowheads="1"/>
          </p:cNvSpPr>
          <p:nvPr/>
        </p:nvSpPr>
        <p:spPr bwMode="auto">
          <a:xfrm>
            <a:off x="5091113" y="3368675"/>
            <a:ext cx="35083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fontAlgn="auto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kern="0" cap="none" spc="0" normalizeH="0" baseline="0" noProof="0" dirty="0">
                <a:solidFill>
                  <a:srgbClr val="660033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分子的直径为</a:t>
            </a:r>
            <a:r>
              <a:rPr kumimoji="0" lang="en-US" altLang="zh-CN" b="1" kern="0" cap="none" spc="0" normalizeH="0" baseline="0" noProof="0" dirty="0">
                <a:solidFill>
                  <a:srgbClr val="660033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0.4nm</a:t>
            </a:r>
            <a:endParaRPr kumimoji="0" lang="en-US" altLang="zh-CN" b="1" kern="0" cap="none" spc="0" normalizeH="0" baseline="0" noProof="0" dirty="0">
              <a:solidFill>
                <a:srgbClr val="660033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11" name="Text Box 103"/>
          <p:cNvSpPr txBox="1">
            <a:spLocks noChangeArrowheads="1"/>
          </p:cNvSpPr>
          <p:nvPr/>
        </p:nvSpPr>
        <p:spPr bwMode="auto">
          <a:xfrm>
            <a:off x="6092825" y="3840163"/>
            <a:ext cx="46831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kern="0" cap="none" spc="0" normalizeH="0" baseline="0" noProof="0" dirty="0">
                <a:solidFill>
                  <a:srgbClr val="660033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分子之间的平均距离为</a:t>
            </a:r>
            <a:r>
              <a:rPr kumimoji="0" lang="en-US" altLang="zh-CN" b="1" kern="0" cap="none" spc="0" normalizeH="0" baseline="0" noProof="0" dirty="0">
                <a:solidFill>
                  <a:srgbClr val="660033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4nm</a:t>
            </a:r>
            <a:endParaRPr kumimoji="0" lang="en-US" altLang="zh-CN" b="1" kern="0" cap="none" spc="0" normalizeH="0" baseline="0" noProof="0" dirty="0">
              <a:solidFill>
                <a:srgbClr val="660033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05575" y="866775"/>
            <a:ext cx="2949575" cy="22748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25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2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2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2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25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25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25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25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2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2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2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25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4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75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75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6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3798"/>
                </p:tgtEl>
              </p:cMediaNode>
            </p:video>
            <p:video>
              <p:cMediaNode>
                <p:cTn id="16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3799"/>
                </p:tgtEl>
              </p:cMediaNode>
            </p:video>
          </p:childTnLst>
        </p:cTn>
      </p:par>
    </p:tnLst>
    <p:bldLst>
      <p:bldP spid="33795" grpId="0"/>
      <p:bldP spid="33797" grpId="0"/>
      <p:bldP spid="33800" grpId="0" animBg="1"/>
      <p:bldP spid="111" grpId="0"/>
      <p:bldP spid="111" grpId="1"/>
      <p:bldP spid="209" grpId="0"/>
      <p:bldP spid="209" grpId="1"/>
      <p:bldP spid="210" grpId="0"/>
      <p:bldP spid="210" grpId="1"/>
      <p:bldP spid="211" grpId="0"/>
      <p:bldP spid="2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grpSp>
        <p:nvGrpSpPr>
          <p:cNvPr id="9230" name="Group 14"/>
          <p:cNvGrpSpPr/>
          <p:nvPr/>
        </p:nvGrpSpPr>
        <p:grpSpPr>
          <a:xfrm>
            <a:off x="3216275" y="3213100"/>
            <a:ext cx="5327650" cy="1266825"/>
            <a:chOff x="912" y="792"/>
            <a:chExt cx="3265" cy="798"/>
          </a:xfrm>
        </p:grpSpPr>
        <p:sp>
          <p:nvSpPr>
            <p:cNvPr id="12305" name="Rectangle 3"/>
            <p:cNvSpPr/>
            <p:nvPr/>
          </p:nvSpPr>
          <p:spPr>
            <a:xfrm>
              <a:off x="912" y="981"/>
              <a:ext cx="373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4000" b="1" dirty="0">
                  <a:latin typeface="Times New Roman" panose="02020603050405020304" pitchFamily="18" charset="0"/>
                </a:rPr>
                <a:t>m</a:t>
              </a:r>
              <a:endParaRPr lang="en-US" altLang="zh-CN" sz="40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2306" name="Rectangle 4"/>
            <p:cNvSpPr/>
            <p:nvPr/>
          </p:nvSpPr>
          <p:spPr>
            <a:xfrm>
              <a:off x="2400" y="958"/>
              <a:ext cx="286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40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n</a:t>
              </a:r>
              <a:endPara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307" name="Rectangle 5"/>
            <p:cNvSpPr/>
            <p:nvPr/>
          </p:nvSpPr>
          <p:spPr>
            <a:xfrm>
              <a:off x="3840" y="972"/>
              <a:ext cx="337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4000" b="1" dirty="0">
                  <a:latin typeface="Times New Roman" panose="02020603050405020304" pitchFamily="18" charset="0"/>
                </a:rPr>
                <a:t>N</a:t>
              </a:r>
              <a:endParaRPr lang="en-US" altLang="zh-CN" sz="40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2308" name="Line 6"/>
            <p:cNvSpPr/>
            <p:nvPr/>
          </p:nvSpPr>
          <p:spPr>
            <a:xfrm>
              <a:off x="1392" y="1190"/>
              <a:ext cx="96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2309" name="Line 7"/>
            <p:cNvSpPr/>
            <p:nvPr/>
          </p:nvSpPr>
          <p:spPr>
            <a:xfrm>
              <a:off x="1344" y="1282"/>
              <a:ext cx="96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</p:sp>
        <p:sp>
          <p:nvSpPr>
            <p:cNvPr id="12310" name="Line 8"/>
            <p:cNvSpPr/>
            <p:nvPr/>
          </p:nvSpPr>
          <p:spPr>
            <a:xfrm>
              <a:off x="2832" y="1177"/>
              <a:ext cx="96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2311" name="Line 9"/>
            <p:cNvSpPr/>
            <p:nvPr/>
          </p:nvSpPr>
          <p:spPr>
            <a:xfrm>
              <a:off x="2784" y="1269"/>
              <a:ext cx="96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</p:sp>
        <p:sp>
          <p:nvSpPr>
            <p:cNvPr id="12312" name="Rectangle 10"/>
            <p:cNvSpPr/>
            <p:nvPr/>
          </p:nvSpPr>
          <p:spPr>
            <a:xfrm>
              <a:off x="1536" y="828"/>
              <a:ext cx="678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3200" b="1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÷ M</a:t>
              </a:r>
              <a:endParaRPr lang="en-US" altLang="zh-CN" sz="3200" b="1" dirty="0">
                <a:solidFill>
                  <a:schemeClr val="hlink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313" name="Rectangle 11"/>
            <p:cNvSpPr/>
            <p:nvPr/>
          </p:nvSpPr>
          <p:spPr>
            <a:xfrm>
              <a:off x="1584" y="1225"/>
              <a:ext cx="583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2400" b="1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× </a:t>
              </a:r>
              <a:r>
                <a:rPr lang="en-US" altLang="zh-CN" sz="3200" b="1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en-US" altLang="zh-CN" sz="3200" b="1" dirty="0">
                <a:solidFill>
                  <a:schemeClr val="hlink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14" name="Rectangle 12"/>
            <p:cNvSpPr/>
            <p:nvPr/>
          </p:nvSpPr>
          <p:spPr>
            <a:xfrm>
              <a:off x="2964" y="792"/>
              <a:ext cx="668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2400" b="1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×</a:t>
              </a:r>
              <a:r>
                <a:rPr lang="en-US" altLang="zh-CN" sz="3200" b="1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</a:t>
              </a:r>
              <a:r>
                <a:rPr lang="en-US" altLang="zh-CN" sz="3200" b="1" baseline="-250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altLang="zh-CN" sz="3200" b="1" baseline="-25000" dirty="0">
                <a:solidFill>
                  <a:schemeClr val="hlink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15" name="Rectangle 13"/>
            <p:cNvSpPr/>
            <p:nvPr/>
          </p:nvSpPr>
          <p:spPr>
            <a:xfrm>
              <a:off x="2986" y="1222"/>
              <a:ext cx="715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3200" b="1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÷</a:t>
              </a:r>
              <a:r>
                <a:rPr lang="en-US" altLang="zh-CN" sz="2400" b="1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3200" b="1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n-US" altLang="zh-CN" sz="3200" b="1" baseline="-25000" dirty="0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altLang="zh-CN" sz="3200" b="1" baseline="-25000" dirty="0">
                <a:solidFill>
                  <a:schemeClr val="hlink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9231" name="Text Box 15"/>
          <p:cNvSpPr txBox="1"/>
          <p:nvPr/>
        </p:nvSpPr>
        <p:spPr>
          <a:xfrm>
            <a:off x="5502275" y="5605463"/>
            <a:ext cx="14478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3200" b="1" dirty="0">
                <a:latin typeface="Times New Roman" panose="02020603050405020304" pitchFamily="18" charset="0"/>
              </a:rPr>
              <a:t>V(g)</a:t>
            </a:r>
            <a:endParaRPr lang="en-US" altLang="zh-CN" sz="3200" b="1" dirty="0">
              <a:latin typeface="Times New Roman" panose="02020603050405020304" pitchFamily="18" charset="0"/>
            </a:endParaRPr>
          </a:p>
        </p:txBody>
      </p:sp>
      <p:sp>
        <p:nvSpPr>
          <p:cNvPr id="9232" name="Line 16"/>
          <p:cNvSpPr/>
          <p:nvPr/>
        </p:nvSpPr>
        <p:spPr>
          <a:xfrm flipH="1" flipV="1">
            <a:off x="3825875" y="4506913"/>
            <a:ext cx="1676400" cy="12192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triangle" w="med" len="med"/>
          </a:ln>
        </p:spPr>
      </p:sp>
      <p:sp>
        <p:nvSpPr>
          <p:cNvPr id="9233" name="Line 17"/>
          <p:cNvSpPr/>
          <p:nvPr/>
        </p:nvSpPr>
        <p:spPr>
          <a:xfrm rot="10800000" flipH="1" flipV="1">
            <a:off x="3825875" y="4659313"/>
            <a:ext cx="1676400" cy="12192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triangle" w="med" len="med"/>
          </a:ln>
        </p:spPr>
      </p:sp>
      <p:sp>
        <p:nvSpPr>
          <p:cNvPr id="9234" name="Text Box 18"/>
          <p:cNvSpPr txBox="1"/>
          <p:nvPr/>
        </p:nvSpPr>
        <p:spPr>
          <a:xfrm>
            <a:off x="3902075" y="5008563"/>
            <a:ext cx="76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3600" b="1" dirty="0">
                <a:solidFill>
                  <a:schemeClr val="hlink"/>
                </a:solidFill>
                <a:latin typeface="Tahoma" panose="020B0604030504040204" pitchFamily="34" charset="0"/>
              </a:rPr>
              <a:t>ρ </a:t>
            </a:r>
            <a:endParaRPr lang="en-US" altLang="zh-CN" sz="3600" b="1" dirty="0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9235" name="AutoShape 19"/>
          <p:cNvSpPr/>
          <p:nvPr/>
        </p:nvSpPr>
        <p:spPr>
          <a:xfrm>
            <a:off x="5680075" y="4125913"/>
            <a:ext cx="304800" cy="1600200"/>
          </a:xfrm>
          <a:prstGeom prst="upDownArrow">
            <a:avLst>
              <a:gd name="adj1" fmla="val 50000"/>
              <a:gd name="adj2" fmla="val 105000"/>
            </a:avLst>
          </a:prstGeom>
          <a:solidFill>
            <a:srgbClr val="FF66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9236" name="Text Box 20"/>
          <p:cNvSpPr txBox="1"/>
          <p:nvPr/>
        </p:nvSpPr>
        <p:spPr>
          <a:xfrm>
            <a:off x="5654675" y="4583113"/>
            <a:ext cx="685800" cy="6096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lIns="18000" tIns="0" rIns="18000" bIns="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4000" b="1" i="1" dirty="0">
                <a:solidFill>
                  <a:srgbClr val="3333CC"/>
                </a:solidFill>
                <a:latin typeface="Tahoma" panose="020B0604030504040204" pitchFamily="34" charset="0"/>
              </a:rPr>
              <a:t>?</a:t>
            </a:r>
            <a:endParaRPr lang="en-US" altLang="zh-CN" sz="4000" b="1" i="1" dirty="0">
              <a:solidFill>
                <a:srgbClr val="3333CC"/>
              </a:solidFill>
              <a:latin typeface="Tahoma" panose="020B0604030504040204" pitchFamily="34" charset="0"/>
            </a:endParaRPr>
          </a:p>
        </p:txBody>
      </p:sp>
      <p:grpSp>
        <p:nvGrpSpPr>
          <p:cNvPr id="9239" name="Group 23"/>
          <p:cNvGrpSpPr/>
          <p:nvPr/>
        </p:nvGrpSpPr>
        <p:grpSpPr>
          <a:xfrm>
            <a:off x="4151313" y="620713"/>
            <a:ext cx="4246562" cy="682625"/>
            <a:chOff x="1524" y="1344"/>
            <a:chExt cx="2304" cy="430"/>
          </a:xfrm>
        </p:grpSpPr>
        <p:sp>
          <p:nvSpPr>
            <p:cNvPr id="12303" name="Text Box 24"/>
            <p:cNvSpPr txBox="1"/>
            <p:nvPr/>
          </p:nvSpPr>
          <p:spPr>
            <a:xfrm>
              <a:off x="1524" y="1447"/>
              <a:ext cx="2304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zh-CN" b="1" dirty="0">
                  <a:latin typeface="Times New Roman" panose="02020603050405020304" pitchFamily="18" charset="0"/>
                </a:rPr>
                <a:t>2H</a:t>
              </a:r>
              <a:r>
                <a:rPr lang="en-US" altLang="zh-CN" b="1" baseline="-25000" dirty="0">
                  <a:latin typeface="Times New Roman" panose="02020603050405020304" pitchFamily="18" charset="0"/>
                </a:rPr>
                <a:t>2</a:t>
              </a:r>
              <a:r>
                <a:rPr lang="en-US" altLang="zh-CN" b="1" dirty="0">
                  <a:latin typeface="Times New Roman" panose="02020603050405020304" pitchFamily="18" charset="0"/>
                </a:rPr>
                <a:t>   +    O</a:t>
              </a:r>
              <a:r>
                <a:rPr lang="en-US" altLang="zh-CN" b="1" baseline="-25000" dirty="0">
                  <a:latin typeface="Times New Roman" panose="02020603050405020304" pitchFamily="18" charset="0"/>
                </a:rPr>
                <a:t>2   </a:t>
              </a:r>
              <a:r>
                <a:rPr lang="en-US" altLang="zh-CN" b="1" dirty="0">
                  <a:latin typeface="Times New Roman" panose="02020603050405020304" pitchFamily="18" charset="0"/>
                </a:rPr>
                <a:t>==  2H</a:t>
              </a:r>
              <a:r>
                <a:rPr lang="en-US" altLang="zh-CN" b="1" baseline="-25000" dirty="0">
                  <a:latin typeface="Times New Roman" panose="02020603050405020304" pitchFamily="18" charset="0"/>
                </a:rPr>
                <a:t>2</a:t>
              </a:r>
              <a:r>
                <a:rPr lang="en-US" altLang="zh-CN" b="1" dirty="0">
                  <a:latin typeface="Times New Roman" panose="02020603050405020304" pitchFamily="18" charset="0"/>
                </a:rPr>
                <a:t>O</a:t>
              </a:r>
              <a:endParaRPr lang="en-US" altLang="zh-CN" b="1" baseline="-25000" dirty="0">
                <a:latin typeface="Times New Roman" panose="02020603050405020304" pitchFamily="18" charset="0"/>
              </a:endParaRPr>
            </a:p>
          </p:txBody>
        </p:sp>
        <p:sp>
          <p:nvSpPr>
            <p:cNvPr id="12304" name="Text Box 25"/>
            <p:cNvSpPr txBox="1"/>
            <p:nvPr/>
          </p:nvSpPr>
          <p:spPr>
            <a:xfrm>
              <a:off x="2296" y="1344"/>
              <a:ext cx="72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zh-CN" sz="2400" b="1" dirty="0">
                  <a:latin typeface="Times New Roman" panose="02020603050405020304" pitchFamily="18" charset="0"/>
                </a:rPr>
                <a:t>      </a:t>
              </a:r>
              <a:r>
                <a:rPr lang="zh-CN" altLang="en-US" sz="2400" b="1" dirty="0">
                  <a:latin typeface="Times New Roman" panose="02020603050405020304" pitchFamily="18" charset="0"/>
                </a:rPr>
                <a:t>点燃</a:t>
              </a:r>
              <a:endParaRPr lang="zh-CN" altLang="en-US" sz="2400" b="1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9238" name="Text Box 22"/>
          <p:cNvSpPr txBox="1"/>
          <p:nvPr/>
        </p:nvSpPr>
        <p:spPr>
          <a:xfrm>
            <a:off x="2851150" y="1339850"/>
            <a:ext cx="540543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b="1" dirty="0">
                <a:latin typeface="Times New Roman" panose="02020603050405020304" pitchFamily="18" charset="0"/>
              </a:rPr>
              <a:t>质量       </a:t>
            </a:r>
            <a:r>
              <a:rPr lang="en-US" altLang="zh-CN" b="1" dirty="0">
                <a:latin typeface="Times New Roman" panose="02020603050405020304" pitchFamily="18" charset="0"/>
              </a:rPr>
              <a:t>4g            </a:t>
            </a:r>
            <a:r>
              <a:rPr lang="en-US" altLang="zh-CN" b="1" dirty="0">
                <a:latin typeface="Times New Roman" panose="02020603050405020304" pitchFamily="18" charset="0"/>
                <a:cs typeface="Tahoma" panose="020B0604030504040204" pitchFamily="34" charset="0"/>
              </a:rPr>
              <a:t>32g        36g</a:t>
            </a:r>
            <a:endParaRPr lang="en-US" altLang="zh-CN" b="1" dirty="0">
              <a:latin typeface="Times New Roman" panose="02020603050405020304" pitchFamily="18" charset="0"/>
              <a:ea typeface="Tahoma" panose="020B0604030504040204" pitchFamily="34" charset="0"/>
            </a:endParaRPr>
          </a:p>
        </p:txBody>
      </p:sp>
      <p:sp>
        <p:nvSpPr>
          <p:cNvPr id="9242" name="Text Box 26"/>
          <p:cNvSpPr txBox="1"/>
          <p:nvPr/>
        </p:nvSpPr>
        <p:spPr>
          <a:xfrm>
            <a:off x="2279650" y="1917700"/>
            <a:ext cx="6553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b="1" dirty="0">
                <a:latin typeface="Times New Roman" panose="02020603050405020304" pitchFamily="18" charset="0"/>
              </a:rPr>
              <a:t>物质的量    </a:t>
            </a:r>
            <a:r>
              <a:rPr lang="en-US" altLang="zh-CN" b="1" dirty="0">
                <a:latin typeface="Times New Roman" panose="02020603050405020304" pitchFamily="18" charset="0"/>
              </a:rPr>
              <a:t>2mol   </a:t>
            </a:r>
            <a:r>
              <a:rPr lang="en-US" altLang="zh-CN" b="1" dirty="0">
                <a:latin typeface="Times New Roman" panose="02020603050405020304" pitchFamily="18" charset="0"/>
                <a:cs typeface="Tahoma" panose="020B0604030504040204" pitchFamily="34" charset="0"/>
              </a:rPr>
              <a:t>     1 mol      2mol</a:t>
            </a:r>
            <a:endParaRPr lang="en-US" altLang="zh-CN" b="1" dirty="0">
              <a:latin typeface="Times New Roman" panose="02020603050405020304" pitchFamily="18" charset="0"/>
            </a:endParaRPr>
          </a:p>
        </p:txBody>
      </p:sp>
      <p:sp>
        <p:nvSpPr>
          <p:cNvPr id="9243" name="Text Box 27"/>
          <p:cNvSpPr txBox="1"/>
          <p:nvPr/>
        </p:nvSpPr>
        <p:spPr>
          <a:xfrm>
            <a:off x="2857500" y="2490788"/>
            <a:ext cx="5183188" cy="523875"/>
          </a:xfrm>
          <a:prstGeom prst="rect">
            <a:avLst/>
          </a:prstGeom>
          <a:noFill/>
          <a:ln w="28575" cap="flat" cmpd="sng">
            <a:solidFill>
              <a:srgbClr val="CC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b="1" dirty="0">
                <a:solidFill>
                  <a:srgbClr val="CC0066"/>
                </a:solidFill>
                <a:latin typeface="Times New Roman" panose="02020603050405020304" pitchFamily="18" charset="0"/>
              </a:rPr>
              <a:t>体积                          ？</a:t>
            </a:r>
            <a:endParaRPr lang="zh-CN" altLang="en-US" sz="2400" b="1" dirty="0">
              <a:solidFill>
                <a:srgbClr val="CC0066"/>
              </a:solidFill>
              <a:latin typeface="Tahoma" panose="020B0604030504040204" pitchFamily="34" charset="0"/>
            </a:endParaRPr>
          </a:p>
        </p:txBody>
      </p:sp>
      <p:sp>
        <p:nvSpPr>
          <p:cNvPr id="9247" name="Text Box 31"/>
          <p:cNvSpPr txBox="1"/>
          <p:nvPr/>
        </p:nvSpPr>
        <p:spPr>
          <a:xfrm>
            <a:off x="682625" y="236538"/>
            <a:ext cx="2881313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b="1" dirty="0">
                <a:solidFill>
                  <a:schemeClr val="folHlin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b="1" dirty="0">
                <a:solidFill>
                  <a:schemeClr val="folHlin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知识回顾</a:t>
            </a:r>
            <a:r>
              <a:rPr lang="en-US" altLang="zh-CN" b="1" dirty="0">
                <a:solidFill>
                  <a:schemeClr val="folHlin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endParaRPr lang="en-US" altLang="zh-CN" b="1" dirty="0">
              <a:solidFill>
                <a:schemeClr val="folHlin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0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/>
      <p:bldP spid="9234" grpId="0"/>
      <p:bldP spid="9236" grpId="0" animBg="1"/>
      <p:bldP spid="9238" grpId="0"/>
      <p:bldP spid="9242" grpId="0"/>
      <p:bldP spid="92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graphicFrame>
        <p:nvGraphicFramePr>
          <p:cNvPr id="37135" name="Group 271"/>
          <p:cNvGraphicFramePr>
            <a:graphicFrameLocks noGrp="1"/>
          </p:cNvGraphicFramePr>
          <p:nvPr/>
        </p:nvGraphicFramePr>
        <p:xfrm>
          <a:off x="1703388" y="1185863"/>
          <a:ext cx="8839200" cy="3565525"/>
        </p:xfrm>
        <a:graphic>
          <a:graphicData uri="http://schemas.openxmlformats.org/drawingml/2006/table">
            <a:tbl>
              <a:tblPr/>
              <a:tblGrid>
                <a:gridCol w="1066800"/>
                <a:gridCol w="1454150"/>
                <a:gridCol w="4751387"/>
                <a:gridCol w="1566863"/>
              </a:tblGrid>
              <a:tr h="8228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物质 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1mol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物质的质量 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密  度 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1mol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物质占的体积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O</a:t>
                      </a:r>
                      <a:r>
                        <a:rPr kumimoji="1" lang="en-US" altLang="zh-CN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32.00 g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1.429 g·L</a:t>
                      </a:r>
                      <a:r>
                        <a:rPr kumimoji="1" lang="en-US" altLang="zh-CN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-1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0℃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、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101.325KPa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）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1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H</a:t>
                      </a:r>
                      <a:r>
                        <a:rPr kumimoji="1" lang="en-US" altLang="zh-CN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2.016 g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0.0899 g·L</a:t>
                      </a:r>
                      <a:r>
                        <a:rPr kumimoji="1" lang="en-US" altLang="zh-CN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-1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0℃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、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101.325KPa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）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1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Fe 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56 g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7.86 g·cm</a:t>
                      </a:r>
                      <a:r>
                        <a:rPr kumimoji="1" lang="en-US" altLang="zh-CN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-3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20℃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）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1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Al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27 g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2.70 g·cm</a:t>
                      </a:r>
                      <a:r>
                        <a:rPr kumimoji="1" lang="en-US" altLang="zh-CN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-3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20℃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）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1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H</a:t>
                      </a:r>
                      <a:r>
                        <a:rPr kumimoji="1" lang="en-US" altLang="zh-CN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O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18 g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0.998 g·cm</a:t>
                      </a:r>
                      <a:r>
                        <a:rPr kumimoji="1" lang="en-US" altLang="zh-CN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-3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20℃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）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1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H</a:t>
                      </a:r>
                      <a:r>
                        <a:rPr kumimoji="1" lang="en-US" altLang="zh-CN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SO</a:t>
                      </a:r>
                      <a:r>
                        <a:rPr kumimoji="1" lang="en-US" altLang="zh-CN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4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98 g</a:t>
                      </a:r>
                      <a:endParaRPr kumimoji="1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1.83 g·cm</a:t>
                      </a:r>
                      <a:r>
                        <a:rPr kumimoji="1" lang="en-US" altLang="zh-CN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-3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20℃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）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1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069" name="Text Box 205">
            <a:hlinkClick r:id="" action="ppaction://noaction"/>
          </p:cNvPr>
          <p:cNvSpPr txBox="1"/>
          <p:nvPr/>
        </p:nvSpPr>
        <p:spPr>
          <a:xfrm>
            <a:off x="2587625" y="311150"/>
            <a:ext cx="9340850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分析下列</a:t>
            </a:r>
            <a:r>
              <a:rPr lang="en-US" altLang="zh-CN" sz="2400" b="1" dirty="0">
                <a:latin typeface="Times New Roman" panose="02020603050405020304" pitchFamily="18" charset="0"/>
              </a:rPr>
              <a:t>1 mol</a:t>
            </a:r>
            <a:r>
              <a:rPr lang="zh-CN" altLang="en-US" sz="2400" b="1" dirty="0">
                <a:latin typeface="Times New Roman" panose="02020603050405020304" pitchFamily="18" charset="0"/>
              </a:rPr>
              <a:t>物质在特定条件下所具有的体积，能得出那些结论？ 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7070" name="Text Box 206"/>
          <p:cNvSpPr txBox="1"/>
          <p:nvPr/>
        </p:nvSpPr>
        <p:spPr>
          <a:xfrm>
            <a:off x="9271000" y="2003425"/>
            <a:ext cx="10731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990033"/>
                </a:solidFill>
                <a:latin typeface="Times New Roman" panose="02020603050405020304" pitchFamily="18" charset="0"/>
              </a:rPr>
              <a:t>22.4 L </a:t>
            </a:r>
            <a:endParaRPr lang="en-US" altLang="zh-CN" sz="24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071" name="Text Box 207"/>
          <p:cNvSpPr txBox="1"/>
          <p:nvPr/>
        </p:nvSpPr>
        <p:spPr>
          <a:xfrm>
            <a:off x="9271000" y="2482850"/>
            <a:ext cx="10731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990033"/>
                </a:solidFill>
                <a:latin typeface="Times New Roman" panose="02020603050405020304" pitchFamily="18" charset="0"/>
              </a:rPr>
              <a:t>22.4 L </a:t>
            </a:r>
            <a:endParaRPr lang="en-US" altLang="zh-CN" sz="24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072" name="Text Box 208"/>
          <p:cNvSpPr txBox="1"/>
          <p:nvPr/>
        </p:nvSpPr>
        <p:spPr>
          <a:xfrm>
            <a:off x="9132888" y="2914650"/>
            <a:ext cx="1284287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990033"/>
                </a:solidFill>
                <a:latin typeface="Times New Roman" panose="02020603050405020304" pitchFamily="18" charset="0"/>
              </a:rPr>
              <a:t> 7.2 cm</a:t>
            </a:r>
            <a:r>
              <a:rPr lang="en-US" altLang="zh-CN" sz="2400" b="1" baseline="30000" dirty="0">
                <a:solidFill>
                  <a:srgbClr val="990033"/>
                </a:solidFill>
                <a:latin typeface="Times New Roman" panose="02020603050405020304" pitchFamily="18" charset="0"/>
              </a:rPr>
              <a:t>3</a:t>
            </a:r>
            <a:r>
              <a:rPr lang="en-US" altLang="zh-CN" sz="2400" b="1" dirty="0">
                <a:solidFill>
                  <a:srgbClr val="990033"/>
                </a:solidFill>
                <a:latin typeface="Times New Roman" panose="02020603050405020304" pitchFamily="18" charset="0"/>
              </a:rPr>
              <a:t> </a:t>
            </a:r>
            <a:endParaRPr lang="en-US" altLang="zh-CN" sz="24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073" name="Text Box 209"/>
          <p:cNvSpPr txBox="1"/>
          <p:nvPr/>
        </p:nvSpPr>
        <p:spPr>
          <a:xfrm>
            <a:off x="9212263" y="3417888"/>
            <a:ext cx="1131887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990033"/>
                </a:solidFill>
                <a:latin typeface="Times New Roman" panose="02020603050405020304" pitchFamily="18" charset="0"/>
              </a:rPr>
              <a:t>10 cm</a:t>
            </a:r>
            <a:r>
              <a:rPr lang="en-US" altLang="zh-CN" sz="2400" b="1" baseline="30000" dirty="0">
                <a:solidFill>
                  <a:srgbClr val="990033"/>
                </a:solidFill>
                <a:latin typeface="Times New Roman" panose="02020603050405020304" pitchFamily="18" charset="0"/>
              </a:rPr>
              <a:t>3</a:t>
            </a:r>
            <a:r>
              <a:rPr lang="en-US" altLang="zh-CN" sz="2400" b="1" dirty="0">
                <a:solidFill>
                  <a:srgbClr val="990033"/>
                </a:solidFill>
                <a:latin typeface="Times New Roman" panose="02020603050405020304" pitchFamily="18" charset="0"/>
              </a:rPr>
              <a:t> </a:t>
            </a:r>
            <a:endParaRPr lang="en-US" altLang="zh-CN" sz="24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074" name="Text Box 210"/>
          <p:cNvSpPr txBox="1"/>
          <p:nvPr/>
        </p:nvSpPr>
        <p:spPr>
          <a:xfrm>
            <a:off x="9128125" y="4308475"/>
            <a:ext cx="13604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990033"/>
                </a:solidFill>
                <a:latin typeface="Times New Roman" panose="02020603050405020304" pitchFamily="18" charset="0"/>
              </a:rPr>
              <a:t>53.6 cm</a:t>
            </a:r>
            <a:r>
              <a:rPr lang="en-US" altLang="zh-CN" sz="2400" b="1" baseline="30000" dirty="0">
                <a:solidFill>
                  <a:srgbClr val="990033"/>
                </a:solidFill>
                <a:latin typeface="Times New Roman" panose="02020603050405020304" pitchFamily="18" charset="0"/>
              </a:rPr>
              <a:t>3</a:t>
            </a:r>
            <a:r>
              <a:rPr lang="en-US" altLang="zh-CN" sz="2400" b="1" dirty="0">
                <a:solidFill>
                  <a:srgbClr val="990033"/>
                </a:solidFill>
                <a:latin typeface="Times New Roman" panose="02020603050405020304" pitchFamily="18" charset="0"/>
              </a:rPr>
              <a:t> </a:t>
            </a:r>
            <a:endParaRPr lang="en-US" altLang="zh-CN" sz="24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075" name="Text Box 211"/>
          <p:cNvSpPr txBox="1"/>
          <p:nvPr/>
        </p:nvSpPr>
        <p:spPr>
          <a:xfrm>
            <a:off x="9120188" y="3851275"/>
            <a:ext cx="1360487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990033"/>
                </a:solidFill>
                <a:latin typeface="Times New Roman" panose="02020603050405020304" pitchFamily="18" charset="0"/>
              </a:rPr>
              <a:t>18.0 cm</a:t>
            </a:r>
            <a:r>
              <a:rPr lang="en-US" altLang="zh-CN" sz="2400" b="1" baseline="30000" dirty="0">
                <a:solidFill>
                  <a:srgbClr val="990033"/>
                </a:solidFill>
                <a:latin typeface="Times New Roman" panose="02020603050405020304" pitchFamily="18" charset="0"/>
              </a:rPr>
              <a:t>3</a:t>
            </a:r>
            <a:r>
              <a:rPr lang="en-US" altLang="zh-CN" sz="2400" b="1" dirty="0">
                <a:solidFill>
                  <a:srgbClr val="990033"/>
                </a:solidFill>
                <a:latin typeface="Times New Roman" panose="02020603050405020304" pitchFamily="18" charset="0"/>
              </a:rPr>
              <a:t> </a:t>
            </a:r>
            <a:endParaRPr lang="en-US" altLang="zh-CN" sz="24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076" name="Text Box 212"/>
          <p:cNvSpPr txBox="1"/>
          <p:nvPr/>
        </p:nvSpPr>
        <p:spPr>
          <a:xfrm>
            <a:off x="1558925" y="4914900"/>
            <a:ext cx="10585450" cy="9794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）相同条件下，</a:t>
            </a:r>
            <a:r>
              <a:rPr lang="en-US" altLang="zh-CN" sz="24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1mol</a:t>
            </a:r>
            <a:r>
              <a:rPr lang="zh-CN" altLang="en-US" sz="24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不同的固体物质或液体物质体积不同， </a:t>
            </a:r>
            <a:endParaRPr lang="zh-CN" altLang="en-US" sz="2400" b="1" dirty="0">
              <a:solidFill>
                <a:srgbClr val="660033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          1mol</a:t>
            </a:r>
            <a:r>
              <a:rPr lang="zh-CN" altLang="en-US" sz="24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不同的气体物质体积基本相同。</a:t>
            </a:r>
            <a:endParaRPr lang="zh-CN" altLang="en-US" sz="2400" b="1" dirty="0">
              <a:solidFill>
                <a:srgbClr val="66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137" name="Rectangle 273"/>
          <p:cNvSpPr/>
          <p:nvPr/>
        </p:nvSpPr>
        <p:spPr>
          <a:xfrm>
            <a:off x="1560513" y="5894388"/>
            <a:ext cx="9577387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sz="24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4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mol</a:t>
            </a:r>
            <a:r>
              <a:rPr lang="zh-CN" altLang="en-US" sz="24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气体物质的体积远大于</a:t>
            </a:r>
            <a:r>
              <a:rPr lang="en-US" altLang="zh-CN" sz="24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mol</a:t>
            </a:r>
            <a:r>
              <a:rPr lang="zh-CN" altLang="en-US" sz="24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固态物质和液态物质。</a:t>
            </a:r>
            <a:endParaRPr lang="zh-CN" altLang="en-US" sz="2400" b="1" dirty="0">
              <a:solidFill>
                <a:srgbClr val="6600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3365" name="Group 4"/>
          <p:cNvGrpSpPr/>
          <p:nvPr/>
        </p:nvGrpSpPr>
        <p:grpSpPr>
          <a:xfrm>
            <a:off x="192088" y="260350"/>
            <a:ext cx="2362200" cy="609600"/>
            <a:chOff x="113" y="237"/>
            <a:chExt cx="1615" cy="391"/>
          </a:xfrm>
        </p:grpSpPr>
        <p:pic>
          <p:nvPicPr>
            <p:cNvPr id="13367" name="Picture 7" descr="000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13" y="237"/>
              <a:ext cx="1615" cy="391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368" name="Text Box 8"/>
            <p:cNvSpPr txBox="1"/>
            <p:nvPr/>
          </p:nvSpPr>
          <p:spPr>
            <a:xfrm>
              <a:off x="246" y="270"/>
              <a:ext cx="1300" cy="29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zh-CN" altLang="en-US" sz="2400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思考 </a:t>
              </a:r>
              <a:r>
                <a:rPr lang="en-US" altLang="zh-CN" sz="2400" b="1" dirty="0">
                  <a:solidFill>
                    <a:srgbClr val="FFFF00"/>
                  </a:solidFill>
                  <a:latin typeface="Arial" panose="020B0604020202020204" pitchFamily="34" charset="0"/>
                  <a:ea typeface="楷体_GB2312" panose="02010609030101010101" pitchFamily="49" charset="-122"/>
                </a:rPr>
                <a:t>·</a:t>
              </a:r>
              <a:r>
                <a:rPr lang="en-US" altLang="zh-CN" sz="2400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 </a:t>
              </a:r>
              <a:r>
                <a:rPr lang="zh-CN" altLang="en-US" sz="2400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讨论</a:t>
              </a:r>
              <a:endParaRPr lang="zh-CN" altLang="en-US" sz="2400" b="1" dirty="0">
                <a:solidFill>
                  <a:srgbClr val="FFFF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7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70" grpId="0"/>
      <p:bldP spid="37071" grpId="0"/>
      <p:bldP spid="37072" grpId="0"/>
      <p:bldP spid="37073" grpId="0"/>
      <p:bldP spid="37074" grpId="0"/>
      <p:bldP spid="37075" grpId="0"/>
      <p:bldP spid="37076" grpId="0"/>
      <p:bldP spid="371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grpSp>
        <p:nvGrpSpPr>
          <p:cNvPr id="14338" name="Group 4"/>
          <p:cNvGrpSpPr/>
          <p:nvPr/>
        </p:nvGrpSpPr>
        <p:grpSpPr>
          <a:xfrm>
            <a:off x="479425" y="128588"/>
            <a:ext cx="2362200" cy="609600"/>
            <a:chOff x="113" y="237"/>
            <a:chExt cx="1615" cy="391"/>
          </a:xfrm>
        </p:grpSpPr>
        <p:pic>
          <p:nvPicPr>
            <p:cNvPr id="14359" name="Picture 7" descr="000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13" y="237"/>
              <a:ext cx="1615" cy="391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4360" name="Text Box 8"/>
            <p:cNvSpPr txBox="1"/>
            <p:nvPr/>
          </p:nvSpPr>
          <p:spPr>
            <a:xfrm>
              <a:off x="246" y="270"/>
              <a:ext cx="1300" cy="29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zh-CN" altLang="en-US" sz="2400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思考 </a:t>
              </a:r>
              <a:r>
                <a:rPr lang="en-US" altLang="zh-CN" sz="2400" b="1" dirty="0">
                  <a:solidFill>
                    <a:srgbClr val="FFFF00"/>
                  </a:solidFill>
                  <a:latin typeface="Arial" panose="020B0604020202020204" pitchFamily="34" charset="0"/>
                  <a:ea typeface="楷体_GB2312" panose="02010609030101010101" pitchFamily="49" charset="-122"/>
                </a:rPr>
                <a:t>·</a:t>
              </a:r>
              <a:r>
                <a:rPr lang="en-US" altLang="zh-CN" sz="2400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 </a:t>
              </a:r>
              <a:r>
                <a:rPr lang="zh-CN" altLang="en-US" sz="2400" b="1" dirty="0">
                  <a:solidFill>
                    <a:srgbClr val="FFFF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讨论</a:t>
              </a:r>
              <a:endParaRPr lang="zh-CN" altLang="en-US" sz="2400" b="1" dirty="0">
                <a:solidFill>
                  <a:srgbClr val="FFFF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  <p:sp>
        <p:nvSpPr>
          <p:cNvPr id="37895" name="Text Box 10"/>
          <p:cNvSpPr txBox="1"/>
          <p:nvPr/>
        </p:nvSpPr>
        <p:spPr>
          <a:xfrm>
            <a:off x="2574925" y="209550"/>
            <a:ext cx="90963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    </a:t>
            </a:r>
            <a:r>
              <a:rPr lang="zh-CN" altLang="en-US" sz="2400" b="1" dirty="0">
                <a:latin typeface="Arial" panose="020B0604020202020204" pitchFamily="34" charset="0"/>
              </a:rPr>
              <a:t>你能根据以前所学知识解释出现体积结果的原因吗？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37896" name="Text Box 8"/>
          <p:cNvSpPr txBox="1"/>
          <p:nvPr/>
        </p:nvSpPr>
        <p:spPr>
          <a:xfrm>
            <a:off x="523875" y="820738"/>
            <a:ext cx="410368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3333CC"/>
                </a:solidFill>
                <a:latin typeface="Times New Roman" panose="02020603050405020304" pitchFamily="18" charset="0"/>
              </a:rPr>
              <a:t>三、气体摩尔体积</a:t>
            </a:r>
            <a:r>
              <a:rPr lang="zh-CN" altLang="en-US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endParaRPr lang="zh-CN" altLang="en-US" dirty="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897" name="Text Box 9"/>
          <p:cNvSpPr txBox="1"/>
          <p:nvPr/>
        </p:nvSpPr>
        <p:spPr>
          <a:xfrm>
            <a:off x="811213" y="1446213"/>
            <a:ext cx="406082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3333CC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b="1" dirty="0">
                <a:solidFill>
                  <a:srgbClr val="3333CC"/>
                </a:solidFill>
                <a:latin typeface="Times New Roman" panose="02020603050405020304" pitchFamily="18" charset="0"/>
              </a:rPr>
              <a:t>、影响物质体积的因素 </a:t>
            </a:r>
            <a:endParaRPr lang="zh-CN" altLang="en-US" b="1" dirty="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37898" name="Object 10">
            <a:hlinkClick r:id="" action="ppaction://noaction"/>
          </p:cNvPr>
          <p:cNvGraphicFramePr>
            <a:graphicFrameLocks noChangeAspect="1"/>
          </p:cNvGraphicFramePr>
          <p:nvPr/>
        </p:nvGraphicFramePr>
        <p:xfrm>
          <a:off x="1992313" y="1484313"/>
          <a:ext cx="7924800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2" imgW="3848100" imgH="736600" progId="Equation.3">
                  <p:embed/>
                </p:oleObj>
              </mc:Choice>
              <mc:Fallback>
                <p:oleObj name="" r:id="rId2" imgW="3848100" imgH="736600" progId="Equation.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92313" y="1484313"/>
                        <a:ext cx="7924800" cy="1504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9" name="Text Box 11"/>
          <p:cNvSpPr txBox="1"/>
          <p:nvPr/>
        </p:nvSpPr>
        <p:spPr>
          <a:xfrm>
            <a:off x="1922463" y="3241675"/>
            <a:ext cx="4670425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固体、液体体积大小的决定因素  </a:t>
            </a:r>
            <a:endParaRPr lang="zh-CN" altLang="en-US" sz="2400" b="1" dirty="0">
              <a:solidFill>
                <a:srgbClr val="66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900" name="AutoShape 12"/>
          <p:cNvSpPr/>
          <p:nvPr/>
        </p:nvSpPr>
        <p:spPr>
          <a:xfrm>
            <a:off x="6434138" y="3089275"/>
            <a:ext cx="238125" cy="762000"/>
          </a:xfrm>
          <a:prstGeom prst="leftBrace">
            <a:avLst>
              <a:gd name="adj1" fmla="val 26666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37901" name="Text Box 13"/>
          <p:cNvSpPr txBox="1"/>
          <p:nvPr/>
        </p:nvSpPr>
        <p:spPr>
          <a:xfrm>
            <a:off x="6738938" y="2924175"/>
            <a:ext cx="1498600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微粒数目 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7902" name="Text Box 14"/>
          <p:cNvSpPr txBox="1"/>
          <p:nvPr/>
        </p:nvSpPr>
        <p:spPr>
          <a:xfrm>
            <a:off x="1917700" y="4335463"/>
            <a:ext cx="3741738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气体体积大小的决定因素  </a:t>
            </a:r>
            <a:endParaRPr lang="zh-CN" altLang="en-US" sz="24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903" name="AutoShape 15"/>
          <p:cNvSpPr/>
          <p:nvPr/>
        </p:nvSpPr>
        <p:spPr>
          <a:xfrm>
            <a:off x="5565775" y="4183063"/>
            <a:ext cx="238125" cy="762000"/>
          </a:xfrm>
          <a:prstGeom prst="leftBrace">
            <a:avLst>
              <a:gd name="adj1" fmla="val 26666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37904" name="Text Box 16"/>
          <p:cNvSpPr txBox="1"/>
          <p:nvPr/>
        </p:nvSpPr>
        <p:spPr>
          <a:xfrm>
            <a:off x="5794375" y="4640263"/>
            <a:ext cx="2427288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微粒间平均距离 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7905" name="Text Box 17"/>
          <p:cNvSpPr txBox="1"/>
          <p:nvPr/>
        </p:nvSpPr>
        <p:spPr>
          <a:xfrm>
            <a:off x="5808663" y="4051300"/>
            <a:ext cx="1498600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微粒数目 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7906" name="AutoShape 18"/>
          <p:cNvSpPr/>
          <p:nvPr/>
        </p:nvSpPr>
        <p:spPr>
          <a:xfrm>
            <a:off x="8156575" y="4564063"/>
            <a:ext cx="304800" cy="685800"/>
          </a:xfrm>
          <a:prstGeom prst="leftBrace">
            <a:avLst>
              <a:gd name="adj1" fmla="val 18750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37907" name="Text Box 19"/>
          <p:cNvSpPr txBox="1"/>
          <p:nvPr/>
        </p:nvSpPr>
        <p:spPr>
          <a:xfrm>
            <a:off x="8461375" y="5021263"/>
            <a:ext cx="13779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压强 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7908" name="Rectangle 20"/>
          <p:cNvSpPr/>
          <p:nvPr/>
        </p:nvSpPr>
        <p:spPr>
          <a:xfrm>
            <a:off x="8461375" y="4335463"/>
            <a:ext cx="166528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温度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7909" name="Rectangle 21"/>
          <p:cNvSpPr/>
          <p:nvPr/>
        </p:nvSpPr>
        <p:spPr>
          <a:xfrm>
            <a:off x="6743700" y="35258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微粒的大小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7910" name="Text Box 22"/>
          <p:cNvSpPr txBox="1"/>
          <p:nvPr/>
        </p:nvSpPr>
        <p:spPr>
          <a:xfrm>
            <a:off x="3432175" y="5537200"/>
            <a:ext cx="5759450" cy="457200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sz="2400" b="1" dirty="0">
                <a:solidFill>
                  <a:srgbClr val="3333CC"/>
                </a:solidFill>
                <a:latin typeface="Tahoma" panose="020B0604030504040204" pitchFamily="34" charset="0"/>
              </a:rPr>
              <a:t>同温同压下，任何气体分子的间距相同。</a:t>
            </a:r>
            <a:endParaRPr lang="zh-CN" altLang="en-US" sz="2400" b="1" dirty="0">
              <a:solidFill>
                <a:srgbClr val="3333CC"/>
              </a:solidFill>
              <a:latin typeface="Tahoma" panose="020B0604030504040204" pitchFamily="34" charset="0"/>
            </a:endParaRPr>
          </a:p>
        </p:txBody>
      </p:sp>
      <p:sp>
        <p:nvSpPr>
          <p:cNvPr id="37911" name="Text Box 23"/>
          <p:cNvSpPr txBox="1"/>
          <p:nvPr/>
        </p:nvSpPr>
        <p:spPr>
          <a:xfrm>
            <a:off x="2127250" y="6186488"/>
            <a:ext cx="7067550" cy="461962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注意：</a:t>
            </a:r>
            <a:r>
              <a:rPr lang="zh-CN" altLang="en-US" sz="2400" b="1" dirty="0">
                <a:latin typeface="Times New Roman" panose="02020603050405020304" pitchFamily="18" charset="0"/>
              </a:rPr>
              <a:t>讨论气体的体积时，必须指明温度和压强。 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7912" name="AutoShape 24"/>
          <p:cNvSpPr/>
          <p:nvPr/>
        </p:nvSpPr>
        <p:spPr>
          <a:xfrm>
            <a:off x="9336088" y="4868863"/>
            <a:ext cx="792162" cy="1100137"/>
          </a:xfrm>
          <a:prstGeom prst="curvedLeftArrow">
            <a:avLst>
              <a:gd name="adj1" fmla="val 27775"/>
              <a:gd name="adj2" fmla="val 55551"/>
              <a:gd name="adj3" fmla="val 33333"/>
            </a:avLst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37913" name="AutoShape 25">
            <a:hlinkClick r:id="rId4" action="ppaction://hlinksldjump"/>
          </p:cNvPr>
          <p:cNvSpPr/>
          <p:nvPr/>
        </p:nvSpPr>
        <p:spPr>
          <a:xfrm>
            <a:off x="9877425" y="2566988"/>
            <a:ext cx="360363" cy="312737"/>
          </a:xfrm>
          <a:prstGeom prst="actionButtonEnd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24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6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/>
      <p:bldP spid="37896" grpId="0"/>
      <p:bldP spid="37897" grpId="0"/>
      <p:bldP spid="37899" grpId="0"/>
      <p:bldP spid="37901" grpId="0"/>
      <p:bldP spid="37902" grpId="0"/>
      <p:bldP spid="37904" grpId="0"/>
      <p:bldP spid="37905" grpId="0"/>
      <p:bldP spid="37907" grpId="0"/>
      <p:bldP spid="37908" grpId="0"/>
      <p:bldP spid="37909" grpId="0"/>
      <p:bldP spid="37910" grpId="0" animBg="1"/>
      <p:bldP spid="379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4113" name="Text Box 17"/>
          <p:cNvSpPr txBox="1"/>
          <p:nvPr/>
        </p:nvSpPr>
        <p:spPr>
          <a:xfrm>
            <a:off x="3541713" y="860425"/>
            <a:ext cx="56864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单位物质的量的气体所占的体积 。                      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4114" name="Rectangle 18"/>
          <p:cNvSpPr/>
          <p:nvPr/>
        </p:nvSpPr>
        <p:spPr>
          <a:xfrm>
            <a:off x="1398588" y="1339850"/>
            <a:ext cx="5715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符号为</a:t>
            </a: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V</a:t>
            </a:r>
            <a:r>
              <a:rPr lang="en-US" altLang="zh-CN" sz="2400" b="1" baseline="-25000" dirty="0">
                <a:solidFill>
                  <a:srgbClr val="CC0066"/>
                </a:solidFill>
                <a:latin typeface="Times New Roman" panose="02020603050405020304" pitchFamily="18" charset="0"/>
              </a:rPr>
              <a:t>m</a:t>
            </a:r>
            <a:r>
              <a:rPr lang="en-US" altLang="zh-CN" sz="2400" b="1" baseline="-25000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2400" b="1" dirty="0">
                <a:latin typeface="Times New Roman" panose="02020603050405020304" pitchFamily="18" charset="0"/>
              </a:rPr>
              <a:t>，单位为  </a:t>
            </a:r>
            <a:r>
              <a:rPr lang="en-US" altLang="zh-CN" sz="2400" b="1" dirty="0">
                <a:latin typeface="Times New Roman" panose="02020603050405020304" pitchFamily="18" charset="0"/>
              </a:rPr>
              <a:t>L/mol </a:t>
            </a:r>
            <a:r>
              <a:rPr lang="zh-CN" altLang="en-US" sz="2400" b="1" dirty="0">
                <a:latin typeface="Times New Roman" panose="02020603050405020304" pitchFamily="18" charset="0"/>
              </a:rPr>
              <a:t>或 </a:t>
            </a:r>
            <a:r>
              <a:rPr lang="en-US" altLang="zh-CN" sz="2400" b="1" dirty="0">
                <a:latin typeface="Times New Roman" panose="02020603050405020304" pitchFamily="18" charset="0"/>
              </a:rPr>
              <a:t>m</a:t>
            </a:r>
            <a:r>
              <a:rPr lang="en-US" altLang="zh-CN" sz="2400" b="1" baseline="30000" dirty="0">
                <a:latin typeface="Times New Roman" panose="02020603050405020304" pitchFamily="18" charset="0"/>
              </a:rPr>
              <a:t>3</a:t>
            </a:r>
            <a:r>
              <a:rPr lang="en-US" altLang="zh-CN" sz="2400" b="1" dirty="0">
                <a:latin typeface="Times New Roman" panose="02020603050405020304" pitchFamily="18" charset="0"/>
              </a:rPr>
              <a:t>/mol.</a:t>
            </a:r>
            <a:endParaRPr lang="en-US" altLang="zh-CN" sz="2400" b="1" dirty="0">
              <a:latin typeface="Times New Roman" panose="02020603050405020304" pitchFamily="18" charset="0"/>
            </a:endParaRPr>
          </a:p>
        </p:txBody>
      </p:sp>
      <p:grpSp>
        <p:nvGrpSpPr>
          <p:cNvPr id="4125" name="Group 29"/>
          <p:cNvGrpSpPr/>
          <p:nvPr/>
        </p:nvGrpSpPr>
        <p:grpSpPr>
          <a:xfrm>
            <a:off x="2640013" y="1989138"/>
            <a:ext cx="3744912" cy="935037"/>
            <a:chOff x="1655" y="1434"/>
            <a:chExt cx="2359" cy="590"/>
          </a:xfrm>
        </p:grpSpPr>
        <p:sp>
          <p:nvSpPr>
            <p:cNvPr id="15376" name="Rectangle 28"/>
            <p:cNvSpPr/>
            <p:nvPr/>
          </p:nvSpPr>
          <p:spPr>
            <a:xfrm>
              <a:off x="1655" y="1434"/>
              <a:ext cx="2359" cy="590"/>
            </a:xfrm>
            <a:prstGeom prst="rect">
              <a:avLst/>
            </a:prstGeom>
            <a:solidFill>
              <a:srgbClr val="FFFF99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zh-CN" altLang="en-US" sz="2400" dirty="0">
                <a:latin typeface="Tahoma" panose="020B0604030504040204" pitchFamily="34" charset="0"/>
              </a:endParaRPr>
            </a:p>
          </p:txBody>
        </p:sp>
        <p:grpSp>
          <p:nvGrpSpPr>
            <p:cNvPr id="15377" name="Group 19"/>
            <p:cNvGrpSpPr/>
            <p:nvPr/>
          </p:nvGrpSpPr>
          <p:grpSpPr>
            <a:xfrm>
              <a:off x="1882" y="1434"/>
              <a:ext cx="1643" cy="564"/>
              <a:chOff x="926" y="634"/>
              <a:chExt cx="1246" cy="520"/>
            </a:xfrm>
          </p:grpSpPr>
          <p:graphicFrame>
            <p:nvGraphicFramePr>
              <p:cNvPr id="15378" name="Object 20"/>
              <p:cNvGraphicFramePr>
                <a:graphicFrameLocks noChangeAspect="1"/>
              </p:cNvGraphicFramePr>
              <p:nvPr/>
            </p:nvGraphicFramePr>
            <p:xfrm>
              <a:off x="1500" y="634"/>
              <a:ext cx="672" cy="5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9" name="" r:id="rId1" imgW="508000" imgH="393700" progId="Equation.3">
                      <p:embed/>
                    </p:oleObj>
                  </mc:Choice>
                  <mc:Fallback>
                    <p:oleObj name="" r:id="rId1" imgW="508000" imgH="393700" progId="Equation.3">
                      <p:embed/>
                      <p:pic>
                        <p:nvPicPr>
                          <p:cNvPr id="0" name="图片 3078"/>
                          <p:cNvPicPr/>
                          <p:nvPr/>
                        </p:nvPicPr>
                        <p:blipFill>
                          <a:blip r:embed="rId2"/>
                          <a:stretch>
                            <a:fillRect/>
                          </a:stretch>
                        </p:blipFill>
                        <p:spPr>
                          <a:xfrm>
                            <a:off x="1500" y="634"/>
                            <a:ext cx="672" cy="520"/>
                          </a:xfrm>
                          <a:prstGeom prst="rect">
                            <a:avLst/>
                          </a:prstGeom>
                          <a:solidFill>
                            <a:srgbClr val="FFFF99"/>
                          </a:solidFill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379" name="Text Box 21"/>
              <p:cNvSpPr txBox="1"/>
              <p:nvPr/>
            </p:nvSpPr>
            <p:spPr>
              <a:xfrm>
                <a:off x="926" y="732"/>
                <a:ext cx="384" cy="269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</a:ln>
            </p:spPr>
            <p:txBody>
              <a:bodyPr wrap="none">
                <a:spAutoFit/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2400" b="1" dirty="0">
                    <a:latin typeface="Times New Roman" panose="02020603050405020304" pitchFamily="18" charset="0"/>
                  </a:rPr>
                  <a:t>即：</a:t>
                </a:r>
                <a:endParaRPr lang="zh-CN" altLang="en-US" sz="2400" b="1" dirty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118" name="Text Box 22"/>
          <p:cNvSpPr txBox="1"/>
          <p:nvPr/>
        </p:nvSpPr>
        <p:spPr>
          <a:xfrm>
            <a:off x="1704975" y="2938463"/>
            <a:ext cx="838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sz="2400" b="1" dirty="0">
                <a:solidFill>
                  <a:srgbClr val="CC0066"/>
                </a:solidFill>
                <a:latin typeface="Tahoma" panose="020B0604030504040204" pitchFamily="34" charset="0"/>
              </a:rPr>
              <a:t>注意：</a:t>
            </a:r>
            <a:r>
              <a:rPr lang="zh-CN" altLang="en-US" sz="2400" b="1" dirty="0">
                <a:latin typeface="宋体" panose="02010600030101010101" pitchFamily="2" charset="-122"/>
              </a:rPr>
              <a:t>① </a:t>
            </a:r>
            <a:r>
              <a:rPr lang="zh-CN" altLang="en-US" sz="2400" b="1" dirty="0">
                <a:latin typeface="Tahoma" panose="020B0604030504040204" pitchFamily="34" charset="0"/>
              </a:rPr>
              <a:t>物质状态</a:t>
            </a:r>
            <a:r>
              <a:rPr lang="en-US" altLang="zh-CN" sz="2400" b="1" dirty="0">
                <a:latin typeface="Tahoma" panose="020B0604030504040204" pitchFamily="34" charset="0"/>
              </a:rPr>
              <a:t>---</a:t>
            </a:r>
            <a:r>
              <a:rPr lang="zh-CN" altLang="en-US" sz="2400" b="1" dirty="0">
                <a:latin typeface="Tahoma" panose="020B0604030504040204" pitchFamily="34" charset="0"/>
              </a:rPr>
              <a:t>气态；</a:t>
            </a:r>
            <a:endParaRPr lang="zh-CN" altLang="en-US" sz="2400" b="1" dirty="0">
              <a:latin typeface="Tahoma" panose="020B0604030504040204" pitchFamily="34" charset="0"/>
            </a:endParaRPr>
          </a:p>
        </p:txBody>
      </p:sp>
      <p:sp>
        <p:nvSpPr>
          <p:cNvPr id="4119" name="Text Box 23"/>
          <p:cNvSpPr txBox="1"/>
          <p:nvPr/>
        </p:nvSpPr>
        <p:spPr>
          <a:xfrm>
            <a:off x="2619375" y="3355975"/>
            <a:ext cx="5486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2400" b="1" dirty="0">
                <a:latin typeface="Tahoma" panose="020B0604030504040204" pitchFamily="34" charset="0"/>
              </a:rPr>
              <a:t>②  </a:t>
            </a:r>
            <a:r>
              <a:rPr lang="zh-CN" altLang="en-US" sz="2400" b="1" dirty="0">
                <a:latin typeface="Tahoma" panose="020B0604030504040204" pitchFamily="34" charset="0"/>
              </a:rPr>
              <a:t>既可为纯净气体，也可为混合气体</a:t>
            </a:r>
            <a:endParaRPr lang="zh-CN" altLang="en-US" sz="2400" b="1" dirty="0">
              <a:latin typeface="Tahoma" panose="020B0604030504040204" pitchFamily="34" charset="0"/>
            </a:endParaRPr>
          </a:p>
        </p:txBody>
      </p:sp>
      <p:sp>
        <p:nvSpPr>
          <p:cNvPr id="4120" name="Text Box 24"/>
          <p:cNvSpPr txBox="1"/>
          <p:nvPr/>
        </p:nvSpPr>
        <p:spPr>
          <a:xfrm>
            <a:off x="2619375" y="3787775"/>
            <a:ext cx="6934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2400" b="1" dirty="0">
                <a:latin typeface="Tahoma" panose="020B0604030504040204" pitchFamily="34" charset="0"/>
              </a:rPr>
              <a:t>③  </a:t>
            </a:r>
            <a:r>
              <a:rPr lang="zh-CN" altLang="en-US" sz="2400" b="1" dirty="0">
                <a:latin typeface="Tahoma" panose="020B0604030504040204" pitchFamily="34" charset="0"/>
              </a:rPr>
              <a:t>在不同的温度、压强下， </a:t>
            </a:r>
            <a:r>
              <a:rPr lang="en-US" altLang="zh-CN" sz="2400" b="1" dirty="0">
                <a:latin typeface="Times New Roman" panose="02020603050405020304" pitchFamily="18" charset="0"/>
              </a:rPr>
              <a:t>V</a:t>
            </a:r>
            <a:r>
              <a:rPr lang="en-US" altLang="zh-CN" sz="2400" b="1" baseline="-25000" dirty="0">
                <a:latin typeface="Times New Roman" panose="02020603050405020304" pitchFamily="18" charset="0"/>
              </a:rPr>
              <a:t>m</a:t>
            </a:r>
            <a:r>
              <a:rPr lang="en-US" altLang="zh-CN" sz="2400" b="1" baseline="-25000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2400" b="1" dirty="0">
                <a:latin typeface="Times New Roman" panose="02020603050405020304" pitchFamily="18" charset="0"/>
              </a:rPr>
              <a:t>的值可能不同。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4121" name="Text Box 25"/>
          <p:cNvSpPr txBox="1"/>
          <p:nvPr/>
        </p:nvSpPr>
        <p:spPr>
          <a:xfrm>
            <a:off x="4800600" y="6165850"/>
            <a:ext cx="5616575" cy="476250"/>
          </a:xfrm>
          <a:prstGeom prst="rect">
            <a:avLst/>
          </a:prstGeom>
          <a:solidFill>
            <a:srgbClr val="FFFF99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即：标准状况下，</a:t>
            </a:r>
            <a:r>
              <a:rPr lang="en-US" altLang="zh-CN" sz="2400" b="1" dirty="0">
                <a:latin typeface="Times New Roman" panose="02020603050405020304" pitchFamily="18" charset="0"/>
              </a:rPr>
              <a:t>V</a:t>
            </a:r>
            <a:r>
              <a:rPr lang="en-US" altLang="zh-CN" sz="2400" b="1" baseline="-30000" dirty="0">
                <a:latin typeface="Times New Roman" panose="02020603050405020304" pitchFamily="18" charset="0"/>
              </a:rPr>
              <a:t>m</a:t>
            </a:r>
            <a:r>
              <a:rPr lang="en-US" altLang="zh-CN" sz="2400" b="1" dirty="0">
                <a:latin typeface="Times New Roman" panose="02020603050405020304" pitchFamily="18" charset="0"/>
              </a:rPr>
              <a:t>≈ 22.4 L/mol</a:t>
            </a:r>
            <a:endParaRPr lang="en-US" altLang="zh-CN" sz="2400" b="1" dirty="0">
              <a:latin typeface="Times New Roman" panose="02020603050405020304" pitchFamily="18" charset="0"/>
            </a:endParaRPr>
          </a:p>
        </p:txBody>
      </p:sp>
      <p:sp>
        <p:nvSpPr>
          <p:cNvPr id="4123" name="Text Box 27"/>
          <p:cNvSpPr txBox="1"/>
          <p:nvPr/>
        </p:nvSpPr>
        <p:spPr>
          <a:xfrm>
            <a:off x="2649538" y="4365625"/>
            <a:ext cx="7996237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在</a:t>
            </a:r>
            <a:r>
              <a:rPr lang="zh-CN" altLang="en-US" sz="2400" b="1" u="sng" dirty="0">
                <a:solidFill>
                  <a:srgbClr val="CC0066"/>
                </a:solidFill>
                <a:latin typeface="Times New Roman" panose="02020603050405020304" pitchFamily="18" charset="0"/>
              </a:rPr>
              <a:t>标准状况</a:t>
            </a:r>
            <a:r>
              <a:rPr lang="zh-CN" altLang="en-US" sz="2400" b="1" dirty="0">
                <a:latin typeface="Times New Roman" panose="02020603050405020304" pitchFamily="18" charset="0"/>
              </a:rPr>
              <a:t>下，</a:t>
            </a:r>
            <a:r>
              <a:rPr lang="en-US" altLang="zh-CN" sz="2400" b="1" dirty="0">
                <a:latin typeface="Times New Roman" panose="02020603050405020304" pitchFamily="18" charset="0"/>
              </a:rPr>
              <a:t>1 mol</a:t>
            </a:r>
            <a:r>
              <a:rPr lang="zh-CN" altLang="en-US" sz="2400" b="1" u="sng" dirty="0">
                <a:solidFill>
                  <a:srgbClr val="CC0066"/>
                </a:solidFill>
                <a:latin typeface="Times New Roman" panose="02020603050405020304" pitchFamily="18" charset="0"/>
              </a:rPr>
              <a:t>任何气体</a:t>
            </a:r>
            <a:r>
              <a:rPr lang="zh-CN" altLang="en-US" sz="2400" b="1" dirty="0">
                <a:latin typeface="Times New Roman" panose="02020603050405020304" pitchFamily="18" charset="0"/>
              </a:rPr>
              <a:t>所占的体积都</a:t>
            </a:r>
            <a:r>
              <a:rPr lang="zh-CN" altLang="en-US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约为</a:t>
            </a:r>
            <a:r>
              <a:rPr lang="en-US" altLang="zh-CN" sz="2400" b="1" dirty="0">
                <a:latin typeface="Times New Roman" panose="02020603050405020304" pitchFamily="18" charset="0"/>
              </a:rPr>
              <a:t>22.4 L</a:t>
            </a:r>
            <a:r>
              <a:rPr lang="zh-CN" altLang="en-US" sz="2400" b="1" dirty="0">
                <a:latin typeface="Times New Roman" panose="02020603050405020304" pitchFamily="18" charset="0"/>
              </a:rPr>
              <a:t>。 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4126" name="Text Box 30"/>
          <p:cNvSpPr txBox="1"/>
          <p:nvPr/>
        </p:nvSpPr>
        <p:spPr>
          <a:xfrm>
            <a:off x="795338" y="149225"/>
            <a:ext cx="415925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、气体摩尔体积（</a:t>
            </a:r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</a:rPr>
              <a:t>V</a:t>
            </a:r>
            <a:r>
              <a:rPr lang="en-US" altLang="zh-CN" b="1" baseline="-30000" dirty="0">
                <a:solidFill>
                  <a:srgbClr val="0000CC"/>
                </a:solidFill>
                <a:latin typeface="Times New Roman" panose="02020603050405020304" pitchFamily="18" charset="0"/>
              </a:rPr>
              <a:t>m</a:t>
            </a:r>
            <a:r>
              <a:rPr lang="zh-CN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） </a:t>
            </a:r>
            <a:endParaRPr lang="zh-CN" altLang="en-US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7" name="Text Box 31"/>
          <p:cNvSpPr txBox="1"/>
          <p:nvPr/>
        </p:nvSpPr>
        <p:spPr>
          <a:xfrm>
            <a:off x="1379538" y="835025"/>
            <a:ext cx="23780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sz="2400" b="1" dirty="0">
                <a:latin typeface="Tahoma" panose="020B0604030504040204" pitchFamily="34" charset="0"/>
              </a:rPr>
              <a:t>气体摩尔体积：</a:t>
            </a:r>
            <a:endParaRPr lang="zh-CN" altLang="en-US" sz="2400" b="1" dirty="0">
              <a:latin typeface="Tahoma" panose="020B0604030504040204" pitchFamily="34" charset="0"/>
            </a:endParaRPr>
          </a:p>
        </p:txBody>
      </p:sp>
      <p:graphicFrame>
        <p:nvGraphicFramePr>
          <p:cNvPr id="4128" name="Object 32"/>
          <p:cNvGraphicFramePr>
            <a:graphicFrameLocks noChangeAspect="1"/>
          </p:cNvGraphicFramePr>
          <p:nvPr/>
        </p:nvGraphicFramePr>
        <p:xfrm>
          <a:off x="6616700" y="1916113"/>
          <a:ext cx="3367088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3" imgW="1459865" imgH="431800" progId="Equation.3">
                  <p:embed/>
                </p:oleObj>
              </mc:Choice>
              <mc:Fallback>
                <p:oleObj name="" r:id="rId3" imgW="1459865" imgH="431800" progId="Equation.3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16700" y="1916113"/>
                        <a:ext cx="3367088" cy="9953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9" name="AutoShape 33"/>
          <p:cNvSpPr/>
          <p:nvPr/>
        </p:nvSpPr>
        <p:spPr>
          <a:xfrm>
            <a:off x="1606550" y="5303838"/>
            <a:ext cx="3348038" cy="792162"/>
          </a:xfrm>
          <a:prstGeom prst="wedgeRoundRectCallout">
            <a:avLst>
              <a:gd name="adj1" fmla="val 27764"/>
              <a:gd name="adj2" fmla="val -112125"/>
              <a:gd name="adj3" fmla="val 16667"/>
            </a:avLst>
          </a:prstGeom>
          <a:solidFill>
            <a:srgbClr val="CC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ahoma" panose="020B0604030504040204" pitchFamily="34" charset="0"/>
              </a:rPr>
              <a:t>条件：温度   </a:t>
            </a: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0℃</a:t>
            </a:r>
            <a:endParaRPr lang="en-US" altLang="zh-CN" sz="24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            </a:t>
            </a:r>
            <a:r>
              <a:rPr lang="zh-CN" altLang="en-US" sz="2400" b="1" dirty="0">
                <a:latin typeface="Times New Roman" panose="02020603050405020304" pitchFamily="18" charset="0"/>
              </a:rPr>
              <a:t>压强    </a:t>
            </a: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101KPa</a:t>
            </a:r>
            <a:r>
              <a:rPr lang="en-US" altLang="zh-CN" sz="2400" b="1" dirty="0">
                <a:solidFill>
                  <a:srgbClr val="CC0066"/>
                </a:solidFill>
                <a:latin typeface="Tahoma" panose="020B0604030504040204" pitchFamily="34" charset="0"/>
              </a:rPr>
              <a:t> </a:t>
            </a:r>
            <a:endParaRPr lang="en-US" altLang="zh-CN" sz="2400" b="1" dirty="0">
              <a:solidFill>
                <a:srgbClr val="CC0066"/>
              </a:solidFill>
              <a:latin typeface="Tahoma" panose="020B0604030504040204" pitchFamily="34" charset="0"/>
            </a:endParaRPr>
          </a:p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zh-CN" sz="2400" dirty="0">
              <a:latin typeface="Tahoma" panose="020B0604030504040204" pitchFamily="34" charset="0"/>
            </a:endParaRPr>
          </a:p>
        </p:txBody>
      </p:sp>
      <p:sp>
        <p:nvSpPr>
          <p:cNvPr id="4130" name="AutoShape 34"/>
          <p:cNvSpPr/>
          <p:nvPr/>
        </p:nvSpPr>
        <p:spPr>
          <a:xfrm>
            <a:off x="5099050" y="5446713"/>
            <a:ext cx="1512888" cy="504825"/>
          </a:xfrm>
          <a:prstGeom prst="wedgeRoundRectCallout">
            <a:avLst>
              <a:gd name="adj1" fmla="val 54093"/>
              <a:gd name="adj2" fmla="val -160065"/>
              <a:gd name="adj3" fmla="val 16667"/>
            </a:avLst>
          </a:prstGeom>
          <a:solidFill>
            <a:srgbClr val="CC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ahoma" panose="020B0604030504040204" pitchFamily="34" charset="0"/>
              </a:rPr>
              <a:t>对象</a:t>
            </a:r>
            <a:endParaRPr lang="zh-CN" altLang="en-US" sz="2400" b="1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3" grpId="0"/>
      <p:bldP spid="4114" grpId="0"/>
      <p:bldP spid="4118" grpId="0"/>
      <p:bldP spid="4119" grpId="0"/>
      <p:bldP spid="4120" grpId="0"/>
      <p:bldP spid="4121" grpId="0" animBg="1"/>
      <p:bldP spid="4123" grpId="0"/>
      <p:bldP spid="4126" grpId="0"/>
      <p:bldP spid="4127" grpId="0"/>
      <p:bldP spid="4129" grpId="0" animBg="1"/>
      <p:bldP spid="41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386" name="Group 2"/>
          <p:cNvGrpSpPr/>
          <p:nvPr/>
        </p:nvGrpSpPr>
        <p:grpSpPr>
          <a:xfrm>
            <a:off x="3767138" y="1560513"/>
            <a:ext cx="3189287" cy="2998787"/>
            <a:chOff x="2203" y="981"/>
            <a:chExt cx="2009" cy="1889"/>
          </a:xfrm>
        </p:grpSpPr>
        <p:sp>
          <p:nvSpPr>
            <p:cNvPr id="3" name="AutoShape 3"/>
            <p:cNvSpPr>
              <a:spLocks noChangeArrowheads="1"/>
            </p:cNvSpPr>
            <p:nvPr/>
          </p:nvSpPr>
          <p:spPr bwMode="auto">
            <a:xfrm>
              <a:off x="2233" y="981"/>
              <a:ext cx="1936" cy="1888"/>
            </a:xfrm>
            <a:prstGeom prst="cube">
              <a:avLst>
                <a:gd name="adj" fmla="val 25000"/>
              </a:avLst>
            </a:prstGeom>
            <a:solidFill>
              <a:srgbClr val="D0FCD4">
                <a:alpha val="50000"/>
              </a:srgbClr>
            </a:solidFill>
            <a:ln w="9525">
              <a:solidFill>
                <a:srgbClr val="0000FF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9250" dir="12932261" sx="125000" sy="125000" algn="b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" name="Line 4"/>
            <p:cNvSpPr>
              <a:spLocks noChangeShapeType="1"/>
            </p:cNvSpPr>
            <p:nvPr/>
          </p:nvSpPr>
          <p:spPr bwMode="auto">
            <a:xfrm flipH="1">
              <a:off x="2697" y="987"/>
              <a:ext cx="0" cy="822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H="1">
              <a:off x="2688" y="2400"/>
              <a:ext cx="1436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 flipH="1">
              <a:off x="2203" y="2427"/>
              <a:ext cx="485" cy="443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2474" y="1775"/>
              <a:ext cx="811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R="0"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1" lang="en-US" altLang="zh-CN" b="1" kern="0" cap="none" spc="0" normalizeH="0" baseline="0" noProof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22.4L</a:t>
              </a:r>
              <a:endParaRPr kumimoji="1" lang="en-US" altLang="zh-CN" b="1" kern="0" cap="none" spc="0" normalizeH="0" baseline="0" noProof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  <a:p>
              <a:pPr marR="0"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1" lang="en-US" altLang="zh-CN" sz="1600" b="1" kern="0" cap="none" spc="0" normalizeH="0" baseline="0" noProof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(</a:t>
              </a:r>
              <a:r>
                <a:rPr kumimoji="1" lang="zh-CN" altLang="en-US" sz="1600" b="1" kern="0" cap="none" spc="0" normalizeH="0" baseline="0" noProof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标准状况）</a:t>
              </a:r>
              <a:endParaRPr kumimoji="1" lang="zh-CN" altLang="en-US" sz="1600" b="1" kern="0" cap="none" spc="0" normalizeH="0" baseline="0" noProof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H="1">
              <a:off x="2701" y="2160"/>
              <a:ext cx="0" cy="238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 rot="18703125">
              <a:off x="3465" y="1749"/>
              <a:ext cx="97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R="0"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1" lang="en-US" altLang="zh-CN" b="1" kern="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6.02×10</a:t>
              </a:r>
              <a:r>
                <a:rPr kumimoji="1" lang="en-US" altLang="zh-CN" b="1" kern="0" cap="none" spc="0" normalizeH="0" baseline="3000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23</a:t>
              </a:r>
              <a:r>
                <a:rPr kumimoji="1" lang="zh-CN" altLang="en-US" b="1" kern="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分子</a:t>
              </a:r>
              <a:endParaRPr kumimoji="1" lang="zh-CN" altLang="en-US" b="1" kern="0" cap="none" spc="0" normalizeH="0" baseline="0" noProof="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6387" name="Text Box 10"/>
          <p:cNvSpPr txBox="1"/>
          <p:nvPr/>
        </p:nvSpPr>
        <p:spPr>
          <a:xfrm rot="-5411555">
            <a:off x="6567488" y="2436813"/>
            <a:ext cx="12001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0.282m</a:t>
            </a:r>
            <a:endParaRPr lang="en-US" altLang="zh-CN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rot="16188445">
            <a:off x="6942931" y="1812131"/>
            <a:ext cx="484188" cy="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rot="16188445" flipH="1">
            <a:off x="6981825" y="3535363"/>
            <a:ext cx="412750" cy="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 flipV="1">
            <a:off x="6958013" y="1782763"/>
            <a:ext cx="514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V="1">
            <a:off x="6938963" y="3821113"/>
            <a:ext cx="514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5" name="Picture 15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04038" y="2033588"/>
            <a:ext cx="549275" cy="13255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16" descr="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175" y="2660650"/>
            <a:ext cx="1703388" cy="9493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4" name="Text Box 18"/>
          <p:cNvSpPr txBox="1"/>
          <p:nvPr/>
        </p:nvSpPr>
        <p:spPr>
          <a:xfrm>
            <a:off x="3719513" y="4581525"/>
            <a:ext cx="27432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标准状况下的气体摩尔体积示意图</a:t>
            </a:r>
            <a:endParaRPr lang="zh-CN" altLang="en-US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38914" name="Rectangle 2"/>
          <p:cNvSpPr>
            <a:spLocks noGrp="1" noChangeArrowheads="1"/>
          </p:cNvSpPr>
          <p:nvPr>
            <p:ph idx="1"/>
          </p:nvPr>
        </p:nvSpPr>
        <p:spPr>
          <a:xfrm>
            <a:off x="600075" y="1085850"/>
            <a:ext cx="10991850" cy="48387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ts val="33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1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、判断下列说法正误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ts val="33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（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）标准状况下，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1mol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任何物质的体积都约是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22.4 L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。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ts val="33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（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）气体摩尔体积约是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22.4 L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。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ts val="33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（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）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22.4 L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气体所含分子数一定大于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11.2 L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气体所含分子数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ts val="33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（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）当温度高于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0℃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时，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1mol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任何气体体积都大于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22.4 L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。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ts val="33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（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）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1mol CO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和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1mol CO</a:t>
            </a:r>
            <a:r>
              <a:rPr kumimoji="0" lang="en-US" altLang="zh-CN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所含分子数相同，体积也相同。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ts val="33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（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6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）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1mol H</a:t>
            </a:r>
            <a:r>
              <a:rPr kumimoji="0" lang="en-US" altLang="zh-CN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O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在标准状况下的体积为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22.4 L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ts val="33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（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7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）标准状况下，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1mol O</a:t>
            </a:r>
            <a:r>
              <a:rPr kumimoji="0" lang="en-US" altLang="zh-CN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和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</a:t>
            </a:r>
            <a:r>
              <a:rPr kumimoji="0" lang="en-US" altLang="zh-CN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的混合气体（任意比）的体积一定约为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22.4 L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055688" y="188913"/>
            <a:ext cx="2286000" cy="519113"/>
          </a:xfrm>
          <a:prstGeom prst="rect">
            <a:avLst/>
          </a:prstGeom>
          <a:gradFill rotWithShape="1">
            <a:gsLst>
              <a:gs pos="0">
                <a:srgbClr val="49D395"/>
              </a:gs>
              <a:gs pos="50000">
                <a:schemeClr val="bg1"/>
              </a:gs>
              <a:gs pos="100000">
                <a:srgbClr val="49D395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2800" b="1" kern="1200" cap="none" spc="0" normalizeH="0" baseline="0" noProof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</a:t>
            </a:r>
            <a:r>
              <a:rPr kumimoji="0" lang="zh-CN" altLang="en-US" sz="2800" b="1" kern="1200" cap="none" spc="0" normalizeH="0" baseline="0" noProof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课堂练习</a:t>
            </a:r>
            <a:endParaRPr kumimoji="0" lang="zh-CN" altLang="en-US" sz="2800" b="1" kern="1200" cap="none" spc="0" normalizeH="0" baseline="0" noProof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7412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19800" y="3352800"/>
            <a:ext cx="152400" cy="152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  <p:bldLst>
      <p:bldP spid="3891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8434" name="Text Box 2"/>
          <p:cNvSpPr txBox="1"/>
          <p:nvPr/>
        </p:nvSpPr>
        <p:spPr>
          <a:xfrm>
            <a:off x="911225" y="476250"/>
            <a:ext cx="8153400" cy="19383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</a:rPr>
              <a:t>、下列叙述正确的是（       ）</a:t>
            </a:r>
            <a:endParaRPr lang="zh-CN" altLang="en-US" sz="24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   A</a:t>
            </a:r>
            <a:r>
              <a:rPr lang="zh-CN" altLang="en-US" sz="2400" b="1" dirty="0">
                <a:latin typeface="Times New Roman" panose="02020603050405020304" pitchFamily="18" charset="0"/>
              </a:rPr>
              <a:t>、常温常压下，</a:t>
            </a:r>
            <a:r>
              <a:rPr lang="en-US" altLang="zh-CN" sz="2400" b="1" dirty="0">
                <a:latin typeface="Times New Roman" panose="02020603050405020304" pitchFamily="18" charset="0"/>
              </a:rPr>
              <a:t>1 mol H</a:t>
            </a:r>
            <a:r>
              <a:rPr lang="en-US" altLang="zh-CN" sz="2400" b="1" baseline="-25000" dirty="0">
                <a:latin typeface="Times New Roman" panose="02020603050405020304" pitchFamily="18" charset="0"/>
              </a:rPr>
              <a:t>2</a:t>
            </a:r>
            <a:r>
              <a:rPr lang="en-US" altLang="zh-CN" sz="2400" b="1" dirty="0">
                <a:latin typeface="Times New Roman" panose="02020603050405020304" pitchFamily="18" charset="0"/>
              </a:rPr>
              <a:t>O</a:t>
            </a:r>
            <a:r>
              <a:rPr lang="zh-CN" altLang="en-US" sz="2400" b="1" dirty="0">
                <a:latin typeface="Times New Roman" panose="02020603050405020304" pitchFamily="18" charset="0"/>
              </a:rPr>
              <a:t>的体积约为</a:t>
            </a:r>
            <a:r>
              <a:rPr lang="en-US" altLang="zh-CN" sz="2400" b="1" dirty="0">
                <a:latin typeface="Times New Roman" panose="02020603050405020304" pitchFamily="18" charset="0"/>
              </a:rPr>
              <a:t>22.4 L</a:t>
            </a:r>
            <a:endParaRPr lang="en-US" altLang="zh-CN" sz="24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   B</a:t>
            </a:r>
            <a:r>
              <a:rPr lang="zh-CN" altLang="en-US" sz="2400" b="1" dirty="0">
                <a:latin typeface="Times New Roman" panose="02020603050405020304" pitchFamily="18" charset="0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</a:rPr>
              <a:t>1 mol</a:t>
            </a:r>
            <a:r>
              <a:rPr lang="zh-CN" altLang="en-US" sz="2400" b="1" dirty="0">
                <a:latin typeface="Times New Roman" panose="02020603050405020304" pitchFamily="18" charset="0"/>
              </a:rPr>
              <a:t>任何气体所含分子数相同，其体积都约为</a:t>
            </a:r>
            <a:r>
              <a:rPr lang="en-US" altLang="zh-CN" sz="2400" b="1" dirty="0">
                <a:latin typeface="Times New Roman" panose="02020603050405020304" pitchFamily="18" charset="0"/>
              </a:rPr>
              <a:t>22.4 L</a:t>
            </a:r>
            <a:endParaRPr lang="en-US" altLang="zh-CN" sz="24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   C</a:t>
            </a:r>
            <a:r>
              <a:rPr lang="zh-CN" altLang="en-US" sz="2400" b="1" dirty="0">
                <a:latin typeface="Times New Roman" panose="02020603050405020304" pitchFamily="18" charset="0"/>
              </a:rPr>
              <a:t>、同体积的不同气体，所含分子数一定相同</a:t>
            </a:r>
            <a:endParaRPr lang="zh-CN" altLang="en-US" sz="24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   D</a:t>
            </a:r>
            <a:r>
              <a:rPr lang="zh-CN" altLang="en-US" sz="2400" b="1" dirty="0">
                <a:latin typeface="Times New Roman" panose="02020603050405020304" pitchFamily="18" charset="0"/>
              </a:rPr>
              <a:t>、常温常压下，</a:t>
            </a:r>
            <a:r>
              <a:rPr lang="en-US" altLang="zh-CN" sz="2400" b="1" dirty="0">
                <a:latin typeface="Times New Roman" panose="02020603050405020304" pitchFamily="18" charset="0"/>
              </a:rPr>
              <a:t>1 mol CO</a:t>
            </a:r>
            <a:r>
              <a:rPr lang="en-US" altLang="zh-CN" sz="2400" b="1" baseline="-25000" dirty="0">
                <a:latin typeface="Times New Roman" panose="02020603050405020304" pitchFamily="18" charset="0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</a:rPr>
              <a:t>的体积大于</a:t>
            </a:r>
            <a:r>
              <a:rPr lang="en-US" altLang="zh-CN" sz="2400" b="1" dirty="0">
                <a:latin typeface="Times New Roman" panose="02020603050405020304" pitchFamily="18" charset="0"/>
              </a:rPr>
              <a:t>22.4 L</a:t>
            </a:r>
            <a:endParaRPr lang="en-US" altLang="zh-CN" sz="2400" b="1" dirty="0">
              <a:latin typeface="Times New Roman" panose="02020603050405020304" pitchFamily="18" charset="0"/>
            </a:endParaRPr>
          </a:p>
        </p:txBody>
      </p:sp>
      <p:sp>
        <p:nvSpPr>
          <p:cNvPr id="7171" name="Text Box 3"/>
          <p:cNvSpPr txBox="1"/>
          <p:nvPr/>
        </p:nvSpPr>
        <p:spPr>
          <a:xfrm>
            <a:off x="911225" y="4221163"/>
            <a:ext cx="89154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4</a:t>
            </a:r>
            <a:r>
              <a:rPr lang="zh-CN" altLang="en-US" sz="2400" b="1" dirty="0">
                <a:latin typeface="Times New Roman" panose="02020603050405020304" pitchFamily="18" charset="0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</a:rPr>
              <a:t>a mol N</a:t>
            </a:r>
            <a:r>
              <a:rPr lang="en-US" altLang="zh-CN" sz="2400" b="1" baseline="-30000" dirty="0">
                <a:latin typeface="Times New Roman" panose="02020603050405020304" pitchFamily="18" charset="0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</a:rPr>
              <a:t>与</a:t>
            </a:r>
            <a:r>
              <a:rPr lang="en-US" altLang="zh-CN" sz="2400" b="1" dirty="0">
                <a:latin typeface="Times New Roman" panose="02020603050405020304" pitchFamily="18" charset="0"/>
              </a:rPr>
              <a:t>a mol CO</a:t>
            </a:r>
            <a:r>
              <a:rPr lang="zh-CN" altLang="en-US" sz="2400" b="1" dirty="0">
                <a:latin typeface="Times New Roman" panose="02020603050405020304" pitchFamily="18" charset="0"/>
              </a:rPr>
              <a:t>相比较，下列叙述中不正确的是（  　）</a:t>
            </a:r>
            <a:endParaRPr lang="zh-CN" altLang="en-US" sz="24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   A</a:t>
            </a:r>
            <a:r>
              <a:rPr lang="zh-CN" altLang="en-US" sz="2400" b="1" dirty="0">
                <a:latin typeface="Times New Roman" panose="02020603050405020304" pitchFamily="18" charset="0"/>
              </a:rPr>
              <a:t>、质量一定相同                　　</a:t>
            </a:r>
            <a:r>
              <a:rPr lang="en-US" altLang="zh-CN" sz="2400" b="1" dirty="0">
                <a:latin typeface="Times New Roman" panose="02020603050405020304" pitchFamily="18" charset="0"/>
              </a:rPr>
              <a:t>B</a:t>
            </a:r>
            <a:r>
              <a:rPr lang="zh-CN" altLang="en-US" sz="2400" b="1" dirty="0">
                <a:latin typeface="Times New Roman" panose="02020603050405020304" pitchFamily="18" charset="0"/>
              </a:rPr>
              <a:t>、所含分子数一定相同</a:t>
            </a:r>
            <a:endParaRPr lang="zh-CN" altLang="en-US" sz="24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   C</a:t>
            </a:r>
            <a:r>
              <a:rPr lang="zh-CN" altLang="en-US" sz="2400" b="1" dirty="0">
                <a:latin typeface="Times New Roman" panose="02020603050405020304" pitchFamily="18" charset="0"/>
              </a:rPr>
              <a:t>、所含原子数一定相同            </a:t>
            </a:r>
            <a:r>
              <a:rPr lang="en-US" altLang="zh-CN" sz="2400" b="1" dirty="0">
                <a:latin typeface="Times New Roman" panose="02020603050405020304" pitchFamily="18" charset="0"/>
              </a:rPr>
              <a:t>D</a:t>
            </a:r>
            <a:r>
              <a:rPr lang="zh-CN" altLang="en-US" sz="2400" b="1" dirty="0">
                <a:latin typeface="Times New Roman" panose="02020603050405020304" pitchFamily="18" charset="0"/>
              </a:rPr>
              <a:t>、气体体积一定相同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7172" name="Text Box 4"/>
          <p:cNvSpPr txBox="1"/>
          <p:nvPr/>
        </p:nvSpPr>
        <p:spPr>
          <a:xfrm>
            <a:off x="8759825" y="4221163"/>
            <a:ext cx="5572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D</a:t>
            </a:r>
            <a:endParaRPr lang="en-US" altLang="zh-CN" sz="24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3" name="Text Box 5"/>
          <p:cNvSpPr txBox="1"/>
          <p:nvPr/>
        </p:nvSpPr>
        <p:spPr>
          <a:xfrm>
            <a:off x="933450" y="2636838"/>
            <a:ext cx="8845550" cy="12001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3</a:t>
            </a:r>
            <a:r>
              <a:rPr lang="zh-CN" altLang="en-US" sz="2400" b="1" dirty="0">
                <a:latin typeface="Times New Roman" panose="02020603050405020304" pitchFamily="18" charset="0"/>
              </a:rPr>
              <a:t>、一定温度和压强下，决定气体体积大小的主要因素是（　  ）</a:t>
            </a:r>
            <a:endParaRPr lang="zh-CN" altLang="en-US" sz="24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    </a:t>
            </a:r>
            <a:r>
              <a:rPr lang="en-US" altLang="zh-CN" sz="2400" b="1" dirty="0">
                <a:latin typeface="Times New Roman" panose="02020603050405020304" pitchFamily="18" charset="0"/>
              </a:rPr>
              <a:t>A</a:t>
            </a:r>
            <a:r>
              <a:rPr lang="zh-CN" altLang="en-US" sz="2400" b="1" dirty="0">
                <a:latin typeface="Times New Roman" panose="02020603050405020304" pitchFamily="18" charset="0"/>
              </a:rPr>
              <a:t>、气体的质量                    　　</a:t>
            </a:r>
            <a:r>
              <a:rPr lang="en-US" altLang="zh-CN" sz="2400" b="1" dirty="0">
                <a:latin typeface="Times New Roman" panose="02020603050405020304" pitchFamily="18" charset="0"/>
              </a:rPr>
              <a:t>B</a:t>
            </a:r>
            <a:r>
              <a:rPr lang="zh-CN" altLang="en-US" sz="2400" b="1" dirty="0">
                <a:latin typeface="Times New Roman" panose="02020603050405020304" pitchFamily="18" charset="0"/>
              </a:rPr>
              <a:t>、气体分子的物质的量</a:t>
            </a:r>
            <a:endParaRPr lang="zh-CN" altLang="en-US" sz="24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    </a:t>
            </a:r>
            <a:r>
              <a:rPr lang="en-US" altLang="zh-CN" sz="2400" b="1" dirty="0">
                <a:latin typeface="Times New Roman" panose="02020603050405020304" pitchFamily="18" charset="0"/>
              </a:rPr>
              <a:t>C</a:t>
            </a:r>
            <a:r>
              <a:rPr lang="zh-CN" altLang="en-US" sz="2400" b="1" dirty="0">
                <a:latin typeface="Times New Roman" panose="02020603050405020304" pitchFamily="18" charset="0"/>
              </a:rPr>
              <a:t>、气体分子间平均距离            </a:t>
            </a:r>
            <a:r>
              <a:rPr lang="en-US" altLang="zh-CN" sz="2400" b="1" dirty="0">
                <a:latin typeface="Times New Roman" panose="02020603050405020304" pitchFamily="18" charset="0"/>
              </a:rPr>
              <a:t>D</a:t>
            </a:r>
            <a:r>
              <a:rPr lang="zh-CN" altLang="en-US" sz="2400" b="1" dirty="0">
                <a:latin typeface="Times New Roman" panose="02020603050405020304" pitchFamily="18" charset="0"/>
              </a:rPr>
              <a:t>、气体分子本身的大小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7174" name="Text Box 6"/>
          <p:cNvSpPr txBox="1"/>
          <p:nvPr/>
        </p:nvSpPr>
        <p:spPr>
          <a:xfrm>
            <a:off x="8877300" y="2636838"/>
            <a:ext cx="3873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B</a:t>
            </a:r>
            <a:endParaRPr lang="en-US" altLang="zh-CN" sz="24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6" name="Text Box 8"/>
          <p:cNvSpPr txBox="1"/>
          <p:nvPr/>
        </p:nvSpPr>
        <p:spPr>
          <a:xfrm>
            <a:off x="4316413" y="476250"/>
            <a:ext cx="5572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D</a:t>
            </a:r>
            <a:endParaRPr lang="en-US" altLang="zh-CN" sz="24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  <p:bldP spid="7173" grpId="0"/>
      <p:bldP spid="7174" grpId="0"/>
      <p:bldP spid="71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2"/>
          <p:cNvSpPr/>
          <p:nvPr/>
        </p:nvSpPr>
        <p:spPr>
          <a:xfrm>
            <a:off x="6003925" y="3048000"/>
            <a:ext cx="184150" cy="7620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Text Box 4"/>
          <p:cNvSpPr txBox="1"/>
          <p:nvPr/>
        </p:nvSpPr>
        <p:spPr>
          <a:xfrm>
            <a:off x="3460750" y="127000"/>
            <a:ext cx="5540375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探究影响物质体积大小的因素</a:t>
            </a:r>
            <a:endParaRPr lang="zh-CN" altLang="en-US" sz="32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0245" name="Group 5"/>
          <p:cNvGrpSpPr>
            <a:grpSpLocks noChangeAspect="1"/>
          </p:cNvGrpSpPr>
          <p:nvPr/>
        </p:nvGrpSpPr>
        <p:grpSpPr>
          <a:xfrm>
            <a:off x="4614863" y="2636838"/>
            <a:ext cx="1193800" cy="939800"/>
            <a:chOff x="0" y="0"/>
            <a:chExt cx="752" cy="592"/>
          </a:xfrm>
        </p:grpSpPr>
        <p:pic>
          <p:nvPicPr>
            <p:cNvPr id="20574" name="Picture 6" descr="j029976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27" y="0"/>
              <a:ext cx="389" cy="3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75" name="Picture 7" descr="j029976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227"/>
              <a:ext cx="389" cy="3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76" name="Picture 8" descr="j029976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63" y="272"/>
              <a:ext cx="389" cy="32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0249" name="Group 9"/>
          <p:cNvGrpSpPr>
            <a:grpSpLocks noChangeAspect="1"/>
          </p:cNvGrpSpPr>
          <p:nvPr/>
        </p:nvGrpSpPr>
        <p:grpSpPr>
          <a:xfrm>
            <a:off x="6383338" y="1484313"/>
            <a:ext cx="3929062" cy="3314700"/>
            <a:chOff x="0" y="0"/>
            <a:chExt cx="2475" cy="2089"/>
          </a:xfrm>
        </p:grpSpPr>
        <p:grpSp>
          <p:nvGrpSpPr>
            <p:cNvPr id="20535" name="Group 10"/>
            <p:cNvGrpSpPr>
              <a:grpSpLocks noChangeAspect="1"/>
            </p:cNvGrpSpPr>
            <p:nvPr/>
          </p:nvGrpSpPr>
          <p:grpSpPr>
            <a:xfrm>
              <a:off x="0" y="816"/>
              <a:ext cx="1478" cy="1273"/>
              <a:chOff x="0" y="0"/>
              <a:chExt cx="1478" cy="1273"/>
            </a:xfrm>
          </p:grpSpPr>
          <p:pic>
            <p:nvPicPr>
              <p:cNvPr id="20562" name="Picture 11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26" y="499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63" name="Picture 12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26" y="771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64" name="Picture 13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363" y="590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65" name="Picture 14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363" y="953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66" name="Picture 15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46" y="726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67" name="Picture 16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408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grpSp>
            <p:nvGrpSpPr>
              <p:cNvPr id="20568" name="Group 17"/>
              <p:cNvGrpSpPr>
                <a:grpSpLocks noChangeAspect="1"/>
              </p:cNvGrpSpPr>
              <p:nvPr/>
            </p:nvGrpSpPr>
            <p:grpSpPr>
              <a:xfrm>
                <a:off x="91" y="0"/>
                <a:ext cx="1310" cy="547"/>
                <a:chOff x="0" y="0"/>
                <a:chExt cx="1310" cy="547"/>
              </a:xfrm>
            </p:grpSpPr>
            <p:grpSp>
              <p:nvGrpSpPr>
                <p:cNvPr id="20570" name="Group 18"/>
                <p:cNvGrpSpPr>
                  <a:grpSpLocks noChangeAspect="1"/>
                </p:cNvGrpSpPr>
                <p:nvPr/>
              </p:nvGrpSpPr>
              <p:grpSpPr>
                <a:xfrm>
                  <a:off x="271" y="86"/>
                  <a:ext cx="1039" cy="461"/>
                  <a:chOff x="0" y="0"/>
                  <a:chExt cx="1039" cy="461"/>
                </a:xfrm>
              </p:grpSpPr>
              <p:pic>
                <p:nvPicPr>
                  <p:cNvPr id="20572" name="Picture 19" descr="j0299763"/>
                  <p:cNvPicPr>
                    <a:picLocks noChangeAspect="1"/>
                  </p:cNvPicPr>
                  <p:nvPr/>
                </p:nvPicPr>
                <p:blipFill>
                  <a:blip r:embed="rId1"/>
                  <a:stretch>
                    <a:fillRect/>
                  </a:stretch>
                </p:blipFill>
                <p:spPr>
                  <a:xfrm>
                    <a:off x="634" y="0"/>
                    <a:ext cx="405" cy="320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</p:pic>
              <p:pic>
                <p:nvPicPr>
                  <p:cNvPr id="20573" name="Picture 20" descr="j0299763"/>
                  <p:cNvPicPr>
                    <a:picLocks noChangeAspect="1"/>
                  </p:cNvPicPr>
                  <p:nvPr/>
                </p:nvPicPr>
                <p:blipFill>
                  <a:blip r:embed="rId1"/>
                  <a:stretch>
                    <a:fillRect/>
                  </a:stretch>
                </p:blipFill>
                <p:spPr>
                  <a:xfrm>
                    <a:off x="0" y="141"/>
                    <a:ext cx="389" cy="320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</p:pic>
            </p:grpSp>
            <p:pic>
              <p:nvPicPr>
                <p:cNvPr id="20571" name="Picture 21" descr="j0299763"/>
                <p:cNvPicPr>
                  <a:picLocks noChangeAspect="1"/>
                </p:cNvPicPr>
                <p:nvPr/>
              </p:nvPicPr>
              <p:blipFill>
                <a:blip r:embed="rId1"/>
                <a:stretch>
                  <a:fillRect/>
                </a:stretch>
              </p:blipFill>
              <p:spPr>
                <a:xfrm>
                  <a:off x="0" y="0"/>
                  <a:ext cx="389" cy="32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</p:grpSp>
          <p:pic>
            <p:nvPicPr>
              <p:cNvPr id="20569" name="Picture 22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089" y="454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20536" name="Group 23"/>
            <p:cNvGrpSpPr>
              <a:grpSpLocks noChangeAspect="1"/>
            </p:cNvGrpSpPr>
            <p:nvPr/>
          </p:nvGrpSpPr>
          <p:grpSpPr>
            <a:xfrm>
              <a:off x="997" y="590"/>
              <a:ext cx="1478" cy="1273"/>
              <a:chOff x="0" y="0"/>
              <a:chExt cx="1478" cy="1273"/>
            </a:xfrm>
          </p:grpSpPr>
          <p:pic>
            <p:nvPicPr>
              <p:cNvPr id="20550" name="Picture 24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26" y="499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51" name="Picture 25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26" y="771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52" name="Picture 26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363" y="590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53" name="Picture 27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363" y="953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54" name="Picture 28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46" y="726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55" name="Picture 29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408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grpSp>
            <p:nvGrpSpPr>
              <p:cNvPr id="20556" name="Group 30"/>
              <p:cNvGrpSpPr>
                <a:grpSpLocks noChangeAspect="1"/>
              </p:cNvGrpSpPr>
              <p:nvPr/>
            </p:nvGrpSpPr>
            <p:grpSpPr>
              <a:xfrm>
                <a:off x="91" y="0"/>
                <a:ext cx="1351" cy="547"/>
                <a:chOff x="0" y="0"/>
                <a:chExt cx="1351" cy="547"/>
              </a:xfrm>
            </p:grpSpPr>
            <p:grpSp>
              <p:nvGrpSpPr>
                <p:cNvPr id="20558" name="Group 31"/>
                <p:cNvGrpSpPr>
                  <a:grpSpLocks noChangeAspect="1"/>
                </p:cNvGrpSpPr>
                <p:nvPr/>
              </p:nvGrpSpPr>
              <p:grpSpPr>
                <a:xfrm>
                  <a:off x="271" y="86"/>
                  <a:ext cx="1080" cy="461"/>
                  <a:chOff x="0" y="0"/>
                  <a:chExt cx="1080" cy="461"/>
                </a:xfrm>
              </p:grpSpPr>
              <p:pic>
                <p:nvPicPr>
                  <p:cNvPr id="20560" name="Picture 32" descr="j0299763"/>
                  <p:cNvPicPr>
                    <a:picLocks noChangeAspect="1"/>
                  </p:cNvPicPr>
                  <p:nvPr/>
                </p:nvPicPr>
                <p:blipFill>
                  <a:blip r:embed="rId1"/>
                  <a:stretch>
                    <a:fillRect/>
                  </a:stretch>
                </p:blipFill>
                <p:spPr>
                  <a:xfrm>
                    <a:off x="675" y="0"/>
                    <a:ext cx="405" cy="320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</p:pic>
              <p:pic>
                <p:nvPicPr>
                  <p:cNvPr id="20561" name="Picture 33" descr="j0299763"/>
                  <p:cNvPicPr>
                    <a:picLocks noChangeAspect="1"/>
                  </p:cNvPicPr>
                  <p:nvPr/>
                </p:nvPicPr>
                <p:blipFill>
                  <a:blip r:embed="rId1"/>
                  <a:stretch>
                    <a:fillRect/>
                  </a:stretch>
                </p:blipFill>
                <p:spPr>
                  <a:xfrm>
                    <a:off x="0" y="141"/>
                    <a:ext cx="389" cy="320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</p:pic>
            </p:grpSp>
            <p:pic>
              <p:nvPicPr>
                <p:cNvPr id="20559" name="Picture 34" descr="j0299763"/>
                <p:cNvPicPr>
                  <a:picLocks noChangeAspect="1"/>
                </p:cNvPicPr>
                <p:nvPr/>
              </p:nvPicPr>
              <p:blipFill>
                <a:blip r:embed="rId1"/>
                <a:stretch>
                  <a:fillRect/>
                </a:stretch>
              </p:blipFill>
              <p:spPr>
                <a:xfrm>
                  <a:off x="0" y="0"/>
                  <a:ext cx="389" cy="32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</p:grpSp>
          <p:pic>
            <p:nvPicPr>
              <p:cNvPr id="20557" name="Picture 35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089" y="454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20537" name="Group 36"/>
            <p:cNvGrpSpPr>
              <a:grpSpLocks noChangeAspect="1"/>
            </p:cNvGrpSpPr>
            <p:nvPr/>
          </p:nvGrpSpPr>
          <p:grpSpPr>
            <a:xfrm>
              <a:off x="226" y="0"/>
              <a:ext cx="1478" cy="1273"/>
              <a:chOff x="0" y="0"/>
              <a:chExt cx="1478" cy="1273"/>
            </a:xfrm>
          </p:grpSpPr>
          <p:pic>
            <p:nvPicPr>
              <p:cNvPr id="20538" name="Picture 37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26" y="499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39" name="Picture 38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26" y="771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40" name="Picture 39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363" y="590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41" name="Picture 40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363" y="953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42" name="Picture 41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46" y="726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43" name="Picture 42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408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grpSp>
            <p:nvGrpSpPr>
              <p:cNvPr id="20544" name="Group 43"/>
              <p:cNvGrpSpPr>
                <a:grpSpLocks noChangeAspect="1"/>
              </p:cNvGrpSpPr>
              <p:nvPr/>
            </p:nvGrpSpPr>
            <p:grpSpPr>
              <a:xfrm>
                <a:off x="91" y="0"/>
                <a:ext cx="1320" cy="547"/>
                <a:chOff x="0" y="0"/>
                <a:chExt cx="1320" cy="547"/>
              </a:xfrm>
            </p:grpSpPr>
            <p:grpSp>
              <p:nvGrpSpPr>
                <p:cNvPr id="20546" name="Group 44"/>
                <p:cNvGrpSpPr>
                  <a:grpSpLocks noChangeAspect="1"/>
                </p:cNvGrpSpPr>
                <p:nvPr/>
              </p:nvGrpSpPr>
              <p:grpSpPr>
                <a:xfrm>
                  <a:off x="271" y="86"/>
                  <a:ext cx="1049" cy="461"/>
                  <a:chOff x="0" y="0"/>
                  <a:chExt cx="1049" cy="461"/>
                </a:xfrm>
              </p:grpSpPr>
              <p:pic>
                <p:nvPicPr>
                  <p:cNvPr id="20548" name="Picture 45" descr="j0299763"/>
                  <p:cNvPicPr>
                    <a:picLocks noChangeAspect="1"/>
                  </p:cNvPicPr>
                  <p:nvPr/>
                </p:nvPicPr>
                <p:blipFill>
                  <a:blip r:embed="rId1"/>
                  <a:stretch>
                    <a:fillRect/>
                  </a:stretch>
                </p:blipFill>
                <p:spPr>
                  <a:xfrm>
                    <a:off x="644" y="0"/>
                    <a:ext cx="405" cy="320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</p:pic>
              <p:pic>
                <p:nvPicPr>
                  <p:cNvPr id="20549" name="Picture 46" descr="j0299763"/>
                  <p:cNvPicPr>
                    <a:picLocks noChangeAspect="1"/>
                  </p:cNvPicPr>
                  <p:nvPr/>
                </p:nvPicPr>
                <p:blipFill>
                  <a:blip r:embed="rId1"/>
                  <a:stretch>
                    <a:fillRect/>
                  </a:stretch>
                </p:blipFill>
                <p:spPr>
                  <a:xfrm>
                    <a:off x="0" y="141"/>
                    <a:ext cx="389" cy="320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</p:pic>
            </p:grpSp>
            <p:pic>
              <p:nvPicPr>
                <p:cNvPr id="20547" name="Picture 47" descr="j0299763"/>
                <p:cNvPicPr>
                  <a:picLocks noChangeAspect="1"/>
                </p:cNvPicPr>
                <p:nvPr/>
              </p:nvPicPr>
              <p:blipFill>
                <a:blip r:embed="rId1"/>
                <a:stretch>
                  <a:fillRect/>
                </a:stretch>
              </p:blipFill>
              <p:spPr>
                <a:xfrm>
                  <a:off x="0" y="0"/>
                  <a:ext cx="389" cy="32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</p:grpSp>
          <p:pic>
            <p:nvPicPr>
              <p:cNvPr id="20545" name="Picture 48" descr="j029976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089" y="454"/>
                <a:ext cx="389" cy="32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  <p:sp>
        <p:nvSpPr>
          <p:cNvPr id="10289" name="Text Box 49"/>
          <p:cNvSpPr txBox="1"/>
          <p:nvPr/>
        </p:nvSpPr>
        <p:spPr>
          <a:xfrm>
            <a:off x="1992313" y="1700213"/>
            <a:ext cx="2125662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粒子的数目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0346" name="Group 106"/>
          <p:cNvGrpSpPr/>
          <p:nvPr/>
        </p:nvGrpSpPr>
        <p:grpSpPr>
          <a:xfrm>
            <a:off x="8040688" y="3068638"/>
            <a:ext cx="339725" cy="215900"/>
            <a:chOff x="4967" y="754"/>
            <a:chExt cx="214" cy="136"/>
          </a:xfrm>
        </p:grpSpPr>
        <p:grpSp>
          <p:nvGrpSpPr>
            <p:cNvPr id="20526" name="Group 51"/>
            <p:cNvGrpSpPr>
              <a:grpSpLocks noChangeAspect="1"/>
            </p:cNvGrpSpPr>
            <p:nvPr/>
          </p:nvGrpSpPr>
          <p:grpSpPr>
            <a:xfrm>
              <a:off x="5024" y="754"/>
              <a:ext cx="124" cy="90"/>
              <a:chOff x="0" y="0"/>
              <a:chExt cx="123" cy="90"/>
            </a:xfrm>
          </p:grpSpPr>
          <p:pic>
            <p:nvPicPr>
              <p:cNvPr id="20533" name="Picture 52" descr="BD15169_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90" cy="9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34" name="Picture 53" descr="BD21335_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" y="0"/>
                <a:ext cx="78" cy="7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20527" name="Group 54"/>
            <p:cNvGrpSpPr>
              <a:grpSpLocks noChangeAspect="1"/>
            </p:cNvGrpSpPr>
            <p:nvPr/>
          </p:nvGrpSpPr>
          <p:grpSpPr>
            <a:xfrm>
              <a:off x="5057" y="800"/>
              <a:ext cx="124" cy="90"/>
              <a:chOff x="0" y="0"/>
              <a:chExt cx="123" cy="90"/>
            </a:xfrm>
          </p:grpSpPr>
          <p:pic>
            <p:nvPicPr>
              <p:cNvPr id="20531" name="Picture 55" descr="BD15169_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90" cy="9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32" name="Picture 56" descr="BD21335_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" y="0"/>
                <a:ext cx="78" cy="7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20528" name="Group 57"/>
            <p:cNvGrpSpPr>
              <a:grpSpLocks noChangeAspect="1"/>
            </p:cNvGrpSpPr>
            <p:nvPr/>
          </p:nvGrpSpPr>
          <p:grpSpPr>
            <a:xfrm>
              <a:off x="4967" y="799"/>
              <a:ext cx="124" cy="90"/>
              <a:chOff x="0" y="0"/>
              <a:chExt cx="123" cy="90"/>
            </a:xfrm>
          </p:grpSpPr>
          <p:pic>
            <p:nvPicPr>
              <p:cNvPr id="20529" name="Picture 58" descr="BD15169_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90" cy="9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30" name="Picture 59" descr="BD21335_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" y="0"/>
                <a:ext cx="78" cy="7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  <p:sp>
        <p:nvSpPr>
          <p:cNvPr id="10300" name="Text Box 60"/>
          <p:cNvSpPr txBox="1"/>
          <p:nvPr/>
        </p:nvSpPr>
        <p:spPr>
          <a:xfrm>
            <a:off x="1992313" y="2420938"/>
            <a:ext cx="244792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粒子的大小</a:t>
            </a:r>
            <a:endParaRPr lang="zh-CN" altLang="en-US" b="1" dirty="0">
              <a:solidFill>
                <a:srgbClr val="FF0000"/>
              </a:solidFill>
              <a:latin typeface="Comic Sans MS" panose="030F0702030302020204" pitchFamily="66" charset="0"/>
              <a:ea typeface="黑体" panose="02010609060101010101" pitchFamily="49" charset="-122"/>
            </a:endParaRPr>
          </a:p>
        </p:txBody>
      </p:sp>
      <p:sp>
        <p:nvSpPr>
          <p:cNvPr id="10301" name="Text Box 61"/>
          <p:cNvSpPr txBox="1"/>
          <p:nvPr/>
        </p:nvSpPr>
        <p:spPr>
          <a:xfrm>
            <a:off x="1992313" y="3213100"/>
            <a:ext cx="3240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粒子之间的距离</a:t>
            </a:r>
            <a:endParaRPr lang="zh-CN" altLang="en-US" b="1" dirty="0">
              <a:solidFill>
                <a:srgbClr val="FF0000"/>
              </a:solidFill>
              <a:latin typeface="Comic Sans MS" panose="030F0702030302020204" pitchFamily="66" charset="0"/>
              <a:ea typeface="黑体" panose="02010609060101010101" pitchFamily="49" charset="-122"/>
            </a:endParaRPr>
          </a:p>
        </p:txBody>
      </p:sp>
      <p:grpSp>
        <p:nvGrpSpPr>
          <p:cNvPr id="10302" name="Group 62"/>
          <p:cNvGrpSpPr/>
          <p:nvPr/>
        </p:nvGrpSpPr>
        <p:grpSpPr>
          <a:xfrm>
            <a:off x="5664200" y="1771650"/>
            <a:ext cx="4537075" cy="4537075"/>
            <a:chOff x="0" y="0"/>
            <a:chExt cx="7145" cy="7144"/>
          </a:xfrm>
        </p:grpSpPr>
        <p:graphicFrame>
          <p:nvGraphicFramePr>
            <p:cNvPr id="20517" name="Object 63"/>
            <p:cNvGraphicFramePr/>
            <p:nvPr/>
          </p:nvGraphicFramePr>
          <p:xfrm>
            <a:off x="3060" y="6125"/>
            <a:ext cx="1020" cy="10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4" imgW="1733550" imgH="1752600" progId="Paint.Picture">
                    <p:embed/>
                  </p:oleObj>
                </mc:Choice>
                <mc:Fallback>
                  <p:oleObj name="" r:id="rId4" imgW="1733550" imgH="1752600" progId="Paint.Picture">
                    <p:embed/>
                    <p:pic>
                      <p:nvPicPr>
                        <p:cNvPr id="0" name="图片 3082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060" y="6125"/>
                          <a:ext cx="1020" cy="101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8" name="Object 64"/>
            <p:cNvGraphicFramePr/>
            <p:nvPr/>
          </p:nvGraphicFramePr>
          <p:xfrm>
            <a:off x="0" y="6128"/>
            <a:ext cx="1018" cy="10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" r:id="rId6" imgW="1733550" imgH="1752600" progId="Paint.Picture">
                    <p:embed/>
                  </p:oleObj>
                </mc:Choice>
                <mc:Fallback>
                  <p:oleObj name="" r:id="rId6" imgW="1733550" imgH="1752600" progId="Paint.Picture">
                    <p:embed/>
                    <p:pic>
                      <p:nvPicPr>
                        <p:cNvPr id="0" name="图片 3081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0" y="6128"/>
                          <a:ext cx="1018" cy="10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9" name="Object 65"/>
            <p:cNvGraphicFramePr/>
            <p:nvPr/>
          </p:nvGraphicFramePr>
          <p:xfrm>
            <a:off x="6123" y="6125"/>
            <a:ext cx="1017" cy="10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7" imgW="1733550" imgH="1752600" progId="Paint.Picture">
                    <p:embed/>
                  </p:oleObj>
                </mc:Choice>
                <mc:Fallback>
                  <p:oleObj name="" r:id="rId7" imgW="1733550" imgH="1752600" progId="Paint.Picture">
                    <p:embed/>
                    <p:pic>
                      <p:nvPicPr>
                        <p:cNvPr id="0" name="图片 3086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6123" y="6125"/>
                          <a:ext cx="1017" cy="101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20" name="Object 66"/>
            <p:cNvGraphicFramePr/>
            <p:nvPr/>
          </p:nvGraphicFramePr>
          <p:xfrm>
            <a:off x="0" y="3068"/>
            <a:ext cx="1018" cy="10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8" imgW="1733550" imgH="1752600" progId="Paint.Picture">
                    <p:embed/>
                  </p:oleObj>
                </mc:Choice>
                <mc:Fallback>
                  <p:oleObj name="" r:id="rId8" imgW="1733550" imgH="1752600" progId="Paint.Picture">
                    <p:embed/>
                    <p:pic>
                      <p:nvPicPr>
                        <p:cNvPr id="0" name="图片 3087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0" y="3068"/>
                          <a:ext cx="1018" cy="10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21" name="Object 67"/>
            <p:cNvGraphicFramePr/>
            <p:nvPr/>
          </p:nvGraphicFramePr>
          <p:xfrm>
            <a:off x="3063" y="3068"/>
            <a:ext cx="1017" cy="10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9" imgW="1733550" imgH="1752600" progId="Paint.Picture">
                    <p:embed/>
                  </p:oleObj>
                </mc:Choice>
                <mc:Fallback>
                  <p:oleObj name="" r:id="rId9" imgW="1733550" imgH="1752600" progId="Paint.Picture">
                    <p:embed/>
                    <p:pic>
                      <p:nvPicPr>
                        <p:cNvPr id="0" name="图片 3083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063" y="3068"/>
                          <a:ext cx="1017" cy="10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22" name="Object 68"/>
            <p:cNvGraphicFramePr/>
            <p:nvPr/>
          </p:nvGraphicFramePr>
          <p:xfrm>
            <a:off x="6125" y="3065"/>
            <a:ext cx="1020" cy="10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10" imgW="1733550" imgH="1752600" progId="Paint.Picture">
                    <p:embed/>
                  </p:oleObj>
                </mc:Choice>
                <mc:Fallback>
                  <p:oleObj name="" r:id="rId10" imgW="1733550" imgH="1752600" progId="Paint.Picture">
                    <p:embed/>
                    <p:pic>
                      <p:nvPicPr>
                        <p:cNvPr id="0" name="图片 3084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6125" y="3065"/>
                          <a:ext cx="1020" cy="10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23" name="Object 69"/>
            <p:cNvGraphicFramePr/>
            <p:nvPr/>
          </p:nvGraphicFramePr>
          <p:xfrm>
            <a:off x="0" y="3"/>
            <a:ext cx="1018" cy="10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" r:id="rId11" imgW="1733550" imgH="1752600" progId="Paint.Picture">
                    <p:embed/>
                  </p:oleObj>
                </mc:Choice>
                <mc:Fallback>
                  <p:oleObj name="" r:id="rId11" imgW="1733550" imgH="1752600" progId="Paint.Picture">
                    <p:embed/>
                    <p:pic>
                      <p:nvPicPr>
                        <p:cNvPr id="0" name="图片 3089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0" y="3"/>
                          <a:ext cx="1018" cy="10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24" name="Object 70"/>
            <p:cNvGraphicFramePr/>
            <p:nvPr/>
          </p:nvGraphicFramePr>
          <p:xfrm>
            <a:off x="3063" y="3"/>
            <a:ext cx="1017" cy="10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12" imgW="1733550" imgH="1752600" progId="Paint.Picture">
                    <p:embed/>
                  </p:oleObj>
                </mc:Choice>
                <mc:Fallback>
                  <p:oleObj name="" r:id="rId12" imgW="1733550" imgH="1752600" progId="Paint.Picture">
                    <p:embed/>
                    <p:pic>
                      <p:nvPicPr>
                        <p:cNvPr id="0" name="图片 308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063" y="3"/>
                          <a:ext cx="1017" cy="10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25" name="Object 71"/>
            <p:cNvGraphicFramePr/>
            <p:nvPr/>
          </p:nvGraphicFramePr>
          <p:xfrm>
            <a:off x="6125" y="0"/>
            <a:ext cx="1020" cy="10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13" imgW="1733550" imgH="1752600" progId="Paint.Picture">
                    <p:embed/>
                  </p:oleObj>
                </mc:Choice>
                <mc:Fallback>
                  <p:oleObj name="" r:id="rId13" imgW="1733550" imgH="1752600" progId="Paint.Picture">
                    <p:embed/>
                    <p:pic>
                      <p:nvPicPr>
                        <p:cNvPr id="0" name="图片 3088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6125" y="0"/>
                          <a:ext cx="1020" cy="101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12" name="Line 72"/>
          <p:cNvSpPr/>
          <p:nvPr/>
        </p:nvSpPr>
        <p:spPr>
          <a:xfrm>
            <a:off x="6242050" y="2132013"/>
            <a:ext cx="1439863" cy="1587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13" name="Line 73"/>
          <p:cNvSpPr/>
          <p:nvPr/>
        </p:nvSpPr>
        <p:spPr>
          <a:xfrm flipH="1">
            <a:off x="9842500" y="2347913"/>
            <a:ext cx="0" cy="144145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14" name="Line 74"/>
          <p:cNvSpPr/>
          <p:nvPr/>
        </p:nvSpPr>
        <p:spPr>
          <a:xfrm>
            <a:off x="8185150" y="2132013"/>
            <a:ext cx="1439863" cy="1587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15" name="Line 75"/>
          <p:cNvSpPr/>
          <p:nvPr/>
        </p:nvSpPr>
        <p:spPr>
          <a:xfrm flipH="1">
            <a:off x="6024563" y="4291013"/>
            <a:ext cx="1587" cy="144145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16" name="Line 76"/>
          <p:cNvSpPr/>
          <p:nvPr/>
        </p:nvSpPr>
        <p:spPr>
          <a:xfrm flipH="1">
            <a:off x="6026150" y="2347913"/>
            <a:ext cx="0" cy="144145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17" name="Line 77"/>
          <p:cNvSpPr/>
          <p:nvPr/>
        </p:nvSpPr>
        <p:spPr>
          <a:xfrm flipH="1">
            <a:off x="9842500" y="4291013"/>
            <a:ext cx="0" cy="144145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18" name="Line 78"/>
          <p:cNvSpPr/>
          <p:nvPr/>
        </p:nvSpPr>
        <p:spPr>
          <a:xfrm>
            <a:off x="8185150" y="6019800"/>
            <a:ext cx="1439863" cy="15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19" name="Line 79"/>
          <p:cNvSpPr/>
          <p:nvPr/>
        </p:nvSpPr>
        <p:spPr>
          <a:xfrm>
            <a:off x="6242050" y="6019800"/>
            <a:ext cx="1438275" cy="15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10347" name="Group 107"/>
          <p:cNvGrpSpPr/>
          <p:nvPr/>
        </p:nvGrpSpPr>
        <p:grpSpPr>
          <a:xfrm>
            <a:off x="2135188" y="3716338"/>
            <a:ext cx="2663825" cy="2592387"/>
            <a:chOff x="385" y="2341"/>
            <a:chExt cx="1678" cy="1633"/>
          </a:xfrm>
        </p:grpSpPr>
        <p:graphicFrame>
          <p:nvGraphicFramePr>
            <p:cNvPr id="20508" name="Object 81"/>
            <p:cNvGraphicFramePr/>
            <p:nvPr/>
          </p:nvGraphicFramePr>
          <p:xfrm>
            <a:off x="1655" y="3566"/>
            <a:ext cx="408" cy="4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14" imgW="1733550" imgH="1752600" progId="Paint.Picture">
                    <p:embed/>
                  </p:oleObj>
                </mc:Choice>
                <mc:Fallback>
                  <p:oleObj name="" r:id="rId14" imgW="1733550" imgH="1752600" progId="Paint.Picture">
                    <p:embed/>
                    <p:pic>
                      <p:nvPicPr>
                        <p:cNvPr id="0" name="图片 3080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655" y="3566"/>
                          <a:ext cx="408" cy="4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09" name="Object 82"/>
            <p:cNvGraphicFramePr/>
            <p:nvPr/>
          </p:nvGraphicFramePr>
          <p:xfrm>
            <a:off x="1022" y="3568"/>
            <a:ext cx="407" cy="4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15" imgW="1733550" imgH="1752600" progId="Paint.Picture">
                    <p:embed/>
                  </p:oleObj>
                </mc:Choice>
                <mc:Fallback>
                  <p:oleObj name="" r:id="rId15" imgW="1733550" imgH="1752600" progId="Paint.Picture">
                    <p:embed/>
                    <p:pic>
                      <p:nvPicPr>
                        <p:cNvPr id="0" name="图片 3079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22" y="3568"/>
                          <a:ext cx="407" cy="4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0" name="Object 83"/>
            <p:cNvGraphicFramePr/>
            <p:nvPr/>
          </p:nvGraphicFramePr>
          <p:xfrm>
            <a:off x="385" y="3568"/>
            <a:ext cx="407" cy="4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" r:id="rId16" imgW="1733550" imgH="1752600" progId="Paint.Picture">
                    <p:embed/>
                  </p:oleObj>
                </mc:Choice>
                <mc:Fallback>
                  <p:oleObj name="" r:id="rId16" imgW="1733550" imgH="1752600" progId="Paint.Picture">
                    <p:embed/>
                    <p:pic>
                      <p:nvPicPr>
                        <p:cNvPr id="0" name="图片 3090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85" y="3568"/>
                          <a:ext cx="407" cy="4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1" name="Object 84"/>
            <p:cNvGraphicFramePr/>
            <p:nvPr/>
          </p:nvGraphicFramePr>
          <p:xfrm>
            <a:off x="385" y="2978"/>
            <a:ext cx="407" cy="4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17" imgW="1733550" imgH="1752600" progId="Paint.Picture">
                    <p:embed/>
                  </p:oleObj>
                </mc:Choice>
                <mc:Fallback>
                  <p:oleObj name="" r:id="rId17" imgW="1733550" imgH="1752600" progId="Paint.Picture">
                    <p:embed/>
                    <p:pic>
                      <p:nvPicPr>
                        <p:cNvPr id="0" name="图片 3091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85" y="2978"/>
                          <a:ext cx="407" cy="4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2" name="Object 85"/>
            <p:cNvGraphicFramePr/>
            <p:nvPr/>
          </p:nvGraphicFramePr>
          <p:xfrm>
            <a:off x="1656" y="2978"/>
            <a:ext cx="407" cy="4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18" imgW="1733550" imgH="1752600" progId="Paint.Picture">
                    <p:embed/>
                  </p:oleObj>
                </mc:Choice>
                <mc:Fallback>
                  <p:oleObj name="" r:id="rId18" imgW="1733550" imgH="1752600" progId="Paint.Picture">
                    <p:embed/>
                    <p:pic>
                      <p:nvPicPr>
                        <p:cNvPr id="0" name="图片 3092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656" y="2978"/>
                          <a:ext cx="407" cy="4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3" name="Object 86"/>
            <p:cNvGraphicFramePr/>
            <p:nvPr/>
          </p:nvGraphicFramePr>
          <p:xfrm>
            <a:off x="1022" y="2977"/>
            <a:ext cx="407" cy="4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19" imgW="1733550" imgH="1752600" progId="Paint.Picture">
                    <p:embed/>
                  </p:oleObj>
                </mc:Choice>
                <mc:Fallback>
                  <p:oleObj name="" r:id="rId19" imgW="1733550" imgH="1752600" progId="Paint.Picture">
                    <p:embed/>
                    <p:pic>
                      <p:nvPicPr>
                        <p:cNvPr id="0" name="图片 309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22" y="2977"/>
                          <a:ext cx="407" cy="4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4" name="Object 87"/>
            <p:cNvGraphicFramePr/>
            <p:nvPr/>
          </p:nvGraphicFramePr>
          <p:xfrm>
            <a:off x="385" y="2341"/>
            <a:ext cx="407" cy="4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20" imgW="1733550" imgH="1752600" progId="Paint.Picture">
                    <p:embed/>
                  </p:oleObj>
                </mc:Choice>
                <mc:Fallback>
                  <p:oleObj name="" r:id="rId20" imgW="1733550" imgH="1752600" progId="Paint.Picture">
                    <p:embed/>
                    <p:pic>
                      <p:nvPicPr>
                        <p:cNvPr id="0" name="图片 3093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85" y="2341"/>
                          <a:ext cx="407" cy="4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5" name="Object 88"/>
            <p:cNvGraphicFramePr/>
            <p:nvPr/>
          </p:nvGraphicFramePr>
          <p:xfrm>
            <a:off x="1656" y="2342"/>
            <a:ext cx="407" cy="4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21" imgW="1733550" imgH="1752600" progId="Paint.Picture">
                    <p:embed/>
                  </p:oleObj>
                </mc:Choice>
                <mc:Fallback>
                  <p:oleObj name="" r:id="rId21" imgW="1733550" imgH="1752600" progId="Paint.Picture">
                    <p:embed/>
                    <p:pic>
                      <p:nvPicPr>
                        <p:cNvPr id="0" name="图片 3094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656" y="2342"/>
                          <a:ext cx="407" cy="4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6" name="Object 89"/>
            <p:cNvGraphicFramePr/>
            <p:nvPr/>
          </p:nvGraphicFramePr>
          <p:xfrm>
            <a:off x="1022" y="2341"/>
            <a:ext cx="407" cy="4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22" imgW="1733550" imgH="1752600" progId="Paint.Picture">
                    <p:embed/>
                  </p:oleObj>
                </mc:Choice>
                <mc:Fallback>
                  <p:oleObj name="" r:id="rId22" imgW="1733550" imgH="1752600" progId="Paint.Picture">
                    <p:embed/>
                    <p:pic>
                      <p:nvPicPr>
                        <p:cNvPr id="0" name="图片 3096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22" y="2341"/>
                          <a:ext cx="407" cy="4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30" name="Line 90"/>
          <p:cNvSpPr/>
          <p:nvPr/>
        </p:nvSpPr>
        <p:spPr>
          <a:xfrm>
            <a:off x="2711450" y="4005263"/>
            <a:ext cx="504825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31" name="Line 91"/>
          <p:cNvSpPr/>
          <p:nvPr/>
        </p:nvSpPr>
        <p:spPr>
          <a:xfrm>
            <a:off x="3648075" y="6019800"/>
            <a:ext cx="576263" cy="15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32" name="Line 92"/>
          <p:cNvSpPr/>
          <p:nvPr/>
        </p:nvSpPr>
        <p:spPr>
          <a:xfrm>
            <a:off x="2711450" y="6019800"/>
            <a:ext cx="504825" cy="15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33" name="Line 93"/>
          <p:cNvSpPr/>
          <p:nvPr/>
        </p:nvSpPr>
        <p:spPr>
          <a:xfrm>
            <a:off x="3719513" y="4005263"/>
            <a:ext cx="576262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34" name="Line 94"/>
          <p:cNvSpPr/>
          <p:nvPr/>
        </p:nvSpPr>
        <p:spPr>
          <a:xfrm>
            <a:off x="2495550" y="4292600"/>
            <a:ext cx="0" cy="5048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35" name="Line 95"/>
          <p:cNvSpPr/>
          <p:nvPr/>
        </p:nvSpPr>
        <p:spPr>
          <a:xfrm>
            <a:off x="2495550" y="5300663"/>
            <a:ext cx="0" cy="4318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36" name="Line 96"/>
          <p:cNvSpPr/>
          <p:nvPr/>
        </p:nvSpPr>
        <p:spPr>
          <a:xfrm>
            <a:off x="4511675" y="5300663"/>
            <a:ext cx="0" cy="4318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337" name="Line 97"/>
          <p:cNvSpPr/>
          <p:nvPr/>
        </p:nvSpPr>
        <p:spPr>
          <a:xfrm>
            <a:off x="4511675" y="4292600"/>
            <a:ext cx="0" cy="50323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0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0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0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500"/>
                            </p:stCondLst>
                            <p:childTnLst>
                              <p:par>
                                <p:cTn id="8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0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500"/>
                            </p:stCondLst>
                            <p:childTnLst>
                              <p:par>
                                <p:cTn id="9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0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000"/>
                            </p:stCondLst>
                            <p:childTnLst>
                              <p:par>
                                <p:cTn id="9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500"/>
                            </p:stCondLst>
                            <p:childTnLst>
                              <p:par>
                                <p:cTn id="10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0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0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0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10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10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10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10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10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10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10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10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10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0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10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10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10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9" grpId="0"/>
      <p:bldP spid="10300" grpId="0"/>
      <p:bldP spid="10301" grpId="0" bldLvl="0"/>
      <p:bldP spid="10301" grpId="1"/>
    </p:bldLst>
  </p:timing>
</p:sld>
</file>

<file path=ppt/tags/tag1.xml><?xml version="1.0" encoding="utf-8"?>
<p:tagLst xmlns:p="http://schemas.openxmlformats.org/presentationml/2006/main">
  <p:tag name="KSO_WPP_MARK_KEY" val="9a5f3b2e-2aeb-496f-b3e0-b73c504fc4d8"/>
  <p:tag name="COMMONDATA" val="eyJoZGlkIjoiZjVmNmEwZGNjZGZlN2FjZWMyODZlMTBkNWVmMWFjMTgifQ=="/>
</p:tagLst>
</file>

<file path=ppt/theme/theme1.xml><?xml version="1.0" encoding="utf-8"?>
<a:theme xmlns:a="http://schemas.openxmlformats.org/drawingml/2006/main" name="Blends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1835</Words>
  <Application>WPS 演示</Application>
  <PresentationFormat>宽屏</PresentationFormat>
  <Paragraphs>244</Paragraphs>
  <Slides>10</Slides>
  <Notes>0</Notes>
  <HiddenSlides>0</HiddenSlides>
  <MMClips>2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22</vt:i4>
      </vt:variant>
      <vt:variant>
        <vt:lpstr>幻灯片标题</vt:lpstr>
      </vt:variant>
      <vt:variant>
        <vt:i4>10</vt:i4>
      </vt:variant>
    </vt:vector>
  </HeadingPairs>
  <TitlesOfParts>
    <vt:vector size="46" baseType="lpstr">
      <vt:lpstr>Arial</vt:lpstr>
      <vt:lpstr>宋体</vt:lpstr>
      <vt:lpstr>Wingdings</vt:lpstr>
      <vt:lpstr>Tahoma</vt:lpstr>
      <vt:lpstr>Calibri Light</vt:lpstr>
      <vt:lpstr>Times New Roman</vt:lpstr>
      <vt:lpstr>隶书</vt:lpstr>
      <vt:lpstr>微软雅黑</vt:lpstr>
      <vt:lpstr>黑体</vt:lpstr>
      <vt:lpstr>楷体_GB2312</vt:lpstr>
      <vt:lpstr>Comic Sans MS</vt:lpstr>
      <vt:lpstr>Arial Unicode MS</vt:lpstr>
      <vt:lpstr>Calibri</vt:lpstr>
      <vt:lpstr>Blends</vt:lpstr>
      <vt:lpstr>Flash.Movie</vt:lpstr>
      <vt:lpstr>Paint.Picture</vt:lpstr>
      <vt:lpstr>Paint.Picture</vt:lpstr>
      <vt:lpstr>Paint.Picture</vt:lpstr>
      <vt:lpstr>Paint.Picture</vt:lpstr>
      <vt:lpstr>Paint.Picture</vt:lpstr>
      <vt:lpstr>Paint.Picture</vt:lpstr>
      <vt:lpstr>Paint.Picture</vt:lpstr>
      <vt:lpstr>Paint.Picture</vt:lpstr>
      <vt:lpstr>Paint.Picture</vt:lpstr>
      <vt:lpstr>Paint.Picture</vt:lpstr>
      <vt:lpstr>Equation.3</vt:lpstr>
      <vt:lpstr>Paint.Picture</vt:lpstr>
      <vt:lpstr>Paint.Picture</vt:lpstr>
      <vt:lpstr>Paint.Picture</vt:lpstr>
      <vt:lpstr>Equation.3</vt:lpstr>
      <vt:lpstr>Equation.3</vt:lpstr>
      <vt:lpstr>Paint.Picture</vt:lpstr>
      <vt:lpstr>Paint.Picture</vt:lpstr>
      <vt:lpstr>Paint.Picture</vt:lpstr>
      <vt:lpstr>Paint.Picture</vt:lpstr>
      <vt:lpstr>Paint.Picture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cdqz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lihong</dc:creator>
  <cp:lastModifiedBy>敢情莫畏</cp:lastModifiedBy>
  <cp:revision>218</cp:revision>
  <dcterms:created xsi:type="dcterms:W3CDTF">2004-10-25T05:53:00Z</dcterms:created>
  <dcterms:modified xsi:type="dcterms:W3CDTF">2025-03-20T11:29:39Z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7CDA49035C1D4690800B3B70FC89C049_13</vt:lpwstr>
  </property>
  <property fmtid="{D5CDD505-2E9C-101B-9397-08002B2CF9AE}" pid="3" name="KSOProductBuildVer">
    <vt:lpwstr>2052-11.8.2.10393</vt:lpwstr>
  </property>
</Properties>
</file>