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74" r:id="rId3"/>
    <p:sldId id="271" r:id="rId5"/>
    <p:sldId id="273" r:id="rId6"/>
    <p:sldId id="257" r:id="rId7"/>
    <p:sldId id="270" r:id="rId8"/>
    <p:sldId id="258" r:id="rId9"/>
    <p:sldId id="260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10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5A20D-CFC6-479E-B464-C647849569B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5.xml"/><Relationship Id="rId7" Type="http://schemas.openxmlformats.org/officeDocument/2006/relationships/image" Target="../media/image2.png"/><Relationship Id="rId6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A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167475" y="176725"/>
            <a:ext cx="11857050" cy="6528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" b="1397"/>
          <a:stretch>
            <a:fillRect/>
          </a:stretch>
        </p:blipFill>
        <p:spPr>
          <a:xfrm>
            <a:off x="219299" y="249359"/>
            <a:ext cx="927330" cy="9014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86" y="5782568"/>
            <a:ext cx="2997014" cy="9012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9"/>
          <a:stretch>
            <a:fillRect/>
          </a:stretch>
        </p:blipFill>
        <p:spPr>
          <a:xfrm>
            <a:off x="11480799" y="282575"/>
            <a:ext cx="543725" cy="68824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B3BB8-9321-4AA7-88BE-DB99B74B5E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0BC5-539E-4E11-B3CB-0E13EE59E4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tags" Target="../tags/tag10.xml"/><Relationship Id="rId7" Type="http://schemas.openxmlformats.org/officeDocument/2006/relationships/image" Target="../media/image6.jpeg"/><Relationship Id="rId6" Type="http://schemas.openxmlformats.org/officeDocument/2006/relationships/tags" Target="../tags/tag9.xml"/><Relationship Id="rId5" Type="http://schemas.openxmlformats.org/officeDocument/2006/relationships/image" Target="../media/image5.jpe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3.xml"/><Relationship Id="rId21" Type="http://schemas.openxmlformats.org/officeDocument/2006/relationships/tags" Target="../tags/tag19.xml"/><Relationship Id="rId20" Type="http://schemas.openxmlformats.org/officeDocument/2006/relationships/image" Target="../media/image10.jpeg"/><Relationship Id="rId2" Type="http://schemas.openxmlformats.org/officeDocument/2006/relationships/image" Target="../media/image4.png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image" Target="../media/image9.jpeg"/><Relationship Id="rId16" Type="http://schemas.openxmlformats.org/officeDocument/2006/relationships/tags" Target="../tags/tag16.xml"/><Relationship Id="rId15" Type="http://schemas.openxmlformats.org/officeDocument/2006/relationships/image" Target="../media/image8.png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8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0.xml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../media/media1.mp4"/><Relationship Id="rId8" Type="http://schemas.openxmlformats.org/officeDocument/2006/relationships/video" Target="../media/media1.mp4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tags" Target="../tags/tag9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00.xml"/><Relationship Id="rId7" Type="http://schemas.openxmlformats.org/officeDocument/2006/relationships/image" Target="../media/image39.png"/><Relationship Id="rId6" Type="http://schemas.openxmlformats.org/officeDocument/2006/relationships/tags" Target="../tags/tag99.xml"/><Relationship Id="rId5" Type="http://schemas.openxmlformats.org/officeDocument/2006/relationships/image" Target="../media/image38.png"/><Relationship Id="rId4" Type="http://schemas.openxmlformats.org/officeDocument/2006/relationships/tags" Target="../tags/tag98.xml"/><Relationship Id="rId3" Type="http://schemas.openxmlformats.org/officeDocument/2006/relationships/image" Target="../media/image37.png"/><Relationship Id="rId2" Type="http://schemas.openxmlformats.org/officeDocument/2006/relationships/tags" Target="../tags/tag97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9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02.xml"/><Relationship Id="rId7" Type="http://schemas.openxmlformats.org/officeDocument/2006/relationships/image" Target="../media/image42.png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tags" Target="../tags/tag101.xml"/><Relationship Id="rId3" Type="http://schemas.openxmlformats.org/officeDocument/2006/relationships/image" Target="../media/image41.png"/><Relationship Id="rId2" Type="http://schemas.microsoft.com/office/2007/relationships/media" Target="../media/media2.mp4"/><Relationship Id="rId10" Type="http://schemas.openxmlformats.org/officeDocument/2006/relationships/notesSlide" Target="../notesSlides/notesSlide15.xml"/><Relationship Id="rId1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image" Target="../media/image43.png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1.wmf"/><Relationship Id="rId13" Type="http://schemas.openxmlformats.org/officeDocument/2006/relationships/notesSlide" Target="../notesSlides/notesSlide2.xml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3.xml"/><Relationship Id="rId1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16.jpeg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15.jpeg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14.jpe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2.xml"/><Relationship Id="rId12" Type="http://schemas.openxmlformats.org/officeDocument/2006/relationships/tags" Target="../tags/tag35.xml"/><Relationship Id="rId11" Type="http://schemas.openxmlformats.org/officeDocument/2006/relationships/image" Target="../media/image17.jpeg"/><Relationship Id="rId10" Type="http://schemas.openxmlformats.org/officeDocument/2006/relationships/tags" Target="../tags/tag34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hyperlink" Target="&#20108;&#20998;&#38047;&#20102;&#35299;&#21512;&#37329;.mp4" TargetMode="External"/><Relationship Id="rId7" Type="http://schemas.openxmlformats.org/officeDocument/2006/relationships/image" Target="../media/image20.png"/><Relationship Id="rId6" Type="http://schemas.openxmlformats.org/officeDocument/2006/relationships/tags" Target="../tags/tag39.xml"/><Relationship Id="rId5" Type="http://schemas.openxmlformats.org/officeDocument/2006/relationships/image" Target="../media/image19.png"/><Relationship Id="rId4" Type="http://schemas.openxmlformats.org/officeDocument/2006/relationships/tags" Target="../tags/tag38.xml"/><Relationship Id="rId3" Type="http://schemas.openxmlformats.org/officeDocument/2006/relationships/image" Target="../media/image18.png"/><Relationship Id="rId2" Type="http://schemas.openxmlformats.org/officeDocument/2006/relationships/tags" Target="../tags/tag37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image" Target="../media/image21.png"/><Relationship Id="rId1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hyperlink" Target="../../../Program%20Files%20(x86)/Equn.net/&#20013;&#23398;&#21270;&#23398;&#36164;&#26009;&#32593;/data/3.&#38081;&#21644;&#38050;&#30340;&#20998;&#31867;&#21450;&#29992;&#36884;%20.wmv" TargetMode="Externa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9" Type="http://schemas.openxmlformats.org/officeDocument/2006/relationships/notesSlide" Target="../notesSlides/notesSlide9.xml"/><Relationship Id="rId28" Type="http://schemas.openxmlformats.org/officeDocument/2006/relationships/slideLayout" Target="../slideLayouts/slideLayout12.xml"/><Relationship Id="rId27" Type="http://schemas.openxmlformats.org/officeDocument/2006/relationships/image" Target="../media/image29.png"/><Relationship Id="rId26" Type="http://schemas.openxmlformats.org/officeDocument/2006/relationships/tags" Target="../tags/tag73.xml"/><Relationship Id="rId25" Type="http://schemas.openxmlformats.org/officeDocument/2006/relationships/image" Target="../media/image28.jpeg"/><Relationship Id="rId24" Type="http://schemas.openxmlformats.org/officeDocument/2006/relationships/tags" Target="../tags/tag72.xml"/><Relationship Id="rId23" Type="http://schemas.openxmlformats.org/officeDocument/2006/relationships/image" Target="../media/image27.png"/><Relationship Id="rId22" Type="http://schemas.openxmlformats.org/officeDocument/2006/relationships/tags" Target="../tags/tag71.xml"/><Relationship Id="rId21" Type="http://schemas.openxmlformats.org/officeDocument/2006/relationships/image" Target="../media/image26.png"/><Relationship Id="rId20" Type="http://schemas.openxmlformats.org/officeDocument/2006/relationships/tags" Target="../tags/tag70.xml"/><Relationship Id="rId2" Type="http://schemas.openxmlformats.org/officeDocument/2006/relationships/tags" Target="../tags/tag55.xml"/><Relationship Id="rId19" Type="http://schemas.openxmlformats.org/officeDocument/2006/relationships/image" Target="../media/image25.png"/><Relationship Id="rId18" Type="http://schemas.openxmlformats.org/officeDocument/2006/relationships/tags" Target="../tags/tag69.xml"/><Relationship Id="rId17" Type="http://schemas.openxmlformats.org/officeDocument/2006/relationships/image" Target="../media/image24.png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5437" y="1973648"/>
            <a:ext cx="2825573" cy="167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415677" y="1335895"/>
            <a:ext cx="3525387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zh-CN" altLang="en-US" sz="2800" b="1" kern="100" dirty="0">
                <a:solidFill>
                  <a:srgbClr val="FFFFFF"/>
                </a:solidFill>
              </a:rPr>
              <a:t>金属材料的发展历史</a:t>
            </a:r>
            <a:endParaRPr lang="zh-CN" altLang="en-US" sz="2800" b="1" kern="100" dirty="0">
              <a:solidFill>
                <a:srgbClr val="FFFFFF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852" y="1946216"/>
            <a:ext cx="2011167" cy="167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37" y="4412992"/>
            <a:ext cx="3016751" cy="196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07" y="4315967"/>
            <a:ext cx="3377816" cy="2047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圆角矩形 16"/>
          <p:cNvSpPr/>
          <p:nvPr>
            <p:custDataLst>
              <p:tags r:id="rId10"/>
            </p:custDataLst>
          </p:nvPr>
        </p:nvSpPr>
        <p:spPr>
          <a:xfrm>
            <a:off x="320041" y="3672217"/>
            <a:ext cx="2807208" cy="578882"/>
          </a:xfrm>
          <a:prstGeom prst="roundRect">
            <a:avLst/>
          </a:prstGeom>
          <a:ln w="28575">
            <a:solidFill>
              <a:srgbClr val="0D77C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朝：司母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戊鼎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圆角矩形 18"/>
          <p:cNvSpPr/>
          <p:nvPr>
            <p:custDataLst>
              <p:tags r:id="rId11"/>
            </p:custDataLst>
          </p:nvPr>
        </p:nvSpPr>
        <p:spPr>
          <a:xfrm>
            <a:off x="8091645" y="3672217"/>
            <a:ext cx="2840354" cy="578882"/>
          </a:xfrm>
          <a:prstGeom prst="roundRect">
            <a:avLst/>
          </a:prstGeom>
          <a:ln w="28575">
            <a:solidFill>
              <a:srgbClr val="0D77C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东汉：马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踏飞燕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圆角矩形 20"/>
          <p:cNvSpPr/>
          <p:nvPr>
            <p:custDataLst>
              <p:tags r:id="rId12"/>
            </p:custDataLst>
          </p:nvPr>
        </p:nvSpPr>
        <p:spPr>
          <a:xfrm>
            <a:off x="415677" y="6222420"/>
            <a:ext cx="2735059" cy="578882"/>
          </a:xfrm>
          <a:prstGeom prst="roundRect">
            <a:avLst/>
          </a:prstGeom>
          <a:ln w="28575">
            <a:solidFill>
              <a:srgbClr val="0D77C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鸟巢体育馆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圆角矩形 21"/>
          <p:cNvSpPr/>
          <p:nvPr>
            <p:custDataLst>
              <p:tags r:id="rId13"/>
            </p:custDataLst>
          </p:nvPr>
        </p:nvSpPr>
        <p:spPr>
          <a:xfrm>
            <a:off x="4349147" y="6152681"/>
            <a:ext cx="2735059" cy="578882"/>
          </a:xfrm>
          <a:prstGeom prst="roundRect">
            <a:avLst/>
          </a:prstGeom>
          <a:ln w="28575">
            <a:solidFill>
              <a:srgbClr val="0D77C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和谐号动车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806943" y="2000821"/>
            <a:ext cx="642567" cy="167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23" y="2010224"/>
            <a:ext cx="2866597" cy="1676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圆角矩形 17"/>
          <p:cNvSpPr/>
          <p:nvPr>
            <p:custDataLst>
              <p:tags r:id="rId18"/>
            </p:custDataLst>
          </p:nvPr>
        </p:nvSpPr>
        <p:spPr>
          <a:xfrm>
            <a:off x="4194900" y="3717937"/>
            <a:ext cx="2818548" cy="578882"/>
          </a:xfrm>
          <a:prstGeom prst="roundRect">
            <a:avLst/>
          </a:prstGeom>
          <a:ln w="28575">
            <a:solidFill>
              <a:srgbClr val="0D77C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春秋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铜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柄铁剑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03" y="4370832"/>
            <a:ext cx="2932005" cy="1938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圆角矩形 22"/>
          <p:cNvSpPr/>
          <p:nvPr>
            <p:custDataLst>
              <p:tags r:id="rId21"/>
            </p:custDataLst>
          </p:nvPr>
        </p:nvSpPr>
        <p:spPr>
          <a:xfrm>
            <a:off x="8605439" y="6119760"/>
            <a:ext cx="2260101" cy="578882"/>
          </a:xfrm>
          <a:prstGeom prst="roundRect">
            <a:avLst/>
          </a:prstGeom>
          <a:ln w="28575">
            <a:solidFill>
              <a:srgbClr val="0D77C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神州飞船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44828" y="80629"/>
            <a:ext cx="6183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人类使用材料的进化顺序</a:t>
            </a:r>
            <a:endParaRPr kumimoji="1" lang="zh-CN" altLang="en-US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821215" y="651579"/>
            <a:ext cx="1662649" cy="523220"/>
          </a:xfrm>
          <a:prstGeom prst="rect">
            <a:avLst/>
          </a:prstGeom>
          <a:noFill/>
          <a:ln w="28575">
            <a:solidFill>
              <a:srgbClr val="ED7D3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800" b="1" kern="0" dirty="0">
                <a:solidFill>
                  <a:srgbClr val="ED7D31"/>
                </a:solidFill>
                <a:latin typeface="Times New Roman" panose="02020603050405020304" pitchFamily="18" charset="0"/>
              </a:rPr>
              <a:t>石器时代</a:t>
            </a:r>
            <a:endParaRPr kumimoji="1" lang="zh-CN" altLang="en-US" sz="2800" b="1" kern="0" dirty="0">
              <a:solidFill>
                <a:srgbClr val="ED7D3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>
            <a:off x="3635050" y="928130"/>
            <a:ext cx="925589" cy="0"/>
          </a:xfrm>
          <a:prstGeom prst="line">
            <a:avLst/>
          </a:prstGeom>
          <a:noFill/>
          <a:ln w="38100">
            <a:solidFill>
              <a:srgbClr val="ED7D3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zh-CN" altLang="en-US" sz="2800" kern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6741083" y="928130"/>
            <a:ext cx="925589" cy="0"/>
          </a:xfrm>
          <a:prstGeom prst="line">
            <a:avLst/>
          </a:prstGeom>
          <a:noFill/>
          <a:ln w="38100">
            <a:solidFill>
              <a:srgbClr val="ED7D3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zh-CN" altLang="en-US" sz="2800" kern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751710" y="626364"/>
            <a:ext cx="1758818" cy="523220"/>
          </a:xfrm>
          <a:prstGeom prst="rect">
            <a:avLst/>
          </a:prstGeom>
          <a:noFill/>
          <a:ln w="28575">
            <a:solidFill>
              <a:srgbClr val="ED7D3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800" b="1" kern="0" dirty="0">
                <a:solidFill>
                  <a:srgbClr val="ED7D31"/>
                </a:solidFill>
                <a:latin typeface="Times New Roman" panose="02020603050405020304" pitchFamily="18" charset="0"/>
              </a:rPr>
              <a:t>铜器时代</a:t>
            </a:r>
            <a:endParaRPr kumimoji="1" lang="zh-CN" altLang="en-US" sz="2800" b="1" kern="0" dirty="0">
              <a:solidFill>
                <a:srgbClr val="ED7D3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7865641" y="605859"/>
            <a:ext cx="1973303" cy="523220"/>
          </a:xfrm>
          <a:prstGeom prst="rect">
            <a:avLst/>
          </a:prstGeom>
          <a:noFill/>
          <a:ln w="28575">
            <a:solidFill>
              <a:srgbClr val="ED7D3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1" lang="zh-CN" altLang="en-US" sz="2800" b="1" kern="0" dirty="0">
                <a:solidFill>
                  <a:srgbClr val="ED7D31"/>
                </a:solidFill>
                <a:latin typeface="Times New Roman" panose="02020603050405020304" pitchFamily="18" charset="0"/>
              </a:rPr>
              <a:t>铁器时代</a:t>
            </a:r>
            <a:endParaRPr kumimoji="1" lang="zh-CN" altLang="en-US" sz="2800" b="1" kern="0" dirty="0">
              <a:solidFill>
                <a:srgbClr val="ED7D3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bldLvl="0" animBg="1"/>
      <p:bldP spid="19" grpId="0" bldLvl="0" animBg="1"/>
      <p:bldP spid="21" grpId="0" bldLvl="0" animBg="1"/>
      <p:bldP spid="22" grpId="0" bldLvl="0" animBg="1"/>
      <p:bldP spid="18" grpId="0" bldLvl="0" animBg="1"/>
      <p:bldP spid="23" grpId="0" bldLvl="0" animBg="1"/>
      <p:bldP spid="20" grpId="0" animBg="1"/>
      <p:bldP spid="26" grpId="0" animBg="1"/>
      <p:bldP spid="30" grpId="0" animBg="1"/>
      <p:bldP spid="32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/>
          <p:nvPr>
            <p:custDataLst>
              <p:tags r:id="rId1"/>
            </p:custDataLst>
          </p:nvPr>
        </p:nvSpPr>
        <p:spPr>
          <a:xfrm>
            <a:off x="215803" y="3047649"/>
            <a:ext cx="159131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钢的分类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/>
          <p:nvPr>
            <p:custDataLst>
              <p:tags r:id="rId2"/>
            </p:custDataLst>
          </p:nvPr>
        </p:nvSpPr>
        <p:spPr>
          <a:xfrm>
            <a:off x="1721130" y="1347189"/>
            <a:ext cx="1194911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 cap="flat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碳素钢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7"/>
          <p:cNvSpPr txBox="1"/>
          <p:nvPr>
            <p:custDataLst>
              <p:tags r:id="rId3"/>
            </p:custDataLst>
          </p:nvPr>
        </p:nvSpPr>
        <p:spPr>
          <a:xfrm>
            <a:off x="3173633" y="388269"/>
            <a:ext cx="112458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低碳钢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8"/>
          <p:cNvSpPr txBox="1"/>
          <p:nvPr>
            <p:custDataLst>
              <p:tags r:id="rId4"/>
            </p:custDataLst>
          </p:nvPr>
        </p:nvSpPr>
        <p:spPr>
          <a:xfrm>
            <a:off x="4242338" y="1350929"/>
            <a:ext cx="31711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（含碳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0.3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％～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0.6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％）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9"/>
          <p:cNvSpPr txBox="1"/>
          <p:nvPr>
            <p:custDataLst>
              <p:tags r:id="rId5"/>
            </p:custDataLst>
          </p:nvPr>
        </p:nvSpPr>
        <p:spPr>
          <a:xfrm>
            <a:off x="3112673" y="2218974"/>
            <a:ext cx="1244600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高碳钢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10"/>
          <p:cNvSpPr txBox="1"/>
          <p:nvPr>
            <p:custDataLst>
              <p:tags r:id="rId6"/>
            </p:custDataLst>
          </p:nvPr>
        </p:nvSpPr>
        <p:spPr>
          <a:xfrm>
            <a:off x="4305203" y="388269"/>
            <a:ext cx="31299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（含碳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0.03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％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～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0.3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％）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11"/>
          <p:cNvSpPr txBox="1"/>
          <p:nvPr>
            <p:custDataLst>
              <p:tags r:id="rId7"/>
            </p:custDataLst>
          </p:nvPr>
        </p:nvSpPr>
        <p:spPr>
          <a:xfrm>
            <a:off x="3213638" y="1347119"/>
            <a:ext cx="1143000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中碳钢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2"/>
          <p:cNvSpPr txBox="1"/>
          <p:nvPr>
            <p:custDataLst>
              <p:tags r:id="rId8"/>
            </p:custDataLst>
          </p:nvPr>
        </p:nvSpPr>
        <p:spPr>
          <a:xfrm>
            <a:off x="4369338" y="2257709"/>
            <a:ext cx="2842895" cy="6381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（含碳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0.6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％～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％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AutoShape 18"/>
          <p:cNvSpPr/>
          <p:nvPr>
            <p:custDataLst>
              <p:tags r:id="rId9"/>
            </p:custDataLst>
          </p:nvPr>
        </p:nvSpPr>
        <p:spPr>
          <a:xfrm>
            <a:off x="2990753" y="647349"/>
            <a:ext cx="175895" cy="1911350"/>
          </a:xfrm>
          <a:prstGeom prst="leftBrace">
            <a:avLst>
              <a:gd name="adj1" fmla="val 77777"/>
              <a:gd name="adj2" fmla="val 50000"/>
            </a:avLst>
          </a:prstGeom>
          <a:noFill/>
          <a:ln w="571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9"/>
          <p:cNvSpPr/>
          <p:nvPr>
            <p:custDataLst>
              <p:tags r:id="rId10"/>
            </p:custDataLst>
          </p:nvPr>
        </p:nvSpPr>
        <p:spPr>
          <a:xfrm>
            <a:off x="1572163" y="3878229"/>
            <a:ext cx="1355725" cy="11068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合金钢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特种钢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AutoShape 15"/>
          <p:cNvSpPr/>
          <p:nvPr>
            <p:custDataLst>
              <p:tags r:id="rId11"/>
            </p:custDataLst>
          </p:nvPr>
        </p:nvSpPr>
        <p:spPr>
          <a:xfrm>
            <a:off x="1469928" y="1717324"/>
            <a:ext cx="137160" cy="2464435"/>
          </a:xfrm>
          <a:prstGeom prst="leftBrace">
            <a:avLst>
              <a:gd name="adj1" fmla="val 83012"/>
              <a:gd name="adj2" fmla="val 50000"/>
            </a:avLst>
          </a:prstGeom>
          <a:noFill/>
          <a:ln w="571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 Box 10"/>
          <p:cNvSpPr txBox="1"/>
          <p:nvPr>
            <p:custDataLst>
              <p:tags r:id="rId12"/>
            </p:custDataLst>
          </p:nvPr>
        </p:nvSpPr>
        <p:spPr>
          <a:xfrm>
            <a:off x="7442103" y="388269"/>
            <a:ext cx="31743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钢板、钢丝、钢管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 Box 10"/>
          <p:cNvSpPr txBox="1"/>
          <p:nvPr>
            <p:custDataLst>
              <p:tags r:id="rId13"/>
            </p:custDataLst>
          </p:nvPr>
        </p:nvSpPr>
        <p:spPr>
          <a:xfrm>
            <a:off x="7442103" y="1350929"/>
            <a:ext cx="29540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钢轨、车轮、建材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10"/>
          <p:cNvSpPr txBox="1"/>
          <p:nvPr>
            <p:custDataLst>
              <p:tags r:id="rId14"/>
            </p:custDataLst>
          </p:nvPr>
        </p:nvSpPr>
        <p:spPr>
          <a:xfrm>
            <a:off x="7435118" y="2218974"/>
            <a:ext cx="27781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器械、弹簧、刀具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 Box 9"/>
          <p:cNvSpPr txBox="1"/>
          <p:nvPr/>
        </p:nvSpPr>
        <p:spPr>
          <a:xfrm>
            <a:off x="4192173" y="4981224"/>
            <a:ext cx="75152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不锈钢是最常见的合金钢，其合金元素是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Cr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Ni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AutoShape 15"/>
          <p:cNvSpPr/>
          <p:nvPr>
            <p:custDataLst>
              <p:tags r:id="rId15"/>
            </p:custDataLst>
          </p:nvPr>
        </p:nvSpPr>
        <p:spPr>
          <a:xfrm>
            <a:off x="2904393" y="3229894"/>
            <a:ext cx="109220" cy="2299335"/>
          </a:xfrm>
          <a:prstGeom prst="leftBrace">
            <a:avLst>
              <a:gd name="adj1" fmla="val 83012"/>
              <a:gd name="adj2" fmla="val 50000"/>
            </a:avLst>
          </a:prstGeom>
          <a:noFill/>
          <a:ln w="571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0753" y="5056154"/>
            <a:ext cx="1190625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不锈钢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线形标注 1 5"/>
          <p:cNvSpPr/>
          <p:nvPr/>
        </p:nvSpPr>
        <p:spPr>
          <a:xfrm>
            <a:off x="10396123" y="4585619"/>
            <a:ext cx="1623695" cy="394970"/>
          </a:xfrm>
          <a:prstGeom prst="borderCallout1">
            <a:avLst>
              <a:gd name="adj1" fmla="val 49356"/>
              <a:gd name="adj2" fmla="val 469"/>
              <a:gd name="adj3" fmla="val 156913"/>
              <a:gd name="adj4" fmla="val -2209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17%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~19%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线形标注 1 7"/>
          <p:cNvSpPr/>
          <p:nvPr/>
        </p:nvSpPr>
        <p:spPr>
          <a:xfrm>
            <a:off x="10213243" y="5942614"/>
            <a:ext cx="1623695" cy="394970"/>
          </a:xfrm>
          <a:prstGeom prst="borderCallout1">
            <a:avLst>
              <a:gd name="adj1" fmla="val -6270"/>
              <a:gd name="adj2" fmla="val 16699"/>
              <a:gd name="adj3" fmla="val -118167"/>
              <a:gd name="adj4" fmla="val 2995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8%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~13%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15518" y="3424204"/>
            <a:ext cx="116586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zh-CN" sz="24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超级钢</a:t>
            </a:r>
            <a:endParaRPr lang="zh-CN" altLang="zh-CN" sz="2400" dirty="0">
              <a:latin typeface="Times New Roman" panose="02020603050405020304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83283" y="3417854"/>
            <a:ext cx="76403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4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合金元素：</a:t>
            </a:r>
            <a:r>
              <a:rPr lang="en-US" altLang="zh-CN" sz="2400" dirty="0" err="1">
                <a:latin typeface="Times New Roman" panose="02020603050405020304"/>
                <a:ea typeface="微软雅黑" panose="020B0503020204020204" charset="-122"/>
                <a:sym typeface="+mn-ea"/>
              </a:rPr>
              <a:t>Mn(10%)</a:t>
            </a:r>
            <a:r>
              <a:rPr lang="zh-CN" altLang="zh-CN" sz="24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en-US" altLang="zh-CN" sz="2400" dirty="0">
                <a:latin typeface="Times New Roman" panose="02020603050405020304"/>
                <a:ea typeface="微软雅黑" panose="020B0503020204020204" charset="-122"/>
                <a:sym typeface="+mn-ea"/>
              </a:rPr>
              <a:t>C(</a:t>
            </a:r>
            <a:r>
              <a:rPr lang="en-US" altLang="zh-CN" sz="2400" dirty="0" err="1">
                <a:latin typeface="Times New Roman" panose="02020603050405020304"/>
                <a:ea typeface="微软雅黑" panose="020B0503020204020204" charset="-122"/>
                <a:sym typeface="+mn-ea"/>
              </a:rPr>
              <a:t>0.47%</a:t>
            </a:r>
            <a:r>
              <a:rPr lang="en-US" altLang="zh-CN" sz="2400" dirty="0">
                <a:latin typeface="Times New Roman" panose="02020603050405020304"/>
                <a:ea typeface="微软雅黑" panose="020B0503020204020204" charset="-122"/>
                <a:sym typeface="+mn-ea"/>
              </a:rPr>
              <a:t>)</a:t>
            </a:r>
            <a:r>
              <a:rPr lang="zh-CN" altLang="zh-CN" sz="24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en-US" altLang="zh-CN" sz="2400" dirty="0">
                <a:latin typeface="Times New Roman" panose="02020603050405020304"/>
                <a:ea typeface="微软雅黑" panose="020B0503020204020204" charset="-122"/>
                <a:sym typeface="+mn-ea"/>
              </a:rPr>
              <a:t>Al</a:t>
            </a:r>
            <a:r>
              <a:rPr lang="en-US" altLang="zh-CN" sz="2400" dirty="0" err="1">
                <a:latin typeface="Times New Roman" panose="02020603050405020304"/>
                <a:ea typeface="微软雅黑" panose="020B0503020204020204" charset="-122"/>
                <a:sym typeface="+mn-ea"/>
              </a:rPr>
              <a:t>(2.0%)</a:t>
            </a:r>
            <a:r>
              <a:rPr lang="zh-CN" altLang="zh-CN" sz="24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en-US" altLang="zh-CN" sz="2400" dirty="0">
                <a:latin typeface="Times New Roman" panose="02020603050405020304"/>
                <a:ea typeface="微软雅黑" panose="020B0503020204020204" charset="-122"/>
                <a:sym typeface="+mn-ea"/>
              </a:rPr>
              <a:t>V(</a:t>
            </a:r>
            <a:r>
              <a:rPr lang="en-US" altLang="zh-CN" sz="2400" dirty="0" err="1">
                <a:latin typeface="Times New Roman" panose="02020603050405020304"/>
                <a:ea typeface="微软雅黑" panose="020B0503020204020204" charset="-122"/>
                <a:sym typeface="+mn-ea"/>
              </a:rPr>
              <a:t>0.7%</a:t>
            </a:r>
            <a:r>
              <a:rPr lang="en-US" altLang="zh-CN" sz="2400" dirty="0">
                <a:latin typeface="Times New Roman" panose="02020603050405020304"/>
                <a:ea typeface="微软雅黑" panose="020B0503020204020204" charset="-122"/>
                <a:sym typeface="+mn-ea"/>
              </a:rPr>
              <a:t>)</a:t>
            </a:r>
            <a:r>
              <a:rPr lang="zh-CN" altLang="zh-CN" sz="24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。</a:t>
            </a:r>
            <a:endParaRPr lang="zh-CN" altLang="zh-CN" sz="2400" dirty="0">
              <a:latin typeface="Times New Roman" panose="02020603050405020304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28" name="椭圆形标注 27"/>
          <p:cNvSpPr/>
          <p:nvPr/>
        </p:nvSpPr>
        <p:spPr>
          <a:xfrm>
            <a:off x="1170208" y="1821464"/>
            <a:ext cx="2648585" cy="188722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在碳素钢中加入铬、锰、钨、硅等合金元素，使其具有特殊性能</a:t>
            </a:r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3112673" y="4202714"/>
            <a:ext cx="107950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zh-CN" sz="24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锰</a:t>
            </a:r>
            <a:r>
              <a:rPr lang="en-US" altLang="zh-CN" sz="24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  </a:t>
            </a:r>
            <a:r>
              <a:rPr lang="zh-CN" altLang="zh-CN" sz="24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钢</a:t>
            </a:r>
            <a:endParaRPr lang="zh-CN" altLang="zh-CN" sz="2400" dirty="0">
              <a:latin typeface="Times New Roman" panose="02020603050405020304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/>
      <p:bldP spid="14" grpId="0" bldLvl="0" animBg="1"/>
      <p:bldP spid="15" grpId="0"/>
      <p:bldP spid="16" grpId="0" bldLvl="0" animBg="1"/>
      <p:bldP spid="17" grpId="0"/>
      <p:bldP spid="18" grpId="0" bldLvl="0" animBg="1"/>
      <p:bldP spid="19" grpId="0" bldLvl="0" animBg="1"/>
      <p:bldP spid="20" grpId="0" bldLvl="0" animBg="1"/>
      <p:bldP spid="21" grpId="0"/>
      <p:bldP spid="23" grpId="0"/>
      <p:bldP spid="24" grpId="0"/>
      <p:bldP spid="25" grpId="0"/>
      <p:bldP spid="25" grpId="1"/>
      <p:bldP spid="2" grpId="0" bldLvl="0" animBg="1"/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28" grpId="0" animBg="1"/>
      <p:bldP spid="28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995182" y="1975351"/>
            <a:ext cx="9198518" cy="1231082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性能：大气中比较稳定，不容易生锈，具有很强的抗腐蚀能力。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用途：医疗器材、厨房用具和餐具、地铁列车的车体材质等。</a:t>
            </a:r>
            <a:endParaRPr lang="zh-CN" altLang="zh-CN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0237" y="3206433"/>
            <a:ext cx="1390650" cy="4924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21898" tIns="60948" rIns="121898" bIns="60948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超级钢</a:t>
            </a:r>
            <a:endParaRPr lang="zh-CN" altLang="zh-CN" sz="2400" b="1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0237" y="238125"/>
            <a:ext cx="146494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zh-CN" sz="2400" dirty="0">
                <a:solidFill>
                  <a:srgbClr val="7030A0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  <a:sym typeface="+mn-ea"/>
              </a:rPr>
              <a:t>不锈钢</a:t>
            </a:r>
            <a:endParaRPr lang="zh-CN" altLang="zh-CN" sz="2400" dirty="0">
              <a:solidFill>
                <a:srgbClr val="7030A0"/>
              </a:solidFill>
              <a:latin typeface="Times New Roman" panose="02020603050405020304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9322" y="5659872"/>
            <a:ext cx="8184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性能：强度很大且耐磨，在应用时能够实现钢板的轻薄化。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用途：汽车、航空和航天等领域。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58060" y="219370"/>
            <a:ext cx="7423785" cy="167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629" y="3727567"/>
            <a:ext cx="2412365" cy="1932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616" y="3900864"/>
            <a:ext cx="5524500" cy="14922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81261" y="3211961"/>
            <a:ext cx="322135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P81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【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科学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社会】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bldLvl="0" animBg="1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86055" y="233680"/>
            <a:ext cx="2893734" cy="5708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 smtClean="0">
                <a:solidFill>
                  <a:srgbClr val="C00000"/>
                </a:solidFill>
              </a:rPr>
              <a:t>P80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【</a:t>
            </a:r>
            <a:r>
              <a:rPr lang="zh-CN" altLang="en-US" sz="2800" b="1" dirty="0" smtClean="0">
                <a:solidFill>
                  <a:srgbClr val="C00000"/>
                </a:solidFill>
                <a:sym typeface="+mn-ea"/>
              </a:rPr>
              <a:t>资料卡片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】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46450" y="60960"/>
            <a:ext cx="867410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/>
              <a:t>合金的性能可以通过所添加的合金元素的种类、含量和生成合金的条件等来加以调节。</a:t>
            </a:r>
            <a:endParaRPr lang="zh-CN" altLang="en-US" sz="2400" dirty="0"/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86055" y="1036320"/>
          <a:ext cx="11834495" cy="574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525"/>
                <a:gridCol w="9919970"/>
              </a:tblGrid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合金元素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主要作用</a:t>
                      </a:r>
                      <a:endParaRPr lang="zh-CN" altLang="en-US" sz="280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C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在铸铁中形态不同，影响不同，含量越大，强度、硬度越大</a:t>
                      </a:r>
                      <a:endParaRPr lang="zh-CN" altLang="en-US" sz="280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Cr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增强耐磨性和抗氧化性，增强高温强度</a:t>
                      </a:r>
                      <a:endParaRPr lang="zh-CN" altLang="en-US" sz="280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Ni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增强低温时的韧性;改变高铬钢的内部结构等</a:t>
                      </a:r>
                      <a:endParaRPr lang="zh-CN" altLang="en-US" sz="280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Mo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增强高温强度，提高红热时的耐磨性和硬度</a:t>
                      </a:r>
                      <a:endParaRPr lang="zh-CN" altLang="en-US" sz="280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W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提高高温时的强度和硬度，增强工具钢的耐磨性</a:t>
                      </a:r>
                      <a:endParaRPr lang="zh-CN" altLang="en-US" sz="280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Si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提高低合金钢的强度和硬度，增强高温时的抗氧化性等</a:t>
                      </a:r>
                      <a:endParaRPr lang="zh-CN" altLang="en-US" sz="280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Co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提高红热时的硬度和耐磨性，用于制造磁性合金</a:t>
                      </a:r>
                      <a:endParaRPr lang="zh-CN" altLang="en-US" sz="280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P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有害元素，铸铁件脆性增加</a:t>
                      </a:r>
                      <a:endParaRPr lang="zh-CN" altLang="en-US" sz="2800"/>
                    </a:p>
                  </a:txBody>
                  <a:tcPr/>
                </a:tc>
              </a:tr>
              <a:tr h="574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/>
                        <a:t>S</a:t>
                      </a:r>
                      <a:endParaRPr lang="en-US" altLang="zh-CN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/>
                        <a:t>有害元素，铸铁件脆性增加</a:t>
                      </a:r>
                      <a:endParaRPr lang="zh-CN" altLang="en-US" sz="28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5609" y="158750"/>
            <a:ext cx="3350774" cy="628015"/>
            <a:chOff x="1544" y="233"/>
            <a:chExt cx="9258" cy="989"/>
          </a:xfrm>
        </p:grpSpPr>
        <p:sp>
          <p:nvSpPr>
            <p:cNvPr id="3" name="流程图: 可选过程 2"/>
            <p:cNvSpPr/>
            <p:nvPr>
              <p:custDataLst>
                <p:tags r:id="rId1"/>
              </p:custDataLst>
            </p:nvPr>
          </p:nvSpPr>
          <p:spPr>
            <a:xfrm>
              <a:off x="1558" y="233"/>
              <a:ext cx="6272" cy="963"/>
            </a:xfrm>
            <a:prstGeom prst="flowChartAlternateProces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" name="直接连接符 3"/>
            <p:cNvCxnSpPr/>
            <p:nvPr>
              <p:custDataLst>
                <p:tags r:id="rId2"/>
              </p:custDataLst>
            </p:nvPr>
          </p:nvCxnSpPr>
          <p:spPr>
            <a:xfrm>
              <a:off x="1558" y="1196"/>
              <a:ext cx="9245" cy="27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" name="流程图: 可选过程 4"/>
            <p:cNvSpPr/>
            <p:nvPr>
              <p:custDataLst>
                <p:tags r:id="rId3"/>
              </p:custDataLst>
            </p:nvPr>
          </p:nvSpPr>
          <p:spPr>
            <a:xfrm>
              <a:off x="1544" y="233"/>
              <a:ext cx="5599" cy="963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圆角矩形 5"/>
            <p:cNvSpPr/>
            <p:nvPr>
              <p:custDataLst>
                <p:tags r:id="rId4"/>
              </p:custDataLst>
            </p:nvPr>
          </p:nvSpPr>
          <p:spPr>
            <a:xfrm>
              <a:off x="1558" y="260"/>
              <a:ext cx="4884" cy="9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80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新型</a:t>
              </a:r>
              <a:r>
                <a:rPr lang="zh-CN" alt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合金</a:t>
              </a:r>
              <a:endParaRPr lang="zh-CN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924577" y="270163"/>
            <a:ext cx="315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【阅读教材</a:t>
            </a:r>
            <a:r>
              <a:rPr lang="en-US" altLang="zh-CN" sz="2400" b="1" dirty="0" smtClean="0"/>
              <a:t>P83</a:t>
            </a:r>
            <a:r>
              <a:rPr lang="zh-CN" altLang="en-US" sz="2400" b="1" dirty="0" smtClean="0"/>
              <a:t>】</a:t>
            </a:r>
            <a:endParaRPr lang="zh-CN" altLang="en-US" sz="2400" b="1" dirty="0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0981" y="2238683"/>
            <a:ext cx="2057400" cy="1473200"/>
          </a:xfrm>
          <a:prstGeom prst="round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339981" y="1156008"/>
            <a:ext cx="5460365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一类能够大量吸收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，并与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H</a:t>
            </a:r>
            <a:r>
              <a:rPr lang="en-US" altLang="zh-CN" sz="2400" kern="100" baseline="-25000" dirty="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2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结合成</a:t>
            </a:r>
            <a:r>
              <a:rPr lang="zh-CN" altLang="zh-CN" sz="2400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金属氢化物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的材料。如</a:t>
            </a:r>
            <a:r>
              <a:rPr lang="en-US" altLang="zh-CN" sz="2400" kern="100" dirty="0" err="1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Ti­Fe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合金、</a:t>
            </a:r>
            <a:r>
              <a:rPr lang="en-US" altLang="zh-CN" sz="2400" kern="100" dirty="0" smtClean="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La-­</a:t>
            </a:r>
            <a:r>
              <a:rPr lang="en-US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Ni</a:t>
            </a:r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合金等，为氢气作为能源的实际应用起到重要的推动作用。</a:t>
            </a:r>
            <a:endParaRPr lang="zh-CN" altLang="zh-CN" sz="24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8431" y="1340158"/>
            <a:ext cx="245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1</a:t>
            </a:r>
            <a:r>
              <a:rPr lang="zh-CN" altLang="en-US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、</a:t>
            </a:r>
            <a:r>
              <a:rPr lang="zh-CN" altLang="zh-CN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储氢合金：</a:t>
            </a:r>
            <a:endParaRPr lang="zh-CN" altLang="zh-CN" sz="2400" kern="1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31" y="4559132"/>
            <a:ext cx="6182360" cy="1230630"/>
          </a:xfrm>
          <a:prstGeom prst="rect">
            <a:avLst/>
          </a:prstGeom>
        </p:spPr>
      </p:pic>
      <p:pic>
        <p:nvPicPr>
          <p:cNvPr id="17" name="cc66a4e2b966cfa068525402fbde1b09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4480" y="0"/>
            <a:ext cx="428752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rcRect l="25654" t="1332" b="58564"/>
          <a:stretch>
            <a:fillRect/>
          </a:stretch>
        </p:blipFill>
        <p:spPr>
          <a:xfrm>
            <a:off x="5654675" y="4068608"/>
            <a:ext cx="2249805" cy="24472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51535" y="672465"/>
            <a:ext cx="10912475" cy="107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</a:pPr>
            <a:r>
              <a:rPr altLang="zh-CN" sz="2400" kern="100" dirty="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银白色金属光泽，密度4.5g/cm3，熔点1725°C，沸点3260°C</a:t>
            </a:r>
            <a:r>
              <a:rPr altLang="zh-CN" sz="2400" kern="100" dirty="0" smtClean="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。</a:t>
            </a:r>
            <a:endParaRPr lang="en-US" altLang="zh-CN" sz="2400" kern="100" dirty="0" smtClean="0"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  <a:p>
            <a:pPr algn="just">
              <a:lnSpc>
                <a:spcPct val="140000"/>
              </a:lnSpc>
              <a:spcAft>
                <a:spcPts val="0"/>
              </a:spcAft>
            </a:pPr>
            <a:r>
              <a:rPr altLang="zh-CN" sz="2400" kern="100" dirty="0" err="1" smtClean="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具有良好的延展性。比钢铁坚硬</a:t>
            </a:r>
            <a:r>
              <a:rPr altLang="zh-CN" sz="2400" kern="100" dirty="0" err="1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，而重量只有同样大小的钢铁的一半</a:t>
            </a:r>
            <a:r>
              <a:rPr lang="zh-CN" sz="2400" kern="100" dirty="0" smtClean="0">
                <a:latin typeface="Times New Roman" panose="02020603050405020304" pitchFamily="18" charset="0"/>
                <a:ea typeface="微软雅黑" panose="020B0503020204020204" charset="-122"/>
                <a:sym typeface="+mn-ea"/>
              </a:rPr>
              <a:t>。</a:t>
            </a:r>
            <a:endParaRPr altLang="zh-CN" sz="2400" kern="100" dirty="0"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464820" y="220980"/>
            <a:ext cx="203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2</a:t>
            </a:r>
            <a:r>
              <a:rPr lang="zh-CN" altLang="en-US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、</a:t>
            </a:r>
            <a:r>
              <a:rPr lang="zh-CN" altLang="zh-CN" sz="2400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钛合金：</a:t>
            </a:r>
            <a:endParaRPr lang="zh-CN" altLang="zh-CN" sz="2400" kern="1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1535" y="2194488"/>
            <a:ext cx="11062335" cy="22451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b="1"/>
              <a:t>目前，钛合金</a:t>
            </a:r>
            <a:r>
              <a:rPr lang="en-US" altLang="zh-CN" sz="2400" b="1"/>
              <a:t>70%</a:t>
            </a:r>
            <a:r>
              <a:rPr lang="zh-CN" altLang="en-US" sz="2400" b="1"/>
              <a:t>用于飞机、火箭、导弹、人造卫星、宇宙飞船等尖端领域。这是因为</a:t>
            </a:r>
            <a:r>
              <a:rPr lang="zh-CN" altLang="en-US" sz="2400" b="1">
                <a:sym typeface="+mn-ea"/>
              </a:rPr>
              <a:t>钛</a:t>
            </a:r>
            <a:r>
              <a:rPr lang="zh-CN" altLang="en-US" sz="2400" b="1"/>
              <a:t>的冶炼比较困难，</a:t>
            </a:r>
            <a:r>
              <a:rPr lang="zh-CN" altLang="en-US" sz="2400" b="1">
                <a:sym typeface="+mn-ea"/>
              </a:rPr>
              <a:t>冶</a:t>
            </a:r>
            <a:r>
              <a:rPr lang="zh-CN" altLang="en-US" sz="2400" b="1"/>
              <a:t>炼</a:t>
            </a:r>
            <a:r>
              <a:rPr lang="zh-CN" altLang="en-US" sz="2400" b="1">
                <a:sym typeface="+mn-ea"/>
              </a:rPr>
              <a:t>钛</a:t>
            </a:r>
            <a:r>
              <a:rPr lang="zh-CN" altLang="en-US" sz="2400" b="1"/>
              <a:t>要在高温条件下，而高温时</a:t>
            </a:r>
            <a:r>
              <a:rPr lang="zh-CN" altLang="en-US" sz="2400" b="1">
                <a:sym typeface="+mn-ea"/>
              </a:rPr>
              <a:t>钛</a:t>
            </a:r>
            <a:r>
              <a:rPr lang="zh-CN" altLang="en-US" sz="2400" b="1"/>
              <a:t>的化学性质变得活泼，需用惰性气体保护，还要使用不含氧的材料，工艺要求，冶炼成本高于铁或铝。</a:t>
            </a:r>
            <a:endParaRPr lang="zh-CN" altLang="en-US" sz="2400" b="1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96195" y="86804"/>
            <a:ext cx="1905000" cy="22415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105" y="811946"/>
            <a:ext cx="7734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钛：</a:t>
            </a:r>
            <a:endParaRPr lang="zh-CN" altLang="zh-CN" sz="24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105" y="1798765"/>
            <a:ext cx="14535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zh-CN" sz="24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钛合金：</a:t>
            </a:r>
            <a:endParaRPr lang="zh-CN" altLang="zh-CN" sz="24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01899" y="4056967"/>
            <a:ext cx="3168650" cy="24091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70549" y="4057602"/>
            <a:ext cx="3419475" cy="2408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890024" y="4057602"/>
            <a:ext cx="2758440" cy="24085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" grpId="0" animBg="1"/>
      <p:bldP spid="2" grpId="1" animBg="1"/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991e9de48358d4b4bb48b7f9078ce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287780"/>
            <a:ext cx="6599555" cy="397192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108835" y="5630545"/>
            <a:ext cx="1311275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钛合金</a:t>
            </a:r>
            <a:endParaRPr lang="zh-CN" altLang="zh-CN" sz="28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5cb16f0b07d537b3c28e42017d1c4327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8600" y="1287780"/>
            <a:ext cx="5593080" cy="397192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8799830" y="5336540"/>
            <a:ext cx="1711325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zh-CN" sz="2800" kern="1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记忆合金</a:t>
            </a:r>
            <a:endParaRPr lang="zh-CN" altLang="zh-CN" sz="2800" kern="1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l="1375" t="56993" b="2685"/>
          <a:stretch>
            <a:fillRect/>
          </a:stretch>
        </p:blipFill>
        <p:spPr>
          <a:xfrm>
            <a:off x="7947025" y="266700"/>
            <a:ext cx="3941445" cy="3249295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53089" y="170934"/>
            <a:ext cx="252024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2400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形状记忆合金</a:t>
            </a:r>
            <a:endParaRPr lang="zh-CN" altLang="zh-CN" sz="2400" kern="1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6715" y="782320"/>
            <a:ext cx="19202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组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成:</a:t>
            </a:r>
            <a:endParaRPr lang="zh-CN" altLang="en-US" sz="24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07590" y="2817495"/>
            <a:ext cx="522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形变后遇高温(或低温) 恢复形状</a:t>
            </a:r>
            <a:endParaRPr lang="zh-CN" altLang="en-US" sz="24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06955" y="2186940"/>
            <a:ext cx="176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特定温度</a:t>
            </a:r>
            <a:endParaRPr lang="zh-CN" altLang="en-US" sz="24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6715" y="2817495"/>
            <a:ext cx="19202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性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能:</a:t>
            </a:r>
            <a:endParaRPr lang="zh-CN" altLang="en-US" sz="24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6715" y="2186940"/>
            <a:ext cx="192087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形变条件:</a:t>
            </a:r>
            <a:endParaRPr lang="zh-CN" altLang="en-US" sz="24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06955" y="782320"/>
            <a:ext cx="2467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镍(Ni)-钛(Ti)</a:t>
            </a:r>
            <a:endParaRPr lang="zh-CN" altLang="en-US" sz="24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56655" y="1309548"/>
            <a:ext cx="637171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/>
              <a:t>这种“记忆金属”即镍合金。任意揉皱或弯曲。加热后，又恢复了原状。</a:t>
            </a:r>
            <a:endParaRPr lang="zh-CN" altLang="en-US" sz="2400" b="1"/>
          </a:p>
        </p:txBody>
      </p:sp>
      <p:grpSp>
        <p:nvGrpSpPr>
          <p:cNvPr id="27" name="组合 26"/>
          <p:cNvGrpSpPr/>
          <p:nvPr/>
        </p:nvGrpSpPr>
        <p:grpSpPr>
          <a:xfrm>
            <a:off x="7361555" y="4513580"/>
            <a:ext cx="4646930" cy="1875790"/>
            <a:chOff x="10981" y="7346"/>
            <a:chExt cx="7318" cy="2954"/>
          </a:xfrm>
        </p:grpSpPr>
        <p:sp>
          <p:nvSpPr>
            <p:cNvPr id="21" name="矩形 20"/>
            <p:cNvSpPr/>
            <p:nvPr>
              <p:custDataLst>
                <p:tags r:id="rId3"/>
              </p:custDataLst>
            </p:nvPr>
          </p:nvSpPr>
          <p:spPr>
            <a:xfrm flipH="1">
              <a:off x="10981" y="7377"/>
              <a:ext cx="2142" cy="2907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3123" y="7346"/>
              <a:ext cx="5176" cy="2955"/>
            </a:xfrm>
            <a:prstGeom prst="rect">
              <a:avLst/>
            </a:prstGeom>
          </p:spPr>
        </p:pic>
        <p:sp>
          <p:nvSpPr>
            <p:cNvPr id="23" name="KSO_Shape"/>
            <p:cNvSpPr/>
            <p:nvPr>
              <p:custDataLst>
                <p:tags r:id="rId6"/>
              </p:custDataLst>
            </p:nvPr>
          </p:nvSpPr>
          <p:spPr>
            <a:xfrm flipH="1">
              <a:off x="12515" y="8672"/>
              <a:ext cx="567" cy="523"/>
            </a:xfrm>
            <a:custGeom>
              <a:avLst/>
              <a:gdLst>
                <a:gd name="connsiteX0" fmla="*/ 0 w 703218"/>
                <a:gd name="connsiteY0" fmla="*/ 162036 h 648072"/>
                <a:gd name="connsiteX1" fmla="*/ 139505 w 703218"/>
                <a:gd name="connsiteY1" fmla="*/ 162036 h 648072"/>
                <a:gd name="connsiteX2" fmla="*/ 139505 w 703218"/>
                <a:gd name="connsiteY2" fmla="*/ 486036 h 648072"/>
                <a:gd name="connsiteX3" fmla="*/ 0 w 703218"/>
                <a:gd name="connsiteY3" fmla="*/ 486036 h 648072"/>
                <a:gd name="connsiteX4" fmla="*/ 379182 w 703218"/>
                <a:gd name="connsiteY4" fmla="*/ 0 h 648072"/>
                <a:gd name="connsiteX5" fmla="*/ 703218 w 703218"/>
                <a:gd name="connsiteY5" fmla="*/ 324036 h 648072"/>
                <a:gd name="connsiteX6" fmla="*/ 379182 w 703218"/>
                <a:gd name="connsiteY6" fmla="*/ 648072 h 648072"/>
                <a:gd name="connsiteX7" fmla="*/ 379182 w 703218"/>
                <a:gd name="connsiteY7" fmla="*/ 486054 h 648072"/>
                <a:gd name="connsiteX8" fmla="*/ 182373 w 703218"/>
                <a:gd name="connsiteY8" fmla="*/ 486054 h 648072"/>
                <a:gd name="connsiteX9" fmla="*/ 182373 w 703218"/>
                <a:gd name="connsiteY9" fmla="*/ 162018 h 648072"/>
                <a:gd name="connsiteX10" fmla="*/ 379182 w 703218"/>
                <a:gd name="connsiteY10" fmla="*/ 162018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218" h="648072">
                  <a:moveTo>
                    <a:pt x="0" y="162036"/>
                  </a:moveTo>
                  <a:lnTo>
                    <a:pt x="139505" y="162036"/>
                  </a:lnTo>
                  <a:lnTo>
                    <a:pt x="139505" y="486036"/>
                  </a:lnTo>
                  <a:lnTo>
                    <a:pt x="0" y="486036"/>
                  </a:lnTo>
                  <a:close/>
                  <a:moveTo>
                    <a:pt x="379182" y="0"/>
                  </a:moveTo>
                  <a:lnTo>
                    <a:pt x="703218" y="324036"/>
                  </a:lnTo>
                  <a:lnTo>
                    <a:pt x="379182" y="648072"/>
                  </a:lnTo>
                  <a:lnTo>
                    <a:pt x="379182" y="486054"/>
                  </a:lnTo>
                  <a:lnTo>
                    <a:pt x="182373" y="486054"/>
                  </a:lnTo>
                  <a:lnTo>
                    <a:pt x="182373" y="162018"/>
                  </a:lnTo>
                  <a:lnTo>
                    <a:pt x="379182" y="1620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4"/>
            <p:cNvSpPr txBox="1"/>
            <p:nvPr>
              <p:custDataLst>
                <p:tags r:id="rId7"/>
              </p:custDataLst>
            </p:nvPr>
          </p:nvSpPr>
          <p:spPr>
            <a:xfrm>
              <a:off x="11643" y="7781"/>
              <a:ext cx="872" cy="208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耐热合金</a:t>
              </a:r>
              <a:endParaRPr lang="zh-CN" altLang="en-US" sz="2400" b="1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矩形 24"/>
          <p:cNvSpPr/>
          <p:nvPr>
            <p:custDataLst>
              <p:tags r:id="rId8"/>
            </p:custDataLst>
          </p:nvPr>
        </p:nvSpPr>
        <p:spPr>
          <a:xfrm>
            <a:off x="262309" y="3505954"/>
            <a:ext cx="190468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400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zh-CN" sz="2400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耐热合金</a:t>
            </a:r>
            <a:endParaRPr lang="zh-CN" altLang="zh-CN" sz="24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60350" y="3994150"/>
            <a:ext cx="713613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+mn-ea"/>
              </a:rPr>
              <a:t>耐热合金又称高温合金，是在高温使用环境条件下，具有组织稳定和优良力学、物理、化学性能的合金。包括耐热钢、耐热铝合金、耐热钛合金、高温合金、难熔合金等。耐热合金在高温下具有一定拉伸、蠕变、疲劳性能、物理、化学性能和工艺性能。</a:t>
            </a:r>
            <a:endParaRPr lang="zh-CN" altLang="en-US" sz="2400" b="1" dirty="0"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/>
      <p:bldP spid="15" grpId="1"/>
      <p:bldP spid="16" grpId="0"/>
      <p:bldP spid="16" grpId="1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5" grpId="0" bldLvl="0" animBg="1"/>
      <p:bldP spid="26" grpId="0"/>
      <p:bldP spid="2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405276" y="226254"/>
            <a:ext cx="11392669" cy="4555069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讨论</a:t>
            </a:r>
            <a:r>
              <a:rPr lang="en-US" altLang="zh-CN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b="1" kern="1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(2021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·</a:t>
            </a:r>
            <a:r>
              <a:rPr lang="zh-CN" altLang="zh-CN" b="1" kern="1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河北</a:t>
            </a:r>
            <a:r>
              <a:rPr lang="en-US" altLang="zh-CN" b="1" kern="1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)“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灌钢法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是我国古代劳动人民对钢铁冶炼技术的重大贡献，陶弘景在其《本草经集注》中提到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“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钢铁是杂炼生鍒作刀镰者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。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“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灌钢法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主要是将生铁和熟铁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含碳量约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0.1%)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混合加热，生铁熔化灌入熟铁，再锻打成钢。下列说法错误的</a:t>
            </a:r>
            <a:r>
              <a:rPr lang="zh-CN" altLang="zh-CN" b="1" kern="1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是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      ）</a:t>
            </a:r>
            <a:endParaRPr lang="zh-CN" altLang="zh-CN" b="1" kern="1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A.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钢是以铁为主的含碳合金</a:t>
            </a:r>
            <a:endParaRPr lang="zh-CN" altLang="zh-CN" b="1" kern="1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B.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钢的含碳量越高，硬度和脆性越大</a:t>
            </a:r>
            <a:endParaRPr lang="zh-CN" altLang="zh-CN" b="1" kern="1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C.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生铁由于含碳量高，熔点比熟铁高</a:t>
            </a:r>
            <a:endParaRPr lang="zh-CN" altLang="zh-CN" b="1" kern="1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D.</a:t>
            </a:r>
            <a:r>
              <a:rPr lang="zh-CN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冶炼铁的原料之一赤铁矿的主要成分为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Fe</a:t>
            </a:r>
            <a:r>
              <a:rPr lang="en-US" altLang="zh-CN" b="1" kern="1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b="1" kern="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</a:t>
            </a:r>
            <a:r>
              <a:rPr lang="en-US" altLang="zh-CN" b="1" kern="1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endParaRPr lang="zh-CN" altLang="zh-CN" b="1" kern="100" dirty="0"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274" y="274677"/>
            <a:ext cx="12036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700655" algn="l"/>
              </a:tabLst>
              <a:defRPr/>
            </a:pPr>
            <a:r>
              <a:rPr lang="zh-CN" altLang="en-US" sz="24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讨论</a:t>
            </a:r>
            <a:r>
              <a:rPr lang="en-US" altLang="zh-CN" sz="24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zh-CN" altLang="zh-CN" sz="24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合金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是两种或两种以上的金属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或金属与非金属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熔合而</a:t>
            </a:r>
            <a:r>
              <a:rPr lang="zh-CN" altLang="zh-CN" sz="24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成的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具有金属特性的物质。</a:t>
            </a:r>
            <a:endParaRPr lang="zh-CN" altLang="zh-CN" sz="24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2700655" algn="l"/>
              </a:tabLst>
              <a:defRPr/>
            </a:pPr>
            <a:endParaRPr lang="en-US" altLang="zh-CN" sz="2400" b="1" kern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2700655" algn="l"/>
              </a:tabLst>
              <a:defRPr/>
            </a:pPr>
            <a:r>
              <a:rPr lang="en-US" altLang="zh-CN" sz="24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下列物质不属于合金的是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________(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填字母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zh-CN" sz="24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2700655" algn="l"/>
              </a:tabLst>
              <a:defRPr/>
            </a:pP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明矾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B.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硬铝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C.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生铁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D.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青铜</a:t>
            </a:r>
            <a:endParaRPr lang="zh-CN" altLang="zh-CN" sz="2400" b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017" y="1844337"/>
            <a:ext cx="5291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2700655" algn="l"/>
              </a:tabLst>
              <a:defRPr/>
            </a:pPr>
            <a:r>
              <a:rPr lang="en-US" altLang="zh-CN" sz="2400" b="1" kern="100" dirty="0">
                <a:latin typeface="+mn-ea"/>
              </a:rPr>
              <a:t>(2)</a:t>
            </a:r>
            <a:r>
              <a:rPr lang="zh-CN" altLang="zh-CN" sz="2400" b="1" kern="100" dirty="0">
                <a:latin typeface="+mn-ea"/>
                <a:cs typeface="Times New Roman" panose="02020603050405020304"/>
              </a:rPr>
              <a:t>根据下表中四种金属的熔、沸点：</a:t>
            </a:r>
            <a:endParaRPr lang="zh-CN" altLang="zh-CN" sz="2400" b="1" kern="100" dirty="0">
              <a:latin typeface="+mn-ea"/>
              <a:cs typeface="Courier New" panose="02070309020205020404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315528" y="2546140"/>
          <a:ext cx="7924800" cy="1646238"/>
        </p:xfrm>
        <a:graphic>
          <a:graphicData uri="http://schemas.openxmlformats.org/drawingml/2006/table">
            <a:tbl>
              <a:tblPr/>
              <a:tblGrid>
                <a:gridCol w="1908175"/>
                <a:gridCol w="1343025"/>
                <a:gridCol w="1557338"/>
                <a:gridCol w="1558925"/>
                <a:gridCol w="1557337"/>
              </a:tblGrid>
              <a:tr h="5487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zh-CN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Times New Roman" panose="02020603050405020304" pitchFamily="18" charset="0"/>
                        </a:rPr>
                        <a:t>金</a:t>
                      </a:r>
                      <a:r>
                        <a:rPr kumimoji="0" lang="zh-CN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Times New Roman" panose="02020603050405020304" pitchFamily="18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kumimoji="0" lang="zh-CN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Times New Roman" panose="02020603050405020304" pitchFamily="18" charset="0"/>
                        </a:rPr>
                        <a:t>属</a:t>
                      </a:r>
                      <a:endParaRPr kumimoji="0" lang="zh-CN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Na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Cu</a:t>
                      </a:r>
                      <a:endParaRPr kumimoji="0" lang="zh-CN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Al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Fe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zh-CN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Times New Roman" panose="02020603050405020304" pitchFamily="18" charset="0"/>
                        </a:rPr>
                        <a:t>熔点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/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华文细黑" panose="0201060004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97.8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1 083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660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1 535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zh-CN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Times New Roman" panose="02020603050405020304" pitchFamily="18" charset="0"/>
                        </a:rPr>
                        <a:t>沸点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/</a:t>
                      </a: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华文细黑" panose="0201060004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883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2 567</a:t>
                      </a:r>
                      <a:endParaRPr kumimoji="0" lang="zh-CN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2 467</a:t>
                      </a: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70002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l"/>
                        </a:tabLst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Courier New" panose="02070309020205020404" pitchFamily="49" charset="0"/>
                        </a:rPr>
                        <a:t>2 750</a:t>
                      </a:r>
                      <a:endParaRPr kumimoji="0" lang="zh-CN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华文细黑" panose="0201060004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0637" marR="6063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10" name="矩形 4"/>
          <p:cNvSpPr>
            <a:spLocks noChangeArrowheads="1"/>
          </p:cNvSpPr>
          <p:nvPr/>
        </p:nvSpPr>
        <p:spPr bwMode="auto">
          <a:xfrm>
            <a:off x="1240765" y="4247850"/>
            <a:ext cx="11209338" cy="168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70002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70002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70002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70002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70002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0002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0002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0002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0002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其中不能形成合金的是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________(</a:t>
            </a: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填字母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。</a:t>
            </a:r>
            <a:endParaRPr lang="zh-CN" altLang="zh-CN" sz="2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①Cu</a:t>
            </a: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与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　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②Fe</a:t>
            </a: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与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</a:t>
            </a: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　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③Fe</a:t>
            </a: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与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　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④Al</a:t>
            </a:r>
            <a:r>
              <a:rPr lang="zh-CN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与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</a:t>
            </a:r>
            <a:endParaRPr lang="zh-CN" altLang="zh-CN" sz="2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A.①②  	B.①③  	C.①④        	D.②④</a:t>
            </a:r>
            <a:endParaRPr lang="zh-CN" altLang="zh-CN" sz="24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1752600" y="1106099"/>
          <a:ext cx="8836025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公式" r:id="rId1" imgW="3644900" imgH="469900" progId="Equation.3">
                  <p:embed/>
                </p:oleObj>
              </mc:Choice>
              <mc:Fallback>
                <p:oleObj name="公式" r:id="rId1" imgW="3644900" imgH="469900" progId="Equation.3">
                  <p:embed/>
                  <p:pic>
                    <p:nvPicPr>
                      <p:cNvPr id="0" name="图片 10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106099"/>
                        <a:ext cx="8836025" cy="114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1752600" y="1955800"/>
          <a:ext cx="6934200" cy="14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3" imgW="2819400" imgH="596900" progId="Equation.3">
                  <p:embed/>
                </p:oleObj>
              </mc:Choice>
              <mc:Fallback>
                <p:oleObj name="Equation" r:id="rId3" imgW="2819400" imgH="596900" progId="Equation.3">
                  <p:embed/>
                  <p:pic>
                    <p:nvPicPr>
                      <p:cNvPr id="0" name="图片 10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955800"/>
                        <a:ext cx="6934200" cy="146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1676400" y="3175000"/>
          <a:ext cx="6553200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5" imgW="2451100" imgH="596900" progId="Equation.3">
                  <p:embed/>
                </p:oleObj>
              </mc:Choice>
              <mc:Fallback>
                <p:oleObj name="Equation" r:id="rId5" imgW="2451100" imgH="596900" progId="Equation.3">
                  <p:embed/>
                  <p:pic>
                    <p:nvPicPr>
                      <p:cNvPr id="0" name="图片 10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175000"/>
                        <a:ext cx="6553200" cy="159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797050" y="4876800"/>
            <a:ext cx="4832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zh-CN" altLang="en-US" sz="2400" b="1">
                <a:latin typeface="Times New Roman" panose="02020603050405020304" pitchFamily="18" charset="0"/>
              </a:rPr>
              <a:t>贵金属：金、银、铂</a:t>
            </a:r>
            <a:endParaRPr kumimoji="1" lang="zh-CN" altLang="en-US" sz="2400" b="1">
              <a:latin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0915" y="135498"/>
            <a:ext cx="4113292" cy="628015"/>
            <a:chOff x="1544" y="233"/>
            <a:chExt cx="9258" cy="989"/>
          </a:xfrm>
        </p:grpSpPr>
        <p:sp>
          <p:nvSpPr>
            <p:cNvPr id="9" name="流程图: 可选过程 8"/>
            <p:cNvSpPr/>
            <p:nvPr>
              <p:custDataLst>
                <p:tags r:id="rId7"/>
              </p:custDataLst>
            </p:nvPr>
          </p:nvSpPr>
          <p:spPr>
            <a:xfrm>
              <a:off x="1558" y="233"/>
              <a:ext cx="6272" cy="963"/>
            </a:xfrm>
            <a:prstGeom prst="flowChartAlternateProces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>
              <p:custDataLst>
                <p:tags r:id="rId8"/>
              </p:custDataLst>
            </p:nvPr>
          </p:nvCxnSpPr>
          <p:spPr>
            <a:xfrm>
              <a:off x="1558" y="1196"/>
              <a:ext cx="9245" cy="27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1" name="流程图: 可选过程 10"/>
            <p:cNvSpPr/>
            <p:nvPr>
              <p:custDataLst>
                <p:tags r:id="rId9"/>
              </p:custDataLst>
            </p:nvPr>
          </p:nvSpPr>
          <p:spPr>
            <a:xfrm>
              <a:off x="1544" y="233"/>
              <a:ext cx="5599" cy="963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>
              <p:custDataLst>
                <p:tags r:id="rId10"/>
              </p:custDataLst>
            </p:nvPr>
          </p:nvSpPr>
          <p:spPr>
            <a:xfrm>
              <a:off x="1558" y="260"/>
              <a:ext cx="4884" cy="9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800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金属的分类</a:t>
              </a:r>
              <a:endParaRPr lang="zh-CN" altLang="en-US" sz="2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236753" y="1341363"/>
            <a:ext cx="8607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zh-CN" sz="2400" b="1" dirty="0">
                <a:latin typeface="Times New Roman" panose="02020603050405020304" pitchFamily="18" charset="0"/>
              </a:rPr>
              <a:t>1</a:t>
            </a:r>
            <a:r>
              <a:rPr kumimoji="1" lang="zh-CN" altLang="en-US" sz="2400" b="1" dirty="0">
                <a:latin typeface="Times New Roman" panose="02020603050405020304" pitchFamily="18" charset="0"/>
              </a:rPr>
              <a:t>、</a:t>
            </a:r>
            <a:r>
              <a:rPr kumimoji="1"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大多数金属呈银白色，有金属光泽；</a:t>
            </a:r>
            <a:endParaRPr kumimoji="1" lang="zh-CN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kumimoji="1" lang="zh-CN" altLang="en-US" sz="2400" b="1" dirty="0">
                <a:latin typeface="Times New Roman" panose="02020603050405020304" pitchFamily="18" charset="0"/>
              </a:rPr>
              <a:t>金属</a:t>
            </a:r>
            <a:r>
              <a:rPr kumimoji="1"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中除汞常温为液态外，其余均为固态 。</a:t>
            </a:r>
            <a:endParaRPr kumimoji="1" lang="zh-CN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227228" y="2258938"/>
            <a:ext cx="43604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、密度、硬度、熔点差别大。</a:t>
            </a:r>
            <a:endParaRPr kumimoji="1" lang="zh-C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227227" y="2773287"/>
            <a:ext cx="495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、导电性、导热性一般较强</a:t>
            </a:r>
            <a:endParaRPr kumimoji="1" lang="zh-CN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227227" y="3306687"/>
            <a:ext cx="267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zh-C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kumimoji="1" lang="zh-CN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、延展性</a:t>
            </a:r>
            <a:endParaRPr kumimoji="1" lang="zh-CN" altLang="en-US" sz="2400" b="1">
              <a:latin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30439" y="356052"/>
            <a:ext cx="5538089" cy="628015"/>
            <a:chOff x="1544" y="233"/>
            <a:chExt cx="9258" cy="989"/>
          </a:xfrm>
        </p:grpSpPr>
        <p:sp>
          <p:nvSpPr>
            <p:cNvPr id="8" name="流程图: 可选过程 7"/>
            <p:cNvSpPr/>
            <p:nvPr>
              <p:custDataLst>
                <p:tags r:id="rId1"/>
              </p:custDataLst>
            </p:nvPr>
          </p:nvSpPr>
          <p:spPr>
            <a:xfrm>
              <a:off x="1558" y="233"/>
              <a:ext cx="6272" cy="963"/>
            </a:xfrm>
            <a:prstGeom prst="flowChartAlternateProces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/>
            <p:cNvCxnSpPr/>
            <p:nvPr>
              <p:custDataLst>
                <p:tags r:id="rId2"/>
              </p:custDataLst>
            </p:nvPr>
          </p:nvCxnSpPr>
          <p:spPr>
            <a:xfrm>
              <a:off x="1558" y="1196"/>
              <a:ext cx="9245" cy="27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" name="流程图: 可选过程 9"/>
            <p:cNvSpPr/>
            <p:nvPr>
              <p:custDataLst>
                <p:tags r:id="rId3"/>
              </p:custDataLst>
            </p:nvPr>
          </p:nvSpPr>
          <p:spPr>
            <a:xfrm>
              <a:off x="1544" y="233"/>
              <a:ext cx="5599" cy="963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>
              <p:custDataLst>
                <p:tags r:id="rId4"/>
              </p:custDataLst>
            </p:nvPr>
          </p:nvSpPr>
          <p:spPr>
            <a:xfrm>
              <a:off x="1558" y="260"/>
              <a:ext cx="4884" cy="9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800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金属的物理通性</a:t>
              </a:r>
              <a:endParaRPr lang="zh-CN" altLang="en-US" sz="2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utoUpdateAnimBg="0"/>
      <p:bldP spid="30724" grpId="0" autoUpdateAnimBg="0"/>
      <p:bldP spid="30725" grpId="0" autoUpdateAnimBg="0"/>
      <p:bldP spid="3072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073" descr="不锈钢制成的餐具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4972" y="961039"/>
            <a:ext cx="4826552" cy="238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3074"/>
          <p:cNvSpPr txBox="1"/>
          <p:nvPr>
            <p:custDataLst>
              <p:tags r:id="rId3"/>
            </p:custDataLst>
          </p:nvPr>
        </p:nvSpPr>
        <p:spPr>
          <a:xfrm>
            <a:off x="2846701" y="1073677"/>
            <a:ext cx="2646878" cy="461665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楷体_GB2312" panose="02010609030101010101" pitchFamily="49" charset="-122"/>
              </a:rPr>
              <a:t>不锈钢制成的餐具</a:t>
            </a:r>
            <a:endParaRPr lang="zh-CN" altLang="en-US" sz="24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7" name="图片 4097" descr="锰钢制成的铁轨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61536" y="961039"/>
            <a:ext cx="4588683" cy="238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4098"/>
          <p:cNvSpPr txBox="1"/>
          <p:nvPr>
            <p:custDataLst>
              <p:tags r:id="rId6"/>
            </p:custDataLst>
          </p:nvPr>
        </p:nvSpPr>
        <p:spPr>
          <a:xfrm>
            <a:off x="6419721" y="1010968"/>
            <a:ext cx="2339102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楷体_GB2312" panose="02010609030101010101" pitchFamily="49" charset="-122"/>
              </a:rPr>
              <a:t>锰钢制成的钢轨</a:t>
            </a:r>
            <a:endParaRPr lang="zh-CN" altLang="en-US" sz="24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pic>
        <p:nvPicPr>
          <p:cNvPr id="9" name="图片 5121" descr="铝合金制成的车载桌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4668" y="3846476"/>
            <a:ext cx="4638173" cy="238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5122"/>
          <p:cNvSpPr txBox="1"/>
          <p:nvPr>
            <p:custDataLst>
              <p:tags r:id="rId9"/>
            </p:custDataLst>
          </p:nvPr>
        </p:nvSpPr>
        <p:spPr>
          <a:xfrm>
            <a:off x="2517120" y="3910608"/>
            <a:ext cx="2954655" cy="46166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楷体_GB2312" panose="02010609030101010101" pitchFamily="49" charset="-122"/>
              </a:rPr>
              <a:t>铝合金制成的车载桌</a:t>
            </a:r>
            <a:endParaRPr lang="zh-CN" altLang="en-US" sz="24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3674644" y="41835"/>
            <a:ext cx="4326890" cy="76644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CN" alt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生活</a:t>
            </a:r>
            <a:r>
              <a:rPr lang="zh-CN" alt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中常见的</a:t>
            </a:r>
            <a:r>
              <a:rPr lang="zh-CN" altLang="zh-CN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合金</a:t>
            </a:r>
            <a:endParaRPr lang="zh-CN" altLang="zh-CN" sz="2800" b="1" kern="100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36" y="3846476"/>
            <a:ext cx="4660099" cy="2384869"/>
          </a:xfrm>
          <a:prstGeom prst="rect">
            <a:avLst/>
          </a:prstGeom>
        </p:spPr>
      </p:pic>
      <p:sp>
        <p:nvSpPr>
          <p:cNvPr id="12" name="文本框 7170"/>
          <p:cNvSpPr txBox="1"/>
          <p:nvPr>
            <p:custDataLst>
              <p:tags r:id="rId12"/>
            </p:custDataLst>
          </p:nvPr>
        </p:nvSpPr>
        <p:spPr>
          <a:xfrm>
            <a:off x="6348934" y="3846476"/>
            <a:ext cx="4413885" cy="460375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ea typeface="楷体_GB2312" panose="02010609030101010101" pitchFamily="49" charset="-122"/>
              </a:rPr>
              <a:t>“24K</a:t>
            </a:r>
            <a:r>
              <a:rPr lang="zh-CN" altLang="en-US" sz="2400" b="1" dirty="0">
                <a:latin typeface="Arial" panose="020B0604020202020204" pitchFamily="34" charset="0"/>
                <a:ea typeface="楷体_GB2312" panose="02010609030101010101" pitchFamily="49" charset="-122"/>
              </a:rPr>
              <a:t>纯金</a:t>
            </a:r>
            <a:r>
              <a:rPr lang="en-US" altLang="zh-CN" sz="2400" b="1" dirty="0">
                <a:latin typeface="Arial" panose="020B0604020202020204" pitchFamily="34" charset="0"/>
                <a:ea typeface="楷体_GB2312" panose="02010609030101010101" pitchFamily="49" charset="-122"/>
              </a:rPr>
              <a:t>”</a:t>
            </a:r>
            <a:r>
              <a:rPr lang="zh-CN" altLang="en-US" sz="2400" b="1" dirty="0">
                <a:latin typeface="Arial" panose="020B0604020202020204" pitchFamily="34" charset="0"/>
                <a:ea typeface="楷体_GB2312" panose="02010609030101010101" pitchFamily="49" charset="-122"/>
              </a:rPr>
              <a:t>打造黄金制成的饰品</a:t>
            </a:r>
            <a:endParaRPr lang="zh-CN" altLang="en-US" sz="24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82980" y="452755"/>
            <a:ext cx="10285730" cy="1134110"/>
          </a:xfrm>
        </p:spPr>
        <p:txBody>
          <a:bodyPr rtlCol="0">
            <a:norm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altLang="en-US" sz="2800" b="1" dirty="0" err="1" smtClean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请你猜</a:t>
            </a:r>
            <a:r>
              <a:rPr lang="zh-CN" altLang="en-US" sz="2800" b="1" dirty="0" smtClean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猜</a:t>
            </a:r>
            <a:r>
              <a:rPr altLang="en-US" sz="2800" b="1" dirty="0" smtClean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！</a:t>
            </a:r>
            <a:br>
              <a:rPr lang="zh-CN" altLang="en-US" sz="2800" b="1" dirty="0">
                <a:solidFill>
                  <a:srgbClr val="1A1FF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altLang="en-US" sz="2800" b="1" dirty="0" err="1">
                <a:solidFill>
                  <a:srgbClr val="595A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你知道这些硬币的材料有什么不一样么</a:t>
            </a:r>
            <a:r>
              <a:rPr altLang="en-US" sz="2800" b="1" dirty="0">
                <a:solidFill>
                  <a:srgbClr val="595A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？</a:t>
            </a:r>
            <a:r>
              <a:rPr lang="en-US" altLang="zh-CN" sz="2800" b="1" kern="100" baseline="30000" dirty="0">
                <a:solidFill>
                  <a:srgbClr val="595A2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endParaRPr lang="en-US" altLang="zh-CN" sz="2800" b="1" kern="100" baseline="30000" noProof="0" dirty="0" err="1" smtClean="0">
              <a:ln>
                <a:noFill/>
              </a:ln>
              <a:solidFill>
                <a:srgbClr val="595A2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8" name="图片 7" descr="图层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 rot="20400000">
            <a:off x="829945" y="1824990"/>
            <a:ext cx="261620" cy="283845"/>
          </a:xfrm>
          <a:prstGeom prst="rect">
            <a:avLst/>
          </a:prstGeom>
        </p:spPr>
      </p:pic>
      <p:pic>
        <p:nvPicPr>
          <p:cNvPr id="21507" name="Picture 2"/>
          <p:cNvPicPr>
            <a:picLocks noGrp="1"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3999865" y="2346960"/>
            <a:ext cx="3963035" cy="26650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08" name="Picture 8"/>
          <p:cNvPicPr>
            <a:picLocks noGrp="1"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986155" y="2346960"/>
            <a:ext cx="2496185" cy="24822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09" name="Picture 12">
            <a:hlinkClick r:id="rId8" action="ppaction://hlinkfile"/>
          </p:cNvPr>
          <p:cNvPicPr>
            <a:picLocks noGrp="1" noChangeAspect="1" noChangeArrowheads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8480425" y="2346960"/>
            <a:ext cx="2605405" cy="2590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9462" name="文本框 6"/>
          <p:cNvSpPr txBox="1"/>
          <p:nvPr>
            <p:custDataLst>
              <p:tags r:id="rId11"/>
            </p:custDataLst>
          </p:nvPr>
        </p:nvSpPr>
        <p:spPr>
          <a:xfrm>
            <a:off x="1509395" y="5290185"/>
            <a:ext cx="1449705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钢芯镀镍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6"/>
          <p:cNvSpPr txBox="1"/>
          <p:nvPr>
            <p:custDataLst>
              <p:tags r:id="rId12"/>
            </p:custDataLst>
          </p:nvPr>
        </p:nvSpPr>
        <p:spPr>
          <a:xfrm>
            <a:off x="9403080" y="5290185"/>
            <a:ext cx="1207135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铝合金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5394960" y="5290185"/>
            <a:ext cx="1404620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钢芯镀铜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462" grpId="0" bldLvl="0" animBg="1"/>
      <p:bldP spid="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48716" y="131445"/>
            <a:ext cx="4113292" cy="628015"/>
            <a:chOff x="1544" y="233"/>
            <a:chExt cx="9258" cy="989"/>
          </a:xfrm>
        </p:grpSpPr>
        <p:sp>
          <p:nvSpPr>
            <p:cNvPr id="10" name="流程图: 可选过程 9"/>
            <p:cNvSpPr/>
            <p:nvPr>
              <p:custDataLst>
                <p:tags r:id="rId1"/>
              </p:custDataLst>
            </p:nvPr>
          </p:nvSpPr>
          <p:spPr>
            <a:xfrm>
              <a:off x="1558" y="233"/>
              <a:ext cx="6272" cy="963"/>
            </a:xfrm>
            <a:prstGeom prst="flowChartAlternateProces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>
              <p:custDataLst>
                <p:tags r:id="rId2"/>
              </p:custDataLst>
            </p:nvPr>
          </p:nvCxnSpPr>
          <p:spPr>
            <a:xfrm>
              <a:off x="1558" y="1196"/>
              <a:ext cx="9245" cy="27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流程图: 可选过程 11"/>
            <p:cNvSpPr/>
            <p:nvPr>
              <p:custDataLst>
                <p:tags r:id="rId3"/>
              </p:custDataLst>
            </p:nvPr>
          </p:nvSpPr>
          <p:spPr>
            <a:xfrm>
              <a:off x="1544" y="233"/>
              <a:ext cx="5599" cy="963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>
              <p:custDataLst>
                <p:tags r:id="rId4"/>
              </p:custDataLst>
            </p:nvPr>
          </p:nvSpPr>
          <p:spPr>
            <a:xfrm>
              <a:off x="1558" y="260"/>
              <a:ext cx="4884" cy="9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800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合金的认识</a:t>
              </a:r>
              <a:endParaRPr lang="zh-CN" altLang="en-US" sz="2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6530" y="969010"/>
            <a:ext cx="1289050" cy="576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</a:t>
            </a:r>
            <a:r>
              <a:rPr lang="zh-CN" altLang="zh-CN" sz="24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定义：</a:t>
            </a:r>
            <a:endParaRPr lang="zh-CN" altLang="zh-CN" sz="2400" b="1" kern="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65580" y="965998"/>
            <a:ext cx="1062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由两种或两种以上的金属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或金属与非金属</a:t>
            </a:r>
            <a:r>
              <a:rPr lang="en-US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r>
              <a:rPr lang="zh-CN" altLang="zh-CN" sz="2400" b="1" kern="1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熔合</a:t>
            </a:r>
            <a:r>
              <a:rPr lang="zh-CN" altLang="zh-CN" sz="2400" b="1" kern="1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而成的具有金属特性的</a:t>
            </a:r>
            <a:r>
              <a:rPr lang="zh-CN" altLang="zh-CN" sz="24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物质</a:t>
            </a:r>
            <a:r>
              <a:rPr lang="en-US" altLang="zh-CN" sz="24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zh-CN" sz="2400" b="1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2987" y="1579495"/>
            <a:ext cx="7300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①合金</a:t>
            </a:r>
            <a:r>
              <a:rPr lang="zh-CN" altLang="zh-CN" sz="2400" b="1" kern="10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熔合</a:t>
            </a:r>
            <a:r>
              <a:rPr lang="zh-CN" altLang="zh-CN" sz="2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的过程是物理变化过程</a:t>
            </a:r>
            <a:endParaRPr lang="zh-CN" altLang="zh-CN" sz="2400" b="1" kern="1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②合金是混合物而不是纯净物</a:t>
            </a:r>
            <a:endParaRPr lang="zh-CN" altLang="zh-CN" sz="2400" b="1" kern="1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③合金至少含有一中金属，可能含有非金属</a:t>
            </a:r>
            <a:endParaRPr lang="zh-CN" altLang="zh-CN" sz="2400" b="1" kern="1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400" b="1" kern="1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④金属、合金均属于金属材料</a:t>
            </a:r>
            <a:endParaRPr lang="zh-CN" altLang="zh-CN" sz="2400" b="1" kern="10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6086" y="4638543"/>
            <a:ext cx="1681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金属材料</a:t>
            </a:r>
            <a:endParaRPr kumimoji="1"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16"/>
          <p:cNvSpPr/>
          <p:nvPr/>
        </p:nvSpPr>
        <p:spPr>
          <a:xfrm>
            <a:off x="2707566" y="4281038"/>
            <a:ext cx="324485" cy="1100455"/>
          </a:xfrm>
          <a:prstGeom prst="leftBrace">
            <a:avLst>
              <a:gd name="adj1" fmla="val 63125"/>
              <a:gd name="adj2" fmla="val 50915"/>
            </a:avLst>
          </a:prstGeom>
          <a:noFill/>
          <a:ln w="571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Text Box 8"/>
          <p:cNvSpPr txBox="1"/>
          <p:nvPr/>
        </p:nvSpPr>
        <p:spPr>
          <a:xfrm>
            <a:off x="3051736" y="5018908"/>
            <a:ext cx="143256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纯金属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2" name="Text Box 8"/>
          <p:cNvSpPr txBox="1"/>
          <p:nvPr/>
        </p:nvSpPr>
        <p:spPr>
          <a:xfrm>
            <a:off x="3124126" y="4090538"/>
            <a:ext cx="100838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合金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"/>
          <p:cNvSpPr txBox="1"/>
          <p:nvPr/>
        </p:nvSpPr>
        <p:spPr>
          <a:xfrm>
            <a:off x="4289748" y="5041231"/>
            <a:ext cx="135683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多种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8"/>
          <p:cNvSpPr txBox="1"/>
          <p:nvPr/>
        </p:nvSpPr>
        <p:spPr>
          <a:xfrm>
            <a:off x="4073322" y="4090826"/>
            <a:ext cx="135683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几千种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4" grpId="0" animBg="1"/>
      <p:bldP spid="14" grpId="1" animBg="1"/>
      <p:bldP spid="47111" grpId="0"/>
      <p:bldP spid="47111" grpId="1"/>
      <p:bldP spid="47112" grpId="0"/>
      <p:bldP spid="47112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43717" y="849714"/>
            <a:ext cx="278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）物理性质：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2615" y="1273123"/>
            <a:ext cx="1024382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①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硬度：合金的硬度一般比其成分金属的</a:t>
            </a:r>
            <a:r>
              <a:rPr lang="zh-CN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硬度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/>
              </a:rPr>
              <a:t>____</a:t>
            </a:r>
            <a:r>
              <a:rPr lang="zh-CN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②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熔点：合金的熔点一般比其成分金属的</a:t>
            </a:r>
            <a:r>
              <a:rPr lang="zh-CN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熔点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/>
              </a:rPr>
              <a:t>____</a:t>
            </a:r>
            <a:r>
              <a:rPr lang="zh-CN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56609" y="132106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/>
              </a:rPr>
              <a:t>大</a:t>
            </a:r>
            <a:endParaRPr lang="zh-CN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56422" y="191901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/>
              </a:rPr>
              <a:t>低</a:t>
            </a:r>
            <a:endParaRPr lang="zh-CN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03573" y="3268155"/>
            <a:ext cx="2785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保险丝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（熔点：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70℃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4203898" y="2817940"/>
            <a:ext cx="394970" cy="17005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98868" y="2546160"/>
            <a:ext cx="359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12.5%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锡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	232.1℃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25868" y="3347530"/>
            <a:ext cx="493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50%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铋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271.4℃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25868" y="4132390"/>
            <a:ext cx="4867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25% 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铅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327.7℃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88955" y="4782725"/>
            <a:ext cx="1000315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③</a:t>
            </a:r>
            <a:r>
              <a:rPr 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导电性、导热性低于任一组分金属</a:t>
            </a:r>
            <a:r>
              <a:rPr lang="zh-CN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  <a:endParaRPr lang="zh-CN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40362" y="5487787"/>
            <a:ext cx="2780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）化学性质：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86360" y="5372324"/>
            <a:ext cx="509841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部分合金增强了其抗腐蚀能力</a:t>
            </a:r>
            <a:endParaRPr lang="zh-CN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181319" y="255921"/>
            <a:ext cx="26987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sz="24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合金的性质</a:t>
            </a:r>
            <a:endParaRPr lang="zh-CN" altLang="zh-CN" sz="2400" b="1" kern="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7" grpId="0" animBg="1"/>
      <p:bldP spid="7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97086" y="2196808"/>
            <a:ext cx="3563944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纯金属只有一种金属原子，排列很整齐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3035" y="500406"/>
            <a:ext cx="2676605" cy="12558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923" y="486123"/>
            <a:ext cx="2751773" cy="11963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15745" y="2196808"/>
            <a:ext cx="5468523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合金中有多种原子，且原子的大小不同，原子排列不规则</a:t>
            </a: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540549" y="440081"/>
            <a:ext cx="2346960" cy="1372078"/>
            <a:chOff x="6839" y="1922"/>
            <a:chExt cx="4928" cy="2881"/>
          </a:xfrm>
        </p:grpSpPr>
        <p:sp>
          <p:nvSpPr>
            <p:cNvPr id="10" name="右箭头 9"/>
            <p:cNvSpPr/>
            <p:nvPr>
              <p:custDataLst>
                <p:tags r:id="rId5"/>
              </p:custDataLst>
            </p:nvPr>
          </p:nvSpPr>
          <p:spPr>
            <a:xfrm>
              <a:off x="6839" y="2938"/>
              <a:ext cx="4627" cy="57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7167" y="1922"/>
              <a:ext cx="4600" cy="28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1350"/>
                </a:spcAft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掺杂其他原子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   形成合金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586694" y="3780337"/>
            <a:ext cx="9245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结构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62734" y="3780337"/>
            <a:ext cx="824865" cy="580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性质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554434" y="4102917"/>
            <a:ext cx="28644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345009" y="3614309"/>
            <a:ext cx="934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 dirty="0"/>
              <a:t>决定</a:t>
            </a:r>
            <a:endParaRPr lang="zh-CN" altLang="en-US" sz="2400" b="1" dirty="0"/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4492204" y="4245157"/>
            <a:ext cx="2874645" cy="107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345009" y="4252777"/>
            <a:ext cx="934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400" b="1"/>
              <a:t>反映</a:t>
            </a:r>
            <a:endParaRPr lang="zh-CN" altLang="en-US" sz="2400" b="1"/>
          </a:p>
        </p:txBody>
      </p:sp>
      <p:sp>
        <p:nvSpPr>
          <p:cNvPr id="17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05480" y="5189220"/>
            <a:ext cx="6066155" cy="1198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49325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u"/>
              <a:defRPr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defTabSz="949325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defTabSz="949325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defTabSz="949325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defTabSz="949325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defTabSz="9493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defTabSz="9493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defTabSz="9493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defTabSz="9493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defTabSz="949325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合金的</a:t>
            </a: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物理性质</a:t>
            </a: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通常</a:t>
            </a: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DE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不同于</a:t>
            </a: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它的成分金属！</a:t>
            </a:r>
            <a:endParaRPr kumimoji="0" lang="zh-CN" altLang="en-US" sz="2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defTabSz="949325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合金的</a:t>
            </a: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3104F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化学性质</a:t>
            </a: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通常</a:t>
            </a: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3104F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相同于</a:t>
            </a:r>
            <a:r>
              <a:rPr kumimoji="0" lang="zh-C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它的成分金属！</a:t>
            </a:r>
            <a:endParaRPr kumimoji="0" lang="zh-CN" altLang="en-US" sz="2400" b="1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 animBg="1"/>
      <p:bldP spid="9" grpId="1" animBg="1"/>
      <p:bldP spid="2" grpId="0"/>
      <p:bldP spid="2" grpId="1"/>
      <p:bldP spid="3" grpId="0"/>
      <p:bldP spid="3" grpId="1"/>
      <p:bldP spid="14" grpId="0"/>
      <p:bldP spid="14" grpId="1"/>
      <p:bldP spid="16" grpId="0"/>
      <p:bldP spid="16" grpId="1"/>
      <p:bldP spid="1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48715" y="131445"/>
            <a:ext cx="3412065" cy="628015"/>
            <a:chOff x="1544" y="233"/>
            <a:chExt cx="9258" cy="989"/>
          </a:xfrm>
        </p:grpSpPr>
        <p:sp>
          <p:nvSpPr>
            <p:cNvPr id="10" name="流程图: 可选过程 9"/>
            <p:cNvSpPr/>
            <p:nvPr>
              <p:custDataLst>
                <p:tags r:id="rId1"/>
              </p:custDataLst>
            </p:nvPr>
          </p:nvSpPr>
          <p:spPr>
            <a:xfrm>
              <a:off x="1558" y="233"/>
              <a:ext cx="6272" cy="963"/>
            </a:xfrm>
            <a:prstGeom prst="flowChartAlternateProcess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接连接符 10"/>
            <p:cNvCxnSpPr/>
            <p:nvPr>
              <p:custDataLst>
                <p:tags r:id="rId2"/>
              </p:custDataLst>
            </p:nvPr>
          </p:nvCxnSpPr>
          <p:spPr>
            <a:xfrm>
              <a:off x="1558" y="1196"/>
              <a:ext cx="9245" cy="27"/>
            </a:xfrm>
            <a:prstGeom prst="line">
              <a:avLst/>
            </a:prstGeom>
            <a:ln w="28575"/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流程图: 可选过程 11"/>
            <p:cNvSpPr/>
            <p:nvPr>
              <p:custDataLst>
                <p:tags r:id="rId3"/>
              </p:custDataLst>
            </p:nvPr>
          </p:nvSpPr>
          <p:spPr>
            <a:xfrm>
              <a:off x="1544" y="233"/>
              <a:ext cx="5599" cy="963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>
              <p:custDataLst>
                <p:tags r:id="rId4"/>
              </p:custDataLst>
            </p:nvPr>
          </p:nvSpPr>
          <p:spPr>
            <a:xfrm>
              <a:off x="1558" y="260"/>
              <a:ext cx="4884" cy="9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280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 铁合金</a:t>
              </a:r>
              <a:endParaRPr lang="zh-CN" alt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30187" y="1115281"/>
            <a:ext cx="16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、组成：</a:t>
            </a:r>
            <a:endParaRPr lang="zh-CN" alt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3527" y="1097788"/>
            <a:ext cx="919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指铁（含量高）与其他金属或非金属熔合而成的一类合金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0186" y="1745795"/>
            <a:ext cx="16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、分类：</a:t>
            </a:r>
            <a:endParaRPr lang="zh-CN" altLang="en-US" sz="2400" b="1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/>
          <p:nvPr>
            <p:custDataLst>
              <p:tags r:id="rId5"/>
            </p:custDataLst>
          </p:nvPr>
        </p:nvSpPr>
        <p:spPr>
          <a:xfrm>
            <a:off x="2595322" y="2514372"/>
            <a:ext cx="864394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生铁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/>
          <p:nvPr>
            <p:custDataLst>
              <p:tags r:id="rId6"/>
            </p:custDataLst>
          </p:nvPr>
        </p:nvSpPr>
        <p:spPr>
          <a:xfrm>
            <a:off x="2532574" y="4221485"/>
            <a:ext cx="540544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钢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16"/>
          <p:cNvSpPr/>
          <p:nvPr>
            <p:custDataLst>
              <p:tags r:id="rId7"/>
            </p:custDataLst>
          </p:nvPr>
        </p:nvSpPr>
        <p:spPr>
          <a:xfrm>
            <a:off x="2363428" y="2756802"/>
            <a:ext cx="231894" cy="1680707"/>
          </a:xfrm>
          <a:prstGeom prst="leftBrace">
            <a:avLst>
              <a:gd name="adj1" fmla="val 62580"/>
              <a:gd name="adj2" fmla="val 50000"/>
            </a:avLst>
          </a:prstGeom>
          <a:noFill/>
          <a:ln w="57150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>
            <a:hlinkClick r:id="rId8" action="ppaction://hlinkfile"/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3250" y="2866792"/>
            <a:ext cx="509588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铁合金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0"/>
            </p:custDataLst>
          </p:nvPr>
        </p:nvCxnSpPr>
        <p:spPr>
          <a:xfrm>
            <a:off x="1063206" y="3576533"/>
            <a:ext cx="1214906" cy="27076"/>
          </a:xfrm>
          <a:prstGeom prst="line">
            <a:avLst/>
          </a:prstGeom>
          <a:ln w="4762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3"/>
          <p:cNvSpPr txBox="1"/>
          <p:nvPr>
            <p:custDataLst>
              <p:tags r:id="rId11"/>
            </p:custDataLst>
          </p:nvPr>
        </p:nvSpPr>
        <p:spPr>
          <a:xfrm>
            <a:off x="1113111" y="2914154"/>
            <a:ext cx="12503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含碳量不同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3342948" y="2493293"/>
            <a:ext cx="3570208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含碳量在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％～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4.3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％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之间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3001110" y="4250273"/>
            <a:ext cx="3724096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含碳量在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0.03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％～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％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之间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3342948" y="2997349"/>
            <a:ext cx="791915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硬度大、性脆、抗压、可以铸造成型、几乎不可可以锻轧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5"/>
            </p:custDataLst>
          </p:nvPr>
        </p:nvSpPr>
        <p:spPr>
          <a:xfrm>
            <a:off x="3060145" y="4755490"/>
            <a:ext cx="760977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塑性好、强度高、韧性好、机械性能好、抗冲击力强，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可以锻轧和铸造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3250" y="6128385"/>
            <a:ext cx="971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【阅读教材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P78~79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】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钢是用量最大、最广的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合金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105927" y="1654890"/>
            <a:ext cx="3963670" cy="1261745"/>
            <a:chOff x="11106" y="3561"/>
            <a:chExt cx="6242" cy="1987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 flipH="1">
              <a:off x="13301" y="3594"/>
              <a:ext cx="1935" cy="195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7808" r="2423"/>
            <a:stretch>
              <a:fillRect/>
            </a:stretch>
          </p:blipFill>
          <p:spPr>
            <a:xfrm flipH="1">
              <a:off x="11106" y="3594"/>
              <a:ext cx="2195" cy="1926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t="16489" r="-233" b="13100"/>
            <a:stretch>
              <a:fillRect/>
            </a:stretch>
          </p:blipFill>
          <p:spPr>
            <a:xfrm flipH="1">
              <a:off x="15236" y="3561"/>
              <a:ext cx="2112" cy="1954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6698571" y="3549789"/>
            <a:ext cx="4119880" cy="1211580"/>
            <a:chOff x="11095" y="6374"/>
            <a:chExt cx="6488" cy="1908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 t="12114" r="8080"/>
            <a:stretch>
              <a:fillRect/>
            </a:stretch>
          </p:blipFill>
          <p:spPr>
            <a:xfrm>
              <a:off x="13480" y="6406"/>
              <a:ext cx="2121" cy="1876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1" y="6374"/>
              <a:ext cx="1983" cy="182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1095" y="6498"/>
              <a:ext cx="2250" cy="178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6" grpId="0" bldLvl="0" animBg="1"/>
      <p:bldP spid="15" grpId="0" bldLvl="0" animBg="1"/>
      <p:bldP spid="16" grpId="0"/>
      <p:bldP spid="21" grpId="0"/>
      <p:bldP spid="24" grpId="0"/>
      <p:bldP spid="26" grpId="0"/>
      <p:bldP spid="27" grpId="0" bldLvl="0" animBg="1"/>
      <p:bldP spid="28" grpId="0" bldLvl="0" animBg="1"/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AS_UNIQUEID" val="68"/>
</p:tagLst>
</file>

<file path=ppt/tags/tag10.xml><?xml version="1.0" encoding="utf-8"?>
<p:tagLst xmlns:p="http://schemas.openxmlformats.org/presentationml/2006/main">
  <p:tag name="AS_UNIQUEID" val="1625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AS_UNIQUEID" val="1626"/>
</p:tagLst>
</file>

<file path=ppt/tags/tag110.xml><?xml version="1.0" encoding="utf-8"?>
<p:tagLst xmlns:p="http://schemas.openxmlformats.org/presentationml/2006/main">
  <p:tag name="KSO_WPP_MARK_KEY" val="c8a0e354-2774-44f1-8cab-a5812b44d8b5"/>
  <p:tag name="COMMONDATA" val="eyJoZGlkIjoiZjVmNmEwZGNjZGZlN2FjZWMyODZlMTBkNWVmMWFjMTgifQ=="/>
</p:tagLst>
</file>

<file path=ppt/tags/tag12.xml><?xml version="1.0" encoding="utf-8"?>
<p:tagLst xmlns:p="http://schemas.openxmlformats.org/presentationml/2006/main">
  <p:tag name="AS_UNIQUEID" val="1627"/>
</p:tagLst>
</file>

<file path=ppt/tags/tag13.xml><?xml version="1.0" encoding="utf-8"?>
<p:tagLst xmlns:p="http://schemas.openxmlformats.org/presentationml/2006/main">
  <p:tag name="AS_UNIQUEID" val="1628"/>
</p:tagLst>
</file>

<file path=ppt/tags/tag14.xml><?xml version="1.0" encoding="utf-8"?>
<p:tagLst xmlns:p="http://schemas.openxmlformats.org/presentationml/2006/main">
  <p:tag name="AS_UNIQUEID" val="1629"/>
</p:tagLst>
</file>

<file path=ppt/tags/tag15.xml><?xml version="1.0" encoding="utf-8"?>
<p:tagLst xmlns:p="http://schemas.openxmlformats.org/presentationml/2006/main">
  <p:tag name="AS_UNIQUEID" val="1560"/>
</p:tagLst>
</file>

<file path=ppt/tags/tag16.xml><?xml version="1.0" encoding="utf-8"?>
<p:tagLst xmlns:p="http://schemas.openxmlformats.org/presentationml/2006/main">
  <p:tag name="AS_UNIQUEID" val="1630"/>
</p:tagLst>
</file>

<file path=ppt/tags/tag17.xml><?xml version="1.0" encoding="utf-8"?>
<p:tagLst xmlns:p="http://schemas.openxmlformats.org/presentationml/2006/main">
  <p:tag name="AS_UNIQUEID" val="1631"/>
</p:tagLst>
</file>

<file path=ppt/tags/tag18.xml><?xml version="1.0" encoding="utf-8"?>
<p:tagLst xmlns:p="http://schemas.openxmlformats.org/presentationml/2006/main">
  <p:tag name="AS_UNIQUEID" val="1632"/>
</p:tagLst>
</file>

<file path=ppt/tags/tag19.xml><?xml version="1.0" encoding="utf-8"?>
<p:tagLst xmlns:p="http://schemas.openxmlformats.org/presentationml/2006/main">
  <p:tag name="AS_UNIQUEID" val="1633"/>
</p:tagLst>
</file>

<file path=ppt/tags/tag2.xml><?xml version="1.0" encoding="utf-8"?>
<p:tagLst xmlns:p="http://schemas.openxmlformats.org/presentationml/2006/main">
  <p:tag name="AS_UNIQUEID" val="69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AS_UNIQUEID" val="70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8.xml><?xml version="1.0" encoding="utf-8"?>
<p:tagLst xmlns:p="http://schemas.openxmlformats.org/presentationml/2006/main">
  <p:tag name="AS_UNIQUEID" val="1364"/>
</p:tagLst>
</file>

<file path=ppt/tags/tag39.xml><?xml version="1.0" encoding="utf-8"?>
<p:tagLst xmlns:p="http://schemas.openxmlformats.org/presentationml/2006/main">
  <p:tag name="AS_UNIQUEID" val="1365"/>
</p:tagLst>
</file>

<file path=ppt/tags/tag4.xml><?xml version="1.0" encoding="utf-8"?>
<p:tagLst xmlns:p="http://schemas.openxmlformats.org/presentationml/2006/main">
  <p:tag name="AS_UNIQUEID" val="71"/>
</p:tagLst>
</file>

<file path=ppt/tags/tag40.xml><?xml version="1.0" encoding="utf-8"?>
<p:tagLst xmlns:p="http://schemas.openxmlformats.org/presentationml/2006/main">
  <p:tag name="AS_UNIQUEID" val="1366"/>
</p:tagLst>
</file>

<file path=ppt/tags/tag41.xml><?xml version="1.0" encoding="utf-8"?>
<p:tagLst xmlns:p="http://schemas.openxmlformats.org/presentationml/2006/main">
  <p:tag name="AS_UNIQUEID" val="4572"/>
  <p:tag name="KSO_WM_BEAUTIFY_FLAG" val=""/>
</p:tagLst>
</file>

<file path=ppt/tags/tag42.xml><?xml version="1.0" encoding="utf-8"?>
<p:tagLst xmlns:p="http://schemas.openxmlformats.org/presentationml/2006/main">
  <p:tag name="AS_UNIQUEID" val="4573"/>
  <p:tag name="KSO_WM_BEAUTIFY_FLAG" val=""/>
</p:tagLst>
</file>

<file path=ppt/tags/tag43.xml><?xml version="1.0" encoding="utf-8"?>
<p:tagLst xmlns:p="http://schemas.openxmlformats.org/presentationml/2006/main">
  <p:tag name="AS_UNIQUEID" val="4574"/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AS_UNIQUEID" val="72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AS_UNIQUEID" val="661"/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AS_UNIQUEID" val="1622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AS_UNIQUEID" val="1623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AS_UNIQUEID" val="570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AS_UNIQUEID" val="1624"/>
</p:tagLst>
</file>

<file path=ppt/tags/tag90.xml><?xml version="1.0" encoding="utf-8"?>
<p:tagLst xmlns:p="http://schemas.openxmlformats.org/presentationml/2006/main">
  <p:tag name="TABLE_ENDDRAG_ORIGIN_RECT" val="931*452"/>
  <p:tag name="TABLE_ENDDRAG_RECT" val="14*76*931*452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2321</Words>
  <Application>WPS 演示</Application>
  <PresentationFormat>宽屏</PresentationFormat>
  <Paragraphs>336</Paragraphs>
  <Slides>18</Slides>
  <Notes>1</Notes>
  <HiddenSlides>0</HiddenSlides>
  <MMClips>3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黑体</vt:lpstr>
      <vt:lpstr>Times New Roman</vt:lpstr>
      <vt:lpstr>Calibri</vt:lpstr>
      <vt:lpstr>微软雅黑</vt:lpstr>
      <vt:lpstr>楷体_GB2312</vt:lpstr>
      <vt:lpstr>Times New Roman</vt:lpstr>
      <vt:lpstr>Courier New</vt:lpstr>
      <vt:lpstr>Courier New</vt:lpstr>
      <vt:lpstr>华文细黑</vt:lpstr>
      <vt:lpstr>Arial Unicode MS</vt:lpstr>
      <vt:lpstr>Calibri Light</vt:lpstr>
      <vt:lpstr>Office 主题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请你猜猜！    你知道这些硬币的材料有什么不一样么？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hx</dc:creator>
  <cp:lastModifiedBy>敢情莫畏</cp:lastModifiedBy>
  <cp:revision>22</cp:revision>
  <dcterms:created xsi:type="dcterms:W3CDTF">2023-11-03T11:57:00Z</dcterms:created>
  <dcterms:modified xsi:type="dcterms:W3CDTF">2024-12-07T03:17:25Z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ASTEDU_PRESENTATION_CUSTOM_DATA">
    <vt:lpwstr>933286964563681280</vt:lpwstr>
  </property>
  <property fmtid="{D5CDD505-2E9C-101B-9397-08002B2CF9AE}" pid="3" name="ICV">
    <vt:lpwstr>38B5C9E3F83A478D9D6AA0D2B3E05578_12</vt:lpwstr>
  </property>
  <property fmtid="{D5CDD505-2E9C-101B-9397-08002B2CF9AE}" pid="4" name="KSOProductBuildVer">
    <vt:lpwstr>2052-11.8.2.10393</vt:lpwstr>
  </property>
</Properties>
</file>