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8"/>
  </p:handoutMasterIdLst>
  <p:sldIdLst>
    <p:sldId id="257" r:id="rId3"/>
    <p:sldId id="264" r:id="rId5"/>
    <p:sldId id="256" r:id="rId6"/>
    <p:sldId id="258" r:id="rId7"/>
    <p:sldId id="266" r:id="rId8"/>
    <p:sldId id="267" r:id="rId9"/>
    <p:sldId id="265" r:id="rId10"/>
    <p:sldId id="268" r:id="rId11"/>
    <p:sldId id="269" r:id="rId12"/>
    <p:sldId id="272" r:id="rId13"/>
    <p:sldId id="270" r:id="rId14"/>
    <p:sldId id="275" r:id="rId15"/>
    <p:sldId id="273" r:id="rId16"/>
    <p:sldId id="271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4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tags" Target="tags/tag99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1D4EDF-D9B7-4EE3-95B9-AE7B9E940AA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7BD3-3DD1-469C-9053-8BED47ED0F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4450-C2EE-4824-888B-78F5D7F99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7BD3-3DD1-469C-9053-8BED47ED0F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4450-C2EE-4824-888B-78F5D7F99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7BD3-3DD1-469C-9053-8BED47ED0F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4450-C2EE-4824-888B-78F5D7F99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showMasterSp="0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15"/>
          <p:cNvGrpSpPr/>
          <p:nvPr userDrawn="1">
            <p:custDataLst>
              <p:tags r:id="rId2"/>
            </p:custDataLst>
          </p:nvPr>
        </p:nvGrpSpPr>
        <p:grpSpPr>
          <a:xfrm>
            <a:off x="245180" y="-13643"/>
            <a:ext cx="917549" cy="971530"/>
            <a:chOff x="169" y="-249"/>
            <a:chExt cx="429" cy="922"/>
          </a:xfrm>
        </p:grpSpPr>
        <p:sp>
          <p:nvSpPr>
            <p:cNvPr id="29" name="AutoShape 10"/>
            <p:cNvSpPr>
              <a:spLocks noChangeArrowheads="1"/>
            </p:cNvSpPr>
            <p:nvPr userDrawn="1">
              <p:custDataLst>
                <p:tags r:id="rId3"/>
              </p:custDataLst>
            </p:nvPr>
          </p:nvSpPr>
          <p:spPr bwMode="auto">
            <a:xfrm>
              <a:off x="169" y="7"/>
              <a:ext cx="429" cy="666"/>
            </a:xfrm>
            <a:prstGeom prst="flowChartOffpageConnector">
              <a:avLst/>
            </a:prstGeom>
            <a:solidFill>
              <a:srgbClr val="3F83BC"/>
            </a:soli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Text Box 24"/>
            <p:cNvSpPr txBox="1">
              <a:spLocks noChangeArrowheads="1"/>
            </p:cNvSpPr>
            <p:nvPr userDrawn="1">
              <p:custDataLst>
                <p:tags r:id="rId4"/>
              </p:custDataLst>
            </p:nvPr>
          </p:nvSpPr>
          <p:spPr bwMode="auto">
            <a:xfrm rot="16200000">
              <a:off x="24" y="-104"/>
              <a:ext cx="719" cy="429"/>
            </a:xfrm>
            <a:prstGeom prst="rect">
              <a:avLst/>
            </a:prstGeom>
            <a:solidFill>
              <a:srgbClr val="3F83BC"/>
            </a:solidFill>
            <a:ln w="9525">
              <a:noFill/>
              <a:miter lim="800000"/>
            </a:ln>
          </p:spPr>
          <p:txBody>
            <a:bodyPr vert="eaVert"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735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02</a:t>
              </a:r>
              <a:endParaRPr kumimoji="0" lang="en-US" altLang="zh-CN" sz="3735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31" name="矩形 25"/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 flipV="1">
            <a:off x="1350739" y="842963"/>
            <a:ext cx="10841261" cy="60959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lstStyle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7BD3-3DD1-469C-9053-8BED47ED0F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4450-C2EE-4824-888B-78F5D7F99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7BD3-3DD1-469C-9053-8BED47ED0F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4450-C2EE-4824-888B-78F5D7F99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7BD3-3DD1-469C-9053-8BED47ED0F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4450-C2EE-4824-888B-78F5D7F99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7BD3-3DD1-469C-9053-8BED47ED0F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4450-C2EE-4824-888B-78F5D7F99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7BD3-3DD1-469C-9053-8BED47ED0F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4450-C2EE-4824-888B-78F5D7F99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7BD3-3DD1-469C-9053-8BED47ED0F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4450-C2EE-4824-888B-78F5D7F99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7BD3-3DD1-469C-9053-8BED47ED0F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4450-C2EE-4824-888B-78F5D7F99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7BD3-3DD1-469C-9053-8BED47ED0F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4450-C2EE-4824-888B-78F5D7F99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B7BD3-3DD1-469C-9053-8BED47ED0F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44450-C2EE-4824-888B-78F5D7F99BA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jpeg"/><Relationship Id="rId8" Type="http://schemas.openxmlformats.org/officeDocument/2006/relationships/tags" Target="../tags/tag9.xml"/><Relationship Id="rId7" Type="http://schemas.openxmlformats.org/officeDocument/2006/relationships/image" Target="../media/image2.wmf"/><Relationship Id="rId6" Type="http://schemas.openxmlformats.org/officeDocument/2006/relationships/oleObject" Target="../embeddings/oleObject1.bin"/><Relationship Id="rId5" Type="http://schemas.openxmlformats.org/officeDocument/2006/relationships/tags" Target="../tags/tag8.xml"/><Relationship Id="rId4" Type="http://schemas.openxmlformats.org/officeDocument/2006/relationships/image" Target="../media/image1.png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2" Type="http://schemas.openxmlformats.org/officeDocument/2006/relationships/notesSlide" Target="../notesSlides/notesSlide1.xml"/><Relationship Id="rId11" Type="http://schemas.openxmlformats.org/officeDocument/2006/relationships/vmlDrawing" Target="../drawings/vmlDrawing1.v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jpeg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image" Target="../media/image27.png"/><Relationship Id="rId3" Type="http://schemas.openxmlformats.org/officeDocument/2006/relationships/tags" Target="../tags/tag80.xml"/><Relationship Id="rId21" Type="http://schemas.openxmlformats.org/officeDocument/2006/relationships/notesSlide" Target="../notesSlides/notesSlide12.xml"/><Relationship Id="rId20" Type="http://schemas.openxmlformats.org/officeDocument/2006/relationships/slideLayout" Target="../slideLayouts/slideLayout12.xml"/><Relationship Id="rId2" Type="http://schemas.openxmlformats.org/officeDocument/2006/relationships/tags" Target="../tags/tag79.xml"/><Relationship Id="rId19" Type="http://schemas.openxmlformats.org/officeDocument/2006/relationships/tags" Target="../tags/tag91.xml"/><Relationship Id="rId18" Type="http://schemas.openxmlformats.org/officeDocument/2006/relationships/image" Target="../media/image31.png"/><Relationship Id="rId17" Type="http://schemas.openxmlformats.org/officeDocument/2006/relationships/tags" Target="../tags/tag90.xml"/><Relationship Id="rId16" Type="http://schemas.openxmlformats.org/officeDocument/2006/relationships/image" Target="../media/image30.jpeg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image" Target="../media/image29.jpeg"/><Relationship Id="rId12" Type="http://schemas.openxmlformats.org/officeDocument/2006/relationships/tags" Target="../tags/tag87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tags" Target="../tags/tag78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image" Target="../media/image33.jpeg"/><Relationship Id="rId5" Type="http://schemas.openxmlformats.org/officeDocument/2006/relationships/tags" Target="../tags/tag95.xml"/><Relationship Id="rId4" Type="http://schemas.openxmlformats.org/officeDocument/2006/relationships/image" Target="../media/image32.jpeg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1" Type="http://schemas.openxmlformats.org/officeDocument/2006/relationships/notesSlide" Target="../notesSlides/notesSlide13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9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1" Type="http://schemas.openxmlformats.org/officeDocument/2006/relationships/notesSlide" Target="../notesSlides/notesSlide2.xml"/><Relationship Id="rId30" Type="http://schemas.openxmlformats.org/officeDocument/2006/relationships/slideLayout" Target="../slideLayouts/slideLayout7.xml"/><Relationship Id="rId3" Type="http://schemas.openxmlformats.org/officeDocument/2006/relationships/tags" Target="../tags/tag12.xml"/><Relationship Id="rId29" Type="http://schemas.openxmlformats.org/officeDocument/2006/relationships/tags" Target="../tags/tag32.xml"/><Relationship Id="rId28" Type="http://schemas.openxmlformats.org/officeDocument/2006/relationships/image" Target="../media/image9.jpeg"/><Relationship Id="rId27" Type="http://schemas.openxmlformats.org/officeDocument/2006/relationships/tags" Target="../tags/tag31.xml"/><Relationship Id="rId26" Type="http://schemas.openxmlformats.org/officeDocument/2006/relationships/tags" Target="../tags/tag30.xml"/><Relationship Id="rId25" Type="http://schemas.openxmlformats.org/officeDocument/2006/relationships/image" Target="../media/image8.jpeg"/><Relationship Id="rId24" Type="http://schemas.openxmlformats.org/officeDocument/2006/relationships/tags" Target="../tags/tag29.xml"/><Relationship Id="rId23" Type="http://schemas.openxmlformats.org/officeDocument/2006/relationships/tags" Target="../tags/tag28.xml"/><Relationship Id="rId22" Type="http://schemas.openxmlformats.org/officeDocument/2006/relationships/tags" Target="../tags/tag27.xml"/><Relationship Id="rId21" Type="http://schemas.openxmlformats.org/officeDocument/2006/relationships/image" Target="../media/image7.png"/><Relationship Id="rId20" Type="http://schemas.openxmlformats.org/officeDocument/2006/relationships/tags" Target="../tags/tag26.xml"/><Relationship Id="rId2" Type="http://schemas.openxmlformats.org/officeDocument/2006/relationships/tags" Target="../tags/tag11.xml"/><Relationship Id="rId19" Type="http://schemas.openxmlformats.org/officeDocument/2006/relationships/image" Target="../media/image6.png"/><Relationship Id="rId18" Type="http://schemas.openxmlformats.org/officeDocument/2006/relationships/tags" Target="../tags/tag25.xml"/><Relationship Id="rId17" Type="http://schemas.openxmlformats.org/officeDocument/2006/relationships/image" Target="../media/image5.png"/><Relationship Id="rId16" Type="http://schemas.openxmlformats.org/officeDocument/2006/relationships/tags" Target="../tags/tag24.xml"/><Relationship Id="rId15" Type="http://schemas.openxmlformats.org/officeDocument/2006/relationships/image" Target="../media/image4.png"/><Relationship Id="rId14" Type="http://schemas.openxmlformats.org/officeDocument/2006/relationships/tags" Target="../tags/tag23.xml"/><Relationship Id="rId13" Type="http://schemas.openxmlformats.org/officeDocument/2006/relationships/tags" Target="../tags/tag22.xml"/><Relationship Id="rId12" Type="http://schemas.openxmlformats.org/officeDocument/2006/relationships/tags" Target="../tags/tag21.xml"/><Relationship Id="rId11" Type="http://schemas.openxmlformats.org/officeDocument/2006/relationships/tags" Target="../tags/tag20.xml"/><Relationship Id="rId10" Type="http://schemas.openxmlformats.org/officeDocument/2006/relationships/tags" Target="../tags/tag19.xml"/><Relationship Id="rId1" Type="http://schemas.openxmlformats.org/officeDocument/2006/relationships/tags" Target="../tags/tag10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image" Target="../media/image11.png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7" Type="http://schemas.openxmlformats.org/officeDocument/2006/relationships/notesSlide" Target="../notesSlides/notesSlide4.xml"/><Relationship Id="rId36" Type="http://schemas.openxmlformats.org/officeDocument/2006/relationships/slideLayout" Target="../slideLayouts/slideLayout2.xml"/><Relationship Id="rId35" Type="http://schemas.openxmlformats.org/officeDocument/2006/relationships/tags" Target="../tags/tag59.xml"/><Relationship Id="rId34" Type="http://schemas.openxmlformats.org/officeDocument/2006/relationships/image" Target="../media/image18.png"/><Relationship Id="rId33" Type="http://schemas.openxmlformats.org/officeDocument/2006/relationships/tags" Target="../tags/tag58.xml"/><Relationship Id="rId32" Type="http://schemas.openxmlformats.org/officeDocument/2006/relationships/image" Target="../media/image17.png"/><Relationship Id="rId31" Type="http://schemas.openxmlformats.org/officeDocument/2006/relationships/tags" Target="../tags/tag57.xml"/><Relationship Id="rId30" Type="http://schemas.openxmlformats.org/officeDocument/2006/relationships/tags" Target="../tags/tag56.xml"/><Relationship Id="rId3" Type="http://schemas.openxmlformats.org/officeDocument/2006/relationships/tags" Target="../tags/tag35.xml"/><Relationship Id="rId29" Type="http://schemas.openxmlformats.org/officeDocument/2006/relationships/image" Target="../media/image16.png"/><Relationship Id="rId28" Type="http://schemas.openxmlformats.org/officeDocument/2006/relationships/tags" Target="../tags/tag55.xml"/><Relationship Id="rId27" Type="http://schemas.openxmlformats.org/officeDocument/2006/relationships/tags" Target="../tags/tag54.xml"/><Relationship Id="rId26" Type="http://schemas.openxmlformats.org/officeDocument/2006/relationships/tags" Target="../tags/tag53.xml"/><Relationship Id="rId25" Type="http://schemas.openxmlformats.org/officeDocument/2006/relationships/image" Target="../media/image15.png"/><Relationship Id="rId24" Type="http://schemas.openxmlformats.org/officeDocument/2006/relationships/tags" Target="../tags/tag52.xml"/><Relationship Id="rId23" Type="http://schemas.openxmlformats.org/officeDocument/2006/relationships/tags" Target="../tags/tag51.xml"/><Relationship Id="rId22" Type="http://schemas.openxmlformats.org/officeDocument/2006/relationships/image" Target="../media/image14.jpeg"/><Relationship Id="rId21" Type="http://schemas.openxmlformats.org/officeDocument/2006/relationships/tags" Target="../tags/tag50.xml"/><Relationship Id="rId20" Type="http://schemas.openxmlformats.org/officeDocument/2006/relationships/image" Target="../media/image13.jpeg"/><Relationship Id="rId2" Type="http://schemas.openxmlformats.org/officeDocument/2006/relationships/tags" Target="../tags/tag34.xml"/><Relationship Id="rId19" Type="http://schemas.openxmlformats.org/officeDocument/2006/relationships/tags" Target="../tags/tag49.xml"/><Relationship Id="rId18" Type="http://schemas.openxmlformats.org/officeDocument/2006/relationships/tags" Target="../tags/tag48.xml"/><Relationship Id="rId17" Type="http://schemas.openxmlformats.org/officeDocument/2006/relationships/tags" Target="../tags/tag47.xml"/><Relationship Id="rId16" Type="http://schemas.openxmlformats.org/officeDocument/2006/relationships/tags" Target="../tags/tag46.xml"/><Relationship Id="rId15" Type="http://schemas.openxmlformats.org/officeDocument/2006/relationships/tags" Target="../tags/tag45.xml"/><Relationship Id="rId14" Type="http://schemas.openxmlformats.org/officeDocument/2006/relationships/tags" Target="../tags/tag44.xml"/><Relationship Id="rId13" Type="http://schemas.openxmlformats.org/officeDocument/2006/relationships/tags" Target="../tags/tag43.xml"/><Relationship Id="rId12" Type="http://schemas.openxmlformats.org/officeDocument/2006/relationships/tags" Target="../tags/tag42.xml"/><Relationship Id="rId11" Type="http://schemas.openxmlformats.org/officeDocument/2006/relationships/tags" Target="../tags/tag41.xml"/><Relationship Id="rId10" Type="http://schemas.openxmlformats.org/officeDocument/2006/relationships/image" Target="../media/image12.jpeg"/><Relationship Id="rId1" Type="http://schemas.openxmlformats.org/officeDocument/2006/relationships/tags" Target="../tags/tag33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2.png"/><Relationship Id="rId7" Type="http://schemas.openxmlformats.org/officeDocument/2006/relationships/tags" Target="../tags/tag65.xml"/><Relationship Id="rId6" Type="http://schemas.openxmlformats.org/officeDocument/2006/relationships/image" Target="../media/image21.png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0" Type="http://schemas.openxmlformats.org/officeDocument/2006/relationships/notesSlide" Target="../notesSlides/notesSlide7.xml"/><Relationship Id="rId1" Type="http://schemas.openxmlformats.org/officeDocument/2006/relationships/tags" Target="../tags/tag60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image" Target="../media/image23.png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84477" y="1182770"/>
            <a:ext cx="11082263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altLang="en-US" sz="2800" b="1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微软雅黑" panose="020B0503020204020204" charset="-122"/>
                <a:sym typeface="思源宋体" panose="02020400000000000000" pitchFamily="18" charset="-122"/>
              </a:rPr>
              <a:t>在19世纪以前，铝被认为是一种稀罕的贵金属，价格比黄金还要贵。历史上，法国皇帝拿破仑三世为了显示自己的尊贵，用铝做了一顶头盔，成为轰动一时的新闻。每逢盛大国宴，别人都用银制餐具，而他独自使用一套铝制餐具。</a:t>
            </a:r>
            <a:endParaRPr lang="zh-CN" altLang="en-US" sz="2800" b="1" dirty="0" smtClean="0">
              <a:latin typeface="华文新魏" panose="02010800040101010101" pitchFamily="2" charset="-122"/>
              <a:ea typeface="华文新魏" panose="02010800040101010101" pitchFamily="2" charset="-122"/>
              <a:cs typeface="微软雅黑" panose="020B0503020204020204" charset="-122"/>
              <a:sym typeface="思源宋体" panose="02020400000000000000" pitchFamily="18" charset="-122"/>
            </a:endParaRPr>
          </a:p>
        </p:txBody>
      </p:sp>
      <p:sp>
        <p:nvSpPr>
          <p:cNvPr id="19" name="矩形: 圆角 55"/>
          <p:cNvSpPr/>
          <p:nvPr>
            <p:custDataLst>
              <p:tags r:id="rId1"/>
            </p:custDataLst>
          </p:nvPr>
        </p:nvSpPr>
        <p:spPr>
          <a:xfrm>
            <a:off x="2623866" y="3260258"/>
            <a:ext cx="7030085" cy="2867025"/>
          </a:xfrm>
          <a:prstGeom prst="roundRect">
            <a:avLst/>
          </a:prstGeom>
          <a:noFill/>
          <a:ln w="28575">
            <a:solidFill>
              <a:srgbClr val="595A25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81" name="Group 9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3226381" y="3454250"/>
            <a:ext cx="1934845" cy="2479040"/>
            <a:chOff x="688" y="824"/>
            <a:chExt cx="1633" cy="2092"/>
          </a:xfrm>
        </p:grpSpPr>
        <p:pic>
          <p:nvPicPr>
            <p:cNvPr id="3078" name="Picture 6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1" t="16533" r="70892" b="44519"/>
            <a:stretch>
              <a:fillRect/>
            </a:stretch>
          </p:blipFill>
          <p:spPr bwMode="auto">
            <a:xfrm>
              <a:off x="688" y="824"/>
              <a:ext cx="1633" cy="20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3080" name="Object 8"/>
            <p:cNvGraphicFramePr>
              <a:graphicFrameLocks noChangeAspect="1"/>
            </p:cNvGraphicFramePr>
            <p:nvPr>
              <p:custDataLst>
                <p:tags r:id="rId5"/>
              </p:custDataLst>
            </p:nvPr>
          </p:nvGraphicFramePr>
          <p:xfrm>
            <a:off x="898" y="935"/>
            <a:ext cx="1214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6" name="ChemSketch" r:id="rId6" imgW="1566545" imgH="490855" progId="ACD.ChemSketch.20">
                    <p:embed/>
                  </p:oleObj>
                </mc:Choice>
                <mc:Fallback>
                  <p:oleObj name="ChemSketch" r:id="rId6" imgW="1566545" imgH="490855" progId="ACD.ChemSketch.20">
                    <p:embed/>
                    <p:pic>
                      <p:nvPicPr>
                        <p:cNvPr id="0" name="图片 1045"/>
                        <p:cNvPicPr/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15526" b="12895"/>
                        <a:stretch>
                          <a:fillRect/>
                        </a:stretch>
                      </p:blipFill>
                      <p:spPr>
                        <a:xfrm>
                          <a:off x="898" y="935"/>
                          <a:ext cx="1214" cy="2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083" name="Picture 11" descr="2_13952_2c078ee77fbc4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5561" y="3454885"/>
            <a:ext cx="1974215" cy="2478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68781" y="273428"/>
            <a:ext cx="1620957" cy="565604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 smtClean="0">
                <a:solidFill>
                  <a:srgbClr val="595A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科学史话</a:t>
            </a:r>
            <a:endParaRPr lang="zh-CN" altLang="en-US" sz="2800" b="1" kern="0" noProof="0" dirty="0" err="1" smtClean="0">
              <a:ln>
                <a:noFill/>
              </a:ln>
              <a:solidFill>
                <a:srgbClr val="595A2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9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478339" y="216801"/>
            <a:ext cx="11597639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400" b="1" dirty="0">
                <a:solidFill>
                  <a:srgbClr val="CC0066"/>
                </a:solidFill>
                <a:latin typeface="Times New Roman" panose="02020603050405020304" charset="0"/>
                <a:ea typeface="楷体_GB2312" panose="02010609030101010101" pitchFamily="49" charset="-122"/>
              </a:rPr>
              <a:t>讨论</a:t>
            </a: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charset="0"/>
                <a:ea typeface="楷体_GB2312" panose="02010609030101010101" pitchFamily="49" charset="-122"/>
              </a:rPr>
              <a:t>2</a:t>
            </a:r>
            <a:r>
              <a:rPr lang="zh-CN" altLang="en-US" sz="2400" b="1" dirty="0">
                <a:solidFill>
                  <a:srgbClr val="CC0066"/>
                </a:solidFill>
                <a:latin typeface="Times New Roman" panose="02020603050405020304" charset="0"/>
                <a:ea typeface="楷体_GB2312" panose="02010609030101010101" pitchFamily="49" charset="-122"/>
              </a:rPr>
              <a:t>：</a:t>
            </a:r>
            <a:r>
              <a:rPr lang="zh-CN" altLang="en-US" sz="2400" b="1" dirty="0">
                <a:latin typeface="Times New Roman" panose="02020603050405020304" charset="0"/>
                <a:ea typeface="楷体_GB2312" panose="02010609030101010101" pitchFamily="49" charset="-122"/>
              </a:rPr>
              <a:t>将等质量的铝粉分别加入各盛有</a:t>
            </a:r>
            <a:r>
              <a:rPr lang="en-US" altLang="zh-CN" sz="2400" b="1" dirty="0">
                <a:latin typeface="Times New Roman" panose="02020603050405020304" charset="0"/>
                <a:ea typeface="楷体_GB2312" panose="02010609030101010101" pitchFamily="49" charset="-122"/>
              </a:rPr>
              <a:t>100 mL3 </a:t>
            </a:r>
            <a:r>
              <a:rPr lang="en-US" altLang="zh-CN" sz="2400" b="1" dirty="0" err="1">
                <a:latin typeface="Times New Roman" panose="02020603050405020304" charset="0"/>
                <a:ea typeface="楷体_GB2312" panose="02010609030101010101" pitchFamily="49" charset="-122"/>
              </a:rPr>
              <a:t>mol</a:t>
            </a:r>
            <a:r>
              <a:rPr lang="en-US" altLang="zh-CN" sz="2400" b="1" dirty="0">
                <a:latin typeface="Times New Roman" panose="02020603050405020304" charset="0"/>
                <a:ea typeface="楷体_GB2312" panose="02010609030101010101" pitchFamily="49" charset="-122"/>
              </a:rPr>
              <a:t>/L</a:t>
            </a:r>
            <a:r>
              <a:rPr lang="zh-CN" altLang="en-US" sz="2400" b="1" dirty="0">
                <a:latin typeface="Times New Roman" panose="02020603050405020304" charset="0"/>
                <a:ea typeface="楷体_GB2312" panose="02010609030101010101" pitchFamily="49" charset="-122"/>
              </a:rPr>
              <a:t>的盐酸和氢氧化钠溶液甲、乙两个烧杯中，反应结束后测得生成的气体体积比甲</a:t>
            </a:r>
            <a:r>
              <a:rPr lang="en-US" altLang="zh-CN" sz="2800" b="1" dirty="0">
                <a:latin typeface="Times New Roman" panose="02020603050405020304" charset="0"/>
                <a:ea typeface="楷体_GB2312" panose="02010609030101010101" pitchFamily="49" charset="-122"/>
              </a:rPr>
              <a:t>:</a:t>
            </a:r>
            <a:r>
              <a:rPr lang="zh-CN" altLang="en-US" sz="2400" b="1" dirty="0">
                <a:latin typeface="Times New Roman" panose="02020603050405020304" charset="0"/>
                <a:ea typeface="楷体_GB2312" panose="02010609030101010101" pitchFamily="49" charset="-122"/>
              </a:rPr>
              <a:t>乙</a:t>
            </a:r>
            <a:r>
              <a:rPr lang="en-US" altLang="zh-CN" sz="2400" b="1" dirty="0">
                <a:latin typeface="Times New Roman" panose="02020603050405020304" charset="0"/>
                <a:ea typeface="楷体_GB2312" panose="02010609030101010101" pitchFamily="49" charset="-122"/>
              </a:rPr>
              <a:t>=1</a:t>
            </a:r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en-US" altLang="zh-CN" sz="2400" b="1" dirty="0">
                <a:latin typeface="Times New Roman" panose="02020603050405020304" charset="0"/>
                <a:ea typeface="楷体_GB2312" panose="02010609030101010101" pitchFamily="49" charset="-122"/>
              </a:rPr>
              <a:t>2,</a:t>
            </a:r>
            <a:r>
              <a:rPr lang="zh-CN" altLang="en-US" sz="2400" b="1" dirty="0">
                <a:latin typeface="Times New Roman" panose="02020603050405020304" charset="0"/>
                <a:ea typeface="楷体_GB2312" panose="02010609030101010101" pitchFamily="49" charset="-122"/>
              </a:rPr>
              <a:t>则加入的铝粉质量为（      ）</a:t>
            </a:r>
            <a:endParaRPr lang="zh-CN" altLang="en-US" sz="2400" b="1" dirty="0">
              <a:latin typeface="Times New Roman" panose="02020603050405020304" charset="0"/>
              <a:ea typeface="楷体_GB2312" panose="02010609030101010101" pitchFamily="49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400" b="1" dirty="0">
                <a:latin typeface="Times New Roman" panose="02020603050405020304" charset="0"/>
                <a:ea typeface="楷体_GB2312" panose="02010609030101010101" pitchFamily="49" charset="-122"/>
              </a:rPr>
              <a:t>    </a:t>
            </a:r>
            <a:r>
              <a:rPr lang="en-US" altLang="zh-CN" sz="2400" b="1" dirty="0">
                <a:latin typeface="Times New Roman" panose="02020603050405020304" charset="0"/>
                <a:ea typeface="楷体_GB2312" panose="02010609030101010101" pitchFamily="49" charset="-122"/>
              </a:rPr>
              <a:t>A. 5.4g             B.  3.6g         C.   2.7g          D.  1.8g</a:t>
            </a:r>
            <a:endParaRPr lang="en-US" altLang="zh-CN" sz="2400" b="1" dirty="0">
              <a:latin typeface="Times New Roman" panose="02020603050405020304" charset="0"/>
              <a:ea typeface="楷体_GB2312" panose="02010609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33718" y="4084047"/>
            <a:ext cx="4474315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ts val="388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Al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O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3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＋6HCl=2AlCl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3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＋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3H</a:t>
            </a:r>
            <a:r>
              <a:rPr lang="en-US" sz="2400" b="1" baseline="-25000" dirty="0" smtClean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O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785579" y="4676517"/>
            <a:ext cx="6096000" cy="539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ts val="388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Al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O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3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+ 2NaOH+3H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O== 2Na[Al(OH)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4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]</a:t>
            </a:r>
            <a:endParaRPr lang="en-US" sz="2400" b="1" dirty="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8923" y="65457"/>
            <a:ext cx="4576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</a:rPr>
              <a:t>2</a:t>
            </a:r>
            <a:r>
              <a:rPr lang="zh-CN" altLang="en-US" sz="2400" b="1" dirty="0" smtClean="0">
                <a:solidFill>
                  <a:srgbClr val="0000FF"/>
                </a:solidFill>
              </a:rPr>
              <a:t>、氧化铝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617818" y="5437834"/>
            <a:ext cx="8987667" cy="646331"/>
          </a:xfrm>
          <a:prstGeom prst="rect">
            <a:avLst/>
          </a:prstGeom>
          <a:noFill/>
          <a:ln w="25400">
            <a:solidFill>
              <a:srgbClr val="00CC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latin typeface="Times New Roman" panose="02020603050405020304" charset="0"/>
              </a:rPr>
              <a:t>    </a:t>
            </a:r>
            <a:r>
              <a:rPr lang="zh-CN" altLang="en-US" sz="2400" b="1" dirty="0" smtClean="0">
                <a:latin typeface="Times New Roman" panose="02020603050405020304" charset="0"/>
              </a:rPr>
              <a:t>既能和酸又能和碱反应形成盐和水的氧化物叫做</a:t>
            </a:r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</a:rPr>
              <a:t>两性氧化物</a:t>
            </a:r>
            <a:r>
              <a:rPr lang="zh-CN" altLang="en-US" sz="2400" b="1" dirty="0" smtClean="0">
                <a:latin typeface="Times New Roman" panose="02020603050405020304" charset="0"/>
              </a:rPr>
              <a:t>。</a:t>
            </a:r>
            <a:endParaRPr lang="zh-CN" altLang="en-US" sz="2400" b="1" dirty="0" smtClean="0">
              <a:latin typeface="Times New Roman" panose="0202060305040502030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90431" y="61255"/>
            <a:ext cx="2347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charset="0"/>
              </a:rPr>
              <a:t>——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charset="0"/>
              </a:rPr>
              <a:t>两性氧化物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448569"/>
            <a:ext cx="82296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</a:rPr>
              <a:t>               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</a:rPr>
              <a:t>白色固体，难溶于水，熔点很高。</a:t>
            </a:r>
            <a:endParaRPr lang="zh-CN" altLang="en-US" sz="2400" b="1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46268" y="465689"/>
            <a:ext cx="2841625" cy="55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 smtClean="0">
                <a:latin typeface="宋体" panose="02010600030101010101" pitchFamily="2" charset="-122"/>
              </a:rPr>
              <a:t>物理性质</a:t>
            </a:r>
            <a:r>
              <a:rPr lang="zh-CN" altLang="en-US" sz="2400" b="1" dirty="0">
                <a:latin typeface="宋体" panose="02010600030101010101" pitchFamily="2" charset="-122"/>
              </a:rPr>
              <a:t>：</a:t>
            </a:r>
            <a:endParaRPr lang="zh-CN" altLang="en-US" sz="2400" b="1" dirty="0">
              <a:latin typeface="宋体" panose="02010600030101010101" pitchFamily="2" charset="-122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318979" y="1092651"/>
            <a:ext cx="780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dirty="0"/>
              <a:t>用途：冶炼金属铝的原料，也是一种比较好的耐火材料。</a:t>
            </a:r>
            <a:endParaRPr lang="zh-CN" altLang="en-US" sz="2400" b="1" dirty="0"/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785579" y="1092651"/>
            <a:ext cx="431800" cy="398463"/>
          </a:xfrm>
          <a:custGeom>
            <a:avLst/>
            <a:gdLst>
              <a:gd name="T0" fmla="*/ 129420076 w 21600"/>
              <a:gd name="T1" fmla="*/ 0 h 21600"/>
              <a:gd name="T2" fmla="*/ 129420076 w 21600"/>
              <a:gd name="T3" fmla="*/ 33899830 h 21600"/>
              <a:gd name="T4" fmla="*/ 26962612 w 21600"/>
              <a:gd name="T5" fmla="*/ 33899830 h 21600"/>
              <a:gd name="T6" fmla="*/ 26962612 w 21600"/>
              <a:gd name="T7" fmla="*/ 101699177 h 21600"/>
              <a:gd name="T8" fmla="*/ 129420076 w 21600"/>
              <a:gd name="T9" fmla="*/ 101699177 h 21600"/>
              <a:gd name="T10" fmla="*/ 129420076 w 21600"/>
              <a:gd name="T11" fmla="*/ 135599007 h 21600"/>
              <a:gd name="T12" fmla="*/ 172560114 w 21600"/>
              <a:gd name="T13" fmla="*/ 67799679 h 21600"/>
              <a:gd name="T14" fmla="*/ 129420076 w 21600"/>
              <a:gd name="T15" fmla="*/ 0 h 21600"/>
              <a:gd name="T16" fmla="*/ 10785205 w 21600"/>
              <a:gd name="T17" fmla="*/ 33899830 h 21600"/>
              <a:gd name="T18" fmla="*/ 10785205 w 21600"/>
              <a:gd name="T19" fmla="*/ 101699177 h 21600"/>
              <a:gd name="T20" fmla="*/ 21570009 w 21600"/>
              <a:gd name="T21" fmla="*/ 101699177 h 21600"/>
              <a:gd name="T22" fmla="*/ 21570009 w 21600"/>
              <a:gd name="T23" fmla="*/ 33899830 h 21600"/>
              <a:gd name="T24" fmla="*/ 10785205 w 21600"/>
              <a:gd name="T25" fmla="*/ 33899830 h 21600"/>
              <a:gd name="T26" fmla="*/ 0 w 21600"/>
              <a:gd name="T27" fmla="*/ 33899830 h 21600"/>
              <a:gd name="T28" fmla="*/ 0 w 21600"/>
              <a:gd name="T29" fmla="*/ 101699177 h 21600"/>
              <a:gd name="T30" fmla="*/ 5392602 w 21600"/>
              <a:gd name="T31" fmla="*/ 101699177 h 21600"/>
              <a:gd name="T32" fmla="*/ 5392602 w 21600"/>
              <a:gd name="T33" fmla="*/ 33899830 h 21600"/>
              <a:gd name="T34" fmla="*/ 0 w 21600"/>
              <a:gd name="T35" fmla="*/ 33899830 h 216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>
              <a:alpha val="54901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558923" y="6125652"/>
            <a:ext cx="10893425" cy="6181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fontAlgn="auto">
              <a:lnSpc>
                <a:spcPts val="4080"/>
              </a:lnSpc>
            </a:pPr>
            <a:r>
              <a:rPr lang="zh-CN" sz="2400" b="1" dirty="0" smtClean="0">
                <a:solidFill>
                  <a:srgbClr val="00B05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铝制品</a:t>
            </a:r>
            <a:r>
              <a:rPr lang="zh-CN" sz="2400" b="1" dirty="0">
                <a:solidFill>
                  <a:srgbClr val="00B05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餐具不宜用来蒸煮或长时间存放酸性、碱性的食物。</a:t>
            </a:r>
            <a:endParaRPr lang="zh-CN" sz="2400" b="1" dirty="0">
              <a:solidFill>
                <a:srgbClr val="00B05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263914" y="4177125"/>
            <a:ext cx="35830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Al</a:t>
            </a:r>
            <a:r>
              <a:rPr lang="en-US" altLang="zh-CN" sz="2400" baseline="-25000" dirty="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lang="en-US" altLang="zh-CN" sz="2400" baseline="-25000" dirty="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zh-CN" altLang="zh-CN" sz="2400" dirty="0">
                <a:latin typeface="Times New Roman" panose="02020603050405020304" charset="0"/>
                <a:cs typeface="Times New Roman" panose="02020603050405020304" charset="0"/>
              </a:rPr>
              <a:t>＋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6H</a:t>
            </a:r>
            <a:r>
              <a:rPr lang="en-US" altLang="zh-CN" sz="2400" baseline="30000" dirty="0">
                <a:latin typeface="Times New Roman" panose="02020603050405020304" charset="0"/>
                <a:cs typeface="Times New Roman" panose="02020603050405020304" charset="0"/>
              </a:rPr>
              <a:t>+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=2Al</a:t>
            </a:r>
            <a:r>
              <a:rPr lang="en-US" altLang="zh-CN" sz="2400" baseline="30000" dirty="0">
                <a:latin typeface="Times New Roman" panose="02020603050405020304" charset="0"/>
                <a:cs typeface="Times New Roman" panose="02020603050405020304" charset="0"/>
              </a:rPr>
              <a:t>3+</a:t>
            </a:r>
            <a:r>
              <a:rPr lang="zh-CN" altLang="zh-CN" sz="2400" dirty="0">
                <a:latin typeface="Times New Roman" panose="02020603050405020304" charset="0"/>
                <a:cs typeface="Times New Roman" panose="02020603050405020304" charset="0"/>
              </a:rPr>
              <a:t>＋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3H</a:t>
            </a:r>
            <a:r>
              <a:rPr lang="en-US" altLang="zh-CN" sz="2400" baseline="-25000" dirty="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O</a:t>
            </a:r>
            <a:endParaRPr lang="zh-CN" alt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6005636" y="4670764"/>
            <a:ext cx="5261377" cy="6181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66700" fontAlgn="auto">
              <a:lnSpc>
                <a:spcPts val="4080"/>
              </a:lnSpc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Al</a:t>
            </a:r>
            <a:r>
              <a:rPr lang="en-US" altLang="zh-CN" sz="2400" baseline="-25000" dirty="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lang="en-US" altLang="zh-CN" sz="2400" baseline="-25000" dirty="0">
                <a:latin typeface="Times New Roman" panose="02020603050405020304" charset="0"/>
                <a:cs typeface="Times New Roman" panose="02020603050405020304" charset="0"/>
              </a:rPr>
              <a:t>3  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+ 3H</a:t>
            </a:r>
            <a:r>
              <a:rPr lang="en-US" altLang="zh-CN" sz="2400" baseline="-25000" dirty="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O+2OH </a:t>
            </a:r>
            <a:r>
              <a:rPr lang="en-US" altLang="zh-CN" sz="2400" baseline="30000" dirty="0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=2 [Al(OH)</a:t>
            </a:r>
            <a:r>
              <a:rPr lang="en-US" altLang="zh-CN" sz="2400" baseline="-25000" dirty="0">
                <a:latin typeface="Times New Roman" panose="02020603050405020304" charset="0"/>
                <a:cs typeface="Times New Roman" panose="02020603050405020304" charset="0"/>
              </a:rPr>
              <a:t>4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]</a:t>
            </a:r>
            <a:r>
              <a:rPr lang="en-US" altLang="zh-CN" sz="2400" baseline="30000" dirty="0">
                <a:latin typeface="Times New Roman" panose="02020603050405020304" charset="0"/>
                <a:cs typeface="Times New Roman" panose="02020603050405020304" charset="0"/>
              </a:rPr>
              <a:t> -</a:t>
            </a:r>
            <a:r>
              <a:rPr lang="zh-CN" altLang="zh-CN" sz="2400" dirty="0">
                <a:latin typeface="Times New Roman" panose="02020603050405020304" charset="0"/>
                <a:cs typeface="Times New Roman" panose="02020603050405020304" charset="0"/>
              </a:rPr>
              <a:t>。</a:t>
            </a:r>
            <a:endParaRPr lang="zh-CN" altLang="zh-CN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6" name="Picture 35" descr="强化复合地板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r="5719"/>
          <a:stretch>
            <a:fillRect/>
          </a:stretch>
        </p:blipFill>
        <p:spPr bwMode="auto">
          <a:xfrm>
            <a:off x="746268" y="1825105"/>
            <a:ext cx="1799008" cy="15216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671601" y="3519919"/>
            <a:ext cx="2592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1800" b="1" dirty="0">
                <a:latin typeface="Times New Roman" panose="02020603050405020304" charset="0"/>
                <a:ea typeface="黑体" panose="02010609060101010101" charset="-122"/>
              </a:rPr>
              <a:t>复合木地板表面涂层</a:t>
            </a:r>
            <a:endParaRPr lang="zh-CN" altLang="en-US" sz="1800" b="1" dirty="0">
              <a:latin typeface="Times New Roman" panose="02020603050405020304" charset="0"/>
              <a:ea typeface="黑体" panose="02010609060101010101" charset="-122"/>
            </a:endParaRPr>
          </a:p>
        </p:txBody>
      </p:sp>
      <p:pic>
        <p:nvPicPr>
          <p:cNvPr id="18" name="Picture 5" descr="product_image1_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6"/>
          <a:stretch>
            <a:fillRect/>
          </a:stretch>
        </p:blipFill>
        <p:spPr bwMode="auto">
          <a:xfrm>
            <a:off x="3968228" y="1711916"/>
            <a:ext cx="1596752" cy="1584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3833579" y="3518384"/>
            <a:ext cx="1928598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1800" b="1" dirty="0" smtClean="0">
                <a:latin typeface="Times New Roman" panose="02020603050405020304" charset="0"/>
                <a:ea typeface="黑体" panose="02010609060101010101" charset="-122"/>
              </a:rPr>
              <a:t>氧化铝陶瓷</a:t>
            </a:r>
            <a:r>
              <a:rPr lang="zh-CN" altLang="en-US" sz="1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ea typeface="黑体" panose="02010609060101010101" charset="-122"/>
              </a:rPr>
              <a:t>坩埚</a:t>
            </a:r>
            <a:endParaRPr lang="zh-CN" altLang="en-US" sz="1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charset="0"/>
              <a:ea typeface="黑体" panose="02010609060101010101" charset="-122"/>
            </a:endParaRPr>
          </a:p>
        </p:txBody>
      </p:sp>
      <p:pic>
        <p:nvPicPr>
          <p:cNvPr id="20" name="Picture 26" descr="世界最大切割蓝宝石--东方蓝巨人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5" r="17247" b="28900"/>
          <a:stretch>
            <a:fillRect/>
          </a:stretch>
        </p:blipFill>
        <p:spPr bwMode="auto">
          <a:xfrm>
            <a:off x="7042349" y="1638557"/>
            <a:ext cx="1738724" cy="15167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7347155" y="3481647"/>
            <a:ext cx="1165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1800" b="1" dirty="0">
                <a:latin typeface="Times New Roman" panose="02020603050405020304" charset="0"/>
                <a:ea typeface="黑体" panose="02010609060101010101" charset="-122"/>
              </a:rPr>
              <a:t>  蓝宝石</a:t>
            </a:r>
            <a:endParaRPr lang="zh-CN" altLang="en-US" sz="1800" b="1" dirty="0">
              <a:latin typeface="Times New Roman" panose="02020603050405020304" charset="0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9" grpId="0"/>
      <p:bldP spid="10" grpId="0"/>
      <p:bldP spid="11" grpId="0"/>
      <p:bldP spid="12" grpId="0" animBg="1"/>
      <p:bldP spid="13" grpId="0"/>
      <p:bldP spid="14" grpId="0"/>
      <p:bldP spid="15" grpId="0"/>
      <p:bldP spid="17" grpId="0"/>
      <p:bldP spid="19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5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1407851" y="1374854"/>
            <a:ext cx="2564705" cy="11113"/>
          </a:xfrm>
          <a:prstGeom prst="line">
            <a:avLst/>
          </a:prstGeom>
          <a:noFill/>
          <a:ln w="9525">
            <a:solidFill>
              <a:sysClr val="window" lastClr="FFFFFF"/>
            </a:solidFill>
            <a:rou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625168" y="815149"/>
            <a:ext cx="11360785" cy="1930400"/>
            <a:chOff x="808" y="1508"/>
            <a:chExt cx="17891" cy="3040"/>
          </a:xfrm>
        </p:grpSpPr>
        <p:pic>
          <p:nvPicPr>
            <p:cNvPr id="13" name="图片 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808" y="1508"/>
              <a:ext cx="1513" cy="15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文本框 14"/>
            <p:cNvSpPr txBox="1"/>
            <p:nvPr>
              <p:custDataLst>
                <p:tags r:id="rId5"/>
              </p:custDataLst>
            </p:nvPr>
          </p:nvSpPr>
          <p:spPr>
            <a:xfrm>
              <a:off x="877" y="1642"/>
              <a:ext cx="17823" cy="29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>
                <a:lnSpc>
                  <a:spcPct val="150000"/>
                </a:lnSpc>
              </a:pPr>
              <a:r>
                <a:rPr lang="en-US" altLang="zh-CN" sz="2800" dirty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Arial" panose="020B0604020202020204"/>
                </a:rPr>
                <a:t>       </a:t>
              </a:r>
              <a:r>
                <a:rPr lang="zh-CN" altLang="zh-CN" sz="2400" dirty="0" smtClean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Arial" panose="020B0604020202020204"/>
                </a:rPr>
                <a:t>铝</a:t>
              </a:r>
              <a:r>
                <a:rPr lang="zh-CN" altLang="en-US" sz="2400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Arial" panose="020B0604020202020204"/>
                </a:rPr>
                <a:t>在</a:t>
              </a:r>
              <a:r>
                <a:rPr lang="zh-CN" altLang="zh-CN" sz="2400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Arial" panose="020B0604020202020204"/>
                </a:rPr>
                <a:t>空气中自然形成的氧化膜很薄，在实际使用的过程中，耐磨性和抗腐蚀性还不够</a:t>
              </a:r>
              <a:r>
                <a:rPr lang="zh-CN" altLang="zh-CN" sz="2400" dirty="0" smtClean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Arial" panose="020B0604020202020204"/>
                </a:rPr>
                <a:t>强</a:t>
              </a:r>
              <a:r>
                <a:rPr lang="zh-CN" altLang="en-US" sz="2400" dirty="0" smtClean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Arial" panose="020B0604020202020204"/>
                </a:rPr>
                <a:t>。</a:t>
              </a:r>
              <a:r>
                <a:rPr lang="zh-CN" altLang="en-US" sz="2400" dirty="0" smtClean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Arial" panose="020B0604020202020204"/>
                </a:rPr>
                <a:t>对铝制品的表面处理：化学方法。加厚、着色如化学氧化（用铬酸作氧化剂可以使氧化膜产生美丽的颜色）。</a:t>
              </a:r>
              <a:endParaRPr lang="zh-CN" altLang="en-US" sz="24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/>
              </a:endParaRPr>
            </a:p>
          </p:txBody>
        </p:sp>
      </p:grpSp>
      <p:grpSp>
        <p:nvGrpSpPr>
          <p:cNvPr id="16" name="组合 15"/>
          <p:cNvGrpSpPr/>
          <p:nvPr>
            <p:custDataLst>
              <p:tags r:id="rId6"/>
            </p:custDataLst>
          </p:nvPr>
        </p:nvGrpSpPr>
        <p:grpSpPr>
          <a:xfrm>
            <a:off x="840228" y="3412888"/>
            <a:ext cx="3905250" cy="2899402"/>
            <a:chOff x="2232678" y="3098020"/>
            <a:chExt cx="3662552" cy="2757764"/>
          </a:xfrm>
        </p:grpSpPr>
        <p:sp>
          <p:nvSpPr>
            <p:cNvPr id="20" name="文本框 19"/>
            <p:cNvSpPr txBox="1"/>
            <p:nvPr>
              <p:custDataLst>
                <p:tags r:id="rId7"/>
              </p:custDataLst>
            </p:nvPr>
          </p:nvSpPr>
          <p:spPr>
            <a:xfrm>
              <a:off x="2307568" y="5066382"/>
              <a:ext cx="3587662" cy="7894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>
                <a:lnSpc>
                  <a:spcPct val="200000"/>
                </a:lnSpc>
              </a:pPr>
              <a:r>
                <a:rPr lang="zh-CN" altLang="en-US" sz="24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Arial" panose="020B0604020202020204"/>
                </a:rPr>
                <a:t>具有一定厚度的氧化膜</a:t>
              </a:r>
              <a:endPara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/>
              </a:endParaRPr>
            </a:p>
          </p:txBody>
        </p:sp>
        <p:pic>
          <p:nvPicPr>
            <p:cNvPr id="22" name="图片 21" descr="图片包含 游戏机, 桌子, 建筑, 木  描述已自动生成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2678" y="3098020"/>
              <a:ext cx="3322803" cy="21064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4" name="组合 23"/>
          <p:cNvGrpSpPr/>
          <p:nvPr>
            <p:custDataLst>
              <p:tags r:id="rId10"/>
            </p:custDataLst>
          </p:nvPr>
        </p:nvGrpSpPr>
        <p:grpSpPr>
          <a:xfrm>
            <a:off x="4956933" y="3414793"/>
            <a:ext cx="4230370" cy="2853690"/>
            <a:chOff x="7015971" y="3098020"/>
            <a:chExt cx="3971304" cy="2714192"/>
          </a:xfrm>
        </p:grpSpPr>
        <p:sp>
          <p:nvSpPr>
            <p:cNvPr id="25" name="文本框 24"/>
            <p:cNvSpPr txBox="1"/>
            <p:nvPr>
              <p:custDataLst>
                <p:tags r:id="rId11"/>
              </p:custDataLst>
            </p:nvPr>
          </p:nvSpPr>
          <p:spPr>
            <a:xfrm>
              <a:off x="7399613" y="5022838"/>
              <a:ext cx="3587662" cy="789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>
                <a:lnSpc>
                  <a:spcPct val="200000"/>
                </a:lnSpc>
              </a:pPr>
              <a:r>
                <a:rPr lang="zh-CN" altLang="en-US" sz="24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Arial" panose="020B0604020202020204"/>
                </a:rPr>
                <a:t>对氧化膜进行着色</a:t>
              </a:r>
              <a:endPara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/>
              </a:endParaRPr>
            </a:p>
          </p:txBody>
        </p:sp>
        <p:pic>
          <p:nvPicPr>
            <p:cNvPr id="27" name="图片 26" descr="桌子上的手机  描述已自动生成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5971" y="3098020"/>
              <a:ext cx="3322803" cy="210665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7" name="组合 6"/>
          <p:cNvGrpSpPr/>
          <p:nvPr>
            <p:custDataLst>
              <p:tags r:id="rId14"/>
            </p:custDataLst>
          </p:nvPr>
        </p:nvGrpSpPr>
        <p:grpSpPr>
          <a:xfrm>
            <a:off x="8970133" y="2617868"/>
            <a:ext cx="2533650" cy="3833495"/>
            <a:chOff x="2597" y="6597"/>
            <a:chExt cx="5524" cy="8273"/>
          </a:xfrm>
        </p:grpSpPr>
        <p:pic>
          <p:nvPicPr>
            <p:cNvPr id="9" name="图片 8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7" y="6597"/>
              <a:ext cx="5524" cy="4143"/>
            </a:xfrm>
            <a:prstGeom prst="rect">
              <a:avLst/>
            </a:prstGeom>
          </p:spPr>
        </p:pic>
        <p:pic>
          <p:nvPicPr>
            <p:cNvPr id="2209" name="图片 5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t="19565" b="3251"/>
            <a:stretch>
              <a:fillRect/>
            </a:stretch>
          </p:blipFill>
          <p:spPr>
            <a:xfrm>
              <a:off x="2748" y="10787"/>
              <a:ext cx="5290" cy="408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" name="椭圆 9"/>
          <p:cNvSpPr/>
          <p:nvPr/>
        </p:nvSpPr>
        <p:spPr>
          <a:xfrm>
            <a:off x="471948" y="235974"/>
            <a:ext cx="3108960" cy="5791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资料卡片</a:t>
            </a:r>
            <a:endParaRPr lang="zh-CN" altLang="en-US" sz="2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custDataLst>
      <p:tags r:id="rId1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7598" y="165182"/>
            <a:ext cx="12117664" cy="108087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fontAlgn="auto">
              <a:lnSpc>
                <a:spcPts val="4060"/>
              </a:lnSpc>
            </a:pPr>
            <a:r>
              <a:rPr lang="zh-CN" sz="2400" b="1" dirty="0" smtClean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实验</a:t>
            </a:r>
            <a:r>
              <a:rPr lang="zh-CN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探究：</a:t>
            </a:r>
            <a:r>
              <a:rPr lang="zh-CN" sz="2400" b="1" dirty="0">
                <a:latin typeface="Times New Roman" panose="02020603050405020304" charset="0"/>
                <a:ea typeface="宋体" panose="02010600030101010101" pitchFamily="2" charset="-122"/>
              </a:rPr>
              <a:t>分别在氯化铝溶液中滴加氨水和氢</a:t>
            </a:r>
            <a:r>
              <a:rPr lang="zh-CN" sz="2400" b="1" dirty="0" smtClean="0">
                <a:latin typeface="Times New Roman" panose="02020603050405020304" charset="0"/>
                <a:ea typeface="宋体" panose="02010600030101010101" pitchFamily="2" charset="-122"/>
              </a:rPr>
              <a:t>氧化钠</a:t>
            </a:r>
            <a:r>
              <a:rPr lang="zh-CN" sz="2400" b="1" dirty="0">
                <a:latin typeface="Times New Roman" panose="02020603050405020304" charset="0"/>
                <a:ea typeface="宋体" panose="02010600030101010101" pitchFamily="2" charset="-122"/>
              </a:rPr>
              <a:t>溶液，观察实验现象</a:t>
            </a:r>
            <a:r>
              <a:rPr lang="zh-CN" sz="2400" b="1" dirty="0" smtClean="0">
                <a:latin typeface="Times New Roman" panose="02020603050405020304" charset="0"/>
                <a:ea typeface="宋体" panose="02010600030101010101" pitchFamily="2" charset="-122"/>
              </a:rPr>
              <a:t>，</a:t>
            </a:r>
            <a:endParaRPr lang="en-US" altLang="zh-CN" sz="2400" b="1" dirty="0" smtClean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266700" fontAlgn="auto">
              <a:lnSpc>
                <a:spcPts val="4060"/>
              </a:lnSpc>
            </a:pPr>
            <a:r>
              <a:rPr lang="en-US" altLang="zh-CN" sz="2400" b="1" dirty="0"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en-US" altLang="zh-CN" sz="2400" b="1" dirty="0" smtClean="0">
                <a:latin typeface="Times New Roman" panose="02020603050405020304" charset="0"/>
                <a:ea typeface="宋体" panose="02010600030101010101" pitchFamily="2" charset="-122"/>
              </a:rPr>
              <a:t>                   </a:t>
            </a:r>
            <a:r>
              <a:rPr lang="zh-CN" sz="2400" b="1" dirty="0" smtClean="0">
                <a:latin typeface="Times New Roman" panose="02020603050405020304" charset="0"/>
                <a:ea typeface="宋体" panose="02010600030101010101" pitchFamily="2" charset="-122"/>
              </a:rPr>
              <a:t>填写</a:t>
            </a:r>
            <a:r>
              <a:rPr lang="zh-CN" sz="2400" b="1" dirty="0">
                <a:latin typeface="Times New Roman" panose="02020603050405020304" charset="0"/>
                <a:ea typeface="宋体" panose="02010600030101010101" pitchFamily="2" charset="-122"/>
              </a:rPr>
              <a:t>表格内容。</a:t>
            </a:r>
            <a:endParaRPr lang="zh-CN" sz="2400" b="1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238309" y="1485470"/>
          <a:ext cx="11253634" cy="3965534"/>
        </p:xfrm>
        <a:graphic>
          <a:graphicData uri="http://schemas.openxmlformats.org/drawingml/2006/table">
            <a:tbl>
              <a:tblPr/>
              <a:tblGrid>
                <a:gridCol w="843915"/>
                <a:gridCol w="4581525"/>
                <a:gridCol w="5828194"/>
              </a:tblGrid>
              <a:tr h="1427480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4080"/>
                        </a:lnSpc>
                        <a:buNone/>
                      </a:pPr>
                      <a:r>
                        <a:rPr lang="en-US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实验操作</a:t>
                      </a:r>
                      <a:endParaRPr lang="en-US" alt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4080"/>
                        </a:lnSpc>
                        <a:buNone/>
                      </a:pPr>
                      <a:r>
                        <a:rPr lang="en-US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 </a:t>
                      </a:r>
                      <a:endParaRPr lang="en-US" alt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4080"/>
                        </a:lnSpc>
                        <a:buNone/>
                      </a:pPr>
                      <a:r>
                        <a:rPr lang="en-US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 </a:t>
                      </a:r>
                      <a:endParaRPr lang="en-US" alt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8395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4080"/>
                        </a:lnSpc>
                        <a:buNone/>
                      </a:pPr>
                      <a:r>
                        <a:rPr lang="en-US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实验现象</a:t>
                      </a:r>
                      <a:endParaRPr lang="en-US" alt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fontAlgn="auto">
                        <a:lnSpc>
                          <a:spcPts val="4080"/>
                        </a:lnSpc>
                        <a:buNone/>
                      </a:pP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fontAlgn="auto">
                        <a:lnSpc>
                          <a:spcPts val="4080"/>
                        </a:lnSpc>
                        <a:buNone/>
                      </a:pP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09659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4080"/>
                        </a:lnSpc>
                        <a:buNone/>
                      </a:pPr>
                      <a:r>
                        <a:rPr lang="en-US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结论</a:t>
                      </a:r>
                      <a:endParaRPr lang="en-US" alt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indent="0" fontAlgn="auto">
                        <a:lnSpc>
                          <a:spcPts val="4080"/>
                        </a:lnSpc>
                        <a:buNone/>
                      </a:pPr>
                      <a:endParaRPr lang="en-US" altLang="en-US" sz="2400" b="1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图片 5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27129" y="1496900"/>
            <a:ext cx="2734945" cy="13976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903269" y="1496900"/>
            <a:ext cx="2858770" cy="13862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1520967" y="2905965"/>
            <a:ext cx="4779543" cy="10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ts val="4080"/>
              </a:lnSpc>
              <a:buNone/>
            </a:pPr>
            <a:r>
              <a:rPr lang="zh-CN" altLang="en-US" sz="2400" b="1" dirty="0" smtClean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先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产生沉淀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fontAlgn="auto">
              <a:lnSpc>
                <a:spcPts val="4080"/>
              </a:lnSpc>
              <a:buNone/>
            </a:pP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再加过量氨水沉淀不溶解</a:t>
            </a:r>
            <a:endParaRPr lang="en-US" sz="2400" b="1" dirty="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5690419" y="2894535"/>
            <a:ext cx="6061096" cy="10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ts val="4080"/>
              </a:lnSpc>
              <a:buNone/>
            </a:pPr>
            <a:r>
              <a:rPr lang="zh-CN" altLang="en-US" sz="2400" b="1" dirty="0" smtClean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先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产生沉淀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fontAlgn="auto">
              <a:lnSpc>
                <a:spcPts val="4080"/>
              </a:lnSpc>
              <a:buNone/>
            </a:pP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再加过量氢氧化钠溶液沉淀溶解</a:t>
            </a:r>
            <a:endParaRPr lang="en-US" sz="2400" b="1" dirty="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2446102" y="4178484"/>
            <a:ext cx="9789160" cy="10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ts val="4080"/>
              </a:lnSpc>
              <a:buNone/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氢氧化铝能溶于强碱氢氧化钠，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不</a:t>
            </a:r>
            <a:r>
              <a:rPr lang="zh-CN" altLang="en-US" sz="2400" b="1" dirty="0" smtClean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溶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于弱碱NH</a:t>
            </a:r>
            <a:r>
              <a:rPr lang="en-US" sz="2400" b="1" baseline="-25000" dirty="0" smtClean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3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‧H</a:t>
            </a:r>
            <a:r>
              <a:rPr lang="en-US" sz="2400" b="1" baseline="-25000" dirty="0" smtClean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O：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indent="0" fontAlgn="auto">
              <a:lnSpc>
                <a:spcPts val="4080"/>
              </a:lnSpc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Al(OH)</a:t>
            </a:r>
            <a:r>
              <a:rPr lang="en-US" sz="2400" b="1" baseline="-25000" dirty="0" smtClean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3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＋OH</a:t>
            </a:r>
            <a:r>
              <a:rPr lang="en-US" sz="2400" b="1" baseline="30000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－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＝[Al(OH)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4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]</a:t>
            </a:r>
            <a:r>
              <a:rPr lang="en-US" sz="2400" b="1" baseline="30000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-</a:t>
            </a:r>
            <a:r>
              <a:rPr lang="zh-CN" altLang="en-US" sz="2400" b="1" dirty="0" smtClean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。</a:t>
            </a:r>
            <a:endParaRPr lang="zh-CN" altLang="en-US" sz="2400" b="1" baseline="30000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87841" y="106137"/>
            <a:ext cx="4576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</a:rPr>
              <a:t>3</a:t>
            </a:r>
            <a:r>
              <a:rPr lang="zh-CN" altLang="en-US" sz="2400" b="1" dirty="0" smtClean="0">
                <a:solidFill>
                  <a:srgbClr val="0000FF"/>
                </a:solidFill>
              </a:rPr>
              <a:t>、氢氧化铝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355901" y="106137"/>
            <a:ext cx="26564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charset="0"/>
              </a:rPr>
              <a:t>——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charset="0"/>
              </a:rPr>
              <a:t>两性氢氧化物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5" name="矩形 5"/>
          <p:cNvSpPr>
            <a:spLocks noChangeArrowheads="1"/>
          </p:cNvSpPr>
          <p:nvPr/>
        </p:nvSpPr>
        <p:spPr bwMode="auto">
          <a:xfrm>
            <a:off x="1169546" y="445894"/>
            <a:ext cx="6937375" cy="57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</a:rPr>
              <a:t>Al(OH)</a:t>
            </a:r>
            <a:r>
              <a:rPr lang="en-US" altLang="zh-CN" sz="2400" b="1" baseline="-25000" dirty="0">
                <a:solidFill>
                  <a:srgbClr val="FF0000"/>
                </a:solidFill>
                <a:latin typeface="Times New Roman" panose="02020603050405020304" charset="0"/>
              </a:rPr>
              <a:t>3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</a:rPr>
              <a:t> + 3H</a:t>
            </a:r>
            <a:r>
              <a:rPr lang="en-US" altLang="zh-CN" sz="2400" b="1" baseline="30000" dirty="0">
                <a:solidFill>
                  <a:srgbClr val="FF0000"/>
                </a:solidFill>
                <a:latin typeface="Times New Roman" panose="02020603050405020304" charset="0"/>
              </a:rPr>
              <a:t>+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</a:rPr>
              <a:t> ==== Al</a:t>
            </a:r>
            <a:r>
              <a:rPr lang="en-US" altLang="zh-CN" sz="2400" b="1" baseline="30000" dirty="0">
                <a:solidFill>
                  <a:srgbClr val="FF0000"/>
                </a:solidFill>
                <a:latin typeface="Times New Roman" panose="02020603050405020304" charset="0"/>
              </a:rPr>
              <a:t>3+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</a:rPr>
              <a:t> + 3H</a:t>
            </a:r>
            <a:r>
              <a:rPr lang="en-US" altLang="zh-CN" sz="2400" b="1" baseline="-25000" dirty="0">
                <a:solidFill>
                  <a:srgbClr val="FF0000"/>
                </a:solidFill>
                <a:latin typeface="Times New Roman" panose="02020603050405020304" charset="0"/>
              </a:rPr>
              <a:t>2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</a:rPr>
              <a:t>O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69546" y="1025861"/>
            <a:ext cx="4257897" cy="5550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fontAlgn="auto">
              <a:lnSpc>
                <a:spcPts val="4080"/>
              </a:lnSpc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Al(OH)</a:t>
            </a:r>
            <a:r>
              <a:rPr lang="en-US" altLang="zh-CN" sz="2400" b="1" baseline="-25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＋OH</a:t>
            </a:r>
            <a:r>
              <a:rPr lang="en-US" altLang="zh-CN" sz="2400" b="1" baseline="30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－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＝[Al(OH)</a:t>
            </a:r>
            <a:r>
              <a:rPr lang="en-US" altLang="zh-CN" sz="2400" b="1" baseline="-25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4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]</a:t>
            </a:r>
            <a:r>
              <a:rPr lang="en-US" altLang="zh-CN" sz="2400" b="1" baseline="30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  <a:endParaRPr lang="zh-CN" altLang="en-US" sz="2400" b="1" baseline="30000" dirty="0">
              <a:solidFill>
                <a:srgbClr val="FF0000"/>
              </a:solidFill>
              <a:latin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540564" y="1795092"/>
            <a:ext cx="9773757" cy="646331"/>
          </a:xfrm>
          <a:prstGeom prst="rect">
            <a:avLst/>
          </a:prstGeom>
          <a:noFill/>
          <a:ln w="25400">
            <a:solidFill>
              <a:srgbClr val="00CC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latin typeface="Times New Roman" panose="02020603050405020304" charset="0"/>
              </a:rPr>
              <a:t>    </a:t>
            </a:r>
            <a:r>
              <a:rPr lang="zh-CN" altLang="en-US" sz="2400" b="1" dirty="0" smtClean="0">
                <a:latin typeface="Times New Roman" panose="02020603050405020304" charset="0"/>
              </a:rPr>
              <a:t>既能和酸又能和碱反应形成盐和水的氢氧化物叫做</a:t>
            </a:r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</a:rPr>
              <a:t>两性氢氧化物</a:t>
            </a:r>
            <a:r>
              <a:rPr lang="zh-CN" altLang="en-US" sz="2400" b="1" dirty="0" smtClean="0">
                <a:latin typeface="Times New Roman" panose="02020603050405020304" charset="0"/>
              </a:rPr>
              <a:t>。</a:t>
            </a:r>
            <a:endParaRPr lang="zh-CN" altLang="en-US" sz="2400" b="1" dirty="0" smtClean="0">
              <a:latin typeface="Times New Roman" panose="0202060305040502030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09137" y="2441423"/>
            <a:ext cx="115165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400" b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</a:rPr>
              <a:t>思考：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</a:rPr>
              <a:t>为什么常用氨水与硫酸铝溶液反应制取氢氧化铝，而不用氢氧化钠溶液呢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</a:rPr>
              <a:t>?</a:t>
            </a:r>
            <a:endParaRPr lang="en-US" altLang="zh-CN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112416" y="3105959"/>
            <a:ext cx="6643688" cy="576263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CN" sz="2400" b="1">
                <a:latin typeface="Times New Roman" panose="02020603050405020304" charset="0"/>
              </a:rPr>
              <a:t>  Al</a:t>
            </a:r>
            <a:r>
              <a:rPr lang="en-US" altLang="zh-CN" sz="2400" b="1" baseline="30000">
                <a:latin typeface="Times New Roman" panose="02020603050405020304" charset="0"/>
              </a:rPr>
              <a:t>3+</a:t>
            </a:r>
            <a:r>
              <a:rPr lang="en-US" altLang="zh-CN" sz="2400" b="1">
                <a:latin typeface="Times New Roman" panose="02020603050405020304" charset="0"/>
              </a:rPr>
              <a:t>  +  3NH </a:t>
            </a:r>
            <a:r>
              <a:rPr lang="en-US" altLang="zh-CN" sz="2400" b="1" baseline="-25000">
                <a:latin typeface="Times New Roman" panose="02020603050405020304" charset="0"/>
              </a:rPr>
              <a:t>3</a:t>
            </a:r>
            <a:r>
              <a:rPr lang="en-US" altLang="zh-CN" sz="2400" b="1">
                <a:latin typeface="Times New Roman" panose="02020603050405020304" charset="0"/>
              </a:rPr>
              <a:t>·H</a:t>
            </a:r>
            <a:r>
              <a:rPr lang="en-US" altLang="zh-CN" sz="2400" b="1" baseline="-25000">
                <a:latin typeface="Times New Roman" panose="02020603050405020304" charset="0"/>
              </a:rPr>
              <a:t>2</a:t>
            </a:r>
            <a:r>
              <a:rPr lang="en-US" altLang="zh-CN" sz="2400" b="1">
                <a:latin typeface="Times New Roman" panose="02020603050405020304" charset="0"/>
              </a:rPr>
              <a:t>O  ===  Al</a:t>
            </a:r>
            <a:r>
              <a:rPr lang="zh-CN" altLang="en-US" sz="2400" b="1">
                <a:latin typeface="Times New Roman" panose="02020603050405020304" charset="0"/>
              </a:rPr>
              <a:t>（</a:t>
            </a:r>
            <a:r>
              <a:rPr lang="en-US" altLang="zh-CN" sz="2400" b="1">
                <a:latin typeface="Times New Roman" panose="02020603050405020304" charset="0"/>
              </a:rPr>
              <a:t>OH</a:t>
            </a:r>
            <a:r>
              <a:rPr lang="zh-CN" altLang="en-US" sz="2400" b="1">
                <a:latin typeface="Times New Roman" panose="02020603050405020304" charset="0"/>
              </a:rPr>
              <a:t>）</a:t>
            </a:r>
            <a:r>
              <a:rPr lang="en-US" altLang="zh-CN" sz="2400" b="1" baseline="-25000">
                <a:latin typeface="Times New Roman" panose="02020603050405020304" charset="0"/>
              </a:rPr>
              <a:t>3</a:t>
            </a:r>
            <a:r>
              <a:rPr lang="en-US" altLang="zh-CN" sz="2400" b="1">
                <a:latin typeface="Times New Roman" panose="02020603050405020304" charset="0"/>
                <a:sym typeface="Symbol" panose="05050102010706020507" pitchFamily="18" charset="2"/>
              </a:rPr>
              <a:t> + 3NH</a:t>
            </a:r>
            <a:r>
              <a:rPr lang="en-US" altLang="zh-CN" sz="2400" b="1" baseline="-25000">
                <a:latin typeface="Times New Roman" panose="02020603050405020304" charset="0"/>
                <a:sym typeface="Symbol" panose="05050102010706020507" pitchFamily="18" charset="2"/>
              </a:rPr>
              <a:t>4</a:t>
            </a:r>
            <a:r>
              <a:rPr lang="en-US" altLang="zh-CN" sz="2400" b="1" baseline="30000">
                <a:latin typeface="Times New Roman" panose="02020603050405020304" charset="0"/>
                <a:sym typeface="Symbol" panose="05050102010706020507" pitchFamily="18" charset="2"/>
              </a:rPr>
              <a:t>+</a:t>
            </a:r>
            <a:endParaRPr lang="en-US" altLang="zh-CN" sz="2400" b="1" baseline="30000">
              <a:latin typeface="Times New Roman" panose="02020603050405020304" charset="0"/>
              <a:sym typeface="Symbol" panose="05050102010706020507" pitchFamily="18" charset="2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3873" y="3661047"/>
            <a:ext cx="7488238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CN" altLang="en-US" sz="2400" b="1" dirty="0" smtClean="0">
                <a:latin typeface="Times New Roman" panose="02020603050405020304" charset="0"/>
              </a:rPr>
              <a:t>不稳定性</a:t>
            </a:r>
            <a:r>
              <a:rPr lang="zh-CN" altLang="en-US" sz="2400" b="1" dirty="0">
                <a:latin typeface="Times New Roman" panose="02020603050405020304" charset="0"/>
              </a:rPr>
              <a:t>：氢氧化铝不稳定，受热易分解。　         </a:t>
            </a:r>
            <a:endParaRPr lang="zh-CN" altLang="en-US" sz="2400" b="1" dirty="0">
              <a:latin typeface="Times New Roman" panose="02020603050405020304" charset="0"/>
            </a:endParaRPr>
          </a:p>
        </p:txBody>
      </p:sp>
      <p:grpSp>
        <p:nvGrpSpPr>
          <p:cNvPr id="11" name="Group 5"/>
          <p:cNvGrpSpPr/>
          <p:nvPr/>
        </p:nvGrpSpPr>
        <p:grpSpPr bwMode="auto">
          <a:xfrm>
            <a:off x="1895798" y="4129360"/>
            <a:ext cx="4968875" cy="674687"/>
            <a:chOff x="1192" y="953"/>
            <a:chExt cx="3130" cy="425"/>
          </a:xfrm>
        </p:grpSpPr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2187" y="953"/>
              <a:ext cx="34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>
                  <a:solidFill>
                    <a:srgbClr val="0000FF"/>
                  </a:solidFill>
                  <a:latin typeface="宋体" panose="02010600030101010101" pitchFamily="2" charset="-122"/>
                </a:rPr>
                <a:t>∆</a:t>
              </a:r>
              <a:endParaRPr lang="en-US" altLang="zh-CN" sz="2400">
                <a:solidFill>
                  <a:srgbClr val="0000FF"/>
                </a:solidFill>
                <a:latin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1192" y="1090"/>
              <a:ext cx="31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>
                  <a:solidFill>
                    <a:srgbClr val="0000FF"/>
                  </a:solidFill>
                  <a:latin typeface="Times New Roman" panose="02020603050405020304" charset="0"/>
                </a:rPr>
                <a:t>2Al(OH)</a:t>
              </a:r>
              <a:r>
                <a:rPr lang="en-US" altLang="zh-CN" sz="2400" b="1" baseline="-25000">
                  <a:solidFill>
                    <a:srgbClr val="0000FF"/>
                  </a:solidFill>
                  <a:latin typeface="Times New Roman" panose="02020603050405020304" charset="0"/>
                </a:rPr>
                <a:t>3</a:t>
              </a:r>
              <a:r>
                <a:rPr lang="en-US" altLang="zh-CN" sz="2400" b="1">
                  <a:solidFill>
                    <a:srgbClr val="0000FF"/>
                  </a:solidFill>
                  <a:latin typeface="Times New Roman" panose="02020603050405020304" charset="0"/>
                </a:rPr>
                <a:t> ==== Al</a:t>
              </a:r>
              <a:r>
                <a:rPr lang="en-US" altLang="zh-CN" sz="2400" b="1" baseline="-25000">
                  <a:solidFill>
                    <a:srgbClr val="0000FF"/>
                  </a:solidFill>
                  <a:latin typeface="Times New Roman" panose="02020603050405020304" charset="0"/>
                </a:rPr>
                <a:t>2</a:t>
              </a:r>
              <a:r>
                <a:rPr lang="en-US" altLang="zh-CN" sz="2400" b="1">
                  <a:solidFill>
                    <a:srgbClr val="0000FF"/>
                  </a:solidFill>
                  <a:latin typeface="Times New Roman" panose="02020603050405020304" charset="0"/>
                </a:rPr>
                <a:t>O</a:t>
              </a:r>
              <a:r>
                <a:rPr lang="en-US" altLang="zh-CN" sz="2400" b="1" baseline="-25000">
                  <a:solidFill>
                    <a:srgbClr val="0000FF"/>
                  </a:solidFill>
                  <a:latin typeface="Times New Roman" panose="02020603050405020304" charset="0"/>
                </a:rPr>
                <a:t>3</a:t>
              </a:r>
              <a:r>
                <a:rPr lang="zh-CN" altLang="en-US" sz="2400" b="1">
                  <a:solidFill>
                    <a:srgbClr val="0000FF"/>
                  </a:solidFill>
                  <a:latin typeface="Times New Roman" panose="02020603050405020304" charset="0"/>
                </a:rPr>
                <a:t>＋</a:t>
              </a:r>
              <a:r>
                <a:rPr lang="en-US" altLang="zh-CN" sz="2400" b="1">
                  <a:solidFill>
                    <a:srgbClr val="0000FF"/>
                  </a:solidFill>
                  <a:latin typeface="Times New Roman" panose="02020603050405020304" charset="0"/>
                </a:rPr>
                <a:t>3H</a:t>
              </a:r>
              <a:r>
                <a:rPr lang="en-US" altLang="zh-CN" sz="2400" b="1" baseline="-25000">
                  <a:solidFill>
                    <a:srgbClr val="0000FF"/>
                  </a:solidFill>
                  <a:latin typeface="Times New Roman" panose="02020603050405020304" charset="0"/>
                </a:rPr>
                <a:t>2</a:t>
              </a:r>
              <a:r>
                <a:rPr lang="en-US" altLang="zh-CN" sz="2400" b="1">
                  <a:solidFill>
                    <a:srgbClr val="0000FF"/>
                  </a:solidFill>
                  <a:latin typeface="Times New Roman" panose="02020603050405020304" charset="0"/>
                </a:rPr>
                <a:t>O</a:t>
              </a:r>
              <a:endParaRPr lang="en-US" altLang="zh-CN" sz="2400" b="1">
                <a:solidFill>
                  <a:srgbClr val="0000FF"/>
                </a:solidFill>
                <a:latin typeface="Times New Roman" panose="02020603050405020304" charset="0"/>
              </a:endParaRPr>
            </a:p>
          </p:txBody>
        </p:sp>
      </p:grp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16974" y="4915362"/>
            <a:ext cx="2509684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400" b="1" dirty="0" smtClean="0">
                <a:latin typeface="宋体" panose="02010600030101010101" pitchFamily="2" charset="-122"/>
              </a:rPr>
              <a:t>氢</a:t>
            </a:r>
            <a:r>
              <a:rPr lang="zh-CN" altLang="en-US" sz="2400" b="1" dirty="0">
                <a:latin typeface="宋体" panose="02010600030101010101" pitchFamily="2" charset="-122"/>
              </a:rPr>
              <a:t>氧化铝的用途</a:t>
            </a:r>
            <a:endParaRPr lang="zh-CN" altLang="en-US" sz="2400" b="1" dirty="0">
              <a:latin typeface="宋体" panose="02010600030101010101" pitchFamily="2" charset="-122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769373" y="5980277"/>
            <a:ext cx="734536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zh-CN" sz="2400" b="1" dirty="0">
                <a:latin typeface="宋体" panose="02010600030101010101" pitchFamily="2" charset="-122"/>
              </a:rPr>
              <a:t>② </a:t>
            </a:r>
            <a:r>
              <a:rPr lang="en-US" altLang="zh-CN" sz="2400" b="1" dirty="0">
                <a:latin typeface="Times New Roman" panose="02020603050405020304" charset="0"/>
              </a:rPr>
              <a:t>Al(OH)</a:t>
            </a:r>
            <a:r>
              <a:rPr lang="en-US" altLang="zh-CN" sz="2400" b="1" baseline="-25000" dirty="0">
                <a:latin typeface="Times New Roman" panose="02020603050405020304" charset="0"/>
              </a:rPr>
              <a:t>3</a:t>
            </a:r>
            <a:r>
              <a:rPr lang="zh-CN" altLang="en-US" sz="2400" b="1" dirty="0">
                <a:latin typeface="Times New Roman" panose="02020603050405020304" charset="0"/>
              </a:rPr>
              <a:t>是一种医用的胃酸中和剂。</a:t>
            </a:r>
            <a:endParaRPr lang="zh-CN" altLang="en-US" sz="2400" b="1" dirty="0">
              <a:latin typeface="Times New Roman" panose="0202060305040502030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769373" y="5518612"/>
            <a:ext cx="109113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/>
              <a:t>① </a:t>
            </a:r>
            <a:r>
              <a:rPr lang="zh-CN" altLang="en-US" sz="2400" b="1" dirty="0"/>
              <a:t>氢氧化铝是白色胶状沉淀，它能凝聚水中的悬浮物</a:t>
            </a:r>
            <a:r>
              <a:rPr lang="zh-CN" altLang="en-US" sz="2400" b="1" dirty="0" smtClean="0"/>
              <a:t>，并</a:t>
            </a:r>
            <a:r>
              <a:rPr lang="zh-CN" altLang="en-US" sz="2400" b="1" dirty="0"/>
              <a:t>能吸附色素。</a:t>
            </a:r>
            <a:endParaRPr lang="zh-CN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9" grpId="0" build="p"/>
      <p:bldP spid="9" grpId="1" animBg="1" build="allAtOnce"/>
      <p:bldP spid="10" grpId="0"/>
      <p:bldP spid="14" grpId="0" animBg="1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矩形 9"/>
          <p:cNvSpPr/>
          <p:nvPr>
            <p:custDataLst>
              <p:tags r:id="rId1"/>
            </p:custDataLst>
          </p:nvPr>
        </p:nvSpPr>
        <p:spPr>
          <a:xfrm>
            <a:off x="921927" y="1315117"/>
            <a:ext cx="8305800" cy="46166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eaLnBrk="1"/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charset="0"/>
              </a:rPr>
              <a:t>含量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charset="0"/>
              </a:rPr>
              <a:t>：</a:t>
            </a:r>
            <a:r>
              <a:rPr lang="zh-CN" altLang="en-US" sz="2400" b="1" dirty="0">
                <a:solidFill>
                  <a:srgbClr val="002060"/>
                </a:solidFill>
                <a:latin typeface="Times New Roman" panose="02020603050405020304" charset="0"/>
              </a:rPr>
              <a:t>自然界中最多的金属元素是铝，其次铁、钙、钠</a:t>
            </a:r>
            <a:r>
              <a:rPr lang="zh-CN" altLang="en-US" sz="2400" b="1" dirty="0">
                <a:solidFill>
                  <a:srgbClr val="002060"/>
                </a:solidFill>
                <a:latin typeface="Times New Roman" panose="02020603050405020304" charset="0"/>
                <a:ea typeface="黑体" panose="02010609060101010101" charset="-122"/>
              </a:rPr>
              <a:t>。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23563" name="矩形 13"/>
          <p:cNvSpPr/>
          <p:nvPr>
            <p:custDataLst>
              <p:tags r:id="rId2"/>
            </p:custDataLst>
          </p:nvPr>
        </p:nvSpPr>
        <p:spPr>
          <a:xfrm>
            <a:off x="1852907" y="1876125"/>
            <a:ext cx="364555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eaLnBrk="1"/>
            <a:r>
              <a:rPr lang="zh-CN" altLang="en-US" sz="2400" b="1" dirty="0" smtClean="0">
                <a:latin typeface="Times New Roman" panose="02020603050405020304" charset="0"/>
              </a:rPr>
              <a:t>地壳中：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charset="0"/>
              </a:rPr>
              <a:t>氧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</a:rPr>
              <a:t>&gt; 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charset="0"/>
              </a:rPr>
              <a:t>硅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</a:rPr>
              <a:t>&gt; 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charset="0"/>
              </a:rPr>
              <a:t>铝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</a:rPr>
              <a:t>&gt; 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charset="0"/>
              </a:rPr>
              <a:t>铁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498457" y="1876125"/>
            <a:ext cx="39709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002060"/>
                </a:solidFill>
                <a:latin typeface="宋体" panose="02010600030101010101" pitchFamily="2" charset="-122"/>
              </a:rPr>
              <a:t>它占地壳总质量的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charset="0"/>
              </a:rPr>
              <a:t>7.73%</a:t>
            </a:r>
            <a:r>
              <a:rPr lang="zh-CN" altLang="en-US" sz="2400" b="1" dirty="0" smtClean="0">
                <a:solidFill>
                  <a:srgbClr val="002060"/>
                </a:solidFill>
                <a:latin typeface="宋体" panose="02010600030101010101" pitchFamily="2" charset="-122"/>
              </a:rPr>
              <a:t>。</a:t>
            </a:r>
            <a:endParaRPr lang="zh-CN" altLang="en-US" sz="2400" dirty="0"/>
          </a:p>
        </p:txBody>
      </p:sp>
      <p:graphicFrame>
        <p:nvGraphicFramePr>
          <p:cNvPr id="15" name="表格 14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54960" y="2631971"/>
          <a:ext cx="11173453" cy="3822700"/>
        </p:xfrm>
        <a:graphic>
          <a:graphicData uri="http://schemas.openxmlformats.org/drawingml/2006/table">
            <a:tbl>
              <a:tblPr/>
              <a:tblGrid>
                <a:gridCol w="822325"/>
                <a:gridCol w="1732280"/>
                <a:gridCol w="847725"/>
                <a:gridCol w="1026160"/>
                <a:gridCol w="1367473"/>
                <a:gridCol w="1118235"/>
                <a:gridCol w="1065212"/>
                <a:gridCol w="1748524"/>
                <a:gridCol w="1445519"/>
              </a:tblGrid>
              <a:tr h="0">
                <a:tc rowSpan="2">
                  <a:txBody>
                    <a:bodyPr/>
                    <a:lstStyle/>
                    <a:p>
                      <a:pPr indent="0" algn="ctr" fontAlgn="auto">
                        <a:lnSpc>
                          <a:spcPts val="4280"/>
                        </a:lnSpc>
                        <a:buNone/>
                      </a:pPr>
                      <a:endParaRPr lang="en-US" sz="24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 fontAlgn="auto">
                        <a:lnSpc>
                          <a:spcPts val="4280"/>
                        </a:lnSpc>
                        <a:buNone/>
                      </a:pPr>
                      <a:r>
                        <a:rPr lang="en-US" sz="2400" b="0" dirty="0" err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物理性质</a:t>
                      </a:r>
                      <a:endParaRPr lang="en-US" altLang="en-US" sz="24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4280"/>
                        </a:lnSpc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颜色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4280"/>
                        </a:lnSpc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状态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4280"/>
                        </a:lnSpc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硬度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4280"/>
                        </a:lnSpc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密度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4280"/>
                        </a:lnSpc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熔点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4280"/>
                        </a:lnSpc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沸点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4280"/>
                        </a:lnSpc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导电导热性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4280"/>
                        </a:lnSpc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延展性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791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4280"/>
                        </a:lnSpc>
                        <a:buNone/>
                      </a:pPr>
                      <a:endParaRPr lang="en-US" altLang="en-US" sz="2400" b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4280"/>
                        </a:lnSpc>
                        <a:buNone/>
                      </a:pPr>
                      <a:endParaRPr lang="en-US" altLang="en-US" sz="2400" b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4280"/>
                        </a:lnSpc>
                        <a:buNone/>
                      </a:pPr>
                      <a:endParaRPr lang="en-US" altLang="en-US" sz="2400" b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4280"/>
                        </a:lnSpc>
                        <a:buNone/>
                      </a:pPr>
                      <a:endParaRPr lang="en-US" altLang="en-US" sz="2400" b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4280"/>
                        </a:lnSpc>
                        <a:buNone/>
                      </a:pPr>
                      <a:endParaRPr lang="en-US" altLang="en-US" sz="2400" b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4280"/>
                        </a:lnSpc>
                        <a:buNone/>
                      </a:pPr>
                      <a:endParaRPr lang="en-US" altLang="en-US" sz="2400" b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4280"/>
                        </a:lnSpc>
                        <a:buNone/>
                      </a:pPr>
                      <a:endParaRPr lang="en-US" altLang="en-US" sz="2400" b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4280"/>
                        </a:lnSpc>
                        <a:buNone/>
                      </a:pPr>
                      <a:endParaRPr lang="en-US" altLang="en-US" sz="2400" b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4280"/>
                        </a:lnSpc>
                        <a:buNone/>
                      </a:pPr>
                      <a:endParaRPr 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 fontAlgn="auto">
                        <a:lnSpc>
                          <a:spcPts val="4280"/>
                        </a:lnSpc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用途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indent="0" algn="l" fontAlgn="auto">
                        <a:lnSpc>
                          <a:spcPts val="4280"/>
                        </a:lnSpc>
                        <a:buNone/>
                      </a:pPr>
                      <a:endParaRPr lang="en-US" altLang="en-US" sz="2400" b="0" dirty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l" fontAlgn="auto">
                        <a:lnSpc>
                          <a:spcPts val="4280"/>
                        </a:lnSpc>
                        <a:buNone/>
                      </a:pPr>
                      <a:endParaRPr lang="en-US" altLang="en-US" sz="2400" b="0" dirty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l" fontAlgn="auto">
                        <a:lnSpc>
                          <a:spcPts val="4280"/>
                        </a:lnSpc>
                        <a:buNone/>
                      </a:pPr>
                      <a:endParaRPr lang="en-US" altLang="en-US" sz="2400" b="0" dirty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l" fontAlgn="auto">
                        <a:lnSpc>
                          <a:spcPts val="4280"/>
                        </a:lnSpc>
                        <a:buNone/>
                      </a:pPr>
                      <a:endParaRPr lang="en-US" altLang="en-US" sz="2400" b="0" dirty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1348562" y="3319676"/>
            <a:ext cx="17754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银白色，有金属光泽</a:t>
            </a:r>
            <a:endParaRPr lang="en-US" sz="2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3124022" y="3549546"/>
            <a:ext cx="8210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固体</a:t>
            </a:r>
            <a:endParaRPr lang="en-US" sz="2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6"/>
            </p:custDataLst>
          </p:nvPr>
        </p:nvSpPr>
        <p:spPr>
          <a:xfrm>
            <a:off x="4044137" y="3549546"/>
            <a:ext cx="8229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较小</a:t>
            </a:r>
            <a:endParaRPr lang="en-US" sz="2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4966157" y="3504461"/>
            <a:ext cx="14338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2.7g/cm</a:t>
            </a:r>
            <a:r>
              <a:rPr lang="en-US" sz="2400" b="1" baseline="30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3</a:t>
            </a:r>
            <a:endParaRPr lang="en-US" sz="2400" b="1" baseline="300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8"/>
            </p:custDataLst>
          </p:nvPr>
        </p:nvSpPr>
        <p:spPr>
          <a:xfrm>
            <a:off x="6399987" y="3504461"/>
            <a:ext cx="9620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660℃</a:t>
            </a:r>
            <a:endParaRPr lang="en-US" sz="2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9"/>
            </p:custDataLst>
          </p:nvPr>
        </p:nvSpPr>
        <p:spPr>
          <a:xfrm>
            <a:off x="7421067" y="3504461"/>
            <a:ext cx="1137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2467℃</a:t>
            </a:r>
            <a:endParaRPr lang="en-US" sz="2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2" name="文本框 21"/>
          <p:cNvSpPr txBox="1"/>
          <p:nvPr>
            <p:custDataLst>
              <p:tags r:id="rId10"/>
            </p:custDataLst>
          </p:nvPr>
        </p:nvSpPr>
        <p:spPr>
          <a:xfrm>
            <a:off x="9066352" y="3460658"/>
            <a:ext cx="8718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良好</a:t>
            </a:r>
            <a:endParaRPr lang="en-US" sz="2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3" name="文本框 22"/>
          <p:cNvSpPr txBox="1"/>
          <p:nvPr>
            <p:custDataLst>
              <p:tags r:id="rId11"/>
            </p:custDataLst>
          </p:nvPr>
        </p:nvSpPr>
        <p:spPr>
          <a:xfrm>
            <a:off x="10557335" y="3504461"/>
            <a:ext cx="10033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良好</a:t>
            </a:r>
            <a:endParaRPr lang="en-US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grpSp>
        <p:nvGrpSpPr>
          <p:cNvPr id="24" name="组合 8"/>
          <p:cNvGrpSpPr/>
          <p:nvPr>
            <p:custDataLst>
              <p:tags r:id="rId12"/>
            </p:custDataLst>
          </p:nvPr>
        </p:nvGrpSpPr>
        <p:grpSpPr>
          <a:xfrm>
            <a:off x="2213267" y="4378383"/>
            <a:ext cx="2021840" cy="2037080"/>
            <a:chOff x="766384" y="2178061"/>
            <a:chExt cx="3592131" cy="4805988"/>
          </a:xfrm>
        </p:grpSpPr>
        <p:sp>
          <p:nvSpPr>
            <p:cNvPr id="25" name="Text Box 22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056821" y="5712118"/>
              <a:ext cx="3213286" cy="127193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 anchor="t" anchorCtr="0">
              <a:noAutofit/>
            </a:bodyPr>
            <a:lstStyle/>
            <a:p>
              <a:pPr marL="0" marR="0" indent="0" algn="ctr" eaLnBrk="1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b="1" kern="1200">
                  <a:solidFill>
                    <a:srgbClr val="000000"/>
                  </a:solidFill>
                  <a:effectLst>
                    <a:outerShdw blurRad="38100" dist="38100" dir="2700000" algn="tl">
                      <a:srgbClr val="E7E6E6"/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Times New Roman" panose="02020603050405020304" charset="0"/>
                </a:rPr>
                <a:t>铝制餐具</a:t>
              </a:r>
              <a:endParaRPr lang="en-US" altLang="zh-CN" sz="2400" b="1" kern="1200">
                <a:solidFill>
                  <a:srgbClr val="000000"/>
                </a:solidFill>
                <a:effectLst>
                  <a:outerShdw blurRad="38100" dist="38100" dir="2700000" algn="tl">
                    <a:srgbClr val="E7E6E6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Times New Roman" panose="02020603050405020304" charset="0"/>
              </a:endParaRPr>
            </a:p>
          </p:txBody>
        </p:sp>
        <p:pic>
          <p:nvPicPr>
            <p:cNvPr id="26" name="图片 2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766384" y="2178061"/>
              <a:ext cx="1966421" cy="1647939"/>
            </a:xfrm>
            <a:prstGeom prst="rect">
              <a:avLst/>
            </a:prstGeom>
          </p:spPr>
        </p:pic>
        <p:pic>
          <p:nvPicPr>
            <p:cNvPr id="27" name="图片 3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2711369" y="2377312"/>
              <a:ext cx="1458739" cy="1391759"/>
            </a:xfrm>
            <a:prstGeom prst="rect">
              <a:avLst/>
            </a:prstGeom>
          </p:spPr>
        </p:pic>
        <p:pic>
          <p:nvPicPr>
            <p:cNvPr id="28" name="图片 4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>
              <a:off x="2783573" y="3992292"/>
              <a:ext cx="1574942" cy="1546066"/>
            </a:xfrm>
            <a:prstGeom prst="rect">
              <a:avLst/>
            </a:prstGeom>
          </p:spPr>
        </p:pic>
        <p:pic>
          <p:nvPicPr>
            <p:cNvPr id="29" name="图片 7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/>
            <a:stretch>
              <a:fillRect/>
            </a:stretch>
          </p:blipFill>
          <p:spPr>
            <a:xfrm>
              <a:off x="838588" y="3772068"/>
              <a:ext cx="1944985" cy="1941571"/>
            </a:xfrm>
            <a:prstGeom prst="rect">
              <a:avLst/>
            </a:prstGeom>
          </p:spPr>
        </p:pic>
      </p:grpSp>
      <p:grpSp>
        <p:nvGrpSpPr>
          <p:cNvPr id="30" name="组合 29"/>
          <p:cNvGrpSpPr/>
          <p:nvPr>
            <p:custDataLst>
              <p:tags r:id="rId22"/>
            </p:custDataLst>
          </p:nvPr>
        </p:nvGrpSpPr>
        <p:grpSpPr>
          <a:xfrm>
            <a:off x="5644895" y="4286348"/>
            <a:ext cx="2315210" cy="2005965"/>
            <a:chOff x="7235" y="6941"/>
            <a:chExt cx="3646" cy="3159"/>
          </a:xfrm>
        </p:grpSpPr>
        <p:sp>
          <p:nvSpPr>
            <p:cNvPr id="31" name="文本框 30"/>
            <p:cNvSpPr txBox="1"/>
            <p:nvPr>
              <p:custDataLst>
                <p:tags r:id="rId23"/>
              </p:custDataLst>
            </p:nvPr>
          </p:nvSpPr>
          <p:spPr>
            <a:xfrm>
              <a:off x="7496" y="9468"/>
              <a:ext cx="3200" cy="632"/>
            </a:xfrm>
            <a:prstGeom prst="rect">
              <a:avLst/>
            </a:prstGeom>
            <a:noFill/>
            <a:ln w="9525">
              <a:noFill/>
            </a:ln>
            <a:sp3d extrusionH="430200" prstMaterial="legacyMatte">
              <a:bevelT w="13500" h="13500" prst="angle"/>
              <a:bevelB w="13500" h="13500" prst="angle"/>
              <a:extrusionClr>
                <a:srgbClr val="FF6600"/>
              </a:extrusionClr>
            </a:sp3d>
          </p:spPr>
          <p:txBody>
            <a:bodyPr wrap="square" anchor="t">
              <a:noAutofit/>
            </a:bodyPr>
            <a:lstStyle/>
            <a:p>
              <a:pPr marL="0" indent="0" algn="ctr" eaLnBrk="1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b="1" kern="12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Times New Roman" panose="02020603050405020304" charset="0"/>
                </a:rPr>
                <a:t>铝合金门窗</a:t>
              </a:r>
              <a:endParaRPr lang="en-US" altLang="zh-CN" sz="2400" b="1" ker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Times New Roman" panose="02020603050405020304" charset="0"/>
              </a:endParaRPr>
            </a:p>
          </p:txBody>
        </p:sp>
        <p:pic>
          <p:nvPicPr>
            <p:cNvPr id="32" name="图片 31" descr="020619102356741614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>
              <a:off x="7235" y="6941"/>
              <a:ext cx="3647" cy="2624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3" name="组合 32"/>
          <p:cNvGrpSpPr/>
          <p:nvPr>
            <p:custDataLst>
              <p:tags r:id="rId26"/>
            </p:custDataLst>
          </p:nvPr>
        </p:nvGrpSpPr>
        <p:grpSpPr>
          <a:xfrm>
            <a:off x="8869341" y="4389968"/>
            <a:ext cx="2651760" cy="1775460"/>
            <a:chOff x="11587" y="7226"/>
            <a:chExt cx="4176" cy="2796"/>
          </a:xfrm>
        </p:grpSpPr>
        <p:pic>
          <p:nvPicPr>
            <p:cNvPr id="34" name="Picture 8" descr="11"/>
            <p:cNvPicPr/>
            <p:nvPr>
              <p:custDataLst>
                <p:tags r:id="rId27"/>
              </p:custDataLst>
            </p:nvPr>
          </p:nvPicPr>
          <p:blipFill>
            <a:blip r:embed="rId28"/>
            <a:stretch>
              <a:fillRect/>
            </a:stretch>
          </p:blipFill>
          <p:spPr>
            <a:xfrm>
              <a:off x="11587" y="7226"/>
              <a:ext cx="4177" cy="2110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sp>
          <p:nvSpPr>
            <p:cNvPr id="35" name="Text Box 9"/>
            <p:cNvSpPr/>
            <p:nvPr>
              <p:custDataLst>
                <p:tags r:id="rId29"/>
              </p:custDataLst>
            </p:nvPr>
          </p:nvSpPr>
          <p:spPr>
            <a:xfrm>
              <a:off x="12532" y="9336"/>
              <a:ext cx="2266" cy="68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anchor="t" anchorCtr="0">
              <a:noAutofit/>
            </a:bodyPr>
            <a:lstStyle/>
            <a:p>
              <a:pPr marL="0" indent="0" algn="ctr" eaLnBrk="1" fontAlgn="base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</a:pPr>
              <a:r>
                <a:rPr lang="en-US" altLang="zh-CN" sz="2400" b="1" kern="12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Times New Roman" panose="02020603050405020304" charset="0"/>
                </a:rPr>
                <a:t>铝制电线</a:t>
              </a:r>
              <a:endParaRPr lang="en-US" altLang="zh-CN" sz="2400" b="1" kern="0">
                <a:latin typeface="宋体" panose="02010600030101010101" pitchFamily="2" charset="-122"/>
                <a:ea typeface="等线" panose="02010600030101010101" charset="-122"/>
                <a:cs typeface="宋体" panose="02010600030101010101" pitchFamily="2" charset="-122"/>
                <a:sym typeface="Times New Roman" panose="02020603050405020304" charset="0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89627" y="157735"/>
            <a:ext cx="4576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</a:rPr>
              <a:t>二、铝和铝合金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70432" y="756366"/>
            <a:ext cx="4576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</a:rPr>
              <a:t>1</a:t>
            </a:r>
            <a:r>
              <a:rPr lang="zh-CN" altLang="en-US" sz="2400" b="1" dirty="0" smtClean="0">
                <a:solidFill>
                  <a:srgbClr val="0000FF"/>
                </a:solidFill>
              </a:rPr>
              <a:t>、铝的存在和性质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7" dur="80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  <p:bldP spid="23563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加热铝箔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02300" y="361708"/>
            <a:ext cx="10985375" cy="6156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1494" y="1985086"/>
            <a:ext cx="11420737" cy="1134110"/>
          </a:xfrm>
        </p:spPr>
        <p:txBody>
          <a:bodyPr rtlCol="0">
            <a:normAutofit/>
          </a:bodyPr>
          <a:lstStyle>
            <a:defPPr>
              <a:defRPr lang="zh-CN"/>
            </a:defPPr>
          </a:lstStyle>
          <a:p>
            <a:pPr rtl="0">
              <a:lnSpc>
                <a:spcPct val="120000"/>
              </a:lnSpc>
            </a:pP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lt"/>
              </a:rPr>
              <a:t>（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lt"/>
              </a:rPr>
              <a:t>1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lt"/>
              </a:rPr>
              <a:t>）铝与氧气反应：</a:t>
            </a:r>
            <a:r>
              <a:rPr altLang="en-US" sz="2400" b="1" dirty="0" err="1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lt"/>
              </a:rPr>
              <a:t>常温下</a:t>
            </a:r>
            <a:r>
              <a:rPr altLang="en-US" sz="2400" b="1" dirty="0" err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lt"/>
              </a:rPr>
              <a:t>，在空气中铝与氧气反应，</a:t>
            </a:r>
            <a:r>
              <a:rPr altLang="en-US" sz="2400" b="1" dirty="0" err="1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lt"/>
              </a:rPr>
              <a:t>其表面生成一层致密氧化铝</a:t>
            </a:r>
            <a:br>
              <a:rPr lang="en-US" altLang="en-US" sz="2400" b="1" dirty="0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lt"/>
              </a:rPr>
            </a:br>
            <a:r>
              <a:rPr lang="en-US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lt"/>
              </a:rPr>
              <a:t> </a:t>
            </a:r>
            <a:r>
              <a:rPr lang="en-US" altLang="en-US" sz="2400" b="1" dirty="0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lt"/>
              </a:rPr>
              <a:t>                                     </a:t>
            </a:r>
            <a:r>
              <a:rPr altLang="en-US" sz="2400" b="1" dirty="0" err="1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lt"/>
              </a:rPr>
              <a:t>薄膜</a:t>
            </a:r>
            <a:r>
              <a:rPr altLang="en-US" sz="2400" b="1" dirty="0" err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lt"/>
              </a:rPr>
              <a:t>，从而阻止铝进一步氧化</a:t>
            </a:r>
            <a:r>
              <a:rPr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lt"/>
              </a:rPr>
              <a:t>。</a:t>
            </a:r>
            <a:endParaRPr lang="en-US" altLang="zh-CN" sz="2400" b="1" kern="100" baseline="30000" noProof="0" dirty="0" err="1" smtClean="0">
              <a:ln>
                <a:noFill/>
              </a:ln>
              <a:solidFill>
                <a:srgbClr val="595A26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lt"/>
            </a:endParaRPr>
          </a:p>
        </p:txBody>
      </p:sp>
      <p:grpSp>
        <p:nvGrpSpPr>
          <p:cNvPr id="3" name="组合 56"/>
          <p:cNvGrpSpPr/>
          <p:nvPr>
            <p:custDataLst>
              <p:tags r:id="rId2"/>
            </p:custDataLst>
          </p:nvPr>
        </p:nvGrpSpPr>
        <p:grpSpPr>
          <a:xfrm>
            <a:off x="7961619" y="3603548"/>
            <a:ext cx="3868506" cy="535531"/>
            <a:chOff x="6990978" y="5542437"/>
            <a:chExt cx="2638327" cy="535531"/>
          </a:xfrm>
        </p:grpSpPr>
        <p:sp>
          <p:nvSpPr>
            <p:cNvPr id="7" name="文本框 6"/>
            <p:cNvSpPr txBox="1"/>
            <p:nvPr>
              <p:custDataLst>
                <p:tags r:id="rId3"/>
              </p:custDataLst>
            </p:nvPr>
          </p:nvSpPr>
          <p:spPr>
            <a:xfrm>
              <a:off x="6990978" y="5542437"/>
              <a:ext cx="2638327" cy="5355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4Al+3O</a:t>
              </a:r>
              <a:r>
                <a:rPr lang="en-US" altLang="zh-CN" sz="2400" b="1" baseline="-25000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2</a:t>
              </a:r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 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           </a:t>
              </a:r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2Al</a:t>
              </a:r>
              <a:r>
                <a:rPr lang="en-US" altLang="zh-CN" sz="2400" b="1" baseline="-25000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2</a:t>
              </a:r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O</a:t>
              </a:r>
              <a:r>
                <a:rPr lang="en-US" altLang="zh-CN" sz="2400" b="1" baseline="-25000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3</a:t>
              </a:r>
              <a:endParaRPr lang="zh-CN" altLang="en-US" sz="2400" b="1" baseline="-25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endParaRPr>
            </a:p>
          </p:txBody>
        </p:sp>
        <p:grpSp>
          <p:nvGrpSpPr>
            <p:cNvPr id="9" name="组合 8"/>
            <p:cNvGrpSpPr/>
            <p:nvPr>
              <p:custDataLst>
                <p:tags r:id="rId4"/>
              </p:custDataLst>
            </p:nvPr>
          </p:nvGrpSpPr>
          <p:grpSpPr>
            <a:xfrm>
              <a:off x="7848426" y="5768501"/>
              <a:ext cx="506827" cy="94701"/>
              <a:chOff x="4880153" y="6855992"/>
              <a:chExt cx="506827" cy="94701"/>
            </a:xfrm>
          </p:grpSpPr>
          <p:cxnSp>
            <p:nvCxnSpPr>
              <p:cNvPr id="10" name="直接连接符 9"/>
              <p:cNvCxnSpPr/>
              <p:nvPr>
                <p:custDataLst>
                  <p:tags r:id="rId5"/>
                </p:custDataLst>
              </p:nvPr>
            </p:nvCxnSpPr>
            <p:spPr>
              <a:xfrm>
                <a:off x="4880153" y="6855992"/>
                <a:ext cx="499462" cy="98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>
                <p:custDataLst>
                  <p:tags r:id="rId6"/>
                </p:custDataLst>
              </p:nvPr>
            </p:nvCxnSpPr>
            <p:spPr>
              <a:xfrm>
                <a:off x="4893560" y="6941266"/>
                <a:ext cx="493420" cy="942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4" name="立方体 43"/>
          <p:cNvSpPr/>
          <p:nvPr>
            <p:custDataLst>
              <p:tags r:id="rId7"/>
            </p:custDataLst>
          </p:nvPr>
        </p:nvSpPr>
        <p:spPr>
          <a:xfrm>
            <a:off x="1938075" y="3504884"/>
            <a:ext cx="3542094" cy="387776"/>
          </a:xfrm>
          <a:prstGeom prst="cube">
            <a:avLst>
              <a:gd name="adj" fmla="val 81387"/>
            </a:avLst>
          </a:prstGeom>
          <a:blipFill>
            <a:blip r:embed="rId8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任意多边形: 形状 45"/>
          <p:cNvSpPr/>
          <p:nvPr>
            <p:custDataLst>
              <p:tags r:id="rId9"/>
            </p:custDataLst>
          </p:nvPr>
        </p:nvSpPr>
        <p:spPr>
          <a:xfrm>
            <a:off x="1697442" y="3488397"/>
            <a:ext cx="4004108" cy="404261"/>
          </a:xfrm>
          <a:custGeom>
            <a:avLst/>
            <a:gdLst>
              <a:gd name="connsiteX0" fmla="*/ 0 w 3829050"/>
              <a:gd name="connsiteY0" fmla="*/ 623887 h 628650"/>
              <a:gd name="connsiteX1" fmla="*/ 3205163 w 3829050"/>
              <a:gd name="connsiteY1" fmla="*/ 628650 h 628650"/>
              <a:gd name="connsiteX2" fmla="*/ 3829050 w 3829050"/>
              <a:gd name="connsiteY2" fmla="*/ 0 h 628650"/>
              <a:gd name="connsiteX3" fmla="*/ 619125 w 3829050"/>
              <a:gd name="connsiteY3" fmla="*/ 0 h 628650"/>
              <a:gd name="connsiteX4" fmla="*/ 0 w 3829050"/>
              <a:gd name="connsiteY4" fmla="*/ 623887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9050" h="628650">
                <a:moveTo>
                  <a:pt x="0" y="623887"/>
                </a:moveTo>
                <a:lnTo>
                  <a:pt x="3205163" y="628650"/>
                </a:lnTo>
                <a:lnTo>
                  <a:pt x="3829050" y="0"/>
                </a:lnTo>
                <a:lnTo>
                  <a:pt x="619125" y="0"/>
                </a:lnTo>
                <a:lnTo>
                  <a:pt x="0" y="623887"/>
                </a:lnTo>
                <a:close/>
              </a:path>
            </a:pathLst>
          </a:custGeom>
          <a:blipFill dpi="0" rotWithShape="1">
            <a:blip r:embed="rId10" cstate="print">
              <a:alphaModFix amt="61000"/>
            </a:blip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9"/>
          <p:cNvGrpSpPr/>
          <p:nvPr>
            <p:custDataLst>
              <p:tags r:id="rId11"/>
            </p:custDataLst>
          </p:nvPr>
        </p:nvGrpSpPr>
        <p:grpSpPr>
          <a:xfrm>
            <a:off x="4733016" y="3061998"/>
            <a:ext cx="3301627" cy="708541"/>
            <a:chOff x="4546146" y="5246254"/>
            <a:chExt cx="3301627" cy="708541"/>
          </a:xfrm>
        </p:grpSpPr>
        <p:sp>
          <p:nvSpPr>
            <p:cNvPr id="48" name="任意多边形: 形状 47"/>
            <p:cNvSpPr/>
            <p:nvPr>
              <p:custDataLst>
                <p:tags r:id="rId12"/>
              </p:custDataLst>
            </p:nvPr>
          </p:nvSpPr>
          <p:spPr>
            <a:xfrm>
              <a:off x="4546146" y="5430920"/>
              <a:ext cx="1600200" cy="523875"/>
            </a:xfrm>
            <a:custGeom>
              <a:avLst/>
              <a:gdLst>
                <a:gd name="connsiteX0" fmla="*/ 0 w 1600200"/>
                <a:gd name="connsiteY0" fmla="*/ 523875 h 523875"/>
                <a:gd name="connsiteX1" fmla="*/ 209550 w 1600200"/>
                <a:gd name="connsiteY1" fmla="*/ 0 h 523875"/>
                <a:gd name="connsiteX2" fmla="*/ 1600200 w 1600200"/>
                <a:gd name="connsiteY2" fmla="*/ 0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0200" h="523875">
                  <a:moveTo>
                    <a:pt x="0" y="523875"/>
                  </a:moveTo>
                  <a:lnTo>
                    <a:pt x="209550" y="0"/>
                  </a:lnTo>
                  <a:lnTo>
                    <a:pt x="1600200" y="0"/>
                  </a:lnTo>
                </a:path>
              </a:pathLst>
            </a:custGeom>
            <a:noFill/>
            <a:ln w="12700">
              <a:solidFill>
                <a:srgbClr val="00A5A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文本框 49"/>
            <p:cNvSpPr txBox="1"/>
            <p:nvPr>
              <p:custDataLst>
                <p:tags r:id="rId13"/>
              </p:custDataLst>
            </p:nvPr>
          </p:nvSpPr>
          <p:spPr>
            <a:xfrm>
              <a:off x="5984795" y="5246254"/>
              <a:ext cx="1862978" cy="39878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indent="0" algn="ctr">
                <a:buFont typeface="Wingdings" panose="05000000000000000000" pitchFamily="2" charset="2"/>
                <a:buNone/>
              </a:pPr>
              <a:r>
                <a: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氧化铝薄膜</a:t>
              </a:r>
              <a:endPara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52" name="文本框 51"/>
          <p:cNvSpPr txBox="1"/>
          <p:nvPr>
            <p:custDataLst>
              <p:tags r:id="rId14"/>
            </p:custDataLst>
          </p:nvPr>
        </p:nvSpPr>
        <p:spPr>
          <a:xfrm>
            <a:off x="7961619" y="2973070"/>
            <a:ext cx="1224343" cy="5355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>
                <a:solidFill>
                  <a:srgbClr val="FF0000"/>
                </a:solidFill>
                <a:cs typeface="+mn-ea"/>
                <a:sym typeface="+mn-lt"/>
              </a:rPr>
              <a:t>(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Al</a:t>
            </a:r>
            <a:r>
              <a:rPr lang="en-US" altLang="zh-CN" sz="2400" b="1" baseline="-25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2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O</a:t>
            </a:r>
            <a:r>
              <a:rPr lang="en-US" altLang="zh-CN" sz="2400" b="1" baseline="-25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3</a:t>
            </a:r>
            <a:r>
              <a:rPr lang="en-US" altLang="zh-CN" sz="2000" b="1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)</a:t>
            </a:r>
            <a:endParaRPr lang="zh-CN" altLang="en-US" sz="2000" b="1" baseline="-25000" dirty="0">
              <a:solidFill>
                <a:srgbClr val="FF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5" name="组合 10"/>
          <p:cNvGrpSpPr/>
          <p:nvPr>
            <p:custDataLst>
              <p:tags r:id="rId15"/>
            </p:custDataLst>
          </p:nvPr>
        </p:nvGrpSpPr>
        <p:grpSpPr>
          <a:xfrm>
            <a:off x="6018891" y="3249550"/>
            <a:ext cx="2015752" cy="796004"/>
            <a:chOff x="5832021" y="5433806"/>
            <a:chExt cx="2015752" cy="796004"/>
          </a:xfrm>
        </p:grpSpPr>
        <p:sp>
          <p:nvSpPr>
            <p:cNvPr id="56" name="文本框 55"/>
            <p:cNvSpPr txBox="1"/>
            <p:nvPr>
              <p:custDataLst>
                <p:tags r:id="rId16"/>
              </p:custDataLst>
            </p:nvPr>
          </p:nvSpPr>
          <p:spPr>
            <a:xfrm>
              <a:off x="5984795" y="5831030"/>
              <a:ext cx="1862978" cy="39878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indent="0" algn="ctr">
                <a:buFont typeface="Wingdings" panose="05000000000000000000" pitchFamily="2" charset="2"/>
                <a:buNone/>
              </a:pPr>
              <a:r>
                <a: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化学方程式</a:t>
              </a:r>
              <a:endPara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8" name="任意多边形: 形状 57"/>
            <p:cNvSpPr/>
            <p:nvPr>
              <p:custDataLst>
                <p:tags r:id="rId17"/>
              </p:custDataLst>
            </p:nvPr>
          </p:nvSpPr>
          <p:spPr>
            <a:xfrm>
              <a:off x="5832021" y="5433806"/>
              <a:ext cx="276225" cy="581025"/>
            </a:xfrm>
            <a:custGeom>
              <a:avLst/>
              <a:gdLst>
                <a:gd name="connsiteX0" fmla="*/ 0 w 276225"/>
                <a:gd name="connsiteY0" fmla="*/ 0 h 581025"/>
                <a:gd name="connsiteX1" fmla="*/ 0 w 276225"/>
                <a:gd name="connsiteY1" fmla="*/ 581025 h 581025"/>
                <a:gd name="connsiteX2" fmla="*/ 276225 w 276225"/>
                <a:gd name="connsiteY2" fmla="*/ 581025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225" h="581025">
                  <a:moveTo>
                    <a:pt x="0" y="0"/>
                  </a:moveTo>
                  <a:lnTo>
                    <a:pt x="0" y="581025"/>
                  </a:lnTo>
                  <a:lnTo>
                    <a:pt x="276225" y="581025"/>
                  </a:lnTo>
                </a:path>
              </a:pathLst>
            </a:custGeom>
            <a:noFill/>
            <a:ln>
              <a:solidFill>
                <a:srgbClr val="00A5A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4" name="标题 1"/>
          <p:cNvSpPr txBox="1"/>
          <p:nvPr>
            <p:custDataLst>
              <p:tags r:id="rId18"/>
            </p:custDataLst>
          </p:nvPr>
        </p:nvSpPr>
        <p:spPr>
          <a:xfrm>
            <a:off x="8225675" y="6070508"/>
            <a:ext cx="2073275" cy="3911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ct val="0"/>
              </a:spcAft>
              <a:defRPr/>
            </a:pPr>
            <a:r>
              <a:rPr lang="zh-CN" altLang="en-US" sz="1800" b="1" cap="none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zh-CN" altLang="en-US" sz="2400" b="1" cap="none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致密的氧化膜</a:t>
            </a:r>
            <a:endParaRPr lang="zh-CN" altLang="en-US" sz="2400" b="1" cap="none" dirty="0" smtClean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55" name="图片 54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076" y="4114040"/>
            <a:ext cx="3504622" cy="1696395"/>
          </a:xfrm>
          <a:prstGeom prst="rect">
            <a:avLst/>
          </a:prstGeom>
        </p:spPr>
      </p:pic>
      <p:grpSp>
        <p:nvGrpSpPr>
          <p:cNvPr id="57" name="组合 56"/>
          <p:cNvGrpSpPr/>
          <p:nvPr/>
        </p:nvGrpSpPr>
        <p:grpSpPr>
          <a:xfrm>
            <a:off x="592222" y="4133291"/>
            <a:ext cx="6853288" cy="2431415"/>
            <a:chOff x="380322" y="2715766"/>
            <a:chExt cx="5530193" cy="2818714"/>
          </a:xfrm>
        </p:grpSpPr>
        <p:grpSp>
          <p:nvGrpSpPr>
            <p:cNvPr id="59" name="组合 30"/>
            <p:cNvGrpSpPr/>
            <p:nvPr/>
          </p:nvGrpSpPr>
          <p:grpSpPr>
            <a:xfrm>
              <a:off x="395536" y="2715766"/>
              <a:ext cx="5514979" cy="2818714"/>
              <a:chOff x="535551" y="2715766"/>
              <a:chExt cx="5514979" cy="2818714"/>
            </a:xfrm>
          </p:grpSpPr>
          <p:pic>
            <p:nvPicPr>
              <p:cNvPr id="62" name="Picture 3" descr="C:\Users\songy\Desktop\ao-2017-006247_0001.jpg"/>
              <p:cNvPicPr>
                <a:picLocks noChangeAspect="1" noChangeArrowheads="1"/>
              </p:cNvPicPr>
              <p:nvPr>
                <p:custDataLst>
                  <p:tags r:id="rId21"/>
                </p:custDataLst>
              </p:nvPr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4912" b="55495"/>
              <a:stretch>
                <a:fillRect/>
              </a:stretch>
            </p:blipFill>
            <p:spPr bwMode="auto">
              <a:xfrm>
                <a:off x="3275855" y="2733294"/>
                <a:ext cx="2774675" cy="18350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3" name="文本框 10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961361" y="5000772"/>
                <a:ext cx="3773877" cy="53370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氧化铝膜和氧化铁膜的微观形态</a:t>
                </a:r>
                <a:endParaRPr lang="zh-CN" altLang="en-US" sz="2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pic>
            <p:nvPicPr>
              <p:cNvPr id="64" name="图片 63"/>
              <p:cNvPicPr>
                <a:picLocks noChangeAspect="1"/>
              </p:cNvPicPr>
              <p:nvPr>
                <p:custDataLst>
                  <p:tags r:id="rId24"/>
                </p:custDataLst>
              </p:nvPr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68" r="50000" b="10711"/>
              <a:stretch>
                <a:fillRect/>
              </a:stretch>
            </p:blipFill>
            <p:spPr>
              <a:xfrm>
                <a:off x="535551" y="2715766"/>
                <a:ext cx="2596289" cy="1852540"/>
              </a:xfrm>
              <a:prstGeom prst="rect">
                <a:avLst/>
              </a:prstGeom>
            </p:spPr>
          </p:pic>
        </p:grpSp>
        <p:sp>
          <p:nvSpPr>
            <p:cNvPr id="60" name="文本框 10"/>
            <p:cNvSpPr txBox="1"/>
            <p:nvPr>
              <p:custDataLst>
                <p:tags r:id="rId26"/>
              </p:custDataLst>
            </p:nvPr>
          </p:nvSpPr>
          <p:spPr>
            <a:xfrm>
              <a:off x="380322" y="3868500"/>
              <a:ext cx="237045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</a:rPr>
                <a:t>氧化铝膜</a:t>
              </a:r>
              <a:endParaRPr lang="zh-CN" altLang="en-US" sz="2000" b="1" dirty="0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1" name="文本框 10"/>
            <p:cNvSpPr txBox="1"/>
            <p:nvPr>
              <p:custDataLst>
                <p:tags r:id="rId27"/>
              </p:custDataLst>
            </p:nvPr>
          </p:nvSpPr>
          <p:spPr>
            <a:xfrm>
              <a:off x="3378850" y="3844637"/>
              <a:ext cx="1976364" cy="463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</a:rPr>
                <a:t>氧化铁膜</a:t>
              </a:r>
              <a:endParaRPr lang="zh-CN" altLang="en-US" sz="2000" b="1" dirty="0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65" name="图片 64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7" t="4633" r="886" b="1634"/>
          <a:stretch>
            <a:fillRect/>
          </a:stretch>
        </p:blipFill>
        <p:spPr>
          <a:xfrm>
            <a:off x="3988253" y="4108631"/>
            <a:ext cx="3400696" cy="1658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文本框 27"/>
          <p:cNvSpPr txBox="1"/>
          <p:nvPr>
            <p:custDataLst>
              <p:tags r:id="rId30"/>
            </p:custDataLst>
          </p:nvPr>
        </p:nvSpPr>
        <p:spPr>
          <a:xfrm>
            <a:off x="592222" y="392107"/>
            <a:ext cx="1627369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原子结构</a:t>
            </a:r>
            <a:endParaRPr lang="zh-CN" altLang="en-US" sz="28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9" name="图片 28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2583377" y="89152"/>
            <a:ext cx="1219200" cy="130937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4025743" y="113732"/>
            <a:ext cx="7268035" cy="1256194"/>
          </a:xfrm>
          <a:prstGeom prst="rect">
            <a:avLst/>
          </a:prstGeom>
        </p:spPr>
      </p:pic>
      <p:sp>
        <p:nvSpPr>
          <p:cNvPr id="31" name="文本框 30"/>
          <p:cNvSpPr txBox="1"/>
          <p:nvPr>
            <p:custDataLst>
              <p:tags r:id="rId35"/>
            </p:custDataLst>
          </p:nvPr>
        </p:nvSpPr>
        <p:spPr>
          <a:xfrm>
            <a:off x="611076" y="1386452"/>
            <a:ext cx="1627369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化学性质</a:t>
            </a:r>
            <a:endParaRPr lang="zh-CN" altLang="en-US" sz="28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9029230" y="3059143"/>
            <a:ext cx="1733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熔点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2050</a:t>
            </a:r>
            <a:r>
              <a:rPr lang="zh-CN" altLang="en-US" sz="2400" b="1" dirty="0">
                <a:solidFill>
                  <a:srgbClr val="FF0000"/>
                </a:solidFill>
              </a:rPr>
              <a:t>℃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4" grpId="0" bldLvl="0" animBg="1"/>
      <p:bldP spid="46" grpId="0" bldLvl="0" animBg="1"/>
      <p:bldP spid="52" grpId="0"/>
      <p:bldP spid="54" grpId="0" bldLvl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加热打磨过的铝箔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05552" y="702949"/>
            <a:ext cx="9961756" cy="5582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333973" y="189603"/>
            <a:ext cx="11104875" cy="513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另取</a:t>
            </a:r>
            <a:r>
              <a:rPr lang="zh-CN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一块铝箔，</a:t>
            </a:r>
            <a:r>
              <a:rPr lang="zh-CN" altLang="en-US" sz="2400" b="1" dirty="0">
                <a:solidFill>
                  <a:srgbClr val="0000CC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用砂纸仔细打磨，</a:t>
            </a:r>
            <a:r>
              <a:rPr lang="zh-CN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除去表面的保护膜</a:t>
            </a:r>
            <a:r>
              <a:rPr lang="zh-CN" alt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，</a:t>
            </a:r>
            <a:r>
              <a:rPr lang="en-US" altLang="zh-CN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 </a:t>
            </a:r>
            <a:r>
              <a:rPr lang="zh-CN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再</a:t>
            </a:r>
            <a:r>
              <a: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加热至熔化</a:t>
            </a:r>
            <a:r>
              <a:rPr lang="zh-CN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。</a:t>
            </a:r>
            <a:endParaRPr lang="zh-CN" altLang="en-US" sz="2400" b="1" dirty="0">
              <a:solidFill>
                <a:srgbClr val="000000"/>
              </a:solidFill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631902" y="358325"/>
            <a:ext cx="48862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等线" panose="02010600030101010101" charset="-122"/>
                <a:ea typeface="等线" panose="02010600030101010101" charset="-122"/>
              </a:rPr>
              <a:t>那么铝是不是真得就不能燃烧呢？ </a:t>
            </a:r>
            <a:endParaRPr lang="zh-CN" altLang="en-US" sz="2400" b="1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639993" y="951004"/>
            <a:ext cx="54441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 dirty="0"/>
              <a:t>若要观察铝的燃烧可以采取哪些措施？</a:t>
            </a:r>
            <a:endParaRPr lang="zh-CN" altLang="en-US" sz="2400" b="1" dirty="0"/>
          </a:p>
        </p:txBody>
      </p:sp>
      <p:sp>
        <p:nvSpPr>
          <p:cNvPr id="4" name="矩形 3"/>
          <p:cNvSpPr/>
          <p:nvPr/>
        </p:nvSpPr>
        <p:spPr>
          <a:xfrm>
            <a:off x="787841" y="3022287"/>
            <a:ext cx="3451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FF0000"/>
                </a:solidFill>
              </a:rPr>
              <a:t>铝箔纯氧气中燃烧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19" descr="P107007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512" y="358325"/>
            <a:ext cx="2586228" cy="292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4"/>
          <p:cNvGrpSpPr/>
          <p:nvPr/>
        </p:nvGrpSpPr>
        <p:grpSpPr bwMode="auto">
          <a:xfrm>
            <a:off x="4465250" y="2550400"/>
            <a:ext cx="3771900" cy="523875"/>
            <a:chOff x="2191" y="3575"/>
            <a:chExt cx="2376" cy="330"/>
          </a:xfrm>
        </p:grpSpPr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2191" y="3575"/>
              <a:ext cx="237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2800" b="1" dirty="0">
                  <a:solidFill>
                    <a:prstClr val="black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rPr>
                <a:t>4Al + 3O</a:t>
              </a:r>
              <a:r>
                <a:rPr lang="en-US" altLang="zh-CN" sz="2800" b="1" baseline="-25000" dirty="0">
                  <a:solidFill>
                    <a:prstClr val="black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rPr>
                <a:t>2  </a:t>
              </a:r>
              <a:r>
                <a:rPr lang="en-US" altLang="zh-CN" sz="2800" b="1" dirty="0">
                  <a:solidFill>
                    <a:prstClr val="black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rPr>
                <a:t>== 2Al</a:t>
              </a:r>
              <a:r>
                <a:rPr lang="en-US" altLang="zh-CN" sz="2800" b="1" baseline="-25000" dirty="0">
                  <a:solidFill>
                    <a:prstClr val="black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rPr>
                <a:t>2</a:t>
              </a:r>
              <a:r>
                <a:rPr lang="en-US" altLang="zh-CN" sz="2800" b="1" dirty="0">
                  <a:solidFill>
                    <a:prstClr val="black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rPr>
                <a:t>O</a:t>
              </a:r>
              <a:r>
                <a:rPr lang="en-US" altLang="zh-CN" sz="2800" b="1" baseline="-25000" dirty="0">
                  <a:solidFill>
                    <a:prstClr val="black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rPr>
                <a:t>3</a:t>
              </a:r>
              <a:endParaRPr lang="en-US" altLang="zh-CN" sz="2800" b="1" baseline="-25000" dirty="0">
                <a:solidFill>
                  <a:prstClr val="black"/>
                </a:solidFill>
                <a:latin typeface="楷体_GB2312" panose="02010609030101010101" pitchFamily="49" charset="-122"/>
                <a:ea typeface="楷体_GB2312" panose="02010609030101010101" pitchFamily="49" charset="-122"/>
              </a:endParaRPr>
            </a:p>
          </p:txBody>
        </p:sp>
        <p:sp>
          <p:nvSpPr>
            <p:cNvPr id="9" name="AutoShape 10"/>
            <p:cNvSpPr>
              <a:spLocks noChangeArrowheads="1"/>
            </p:cNvSpPr>
            <p:nvPr/>
          </p:nvSpPr>
          <p:spPr bwMode="auto">
            <a:xfrm>
              <a:off x="3396" y="3575"/>
              <a:ext cx="195" cy="114"/>
            </a:xfrm>
            <a:prstGeom prst="triangle">
              <a:avLst>
                <a:gd name="adj" fmla="val 50000"/>
              </a:avLst>
            </a:prstGeom>
            <a:noFill/>
            <a:ln w="28575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800">
                <a:solidFill>
                  <a:prstClr val="black"/>
                </a:solidFill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732977" y="2232302"/>
            <a:ext cx="44150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FF0000"/>
                </a:solidFill>
              </a:rPr>
              <a:t>铝粉在空气中燃烧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grpSp>
        <p:nvGrpSpPr>
          <p:cNvPr id="12" name="Group 31"/>
          <p:cNvGrpSpPr/>
          <p:nvPr/>
        </p:nvGrpSpPr>
        <p:grpSpPr bwMode="auto">
          <a:xfrm>
            <a:off x="987243" y="4707149"/>
            <a:ext cx="4097338" cy="727075"/>
            <a:chOff x="1414" y="2376"/>
            <a:chExt cx="2581" cy="458"/>
          </a:xfrm>
        </p:grpSpPr>
        <p:sp>
          <p:nvSpPr>
            <p:cNvPr id="13" name="Text Box 26"/>
            <p:cNvSpPr txBox="1">
              <a:spLocks noChangeArrowheads="1"/>
            </p:cNvSpPr>
            <p:nvPr/>
          </p:nvSpPr>
          <p:spPr bwMode="auto">
            <a:xfrm>
              <a:off x="1414" y="2507"/>
              <a:ext cx="258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7A01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2800" dirty="0">
                  <a:solidFill>
                    <a:prstClr val="black"/>
                  </a:solidFill>
                  <a:latin typeface="Times New Roman" panose="02020603050405020304" charset="0"/>
                </a:rPr>
                <a:t>2Al + 3Cl</a:t>
              </a:r>
              <a:r>
                <a:rPr kumimoji="1" lang="en-US" altLang="zh-CN" sz="2800" baseline="-25000" dirty="0">
                  <a:solidFill>
                    <a:prstClr val="black"/>
                  </a:solidFill>
                  <a:latin typeface="Times New Roman" panose="02020603050405020304" charset="0"/>
                </a:rPr>
                <a:t>2 </a:t>
              </a:r>
              <a:r>
                <a:rPr kumimoji="1" lang="en-US" altLang="zh-CN" sz="2800" dirty="0">
                  <a:solidFill>
                    <a:prstClr val="black"/>
                  </a:solidFill>
                  <a:latin typeface="Times New Roman" panose="02020603050405020304" charset="0"/>
                </a:rPr>
                <a:t>          </a:t>
              </a:r>
              <a:r>
                <a:rPr kumimoji="1" lang="en-US" altLang="zh-CN" sz="2800" dirty="0" smtClean="0">
                  <a:solidFill>
                    <a:prstClr val="black"/>
                  </a:solidFill>
                  <a:latin typeface="Times New Roman" panose="02020603050405020304" charset="0"/>
                </a:rPr>
                <a:t>2AlCl</a:t>
              </a:r>
              <a:r>
                <a:rPr kumimoji="1" lang="en-US" altLang="zh-CN" sz="2800" baseline="-25000" dirty="0" smtClean="0">
                  <a:solidFill>
                    <a:prstClr val="black"/>
                  </a:solidFill>
                  <a:latin typeface="Times New Roman" panose="02020603050405020304" charset="0"/>
                </a:rPr>
                <a:t>3 </a:t>
              </a:r>
              <a:endParaRPr kumimoji="1" lang="en-US" altLang="zh-CN" sz="2800" baseline="-25000" dirty="0">
                <a:solidFill>
                  <a:prstClr val="black"/>
                </a:solidFill>
                <a:latin typeface="Times New Roman" panose="02020603050405020304" charset="0"/>
              </a:endParaRPr>
            </a:p>
          </p:txBody>
        </p:sp>
        <p:grpSp>
          <p:nvGrpSpPr>
            <p:cNvPr id="14" name="Group 27"/>
            <p:cNvGrpSpPr/>
            <p:nvPr/>
          </p:nvGrpSpPr>
          <p:grpSpPr bwMode="auto">
            <a:xfrm>
              <a:off x="2517" y="2659"/>
              <a:ext cx="454" cy="45"/>
              <a:chOff x="2426" y="2523"/>
              <a:chExt cx="454" cy="45"/>
            </a:xfrm>
          </p:grpSpPr>
          <p:sp>
            <p:nvSpPr>
              <p:cNvPr id="16" name="Line 28"/>
              <p:cNvSpPr>
                <a:spLocks noChangeShapeType="1"/>
              </p:cNvSpPr>
              <p:nvPr/>
            </p:nvSpPr>
            <p:spPr bwMode="auto">
              <a:xfrm>
                <a:off x="2426" y="2523"/>
                <a:ext cx="45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Line 29"/>
              <p:cNvSpPr>
                <a:spLocks noChangeShapeType="1"/>
              </p:cNvSpPr>
              <p:nvPr/>
            </p:nvSpPr>
            <p:spPr bwMode="auto">
              <a:xfrm>
                <a:off x="2426" y="2568"/>
                <a:ext cx="45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" name="Text Box 30"/>
            <p:cNvSpPr txBox="1">
              <a:spLocks noChangeArrowheads="1"/>
            </p:cNvSpPr>
            <p:nvPr/>
          </p:nvSpPr>
          <p:spPr bwMode="auto">
            <a:xfrm>
              <a:off x="2534" y="2376"/>
              <a:ext cx="8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7A01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zh-CN" altLang="en-US" sz="2400" b="1" dirty="0">
                  <a:solidFill>
                    <a:srgbClr val="ED2F41"/>
                  </a:solidFill>
                  <a:latin typeface="Times New Roman" panose="02020603050405020304" charset="0"/>
                </a:rPr>
                <a:t>点燃</a:t>
              </a:r>
              <a:endParaRPr kumimoji="1" lang="zh-CN" altLang="en-US" sz="2400" b="1" dirty="0">
                <a:solidFill>
                  <a:srgbClr val="ED2F41"/>
                </a:solidFill>
                <a:latin typeface="Times New Roman" panose="02020603050405020304" charset="0"/>
              </a:endParaRPr>
            </a:p>
          </p:txBody>
        </p:sp>
      </p:grpSp>
      <p:sp>
        <p:nvSpPr>
          <p:cNvPr id="18" name="Text Box 36"/>
          <p:cNvSpPr txBox="1">
            <a:spLocks noChangeArrowheads="1"/>
          </p:cNvSpPr>
          <p:nvPr/>
        </p:nvSpPr>
        <p:spPr bwMode="auto">
          <a:xfrm>
            <a:off x="631902" y="4003908"/>
            <a:ext cx="56181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7A01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dirty="0">
                <a:latin typeface="等线" panose="02010600030101010101" charset="-122"/>
                <a:ea typeface="等线" panose="02010600030101010101" charset="-122"/>
              </a:rPr>
              <a:t>铝还可以与其他非金属反应</a:t>
            </a:r>
            <a:endParaRPr kumimoji="1" lang="zh-CN" altLang="en-US" sz="2800" b="1" dirty="0">
              <a:latin typeface="等线" panose="02010600030101010101" charset="-122"/>
              <a:ea typeface="等线" panose="02010600030101010101" charset="-122"/>
            </a:endParaRPr>
          </a:p>
        </p:txBody>
      </p:sp>
      <p:grpSp>
        <p:nvGrpSpPr>
          <p:cNvPr id="19" name="Group 24"/>
          <p:cNvGrpSpPr/>
          <p:nvPr/>
        </p:nvGrpSpPr>
        <p:grpSpPr bwMode="auto">
          <a:xfrm>
            <a:off x="1097034" y="5539892"/>
            <a:ext cx="3657600" cy="746125"/>
            <a:chOff x="2996" y="1001"/>
            <a:chExt cx="2304" cy="470"/>
          </a:xfrm>
        </p:grpSpPr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2996" y="1141"/>
              <a:ext cx="230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800" b="1" dirty="0">
                  <a:solidFill>
                    <a:srgbClr val="FF0000"/>
                  </a:solidFill>
                </a:rPr>
                <a:t>2Al + 3S  ==  Al</a:t>
              </a:r>
              <a:r>
                <a:rPr lang="en-US" altLang="zh-CN" sz="2800" b="1" baseline="-25000" dirty="0">
                  <a:solidFill>
                    <a:srgbClr val="FF0000"/>
                  </a:solidFill>
                </a:rPr>
                <a:t>2</a:t>
              </a:r>
              <a:r>
                <a:rPr lang="en-US" altLang="zh-CN" sz="2800" b="1" dirty="0">
                  <a:solidFill>
                    <a:srgbClr val="FF0000"/>
                  </a:solidFill>
                </a:rPr>
                <a:t>S</a:t>
              </a:r>
              <a:r>
                <a:rPr lang="en-US" altLang="zh-CN" sz="2800" b="1" baseline="-25000" dirty="0">
                  <a:solidFill>
                    <a:srgbClr val="FF0000"/>
                  </a:solidFill>
                </a:rPr>
                <a:t>3</a:t>
              </a:r>
              <a:r>
                <a:rPr lang="en-US" altLang="zh-CN" sz="2400" b="1" dirty="0">
                  <a:solidFill>
                    <a:srgbClr val="FF0000"/>
                  </a:solidFill>
                </a:rPr>
                <a:t>             </a:t>
              </a:r>
              <a:endParaRPr lang="en-US" altLang="zh-CN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21" name="Rectangle 23"/>
            <p:cNvSpPr>
              <a:spLocks noChangeArrowheads="1"/>
            </p:cNvSpPr>
            <p:nvPr/>
          </p:nvSpPr>
          <p:spPr bwMode="auto">
            <a:xfrm>
              <a:off x="3992" y="1001"/>
              <a:ext cx="27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△</a:t>
              </a:r>
              <a:endPara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4254451" y="5754800"/>
            <a:ext cx="3068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prstClr val="black"/>
                </a:solidFill>
              </a:rPr>
              <a:t>(</a:t>
            </a:r>
            <a:r>
              <a:rPr lang="zh-CN" altLang="en-US" sz="2800" b="1" dirty="0">
                <a:solidFill>
                  <a:prstClr val="black"/>
                </a:solidFill>
              </a:rPr>
              <a:t>制备</a:t>
            </a:r>
            <a:r>
              <a:rPr lang="en-US" altLang="zh-CN" sz="2800" b="1" dirty="0">
                <a:solidFill>
                  <a:srgbClr val="FF0000"/>
                </a:solidFill>
              </a:rPr>
              <a:t>Al</a:t>
            </a:r>
            <a:r>
              <a:rPr lang="en-US" altLang="zh-CN" sz="2800" b="1" baseline="-25000" dirty="0">
                <a:solidFill>
                  <a:srgbClr val="FF0000"/>
                </a:solidFill>
              </a:rPr>
              <a:t>2</a:t>
            </a:r>
            <a:r>
              <a:rPr lang="en-US" altLang="zh-CN" sz="2800" b="1" dirty="0">
                <a:solidFill>
                  <a:srgbClr val="FF0000"/>
                </a:solidFill>
              </a:rPr>
              <a:t>S</a:t>
            </a:r>
            <a:r>
              <a:rPr lang="en-US" altLang="zh-CN" sz="2800" b="1" baseline="-25000" dirty="0">
                <a:solidFill>
                  <a:srgbClr val="FF0000"/>
                </a:solidFill>
              </a:rPr>
              <a:t>3</a:t>
            </a:r>
            <a:r>
              <a:rPr lang="zh-CN" altLang="en-US" sz="2800" b="1" dirty="0">
                <a:solidFill>
                  <a:prstClr val="black"/>
                </a:solidFill>
              </a:rPr>
              <a:t>的方法</a:t>
            </a:r>
            <a:r>
              <a:rPr lang="en-US" altLang="zh-CN" sz="2800" b="1" dirty="0">
                <a:solidFill>
                  <a:prstClr val="black"/>
                </a:solidFill>
              </a:rPr>
              <a:t>)</a:t>
            </a:r>
            <a:endParaRPr lang="zh-CN" altLang="en-US" sz="28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73960" y="181892"/>
            <a:ext cx="2557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</a:rPr>
              <a:t>【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实验</a:t>
            </a:r>
            <a:r>
              <a:rPr lang="en-US" altLang="zh-CN" sz="2400" b="1" dirty="0" smtClean="0">
                <a:solidFill>
                  <a:srgbClr val="C00000"/>
                </a:solidFill>
              </a:rPr>
              <a:t>3—4】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73960" y="860324"/>
          <a:ext cx="11578887" cy="4304665"/>
        </p:xfrm>
        <a:graphic>
          <a:graphicData uri="http://schemas.openxmlformats.org/drawingml/2006/table">
            <a:tbl>
              <a:tblPr/>
              <a:tblGrid>
                <a:gridCol w="4707890"/>
                <a:gridCol w="2632251"/>
                <a:gridCol w="4238746"/>
              </a:tblGrid>
              <a:tr h="518160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4080"/>
                        </a:lnSpc>
                        <a:buNone/>
                      </a:pPr>
                      <a:r>
                        <a:rPr lang="en-US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实验步骤</a:t>
                      </a:r>
                      <a:endParaRPr lang="en-US" alt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4080"/>
                        </a:lnSpc>
                        <a:buNone/>
                      </a:pPr>
                      <a:r>
                        <a:rPr lang="en-US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实验现象</a:t>
                      </a:r>
                      <a:endParaRPr lang="en-US" alt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4080"/>
                        </a:lnSpc>
                        <a:buNone/>
                      </a:pPr>
                      <a:r>
                        <a:rPr lang="en-US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实验原理</a:t>
                      </a:r>
                      <a:endParaRPr lang="en-US" alt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2640">
                <a:tc>
                  <a:txBody>
                    <a:bodyPr/>
                    <a:lstStyle/>
                    <a:p>
                      <a:pPr indent="0" fontAlgn="auto">
                        <a:lnSpc>
                          <a:spcPts val="4080"/>
                        </a:lnSpc>
                        <a:buNone/>
                      </a:pPr>
                      <a:r>
                        <a:rPr lang="en-US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在一支试管中加入5mL盐酸，再向试管中放入一小块铝片。观察现象。过一段时间后，将点燃的木条放在试管口，观察到现象</a:t>
                      </a:r>
                      <a:endParaRPr lang="en-US" alt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fontAlgn="auto">
                        <a:lnSpc>
                          <a:spcPts val="4080"/>
                        </a:lnSpc>
                        <a:buNone/>
                      </a:pP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fontAlgn="auto">
                        <a:lnSpc>
                          <a:spcPts val="4080"/>
                        </a:lnSpc>
                        <a:buNone/>
                      </a:pP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1165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4080"/>
                        </a:lnSpc>
                        <a:buNone/>
                      </a:pPr>
                      <a:endParaRPr 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  <a:p>
                      <a:pPr indent="0" algn="l" fontAlgn="auto">
                        <a:lnSpc>
                          <a:spcPts val="4080"/>
                        </a:lnSpc>
                        <a:buNone/>
                      </a:pPr>
                      <a:r>
                        <a:rPr lang="en-US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结论</a:t>
                      </a:r>
                      <a:endParaRPr lang="en-US" alt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indent="0" fontAlgn="auto">
                        <a:lnSpc>
                          <a:spcPts val="4080"/>
                        </a:lnSpc>
                        <a:buNone/>
                      </a:pPr>
                      <a:endParaRPr lang="en-US" altLang="en-US" sz="2400" b="1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5070431" y="1290854"/>
            <a:ext cx="2466977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ts val="4080"/>
              </a:lnSpc>
              <a:buNone/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开始没有气泡，一段时间后才产生气泡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，木条安静地</a:t>
            </a:r>
            <a:r>
              <a:rPr lang="zh-CN" altLang="en-US" sz="2400" b="1" dirty="0" smtClean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燃烧。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7717685" y="1419912"/>
            <a:ext cx="4474315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ts val="388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Al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O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3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＋6HCl=2AlCl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3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＋3H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O、2Al＋6HCl=2AlCl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3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＋3H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↑。</a:t>
            </a:r>
            <a:endParaRPr lang="en-US" sz="2400" b="1" dirty="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indent="0" fontAlgn="auto">
              <a:lnSpc>
                <a:spcPts val="388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产生的氢气能燃烧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070431" y="3753706"/>
            <a:ext cx="6808656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ts val="408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通常情况下，铝表面会生成一层氧化物（Al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O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3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）保护膜能与盐酸反应生成盐（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氯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化铝）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和水</a:t>
            </a:r>
            <a:r>
              <a:rPr lang="zh-CN" altLang="en-US" sz="2400" b="1" dirty="0" smtClean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。</a:t>
            </a:r>
            <a:endParaRPr lang="en-US" sz="2400" b="1" dirty="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584917" y="3540659"/>
            <a:ext cx="1143635" cy="1539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267032" y="3540659"/>
            <a:ext cx="1210310" cy="1584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53384" y="725293"/>
          <a:ext cx="11863602" cy="5657850"/>
        </p:xfrm>
        <a:graphic>
          <a:graphicData uri="http://schemas.openxmlformats.org/drawingml/2006/table">
            <a:tbl>
              <a:tblPr/>
              <a:tblGrid>
                <a:gridCol w="1704913"/>
                <a:gridCol w="10158689"/>
              </a:tblGrid>
              <a:tr h="825500">
                <a:tc>
                  <a:txBody>
                    <a:bodyPr/>
                    <a:lstStyle/>
                    <a:p>
                      <a:pPr indent="0" fontAlgn="auto">
                        <a:lnSpc>
                          <a:spcPts val="3880"/>
                        </a:lnSpc>
                        <a:buNone/>
                      </a:pPr>
                      <a:r>
                        <a:rPr lang="en-US" sz="2400" b="1" dirty="0" err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实验操作</a:t>
                      </a:r>
                      <a:endParaRPr lang="en-US" altLang="en-US" sz="2400" b="1" dirty="0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fontAlgn="auto">
                        <a:lnSpc>
                          <a:spcPts val="3880"/>
                        </a:lnSpc>
                        <a:buNone/>
                      </a:pPr>
                      <a:r>
                        <a:rPr lang="en-US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在两支试管中分别加入少量的NaOH溶液，然后向其中一支试管中放入一小块铝片，向另一支试管中放入用砂纸仔细打磨过（除去表面的氧化膜）的一小块铝片。观察现象。过一段时间后，将点燃的木条分别放在两支试管口，观察现象</a:t>
                      </a:r>
                      <a:endParaRPr lang="en-US" alt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4290">
                <a:tc>
                  <a:txBody>
                    <a:bodyPr/>
                    <a:lstStyle/>
                    <a:p>
                      <a:pPr indent="0" fontAlgn="auto">
                        <a:lnSpc>
                          <a:spcPts val="3880"/>
                        </a:lnSpc>
                        <a:buNone/>
                      </a:pPr>
                      <a:r>
                        <a:rPr lang="en-US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实验现象</a:t>
                      </a:r>
                      <a:endParaRPr lang="en-US" alt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fontAlgn="auto">
                        <a:lnSpc>
                          <a:spcPts val="388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   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3810">
                <a:tc>
                  <a:txBody>
                    <a:bodyPr/>
                    <a:lstStyle/>
                    <a:p>
                      <a:pPr indent="0" fontAlgn="auto">
                        <a:lnSpc>
                          <a:spcPts val="3880"/>
                        </a:lnSpc>
                        <a:buNone/>
                      </a:pPr>
                      <a:r>
                        <a:rPr lang="en-US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实验结论</a:t>
                      </a:r>
                      <a:endParaRPr lang="en-US" alt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fontAlgn="auto">
                        <a:lnSpc>
                          <a:spcPts val="3880"/>
                        </a:lnSpc>
                        <a:buNone/>
                      </a:pP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8550">
                <a:tc>
                  <a:txBody>
                    <a:bodyPr/>
                    <a:lstStyle/>
                    <a:p>
                      <a:pPr indent="0" fontAlgn="auto">
                        <a:lnSpc>
                          <a:spcPts val="3880"/>
                        </a:lnSpc>
                        <a:buNone/>
                      </a:pPr>
                      <a:r>
                        <a:rPr lang="en-US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化学方程式</a:t>
                      </a:r>
                      <a:endParaRPr lang="en-US" alt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fontAlgn="auto">
                        <a:lnSpc>
                          <a:spcPts val="3880"/>
                        </a:lnSpc>
                        <a:buNone/>
                      </a:pPr>
                      <a:endParaRPr lang="en-US" altLang="en-US" sz="2400" b="1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960612" y="2754891"/>
            <a:ext cx="9771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未打磨的铝片逐渐溶解，开始时没有气泡产生，一段时间后才有实验现象气泡产生；打磨过的铝片逐渐溶解，立即产生气泡且速率始终较快；将点燃的木条分别放在两支试管口，均发出爆鸣声。</a:t>
            </a:r>
            <a:endParaRPr lang="en-US" sz="2400" b="1" dirty="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4657" r="52621"/>
          <a:stretch>
            <a:fillRect/>
          </a:stretch>
        </p:blipFill>
        <p:spPr>
          <a:xfrm>
            <a:off x="7419135" y="3999988"/>
            <a:ext cx="928370" cy="12623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l="53978"/>
          <a:stretch>
            <a:fillRect/>
          </a:stretch>
        </p:blipFill>
        <p:spPr>
          <a:xfrm>
            <a:off x="9598772" y="4002731"/>
            <a:ext cx="954405" cy="12623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1801331" y="4087618"/>
            <a:ext cx="478234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ts val="3880"/>
              </a:lnSpc>
              <a:buNone/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铝和铝表面的保护膜（氧化铝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）</a:t>
            </a:r>
            <a:endParaRPr lang="en-US" sz="2400" b="1" dirty="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ts val="3880"/>
              </a:lnSpc>
              <a:buNone/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都能与强碱反应</a:t>
            </a:r>
            <a:endParaRPr lang="en-US" sz="2400" b="1" dirty="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3604891" y="5262368"/>
            <a:ext cx="6096000" cy="103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ts val="388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Al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O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3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+ 2NaOH+3H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O== 2Na[Al(OH)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4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]</a:t>
            </a:r>
            <a:endParaRPr lang="en-US" sz="2400" b="1" dirty="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indent="0" fontAlgn="auto">
              <a:lnSpc>
                <a:spcPts val="388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2Al+ 2NaOH+6H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O==2Na[Al(OH)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4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]+ 3H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↑</a:t>
            </a:r>
            <a:endParaRPr lang="en-US" sz="2400" b="1" dirty="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6430" y="175363"/>
            <a:ext cx="2557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</a:rPr>
              <a:t>【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实验</a:t>
            </a:r>
            <a:r>
              <a:rPr lang="en-US" altLang="zh-CN" sz="2400" b="1" dirty="0" smtClean="0">
                <a:solidFill>
                  <a:srgbClr val="C00000"/>
                </a:solidFill>
              </a:rPr>
              <a:t>3—5】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01279" y="82710"/>
            <a:ext cx="5426995" cy="655230"/>
          </a:xfrm>
        </p:spPr>
        <p:txBody>
          <a:bodyPr rtlCol="0">
            <a:normAutofit/>
          </a:bodyPr>
          <a:lstStyle>
            <a:defPPr>
              <a:defRPr lang="zh-CN"/>
            </a:defPPr>
          </a:lstStyle>
          <a:p>
            <a:pPr rtl="0">
              <a:lnSpc>
                <a:spcPct val="120000"/>
              </a:lnSpc>
            </a:pP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lt"/>
              </a:rPr>
              <a:t>（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lt"/>
              </a:rPr>
              <a:t>2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lt"/>
              </a:rPr>
              <a:t>）铝与盐酸和氢氧化钠溶液反应：</a:t>
            </a:r>
            <a:endParaRPr lang="en-US" altLang="zh-CN" sz="2400" b="1" kern="100" baseline="30000" noProof="0" dirty="0" err="1" smtClean="0">
              <a:ln>
                <a:noFill/>
              </a:ln>
              <a:solidFill>
                <a:srgbClr val="595A26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lt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027817" y="737940"/>
            <a:ext cx="4474315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ts val="388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2Al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＋6HCl=2AlCl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3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＋3H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↑</a:t>
            </a:r>
            <a:endParaRPr lang="en-US" sz="2400" b="1" dirty="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027817" y="1273792"/>
            <a:ext cx="6096000" cy="539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ts val="3880"/>
              </a:lnSpc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2Al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+ 2NaOH+6H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O==2Na[Al(OH)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4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]+ 3H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↑</a:t>
            </a:r>
            <a:endParaRPr lang="en-US" sz="2400" b="1" dirty="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52990" y="2923637"/>
            <a:ext cx="91567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zh-CN" altLang="en-US" sz="2400" b="1" dirty="0">
                <a:solidFill>
                  <a:srgbClr val="CC0066"/>
                </a:solidFill>
                <a:latin typeface="Times New Roman" panose="02020603050405020304" charset="0"/>
                <a:ea typeface="楷体_GB2312" panose="02010609030101010101" pitchFamily="49" charset="-122"/>
              </a:rPr>
              <a:t>讨论</a:t>
            </a:r>
            <a:r>
              <a:rPr kumimoji="1" lang="en-US" altLang="zh-CN" sz="2400" b="1" dirty="0">
                <a:solidFill>
                  <a:srgbClr val="CC0066"/>
                </a:solidFill>
                <a:latin typeface="Times New Roman" panose="02020603050405020304" charset="0"/>
                <a:ea typeface="楷体_GB2312" panose="02010609030101010101" pitchFamily="49" charset="-122"/>
              </a:rPr>
              <a:t>1</a:t>
            </a:r>
            <a:r>
              <a:rPr kumimoji="1" lang="zh-CN" altLang="en-US" sz="2400" b="1" dirty="0">
                <a:solidFill>
                  <a:srgbClr val="CC0066"/>
                </a:solidFill>
                <a:latin typeface="Times New Roman" panose="02020603050405020304" charset="0"/>
                <a:ea typeface="楷体_GB2312" panose="02010609030101010101" pitchFamily="49" charset="-122"/>
              </a:rPr>
              <a:t>：</a:t>
            </a:r>
            <a:endParaRPr kumimoji="1" lang="zh-CN" altLang="en-US" sz="2400" b="1" dirty="0">
              <a:solidFill>
                <a:srgbClr val="CC0066"/>
              </a:solidFill>
              <a:latin typeface="Times New Roman" panose="02020603050405020304" charset="0"/>
              <a:ea typeface="楷体_GB2312" panose="02010609030101010101" pitchFamily="49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zh-CN" altLang="en-US" sz="2400" b="1" dirty="0">
                <a:latin typeface="Times New Roman" panose="02020603050405020304" charset="0"/>
                <a:ea typeface="楷体_GB2312" panose="02010609030101010101" pitchFamily="49" charset="-122"/>
              </a:rPr>
              <a:t>等物质的量的</a:t>
            </a:r>
            <a:r>
              <a:rPr kumimoji="1" lang="en-US" altLang="zh-CN" sz="2400" b="1" dirty="0">
                <a:latin typeface="Times New Roman" panose="02020603050405020304" charset="0"/>
                <a:ea typeface="楷体_GB2312" panose="02010609030101010101" pitchFamily="49" charset="-122"/>
              </a:rPr>
              <a:t>Al </a:t>
            </a:r>
            <a:r>
              <a:rPr kumimoji="1" lang="zh-CN" altLang="en-US" sz="2400" b="1" dirty="0">
                <a:latin typeface="Times New Roman" panose="02020603050405020304" charset="0"/>
                <a:ea typeface="楷体_GB2312" panose="02010609030101010101" pitchFamily="49" charset="-122"/>
              </a:rPr>
              <a:t>与足量的盐酸和</a:t>
            </a:r>
            <a:r>
              <a:rPr kumimoji="1" lang="en-US" altLang="zh-CN" sz="2400" b="1" dirty="0" err="1">
                <a:latin typeface="Times New Roman" panose="02020603050405020304" charset="0"/>
                <a:ea typeface="楷体_GB2312" panose="02010609030101010101" pitchFamily="49" charset="-122"/>
              </a:rPr>
              <a:t>NaOH</a:t>
            </a:r>
            <a:r>
              <a:rPr kumimoji="1" lang="zh-CN" altLang="en-US" sz="2400" b="1" dirty="0">
                <a:latin typeface="Times New Roman" panose="02020603050405020304" charset="0"/>
                <a:ea typeface="楷体_GB2312" panose="02010609030101010101" pitchFamily="49" charset="-122"/>
              </a:rPr>
              <a:t>溶液反应，放出的</a:t>
            </a:r>
            <a:r>
              <a:rPr kumimoji="1" lang="en-US" altLang="zh-CN" sz="2400" b="1" dirty="0">
                <a:latin typeface="Times New Roman" panose="02020603050405020304" charset="0"/>
                <a:ea typeface="楷体_GB2312" panose="02010609030101010101" pitchFamily="49" charset="-122"/>
              </a:rPr>
              <a:t>H</a:t>
            </a:r>
            <a:r>
              <a:rPr kumimoji="1" lang="en-US" altLang="zh-CN" sz="2400" b="1" baseline="-25000" dirty="0">
                <a:latin typeface="Times New Roman" panose="02020603050405020304" charset="0"/>
                <a:ea typeface="楷体_GB2312" panose="02010609030101010101" pitchFamily="49" charset="-122"/>
              </a:rPr>
              <a:t>2</a:t>
            </a:r>
            <a:r>
              <a:rPr kumimoji="1" lang="zh-CN" altLang="en-US" sz="2400" b="1" dirty="0">
                <a:latin typeface="Times New Roman" panose="02020603050405020304" charset="0"/>
                <a:ea typeface="楷体_GB2312" panose="02010609030101010101" pitchFamily="49" charset="-122"/>
              </a:rPr>
              <a:t>的量？</a:t>
            </a:r>
            <a:endParaRPr kumimoji="1" lang="zh-CN" altLang="en-US" sz="2400" b="1" dirty="0">
              <a:latin typeface="Times New Roman" panose="02020603050405020304" charset="0"/>
              <a:ea typeface="楷体_GB2312" panose="02010609030101010101" pitchFamily="49" charset="-122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52990" y="3976150"/>
            <a:ext cx="9156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zh-CN" altLang="en-US" sz="2400" b="1">
                <a:latin typeface="Times New Roman" panose="02020603050405020304" charset="0"/>
                <a:ea typeface="楷体_GB2312" panose="02010609030101010101" pitchFamily="49" charset="-122"/>
              </a:rPr>
              <a:t>等物质的量的盐酸和</a:t>
            </a:r>
            <a:r>
              <a:rPr kumimoji="1" lang="en-US" altLang="zh-CN" sz="2400" b="1">
                <a:latin typeface="Times New Roman" panose="02020603050405020304" charset="0"/>
                <a:ea typeface="楷体_GB2312" panose="02010609030101010101" pitchFamily="49" charset="-122"/>
              </a:rPr>
              <a:t>NaOH</a:t>
            </a:r>
            <a:r>
              <a:rPr kumimoji="1" lang="zh-CN" altLang="en-US" sz="2400" b="1">
                <a:latin typeface="Times New Roman" panose="02020603050405020304" charset="0"/>
                <a:ea typeface="楷体_GB2312" panose="02010609030101010101" pitchFamily="49" charset="-122"/>
              </a:rPr>
              <a:t>溶液与足量的</a:t>
            </a:r>
            <a:r>
              <a:rPr kumimoji="1" lang="en-US" altLang="zh-CN" sz="2400" b="1">
                <a:latin typeface="Times New Roman" panose="02020603050405020304" charset="0"/>
                <a:ea typeface="楷体_GB2312" panose="02010609030101010101" pitchFamily="49" charset="-122"/>
              </a:rPr>
              <a:t>Al</a:t>
            </a:r>
            <a:r>
              <a:rPr kumimoji="1" lang="zh-CN" altLang="en-US" sz="2400" b="1">
                <a:latin typeface="Times New Roman" panose="02020603050405020304" charset="0"/>
                <a:ea typeface="楷体_GB2312" panose="02010609030101010101" pitchFamily="49" charset="-122"/>
              </a:rPr>
              <a:t>反应，放出的</a:t>
            </a:r>
            <a:r>
              <a:rPr kumimoji="1" lang="en-US" altLang="zh-CN" sz="2400" b="1">
                <a:latin typeface="Times New Roman" panose="02020603050405020304" charset="0"/>
                <a:ea typeface="楷体_GB2312" panose="02010609030101010101" pitchFamily="49" charset="-122"/>
              </a:rPr>
              <a:t>H</a:t>
            </a:r>
            <a:r>
              <a:rPr kumimoji="1" lang="en-US" altLang="zh-CN" sz="2400" b="1" baseline="-25000">
                <a:latin typeface="Times New Roman" panose="02020603050405020304" charset="0"/>
                <a:ea typeface="楷体_GB2312" panose="02010609030101010101" pitchFamily="49" charset="-122"/>
              </a:rPr>
              <a:t>2</a:t>
            </a:r>
            <a:r>
              <a:rPr kumimoji="1" lang="zh-CN" altLang="en-US" sz="2400" b="1">
                <a:latin typeface="Times New Roman" panose="02020603050405020304" charset="0"/>
                <a:ea typeface="楷体_GB2312" panose="02010609030101010101" pitchFamily="49" charset="-122"/>
              </a:rPr>
              <a:t>的量？</a:t>
            </a:r>
            <a:endParaRPr kumimoji="1" lang="zh-CN" altLang="en-US" sz="2400" b="1">
              <a:latin typeface="Times New Roman" panose="02020603050405020304" charset="0"/>
              <a:ea typeface="楷体_GB2312" panose="0201060903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92839" y="2039977"/>
            <a:ext cx="79724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</a:rPr>
              <a:t>注意：</a:t>
            </a:r>
            <a:r>
              <a:rPr lang="zh-CN" altLang="en-US" sz="2400" b="1" dirty="0" smtClean="0">
                <a:solidFill>
                  <a:srgbClr val="000099"/>
                </a:solidFill>
              </a:rPr>
              <a:t>常温</a:t>
            </a:r>
            <a:r>
              <a:rPr lang="zh-CN" altLang="en-US" sz="2400" b="1" dirty="0">
                <a:solidFill>
                  <a:prstClr val="black"/>
                </a:solidFill>
              </a:rPr>
              <a:t>下，</a:t>
            </a:r>
            <a:r>
              <a:rPr lang="en-US" altLang="zh-CN" sz="2400" b="1" dirty="0" smtClean="0">
                <a:solidFill>
                  <a:srgbClr val="7030A0"/>
                </a:solidFill>
              </a:rPr>
              <a:t>Al</a:t>
            </a:r>
            <a:r>
              <a:rPr lang="zh-CN" altLang="en-US" sz="2400" b="1" dirty="0" smtClean="0">
                <a:solidFill>
                  <a:srgbClr val="7030A0"/>
                </a:solidFill>
              </a:rPr>
              <a:t>、</a:t>
            </a:r>
            <a:r>
              <a:rPr lang="en-US" altLang="zh-CN" sz="2400" b="1" dirty="0" smtClean="0">
                <a:solidFill>
                  <a:srgbClr val="7030A0"/>
                </a:solidFill>
              </a:rPr>
              <a:t>Fe</a:t>
            </a:r>
            <a:r>
              <a:rPr lang="zh-CN" altLang="en-US" sz="2400" b="1" dirty="0">
                <a:solidFill>
                  <a:prstClr val="black"/>
                </a:solidFill>
              </a:rPr>
              <a:t>遇到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浓硫酸、浓硝酸</a:t>
            </a:r>
            <a:r>
              <a:rPr lang="zh-CN" altLang="en-US" sz="2400" b="1" dirty="0">
                <a:solidFill>
                  <a:prstClr val="black"/>
                </a:solidFill>
              </a:rPr>
              <a:t>发生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钝化。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10" grpId="0"/>
      <p:bldP spid="12" grpId="0"/>
    </p:bldLst>
  </p:timing>
</p:sld>
</file>

<file path=ppt/tags/tag1.xml><?xml version="1.0" encoding="utf-8"?>
<p:tagLst xmlns:p="http://schemas.openxmlformats.org/presentationml/2006/main">
  <p:tag name="AS_UNIQUEID" val="3843"/>
</p:tagLst>
</file>

<file path=ppt/tags/tag10.xml><?xml version="1.0" encoding="utf-8"?>
<p:tagLst xmlns:p="http://schemas.openxmlformats.org/presentationml/2006/main">
  <p:tag name="AS_UNIQUEID" val="4091"/>
</p:tagLst>
</file>

<file path=ppt/tags/tag11.xml><?xml version="1.0" encoding="utf-8"?>
<p:tagLst xmlns:p="http://schemas.openxmlformats.org/presentationml/2006/main">
  <p:tag name="AS_UNIQUEID" val="4097"/>
</p:tagLst>
</file>

<file path=ppt/tags/tag12.xml><?xml version="1.0" encoding="utf-8"?>
<p:tagLst xmlns:p="http://schemas.openxmlformats.org/presentationml/2006/main">
  <p:tag name="AS_UNIQUEID" val="4134"/>
</p:tagLst>
</file>

<file path=ppt/tags/tag13.xml><?xml version="1.0" encoding="utf-8"?>
<p:tagLst xmlns:p="http://schemas.openxmlformats.org/presentationml/2006/main">
  <p:tag name="AS_UNIQUEID" val="4135"/>
</p:tagLst>
</file>

<file path=ppt/tags/tag14.xml><?xml version="1.0" encoding="utf-8"?>
<p:tagLst xmlns:p="http://schemas.openxmlformats.org/presentationml/2006/main">
  <p:tag name="AS_UNIQUEID" val="4136"/>
</p:tagLst>
</file>

<file path=ppt/tags/tag15.xml><?xml version="1.0" encoding="utf-8"?>
<p:tagLst xmlns:p="http://schemas.openxmlformats.org/presentationml/2006/main">
  <p:tag name="AS_UNIQUEID" val="4137"/>
</p:tagLst>
</file>

<file path=ppt/tags/tag16.xml><?xml version="1.0" encoding="utf-8"?>
<p:tagLst xmlns:p="http://schemas.openxmlformats.org/presentationml/2006/main">
  <p:tag name="AS_UNIQUEID" val="4138"/>
</p:tagLst>
</file>

<file path=ppt/tags/tag17.xml><?xml version="1.0" encoding="utf-8"?>
<p:tagLst xmlns:p="http://schemas.openxmlformats.org/presentationml/2006/main">
  <p:tag name="AS_UNIQUEID" val="4139"/>
</p:tagLst>
</file>

<file path=ppt/tags/tag18.xml><?xml version="1.0" encoding="utf-8"?>
<p:tagLst xmlns:p="http://schemas.openxmlformats.org/presentationml/2006/main">
  <p:tag name="AS_UNIQUEID" val="4140"/>
</p:tagLst>
</file>

<file path=ppt/tags/tag19.xml><?xml version="1.0" encoding="utf-8"?>
<p:tagLst xmlns:p="http://schemas.openxmlformats.org/presentationml/2006/main">
  <p:tag name="AS_UNIQUEID" val="4141"/>
</p:tagLst>
</file>

<file path=ppt/tags/tag2.xml><?xml version="1.0" encoding="utf-8"?>
<p:tagLst xmlns:p="http://schemas.openxmlformats.org/presentationml/2006/main">
  <p:tag name="AS_UNIQUEID" val="3844"/>
</p:tagLst>
</file>

<file path=ppt/tags/tag20.xml><?xml version="1.0" encoding="utf-8"?>
<p:tagLst xmlns:p="http://schemas.openxmlformats.org/presentationml/2006/main">
  <p:tag name="AS_UNIQUEID" val="4142"/>
</p:tagLst>
</file>

<file path=ppt/tags/tag21.xml><?xml version="1.0" encoding="utf-8"?>
<p:tagLst xmlns:p="http://schemas.openxmlformats.org/presentationml/2006/main">
  <p:tag name="AS_UNIQUEID" val="4143"/>
</p:tagLst>
</file>

<file path=ppt/tags/tag22.xml><?xml version="1.0" encoding="utf-8"?>
<p:tagLst xmlns:p="http://schemas.openxmlformats.org/presentationml/2006/main">
  <p:tag name="AS_UNIQUEID" val="4144"/>
  <p:tag name="KSO_WM_BEAUTIFY_FLAG" val=""/>
</p:tagLst>
</file>

<file path=ppt/tags/tag23.xml><?xml version="1.0" encoding="utf-8"?>
<p:tagLst xmlns:p="http://schemas.openxmlformats.org/presentationml/2006/main">
  <p:tag name="AS_UNIQUEID" val="4145"/>
  <p:tag name="KSO_WM_BEAUTIFY_FLAG" val=""/>
</p:tagLst>
</file>

<file path=ppt/tags/tag24.xml><?xml version="1.0" encoding="utf-8"?>
<p:tagLst xmlns:p="http://schemas.openxmlformats.org/presentationml/2006/main">
  <p:tag name="AS_UNIQUEID" val="4146"/>
  <p:tag name="KSO_WM_BEAUTIFY_FLAG" val=""/>
</p:tagLst>
</file>

<file path=ppt/tags/tag25.xml><?xml version="1.0" encoding="utf-8"?>
<p:tagLst xmlns:p="http://schemas.openxmlformats.org/presentationml/2006/main">
  <p:tag name="AS_UNIQUEID" val="4147"/>
  <p:tag name="KSO_WM_BEAUTIFY_FLAG" val=""/>
</p:tagLst>
</file>

<file path=ppt/tags/tag26.xml><?xml version="1.0" encoding="utf-8"?>
<p:tagLst xmlns:p="http://schemas.openxmlformats.org/presentationml/2006/main">
  <p:tag name="AS_UNIQUEID" val="4148"/>
  <p:tag name="KSO_WM_BEAUTIFY_FLAG" val=""/>
</p:tagLst>
</file>

<file path=ppt/tags/tag27.xml><?xml version="1.0" encoding="utf-8"?>
<p:tagLst xmlns:p="http://schemas.openxmlformats.org/presentationml/2006/main">
  <p:tag name="AS_UNIQUEID" val="4149"/>
</p:tagLst>
</file>

<file path=ppt/tags/tag28.xml><?xml version="1.0" encoding="utf-8"?>
<p:tagLst xmlns:p="http://schemas.openxmlformats.org/presentationml/2006/main">
  <p:tag name="AS_UNIQUEID" val="4150"/>
  <p:tag name="KSO_WM_BEAUTIFY_FLAG" val=""/>
</p:tagLst>
</file>

<file path=ppt/tags/tag29.xml><?xml version="1.0" encoding="utf-8"?>
<p:tagLst xmlns:p="http://schemas.openxmlformats.org/presentationml/2006/main">
  <p:tag name="AS_UNIQUEID" val="4151"/>
  <p:tag name="KSO_WM_BEAUTIFY_FLAG" val=""/>
</p:tagLst>
</file>

<file path=ppt/tags/tag3.xml><?xml version="1.0" encoding="utf-8"?>
<p:tagLst xmlns:p="http://schemas.openxmlformats.org/presentationml/2006/main">
  <p:tag name="AS_UNIQUEID" val="3845"/>
</p:tagLst>
</file>

<file path=ppt/tags/tag30.xml><?xml version="1.0" encoding="utf-8"?>
<p:tagLst xmlns:p="http://schemas.openxmlformats.org/presentationml/2006/main">
  <p:tag name="AS_UNIQUEID" val="4152"/>
</p:tagLst>
</file>

<file path=ppt/tags/tag31.xml><?xml version="1.0" encoding="utf-8"?>
<p:tagLst xmlns:p="http://schemas.openxmlformats.org/presentationml/2006/main">
  <p:tag name="AS_UNIQUEID" val="4153"/>
  <p:tag name="KSO_WM_BEAUTIFY_FLAG" val=""/>
</p:tagLst>
</file>

<file path=ppt/tags/tag32.xml><?xml version="1.0" encoding="utf-8"?>
<p:tagLst xmlns:p="http://schemas.openxmlformats.org/presentationml/2006/main">
  <p:tag name="AS_UNIQUEID" val="4154"/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AS_UNIQUEID" val="369"/>
</p:tagLst>
</file>

<file path=ppt/tags/tag35.xml><?xml version="1.0" encoding="utf-8"?>
<p:tagLst xmlns:p="http://schemas.openxmlformats.org/presentationml/2006/main">
  <p:tag name="AS_UNIQUEID" val="370"/>
  <p:tag name="KSO_WM_BEAUTIFY_FLAG" val=""/>
</p:tagLst>
</file>

<file path=ppt/tags/tag36.xml><?xml version="1.0" encoding="utf-8"?>
<p:tagLst xmlns:p="http://schemas.openxmlformats.org/presentationml/2006/main">
  <p:tag name="AS_UNIQUEID" val="371"/>
</p:tagLst>
</file>

<file path=ppt/tags/tag37.xml><?xml version="1.0" encoding="utf-8"?>
<p:tagLst xmlns:p="http://schemas.openxmlformats.org/presentationml/2006/main">
  <p:tag name="AS_UNIQUEID" val="372"/>
  <p:tag name="KSO_WM_BEAUTIFY_FLAG" val=""/>
</p:tagLst>
</file>

<file path=ppt/tags/tag38.xml><?xml version="1.0" encoding="utf-8"?>
<p:tagLst xmlns:p="http://schemas.openxmlformats.org/presentationml/2006/main">
  <p:tag name="AS_UNIQUEID" val="373"/>
  <p:tag name="KSO_WM_BEAUTIFY_FLAG" val=""/>
</p:tagLst>
</file>

<file path=ppt/tags/tag39.xml><?xml version="1.0" encoding="utf-8"?>
<p:tagLst xmlns:p="http://schemas.openxmlformats.org/presentationml/2006/main">
  <p:tag name="AS_UNIQUEID" val="389"/>
  <p:tag name="KSO_WM_BEAUTIFY_FLAG" val=""/>
</p:tagLst>
</file>

<file path=ppt/tags/tag4.xml><?xml version="1.0" encoding="utf-8"?>
<p:tagLst xmlns:p="http://schemas.openxmlformats.org/presentationml/2006/main">
  <p:tag name="AS_UNIQUEID" val="3846"/>
</p:tagLst>
</file>

<file path=ppt/tags/tag40.xml><?xml version="1.0" encoding="utf-8"?>
<p:tagLst xmlns:p="http://schemas.openxmlformats.org/presentationml/2006/main">
  <p:tag name="AS_UNIQUEID" val="390"/>
  <p:tag name="KSO_WM_BEAUTIFY_FLAG" val=""/>
</p:tagLst>
</file>

<file path=ppt/tags/tag41.xml><?xml version="1.0" encoding="utf-8"?>
<p:tagLst xmlns:p="http://schemas.openxmlformats.org/presentationml/2006/main">
  <p:tag name="AS_UNIQUEID" val="391"/>
</p:tagLst>
</file>

<file path=ppt/tags/tag42.xml><?xml version="1.0" encoding="utf-8"?>
<p:tagLst xmlns:p="http://schemas.openxmlformats.org/presentationml/2006/main">
  <p:tag name="AS_UNIQUEID" val="392"/>
  <p:tag name="KSO_WM_BEAUTIFY_FLAG" val=""/>
</p:tagLst>
</file>

<file path=ppt/tags/tag43.xml><?xml version="1.0" encoding="utf-8"?>
<p:tagLst xmlns:p="http://schemas.openxmlformats.org/presentationml/2006/main">
  <p:tag name="AS_UNIQUEID" val="393"/>
  <p:tag name="KSO_WM_BEAUTIFY_FLAG" val=""/>
</p:tagLst>
</file>

<file path=ppt/tags/tag44.xml><?xml version="1.0" encoding="utf-8"?>
<p:tagLst xmlns:p="http://schemas.openxmlformats.org/presentationml/2006/main">
  <p:tag name="AS_UNIQUEID" val="394"/>
  <p:tag name="KSO_WM_BEAUTIFY_FLAG" val=""/>
</p:tagLst>
</file>

<file path=ppt/tags/tag45.xml><?xml version="1.0" encoding="utf-8"?>
<p:tagLst xmlns:p="http://schemas.openxmlformats.org/presentationml/2006/main">
  <p:tag name="AS_UNIQUEID" val="395"/>
</p:tagLst>
</file>

<file path=ppt/tags/tag46.xml><?xml version="1.0" encoding="utf-8"?>
<p:tagLst xmlns:p="http://schemas.openxmlformats.org/presentationml/2006/main">
  <p:tag name="AS_UNIQUEID" val="396"/>
  <p:tag name="KSO_WM_BEAUTIFY_FLAG" val=""/>
</p:tagLst>
</file>

<file path=ppt/tags/tag47.xml><?xml version="1.0" encoding="utf-8"?>
<p:tagLst xmlns:p="http://schemas.openxmlformats.org/presentationml/2006/main">
  <p:tag name="AS_UNIQUEID" val="397"/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AS_UNIQUEID" val="1872"/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AS_UNIQUEID" val="837"/>
</p:tagLst>
</file>

<file path=ppt/tags/tag60.xml><?xml version="1.0" encoding="utf-8"?>
<p:tagLst xmlns:p="http://schemas.openxmlformats.org/presentationml/2006/main">
  <p:tag name="AS_UNIQUEID" val="4162"/>
</p:tagLst>
</file>

<file path=ppt/tags/tag61.xml><?xml version="1.0" encoding="utf-8"?>
<p:tagLst xmlns:p="http://schemas.openxmlformats.org/presentationml/2006/main">
  <p:tag name="AS_UNIQUEID" val="4163"/>
</p:tagLst>
</file>

<file path=ppt/tags/tag62.xml><?xml version="1.0" encoding="utf-8"?>
<p:tagLst xmlns:p="http://schemas.openxmlformats.org/presentationml/2006/main">
  <p:tag name="AS_UNIQUEID" val="4164"/>
</p:tagLst>
</file>

<file path=ppt/tags/tag63.xml><?xml version="1.0" encoding="utf-8"?>
<p:tagLst xmlns:p="http://schemas.openxmlformats.org/presentationml/2006/main">
  <p:tag name="AS_UNIQUEID" val="4165"/>
</p:tagLst>
</file>

<file path=ppt/tags/tag64.xml><?xml version="1.0" encoding="utf-8"?>
<p:tagLst xmlns:p="http://schemas.openxmlformats.org/presentationml/2006/main">
  <p:tag name="AS_UNIQUEID" val="790"/>
  <p:tag name="KSO_WM_BEAUTIFY_FLAG" val=""/>
</p:tagLst>
</file>

<file path=ppt/tags/tag65.xml><?xml version="1.0" encoding="utf-8"?>
<p:tagLst xmlns:p="http://schemas.openxmlformats.org/presentationml/2006/main">
  <p:tag name="AS_UNIQUEID" val="791"/>
  <p:tag name="KSO_WM_BEAUTIFY_FLAG" val=""/>
</p:tagLst>
</file>

<file path=ppt/tags/tag66.xml><?xml version="1.0" encoding="utf-8"?>
<p:tagLst xmlns:p="http://schemas.openxmlformats.org/presentationml/2006/main">
  <p:tag name="AS_UNIQUEID" val="4172"/>
</p:tagLst>
</file>

<file path=ppt/tags/tag67.xml><?xml version="1.0" encoding="utf-8"?>
<p:tagLst xmlns:p="http://schemas.openxmlformats.org/presentationml/2006/main">
  <p:tag name="AS_UNIQUEID" val="4173"/>
</p:tagLst>
</file>

<file path=ppt/tags/tag68.xml><?xml version="1.0" encoding="utf-8"?>
<p:tagLst xmlns:p="http://schemas.openxmlformats.org/presentationml/2006/main">
  <p:tag name="AS_UNIQUEID" val="801"/>
  <p:tag name="KSO_WM_BEAUTIFY_FLAG" val=""/>
</p:tagLst>
</file>

<file path=ppt/tags/tag69.xml><?xml version="1.0" encoding="utf-8"?>
<p:tagLst xmlns:p="http://schemas.openxmlformats.org/presentationml/2006/main">
  <p:tag name="AS_UNIQUEID" val="801"/>
  <p:tag name="KSO_WM_BEAUTIFY_FLAG" val=""/>
</p:tagLst>
</file>

<file path=ppt/tags/tag7.xml><?xml version="1.0" encoding="utf-8"?>
<p:tagLst xmlns:p="http://schemas.openxmlformats.org/presentationml/2006/main">
  <p:tag name="AS_UNIQUEID" val="838"/>
  <p:tag name="KSO_WM_BEAUTIFY_FLAG" val=""/>
</p:tagLst>
</file>

<file path=ppt/tags/tag70.xml><?xml version="1.0" encoding="utf-8"?>
<p:tagLst xmlns:p="http://schemas.openxmlformats.org/presentationml/2006/main">
  <p:tag name="AS_UNIQUEID" val="4174"/>
</p:tagLst>
</file>

<file path=ppt/tags/tag71.xml><?xml version="1.0" encoding="utf-8"?>
<p:tagLst xmlns:p="http://schemas.openxmlformats.org/presentationml/2006/main">
  <p:tag name="AS_UNIQUEID" val="4175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AS_UNIQUEID" val="4164"/>
</p:tagLst>
</file>

<file path=ppt/tags/tag74.xml><?xml version="1.0" encoding="utf-8"?>
<p:tagLst xmlns:p="http://schemas.openxmlformats.org/presentationml/2006/main">
  <p:tag name="AS_UNIQUEID" val="4175"/>
</p:tagLst>
</file>

<file path=ppt/tags/tag75.xml><?xml version="1.0" encoding="utf-8"?>
<p:tagLst xmlns:p="http://schemas.openxmlformats.org/presentationml/2006/main">
  <p:tag name="AS_UNIQUEID" val="4164"/>
</p:tagLst>
</file>

<file path=ppt/tags/tag76.xml><?xml version="1.0" encoding="utf-8"?>
<p:tagLst xmlns:p="http://schemas.openxmlformats.org/presentationml/2006/main">
  <p:tag name="AS_UNIQUEID" val="4175"/>
</p:tagLst>
</file>

<file path=ppt/tags/tag77.xml><?xml version="1.0" encoding="utf-8"?>
<p:tagLst xmlns:p="http://schemas.openxmlformats.org/presentationml/2006/main">
  <p:tag name="AS_UNIQUEID" val="4217"/>
</p:tagLst>
</file>

<file path=ppt/tags/tag78.xml><?xml version="1.0" encoding="utf-8"?>
<p:tagLst xmlns:p="http://schemas.openxmlformats.org/presentationml/2006/main">
  <p:tag name="AS_UNIQUEID" val="4223"/>
  <p:tag name="KSO_WM_BEAUTIFY_FLAG" val=""/>
</p:tagLst>
</file>

<file path=ppt/tags/tag79.xml><?xml version="1.0" encoding="utf-8"?>
<p:tagLst xmlns:p="http://schemas.openxmlformats.org/presentationml/2006/main">
  <p:tag name="AS_UNIQUEID" val="4225"/>
</p:tagLst>
</file>

<file path=ppt/tags/tag8.xml><?xml version="1.0" encoding="utf-8"?>
<p:tagLst xmlns:p="http://schemas.openxmlformats.org/presentationml/2006/main">
  <p:tag name="AS_UNIQUEID" val="839"/>
  <p:tag name="KSO_WM_BEAUTIFY_FLAG" val=""/>
</p:tagLst>
</file>

<file path=ppt/tags/tag80.xml><?xml version="1.0" encoding="utf-8"?>
<p:tagLst xmlns:p="http://schemas.openxmlformats.org/presentationml/2006/main">
  <p:tag name="AS_UNIQUEID" val="4226"/>
  <p:tag name="KSO_WM_BEAUTIFY_FLAG" val=""/>
</p:tagLst>
</file>

<file path=ppt/tags/tag81.xml><?xml version="1.0" encoding="utf-8"?>
<p:tagLst xmlns:p="http://schemas.openxmlformats.org/presentationml/2006/main">
  <p:tag name="AS_UNIQUEID" val="139"/>
  <p:tag name="KSO_WM_BEAUTIFY_FLAG" val=""/>
</p:tagLst>
</file>

<file path=ppt/tags/tag82.xml><?xml version="1.0" encoding="utf-8"?>
<p:tagLst xmlns:p="http://schemas.openxmlformats.org/presentationml/2006/main">
  <p:tag name="AS_UNIQUEID" val="140"/>
</p:tagLst>
</file>

<file path=ppt/tags/tag83.xml><?xml version="1.0" encoding="utf-8"?>
<p:tagLst xmlns:p="http://schemas.openxmlformats.org/presentationml/2006/main">
  <p:tag name="AS_UNIQUEID" val="141"/>
  <p:tag name="KSO_WM_BEAUTIFY_FLAG" val=""/>
</p:tagLst>
</file>

<file path=ppt/tags/tag84.xml><?xml version="1.0" encoding="utf-8"?>
<p:tagLst xmlns:p="http://schemas.openxmlformats.org/presentationml/2006/main">
  <p:tag name="AS_UNIQUEID" val="143"/>
  <p:tag name="KSO_WM_BEAUTIFY_FLAG" val=""/>
</p:tagLst>
</file>

<file path=ppt/tags/tag85.xml><?xml version="1.0" encoding="utf-8"?>
<p:tagLst xmlns:p="http://schemas.openxmlformats.org/presentationml/2006/main">
  <p:tag name="AS_UNIQUEID" val="145"/>
</p:tagLst>
</file>

<file path=ppt/tags/tag86.xml><?xml version="1.0" encoding="utf-8"?>
<p:tagLst xmlns:p="http://schemas.openxmlformats.org/presentationml/2006/main">
  <p:tag name="AS_UNIQUEID" val="146"/>
  <p:tag name="KSO_WM_BEAUTIFY_FLAG" val=""/>
</p:tagLst>
</file>

<file path=ppt/tags/tag87.xml><?xml version="1.0" encoding="utf-8"?>
<p:tagLst xmlns:p="http://schemas.openxmlformats.org/presentationml/2006/main">
  <p:tag name="AS_UNIQUEID" val="148"/>
  <p:tag name="KSO_WM_BEAUTIFY_FLAG" val=""/>
</p:tagLst>
</file>

<file path=ppt/tags/tag88.xml><?xml version="1.0" encoding="utf-8"?>
<p:tagLst xmlns:p="http://schemas.openxmlformats.org/presentationml/2006/main">
  <p:tag name="AS_UNIQUEID" val="1256"/>
</p:tagLst>
</file>

<file path=ppt/tags/tag89.xml><?xml version="1.0" encoding="utf-8"?>
<p:tagLst xmlns:p="http://schemas.openxmlformats.org/presentationml/2006/main">
  <p:tag name="AS_UNIQUEID" val="780"/>
  <p:tag name="KSO_WM_BEAUTIFY_FLAG" val=""/>
</p:tagLst>
</file>

<file path=ppt/tags/tag9.xml><?xml version="1.0" encoding="utf-8"?>
<p:tagLst xmlns:p="http://schemas.openxmlformats.org/presentationml/2006/main">
  <p:tag name="AS_UNIQUEID" val="841"/>
  <p:tag name="KSO_WM_BEAUTIFY_FLAG" val=""/>
</p:tagLst>
</file>

<file path=ppt/tags/tag90.xml><?xml version="1.0" encoding="utf-8"?>
<p:tagLst xmlns:p="http://schemas.openxmlformats.org/presentationml/2006/main">
  <p:tag name="AS_UNIQUEID" val="329"/>
  <p:tag name="KSO_WM_BEAUTIFY_FLAG" val="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p="http://schemas.openxmlformats.org/presentationml/2006/main">
  <p:tag name="AS_UNIQUEID" val="4233"/>
</p:tagLst>
</file>

<file path=ppt/tags/tag93.xml><?xml version="1.0" encoding="utf-8"?>
<p:tagLst xmlns:p="http://schemas.openxmlformats.org/presentationml/2006/main">
  <p:tag name="AS_UNIQUEID" val="4234"/>
</p:tagLst>
</file>

<file path=ppt/tags/tag94.xml><?xml version="1.0" encoding="utf-8"?>
<p:tagLst xmlns:p="http://schemas.openxmlformats.org/presentationml/2006/main">
  <p:tag name="AS_UNIQUEID" val="4235"/>
</p:tagLst>
</file>

<file path=ppt/tags/tag95.xml><?xml version="1.0" encoding="utf-8"?>
<p:tagLst xmlns:p="http://schemas.openxmlformats.org/presentationml/2006/main">
  <p:tag name="AS_UNIQUEID" val="4236"/>
</p:tagLst>
</file>

<file path=ppt/tags/tag96.xml><?xml version="1.0" encoding="utf-8"?>
<p:tagLst xmlns:p="http://schemas.openxmlformats.org/presentationml/2006/main">
  <p:tag name="AS_UNIQUEID" val="4237"/>
</p:tagLst>
</file>

<file path=ppt/tags/tag97.xml><?xml version="1.0" encoding="utf-8"?>
<p:tagLst xmlns:p="http://schemas.openxmlformats.org/presentationml/2006/main">
  <p:tag name="AS_UNIQUEID" val="4238"/>
</p:tagLst>
</file>

<file path=ppt/tags/tag98.xml><?xml version="1.0" encoding="utf-8"?>
<p:tagLst xmlns:p="http://schemas.openxmlformats.org/presentationml/2006/main">
  <p:tag name="AS_UNIQUEID" val="4239"/>
</p:tagLst>
</file>

<file path=ppt/tags/tag99.xml><?xml version="1.0" encoding="utf-8"?>
<p:tagLst xmlns:p="http://schemas.openxmlformats.org/presentationml/2006/main">
  <p:tag name="KSO_WPP_MARK_KEY" val="8eac1d99-9d6b-49b8-8cb8-fd5897b4ae82"/>
  <p:tag name="COMMONDATA" val="eyJoZGlkIjoiZjVmNmEwZGNjZGZlN2FjZWMyODZlMTBkNWVmMWFjMTg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2288</Words>
  <Application>WPS 演示</Application>
  <PresentationFormat>宽屏</PresentationFormat>
  <Paragraphs>279</Paragraphs>
  <Slides>14</Slides>
  <Notes>2</Notes>
  <HiddenSlides>0</HiddenSlides>
  <MMClips>2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0" baseType="lpstr">
      <vt:lpstr>Arial</vt:lpstr>
      <vt:lpstr>宋体</vt:lpstr>
      <vt:lpstr>Wingdings</vt:lpstr>
      <vt:lpstr>微软雅黑</vt:lpstr>
      <vt:lpstr>黑体</vt:lpstr>
      <vt:lpstr>华文新魏</vt:lpstr>
      <vt:lpstr>思源宋体</vt:lpstr>
      <vt:lpstr>Times New Roman</vt:lpstr>
      <vt:lpstr>等线</vt:lpstr>
      <vt:lpstr>楷体_GB2312</vt:lpstr>
      <vt:lpstr>Arial</vt:lpstr>
      <vt:lpstr>Symbol</vt:lpstr>
      <vt:lpstr>Calibri</vt:lpstr>
      <vt:lpstr>Arial Unicode MS</vt:lpstr>
      <vt:lpstr>Office 主题</vt:lpstr>
      <vt:lpstr>ACD.ChemSketch.20</vt:lpstr>
      <vt:lpstr>PowerPoint 演示文稿</vt:lpstr>
      <vt:lpstr>PowerPoint 演示文稿</vt:lpstr>
      <vt:lpstr>PowerPoint 演示文稿</vt:lpstr>
      <vt:lpstr>（1）铝与氧气反应：常温下，在空气中铝与氧气反应，其表面生成一层致密氧化铝                                       薄膜，从而阻止铝进一步氧化。</vt:lpstr>
      <vt:lpstr>PowerPoint 演示文稿</vt:lpstr>
      <vt:lpstr>PowerPoint 演示文稿</vt:lpstr>
      <vt:lpstr>PowerPoint 演示文稿</vt:lpstr>
      <vt:lpstr>PowerPoint 演示文稿</vt:lpstr>
      <vt:lpstr>（2）铝与盐酸和氢氧化钠溶液反应：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lh</dc:creator>
  <cp:lastModifiedBy>敢情莫畏</cp:lastModifiedBy>
  <cp:revision>27</cp:revision>
  <dcterms:created xsi:type="dcterms:W3CDTF">2023-11-05T12:07:00Z</dcterms:created>
  <dcterms:modified xsi:type="dcterms:W3CDTF">2024-12-07T03:17:30Z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ASTEDU_PRESENTATION_CUSTOM_DATA">
    <vt:lpwstr>933312151812186112</vt:lpwstr>
  </property>
  <property fmtid="{D5CDD505-2E9C-101B-9397-08002B2CF9AE}" pid="3" name="ICV">
    <vt:lpwstr>127B1CE4A6964F2E8059989F81F0C9E3_12</vt:lpwstr>
  </property>
  <property fmtid="{D5CDD505-2E9C-101B-9397-08002B2CF9AE}" pid="4" name="KSOProductBuildVer">
    <vt:lpwstr>2052-11.8.2.10393</vt:lpwstr>
  </property>
</Properties>
</file>