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57" r:id="rId5"/>
    <p:sldId id="258" r:id="rId6"/>
    <p:sldId id="263" r:id="rId7"/>
    <p:sldId id="260" r:id="rId8"/>
    <p:sldId id="265" r:id="rId9"/>
    <p:sldId id="266" r:id="rId10"/>
    <p:sldId id="262" r:id="rId11"/>
    <p:sldId id="261" r:id="rId12"/>
    <p:sldId id="272" r:id="rId13"/>
    <p:sldId id="267" r:id="rId14"/>
    <p:sldId id="268" r:id="rId15"/>
    <p:sldId id="269" r:id="rId16"/>
    <p:sldId id="270" r:id="rId17"/>
    <p:sldId id="271" r:id="rId18"/>
    <p:sldId id="279" r:id="rId19"/>
    <p:sldId id="28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34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2020.04%20&#27694;&#27668;&#19982;&#27694;&#30340;&#22266;&#23450;\&#31354;&#27668;&#25104;&#20998;&#31034;&#24847;&#2227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876331090927"/>
          <c:y val="0.181576609611511"/>
          <c:w val="0.844522953033447"/>
          <c:h val="0.805137276649475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</c:spPr>
          <c:explosion val="0"/>
          <c:dPt>
            <c:idx val="0"/>
            <c:bubble3D val="0"/>
            <c:spPr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400000" scaled="0"/>
              </a:gradFill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氮气</c:v>
                </c:pt>
                <c:pt idx="1">
                  <c:v>氧气</c:v>
                </c:pt>
                <c:pt idx="2">
                  <c:v>其他成分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0.78</c:v>
                </c:pt>
                <c:pt idx="1">
                  <c:v>0.21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FD6F-4995-4C9E-A66C-5E8E640764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7552-555D-4F9C-B579-BEFD174DCC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image" Target="../media/image2.jpeg"/><Relationship Id="rId13" Type="http://schemas.openxmlformats.org/officeDocument/2006/relationships/tags" Target="../tags/tag11.xml"/><Relationship Id="rId12" Type="http://schemas.openxmlformats.org/officeDocument/2006/relationships/image" Target="../media/image1.jpe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4" Type="http://schemas.openxmlformats.org/officeDocument/2006/relationships/notesSlide" Target="../notesSlides/notesSlide2.xml"/><Relationship Id="rId43" Type="http://schemas.openxmlformats.org/officeDocument/2006/relationships/slideLayout" Target="../slideLayouts/slideLayout1.xml"/><Relationship Id="rId42" Type="http://schemas.openxmlformats.org/officeDocument/2006/relationships/tags" Target="../tags/tag61.xml"/><Relationship Id="rId41" Type="http://schemas.openxmlformats.org/officeDocument/2006/relationships/tags" Target="../tags/tag60.xml"/><Relationship Id="rId40" Type="http://schemas.openxmlformats.org/officeDocument/2006/relationships/tags" Target="../tags/tag59.xml"/><Relationship Id="rId4" Type="http://schemas.openxmlformats.org/officeDocument/2006/relationships/tags" Target="../tags/tag24.xml"/><Relationship Id="rId39" Type="http://schemas.openxmlformats.org/officeDocument/2006/relationships/tags" Target="../tags/tag58.xml"/><Relationship Id="rId38" Type="http://schemas.openxmlformats.org/officeDocument/2006/relationships/tags" Target="../tags/tag57.xml"/><Relationship Id="rId37" Type="http://schemas.openxmlformats.org/officeDocument/2006/relationships/tags" Target="../tags/tag56.xml"/><Relationship Id="rId36" Type="http://schemas.openxmlformats.org/officeDocument/2006/relationships/tags" Target="../tags/tag55.xml"/><Relationship Id="rId35" Type="http://schemas.openxmlformats.org/officeDocument/2006/relationships/tags" Target="../tags/tag54.xml"/><Relationship Id="rId34" Type="http://schemas.openxmlformats.org/officeDocument/2006/relationships/tags" Target="../tags/tag53.xml"/><Relationship Id="rId33" Type="http://schemas.openxmlformats.org/officeDocument/2006/relationships/tags" Target="../tags/tag52.xml"/><Relationship Id="rId32" Type="http://schemas.openxmlformats.org/officeDocument/2006/relationships/tags" Target="../tags/tag51.xml"/><Relationship Id="rId31" Type="http://schemas.openxmlformats.org/officeDocument/2006/relationships/tags" Target="../tags/tag50.xml"/><Relationship Id="rId30" Type="http://schemas.openxmlformats.org/officeDocument/2006/relationships/tags" Target="../tags/tag49.xml"/><Relationship Id="rId3" Type="http://schemas.openxmlformats.org/officeDocument/2006/relationships/tags" Target="../tags/tag23.xml"/><Relationship Id="rId29" Type="http://schemas.openxmlformats.org/officeDocument/2006/relationships/tags" Target="../tags/tag48.xml"/><Relationship Id="rId28" Type="http://schemas.openxmlformats.org/officeDocument/2006/relationships/tags" Target="../tags/tag47.xml"/><Relationship Id="rId27" Type="http://schemas.openxmlformats.org/officeDocument/2006/relationships/tags" Target="../tags/tag46.xml"/><Relationship Id="rId26" Type="http://schemas.openxmlformats.org/officeDocument/2006/relationships/tags" Target="../tags/tag45.xml"/><Relationship Id="rId25" Type="http://schemas.openxmlformats.org/officeDocument/2006/relationships/tags" Target="../tags/tag44.xml"/><Relationship Id="rId24" Type="http://schemas.openxmlformats.org/officeDocument/2006/relationships/image" Target="../media/image3.png"/><Relationship Id="rId23" Type="http://schemas.openxmlformats.org/officeDocument/2006/relationships/tags" Target="../tags/tag43.xml"/><Relationship Id="rId22" Type="http://schemas.openxmlformats.org/officeDocument/2006/relationships/tags" Target="../tags/tag42.xml"/><Relationship Id="rId21" Type="http://schemas.openxmlformats.org/officeDocument/2006/relationships/tags" Target="../tags/tag41.xml"/><Relationship Id="rId20" Type="http://schemas.openxmlformats.org/officeDocument/2006/relationships/tags" Target="../tags/tag40.xml"/><Relationship Id="rId2" Type="http://schemas.openxmlformats.org/officeDocument/2006/relationships/tags" Target="../tags/tag22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4" Type="http://schemas.openxmlformats.org/officeDocument/2006/relationships/notesSlide" Target="../notesSlides/notesSlide3.xml"/><Relationship Id="rId53" Type="http://schemas.openxmlformats.org/officeDocument/2006/relationships/vmlDrawing" Target="../drawings/vmlDrawing1.vml"/><Relationship Id="rId52" Type="http://schemas.openxmlformats.org/officeDocument/2006/relationships/slideLayout" Target="../slideLayouts/slideLayout1.xml"/><Relationship Id="rId51" Type="http://schemas.openxmlformats.org/officeDocument/2006/relationships/tags" Target="../tags/tag108.xml"/><Relationship Id="rId50" Type="http://schemas.openxmlformats.org/officeDocument/2006/relationships/image" Target="../media/image6.png"/><Relationship Id="rId5" Type="http://schemas.openxmlformats.org/officeDocument/2006/relationships/tags" Target="../tags/tag66.xml"/><Relationship Id="rId49" Type="http://schemas.openxmlformats.org/officeDocument/2006/relationships/tags" Target="../tags/tag107.xml"/><Relationship Id="rId48" Type="http://schemas.openxmlformats.org/officeDocument/2006/relationships/tags" Target="../tags/tag106.xml"/><Relationship Id="rId47" Type="http://schemas.openxmlformats.org/officeDocument/2006/relationships/tags" Target="../tags/tag105.xml"/><Relationship Id="rId46" Type="http://schemas.openxmlformats.org/officeDocument/2006/relationships/tags" Target="../tags/tag104.xml"/><Relationship Id="rId45" Type="http://schemas.openxmlformats.org/officeDocument/2006/relationships/tags" Target="../tags/tag103.xml"/><Relationship Id="rId44" Type="http://schemas.openxmlformats.org/officeDocument/2006/relationships/tags" Target="../tags/tag102.xml"/><Relationship Id="rId43" Type="http://schemas.openxmlformats.org/officeDocument/2006/relationships/image" Target="../media/image5.emf"/><Relationship Id="rId42" Type="http://schemas.openxmlformats.org/officeDocument/2006/relationships/tags" Target="../tags/tag101.xml"/><Relationship Id="rId41" Type="http://schemas.openxmlformats.org/officeDocument/2006/relationships/tags" Target="../tags/tag100.xml"/><Relationship Id="rId40" Type="http://schemas.openxmlformats.org/officeDocument/2006/relationships/tags" Target="../tags/tag99.xml"/><Relationship Id="rId4" Type="http://schemas.openxmlformats.org/officeDocument/2006/relationships/tags" Target="../tags/tag65.xml"/><Relationship Id="rId39" Type="http://schemas.openxmlformats.org/officeDocument/2006/relationships/tags" Target="../tags/tag98.xml"/><Relationship Id="rId38" Type="http://schemas.openxmlformats.org/officeDocument/2006/relationships/tags" Target="../tags/tag97.xml"/><Relationship Id="rId37" Type="http://schemas.openxmlformats.org/officeDocument/2006/relationships/tags" Target="../tags/tag96.xml"/><Relationship Id="rId36" Type="http://schemas.openxmlformats.org/officeDocument/2006/relationships/tags" Target="../tags/tag95.xml"/><Relationship Id="rId35" Type="http://schemas.openxmlformats.org/officeDocument/2006/relationships/tags" Target="../tags/tag94.xml"/><Relationship Id="rId34" Type="http://schemas.openxmlformats.org/officeDocument/2006/relationships/tags" Target="../tags/tag93.xml"/><Relationship Id="rId33" Type="http://schemas.openxmlformats.org/officeDocument/2006/relationships/tags" Target="../tags/tag92.xml"/><Relationship Id="rId32" Type="http://schemas.openxmlformats.org/officeDocument/2006/relationships/tags" Target="../tags/tag91.xml"/><Relationship Id="rId31" Type="http://schemas.openxmlformats.org/officeDocument/2006/relationships/tags" Target="../tags/tag90.xml"/><Relationship Id="rId30" Type="http://schemas.openxmlformats.org/officeDocument/2006/relationships/tags" Target="../tags/tag89.xml"/><Relationship Id="rId3" Type="http://schemas.openxmlformats.org/officeDocument/2006/relationships/tags" Target="../tags/tag64.xml"/><Relationship Id="rId29" Type="http://schemas.openxmlformats.org/officeDocument/2006/relationships/tags" Target="../tags/tag88.xml"/><Relationship Id="rId28" Type="http://schemas.openxmlformats.org/officeDocument/2006/relationships/tags" Target="../tags/tag87.xml"/><Relationship Id="rId27" Type="http://schemas.openxmlformats.org/officeDocument/2006/relationships/image" Target="../media/image4.wmf"/><Relationship Id="rId26" Type="http://schemas.openxmlformats.org/officeDocument/2006/relationships/oleObject" Target="../embeddings/oleObject1.bin"/><Relationship Id="rId25" Type="http://schemas.openxmlformats.org/officeDocument/2006/relationships/tags" Target="../tags/tag86.xml"/><Relationship Id="rId24" Type="http://schemas.openxmlformats.org/officeDocument/2006/relationships/tags" Target="../tags/tag85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tags" Target="../tags/tag63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image" Target="../media/image9.png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image" Target="../media/image12.jpeg"/><Relationship Id="rId11" Type="http://schemas.openxmlformats.org/officeDocument/2006/relationships/tags" Target="../tags/tag114.xml"/><Relationship Id="rId10" Type="http://schemas.microsoft.com/office/2007/relationships/hdphoto" Target="../media/image11.wdp"/><Relationship Id="rId1" Type="http://schemas.openxmlformats.org/officeDocument/2006/relationships/tags" Target="../tags/tag10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118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9024" y="792445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一、氮气与氮的固定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05878" y="1384135"/>
            <a:ext cx="461740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氮元素在自然界的存在形式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矩形 1"/>
          <p:cNvSpPr/>
          <p:nvPr>
            <p:custDataLst>
              <p:tags r:id="rId4"/>
            </p:custDataLst>
          </p:nvPr>
        </p:nvSpPr>
        <p:spPr>
          <a:xfrm>
            <a:off x="4290900" y="139200"/>
            <a:ext cx="55543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buSzTx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第二节 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氮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及其化合物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120437" y="3990010"/>
            <a:ext cx="838348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动植物体内的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蛋白质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中，土壤、海洋里的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硝酸盐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铵盐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570101" y="3070108"/>
            <a:ext cx="144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氮元素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6" name="左大括号 15"/>
          <p:cNvSpPr/>
          <p:nvPr>
            <p:custDataLst>
              <p:tags r:id="rId7"/>
            </p:custDataLst>
          </p:nvPr>
        </p:nvSpPr>
        <p:spPr>
          <a:xfrm>
            <a:off x="1851044" y="2415443"/>
            <a:ext cx="161741" cy="1852295"/>
          </a:xfrm>
          <a:prstGeom prst="leftBrace">
            <a:avLst>
              <a:gd name="adj1" fmla="val 38125"/>
              <a:gd name="adj2" fmla="val 50000"/>
            </a:avLst>
          </a:prstGeom>
          <a:ln w="508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2013806" y="2116515"/>
            <a:ext cx="148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游离态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931914" y="3992424"/>
            <a:ext cx="148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化合态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3177539" y="2101743"/>
            <a:ext cx="466735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以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氮气分子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的形式存在于空气中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3346" r="17530" b="8639"/>
          <a:stretch>
            <a:fillRect/>
          </a:stretch>
        </p:blipFill>
        <p:spPr>
          <a:xfrm>
            <a:off x="4666175" y="4498424"/>
            <a:ext cx="2722245" cy="21380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97" y="4547327"/>
            <a:ext cx="3089575" cy="2057609"/>
          </a:xfrm>
          <a:prstGeom prst="rect">
            <a:avLst/>
          </a:prstGeom>
        </p:spPr>
      </p:pic>
      <p:grpSp>
        <p:nvGrpSpPr>
          <p:cNvPr id="22" name="组合 21"/>
          <p:cNvGrpSpPr/>
          <p:nvPr>
            <p:custDataLst>
              <p:tags r:id="rId15"/>
            </p:custDataLst>
          </p:nvPr>
        </p:nvGrpSpPr>
        <p:grpSpPr>
          <a:xfrm>
            <a:off x="8169957" y="1450560"/>
            <a:ext cx="2715260" cy="1891030"/>
            <a:chOff x="5215" y="6364"/>
            <a:chExt cx="4276" cy="2978"/>
          </a:xfrm>
        </p:grpSpPr>
        <p:graphicFrame>
          <p:nvGraphicFramePr>
            <p:cNvPr id="23" name="图表 22"/>
            <p:cNvGraphicFramePr/>
            <p:nvPr>
              <p:custDataLst>
                <p:tags r:id="rId16"/>
              </p:custDataLst>
            </p:nvPr>
          </p:nvGraphicFramePr>
          <p:xfrm>
            <a:off x="6575" y="6760"/>
            <a:ext cx="2916" cy="22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4" name="TextBox 6"/>
            <p:cNvSpPr txBox="1"/>
            <p:nvPr>
              <p:custDataLst>
                <p:tags r:id="rId17"/>
              </p:custDataLst>
            </p:nvPr>
          </p:nvSpPr>
          <p:spPr>
            <a:xfrm>
              <a:off x="5215" y="7114"/>
              <a:ext cx="1928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 i="0"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氧气</a:t>
              </a:r>
              <a:r>
                <a:rPr lang="en-US" altLang="zh-CN" sz="2400" b="1" i="0"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21%</a:t>
              </a:r>
              <a:endParaRPr lang="en-US" altLang="zh-CN" sz="2400" b="1" i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TextBox 7"/>
            <p:cNvSpPr txBox="1"/>
            <p:nvPr>
              <p:custDataLst>
                <p:tags r:id="rId18"/>
              </p:custDataLst>
            </p:nvPr>
          </p:nvSpPr>
          <p:spPr>
            <a:xfrm>
              <a:off x="6009" y="6364"/>
              <a:ext cx="271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 i="0" dirty="0"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其他成分</a:t>
              </a:r>
              <a:r>
                <a:rPr lang="en-US" altLang="zh-CN" sz="2400" b="1" i="0" dirty="0"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1%</a:t>
              </a:r>
              <a:endParaRPr lang="en-US" altLang="zh-CN" sz="2400" b="1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9"/>
              </p:custDataLst>
            </p:nvPr>
          </p:nvSpPr>
          <p:spPr>
            <a:xfrm>
              <a:off x="5215" y="8617"/>
              <a:ext cx="2062" cy="72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lvl="0" algn="l"/>
              <a:r>
                <a:rPr lang="zh-CN" altLang="en-US" sz="2400" b="1" i="0"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氮气</a:t>
              </a:r>
              <a:r>
                <a:rPr lang="en-US" altLang="zh-CN" sz="2400" b="1" i="0"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78%</a:t>
              </a:r>
              <a:endParaRPr lang="en-US" altLang="zh-CN" sz="2400" b="1" i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20"/>
              </p:custDataLst>
            </p:nvPr>
          </p:nvCxnSpPr>
          <p:spPr>
            <a:xfrm flipH="1">
              <a:off x="7222" y="8680"/>
              <a:ext cx="689" cy="461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21"/>
              </p:custDataLst>
            </p:nvPr>
          </p:nvCxnSpPr>
          <p:spPr>
            <a:xfrm>
              <a:off x="6932" y="7307"/>
              <a:ext cx="29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2"/>
              </p:custDataLst>
            </p:nvPr>
          </p:nvCxnSpPr>
          <p:spPr>
            <a:xfrm>
              <a:off x="7806" y="6891"/>
              <a:ext cx="307" cy="71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23"/>
              </p:custDataLst>
            </p:nvPr>
          </p:nvCxnSpPr>
          <p:spPr>
            <a:xfrm>
              <a:off x="7231" y="7307"/>
              <a:ext cx="276" cy="4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00050" y="166687"/>
            <a:ext cx="285784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氮氧化合物的用途：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30237" y="1371601"/>
            <a:ext cx="759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）制造硝酸、化肥和炸药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;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1"/>
            <a:ext cx="2808288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914401"/>
            <a:ext cx="34194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30238" y="914401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）为火箭发射提供能量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30237" y="2741614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）明星分子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59025" y="3771977"/>
            <a:ext cx="8299450" cy="18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1998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年诺贝尔奖获得者伊格纳罗发现少量的</a:t>
            </a:r>
            <a:r>
              <a:rPr kumimoji="1"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NO</a:t>
            </a:r>
            <a:endParaRPr kumimoji="1"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在生物体内许多组织中存在，它有扩张血管、</a:t>
            </a:r>
            <a:endParaRPr kumimoji="1"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免疫、增强记忆等功能，成为当前生命科学</a:t>
            </a:r>
            <a:endParaRPr kumimoji="1"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的研究热点，</a:t>
            </a:r>
            <a:r>
              <a:rPr kumimoji="1"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NO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亦称为</a:t>
            </a:r>
            <a:r>
              <a:rPr kumimoji="1"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明星分子</a:t>
            </a:r>
            <a:r>
              <a:rPr kumimoji="1"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41" y="4037014"/>
            <a:ext cx="358616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95401"/>
            <a:ext cx="2592388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  <p:bldP spid="62467" grpId="0" autoUpdateAnimBg="0"/>
      <p:bldP spid="62471" grpId="0" autoUpdateAnimBg="0"/>
      <p:bldP spid="62472" grpId="0" autoUpdateAnimBg="0"/>
      <p:bldP spid="624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7963" y="82134"/>
            <a:ext cx="68722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讨论：</a:t>
            </a:r>
            <a:endParaRPr kumimoji="1" lang="zh-CN" altLang="en-US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、下列气体中只能用排液法收集的是（       ）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 b="1" dirty="0"/>
              <a:t>      不能用排水溶液的方法收集的是（       ）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   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A. CO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       B. NO       C. H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         D. NO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endParaRPr kumimoji="1" lang="en-US" altLang="zh-CN" sz="24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053423" y="44086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</a:rPr>
              <a:t>B</a:t>
            </a:r>
            <a:endParaRPr kumimoji="1" lang="en-US" altLang="zh-CN" sz="2400" b="1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37962" y="2010529"/>
            <a:ext cx="115244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2.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某无色气体可能由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CO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中的一种或几种组成，该混合气经放电后变成红棕色。原混合气的成分中一定含有（  　）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A. N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      B. N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CO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      C. N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      D. N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896113" y="2343764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</a:t>
            </a:r>
            <a:endParaRPr kumimoji="1" lang="en-US" altLang="zh-CN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780373" y="780594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</a:rPr>
              <a:t>D</a:t>
            </a:r>
            <a:endParaRPr kumimoji="1" lang="en-US" altLang="zh-CN" sz="2400" b="1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03666" y="3764448"/>
            <a:ext cx="113930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3. N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的混合气</a:t>
            </a:r>
            <a:r>
              <a:rPr kumimoji="1" lang="en-US" altLang="zh-CN" sz="2400" b="1" dirty="0" err="1">
                <a:latin typeface="Times New Roman" panose="02020603050405020304" pitchFamily="18" charset="0"/>
              </a:rPr>
              <a:t>aL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，通过高压放电，发生反应后恢复到原来温度和压强时，气体体积仍为</a:t>
            </a:r>
            <a:r>
              <a:rPr kumimoji="1" lang="en-US" altLang="zh-CN" sz="2400" b="1" dirty="0" err="1">
                <a:latin typeface="Times New Roman" panose="02020603050405020304" pitchFamily="18" charset="0"/>
              </a:rPr>
              <a:t>aL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，则原混合气体中，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的质量比是   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(         )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    A.  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任意比          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B.  7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8          C.  ≥7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8          D.  &lt;7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8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8005564" y="4136012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C</a:t>
            </a:r>
            <a:endParaRPr kumimoji="1" lang="en-US" altLang="zh-CN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utoUpdateAnimBg="0"/>
      <p:bldP spid="76805" grpId="0" bldLvl="0" animBg="1" autoUpdateAnimBg="0"/>
      <p:bldP spid="76806" grpId="0" autoUpdateAnimBg="0"/>
      <p:bldP spid="76807" grpId="0" autoUpdateAnimBg="0"/>
      <p:bldP spid="7680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68411" y="189169"/>
            <a:ext cx="11428298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讨论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： 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c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d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四支同容积的试管相同条件下分别充入等体积的两种气体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(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两气体体积比为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1 )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。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管内是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管内是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c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管内是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d 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管内是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baseline="-30000" dirty="0">
                <a:latin typeface="Times New Roman" panose="02020603050405020304" pitchFamily="18" charset="0"/>
              </a:rPr>
              <a:t>。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将这四支试管都倒插入有足量水的水槽中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,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水面上升高度应是（     ）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       A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a&gt;b&gt;c&gt;d    </a:t>
            </a:r>
            <a:r>
              <a:rPr kumimoji="1" lang="en-US" altLang="zh-CN" sz="2400" b="1" dirty="0" err="1">
                <a:latin typeface="Times New Roman" panose="02020603050405020304" pitchFamily="18" charset="0"/>
              </a:rPr>
              <a:t>B.b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&gt;a&gt;c&gt;d     </a:t>
            </a:r>
            <a:r>
              <a:rPr kumimoji="1" lang="en-US" altLang="zh-CN" sz="2400" b="1" dirty="0" err="1">
                <a:latin typeface="Times New Roman" panose="02020603050405020304" pitchFamily="18" charset="0"/>
              </a:rPr>
              <a:t>C.a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&gt;c&gt;b&gt;d         </a:t>
            </a:r>
            <a:r>
              <a:rPr kumimoji="1" lang="en-US" altLang="zh-CN" sz="2400" b="1" dirty="0" err="1">
                <a:latin typeface="Times New Roman" panose="02020603050405020304" pitchFamily="18" charset="0"/>
              </a:rPr>
              <a:t>D.b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&gt;c&gt;a&gt;d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0391897" y="1232531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</a:rPr>
              <a:t>A</a:t>
            </a:r>
            <a:endParaRPr kumimoji="1" lang="en-US" altLang="zh-CN" sz="2400" b="1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124200" y="115888"/>
            <a:ext cx="594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kumimoji="1" lang="en-US" altLang="zh-CN" sz="2800" b="1" baseline="-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及</a:t>
            </a:r>
            <a:r>
              <a:rPr kumimoji="1"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NO</a:t>
            </a:r>
            <a:r>
              <a:rPr kumimoji="1" lang="en-US" altLang="zh-CN" sz="2800" b="1" baseline="-3000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的混合物溶于水的计算</a:t>
            </a:r>
            <a:endParaRPr kumimoji="1"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38476" y="943767"/>
            <a:ext cx="6800850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3000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宋体" panose="02010600030101010101" pitchFamily="2" charset="-122"/>
              </a:rPr>
              <a:t>（</a:t>
            </a:r>
            <a:r>
              <a:rPr kumimoji="1" lang="en-US" altLang="zh-CN" sz="2400" b="1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3000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宋体" panose="02010600030101010101" pitchFamily="2" charset="-122"/>
              </a:rPr>
              <a:t>＋</a:t>
            </a:r>
            <a:r>
              <a:rPr kumimoji="1" lang="en-US" altLang="zh-CN" sz="2400" b="1">
                <a:latin typeface="Times New Roman" panose="02020603050405020304" pitchFamily="18" charset="0"/>
              </a:rPr>
              <a:t>N</a:t>
            </a:r>
            <a:r>
              <a:rPr kumimoji="1" lang="en-US" altLang="zh-CN" sz="2400" b="1" baseline="-3000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宋体" panose="02010600030101010101" pitchFamily="2" charset="-122"/>
              </a:rPr>
              <a:t>、</a:t>
            </a:r>
            <a:r>
              <a:rPr kumimoji="1" lang="en-US" altLang="zh-CN" sz="2400" b="1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3000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宋体" panose="02010600030101010101" pitchFamily="2" charset="-122"/>
              </a:rPr>
              <a:t>＋</a:t>
            </a:r>
            <a:r>
              <a:rPr kumimoji="1" lang="en-US" altLang="zh-CN" sz="2400" b="1"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）溶于水</a:t>
            </a:r>
            <a:r>
              <a:rPr kumimoji="1" lang="zh-CN" altLang="en-US" sz="2400">
                <a:latin typeface="Times New Roman" panose="02020603050405020304" pitchFamily="18" charset="0"/>
              </a:rPr>
              <a:t> 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143250" y="16002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3NO</a:t>
            </a:r>
            <a:r>
              <a:rPr kumimoji="1" lang="en-US" altLang="zh-CN" sz="2400" b="1" baseline="-3000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>
                <a:latin typeface="Times New Roman" panose="02020603050405020304" pitchFamily="18" charset="0"/>
              </a:rPr>
              <a:t>H</a:t>
            </a:r>
            <a:r>
              <a:rPr kumimoji="1" lang="en-US" altLang="zh-CN" sz="2400" b="1" baseline="-30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O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＝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2HNO</a:t>
            </a:r>
            <a:r>
              <a:rPr kumimoji="1" lang="en-US" altLang="zh-CN" sz="2400" b="1" baseline="-30000"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>
                <a:latin typeface="Times New Roman" panose="02020603050405020304" pitchFamily="18" charset="0"/>
              </a:rPr>
              <a:t>NO 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952728" y="2356353"/>
            <a:ext cx="111096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讨论：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标况下，一充满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的试管倒立水中，液面上升，假设试管中溶液不扩散，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            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求试管中硝酸溶液的物质的量浓度？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8077200" y="3429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</a:rPr>
              <a:t>1/22.4 mol</a:t>
            </a: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</a:rPr>
              <a:t>L</a:t>
            </a:r>
            <a:r>
              <a:rPr kumimoji="1" lang="en-US" altLang="zh-CN" sz="2400" b="1" baseline="30000">
                <a:solidFill>
                  <a:srgbClr val="CC0066"/>
                </a:solidFill>
                <a:latin typeface="Times New Roman" panose="02020603050405020304" pitchFamily="18" charset="0"/>
              </a:rPr>
              <a:t>-1</a:t>
            </a:r>
            <a:endParaRPr kumimoji="1" lang="en-US" altLang="zh-CN" sz="2400" b="1" baseline="3000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2" grpId="0"/>
      <p:bldP spid="78854" grpId="0"/>
      <p:bldP spid="788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22313" y="181813"/>
            <a:ext cx="5067300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的混合物溶于水  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819400" y="13716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   3NO</a:t>
            </a:r>
            <a:r>
              <a:rPr kumimoji="1" lang="en-US" altLang="zh-CN" sz="2400" b="1" baseline="-3000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>
                <a:latin typeface="Times New Roman" panose="02020603050405020304" pitchFamily="18" charset="0"/>
              </a:rPr>
              <a:t>H</a:t>
            </a:r>
            <a:r>
              <a:rPr kumimoji="1" lang="en-US" altLang="zh-CN" sz="2400" b="1" baseline="-30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O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＝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2HNO</a:t>
            </a:r>
            <a:r>
              <a:rPr kumimoji="1" lang="en-US" altLang="zh-CN" sz="2400" b="1" baseline="-30000"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>
                <a:latin typeface="Times New Roman" panose="02020603050405020304" pitchFamily="18" charset="0"/>
              </a:rPr>
              <a:t>NO 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752600" y="8382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                 2NO</a:t>
            </a:r>
            <a:r>
              <a:rPr kumimoji="1" lang="zh-CN" altLang="en-US" sz="2400" b="1" dirty="0">
                <a:latin typeface="宋体" panose="02010600030101010101" pitchFamily="2" charset="-122"/>
              </a:rPr>
              <a:t>＋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宋体" panose="02010600030101010101" pitchFamily="2" charset="-122"/>
              </a:rPr>
              <a:t>＝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2NO</a:t>
            </a:r>
            <a:r>
              <a:rPr kumimoji="1"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 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79877" name="AutoShape 5"/>
          <p:cNvSpPr/>
          <p:nvPr/>
        </p:nvSpPr>
        <p:spPr bwMode="auto">
          <a:xfrm>
            <a:off x="2743200" y="10668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1981200" y="1371600"/>
            <a:ext cx="533400" cy="990600"/>
          </a:xfrm>
          <a:prstGeom prst="curvedRightArrow">
            <a:avLst>
              <a:gd name="adj1" fmla="val 37143"/>
              <a:gd name="adj2" fmla="val 74286"/>
              <a:gd name="adj3" fmla="val 33333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819401" y="1981201"/>
            <a:ext cx="5940425" cy="519113"/>
          </a:xfrm>
          <a:prstGeom prst="rect">
            <a:avLst/>
          </a:prstGeom>
          <a:solidFill>
            <a:srgbClr val="FFB7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总式：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4NO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＋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3O</a:t>
            </a:r>
            <a:r>
              <a:rPr kumimoji="1" lang="en-US" altLang="zh-CN" sz="2800" b="1" baseline="-30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＋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2H</a:t>
            </a:r>
            <a:r>
              <a:rPr kumimoji="1" lang="en-US" altLang="zh-CN" sz="2800" b="1" baseline="-30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O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＝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4HNO</a:t>
            </a:r>
            <a:r>
              <a:rPr kumimoji="1" lang="en-US" altLang="zh-CN" sz="2800" b="1" baseline="-30000" dirty="0">
                <a:latin typeface="Times New Roman" panose="02020603050405020304" pitchFamily="18" charset="0"/>
              </a:rPr>
              <a:t>3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 </a:t>
            </a:r>
            <a:endParaRPr kumimoji="1"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79952" name="Text Box 8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5693" y="2731938"/>
            <a:ext cx="94061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讨论：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  如图， 容积为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50mL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的容器充满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，倒置于水槽中，   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              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打开开关阀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K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，让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相通，充分反应后，试管内剩余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              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气体体积为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8mL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，求原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的体积。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79953" name="Group 81"/>
          <p:cNvGrpSpPr/>
          <p:nvPr/>
        </p:nvGrpSpPr>
        <p:grpSpPr bwMode="auto">
          <a:xfrm>
            <a:off x="9728952" y="3008313"/>
            <a:ext cx="2023290" cy="2054225"/>
            <a:chOff x="3216" y="1728"/>
            <a:chExt cx="2539" cy="1968"/>
          </a:xfrm>
        </p:grpSpPr>
        <p:grpSp>
          <p:nvGrpSpPr>
            <p:cNvPr id="12301" name="Group 82"/>
            <p:cNvGrpSpPr/>
            <p:nvPr/>
          </p:nvGrpSpPr>
          <p:grpSpPr bwMode="auto">
            <a:xfrm>
              <a:off x="4032" y="1837"/>
              <a:ext cx="240" cy="1680"/>
              <a:chOff x="1392" y="1584"/>
              <a:chExt cx="240" cy="1680"/>
            </a:xfrm>
          </p:grpSpPr>
          <p:sp>
            <p:nvSpPr>
              <p:cNvPr id="12318" name="Rectangle 83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4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2319" name="Line 84"/>
              <p:cNvSpPr>
                <a:spLocks noChangeShapeType="1"/>
              </p:cNvSpPr>
              <p:nvPr/>
            </p:nvSpPr>
            <p:spPr bwMode="auto">
              <a:xfrm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0" name="Line 85"/>
              <p:cNvSpPr>
                <a:spLocks noChangeShapeType="1"/>
              </p:cNvSpPr>
              <p:nvPr/>
            </p:nvSpPr>
            <p:spPr bwMode="auto">
              <a:xfrm>
                <a:off x="163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302" name="Group 86"/>
            <p:cNvGrpSpPr/>
            <p:nvPr/>
          </p:nvGrpSpPr>
          <p:grpSpPr bwMode="auto">
            <a:xfrm>
              <a:off x="3264" y="2967"/>
              <a:ext cx="1824" cy="729"/>
              <a:chOff x="624" y="2727"/>
              <a:chExt cx="1824" cy="729"/>
            </a:xfrm>
          </p:grpSpPr>
          <p:sp>
            <p:nvSpPr>
              <p:cNvPr id="12315" name="Line 87"/>
              <p:cNvSpPr>
                <a:spLocks noChangeShapeType="1"/>
              </p:cNvSpPr>
              <p:nvPr/>
            </p:nvSpPr>
            <p:spPr bwMode="auto">
              <a:xfrm>
                <a:off x="624" y="273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6" name="Line 88"/>
              <p:cNvSpPr>
                <a:spLocks noChangeShapeType="1"/>
              </p:cNvSpPr>
              <p:nvPr/>
            </p:nvSpPr>
            <p:spPr bwMode="auto">
              <a:xfrm>
                <a:off x="2448" y="2727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7" name="Line 89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03" name="Line 90"/>
            <p:cNvSpPr>
              <a:spLocks noChangeShapeType="1"/>
            </p:cNvSpPr>
            <p:nvPr/>
          </p:nvSpPr>
          <p:spPr bwMode="auto">
            <a:xfrm>
              <a:off x="3360" y="321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Line 91"/>
            <p:cNvSpPr>
              <a:spLocks noChangeShapeType="1"/>
            </p:cNvSpPr>
            <p:nvPr/>
          </p:nvSpPr>
          <p:spPr bwMode="auto">
            <a:xfrm>
              <a:off x="340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5" name="Line 92"/>
            <p:cNvSpPr>
              <a:spLocks noChangeShapeType="1"/>
            </p:cNvSpPr>
            <p:nvPr/>
          </p:nvSpPr>
          <p:spPr bwMode="auto">
            <a:xfrm>
              <a:off x="4464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Line 93"/>
            <p:cNvSpPr>
              <a:spLocks noChangeShapeType="1"/>
            </p:cNvSpPr>
            <p:nvPr/>
          </p:nvSpPr>
          <p:spPr bwMode="auto">
            <a:xfrm>
              <a:off x="3552" y="35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Line 94"/>
            <p:cNvSpPr>
              <a:spLocks noChangeShapeType="1"/>
            </p:cNvSpPr>
            <p:nvPr/>
          </p:nvSpPr>
          <p:spPr bwMode="auto">
            <a:xfrm>
              <a:off x="4560" y="36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Line 95"/>
            <p:cNvSpPr>
              <a:spLocks noChangeShapeType="1"/>
            </p:cNvSpPr>
            <p:nvPr/>
          </p:nvSpPr>
          <p:spPr bwMode="auto">
            <a:xfrm>
              <a:off x="4608" y="35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Line 96"/>
            <p:cNvSpPr>
              <a:spLocks noChangeShapeType="1"/>
            </p:cNvSpPr>
            <p:nvPr/>
          </p:nvSpPr>
          <p:spPr bwMode="auto">
            <a:xfrm>
              <a:off x="4128" y="274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Line 97"/>
            <p:cNvSpPr>
              <a:spLocks noChangeShapeType="1"/>
            </p:cNvSpPr>
            <p:nvPr/>
          </p:nvSpPr>
          <p:spPr bwMode="auto">
            <a:xfrm flipV="1">
              <a:off x="4176" y="1872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Rectangle 98"/>
            <p:cNvSpPr>
              <a:spLocks noChangeArrowheads="1"/>
            </p:cNvSpPr>
            <p:nvPr/>
          </p:nvSpPr>
          <p:spPr bwMode="auto">
            <a:xfrm>
              <a:off x="4944" y="1728"/>
              <a:ext cx="81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NO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2312" name="Line 99"/>
            <p:cNvSpPr>
              <a:spLocks noChangeShapeType="1"/>
            </p:cNvSpPr>
            <p:nvPr/>
          </p:nvSpPr>
          <p:spPr bwMode="auto">
            <a:xfrm>
              <a:off x="3552" y="27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Rectangle 100"/>
            <p:cNvSpPr>
              <a:spLocks noChangeArrowheads="1"/>
            </p:cNvSpPr>
            <p:nvPr/>
          </p:nvSpPr>
          <p:spPr bwMode="auto">
            <a:xfrm>
              <a:off x="3216" y="2545"/>
              <a:ext cx="66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O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kumimoji="1"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2314" name="Rectangle 101"/>
            <p:cNvSpPr>
              <a:spLocks noChangeArrowheads="1"/>
            </p:cNvSpPr>
            <p:nvPr/>
          </p:nvSpPr>
          <p:spPr bwMode="auto">
            <a:xfrm>
              <a:off x="4412" y="2592"/>
              <a:ext cx="4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k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79974" name="Text Box 102"/>
          <p:cNvSpPr txBox="1">
            <a:spLocks noChangeArrowheads="1"/>
          </p:cNvSpPr>
          <p:nvPr/>
        </p:nvSpPr>
        <p:spPr bwMode="auto">
          <a:xfrm>
            <a:off x="1881189" y="5062538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若剩余气体为</a:t>
            </a: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，</a:t>
            </a: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为</a:t>
            </a: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24mL</a:t>
            </a: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，</a:t>
            </a: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为</a:t>
            </a: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26mL</a:t>
            </a:r>
            <a:endParaRPr kumimoji="1" lang="en-US" altLang="zh-CN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75" name="Text Box 103"/>
          <p:cNvSpPr txBox="1">
            <a:spLocks noChangeArrowheads="1"/>
          </p:cNvSpPr>
          <p:nvPr/>
        </p:nvSpPr>
        <p:spPr bwMode="auto">
          <a:xfrm>
            <a:off x="1881189" y="5541963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rgbClr val="CC0066"/>
                </a:solidFill>
                <a:latin typeface="Times New Roman" panose="02020603050405020304" pitchFamily="18" charset="0"/>
              </a:rPr>
              <a:t>若剩余气体为</a:t>
            </a: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>
                <a:solidFill>
                  <a:srgbClr val="CC0066"/>
                </a:solidFill>
                <a:latin typeface="Times New Roman" panose="02020603050405020304" pitchFamily="18" charset="0"/>
              </a:rPr>
              <a:t>，</a:t>
            </a: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</a:rPr>
              <a:t>NO</a:t>
            </a:r>
            <a:r>
              <a:rPr kumimoji="1" lang="zh-CN" altLang="en-US" sz="2400" b="1">
                <a:solidFill>
                  <a:srgbClr val="CC0066"/>
                </a:solidFill>
                <a:latin typeface="Times New Roman" panose="02020603050405020304" pitchFamily="18" charset="0"/>
              </a:rPr>
              <a:t>为</a:t>
            </a: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</a:rPr>
              <a:t>32mL</a:t>
            </a:r>
            <a:r>
              <a:rPr kumimoji="1" lang="zh-CN" altLang="en-US" sz="2400" b="1">
                <a:solidFill>
                  <a:srgbClr val="CC0066"/>
                </a:solidFill>
                <a:latin typeface="Times New Roman" panose="02020603050405020304" pitchFamily="18" charset="0"/>
              </a:rPr>
              <a:t>，</a:t>
            </a: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solidFill>
                  <a:srgbClr val="CC0066"/>
                </a:solidFill>
                <a:latin typeface="Times New Roman" panose="02020603050405020304" pitchFamily="18" charset="0"/>
              </a:rPr>
              <a:t>为</a:t>
            </a:r>
            <a:r>
              <a:rPr kumimoji="1" lang="en-US" altLang="zh-CN" sz="2400" b="1">
                <a:solidFill>
                  <a:srgbClr val="CC0066"/>
                </a:solidFill>
                <a:latin typeface="Times New Roman" panose="02020603050405020304" pitchFamily="18" charset="0"/>
              </a:rPr>
              <a:t>18mL</a:t>
            </a:r>
            <a:endParaRPr kumimoji="1" lang="en-US" altLang="zh-CN" sz="2400" b="1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76" name="Text Box 104"/>
          <p:cNvSpPr txBox="1">
            <a:spLocks noChangeArrowheads="1"/>
          </p:cNvSpPr>
          <p:nvPr/>
        </p:nvSpPr>
        <p:spPr bwMode="auto">
          <a:xfrm>
            <a:off x="7543801" y="838200"/>
            <a:ext cx="2754313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rgbClr val="CC0066"/>
                </a:solidFill>
                <a:latin typeface="Times New Roman" panose="02020603050405020304" pitchFamily="18" charset="0"/>
              </a:rPr>
              <a:t>常用方法：</a:t>
            </a:r>
            <a:r>
              <a:rPr kumimoji="1" lang="zh-CN" altLang="en-US" sz="2400" b="1">
                <a:latin typeface="Times New Roman" panose="02020603050405020304" pitchFamily="18" charset="0"/>
              </a:rPr>
              <a:t>差量法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  <p:bldP spid="79877" grpId="0" animBg="1"/>
      <p:bldP spid="79878" grpId="0" animBg="1"/>
      <p:bldP spid="79879" grpId="0" animBg="1"/>
      <p:bldP spid="79952" grpId="0"/>
      <p:bldP spid="79974" grpId="0"/>
      <p:bldP spid="79975" grpId="0"/>
      <p:bldP spid="799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37893" y="268585"/>
            <a:ext cx="5219700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 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的混合物溶于水  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819400" y="13716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 2NO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＝</a:t>
            </a:r>
            <a:r>
              <a:rPr kumimoji="1" lang="en-US" altLang="zh-CN" sz="2400" b="1">
                <a:latin typeface="Times New Roman" panose="02020603050405020304" pitchFamily="18" charset="0"/>
              </a:rPr>
              <a:t>2NO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52601" y="838201"/>
            <a:ext cx="8520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rgbClr val="FF00FF"/>
                </a:solidFill>
                <a:latin typeface="Times New Roman" panose="02020603050405020304" pitchFamily="18" charset="0"/>
              </a:rPr>
              <a:t>           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3NO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>
                <a:latin typeface="Times New Roman" panose="02020603050405020304" pitchFamily="18" charset="0"/>
              </a:rPr>
              <a:t>H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O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＝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2HNO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>
                <a:latin typeface="Times New Roman" panose="02020603050405020304" pitchFamily="18" charset="0"/>
              </a:rPr>
              <a:t>NO</a:t>
            </a:r>
            <a:r>
              <a:rPr kumimoji="1" lang="en-US" altLang="zh-CN" sz="2400">
                <a:latin typeface="Times New Roman" panose="02020603050405020304" pitchFamily="18" charset="0"/>
              </a:rPr>
              <a:t> 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81925" name="AutoShape 5"/>
          <p:cNvSpPr/>
          <p:nvPr/>
        </p:nvSpPr>
        <p:spPr bwMode="auto">
          <a:xfrm>
            <a:off x="2743200" y="10668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1981200" y="1371600"/>
            <a:ext cx="533400" cy="990600"/>
          </a:xfrm>
          <a:prstGeom prst="curvedRightArrow">
            <a:avLst>
              <a:gd name="adj1" fmla="val 37143"/>
              <a:gd name="adj2" fmla="val 74286"/>
              <a:gd name="adj3" fmla="val 33333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782888" y="1916113"/>
            <a:ext cx="5905500" cy="519112"/>
          </a:xfrm>
          <a:prstGeom prst="rect">
            <a:avLst/>
          </a:prstGeom>
          <a:solidFill>
            <a:srgbClr val="FFB7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800" b="1">
                <a:latin typeface="Times New Roman" panose="02020603050405020304" pitchFamily="18" charset="0"/>
              </a:rPr>
              <a:t>总式：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4NO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>
                <a:latin typeface="宋体" panose="02010600030101010101" pitchFamily="2" charset="-122"/>
              </a:rPr>
              <a:t>＋</a:t>
            </a:r>
            <a:r>
              <a:rPr kumimoji="1" lang="en-US" altLang="zh-CN" sz="2800" b="1">
                <a:latin typeface="Times New Roman" panose="02020603050405020304" pitchFamily="18" charset="0"/>
              </a:rPr>
              <a:t>O</a:t>
            </a:r>
            <a:r>
              <a:rPr kumimoji="1" lang="en-US" altLang="zh-CN" sz="2800" b="1" baseline="-30000"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>
                <a:latin typeface="宋体" panose="02010600030101010101" pitchFamily="2" charset="-122"/>
              </a:rPr>
              <a:t>＋</a:t>
            </a:r>
            <a:r>
              <a:rPr kumimoji="1" lang="en-US" altLang="zh-CN" sz="2800" b="1">
                <a:latin typeface="Times New Roman" panose="02020603050405020304" pitchFamily="18" charset="0"/>
              </a:rPr>
              <a:t>2H</a:t>
            </a:r>
            <a:r>
              <a:rPr kumimoji="1" lang="en-US" altLang="zh-CN" sz="2800" b="1" baseline="-30000"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latin typeface="Times New Roman" panose="02020603050405020304" pitchFamily="18" charset="0"/>
              </a:rPr>
              <a:t>O</a:t>
            </a:r>
            <a:r>
              <a:rPr kumimoji="1" lang="zh-CN" altLang="en-US" sz="2800" b="1">
                <a:latin typeface="宋体" panose="02010600030101010101" pitchFamily="2" charset="-122"/>
              </a:rPr>
              <a:t>＝</a:t>
            </a:r>
            <a:r>
              <a:rPr kumimoji="1" lang="en-US" altLang="zh-CN" sz="2800" b="1">
                <a:latin typeface="Times New Roman" panose="02020603050405020304" pitchFamily="18" charset="0"/>
              </a:rPr>
              <a:t>4HNO</a:t>
            </a:r>
            <a:r>
              <a:rPr kumimoji="1" lang="en-US" altLang="zh-CN" sz="2800" b="1" baseline="-30000">
                <a:latin typeface="Times New Roman" panose="02020603050405020304" pitchFamily="18" charset="0"/>
              </a:rPr>
              <a:t>3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</a:t>
            </a:r>
            <a:endParaRPr kumimoji="1"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2012" name="Text Box 92"/>
          <p:cNvSpPr txBox="1">
            <a:spLocks noChangeArrowheads="1"/>
          </p:cNvSpPr>
          <p:nvPr/>
        </p:nvSpPr>
        <p:spPr bwMode="auto">
          <a:xfrm>
            <a:off x="663309" y="2718782"/>
            <a:ext cx="111527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讨论：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将容积为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50mL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的量筒内充满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与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的混合气体，倒置在盛满水的水槽中，</a:t>
            </a:r>
            <a:endParaRPr kumimoji="1"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            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充分反应后，剩余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5mL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气体，则混合气体中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与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的体积比可能是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2013" name="Text Box 93"/>
          <p:cNvSpPr txBox="1">
            <a:spLocks noChangeArrowheads="1"/>
          </p:cNvSpPr>
          <p:nvPr/>
        </p:nvSpPr>
        <p:spPr bwMode="auto">
          <a:xfrm>
            <a:off x="8250249" y="3692309"/>
            <a:ext cx="30310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18 </a:t>
            </a: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：</a:t>
            </a: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7   </a:t>
            </a: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或  </a:t>
            </a: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43 </a:t>
            </a:r>
            <a:r>
              <a:rPr kumimoji="1"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：</a:t>
            </a:r>
            <a:r>
              <a:rPr kumimoji="1"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7</a:t>
            </a:r>
            <a:endParaRPr kumimoji="1" lang="en-US" altLang="zh-CN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 animBg="1"/>
      <p:bldP spid="81926" grpId="0" animBg="1"/>
      <p:bldP spid="81927" grpId="0" animBg="1"/>
      <p:bldP spid="82012" grpId="0"/>
      <p:bldP spid="820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55060" y="352425"/>
          <a:ext cx="10350708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89"/>
                <a:gridCol w="1387729"/>
                <a:gridCol w="1403349"/>
                <a:gridCol w="1339382"/>
                <a:gridCol w="1430830"/>
                <a:gridCol w="1469623"/>
                <a:gridCol w="1421106"/>
              </a:tblGrid>
              <a:tr h="892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的氧化物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633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化合价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597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酸酐？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Box 27"/>
          <p:cNvSpPr txBox="1"/>
          <p:nvPr/>
        </p:nvSpPr>
        <p:spPr>
          <a:xfrm>
            <a:off x="1294915" y="5792656"/>
            <a:ext cx="112388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注意：酸酐和对应酸中的非金属元素，化合价相同。</a:t>
            </a:r>
            <a:endParaRPr lang="zh-CN" altLang="en-US" sz="2800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49963" y="3256772"/>
            <a:ext cx="6418784" cy="795104"/>
            <a:chOff x="1262921" y="5970852"/>
            <a:chExt cx="6418784" cy="795104"/>
          </a:xfrm>
        </p:grpSpPr>
        <p:sp>
          <p:nvSpPr>
            <p:cNvPr id="5" name="AutoShape 9"/>
            <p:cNvSpPr>
              <a:spLocks noChangeAspect="1" noTextEdit="1"/>
            </p:cNvSpPr>
            <p:nvPr/>
          </p:nvSpPr>
          <p:spPr>
            <a:xfrm>
              <a:off x="1262921" y="5970852"/>
              <a:ext cx="5412668" cy="79510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400" b="1"/>
            </a:p>
          </p:txBody>
        </p:sp>
        <p:sp>
          <p:nvSpPr>
            <p:cNvPr id="6" name="Rectangle 10"/>
            <p:cNvSpPr/>
            <p:nvPr/>
          </p:nvSpPr>
          <p:spPr>
            <a:xfrm>
              <a:off x="2045360" y="6191824"/>
              <a:ext cx="1124293" cy="3689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>
                <a:buNone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2NO</a:t>
              </a:r>
              <a:r>
                <a:rPr lang="en-US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2"/>
            <p:cNvSpPr/>
            <p:nvPr/>
          </p:nvSpPr>
          <p:spPr>
            <a:xfrm>
              <a:off x="5048806" y="6154338"/>
              <a:ext cx="1241334" cy="3689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>
                <a:buNone/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16"/>
            <p:cNvSpPr/>
            <p:nvPr/>
          </p:nvSpPr>
          <p:spPr>
            <a:xfrm>
              <a:off x="4803297" y="6249040"/>
              <a:ext cx="135374" cy="116405"/>
            </a:xfrm>
            <a:prstGeom prst="line">
              <a:avLst/>
            </a:prstGeom>
            <a:ln w="15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Line 17"/>
            <p:cNvSpPr/>
            <p:nvPr/>
          </p:nvSpPr>
          <p:spPr>
            <a:xfrm flipH="1">
              <a:off x="4073654" y="6365445"/>
              <a:ext cx="865017" cy="1973"/>
            </a:xfrm>
            <a:prstGeom prst="line">
              <a:avLst/>
            </a:prstGeom>
            <a:ln w="15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" name="Line 18"/>
            <p:cNvSpPr/>
            <p:nvPr/>
          </p:nvSpPr>
          <p:spPr>
            <a:xfrm flipH="1">
              <a:off x="3997936" y="6430552"/>
              <a:ext cx="887962" cy="1973"/>
            </a:xfrm>
            <a:prstGeom prst="line">
              <a:avLst/>
            </a:prstGeom>
            <a:ln w="15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" name="Line 19"/>
            <p:cNvSpPr/>
            <p:nvPr/>
          </p:nvSpPr>
          <p:spPr>
            <a:xfrm flipH="1" flipV="1">
              <a:off x="3982101" y="6459049"/>
              <a:ext cx="160613" cy="78919"/>
            </a:xfrm>
            <a:prstGeom prst="line">
              <a:avLst/>
            </a:prstGeom>
            <a:ln w="15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" name="Line 20"/>
            <p:cNvSpPr/>
            <p:nvPr/>
          </p:nvSpPr>
          <p:spPr>
            <a:xfrm flipH="1">
              <a:off x="4938671" y="6365445"/>
              <a:ext cx="22945" cy="1973"/>
            </a:xfrm>
            <a:prstGeom prst="line">
              <a:avLst/>
            </a:prstGeom>
            <a:ln w="15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" name="Text Box 21"/>
            <p:cNvSpPr txBox="1"/>
            <p:nvPr/>
          </p:nvSpPr>
          <p:spPr>
            <a:xfrm>
              <a:off x="2479016" y="6154338"/>
              <a:ext cx="2184341" cy="4616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（红棕色）</a:t>
              </a:r>
              <a:endPara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14" name="Text Box 22"/>
            <p:cNvSpPr txBox="1"/>
            <p:nvPr/>
          </p:nvSpPr>
          <p:spPr>
            <a:xfrm>
              <a:off x="5497364" y="6145459"/>
              <a:ext cx="2184341" cy="4616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（无色）</a:t>
              </a:r>
              <a:endPara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3727308" y="1635106"/>
            <a:ext cx="459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NO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+NO+2NaOH=2NaNO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+H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O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3727308" y="2120881"/>
            <a:ext cx="5072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2NO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+2NaOH=NaNO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3</a:t>
            </a:r>
            <a:r>
              <a:rPr kumimoji="1" lang="en-US" altLang="zh-CN" sz="2400" b="1">
                <a:latin typeface="Times New Roman" panose="02020603050405020304" pitchFamily="18" charset="0"/>
              </a:rPr>
              <a:t>+NaNO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+H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O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682" y="1618439"/>
            <a:ext cx="3349626" cy="354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00050" algn="just">
              <a:lnSpc>
                <a:spcPts val="2000"/>
              </a:lnSpc>
              <a:spcAft>
                <a:spcPts val="0"/>
              </a:spcAft>
              <a:tabLst>
                <a:tab pos="2628900" algn="l"/>
              </a:tabLst>
              <a:defRPr/>
            </a:pPr>
            <a:r>
              <a:rPr lang="en-US" altLang="zh-CN" sz="2400" b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en-US" altLang="zh-CN" sz="2400" b="1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NaOH</a:t>
            </a:r>
            <a:r>
              <a:rPr lang="zh-CN" altLang="zh-CN" sz="2400" b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溶液吸收：</a:t>
            </a:r>
            <a:endParaRPr lang="zh-CN" altLang="zh-CN" sz="240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17370" y="2606656"/>
            <a:ext cx="8382000" cy="1501775"/>
            <a:chOff x="0" y="5053765"/>
            <a:chExt cx="8382000" cy="1500860"/>
          </a:xfrm>
        </p:grpSpPr>
        <p:sp>
          <p:nvSpPr>
            <p:cNvPr id="6" name="矩形 5"/>
            <p:cNvSpPr/>
            <p:nvPr/>
          </p:nvSpPr>
          <p:spPr>
            <a:xfrm>
              <a:off x="0" y="5053765"/>
              <a:ext cx="8382000" cy="1500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00050" algn="just">
                <a:lnSpc>
                  <a:spcPts val="3800"/>
                </a:lnSpc>
                <a:spcAft>
                  <a:spcPts val="0"/>
                </a:spcAft>
                <a:tabLst>
                  <a:tab pos="2628900" algn="l"/>
                </a:tabLst>
                <a:defRPr/>
              </a:pPr>
              <a:r>
                <a:rPr lang="en-US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(2)</a:t>
              </a:r>
              <a:r>
                <a:rPr lang="zh-CN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氨气吸收：</a:t>
              </a:r>
              <a:endParaRPr lang="zh-CN" altLang="zh-CN" sz="2400" b="1" kern="100" dirty="0">
                <a:latin typeface="宋体" panose="02010600030101010101" pitchFamily="2" charset="-122"/>
                <a:cs typeface="Courier New" panose="02070309020205020404" pitchFamily="49" charset="0"/>
              </a:endParaRPr>
            </a:p>
            <a:p>
              <a:pPr indent="1200150" algn="just">
                <a:lnSpc>
                  <a:spcPts val="3800"/>
                </a:lnSpc>
                <a:spcAft>
                  <a:spcPts val="0"/>
                </a:spcAft>
                <a:tabLst>
                  <a:tab pos="2628900" algn="l"/>
                </a:tabLst>
                <a:defRPr/>
              </a:pPr>
              <a:r>
                <a:rPr lang="pt-BR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            8NH</a:t>
              </a:r>
              <a:r>
                <a:rPr lang="pt-BR" altLang="zh-CN" sz="2400" b="1" kern="100" baseline="-250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3</a:t>
              </a:r>
              <a:r>
                <a:rPr lang="zh-CN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＋</a:t>
              </a:r>
              <a:r>
                <a:rPr lang="pt-BR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6NO</a:t>
              </a:r>
              <a:r>
                <a:rPr lang="pt-BR" altLang="zh-CN" sz="2400" b="1" kern="100" baseline="-250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====</a:t>
              </a:r>
              <a:r>
                <a:rPr lang="pt-BR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7N</a:t>
              </a:r>
              <a:r>
                <a:rPr lang="pt-BR" altLang="zh-CN" sz="2400" b="1" kern="100" baseline="-250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r>
                <a:rPr lang="zh-CN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＋</a:t>
              </a:r>
              <a:r>
                <a:rPr lang="pt-BR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12H</a:t>
              </a:r>
              <a:r>
                <a:rPr lang="pt-BR" altLang="zh-CN" sz="2400" b="1" kern="100" baseline="-250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r>
                <a:rPr lang="pt-BR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O</a:t>
              </a:r>
              <a:endParaRPr lang="en-US" altLang="zh-CN" sz="2400" b="1" kern="100" dirty="0">
                <a:latin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indent="1200150" algn="just">
                <a:lnSpc>
                  <a:spcPts val="3800"/>
                </a:lnSpc>
                <a:spcAft>
                  <a:spcPts val="0"/>
                </a:spcAft>
                <a:tabLst>
                  <a:tab pos="2628900" algn="l"/>
                </a:tabLst>
                <a:defRPr/>
              </a:pPr>
              <a:r>
                <a:rPr lang="pt-BR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            4NH</a:t>
              </a:r>
              <a:r>
                <a:rPr lang="pt-BR" altLang="zh-CN" sz="2400" b="1" kern="100" baseline="-250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3</a:t>
              </a:r>
              <a:r>
                <a:rPr lang="zh-CN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＋</a:t>
              </a:r>
              <a:r>
                <a:rPr lang="pt-BR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6NO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====</a:t>
              </a:r>
              <a:r>
                <a:rPr lang="pt-BR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5N</a:t>
              </a:r>
              <a:r>
                <a:rPr lang="pt-BR" altLang="zh-CN" sz="2400" b="1" kern="100" baseline="-250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r>
                <a:rPr lang="zh-CN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＋</a:t>
              </a:r>
              <a:r>
                <a:rPr lang="pt-BR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6H</a:t>
              </a:r>
              <a:r>
                <a:rPr lang="pt-BR" altLang="zh-CN" sz="2400" b="1" kern="100" baseline="-250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r>
                <a:rPr lang="pt-BR" altLang="zh-CN" sz="2400" b="1" kern="100" dirty="0">
                  <a:latin typeface="Times New Roman" panose="02020603050405020304" pitchFamily="18" charset="0"/>
                  <a:cs typeface="Courier New" panose="02070309020205020404" pitchFamily="49" charset="0"/>
                </a:rPr>
                <a:t>O</a:t>
              </a:r>
              <a:endParaRPr lang="zh-CN" altLang="zh-CN" sz="2400" b="1" kern="100" dirty="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7" name="文本框 5"/>
            <p:cNvSpPr txBox="1">
              <a:spLocks noChangeArrowheads="1"/>
            </p:cNvSpPr>
            <p:nvPr/>
          </p:nvSpPr>
          <p:spPr bwMode="auto">
            <a:xfrm>
              <a:off x="3810000" y="5505531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一定条件</a:t>
              </a:r>
              <a:endParaRPr lang="zh-CN" altLang="en-US" sz="1400" b="1"/>
            </a:p>
          </p:txBody>
        </p:sp>
        <p:sp>
          <p:nvSpPr>
            <p:cNvPr id="8" name="文本框 9"/>
            <p:cNvSpPr txBox="1">
              <a:spLocks noChangeArrowheads="1"/>
            </p:cNvSpPr>
            <p:nvPr/>
          </p:nvSpPr>
          <p:spPr bwMode="auto">
            <a:xfrm>
              <a:off x="3719751" y="6019800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一定条件</a:t>
              </a:r>
              <a:endParaRPr lang="zh-CN" altLang="en-US" sz="1400" b="1"/>
            </a:p>
          </p:txBody>
        </p:sp>
      </p:grpSp>
      <p:sp>
        <p:nvSpPr>
          <p:cNvPr id="9" name="矩形 8"/>
          <p:cNvSpPr/>
          <p:nvPr/>
        </p:nvSpPr>
        <p:spPr>
          <a:xfrm>
            <a:off x="626036" y="585074"/>
            <a:ext cx="3057525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氮的氧化物的吸收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 Box 24"/>
          <p:cNvSpPr txBox="1"/>
          <p:nvPr/>
        </p:nvSpPr>
        <p:spPr>
          <a:xfrm>
            <a:off x="795004" y="5248783"/>
            <a:ext cx="626586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4NO</a:t>
            </a:r>
            <a:r>
              <a:rPr lang="en-US" altLang="zh-CN" b="1" baseline="-25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+2KI==2NO+I</a:t>
            </a:r>
            <a:r>
              <a:rPr lang="en-US" altLang="zh-CN" b="1" baseline="-25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+KNO</a:t>
            </a:r>
            <a:r>
              <a:rPr lang="en-US" altLang="zh-CN" b="1" baseline="-25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endParaRPr lang="en-US" altLang="zh-CN" b="1" baseline="-25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3" name="Text Box 25"/>
          <p:cNvSpPr txBox="1"/>
          <p:nvPr/>
        </p:nvSpPr>
        <p:spPr>
          <a:xfrm>
            <a:off x="7424404" y="5249100"/>
            <a:ext cx="44062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NO</a:t>
            </a:r>
            <a:r>
              <a:rPr lang="en-US" altLang="zh-CN" b="1" baseline="-25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+SO</a:t>
            </a:r>
            <a:r>
              <a:rPr lang="en-US" altLang="zh-CN" b="1" baseline="-25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==SO</a:t>
            </a:r>
            <a:r>
              <a:rPr lang="en-US" altLang="zh-CN" b="1" baseline="-25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+NO</a:t>
            </a:r>
            <a:endParaRPr lang="en-US" altLang="zh-CN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8292" y="4766387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较强的氧化性（ 了解）</a:t>
            </a: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bldLvl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534989" y="249459"/>
            <a:ext cx="19134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物理性质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429333" y="856895"/>
          <a:ext cx="9166749" cy="1046952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994802"/>
                <a:gridCol w="1090569"/>
                <a:gridCol w="1243077"/>
                <a:gridCol w="1592402"/>
                <a:gridCol w="1326530"/>
                <a:gridCol w="1224793"/>
                <a:gridCol w="1694576"/>
              </a:tblGrid>
              <a:tr h="352435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altLang="en-US" sz="2000" kern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气味</a:t>
                      </a:r>
                      <a:endParaRPr lang="zh-CN" altLang="en-US" sz="2000" ker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状态</a:t>
                      </a:r>
                      <a:endParaRPr lang="zh-CN" altLang="en-US" sz="2000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密度</a:t>
                      </a:r>
                      <a:endParaRPr lang="zh-CN" altLang="en-US" sz="2000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熔点</a:t>
                      </a:r>
                      <a:endParaRPr lang="zh-CN" altLang="en-US" sz="2000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沸点</a:t>
                      </a:r>
                      <a:endParaRPr lang="zh-CN" altLang="en-US" sz="2000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溶解度</a:t>
                      </a:r>
                      <a:endParaRPr lang="zh-CN" altLang="en-US" sz="2000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650712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b="1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无色</a:t>
                      </a:r>
                      <a:endParaRPr lang="zh-CN" altLang="en-US" sz="2000" b="1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b="1" ker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无味</a:t>
                      </a:r>
                      <a:endParaRPr lang="zh-CN" altLang="en-US" sz="2000" b="1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b="1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气态</a:t>
                      </a:r>
                      <a:endParaRPr lang="zh-CN" altLang="en-US" sz="2000" b="1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altLang="zh-CN" sz="2000" b="1" kern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00" b="1" kern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altLang="zh-CN" sz="2000" b="1" kern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CN" altLang="en-US" sz="2000" b="1" kern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g·</a:t>
                      </a:r>
                      <a:r>
                        <a:rPr lang="en-US" altLang="zh-CN" sz="2000" b="1" kern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zh-CN" altLang="en-US" sz="2000" b="1" kern="0" baseline="30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2000" b="1" kern="0" baseline="30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000" b="1" kern="0" baseline="30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altLang="zh-CN" sz="2000" b="1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-210</a:t>
                      </a:r>
                      <a:r>
                        <a:rPr lang="zh-CN" altLang="en-US" sz="2000" b="1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℃</a:t>
                      </a:r>
                      <a:endParaRPr lang="zh-CN" altLang="en-US" sz="2000" b="1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altLang="zh-CN" sz="2000" b="1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-196</a:t>
                      </a:r>
                      <a:r>
                        <a:rPr lang="zh-CN" altLang="en-US" sz="2000" b="1" ker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℃</a:t>
                      </a:r>
                      <a:endParaRPr lang="zh-CN" altLang="en-US" sz="2000" b="1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b="1" kern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难溶于水</a:t>
                      </a:r>
                      <a:endParaRPr lang="zh-CN" altLang="en-US" sz="2000" b="1" kern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1628053" y="2536104"/>
            <a:ext cx="2298598" cy="1511430"/>
            <a:chOff x="7021246" y="2363016"/>
            <a:chExt cx="2298598" cy="1511430"/>
          </a:xfrm>
        </p:grpSpPr>
        <p:grpSp>
          <p:nvGrpSpPr>
            <p:cNvPr id="22" name="组合 21"/>
            <p:cNvGrpSpPr/>
            <p:nvPr>
              <p:custDataLst>
                <p:tags r:id="rId4"/>
              </p:custDataLst>
            </p:nvPr>
          </p:nvGrpSpPr>
          <p:grpSpPr>
            <a:xfrm>
              <a:off x="7623872" y="2363016"/>
              <a:ext cx="1695972" cy="1511430"/>
              <a:chOff x="4436380" y="2503061"/>
              <a:chExt cx="1695972" cy="1511430"/>
            </a:xfrm>
          </p:grpSpPr>
          <p:grpSp>
            <p:nvGrpSpPr>
              <p:cNvPr id="24" name="Group 2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5290946" y="2503061"/>
                <a:ext cx="620979" cy="1511430"/>
                <a:chOff x="2383" y="1640"/>
                <a:chExt cx="280" cy="840"/>
              </a:xfrm>
            </p:grpSpPr>
            <p:sp>
              <p:nvSpPr>
                <p:cNvPr id="27" name="shp5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528" y="1640"/>
                  <a:ext cx="135" cy="320"/>
                </a:xfrm>
                <a:custGeom>
                  <a:avLst/>
                  <a:gdLst>
                    <a:gd name="T0" fmla="*/ 3 w 135"/>
                    <a:gd name="T1" fmla="*/ 4 h 320"/>
                    <a:gd name="T2" fmla="*/ 9 w 135"/>
                    <a:gd name="T3" fmla="*/ 12 h 320"/>
                    <a:gd name="T4" fmla="*/ 15 w 135"/>
                    <a:gd name="T5" fmla="*/ 21 h 320"/>
                    <a:gd name="T6" fmla="*/ 21 w 135"/>
                    <a:gd name="T7" fmla="*/ 29 h 320"/>
                    <a:gd name="T8" fmla="*/ 26 w 135"/>
                    <a:gd name="T9" fmla="*/ 38 h 320"/>
                    <a:gd name="T10" fmla="*/ 32 w 135"/>
                    <a:gd name="T11" fmla="*/ 46 h 320"/>
                    <a:gd name="T12" fmla="*/ 37 w 135"/>
                    <a:gd name="T13" fmla="*/ 54 h 320"/>
                    <a:gd name="T14" fmla="*/ 42 w 135"/>
                    <a:gd name="T15" fmla="*/ 63 h 320"/>
                    <a:gd name="T16" fmla="*/ 47 w 135"/>
                    <a:gd name="T17" fmla="*/ 71 h 320"/>
                    <a:gd name="T18" fmla="*/ 52 w 135"/>
                    <a:gd name="T19" fmla="*/ 80 h 320"/>
                    <a:gd name="T20" fmla="*/ 57 w 135"/>
                    <a:gd name="T21" fmla="*/ 88 h 320"/>
                    <a:gd name="T22" fmla="*/ 61 w 135"/>
                    <a:gd name="T23" fmla="*/ 96 h 320"/>
                    <a:gd name="T24" fmla="*/ 65 w 135"/>
                    <a:gd name="T25" fmla="*/ 105 h 320"/>
                    <a:gd name="T26" fmla="*/ 70 w 135"/>
                    <a:gd name="T27" fmla="*/ 113 h 320"/>
                    <a:gd name="T28" fmla="*/ 74 w 135"/>
                    <a:gd name="T29" fmla="*/ 122 h 320"/>
                    <a:gd name="T30" fmla="*/ 78 w 135"/>
                    <a:gd name="T31" fmla="*/ 130 h 320"/>
                    <a:gd name="T32" fmla="*/ 82 w 135"/>
                    <a:gd name="T33" fmla="*/ 138 h 320"/>
                    <a:gd name="T34" fmla="*/ 85 w 135"/>
                    <a:gd name="T35" fmla="*/ 147 h 320"/>
                    <a:gd name="T36" fmla="*/ 89 w 135"/>
                    <a:gd name="T37" fmla="*/ 155 h 320"/>
                    <a:gd name="T38" fmla="*/ 92 w 135"/>
                    <a:gd name="T39" fmla="*/ 164 h 320"/>
                    <a:gd name="T40" fmla="*/ 95 w 135"/>
                    <a:gd name="T41" fmla="*/ 172 h 320"/>
                    <a:gd name="T42" fmla="*/ 99 w 135"/>
                    <a:gd name="T43" fmla="*/ 180 h 320"/>
                    <a:gd name="T44" fmla="*/ 102 w 135"/>
                    <a:gd name="T45" fmla="*/ 189 h 320"/>
                    <a:gd name="T46" fmla="*/ 105 w 135"/>
                    <a:gd name="T47" fmla="*/ 197 h 320"/>
                    <a:gd name="T48" fmla="*/ 107 w 135"/>
                    <a:gd name="T49" fmla="*/ 206 h 320"/>
                    <a:gd name="T50" fmla="*/ 110 w 135"/>
                    <a:gd name="T51" fmla="*/ 214 h 320"/>
                    <a:gd name="T52" fmla="*/ 113 w 135"/>
                    <a:gd name="T53" fmla="*/ 222 h 320"/>
                    <a:gd name="T54" fmla="*/ 115 w 135"/>
                    <a:gd name="T55" fmla="*/ 231 h 320"/>
                    <a:gd name="T56" fmla="*/ 117 w 135"/>
                    <a:gd name="T57" fmla="*/ 239 h 320"/>
                    <a:gd name="T58" fmla="*/ 120 w 135"/>
                    <a:gd name="T59" fmla="*/ 248 h 320"/>
                    <a:gd name="T60" fmla="*/ 122 w 135"/>
                    <a:gd name="T61" fmla="*/ 256 h 320"/>
                    <a:gd name="T62" fmla="*/ 124 w 135"/>
                    <a:gd name="T63" fmla="*/ 264 h 320"/>
                    <a:gd name="T64" fmla="*/ 126 w 135"/>
                    <a:gd name="T65" fmla="*/ 273 h 320"/>
                    <a:gd name="T66" fmla="*/ 127 w 135"/>
                    <a:gd name="T67" fmla="*/ 281 h 320"/>
                    <a:gd name="T68" fmla="*/ 129 w 135"/>
                    <a:gd name="T69" fmla="*/ 290 h 320"/>
                    <a:gd name="T70" fmla="*/ 131 w 135"/>
                    <a:gd name="T71" fmla="*/ 298 h 320"/>
                    <a:gd name="T72" fmla="*/ 132 w 135"/>
                    <a:gd name="T73" fmla="*/ 306 h 320"/>
                    <a:gd name="T74" fmla="*/ 134 w 135"/>
                    <a:gd name="T75" fmla="*/ 315 h 320"/>
                    <a:gd name="T76" fmla="*/ 134 w 135"/>
                    <a:gd name="T77" fmla="*/ 319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5" h="320">
                      <a:moveTo>
                        <a:pt x="0" y="0"/>
                      </a:moveTo>
                      <a:cubicBezTo>
                        <a:pt x="1" y="1"/>
                        <a:pt x="2" y="3"/>
                        <a:pt x="3" y="4"/>
                      </a:cubicBezTo>
                      <a:cubicBezTo>
                        <a:pt x="4" y="5"/>
                        <a:pt x="5" y="7"/>
                        <a:pt x="6" y="8"/>
                      </a:cubicBezTo>
                      <a:cubicBezTo>
                        <a:pt x="7" y="10"/>
                        <a:pt x="8" y="11"/>
                        <a:pt x="9" y="12"/>
                      </a:cubicBezTo>
                      <a:cubicBezTo>
                        <a:pt x="10" y="14"/>
                        <a:pt x="11" y="15"/>
                        <a:pt x="12" y="17"/>
                      </a:cubicBezTo>
                      <a:cubicBezTo>
                        <a:pt x="13" y="18"/>
                        <a:pt x="14" y="19"/>
                        <a:pt x="15" y="21"/>
                      </a:cubicBezTo>
                      <a:cubicBezTo>
                        <a:pt x="16" y="22"/>
                        <a:pt x="17" y="24"/>
                        <a:pt x="18" y="25"/>
                      </a:cubicBezTo>
                      <a:cubicBezTo>
                        <a:pt x="19" y="26"/>
                        <a:pt x="20" y="28"/>
                        <a:pt x="21" y="29"/>
                      </a:cubicBezTo>
                      <a:cubicBezTo>
                        <a:pt x="22" y="31"/>
                        <a:pt x="23" y="32"/>
                        <a:pt x="24" y="33"/>
                      </a:cubicBezTo>
                      <a:cubicBezTo>
                        <a:pt x="24" y="35"/>
                        <a:pt x="25" y="36"/>
                        <a:pt x="26" y="38"/>
                      </a:cubicBezTo>
                      <a:cubicBezTo>
                        <a:pt x="27" y="39"/>
                        <a:pt x="28" y="40"/>
                        <a:pt x="29" y="42"/>
                      </a:cubicBezTo>
                      <a:cubicBezTo>
                        <a:pt x="30" y="43"/>
                        <a:pt x="31" y="45"/>
                        <a:pt x="32" y="46"/>
                      </a:cubicBezTo>
                      <a:cubicBezTo>
                        <a:pt x="33" y="47"/>
                        <a:pt x="34" y="49"/>
                        <a:pt x="34" y="50"/>
                      </a:cubicBezTo>
                      <a:cubicBezTo>
                        <a:pt x="35" y="52"/>
                        <a:pt x="36" y="53"/>
                        <a:pt x="37" y="54"/>
                      </a:cubicBezTo>
                      <a:cubicBezTo>
                        <a:pt x="38" y="56"/>
                        <a:pt x="39" y="57"/>
                        <a:pt x="40" y="59"/>
                      </a:cubicBezTo>
                      <a:cubicBezTo>
                        <a:pt x="41" y="60"/>
                        <a:pt x="41" y="61"/>
                        <a:pt x="42" y="63"/>
                      </a:cubicBezTo>
                      <a:cubicBezTo>
                        <a:pt x="43" y="64"/>
                        <a:pt x="44" y="66"/>
                        <a:pt x="45" y="67"/>
                      </a:cubicBezTo>
                      <a:cubicBezTo>
                        <a:pt x="46" y="68"/>
                        <a:pt x="46" y="70"/>
                        <a:pt x="47" y="71"/>
                      </a:cubicBezTo>
                      <a:cubicBezTo>
                        <a:pt x="48" y="73"/>
                        <a:pt x="49" y="74"/>
                        <a:pt x="50" y="75"/>
                      </a:cubicBezTo>
                      <a:cubicBezTo>
                        <a:pt x="50" y="77"/>
                        <a:pt x="51" y="78"/>
                        <a:pt x="52" y="80"/>
                      </a:cubicBezTo>
                      <a:cubicBezTo>
                        <a:pt x="53" y="81"/>
                        <a:pt x="54" y="82"/>
                        <a:pt x="54" y="84"/>
                      </a:cubicBezTo>
                      <a:cubicBezTo>
                        <a:pt x="55" y="85"/>
                        <a:pt x="56" y="87"/>
                        <a:pt x="57" y="88"/>
                      </a:cubicBezTo>
                      <a:cubicBezTo>
                        <a:pt x="57" y="89"/>
                        <a:pt x="58" y="91"/>
                        <a:pt x="59" y="92"/>
                      </a:cubicBezTo>
                      <a:cubicBezTo>
                        <a:pt x="60" y="94"/>
                        <a:pt x="60" y="95"/>
                        <a:pt x="61" y="96"/>
                      </a:cubicBezTo>
                      <a:cubicBezTo>
                        <a:pt x="62" y="98"/>
                        <a:pt x="63" y="99"/>
                        <a:pt x="63" y="101"/>
                      </a:cubicBezTo>
                      <a:cubicBezTo>
                        <a:pt x="64" y="102"/>
                        <a:pt x="65" y="103"/>
                        <a:pt x="65" y="105"/>
                      </a:cubicBezTo>
                      <a:cubicBezTo>
                        <a:pt x="66" y="106"/>
                        <a:pt x="67" y="108"/>
                        <a:pt x="68" y="109"/>
                      </a:cubicBezTo>
                      <a:cubicBezTo>
                        <a:pt x="68" y="110"/>
                        <a:pt x="69" y="112"/>
                        <a:pt x="70" y="113"/>
                      </a:cubicBezTo>
                      <a:cubicBezTo>
                        <a:pt x="70" y="115"/>
                        <a:pt x="71" y="116"/>
                        <a:pt x="72" y="117"/>
                      </a:cubicBezTo>
                      <a:cubicBezTo>
                        <a:pt x="72" y="119"/>
                        <a:pt x="73" y="120"/>
                        <a:pt x="74" y="122"/>
                      </a:cubicBezTo>
                      <a:cubicBezTo>
                        <a:pt x="74" y="123"/>
                        <a:pt x="75" y="124"/>
                        <a:pt x="76" y="126"/>
                      </a:cubicBezTo>
                      <a:cubicBezTo>
                        <a:pt x="76" y="127"/>
                        <a:pt x="77" y="129"/>
                        <a:pt x="78" y="130"/>
                      </a:cubicBezTo>
                      <a:cubicBezTo>
                        <a:pt x="78" y="131"/>
                        <a:pt x="79" y="133"/>
                        <a:pt x="80" y="134"/>
                      </a:cubicBezTo>
                      <a:cubicBezTo>
                        <a:pt x="80" y="136"/>
                        <a:pt x="81" y="137"/>
                        <a:pt x="82" y="138"/>
                      </a:cubicBezTo>
                      <a:cubicBezTo>
                        <a:pt x="82" y="140"/>
                        <a:pt x="83" y="141"/>
                        <a:pt x="83" y="143"/>
                      </a:cubicBezTo>
                      <a:cubicBezTo>
                        <a:pt x="84" y="144"/>
                        <a:pt x="85" y="145"/>
                        <a:pt x="85" y="147"/>
                      </a:cubicBezTo>
                      <a:cubicBezTo>
                        <a:pt x="86" y="148"/>
                        <a:pt x="86" y="150"/>
                        <a:pt x="87" y="151"/>
                      </a:cubicBezTo>
                      <a:cubicBezTo>
                        <a:pt x="88" y="152"/>
                        <a:pt x="88" y="154"/>
                        <a:pt x="89" y="155"/>
                      </a:cubicBezTo>
                      <a:cubicBezTo>
                        <a:pt x="89" y="157"/>
                        <a:pt x="90" y="158"/>
                        <a:pt x="90" y="159"/>
                      </a:cubicBezTo>
                      <a:cubicBezTo>
                        <a:pt x="91" y="161"/>
                        <a:pt x="92" y="162"/>
                        <a:pt x="92" y="164"/>
                      </a:cubicBezTo>
                      <a:cubicBezTo>
                        <a:pt x="93" y="165"/>
                        <a:pt x="93" y="166"/>
                        <a:pt x="94" y="168"/>
                      </a:cubicBezTo>
                      <a:cubicBezTo>
                        <a:pt x="94" y="169"/>
                        <a:pt x="95" y="171"/>
                        <a:pt x="95" y="172"/>
                      </a:cubicBezTo>
                      <a:cubicBezTo>
                        <a:pt x="96" y="173"/>
                        <a:pt x="97" y="175"/>
                        <a:pt x="97" y="176"/>
                      </a:cubicBezTo>
                      <a:cubicBezTo>
                        <a:pt x="98" y="178"/>
                        <a:pt x="98" y="179"/>
                        <a:pt x="99" y="180"/>
                      </a:cubicBezTo>
                      <a:cubicBezTo>
                        <a:pt x="99" y="182"/>
                        <a:pt x="100" y="183"/>
                        <a:pt x="100" y="185"/>
                      </a:cubicBezTo>
                      <a:cubicBezTo>
                        <a:pt x="101" y="186"/>
                        <a:pt x="101" y="187"/>
                        <a:pt x="102" y="189"/>
                      </a:cubicBezTo>
                      <a:cubicBezTo>
                        <a:pt x="102" y="190"/>
                        <a:pt x="103" y="192"/>
                        <a:pt x="103" y="193"/>
                      </a:cubicBezTo>
                      <a:cubicBezTo>
                        <a:pt x="104" y="194"/>
                        <a:pt x="104" y="196"/>
                        <a:pt x="105" y="197"/>
                      </a:cubicBezTo>
                      <a:cubicBezTo>
                        <a:pt x="105" y="199"/>
                        <a:pt x="106" y="200"/>
                        <a:pt x="106" y="201"/>
                      </a:cubicBezTo>
                      <a:cubicBezTo>
                        <a:pt x="106" y="203"/>
                        <a:pt x="107" y="204"/>
                        <a:pt x="107" y="206"/>
                      </a:cubicBezTo>
                      <a:cubicBezTo>
                        <a:pt x="108" y="207"/>
                        <a:pt x="108" y="208"/>
                        <a:pt x="109" y="210"/>
                      </a:cubicBezTo>
                      <a:cubicBezTo>
                        <a:pt x="109" y="211"/>
                        <a:pt x="110" y="213"/>
                        <a:pt x="110" y="214"/>
                      </a:cubicBezTo>
                      <a:cubicBezTo>
                        <a:pt x="111" y="215"/>
                        <a:pt x="111" y="217"/>
                        <a:pt x="111" y="218"/>
                      </a:cubicBezTo>
                      <a:cubicBezTo>
                        <a:pt x="112" y="220"/>
                        <a:pt x="112" y="221"/>
                        <a:pt x="113" y="222"/>
                      </a:cubicBezTo>
                      <a:cubicBezTo>
                        <a:pt x="113" y="224"/>
                        <a:pt x="113" y="225"/>
                        <a:pt x="114" y="227"/>
                      </a:cubicBezTo>
                      <a:cubicBezTo>
                        <a:pt x="114" y="228"/>
                        <a:pt x="115" y="229"/>
                        <a:pt x="115" y="231"/>
                      </a:cubicBezTo>
                      <a:cubicBezTo>
                        <a:pt x="115" y="232"/>
                        <a:pt x="116" y="234"/>
                        <a:pt x="116" y="235"/>
                      </a:cubicBezTo>
                      <a:cubicBezTo>
                        <a:pt x="117" y="236"/>
                        <a:pt x="117" y="238"/>
                        <a:pt x="117" y="239"/>
                      </a:cubicBezTo>
                      <a:cubicBezTo>
                        <a:pt x="118" y="241"/>
                        <a:pt x="118" y="242"/>
                        <a:pt x="119" y="243"/>
                      </a:cubicBezTo>
                      <a:cubicBezTo>
                        <a:pt x="119" y="245"/>
                        <a:pt x="119" y="246"/>
                        <a:pt x="120" y="248"/>
                      </a:cubicBezTo>
                      <a:cubicBezTo>
                        <a:pt x="120" y="249"/>
                        <a:pt x="120" y="250"/>
                        <a:pt x="121" y="252"/>
                      </a:cubicBezTo>
                      <a:cubicBezTo>
                        <a:pt x="121" y="253"/>
                        <a:pt x="121" y="255"/>
                        <a:pt x="122" y="256"/>
                      </a:cubicBezTo>
                      <a:cubicBezTo>
                        <a:pt x="122" y="257"/>
                        <a:pt x="122" y="259"/>
                        <a:pt x="123" y="260"/>
                      </a:cubicBezTo>
                      <a:cubicBezTo>
                        <a:pt x="123" y="262"/>
                        <a:pt x="123" y="263"/>
                        <a:pt x="124" y="264"/>
                      </a:cubicBezTo>
                      <a:cubicBezTo>
                        <a:pt x="124" y="266"/>
                        <a:pt x="124" y="267"/>
                        <a:pt x="125" y="269"/>
                      </a:cubicBezTo>
                      <a:cubicBezTo>
                        <a:pt x="125" y="270"/>
                        <a:pt x="125" y="271"/>
                        <a:pt x="126" y="273"/>
                      </a:cubicBezTo>
                      <a:cubicBezTo>
                        <a:pt x="126" y="274"/>
                        <a:pt x="126" y="276"/>
                        <a:pt x="127" y="277"/>
                      </a:cubicBezTo>
                      <a:cubicBezTo>
                        <a:pt x="127" y="278"/>
                        <a:pt x="127" y="280"/>
                        <a:pt x="127" y="281"/>
                      </a:cubicBezTo>
                      <a:cubicBezTo>
                        <a:pt x="128" y="283"/>
                        <a:pt x="128" y="284"/>
                        <a:pt x="128" y="285"/>
                      </a:cubicBezTo>
                      <a:cubicBezTo>
                        <a:pt x="129" y="287"/>
                        <a:pt x="129" y="288"/>
                        <a:pt x="129" y="290"/>
                      </a:cubicBezTo>
                      <a:cubicBezTo>
                        <a:pt x="129" y="291"/>
                        <a:pt x="130" y="292"/>
                        <a:pt x="130" y="294"/>
                      </a:cubicBezTo>
                      <a:cubicBezTo>
                        <a:pt x="130" y="295"/>
                        <a:pt x="130" y="297"/>
                        <a:pt x="131" y="298"/>
                      </a:cubicBezTo>
                      <a:cubicBezTo>
                        <a:pt x="131" y="299"/>
                        <a:pt x="131" y="301"/>
                        <a:pt x="131" y="302"/>
                      </a:cubicBezTo>
                      <a:cubicBezTo>
                        <a:pt x="132" y="304"/>
                        <a:pt x="132" y="305"/>
                        <a:pt x="132" y="306"/>
                      </a:cubicBezTo>
                      <a:cubicBezTo>
                        <a:pt x="132" y="308"/>
                        <a:pt x="133" y="309"/>
                        <a:pt x="133" y="311"/>
                      </a:cubicBezTo>
                      <a:cubicBezTo>
                        <a:pt x="133" y="312"/>
                        <a:pt x="133" y="313"/>
                        <a:pt x="134" y="315"/>
                      </a:cubicBezTo>
                      <a:cubicBezTo>
                        <a:pt x="134" y="316"/>
                        <a:pt x="134" y="318"/>
                        <a:pt x="134" y="319"/>
                      </a:cubicBezTo>
                      <a:cubicBezTo>
                        <a:pt x="134" y="319"/>
                        <a:pt x="134" y="319"/>
                        <a:pt x="134" y="319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shp6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36" y="2172"/>
                  <a:ext cx="127" cy="308"/>
                </a:xfrm>
                <a:custGeom>
                  <a:avLst/>
                  <a:gdLst>
                    <a:gd name="T0" fmla="*/ 126 w 127"/>
                    <a:gd name="T1" fmla="*/ 4 h 308"/>
                    <a:gd name="T2" fmla="*/ 124 w 127"/>
                    <a:gd name="T3" fmla="*/ 12 h 308"/>
                    <a:gd name="T4" fmla="*/ 123 w 127"/>
                    <a:gd name="T5" fmla="*/ 21 h 308"/>
                    <a:gd name="T6" fmla="*/ 121 w 127"/>
                    <a:gd name="T7" fmla="*/ 29 h 308"/>
                    <a:gd name="T8" fmla="*/ 120 w 127"/>
                    <a:gd name="T9" fmla="*/ 37 h 308"/>
                    <a:gd name="T10" fmla="*/ 118 w 127"/>
                    <a:gd name="T11" fmla="*/ 46 h 308"/>
                    <a:gd name="T12" fmla="*/ 116 w 127"/>
                    <a:gd name="T13" fmla="*/ 54 h 308"/>
                    <a:gd name="T14" fmla="*/ 114 w 127"/>
                    <a:gd name="T15" fmla="*/ 63 h 308"/>
                    <a:gd name="T16" fmla="*/ 112 w 127"/>
                    <a:gd name="T17" fmla="*/ 71 h 308"/>
                    <a:gd name="T18" fmla="*/ 110 w 127"/>
                    <a:gd name="T19" fmla="*/ 79 h 308"/>
                    <a:gd name="T20" fmla="*/ 107 w 127"/>
                    <a:gd name="T21" fmla="*/ 88 h 308"/>
                    <a:gd name="T22" fmla="*/ 105 w 127"/>
                    <a:gd name="T23" fmla="*/ 96 h 308"/>
                    <a:gd name="T24" fmla="*/ 102 w 127"/>
                    <a:gd name="T25" fmla="*/ 105 h 308"/>
                    <a:gd name="T26" fmla="*/ 100 w 127"/>
                    <a:gd name="T27" fmla="*/ 113 h 308"/>
                    <a:gd name="T28" fmla="*/ 97 w 127"/>
                    <a:gd name="T29" fmla="*/ 121 h 308"/>
                    <a:gd name="T30" fmla="*/ 94 w 127"/>
                    <a:gd name="T31" fmla="*/ 130 h 308"/>
                    <a:gd name="T32" fmla="*/ 91 w 127"/>
                    <a:gd name="T33" fmla="*/ 138 h 308"/>
                    <a:gd name="T34" fmla="*/ 88 w 127"/>
                    <a:gd name="T35" fmla="*/ 147 h 308"/>
                    <a:gd name="T36" fmla="*/ 84 w 127"/>
                    <a:gd name="T37" fmla="*/ 155 h 308"/>
                    <a:gd name="T38" fmla="*/ 81 w 127"/>
                    <a:gd name="T39" fmla="*/ 163 h 308"/>
                    <a:gd name="T40" fmla="*/ 77 w 127"/>
                    <a:gd name="T41" fmla="*/ 172 h 308"/>
                    <a:gd name="T42" fmla="*/ 74 w 127"/>
                    <a:gd name="T43" fmla="*/ 180 h 308"/>
                    <a:gd name="T44" fmla="*/ 70 w 127"/>
                    <a:gd name="T45" fmla="*/ 189 h 308"/>
                    <a:gd name="T46" fmla="*/ 66 w 127"/>
                    <a:gd name="T47" fmla="*/ 197 h 308"/>
                    <a:gd name="T48" fmla="*/ 62 w 127"/>
                    <a:gd name="T49" fmla="*/ 205 h 308"/>
                    <a:gd name="T50" fmla="*/ 58 w 127"/>
                    <a:gd name="T51" fmla="*/ 214 h 308"/>
                    <a:gd name="T52" fmla="*/ 53 w 127"/>
                    <a:gd name="T53" fmla="*/ 222 h 308"/>
                    <a:gd name="T54" fmla="*/ 49 w 127"/>
                    <a:gd name="T55" fmla="*/ 231 h 308"/>
                    <a:gd name="T56" fmla="*/ 44 w 127"/>
                    <a:gd name="T57" fmla="*/ 239 h 308"/>
                    <a:gd name="T58" fmla="*/ 39 w 127"/>
                    <a:gd name="T59" fmla="*/ 247 h 308"/>
                    <a:gd name="T60" fmla="*/ 34 w 127"/>
                    <a:gd name="T61" fmla="*/ 256 h 308"/>
                    <a:gd name="T62" fmla="*/ 29 w 127"/>
                    <a:gd name="T63" fmla="*/ 264 h 308"/>
                    <a:gd name="T64" fmla="*/ 24 w 127"/>
                    <a:gd name="T65" fmla="*/ 273 h 308"/>
                    <a:gd name="T66" fmla="*/ 19 w 127"/>
                    <a:gd name="T67" fmla="*/ 281 h 308"/>
                    <a:gd name="T68" fmla="*/ 13 w 127"/>
                    <a:gd name="T69" fmla="*/ 289 h 308"/>
                    <a:gd name="T70" fmla="*/ 7 w 127"/>
                    <a:gd name="T71" fmla="*/ 298 h 308"/>
                    <a:gd name="T72" fmla="*/ 1 w 127"/>
                    <a:gd name="T73" fmla="*/ 306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7" h="308">
                      <a:moveTo>
                        <a:pt x="126" y="0"/>
                      </a:moveTo>
                      <a:cubicBezTo>
                        <a:pt x="126" y="1"/>
                        <a:pt x="126" y="2"/>
                        <a:pt x="126" y="4"/>
                      </a:cubicBezTo>
                      <a:cubicBezTo>
                        <a:pt x="125" y="5"/>
                        <a:pt x="125" y="7"/>
                        <a:pt x="125" y="8"/>
                      </a:cubicBezTo>
                      <a:cubicBezTo>
                        <a:pt x="125" y="9"/>
                        <a:pt x="125" y="11"/>
                        <a:pt x="124" y="12"/>
                      </a:cubicBezTo>
                      <a:cubicBezTo>
                        <a:pt x="124" y="14"/>
                        <a:pt x="124" y="15"/>
                        <a:pt x="124" y="16"/>
                      </a:cubicBezTo>
                      <a:cubicBezTo>
                        <a:pt x="123" y="18"/>
                        <a:pt x="123" y="19"/>
                        <a:pt x="123" y="21"/>
                      </a:cubicBezTo>
                      <a:cubicBezTo>
                        <a:pt x="123" y="22"/>
                        <a:pt x="122" y="23"/>
                        <a:pt x="122" y="25"/>
                      </a:cubicBezTo>
                      <a:cubicBezTo>
                        <a:pt x="122" y="26"/>
                        <a:pt x="122" y="28"/>
                        <a:pt x="121" y="29"/>
                      </a:cubicBezTo>
                      <a:cubicBezTo>
                        <a:pt x="121" y="30"/>
                        <a:pt x="121" y="32"/>
                        <a:pt x="120" y="33"/>
                      </a:cubicBezTo>
                      <a:cubicBezTo>
                        <a:pt x="120" y="35"/>
                        <a:pt x="120" y="36"/>
                        <a:pt x="120" y="37"/>
                      </a:cubicBezTo>
                      <a:cubicBezTo>
                        <a:pt x="119" y="39"/>
                        <a:pt x="119" y="40"/>
                        <a:pt x="119" y="42"/>
                      </a:cubicBezTo>
                      <a:cubicBezTo>
                        <a:pt x="118" y="43"/>
                        <a:pt x="118" y="44"/>
                        <a:pt x="118" y="46"/>
                      </a:cubicBezTo>
                      <a:cubicBezTo>
                        <a:pt x="117" y="47"/>
                        <a:pt x="117" y="49"/>
                        <a:pt x="117" y="50"/>
                      </a:cubicBezTo>
                      <a:cubicBezTo>
                        <a:pt x="117" y="51"/>
                        <a:pt x="116" y="53"/>
                        <a:pt x="116" y="54"/>
                      </a:cubicBezTo>
                      <a:cubicBezTo>
                        <a:pt x="116" y="56"/>
                        <a:pt x="115" y="57"/>
                        <a:pt x="115" y="58"/>
                      </a:cubicBezTo>
                      <a:cubicBezTo>
                        <a:pt x="115" y="60"/>
                        <a:pt x="114" y="61"/>
                        <a:pt x="114" y="63"/>
                      </a:cubicBezTo>
                      <a:cubicBezTo>
                        <a:pt x="114" y="64"/>
                        <a:pt x="113" y="65"/>
                        <a:pt x="113" y="67"/>
                      </a:cubicBezTo>
                      <a:cubicBezTo>
                        <a:pt x="113" y="68"/>
                        <a:pt x="112" y="70"/>
                        <a:pt x="112" y="71"/>
                      </a:cubicBezTo>
                      <a:cubicBezTo>
                        <a:pt x="111" y="72"/>
                        <a:pt x="111" y="74"/>
                        <a:pt x="111" y="75"/>
                      </a:cubicBezTo>
                      <a:cubicBezTo>
                        <a:pt x="110" y="77"/>
                        <a:pt x="110" y="78"/>
                        <a:pt x="110" y="79"/>
                      </a:cubicBezTo>
                      <a:cubicBezTo>
                        <a:pt x="109" y="81"/>
                        <a:pt x="109" y="82"/>
                        <a:pt x="108" y="84"/>
                      </a:cubicBezTo>
                      <a:cubicBezTo>
                        <a:pt x="108" y="85"/>
                        <a:pt x="108" y="86"/>
                        <a:pt x="107" y="88"/>
                      </a:cubicBezTo>
                      <a:cubicBezTo>
                        <a:pt x="107" y="89"/>
                        <a:pt x="106" y="91"/>
                        <a:pt x="106" y="92"/>
                      </a:cubicBezTo>
                      <a:cubicBezTo>
                        <a:pt x="106" y="93"/>
                        <a:pt x="105" y="95"/>
                        <a:pt x="105" y="96"/>
                      </a:cubicBezTo>
                      <a:cubicBezTo>
                        <a:pt x="104" y="98"/>
                        <a:pt x="104" y="99"/>
                        <a:pt x="104" y="100"/>
                      </a:cubicBezTo>
                      <a:cubicBezTo>
                        <a:pt x="103" y="102"/>
                        <a:pt x="103" y="103"/>
                        <a:pt x="102" y="105"/>
                      </a:cubicBezTo>
                      <a:cubicBezTo>
                        <a:pt x="102" y="106"/>
                        <a:pt x="101" y="107"/>
                        <a:pt x="101" y="109"/>
                      </a:cubicBezTo>
                      <a:cubicBezTo>
                        <a:pt x="100" y="110"/>
                        <a:pt x="100" y="112"/>
                        <a:pt x="100" y="113"/>
                      </a:cubicBezTo>
                      <a:cubicBezTo>
                        <a:pt x="99" y="114"/>
                        <a:pt x="99" y="116"/>
                        <a:pt x="98" y="117"/>
                      </a:cubicBezTo>
                      <a:cubicBezTo>
                        <a:pt x="98" y="119"/>
                        <a:pt x="97" y="120"/>
                        <a:pt x="97" y="121"/>
                      </a:cubicBezTo>
                      <a:cubicBezTo>
                        <a:pt x="96" y="123"/>
                        <a:pt x="96" y="124"/>
                        <a:pt x="95" y="126"/>
                      </a:cubicBezTo>
                      <a:cubicBezTo>
                        <a:pt x="95" y="127"/>
                        <a:pt x="94" y="128"/>
                        <a:pt x="94" y="130"/>
                      </a:cubicBezTo>
                      <a:cubicBezTo>
                        <a:pt x="93" y="131"/>
                        <a:pt x="93" y="133"/>
                        <a:pt x="92" y="134"/>
                      </a:cubicBezTo>
                      <a:cubicBezTo>
                        <a:pt x="92" y="135"/>
                        <a:pt x="91" y="137"/>
                        <a:pt x="91" y="138"/>
                      </a:cubicBezTo>
                      <a:cubicBezTo>
                        <a:pt x="90" y="140"/>
                        <a:pt x="90" y="141"/>
                        <a:pt x="89" y="142"/>
                      </a:cubicBezTo>
                      <a:cubicBezTo>
                        <a:pt x="89" y="144"/>
                        <a:pt x="88" y="145"/>
                        <a:pt x="88" y="147"/>
                      </a:cubicBezTo>
                      <a:cubicBezTo>
                        <a:pt x="87" y="148"/>
                        <a:pt x="87" y="149"/>
                        <a:pt x="86" y="151"/>
                      </a:cubicBezTo>
                      <a:cubicBezTo>
                        <a:pt x="85" y="152"/>
                        <a:pt x="85" y="154"/>
                        <a:pt x="84" y="155"/>
                      </a:cubicBezTo>
                      <a:cubicBezTo>
                        <a:pt x="84" y="156"/>
                        <a:pt x="83" y="158"/>
                        <a:pt x="83" y="159"/>
                      </a:cubicBezTo>
                      <a:cubicBezTo>
                        <a:pt x="82" y="161"/>
                        <a:pt x="82" y="162"/>
                        <a:pt x="81" y="163"/>
                      </a:cubicBezTo>
                      <a:cubicBezTo>
                        <a:pt x="80" y="165"/>
                        <a:pt x="80" y="166"/>
                        <a:pt x="79" y="168"/>
                      </a:cubicBezTo>
                      <a:cubicBezTo>
                        <a:pt x="79" y="169"/>
                        <a:pt x="78" y="170"/>
                        <a:pt x="77" y="172"/>
                      </a:cubicBezTo>
                      <a:cubicBezTo>
                        <a:pt x="77" y="173"/>
                        <a:pt x="76" y="175"/>
                        <a:pt x="76" y="176"/>
                      </a:cubicBezTo>
                      <a:cubicBezTo>
                        <a:pt x="75" y="177"/>
                        <a:pt x="74" y="179"/>
                        <a:pt x="74" y="180"/>
                      </a:cubicBezTo>
                      <a:cubicBezTo>
                        <a:pt x="73" y="182"/>
                        <a:pt x="72" y="183"/>
                        <a:pt x="72" y="184"/>
                      </a:cubicBezTo>
                      <a:cubicBezTo>
                        <a:pt x="71" y="186"/>
                        <a:pt x="71" y="187"/>
                        <a:pt x="70" y="189"/>
                      </a:cubicBezTo>
                      <a:cubicBezTo>
                        <a:pt x="69" y="190"/>
                        <a:pt x="69" y="191"/>
                        <a:pt x="68" y="193"/>
                      </a:cubicBezTo>
                      <a:cubicBezTo>
                        <a:pt x="67" y="194"/>
                        <a:pt x="67" y="196"/>
                        <a:pt x="66" y="197"/>
                      </a:cubicBezTo>
                      <a:cubicBezTo>
                        <a:pt x="65" y="198"/>
                        <a:pt x="65" y="200"/>
                        <a:pt x="64" y="201"/>
                      </a:cubicBezTo>
                      <a:cubicBezTo>
                        <a:pt x="63" y="203"/>
                        <a:pt x="63" y="204"/>
                        <a:pt x="62" y="205"/>
                      </a:cubicBezTo>
                      <a:cubicBezTo>
                        <a:pt x="61" y="207"/>
                        <a:pt x="61" y="208"/>
                        <a:pt x="60" y="210"/>
                      </a:cubicBezTo>
                      <a:cubicBezTo>
                        <a:pt x="59" y="211"/>
                        <a:pt x="58" y="212"/>
                        <a:pt x="58" y="214"/>
                      </a:cubicBezTo>
                      <a:cubicBezTo>
                        <a:pt x="57" y="215"/>
                        <a:pt x="56" y="217"/>
                        <a:pt x="56" y="218"/>
                      </a:cubicBezTo>
                      <a:cubicBezTo>
                        <a:pt x="55" y="219"/>
                        <a:pt x="54" y="221"/>
                        <a:pt x="53" y="222"/>
                      </a:cubicBezTo>
                      <a:cubicBezTo>
                        <a:pt x="53" y="224"/>
                        <a:pt x="52" y="225"/>
                        <a:pt x="51" y="226"/>
                      </a:cubicBezTo>
                      <a:cubicBezTo>
                        <a:pt x="50" y="228"/>
                        <a:pt x="50" y="229"/>
                        <a:pt x="49" y="231"/>
                      </a:cubicBezTo>
                      <a:cubicBezTo>
                        <a:pt x="48" y="232"/>
                        <a:pt x="47" y="233"/>
                        <a:pt x="47" y="235"/>
                      </a:cubicBezTo>
                      <a:cubicBezTo>
                        <a:pt x="46" y="236"/>
                        <a:pt x="45" y="238"/>
                        <a:pt x="44" y="239"/>
                      </a:cubicBezTo>
                      <a:cubicBezTo>
                        <a:pt x="43" y="240"/>
                        <a:pt x="43" y="242"/>
                        <a:pt x="42" y="243"/>
                      </a:cubicBezTo>
                      <a:cubicBezTo>
                        <a:pt x="41" y="245"/>
                        <a:pt x="40" y="246"/>
                        <a:pt x="39" y="247"/>
                      </a:cubicBezTo>
                      <a:cubicBezTo>
                        <a:pt x="39" y="249"/>
                        <a:pt x="38" y="250"/>
                        <a:pt x="37" y="252"/>
                      </a:cubicBezTo>
                      <a:cubicBezTo>
                        <a:pt x="36" y="253"/>
                        <a:pt x="35" y="254"/>
                        <a:pt x="34" y="256"/>
                      </a:cubicBezTo>
                      <a:cubicBezTo>
                        <a:pt x="34" y="257"/>
                        <a:pt x="33" y="259"/>
                        <a:pt x="32" y="260"/>
                      </a:cubicBezTo>
                      <a:cubicBezTo>
                        <a:pt x="31" y="261"/>
                        <a:pt x="30" y="263"/>
                        <a:pt x="29" y="264"/>
                      </a:cubicBezTo>
                      <a:cubicBezTo>
                        <a:pt x="29" y="266"/>
                        <a:pt x="28" y="267"/>
                        <a:pt x="27" y="268"/>
                      </a:cubicBezTo>
                      <a:cubicBezTo>
                        <a:pt x="26" y="270"/>
                        <a:pt x="25" y="271"/>
                        <a:pt x="24" y="273"/>
                      </a:cubicBezTo>
                      <a:cubicBezTo>
                        <a:pt x="23" y="274"/>
                        <a:pt x="22" y="275"/>
                        <a:pt x="21" y="277"/>
                      </a:cubicBezTo>
                      <a:cubicBezTo>
                        <a:pt x="20" y="278"/>
                        <a:pt x="20" y="280"/>
                        <a:pt x="19" y="281"/>
                      </a:cubicBezTo>
                      <a:cubicBezTo>
                        <a:pt x="18" y="282"/>
                        <a:pt x="17" y="284"/>
                        <a:pt x="16" y="285"/>
                      </a:cubicBezTo>
                      <a:cubicBezTo>
                        <a:pt x="15" y="287"/>
                        <a:pt x="14" y="288"/>
                        <a:pt x="13" y="289"/>
                      </a:cubicBezTo>
                      <a:cubicBezTo>
                        <a:pt x="12" y="291"/>
                        <a:pt x="11" y="292"/>
                        <a:pt x="10" y="294"/>
                      </a:cubicBezTo>
                      <a:cubicBezTo>
                        <a:pt x="9" y="295"/>
                        <a:pt x="8" y="296"/>
                        <a:pt x="7" y="298"/>
                      </a:cubicBezTo>
                      <a:cubicBezTo>
                        <a:pt x="6" y="299"/>
                        <a:pt x="5" y="301"/>
                        <a:pt x="4" y="302"/>
                      </a:cubicBezTo>
                      <a:cubicBezTo>
                        <a:pt x="3" y="303"/>
                        <a:pt x="2" y="305"/>
                        <a:pt x="1" y="306"/>
                      </a:cubicBezTo>
                      <a:cubicBezTo>
                        <a:pt x="0" y="307"/>
                        <a:pt x="0" y="307"/>
                        <a:pt x="0" y="307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shp4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388" y="2172"/>
                  <a:ext cx="74" cy="145"/>
                </a:xfrm>
                <a:custGeom>
                  <a:avLst/>
                  <a:gdLst>
                    <a:gd name="T0" fmla="*/ 73 w 74"/>
                    <a:gd name="T1" fmla="*/ 1 h 145"/>
                    <a:gd name="T2" fmla="*/ 72 w 74"/>
                    <a:gd name="T3" fmla="*/ 5 h 145"/>
                    <a:gd name="T4" fmla="*/ 71 w 74"/>
                    <a:gd name="T5" fmla="*/ 9 h 145"/>
                    <a:gd name="T6" fmla="*/ 70 w 74"/>
                    <a:gd name="T7" fmla="*/ 12 h 145"/>
                    <a:gd name="T8" fmla="*/ 69 w 74"/>
                    <a:gd name="T9" fmla="*/ 16 h 145"/>
                    <a:gd name="T10" fmla="*/ 68 w 74"/>
                    <a:gd name="T11" fmla="*/ 19 h 145"/>
                    <a:gd name="T12" fmla="*/ 66 w 74"/>
                    <a:gd name="T13" fmla="*/ 23 h 145"/>
                    <a:gd name="T14" fmla="*/ 65 w 74"/>
                    <a:gd name="T15" fmla="*/ 27 h 145"/>
                    <a:gd name="T16" fmla="*/ 64 w 74"/>
                    <a:gd name="T17" fmla="*/ 30 h 145"/>
                    <a:gd name="T18" fmla="*/ 63 w 74"/>
                    <a:gd name="T19" fmla="*/ 34 h 145"/>
                    <a:gd name="T20" fmla="*/ 61 w 74"/>
                    <a:gd name="T21" fmla="*/ 37 h 145"/>
                    <a:gd name="T22" fmla="*/ 60 w 74"/>
                    <a:gd name="T23" fmla="*/ 41 h 145"/>
                    <a:gd name="T24" fmla="*/ 58 w 74"/>
                    <a:gd name="T25" fmla="*/ 45 h 145"/>
                    <a:gd name="T26" fmla="*/ 57 w 74"/>
                    <a:gd name="T27" fmla="*/ 48 h 145"/>
                    <a:gd name="T28" fmla="*/ 55 w 74"/>
                    <a:gd name="T29" fmla="*/ 52 h 145"/>
                    <a:gd name="T30" fmla="*/ 54 w 74"/>
                    <a:gd name="T31" fmla="*/ 55 h 145"/>
                    <a:gd name="T32" fmla="*/ 52 w 74"/>
                    <a:gd name="T33" fmla="*/ 59 h 145"/>
                    <a:gd name="T34" fmla="*/ 51 w 74"/>
                    <a:gd name="T35" fmla="*/ 63 h 145"/>
                    <a:gd name="T36" fmla="*/ 49 w 74"/>
                    <a:gd name="T37" fmla="*/ 66 h 145"/>
                    <a:gd name="T38" fmla="*/ 47 w 74"/>
                    <a:gd name="T39" fmla="*/ 70 h 145"/>
                    <a:gd name="T40" fmla="*/ 46 w 74"/>
                    <a:gd name="T41" fmla="*/ 73 h 145"/>
                    <a:gd name="T42" fmla="*/ 44 w 74"/>
                    <a:gd name="T43" fmla="*/ 77 h 145"/>
                    <a:gd name="T44" fmla="*/ 42 w 74"/>
                    <a:gd name="T45" fmla="*/ 81 h 145"/>
                    <a:gd name="T46" fmla="*/ 40 w 74"/>
                    <a:gd name="T47" fmla="*/ 84 h 145"/>
                    <a:gd name="T48" fmla="*/ 38 w 74"/>
                    <a:gd name="T49" fmla="*/ 88 h 145"/>
                    <a:gd name="T50" fmla="*/ 36 w 74"/>
                    <a:gd name="T51" fmla="*/ 91 h 145"/>
                    <a:gd name="T52" fmla="*/ 34 w 74"/>
                    <a:gd name="T53" fmla="*/ 95 h 145"/>
                    <a:gd name="T54" fmla="*/ 32 w 74"/>
                    <a:gd name="T55" fmla="*/ 99 h 145"/>
                    <a:gd name="T56" fmla="*/ 30 w 74"/>
                    <a:gd name="T57" fmla="*/ 102 h 145"/>
                    <a:gd name="T58" fmla="*/ 28 w 74"/>
                    <a:gd name="T59" fmla="*/ 106 h 145"/>
                    <a:gd name="T60" fmla="*/ 25 w 74"/>
                    <a:gd name="T61" fmla="*/ 109 h 145"/>
                    <a:gd name="T62" fmla="*/ 23 w 74"/>
                    <a:gd name="T63" fmla="*/ 113 h 145"/>
                    <a:gd name="T64" fmla="*/ 21 w 74"/>
                    <a:gd name="T65" fmla="*/ 117 h 145"/>
                    <a:gd name="T66" fmla="*/ 18 w 74"/>
                    <a:gd name="T67" fmla="*/ 120 h 145"/>
                    <a:gd name="T68" fmla="*/ 16 w 74"/>
                    <a:gd name="T69" fmla="*/ 124 h 145"/>
                    <a:gd name="T70" fmla="*/ 13 w 74"/>
                    <a:gd name="T71" fmla="*/ 127 h 145"/>
                    <a:gd name="T72" fmla="*/ 11 w 74"/>
                    <a:gd name="T73" fmla="*/ 131 h 145"/>
                    <a:gd name="T74" fmla="*/ 8 w 74"/>
                    <a:gd name="T75" fmla="*/ 135 h 145"/>
                    <a:gd name="T76" fmla="*/ 5 w 74"/>
                    <a:gd name="T77" fmla="*/ 138 h 145"/>
                    <a:gd name="T78" fmla="*/ 3 w 74"/>
                    <a:gd name="T79" fmla="*/ 142 h 145"/>
                    <a:gd name="T80" fmla="*/ 0 w 74"/>
                    <a:gd name="T81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4" h="145">
                      <a:moveTo>
                        <a:pt x="73" y="0"/>
                      </a:moveTo>
                      <a:cubicBezTo>
                        <a:pt x="73" y="0"/>
                        <a:pt x="73" y="1"/>
                        <a:pt x="73" y="1"/>
                      </a:cubicBezTo>
                      <a:cubicBezTo>
                        <a:pt x="73" y="2"/>
                        <a:pt x="73" y="3"/>
                        <a:pt x="72" y="3"/>
                      </a:cubicBezTo>
                      <a:cubicBezTo>
                        <a:pt x="72" y="4"/>
                        <a:pt x="72" y="4"/>
                        <a:pt x="72" y="5"/>
                      </a:cubicBezTo>
                      <a:cubicBezTo>
                        <a:pt x="72" y="6"/>
                        <a:pt x="72" y="6"/>
                        <a:pt x="71" y="7"/>
                      </a:cubicBezTo>
                      <a:cubicBezTo>
                        <a:pt x="71" y="7"/>
                        <a:pt x="71" y="8"/>
                        <a:pt x="71" y="9"/>
                      </a:cubicBezTo>
                      <a:cubicBezTo>
                        <a:pt x="71" y="9"/>
                        <a:pt x="70" y="10"/>
                        <a:pt x="70" y="10"/>
                      </a:cubicBezTo>
                      <a:cubicBezTo>
                        <a:pt x="70" y="11"/>
                        <a:pt x="70" y="12"/>
                        <a:pt x="70" y="12"/>
                      </a:cubicBezTo>
                      <a:cubicBezTo>
                        <a:pt x="70" y="13"/>
                        <a:pt x="69" y="13"/>
                        <a:pt x="69" y="14"/>
                      </a:cubicBezTo>
                      <a:cubicBezTo>
                        <a:pt x="69" y="15"/>
                        <a:pt x="69" y="15"/>
                        <a:pt x="69" y="16"/>
                      </a:cubicBezTo>
                      <a:cubicBezTo>
                        <a:pt x="68" y="16"/>
                        <a:pt x="68" y="17"/>
                        <a:pt x="68" y="18"/>
                      </a:cubicBezTo>
                      <a:cubicBezTo>
                        <a:pt x="68" y="18"/>
                        <a:pt x="68" y="19"/>
                        <a:pt x="68" y="19"/>
                      </a:cubicBezTo>
                      <a:cubicBezTo>
                        <a:pt x="67" y="20"/>
                        <a:pt x="67" y="21"/>
                        <a:pt x="67" y="21"/>
                      </a:cubicBezTo>
                      <a:cubicBezTo>
                        <a:pt x="67" y="22"/>
                        <a:pt x="67" y="22"/>
                        <a:pt x="66" y="23"/>
                      </a:cubicBezTo>
                      <a:cubicBezTo>
                        <a:pt x="66" y="24"/>
                        <a:pt x="66" y="24"/>
                        <a:pt x="66" y="25"/>
                      </a:cubicBezTo>
                      <a:cubicBezTo>
                        <a:pt x="66" y="25"/>
                        <a:pt x="65" y="26"/>
                        <a:pt x="65" y="27"/>
                      </a:cubicBezTo>
                      <a:cubicBezTo>
                        <a:pt x="65" y="27"/>
                        <a:pt x="65" y="28"/>
                        <a:pt x="64" y="28"/>
                      </a:cubicBezTo>
                      <a:cubicBezTo>
                        <a:pt x="64" y="29"/>
                        <a:pt x="64" y="30"/>
                        <a:pt x="64" y="30"/>
                      </a:cubicBezTo>
                      <a:cubicBezTo>
                        <a:pt x="64" y="31"/>
                        <a:pt x="63" y="31"/>
                        <a:pt x="63" y="32"/>
                      </a:cubicBezTo>
                      <a:cubicBezTo>
                        <a:pt x="63" y="33"/>
                        <a:pt x="63" y="33"/>
                        <a:pt x="63" y="34"/>
                      </a:cubicBezTo>
                      <a:cubicBezTo>
                        <a:pt x="62" y="34"/>
                        <a:pt x="62" y="35"/>
                        <a:pt x="62" y="36"/>
                      </a:cubicBezTo>
                      <a:cubicBezTo>
                        <a:pt x="62" y="36"/>
                        <a:pt x="61" y="37"/>
                        <a:pt x="61" y="37"/>
                      </a:cubicBezTo>
                      <a:cubicBezTo>
                        <a:pt x="61" y="38"/>
                        <a:pt x="61" y="39"/>
                        <a:pt x="61" y="39"/>
                      </a:cubicBezTo>
                      <a:cubicBezTo>
                        <a:pt x="60" y="40"/>
                        <a:pt x="60" y="40"/>
                        <a:pt x="60" y="41"/>
                      </a:cubicBezTo>
                      <a:cubicBezTo>
                        <a:pt x="60" y="42"/>
                        <a:pt x="59" y="42"/>
                        <a:pt x="59" y="43"/>
                      </a:cubicBezTo>
                      <a:cubicBezTo>
                        <a:pt x="59" y="43"/>
                        <a:pt x="59" y="44"/>
                        <a:pt x="58" y="45"/>
                      </a:cubicBezTo>
                      <a:cubicBezTo>
                        <a:pt x="58" y="45"/>
                        <a:pt x="58" y="46"/>
                        <a:pt x="58" y="46"/>
                      </a:cubicBezTo>
                      <a:cubicBezTo>
                        <a:pt x="57" y="47"/>
                        <a:pt x="57" y="48"/>
                        <a:pt x="57" y="48"/>
                      </a:cubicBezTo>
                      <a:cubicBezTo>
                        <a:pt x="57" y="49"/>
                        <a:pt x="56" y="49"/>
                        <a:pt x="56" y="50"/>
                      </a:cubicBezTo>
                      <a:cubicBezTo>
                        <a:pt x="56" y="51"/>
                        <a:pt x="56" y="51"/>
                        <a:pt x="55" y="52"/>
                      </a:cubicBezTo>
                      <a:cubicBezTo>
                        <a:pt x="55" y="52"/>
                        <a:pt x="55" y="53"/>
                        <a:pt x="55" y="54"/>
                      </a:cubicBezTo>
                      <a:cubicBezTo>
                        <a:pt x="54" y="54"/>
                        <a:pt x="54" y="55"/>
                        <a:pt x="54" y="55"/>
                      </a:cubicBezTo>
                      <a:cubicBezTo>
                        <a:pt x="54" y="56"/>
                        <a:pt x="53" y="57"/>
                        <a:pt x="53" y="57"/>
                      </a:cubicBezTo>
                      <a:cubicBezTo>
                        <a:pt x="53" y="58"/>
                        <a:pt x="53" y="58"/>
                        <a:pt x="52" y="59"/>
                      </a:cubicBezTo>
                      <a:cubicBezTo>
                        <a:pt x="52" y="60"/>
                        <a:pt x="52" y="60"/>
                        <a:pt x="52" y="61"/>
                      </a:cubicBezTo>
                      <a:cubicBezTo>
                        <a:pt x="51" y="61"/>
                        <a:pt x="51" y="62"/>
                        <a:pt x="51" y="63"/>
                      </a:cubicBezTo>
                      <a:cubicBezTo>
                        <a:pt x="50" y="63"/>
                        <a:pt x="50" y="64"/>
                        <a:pt x="50" y="64"/>
                      </a:cubicBezTo>
                      <a:cubicBezTo>
                        <a:pt x="50" y="65"/>
                        <a:pt x="49" y="66"/>
                        <a:pt x="49" y="66"/>
                      </a:cubicBezTo>
                      <a:cubicBezTo>
                        <a:pt x="49" y="67"/>
                        <a:pt x="48" y="67"/>
                        <a:pt x="48" y="68"/>
                      </a:cubicBezTo>
                      <a:cubicBezTo>
                        <a:pt x="48" y="69"/>
                        <a:pt x="48" y="69"/>
                        <a:pt x="47" y="70"/>
                      </a:cubicBezTo>
                      <a:cubicBezTo>
                        <a:pt x="47" y="70"/>
                        <a:pt x="47" y="71"/>
                        <a:pt x="46" y="72"/>
                      </a:cubicBezTo>
                      <a:cubicBezTo>
                        <a:pt x="46" y="72"/>
                        <a:pt x="46" y="73"/>
                        <a:pt x="46" y="73"/>
                      </a:cubicBezTo>
                      <a:cubicBezTo>
                        <a:pt x="45" y="74"/>
                        <a:pt x="45" y="75"/>
                        <a:pt x="45" y="75"/>
                      </a:cubicBezTo>
                      <a:cubicBezTo>
                        <a:pt x="44" y="76"/>
                        <a:pt x="44" y="76"/>
                        <a:pt x="44" y="77"/>
                      </a:cubicBezTo>
                      <a:cubicBezTo>
                        <a:pt x="43" y="78"/>
                        <a:pt x="43" y="78"/>
                        <a:pt x="43" y="79"/>
                      </a:cubicBezTo>
                      <a:cubicBezTo>
                        <a:pt x="43" y="79"/>
                        <a:pt x="42" y="80"/>
                        <a:pt x="42" y="81"/>
                      </a:cubicBezTo>
                      <a:cubicBezTo>
                        <a:pt x="42" y="81"/>
                        <a:pt x="41" y="82"/>
                        <a:pt x="41" y="82"/>
                      </a:cubicBezTo>
                      <a:cubicBezTo>
                        <a:pt x="41" y="83"/>
                        <a:pt x="40" y="84"/>
                        <a:pt x="40" y="84"/>
                      </a:cubicBezTo>
                      <a:cubicBezTo>
                        <a:pt x="40" y="85"/>
                        <a:pt x="39" y="85"/>
                        <a:pt x="39" y="86"/>
                      </a:cubicBezTo>
                      <a:cubicBezTo>
                        <a:pt x="39" y="87"/>
                        <a:pt x="38" y="87"/>
                        <a:pt x="38" y="88"/>
                      </a:cubicBezTo>
                      <a:cubicBezTo>
                        <a:pt x="38" y="88"/>
                        <a:pt x="37" y="89"/>
                        <a:pt x="37" y="90"/>
                      </a:cubicBezTo>
                      <a:cubicBezTo>
                        <a:pt x="37" y="90"/>
                        <a:pt x="36" y="91"/>
                        <a:pt x="36" y="91"/>
                      </a:cubicBezTo>
                      <a:cubicBezTo>
                        <a:pt x="36" y="92"/>
                        <a:pt x="35" y="93"/>
                        <a:pt x="35" y="93"/>
                      </a:cubicBezTo>
                      <a:cubicBezTo>
                        <a:pt x="35" y="94"/>
                        <a:pt x="34" y="94"/>
                        <a:pt x="34" y="95"/>
                      </a:cubicBezTo>
                      <a:cubicBezTo>
                        <a:pt x="34" y="96"/>
                        <a:pt x="33" y="96"/>
                        <a:pt x="33" y="97"/>
                      </a:cubicBezTo>
                      <a:cubicBezTo>
                        <a:pt x="33" y="97"/>
                        <a:pt x="32" y="98"/>
                        <a:pt x="32" y="99"/>
                      </a:cubicBezTo>
                      <a:cubicBezTo>
                        <a:pt x="32" y="99"/>
                        <a:pt x="31" y="100"/>
                        <a:pt x="31" y="100"/>
                      </a:cubicBezTo>
                      <a:cubicBezTo>
                        <a:pt x="31" y="101"/>
                        <a:pt x="30" y="102"/>
                        <a:pt x="30" y="102"/>
                      </a:cubicBezTo>
                      <a:cubicBezTo>
                        <a:pt x="29" y="103"/>
                        <a:pt x="29" y="103"/>
                        <a:pt x="29" y="104"/>
                      </a:cubicBezTo>
                      <a:cubicBezTo>
                        <a:pt x="28" y="105"/>
                        <a:pt x="28" y="105"/>
                        <a:pt x="28" y="106"/>
                      </a:cubicBezTo>
                      <a:cubicBezTo>
                        <a:pt x="27" y="106"/>
                        <a:pt x="27" y="107"/>
                        <a:pt x="26" y="108"/>
                      </a:cubicBezTo>
                      <a:cubicBezTo>
                        <a:pt x="26" y="108"/>
                        <a:pt x="26" y="109"/>
                        <a:pt x="25" y="109"/>
                      </a:cubicBezTo>
                      <a:cubicBezTo>
                        <a:pt x="25" y="110"/>
                        <a:pt x="25" y="111"/>
                        <a:pt x="24" y="111"/>
                      </a:cubicBezTo>
                      <a:cubicBezTo>
                        <a:pt x="24" y="112"/>
                        <a:pt x="23" y="112"/>
                        <a:pt x="23" y="113"/>
                      </a:cubicBezTo>
                      <a:cubicBezTo>
                        <a:pt x="23" y="114"/>
                        <a:pt x="22" y="114"/>
                        <a:pt x="22" y="115"/>
                      </a:cubicBezTo>
                      <a:cubicBezTo>
                        <a:pt x="22" y="115"/>
                        <a:pt x="21" y="116"/>
                        <a:pt x="21" y="117"/>
                      </a:cubicBezTo>
                      <a:cubicBezTo>
                        <a:pt x="20" y="117"/>
                        <a:pt x="20" y="118"/>
                        <a:pt x="20" y="118"/>
                      </a:cubicBezTo>
                      <a:cubicBezTo>
                        <a:pt x="19" y="119"/>
                        <a:pt x="19" y="120"/>
                        <a:pt x="18" y="120"/>
                      </a:cubicBezTo>
                      <a:cubicBezTo>
                        <a:pt x="18" y="121"/>
                        <a:pt x="17" y="121"/>
                        <a:pt x="17" y="122"/>
                      </a:cubicBezTo>
                      <a:cubicBezTo>
                        <a:pt x="17" y="123"/>
                        <a:pt x="16" y="123"/>
                        <a:pt x="16" y="124"/>
                      </a:cubicBezTo>
                      <a:cubicBezTo>
                        <a:pt x="15" y="124"/>
                        <a:pt x="15" y="125"/>
                        <a:pt x="15" y="126"/>
                      </a:cubicBezTo>
                      <a:cubicBezTo>
                        <a:pt x="14" y="126"/>
                        <a:pt x="14" y="127"/>
                        <a:pt x="13" y="127"/>
                      </a:cubicBezTo>
                      <a:cubicBezTo>
                        <a:pt x="13" y="128"/>
                        <a:pt x="12" y="129"/>
                        <a:pt x="12" y="129"/>
                      </a:cubicBezTo>
                      <a:cubicBezTo>
                        <a:pt x="12" y="130"/>
                        <a:pt x="11" y="130"/>
                        <a:pt x="11" y="131"/>
                      </a:cubicBezTo>
                      <a:cubicBezTo>
                        <a:pt x="10" y="132"/>
                        <a:pt x="10" y="132"/>
                        <a:pt x="9" y="133"/>
                      </a:cubicBezTo>
                      <a:cubicBezTo>
                        <a:pt x="9" y="133"/>
                        <a:pt x="9" y="134"/>
                        <a:pt x="8" y="135"/>
                      </a:cubicBezTo>
                      <a:cubicBezTo>
                        <a:pt x="8" y="135"/>
                        <a:pt x="7" y="136"/>
                        <a:pt x="7" y="136"/>
                      </a:cubicBezTo>
                      <a:cubicBezTo>
                        <a:pt x="6" y="137"/>
                        <a:pt x="6" y="138"/>
                        <a:pt x="5" y="138"/>
                      </a:cubicBezTo>
                      <a:cubicBezTo>
                        <a:pt x="5" y="139"/>
                        <a:pt x="4" y="139"/>
                        <a:pt x="4" y="140"/>
                      </a:cubicBezTo>
                      <a:cubicBezTo>
                        <a:pt x="4" y="141"/>
                        <a:pt x="3" y="141"/>
                        <a:pt x="3" y="142"/>
                      </a:cubicBezTo>
                      <a:cubicBezTo>
                        <a:pt x="2" y="142"/>
                        <a:pt x="2" y="143"/>
                        <a:pt x="1" y="144"/>
                      </a:cubicBezTo>
                      <a:cubicBezTo>
                        <a:pt x="1" y="144"/>
                        <a:pt x="0" y="144"/>
                        <a:pt x="0" y="14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shp3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383" y="1828"/>
                  <a:ext cx="73" cy="132"/>
                </a:xfrm>
                <a:custGeom>
                  <a:avLst/>
                  <a:gdLst>
                    <a:gd name="T0" fmla="*/ 2 w 73"/>
                    <a:gd name="T1" fmla="*/ 2 h 132"/>
                    <a:gd name="T2" fmla="*/ 5 w 73"/>
                    <a:gd name="T3" fmla="*/ 5 h 132"/>
                    <a:gd name="T4" fmla="*/ 7 w 73"/>
                    <a:gd name="T5" fmla="*/ 9 h 132"/>
                    <a:gd name="T6" fmla="*/ 10 w 73"/>
                    <a:gd name="T7" fmla="*/ 13 h 132"/>
                    <a:gd name="T8" fmla="*/ 13 w 73"/>
                    <a:gd name="T9" fmla="*/ 16 h 132"/>
                    <a:gd name="T10" fmla="*/ 16 w 73"/>
                    <a:gd name="T11" fmla="*/ 20 h 132"/>
                    <a:gd name="T12" fmla="*/ 18 w 73"/>
                    <a:gd name="T13" fmla="*/ 23 h 132"/>
                    <a:gd name="T14" fmla="*/ 21 w 73"/>
                    <a:gd name="T15" fmla="*/ 27 h 132"/>
                    <a:gd name="T16" fmla="*/ 23 w 73"/>
                    <a:gd name="T17" fmla="*/ 31 h 132"/>
                    <a:gd name="T18" fmla="*/ 26 w 73"/>
                    <a:gd name="T19" fmla="*/ 34 h 132"/>
                    <a:gd name="T20" fmla="*/ 28 w 73"/>
                    <a:gd name="T21" fmla="*/ 38 h 132"/>
                    <a:gd name="T22" fmla="*/ 30 w 73"/>
                    <a:gd name="T23" fmla="*/ 41 h 132"/>
                    <a:gd name="T24" fmla="*/ 32 w 73"/>
                    <a:gd name="T25" fmla="*/ 45 h 132"/>
                    <a:gd name="T26" fmla="*/ 35 w 73"/>
                    <a:gd name="T27" fmla="*/ 49 h 132"/>
                    <a:gd name="T28" fmla="*/ 37 w 73"/>
                    <a:gd name="T29" fmla="*/ 52 h 132"/>
                    <a:gd name="T30" fmla="*/ 39 w 73"/>
                    <a:gd name="T31" fmla="*/ 56 h 132"/>
                    <a:gd name="T32" fmla="*/ 41 w 73"/>
                    <a:gd name="T33" fmla="*/ 59 h 132"/>
                    <a:gd name="T34" fmla="*/ 43 w 73"/>
                    <a:gd name="T35" fmla="*/ 63 h 132"/>
                    <a:gd name="T36" fmla="*/ 45 w 73"/>
                    <a:gd name="T37" fmla="*/ 67 h 132"/>
                    <a:gd name="T38" fmla="*/ 47 w 73"/>
                    <a:gd name="T39" fmla="*/ 70 h 132"/>
                    <a:gd name="T40" fmla="*/ 49 w 73"/>
                    <a:gd name="T41" fmla="*/ 74 h 132"/>
                    <a:gd name="T42" fmla="*/ 50 w 73"/>
                    <a:gd name="T43" fmla="*/ 77 h 132"/>
                    <a:gd name="T44" fmla="*/ 52 w 73"/>
                    <a:gd name="T45" fmla="*/ 81 h 132"/>
                    <a:gd name="T46" fmla="*/ 54 w 73"/>
                    <a:gd name="T47" fmla="*/ 85 h 132"/>
                    <a:gd name="T48" fmla="*/ 56 w 73"/>
                    <a:gd name="T49" fmla="*/ 88 h 132"/>
                    <a:gd name="T50" fmla="*/ 57 w 73"/>
                    <a:gd name="T51" fmla="*/ 92 h 132"/>
                    <a:gd name="T52" fmla="*/ 59 w 73"/>
                    <a:gd name="T53" fmla="*/ 95 h 132"/>
                    <a:gd name="T54" fmla="*/ 60 w 73"/>
                    <a:gd name="T55" fmla="*/ 99 h 132"/>
                    <a:gd name="T56" fmla="*/ 62 w 73"/>
                    <a:gd name="T57" fmla="*/ 103 h 132"/>
                    <a:gd name="T58" fmla="*/ 63 w 73"/>
                    <a:gd name="T59" fmla="*/ 106 h 132"/>
                    <a:gd name="T60" fmla="*/ 65 w 73"/>
                    <a:gd name="T61" fmla="*/ 110 h 132"/>
                    <a:gd name="T62" fmla="*/ 66 w 73"/>
                    <a:gd name="T63" fmla="*/ 113 h 132"/>
                    <a:gd name="T64" fmla="*/ 67 w 73"/>
                    <a:gd name="T65" fmla="*/ 117 h 132"/>
                    <a:gd name="T66" fmla="*/ 69 w 73"/>
                    <a:gd name="T67" fmla="*/ 121 h 132"/>
                    <a:gd name="T68" fmla="*/ 70 w 73"/>
                    <a:gd name="T69" fmla="*/ 124 h 132"/>
                    <a:gd name="T70" fmla="*/ 71 w 73"/>
                    <a:gd name="T71" fmla="*/ 128 h 132"/>
                    <a:gd name="T72" fmla="*/ 72 w 73"/>
                    <a:gd name="T73" fmla="*/ 131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3" h="132">
                      <a:moveTo>
                        <a:pt x="0" y="0"/>
                      </a:move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4"/>
                        <a:pt x="4" y="5"/>
                        <a:pt x="5" y="5"/>
                      </a:cubicBezTo>
                      <a:cubicBezTo>
                        <a:pt x="5" y="6"/>
                        <a:pt x="6" y="7"/>
                        <a:pt x="6" y="7"/>
                      </a:cubicBezTo>
                      <a:cubicBezTo>
                        <a:pt x="6" y="8"/>
                        <a:pt x="7" y="8"/>
                        <a:pt x="7" y="9"/>
                      </a:cubicBezTo>
                      <a:cubicBezTo>
                        <a:pt x="8" y="10"/>
                        <a:pt x="8" y="10"/>
                        <a:pt x="9" y="11"/>
                      </a:cubicBezTo>
                      <a:cubicBezTo>
                        <a:pt x="9" y="11"/>
                        <a:pt x="10" y="12"/>
                        <a:pt x="10" y="13"/>
                      </a:cubicBezTo>
                      <a:cubicBezTo>
                        <a:pt x="11" y="13"/>
                        <a:pt x="11" y="14"/>
                        <a:pt x="12" y="14"/>
                      </a:cubicBezTo>
                      <a:cubicBezTo>
                        <a:pt x="12" y="15"/>
                        <a:pt x="12" y="16"/>
                        <a:pt x="13" y="16"/>
                      </a:cubicBezTo>
                      <a:cubicBezTo>
                        <a:pt x="13" y="17"/>
                        <a:pt x="14" y="17"/>
                        <a:pt x="14" y="18"/>
                      </a:cubicBezTo>
                      <a:cubicBezTo>
                        <a:pt x="15" y="19"/>
                        <a:pt x="15" y="19"/>
                        <a:pt x="16" y="20"/>
                      </a:cubicBezTo>
                      <a:cubicBezTo>
                        <a:pt x="16" y="20"/>
                        <a:pt x="16" y="21"/>
                        <a:pt x="17" y="22"/>
                      </a:cubicBezTo>
                      <a:cubicBezTo>
                        <a:pt x="17" y="22"/>
                        <a:pt x="18" y="23"/>
                        <a:pt x="18" y="23"/>
                      </a:cubicBezTo>
                      <a:cubicBezTo>
                        <a:pt x="19" y="24"/>
                        <a:pt x="19" y="25"/>
                        <a:pt x="19" y="25"/>
                      </a:cubicBezTo>
                      <a:cubicBezTo>
                        <a:pt x="20" y="26"/>
                        <a:pt x="20" y="26"/>
                        <a:pt x="21" y="27"/>
                      </a:cubicBezTo>
                      <a:cubicBezTo>
                        <a:pt x="21" y="28"/>
                        <a:pt x="22" y="28"/>
                        <a:pt x="22" y="29"/>
                      </a:cubicBezTo>
                      <a:cubicBezTo>
                        <a:pt x="22" y="29"/>
                        <a:pt x="23" y="30"/>
                        <a:pt x="23" y="31"/>
                      </a:cubicBezTo>
                      <a:cubicBezTo>
                        <a:pt x="24" y="31"/>
                        <a:pt x="24" y="32"/>
                        <a:pt x="24" y="32"/>
                      </a:cubicBezTo>
                      <a:cubicBezTo>
                        <a:pt x="25" y="33"/>
                        <a:pt x="25" y="34"/>
                        <a:pt x="26" y="34"/>
                      </a:cubicBezTo>
                      <a:cubicBezTo>
                        <a:pt x="26" y="35"/>
                        <a:pt x="26" y="35"/>
                        <a:pt x="27" y="36"/>
                      </a:cubicBezTo>
                      <a:cubicBezTo>
                        <a:pt x="27" y="37"/>
                        <a:pt x="28" y="37"/>
                        <a:pt x="28" y="38"/>
                      </a:cubicBezTo>
                      <a:cubicBezTo>
                        <a:pt x="28" y="38"/>
                        <a:pt x="29" y="39"/>
                        <a:pt x="29" y="40"/>
                      </a:cubicBezTo>
                      <a:cubicBezTo>
                        <a:pt x="29" y="40"/>
                        <a:pt x="30" y="41"/>
                        <a:pt x="30" y="41"/>
                      </a:cubicBezTo>
                      <a:cubicBezTo>
                        <a:pt x="31" y="42"/>
                        <a:pt x="31" y="43"/>
                        <a:pt x="31" y="43"/>
                      </a:cubicBezTo>
                      <a:cubicBezTo>
                        <a:pt x="32" y="44"/>
                        <a:pt x="32" y="44"/>
                        <a:pt x="32" y="45"/>
                      </a:cubicBezTo>
                      <a:cubicBezTo>
                        <a:pt x="33" y="46"/>
                        <a:pt x="33" y="46"/>
                        <a:pt x="34" y="47"/>
                      </a:cubicBezTo>
                      <a:cubicBezTo>
                        <a:pt x="34" y="47"/>
                        <a:pt x="34" y="48"/>
                        <a:pt x="35" y="49"/>
                      </a:cubicBezTo>
                      <a:cubicBezTo>
                        <a:pt x="35" y="49"/>
                        <a:pt x="35" y="50"/>
                        <a:pt x="36" y="50"/>
                      </a:cubicBezTo>
                      <a:cubicBezTo>
                        <a:pt x="36" y="51"/>
                        <a:pt x="36" y="52"/>
                        <a:pt x="37" y="52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8" y="55"/>
                        <a:pt x="39" y="55"/>
                        <a:pt x="39" y="56"/>
                      </a:cubicBezTo>
                      <a:cubicBezTo>
                        <a:pt x="39" y="56"/>
                        <a:pt x="40" y="57"/>
                        <a:pt x="40" y="58"/>
                      </a:cubicBezTo>
                      <a:cubicBezTo>
                        <a:pt x="40" y="58"/>
                        <a:pt x="41" y="59"/>
                        <a:pt x="41" y="59"/>
                      </a:cubicBezTo>
                      <a:cubicBezTo>
                        <a:pt x="41" y="60"/>
                        <a:pt x="42" y="61"/>
                        <a:pt x="42" y="61"/>
                      </a:cubicBezTo>
                      <a:cubicBezTo>
                        <a:pt x="42" y="62"/>
                        <a:pt x="43" y="62"/>
                        <a:pt x="43" y="63"/>
                      </a:cubicBezTo>
                      <a:cubicBezTo>
                        <a:pt x="43" y="64"/>
                        <a:pt x="44" y="64"/>
                        <a:pt x="44" y="65"/>
                      </a:cubicBezTo>
                      <a:cubicBezTo>
                        <a:pt x="44" y="65"/>
                        <a:pt x="45" y="66"/>
                        <a:pt x="45" y="67"/>
                      </a:cubicBezTo>
                      <a:cubicBezTo>
                        <a:pt x="45" y="67"/>
                        <a:pt x="46" y="68"/>
                        <a:pt x="46" y="68"/>
                      </a:cubicBezTo>
                      <a:cubicBezTo>
                        <a:pt x="46" y="69"/>
                        <a:pt x="46" y="70"/>
                        <a:pt x="47" y="70"/>
                      </a:cubicBezTo>
                      <a:cubicBezTo>
                        <a:pt x="47" y="71"/>
                        <a:pt x="47" y="71"/>
                        <a:pt x="48" y="72"/>
                      </a:cubicBezTo>
                      <a:cubicBezTo>
                        <a:pt x="48" y="73"/>
                        <a:pt x="48" y="73"/>
                        <a:pt x="49" y="74"/>
                      </a:cubicBezTo>
                      <a:cubicBezTo>
                        <a:pt x="49" y="74"/>
                        <a:pt x="49" y="75"/>
                        <a:pt x="50" y="76"/>
                      </a:cubicBezTo>
                      <a:cubicBezTo>
                        <a:pt x="50" y="76"/>
                        <a:pt x="50" y="77"/>
                        <a:pt x="50" y="77"/>
                      </a:cubicBezTo>
                      <a:cubicBezTo>
                        <a:pt x="51" y="78"/>
                        <a:pt x="51" y="79"/>
                        <a:pt x="51" y="79"/>
                      </a:cubicBezTo>
                      <a:cubicBezTo>
                        <a:pt x="52" y="80"/>
                        <a:pt x="52" y="80"/>
                        <a:pt x="52" y="81"/>
                      </a:cubicBezTo>
                      <a:cubicBezTo>
                        <a:pt x="52" y="82"/>
                        <a:pt x="53" y="82"/>
                        <a:pt x="53" y="83"/>
                      </a:cubicBezTo>
                      <a:cubicBezTo>
                        <a:pt x="53" y="83"/>
                        <a:pt x="54" y="84"/>
                        <a:pt x="54" y="85"/>
                      </a:cubicBezTo>
                      <a:cubicBezTo>
                        <a:pt x="54" y="85"/>
                        <a:pt x="54" y="86"/>
                        <a:pt x="55" y="86"/>
                      </a:cubicBezTo>
                      <a:cubicBezTo>
                        <a:pt x="55" y="87"/>
                        <a:pt x="55" y="88"/>
                        <a:pt x="56" y="88"/>
                      </a:cubicBezTo>
                      <a:cubicBezTo>
                        <a:pt x="56" y="89"/>
                        <a:pt x="56" y="89"/>
                        <a:pt x="56" y="90"/>
                      </a:cubicBezTo>
                      <a:cubicBezTo>
                        <a:pt x="57" y="91"/>
                        <a:pt x="57" y="91"/>
                        <a:pt x="57" y="92"/>
                      </a:cubicBezTo>
                      <a:cubicBezTo>
                        <a:pt x="57" y="92"/>
                        <a:pt x="58" y="93"/>
                        <a:pt x="58" y="94"/>
                      </a:cubicBezTo>
                      <a:cubicBezTo>
                        <a:pt x="58" y="94"/>
                        <a:pt x="59" y="95"/>
                        <a:pt x="59" y="95"/>
                      </a:cubicBezTo>
                      <a:cubicBezTo>
                        <a:pt x="59" y="96"/>
                        <a:pt x="59" y="97"/>
                        <a:pt x="60" y="97"/>
                      </a:cubicBezTo>
                      <a:cubicBezTo>
                        <a:pt x="60" y="98"/>
                        <a:pt x="60" y="98"/>
                        <a:pt x="60" y="99"/>
                      </a:cubicBezTo>
                      <a:cubicBezTo>
                        <a:pt x="61" y="100"/>
                        <a:pt x="61" y="100"/>
                        <a:pt x="61" y="101"/>
                      </a:cubicBezTo>
                      <a:cubicBezTo>
                        <a:pt x="61" y="101"/>
                        <a:pt x="62" y="102"/>
                        <a:pt x="62" y="103"/>
                      </a:cubicBezTo>
                      <a:cubicBezTo>
                        <a:pt x="62" y="103"/>
                        <a:pt x="62" y="104"/>
                        <a:pt x="63" y="104"/>
                      </a:cubicBezTo>
                      <a:cubicBezTo>
                        <a:pt x="63" y="105"/>
                        <a:pt x="63" y="106"/>
                        <a:pt x="63" y="106"/>
                      </a:cubicBezTo>
                      <a:cubicBezTo>
                        <a:pt x="64" y="107"/>
                        <a:pt x="64" y="107"/>
                        <a:pt x="64" y="108"/>
                      </a:cubicBezTo>
                      <a:cubicBezTo>
                        <a:pt x="64" y="109"/>
                        <a:pt x="64" y="109"/>
                        <a:pt x="65" y="110"/>
                      </a:cubicBezTo>
                      <a:cubicBezTo>
                        <a:pt x="65" y="110"/>
                        <a:pt x="65" y="111"/>
                        <a:pt x="65" y="112"/>
                      </a:cubicBezTo>
                      <a:cubicBezTo>
                        <a:pt x="66" y="112"/>
                        <a:pt x="66" y="113"/>
                        <a:pt x="66" y="113"/>
                      </a:cubicBezTo>
                      <a:cubicBezTo>
                        <a:pt x="66" y="114"/>
                        <a:pt x="67" y="115"/>
                        <a:pt x="67" y="115"/>
                      </a:cubicBezTo>
                      <a:cubicBezTo>
                        <a:pt x="67" y="116"/>
                        <a:pt x="67" y="116"/>
                        <a:pt x="67" y="117"/>
                      </a:cubicBezTo>
                      <a:cubicBezTo>
                        <a:pt x="68" y="118"/>
                        <a:pt x="68" y="118"/>
                        <a:pt x="68" y="119"/>
                      </a:cubicBezTo>
                      <a:cubicBezTo>
                        <a:pt x="68" y="119"/>
                        <a:pt x="69" y="120"/>
                        <a:pt x="69" y="121"/>
                      </a:cubicBezTo>
                      <a:cubicBezTo>
                        <a:pt x="69" y="121"/>
                        <a:pt x="69" y="122"/>
                        <a:pt x="69" y="122"/>
                      </a:cubicBezTo>
                      <a:cubicBezTo>
                        <a:pt x="70" y="123"/>
                        <a:pt x="70" y="124"/>
                        <a:pt x="70" y="124"/>
                      </a:cubicBezTo>
                      <a:cubicBezTo>
                        <a:pt x="70" y="125"/>
                        <a:pt x="70" y="125"/>
                        <a:pt x="71" y="126"/>
                      </a:cubicBezTo>
                      <a:cubicBezTo>
                        <a:pt x="71" y="127"/>
                        <a:pt x="71" y="127"/>
                        <a:pt x="71" y="128"/>
                      </a:cubicBezTo>
                      <a:cubicBezTo>
                        <a:pt x="71" y="128"/>
                        <a:pt x="72" y="129"/>
                        <a:pt x="72" y="130"/>
                      </a:cubicBezTo>
                      <a:cubicBezTo>
                        <a:pt x="72" y="130"/>
                        <a:pt x="72" y="131"/>
                        <a:pt x="72" y="131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25" name="椭圆 24"/>
              <p:cNvSpPr/>
              <p:nvPr>
                <p:custDataLst>
                  <p:tags r:id="rId10"/>
                </p:custDataLst>
              </p:nvPr>
            </p:nvSpPr>
            <p:spPr>
              <a:xfrm>
                <a:off x="4436380" y="2916149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+7</a:t>
                </a:r>
                <a:endParaRPr lang="zh-CN" altLang="en-US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02034" y="3050823"/>
                <a:ext cx="8303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b="1" dirty="0">
                    <a:latin typeface="微软雅黑" panose="020B0503020204020204" charset="-122"/>
                    <a:ea typeface="微软雅黑" panose="020B0503020204020204" charset="-122"/>
                  </a:rPr>
                  <a:t>2   5</a:t>
                </a:r>
                <a:endParaRPr lang="zh-CN" altLang="en-US" sz="2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3" name="矩形 22"/>
            <p:cNvSpPr/>
            <p:nvPr>
              <p:custDataLst>
                <p:tags r:id="rId12"/>
              </p:custDataLst>
            </p:nvPr>
          </p:nvSpPr>
          <p:spPr>
            <a:xfrm>
              <a:off x="7021246" y="2907785"/>
              <a:ext cx="42351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2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N</a:t>
              </a:r>
              <a:endParaRPr lang="zh-CN" altLang="en-US" sz="2200"/>
            </a:p>
          </p:txBody>
        </p:sp>
      </p:grp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542286" y="2049618"/>
            <a:ext cx="468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氮元素在元素周期表中的位置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4"/>
            </p:custDataLst>
          </p:nvPr>
        </p:nvSpPr>
        <p:spPr>
          <a:xfrm>
            <a:off x="6430668" y="3124132"/>
            <a:ext cx="26258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第二周期，第 VA族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 Box 5"/>
          <p:cNvSpPr txBox="1"/>
          <p:nvPr>
            <p:custDataLst>
              <p:tags r:id="rId15"/>
            </p:custDataLst>
          </p:nvPr>
        </p:nvSpPr>
        <p:spPr>
          <a:xfrm>
            <a:off x="1014779" y="5162582"/>
            <a:ext cx="1032842" cy="43088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电子式</a:t>
            </a:r>
            <a:endParaRPr lang="zh-CN" altLang="en-US" sz="22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5" name="Text Box 6"/>
          <p:cNvSpPr txBox="1"/>
          <p:nvPr>
            <p:custDataLst>
              <p:tags r:id="rId16"/>
            </p:custDataLst>
          </p:nvPr>
        </p:nvSpPr>
        <p:spPr>
          <a:xfrm>
            <a:off x="4085157" y="5168997"/>
            <a:ext cx="1287304" cy="43088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结构式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>
            <p:custDataLst>
              <p:tags r:id="rId17"/>
            </p:custDataLst>
          </p:nvPr>
        </p:nvGrpSpPr>
        <p:grpSpPr>
          <a:xfrm>
            <a:off x="5654260" y="5194837"/>
            <a:ext cx="1335405" cy="435769"/>
            <a:chOff x="13048" y="6680"/>
            <a:chExt cx="2804" cy="915"/>
          </a:xfrm>
          <a:noFill/>
        </p:grpSpPr>
        <p:sp>
          <p:nvSpPr>
            <p:cNvPr id="37" name="Line 11"/>
            <p:cNvSpPr/>
            <p:nvPr>
              <p:custDataLst>
                <p:tags r:id="rId18"/>
              </p:custDataLst>
            </p:nvPr>
          </p:nvSpPr>
          <p:spPr>
            <a:xfrm>
              <a:off x="13940" y="7305"/>
              <a:ext cx="1081" cy="0"/>
            </a:xfrm>
            <a:prstGeom prst="line">
              <a:avLst/>
            </a:prstGeom>
            <a:grpFill/>
            <a:ln w="38100" cap="flat" cmpd="sng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Text Box 7"/>
            <p:cNvSpPr txBox="1"/>
            <p:nvPr>
              <p:custDataLst>
                <p:tags r:id="rId19"/>
              </p:custDataLst>
            </p:nvPr>
          </p:nvSpPr>
          <p:spPr>
            <a:xfrm>
              <a:off x="13048" y="6690"/>
              <a:ext cx="799" cy="905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zh-CN" sz="22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N</a:t>
              </a:r>
              <a:endParaRPr lang="en-US" altLang="zh-CN" sz="2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Line 8"/>
            <p:cNvSpPr/>
            <p:nvPr>
              <p:custDataLst>
                <p:tags r:id="rId20"/>
              </p:custDataLst>
            </p:nvPr>
          </p:nvSpPr>
          <p:spPr>
            <a:xfrm>
              <a:off x="13940" y="7123"/>
              <a:ext cx="1081" cy="0"/>
            </a:xfrm>
            <a:prstGeom prst="line">
              <a:avLst/>
            </a:prstGeom>
            <a:grpFill/>
            <a:ln w="38100" cap="flat" cmpd="sng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9"/>
            <p:cNvSpPr/>
            <p:nvPr>
              <p:custDataLst>
                <p:tags r:id="rId21"/>
              </p:custDataLst>
            </p:nvPr>
          </p:nvSpPr>
          <p:spPr>
            <a:xfrm>
              <a:off x="15105" y="6680"/>
              <a:ext cx="747" cy="905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zh-CN" sz="22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N</a:t>
              </a:r>
              <a:endParaRPr lang="en-US" altLang="zh-CN" sz="2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Line 10"/>
            <p:cNvSpPr/>
            <p:nvPr>
              <p:custDataLst>
                <p:tags r:id="rId22"/>
              </p:custDataLst>
            </p:nvPr>
          </p:nvSpPr>
          <p:spPr>
            <a:xfrm>
              <a:off x="13940" y="6941"/>
              <a:ext cx="1081" cy="0"/>
            </a:xfrm>
            <a:prstGeom prst="line">
              <a:avLst/>
            </a:prstGeom>
            <a:grpFill/>
            <a:ln w="38100" cap="flat" cmpd="sng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6441" y="5075222"/>
            <a:ext cx="1384687" cy="675000"/>
          </a:xfrm>
          <a:prstGeom prst="rect">
            <a:avLst/>
          </a:prstGeom>
        </p:spPr>
      </p:pic>
      <p:sp>
        <p:nvSpPr>
          <p:cNvPr id="43" name="文本框 42"/>
          <p:cNvSpPr txBox="1"/>
          <p:nvPr>
            <p:custDataLst>
              <p:tags r:id="rId25"/>
            </p:custDataLst>
          </p:nvPr>
        </p:nvSpPr>
        <p:spPr>
          <a:xfrm>
            <a:off x="7271464" y="5207187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球棍模型</a:t>
            </a:r>
            <a:endParaRPr lang="zh-CN" altLang="en-US" sz="2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4" name="组合 43"/>
          <p:cNvGrpSpPr/>
          <p:nvPr>
            <p:custDataLst>
              <p:tags r:id="rId26"/>
            </p:custDataLst>
          </p:nvPr>
        </p:nvGrpSpPr>
        <p:grpSpPr>
          <a:xfrm>
            <a:off x="2329420" y="5043390"/>
            <a:ext cx="1473938" cy="611763"/>
            <a:chOff x="7885098" y="5100461"/>
            <a:chExt cx="1473938" cy="611763"/>
          </a:xfrm>
        </p:grpSpPr>
        <p:grpSp>
          <p:nvGrpSpPr>
            <p:cNvPr id="45" name="组合 44"/>
            <p:cNvGrpSpPr/>
            <p:nvPr>
              <p:custDataLst>
                <p:tags r:id="rId27"/>
              </p:custDataLst>
            </p:nvPr>
          </p:nvGrpSpPr>
          <p:grpSpPr>
            <a:xfrm>
              <a:off x="7885098" y="5210680"/>
              <a:ext cx="1473938" cy="501544"/>
              <a:chOff x="2653846" y="5185311"/>
              <a:chExt cx="1473938" cy="501544"/>
            </a:xfrm>
          </p:grpSpPr>
          <p:grpSp>
            <p:nvGrpSpPr>
              <p:cNvPr id="47" name="组合 46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2861515" y="5185311"/>
                <a:ext cx="654477" cy="501544"/>
                <a:chOff x="3967411" y="2861469"/>
                <a:chExt cx="654477" cy="501544"/>
              </a:xfrm>
            </p:grpSpPr>
            <p:sp>
              <p:nvSpPr>
                <p:cNvPr id="52" name="矩形 51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3967411" y="2861469"/>
                  <a:ext cx="4459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altLang="zh-CN" sz="2400" b="1">
                      <a:solidFill>
                        <a:prstClr val="black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N</a:t>
                  </a:r>
                  <a:endParaRPr lang="zh-CN" altLang="en-US" sz="2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矩形 52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4352584" y="3046260"/>
                  <a:ext cx="269304" cy="316753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spAutoFit/>
                </a:bodyPr>
                <a:lstStyle/>
                <a:p>
                  <a:pPr lvl="0" algn="ctr" fontAlgn="ctr">
                    <a:lnSpc>
                      <a:spcPts val="1000"/>
                    </a:lnSpc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••</a:t>
                  </a:r>
                  <a:endParaRPr lang="en-US" altLang="zh-CN" sz="24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lvl="0" algn="ctr" fontAlgn="ctr">
                    <a:lnSpc>
                      <a:spcPts val="1000"/>
                    </a:lnSpc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••</a:t>
                  </a:r>
                  <a:endParaRPr lang="zh-CN" altLang="en-US" sz="2400" b="1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48" name="组合 47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2653846" y="5185311"/>
                <a:ext cx="1473938" cy="461665"/>
                <a:chOff x="5045310" y="2909326"/>
                <a:chExt cx="1473938" cy="461665"/>
              </a:xfrm>
            </p:grpSpPr>
            <p:sp>
              <p:nvSpPr>
                <p:cNvPr id="49" name="矩形 48"/>
                <p:cNvSpPr/>
                <p:nvPr>
                  <p:custDataLst>
                    <p:tags r:id="rId32"/>
                  </p:custDataLst>
                </p:nvPr>
              </p:nvSpPr>
              <p:spPr>
                <a:xfrm rot="5400000">
                  <a:off x="6199930" y="2955492"/>
                  <a:ext cx="269304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400" b="1">
                      <a:solidFill>
                        <a:prstClr val="black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••</a:t>
                  </a:r>
                  <a:endParaRPr lang="zh-CN" altLang="en-US" sz="2400"/>
                </a:p>
              </p:txBody>
            </p:sp>
            <p:sp>
              <p:nvSpPr>
                <p:cNvPr id="50" name="矩形 49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5874012" y="2909326"/>
                  <a:ext cx="4459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altLang="zh-CN" sz="2400" b="1">
                      <a:solidFill>
                        <a:prstClr val="black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N</a:t>
                  </a:r>
                  <a:endParaRPr lang="zh-CN" altLang="en-US" sz="2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" name="矩形 50"/>
                <p:cNvSpPr/>
                <p:nvPr>
                  <p:custDataLst>
                    <p:tags r:id="rId34"/>
                  </p:custDataLst>
                </p:nvPr>
              </p:nvSpPr>
              <p:spPr>
                <a:xfrm rot="16200000">
                  <a:off x="5095324" y="2955492"/>
                  <a:ext cx="269304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400" b="1">
                      <a:solidFill>
                        <a:prstClr val="black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••</a:t>
                  </a:r>
                  <a:endParaRPr lang="zh-CN" altLang="en-US" sz="2400"/>
                </a:p>
              </p:txBody>
            </p:sp>
          </p:grpSp>
        </p:grpSp>
        <p:sp>
          <p:nvSpPr>
            <p:cNvPr id="46" name="矩形 45"/>
            <p:cNvSpPr/>
            <p:nvPr>
              <p:custDataLst>
                <p:tags r:id="rId35"/>
              </p:custDataLst>
            </p:nvPr>
          </p:nvSpPr>
          <p:spPr>
            <a:xfrm>
              <a:off x="8475884" y="5100461"/>
              <a:ext cx="269304" cy="36933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 algn="ctr" fontAlgn="ctr"/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••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组合 53"/>
          <p:cNvGrpSpPr/>
          <p:nvPr>
            <p:custDataLst>
              <p:tags r:id="rId36"/>
            </p:custDataLst>
          </p:nvPr>
        </p:nvGrpSpPr>
        <p:grpSpPr>
          <a:xfrm>
            <a:off x="4703814" y="2844308"/>
            <a:ext cx="729263" cy="884435"/>
            <a:chOff x="7885098" y="4961757"/>
            <a:chExt cx="729263" cy="884435"/>
          </a:xfrm>
        </p:grpSpPr>
        <p:grpSp>
          <p:nvGrpSpPr>
            <p:cNvPr id="55" name="组合 54"/>
            <p:cNvGrpSpPr/>
            <p:nvPr>
              <p:custDataLst>
                <p:tags r:id="rId37"/>
              </p:custDataLst>
            </p:nvPr>
          </p:nvGrpSpPr>
          <p:grpSpPr>
            <a:xfrm>
              <a:off x="7885098" y="5210680"/>
              <a:ext cx="653625" cy="461665"/>
              <a:chOff x="2653846" y="5185311"/>
              <a:chExt cx="653625" cy="461665"/>
            </a:xfrm>
          </p:grpSpPr>
          <p:sp>
            <p:nvSpPr>
              <p:cNvPr id="59" name="矩形 58"/>
              <p:cNvSpPr/>
              <p:nvPr>
                <p:custDataLst>
                  <p:tags r:id="rId38"/>
                </p:custDataLst>
              </p:nvPr>
            </p:nvSpPr>
            <p:spPr>
              <a:xfrm>
                <a:off x="2861515" y="5185311"/>
                <a:ext cx="445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2400" b="1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</a:t>
                </a:r>
                <a:endParaRPr lang="zh-CN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矩形 59"/>
              <p:cNvSpPr/>
              <p:nvPr>
                <p:custDataLst>
                  <p:tags r:id="rId39"/>
                </p:custDataLst>
              </p:nvPr>
            </p:nvSpPr>
            <p:spPr>
              <a:xfrm rot="16200000">
                <a:off x="2703860" y="5231477"/>
                <a:ext cx="26930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400" b="1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••</a:t>
                </a:r>
                <a:endParaRPr lang="zh-CN" altLang="en-US" sz="2400"/>
              </a:p>
            </p:txBody>
          </p:sp>
        </p:grpSp>
        <p:sp>
          <p:nvSpPr>
            <p:cNvPr id="56" name="矩形 55"/>
            <p:cNvSpPr/>
            <p:nvPr>
              <p:custDataLst>
                <p:tags r:id="rId40"/>
              </p:custDataLst>
            </p:nvPr>
          </p:nvSpPr>
          <p:spPr>
            <a:xfrm>
              <a:off x="8242837" y="4961757"/>
              <a:ext cx="134652" cy="36933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 algn="ctr" fontAlgn="ctr"/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•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41"/>
              </p:custDataLst>
            </p:nvPr>
          </p:nvSpPr>
          <p:spPr>
            <a:xfrm>
              <a:off x="8479709" y="5227458"/>
              <a:ext cx="134652" cy="36933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 algn="ctr" fontAlgn="ctr"/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•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42"/>
              </p:custDataLst>
            </p:nvPr>
          </p:nvSpPr>
          <p:spPr>
            <a:xfrm>
              <a:off x="8255133" y="5476860"/>
              <a:ext cx="134652" cy="36933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 algn="ctr" fontAlgn="ctr"/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•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607942" y="4064758"/>
            <a:ext cx="97918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90000"/>
              </a:lnSpc>
            </a:pPr>
            <a:r>
              <a:rPr lang="zh-CN" altLang="zh-CN" sz="2400" b="1" kern="0" dirty="0">
                <a:latin typeface="Times New Roman" panose="02020603050405020304" pitchFamily="18" charset="0"/>
                <a:cs typeface="微软雅黑" panose="020B0503020204020204" charset="-122"/>
                <a:sym typeface="Times New Roman" panose="02020603050405020304" pitchFamily="18" charset="0"/>
              </a:rPr>
              <a:t>不容易得失电子，一般通过共用电子对与其他原子结合</a:t>
            </a:r>
            <a:r>
              <a:rPr lang="zh-CN" altLang="en-US" sz="2400" b="1" kern="0" dirty="0">
                <a:latin typeface="Times New Roman" panose="02020603050405020304" pitchFamily="18" charset="0"/>
                <a:cs typeface="微软雅黑" panose="020B0503020204020204" charset="-122"/>
                <a:sym typeface="Times New Roman" panose="02020603050405020304" pitchFamily="18" charset="0"/>
              </a:rPr>
              <a:t>。</a:t>
            </a:r>
            <a:endParaRPr lang="en-US" altLang="zh-CN" sz="2400" b="1" kern="0" dirty="0">
              <a:latin typeface="Times New Roman" panose="02020603050405020304" pitchFamily="18" charset="0"/>
              <a:cs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43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5541" y="684759"/>
            <a:ext cx="7737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思考：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请从化合价角度预测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可能具有哪些性质？</a:t>
            </a:r>
            <a:endParaRPr lang="zh-CN" altLang="en-US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>
            <p:custDataLst>
              <p:tags r:id="rId2"/>
            </p:custDataLst>
          </p:nvPr>
        </p:nvGrpSpPr>
        <p:grpSpPr>
          <a:xfrm>
            <a:off x="795348" y="2034445"/>
            <a:ext cx="11137900" cy="991870"/>
            <a:chOff x="1391" y="3622"/>
            <a:chExt cx="17540" cy="1562"/>
          </a:xfrm>
        </p:grpSpPr>
        <p:grpSp>
          <p:nvGrpSpPr>
            <p:cNvPr id="48" name="组合 47"/>
            <p:cNvGrpSpPr/>
            <p:nvPr>
              <p:custDataLst>
                <p:tags r:id="rId3"/>
              </p:custDataLst>
            </p:nvPr>
          </p:nvGrpSpPr>
          <p:grpSpPr>
            <a:xfrm>
              <a:off x="1391" y="3622"/>
              <a:ext cx="17540" cy="1048"/>
              <a:chOff x="658380" y="2892195"/>
              <a:chExt cx="11137896" cy="665335"/>
            </a:xfrm>
          </p:grpSpPr>
          <p:cxnSp>
            <p:nvCxnSpPr>
              <p:cNvPr id="50" name="直接箭头连接符 49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658380" y="3024680"/>
                <a:ext cx="1062037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116374" y="3030147"/>
                <a:ext cx="665162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9pPr>
              </a:lstStyle>
              <a:p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文本框 51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413552" y="3030147"/>
                <a:ext cx="338137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9pPr>
              </a:lstStyle>
              <a:p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endPara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文本框 52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319048" y="3030147"/>
                <a:ext cx="665162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9pPr>
              </a:lstStyle>
              <a:p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文本框 53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442358" y="3030147"/>
                <a:ext cx="66357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9pPr>
              </a:lstStyle>
              <a:p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5" name="直接连接符 54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1505528" y="2892195"/>
                <a:ext cx="0" cy="10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3574992" y="2892195"/>
                <a:ext cx="0" cy="10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5644456" y="2892195"/>
                <a:ext cx="0" cy="10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7713920" y="2892195"/>
                <a:ext cx="0" cy="10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9783385" y="2892195"/>
                <a:ext cx="0" cy="10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文本框 59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0602204" y="3095568"/>
                <a:ext cx="1194072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r>
                  <a:rPr lang="en-US" altLang="zh-CN"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价态</a:t>
                </a:r>
                <a:endParaRPr lang="zh-CN" alt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文本框 60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348377" y="3030147"/>
                <a:ext cx="665162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9pPr>
              </a:lstStyle>
              <a:p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9" name="文本框 48"/>
            <p:cNvSpPr txBox="1"/>
            <p:nvPr>
              <p:custDataLst>
                <p:tags r:id="rId16"/>
              </p:custDataLst>
            </p:nvPr>
          </p:nvSpPr>
          <p:spPr>
            <a:xfrm>
              <a:off x="5636" y="4457"/>
              <a:ext cx="1326" cy="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0" lang="en-US" altLang="zh-CN" sz="24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/>
          <p:cNvGrpSpPr/>
          <p:nvPr>
            <p:custDataLst>
              <p:tags r:id="rId17"/>
            </p:custDataLst>
          </p:nvPr>
        </p:nvGrpSpPr>
        <p:grpSpPr>
          <a:xfrm>
            <a:off x="1461745" y="1240826"/>
            <a:ext cx="2425065" cy="1750695"/>
            <a:chOff x="2443" y="2436"/>
            <a:chExt cx="3819" cy="2757"/>
          </a:xfrm>
        </p:grpSpPr>
        <p:sp>
          <p:nvSpPr>
            <p:cNvPr id="63" name="弧形 62"/>
            <p:cNvSpPr/>
            <p:nvPr>
              <p:custDataLst>
                <p:tags r:id="rId18"/>
              </p:custDataLst>
            </p:nvPr>
          </p:nvSpPr>
          <p:spPr>
            <a:xfrm>
              <a:off x="2443" y="3128"/>
              <a:ext cx="3819" cy="2065"/>
            </a:xfrm>
            <a:prstGeom prst="arc">
              <a:avLst>
                <a:gd name="adj1" fmla="val 11925955"/>
                <a:gd name="adj2" fmla="val 20532738"/>
              </a:avLst>
            </a:prstGeom>
            <a:ln w="28575">
              <a:headEnd type="triangl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/>
            <p:cNvSpPr txBox="1"/>
            <p:nvPr>
              <p:custDataLst>
                <p:tags r:id="rId19"/>
              </p:custDataLst>
            </p:nvPr>
          </p:nvSpPr>
          <p:spPr>
            <a:xfrm>
              <a:off x="3468" y="2436"/>
              <a:ext cx="1768" cy="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氧化性</a:t>
              </a:r>
              <a:endPara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4"/>
          <p:cNvGrpSpPr/>
          <p:nvPr>
            <p:custDataLst>
              <p:tags r:id="rId20"/>
            </p:custDataLst>
          </p:nvPr>
        </p:nvGrpSpPr>
        <p:grpSpPr>
          <a:xfrm>
            <a:off x="3520430" y="1258312"/>
            <a:ext cx="2425065" cy="1738581"/>
            <a:chOff x="5730" y="2375"/>
            <a:chExt cx="3819" cy="2818"/>
          </a:xfrm>
        </p:grpSpPr>
        <p:sp>
          <p:nvSpPr>
            <p:cNvPr id="66" name="弧形 65"/>
            <p:cNvSpPr/>
            <p:nvPr>
              <p:custDataLst>
                <p:tags r:id="rId21"/>
              </p:custDataLst>
            </p:nvPr>
          </p:nvSpPr>
          <p:spPr>
            <a:xfrm>
              <a:off x="5730" y="3128"/>
              <a:ext cx="3819" cy="2065"/>
            </a:xfrm>
            <a:prstGeom prst="arc">
              <a:avLst>
                <a:gd name="adj1" fmla="val 11925955"/>
                <a:gd name="adj2" fmla="val 20532738"/>
              </a:avLst>
            </a:prstGeom>
            <a:ln w="28575">
              <a:headEnd type="none" w="med" len="med"/>
              <a:tailEnd type="triangle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文本框 66"/>
            <p:cNvSpPr txBox="1"/>
            <p:nvPr>
              <p:custDataLst>
                <p:tags r:id="rId22"/>
              </p:custDataLst>
            </p:nvPr>
          </p:nvSpPr>
          <p:spPr>
            <a:xfrm>
              <a:off x="6962" y="2375"/>
              <a:ext cx="1768" cy="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还原性</a:t>
              </a:r>
              <a:endParaRPr lang="zh-CN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67"/>
          <p:cNvGrpSpPr/>
          <p:nvPr>
            <p:custDataLst>
              <p:tags r:id="rId23"/>
            </p:custDataLst>
          </p:nvPr>
        </p:nvGrpSpPr>
        <p:grpSpPr>
          <a:xfrm>
            <a:off x="505472" y="3968880"/>
            <a:ext cx="5131435" cy="689593"/>
            <a:chOff x="2806" y="6912"/>
            <a:chExt cx="8081" cy="1180"/>
          </a:xfrm>
        </p:grpSpPr>
        <p:sp>
          <p:nvSpPr>
            <p:cNvPr id="69" name="Text Box 1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06" y="7135"/>
              <a:ext cx="2513" cy="79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氧化性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对象 69"/>
            <p:cNvGraphicFramePr>
              <a:graphicFrameLocks noChangeAspect="1"/>
            </p:cNvGraphicFramePr>
            <p:nvPr>
              <p:custDataLst>
                <p:tags r:id="rId25"/>
              </p:custDataLst>
            </p:nvPr>
          </p:nvGraphicFramePr>
          <p:xfrm>
            <a:off x="4766" y="6912"/>
            <a:ext cx="6121" cy="1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ChemSketch" r:id="rId26" imgW="11877675" imgH="2628900" progId="ACD.ChemSketch.20">
                    <p:embed/>
                  </p:oleObj>
                </mc:Choice>
                <mc:Fallback>
                  <p:oleObj name="ChemSketch" r:id="rId26" imgW="11877675" imgH="2628900" progId="ACD.ChemSketch.20">
                    <p:embed/>
                    <p:pic>
                      <p:nvPicPr>
                        <p:cNvPr id="0" name="图片 1051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4766" y="6912"/>
                          <a:ext cx="6121" cy="11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组合 70"/>
          <p:cNvGrpSpPr/>
          <p:nvPr>
            <p:custDataLst>
              <p:tags r:id="rId28"/>
            </p:custDataLst>
          </p:nvPr>
        </p:nvGrpSpPr>
        <p:grpSpPr>
          <a:xfrm>
            <a:off x="542937" y="2996893"/>
            <a:ext cx="5594985" cy="687705"/>
            <a:chOff x="2969" y="5350"/>
            <a:chExt cx="8811" cy="1083"/>
          </a:xfrm>
        </p:grpSpPr>
        <p:sp>
          <p:nvSpPr>
            <p:cNvPr id="72" name="Text Box 1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9" y="5706"/>
              <a:ext cx="3268" cy="72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还原性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组合 72"/>
            <p:cNvGrpSpPr/>
            <p:nvPr>
              <p:custDataLst>
                <p:tags r:id="rId30"/>
              </p:custDataLst>
            </p:nvPr>
          </p:nvGrpSpPr>
          <p:grpSpPr>
            <a:xfrm>
              <a:off x="4737" y="5350"/>
              <a:ext cx="7043" cy="1083"/>
              <a:chOff x="4716" y="5350"/>
              <a:chExt cx="7043" cy="1083"/>
            </a:xfrm>
          </p:grpSpPr>
          <p:grpSp>
            <p:nvGrpSpPr>
              <p:cNvPr id="74" name="组合 73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4716" y="5668"/>
                <a:ext cx="7043" cy="765"/>
                <a:chOff x="3477032" y="1819791"/>
                <a:chExt cx="4472297" cy="485529"/>
              </a:xfrm>
            </p:grpSpPr>
            <p:sp>
              <p:nvSpPr>
                <p:cNvPr id="76" name="Text Box 20"/>
                <p:cNvSpPr txBox="1"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477032" y="1819791"/>
                  <a:ext cx="4472297" cy="4855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N</a:t>
                  </a:r>
                  <a:r>
                    <a:rPr kumimoji="0" lang="en-US" altLang="zh-CN" sz="24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＋</a:t>
                  </a: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O</a:t>
                  </a:r>
                  <a:r>
                    <a:rPr kumimoji="0" lang="en-US" altLang="zh-CN" sz="24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                                              </a:t>
                  </a: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NO</a:t>
                  </a: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  </a:t>
                  </a: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　</a:t>
                  </a:r>
                  <a:r>
                    <a:rPr kumimoji="0" lang="zh-CN" altLang="en-US" sz="24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endParaRPr kumimoji="0" lang="zh-CN" altLang="en-US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7" name="组合 76"/>
                <p:cNvGrpSpPr/>
                <p:nvPr>
                  <p:custDataLst>
                    <p:tags r:id="rId33"/>
                  </p:custDataLst>
                </p:nvPr>
              </p:nvGrpSpPr>
              <p:grpSpPr>
                <a:xfrm>
                  <a:off x="4936106" y="2060772"/>
                  <a:ext cx="1682747" cy="93838"/>
                  <a:chOff x="5127647" y="2791118"/>
                  <a:chExt cx="1682747" cy="93838"/>
                </a:xfrm>
              </p:grpSpPr>
              <p:cxnSp>
                <p:nvCxnSpPr>
                  <p:cNvPr id="78" name="直接连接符 77"/>
                  <p:cNvCxnSpPr/>
                  <p:nvPr>
                    <p:custDataLst>
                      <p:tags r:id="rId34"/>
                    </p:custDataLst>
                  </p:nvPr>
                </p:nvCxnSpPr>
                <p:spPr>
                  <a:xfrm flipV="1">
                    <a:off x="5127647" y="2877975"/>
                    <a:ext cx="1682747" cy="698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直接连接符 78"/>
                  <p:cNvCxnSpPr/>
                  <p:nvPr>
                    <p:custDataLst>
                      <p:tags r:id="rId35"/>
                    </p:custDataLst>
                  </p:nvPr>
                </p:nvCxnSpPr>
                <p:spPr>
                  <a:xfrm flipV="1">
                    <a:off x="5127647" y="2791118"/>
                    <a:ext cx="1631947" cy="507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75" name="文本框 74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6886" y="5350"/>
                <a:ext cx="322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放电或高温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0" name="组合 79"/>
          <p:cNvGrpSpPr/>
          <p:nvPr>
            <p:custDataLst>
              <p:tags r:id="rId37"/>
            </p:custDataLst>
          </p:nvPr>
        </p:nvGrpSpPr>
        <p:grpSpPr>
          <a:xfrm>
            <a:off x="1659325" y="4669423"/>
            <a:ext cx="5220970" cy="1002362"/>
            <a:chOff x="3127643" y="2780708"/>
            <a:chExt cx="5220970" cy="1002362"/>
          </a:xfrm>
        </p:grpSpPr>
        <p:sp>
          <p:nvSpPr>
            <p:cNvPr id="81" name="Text Box 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86233" y="2840402"/>
              <a:ext cx="12077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催化剂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2" name="Text Box 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30254" y="3382960"/>
              <a:ext cx="15336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高温、高压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3" name="组合 82"/>
            <p:cNvGrpSpPr/>
            <p:nvPr>
              <p:custDataLst>
                <p:tags r:id="rId40"/>
              </p:custDataLst>
            </p:nvPr>
          </p:nvGrpSpPr>
          <p:grpSpPr>
            <a:xfrm>
              <a:off x="3127643" y="2780708"/>
              <a:ext cx="5220970" cy="876300"/>
              <a:chOff x="3127643" y="2780708"/>
              <a:chExt cx="5220970" cy="876300"/>
            </a:xfrm>
          </p:grpSpPr>
          <p:sp>
            <p:nvSpPr>
              <p:cNvPr id="84" name="Text Box 3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127643" y="3005657"/>
                <a:ext cx="52209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zh-CN" sz="2400" b="1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  </a:t>
                </a:r>
                <a:r>
                  <a:rPr kumimoji="0" lang="en-US" altLang="zh-CN" sz="2400" b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+ 3H</a:t>
                </a:r>
                <a:r>
                  <a:rPr kumimoji="0" lang="en-US" altLang="zh-CN" sz="2400" b="1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400" b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2NH</a:t>
                </a:r>
                <a:r>
                  <a:rPr kumimoji="0" lang="en-US" altLang="zh-CN" sz="2400" b="1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en-US" altLang="zh-CN" sz="2400" b="1" u="none" strike="noStrike" kern="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5" name="Picture 19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563955" y="2780708"/>
                <a:ext cx="1814830" cy="87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6" name="文本框 85"/>
          <p:cNvSpPr txBox="1"/>
          <p:nvPr>
            <p:custDataLst>
              <p:tags r:id="rId44"/>
            </p:custDataLst>
          </p:nvPr>
        </p:nvSpPr>
        <p:spPr>
          <a:xfrm>
            <a:off x="5714448" y="4894372"/>
            <a:ext cx="20247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工业合成氨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7" name="矩形 86"/>
          <p:cNvSpPr/>
          <p:nvPr>
            <p:custDataLst>
              <p:tags r:id="rId45"/>
            </p:custDataLst>
          </p:nvPr>
        </p:nvSpPr>
        <p:spPr>
          <a:xfrm>
            <a:off x="1253342" y="6049641"/>
            <a:ext cx="16550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氮</a:t>
            </a:r>
            <a:r>
              <a:rPr lang="zh-CN" altLang="en-US" sz="24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的固定</a:t>
            </a:r>
            <a:endParaRPr lang="zh-CN" altLang="zh-CN" sz="2400" b="1" kern="10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9" name="矩形 88"/>
          <p:cNvSpPr/>
          <p:nvPr>
            <p:custDataLst>
              <p:tags r:id="rId46"/>
            </p:custDataLst>
          </p:nvPr>
        </p:nvSpPr>
        <p:spPr>
          <a:xfrm>
            <a:off x="7634688" y="3115361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自然固氮</a:t>
            </a:r>
            <a:endParaRPr lang="zh-CN" altLang="zh-CN" sz="2800" b="1" kern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0" name="矩形 89"/>
          <p:cNvSpPr/>
          <p:nvPr>
            <p:custDataLst>
              <p:tags r:id="rId47"/>
            </p:custDataLst>
          </p:nvPr>
        </p:nvSpPr>
        <p:spPr>
          <a:xfrm>
            <a:off x="7634688" y="4894372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人工固氮</a:t>
            </a:r>
            <a:endParaRPr lang="zh-CN" altLang="zh-CN" sz="2800" b="1" kern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1" name="文本框 90"/>
          <p:cNvSpPr txBox="1"/>
          <p:nvPr>
            <p:custDataLst>
              <p:tags r:id="rId48"/>
            </p:custDataLst>
          </p:nvPr>
        </p:nvSpPr>
        <p:spPr>
          <a:xfrm>
            <a:off x="2946765" y="6049088"/>
            <a:ext cx="6396794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将大气中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游离态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的氮转化为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含氮化合物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的过程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2" name="图片 91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50"/>
          <a:stretch>
            <a:fillRect/>
          </a:stretch>
        </p:blipFill>
        <p:spPr>
          <a:xfrm>
            <a:off x="9549070" y="2999675"/>
            <a:ext cx="2239224" cy="184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" name="文本框 92"/>
          <p:cNvSpPr txBox="1"/>
          <p:nvPr>
            <p:custDataLst>
              <p:tags r:id="rId51"/>
            </p:custDataLst>
          </p:nvPr>
        </p:nvSpPr>
        <p:spPr>
          <a:xfrm>
            <a:off x="504999" y="218027"/>
            <a:ext cx="19134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化学性质</a:t>
            </a:r>
            <a:r>
              <a:rPr lang="zh-CN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zh-CN" sz="24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6" grpId="0"/>
      <p:bldP spid="87" grpId="0" animBg="1"/>
      <p:bldP spid="89" grpId="0"/>
      <p:bldP spid="90" grpId="0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93" b="88972" l="27200" r="75400">
                        <a14:foregroundMark x1="34000" y1="20935" x2="32000" y2="39813"/>
                        <a14:foregroundMark x1="32000" y1="39813" x2="41000" y2="74206"/>
                        <a14:foregroundMark x1="41000" y1="74206" x2="55200" y2="83551"/>
                        <a14:foregroundMark x1="41200" y1="86542" x2="53800" y2="87103"/>
                        <a14:foregroundMark x1="34000" y1="21308" x2="51400" y2="15140"/>
                        <a14:foregroundMark x1="51400" y1="15140" x2="65800" y2="26355"/>
                        <a14:foregroundMark x1="65800" y1="26355" x2="69400" y2="43738"/>
                        <a14:foregroundMark x1="69400" y1="43738" x2="62200" y2="57944"/>
                        <a14:foregroundMark x1="53600" y1="35514" x2="56800" y2="45234"/>
                        <a14:foregroundMark x1="44600" y1="32336" x2="50600" y2="37196"/>
                        <a14:foregroundMark x1="69520" y1="34393" x2="69864" y2="36002"/>
                        <a14:foregroundMark x1="67400" y1="24486" x2="69280" y2="33271"/>
                        <a14:foregroundMark x1="65600" y1="21121" x2="69200" y2="35327"/>
                        <a14:foregroundMark x1="59400" y1="18879" x2="70316" y2="33271"/>
                        <a14:foregroundMark x1="68860" y1="38081" x2="68400" y2="39252"/>
                        <a14:foregroundMark x1="70306" y1="34393" x2="69063" y2="37561"/>
                        <a14:foregroundMark x1="27800" y1="27850" x2="28600" y2="34206"/>
                        <a14:foregroundMark x1="27400" y1="31215" x2="27400" y2="31215"/>
                        <a14:foregroundMark x1="49800" y1="36636" x2="52200" y2="41308"/>
                        <a14:foregroundMark x1="49400" y1="83925" x2="50200" y2="87103"/>
                        <a14:foregroundMark x1="49000" y1="88972" x2="55800" y2="88972"/>
                        <a14:foregroundMark x1="48800" y1="84299" x2="56600" y2="65234"/>
                        <a14:foregroundMark x1="54000" y1="32523" x2="54400" y2="43364"/>
                        <a14:foregroundMark x1="58800" y1="22430" x2="66600" y2="38318"/>
                        <a14:foregroundMark x1="66600" y1="38318" x2="64600" y2="43364"/>
                        <a14:foregroundMark x1="65200" y1="40000" x2="61200" y2="54393"/>
                        <a14:foregroundMark x1="65200" y1="48037" x2="54400" y2="65234"/>
                        <a14:foregroundMark x1="66400" y1="24486" x2="70035" y2="29538"/>
                        <a14:foregroundMark x1="66600" y1="30280" x2="65600" y2="37944"/>
                        <a14:foregroundMark x1="47600" y1="88411" x2="51200" y2="88411"/>
                        <a14:foregroundMark x1="46400" y1="88411" x2="54200" y2="88411"/>
                        <a14:backgroundMark x1="76600" y1="33645" x2="73800" y2="39439"/>
                        <a14:backgroundMark x1="73800" y1="33271" x2="73800" y2="34393"/>
                        <a14:backgroundMark x1="75000" y1="28411" x2="76200" y2="34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1869" r="24400" b="9812"/>
          <a:stretch>
            <a:fillRect/>
          </a:stretch>
        </p:blipFill>
        <p:spPr>
          <a:xfrm>
            <a:off x="656258" y="1024040"/>
            <a:ext cx="1595369" cy="2642131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10551" y="3691727"/>
            <a:ext cx="318452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苏新诗柳楷简" panose="02010600000101010101" pitchFamily="2" charset="-122"/>
                <a:ea typeface="苏新诗柳楷简" panose="02010600000101010101" pitchFamily="2" charset="-122"/>
                <a:cs typeface="+mn-cs"/>
              </a:rPr>
              <a:t>电灯泡、食品包装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苏新诗柳楷简" panose="02010600000101010101" pitchFamily="2" charset="-122"/>
              <a:ea typeface="苏新诗柳楷简" panose="0201060000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苏新诗柳楷简" panose="02010600000101010101" pitchFamily="2" charset="-122"/>
                <a:ea typeface="苏新诗柳楷简" panose="02010600000101010101" pitchFamily="2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苏新诗柳楷简" panose="02010600000101010101" pitchFamily="2" charset="-122"/>
                <a:ea typeface="苏新诗柳楷简" panose="02010600000101010101" pitchFamily="2" charset="-122"/>
                <a:cs typeface="+mn-cs"/>
              </a:rPr>
              <a:t>保护气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苏新诗柳楷简" panose="02010600000101010101" pitchFamily="2" charset="-122"/>
              <a:ea typeface="苏新诗柳楷简" panose="0201060000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3996" b="3970"/>
          <a:stretch>
            <a:fillRect/>
          </a:stretch>
        </p:blipFill>
        <p:spPr>
          <a:xfrm>
            <a:off x="7647784" y="891697"/>
            <a:ext cx="3928545" cy="25867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8627744" y="3790861"/>
            <a:ext cx="2948152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苏新诗柳楷简" panose="02010600000101010101" pitchFamily="2" charset="-122"/>
                <a:ea typeface="苏新诗柳楷简" panose="02010600000101010101" pitchFamily="2" charset="-122"/>
                <a:cs typeface="+mn-cs"/>
              </a:rPr>
              <a:t>降温手术刀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苏新诗柳楷简" panose="02010600000101010101" pitchFamily="2" charset="-122"/>
              <a:ea typeface="苏新诗柳楷简" panose="0201060000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苏新诗柳楷简" panose="02010600000101010101" pitchFamily="2" charset="-122"/>
                <a:ea typeface="苏新诗柳楷简" panose="02010600000101010101" pitchFamily="2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苏新诗柳楷简" panose="02010600000101010101" pitchFamily="2" charset="-122"/>
                <a:ea typeface="苏新诗柳楷简" panose="02010600000101010101" pitchFamily="2" charset="-122"/>
                <a:cs typeface="+mn-cs"/>
              </a:rPr>
              <a:t>冷刀做手术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苏新诗柳楷简" panose="02010600000101010101" pitchFamily="2" charset="-122"/>
              <a:ea typeface="苏新诗柳楷简" panose="0201060000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00" b="90000" l="17200" r="82800">
                        <a14:foregroundMark x1="32200" y1="12800" x2="38600" y2="26000"/>
                        <a14:foregroundMark x1="38600" y1="26000" x2="38600" y2="26000"/>
                        <a14:foregroundMark x1="24600" y1="9600" x2="43400" y2="8200"/>
                        <a14:foregroundMark x1="43400" y1="8200" x2="79200" y2="11000"/>
                        <a14:foregroundMark x1="21200" y1="9600" x2="21400" y2="89200"/>
                        <a14:foregroundMark x1="21400" y1="89200" x2="41400" y2="94200"/>
                        <a14:foregroundMark x1="41400" y1="94200" x2="71200" y2="87600"/>
                        <a14:foregroundMark x1="71200" y1="87600" x2="82400" y2="77200"/>
                        <a14:foregroundMark x1="82400" y1="77200" x2="77800" y2="13200"/>
                        <a14:foregroundMark x1="77800" y1="13200" x2="82800" y2="9600"/>
                        <a14:foregroundMark x1="17200" y1="5200" x2="35800" y2="6600"/>
                        <a14:foregroundMark x1="33000" y1="65600" x2="38000" y2="74200"/>
                        <a14:foregroundMark x1="53200" y1="88800" x2="67200" y2="88400"/>
                        <a14:foregroundMark x1="59400" y1="15400" x2="73600" y2="19800"/>
                        <a14:foregroundMark x1="73600" y1="19800" x2="71800" y2="57200"/>
                        <a14:foregroundMark x1="78200" y1="48400" x2="78400" y2="68200"/>
                        <a14:foregroundMark x1="78800" y1="52400" x2="80000" y2="81400"/>
                        <a14:foregroundMark x1="43800" y1="45200" x2="37800" y2="62400"/>
                        <a14:foregroundMark x1="24200" y1="55000" x2="19800" y2="73000"/>
                        <a14:foregroundMark x1="36600" y1="46200" x2="31400" y2="75600"/>
                        <a14:foregroundMark x1="22000" y1="69000" x2="20400" y2="82400"/>
                        <a14:foregroundMark x1="34200" y1="55000" x2="20400" y2="78000"/>
                        <a14:foregroundMark x1="21800" y1="71200" x2="20200" y2="78000"/>
                        <a14:foregroundMark x1="25000" y1="73000" x2="26000" y2="75800"/>
                        <a14:foregroundMark x1="49800" y1="33200" x2="59000" y2="4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3" r="9732"/>
          <a:stretch>
            <a:fillRect/>
          </a:stretch>
        </p:blipFill>
        <p:spPr>
          <a:xfrm>
            <a:off x="2442298" y="1054092"/>
            <a:ext cx="2129044" cy="27608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01" y="1053936"/>
            <a:ext cx="1627610" cy="2636728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4858701" y="3790787"/>
            <a:ext cx="278892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苏新诗柳楷简" panose="02010600000101010101" pitchFamily="2" charset="-122"/>
                <a:ea typeface="苏新诗柳楷简" panose="02010600000101010101" pitchFamily="2" charset="-122"/>
                <a:cs typeface="+mn-cs"/>
              </a:rPr>
              <a:t>稀有的书卷保存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苏新诗柳楷简" panose="02010600000101010101" pitchFamily="2" charset="-122"/>
              <a:ea typeface="苏新诗柳楷简" panose="0201060000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苏新诗柳楷简" panose="02010600000101010101" pitchFamily="2" charset="-122"/>
                <a:ea typeface="苏新诗柳楷简" panose="02010600000101010101" pitchFamily="2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苏新诗柳楷简" panose="02010600000101010101" pitchFamily="2" charset="-122"/>
                <a:ea typeface="苏新诗柳楷简" panose="02010600000101010101" pitchFamily="2" charset="-122"/>
                <a:cs typeface="+mn-cs"/>
              </a:rPr>
              <a:t>延缓代谢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苏新诗柳楷简" panose="02010600000101010101" pitchFamily="2" charset="-122"/>
              <a:ea typeface="苏新诗柳楷简" panose="0201060000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896363" y="5056302"/>
            <a:ext cx="69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合成氨和工业制硝酸的重要原料</a:t>
            </a:r>
            <a:endParaRPr lang="zh-CN" altLang="en-US" sz="2400" b="1"/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534989" y="249459"/>
            <a:ext cx="19134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用途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30984" y="4702837"/>
            <a:ext cx="100296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    在新疆和青海交界处有一狭长山谷，每当牧民和牲畜进入后，  风和日丽的晴天顷刻间电闪雷鸣，狂风大作，人畜往往遭雷击  倒下。奇怪的是这里的牧草茂盛，四季常青，被当地牧民称为</a:t>
            </a:r>
            <a:r>
              <a:rPr lang="zh-CN" altLang="en-US" sz="2400" b="1" dirty="0">
                <a:solidFill>
                  <a:srgbClr val="0000FF"/>
                </a:solidFill>
                <a:ea typeface="楷体_GB2312" panose="02010609030101010101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魔鬼谷</a:t>
            </a:r>
            <a:r>
              <a:rPr lang="zh-CN" altLang="en-US" sz="2400" b="1" dirty="0">
                <a:solidFill>
                  <a:srgbClr val="0000FF"/>
                </a:solidFill>
                <a:ea typeface="楷体_GB2312" panose="02010609030101010101" charset="-122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    你能解释</a:t>
            </a:r>
            <a:r>
              <a:rPr lang="zh-CN" altLang="en-US" sz="2400" b="1" dirty="0">
                <a:solidFill>
                  <a:srgbClr val="0000FF"/>
                </a:solidFill>
                <a:ea typeface="楷体_GB2312" panose="02010609030101010101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魔鬼谷</a:t>
            </a:r>
            <a:r>
              <a:rPr lang="zh-CN" altLang="en-US" sz="2400" b="1" dirty="0">
                <a:solidFill>
                  <a:srgbClr val="0000FF"/>
                </a:solidFill>
                <a:ea typeface="楷体_GB2312" panose="02010609030101010101" charset="-122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牧草茂盛、四季常青的原因吗</a:t>
            </a:r>
            <a:r>
              <a:rPr lang="en-US" altLang="zh-CN" sz="24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?</a:t>
            </a:r>
            <a:endParaRPr lang="en-US" altLang="zh-CN" sz="2400" b="1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3075" name="Picture 3" descr="你知道吗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4" t="35245" r="33333" b="35881"/>
          <a:stretch>
            <a:fillRect/>
          </a:stretch>
        </p:blipFill>
        <p:spPr bwMode="auto">
          <a:xfrm>
            <a:off x="9908415" y="3213100"/>
            <a:ext cx="1511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你知道吗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r="71202"/>
          <a:stretch>
            <a:fillRect/>
          </a:stretch>
        </p:blipFill>
        <p:spPr bwMode="auto">
          <a:xfrm>
            <a:off x="9827025" y="498689"/>
            <a:ext cx="13890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2006-3-9-16-28-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0" b="12578"/>
          <a:stretch>
            <a:fillRect/>
          </a:stretch>
        </p:blipFill>
        <p:spPr bwMode="auto">
          <a:xfrm>
            <a:off x="1600919" y="196053"/>
            <a:ext cx="7789911" cy="433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0031" y="116677"/>
            <a:ext cx="4537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【实验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5-5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/>
        </p:nvGraphicFramePr>
        <p:xfrm>
          <a:off x="708949" y="673806"/>
          <a:ext cx="10888052" cy="963353"/>
        </p:xfrm>
        <a:graphic>
          <a:graphicData uri="http://schemas.openxmlformats.org/drawingml/2006/table">
            <a:tbl>
              <a:tblPr/>
              <a:tblGrid>
                <a:gridCol w="1067435"/>
                <a:gridCol w="9820617"/>
              </a:tblGrid>
              <a:tr h="9633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装置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9758" marR="109758" marT="54878" marB="5487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6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en-US" altLang="zh-CN" sz="26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9758" marR="109758" marT="54878" marB="54878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202xhxr7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67" y="690231"/>
            <a:ext cx="3909470" cy="93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2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08949" y="1637159"/>
          <a:ext cx="10874425" cy="27545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4735"/>
                <a:gridCol w="5105328"/>
                <a:gridCol w="4714362"/>
              </a:tblGrid>
              <a:tr h="167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实验</a:t>
                      </a:r>
                      <a:endParaRPr kumimoji="0" lang="zh-CN" altLang="en-US" sz="2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操作</a:t>
                      </a:r>
                      <a:endParaRPr kumimoji="0" lang="zh-CN" altLang="en-US" sz="2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109758" marR="109758" marT="54878" marB="5487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在一支</a:t>
                      </a: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mL</a:t>
                      </a: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的注射器里充入</a:t>
                      </a: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mL NO</a:t>
                      </a: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，然后吸入</a:t>
                      </a: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5mL</a:t>
                      </a: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水，用乳胶管和弹簧夹封住管口，振荡注射器</a:t>
                      </a:r>
                      <a:endParaRPr kumimoji="0" lang="zh-CN" altLang="en-US" sz="24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758" marR="109758" marT="54878" marB="5487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打开弹簧夹，快速吸入</a:t>
                      </a: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10mL</a:t>
                      </a: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空气后夹上弹簧夹，观察现象，然后再振荡注射器</a:t>
                      </a:r>
                      <a:endParaRPr kumimoji="0" lang="zh-CN" altLang="en-US" sz="24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758" marR="109758" marT="54878" marB="54878" anchor="ctr" horzOverflow="overflow"/>
                </a:tc>
              </a:tr>
              <a:tr h="1084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现象</a:t>
                      </a:r>
                      <a:endParaRPr kumimoji="0" lang="zh-CN" altLang="en-US" sz="2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109758" marR="109758" marT="54878" marB="5487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65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___________</a:t>
                      </a:r>
                      <a:endParaRPr kumimoji="0" lang="en-US" altLang="zh-CN" sz="2665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109758" marR="109758" marT="54878" marB="5487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65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_________________,</a:t>
                      </a:r>
                      <a:endParaRPr kumimoji="0" lang="en-US" altLang="zh-CN" sz="2665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振荡后</a:t>
                      </a:r>
                      <a:r>
                        <a:rPr kumimoji="0" lang="en-US" altLang="zh-CN" sz="2665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________________</a:t>
                      </a:r>
                      <a:endParaRPr kumimoji="0" lang="en-US" altLang="zh-CN" sz="2665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109758" marR="109758" marT="54878" marB="54878" anchor="ctr" horzOverflow="overflow"/>
                </a:tc>
              </a:tr>
            </a:tbl>
          </a:graphicData>
        </a:graphic>
      </p:graphicFrame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253519" y="3571383"/>
            <a:ext cx="3334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无明显现象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6152975" y="3267437"/>
            <a:ext cx="5144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无色气体变红棕色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7627468" y="3802216"/>
            <a:ext cx="3334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红棕色变为无色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05149" y="5126504"/>
            <a:ext cx="561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3 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＋ 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 ====2HNO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＋ </a:t>
            </a:r>
            <a:r>
              <a:rPr lang="en-US" altLang="zh-CN" sz="2400" b="1" dirty="0">
                <a:latin typeface="Times New Roman" panose="02020603050405020304" pitchFamily="18" charset="0"/>
              </a:rPr>
              <a:t>NO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605149" y="4577026"/>
            <a:ext cx="587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 NO </a:t>
            </a:r>
            <a:r>
              <a:rPr lang="zh-CN" altLang="en-US" sz="2400" b="1" dirty="0">
                <a:latin typeface="Times New Roman" panose="02020603050405020304" pitchFamily="18" charset="0"/>
              </a:rPr>
              <a:t>＋ 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 ==== 2 </a:t>
            </a:r>
            <a:r>
              <a:rPr lang="en-US" altLang="zh-CN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NO</a:t>
            </a:r>
            <a:r>
              <a:rPr lang="en-US" altLang="zh-CN" sz="2400" b="1" baseline="-25000" dirty="0">
                <a:solidFill>
                  <a:srgbClr val="990033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990033"/>
                </a:solidFill>
              </a:rPr>
              <a:t> </a:t>
            </a:r>
            <a:r>
              <a:rPr lang="zh-CN" altLang="en-US" sz="2400" b="1" dirty="0">
                <a:solidFill>
                  <a:srgbClr val="990033"/>
                </a:solidFill>
              </a:rPr>
              <a:t>（红棕色）</a:t>
            </a:r>
            <a:endParaRPr lang="zh-CN" altLang="en-US" sz="2400" b="1" dirty="0">
              <a:solidFill>
                <a:srgbClr val="990033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627" y="4689257"/>
            <a:ext cx="1205382" cy="203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386" y="4630911"/>
            <a:ext cx="1252220" cy="20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024618" y="5851319"/>
            <a:ext cx="63401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思考：上述实验对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工业生产硝酸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有什么启示？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145" y="859414"/>
            <a:ext cx="12174855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 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NO</a:t>
            </a:r>
            <a:r>
              <a:rPr lang="zh-CN" alt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同时通入水中</a:t>
            </a:r>
            <a:endParaRPr lang="zh-CN" altLang="pt-BR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2NO+O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pc="-6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2NO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                                     </a:t>
            </a: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endParaRPr lang="zh-CN" altLang="pt-BR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3NO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+H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spc="-6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2HNO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+NO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zh-CN" alt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</a:t>
            </a:r>
            <a:endParaRPr lang="zh-CN" altLang="pt-BR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3+</a:t>
            </a:r>
            <a:r>
              <a:rPr lang="zh-CN" alt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</a:t>
            </a:r>
            <a:r>
              <a:rPr lang="zh-CN" alt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总化学方程式为  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</a:t>
            </a:r>
            <a:r>
              <a:rPr lang="pt-B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4NO+3O</a:t>
            </a:r>
            <a:r>
              <a:rPr lang="pt-BR" altLang="zh-CN" sz="24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pt-B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+2H</a:t>
            </a:r>
            <a:r>
              <a:rPr lang="pt-BR" altLang="zh-CN" sz="24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pt-B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spc="-6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pt-B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4HNO</a:t>
            </a:r>
            <a:r>
              <a:rPr lang="pt-BR" altLang="zh-CN" sz="24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   </a:t>
            </a:r>
            <a:endParaRPr lang="pt-BR" altLang="zh-CN" sz="2400" b="1" baseline="-30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011" y="1715148"/>
            <a:ext cx="5070267" cy="127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81839" y="287335"/>
            <a:ext cx="34385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工业生产硝酸的启示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145" y="3977351"/>
            <a:ext cx="12194540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NO</a:t>
            </a:r>
            <a:r>
              <a:rPr lang="en-US" altLang="zh-CN" sz="24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混合气体溶于水的计算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3NO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+H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2400" b="1" kern="100" spc="-6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==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2HNO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+NO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</a:t>
            </a: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</a:t>
            </a:r>
            <a:endParaRPr lang="pt-BR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2NO+O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 kern="100" spc="-6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==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pt-BR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2NO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pt-BR" altLang="zh-CN" sz="24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</a:t>
            </a:r>
            <a:r>
              <a:rPr lang="zh-CN" alt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2+</a:t>
            </a:r>
            <a:r>
              <a:rPr lang="zh-CN" alt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总化学方程式为 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pt-B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4NO</a:t>
            </a:r>
            <a:r>
              <a:rPr lang="pt-BR" altLang="zh-CN" sz="24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pt-B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+O</a:t>
            </a:r>
            <a:r>
              <a:rPr lang="pt-BR" altLang="zh-CN" sz="24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pt-B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+2H</a:t>
            </a:r>
            <a:r>
              <a:rPr lang="pt-BR" altLang="zh-CN" sz="24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pt-B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spc="-6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pt-B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4HNO</a:t>
            </a:r>
            <a:r>
              <a:rPr lang="pt-BR" altLang="zh-CN" sz="24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endParaRPr lang="zh-CN" altLang="pt-BR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3737" y="4785542"/>
            <a:ext cx="6153981" cy="117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138656" y="64557"/>
            <a:ext cx="1171016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工业生产硝酸，将尾气（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NO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）吸收通入适量的氧气后再溶解于水，经过多次循环氧化、溶解，可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充分利用原料，并减少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NO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的排放，保护环境。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484187" y="57151"/>
            <a:ext cx="4814888" cy="663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二、二氧化氮和一氧化氮 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55300" name="Group 4"/>
          <p:cNvGrpSpPr/>
          <p:nvPr/>
        </p:nvGrpSpPr>
        <p:grpSpPr bwMode="auto">
          <a:xfrm>
            <a:off x="2368551" y="685801"/>
            <a:ext cx="4525963" cy="663575"/>
            <a:chOff x="2834" y="654"/>
            <a:chExt cx="2615" cy="418"/>
          </a:xfrm>
        </p:grpSpPr>
        <p:sp>
          <p:nvSpPr>
            <p:cNvPr id="5176" name="Text Box 5"/>
            <p:cNvSpPr txBox="1">
              <a:spLocks noChangeArrowheads="1"/>
            </p:cNvSpPr>
            <p:nvPr/>
          </p:nvSpPr>
          <p:spPr bwMode="auto">
            <a:xfrm>
              <a:off x="3604" y="654"/>
              <a:ext cx="6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800" b="1">
                  <a:latin typeface="宋体" panose="02010600030101010101" pitchFamily="2" charset="-122"/>
                </a:rPr>
                <a:t>放电</a:t>
              </a:r>
              <a:endParaRPr lang="zh-CN" altLang="en-US" sz="1800" b="1">
                <a:latin typeface="宋体" panose="02010600030101010101" pitchFamily="2" charset="-122"/>
              </a:endParaRPr>
            </a:p>
          </p:txBody>
        </p:sp>
        <p:sp>
          <p:nvSpPr>
            <p:cNvPr id="5177" name="Rectangle 6"/>
            <p:cNvSpPr>
              <a:spLocks noChangeArrowheads="1"/>
            </p:cNvSpPr>
            <p:nvPr/>
          </p:nvSpPr>
          <p:spPr bwMode="auto">
            <a:xfrm>
              <a:off x="2834" y="784"/>
              <a:ext cx="2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latin typeface="Times New Roman" panose="02020603050405020304" pitchFamily="18" charset="0"/>
                </a:rPr>
                <a:t>N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</a:rPr>
                <a:t> </a:t>
              </a:r>
              <a:r>
                <a:rPr lang="zh-CN" altLang="en-US" sz="2400" b="1">
                  <a:latin typeface="Times New Roman" panose="02020603050405020304" pitchFamily="18" charset="0"/>
                </a:rPr>
                <a:t>＋ </a:t>
              </a:r>
              <a:r>
                <a:rPr lang="en-US" altLang="zh-CN" sz="2400" b="1">
                  <a:latin typeface="Times New Roman" panose="02020603050405020304" pitchFamily="18" charset="0"/>
                </a:rPr>
                <a:t>O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</a:rPr>
                <a:t>==== 2 NO</a:t>
              </a:r>
              <a:r>
                <a:rPr lang="en-US" altLang="zh-CN" sz="2400" b="1"/>
                <a:t>  </a:t>
              </a:r>
              <a:r>
                <a:rPr lang="zh-CN" altLang="en-US" sz="2400" b="1"/>
                <a:t>（无色）</a:t>
              </a:r>
              <a:endParaRPr lang="zh-CN" altLang="en-US" sz="2400" b="1"/>
            </a:p>
          </p:txBody>
        </p:sp>
      </p:grp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2292350" y="301625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graphicFrame>
        <p:nvGraphicFramePr>
          <p:cNvPr id="55371" name="Group 75"/>
          <p:cNvGraphicFramePr>
            <a:graphicFrameLocks noGrp="1"/>
          </p:cNvGraphicFramePr>
          <p:nvPr/>
        </p:nvGraphicFramePr>
        <p:xfrm>
          <a:off x="1981200" y="2819400"/>
          <a:ext cx="7931150" cy="3200400"/>
        </p:xfrm>
        <a:graphic>
          <a:graphicData uri="http://schemas.openxmlformats.org/drawingml/2006/table">
            <a:tbl>
              <a:tblPr/>
              <a:tblGrid>
                <a:gridCol w="2597150"/>
                <a:gridCol w="2203450"/>
                <a:gridCol w="31305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颜色、状态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气味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溶解性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毒性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稳定性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收集方法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51" name="Text Box 55"/>
          <p:cNvSpPr txBox="1">
            <a:spLocks noChangeArrowheads="1"/>
          </p:cNvSpPr>
          <p:nvPr/>
        </p:nvSpPr>
        <p:spPr bwMode="auto">
          <a:xfrm>
            <a:off x="4343401" y="3276600"/>
            <a:ext cx="266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400" b="1"/>
              <a:t>无色气体</a:t>
            </a:r>
            <a:endParaRPr lang="zh-CN" altLang="en-US" sz="2400">
              <a:solidFill>
                <a:schemeClr val="tx2"/>
              </a:solidFill>
            </a:endParaRPr>
          </a:p>
        </p:txBody>
      </p:sp>
      <p:sp>
        <p:nvSpPr>
          <p:cNvPr id="55352" name="Text Box 56"/>
          <p:cNvSpPr txBox="1">
            <a:spLocks noChangeArrowheads="1"/>
          </p:cNvSpPr>
          <p:nvPr/>
        </p:nvSpPr>
        <p:spPr bwMode="auto">
          <a:xfrm>
            <a:off x="7455893" y="3276601"/>
            <a:ext cx="1731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CC3300"/>
                </a:solidFill>
              </a:rPr>
              <a:t>红棕色气体</a:t>
            </a:r>
            <a:endParaRPr lang="zh-CN" altLang="en-US" sz="2400" b="1">
              <a:solidFill>
                <a:srgbClr val="CC3300"/>
              </a:solidFill>
            </a:endParaRPr>
          </a:p>
        </p:txBody>
      </p:sp>
      <p:sp>
        <p:nvSpPr>
          <p:cNvPr id="55353" name="Text Box 57"/>
          <p:cNvSpPr txBox="1">
            <a:spLocks noChangeArrowheads="1"/>
          </p:cNvSpPr>
          <p:nvPr/>
        </p:nvSpPr>
        <p:spPr bwMode="auto">
          <a:xfrm>
            <a:off x="4343400" y="3657600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400" b="1"/>
              <a:t>-----------</a:t>
            </a:r>
            <a:endParaRPr lang="en-US" altLang="zh-CN" sz="2400">
              <a:solidFill>
                <a:schemeClr val="tx2"/>
              </a:solidFill>
            </a:endParaRPr>
          </a:p>
        </p:txBody>
      </p:sp>
      <p:sp>
        <p:nvSpPr>
          <p:cNvPr id="55354" name="Text Box 58"/>
          <p:cNvSpPr txBox="1">
            <a:spLocks noChangeArrowheads="1"/>
          </p:cNvSpPr>
          <p:nvPr/>
        </p:nvSpPr>
        <p:spPr bwMode="auto">
          <a:xfrm>
            <a:off x="7010400" y="3763963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有刺激性气味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5355" name="Text Box 59"/>
          <p:cNvSpPr txBox="1">
            <a:spLocks noChangeArrowheads="1"/>
          </p:cNvSpPr>
          <p:nvPr/>
        </p:nvSpPr>
        <p:spPr bwMode="auto">
          <a:xfrm>
            <a:off x="4495801" y="4191000"/>
            <a:ext cx="241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/>
              <a:t>难溶于水</a:t>
            </a:r>
            <a:endParaRPr lang="zh-CN" altLang="en-US" sz="2400" b="1"/>
          </a:p>
        </p:txBody>
      </p:sp>
      <p:sp>
        <p:nvSpPr>
          <p:cNvPr id="55356" name="Text Box 60"/>
          <p:cNvSpPr txBox="1">
            <a:spLocks noChangeArrowheads="1"/>
          </p:cNvSpPr>
          <p:nvPr/>
        </p:nvSpPr>
        <p:spPr bwMode="auto">
          <a:xfrm>
            <a:off x="6858000" y="4191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/>
              <a:t>易溶于水且与水反应</a:t>
            </a:r>
            <a:endParaRPr lang="zh-CN" altLang="en-US" sz="2400" b="1"/>
          </a:p>
        </p:txBody>
      </p:sp>
      <p:sp>
        <p:nvSpPr>
          <p:cNvPr id="55357" name="Text Box 61"/>
          <p:cNvSpPr txBox="1">
            <a:spLocks noChangeArrowheads="1"/>
          </p:cNvSpPr>
          <p:nvPr/>
        </p:nvSpPr>
        <p:spPr bwMode="auto">
          <a:xfrm>
            <a:off x="4343400" y="4648200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有毒</a:t>
            </a:r>
            <a:endParaRPr lang="zh-CN" altLang="en-US" sz="2400">
              <a:solidFill>
                <a:schemeClr val="tx2"/>
              </a:solidFill>
            </a:endParaRPr>
          </a:p>
        </p:txBody>
      </p:sp>
      <p:sp>
        <p:nvSpPr>
          <p:cNvPr id="55358" name="Text Box 62"/>
          <p:cNvSpPr txBox="1">
            <a:spLocks noChangeArrowheads="1"/>
          </p:cNvSpPr>
          <p:nvPr/>
        </p:nvSpPr>
        <p:spPr bwMode="auto">
          <a:xfrm>
            <a:off x="7162801" y="4648200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有毒</a:t>
            </a:r>
            <a:endParaRPr lang="zh-CN" altLang="en-US" sz="2400">
              <a:solidFill>
                <a:schemeClr val="tx2"/>
              </a:solidFill>
            </a:endParaRPr>
          </a:p>
        </p:txBody>
      </p:sp>
      <p:sp>
        <p:nvSpPr>
          <p:cNvPr id="55359" name="Text Box 63"/>
          <p:cNvSpPr txBox="1">
            <a:spLocks noChangeArrowheads="1"/>
          </p:cNvSpPr>
          <p:nvPr/>
        </p:nvSpPr>
        <p:spPr bwMode="auto">
          <a:xfrm>
            <a:off x="4267201" y="55626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400" b="1"/>
              <a:t>排水法</a:t>
            </a:r>
            <a:endParaRPr lang="zh-CN" altLang="en-US" sz="2400" b="1"/>
          </a:p>
        </p:txBody>
      </p:sp>
      <p:sp>
        <p:nvSpPr>
          <p:cNvPr id="55360" name="Text Box 64"/>
          <p:cNvSpPr txBox="1">
            <a:spLocks noChangeArrowheads="1"/>
          </p:cNvSpPr>
          <p:nvPr/>
        </p:nvSpPr>
        <p:spPr bwMode="auto">
          <a:xfrm>
            <a:off x="7239000" y="5562600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/>
              <a:t>向上排空气法</a:t>
            </a:r>
            <a:endParaRPr lang="zh-CN" altLang="en-US" sz="2400" b="1"/>
          </a:p>
        </p:txBody>
      </p:sp>
      <p:sp>
        <p:nvSpPr>
          <p:cNvPr id="55361" name="Text Box 65"/>
          <p:cNvSpPr txBox="1">
            <a:spLocks noChangeArrowheads="1"/>
          </p:cNvSpPr>
          <p:nvPr/>
        </p:nvSpPr>
        <p:spPr bwMode="auto">
          <a:xfrm>
            <a:off x="4191001" y="5105400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400" b="1"/>
              <a:t>不稳定</a:t>
            </a:r>
            <a:r>
              <a:rPr lang="en-US" altLang="zh-CN" sz="2400" b="1"/>
              <a:t>(</a:t>
            </a:r>
            <a:r>
              <a:rPr lang="zh-CN" altLang="en-US" sz="2400" b="1"/>
              <a:t>易氧化</a:t>
            </a:r>
            <a:r>
              <a:rPr lang="en-US" altLang="zh-CN" sz="2400" b="1"/>
              <a:t>)</a:t>
            </a:r>
            <a:endParaRPr lang="en-US" altLang="zh-CN" sz="2400">
              <a:solidFill>
                <a:schemeClr val="tx2"/>
              </a:solidFill>
            </a:endParaRPr>
          </a:p>
        </p:txBody>
      </p:sp>
      <p:sp>
        <p:nvSpPr>
          <p:cNvPr id="55362" name="Text Box 66"/>
          <p:cNvSpPr txBox="1">
            <a:spLocks noChangeArrowheads="1"/>
          </p:cNvSpPr>
          <p:nvPr/>
        </p:nvSpPr>
        <p:spPr bwMode="auto">
          <a:xfrm>
            <a:off x="7010400" y="5105400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/>
              <a:t>稳定</a:t>
            </a:r>
            <a:endParaRPr lang="zh-CN" altLang="en-US" sz="2400" b="1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362200" y="1994639"/>
            <a:ext cx="561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3 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＋ 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 ====2HNO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＋ </a:t>
            </a:r>
            <a:r>
              <a:rPr lang="en-US" altLang="zh-CN" sz="2400" b="1" dirty="0">
                <a:latin typeface="Times New Roman" panose="02020603050405020304" pitchFamily="18" charset="0"/>
              </a:rPr>
              <a:t>NO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362200" y="1445161"/>
            <a:ext cx="587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 NO </a:t>
            </a:r>
            <a:r>
              <a:rPr lang="zh-CN" altLang="en-US" sz="2400" b="1" dirty="0">
                <a:latin typeface="Times New Roman" panose="02020603050405020304" pitchFamily="18" charset="0"/>
              </a:rPr>
              <a:t>＋ 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 ==== 2 </a:t>
            </a:r>
            <a:r>
              <a:rPr lang="en-US" altLang="zh-CN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NO</a:t>
            </a:r>
            <a:r>
              <a:rPr lang="en-US" altLang="zh-CN" sz="2400" b="1" baseline="-25000" dirty="0">
                <a:solidFill>
                  <a:srgbClr val="990033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990033"/>
                </a:solidFill>
              </a:rPr>
              <a:t> </a:t>
            </a:r>
            <a:r>
              <a:rPr lang="zh-CN" altLang="en-US" sz="2400" b="1" dirty="0">
                <a:solidFill>
                  <a:srgbClr val="990033"/>
                </a:solidFill>
              </a:rPr>
              <a:t>（红棕色）</a:t>
            </a:r>
            <a:endParaRPr lang="zh-CN" altLang="en-US" sz="2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1" grpId="0" autoUpdateAnimBg="0"/>
      <p:bldP spid="55352" grpId="0" autoUpdateAnimBg="0"/>
      <p:bldP spid="55353" grpId="0" autoUpdateAnimBg="0"/>
      <p:bldP spid="55354" grpId="0" autoUpdateAnimBg="0"/>
      <p:bldP spid="55355" grpId="0" autoUpdateAnimBg="0"/>
      <p:bldP spid="55356" grpId="0" autoUpdateAnimBg="0"/>
      <p:bldP spid="55357" grpId="0" autoUpdateAnimBg="0"/>
      <p:bldP spid="55358" grpId="0" autoUpdateAnimBg="0"/>
      <p:bldP spid="55359" grpId="0" autoUpdateAnimBg="0"/>
      <p:bldP spid="55360" grpId="0" autoUpdateAnimBg="0"/>
      <p:bldP spid="55361" grpId="0" autoUpdateAnimBg="0"/>
      <p:bldP spid="55362" grpId="0" autoUpdateAnimBg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丰收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905364" cy="560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 descr="闪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1"/>
          <a:stretch>
            <a:fillRect/>
          </a:stretch>
        </p:blipFill>
        <p:spPr bwMode="auto">
          <a:xfrm>
            <a:off x="1981201" y="228600"/>
            <a:ext cx="46513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48338" y="4976555"/>
            <a:ext cx="7348538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CC0066"/>
                </a:solidFill>
              </a:rPr>
              <a:t>俗语：</a:t>
            </a:r>
            <a:r>
              <a:rPr lang="zh-CN" altLang="en-US" sz="2800" b="1"/>
              <a:t>雷雨肥庄稼？大家知道什么意思吗</a:t>
            </a:r>
            <a:r>
              <a:rPr lang="en-US" altLang="zh-CN" sz="2800" b="1"/>
              <a:t>?</a:t>
            </a:r>
            <a:endParaRPr lang="en-US" altLang="zh-CN" sz="2800" b="1"/>
          </a:p>
        </p:txBody>
      </p:sp>
      <p:pic>
        <p:nvPicPr>
          <p:cNvPr id="54276" name="Picture 4" descr="闪电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93" y="1241251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82247" y="5801972"/>
            <a:ext cx="7037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</a:t>
            </a:r>
            <a:r>
              <a: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endParaRPr kumimoji="1" lang="en-US" altLang="zh-CN" sz="32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8108" y="5801972"/>
            <a:ext cx="85801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NO</a:t>
            </a:r>
            <a:endParaRPr kumimoji="1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88277" y="5801972"/>
            <a:ext cx="99655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NO</a:t>
            </a:r>
            <a:r>
              <a: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endParaRPr kumimoji="1" lang="en-US" altLang="zh-CN" sz="32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56990" y="5801972"/>
            <a:ext cx="129309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HNO</a:t>
            </a:r>
            <a:r>
              <a: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</a:t>
            </a:r>
            <a:endParaRPr kumimoji="1" lang="en-US" altLang="zh-CN" sz="32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14599" y="5801972"/>
            <a:ext cx="151476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硝酸盐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2585951" y="5724211"/>
            <a:ext cx="46839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O</a:t>
            </a:r>
            <a:r>
              <a:rPr kumimoji="1" lang="en-US" altLang="zh-CN" sz="20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endParaRPr kumimoji="1" lang="en-US" altLang="zh-CN" sz="20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Line 27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525024" y="6111305"/>
            <a:ext cx="79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2614502" y="6166157"/>
            <a:ext cx="64741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放电</a:t>
            </a:r>
            <a:endParaRPr kumimoji="1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4257205" y="5744792"/>
            <a:ext cx="46839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O</a:t>
            </a:r>
            <a:r>
              <a:rPr kumimoji="1" lang="en-US" altLang="zh-CN" sz="20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endParaRPr kumimoji="1" lang="en-US" altLang="zh-CN" sz="20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Line 27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196278" y="6131886"/>
            <a:ext cx="79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4"/>
            </p:custDataLst>
          </p:nvPr>
        </p:nvSpPr>
        <p:spPr>
          <a:xfrm>
            <a:off x="5984455" y="5744792"/>
            <a:ext cx="66717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H</a:t>
            </a:r>
            <a:r>
              <a:rPr kumimoji="1" lang="en-US" altLang="zh-CN" sz="2000" b="1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r>
              <a:rPr kumimoji="1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O</a:t>
            </a:r>
            <a:endParaRPr kumimoji="1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Line 27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923528" y="6131886"/>
            <a:ext cx="7920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>
            <a:off x="7951876" y="5760500"/>
            <a:ext cx="95891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矿物质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Line 27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989155" y="6147594"/>
            <a:ext cx="9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tags/tag1.xml><?xml version="1.0" encoding="utf-8"?>
<p:tagLst xmlns:p="http://schemas.openxmlformats.org/presentationml/2006/main">
  <p:tag name="AS_UNIQUEID" val="5434"/>
</p:tagLst>
</file>

<file path=ppt/tags/tag10.xml><?xml version="1.0" encoding="utf-8"?>
<p:tagLst xmlns:p="http://schemas.openxmlformats.org/presentationml/2006/main">
  <p:tag name="AS_UNIQUEID" val="534"/>
  <p:tag name="KSO_WM_BEAUTIFY_FLAG" val=""/>
</p:tagLst>
</file>

<file path=ppt/tags/tag100.xml><?xml version="1.0" encoding="utf-8"?>
<p:tagLst xmlns:p="http://schemas.openxmlformats.org/presentationml/2006/main">
  <p:tag name="AS_UNIQUEID" val="259"/>
  <p:tag name="KSO_WM_BEAUTIFY_FLAG" val=""/>
</p:tagLst>
</file>

<file path=ppt/tags/tag101.xml><?xml version="1.0" encoding="utf-8"?>
<p:tagLst xmlns:p="http://schemas.openxmlformats.org/presentationml/2006/main">
  <p:tag name="AS_UNIQUEID" val="260"/>
  <p:tag name="KSO_WM_BEAUTIFY_FLAG" val=""/>
</p:tagLst>
</file>

<file path=ppt/tags/tag102.xml><?xml version="1.0" encoding="utf-8"?>
<p:tagLst xmlns:p="http://schemas.openxmlformats.org/presentationml/2006/main">
  <p:tag name="AS_UNIQUEID" val="4861"/>
</p:tagLst>
</file>

<file path=ppt/tags/tag103.xml><?xml version="1.0" encoding="utf-8"?>
<p:tagLst xmlns:p="http://schemas.openxmlformats.org/presentationml/2006/main">
  <p:tag name="AS_UNIQUEID" val="32"/>
  <p:tag name="KSO_WM_BEAUTIFY_FLAG" val=""/>
</p:tagLst>
</file>

<file path=ppt/tags/tag104.xml><?xml version="1.0" encoding="utf-8"?>
<p:tagLst xmlns:p="http://schemas.openxmlformats.org/presentationml/2006/main">
  <p:tag name="AS_UNIQUEID" val="32"/>
  <p:tag name="KSO_WM_BEAUTIFY_FLAG" val=""/>
</p:tagLst>
</file>

<file path=ppt/tags/tag105.xml><?xml version="1.0" encoding="utf-8"?>
<p:tagLst xmlns:p="http://schemas.openxmlformats.org/presentationml/2006/main">
  <p:tag name="AS_UNIQUEID" val="37"/>
  <p:tag name="KSO_WM_BEAUTIFY_FLAG" val=""/>
</p:tagLst>
</file>

<file path=ppt/tags/tag106.xml><?xml version="1.0" encoding="utf-8"?>
<p:tagLst xmlns:p="http://schemas.openxmlformats.org/presentationml/2006/main">
  <p:tag name="AS_UNIQUEID" val="4863"/>
</p:tagLst>
</file>

<file path=ppt/tags/tag107.xml><?xml version="1.0" encoding="utf-8"?>
<p:tagLst xmlns:p="http://schemas.openxmlformats.org/presentationml/2006/main">
  <p:tag name="AS_UNIQUEID" val="372"/>
</p:tagLst>
</file>

<file path=ppt/tags/tag108.xml><?xml version="1.0" encoding="utf-8"?>
<p:tagLst xmlns:p="http://schemas.openxmlformats.org/presentationml/2006/main">
  <p:tag name="AS_UNIQUEID" val="3751"/>
</p:tagLst>
</file>

<file path=ppt/tags/tag109.xml><?xml version="1.0" encoding="utf-8"?>
<p:tagLst xmlns:p="http://schemas.openxmlformats.org/presentationml/2006/main">
  <p:tag name="AS_UNIQUEID" val="42"/>
</p:tagLst>
</file>

<file path=ppt/tags/tag11.xml><?xml version="1.0" encoding="utf-8"?>
<p:tagLst xmlns:p="http://schemas.openxmlformats.org/presentationml/2006/main">
  <p:tag name="AS_UNIQUEID" val="533"/>
  <p:tag name="KSO_WM_BEAUTIFY_FLAG" val=""/>
</p:tagLst>
</file>

<file path=ppt/tags/tag110.xml><?xml version="1.0" encoding="utf-8"?>
<p:tagLst xmlns:p="http://schemas.openxmlformats.org/presentationml/2006/main">
  <p:tag name="AS_UNIQUEID" val="43"/>
</p:tagLst>
</file>

<file path=ppt/tags/tag111.xml><?xml version="1.0" encoding="utf-8"?>
<p:tagLst xmlns:p="http://schemas.openxmlformats.org/presentationml/2006/main">
  <p:tag name="AS_UNIQUEID" val="44"/>
</p:tagLst>
</file>

<file path=ppt/tags/tag112.xml><?xml version="1.0" encoding="utf-8"?>
<p:tagLst xmlns:p="http://schemas.openxmlformats.org/presentationml/2006/main">
  <p:tag name="AS_UNIQUEID" val="45"/>
</p:tagLst>
</file>

<file path=ppt/tags/tag113.xml><?xml version="1.0" encoding="utf-8"?>
<p:tagLst xmlns:p="http://schemas.openxmlformats.org/presentationml/2006/main">
  <p:tag name="AS_UNIQUEID" val="46"/>
</p:tagLst>
</file>

<file path=ppt/tags/tag114.xml><?xml version="1.0" encoding="utf-8"?>
<p:tagLst xmlns:p="http://schemas.openxmlformats.org/presentationml/2006/main">
  <p:tag name="AS_UNIQUEID" val="47"/>
</p:tagLst>
</file>

<file path=ppt/tags/tag115.xml><?xml version="1.0" encoding="utf-8"?>
<p:tagLst xmlns:p="http://schemas.openxmlformats.org/presentationml/2006/main">
  <p:tag name="AS_UNIQUEID" val="48"/>
</p:tagLst>
</file>

<file path=ppt/tags/tag116.xml><?xml version="1.0" encoding="utf-8"?>
<p:tagLst xmlns:p="http://schemas.openxmlformats.org/presentationml/2006/main">
  <p:tag name="AS_UNIQUEID" val="4865"/>
</p:tagLst>
</file>

<file path=ppt/tags/tag117.xml><?xml version="1.0" encoding="utf-8"?>
<p:tagLst xmlns:p="http://schemas.openxmlformats.org/presentationml/2006/main">
  <p:tag name="AS_UNIQUEID" val="3751"/>
</p:tagLst>
</file>

<file path=ppt/tags/tag118.xml><?xml version="1.0" encoding="utf-8"?>
<p:tagLst xmlns:p="http://schemas.openxmlformats.org/presentationml/2006/main">
  <p:tag name="KSO_WM_UNIT_TABLE_BEAUTIFY" val="smartTable{cbe46f69-dfa1-4a42-ae77-d4603cd9b5f7}"/>
</p:tagLst>
</file>

<file path=ppt/tags/tag119.xml><?xml version="1.0" encoding="utf-8"?>
<p:tagLst xmlns:p="http://schemas.openxmlformats.org/presentationml/2006/main">
  <p:tag name="AS_UNIQUEID" val="1047"/>
  <p:tag name="KSO_WM_BEAUTIFY_FLAG" val=""/>
</p:tagLst>
</file>

<file path=ppt/tags/tag12.xml><?xml version="1.0" encoding="utf-8"?>
<p:tagLst xmlns:p="http://schemas.openxmlformats.org/presentationml/2006/main">
  <p:tag name="AS_UNIQUEID" val="4855"/>
</p:tagLst>
</file>

<file path=ppt/tags/tag120.xml><?xml version="1.0" encoding="utf-8"?>
<p:tagLst xmlns:p="http://schemas.openxmlformats.org/presentationml/2006/main">
  <p:tag name="AS_UNIQUEID" val="1048"/>
  <p:tag name="KSO_WM_BEAUTIFY_FLAG" val=""/>
</p:tagLst>
</file>

<file path=ppt/tags/tag121.xml><?xml version="1.0" encoding="utf-8"?>
<p:tagLst xmlns:p="http://schemas.openxmlformats.org/presentationml/2006/main">
  <p:tag name="AS_UNIQUEID" val="1049"/>
  <p:tag name="KSO_WM_BEAUTIFY_FLAG" val=""/>
</p:tagLst>
</file>

<file path=ppt/tags/tag122.xml><?xml version="1.0" encoding="utf-8"?>
<p:tagLst xmlns:p="http://schemas.openxmlformats.org/presentationml/2006/main">
  <p:tag name="AS_UNIQUEID" val="1050"/>
  <p:tag name="KSO_WM_BEAUTIFY_FLAG" val=""/>
</p:tagLst>
</file>

<file path=ppt/tags/tag123.xml><?xml version="1.0" encoding="utf-8"?>
<p:tagLst xmlns:p="http://schemas.openxmlformats.org/presentationml/2006/main">
  <p:tag name="AS_UNIQUEID" val="1051"/>
  <p:tag name="KSO_WM_BEAUTIFY_FLAG" val=""/>
</p:tagLst>
</file>

<file path=ppt/tags/tag124.xml><?xml version="1.0" encoding="utf-8"?>
<p:tagLst xmlns:p="http://schemas.openxmlformats.org/presentationml/2006/main">
  <p:tag name="AS_UNIQUEID" val="1052"/>
  <p:tag name="KSO_WM_BEAUTIFY_FLAG" val=""/>
</p:tagLst>
</file>

<file path=ppt/tags/tag125.xml><?xml version="1.0" encoding="utf-8"?>
<p:tagLst xmlns:p="http://schemas.openxmlformats.org/presentationml/2006/main">
  <p:tag name="AS_UNIQUEID" val="1053"/>
  <p:tag name="KSO_WM_BEAUTIFY_FLAG" val=""/>
</p:tagLst>
</file>

<file path=ppt/tags/tag126.xml><?xml version="1.0" encoding="utf-8"?>
<p:tagLst xmlns:p="http://schemas.openxmlformats.org/presentationml/2006/main">
  <p:tag name="AS_UNIQUEID" val="1054"/>
  <p:tag name="KSO_WM_BEAUTIFY_FLAG" val=""/>
</p:tagLst>
</file>

<file path=ppt/tags/tag127.xml><?xml version="1.0" encoding="utf-8"?>
<p:tagLst xmlns:p="http://schemas.openxmlformats.org/presentationml/2006/main">
  <p:tag name="AS_UNIQUEID" val="1055"/>
  <p:tag name="KSO_WM_BEAUTIFY_FLAG" val=""/>
</p:tagLst>
</file>

<file path=ppt/tags/tag128.xml><?xml version="1.0" encoding="utf-8"?>
<p:tagLst xmlns:p="http://schemas.openxmlformats.org/presentationml/2006/main">
  <p:tag name="AS_UNIQUEID" val="1056"/>
  <p:tag name="KSO_WM_BEAUTIFY_FLAG" val=""/>
</p:tagLst>
</file>

<file path=ppt/tags/tag129.xml><?xml version="1.0" encoding="utf-8"?>
<p:tagLst xmlns:p="http://schemas.openxmlformats.org/presentationml/2006/main">
  <p:tag name="AS_UNIQUEID" val="1057"/>
  <p:tag name="KSO_WM_BEAUTIFY_FLAG" val=""/>
</p:tagLst>
</file>

<file path=ppt/tags/tag13.xml><?xml version="1.0" encoding="utf-8"?>
<p:tagLst xmlns:p="http://schemas.openxmlformats.org/presentationml/2006/main">
  <p:tag name="AS_UNIQUEID" val="1492"/>
  <p:tag name="KSO_WM_BEAUTIFY_FLAG" val=""/>
</p:tagLst>
</file>

<file path=ppt/tags/tag130.xml><?xml version="1.0" encoding="utf-8"?>
<p:tagLst xmlns:p="http://schemas.openxmlformats.org/presentationml/2006/main">
  <p:tag name="AS_UNIQUEID" val="1058"/>
  <p:tag name="KSO_WM_BEAUTIFY_FLAG" val=""/>
</p:tagLst>
</file>

<file path=ppt/tags/tag131.xml><?xml version="1.0" encoding="utf-8"?>
<p:tagLst xmlns:p="http://schemas.openxmlformats.org/presentationml/2006/main">
  <p:tag name="AS_UNIQUEID" val="1059"/>
  <p:tag name="KSO_WM_BEAUTIFY_FLAG" val=""/>
</p:tagLst>
</file>

<file path=ppt/tags/tag132.xml><?xml version="1.0" encoding="utf-8"?>
<p:tagLst xmlns:p="http://schemas.openxmlformats.org/presentationml/2006/main">
  <p:tag name="AS_UNIQUEID" val="1060"/>
  <p:tag name="KSO_WM_BEAUTIFY_FLAG" val=""/>
</p:tagLst>
</file>

<file path=ppt/tags/tag133.xml><?xml version="1.0" encoding="utf-8"?>
<p:tagLst xmlns:p="http://schemas.openxmlformats.org/presentationml/2006/main">
  <p:tag name="KSO_WM_UNIT_TABLE_BEAUTIFY" val="smartTable{0149739e-b6b2-49d4-825e-ed30af4149a4}"/>
  <p:tag name="TABLE_ENDDRAG_ORIGIN_RECT" val="755*220"/>
  <p:tag name="TABLE_ENDDRAG_RECT" val="48*101*755*220"/>
</p:tagLst>
</file>

<file path=ppt/tags/tag134.xml><?xml version="1.0" encoding="utf-8"?>
<p:tagLst xmlns:p="http://schemas.openxmlformats.org/presentationml/2006/main">
  <p:tag name="KSO_WPP_MARK_KEY" val="cfbda60f-e686-4948-8409-a333d4d69c99"/>
  <p:tag name="COMMONDATA" val="eyJoZGlkIjoiZjVmNmEwZGNjZGZlN2FjZWMyODZlMTBkNWVmMWFjMTgifQ=="/>
</p:tagLst>
</file>

<file path=ppt/tags/tag14.xml><?xml version="1.0" encoding="utf-8"?>
<p:tagLst xmlns:p="http://schemas.openxmlformats.org/presentationml/2006/main">
  <p:tag name="AS_UNIQUEID" val="1493"/>
  <p:tag name="KSO_WM_BEAUTIFY_FLAG" val=""/>
</p:tagLst>
</file>

<file path=ppt/tags/tag15.xml><?xml version="1.0" encoding="utf-8"?>
<p:tagLst xmlns:p="http://schemas.openxmlformats.org/presentationml/2006/main">
  <p:tag name="AS_UNIQUEID" val="1494"/>
  <p:tag name="KSO_WM_BEAUTIFY_FLAG" val=""/>
</p:tagLst>
</file>

<file path=ppt/tags/tag16.xml><?xml version="1.0" encoding="utf-8"?>
<p:tagLst xmlns:p="http://schemas.openxmlformats.org/presentationml/2006/main">
  <p:tag name="AS_UNIQUEID" val="1495"/>
  <p:tag name="KSO_WM_BEAUTIFY_FLAG" val=""/>
</p:tagLst>
</file>

<file path=ppt/tags/tag17.xml><?xml version="1.0" encoding="utf-8"?>
<p:tagLst xmlns:p="http://schemas.openxmlformats.org/presentationml/2006/main">
  <p:tag name="AS_UNIQUEID" val="1496"/>
  <p:tag name="KSO_WM_BEAUTIFY_FLAG" val=""/>
</p:tagLst>
</file>

<file path=ppt/tags/tag18.xml><?xml version="1.0" encoding="utf-8"?>
<p:tagLst xmlns:p="http://schemas.openxmlformats.org/presentationml/2006/main">
  <p:tag name="AS_UNIQUEID" val="1497"/>
  <p:tag name="KSO_WM_BEAUTIFY_FLAG" val=""/>
</p:tagLst>
</file>

<file path=ppt/tags/tag19.xml><?xml version="1.0" encoding="utf-8"?>
<p:tagLst xmlns:p="http://schemas.openxmlformats.org/presentationml/2006/main">
  <p:tag name="AS_UNIQUEID" val="1498"/>
  <p:tag name="KSO_WM_BEAUTIFY_FLAG" val=""/>
</p:tagLst>
</file>

<file path=ppt/tags/tag2.xml><?xml version="1.0" encoding="utf-8"?>
<p:tagLst xmlns:p="http://schemas.openxmlformats.org/presentationml/2006/main">
  <p:tag name="AS_UNIQUEID" val="3751"/>
</p:tagLst>
</file>

<file path=ppt/tags/tag20.xml><?xml version="1.0" encoding="utf-8"?>
<p:tagLst xmlns:p="http://schemas.openxmlformats.org/presentationml/2006/main">
  <p:tag name="AS_UNIQUEID" val="1501"/>
  <p:tag name="KSO_WM_BEAUTIFY_FLAG" val=""/>
</p:tagLst>
</file>

<file path=ppt/tags/tag21.xml><?xml version="1.0" encoding="utf-8"?>
<p:tagLst xmlns:p="http://schemas.openxmlformats.org/presentationml/2006/main">
  <p:tag name="AS_UNIQUEID" val="3751"/>
</p:tagLst>
</file>

<file path=ppt/tags/tag22.xml><?xml version="1.0" encoding="utf-8"?>
<p:tagLst xmlns:p="http://schemas.openxmlformats.org/presentationml/2006/main">
  <p:tag name="AS_UNIQUEID" val="2243"/>
  <p:tag name="KSO_WM_UNIT_TABLE_BEAUTIFY" val="smartTable{5d4e4ed6-2a35-460e-a374-2c9aa7c98347}"/>
</p:tagLst>
</file>

<file path=ppt/tags/tag23.xml><?xml version="1.0" encoding="utf-8"?>
<p:tagLst xmlns:p="http://schemas.openxmlformats.org/presentationml/2006/main">
  <p:tag name="AS_UNIQUEID" val="5436"/>
</p:tagLst>
</file>

<file path=ppt/tags/tag24.xml><?xml version="1.0" encoding="utf-8"?>
<p:tagLst xmlns:p="http://schemas.openxmlformats.org/presentationml/2006/main">
  <p:tag name="AS_UNIQUEID" val="5437"/>
</p:tagLst>
</file>

<file path=ppt/tags/tag25.xml><?xml version="1.0" encoding="utf-8"?>
<p:tagLst xmlns:p="http://schemas.openxmlformats.org/presentationml/2006/main">
  <p:tag name="AS_UNIQUEID" val="5438"/>
</p:tagLst>
</file>

<file path=ppt/tags/tag26.xml><?xml version="1.0" encoding="utf-8"?>
<p:tagLst xmlns:p="http://schemas.openxmlformats.org/presentationml/2006/main">
  <p:tag name="AS_UNIQUEID" val="5439"/>
</p:tagLst>
</file>

<file path=ppt/tags/tag27.xml><?xml version="1.0" encoding="utf-8"?>
<p:tagLst xmlns:p="http://schemas.openxmlformats.org/presentationml/2006/main">
  <p:tag name="AS_UNIQUEID" val="5440"/>
</p:tagLst>
</file>

<file path=ppt/tags/tag28.xml><?xml version="1.0" encoding="utf-8"?>
<p:tagLst xmlns:p="http://schemas.openxmlformats.org/presentationml/2006/main">
  <p:tag name="AS_UNIQUEID" val="5441"/>
</p:tagLst>
</file>

<file path=ppt/tags/tag29.xml><?xml version="1.0" encoding="utf-8"?>
<p:tagLst xmlns:p="http://schemas.openxmlformats.org/presentationml/2006/main">
  <p:tag name="AS_UNIQUEID" val="5442"/>
</p:tagLst>
</file>

<file path=ppt/tags/tag3.xml><?xml version="1.0" encoding="utf-8"?>
<p:tagLst xmlns:p="http://schemas.openxmlformats.org/presentationml/2006/main">
  <p:tag name="AS_UNIQUEID" val="2243"/>
</p:tagLst>
</file>

<file path=ppt/tags/tag30.xml><?xml version="1.0" encoding="utf-8"?>
<p:tagLst xmlns:p="http://schemas.openxmlformats.org/presentationml/2006/main">
  <p:tag name="AS_UNIQUEID" val="5443"/>
</p:tagLst>
</file>

<file path=ppt/tags/tag31.xml><?xml version="1.0" encoding="utf-8"?>
<p:tagLst xmlns:p="http://schemas.openxmlformats.org/presentationml/2006/main">
  <p:tag name="AS_UNIQUEID" val="5444"/>
</p:tagLst>
</file>

<file path=ppt/tags/tag32.xml><?xml version="1.0" encoding="utf-8"?>
<p:tagLst xmlns:p="http://schemas.openxmlformats.org/presentationml/2006/main">
  <p:tag name="AS_UNIQUEID" val="5445"/>
</p:tagLst>
</file>

<file path=ppt/tags/tag33.xml><?xml version="1.0" encoding="utf-8"?>
<p:tagLst xmlns:p="http://schemas.openxmlformats.org/presentationml/2006/main">
  <p:tag name="AS_UNIQUEID" val="820"/>
</p:tagLst>
</file>

<file path=ppt/tags/tag34.xml><?xml version="1.0" encoding="utf-8"?>
<p:tagLst xmlns:p="http://schemas.openxmlformats.org/presentationml/2006/main">
  <p:tag name="AS_UNIQUEID" val="822"/>
  <p:tag name="KSO_WM_BEAUTIFY_FLAG" val=""/>
</p:tagLst>
</file>

<file path=ppt/tags/tag35.xml><?xml version="1.0" encoding="utf-8"?>
<p:tagLst xmlns:p="http://schemas.openxmlformats.org/presentationml/2006/main">
  <p:tag name="AS_UNIQUEID" val="1047"/>
  <p:tag name="KSO_WM_BEAUTIFY_FLAG" val=""/>
</p:tagLst>
</file>

<file path=ppt/tags/tag36.xml><?xml version="1.0" encoding="utf-8"?>
<p:tagLst xmlns:p="http://schemas.openxmlformats.org/presentationml/2006/main">
  <p:tag name="AS_UNIQUEID" val="1048"/>
  <p:tag name="KSO_WM_BEAUTIFY_FLAG" val=""/>
</p:tagLst>
</file>

<file path=ppt/tags/tag37.xml><?xml version="1.0" encoding="utf-8"?>
<p:tagLst xmlns:p="http://schemas.openxmlformats.org/presentationml/2006/main">
  <p:tag name="AS_UNIQUEID" val="1057"/>
</p:tagLst>
</file>

<file path=ppt/tags/tag38.xml><?xml version="1.0" encoding="utf-8"?>
<p:tagLst xmlns:p="http://schemas.openxmlformats.org/presentationml/2006/main">
  <p:tag name="AS_UNIQUEID" val="1058"/>
  <p:tag name="KSO_WM_BEAUTIFY_FLAG" val=""/>
</p:tagLst>
</file>

<file path=ppt/tags/tag39.xml><?xml version="1.0" encoding="utf-8"?>
<p:tagLst xmlns:p="http://schemas.openxmlformats.org/presentationml/2006/main">
  <p:tag name="AS_UNIQUEID" val="1059"/>
  <p:tag name="KSO_WM_BEAUTIFY_FLAG" val=""/>
</p:tagLst>
</file>

<file path=ppt/tags/tag4.xml><?xml version="1.0" encoding="utf-8"?>
<p:tagLst xmlns:p="http://schemas.openxmlformats.org/presentationml/2006/main">
  <p:tag name="AS_UNIQUEID" val="2258"/>
</p:tagLst>
</file>

<file path=ppt/tags/tag40.xml><?xml version="1.0" encoding="utf-8"?>
<p:tagLst xmlns:p="http://schemas.openxmlformats.org/presentationml/2006/main">
  <p:tag name="AS_UNIQUEID" val="1060"/>
  <p:tag name="KSO_WM_BEAUTIFY_FLAG" val=""/>
</p:tagLst>
</file>

<file path=ppt/tags/tag41.xml><?xml version="1.0" encoding="utf-8"?>
<p:tagLst xmlns:p="http://schemas.openxmlformats.org/presentationml/2006/main">
  <p:tag name="AS_UNIQUEID" val="1061"/>
  <p:tag name="KSO_WM_BEAUTIFY_FLAG" val=""/>
</p:tagLst>
</file>

<file path=ppt/tags/tag42.xml><?xml version="1.0" encoding="utf-8"?>
<p:tagLst xmlns:p="http://schemas.openxmlformats.org/presentationml/2006/main">
  <p:tag name="AS_UNIQUEID" val="1062"/>
  <p:tag name="KSO_WM_BEAUTIFY_FLAG" val=""/>
</p:tagLst>
</file>

<file path=ppt/tags/tag43.xml><?xml version="1.0" encoding="utf-8"?>
<p:tagLst xmlns:p="http://schemas.openxmlformats.org/presentationml/2006/main">
  <p:tag name="AS_UNIQUEID" val="1064"/>
  <p:tag name="KSO_WM_BEAUTIFY_FLAG" val=""/>
</p:tagLst>
</file>

<file path=ppt/tags/tag44.xml><?xml version="1.0" encoding="utf-8"?>
<p:tagLst xmlns:p="http://schemas.openxmlformats.org/presentationml/2006/main">
  <p:tag name="AS_UNIQUEID" val="1065"/>
  <p:tag name="KSO_WM_BEAUTIFY_FLAG" val=""/>
</p:tagLst>
</file>

<file path=ppt/tags/tag45.xml><?xml version="1.0" encoding="utf-8"?>
<p:tagLst xmlns:p="http://schemas.openxmlformats.org/presentationml/2006/main">
  <p:tag name="AS_UNIQUEID" val="5446"/>
</p:tagLst>
</file>

<file path=ppt/tags/tag46.xml><?xml version="1.0" encoding="utf-8"?>
<p:tagLst xmlns:p="http://schemas.openxmlformats.org/presentationml/2006/main">
  <p:tag name="AS_UNIQUEID" val="5447"/>
</p:tagLst>
</file>

<file path=ppt/tags/tag47.xml><?xml version="1.0" encoding="utf-8"?>
<p:tagLst xmlns:p="http://schemas.openxmlformats.org/presentationml/2006/main">
  <p:tag name="AS_UNIQUEID" val="5448"/>
</p:tagLst>
</file>

<file path=ppt/tags/tag48.xml><?xml version="1.0" encoding="utf-8"?>
<p:tagLst xmlns:p="http://schemas.openxmlformats.org/presentationml/2006/main">
  <p:tag name="AS_UNIQUEID" val="5449"/>
</p:tagLst>
</file>

<file path=ppt/tags/tag49.xml><?xml version="1.0" encoding="utf-8"?>
<p:tagLst xmlns:p="http://schemas.openxmlformats.org/presentationml/2006/main">
  <p:tag name="AS_UNIQUEID" val="5450"/>
</p:tagLst>
</file>

<file path=ppt/tags/tag5.xml><?xml version="1.0" encoding="utf-8"?>
<p:tagLst xmlns:p="http://schemas.openxmlformats.org/presentationml/2006/main">
  <p:tag name="AS_UNIQUEID" val="1114"/>
  <p:tag name="KSO_WM_BEAUTIFY_FLAG" val=""/>
</p:tagLst>
</file>

<file path=ppt/tags/tag50.xml><?xml version="1.0" encoding="utf-8"?>
<p:tagLst xmlns:p="http://schemas.openxmlformats.org/presentationml/2006/main">
  <p:tag name="AS_UNIQUEID" val="5451"/>
</p:tagLst>
</file>

<file path=ppt/tags/tag51.xml><?xml version="1.0" encoding="utf-8"?>
<p:tagLst xmlns:p="http://schemas.openxmlformats.org/presentationml/2006/main">
  <p:tag name="AS_UNIQUEID" val="5452"/>
</p:tagLst>
</file>

<file path=ppt/tags/tag52.xml><?xml version="1.0" encoding="utf-8"?>
<p:tagLst xmlns:p="http://schemas.openxmlformats.org/presentationml/2006/main">
  <p:tag name="AS_UNIQUEID" val="5453"/>
</p:tagLst>
</file>

<file path=ppt/tags/tag53.xml><?xml version="1.0" encoding="utf-8"?>
<p:tagLst xmlns:p="http://schemas.openxmlformats.org/presentationml/2006/main">
  <p:tag name="AS_UNIQUEID" val="5454"/>
</p:tagLst>
</file>

<file path=ppt/tags/tag54.xml><?xml version="1.0" encoding="utf-8"?>
<p:tagLst xmlns:p="http://schemas.openxmlformats.org/presentationml/2006/main">
  <p:tag name="AS_UNIQUEID" val="5455"/>
</p:tagLst>
</file>

<file path=ppt/tags/tag55.xml><?xml version="1.0" encoding="utf-8"?>
<p:tagLst xmlns:p="http://schemas.openxmlformats.org/presentationml/2006/main">
  <p:tag name="AS_UNIQUEID" val="5456"/>
</p:tagLst>
</file>

<file path=ppt/tags/tag56.xml><?xml version="1.0" encoding="utf-8"?>
<p:tagLst xmlns:p="http://schemas.openxmlformats.org/presentationml/2006/main">
  <p:tag name="AS_UNIQUEID" val="5457"/>
</p:tagLst>
</file>

<file path=ppt/tags/tag57.xml><?xml version="1.0" encoding="utf-8"?>
<p:tagLst xmlns:p="http://schemas.openxmlformats.org/presentationml/2006/main">
  <p:tag name="AS_UNIQUEID" val="5458"/>
</p:tagLst>
</file>

<file path=ppt/tags/tag58.xml><?xml version="1.0" encoding="utf-8"?>
<p:tagLst xmlns:p="http://schemas.openxmlformats.org/presentationml/2006/main">
  <p:tag name="AS_UNIQUEID" val="5459"/>
</p:tagLst>
</file>

<file path=ppt/tags/tag59.xml><?xml version="1.0" encoding="utf-8"?>
<p:tagLst xmlns:p="http://schemas.openxmlformats.org/presentationml/2006/main">
  <p:tag name="AS_UNIQUEID" val="5460"/>
</p:tagLst>
</file>

<file path=ppt/tags/tag6.xml><?xml version="1.0" encoding="utf-8"?>
<p:tagLst xmlns:p="http://schemas.openxmlformats.org/presentationml/2006/main">
  <p:tag name="AS_UNIQUEID" val="1115"/>
  <p:tag name="KSO_WM_BEAUTIFY_FLAG" val=""/>
</p:tagLst>
</file>

<file path=ppt/tags/tag60.xml><?xml version="1.0" encoding="utf-8"?>
<p:tagLst xmlns:p="http://schemas.openxmlformats.org/presentationml/2006/main">
  <p:tag name="AS_UNIQUEID" val="5461"/>
</p:tagLst>
</file>

<file path=ppt/tags/tag61.xml><?xml version="1.0" encoding="utf-8"?>
<p:tagLst xmlns:p="http://schemas.openxmlformats.org/presentationml/2006/main">
  <p:tag name="AS_UNIQUEID" val="5462"/>
</p:tagLst>
</file>

<file path=ppt/tags/tag62.xml><?xml version="1.0" encoding="utf-8"?>
<p:tagLst xmlns:p="http://schemas.openxmlformats.org/presentationml/2006/main">
  <p:tag name="AS_UNIQUEID" val="105"/>
</p:tagLst>
</file>

<file path=ppt/tags/tag63.xml><?xml version="1.0" encoding="utf-8"?>
<p:tagLst xmlns:p="http://schemas.openxmlformats.org/presentationml/2006/main">
  <p:tag name="AS_UNIQUEID" val="1545"/>
</p:tagLst>
</file>

<file path=ppt/tags/tag64.xml><?xml version="1.0" encoding="utf-8"?>
<p:tagLst xmlns:p="http://schemas.openxmlformats.org/presentationml/2006/main">
  <p:tag name="AS_UNIQUEID" val="114"/>
</p:tagLst>
</file>

<file path=ppt/tags/tag65.xml><?xml version="1.0" encoding="utf-8"?>
<p:tagLst xmlns:p="http://schemas.openxmlformats.org/presentationml/2006/main">
  <p:tag name="AS_UNIQUEID" val="115"/>
</p:tagLst>
</file>

<file path=ppt/tags/tag66.xml><?xml version="1.0" encoding="utf-8"?>
<p:tagLst xmlns:p="http://schemas.openxmlformats.org/presentationml/2006/main">
  <p:tag name="AS_UNIQUEID" val="116"/>
</p:tagLst>
</file>

<file path=ppt/tags/tag67.xml><?xml version="1.0" encoding="utf-8"?>
<p:tagLst xmlns:p="http://schemas.openxmlformats.org/presentationml/2006/main">
  <p:tag name="AS_UNIQUEID" val="117"/>
</p:tagLst>
</file>

<file path=ppt/tags/tag68.xml><?xml version="1.0" encoding="utf-8"?>
<p:tagLst xmlns:p="http://schemas.openxmlformats.org/presentationml/2006/main">
  <p:tag name="AS_UNIQUEID" val="118"/>
</p:tagLst>
</file>

<file path=ppt/tags/tag69.xml><?xml version="1.0" encoding="utf-8"?>
<p:tagLst xmlns:p="http://schemas.openxmlformats.org/presentationml/2006/main">
  <p:tag name="AS_UNIQUEID" val="119"/>
</p:tagLst>
</file>

<file path=ppt/tags/tag7.xml><?xml version="1.0" encoding="utf-8"?>
<p:tagLst xmlns:p="http://schemas.openxmlformats.org/presentationml/2006/main">
  <p:tag name="AS_UNIQUEID" val="1116"/>
  <p:tag name="KSO_WM_BEAUTIFY_FLAG" val=""/>
</p:tagLst>
</file>

<file path=ppt/tags/tag70.xml><?xml version="1.0" encoding="utf-8"?>
<p:tagLst xmlns:p="http://schemas.openxmlformats.org/presentationml/2006/main">
  <p:tag name="AS_UNIQUEID" val="120"/>
</p:tagLst>
</file>

<file path=ppt/tags/tag71.xml><?xml version="1.0" encoding="utf-8"?>
<p:tagLst xmlns:p="http://schemas.openxmlformats.org/presentationml/2006/main">
  <p:tag name="AS_UNIQUEID" val="121"/>
</p:tagLst>
</file>

<file path=ppt/tags/tag72.xml><?xml version="1.0" encoding="utf-8"?>
<p:tagLst xmlns:p="http://schemas.openxmlformats.org/presentationml/2006/main">
  <p:tag name="AS_UNIQUEID" val="122"/>
</p:tagLst>
</file>

<file path=ppt/tags/tag73.xml><?xml version="1.0" encoding="utf-8"?>
<p:tagLst xmlns:p="http://schemas.openxmlformats.org/presentationml/2006/main">
  <p:tag name="AS_UNIQUEID" val="123"/>
</p:tagLst>
</file>

<file path=ppt/tags/tag74.xml><?xml version="1.0" encoding="utf-8"?>
<p:tagLst xmlns:p="http://schemas.openxmlformats.org/presentationml/2006/main">
  <p:tag name="AS_UNIQUEID" val="124"/>
</p:tagLst>
</file>

<file path=ppt/tags/tag75.xml><?xml version="1.0" encoding="utf-8"?>
<p:tagLst xmlns:p="http://schemas.openxmlformats.org/presentationml/2006/main">
  <p:tag name="AS_UNIQUEID" val="125"/>
</p:tagLst>
</file>

<file path=ppt/tags/tag76.xml><?xml version="1.0" encoding="utf-8"?>
<p:tagLst xmlns:p="http://schemas.openxmlformats.org/presentationml/2006/main">
  <p:tag name="AS_UNIQUEID" val="126"/>
</p:tagLst>
</file>

<file path=ppt/tags/tag77.xml><?xml version="1.0" encoding="utf-8"?>
<p:tagLst xmlns:p="http://schemas.openxmlformats.org/presentationml/2006/main">
  <p:tag name="AS_UNIQUEID" val="127"/>
</p:tagLst>
</file>

<file path=ppt/tags/tag78.xml><?xml version="1.0" encoding="utf-8"?>
<p:tagLst xmlns:p="http://schemas.openxmlformats.org/presentationml/2006/main">
  <p:tag name="AS_UNIQUEID" val="1546"/>
</p:tagLst>
</file>

<file path=ppt/tags/tag79.xml><?xml version="1.0" encoding="utf-8"?>
<p:tagLst xmlns:p="http://schemas.openxmlformats.org/presentationml/2006/main">
  <p:tag name="AS_UNIQUEID" val="129"/>
</p:tagLst>
</file>

<file path=ppt/tags/tag8.xml><?xml version="1.0" encoding="utf-8"?>
<p:tagLst xmlns:p="http://schemas.openxmlformats.org/presentationml/2006/main">
  <p:tag name="AS_UNIQUEID" val="1119"/>
  <p:tag name="KSO_WM_BEAUTIFY_FLAG" val=""/>
</p:tagLst>
</file>

<file path=ppt/tags/tag80.xml><?xml version="1.0" encoding="utf-8"?>
<p:tagLst xmlns:p="http://schemas.openxmlformats.org/presentationml/2006/main">
  <p:tag name="AS_UNIQUEID" val="130"/>
</p:tagLst>
</file>

<file path=ppt/tags/tag81.xml><?xml version="1.0" encoding="utf-8"?>
<p:tagLst xmlns:p="http://schemas.openxmlformats.org/presentationml/2006/main">
  <p:tag name="AS_UNIQUEID" val="1547"/>
</p:tagLst>
</file>

<file path=ppt/tags/tag82.xml><?xml version="1.0" encoding="utf-8"?>
<p:tagLst xmlns:p="http://schemas.openxmlformats.org/presentationml/2006/main">
  <p:tag name="AS_UNIQUEID" val="128"/>
</p:tagLst>
</file>

<file path=ppt/tags/tag83.xml><?xml version="1.0" encoding="utf-8"?>
<p:tagLst xmlns:p="http://schemas.openxmlformats.org/presentationml/2006/main">
  <p:tag name="AS_UNIQUEID" val="131"/>
</p:tagLst>
</file>

<file path=ppt/tags/tag84.xml><?xml version="1.0" encoding="utf-8"?>
<p:tagLst xmlns:p="http://schemas.openxmlformats.org/presentationml/2006/main">
  <p:tag name="AS_UNIQUEID" val="1548"/>
</p:tagLst>
</file>

<file path=ppt/tags/tag85.xml><?xml version="1.0" encoding="utf-8"?>
<p:tagLst xmlns:p="http://schemas.openxmlformats.org/presentationml/2006/main">
  <p:tag name="AS_UNIQUEID" val="344"/>
</p:tagLst>
</file>

<file path=ppt/tags/tag86.xml><?xml version="1.0" encoding="utf-8"?>
<p:tagLst xmlns:p="http://schemas.openxmlformats.org/presentationml/2006/main">
  <p:tag name="AS_UNIQUEID" val="359"/>
</p:tagLst>
</file>

<file path=ppt/tags/tag87.xml><?xml version="1.0" encoding="utf-8"?>
<p:tagLst xmlns:p="http://schemas.openxmlformats.org/presentationml/2006/main">
  <p:tag name="AS_UNIQUEID" val="1549"/>
</p:tagLst>
</file>

<file path=ppt/tags/tag88.xml><?xml version="1.0" encoding="utf-8"?>
<p:tagLst xmlns:p="http://schemas.openxmlformats.org/presentationml/2006/main">
  <p:tag name="AS_UNIQUEID" val="342"/>
</p:tagLst>
</file>

<file path=ppt/tags/tag89.xml><?xml version="1.0" encoding="utf-8"?>
<p:tagLst xmlns:p="http://schemas.openxmlformats.org/presentationml/2006/main">
  <p:tag name="AS_UNIQUEID" val="1550"/>
</p:tagLst>
</file>

<file path=ppt/tags/tag9.xml><?xml version="1.0" encoding="utf-8"?>
<p:tagLst xmlns:p="http://schemas.openxmlformats.org/presentationml/2006/main">
  <p:tag name="AS_UNIQUEID" val="2260"/>
</p:tagLst>
</file>

<file path=ppt/tags/tag90.xml><?xml version="1.0" encoding="utf-8"?>
<p:tagLst xmlns:p="http://schemas.openxmlformats.org/presentationml/2006/main">
  <p:tag name="AS_UNIQUEID" val="350"/>
</p:tagLst>
</file>

<file path=ppt/tags/tag91.xml><?xml version="1.0" encoding="utf-8"?>
<p:tagLst xmlns:p="http://schemas.openxmlformats.org/presentationml/2006/main">
  <p:tag name="AS_UNIQUEID" val="351"/>
</p:tagLst>
</file>

<file path=ppt/tags/tag92.xml><?xml version="1.0" encoding="utf-8"?>
<p:tagLst xmlns:p="http://schemas.openxmlformats.org/presentationml/2006/main">
  <p:tag name="AS_UNIQUEID" val="352"/>
</p:tagLst>
</file>

<file path=ppt/tags/tag93.xml><?xml version="1.0" encoding="utf-8"?>
<p:tagLst xmlns:p="http://schemas.openxmlformats.org/presentationml/2006/main">
  <p:tag name="AS_UNIQUEID" val="353"/>
</p:tagLst>
</file>

<file path=ppt/tags/tag94.xml><?xml version="1.0" encoding="utf-8"?>
<p:tagLst xmlns:p="http://schemas.openxmlformats.org/presentationml/2006/main">
  <p:tag name="AS_UNIQUEID" val="354"/>
</p:tagLst>
</file>

<file path=ppt/tags/tag95.xml><?xml version="1.0" encoding="utf-8"?>
<p:tagLst xmlns:p="http://schemas.openxmlformats.org/presentationml/2006/main">
  <p:tag name="AS_UNIQUEID" val="1551"/>
</p:tagLst>
</file>

<file path=ppt/tags/tag96.xml><?xml version="1.0" encoding="utf-8"?>
<p:tagLst xmlns:p="http://schemas.openxmlformats.org/presentationml/2006/main">
  <p:tag name="AS_UNIQUEID" val="255"/>
</p:tagLst>
</file>

<file path=ppt/tags/tag97.xml><?xml version="1.0" encoding="utf-8"?>
<p:tagLst xmlns:p="http://schemas.openxmlformats.org/presentationml/2006/main">
  <p:tag name="AS_UNIQUEID" val="256"/>
  <p:tag name="KSO_WM_BEAUTIFY_FLAG" val=""/>
</p:tagLst>
</file>

<file path=ppt/tags/tag98.xml><?xml version="1.0" encoding="utf-8"?>
<p:tagLst xmlns:p="http://schemas.openxmlformats.org/presentationml/2006/main">
  <p:tag name="AS_UNIQUEID" val="257"/>
  <p:tag name="KSO_WM_BEAUTIFY_FLAG" val=""/>
</p:tagLst>
</file>

<file path=ppt/tags/tag99.xml><?xml version="1.0" encoding="utf-8"?>
<p:tagLst xmlns:p="http://schemas.openxmlformats.org/presentationml/2006/main">
  <p:tag name="AS_UNIQUEID" val="25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3070</Words>
  <Application>WPS 演示</Application>
  <PresentationFormat>宽屏</PresentationFormat>
  <Paragraphs>405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微软雅黑</vt:lpstr>
      <vt:lpstr>黑体</vt:lpstr>
      <vt:lpstr>Calibri</vt:lpstr>
      <vt:lpstr>Arial</vt:lpstr>
      <vt:lpstr>苏新诗柳楷简</vt:lpstr>
      <vt:lpstr>楷体_GB2312</vt:lpstr>
      <vt:lpstr>华文中宋</vt:lpstr>
      <vt:lpstr>Courier New</vt:lpstr>
      <vt:lpstr>Arial Unicode MS</vt:lpstr>
      <vt:lpstr>Calibri Light</vt:lpstr>
      <vt:lpstr>Office 主题</vt:lpstr>
      <vt:lpstr>ACD.ChemSketch.20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二、二氧化氮和一氧化氮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</dc:creator>
  <cp:lastModifiedBy>敢情莫畏</cp:lastModifiedBy>
  <cp:revision>34</cp:revision>
  <dcterms:created xsi:type="dcterms:W3CDTF">2023-12-24T12:04:00Z</dcterms:created>
  <dcterms:modified xsi:type="dcterms:W3CDTF">2025-02-21T10:14:40Z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502597B73AD54F62B7ECC8EC6892506B_12</vt:lpwstr>
  </property>
  <property fmtid="{D5CDD505-2E9C-101B-9397-08002B2CF9AE}" pid="3" name="KSOProductBuildVer">
    <vt:lpwstr>2052-11.8.2.10393</vt:lpwstr>
  </property>
</Properties>
</file>