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73" r:id="rId3"/>
    <p:sldId id="258" r:id="rId5"/>
    <p:sldId id="297" r:id="rId6"/>
    <p:sldId id="259" r:id="rId7"/>
    <p:sldId id="290" r:id="rId8"/>
    <p:sldId id="288" r:id="rId9"/>
    <p:sldId id="261" r:id="rId10"/>
    <p:sldId id="291" r:id="rId11"/>
    <p:sldId id="264" r:id="rId12"/>
    <p:sldId id="296" r:id="rId13"/>
    <p:sldId id="266" r:id="rId14"/>
    <p:sldId id="315" r:id="rId15"/>
    <p:sldId id="316" r:id="rId16"/>
    <p:sldId id="317" r:id="rId17"/>
  </p:sldIdLst>
  <p:sldSz cx="12192000" cy="6858000"/>
  <p:notesSz cx="6858000" cy="9946005"/>
  <p:custDataLst>
    <p:tags r:id="rId2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85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5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8CE8B-B1E4-41D9-B9CD-9067007CEB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024E64-978C-428A-B397-5862DA95A88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xfrm>
            <a:off x="685800" y="4786313"/>
            <a:ext cx="5486400" cy="391636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70AE7A-94B1-41C8-96F4-192A347DF32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70AE7A-94B1-41C8-96F4-192A347DF32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70AE7A-94B1-41C8-96F4-192A347DF32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70AE7A-94B1-41C8-96F4-192A347DF32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70AE7A-94B1-41C8-96F4-192A347DF32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70AE7A-94B1-41C8-96F4-192A347DF32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70AE7A-94B1-41C8-96F4-192A347DF32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70AE7A-94B1-41C8-96F4-192A347DF32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70AE7A-94B1-41C8-96F4-192A347DF32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70AE7A-94B1-41C8-96F4-192A347DF32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70AE7A-94B1-41C8-96F4-192A347DF32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70AE7A-94B1-41C8-96F4-192A347DF32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6.xml"/><Relationship Id="rId7" Type="http://schemas.openxmlformats.org/officeDocument/2006/relationships/image" Target="../media/image2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1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image" Target="../media/image11.jpeg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10.jpe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image" Target="../media/image11.jpeg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10.jpe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32.xml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image" Target="../media/image11.jpeg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1" Type="http://schemas.openxmlformats.org/officeDocument/2006/relationships/notesSlide" Target="../notesSlides/notesSlide8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9" Type="http://schemas.openxmlformats.org/officeDocument/2006/relationships/tags" Target="../tags/tag46.xml"/><Relationship Id="rId18" Type="http://schemas.openxmlformats.org/officeDocument/2006/relationships/tags" Target="../tags/tag45.xml"/><Relationship Id="rId17" Type="http://schemas.openxmlformats.org/officeDocument/2006/relationships/tags" Target="../tags/tag44.xml"/><Relationship Id="rId16" Type="http://schemas.openxmlformats.org/officeDocument/2006/relationships/image" Target="../media/image16.png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image" Target="../media/image15.png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8" name="文本框 4"/>
          <p:cNvSpPr txBox="1"/>
          <p:nvPr>
            <p:custDataLst>
              <p:tags r:id="rId1"/>
            </p:custDataLst>
          </p:nvPr>
        </p:nvSpPr>
        <p:spPr>
          <a:xfrm>
            <a:off x="261938" y="3354388"/>
            <a:ext cx="362267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第一个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从空气中制造出氨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的科学家，加速了世界农业的发展，因此获得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年诺贝尔化学奖。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39875" y="727075"/>
            <a:ext cx="2055813" cy="2393950"/>
            <a:chOff x="1539982" y="727075"/>
            <a:chExt cx="2055659" cy="2393491"/>
          </a:xfrm>
        </p:grpSpPr>
        <p:sp>
          <p:nvSpPr>
            <p:cNvPr id="9233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1539982" y="2660157"/>
              <a:ext cx="2055659" cy="460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zh-CN" sz="2400" b="1" dirty="0">
                  <a:solidFill>
                    <a:srgbClr val="38572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弗里茨·哈伯</a:t>
              </a:r>
              <a:endParaRPr lang="zh-CN" altLang="zh-CN" sz="2400" b="1" dirty="0">
                <a:solidFill>
                  <a:srgbClr val="385723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pic>
          <p:nvPicPr>
            <p:cNvPr id="9234" name="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935619" y="727075"/>
              <a:ext cx="1503165" cy="188164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右箭头 9"/>
          <p:cNvSpPr/>
          <p:nvPr>
            <p:custDataLst>
              <p:tags r:id="rId5"/>
            </p:custDataLst>
          </p:nvPr>
        </p:nvSpPr>
        <p:spPr bwMode="auto">
          <a:xfrm>
            <a:off x="200025" y="2514600"/>
            <a:ext cx="11930063" cy="1428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171950" y="808038"/>
            <a:ext cx="7935913" cy="4254500"/>
            <a:chOff x="4171632" y="807726"/>
            <a:chExt cx="7936229" cy="4254812"/>
          </a:xfrm>
        </p:grpSpPr>
        <p:pic>
          <p:nvPicPr>
            <p:cNvPr id="9227" name="图片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5712900" y="808361"/>
              <a:ext cx="1489829" cy="17768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8" name="图片 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9579089" y="807726"/>
              <a:ext cx="1294233" cy="1777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9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5444274" y="2660157"/>
              <a:ext cx="2055659" cy="460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zh-CN" sz="2400" b="1" dirty="0">
                  <a:solidFill>
                    <a:srgbClr val="38572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卡尔·博施</a:t>
              </a:r>
              <a:endParaRPr lang="zh-CN" altLang="zh-CN" sz="2400" b="1" dirty="0">
                <a:solidFill>
                  <a:srgbClr val="385723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9230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9002463" y="2660157"/>
              <a:ext cx="2391601" cy="4604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zh-CN" sz="2400" b="1" dirty="0">
                  <a:solidFill>
                    <a:srgbClr val="38572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格哈德·埃特尔</a:t>
              </a:r>
              <a:endParaRPr lang="zh-CN" altLang="zh-CN" sz="2400" b="1" dirty="0">
                <a:solidFill>
                  <a:srgbClr val="385723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9231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4171632" y="3124376"/>
              <a:ext cx="3970972" cy="19381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改进了</a:t>
              </a:r>
              <a:r>
                <a:rPr lang="zh-CN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高压合成氨</a:t>
              </a:r>
              <a:r>
                <a: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的催化方法，实现了合成氨的工业化生产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，并在发展高压化学方面取得成就。因此获得</a:t>
              </a:r>
              <a:r>
                <a:rPr lang="zh-CN" alt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1931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年诺贝尔化学奖。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2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8367412" y="3120566"/>
              <a:ext cx="3740449" cy="19381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发现了哈伯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博施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合成氨的作用机理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，并以此为开端推动了表面化学动力学的发展。因此获得</a:t>
              </a:r>
              <a:r>
                <a:rPr lang="zh-CN" alt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2007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年诺贝尔化学奖。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5" name="文本框 30"/>
          <p:cNvSpPr txBox="1"/>
          <p:nvPr>
            <p:custDataLst>
              <p:tags r:id="rId14"/>
            </p:custDataLst>
          </p:nvPr>
        </p:nvSpPr>
        <p:spPr>
          <a:xfrm>
            <a:off x="90488" y="0"/>
            <a:ext cx="4267200" cy="682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隶书" pitchFamily="49" charset="-122"/>
                <a:ea typeface="隶书" pitchFamily="49" charset="-122"/>
                <a:sym typeface="+mn-ea"/>
              </a:rPr>
              <a:t>利用空气制造面包的人</a:t>
            </a:r>
            <a:endParaRPr lang="zh-CN" altLang="en-US" b="1" dirty="0">
              <a:latin typeface="隶书" pitchFamily="49" charset="-122"/>
              <a:ea typeface="隶书" pitchFamily="49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21013" y="5157788"/>
            <a:ext cx="5121275" cy="765175"/>
            <a:chOff x="3021013" y="5157788"/>
            <a:chExt cx="5121275" cy="765175"/>
          </a:xfrm>
        </p:grpSpPr>
        <p:sp>
          <p:nvSpPr>
            <p:cNvPr id="18" name="右箭头 17"/>
            <p:cNvSpPr/>
            <p:nvPr>
              <p:custDataLst>
                <p:tags r:id="rId15"/>
              </p:custDataLst>
            </p:nvPr>
          </p:nvSpPr>
          <p:spPr>
            <a:xfrm>
              <a:off x="4114800" y="5465763"/>
              <a:ext cx="2655888" cy="2047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25" name="文本框 15"/>
            <p:cNvSpPr txBox="1"/>
            <p:nvPr>
              <p:custDataLst>
                <p:tags r:id="rId16"/>
              </p:custDataLst>
            </p:nvPr>
          </p:nvSpPr>
          <p:spPr>
            <a:xfrm>
              <a:off x="3021013" y="5157788"/>
              <a:ext cx="693737" cy="7064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4000" b="1" dirty="0">
                  <a:solidFill>
                    <a:srgbClr val="1D41D5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氨</a:t>
              </a:r>
              <a:endParaRPr lang="zh-CN" altLang="en-US" sz="4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9226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6929438" y="5214938"/>
              <a:ext cx="1212850" cy="7080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4000" b="1" dirty="0">
                  <a:solidFill>
                    <a:srgbClr val="1D41D5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氮肥</a:t>
              </a:r>
              <a:endParaRPr lang="zh-CN" altLang="en-US" sz="40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1"/>
          <p:cNvSpPr txBox="1"/>
          <p:nvPr>
            <p:custDataLst>
              <p:tags r:id="rId1"/>
            </p:custDataLst>
          </p:nvPr>
        </p:nvSpPr>
        <p:spPr>
          <a:xfrm>
            <a:off x="2206625" y="1016000"/>
            <a:ext cx="29543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氨跟酸性氧化物反应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57200" y="441325"/>
            <a:ext cx="2338388" cy="461963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（侯氏制碱法）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379538" y="1484313"/>
            <a:ext cx="95408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14400" lvl="2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2NH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+CO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（少）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+H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O=(NH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)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CO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3</a:t>
            </a:r>
            <a:endParaRPr lang="en-US" altLang="zh-CN" b="1" baseline="-25000" dirty="0"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377950" y="2122488"/>
            <a:ext cx="53244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14400" lvl="2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NH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+CO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（足）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+H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O=NH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HCO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3</a:t>
            </a:r>
            <a:endParaRPr lang="en-US" altLang="zh-CN" b="1" baseline="-25000" dirty="0"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281238" y="2752725"/>
            <a:ext cx="49657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2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NH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HCO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+NaCl=NaHCO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↓+NH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Cl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38200" y="3733800"/>
            <a:ext cx="9540875" cy="971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14400" lvl="2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总反应：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NH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+CO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+H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O+NaCl  =   NaHCO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↓+NH</a:t>
            </a:r>
            <a:r>
              <a:rPr lang="en-US" altLang="zh-CN" b="1" baseline="-25000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Cl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  <a:p>
            <a:pPr marL="914400" lvl="2" indent="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b="1" baseline="-25000" dirty="0"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2"/>
          <p:cNvSpPr txBox="1"/>
          <p:nvPr/>
        </p:nvSpPr>
        <p:spPr>
          <a:xfrm>
            <a:off x="565150" y="80963"/>
            <a:ext cx="28638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）氨与氧气反应 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981200" y="735013"/>
          <a:ext cx="40386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100580" imgH="429260" progId="Flash.Movie">
                  <p:embed/>
                </p:oleObj>
              </mc:Choice>
              <mc:Fallback>
                <p:oleObj name="" r:id="rId1" imgW="2100580" imgH="429260" progId="Flash.Movi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81200" y="735013"/>
                        <a:ext cx="4038600" cy="744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4" name="Group 4"/>
          <p:cNvGrpSpPr/>
          <p:nvPr/>
        </p:nvGrpSpPr>
        <p:grpSpPr>
          <a:xfrm>
            <a:off x="2419350" y="381000"/>
            <a:ext cx="868363" cy="663575"/>
            <a:chOff x="756" y="2042"/>
            <a:chExt cx="720" cy="418"/>
          </a:xfrm>
        </p:grpSpPr>
        <p:sp>
          <p:nvSpPr>
            <p:cNvPr id="20492" name="Line 5"/>
            <p:cNvSpPr/>
            <p:nvPr/>
          </p:nvSpPr>
          <p:spPr>
            <a:xfrm flipV="1">
              <a:off x="756" y="2292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3" name="Line 6"/>
            <p:cNvSpPr/>
            <p:nvPr/>
          </p:nvSpPr>
          <p:spPr>
            <a:xfrm>
              <a:off x="756" y="2292"/>
              <a:ext cx="6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4" name="Line 7"/>
            <p:cNvSpPr/>
            <p:nvPr/>
          </p:nvSpPr>
          <p:spPr>
            <a:xfrm>
              <a:off x="1404" y="2292"/>
              <a:ext cx="0" cy="16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0495" name="Text Box 8"/>
            <p:cNvSpPr txBox="1"/>
            <p:nvPr/>
          </p:nvSpPr>
          <p:spPr>
            <a:xfrm>
              <a:off x="902" y="2042"/>
              <a:ext cx="57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A50021"/>
                  </a:solidFill>
                  <a:latin typeface="Times New Roman" panose="02020603050405020304" pitchFamily="18" charset="0"/>
                </a:rPr>
                <a:t>20e</a:t>
              </a:r>
              <a:r>
                <a:rPr lang="en-US" altLang="zh-CN" sz="2400" b="1" baseline="30000" dirty="0">
                  <a:solidFill>
                    <a:srgbClr val="A50021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2400" b="1" baseline="30000" dirty="0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5369" name="Text Box 9"/>
          <p:cNvSpPr txBox="1"/>
          <p:nvPr/>
        </p:nvSpPr>
        <p:spPr>
          <a:xfrm>
            <a:off x="609600" y="1795463"/>
            <a:ext cx="11201400" cy="3065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讨论：</a:t>
            </a:r>
            <a:r>
              <a:rPr lang="zh-CN" altLang="en-US" sz="2400" b="1" dirty="0">
                <a:latin typeface="Times New Roman" panose="02020603050405020304" pitchFamily="18" charset="0"/>
              </a:rPr>
              <a:t>某同学用下图所示装置作氨催化实验，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向浓氨水中缓缓通入空气，并同时将红热螺旋状铂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伸入瓶中接近氨水液面，回答以下问题：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</a:rPr>
              <a:t>）若在反应过程中铂丝继续保持红热，说明该反应过程</a:t>
            </a:r>
            <a:r>
              <a:rPr lang="en-US" altLang="zh-CN" sz="2400" b="1" dirty="0">
                <a:latin typeface="Times New Roman" panose="02020603050405020304" pitchFamily="18" charset="0"/>
              </a:rPr>
              <a:t>______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（填“吸热”或“放热”）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）若在实验过程中看到瓶内有白烟生成，试用化学方程式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表示出产生白烟全过程的变化为：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5370" name="Text Box 10"/>
          <p:cNvSpPr txBox="1"/>
          <p:nvPr/>
        </p:nvSpPr>
        <p:spPr>
          <a:xfrm>
            <a:off x="8610600" y="3052763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放热</a:t>
            </a:r>
            <a:endParaRPr lang="zh-CN" altLang="en-US" sz="24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71" name="Picture 11" descr="g2hx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79375"/>
            <a:ext cx="2916238" cy="254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Text Box 12"/>
          <p:cNvSpPr txBox="1"/>
          <p:nvPr/>
        </p:nvSpPr>
        <p:spPr>
          <a:xfrm>
            <a:off x="5638800" y="4529138"/>
            <a:ext cx="22653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2NO+O</a:t>
            </a:r>
            <a:r>
              <a:rPr lang="en-US" altLang="zh-CN" sz="24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=2NO</a:t>
            </a:r>
            <a:r>
              <a:rPr lang="en-US" altLang="zh-CN" sz="24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3" name="Text Box 13"/>
          <p:cNvSpPr txBox="1"/>
          <p:nvPr/>
        </p:nvSpPr>
        <p:spPr>
          <a:xfrm>
            <a:off x="5562600" y="5062538"/>
            <a:ext cx="34702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3NO</a:t>
            </a:r>
            <a:r>
              <a:rPr lang="en-US" altLang="zh-CN" sz="24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+H</a:t>
            </a:r>
            <a:r>
              <a:rPr lang="en-US" altLang="zh-CN" sz="24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O=2HNO</a:t>
            </a:r>
            <a:r>
              <a:rPr lang="en-US" altLang="zh-CN" sz="24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+NO 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4" name="Text Box 14"/>
          <p:cNvSpPr txBox="1"/>
          <p:nvPr/>
        </p:nvSpPr>
        <p:spPr>
          <a:xfrm>
            <a:off x="5638800" y="5595938"/>
            <a:ext cx="30781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NH</a:t>
            </a:r>
            <a:r>
              <a:rPr lang="en-US" altLang="zh-CN" sz="24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+HNO</a:t>
            </a:r>
            <a:r>
              <a:rPr lang="en-US" altLang="zh-CN" sz="24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=NH</a:t>
            </a:r>
            <a:r>
              <a:rPr lang="en-US" altLang="zh-CN" sz="24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NO</a:t>
            </a:r>
            <a:r>
              <a:rPr lang="en-US" altLang="zh-CN" sz="24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0" grpId="0"/>
      <p:bldP spid="15372" grpId="0"/>
      <p:bldP spid="15373" grpId="0"/>
      <p:bldP spid="153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2"/>
          <p:cNvSpPr txBox="1"/>
          <p:nvPr/>
        </p:nvSpPr>
        <p:spPr>
          <a:xfrm>
            <a:off x="1066800" y="352425"/>
            <a:ext cx="2608263" cy="461963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250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zh-CN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弱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还原性：</a:t>
            </a:r>
            <a:endParaRPr lang="zh-CN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Text Box 3"/>
          <p:cNvSpPr txBox="1"/>
          <p:nvPr/>
        </p:nvSpPr>
        <p:spPr>
          <a:xfrm>
            <a:off x="2260600" y="2651125"/>
            <a:ext cx="8639175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③3Cl</a:t>
            </a:r>
            <a:r>
              <a:rPr lang="zh-CN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+2NH</a:t>
            </a:r>
            <a:r>
              <a:rPr lang="zh-CN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(少量)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=N</a:t>
            </a:r>
            <a:r>
              <a:rPr lang="zh-CN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+6HCl    3Cl</a:t>
            </a:r>
            <a:r>
              <a:rPr lang="zh-CN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+8NH</a:t>
            </a:r>
            <a:r>
              <a:rPr lang="zh-CN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(过量)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zh-CN" altLang="zh-CN" sz="24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197" name="Group 5"/>
          <p:cNvGrpSpPr/>
          <p:nvPr/>
        </p:nvGrpSpPr>
        <p:grpSpPr>
          <a:xfrm>
            <a:off x="2268538" y="981075"/>
            <a:ext cx="7770812" cy="646113"/>
            <a:chOff x="0" y="0"/>
            <a:chExt cx="4709" cy="407"/>
          </a:xfrm>
        </p:grpSpPr>
        <p:sp>
          <p:nvSpPr>
            <p:cNvPr id="5124" name="Text Box 6"/>
            <p:cNvSpPr txBox="1"/>
            <p:nvPr/>
          </p:nvSpPr>
          <p:spPr>
            <a:xfrm>
              <a:off x="0" y="82"/>
              <a:ext cx="47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zh-CN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①4NH</a:t>
              </a:r>
              <a:r>
                <a:rPr lang="zh-CN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+5O</a:t>
              </a:r>
              <a:r>
                <a:rPr lang="zh-CN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==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== </a:t>
              </a:r>
              <a:r>
                <a:rPr lang="zh-CN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4NO+6H</a:t>
              </a:r>
              <a:r>
                <a:rPr lang="zh-CN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zh-CN" altLang="zh-CN" sz="24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(放热)</a:t>
              </a:r>
              <a:endParaRPr lang="zh-CN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25" name="Text Box 7"/>
            <p:cNvSpPr txBox="1"/>
            <p:nvPr/>
          </p:nvSpPr>
          <p:spPr>
            <a:xfrm>
              <a:off x="1109" y="0"/>
              <a:ext cx="288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zh-CN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Pt</a:t>
              </a:r>
              <a:endParaRPr lang="zh-CN" altLang="zh-CN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 eaLnBrk="0" hangingPunct="0"/>
              <a:r>
                <a:rPr lang="zh-CN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△</a:t>
              </a:r>
              <a:r>
                <a:rPr lang="zh-CN" altLang="zh-CN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200" name="Group 8"/>
          <p:cNvGrpSpPr/>
          <p:nvPr/>
        </p:nvGrpSpPr>
        <p:grpSpPr>
          <a:xfrm>
            <a:off x="2262188" y="3787775"/>
            <a:ext cx="4694237" cy="603250"/>
            <a:chOff x="0" y="0"/>
            <a:chExt cx="2957" cy="380"/>
          </a:xfrm>
        </p:grpSpPr>
        <p:sp>
          <p:nvSpPr>
            <p:cNvPr id="5127" name="Text Box 9"/>
            <p:cNvSpPr txBox="1"/>
            <p:nvPr/>
          </p:nvSpPr>
          <p:spPr>
            <a:xfrm>
              <a:off x="0" y="89"/>
              <a:ext cx="2957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④2NH</a:t>
              </a:r>
              <a:r>
                <a:rPr lang="zh-CN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+3CuO==3Cu+3H</a:t>
              </a:r>
              <a:r>
                <a:rPr lang="zh-CN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O+N</a:t>
              </a:r>
              <a:r>
                <a:rPr lang="zh-CN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28" name="Text Box 10"/>
            <p:cNvSpPr txBox="1"/>
            <p:nvPr/>
          </p:nvSpPr>
          <p:spPr>
            <a:xfrm>
              <a:off x="1271" y="0"/>
              <a:ext cx="311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△</a:t>
              </a:r>
              <a:r>
                <a:rPr lang="zh-CN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zh-CN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203" name="Group 11"/>
          <p:cNvGrpSpPr/>
          <p:nvPr/>
        </p:nvGrpSpPr>
        <p:grpSpPr>
          <a:xfrm>
            <a:off x="2252663" y="1773238"/>
            <a:ext cx="4103687" cy="604837"/>
            <a:chOff x="0" y="0"/>
            <a:chExt cx="2495" cy="381"/>
          </a:xfrm>
        </p:grpSpPr>
        <p:sp>
          <p:nvSpPr>
            <p:cNvPr id="5130" name="Text Box 12"/>
            <p:cNvSpPr txBox="1"/>
            <p:nvPr/>
          </p:nvSpPr>
          <p:spPr>
            <a:xfrm>
              <a:off x="0" y="93"/>
              <a:ext cx="249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zh-CN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②4NH</a:t>
              </a:r>
              <a:r>
                <a:rPr lang="zh-CN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+3O</a:t>
              </a:r>
              <a:r>
                <a:rPr lang="zh-CN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===2N</a:t>
              </a:r>
              <a:r>
                <a:rPr lang="zh-CN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+6H</a:t>
              </a:r>
              <a:r>
                <a:rPr lang="zh-CN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zh-CN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31" name="Text Box 13"/>
            <p:cNvSpPr txBox="1"/>
            <p:nvPr/>
          </p:nvSpPr>
          <p:spPr>
            <a:xfrm>
              <a:off x="1081" y="0"/>
              <a:ext cx="395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0" hangingPunct="0"/>
              <a:r>
                <a:rPr lang="zh-CN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点燃</a:t>
              </a:r>
              <a:endParaRPr lang="zh-CN" altLang="zh-CN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8206" name="Text Box 14"/>
          <p:cNvSpPr txBox="1"/>
          <p:nvPr/>
        </p:nvSpPr>
        <p:spPr>
          <a:xfrm>
            <a:off x="2279650" y="3176588"/>
            <a:ext cx="869632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用途：用于检验</a:t>
            </a:r>
            <a:r>
              <a:rPr lang="zh-CN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氯气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管道是否泄露，现象</a:t>
            </a:r>
            <a:r>
              <a:rPr lang="zh-CN" altLang="zh-CN" sz="24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/>
      <p:bldP spid="82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Text Box 2"/>
          <p:cNvSpPr txBox="1"/>
          <p:nvPr/>
        </p:nvSpPr>
        <p:spPr>
          <a:xfrm>
            <a:off x="457200" y="533400"/>
            <a:ext cx="11506200" cy="2400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讨论：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某无色混合气体可能由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NO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b="1" baseline="-30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en-US" altLang="zh-CN" sz="2400" b="1" baseline="-30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30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HCl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中的一种或几种组成，室温下取此混合气体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100mL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通过足量浓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b="1" baseline="-30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SO</a:t>
            </a:r>
            <a:r>
              <a:rPr lang="en-US" altLang="zh-CN" sz="2400" b="1" baseline="-30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后，气体体积减少到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80mL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；再通过足量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NaOH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溶液，气体体积减少到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40mL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，余下气体接触空气后立即变红棕色，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由此推断原混合气体中一定有</a:t>
            </a:r>
            <a:r>
              <a:rPr lang="zh-CN" altLang="en-US" sz="24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一定没有</a:t>
            </a:r>
            <a:r>
              <a:rPr lang="zh-CN" altLang="en-US" sz="24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，可能有</a:t>
            </a:r>
            <a:r>
              <a:rPr lang="zh-CN" altLang="en-US" sz="24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7" name="Text Box 3"/>
          <p:cNvSpPr txBox="1"/>
          <p:nvPr/>
        </p:nvSpPr>
        <p:spPr>
          <a:xfrm>
            <a:off x="4572000" y="1828800"/>
            <a:ext cx="31591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30000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en-US" altLang="zh-CN" sz="2400" b="1" baseline="-30000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 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2016125" y="2362200"/>
            <a:ext cx="1882775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b="1" baseline="-30000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HCl 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5113338" y="2327275"/>
            <a:ext cx="925512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 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Oval 2"/>
          <p:cNvSpPr/>
          <p:nvPr/>
        </p:nvSpPr>
        <p:spPr>
          <a:xfrm>
            <a:off x="5562600" y="2895600"/>
            <a:ext cx="990600" cy="99060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8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800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9459" name="Group 3"/>
          <p:cNvGrpSpPr/>
          <p:nvPr/>
        </p:nvGrpSpPr>
        <p:grpSpPr>
          <a:xfrm>
            <a:off x="2130425" y="1196975"/>
            <a:ext cx="8205788" cy="5083175"/>
            <a:chOff x="381" y="765"/>
            <a:chExt cx="5169" cy="3202"/>
          </a:xfrm>
        </p:grpSpPr>
        <p:sp>
          <p:nvSpPr>
            <p:cNvPr id="7171" name="Text Box 4"/>
            <p:cNvSpPr txBox="1"/>
            <p:nvPr/>
          </p:nvSpPr>
          <p:spPr>
            <a:xfrm>
              <a:off x="1235" y="1053"/>
              <a:ext cx="506" cy="294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硝酸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172" name="Text Box 5"/>
            <p:cNvSpPr txBox="1"/>
            <p:nvPr/>
          </p:nvSpPr>
          <p:spPr>
            <a:xfrm>
              <a:off x="2637" y="765"/>
              <a:ext cx="506" cy="294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铵盐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173" name="Text Box 6"/>
            <p:cNvSpPr txBox="1"/>
            <p:nvPr/>
          </p:nvSpPr>
          <p:spPr>
            <a:xfrm>
              <a:off x="4077" y="1053"/>
              <a:ext cx="506" cy="294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纯碱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174" name="Text Box 7"/>
            <p:cNvSpPr txBox="1"/>
            <p:nvPr/>
          </p:nvSpPr>
          <p:spPr>
            <a:xfrm>
              <a:off x="3884" y="1968"/>
              <a:ext cx="1666" cy="294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有机合成工业原料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175" name="Text Box 8"/>
            <p:cNvSpPr txBox="1"/>
            <p:nvPr/>
          </p:nvSpPr>
          <p:spPr>
            <a:xfrm>
              <a:off x="381" y="1869"/>
              <a:ext cx="1280" cy="524"/>
            </a:xfrm>
            <a:prstGeom prst="rect">
              <a:avLst/>
            </a:pr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用稀氨水治疗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蚊虫叮咬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176" name="Text Box 9"/>
            <p:cNvSpPr txBox="1"/>
            <p:nvPr/>
          </p:nvSpPr>
          <p:spPr>
            <a:xfrm>
              <a:off x="720" y="2976"/>
              <a:ext cx="912" cy="754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消除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二氧化氮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的污染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177" name="Text Box 10"/>
            <p:cNvSpPr txBox="1"/>
            <p:nvPr/>
          </p:nvSpPr>
          <p:spPr>
            <a:xfrm>
              <a:off x="2400" y="3213"/>
              <a:ext cx="894" cy="754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p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吸收硫酸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生产中的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二氧化硫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178" name="Text Box 11"/>
            <p:cNvSpPr txBox="1"/>
            <p:nvPr/>
          </p:nvSpPr>
          <p:spPr>
            <a:xfrm>
              <a:off x="4080" y="3021"/>
              <a:ext cx="730" cy="294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致冷剂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468" name="Group 12"/>
          <p:cNvGrpSpPr/>
          <p:nvPr/>
        </p:nvGrpSpPr>
        <p:grpSpPr>
          <a:xfrm>
            <a:off x="4191000" y="1828800"/>
            <a:ext cx="3733800" cy="3124200"/>
            <a:chOff x="1680" y="1152"/>
            <a:chExt cx="2352" cy="1968"/>
          </a:xfrm>
        </p:grpSpPr>
        <p:sp>
          <p:nvSpPr>
            <p:cNvPr id="7180" name="Line 13"/>
            <p:cNvSpPr/>
            <p:nvPr/>
          </p:nvSpPr>
          <p:spPr>
            <a:xfrm flipV="1">
              <a:off x="2880" y="1152"/>
              <a:ext cx="0" cy="576"/>
            </a:xfrm>
            <a:prstGeom prst="line">
              <a:avLst/>
            </a:prstGeom>
            <a:ln w="57150" cap="flat" cmpd="sng">
              <a:solidFill>
                <a:srgbClr val="FF9933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181" name="Line 14"/>
            <p:cNvSpPr/>
            <p:nvPr/>
          </p:nvSpPr>
          <p:spPr>
            <a:xfrm flipV="1">
              <a:off x="3120" y="1449"/>
              <a:ext cx="816" cy="471"/>
            </a:xfrm>
            <a:prstGeom prst="line">
              <a:avLst/>
            </a:prstGeom>
            <a:ln w="57150" cap="flat" cmpd="sng">
              <a:solidFill>
                <a:srgbClr val="FF9933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182" name="Line 15"/>
            <p:cNvSpPr/>
            <p:nvPr/>
          </p:nvSpPr>
          <p:spPr>
            <a:xfrm>
              <a:off x="3168" y="2112"/>
              <a:ext cx="672" cy="0"/>
            </a:xfrm>
            <a:prstGeom prst="line">
              <a:avLst/>
            </a:prstGeom>
            <a:ln w="57150" cap="flat" cmpd="sng">
              <a:solidFill>
                <a:srgbClr val="FF9933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183" name="Line 16"/>
            <p:cNvSpPr/>
            <p:nvPr/>
          </p:nvSpPr>
          <p:spPr>
            <a:xfrm flipH="1">
              <a:off x="1776" y="2112"/>
              <a:ext cx="720" cy="0"/>
            </a:xfrm>
            <a:prstGeom prst="line">
              <a:avLst/>
            </a:prstGeom>
            <a:ln w="57150" cap="flat" cmpd="sng">
              <a:solidFill>
                <a:srgbClr val="FF9933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184" name="Line 17"/>
            <p:cNvSpPr/>
            <p:nvPr/>
          </p:nvSpPr>
          <p:spPr>
            <a:xfrm flipH="1" flipV="1">
              <a:off x="1728" y="1421"/>
              <a:ext cx="864" cy="499"/>
            </a:xfrm>
            <a:prstGeom prst="line">
              <a:avLst/>
            </a:prstGeom>
            <a:ln w="57150" cap="flat" cmpd="sng">
              <a:solidFill>
                <a:srgbClr val="FF9933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185" name="Line 18"/>
            <p:cNvSpPr/>
            <p:nvPr/>
          </p:nvSpPr>
          <p:spPr>
            <a:xfrm>
              <a:off x="3120" y="2400"/>
              <a:ext cx="912" cy="527"/>
            </a:xfrm>
            <a:prstGeom prst="line">
              <a:avLst/>
            </a:prstGeom>
            <a:ln w="57150" cap="flat" cmpd="sng">
              <a:solidFill>
                <a:srgbClr val="FF9933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186" name="Line 19"/>
            <p:cNvSpPr/>
            <p:nvPr/>
          </p:nvSpPr>
          <p:spPr>
            <a:xfrm>
              <a:off x="2880" y="2496"/>
              <a:ext cx="0" cy="624"/>
            </a:xfrm>
            <a:prstGeom prst="line">
              <a:avLst/>
            </a:prstGeom>
            <a:ln w="57150" cap="flat" cmpd="sng">
              <a:solidFill>
                <a:srgbClr val="FF9933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187" name="Line 20"/>
            <p:cNvSpPr/>
            <p:nvPr/>
          </p:nvSpPr>
          <p:spPr>
            <a:xfrm flipH="1">
              <a:off x="1680" y="2352"/>
              <a:ext cx="912" cy="526"/>
            </a:xfrm>
            <a:prstGeom prst="line">
              <a:avLst/>
            </a:prstGeom>
            <a:ln w="57150" cap="flat" cmpd="sng">
              <a:solidFill>
                <a:srgbClr val="FF9933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19477" name="Text Box 21"/>
          <p:cNvSpPr txBox="1"/>
          <p:nvPr/>
        </p:nvSpPr>
        <p:spPr>
          <a:xfrm>
            <a:off x="1011238" y="457200"/>
            <a:ext cx="22383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、氨的用途 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6" name="Group 2"/>
          <p:cNvGrpSpPr/>
          <p:nvPr/>
        </p:nvGrpSpPr>
        <p:grpSpPr>
          <a:xfrm>
            <a:off x="622300" y="1531938"/>
            <a:ext cx="6786563" cy="369887"/>
            <a:chOff x="0" y="0"/>
            <a:chExt cx="4275" cy="369332"/>
          </a:xfrm>
        </p:grpSpPr>
        <p:sp>
          <p:nvSpPr>
            <p:cNvPr id="11280" name="Rectangle 3"/>
            <p:cNvSpPr/>
            <p:nvPr/>
          </p:nvSpPr>
          <p:spPr>
            <a:xfrm>
              <a:off x="0" y="0"/>
              <a:ext cx="4275" cy="0"/>
            </a:xfrm>
            <a:prstGeom prst="rect">
              <a:avLst/>
            </a:prstGeom>
            <a:solidFill>
              <a:srgbClr val="F6F6F6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1281" name="Rectangle 4"/>
            <p:cNvSpPr/>
            <p:nvPr/>
          </p:nvSpPr>
          <p:spPr>
            <a:xfrm>
              <a:off x="0" y="0"/>
              <a:ext cx="4275" cy="369332"/>
            </a:xfrm>
            <a:prstGeom prst="rect">
              <a:avLst/>
            </a:prstGeom>
            <a:solidFill>
              <a:srgbClr val="F6F6F6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</p:grpSp>
      <p:grpSp>
        <p:nvGrpSpPr>
          <p:cNvPr id="11267" name="Group 5"/>
          <p:cNvGrpSpPr/>
          <p:nvPr/>
        </p:nvGrpSpPr>
        <p:grpSpPr>
          <a:xfrm>
            <a:off x="622300" y="1793875"/>
            <a:ext cx="6786563" cy="369888"/>
            <a:chOff x="0" y="0"/>
            <a:chExt cx="4275" cy="369332"/>
          </a:xfrm>
        </p:grpSpPr>
        <p:sp>
          <p:nvSpPr>
            <p:cNvPr id="11278" name="Rectangle 6"/>
            <p:cNvSpPr/>
            <p:nvPr/>
          </p:nvSpPr>
          <p:spPr>
            <a:xfrm>
              <a:off x="0" y="0"/>
              <a:ext cx="4275" cy="0"/>
            </a:xfrm>
            <a:prstGeom prst="rect">
              <a:avLst/>
            </a:prstGeom>
            <a:solidFill>
              <a:srgbClr val="F6F6F6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1279" name="Rectangle 7"/>
            <p:cNvSpPr/>
            <p:nvPr/>
          </p:nvSpPr>
          <p:spPr>
            <a:xfrm>
              <a:off x="0" y="0"/>
              <a:ext cx="4275" cy="369332"/>
            </a:xfrm>
            <a:prstGeom prst="rect">
              <a:avLst/>
            </a:prstGeom>
            <a:solidFill>
              <a:srgbClr val="F6F6F6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</p:grpSp>
      <p:sp>
        <p:nvSpPr>
          <p:cNvPr id="7176" name="Text Box 8"/>
          <p:cNvSpPr txBox="1"/>
          <p:nvPr/>
        </p:nvSpPr>
        <p:spPr>
          <a:xfrm>
            <a:off x="1524000" y="1524000"/>
            <a:ext cx="5113338" cy="2428875"/>
          </a:xfrm>
          <a:prstGeom prst="rect">
            <a:avLst/>
          </a:prstGeom>
          <a:solidFill>
            <a:srgbClr val="FFD1FF">
              <a:alpha val="29019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某年某月某日，位于巴南区的</a:t>
            </a:r>
            <a:r>
              <a:rPr lang="zh-CN" altLang="en-US" sz="2400" b="1" dirty="0">
                <a:latin typeface="Times New Roman" panose="02020603050405020304" pitchFamily="18" charset="0"/>
                <a:ea typeface="华文行楷" panose="02010800040101010101" pitchFamily="2" charset="-122"/>
              </a:rPr>
              <a:t>“</a:t>
            </a:r>
            <a:r>
              <a:rPr lang="zh-CN" altLang="en-US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西南饮料食品厂</a:t>
            </a:r>
            <a:r>
              <a:rPr lang="zh-CN" altLang="en-US" sz="2400" b="1" dirty="0">
                <a:latin typeface="Times New Roman" panose="02020603050405020304" pitchFamily="18" charset="0"/>
                <a:ea typeface="华文行楷" panose="02010800040101010101" pitchFamily="2" charset="-122"/>
              </a:rPr>
              <a:t>”</a:t>
            </a:r>
            <a:r>
              <a:rPr lang="zh-CN" altLang="en-US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再次发生严重的氨气泄漏事故。空气中弥漫着刺鼻的化学气味</a:t>
            </a:r>
            <a:r>
              <a:rPr lang="en-US" altLang="zh-CN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现场上空犹如下雾一般</a:t>
            </a:r>
            <a:r>
              <a:rPr lang="en-US" altLang="zh-CN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白茫茫一片</a:t>
            </a:r>
            <a:r>
              <a:rPr lang="en-US" altLang="zh-CN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寒气逼人</a:t>
            </a:r>
            <a:r>
              <a:rPr lang="en-US" altLang="zh-CN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氨气浓度之高让人不敢靠近。事发两个小时后</a:t>
            </a:r>
            <a:r>
              <a:rPr lang="en-US" altLang="zh-CN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现场的氨气浓度仍然让人窒息。</a:t>
            </a:r>
            <a:endParaRPr lang="zh-CN" altLang="en-US" sz="24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7177" name="Picture 9" descr="重庆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4114800"/>
            <a:ext cx="3886200" cy="2224088"/>
          </a:xfrm>
          <a:prstGeom prst="rect">
            <a:avLst/>
          </a:prstGeom>
          <a:noFill/>
          <a:ln w="38100" cap="flat" cmpd="sng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7178" name="Group 10"/>
          <p:cNvGrpSpPr/>
          <p:nvPr/>
        </p:nvGrpSpPr>
        <p:grpSpPr>
          <a:xfrm>
            <a:off x="1524000" y="685800"/>
            <a:ext cx="9144000" cy="914400"/>
            <a:chOff x="0" y="528"/>
            <a:chExt cx="5760" cy="576"/>
          </a:xfrm>
        </p:grpSpPr>
        <p:sp>
          <p:nvSpPr>
            <p:cNvPr id="11276" name="Rectangle 11"/>
            <p:cNvSpPr/>
            <p:nvPr/>
          </p:nvSpPr>
          <p:spPr>
            <a:xfrm>
              <a:off x="0" y="528"/>
              <a:ext cx="5760" cy="365"/>
            </a:xfrm>
            <a:prstGeom prst="rect">
              <a:avLst/>
            </a:prstGeom>
            <a:solidFill>
              <a:srgbClr val="8FFF8F">
                <a:alpha val="39999"/>
              </a:srgbClr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  </a:t>
              </a:r>
              <a:r>
                <a:rPr lang="zh-CN" altLang="en-US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重庆一家食品厂</a:t>
              </a:r>
              <a:r>
                <a:rPr lang="en-US" altLang="zh-CN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3</a:t>
              </a:r>
              <a:r>
                <a:rPr lang="zh-CN" altLang="en-US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天内发生两起氨气泄漏事件</a:t>
              </a:r>
              <a:endParaRPr lang="zh-CN" altLang="en-US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1277" name="Rectangle 12"/>
            <p:cNvSpPr/>
            <p:nvPr/>
          </p:nvSpPr>
          <p:spPr>
            <a:xfrm>
              <a:off x="336" y="854"/>
              <a:ext cx="542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zh-CN" sz="2000" b="1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11271" name="Picture 13" descr="BD21313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9144000" cy="14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2" name="Text Box 14"/>
          <p:cNvSpPr txBox="1"/>
          <p:nvPr/>
        </p:nvSpPr>
        <p:spPr>
          <a:xfrm>
            <a:off x="3124200" y="50292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zh-CN" altLang="zh-CN" sz="2400" dirty="0">
              <a:latin typeface="Verdana" panose="020B0604030504040204" pitchFamily="34" charset="0"/>
            </a:endParaRPr>
          </a:p>
        </p:txBody>
      </p:sp>
      <p:pic>
        <p:nvPicPr>
          <p:cNvPr id="7183" name="Picture 15" descr="重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0"/>
            <a:ext cx="3059113" cy="2008188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184" name="Picture 16" descr="anqi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572000"/>
            <a:ext cx="2987675" cy="2027238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85" name="Rectangle 17"/>
          <p:cNvSpPr/>
          <p:nvPr/>
        </p:nvSpPr>
        <p:spPr>
          <a:xfrm>
            <a:off x="6934200" y="3657600"/>
            <a:ext cx="3581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ea typeface="楷体_GB2312" panose="02010609030101010101" pitchFamily="1" charset="-122"/>
              </a:rPr>
              <a:t>防化兵在水幕的保护下，一点一点接近氨气罐</a:t>
            </a:r>
            <a:r>
              <a:rPr lang="zh-CN" altLang="en-US" sz="2400" b="1" dirty="0">
                <a:solidFill>
                  <a:srgbClr val="990033"/>
                </a:solidFill>
                <a:latin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9900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82" grpId="0"/>
      <p:bldP spid="71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7844" name="Text Box 4"/>
          <p:cNvSpPr txBox="1"/>
          <p:nvPr/>
        </p:nvSpPr>
        <p:spPr>
          <a:xfrm>
            <a:off x="304800" y="600075"/>
            <a:ext cx="48307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（一）氨的分子结构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47845" name="Picture 5" descr="4氨气球棍模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2933700"/>
            <a:ext cx="2081213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7846" name="Text Box 6">
            <a:hlinkClick r:id="" action="ppaction://noaction"/>
          </p:cNvPr>
          <p:cNvSpPr txBox="1"/>
          <p:nvPr/>
        </p:nvSpPr>
        <p:spPr>
          <a:xfrm>
            <a:off x="3505200" y="3352800"/>
            <a:ext cx="7319963" cy="1135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氨分子为三角锥形结构，氮原子位于锥顶，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个氢原子位于锥底，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N—H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键间夹角为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107º18ˊ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Text Box 4"/>
          <p:cNvSpPr txBox="1"/>
          <p:nvPr>
            <p:custDataLst>
              <p:tags r:id="rId2"/>
            </p:custDataLst>
          </p:nvPr>
        </p:nvSpPr>
        <p:spPr>
          <a:xfrm>
            <a:off x="1143000" y="1282700"/>
            <a:ext cx="10134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电子式</a:t>
            </a:r>
            <a:r>
              <a:rPr lang="en-US" altLang="zh-CN" sz="24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</a:t>
            </a:r>
            <a:r>
              <a:rPr lang="zh-CN" altLang="en-US" sz="24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结构式</a:t>
            </a:r>
            <a:r>
              <a:rPr lang="en-US" altLang="zh-CN" sz="24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</a:t>
            </a:r>
            <a:endParaRPr lang="zh-CN" altLang="en-US" sz="24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294" name="Text Box 2"/>
          <p:cNvSpPr txBox="1"/>
          <p:nvPr/>
        </p:nvSpPr>
        <p:spPr>
          <a:xfrm>
            <a:off x="411163" y="25400"/>
            <a:ext cx="2682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三、氨和铵盐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4" grpId="0"/>
      <p:bldP spid="54784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5" name="Text Box 3"/>
          <p:cNvSpPr txBox="1"/>
          <p:nvPr/>
        </p:nvSpPr>
        <p:spPr>
          <a:xfrm>
            <a:off x="446088" y="247650"/>
            <a:ext cx="27368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（二）氨气的性质 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2897188" y="766763"/>
            <a:ext cx="47799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氨是无色，有刺激性气味的气体，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2928938" y="1284288"/>
            <a:ext cx="5410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比空气轻，易液化 </a:t>
            </a:r>
            <a:r>
              <a:rPr lang="en-US" altLang="zh-CN" sz="2400" b="1" dirty="0">
                <a:latin typeface="Times New Roman" panose="02020603050405020304" pitchFamily="18" charset="0"/>
              </a:rPr>
              <a:t>,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5634038" y="1300163"/>
            <a:ext cx="563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极易溶于水（</a:t>
            </a:r>
            <a:r>
              <a:rPr lang="en-US" altLang="zh-CN" sz="2400" b="1" dirty="0">
                <a:latin typeface="Times New Roman" panose="02020603050405020304" pitchFamily="18" charset="0"/>
              </a:rPr>
              <a:t>1 </a:t>
            </a:r>
            <a:r>
              <a:rPr lang="zh-CN" altLang="en-US" sz="2400" b="1" dirty="0">
                <a:latin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</a:rPr>
              <a:t>700</a:t>
            </a:r>
            <a:r>
              <a:rPr lang="zh-CN" altLang="en-US" sz="2400" b="1" dirty="0">
                <a:latin typeface="Times New Roman" panose="02020603050405020304" pitchFamily="18" charset="0"/>
              </a:rPr>
              <a:t>）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8199" name="Text Box 7"/>
          <p:cNvSpPr txBox="1"/>
          <p:nvPr/>
        </p:nvSpPr>
        <p:spPr>
          <a:xfrm>
            <a:off x="835025" y="755650"/>
            <a:ext cx="24971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、物理性质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49250" y="2109788"/>
            <a:ext cx="182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just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24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[</a:t>
            </a:r>
            <a:r>
              <a:rPr kumimoji="1" lang="zh-CN" altLang="en-US" sz="24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实验</a:t>
            </a:r>
            <a:r>
              <a:rPr kumimoji="1" lang="en-US" altLang="zh-CN" sz="24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5-6]</a:t>
            </a:r>
            <a:endParaRPr kumimoji="1" lang="en-US" altLang="zh-CN" sz="24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8201" name="Picture 9" descr="图 4-31 氨溶于水的喷泉实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1213" y="381000"/>
            <a:ext cx="1881187" cy="3795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2" name="Text Box 10"/>
          <p:cNvSpPr txBox="1"/>
          <p:nvPr/>
        </p:nvSpPr>
        <p:spPr>
          <a:xfrm>
            <a:off x="1014413" y="2974975"/>
            <a:ext cx="53371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</a:rPr>
              <a:t>）氨为什么会形成喷泉？    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8203" name="Rectangle 11"/>
          <p:cNvSpPr/>
          <p:nvPr/>
        </p:nvSpPr>
        <p:spPr>
          <a:xfrm>
            <a:off x="2057400" y="3573463"/>
            <a:ext cx="7621588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0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990033"/>
                </a:solidFill>
                <a:latin typeface="宋体" panose="02010600030101010101" pitchFamily="2" charset="-122"/>
              </a:rPr>
              <a:t>氨气极易溶于水，使烧瓶内压强减小，瓶内外</a:t>
            </a:r>
            <a:endParaRPr lang="zh-CN" altLang="en-US" sz="2400" b="1" dirty="0">
              <a:solidFill>
                <a:srgbClr val="990033"/>
              </a:solidFill>
              <a:latin typeface="宋体" panose="02010600030101010101" pitchFamily="2" charset="-122"/>
            </a:endParaRPr>
          </a:p>
          <a:p>
            <a:pPr marL="0" lvl="0" indent="0">
              <a:lnSpc>
                <a:spcPct val="10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990033"/>
                </a:solidFill>
                <a:latin typeface="宋体" panose="02010600030101010101" pitchFamily="2" charset="-122"/>
              </a:rPr>
              <a:t>形成较大的压强差；大气压将水压入烧瓶。</a:t>
            </a:r>
            <a:endParaRPr lang="zh-CN" altLang="en-US" sz="2400" b="1" dirty="0">
              <a:solidFill>
                <a:srgbClr val="990033"/>
              </a:solidFill>
              <a:latin typeface="宋体" panose="02010600030101010101" pitchFamily="2" charset="-122"/>
            </a:endParaRPr>
          </a:p>
        </p:txBody>
      </p:sp>
      <p:sp>
        <p:nvSpPr>
          <p:cNvPr id="8204" name="Text Box 12"/>
          <p:cNvSpPr txBox="1"/>
          <p:nvPr/>
        </p:nvSpPr>
        <p:spPr>
          <a:xfrm>
            <a:off x="1033463" y="4383088"/>
            <a:ext cx="4600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</a:rPr>
              <a:t>）喷泉实验成功的关键？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8205" name="Rectangle 13"/>
          <p:cNvSpPr/>
          <p:nvPr/>
        </p:nvSpPr>
        <p:spPr>
          <a:xfrm>
            <a:off x="2057400" y="4891088"/>
            <a:ext cx="8686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990033"/>
                </a:solidFill>
                <a:latin typeface="宋体" panose="02010600030101010101" pitchFamily="2" charset="-122"/>
              </a:rPr>
              <a:t>a.</a:t>
            </a:r>
            <a:r>
              <a:rPr lang="zh-CN" altLang="en-US" sz="2400" b="1" dirty="0">
                <a:solidFill>
                  <a:srgbClr val="990033"/>
                </a:solidFill>
                <a:latin typeface="宋体" panose="02010600030101010101" pitchFamily="2" charset="-122"/>
              </a:rPr>
              <a:t>装置的气密性好；</a:t>
            </a:r>
            <a:r>
              <a:rPr lang="en-US" altLang="zh-CN" sz="2400" b="1" dirty="0">
                <a:solidFill>
                  <a:srgbClr val="990033"/>
                </a:solidFill>
                <a:latin typeface="宋体" panose="02010600030101010101" pitchFamily="2" charset="-122"/>
              </a:rPr>
              <a:t>b.</a:t>
            </a:r>
            <a:r>
              <a:rPr lang="zh-CN" altLang="en-US" sz="2400" b="1" dirty="0">
                <a:solidFill>
                  <a:srgbClr val="990033"/>
                </a:solidFill>
                <a:latin typeface="宋体" panose="02010600030101010101" pitchFamily="2" charset="-122"/>
              </a:rPr>
              <a:t>气体的纯度高；</a:t>
            </a:r>
            <a:r>
              <a:rPr lang="en-US" altLang="zh-CN" sz="2400" b="1" dirty="0">
                <a:solidFill>
                  <a:srgbClr val="990033"/>
                </a:solidFill>
                <a:latin typeface="宋体" panose="02010600030101010101" pitchFamily="2" charset="-122"/>
              </a:rPr>
              <a:t>c.</a:t>
            </a:r>
            <a:r>
              <a:rPr lang="zh-CN" altLang="en-US" sz="2400" b="1" dirty="0">
                <a:solidFill>
                  <a:srgbClr val="990033"/>
                </a:solidFill>
                <a:latin typeface="宋体" panose="02010600030101010101" pitchFamily="2" charset="-122"/>
              </a:rPr>
              <a:t>烧瓶必须干燥。</a:t>
            </a:r>
            <a:endParaRPr lang="zh-CN" altLang="en-US" sz="2400" b="1" dirty="0">
              <a:solidFill>
                <a:srgbClr val="990033"/>
              </a:solidFill>
              <a:latin typeface="宋体" panose="02010600030101010101" pitchFamily="2" charset="-122"/>
            </a:endParaRPr>
          </a:p>
        </p:txBody>
      </p:sp>
      <p:sp>
        <p:nvSpPr>
          <p:cNvPr id="8206" name="Text Box 14"/>
          <p:cNvSpPr txBox="1"/>
          <p:nvPr/>
        </p:nvSpPr>
        <p:spPr>
          <a:xfrm>
            <a:off x="1066800" y="5181600"/>
            <a:ext cx="10820400" cy="142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8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）</a:t>
            </a:r>
            <a:r>
              <a:rPr lang="zh-CN" altLang="en-US" sz="2400" b="1" dirty="0">
                <a:latin typeface="Times New Roman" panose="02020603050405020304" pitchFamily="18" charset="0"/>
              </a:rPr>
              <a:t>若</a:t>
            </a:r>
            <a:r>
              <a:rPr lang="en-US" altLang="zh-CN" sz="2400" b="1" dirty="0">
                <a:latin typeface="Times New Roman" panose="02020603050405020304" pitchFamily="18" charset="0"/>
              </a:rPr>
              <a:t>V L</a:t>
            </a:r>
            <a:r>
              <a:rPr lang="zh-CN" altLang="en-US" sz="2400" b="1" dirty="0">
                <a:latin typeface="Times New Roman" panose="02020603050405020304" pitchFamily="18" charset="0"/>
              </a:rPr>
              <a:t>烧瓶充满标况下的氨气，喷泉实验后溶液充满整个烧瓶，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    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0" lvl="0" indent="0">
              <a:lnSpc>
                <a:spcPct val="18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      所得溶液的物质的量浓度是</a:t>
            </a:r>
            <a:r>
              <a:rPr lang="en-US" altLang="zh-CN" sz="2400" b="1" dirty="0">
                <a:latin typeface="Times New Roman" panose="02020603050405020304" pitchFamily="18" charset="0"/>
              </a:rPr>
              <a:t>________________</a:t>
            </a:r>
            <a:r>
              <a:rPr lang="zh-CN" altLang="en-US" sz="2400" b="1" dirty="0">
                <a:latin typeface="Times New Roman" panose="02020603050405020304" pitchFamily="18" charset="0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8207" name="Group 15"/>
          <p:cNvGrpSpPr/>
          <p:nvPr/>
        </p:nvGrpSpPr>
        <p:grpSpPr>
          <a:xfrm>
            <a:off x="5843588" y="5657850"/>
            <a:ext cx="2286000" cy="830263"/>
            <a:chOff x="3382" y="3101"/>
            <a:chExt cx="1440" cy="523"/>
          </a:xfrm>
        </p:grpSpPr>
        <p:sp>
          <p:nvSpPr>
            <p:cNvPr id="13331" name="Text Box 16"/>
            <p:cNvSpPr txBox="1"/>
            <p:nvPr/>
          </p:nvSpPr>
          <p:spPr>
            <a:xfrm>
              <a:off x="3382" y="3101"/>
              <a:ext cx="710" cy="523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990033"/>
                  </a:solidFill>
                  <a:latin typeface="宋体" panose="02010600030101010101" pitchFamily="2" charset="-122"/>
                </a:rPr>
                <a:t>1</a:t>
              </a:r>
              <a:endParaRPr lang="en-US" altLang="zh-CN" sz="2400" b="1" dirty="0">
                <a:solidFill>
                  <a:srgbClr val="990033"/>
                </a:solidFill>
                <a:latin typeface="宋体" panose="02010600030101010101" pitchFamily="2" charset="-122"/>
              </a:endParaRPr>
            </a:p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990033"/>
                  </a:solidFill>
                  <a:latin typeface="宋体" panose="02010600030101010101" pitchFamily="2" charset="-122"/>
                </a:rPr>
                <a:t>22.4</a:t>
              </a:r>
              <a:endParaRPr lang="en-US" altLang="zh-CN" sz="2400" b="1" dirty="0">
                <a:solidFill>
                  <a:srgbClr val="990033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3332" name="Line 17"/>
            <p:cNvSpPr/>
            <p:nvPr/>
          </p:nvSpPr>
          <p:spPr>
            <a:xfrm>
              <a:off x="3494" y="3388"/>
              <a:ext cx="490" cy="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3" name="Text Box 18"/>
            <p:cNvSpPr txBox="1"/>
            <p:nvPr/>
          </p:nvSpPr>
          <p:spPr>
            <a:xfrm>
              <a:off x="3982" y="3227"/>
              <a:ext cx="84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zh-CN" sz="2400" b="1" dirty="0">
                  <a:solidFill>
                    <a:srgbClr val="990033"/>
                  </a:solidFill>
                  <a:latin typeface="宋体" panose="02010600030101010101" pitchFamily="2" charset="-122"/>
                </a:rPr>
                <a:t>mol/L</a:t>
              </a:r>
              <a:endParaRPr lang="en-US" altLang="zh-CN" sz="2400" b="1" dirty="0">
                <a:solidFill>
                  <a:srgbClr val="990033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8211" name="Text Box 19"/>
          <p:cNvSpPr txBox="1"/>
          <p:nvPr/>
        </p:nvSpPr>
        <p:spPr>
          <a:xfrm>
            <a:off x="4048125" y="2408238"/>
            <a:ext cx="41671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anose="02010609030101010101" pitchFamily="1" charset="-122"/>
              </a:rPr>
              <a:t>氨极易溶于水，氨水显弱碱性</a:t>
            </a:r>
            <a:endParaRPr lang="zh-CN" altLang="en-US" sz="2400" b="1" dirty="0">
              <a:latin typeface="Times New Roman" panose="02020603050405020304" pitchFamily="18" charset="0"/>
              <a:ea typeface="楷体_GB2312" panose="02010609030101010101" pitchFamily="1" charset="-122"/>
            </a:endParaRPr>
          </a:p>
        </p:txBody>
      </p:sp>
      <p:sp>
        <p:nvSpPr>
          <p:cNvPr id="8212" name="Text Box 20"/>
          <p:cNvSpPr txBox="1"/>
          <p:nvPr/>
        </p:nvSpPr>
        <p:spPr>
          <a:xfrm>
            <a:off x="1824038" y="2124075"/>
            <a:ext cx="381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喷泉实验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8213" name="Text Box 21"/>
          <p:cNvSpPr txBox="1"/>
          <p:nvPr/>
        </p:nvSpPr>
        <p:spPr>
          <a:xfrm>
            <a:off x="3286125" y="1860550"/>
            <a:ext cx="13716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anose="02010609030101010101" pitchFamily="1" charset="-122"/>
              </a:rPr>
              <a:t>现象：</a:t>
            </a:r>
            <a:endParaRPr lang="zh-CN" altLang="en-US" sz="2400" b="1" dirty="0">
              <a:latin typeface="Times New Roman" panose="02020603050405020304" pitchFamily="18" charset="0"/>
              <a:ea typeface="楷体_GB2312" panose="02010609030101010101" pitchFamily="1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anose="02010609030101010101" pitchFamily="1" charset="-122"/>
              </a:rPr>
              <a:t>结论：</a:t>
            </a:r>
            <a:endParaRPr lang="zh-CN" altLang="en-US" sz="2400" b="1" dirty="0">
              <a:latin typeface="Times New Roman" panose="02020603050405020304" pitchFamily="18" charset="0"/>
              <a:ea typeface="楷体_GB2312" panose="02010609030101010101" pitchFamily="1" charset="-122"/>
            </a:endParaRPr>
          </a:p>
        </p:txBody>
      </p:sp>
      <p:sp>
        <p:nvSpPr>
          <p:cNvPr id="8214" name="AutoShape 22"/>
          <p:cNvSpPr/>
          <p:nvPr/>
        </p:nvSpPr>
        <p:spPr>
          <a:xfrm>
            <a:off x="3286125" y="2089150"/>
            <a:ext cx="76200" cy="609600"/>
          </a:xfrm>
          <a:prstGeom prst="leftBrace">
            <a:avLst>
              <a:gd name="adj1" fmla="val 66666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8198" grpId="0"/>
      <p:bldP spid="8199" grpId="0"/>
      <p:bldP spid="8200" grpId="0"/>
      <p:bldP spid="8202" grpId="0"/>
      <p:bldP spid="8203" grpId="0"/>
      <p:bldP spid="8204" grpId="0"/>
      <p:bldP spid="8205" grpId="0"/>
      <p:bldP spid="8206" grpId="0"/>
      <p:bldP spid="8211" grpId="0"/>
      <p:bldP spid="8212" grpId="0"/>
      <p:bldP spid="8213" grpId="0"/>
      <p:bldP spid="82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组合 1"/>
          <p:cNvGrpSpPr/>
          <p:nvPr/>
        </p:nvGrpSpPr>
        <p:grpSpPr>
          <a:xfrm>
            <a:off x="406400" y="149225"/>
            <a:ext cx="11199813" cy="723900"/>
            <a:chOff x="641" y="234"/>
            <a:chExt cx="17636" cy="1142"/>
          </a:xfrm>
        </p:grpSpPr>
        <p:pic>
          <p:nvPicPr>
            <p:cNvPr id="14347" name="图片 5" descr="化学烧瓶图标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809" y="234"/>
              <a:ext cx="903" cy="903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8" name="直接连接符 17"/>
            <p:cNvCxnSpPr/>
            <p:nvPr>
              <p:custDataLst>
                <p:tags r:id="rId3"/>
              </p:custDataLst>
            </p:nvPr>
          </p:nvCxnSpPr>
          <p:spPr>
            <a:xfrm>
              <a:off x="641" y="1376"/>
              <a:ext cx="1763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39" name="组合 8"/>
          <p:cNvGrpSpPr/>
          <p:nvPr/>
        </p:nvGrpSpPr>
        <p:grpSpPr>
          <a:xfrm>
            <a:off x="1108075" y="36513"/>
            <a:ext cx="4897438" cy="912812"/>
            <a:chOff x="1594" y="1881"/>
            <a:chExt cx="7714" cy="1437"/>
          </a:xfrm>
        </p:grpSpPr>
        <p:pic>
          <p:nvPicPr>
            <p:cNvPr id="14344" name="图片 2" descr="思考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594" y="1881"/>
              <a:ext cx="1437" cy="14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圆角矩形标注 4"/>
            <p:cNvSpPr/>
            <p:nvPr>
              <p:custDataLst>
                <p:tags r:id="rId6"/>
              </p:custDataLst>
            </p:nvPr>
          </p:nvSpPr>
          <p:spPr>
            <a:xfrm>
              <a:off x="3459" y="2218"/>
              <a:ext cx="5664" cy="765"/>
            </a:xfrm>
            <a:prstGeom prst="wedgeRoundRectCallout">
              <a:avLst>
                <a:gd name="adj1" fmla="val -52717"/>
                <a:gd name="adj2" fmla="val 12565"/>
                <a:gd name="adj3" fmla="val 16667"/>
              </a:avLst>
            </a:prstGeom>
            <a:solidFill>
              <a:srgbClr val="EA8C6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46" name="文本框 3"/>
            <p:cNvSpPr txBox="1"/>
            <p:nvPr>
              <p:custDataLst>
                <p:tags r:id="rId7"/>
              </p:custDataLst>
            </p:nvPr>
          </p:nvSpPr>
          <p:spPr>
            <a:xfrm>
              <a:off x="3642" y="2294"/>
              <a:ext cx="5666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常见的喷泉实验装置有哪些？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10244" name="图片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0988" y="2900363"/>
            <a:ext cx="6129337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514350" y="3914775"/>
            <a:ext cx="2071688" cy="83026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挤压滴管，气体溶解，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&lt;P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1"/>
            </p:custDataLst>
          </p:nvPr>
        </p:nvSpPr>
        <p:spPr>
          <a:xfrm>
            <a:off x="3128963" y="2012950"/>
            <a:ext cx="5513387" cy="7683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捂住烧瓶（用热毛巾），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气体逸出溶解，松手后，P内&lt;P外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8950325" y="3729038"/>
            <a:ext cx="3089275" cy="1016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锥形瓶发生化学反应，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产生气体，P下&gt;P上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组合 1"/>
          <p:cNvGrpSpPr/>
          <p:nvPr/>
        </p:nvGrpSpPr>
        <p:grpSpPr>
          <a:xfrm>
            <a:off x="406400" y="149225"/>
            <a:ext cx="11199813" cy="723900"/>
            <a:chOff x="641" y="234"/>
            <a:chExt cx="17636" cy="1142"/>
          </a:xfrm>
        </p:grpSpPr>
        <p:pic>
          <p:nvPicPr>
            <p:cNvPr id="15405" name="图片 5" descr="化学烧瓶图标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809" y="234"/>
              <a:ext cx="903" cy="903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8" name="直接连接符 17"/>
            <p:cNvCxnSpPr/>
            <p:nvPr>
              <p:custDataLst>
                <p:tags r:id="rId3"/>
              </p:custDataLst>
            </p:nvPr>
          </p:nvCxnSpPr>
          <p:spPr>
            <a:xfrm>
              <a:off x="641" y="1376"/>
              <a:ext cx="1763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3" name="组合 8"/>
          <p:cNvGrpSpPr/>
          <p:nvPr/>
        </p:nvGrpSpPr>
        <p:grpSpPr>
          <a:xfrm>
            <a:off x="1096963" y="119063"/>
            <a:ext cx="6623050" cy="912812"/>
            <a:chOff x="1594" y="1881"/>
            <a:chExt cx="10430" cy="1437"/>
          </a:xfrm>
        </p:grpSpPr>
        <p:pic>
          <p:nvPicPr>
            <p:cNvPr id="15402" name="图片 2" descr="思考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594" y="1881"/>
              <a:ext cx="1437" cy="14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圆角矩形标注 4"/>
            <p:cNvSpPr/>
            <p:nvPr>
              <p:custDataLst>
                <p:tags r:id="rId6"/>
              </p:custDataLst>
            </p:nvPr>
          </p:nvSpPr>
          <p:spPr>
            <a:xfrm>
              <a:off x="3459" y="2218"/>
              <a:ext cx="8565" cy="765"/>
            </a:xfrm>
            <a:prstGeom prst="wedgeRoundRectCallout">
              <a:avLst>
                <a:gd name="adj1" fmla="val -52717"/>
                <a:gd name="adj2" fmla="val 12565"/>
                <a:gd name="adj3" fmla="val 16667"/>
              </a:avLst>
            </a:prstGeom>
            <a:solidFill>
              <a:srgbClr val="EA8C6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04" name="文本框 3"/>
            <p:cNvSpPr txBox="1"/>
            <p:nvPr>
              <p:custDataLst>
                <p:tags r:id="rId7"/>
              </p:custDataLst>
            </p:nvPr>
          </p:nvSpPr>
          <p:spPr>
            <a:xfrm>
              <a:off x="3642" y="2294"/>
              <a:ext cx="838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还有哪些气体和液体的组合可以形成喷泉呢？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3554" name="矩形 52240"/>
          <p:cNvSpPr/>
          <p:nvPr>
            <p:custDataLst>
              <p:tags r:id="rId8"/>
            </p:custDataLst>
          </p:nvPr>
        </p:nvSpPr>
        <p:spPr>
          <a:xfrm>
            <a:off x="873125" y="1487488"/>
            <a:ext cx="4556125" cy="387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）常见形成喷泉实验的气体与试剂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8" name="矩形 16401"/>
          <p:cNvSpPr/>
          <p:nvPr>
            <p:custDataLst>
              <p:tags r:id="rId9"/>
            </p:custDataLst>
          </p:nvPr>
        </p:nvSpPr>
        <p:spPr>
          <a:xfrm>
            <a:off x="873125" y="1052513"/>
            <a:ext cx="2227263" cy="387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）形成原理：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9" name="矩形 16402"/>
          <p:cNvSpPr/>
          <p:nvPr>
            <p:custDataLst>
              <p:tags r:id="rId10"/>
            </p:custDataLst>
          </p:nvPr>
        </p:nvSpPr>
        <p:spPr>
          <a:xfrm>
            <a:off x="2819400" y="1052513"/>
            <a:ext cx="3411538" cy="387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容器内外产生较大的压强差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8674" name="表格 2467938"/>
          <p:cNvGraphicFramePr>
            <a:graphicFrameLocks noGrp="1"/>
          </p:cNvGraphicFramePr>
          <p:nvPr/>
        </p:nvGraphicFramePr>
        <p:xfrm>
          <a:off x="1108075" y="3048000"/>
          <a:ext cx="9648825" cy="1379538"/>
        </p:xfrm>
        <a:graphic>
          <a:graphicData uri="http://schemas.openxmlformats.org/drawingml/2006/table">
            <a:tbl>
              <a:tblPr/>
              <a:tblGrid>
                <a:gridCol w="1346924"/>
                <a:gridCol w="1536166"/>
                <a:gridCol w="6765735"/>
              </a:tblGrid>
              <a:tr h="472601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气体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560" marR="87560" marT="43792" marB="4379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液体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560" marR="87560" marT="43792" marB="4379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原理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560" marR="87560" marT="43792" marB="4379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3468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altLang="zh-CN" sz="2000" baseline="-30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2000" baseline="-300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7560" marR="87560" marT="43792" marB="4379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水或酸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560" marR="87560" marT="43792" marB="4379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>
                        <a:lnSpc>
                          <a:spcPct val="120000"/>
                        </a:lnSpc>
                      </a:pPr>
                      <a:r>
                        <a:rPr lang="en-US" altLang="zh-CN" sz="20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NH</a:t>
                      </a:r>
                      <a:r>
                        <a:rPr lang="en-US" altLang="zh-CN" sz="2000" baseline="-300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20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000" dirty="0" err="1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HCl</a:t>
                      </a:r>
                      <a:r>
                        <a:rPr lang="zh-CN" altLang="en-US" sz="20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均属于极易溶于水的气体</a:t>
                      </a:r>
                      <a:endParaRPr lang="zh-CN" altLang="en-US" sz="20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87560" marR="87560" marT="43792" marB="4379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3468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</a:pPr>
                      <a:r>
                        <a:rPr lang="en-US" altLang="zh-CN" sz="2000" err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HCl</a:t>
                      </a:r>
                      <a:endParaRPr lang="en-US" altLang="zh-CN" sz="2000" err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7560" marR="87560" marT="43792" marB="4379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水或碱</a:t>
                      </a:r>
                      <a:endParaRPr lang="zh-CN" altLang="en-US" sz="20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560" marR="87560" marT="43792" marB="4379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Rectangle 8"/>
          <p:cNvSpPr/>
          <p:nvPr/>
        </p:nvSpPr>
        <p:spPr>
          <a:xfrm>
            <a:off x="1108075" y="1922463"/>
            <a:ext cx="9675813" cy="10144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气体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的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溶解度   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CO</a:t>
            </a:r>
            <a:r>
              <a:rPr lang="en-US" altLang="zh-CN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  </a:t>
            </a:r>
            <a:r>
              <a:rPr lang="he-IL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׃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1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） 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Cl</a:t>
            </a:r>
            <a:r>
              <a:rPr lang="en-US" altLang="zh-CN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（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 </a:t>
            </a:r>
            <a:r>
              <a:rPr lang="he-IL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׃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2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）   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en-US" altLang="zh-CN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S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（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 </a:t>
            </a:r>
            <a:r>
              <a:rPr lang="he-IL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׃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2.6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） 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               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SO</a:t>
            </a:r>
            <a:r>
              <a:rPr lang="en-US" altLang="zh-CN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 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 </a:t>
            </a:r>
            <a:r>
              <a:rPr lang="he-IL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׃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40) 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HCl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（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 </a:t>
            </a:r>
            <a:r>
              <a:rPr lang="he-IL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׃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500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）   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NH</a:t>
            </a:r>
            <a:r>
              <a:rPr lang="en-US" altLang="zh-CN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3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（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r>
              <a:rPr lang="he-IL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׃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700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） 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aphicFrame>
        <p:nvGraphicFramePr>
          <p:cNvPr id="14" name="表格 2467938"/>
          <p:cNvGraphicFramePr>
            <a:graphicFrameLocks noGrp="1"/>
          </p:cNvGraphicFramePr>
          <p:nvPr/>
        </p:nvGraphicFramePr>
        <p:xfrm>
          <a:off x="1111250" y="4419600"/>
          <a:ext cx="9648825" cy="2006600"/>
        </p:xfrm>
        <a:graphic>
          <a:graphicData uri="http://schemas.openxmlformats.org/drawingml/2006/table">
            <a:tbl>
              <a:tblPr/>
              <a:tblGrid>
                <a:gridCol w="1346924"/>
                <a:gridCol w="1536166"/>
                <a:gridCol w="6765735"/>
              </a:tblGrid>
              <a:tr h="453365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altLang="zh-CN" sz="2000" baseline="-300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000" baseline="-300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7560" marR="87560" marT="43782" marB="4378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NaOH</a:t>
                      </a:r>
                      <a:endParaRPr lang="en-US" alt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lvl="0" algn="ctr" eaLnBrk="0" hangingPunct="0">
                        <a:lnSpc>
                          <a:spcPct val="120000"/>
                        </a:lnSpc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溶液</a:t>
                      </a:r>
                      <a:endParaRPr lang="zh-CN" altLang="en-US" sz="20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87560" marR="87560" marT="43782" marB="437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lvl="0">
                        <a:lnSpc>
                          <a:spcPct val="120000"/>
                        </a:lnSpc>
                      </a:pPr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均能与强碱溶液反应</a:t>
                      </a:r>
                      <a:endParaRPr lang="zh-CN" altLang="en-US" sz="200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lvl="0" eaLnBrk="0" hangingPunct="0">
                        <a:lnSpc>
                          <a:spcPct val="120000"/>
                        </a:lnSpc>
                      </a:pP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2NaOH+CO</a:t>
                      </a:r>
                      <a:r>
                        <a:rPr lang="pt-BR" altLang="zh-CN" sz="2000" baseline="-30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=Na</a:t>
                      </a:r>
                      <a:r>
                        <a:rPr lang="pt-BR" altLang="zh-CN" sz="2000" baseline="-30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CO</a:t>
                      </a:r>
                      <a:r>
                        <a:rPr lang="pt-BR" altLang="zh-CN" sz="2000" baseline="-30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+H</a:t>
                      </a:r>
                      <a:r>
                        <a:rPr lang="pt-BR" altLang="zh-CN" sz="2000" baseline="-30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O</a:t>
                      </a:r>
                      <a:endParaRPr lang="pt-BR" altLang="zh-CN" sz="200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lvl="0" eaLnBrk="0" hangingPunct="0">
                        <a:lnSpc>
                          <a:spcPct val="120000"/>
                        </a:lnSpc>
                      </a:pP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2NaOH+SO</a:t>
                      </a:r>
                      <a:r>
                        <a:rPr lang="pt-BR" altLang="zh-CN" sz="2000" baseline="-30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=Na</a:t>
                      </a:r>
                      <a:r>
                        <a:rPr lang="pt-BR" altLang="zh-CN" sz="2000" baseline="-30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SO</a:t>
                      </a:r>
                      <a:r>
                        <a:rPr lang="pt-BR" altLang="zh-CN" sz="2000" baseline="-30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+H</a:t>
                      </a:r>
                      <a:r>
                        <a:rPr lang="pt-BR" altLang="zh-CN" sz="2000" baseline="-30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O</a:t>
                      </a:r>
                      <a:endParaRPr lang="pt-BR" altLang="zh-CN" sz="200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lvl="0" eaLnBrk="0" hangingPunct="0">
                        <a:lnSpc>
                          <a:spcPct val="120000"/>
                        </a:lnSpc>
                      </a:pP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2NaOH+Cl</a:t>
                      </a:r>
                      <a:r>
                        <a:rPr lang="pt-BR" altLang="zh-CN" sz="2000" baseline="-30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=NaClO+NaCl+H</a:t>
                      </a:r>
                      <a:r>
                        <a:rPr lang="pt-BR" altLang="zh-CN" sz="2000" baseline="-30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O</a:t>
                      </a:r>
                      <a:endParaRPr lang="pt-BR" altLang="zh-CN" sz="200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lvl="0" eaLnBrk="0" hangingPunct="0">
                        <a:lnSpc>
                          <a:spcPct val="120000"/>
                        </a:lnSpc>
                      </a:pP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2NaOH+2NO</a:t>
                      </a:r>
                      <a:r>
                        <a:rPr lang="pt-BR" altLang="zh-CN" sz="2000" baseline="-30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=NaNO</a:t>
                      </a:r>
                      <a:r>
                        <a:rPr lang="pt-BR" altLang="zh-CN" sz="2000" baseline="-30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+NaNO</a:t>
                      </a:r>
                      <a:r>
                        <a:rPr lang="pt-BR" altLang="zh-CN" sz="2000" baseline="-30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+H</a:t>
                      </a:r>
                      <a:r>
                        <a:rPr lang="pt-BR" altLang="zh-CN" sz="2000" baseline="-30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pt-BR" altLang="zh-CN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O</a:t>
                      </a:r>
                      <a:endParaRPr lang="pt-BR" altLang="zh-CN" sz="200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87560" marR="87560" marT="43782" marB="437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3365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altLang="zh-CN" sz="2000" baseline="-30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000" baseline="-300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7560" marR="87560" marT="43782" marB="4378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</a:tr>
              <a:tr h="453365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altLang="zh-CN" sz="2000" baseline="-30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000" baseline="-300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7560" marR="87560" marT="43782" marB="4378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</a:tr>
              <a:tr h="646504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altLang="zh-CN" sz="2000" baseline="-300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000" baseline="-300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7560" marR="87560" marT="43782" marB="4378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78" grpId="0"/>
      <p:bldP spid="2357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2"/>
          <p:cNvSpPr txBox="1"/>
          <p:nvPr/>
        </p:nvSpPr>
        <p:spPr>
          <a:xfrm>
            <a:off x="800100" y="157163"/>
            <a:ext cx="28638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、氨气的化学性质 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Text Box 3"/>
          <p:cNvSpPr txBox="1"/>
          <p:nvPr/>
        </p:nvSpPr>
        <p:spPr>
          <a:xfrm>
            <a:off x="1219200" y="665163"/>
            <a:ext cx="25574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）氨与水反应 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835275" y="1066800"/>
          <a:ext cx="57912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2730500" imgH="292100" progId="Flash.Movie">
                  <p:embed/>
                </p:oleObj>
              </mc:Choice>
              <mc:Fallback>
                <p:oleObj name="" r:id="rId1" imgW="2730500" imgH="292100" progId="Flash.Movi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35275" y="1066800"/>
                        <a:ext cx="5791200" cy="473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/>
          <p:nvPr/>
        </p:nvSpPr>
        <p:spPr>
          <a:xfrm>
            <a:off x="1800225" y="2319338"/>
            <a:ext cx="43211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① </a:t>
            </a:r>
            <a:r>
              <a:rPr lang="zh-CN" altLang="en-US" sz="2400" b="1" dirty="0">
                <a:latin typeface="Times New Roman" panose="02020603050405020304" pitchFamily="18" charset="0"/>
              </a:rPr>
              <a:t>氨水中含有的</a:t>
            </a:r>
            <a:r>
              <a:rPr lang="zh-CN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主要微粒</a:t>
            </a:r>
            <a:r>
              <a:rPr lang="zh-CN" altLang="en-US" sz="2400" b="1" dirty="0">
                <a:latin typeface="Times New Roman" panose="02020603050405020304" pitchFamily="18" charset="0"/>
              </a:rPr>
              <a:t>有：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0246" name="Text Box 6"/>
          <p:cNvSpPr txBox="1"/>
          <p:nvPr/>
        </p:nvSpPr>
        <p:spPr>
          <a:xfrm>
            <a:off x="2735263" y="2771775"/>
            <a:ext cx="4824412" cy="45720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分子：</a:t>
            </a:r>
            <a:r>
              <a:rPr lang="en-US" altLang="zh-CN" sz="2400" b="1" dirty="0">
                <a:latin typeface="Times New Roman" panose="02020603050405020304" pitchFamily="18" charset="0"/>
              </a:rPr>
              <a:t>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NH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NH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</a:rPr>
              <a:t>•H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endParaRPr lang="en-US" altLang="zh-CN" sz="2400" b="1" baseline="30000" dirty="0">
              <a:latin typeface="宋体" panose="02010600030101010101" pitchFamily="2" charset="-122"/>
            </a:endParaRPr>
          </a:p>
        </p:txBody>
      </p:sp>
      <p:sp>
        <p:nvSpPr>
          <p:cNvPr id="10247" name="Text Box 7"/>
          <p:cNvSpPr txBox="1"/>
          <p:nvPr/>
        </p:nvSpPr>
        <p:spPr>
          <a:xfrm>
            <a:off x="1765300" y="4843463"/>
            <a:ext cx="3276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/>
              <a:t>③ </a:t>
            </a:r>
            <a:r>
              <a:rPr lang="en-US" altLang="zh-CN" sz="2400" b="1" dirty="0">
                <a:latin typeface="Times New Roman" panose="02020603050405020304" pitchFamily="18" charset="0"/>
              </a:rPr>
              <a:t>NH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</a:rPr>
              <a:t>•H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zh-CN" altLang="en-US" sz="2400" b="1" dirty="0">
                <a:latin typeface="Times New Roman" panose="02020603050405020304" pitchFamily="18" charset="0"/>
              </a:rPr>
              <a:t>不稳定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0248" name="Text Box 8"/>
          <p:cNvSpPr txBox="1"/>
          <p:nvPr/>
        </p:nvSpPr>
        <p:spPr>
          <a:xfrm>
            <a:off x="2232025" y="3754438"/>
            <a:ext cx="82073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注意：</a:t>
            </a:r>
            <a:r>
              <a:rPr lang="zh-CN" altLang="en-US" sz="2400" b="1" dirty="0">
                <a:latin typeface="Times New Roman" panose="02020603050405020304" pitchFamily="18" charset="0"/>
              </a:rPr>
              <a:t>计算氨水的质量分数时，以</a:t>
            </a:r>
            <a:r>
              <a:rPr lang="en-US" altLang="zh-CN" sz="2400" b="1" dirty="0">
                <a:latin typeface="Times New Roman" panose="02020603050405020304" pitchFamily="18" charset="0"/>
              </a:rPr>
              <a:t>NH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为溶质。             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0249" name="Text Box 9"/>
          <p:cNvSpPr txBox="1"/>
          <p:nvPr/>
        </p:nvSpPr>
        <p:spPr>
          <a:xfrm>
            <a:off x="1774825" y="4257675"/>
            <a:ext cx="7010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 dirty="0"/>
              <a:t>② </a:t>
            </a:r>
            <a:r>
              <a:rPr lang="zh-CN" altLang="en-US" sz="2400" b="1" dirty="0">
                <a:latin typeface="Times New Roman" panose="02020603050405020304" pitchFamily="18" charset="0"/>
              </a:rPr>
              <a:t>氨水密度小于水（氨水浓度越大，密度越小）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817563" y="1728788"/>
            <a:ext cx="4035425" cy="461962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关于氨水</a:t>
            </a:r>
            <a:r>
              <a:rPr lang="en-US" altLang="zh-CN" sz="2400" b="1" dirty="0">
                <a:latin typeface="Times New Roman" panose="02020603050405020304" pitchFamily="18" charset="0"/>
              </a:rPr>
              <a:t>——</a:t>
            </a:r>
            <a:r>
              <a:rPr lang="zh-CN" altLang="en-US" sz="2400" b="1" dirty="0">
                <a:latin typeface="Times New Roman" panose="02020603050405020304" pitchFamily="18" charset="0"/>
              </a:rPr>
              <a:t>氨的水溶液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1949450" y="5562600"/>
            <a:ext cx="6259513" cy="457200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</a:t>
            </a:r>
            <a:r>
              <a:rPr lang="zh-CN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氨水是一种不稳定、易挥发的一元弱碱</a:t>
            </a:r>
            <a:endParaRPr lang="zh-CN" altLang="en-US" sz="24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252" name="Group 12"/>
          <p:cNvGrpSpPr/>
          <p:nvPr/>
        </p:nvGrpSpPr>
        <p:grpSpPr>
          <a:xfrm>
            <a:off x="4705350" y="4691063"/>
            <a:ext cx="3863975" cy="661987"/>
            <a:chOff x="1898" y="3462"/>
            <a:chExt cx="2434" cy="417"/>
          </a:xfrm>
        </p:grpSpPr>
        <p:grpSp>
          <p:nvGrpSpPr>
            <p:cNvPr id="16398" name="Group 13"/>
            <p:cNvGrpSpPr/>
            <p:nvPr/>
          </p:nvGrpSpPr>
          <p:grpSpPr>
            <a:xfrm>
              <a:off x="1898" y="3462"/>
              <a:ext cx="2434" cy="401"/>
              <a:chOff x="734" y="2863"/>
              <a:chExt cx="2434" cy="401"/>
            </a:xfrm>
          </p:grpSpPr>
          <p:sp>
            <p:nvSpPr>
              <p:cNvPr id="16400" name="Text Box 14"/>
              <p:cNvSpPr txBox="1"/>
              <p:nvPr/>
            </p:nvSpPr>
            <p:spPr>
              <a:xfrm>
                <a:off x="734" y="2937"/>
                <a:ext cx="2434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800" dirty="0">
                    <a:latin typeface="Times New Roman" panose="02020603050405020304" pitchFamily="18" charset="0"/>
                  </a:rPr>
                  <a:t>NH</a:t>
                </a:r>
                <a:r>
                  <a:rPr lang="en-US" altLang="zh-CN" sz="2800" baseline="-30000" dirty="0">
                    <a:latin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•H</a:t>
                </a:r>
                <a:r>
                  <a:rPr lang="en-US" altLang="zh-CN" sz="2800" baseline="-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O == NH</a:t>
                </a:r>
                <a:r>
                  <a:rPr lang="en-US" altLang="zh-CN" sz="2800" baseline="-30000" dirty="0">
                    <a:latin typeface="Times New Roman" panose="02020603050405020304" pitchFamily="18" charset="0"/>
                  </a:rPr>
                  <a:t>3 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+ H</a:t>
                </a:r>
                <a:r>
                  <a:rPr lang="en-US" altLang="zh-CN" sz="2800" baseline="-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O </a:t>
                </a:r>
                <a:endParaRPr lang="en-US" altLang="zh-CN" sz="2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1" name="Text Box 15"/>
              <p:cNvSpPr txBox="1"/>
              <p:nvPr/>
            </p:nvSpPr>
            <p:spPr>
              <a:xfrm>
                <a:off x="1692" y="2863"/>
                <a:ext cx="317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△ </a:t>
                </a:r>
                <a:endPara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6399" name="Text Box 16"/>
            <p:cNvSpPr txBox="1"/>
            <p:nvPr/>
          </p:nvSpPr>
          <p:spPr>
            <a:xfrm>
              <a:off x="3488" y="3552"/>
              <a:ext cx="38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800" dirty="0">
                  <a:latin typeface="Times New Roman" panose="02020603050405020304" pitchFamily="18" charset="0"/>
                  <a:sym typeface="Wingdings 3" pitchFamily="18" charset="2"/>
                </a:rPr>
                <a:t></a:t>
              </a:r>
              <a:endParaRPr lang="en-US" altLang="zh-CN" sz="28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0257" name="Text Box 17"/>
          <p:cNvSpPr txBox="1"/>
          <p:nvPr/>
        </p:nvSpPr>
        <p:spPr>
          <a:xfrm>
            <a:off x="2735263" y="3249613"/>
            <a:ext cx="3889375" cy="45720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离子：</a:t>
            </a:r>
            <a:r>
              <a:rPr lang="en-US" altLang="zh-CN" sz="2400" b="1" dirty="0">
                <a:latin typeface="Times New Roman" panose="02020603050405020304" pitchFamily="18" charset="0"/>
              </a:rPr>
              <a:t>NH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4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+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OH</a:t>
            </a:r>
            <a:r>
              <a:rPr lang="en-US" altLang="zh-CN" sz="2400" b="1" baseline="30000" dirty="0">
                <a:latin typeface="宋体" panose="02010600030101010101" pitchFamily="2" charset="-122"/>
              </a:rPr>
              <a:t>-</a:t>
            </a:r>
            <a:endParaRPr lang="en-US" altLang="zh-CN" sz="2400" b="1" baseline="300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5" grpId="0"/>
      <p:bldP spid="10246" grpId="0" animBg="1"/>
      <p:bldP spid="10247" grpId="0"/>
      <p:bldP spid="10248" grpId="0"/>
      <p:bldP spid="10249" grpId="0"/>
      <p:bldP spid="10250" grpId="0" animBg="1"/>
      <p:bldP spid="10251" grpId="0" animBg="1"/>
      <p:bldP spid="102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组合 1"/>
          <p:cNvGrpSpPr/>
          <p:nvPr/>
        </p:nvGrpSpPr>
        <p:grpSpPr>
          <a:xfrm>
            <a:off x="406400" y="149225"/>
            <a:ext cx="11199813" cy="723900"/>
            <a:chOff x="641" y="234"/>
            <a:chExt cx="17636" cy="1142"/>
          </a:xfrm>
        </p:grpSpPr>
        <p:pic>
          <p:nvPicPr>
            <p:cNvPr id="17424" name="图片 5" descr="化学烧瓶图标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809" y="234"/>
              <a:ext cx="903" cy="903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8" name="直接连接符 17"/>
            <p:cNvCxnSpPr/>
            <p:nvPr>
              <p:custDataLst>
                <p:tags r:id="rId3"/>
              </p:custDataLst>
            </p:nvPr>
          </p:nvCxnSpPr>
          <p:spPr>
            <a:xfrm>
              <a:off x="641" y="1376"/>
              <a:ext cx="1763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1" name="组合 8"/>
          <p:cNvGrpSpPr/>
          <p:nvPr/>
        </p:nvGrpSpPr>
        <p:grpSpPr>
          <a:xfrm>
            <a:off x="1143000" y="76200"/>
            <a:ext cx="5381625" cy="912813"/>
            <a:chOff x="1594" y="1881"/>
            <a:chExt cx="8476" cy="1437"/>
          </a:xfrm>
        </p:grpSpPr>
        <p:pic>
          <p:nvPicPr>
            <p:cNvPr id="17421" name="图片 2" descr="思考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594" y="1881"/>
              <a:ext cx="1437" cy="14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圆角矩形标注 4"/>
            <p:cNvSpPr/>
            <p:nvPr>
              <p:custDataLst>
                <p:tags r:id="rId6"/>
              </p:custDataLst>
            </p:nvPr>
          </p:nvSpPr>
          <p:spPr>
            <a:xfrm>
              <a:off x="3459" y="2218"/>
              <a:ext cx="6611" cy="765"/>
            </a:xfrm>
            <a:prstGeom prst="wedgeRoundRectCallout">
              <a:avLst>
                <a:gd name="adj1" fmla="val -52717"/>
                <a:gd name="adj2" fmla="val 12565"/>
                <a:gd name="adj3" fmla="val 16667"/>
              </a:avLst>
            </a:prstGeom>
            <a:solidFill>
              <a:srgbClr val="EA8C6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23" name="文本框 3"/>
            <p:cNvSpPr txBox="1"/>
            <p:nvPr>
              <p:custDataLst>
                <p:tags r:id="rId7"/>
              </p:custDataLst>
            </p:nvPr>
          </p:nvSpPr>
          <p:spPr>
            <a:xfrm>
              <a:off x="3642" y="2294"/>
              <a:ext cx="6428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如何区分一水合氨、氨水、液氨？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17412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14438" y="1598613"/>
            <a:ext cx="2727325" cy="2728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文本框 7"/>
          <p:cNvSpPr txBox="1"/>
          <p:nvPr>
            <p:custDataLst>
              <p:tags r:id="rId10"/>
            </p:custDataLst>
          </p:nvPr>
        </p:nvSpPr>
        <p:spPr>
          <a:xfrm>
            <a:off x="1906588" y="4570413"/>
            <a:ext cx="1214437" cy="39846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一水合氨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4" name="文本框 12"/>
          <p:cNvSpPr txBox="1"/>
          <p:nvPr>
            <p:custDataLst>
              <p:tags r:id="rId11"/>
            </p:custDataLst>
          </p:nvPr>
        </p:nvSpPr>
        <p:spPr>
          <a:xfrm>
            <a:off x="5546725" y="4570413"/>
            <a:ext cx="1214438" cy="39846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5" name="图片 1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035925" y="2274888"/>
            <a:ext cx="3279775" cy="1376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6" name="文本框 14"/>
          <p:cNvSpPr txBox="1"/>
          <p:nvPr>
            <p:custDataLst>
              <p:tags r:id="rId14"/>
            </p:custDataLst>
          </p:nvPr>
        </p:nvSpPr>
        <p:spPr>
          <a:xfrm>
            <a:off x="9069388" y="4570413"/>
            <a:ext cx="1214437" cy="39846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液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氨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105400" y="1447800"/>
            <a:ext cx="1977390" cy="287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4425950" y="5181600"/>
            <a:ext cx="400526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en-US" altLang="zh-CN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OH</a:t>
            </a:r>
            <a:r>
              <a:rPr lang="en-US" altLang="zh-CN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</a:t>
            </a:r>
            <a:r>
              <a:rPr lang="en-US" altLang="zh-CN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（少量）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>
          <a:xfrm>
            <a:off x="1579563" y="5584825"/>
            <a:ext cx="159226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9372600" y="5426075"/>
            <a:ext cx="8255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en-US" altLang="zh-CN" sz="2400" b="1" baseline="-25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2"/>
          <p:cNvSpPr txBox="1"/>
          <p:nvPr/>
        </p:nvSpPr>
        <p:spPr>
          <a:xfrm>
            <a:off x="457200" y="200025"/>
            <a:ext cx="25574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）氨与酸反应 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2133600" y="2133600"/>
            <a:ext cx="518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NH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3 </a:t>
            </a:r>
            <a:r>
              <a:rPr lang="en-US" altLang="zh-CN" sz="2400" b="1" dirty="0">
                <a:latin typeface="Times New Roman" panose="02020603050405020304" pitchFamily="18" charset="0"/>
              </a:rPr>
              <a:t>+ HCl = NH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</a:rPr>
              <a:t>Cl</a:t>
            </a:r>
            <a:r>
              <a:rPr lang="zh-CN" altLang="en-US" sz="2400" b="1" dirty="0">
                <a:latin typeface="Times New Roman" panose="02020603050405020304" pitchFamily="18" charset="0"/>
              </a:rPr>
              <a:t>（白色固体） 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3316" name="Text Box 4">
            <a:hlinkClick r:id="rId1" action="ppaction://hlinksldjump"/>
          </p:cNvPr>
          <p:cNvSpPr txBox="1"/>
          <p:nvPr/>
        </p:nvSpPr>
        <p:spPr>
          <a:xfrm>
            <a:off x="2619375" y="3200400"/>
            <a:ext cx="49164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NH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</a:rPr>
              <a:t>+HNO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</a:rPr>
              <a:t>=NH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</a:rPr>
              <a:t>NO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（产生白烟） 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3317" name="Text Box 5"/>
          <p:cNvSpPr txBox="1"/>
          <p:nvPr/>
        </p:nvSpPr>
        <p:spPr>
          <a:xfrm>
            <a:off x="2578100" y="3733800"/>
            <a:ext cx="59848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氨气通入硫酸中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2NH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</a:rPr>
              <a:t>+H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SO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</a:rPr>
              <a:t>=(NH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</a:rPr>
              <a:t>)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SO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/>
          <p:nvPr/>
        </p:nvSpPr>
        <p:spPr>
          <a:xfrm>
            <a:off x="1847850" y="692150"/>
            <a:ext cx="67691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现象：产生大量白烟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3319" name="Text Box 7"/>
          <p:cNvSpPr txBox="1"/>
          <p:nvPr/>
        </p:nvSpPr>
        <p:spPr>
          <a:xfrm>
            <a:off x="1847850" y="1198563"/>
            <a:ext cx="5903913" cy="868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结论：</a:t>
            </a:r>
            <a:r>
              <a:rPr lang="zh-CN" altLang="en-US" sz="24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zh-CN" altLang="en-US" sz="2400" b="1" dirty="0">
                <a:latin typeface="Times New Roman" panose="02020603050405020304" pitchFamily="18" charset="0"/>
              </a:rPr>
              <a:t>盐酸、氨水均具有挥发性， 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         （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</a:rPr>
              <a:t>NH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3 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HCl</a:t>
            </a:r>
            <a:r>
              <a:rPr lang="zh-CN" altLang="en-US" sz="2400" b="1" dirty="0">
                <a:latin typeface="Times New Roman" panose="02020603050405020304" pitchFamily="18" charset="0"/>
              </a:rPr>
              <a:t>不能共存。 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3320" name="Text Box 8"/>
          <p:cNvSpPr txBox="1"/>
          <p:nvPr/>
        </p:nvSpPr>
        <p:spPr>
          <a:xfrm>
            <a:off x="1631950" y="2667000"/>
            <a:ext cx="89646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思考：</a:t>
            </a:r>
            <a:r>
              <a:rPr lang="zh-CN" altLang="en-US" sz="2400" b="1" dirty="0">
                <a:latin typeface="Times New Roman" panose="02020603050405020304" pitchFamily="18" charset="0"/>
              </a:rPr>
              <a:t>若把浓盐酸换成浓硝酸、浓硫酸、现象如何？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3321" name="Text Box 9"/>
          <p:cNvSpPr txBox="1"/>
          <p:nvPr/>
        </p:nvSpPr>
        <p:spPr>
          <a:xfrm>
            <a:off x="2214563" y="4343400"/>
            <a:ext cx="5394325" cy="46672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氨气与酸反应一般生成相应的铵盐。</a:t>
            </a:r>
            <a:endParaRPr lang="zh-CN" altLang="en-US" sz="24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2" name="Picture 10" descr="图 4-32 氨与氯化氢的反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228600"/>
            <a:ext cx="2493963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3" name="Rectangle 11"/>
          <p:cNvSpPr/>
          <p:nvPr/>
        </p:nvSpPr>
        <p:spPr>
          <a:xfrm>
            <a:off x="2209800" y="4876800"/>
            <a:ext cx="5270500" cy="457200"/>
          </a:xfrm>
          <a:prstGeom prst="rect">
            <a:avLst/>
          </a:prstGeom>
          <a:solidFill>
            <a:srgbClr val="CC99FF"/>
          </a:solidFill>
          <a:ln w="381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NH</a:t>
            </a:r>
            <a:r>
              <a:rPr lang="en-US" altLang="zh-CN" sz="2400" b="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+H</a:t>
            </a:r>
            <a:r>
              <a:rPr lang="en-US" altLang="zh-CN" sz="2400" b="1" baseline="30000" dirty="0">
                <a:solidFill>
                  <a:srgbClr val="0000CC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=NH</a:t>
            </a:r>
            <a:r>
              <a:rPr lang="en-US" altLang="zh-CN" sz="2400" b="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400" b="1" baseline="30000" dirty="0">
                <a:solidFill>
                  <a:srgbClr val="6600FF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与酸反应的本质</a:t>
            </a:r>
            <a:r>
              <a:rPr lang="en-US" altLang="zh-CN" sz="2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4" name="Text Box 12"/>
          <p:cNvSpPr txBox="1"/>
          <p:nvPr/>
        </p:nvSpPr>
        <p:spPr>
          <a:xfrm>
            <a:off x="606425" y="5413375"/>
            <a:ext cx="54737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）与某些盐溶液反应：</a:t>
            </a:r>
            <a:endParaRPr lang="zh-CN" altLang="en-US" sz="24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5" name="Text Box 13"/>
          <p:cNvSpPr txBox="1"/>
          <p:nvPr/>
        </p:nvSpPr>
        <p:spPr>
          <a:xfrm>
            <a:off x="2189163" y="5908675"/>
            <a:ext cx="60404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Al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3 + </a:t>
            </a:r>
            <a:r>
              <a:rPr lang="en-US" altLang="zh-CN" sz="2400" b="1" dirty="0">
                <a:latin typeface="Times New Roman" panose="02020603050405020304" pitchFamily="18" charset="0"/>
              </a:rPr>
              <a:t>+3NH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</a:rPr>
              <a:t>+3H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 ==== Al(OH)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</a:rPr>
              <a:t>↓+3NH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4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+</a:t>
            </a:r>
            <a:endParaRPr lang="en-US" altLang="zh-CN" sz="2400" b="1" baseline="30000" dirty="0">
              <a:latin typeface="Times New Roman" panose="02020603050405020304" pitchFamily="18" charset="0"/>
            </a:endParaRPr>
          </a:p>
        </p:txBody>
      </p:sp>
      <p:sp>
        <p:nvSpPr>
          <p:cNvPr id="18446" name="Text Box 14"/>
          <p:cNvSpPr txBox="1"/>
          <p:nvPr/>
        </p:nvSpPr>
        <p:spPr>
          <a:xfrm>
            <a:off x="7415213" y="5334000"/>
            <a:ext cx="20875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zh-CN" altLang="zh-C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19" grpId="0"/>
      <p:bldP spid="13320" grpId="0"/>
      <p:bldP spid="13321" grpId="0" animBg="1"/>
      <p:bldP spid="13323" grpId="0" animBg="1"/>
      <p:bldP spid="13324" grpId="0"/>
      <p:bldP spid="13325" grpId="0"/>
    </p:bldLst>
  </p:timing>
</p:sld>
</file>

<file path=ppt/tags/tag1.xml><?xml version="1.0" encoding="utf-8"?>
<p:tagLst xmlns:p="http://schemas.openxmlformats.org/presentationml/2006/main">
  <p:tag name="AS_UNIQUEID" val="2579"/>
  <p:tag name="KSO_WM_BEAUTIFY_FLAG" val=""/>
</p:tagLst>
</file>

<file path=ppt/tags/tag10.xml><?xml version="1.0" encoding="utf-8"?>
<p:tagLst xmlns:p="http://schemas.openxmlformats.org/presentationml/2006/main">
  <p:tag name="AS_UNIQUEID" val="2587"/>
  <p:tag name="KSO_WM_BEAUTIFY_FLAG" val=""/>
</p:tagLst>
</file>

<file path=ppt/tags/tag11.xml><?xml version="1.0" encoding="utf-8"?>
<p:tagLst xmlns:p="http://schemas.openxmlformats.org/presentationml/2006/main">
  <p:tag name="AS_UNIQUEID" val="1900"/>
</p:tagLst>
</file>

<file path=ppt/tags/tag12.xml><?xml version="1.0" encoding="utf-8"?>
<p:tagLst xmlns:p="http://schemas.openxmlformats.org/presentationml/2006/main">
  <p:tag name="AS_UNIQUEID" val="2595"/>
</p:tagLst>
</file>

<file path=ppt/tags/tag13.xml><?xml version="1.0" encoding="utf-8"?>
<p:tagLst xmlns:p="http://schemas.openxmlformats.org/presentationml/2006/main">
  <p:tag name="AS_UNIQUEID" val="2596"/>
</p:tagLst>
</file>

<file path=ppt/tags/tag14.xml><?xml version="1.0" encoding="utf-8"?>
<p:tagLst xmlns:p="http://schemas.openxmlformats.org/presentationml/2006/main">
  <p:tag name="AS_UNIQUEID" val="2597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AS_UNIQUEID" val="4813"/>
</p:tagLst>
</file>

<file path=ppt/tags/tag17.xml><?xml version="1.0" encoding="utf-8"?>
<p:tagLst xmlns:p="http://schemas.openxmlformats.org/presentationml/2006/main">
  <p:tag name="AS_UNIQUEID" val="4816"/>
  <p:tag name="KSO_WM_BEAUTIFY_FLAG" val=""/>
</p:tagLst>
</file>

<file path=ppt/tags/tag18.xml><?xml version="1.0" encoding="utf-8"?>
<p:tagLst xmlns:p="http://schemas.openxmlformats.org/presentationml/2006/main">
  <p:tag name="AS_UNIQUEID" val="4818"/>
  <p:tag name="KSO_WM_BEAUTIFY_FLAG" val=""/>
</p:tagLst>
</file>

<file path=ppt/tags/tag19.xml><?xml version="1.0" encoding="utf-8"?>
<p:tagLst xmlns:p="http://schemas.openxmlformats.org/presentationml/2006/main">
  <p:tag name="AS_UNIQUEID" val="4819"/>
  <p:tag name="KSO_WM_BEAUTIFY_FLAG" val=""/>
</p:tagLst>
</file>

<file path=ppt/tags/tag2.xml><?xml version="1.0" encoding="utf-8"?>
<p:tagLst xmlns:p="http://schemas.openxmlformats.org/presentationml/2006/main">
  <p:tag name="AS_UNIQUEID" val="2578"/>
  <p:tag name="KSO_WM_BEAUTIFY_FLAG" val=""/>
</p:tagLst>
</file>

<file path=ppt/tags/tag20.xml><?xml version="1.0" encoding="utf-8"?>
<p:tagLst xmlns:p="http://schemas.openxmlformats.org/presentationml/2006/main">
  <p:tag name="AS_UNIQUEID" val="4820"/>
  <p:tag name="KSO_WM_BEAUTIFY_FLAG" val=""/>
</p:tagLst>
</file>

<file path=ppt/tags/tag21.xml><?xml version="1.0" encoding="utf-8"?>
<p:tagLst xmlns:p="http://schemas.openxmlformats.org/presentationml/2006/main">
  <p:tag name="AS_UNIQUEID" val="1554"/>
  <p:tag name="KSO_WM_BEAUTIFY_FLAG" val=""/>
</p:tagLst>
</file>

<file path=ppt/tags/tag22.xml><?xml version="1.0" encoding="utf-8"?>
<p:tagLst xmlns:p="http://schemas.openxmlformats.org/presentationml/2006/main">
  <p:tag name="AS_UNIQUEID" val="4370"/>
  <p:tag name="KSO_WM_BEAUTIFY_FLAG" val=""/>
</p:tagLst>
</file>

<file path=ppt/tags/tag23.xml><?xml version="1.0" encoding="utf-8"?>
<p:tagLst xmlns:p="http://schemas.openxmlformats.org/presentationml/2006/main">
  <p:tag name="AS_UNIQUEID" val="4371"/>
  <p:tag name="KSO_WM_BEAUTIFY_FLAG" val=""/>
</p:tagLst>
</file>

<file path=ppt/tags/tag24.xml><?xml version="1.0" encoding="utf-8"?>
<p:tagLst xmlns:p="http://schemas.openxmlformats.org/presentationml/2006/main">
  <p:tag name="AS_UNIQUEID" val="4372"/>
  <p:tag name="KSO_WM_BEAUTIFY_FLAG" val=""/>
</p:tagLst>
</file>

<file path=ppt/tags/tag25.xml><?xml version="1.0" encoding="utf-8"?>
<p:tagLst xmlns:p="http://schemas.openxmlformats.org/presentationml/2006/main">
  <p:tag name="AS_UNIQUEID" val="4793"/>
</p:tagLst>
</file>

<file path=ppt/tags/tag26.xml><?xml version="1.0" encoding="utf-8"?>
<p:tagLst xmlns:p="http://schemas.openxmlformats.org/presentationml/2006/main">
  <p:tag name="AS_UNIQUEID" val="4796"/>
  <p:tag name="KSO_WM_BEAUTIFY_FLAG" val=""/>
</p:tagLst>
</file>

<file path=ppt/tags/tag27.xml><?xml version="1.0" encoding="utf-8"?>
<p:tagLst xmlns:p="http://schemas.openxmlformats.org/presentationml/2006/main">
  <p:tag name="AS_UNIQUEID" val="4798"/>
  <p:tag name="KSO_WM_BEAUTIFY_FLAG" val=""/>
</p:tagLst>
</file>

<file path=ppt/tags/tag28.xml><?xml version="1.0" encoding="utf-8"?>
<p:tagLst xmlns:p="http://schemas.openxmlformats.org/presentationml/2006/main">
  <p:tag name="AS_UNIQUEID" val="4799"/>
  <p:tag name="KSO_WM_BEAUTIFY_FLAG" val=""/>
</p:tagLst>
</file>

<file path=ppt/tags/tag29.xml><?xml version="1.0" encoding="utf-8"?>
<p:tagLst xmlns:p="http://schemas.openxmlformats.org/presentationml/2006/main">
  <p:tag name="AS_UNIQUEID" val="4800"/>
  <p:tag name="KSO_WM_BEAUTIFY_FLAG" val=""/>
</p:tagLst>
</file>

<file path=ppt/tags/tag3.xml><?xml version="1.0" encoding="utf-8"?>
<p:tagLst xmlns:p="http://schemas.openxmlformats.org/presentationml/2006/main">
  <p:tag name="AS_UNIQUEID" val="2580"/>
  <p:tag name="KSO_WM_BEAUTIFY_FLAG" val=""/>
  <p:tag name="KSO_WM_UNIT_PLACING_PICTURE_USER_VIEWPORT" val="{&quot;height&quot;:8000,&quot;width&quot;:5530}"/>
  <p:tag name="REFSHAPE" val="599094756"/>
</p:tagLst>
</file>

<file path=ppt/tags/tag30.xml><?xml version="1.0" encoding="utf-8"?>
<p:tagLst xmlns:p="http://schemas.openxmlformats.org/presentationml/2006/main">
  <p:tag name="AS_UNIQUEID" val="565"/>
  <p:tag name="KSO_WM_BEAUTIFY_FLAG" val=""/>
</p:tagLst>
</file>

<file path=ppt/tags/tag31.xml><?xml version="1.0" encoding="utf-8"?>
<p:tagLst xmlns:p="http://schemas.openxmlformats.org/presentationml/2006/main">
  <p:tag name="AS_UNIQUEID" val="570"/>
  <p:tag name="KSO_WM_BEAUTIFY_FLAG" val=""/>
</p:tagLst>
</file>

<file path=ppt/tags/tag32.xml><?xml version="1.0" encoding="utf-8"?>
<p:tagLst xmlns:p="http://schemas.openxmlformats.org/presentationml/2006/main">
  <p:tag name="AS_UNIQUEID" val="571"/>
  <p:tag name="KSO_WM_BEAUTIFY_FLAG" val=""/>
</p:tagLst>
</file>

<file path=ppt/tags/tag33.xml><?xml version="1.0" encoding="utf-8"?>
<p:tagLst xmlns:p="http://schemas.openxmlformats.org/presentationml/2006/main">
  <p:tag name="AS_UNIQUEID" val="4834"/>
</p:tagLst>
</file>

<file path=ppt/tags/tag34.xml><?xml version="1.0" encoding="utf-8"?>
<p:tagLst xmlns:p="http://schemas.openxmlformats.org/presentationml/2006/main">
  <p:tag name="AS_UNIQUEID" val="4837"/>
  <p:tag name="KSO_WM_BEAUTIFY_FLAG" val=""/>
</p:tagLst>
</file>

<file path=ppt/tags/tag35.xml><?xml version="1.0" encoding="utf-8"?>
<p:tagLst xmlns:p="http://schemas.openxmlformats.org/presentationml/2006/main">
  <p:tag name="AS_UNIQUEID" val="4839"/>
  <p:tag name="KSO_WM_BEAUTIFY_FLAG" val=""/>
</p:tagLst>
</file>

<file path=ppt/tags/tag36.xml><?xml version="1.0" encoding="utf-8"?>
<p:tagLst xmlns:p="http://schemas.openxmlformats.org/presentationml/2006/main">
  <p:tag name="AS_UNIQUEID" val="4840"/>
  <p:tag name="KSO_WM_BEAUTIFY_FLAG" val=""/>
</p:tagLst>
</file>

<file path=ppt/tags/tag37.xml><?xml version="1.0" encoding="utf-8"?>
<p:tagLst xmlns:p="http://schemas.openxmlformats.org/presentationml/2006/main">
  <p:tag name="AS_UNIQUEID" val="4841"/>
  <p:tag name="KSO_WM_BEAUTIFY_FLAG" val=""/>
</p:tagLst>
</file>

<file path=ppt/tags/tag38.xml><?xml version="1.0" encoding="utf-8"?>
<p:tagLst xmlns:p="http://schemas.openxmlformats.org/presentationml/2006/main">
  <p:tag name="AS_UNIQUEID" val="4842"/>
  <p:tag name="KSO_WM_BEAUTIFY_FLAG" val=""/>
</p:tagLst>
</file>

<file path=ppt/tags/tag39.xml><?xml version="1.0" encoding="utf-8"?>
<p:tagLst xmlns:p="http://schemas.openxmlformats.org/presentationml/2006/main">
  <p:tag name="AS_UNIQUEID" val="4843"/>
</p:tagLst>
</file>

<file path=ppt/tags/tag4.xml><?xml version="1.0" encoding="utf-8"?>
<p:tagLst xmlns:p="http://schemas.openxmlformats.org/presentationml/2006/main">
  <p:tag name="AS_UNIQUEID" val="2583"/>
  <p:tag name="KSO_WM_BEAUTIFY_FLAG" val=""/>
</p:tagLst>
</file>

<file path=ppt/tags/tag40.xml><?xml version="1.0" encoding="utf-8"?>
<p:tagLst xmlns:p="http://schemas.openxmlformats.org/presentationml/2006/main">
  <p:tag name="AS_UNIQUEID" val="4844"/>
  <p:tag name="KSO_WM_BEAUTIFY_FLAG" val=""/>
</p:tagLst>
</file>

<file path=ppt/tags/tag41.xml><?xml version="1.0" encoding="utf-8"?>
<p:tagLst xmlns:p="http://schemas.openxmlformats.org/presentationml/2006/main">
  <p:tag name="AS_UNIQUEID" val="4845"/>
  <p:tag name="KSO_WM_BEAUTIFY_FLAG" val=""/>
</p:tagLst>
</file>

<file path=ppt/tags/tag42.xml><?xml version="1.0" encoding="utf-8"?>
<p:tagLst xmlns:p="http://schemas.openxmlformats.org/presentationml/2006/main">
  <p:tag name="AS_UNIQUEID" val="4846"/>
  <p:tag name="KSO_WM_BEAUTIFY_FLAG" val=""/>
</p:tagLst>
</file>

<file path=ppt/tags/tag43.xml><?xml version="1.0" encoding="utf-8"?>
<p:tagLst xmlns:p="http://schemas.openxmlformats.org/presentationml/2006/main">
  <p:tag name="AS_UNIQUEID" val="817"/>
  <p:tag name="KSO_WM_BEAUTIFY_FLAG" val=""/>
</p:tagLst>
</file>

<file path=ppt/tags/tag44.xml><?xml version="1.0" encoding="utf-8"?>
<p:tagLst xmlns:p="http://schemas.openxmlformats.org/presentationml/2006/main">
  <p:tag name="AS_UNIQUEID" val="1388"/>
  <p:tag name="KSO_WM_BEAUTIFY_FLAG" val=""/>
</p:tagLst>
</file>

<file path=ppt/tags/tag45.xml><?xml version="1.0" encoding="utf-8"?>
<p:tagLst xmlns:p="http://schemas.openxmlformats.org/presentationml/2006/main">
  <p:tag name="AS_UNIQUEID" val="1390"/>
  <p:tag name="KSO_WM_BEAUTIFY_FLAG" val=""/>
</p:tagLst>
</file>

<file path=ppt/tags/tag46.xml><?xml version="1.0" encoding="utf-8"?>
<p:tagLst xmlns:p="http://schemas.openxmlformats.org/presentationml/2006/main">
  <p:tag name="AS_UNIQUEID" val="1389"/>
  <p:tag name="KSO_WM_BEAUTIFY_FLAG" val=""/>
</p:tagLst>
</file>

<file path=ppt/tags/tag47.xml><?xml version="1.0" encoding="utf-8"?>
<p:tagLst xmlns:p="http://schemas.openxmlformats.org/presentationml/2006/main">
  <p:tag name="AS_UNIQUEID" val="6508"/>
</p:tagLst>
</file>

<file path=ppt/tags/tag48.xml><?xml version="1.0" encoding="utf-8"?>
<p:tagLst xmlns:p="http://schemas.openxmlformats.org/presentationml/2006/main">
  <p:tag name="AS_UNIQUEID" val="6509"/>
</p:tagLst>
</file>

<file path=ppt/tags/tag49.xml><?xml version="1.0" encoding="utf-8"?>
<p:tagLst xmlns:p="http://schemas.openxmlformats.org/presentationml/2006/main">
  <p:tag name="AS_UNIQUEID" val="6510"/>
  <p:tag name="KSO_WM_BEAUTIFY_FLAG" val="#wm#"/>
  <p:tag name="KSO_WM_DIAGRAM_VIRTUALLY_FRAME" val="{&quot;height&quot;:74.6828346456693,&quot;left&quot;:-11.4,&quot;top&quot;:107.66535433070867,&quot;width&quot;:762.6396062992126}"/>
  <p:tag name="KSO_WM_DYNAMICNUM_SPEED" val="3"/>
  <p:tag name="KSO_WM_UNIT_DIAGRAM_MODELTYPE" val="dynamicNum"/>
  <p:tag name="KSO_WM_UNIT_DYNMNUM_DGM_ANIMTYPE" val="5"/>
  <p:tag name="KSO_WM_UNIT_DYNMNUM_TYPE" val="1"/>
  <p:tag name="KSO_WM_UNIT_INDEX" val="1610436384527_1_1"/>
  <p:tag name="KSO_WM_UNIT_TYPE" val="ζ_h_f"/>
</p:tagLst>
</file>

<file path=ppt/tags/tag5.xml><?xml version="1.0" encoding="utf-8"?>
<p:tagLst xmlns:p="http://schemas.openxmlformats.org/presentationml/2006/main">
  <p:tag name="AS_UNIQUEID" val="2581"/>
  <p:tag name="KSO_WM_BEAUTIFY_FLAG" val=""/>
</p:tagLst>
</file>

<file path=ppt/tags/tag50.xml><?xml version="1.0" encoding="utf-8"?>
<p:tagLst xmlns:p="http://schemas.openxmlformats.org/presentationml/2006/main">
  <p:tag name="AS_UNIQUEID" val="6511"/>
</p:tagLst>
</file>

<file path=ppt/tags/tag51.xml><?xml version="1.0" encoding="utf-8"?>
<p:tagLst xmlns:p="http://schemas.openxmlformats.org/presentationml/2006/main">
  <p:tag name="AS_UNIQUEID" val="6512"/>
</p:tagLst>
</file>

<file path=ppt/tags/tag52.xml><?xml version="1.0" encoding="utf-8"?>
<p:tagLst xmlns:p="http://schemas.openxmlformats.org/presentationml/2006/main">
  <p:tag name="AS_UNIQUEID" val="6510"/>
  <p:tag name="KSO_WM_BEAUTIFY_FLAG" val="#wm#"/>
  <p:tag name="KSO_WM_DIAGRAM_VIRTUALLY_FRAME" val="{&quot;height&quot;:74.6828346456693,&quot;left&quot;:-11.4,&quot;top&quot;:107.66535433070867,&quot;width&quot;:762.6396062992126}"/>
  <p:tag name="KSO_WM_DYNAMICNUM_SPEED" val="3"/>
  <p:tag name="KSO_WM_UNIT_DIAGRAM_MODELTYPE" val="dynamicNum"/>
  <p:tag name="KSO_WM_UNIT_DYNMNUM_DGM_ANIMTYPE" val="5"/>
  <p:tag name="KSO_WM_UNIT_DYNMNUM_TYPE" val="1"/>
  <p:tag name="KSO_WM_UNIT_INDEX" val="1610436384527_1_1"/>
  <p:tag name="KSO_WM_UNIT_TYPE" val="ζ_h_f"/>
</p:tagLst>
</file>

<file path=ppt/tags/tag53.xml><?xml version="1.0" encoding="utf-8"?>
<p:tagLst xmlns:p="http://schemas.openxmlformats.org/presentationml/2006/main">
  <p:tag name="KSO_WPP_MARK_KEY" val="4d15affe-6b09-44fe-9724-18e21743122f"/>
  <p:tag name="COMMONDATA" val="eyJoZGlkIjoiZjVmNmEwZGNjZGZlN2FjZWMyODZlMTBkNWVmMWFjMTgifQ=="/>
</p:tagLst>
</file>

<file path=ppt/tags/tag6.xml><?xml version="1.0" encoding="utf-8"?>
<p:tagLst xmlns:p="http://schemas.openxmlformats.org/presentationml/2006/main">
  <p:tag name="AS_UNIQUEID" val="2582"/>
  <p:tag name="KSO_WM_BEAUTIFY_FLAG" val=""/>
</p:tagLst>
</file>

<file path=ppt/tags/tag7.xml><?xml version="1.0" encoding="utf-8"?>
<p:tagLst xmlns:p="http://schemas.openxmlformats.org/presentationml/2006/main">
  <p:tag name="AS_UNIQUEID" val="2584"/>
  <p:tag name="KSO_WM_BEAUTIFY_FLAG" val=""/>
</p:tagLst>
</file>

<file path=ppt/tags/tag8.xml><?xml version="1.0" encoding="utf-8"?>
<p:tagLst xmlns:p="http://schemas.openxmlformats.org/presentationml/2006/main">
  <p:tag name="AS_UNIQUEID" val="2585"/>
  <p:tag name="KSO_WM_BEAUTIFY_FLAG" val=""/>
</p:tagLst>
</file>

<file path=ppt/tags/tag9.xml><?xml version="1.0" encoding="utf-8"?>
<p:tagLst xmlns:p="http://schemas.openxmlformats.org/presentationml/2006/main">
  <p:tag name="AS_UNIQUEID" val="2586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2817</Words>
  <Application>WPS 演示</Application>
  <PresentationFormat>宽屏</PresentationFormat>
  <Paragraphs>302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微软雅黑</vt:lpstr>
      <vt:lpstr>隶书</vt:lpstr>
      <vt:lpstr>楷体</vt:lpstr>
      <vt:lpstr>华文行楷</vt:lpstr>
      <vt:lpstr>Verdana</vt:lpstr>
      <vt:lpstr>楷体_GB2312</vt:lpstr>
      <vt:lpstr>华文中宋</vt:lpstr>
      <vt:lpstr>黑体</vt:lpstr>
      <vt:lpstr>Wingdings 3</vt:lpstr>
      <vt:lpstr>Symbol</vt:lpstr>
      <vt:lpstr>Arial Unicode MS</vt:lpstr>
      <vt:lpstr>Calibri</vt:lpstr>
      <vt:lpstr>默认设计模板</vt:lpstr>
      <vt:lpstr>Flash.Movie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敢情莫畏</cp:lastModifiedBy>
  <cp:revision>53</cp:revision>
  <cp:lastPrinted>2024-02-25T02:59:00Z</cp:lastPrinted>
  <dcterms:created xsi:type="dcterms:W3CDTF">2014-12-22T13:04:00Z</dcterms:created>
  <dcterms:modified xsi:type="dcterms:W3CDTF">2025-03-18T06:00:41Z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88F57B408606459AA3C8758601896240_12</vt:lpwstr>
  </property>
  <property fmtid="{D5CDD505-2E9C-101B-9397-08002B2CF9AE}" pid="4" name="KSOProductBuildVer">
    <vt:lpwstr>2052-11.8.2.10393</vt:lpwstr>
  </property>
</Properties>
</file>