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75" r:id="rId3"/>
    <p:sldId id="298" r:id="rId5"/>
    <p:sldId id="280" r:id="rId6"/>
    <p:sldId id="281" r:id="rId7"/>
    <p:sldId id="282" r:id="rId8"/>
    <p:sldId id="285" r:id="rId9"/>
    <p:sldId id="284" r:id="rId10"/>
    <p:sldId id="283" r:id="rId11"/>
  </p:sldIdLst>
  <p:sldSz cx="12192000" cy="6858000"/>
  <p:notesSz cx="6858000" cy="9946005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86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xfrm>
            <a:off x="685800" y="4786313"/>
            <a:ext cx="5486400" cy="391636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tags" Target="../tags/tag18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tags" Target="../tags/tag23.xml"/><Relationship Id="rId3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19200" y="2103438"/>
            <a:ext cx="936307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Times New Roman Regular"/>
              </a:rPr>
              <a:t>绝大多数铵盐是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 Regular"/>
              </a:rPr>
              <a:t>白色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 Regular"/>
              </a:rPr>
              <a:t>或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 Regular"/>
              </a:rPr>
              <a:t>无色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 Regular"/>
              </a:rPr>
              <a:t>晶体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 Regular"/>
              </a:rPr>
              <a:t>，绝大多数铵盐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 Regular"/>
              </a:rPr>
              <a:t>易溶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 Regular"/>
              </a:rPr>
              <a:t>于水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 Regular"/>
            </a:endParaRPr>
          </a:p>
        </p:txBody>
      </p:sp>
      <p:pic>
        <p:nvPicPr>
          <p:cNvPr id="8194" name="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57600" y="3605213"/>
            <a:ext cx="1711325" cy="2449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0098" r="4054" b="2522"/>
          <a:stretch>
            <a:fillRect/>
          </a:stretch>
        </p:blipFill>
        <p:spPr>
          <a:xfrm>
            <a:off x="1352550" y="3605213"/>
            <a:ext cx="1717675" cy="260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6387" t="4285" r="25307" b="3323"/>
          <a:stretch>
            <a:fillRect/>
          </a:stretch>
        </p:blipFill>
        <p:spPr>
          <a:xfrm>
            <a:off x="5956300" y="3605213"/>
            <a:ext cx="1773238" cy="254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20444" r="17697"/>
          <a:stretch>
            <a:fillRect/>
          </a:stretch>
        </p:blipFill>
        <p:spPr>
          <a:xfrm>
            <a:off x="8637588" y="3606800"/>
            <a:ext cx="2244725" cy="254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2"/>
          <p:cNvSpPr txBox="1"/>
          <p:nvPr/>
        </p:nvSpPr>
        <p:spPr>
          <a:xfrm>
            <a:off x="533400" y="411163"/>
            <a:ext cx="17922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（二）铵盐 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914400" y="1014413"/>
            <a:ext cx="103632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由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和酸根离子组成的化合物叫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铵盐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。铵盐都是晶体，为离子化合物。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762000" y="1603375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、物理性质：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2800" y="2662238"/>
            <a:ext cx="4592638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（了解：溶于水时水温降低。）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3"/>
          <p:cNvSpPr txBox="1"/>
          <p:nvPr>
            <p:custDataLst>
              <p:tags r:id="rId1"/>
            </p:custDataLst>
          </p:nvPr>
        </p:nvSpPr>
        <p:spPr>
          <a:xfrm>
            <a:off x="533400" y="838200"/>
            <a:ext cx="4133850" cy="6619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大量的铵盐用于生产氮肥</a:t>
            </a:r>
            <a:endParaRPr lang="zh-CN" altLang="en-US" sz="28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76200" y="1828800"/>
          <a:ext cx="12033250" cy="4217988"/>
        </p:xfrm>
        <a:graphic>
          <a:graphicData uri="http://schemas.openxmlformats.org/drawingml/2006/table">
            <a:tbl>
              <a:tblPr/>
              <a:tblGrid>
                <a:gridCol w="909320"/>
                <a:gridCol w="1855470"/>
                <a:gridCol w="1280160"/>
                <a:gridCol w="7988300"/>
              </a:tblGrid>
              <a:tr h="4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种类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化学式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含氮量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性       状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61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铵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氮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肥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i="0" u="none" strike="noStrike" cap="none" normalizeH="0" baseline="-30000">
                        <a:ln>
                          <a:noFill/>
                        </a:ln>
                        <a:solidFill>
                          <a:srgbClr val="84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17.7%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白色结晶，吸湿性很强，易潮解，溶于水，弱碱性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4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Cl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84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26.2%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白色或淡黄色结晶，有吸湿性，溶于水，酸性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4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i="0" u="none" strike="noStrike" cap="none" normalizeH="0" baseline="-30000">
                        <a:ln>
                          <a:noFill/>
                        </a:ln>
                        <a:solidFill>
                          <a:srgbClr val="84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35%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白色结晶，易潮解，结硬块，溶于水，微酸性，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1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400" b="1" i="0" u="none" strike="noStrike" cap="none" normalizeH="0" baseline="-30000">
                        <a:ln>
                          <a:noFill/>
                        </a:ln>
                        <a:solidFill>
                          <a:srgbClr val="84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21.2%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白色粒状结晶，吸湿性不大，不易结块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有机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氮肥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zh-CN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84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-30000" dirty="0">
                        <a:ln>
                          <a:noFill/>
                        </a:ln>
                        <a:solidFill>
                          <a:srgbClr val="84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46.7%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白色或浅黄色针状结晶或小颗粒，溶于水，中性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Text Box 5"/>
          <p:cNvSpPr txBox="1"/>
          <p:nvPr/>
        </p:nvSpPr>
        <p:spPr>
          <a:xfrm>
            <a:off x="1143000" y="925513"/>
            <a:ext cx="4648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）热不稳定性：受热易分解 </a:t>
            </a:r>
            <a:endParaRPr lang="zh-CN" altLang="en-US" sz="2400" b="1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501775" y="1560513"/>
          <a:ext cx="3048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690370" imgH="326390" progId="Flash.Movie">
                  <p:embed/>
                </p:oleObj>
              </mc:Choice>
              <mc:Fallback>
                <p:oleObj name="" r:id="rId1" imgW="1690370" imgH="32639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01775" y="1560513"/>
                        <a:ext cx="3048000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497013" y="2651125"/>
          <a:ext cx="4191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2175510" imgH="320040" progId="Flash.Movie">
                  <p:embed/>
                </p:oleObj>
              </mc:Choice>
              <mc:Fallback>
                <p:oleObj name="" r:id="rId3" imgW="2175510" imgH="320040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013" y="2651125"/>
                        <a:ext cx="4191000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8"/>
          <p:cNvSpPr txBox="1"/>
          <p:nvPr/>
        </p:nvSpPr>
        <p:spPr>
          <a:xfrm>
            <a:off x="762000" y="2397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、化学性质：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4697413" y="1611313"/>
            <a:ext cx="4267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 HCl = 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963613" y="2125663"/>
            <a:ext cx="82089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受热分解，产生的气体冷却又生成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963613" y="5197475"/>
            <a:ext cx="8077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不是所有的铵盐受热分解都生成氨气。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0492" name="Group 12"/>
          <p:cNvGrpSpPr/>
          <p:nvPr/>
        </p:nvGrpSpPr>
        <p:grpSpPr>
          <a:xfrm>
            <a:off x="1497013" y="3149600"/>
            <a:ext cx="7315200" cy="595313"/>
            <a:chOff x="192" y="2457"/>
            <a:chExt cx="4608" cy="375"/>
          </a:xfrm>
        </p:grpSpPr>
        <p:sp>
          <p:nvSpPr>
            <p:cNvPr id="10249" name="Text Box 13"/>
            <p:cNvSpPr txBox="1"/>
            <p:nvPr/>
          </p:nvSpPr>
          <p:spPr>
            <a:xfrm>
              <a:off x="192" y="2544"/>
              <a:ext cx="4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(NH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= 2NH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↑ + 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 + CO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↑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0" name="Text Box 14"/>
            <p:cNvSpPr txBox="1"/>
            <p:nvPr/>
          </p:nvSpPr>
          <p:spPr>
            <a:xfrm>
              <a:off x="1121" y="2457"/>
              <a:ext cx="271" cy="23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  <a:ea typeface="MingLiU" panose="02020509000000000000" charset="-120"/>
                </a:rPr>
                <a:t>△</a:t>
              </a:r>
              <a:endParaRPr lang="en-US" altLang="zh-CN" b="1" dirty="0">
                <a:latin typeface="Times New Roman" panose="02020603050405020304" pitchFamily="18" charset="0"/>
                <a:ea typeface="MingLiU" panose="02020509000000000000" charset="-120"/>
              </a:endParaRPr>
            </a:p>
          </p:txBody>
        </p:sp>
      </p:grpSp>
      <p:sp>
        <p:nvSpPr>
          <p:cNvPr id="20495" name="AutoShape 15"/>
          <p:cNvSpPr/>
          <p:nvPr/>
        </p:nvSpPr>
        <p:spPr>
          <a:xfrm>
            <a:off x="8313738" y="183515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6" name="Text Box 16"/>
          <p:cNvSpPr txBox="1"/>
          <p:nvPr/>
        </p:nvSpPr>
        <p:spPr>
          <a:xfrm>
            <a:off x="9036050" y="2286000"/>
            <a:ext cx="2747963" cy="101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都产生</a:t>
            </a:r>
            <a:r>
              <a:rPr lang="en-US" altLang="zh-CN" sz="2400" b="1" dirty="0">
                <a:solidFill>
                  <a:srgbClr val="FF5050"/>
                </a:solidFill>
                <a:latin typeface="Elephant" pitchFamily="18" charset="0"/>
                <a:ea typeface="黑体" panose="02010609060101010101" pitchFamily="49" charset="-122"/>
              </a:rPr>
              <a:t>NH</a:t>
            </a:r>
            <a:r>
              <a:rPr lang="en-US" altLang="zh-CN" sz="2400" b="1" baseline="-25000" dirty="0">
                <a:solidFill>
                  <a:srgbClr val="FF5050"/>
                </a:solidFill>
                <a:latin typeface="Elephant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2400" b="1" dirty="0">
              <a:solidFill>
                <a:srgbClr val="FF5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非氧化还原反应</a:t>
            </a:r>
            <a:endParaRPr lang="zh-CN" altLang="en-US" sz="2400" b="1" u="sng" baseline="30000" dirty="0">
              <a:solidFill>
                <a:srgbClr val="FF5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497" name="Group 17"/>
          <p:cNvGrpSpPr/>
          <p:nvPr/>
        </p:nvGrpSpPr>
        <p:grpSpPr>
          <a:xfrm>
            <a:off x="1530350" y="4462463"/>
            <a:ext cx="6448425" cy="533400"/>
            <a:chOff x="192" y="2928"/>
            <a:chExt cx="4062" cy="336"/>
          </a:xfrm>
        </p:grpSpPr>
        <p:sp>
          <p:nvSpPr>
            <p:cNvPr id="10254" name="Text Box 18"/>
            <p:cNvSpPr txBox="1"/>
            <p:nvPr/>
          </p:nvSpPr>
          <p:spPr>
            <a:xfrm>
              <a:off x="192" y="2976"/>
              <a:ext cx="406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2NH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= 4H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 + 2N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↑ +O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↑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5" name="Text Box 19"/>
            <p:cNvSpPr txBox="1"/>
            <p:nvPr/>
          </p:nvSpPr>
          <p:spPr>
            <a:xfrm>
              <a:off x="1008" y="2928"/>
              <a:ext cx="252" cy="23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  <a:ea typeface="MingLiU" panose="02020509000000000000" charset="-120"/>
                </a:rPr>
                <a:t>△</a:t>
              </a:r>
              <a:endParaRPr lang="en-US" altLang="zh-CN" b="1" dirty="0">
                <a:latin typeface="Times New Roman" panose="02020603050405020304" pitchFamily="18" charset="0"/>
                <a:ea typeface="MingLiU" panose="02020509000000000000" charset="-120"/>
              </a:endParaRPr>
            </a:p>
          </p:txBody>
        </p:sp>
      </p:grpSp>
      <p:sp>
        <p:nvSpPr>
          <p:cNvPr id="20500" name="Text Box 20"/>
          <p:cNvSpPr txBox="1"/>
          <p:nvPr/>
        </p:nvSpPr>
        <p:spPr>
          <a:xfrm>
            <a:off x="6237288" y="4270375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en-US" altLang="zh-CN" sz="2400" b="1" dirty="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NH</a:t>
            </a:r>
            <a:r>
              <a:rPr lang="en-US" altLang="zh-CN" sz="2400" b="1" baseline="-25000" dirty="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产生，是氧化还原反应</a:t>
            </a:r>
            <a:endParaRPr lang="zh-CN" altLang="en-US" sz="2400" b="1" dirty="0">
              <a:solidFill>
                <a:srgbClr val="FF5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01" name="Text Box 21"/>
          <p:cNvSpPr txBox="1"/>
          <p:nvPr/>
        </p:nvSpPr>
        <p:spPr>
          <a:xfrm>
            <a:off x="430213" y="5800725"/>
            <a:ext cx="119634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思考：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舞台幕布与布景多是用浓氯化铵溶液浸过制成的，可以防火，其原因是什么？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30350" y="3851275"/>
            <a:ext cx="6546850" cy="571500"/>
            <a:chOff x="3971" y="4310"/>
            <a:chExt cx="10311" cy="900"/>
          </a:xfrm>
        </p:grpSpPr>
        <p:sp>
          <p:nvSpPr>
            <p:cNvPr id="10259" name="Text Box 7"/>
            <p:cNvSpPr txBox="1"/>
            <p:nvPr>
              <p:custDataLst>
                <p:tags r:id="rId5"/>
              </p:custDataLst>
            </p:nvPr>
          </p:nvSpPr>
          <p:spPr>
            <a:xfrm>
              <a:off x="3971" y="4483"/>
              <a:ext cx="10201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spcBef>
                  <a:spcPct val="50000"/>
                </a:spcBef>
                <a:buClrTx/>
                <a:buFontTx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==  N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 ↑  +  2H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0" name="Text Box 3"/>
            <p:cNvSpPr txBox="1"/>
            <p:nvPr>
              <p:custDataLst>
                <p:tags r:id="rId6"/>
              </p:custDataLst>
            </p:nvPr>
          </p:nvSpPr>
          <p:spPr>
            <a:xfrm>
              <a:off x="5641" y="4310"/>
              <a:ext cx="8641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spcBef>
                  <a:spcPct val="50000"/>
                </a:spcBef>
                <a:buClrTx/>
                <a:buFontTx/>
              </a:pPr>
              <a:r>
                <a:rPr lang="zh-CN" altLang="en-US" sz="1200" b="1" dirty="0"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185℃~200℃</a:t>
              </a:r>
              <a:endParaRPr lang="zh-CN" altLang="en-US" sz="12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8" grpId="0"/>
      <p:bldP spid="20489" grpId="0"/>
      <p:bldP spid="20490" grpId="0"/>
      <p:bldP spid="20491" grpId="0"/>
      <p:bldP spid="20495" grpId="0" animBg="1"/>
      <p:bldP spid="20496" grpId="0"/>
      <p:bldP spid="20500" grpId="0"/>
      <p:bldP spid="205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2"/>
          <p:cNvSpPr txBox="1"/>
          <p:nvPr/>
        </p:nvSpPr>
        <p:spPr>
          <a:xfrm>
            <a:off x="685800" y="93663"/>
            <a:ext cx="25146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）与碱反应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1507" name="Group 3"/>
          <p:cNvGrpSpPr/>
          <p:nvPr/>
        </p:nvGrpSpPr>
        <p:grpSpPr>
          <a:xfrm>
            <a:off x="2105025" y="436563"/>
            <a:ext cx="6754813" cy="612775"/>
            <a:chOff x="518" y="2446"/>
            <a:chExt cx="4255" cy="386"/>
          </a:xfrm>
        </p:grpSpPr>
        <p:sp>
          <p:nvSpPr>
            <p:cNvPr id="11267" name="Text Box 4"/>
            <p:cNvSpPr txBox="1"/>
            <p:nvPr/>
          </p:nvSpPr>
          <p:spPr>
            <a:xfrm>
              <a:off x="518" y="2544"/>
              <a:ext cx="4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(NH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SO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+ 2NaOH == Na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SO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+ 2NH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↑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+ 2H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 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68" name="Text Box 5"/>
            <p:cNvSpPr txBox="1"/>
            <p:nvPr/>
          </p:nvSpPr>
          <p:spPr>
            <a:xfrm>
              <a:off x="2294" y="2446"/>
              <a:ext cx="27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△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510" name="Group 6"/>
          <p:cNvGrpSpPr/>
          <p:nvPr/>
        </p:nvGrpSpPr>
        <p:grpSpPr>
          <a:xfrm>
            <a:off x="2154238" y="973138"/>
            <a:ext cx="5992812" cy="612775"/>
            <a:chOff x="566" y="2782"/>
            <a:chExt cx="3775" cy="386"/>
          </a:xfrm>
        </p:grpSpPr>
        <p:sp>
          <p:nvSpPr>
            <p:cNvPr id="11270" name="Text Box 7"/>
            <p:cNvSpPr txBox="1"/>
            <p:nvPr/>
          </p:nvSpPr>
          <p:spPr>
            <a:xfrm>
              <a:off x="566" y="2880"/>
              <a:ext cx="377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NO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+ NaOH == NaNO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+ NH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↑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 H</a:t>
              </a:r>
              <a:r>
                <a:rPr lang="en-US" altLang="zh-CN" sz="2400" b="1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 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1" name="Text Box 8"/>
            <p:cNvSpPr txBox="1"/>
            <p:nvPr/>
          </p:nvSpPr>
          <p:spPr>
            <a:xfrm>
              <a:off x="2066" y="2782"/>
              <a:ext cx="27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△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13" name="Rectangle 9"/>
          <p:cNvSpPr/>
          <p:nvPr/>
        </p:nvSpPr>
        <p:spPr>
          <a:xfrm>
            <a:off x="1219200" y="1616075"/>
            <a:ext cx="678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铵盐与强碱反应的离子方程式的书写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4" name="Rectangle 10"/>
          <p:cNvSpPr/>
          <p:nvPr/>
        </p:nvSpPr>
        <p:spPr>
          <a:xfrm>
            <a:off x="2208213" y="2543175"/>
            <a:ext cx="601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浓溶液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不加热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+OH </a:t>
            </a:r>
            <a:r>
              <a:rPr lang="en-US" altLang="zh-CN" sz="2400" b="1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NH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↑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1515" name="Group 11"/>
          <p:cNvGrpSpPr/>
          <p:nvPr/>
        </p:nvGrpSpPr>
        <p:grpSpPr>
          <a:xfrm>
            <a:off x="1752600" y="2847975"/>
            <a:ext cx="6475413" cy="609600"/>
            <a:chOff x="960" y="3264"/>
            <a:chExt cx="4079" cy="384"/>
          </a:xfrm>
        </p:grpSpPr>
        <p:sp>
          <p:nvSpPr>
            <p:cNvPr id="11275" name="Rectangle 12"/>
            <p:cNvSpPr/>
            <p:nvPr/>
          </p:nvSpPr>
          <p:spPr>
            <a:xfrm>
              <a:off x="960" y="3360"/>
              <a:ext cx="407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400" b="1" dirty="0">
                  <a:solidFill>
                    <a:srgbClr val="CC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</a:t>
              </a:r>
              <a:r>
                <a:rPr lang="zh-CN" altLang="en-US" sz="2400" b="1" dirty="0">
                  <a:solidFill>
                    <a:srgbClr val="CC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稀溶液</a:t>
              </a:r>
              <a:r>
                <a:rPr lang="zh-CN" altLang="en-US" sz="24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加热      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+OH </a:t>
              </a:r>
              <a:r>
                <a:rPr lang="en-US" altLang="zh-CN" sz="2400" b="1" baseline="30000" dirty="0"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 NH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↑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Rectangle 13"/>
            <p:cNvSpPr/>
            <p:nvPr/>
          </p:nvSpPr>
          <p:spPr>
            <a:xfrm>
              <a:off x="3708" y="3264"/>
              <a:ext cx="27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△</a:t>
              </a:r>
              <a:endPara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18" name="Rectangle 14"/>
          <p:cNvSpPr/>
          <p:nvPr/>
        </p:nvSpPr>
        <p:spPr>
          <a:xfrm>
            <a:off x="1828800" y="3457575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稀溶液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不加热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+OH </a:t>
            </a:r>
            <a:r>
              <a:rPr lang="en-US" altLang="zh-CN" sz="2400" b="1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= NH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 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9" name="Text Box 15"/>
          <p:cNvSpPr txBox="1"/>
          <p:nvPr/>
        </p:nvSpPr>
        <p:spPr>
          <a:xfrm>
            <a:off x="3429000" y="74613"/>
            <a:ext cx="3962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生成氨气</a:t>
            </a:r>
            <a:endParaRPr lang="zh-CN" altLang="en-US" sz="2400" b="1" dirty="0">
              <a:solidFill>
                <a:srgbClr val="A5002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0" name="Text Box 16"/>
          <p:cNvSpPr txBox="1"/>
          <p:nvPr/>
        </p:nvSpPr>
        <p:spPr>
          <a:xfrm>
            <a:off x="2209800" y="2085975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固态反应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无离子方程式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1" name="Text Box 17"/>
          <p:cNvSpPr txBox="1"/>
          <p:nvPr/>
        </p:nvSpPr>
        <p:spPr>
          <a:xfrm>
            <a:off x="1774825" y="4508500"/>
            <a:ext cx="70580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原理：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利用与碱的反应检验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离子的存在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1295400" y="3975100"/>
            <a:ext cx="4608513" cy="461963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讨论：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的检验</a:t>
            </a:r>
            <a:endParaRPr lang="zh-CN" altLang="en-US" sz="2400" b="1" baseline="300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3" name="Text Box 19"/>
          <p:cNvSpPr txBox="1"/>
          <p:nvPr/>
        </p:nvSpPr>
        <p:spPr>
          <a:xfrm>
            <a:off x="1666875" y="5037138"/>
            <a:ext cx="9324975" cy="101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操作：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向样品中加入碱溶液，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加热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若放出的气体能使湿润的红色石蕊试纸变蓝，证明含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52438" y="793750"/>
            <a:ext cx="18224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[</a:t>
            </a:r>
            <a:r>
              <a:rPr kumimoji="1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</a:t>
            </a:r>
            <a:r>
              <a:rPr kumimoji="1" lang="en-US" altLang="zh-CN" sz="2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5-7]</a:t>
            </a:r>
            <a:endParaRPr kumimoji="1" lang="en-US" altLang="zh-CN" sz="24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8713"/>
          <a:stretch>
            <a:fillRect/>
          </a:stretch>
        </p:blipFill>
        <p:spPr>
          <a:xfrm>
            <a:off x="8991600" y="3611563"/>
            <a:ext cx="2328863" cy="179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  <p:bldP spid="21518" grpId="0"/>
      <p:bldP spid="21519" grpId="0"/>
      <p:bldP spid="21520" grpId="0"/>
      <p:bldP spid="21521" grpId="0"/>
      <p:bldP spid="21522" grpId="0" animBg="1"/>
      <p:bldP spid="2152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ext Box 2"/>
          <p:cNvSpPr txBox="1"/>
          <p:nvPr/>
        </p:nvSpPr>
        <p:spPr>
          <a:xfrm>
            <a:off x="576263" y="130175"/>
            <a:ext cx="3959225" cy="45720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（三）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的制法</a:t>
            </a:r>
            <a:endParaRPr lang="zh-CN" altLang="en-US" sz="2400" b="1" baseline="30000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1114425" y="690563"/>
            <a:ext cx="196215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、工业制法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1133475" y="1114425"/>
            <a:ext cx="227171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、实验室制法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1084263" y="1701800"/>
            <a:ext cx="17922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反应原理： </a:t>
            </a:r>
            <a:endParaRPr lang="zh-CN" altLang="en-US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2668588" y="1701800"/>
            <a:ext cx="4592637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实验室常用氨盐与碱反应制氨气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2535" name="Group 7"/>
          <p:cNvGrpSpPr/>
          <p:nvPr/>
        </p:nvGrpSpPr>
        <p:grpSpPr>
          <a:xfrm>
            <a:off x="4224338" y="555625"/>
            <a:ext cx="3930650" cy="981075"/>
            <a:chOff x="1186" y="2592"/>
            <a:chExt cx="2476" cy="693"/>
          </a:xfrm>
        </p:grpSpPr>
        <p:grpSp>
          <p:nvGrpSpPr>
            <p:cNvPr id="12295" name="Group 8"/>
            <p:cNvGrpSpPr/>
            <p:nvPr/>
          </p:nvGrpSpPr>
          <p:grpSpPr>
            <a:xfrm>
              <a:off x="3168" y="2760"/>
              <a:ext cx="494" cy="301"/>
              <a:chOff x="2779" y="2767"/>
              <a:chExt cx="494" cy="301"/>
            </a:xfrm>
          </p:grpSpPr>
          <p:sp>
            <p:nvSpPr>
              <p:cNvPr id="12296" name="Rectangle 9"/>
              <p:cNvSpPr/>
              <p:nvPr/>
            </p:nvSpPr>
            <p:spPr>
              <a:xfrm>
                <a:off x="3201" y="2874"/>
                <a:ext cx="72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7" name="Rectangle 10"/>
              <p:cNvSpPr/>
              <p:nvPr/>
            </p:nvSpPr>
            <p:spPr>
              <a:xfrm>
                <a:off x="2779" y="2767"/>
                <a:ext cx="104" cy="2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8" name="Rectangle 11"/>
              <p:cNvSpPr/>
              <p:nvPr/>
            </p:nvSpPr>
            <p:spPr>
              <a:xfrm>
                <a:off x="2894" y="2767"/>
                <a:ext cx="289" cy="2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sz="2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NH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299" name="Rectangle 12"/>
            <p:cNvSpPr/>
            <p:nvPr/>
          </p:nvSpPr>
          <p:spPr>
            <a:xfrm>
              <a:off x="2304" y="3024"/>
              <a:ext cx="582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r>
                <a:rPr lang="zh-CN" altLang="en-US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催化剂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2300" name="Group 13"/>
            <p:cNvGrpSpPr/>
            <p:nvPr/>
          </p:nvGrpSpPr>
          <p:grpSpPr>
            <a:xfrm>
              <a:off x="1186" y="2744"/>
              <a:ext cx="792" cy="326"/>
              <a:chOff x="1186" y="2744"/>
              <a:chExt cx="792" cy="326"/>
            </a:xfrm>
          </p:grpSpPr>
          <p:sp>
            <p:nvSpPr>
              <p:cNvPr id="12301" name="Rectangle 14"/>
              <p:cNvSpPr/>
              <p:nvPr/>
            </p:nvSpPr>
            <p:spPr>
              <a:xfrm>
                <a:off x="1906" y="2874"/>
                <a:ext cx="72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2" name="Rectangle 15"/>
              <p:cNvSpPr/>
              <p:nvPr/>
            </p:nvSpPr>
            <p:spPr>
              <a:xfrm>
                <a:off x="1345" y="2874"/>
                <a:ext cx="73" cy="1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3" name="Rectangle 16"/>
              <p:cNvSpPr/>
              <p:nvPr/>
            </p:nvSpPr>
            <p:spPr>
              <a:xfrm>
                <a:off x="1626" y="2767"/>
                <a:ext cx="105" cy="2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4" name="Rectangle 17"/>
              <p:cNvSpPr/>
              <p:nvPr/>
            </p:nvSpPr>
            <p:spPr>
              <a:xfrm>
                <a:off x="1730" y="2767"/>
                <a:ext cx="151" cy="2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sz="2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5" name="Rectangle 18"/>
              <p:cNvSpPr/>
              <p:nvPr/>
            </p:nvSpPr>
            <p:spPr>
              <a:xfrm>
                <a:off x="1186" y="2767"/>
                <a:ext cx="140" cy="2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sz="2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6" name="Rectangle 19"/>
              <p:cNvSpPr/>
              <p:nvPr/>
            </p:nvSpPr>
            <p:spPr>
              <a:xfrm>
                <a:off x="1483" y="2744"/>
                <a:ext cx="115" cy="2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r>
                  <a:rPr lang="en-US" altLang="zh-CN" sz="260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07" name="Rectangle 20"/>
            <p:cNvSpPr/>
            <p:nvPr/>
          </p:nvSpPr>
          <p:spPr>
            <a:xfrm>
              <a:off x="2016" y="2592"/>
              <a:ext cx="1104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r>
                <a:rPr lang="zh-CN" altLang="en-US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高温、高压</a:t>
              </a:r>
              <a:endPara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2308" name="Group 21"/>
            <p:cNvGrpSpPr/>
            <p:nvPr/>
          </p:nvGrpSpPr>
          <p:grpSpPr>
            <a:xfrm>
              <a:off x="2112" y="2832"/>
              <a:ext cx="960" cy="168"/>
              <a:chOff x="2112" y="2832"/>
              <a:chExt cx="960" cy="168"/>
            </a:xfrm>
          </p:grpSpPr>
          <p:sp>
            <p:nvSpPr>
              <p:cNvPr id="12309" name="Line 22"/>
              <p:cNvSpPr/>
              <p:nvPr/>
            </p:nvSpPr>
            <p:spPr>
              <a:xfrm>
                <a:off x="2112" y="2880"/>
                <a:ext cx="9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310" name="Line 23"/>
              <p:cNvSpPr/>
              <p:nvPr/>
            </p:nvSpPr>
            <p:spPr>
              <a:xfrm>
                <a:off x="2112" y="2940"/>
                <a:ext cx="9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311" name="Line 24"/>
              <p:cNvSpPr/>
              <p:nvPr/>
            </p:nvSpPr>
            <p:spPr>
              <a:xfrm>
                <a:off x="2112" y="2952"/>
                <a:ext cx="144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312" name="Line 25"/>
              <p:cNvSpPr/>
              <p:nvPr/>
            </p:nvSpPr>
            <p:spPr>
              <a:xfrm>
                <a:off x="2928" y="2832"/>
                <a:ext cx="144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2554" name="Rectangle 26"/>
          <p:cNvSpPr/>
          <p:nvPr/>
        </p:nvSpPr>
        <p:spPr>
          <a:xfrm>
            <a:off x="1373188" y="2686050"/>
            <a:ext cx="84963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碱一般不用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，因为其对玻璃有较强的腐蚀作用。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5" name="Text Box 27"/>
          <p:cNvSpPr txBox="1"/>
          <p:nvPr/>
        </p:nvSpPr>
        <p:spPr>
          <a:xfrm>
            <a:off x="1084263" y="3143250"/>
            <a:ext cx="17922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制取装置： </a:t>
            </a:r>
            <a:endParaRPr lang="zh-CN" altLang="en-US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6" name="Text Box 28"/>
          <p:cNvSpPr txBox="1"/>
          <p:nvPr/>
        </p:nvSpPr>
        <p:spPr>
          <a:xfrm>
            <a:off x="2741613" y="3143250"/>
            <a:ext cx="2459037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与制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装置相似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7" name="Text Box 29"/>
          <p:cNvSpPr txBox="1"/>
          <p:nvPr/>
        </p:nvSpPr>
        <p:spPr>
          <a:xfrm>
            <a:off x="1084263" y="3624263"/>
            <a:ext cx="17922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收集方法： </a:t>
            </a:r>
            <a:endParaRPr lang="zh-CN" altLang="en-US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8" name="Text Box 30"/>
          <p:cNvSpPr txBox="1"/>
          <p:nvPr/>
        </p:nvSpPr>
        <p:spPr>
          <a:xfrm>
            <a:off x="2760663" y="3624263"/>
            <a:ext cx="1808162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向下排气法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9" name="Text Box 31"/>
          <p:cNvSpPr txBox="1"/>
          <p:nvPr/>
        </p:nvSpPr>
        <p:spPr>
          <a:xfrm>
            <a:off x="1103313" y="4727575"/>
            <a:ext cx="17922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验满方法： </a:t>
            </a:r>
            <a:endParaRPr lang="zh-CN" altLang="en-US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0" name="Text Box 32"/>
          <p:cNvSpPr txBox="1"/>
          <p:nvPr/>
        </p:nvSpPr>
        <p:spPr>
          <a:xfrm>
            <a:off x="2779713" y="4727575"/>
            <a:ext cx="694531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用润湿的红色石蕊试纸或无色酚酞试纸放于瓶口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1" name="Text Box 33"/>
          <p:cNvSpPr txBox="1"/>
          <p:nvPr/>
        </p:nvSpPr>
        <p:spPr>
          <a:xfrm>
            <a:off x="1103313" y="5167313"/>
            <a:ext cx="17160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干燥气体：</a:t>
            </a:r>
            <a:endParaRPr lang="zh-CN" altLang="en-US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2" name="Text Box 34"/>
          <p:cNvSpPr txBox="1"/>
          <p:nvPr/>
        </p:nvSpPr>
        <p:spPr>
          <a:xfrm>
            <a:off x="2779713" y="5167313"/>
            <a:ext cx="2659062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用碱石灰作干燥剂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3" name="Text Box 35"/>
          <p:cNvSpPr txBox="1"/>
          <p:nvPr/>
        </p:nvSpPr>
        <p:spPr>
          <a:xfrm>
            <a:off x="1373188" y="4138613"/>
            <a:ext cx="106314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收集时，导管要插入管底，且管口要塞一团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棉花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（减弱与空气的对流）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4" name="Text Box 36"/>
          <p:cNvSpPr txBox="1"/>
          <p:nvPr/>
        </p:nvSpPr>
        <p:spPr>
          <a:xfrm>
            <a:off x="4216400" y="3619500"/>
            <a:ext cx="43926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（不能用排液法）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5" name="Text Box 37"/>
          <p:cNvSpPr txBox="1"/>
          <p:nvPr/>
        </p:nvSpPr>
        <p:spPr>
          <a:xfrm>
            <a:off x="1444625" y="5657850"/>
            <a:ext cx="83534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不能用浓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，也不能用无水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CaCl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干燥。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6" name="Rectangle 38"/>
          <p:cNvSpPr/>
          <p:nvPr/>
        </p:nvSpPr>
        <p:spPr>
          <a:xfrm>
            <a:off x="4044950" y="6172200"/>
            <a:ext cx="53197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试剂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---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水。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7" name="Text Box 39"/>
          <p:cNvSpPr txBox="1"/>
          <p:nvPr/>
        </p:nvSpPr>
        <p:spPr>
          <a:xfrm>
            <a:off x="1071563" y="6157913"/>
            <a:ext cx="33845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尾气吸收（制氨水）：</a:t>
            </a:r>
            <a:endParaRPr lang="zh-CN" altLang="en-US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568" name="Picture 40" descr="BACK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6075" y="93663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69" name="Group 41"/>
          <p:cNvGrpSpPr/>
          <p:nvPr/>
        </p:nvGrpSpPr>
        <p:grpSpPr>
          <a:xfrm>
            <a:off x="1076325" y="2008188"/>
            <a:ext cx="7532688" cy="768350"/>
            <a:chOff x="864" y="843"/>
            <a:chExt cx="4654" cy="484"/>
          </a:xfrm>
        </p:grpSpPr>
        <p:sp>
          <p:nvSpPr>
            <p:cNvPr id="12329" name="Text Box 42"/>
            <p:cNvSpPr txBox="1"/>
            <p:nvPr/>
          </p:nvSpPr>
          <p:spPr>
            <a:xfrm>
              <a:off x="864" y="976"/>
              <a:ext cx="46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2NH</a:t>
              </a:r>
              <a:r>
                <a:rPr lang="en-US" altLang="zh-CN" sz="2800" b="1" baseline="-25000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Cl + Ca(OH)</a:t>
              </a:r>
              <a:r>
                <a:rPr lang="en-US" altLang="zh-CN" sz="2800" b="1" baseline="-25000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              </a:t>
              </a:r>
              <a:r>
                <a: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CaCl</a:t>
              </a:r>
              <a:r>
                <a:rPr lang="en-US" altLang="zh-CN" sz="2800" b="1" baseline="-25000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+2NH</a:t>
              </a:r>
              <a:r>
                <a:rPr lang="en-US" altLang="zh-CN" sz="2800" b="1" baseline="-25000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↑+2H</a:t>
              </a:r>
              <a:r>
                <a:rPr lang="en-US" altLang="zh-CN" sz="2800" b="1" baseline="-25000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8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2330" name="Group 43"/>
            <p:cNvGrpSpPr/>
            <p:nvPr/>
          </p:nvGrpSpPr>
          <p:grpSpPr>
            <a:xfrm>
              <a:off x="2711" y="843"/>
              <a:ext cx="554" cy="484"/>
              <a:chOff x="2821" y="1041"/>
              <a:chExt cx="554" cy="484"/>
            </a:xfrm>
          </p:grpSpPr>
          <p:sp>
            <p:nvSpPr>
              <p:cNvPr id="12331" name="Text Box 44"/>
              <p:cNvSpPr txBox="1"/>
              <p:nvPr/>
            </p:nvSpPr>
            <p:spPr>
              <a:xfrm>
                <a:off x="2822" y="1146"/>
                <a:ext cx="55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——</a:t>
                </a:r>
                <a:endPara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32" name="Text Box 45"/>
              <p:cNvSpPr txBox="1"/>
              <p:nvPr/>
            </p:nvSpPr>
            <p:spPr>
              <a:xfrm>
                <a:off x="2821" y="1198"/>
                <a:ext cx="55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——</a:t>
                </a:r>
                <a:endPara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33" name="Text Box 46"/>
              <p:cNvSpPr txBox="1"/>
              <p:nvPr/>
            </p:nvSpPr>
            <p:spPr>
              <a:xfrm>
                <a:off x="2928" y="1041"/>
                <a:ext cx="33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△</a:t>
                </a:r>
                <a:endParaRPr lang="en-US" altLang="zh-CN" sz="28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22554" grpId="0"/>
      <p:bldP spid="22555" grpId="0"/>
      <p:bldP spid="22556" grpId="0"/>
      <p:bldP spid="22557" grpId="0"/>
      <p:bldP spid="22558" grpId="0"/>
      <p:bldP spid="22559" grpId="0"/>
      <p:bldP spid="22560" grpId="0"/>
      <p:bldP spid="22561" grpId="0"/>
      <p:bldP spid="22562" grpId="0"/>
      <p:bldP spid="22563" grpId="0"/>
      <p:bldP spid="22564" grpId="0"/>
      <p:bldP spid="22565" grpId="0"/>
      <p:bldP spid="22566" grpId="0"/>
      <p:bldP spid="225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5888" y="115888"/>
            <a:ext cx="184150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338" name="矩形 21"/>
          <p:cNvSpPr/>
          <p:nvPr>
            <p:custDataLst>
              <p:tags r:id="rId2"/>
            </p:custDataLst>
          </p:nvPr>
        </p:nvSpPr>
        <p:spPr>
          <a:xfrm>
            <a:off x="1447800" y="134938"/>
            <a:ext cx="8372475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如何进行尾气处理？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959600" y="4176713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40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" y="101600"/>
            <a:ext cx="798513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981200" y="841375"/>
            <a:ext cx="24034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酸溶液或水</a:t>
            </a:r>
            <a:endParaRPr lang="zh-CN" altLang="en-US" sz="2400" b="1" dirty="0">
              <a:solidFill>
                <a:srgbClr val="FF0000"/>
              </a:solidFill>
              <a:latin typeface="Times New Roman Regular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403225" y="1698625"/>
            <a:ext cx="116586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400" b="1" dirty="0">
                <a:latin typeface="Times New Roman Regular"/>
                <a:ea typeface="Times New Roman Regular"/>
              </a:rPr>
              <a:t>（</a:t>
            </a:r>
            <a:r>
              <a:rPr lang="en-US" altLang="zh-CN" sz="2400" b="1" dirty="0">
                <a:latin typeface="Times New Roman Regular"/>
                <a:ea typeface="Times New Roman Regular"/>
              </a:rPr>
              <a:t>1</a:t>
            </a:r>
            <a:r>
              <a:rPr lang="zh-CN" altLang="en-US" sz="2400" b="1" dirty="0">
                <a:latin typeface="Times New Roman Regular"/>
                <a:ea typeface="Times New Roman Regular"/>
              </a:rPr>
              <a:t>）</a:t>
            </a:r>
            <a:r>
              <a:rPr lang="zh-CN" altLang="zh-CN" sz="2400" b="1" dirty="0">
                <a:latin typeface="Times New Roman Regular"/>
                <a:ea typeface="Times New Roman Regular"/>
              </a:rPr>
              <a:t>在试管口放一团用</a:t>
            </a:r>
            <a:r>
              <a:rPr lang="zh-CN" altLang="en-US" sz="2400" b="1" dirty="0">
                <a:solidFill>
                  <a:srgbClr val="FF0000"/>
                </a:solidFill>
                <a:latin typeface="Times New Roman Regular"/>
                <a:ea typeface="宋体" panose="02010600030101010101" pitchFamily="2" charset="-122"/>
              </a:rPr>
              <a:t>酸溶液或水</a:t>
            </a:r>
            <a:r>
              <a:rPr lang="zh-CN" altLang="zh-CN" sz="2400" b="1" dirty="0">
                <a:latin typeface="Times New Roman Regular"/>
                <a:ea typeface="Times New Roman Regular"/>
              </a:rPr>
              <a:t>浸湿的棉花球；</a:t>
            </a:r>
            <a:endParaRPr lang="zh-CN" altLang="en-US" sz="2400" b="1" dirty="0">
              <a:latin typeface="Times New Roman Regular"/>
              <a:ea typeface="Times New Roman Regular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403225" y="2566988"/>
            <a:ext cx="72596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400" b="1" dirty="0">
                <a:latin typeface="Times New Roman Regular"/>
                <a:ea typeface="Times New Roman Regular"/>
              </a:rPr>
              <a:t>（</a:t>
            </a:r>
            <a:r>
              <a:rPr lang="en-US" altLang="zh-CN" sz="2400" b="1" dirty="0">
                <a:latin typeface="Times New Roman Regular"/>
                <a:ea typeface="Times New Roman Regular"/>
              </a:rPr>
              <a:t>2</a:t>
            </a:r>
            <a:r>
              <a:rPr lang="zh-CN" altLang="en-US" sz="2400" b="1" dirty="0">
                <a:latin typeface="Times New Roman Regular"/>
                <a:ea typeface="Times New Roman Regular"/>
              </a:rPr>
              <a:t>）直接将</a:t>
            </a:r>
            <a:r>
              <a:rPr lang="zh-CN" altLang="zh-CN" sz="2400" b="1" dirty="0">
                <a:latin typeface="Times New Roman Regular"/>
                <a:ea typeface="Times New Roman Regular"/>
              </a:rPr>
              <a:t>导管通入装</a:t>
            </a:r>
            <a:r>
              <a:rPr lang="zh-CN" altLang="en-US" sz="2400" b="1" dirty="0">
                <a:solidFill>
                  <a:srgbClr val="FF0000"/>
                </a:solidFill>
                <a:latin typeface="Times New Roman Regular"/>
                <a:ea typeface="宋体" panose="02010600030101010101" pitchFamily="2" charset="-122"/>
              </a:rPr>
              <a:t>酸溶液或水</a:t>
            </a:r>
            <a:r>
              <a:rPr lang="zh-CN" altLang="zh-CN" sz="2400" b="1" dirty="0">
                <a:latin typeface="Times New Roman Regular"/>
                <a:ea typeface="Times New Roman Regular"/>
              </a:rPr>
              <a:t>的烧杯中</a:t>
            </a:r>
            <a:endParaRPr lang="zh-CN" altLang="zh-CN" sz="2400" b="1" dirty="0">
              <a:latin typeface="Times New Roman Regular"/>
              <a:ea typeface="Times New Roman Regular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6705600" y="2511425"/>
            <a:ext cx="2405063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7030A0"/>
                </a:solidFill>
                <a:latin typeface="隶书" pitchFamily="49" charset="-122"/>
                <a:ea typeface="隶书" pitchFamily="49" charset="-122"/>
                <a:sym typeface="+mn-ea"/>
              </a:rPr>
              <a:t>防倒吸</a:t>
            </a:r>
            <a:endParaRPr lang="zh-CN" altLang="en-US" sz="2800" b="1" dirty="0">
              <a:solidFill>
                <a:srgbClr val="7030A0"/>
              </a:solidFill>
              <a:latin typeface="隶书" pitchFamily="49" charset="-122"/>
              <a:ea typeface="隶书" pitchFamily="49" charset="-122"/>
              <a:sym typeface="+mn-ea"/>
            </a:endParaRPr>
          </a:p>
        </p:txBody>
      </p:sp>
      <p:pic>
        <p:nvPicPr>
          <p:cNvPr id="18" name="Picture 1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8400" y="3641725"/>
            <a:ext cx="9244013" cy="267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7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600200"/>
            <a:ext cx="4211638" cy="2830513"/>
          </a:xfrm>
          <a:prstGeom prst="rect">
            <a:avLst/>
          </a:prstGeom>
          <a:noFill/>
          <a:ln w="9525" cap="flat" cmpd="sng">
            <a:solidFill>
              <a:schemeClr val="tx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" name="组合 2"/>
          <p:cNvGrpSpPr/>
          <p:nvPr/>
        </p:nvGrpSpPr>
        <p:grpSpPr>
          <a:xfrm>
            <a:off x="5181600" y="1287463"/>
            <a:ext cx="6602413" cy="3109912"/>
            <a:chOff x="3537" y="4972"/>
            <a:chExt cx="11121" cy="5334"/>
          </a:xfrm>
        </p:grpSpPr>
        <p:pic>
          <p:nvPicPr>
            <p:cNvPr id="15363" name="Picture 13" descr="L1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297"/>
            <a:stretch>
              <a:fillRect/>
            </a:stretch>
          </p:blipFill>
          <p:spPr>
            <a:xfrm>
              <a:off x="3537" y="4972"/>
              <a:ext cx="3627" cy="50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4" name="Picture 17" descr="L14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00" y="6826"/>
              <a:ext cx="7758" cy="34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501650" y="1138238"/>
            <a:ext cx="6119813" cy="341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讨论：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下列各方法中，不能用于实验室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制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的是（       ）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、对浓氨水进行加热      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、加热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HCO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分解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、加热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和消石灰混合物      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、向浓氨水中加入固体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CaO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或碱石灰等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5" name="Text Box 3"/>
          <p:cNvSpPr txBox="1"/>
          <p:nvPr/>
        </p:nvSpPr>
        <p:spPr>
          <a:xfrm>
            <a:off x="2430463" y="1671638"/>
            <a:ext cx="390525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295275" y="96838"/>
            <a:ext cx="109061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思考：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除了利用上述方法之外，实验室有无其它简单可行的方法来制得氨气？</a:t>
            </a:r>
            <a:endParaRPr lang="zh-CN" altLang="en-US" sz="2400" b="1" dirty="0">
              <a:solidFill>
                <a:srgbClr val="A5002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5" name="Text Box 13"/>
          <p:cNvSpPr txBox="1"/>
          <p:nvPr/>
        </p:nvSpPr>
        <p:spPr>
          <a:xfrm>
            <a:off x="955675" y="4792663"/>
            <a:ext cx="5556250" cy="739775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O+CaO == Ca(OH)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+NH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↑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87775" y="2063750"/>
            <a:ext cx="3460750" cy="725488"/>
            <a:chOff x="1492234" y="3554350"/>
            <a:chExt cx="3460766" cy="723199"/>
          </a:xfrm>
        </p:grpSpPr>
        <p:sp>
          <p:nvSpPr>
            <p:cNvPr id="16390" name="矩形 1"/>
            <p:cNvSpPr/>
            <p:nvPr/>
          </p:nvSpPr>
          <p:spPr>
            <a:xfrm>
              <a:off x="1492234" y="3698329"/>
              <a:ext cx="3460766" cy="579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zh-CN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•</a:t>
              </a: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zh-CN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O==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↑+H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391" name="Text Box 5"/>
            <p:cNvSpPr txBox="1"/>
            <p:nvPr/>
          </p:nvSpPr>
          <p:spPr>
            <a:xfrm>
              <a:off x="2763950" y="3554350"/>
              <a:ext cx="506872" cy="4889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lnSpc>
                  <a:spcPct val="150000"/>
                </a:lnSpc>
              </a:pPr>
              <a:r>
                <a:rPr lang="zh-CN" altLang="zh-CN" sz="20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△</a:t>
              </a:r>
              <a:r>
                <a:rPr lang="zh-CN" altLang="zh-CN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9338" y="1995488"/>
            <a:ext cx="1573212" cy="2195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133975" y="2846388"/>
            <a:ext cx="4797425" cy="668337"/>
            <a:chOff x="459971" y="3245188"/>
            <a:chExt cx="4797829" cy="666987"/>
          </a:xfrm>
        </p:grpSpPr>
        <p:sp>
          <p:nvSpPr>
            <p:cNvPr id="16394" name="矩形 3"/>
            <p:cNvSpPr/>
            <p:nvPr/>
          </p:nvSpPr>
          <p:spPr>
            <a:xfrm>
              <a:off x="459971" y="3333325"/>
              <a:ext cx="4797829" cy="5788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zh-CN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HCO</a:t>
              </a:r>
              <a:r>
                <a:rPr lang="zh-CN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==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↑ +CO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↑ +H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395" name="矩形 4"/>
            <p:cNvSpPr/>
            <p:nvPr/>
          </p:nvSpPr>
          <p:spPr>
            <a:xfrm>
              <a:off x="1878111" y="3245188"/>
              <a:ext cx="417137" cy="453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lnSpc>
                  <a:spcPct val="150000"/>
                </a:lnSpc>
              </a:pP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△</a:t>
              </a:r>
              <a:endPara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34263" y="696913"/>
            <a:ext cx="15589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83425" y="4005263"/>
            <a:ext cx="2262188" cy="2262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8" grpId="0"/>
      <p:bldP spid="23565" grpId="0" animBg="1"/>
    </p:bldLst>
  </p:timing>
</p:sld>
</file>

<file path=ppt/tags/tag1.xml><?xml version="1.0" encoding="utf-8"?>
<p:tagLst xmlns:p="http://schemas.openxmlformats.org/presentationml/2006/main">
  <p:tag name="AS_UNIQUEID" val="1163"/>
  <p:tag name="KSO_WM_BEAUTIFY_FLAG" val=""/>
</p:tagLst>
</file>

<file path=ppt/tags/tag10.xml><?xml version="1.0" encoding="utf-8"?>
<p:tagLst xmlns:p="http://schemas.openxmlformats.org/presentationml/2006/main">
  <p:tag name="AS_UNIQUEID" val="5154"/>
</p:tagLst>
</file>

<file path=ppt/tags/tag11.xml><?xml version="1.0" encoding="utf-8"?>
<p:tagLst xmlns:p="http://schemas.openxmlformats.org/presentationml/2006/main">
  <p:tag name="AS_UNIQUEID" val="5155"/>
</p:tagLst>
</file>

<file path=ppt/tags/tag12.xml><?xml version="1.0" encoding="utf-8"?>
<p:tagLst xmlns:p="http://schemas.openxmlformats.org/presentationml/2006/main">
  <p:tag name="AS_UNIQUEID" val="5161"/>
</p:tagLst>
</file>

<file path=ppt/tags/tag13.xml><?xml version="1.0" encoding="utf-8"?>
<p:tagLst xmlns:p="http://schemas.openxmlformats.org/presentationml/2006/main">
  <p:tag name="AS_UNIQUEID" val="3995"/>
  <p:tag name="KSO_WM_BEAUTIFY_FLAG" val=""/>
</p:tagLst>
</file>

<file path=ppt/tags/tag14.xml><?xml version="1.0" encoding="utf-8"?>
<p:tagLst xmlns:p="http://schemas.openxmlformats.org/presentationml/2006/main">
  <p:tag name="AS_UNIQUEID" val="5658"/>
</p:tagLst>
</file>

<file path=ppt/tags/tag15.xml><?xml version="1.0" encoding="utf-8"?>
<p:tagLst xmlns:p="http://schemas.openxmlformats.org/presentationml/2006/main">
  <p:tag name="AS_UNIQUEID" val="5498"/>
  <p:tag name="KSO_WM_BEAUTIFY_FLAG" val=""/>
</p:tagLst>
</file>

<file path=ppt/tags/tag16.xml><?xml version="1.0" encoding="utf-8"?>
<p:tagLst xmlns:p="http://schemas.openxmlformats.org/presentationml/2006/main">
  <p:tag name="AS_UNIQUEID" val="5498"/>
  <p:tag name="KSO_WM_BEAUTIFY_FLAG" val=""/>
</p:tagLst>
</file>

<file path=ppt/tags/tag17.xml><?xml version="1.0" encoding="utf-8"?>
<p:tagLst xmlns:p="http://schemas.openxmlformats.org/presentationml/2006/main">
  <p:tag name="AS_UNIQUEID" val="5659"/>
  <p:tag name="KSO_WM_BEAUTIFY_FLAG" val=""/>
</p:tagLst>
</file>

<file path=ppt/tags/tag18.xml><?xml version="1.0" encoding="utf-8"?>
<p:tagLst xmlns:p="http://schemas.openxmlformats.org/presentationml/2006/main">
  <p:tag name="AS_UNIQUEID" val="2329"/>
  <p:tag name="KSO_WM_BEAUTIFY_FLAG" val=""/>
</p:tagLst>
</file>

<file path=ppt/tags/tag19.xml><?xml version="1.0" encoding="utf-8"?>
<p:tagLst xmlns:p="http://schemas.openxmlformats.org/presentationml/2006/main">
  <p:tag name="AS_UNIQUEID" val="5661"/>
</p:tagLst>
</file>

<file path=ppt/tags/tag2.xml><?xml version="1.0" encoding="utf-8"?>
<p:tagLst xmlns:p="http://schemas.openxmlformats.org/presentationml/2006/main">
  <p:tag name="AS_UNIQUEID" val="5119"/>
</p:tagLst>
</file>

<file path=ppt/tags/tag20.xml><?xml version="1.0" encoding="utf-8"?>
<p:tagLst xmlns:p="http://schemas.openxmlformats.org/presentationml/2006/main">
  <p:tag name="AS_UNIQUEID" val="5663"/>
  <p:tag name="KSO_WM_BEAUTIFY_FLAG" val=""/>
</p:tagLst>
</file>

<file path=ppt/tags/tag21.xml><?xml version="1.0" encoding="utf-8"?>
<p:tagLst xmlns:p="http://schemas.openxmlformats.org/presentationml/2006/main">
  <p:tag name="AS_UNIQUEID" val="5664"/>
  <p:tag name="KSO_WM_BEAUTIFY_FLAG" val=""/>
</p:tagLst>
</file>

<file path=ppt/tags/tag22.xml><?xml version="1.0" encoding="utf-8"?>
<p:tagLst xmlns:p="http://schemas.openxmlformats.org/presentationml/2006/main">
  <p:tag name="AS_UNIQUEID" val="1825"/>
</p:tagLst>
</file>

<file path=ppt/tags/tag23.xml><?xml version="1.0" encoding="utf-8"?>
<p:tagLst xmlns:p="http://schemas.openxmlformats.org/presentationml/2006/main">
  <p:tag name="AS_UNIQUEID" val="1836"/>
</p:tagLst>
</file>

<file path=ppt/tags/tag24.xml><?xml version="1.0" encoding="utf-8"?>
<p:tagLst xmlns:p="http://schemas.openxmlformats.org/presentationml/2006/main">
  <p:tag name="KSO_WPP_MARK_KEY" val="9651331f-c476-48e2-83c0-ca4bde9e1e59"/>
  <p:tag name="COMMONDATA" val="eyJoZGlkIjoiZjVmNmEwZGNjZGZlN2FjZWMyODZlMTBkNWVmMWFjMTgifQ=="/>
</p:tagLst>
</file>

<file path=ppt/tags/tag3.xml><?xml version="1.0" encoding="utf-8"?>
<p:tagLst xmlns:p="http://schemas.openxmlformats.org/presentationml/2006/main">
  <p:tag name="AS_UNIQUEID" val="5123"/>
</p:tagLst>
</file>

<file path=ppt/tags/tag4.xml><?xml version="1.0" encoding="utf-8"?>
<p:tagLst xmlns:p="http://schemas.openxmlformats.org/presentationml/2006/main">
  <p:tag name="AS_UNIQUEID" val="5124"/>
</p:tagLst>
</file>

<file path=ppt/tags/tag5.xml><?xml version="1.0" encoding="utf-8"?>
<p:tagLst xmlns:p="http://schemas.openxmlformats.org/presentationml/2006/main">
  <p:tag name="AS_UNIQUEID" val="5125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AS_UNIQUEID" val="256"/>
</p:tagLst>
</file>

<file path=ppt/tags/tag8.xml><?xml version="1.0" encoding="utf-8"?>
<p:tagLst xmlns:p="http://schemas.openxmlformats.org/presentationml/2006/main">
  <p:tag name="AS_UNIQUEID" val="258"/>
</p:tagLst>
</file>

<file path=ppt/tags/tag9.xml><?xml version="1.0" encoding="utf-8"?>
<p:tagLst xmlns:p="http://schemas.openxmlformats.org/presentationml/2006/main">
  <p:tag name="AS_UNIQUEID" val="519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WPS 演示</Application>
  <PresentationFormat>宽屏</PresentationFormat>
  <Paragraphs>234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Times New Roman Regular</vt:lpstr>
      <vt:lpstr>华文中宋</vt:lpstr>
      <vt:lpstr>MingLiU</vt:lpstr>
      <vt:lpstr>黑体</vt:lpstr>
      <vt:lpstr>Elephant</vt:lpstr>
      <vt:lpstr>Segoe Print</vt:lpstr>
      <vt:lpstr>Symbol</vt:lpstr>
      <vt:lpstr>华文行楷</vt:lpstr>
      <vt:lpstr>隶书</vt:lpstr>
      <vt:lpstr>微软雅黑</vt:lpstr>
      <vt:lpstr>Arial Unicode MS</vt:lpstr>
      <vt:lpstr>Calibri</vt:lpstr>
      <vt:lpstr>默认设计模板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敢情莫畏</cp:lastModifiedBy>
  <cp:revision>52</cp:revision>
  <cp:lastPrinted>2024-02-25T02:59:00Z</cp:lastPrinted>
  <dcterms:created xsi:type="dcterms:W3CDTF">2014-12-22T13:04:00Z</dcterms:created>
  <dcterms:modified xsi:type="dcterms:W3CDTF">2025-02-21T10:14:43Z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CD8BE4228F194FD38E05C07DC7B6EFEA_13</vt:lpwstr>
  </property>
  <property fmtid="{D5CDD505-2E9C-101B-9397-08002B2CF9AE}" pid="4" name="KSOProductBuildVer">
    <vt:lpwstr>2052-11.8.2.10393</vt:lpwstr>
  </property>
</Properties>
</file>