
<file path=[Content_Types].xml><?xml version="1.0" encoding="utf-8"?>
<Types xmlns="http://schemas.openxmlformats.org/package/2006/content-types">
  <Default Extension="jpeg" ContentType="image/jpeg"/>
  <Default Extension="JPG" ContentType="image/.jpg"/>
  <Default Extension="vml" ContentType="application/vnd.openxmlformats-officedocument.vmlDrawing"/>
  <Default Extension="bin" ContentType="application/vnd.openxmlformats-officedocument.oleObject"/>
  <Default Extension="png" ContentType="image/png"/>
  <Default Extension="wmf" ContentType="image/x-wmf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9"/>
  </p:handoutMasterIdLst>
  <p:sldIdLst>
    <p:sldId id="258" r:id="rId3"/>
    <p:sldId id="259" r:id="rId5"/>
    <p:sldId id="266" r:id="rId6"/>
    <p:sldId id="260" r:id="rId7"/>
    <p:sldId id="275" r:id="rId8"/>
  </p:sldIdLst>
  <p:sldSz cx="12192000" cy="6858000"/>
  <p:notesSz cx="6858000" cy="9144000"/>
  <p:custDataLst>
    <p:tags r:id="rId13"/>
  </p:custDataLst>
  <p:defaultTextStyle>
    <a:defPPr>
      <a:defRPr lang="zh-CN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CC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B1032C-EA38-4F05-BA0D-38AFFFC7BED3}" styleName="浅色样式 3 - 强调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howGuides="1">
      <p:cViewPr varScale="1">
        <p:scale>
          <a:sx n="70" d="100"/>
          <a:sy n="70" d="100"/>
        </p:scale>
        <p:origin x="864" y="8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 showFormatting="0"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handoutMaster" Target="handoutMasters/handoutMaster1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gs" Target="tags/tag25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单击此处编辑母版文本样式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第二级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第三级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第四级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第五级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p>
            <a:pPr lvl="0" algn="r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098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4099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2" name="日期占位符 1"/>
          <p:cNvSpPr>
            <a:spLocks noGrp="1"/>
          </p:cNvSpPr>
          <p:nvPr>
            <p:ph type="dt" idx="1"/>
          </p:nvPr>
        </p:nvSpPr>
        <p:spPr/>
        <p:txBody>
          <a:bodyPr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idx="1"/>
          </p:nvPr>
        </p:nvSpPr>
        <p:spPr/>
        <p:txBody>
          <a:bodyPr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idx="1"/>
          </p:nvPr>
        </p:nvSpPr>
        <p:spPr/>
        <p:txBody>
          <a:bodyPr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idx="1"/>
          </p:nvPr>
        </p:nvSpPr>
        <p:spPr/>
        <p:txBody>
          <a:bodyPr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idx="1"/>
          </p:nvPr>
        </p:nvSpPr>
        <p:spPr/>
        <p:txBody>
          <a:bodyPr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hf sldNum="0" hdr="0" ft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hf sldNum="0" hdr="0" ft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hf sldNum="0" hdr="0" ft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hf sldNum="0" hdr="0" ft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hf sldNum="0" hdr="0" ft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hf sldNum="0" hdr="0" ft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hf sldNum="0" hdr="0" ft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hf sldNum="0" hdr="0" ft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hf sldNum="0" hdr="0" ft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hf sldNum="0" hdr="0" ft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hf sldNum="0" hdr="0" ftr="0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27" name="Rectangle 3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4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400">
                <a:latin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tags" Target="../tags/tag3.xml"/><Relationship Id="rId8" Type="http://schemas.openxmlformats.org/officeDocument/2006/relationships/image" Target="../media/image4.png"/><Relationship Id="rId7" Type="http://schemas.openxmlformats.org/officeDocument/2006/relationships/tags" Target="../tags/tag2.xml"/><Relationship Id="rId6" Type="http://schemas.openxmlformats.org/officeDocument/2006/relationships/image" Target="../media/image3.jpeg"/><Relationship Id="rId5" Type="http://schemas.openxmlformats.org/officeDocument/2006/relationships/tags" Target="../tags/tag1.xml"/><Relationship Id="rId4" Type="http://schemas.openxmlformats.org/officeDocument/2006/relationships/image" Target="../media/image2.wmf"/><Relationship Id="rId3" Type="http://schemas.openxmlformats.org/officeDocument/2006/relationships/oleObject" Target="../embeddings/oleObject1.bin"/><Relationship Id="rId2" Type="http://schemas.openxmlformats.org/officeDocument/2006/relationships/hyperlink" Target="file:///A:\hno31.exe" TargetMode="External"/><Relationship Id="rId14" Type="http://schemas.openxmlformats.org/officeDocument/2006/relationships/notesSlide" Target="../notesSlides/notesSlide1.xml"/><Relationship Id="rId13" Type="http://schemas.openxmlformats.org/officeDocument/2006/relationships/vmlDrawing" Target="../drawings/vmlDrawing1.vml"/><Relationship Id="rId12" Type="http://schemas.openxmlformats.org/officeDocument/2006/relationships/slideLayout" Target="../slideLayouts/slideLayout7.xml"/><Relationship Id="rId11" Type="http://schemas.openxmlformats.org/officeDocument/2006/relationships/image" Target="../media/image5.jpeg"/><Relationship Id="rId10" Type="http://schemas.openxmlformats.org/officeDocument/2006/relationships/tags" Target="../tags/tag4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6.xml"/><Relationship Id="rId3" Type="http://schemas.openxmlformats.org/officeDocument/2006/relationships/image" Target="../media/image6.GIF"/><Relationship Id="rId2" Type="http://schemas.openxmlformats.org/officeDocument/2006/relationships/tags" Target="../tags/tag5.xml"/><Relationship Id="rId1" Type="http://schemas.openxmlformats.org/officeDocument/2006/relationships/hyperlink" Target="&#31532;&#22235;&#33410;&#22791;&#35838;/4.4&#27688; &#30827;&#37240; &#30813;&#37240;/4.4.3&#30813;&#37240;/48 1-7 &#30813;&#37240;&#19982;&#38108;&#21453;&#24212;&#65288;&#20108;&#65289;.mp4" TargetMode="External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tags" Target="../tags/tag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tags" Target="../tags/tag17.xml"/><Relationship Id="rId8" Type="http://schemas.openxmlformats.org/officeDocument/2006/relationships/tags" Target="../tags/tag16.xml"/><Relationship Id="rId7" Type="http://schemas.openxmlformats.org/officeDocument/2006/relationships/tags" Target="../tags/tag15.xml"/><Relationship Id="rId6" Type="http://schemas.openxmlformats.org/officeDocument/2006/relationships/tags" Target="../tags/tag14.xml"/><Relationship Id="rId5" Type="http://schemas.openxmlformats.org/officeDocument/2006/relationships/tags" Target="../tags/tag13.xml"/><Relationship Id="rId4" Type="http://schemas.openxmlformats.org/officeDocument/2006/relationships/tags" Target="../tags/tag12.xml"/><Relationship Id="rId3" Type="http://schemas.openxmlformats.org/officeDocument/2006/relationships/tags" Target="../tags/tag11.xml"/><Relationship Id="rId2" Type="http://schemas.openxmlformats.org/officeDocument/2006/relationships/tags" Target="../tags/tag10.xml"/><Relationship Id="rId18" Type="http://schemas.openxmlformats.org/officeDocument/2006/relationships/notesSlide" Target="../notesSlides/notesSlide5.xml"/><Relationship Id="rId17" Type="http://schemas.openxmlformats.org/officeDocument/2006/relationships/slideLayout" Target="../slideLayouts/slideLayout2.xml"/><Relationship Id="rId16" Type="http://schemas.openxmlformats.org/officeDocument/2006/relationships/tags" Target="../tags/tag24.xml"/><Relationship Id="rId15" Type="http://schemas.openxmlformats.org/officeDocument/2006/relationships/tags" Target="../tags/tag23.xml"/><Relationship Id="rId14" Type="http://schemas.openxmlformats.org/officeDocument/2006/relationships/tags" Target="../tags/tag22.xml"/><Relationship Id="rId13" Type="http://schemas.openxmlformats.org/officeDocument/2006/relationships/tags" Target="../tags/tag21.xml"/><Relationship Id="rId12" Type="http://schemas.openxmlformats.org/officeDocument/2006/relationships/tags" Target="../tags/tag20.xml"/><Relationship Id="rId11" Type="http://schemas.openxmlformats.org/officeDocument/2006/relationships/tags" Target="../tags/tag19.xml"/><Relationship Id="rId10" Type="http://schemas.openxmlformats.org/officeDocument/2006/relationships/tags" Target="../tags/tag18.xml"/><Relationship Id="rId1" Type="http://schemas.openxmlformats.org/officeDocument/2006/relationships/tags" Target="../tags/tag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194" name="Rectangle 2"/>
          <p:cNvSpPr/>
          <p:nvPr/>
        </p:nvSpPr>
        <p:spPr>
          <a:xfrm>
            <a:off x="187325" y="165100"/>
            <a:ext cx="4495800" cy="519113"/>
          </a:xfrm>
          <a:prstGeom prst="rect">
            <a:avLst/>
          </a:prstGeom>
          <a:noFill/>
          <a:ln w="9525">
            <a:noFill/>
          </a:ln>
        </p:spPr>
        <p:txBody>
          <a:bodyPr anchor="ctr" anchorCtr="0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en-US" sz="2800" b="1" dirty="0">
                <a:ea typeface="黑体" panose="02010609060101010101" pitchFamily="49" charset="-122"/>
              </a:rPr>
              <a:t>四、硝酸</a:t>
            </a:r>
            <a:endParaRPr lang="zh-CN" altLang="en-US" sz="2800" b="1" dirty="0">
              <a:ea typeface="黑体" panose="02010609060101010101" pitchFamily="49" charset="-122"/>
            </a:endParaRPr>
          </a:p>
        </p:txBody>
      </p:sp>
      <p:pic>
        <p:nvPicPr>
          <p:cNvPr id="8195" name="Picture 3" descr="暴风截屏20101231070119"/>
          <p:cNvPicPr>
            <a:picLocks noChangeAspect="1"/>
          </p:cNvPicPr>
          <p:nvPr/>
        </p:nvPicPr>
        <p:blipFill>
          <a:blip r:embed="rId1"/>
          <a:srcRect l="18750" t="10884" r="14583"/>
          <a:stretch>
            <a:fillRect/>
          </a:stretch>
        </p:blipFill>
        <p:spPr>
          <a:xfrm>
            <a:off x="7038975" y="114300"/>
            <a:ext cx="2438400" cy="24955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196" name="Text Box 4"/>
          <p:cNvSpPr txBox="1"/>
          <p:nvPr/>
        </p:nvSpPr>
        <p:spPr>
          <a:xfrm>
            <a:off x="568325" y="728663"/>
            <a:ext cx="5184775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（一）硝酸的物理性质</a:t>
            </a:r>
            <a:endParaRPr lang="zh-CN" altLang="en-US" sz="2400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8197" name="Text Box 5"/>
          <p:cNvSpPr txBox="1"/>
          <p:nvPr/>
        </p:nvSpPr>
        <p:spPr>
          <a:xfrm>
            <a:off x="738188" y="1250950"/>
            <a:ext cx="8431212" cy="8318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       </a:t>
            </a:r>
            <a:r>
              <a:rPr lang="zh-CN" altLang="en-US" sz="2400" b="1" dirty="0">
                <a:solidFill>
                  <a:srgbClr val="CC0066"/>
                </a:solidFill>
                <a:latin typeface="Times New Roman" panose="02020603050405020304" pitchFamily="18" charset="0"/>
              </a:rPr>
              <a:t>纯硝酸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是无色、有刺激性气味、易挥发，</a:t>
            </a:r>
            <a:endParaRPr lang="en-US" altLang="zh-CN" sz="2400" b="1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与水以任意比混溶的液体，比水重，沸点低。</a:t>
            </a:r>
            <a:endParaRPr lang="zh-CN" altLang="en-US" sz="2400" b="1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198" name="Rectangle 6"/>
          <p:cNvSpPr/>
          <p:nvPr/>
        </p:nvSpPr>
        <p:spPr>
          <a:xfrm>
            <a:off x="1254125" y="2201863"/>
            <a:ext cx="4948238" cy="457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buClr>
                <a:srgbClr val="A50021"/>
              </a:buClr>
              <a:buSzPct val="75000"/>
              <a:buFont typeface="Wingdings" panose="05000000000000000000" pitchFamily="2" charset="2"/>
              <a:buChar char="n"/>
            </a:pPr>
            <a:r>
              <a:rPr lang="zh-CN" altLang="en-US" sz="2400" b="1" dirty="0"/>
              <a:t>质量分数为</a:t>
            </a:r>
            <a:r>
              <a:rPr lang="en-US" altLang="zh-CN" sz="2400" b="1" dirty="0"/>
              <a:t>69%</a:t>
            </a:r>
            <a:r>
              <a:rPr lang="zh-CN" altLang="en-US" sz="2400" b="1" dirty="0"/>
              <a:t>的硝酸为浓硝酸</a:t>
            </a:r>
            <a:r>
              <a:rPr lang="zh-CN" altLang="en-US" sz="2400" dirty="0">
                <a:solidFill>
                  <a:schemeClr val="accent2"/>
                </a:solidFill>
              </a:rPr>
              <a:t>；</a:t>
            </a:r>
            <a:endParaRPr lang="zh-CN" altLang="en-US" sz="2400" dirty="0">
              <a:solidFill>
                <a:schemeClr val="accent2"/>
              </a:solidFill>
            </a:endParaRPr>
          </a:p>
        </p:txBody>
      </p:sp>
      <p:sp>
        <p:nvSpPr>
          <p:cNvPr id="8199" name="Rectangle 7"/>
          <p:cNvSpPr/>
          <p:nvPr/>
        </p:nvSpPr>
        <p:spPr>
          <a:xfrm>
            <a:off x="1406525" y="2663825"/>
            <a:ext cx="5697538" cy="457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en-US" sz="2400" b="1" dirty="0"/>
              <a:t>质量分数为</a:t>
            </a:r>
            <a:r>
              <a:rPr lang="en-US" altLang="zh-CN" sz="2400" b="1" dirty="0"/>
              <a:t>98%</a:t>
            </a:r>
            <a:r>
              <a:rPr lang="zh-CN" altLang="en-US" sz="2400" b="1" dirty="0"/>
              <a:t>以上的硝酸为</a:t>
            </a:r>
            <a:r>
              <a:rPr lang="zh-CN" altLang="en-US" sz="2400" b="1" dirty="0">
                <a:solidFill>
                  <a:srgbClr val="FF0066"/>
                </a:solidFill>
              </a:rPr>
              <a:t>发烟硝酸。</a:t>
            </a:r>
            <a:endParaRPr lang="zh-CN" altLang="en-US" sz="2400" b="1" dirty="0">
              <a:solidFill>
                <a:srgbClr val="FF0066"/>
              </a:solidFill>
            </a:endParaRPr>
          </a:p>
        </p:txBody>
      </p:sp>
      <p:sp>
        <p:nvSpPr>
          <p:cNvPr id="8200" name="Text Box 8"/>
          <p:cNvSpPr txBox="1"/>
          <p:nvPr/>
        </p:nvSpPr>
        <p:spPr>
          <a:xfrm>
            <a:off x="638175" y="3186113"/>
            <a:ext cx="2670175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en-US" sz="2400" b="1" dirty="0">
                <a:solidFill>
                  <a:srgbClr val="3333FF"/>
                </a:solidFill>
                <a:latin typeface="Times New Roman" panose="02020603050405020304" pitchFamily="18" charset="0"/>
              </a:rPr>
              <a:t>（二）硝酸的特性</a:t>
            </a:r>
            <a:endParaRPr lang="zh-CN" altLang="en-US" sz="2400" b="1" dirty="0">
              <a:solidFill>
                <a:srgbClr val="3333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8201" name="Text Box 9">
            <a:hlinkClick r:id="rId2" action="ppaction://hlinkfile"/>
          </p:cNvPr>
          <p:cNvSpPr txBox="1"/>
          <p:nvPr/>
        </p:nvSpPr>
        <p:spPr>
          <a:xfrm>
            <a:off x="738188" y="3717925"/>
            <a:ext cx="3206750" cy="457200"/>
          </a:xfrm>
          <a:prstGeom prst="rect">
            <a:avLst/>
          </a:prstGeom>
          <a:solidFill>
            <a:srgbClr val="FFFF99"/>
          </a:solidFill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zh-CN" sz="2400" b="1" dirty="0">
                <a:latin typeface="宋体" panose="02010600030101010101" pitchFamily="2" charset="-122"/>
              </a:rPr>
              <a:t>1</a:t>
            </a:r>
            <a:r>
              <a:rPr lang="zh-CN" altLang="en-US" sz="2400" b="1" dirty="0">
                <a:latin typeface="宋体" panose="02010600030101010101" pitchFamily="2" charset="-122"/>
              </a:rPr>
              <a:t>、</a:t>
            </a:r>
            <a:r>
              <a:rPr lang="zh-CN" altLang="en-US" sz="2400" b="1" dirty="0">
                <a:latin typeface="Times New Roman" panose="02020603050405020304" pitchFamily="18" charset="0"/>
              </a:rPr>
              <a:t>硝酸的不稳定性</a:t>
            </a:r>
            <a:endParaRPr lang="zh-CN" altLang="en-US" sz="2400" b="1" dirty="0">
              <a:latin typeface="Times New Roman" panose="02020603050405020304" pitchFamily="18" charset="0"/>
            </a:endParaRPr>
          </a:p>
        </p:txBody>
      </p:sp>
      <p:sp>
        <p:nvSpPr>
          <p:cNvPr id="8202" name="Text Box 10"/>
          <p:cNvSpPr txBox="1"/>
          <p:nvPr/>
        </p:nvSpPr>
        <p:spPr>
          <a:xfrm>
            <a:off x="457200" y="4521200"/>
            <a:ext cx="929005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en-US" sz="2400" b="1" dirty="0">
                <a:latin typeface="Times New Roman" panose="02020603050405020304" pitchFamily="18" charset="0"/>
              </a:rPr>
              <a:t>硝酸越浓，越容易分解，分解放出的</a:t>
            </a:r>
            <a:r>
              <a:rPr lang="en-US" altLang="zh-CN" sz="2400" b="1" dirty="0">
                <a:latin typeface="Times New Roman" panose="02020603050405020304" pitchFamily="18" charset="0"/>
              </a:rPr>
              <a:t>NO</a:t>
            </a:r>
            <a:r>
              <a:rPr lang="en-US" altLang="zh-CN" sz="2400" b="1" baseline="-25000" dirty="0">
                <a:latin typeface="Times New Roman" panose="02020603050405020304" pitchFamily="18" charset="0"/>
              </a:rPr>
              <a:t>2</a:t>
            </a:r>
            <a:r>
              <a:rPr lang="zh-CN" altLang="en-US" sz="2400" b="1" dirty="0">
                <a:latin typeface="Times New Roman" panose="02020603050405020304" pitchFamily="18" charset="0"/>
              </a:rPr>
              <a:t>溶于硝酸而使硝酸呈黄色。</a:t>
            </a:r>
            <a:endParaRPr lang="zh-CN" altLang="en-US" sz="2400" b="1" dirty="0">
              <a:latin typeface="Times New Roman" panose="02020603050405020304" pitchFamily="18" charset="0"/>
            </a:endParaRPr>
          </a:p>
        </p:txBody>
      </p:sp>
      <p:grpSp>
        <p:nvGrpSpPr>
          <p:cNvPr id="8203" name="Group 11"/>
          <p:cNvGrpSpPr/>
          <p:nvPr/>
        </p:nvGrpSpPr>
        <p:grpSpPr>
          <a:xfrm>
            <a:off x="3827463" y="3567113"/>
            <a:ext cx="6191250" cy="557212"/>
            <a:chOff x="384" y="2771"/>
            <a:chExt cx="3900" cy="351"/>
          </a:xfrm>
        </p:grpSpPr>
        <p:graphicFrame>
          <p:nvGraphicFramePr>
            <p:cNvPr id="3090" name="Object 12"/>
            <p:cNvGraphicFramePr>
              <a:graphicFrameLocks noChangeAspect="1"/>
            </p:cNvGraphicFramePr>
            <p:nvPr/>
          </p:nvGraphicFramePr>
          <p:xfrm>
            <a:off x="384" y="2877"/>
            <a:ext cx="3900" cy="24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76" name="" r:id="rId3" imgW="3267075" imgH="209550" progId="Word.Document.8">
                    <p:embed/>
                  </p:oleObj>
                </mc:Choice>
                <mc:Fallback>
                  <p:oleObj name="" r:id="rId3" imgW="3267075" imgH="209550" progId="Word.Document.8">
                    <p:embed/>
                    <p:pic>
                      <p:nvPicPr>
                        <p:cNvPr id="0" name="图片 3075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384" y="2877"/>
                          <a:ext cx="3900" cy="245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091" name="Rectangle 13"/>
            <p:cNvSpPr/>
            <p:nvPr/>
          </p:nvSpPr>
          <p:spPr>
            <a:xfrm>
              <a:off x="1082" y="2771"/>
              <a:ext cx="696" cy="23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r>
                <a:rPr lang="en-US" altLang="zh-CN" sz="1800" b="1" dirty="0">
                  <a:solidFill>
                    <a:schemeClr val="tx2"/>
                  </a:solidFill>
                  <a:latin typeface="宋体" panose="02010600030101010101" pitchFamily="2" charset="-122"/>
                </a:rPr>
                <a:t>Δ</a:t>
              </a:r>
              <a:r>
                <a:rPr lang="zh-CN" altLang="en-US" sz="1800" b="1" dirty="0">
                  <a:solidFill>
                    <a:schemeClr val="tx2"/>
                  </a:solidFill>
                  <a:latin typeface="宋体" panose="02010600030101010101" pitchFamily="2" charset="-122"/>
                </a:rPr>
                <a:t>或</a:t>
              </a:r>
              <a:r>
                <a:rPr lang="zh-CN" altLang="en-US" sz="1800" b="1" dirty="0">
                  <a:solidFill>
                    <a:schemeClr val="tx2"/>
                  </a:solidFill>
                  <a:latin typeface="Times New Roman" panose="02020603050405020304" pitchFamily="18" charset="0"/>
                </a:rPr>
                <a:t>光照</a:t>
              </a:r>
              <a:endParaRPr lang="zh-CN" altLang="en-US" sz="1800" b="1" dirty="0">
                <a:solidFill>
                  <a:schemeClr val="tx2"/>
                </a:solidFill>
                <a:latin typeface="Times New Roman" panose="02020603050405020304" pitchFamily="18" charset="0"/>
              </a:endParaRPr>
            </a:p>
          </p:txBody>
        </p:sp>
      </p:grpSp>
      <p:sp>
        <p:nvSpPr>
          <p:cNvPr id="8206" name="Text Box 14"/>
          <p:cNvSpPr txBox="1"/>
          <p:nvPr/>
        </p:nvSpPr>
        <p:spPr>
          <a:xfrm>
            <a:off x="1092200" y="5270500"/>
            <a:ext cx="63119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zh-CN" altLang="en-US" sz="2400" b="1" dirty="0">
                <a:solidFill>
                  <a:srgbClr val="CC0066"/>
                </a:solidFill>
                <a:latin typeface="Times New Roman" panose="02020603050405020304" pitchFamily="18" charset="0"/>
              </a:rPr>
              <a:t>注意：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zh-CN" altLang="en-US" sz="2400" b="1" dirty="0">
                <a:latin typeface="Times New Roman" panose="02020603050405020304" pitchFamily="18" charset="0"/>
              </a:rPr>
              <a:t>浓盐酸呈黄色是因为其含有</a:t>
            </a:r>
            <a:r>
              <a:rPr lang="en-US" altLang="zh-CN" sz="2400" b="1" dirty="0">
                <a:latin typeface="Times New Roman" panose="02020603050405020304" pitchFamily="18" charset="0"/>
              </a:rPr>
              <a:t>Fe</a:t>
            </a:r>
            <a:r>
              <a:rPr lang="en-US" altLang="zh-CN" sz="2400" b="1" baseline="30000" dirty="0">
                <a:latin typeface="Times New Roman" panose="02020603050405020304" pitchFamily="18" charset="0"/>
              </a:rPr>
              <a:t>3+</a:t>
            </a:r>
            <a:endParaRPr lang="en-US" altLang="zh-CN" sz="2400" b="1" baseline="30000" dirty="0">
              <a:latin typeface="Times New Roman" panose="02020603050405020304" pitchFamily="18" charset="0"/>
            </a:endParaRPr>
          </a:p>
        </p:txBody>
      </p:sp>
      <p:sp>
        <p:nvSpPr>
          <p:cNvPr id="8207" name="Text Box 15"/>
          <p:cNvSpPr txBox="1"/>
          <p:nvPr/>
        </p:nvSpPr>
        <p:spPr>
          <a:xfrm>
            <a:off x="1092200" y="6072188"/>
            <a:ext cx="6480175" cy="457200"/>
          </a:xfrm>
          <a:prstGeom prst="rect">
            <a:avLst/>
          </a:prstGeom>
          <a:solidFill>
            <a:srgbClr val="99CCFF"/>
          </a:solidFill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en-US" sz="2400" b="1" dirty="0">
                <a:solidFill>
                  <a:srgbClr val="CC0066"/>
                </a:solidFill>
                <a:latin typeface="Times New Roman" panose="02020603050405020304" pitchFamily="18" charset="0"/>
              </a:rPr>
              <a:t>保存：</a:t>
            </a:r>
            <a:r>
              <a:rPr lang="zh-CN" altLang="en-US" sz="2400" b="1" dirty="0">
                <a:latin typeface="Times New Roman" panose="02020603050405020304" pitchFamily="18" charset="0"/>
              </a:rPr>
              <a:t>硝酸盛放于棕色瓶中，置于冷暗处</a:t>
            </a:r>
            <a:endParaRPr lang="zh-CN" altLang="en-US" sz="2400" b="1" dirty="0">
              <a:latin typeface="Times New Roman" panose="02020603050405020304" pitchFamily="18" charset="0"/>
            </a:endParaRPr>
          </a:p>
        </p:txBody>
      </p:sp>
      <p:pic>
        <p:nvPicPr>
          <p:cNvPr id="5134" name="图片 15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9382125" y="1811338"/>
            <a:ext cx="2647950" cy="26749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" name="图片 16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10802092" y="5160844"/>
            <a:ext cx="1044549" cy="157553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8" name="箭头: 右 22"/>
          <p:cNvSpPr/>
          <p:nvPr>
            <p:custDataLst>
              <p:tags r:id="rId9"/>
            </p:custDataLst>
          </p:nvPr>
        </p:nvSpPr>
        <p:spPr>
          <a:xfrm>
            <a:off x="10104438" y="5854700"/>
            <a:ext cx="574675" cy="217488"/>
          </a:xfrm>
          <a:prstGeom prst="rightArrow">
            <a:avLst/>
          </a:prstGeom>
          <a:solidFill>
            <a:srgbClr val="E0837C"/>
          </a:solidFill>
          <a:ln>
            <a:solidFill>
              <a:srgbClr val="E0837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solidFill>
                  <a:srgbClr val="E0837C"/>
                </a:solidFill>
              </a:ln>
              <a:solidFill>
                <a:srgbClr val="E0837C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9" name="图片 18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1" cstate="print"/>
          <a:srcRect l="14546" t="7949" r="4852"/>
          <a:stretch>
            <a:fillRect/>
          </a:stretch>
        </p:blipFill>
        <p:spPr>
          <a:xfrm>
            <a:off x="8782754" y="5160845"/>
            <a:ext cx="1198744" cy="157553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5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  <p:bldP spid="8196" grpId="0"/>
      <p:bldP spid="8197" grpId="0"/>
      <p:bldP spid="8198" grpId="0"/>
      <p:bldP spid="8199" grpId="0"/>
      <p:bldP spid="8200" grpId="0"/>
      <p:bldP spid="8201" grpId="0" animBg="1"/>
      <p:bldP spid="8202" grpId="0"/>
      <p:bldP spid="8206" grpId="0"/>
      <p:bldP spid="8207" grpId="0" animBg="1"/>
      <p:bldP spid="1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170" name="Text Box 2"/>
          <p:cNvSpPr txBox="1"/>
          <p:nvPr/>
        </p:nvSpPr>
        <p:spPr>
          <a:xfrm>
            <a:off x="444500" y="84138"/>
            <a:ext cx="2627313" cy="519112"/>
          </a:xfrm>
          <a:prstGeom prst="rect">
            <a:avLst/>
          </a:prstGeom>
          <a:solidFill>
            <a:srgbClr val="FFFF99"/>
          </a:solidFill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zh-CN" sz="2800" b="1" dirty="0">
                <a:latin typeface="宋体" panose="02010600030101010101" pitchFamily="2" charset="-122"/>
              </a:rPr>
              <a:t>2</a:t>
            </a:r>
            <a:r>
              <a:rPr lang="zh-CN" altLang="en-US" sz="2800" b="1" dirty="0">
                <a:latin typeface="宋体" panose="02010600030101010101" pitchFamily="2" charset="-122"/>
              </a:rPr>
              <a:t>、</a:t>
            </a:r>
            <a:r>
              <a:rPr lang="zh-CN" altLang="en-US" sz="2800" b="1" dirty="0">
                <a:latin typeface="Times New Roman" panose="02020603050405020304" pitchFamily="18" charset="0"/>
              </a:rPr>
              <a:t>强氧化性</a:t>
            </a:r>
            <a:endParaRPr lang="zh-CN" altLang="en-US" sz="2800" b="1" dirty="0">
              <a:latin typeface="Times New Roman" panose="02020603050405020304" pitchFamily="18" charset="0"/>
            </a:endParaRPr>
          </a:p>
        </p:txBody>
      </p:sp>
      <p:sp>
        <p:nvSpPr>
          <p:cNvPr id="7171" name="Text Box 3"/>
          <p:cNvSpPr txBox="1"/>
          <p:nvPr/>
        </p:nvSpPr>
        <p:spPr>
          <a:xfrm>
            <a:off x="719138" y="723900"/>
            <a:ext cx="360045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（</a:t>
            </a:r>
            <a:r>
              <a:rPr lang="en-US" altLang="zh-CN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1</a:t>
            </a:r>
            <a:r>
              <a:rPr lang="zh-CN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）与金属反应</a:t>
            </a:r>
            <a:endParaRPr lang="zh-CN" altLang="en-US" sz="2400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7173" name="Group 5"/>
          <p:cNvGrpSpPr/>
          <p:nvPr/>
        </p:nvGrpSpPr>
        <p:grpSpPr>
          <a:xfrm>
            <a:off x="2222500" y="1711325"/>
            <a:ext cx="5060950" cy="1273175"/>
            <a:chOff x="1222" y="2795"/>
            <a:chExt cx="3188" cy="802"/>
          </a:xfrm>
        </p:grpSpPr>
        <p:sp>
          <p:nvSpPr>
            <p:cNvPr id="5147" name="AutoShape 7"/>
            <p:cNvSpPr/>
            <p:nvPr/>
          </p:nvSpPr>
          <p:spPr>
            <a:xfrm>
              <a:off x="1222" y="2976"/>
              <a:ext cx="70" cy="534"/>
            </a:xfrm>
            <a:prstGeom prst="leftBrace">
              <a:avLst>
                <a:gd name="adj1" fmla="val 63571"/>
                <a:gd name="adj2" fmla="val 50000"/>
              </a:avLst>
            </a:prstGeom>
            <a:noFill/>
            <a:ln w="2857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endParaRPr lang="zh-CN" altLang="en-US" sz="1800" dirty="0"/>
            </a:p>
          </p:txBody>
        </p:sp>
        <p:sp>
          <p:nvSpPr>
            <p:cNvPr id="5148" name="Text Box 8"/>
            <p:cNvSpPr txBox="1"/>
            <p:nvPr/>
          </p:nvSpPr>
          <p:spPr>
            <a:xfrm>
              <a:off x="1303" y="3309"/>
              <a:ext cx="1680" cy="28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r>
                <a:rPr lang="zh-CN" altLang="en-US" sz="2400" b="1" dirty="0">
                  <a:latin typeface="Times New Roman" panose="02020603050405020304" pitchFamily="18" charset="0"/>
                  <a:ea typeface="楷体_GB2312" panose="02010609030101010101" pitchFamily="1" charset="-122"/>
                </a:rPr>
                <a:t>溶液变</a:t>
              </a:r>
              <a:r>
                <a:rPr lang="zh-CN" altLang="en-US" sz="2400" b="1" dirty="0">
                  <a:solidFill>
                    <a:srgbClr val="3333FF"/>
                  </a:solidFill>
                  <a:latin typeface="Times New Roman" panose="02020603050405020304" pitchFamily="18" charset="0"/>
                  <a:ea typeface="楷体_GB2312" panose="02010609030101010101" pitchFamily="1" charset="-122"/>
                </a:rPr>
                <a:t>绿</a:t>
              </a:r>
              <a:endParaRPr lang="zh-CN" altLang="en-US" sz="2400" b="1" dirty="0">
                <a:solidFill>
                  <a:srgbClr val="3333FF"/>
                </a:solidFill>
                <a:latin typeface="Times New Roman" panose="02020603050405020304" pitchFamily="18" charset="0"/>
                <a:ea typeface="楷体_GB2312" panose="02010609030101010101" pitchFamily="1" charset="-122"/>
              </a:endParaRPr>
            </a:p>
          </p:txBody>
        </p:sp>
        <p:sp>
          <p:nvSpPr>
            <p:cNvPr id="5149" name="Text Box 9"/>
            <p:cNvSpPr txBox="1"/>
            <p:nvPr/>
          </p:nvSpPr>
          <p:spPr>
            <a:xfrm>
              <a:off x="1297" y="3051"/>
              <a:ext cx="3113" cy="28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r>
                <a:rPr lang="zh-CN" altLang="en-US" sz="2400" b="1" dirty="0">
                  <a:latin typeface="Times New Roman" panose="02020603050405020304" pitchFamily="18" charset="0"/>
                  <a:ea typeface="楷体_GB2312" panose="02010609030101010101" pitchFamily="1" charset="-122"/>
                </a:rPr>
                <a:t>有</a:t>
              </a:r>
              <a:r>
                <a:rPr lang="zh-CN" altLang="en-US" sz="2400" b="1" dirty="0">
                  <a:solidFill>
                    <a:srgbClr val="990033"/>
                  </a:solidFill>
                  <a:latin typeface="Times New Roman" panose="02020603050405020304" pitchFamily="18" charset="0"/>
                  <a:ea typeface="楷体_GB2312" panose="02010609030101010101" pitchFamily="1" charset="-122"/>
                </a:rPr>
                <a:t>红棕色</a:t>
              </a:r>
              <a:r>
                <a:rPr lang="zh-CN" altLang="en-US" sz="2400" b="1" dirty="0">
                  <a:latin typeface="Times New Roman" panose="02020603050405020304" pitchFamily="18" charset="0"/>
                  <a:ea typeface="楷体_GB2312" panose="02010609030101010101" pitchFamily="1" charset="-122"/>
                </a:rPr>
                <a:t>的气体产生</a:t>
              </a:r>
              <a:endParaRPr lang="zh-CN" altLang="en-US" sz="2400" b="1" dirty="0">
                <a:latin typeface="Times New Roman" panose="02020603050405020304" pitchFamily="18" charset="0"/>
                <a:ea typeface="楷体_GB2312" panose="02010609030101010101" pitchFamily="1" charset="-122"/>
              </a:endParaRPr>
            </a:p>
          </p:txBody>
        </p:sp>
        <p:sp>
          <p:nvSpPr>
            <p:cNvPr id="5150" name="Text Box 10"/>
            <p:cNvSpPr txBox="1"/>
            <p:nvPr/>
          </p:nvSpPr>
          <p:spPr>
            <a:xfrm>
              <a:off x="1292" y="2795"/>
              <a:ext cx="2677" cy="292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90000" tIns="46800" rIns="90000" bIns="46800"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r>
                <a:rPr lang="zh-CN" altLang="en-US" sz="2400" b="1" dirty="0">
                  <a:latin typeface="Times New Roman" panose="02020603050405020304" pitchFamily="18" charset="0"/>
                  <a:ea typeface="楷体_GB2312" panose="02010609030101010101" pitchFamily="1" charset="-122"/>
                </a:rPr>
                <a:t>铜片溶解</a:t>
              </a:r>
              <a:r>
                <a:rPr lang="en-US" altLang="zh-CN" sz="2400" b="1" dirty="0">
                  <a:latin typeface="Times New Roman" panose="02020603050405020304" pitchFamily="18" charset="0"/>
                  <a:ea typeface="楷体_GB2312" panose="02010609030101010101" pitchFamily="1" charset="-122"/>
                </a:rPr>
                <a:t>,</a:t>
              </a:r>
              <a:r>
                <a:rPr lang="zh-CN" altLang="en-US" sz="2400" b="1" dirty="0">
                  <a:latin typeface="Times New Roman" panose="02020603050405020304" pitchFamily="18" charset="0"/>
                  <a:ea typeface="楷体_GB2312" panose="02010609030101010101" pitchFamily="1" charset="-122"/>
                </a:rPr>
                <a:t>常温下反应剧烈</a:t>
              </a:r>
              <a:endParaRPr lang="zh-CN" altLang="en-US" sz="2400" b="1" dirty="0">
                <a:latin typeface="Times New Roman" panose="02020603050405020304" pitchFamily="18" charset="0"/>
                <a:ea typeface="楷体_GB2312" panose="02010609030101010101" pitchFamily="1" charset="-122"/>
              </a:endParaRPr>
            </a:p>
          </p:txBody>
        </p:sp>
      </p:grpSp>
      <p:grpSp>
        <p:nvGrpSpPr>
          <p:cNvPr id="7179" name="Group 11"/>
          <p:cNvGrpSpPr/>
          <p:nvPr/>
        </p:nvGrpSpPr>
        <p:grpSpPr>
          <a:xfrm>
            <a:off x="5176838" y="1703388"/>
            <a:ext cx="6100762" cy="1273175"/>
            <a:chOff x="567" y="2795"/>
            <a:chExt cx="3843" cy="802"/>
          </a:xfrm>
        </p:grpSpPr>
        <p:sp>
          <p:nvSpPr>
            <p:cNvPr id="5142" name="Text Box 12"/>
            <p:cNvSpPr txBox="1"/>
            <p:nvPr/>
          </p:nvSpPr>
          <p:spPr>
            <a:xfrm>
              <a:off x="567" y="3067"/>
              <a:ext cx="870" cy="28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algn="ctr" eaLnBrk="1" hangingPunct="1">
                <a:spcBef>
                  <a:spcPct val="0"/>
                </a:spcBef>
                <a:buNone/>
              </a:pPr>
              <a:endParaRPr lang="zh-CN" altLang="zh-CN" sz="2400" b="1" dirty="0">
                <a:latin typeface="Times New Roman" panose="02020603050405020304" pitchFamily="18" charset="0"/>
                <a:ea typeface="楷体_GB2312" panose="02010609030101010101" pitchFamily="1" charset="-122"/>
              </a:endParaRPr>
            </a:p>
          </p:txBody>
        </p:sp>
        <p:sp>
          <p:nvSpPr>
            <p:cNvPr id="5143" name="AutoShape 13"/>
            <p:cNvSpPr/>
            <p:nvPr/>
          </p:nvSpPr>
          <p:spPr>
            <a:xfrm>
              <a:off x="1222" y="2976"/>
              <a:ext cx="70" cy="534"/>
            </a:xfrm>
            <a:prstGeom prst="leftBrace">
              <a:avLst>
                <a:gd name="adj1" fmla="val 63571"/>
                <a:gd name="adj2" fmla="val 50000"/>
              </a:avLst>
            </a:prstGeom>
            <a:noFill/>
            <a:ln w="2857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endParaRPr lang="zh-CN" altLang="en-US" sz="1800" dirty="0"/>
            </a:p>
          </p:txBody>
        </p:sp>
        <p:sp>
          <p:nvSpPr>
            <p:cNvPr id="5144" name="Text Box 14"/>
            <p:cNvSpPr txBox="1"/>
            <p:nvPr/>
          </p:nvSpPr>
          <p:spPr>
            <a:xfrm>
              <a:off x="1303" y="3309"/>
              <a:ext cx="1680" cy="28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r>
                <a:rPr lang="zh-CN" altLang="en-US" sz="2400" b="1" dirty="0">
                  <a:latin typeface="Times New Roman" panose="02020603050405020304" pitchFamily="18" charset="0"/>
                  <a:ea typeface="楷体_GB2312" panose="02010609030101010101" pitchFamily="1" charset="-122"/>
                </a:rPr>
                <a:t>溶液变</a:t>
              </a:r>
              <a:r>
                <a:rPr lang="zh-CN" altLang="en-US" sz="2400" b="1" dirty="0">
                  <a:solidFill>
                    <a:srgbClr val="3333FF"/>
                  </a:solidFill>
                  <a:latin typeface="Times New Roman" panose="02020603050405020304" pitchFamily="18" charset="0"/>
                  <a:ea typeface="楷体_GB2312" panose="02010609030101010101" pitchFamily="1" charset="-122"/>
                </a:rPr>
                <a:t>蓝</a:t>
              </a:r>
              <a:endParaRPr lang="zh-CN" altLang="en-US" sz="2400" b="1" dirty="0">
                <a:solidFill>
                  <a:srgbClr val="3333FF"/>
                </a:solidFill>
                <a:latin typeface="Times New Roman" panose="02020603050405020304" pitchFamily="18" charset="0"/>
                <a:ea typeface="楷体_GB2312" panose="02010609030101010101" pitchFamily="1" charset="-122"/>
              </a:endParaRPr>
            </a:p>
          </p:txBody>
        </p:sp>
        <p:sp>
          <p:nvSpPr>
            <p:cNvPr id="5145" name="Text Box 15"/>
            <p:cNvSpPr txBox="1"/>
            <p:nvPr/>
          </p:nvSpPr>
          <p:spPr>
            <a:xfrm>
              <a:off x="1297" y="3051"/>
              <a:ext cx="3113" cy="28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r>
                <a:rPr lang="zh-CN" altLang="en-US" sz="2400" b="1" dirty="0">
                  <a:latin typeface="Times New Roman" panose="02020603050405020304" pitchFamily="18" charset="0"/>
                  <a:ea typeface="楷体_GB2312" panose="02010609030101010101" pitchFamily="1" charset="-122"/>
                </a:rPr>
                <a:t>有</a:t>
              </a:r>
              <a:r>
                <a:rPr lang="zh-CN" altLang="en-US" sz="2400" b="1" dirty="0">
                  <a:solidFill>
                    <a:srgbClr val="990033"/>
                  </a:solidFill>
                  <a:latin typeface="Times New Roman" panose="02020603050405020304" pitchFamily="18" charset="0"/>
                  <a:ea typeface="楷体_GB2312" panose="02010609030101010101" pitchFamily="1" charset="-122"/>
                </a:rPr>
                <a:t>无色</a:t>
              </a:r>
              <a:r>
                <a:rPr lang="zh-CN" altLang="en-US" sz="2400" b="1" dirty="0">
                  <a:latin typeface="Times New Roman" panose="02020603050405020304" pitchFamily="18" charset="0"/>
                  <a:ea typeface="楷体_GB2312" panose="02010609030101010101" pitchFamily="1" charset="-122"/>
                </a:rPr>
                <a:t>的气体（试管口红棕色）</a:t>
              </a:r>
              <a:endParaRPr lang="zh-CN" altLang="en-US" sz="2400" b="1" dirty="0">
                <a:latin typeface="Times New Roman" panose="02020603050405020304" pitchFamily="18" charset="0"/>
                <a:ea typeface="楷体_GB2312" panose="02010609030101010101" pitchFamily="1" charset="-122"/>
              </a:endParaRPr>
            </a:p>
          </p:txBody>
        </p:sp>
        <p:sp>
          <p:nvSpPr>
            <p:cNvPr id="5146" name="Text Box 16"/>
            <p:cNvSpPr txBox="1"/>
            <p:nvPr/>
          </p:nvSpPr>
          <p:spPr>
            <a:xfrm>
              <a:off x="1292" y="2795"/>
              <a:ext cx="2677" cy="292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90000" tIns="46800" rIns="90000" bIns="46800"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r>
                <a:rPr lang="zh-CN" altLang="en-US" sz="2400" b="1" dirty="0">
                  <a:latin typeface="Times New Roman" panose="02020603050405020304" pitchFamily="18" charset="0"/>
                  <a:ea typeface="楷体_GB2312" panose="02010609030101010101" pitchFamily="1" charset="-122"/>
                </a:rPr>
                <a:t>铜片溶解</a:t>
              </a:r>
              <a:endParaRPr lang="zh-CN" altLang="en-US" sz="2400" b="1" dirty="0">
                <a:latin typeface="Times New Roman" panose="02020603050405020304" pitchFamily="18" charset="0"/>
                <a:ea typeface="楷体_GB2312" panose="02010609030101010101" pitchFamily="1" charset="-122"/>
              </a:endParaRPr>
            </a:p>
          </p:txBody>
        </p:sp>
      </p:grpSp>
      <p:sp>
        <p:nvSpPr>
          <p:cNvPr id="7185" name="Text Box 17"/>
          <p:cNvSpPr txBox="1"/>
          <p:nvPr/>
        </p:nvSpPr>
        <p:spPr>
          <a:xfrm>
            <a:off x="1992313" y="1279525"/>
            <a:ext cx="1944687" cy="400050"/>
          </a:xfrm>
          <a:prstGeom prst="rect">
            <a:avLst/>
          </a:prstGeom>
          <a:solidFill>
            <a:srgbClr val="CCFFCC"/>
          </a:solidFill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zh-CN" altLang="en-US" sz="2000" b="1" dirty="0"/>
              <a:t>铜片与浓硝酸</a:t>
            </a:r>
            <a:endParaRPr lang="zh-CN" altLang="en-US" sz="2000" b="1" dirty="0"/>
          </a:p>
        </p:txBody>
      </p:sp>
      <p:sp>
        <p:nvSpPr>
          <p:cNvPr id="7186" name="Text Box 18"/>
          <p:cNvSpPr txBox="1"/>
          <p:nvPr/>
        </p:nvSpPr>
        <p:spPr>
          <a:xfrm>
            <a:off x="6858000" y="1266825"/>
            <a:ext cx="1800225" cy="400050"/>
          </a:xfrm>
          <a:prstGeom prst="rect">
            <a:avLst/>
          </a:prstGeom>
          <a:solidFill>
            <a:srgbClr val="CCFFCC"/>
          </a:solidFill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zh-CN" altLang="en-US" sz="2000" b="1" dirty="0"/>
              <a:t>铜片与稀硝酸</a:t>
            </a:r>
            <a:endParaRPr lang="zh-CN" altLang="en-US" sz="2000" b="1" dirty="0"/>
          </a:p>
        </p:txBody>
      </p:sp>
      <p:sp>
        <p:nvSpPr>
          <p:cNvPr id="7187" name="AutoShape 19">
            <a:hlinkClick r:id="rId1"/>
          </p:cNvPr>
          <p:cNvSpPr/>
          <p:nvPr/>
        </p:nvSpPr>
        <p:spPr>
          <a:xfrm>
            <a:off x="3429000" y="688975"/>
            <a:ext cx="280988" cy="368300"/>
          </a:xfrm>
          <a:prstGeom prst="actionButtonMovie">
            <a:avLst/>
          </a:prstGeom>
          <a:solidFill>
            <a:schemeClr val="accent1"/>
          </a:solidFill>
          <a:ln w="12700">
            <a:noFill/>
          </a:ln>
        </p:spPr>
        <p:txBody>
          <a:bodyPr anchor="ctr" anchorCtr="0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zh-CN" altLang="en-US" sz="1800" dirty="0"/>
          </a:p>
        </p:txBody>
      </p:sp>
      <p:sp>
        <p:nvSpPr>
          <p:cNvPr id="7188" name="Text Box 20"/>
          <p:cNvSpPr txBox="1"/>
          <p:nvPr/>
        </p:nvSpPr>
        <p:spPr>
          <a:xfrm>
            <a:off x="2128838" y="3124200"/>
            <a:ext cx="71628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zh-CN" sz="2400" b="1" dirty="0">
                <a:latin typeface="Times New Roman" panose="02020603050405020304" pitchFamily="18" charset="0"/>
              </a:rPr>
              <a:t>Cu + 4HNO</a:t>
            </a:r>
            <a:r>
              <a:rPr lang="en-US" altLang="zh-CN" sz="2400" b="1" baseline="-25000" dirty="0">
                <a:latin typeface="Times New Roman" panose="02020603050405020304" pitchFamily="18" charset="0"/>
              </a:rPr>
              <a:t>3(</a:t>
            </a:r>
            <a:r>
              <a:rPr lang="zh-CN" altLang="en-US" sz="2400" b="1" baseline="-25000" dirty="0">
                <a:latin typeface="Times New Roman" panose="02020603050405020304" pitchFamily="18" charset="0"/>
              </a:rPr>
              <a:t>浓</a:t>
            </a:r>
            <a:r>
              <a:rPr lang="en-US" altLang="zh-CN" sz="2400" b="1" baseline="-25000" dirty="0">
                <a:latin typeface="Times New Roman" panose="02020603050405020304" pitchFamily="18" charset="0"/>
              </a:rPr>
              <a:t>)</a:t>
            </a:r>
            <a:r>
              <a:rPr lang="en-US" altLang="zh-CN" sz="2400" b="1" dirty="0">
                <a:latin typeface="Times New Roman" panose="02020603050405020304" pitchFamily="18" charset="0"/>
              </a:rPr>
              <a:t> = Cu(NO</a:t>
            </a:r>
            <a:r>
              <a:rPr lang="en-US" altLang="zh-CN" sz="2400" b="1" baseline="-25000" dirty="0">
                <a:latin typeface="Times New Roman" panose="02020603050405020304" pitchFamily="18" charset="0"/>
              </a:rPr>
              <a:t>3</a:t>
            </a:r>
            <a:r>
              <a:rPr lang="en-US" altLang="zh-CN" sz="2400" b="1" dirty="0">
                <a:latin typeface="Times New Roman" panose="02020603050405020304" pitchFamily="18" charset="0"/>
              </a:rPr>
              <a:t>)</a:t>
            </a:r>
            <a:r>
              <a:rPr lang="en-US" altLang="zh-CN" sz="2400" b="1" baseline="-25000" dirty="0">
                <a:latin typeface="Times New Roman" panose="02020603050405020304" pitchFamily="18" charset="0"/>
              </a:rPr>
              <a:t>2</a:t>
            </a:r>
            <a:r>
              <a:rPr lang="en-US" altLang="zh-CN" sz="2400" b="1" dirty="0">
                <a:latin typeface="Times New Roman" panose="02020603050405020304" pitchFamily="18" charset="0"/>
              </a:rPr>
              <a:t> +2NO</a:t>
            </a:r>
            <a:r>
              <a:rPr lang="en-US" altLang="zh-CN" sz="2400" b="1" baseline="-25000" dirty="0">
                <a:latin typeface="Times New Roman" panose="02020603050405020304" pitchFamily="18" charset="0"/>
              </a:rPr>
              <a:t>2</a:t>
            </a:r>
            <a:r>
              <a:rPr lang="en-US" altLang="zh-CN" sz="2400" b="1" dirty="0">
                <a:latin typeface="Times New Roman" panose="02020603050405020304" pitchFamily="18" charset="0"/>
              </a:rPr>
              <a:t> </a:t>
            </a: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↑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+ 2H</a:t>
            </a:r>
            <a:r>
              <a:rPr lang="en-US" altLang="zh-CN" sz="2400" b="1" baseline="-25000" dirty="0">
                <a:solidFill>
                  <a:srgbClr val="000000"/>
                </a:solidFill>
                <a:latin typeface="Times New Roman" panose="02020603050405020304" pitchFamily="18" charset="0"/>
              </a:rPr>
              <a:t>2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O</a:t>
            </a:r>
            <a:endParaRPr lang="en-US" altLang="zh-CN" sz="2400" b="1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189" name="Text Box 21"/>
          <p:cNvSpPr txBox="1"/>
          <p:nvPr/>
        </p:nvSpPr>
        <p:spPr>
          <a:xfrm>
            <a:off x="1992313" y="3705225"/>
            <a:ext cx="71628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zh-CN" sz="2400" b="1" dirty="0">
                <a:latin typeface="Times New Roman" panose="02020603050405020304" pitchFamily="18" charset="0"/>
              </a:rPr>
              <a:t>3Cu + 8HNO</a:t>
            </a:r>
            <a:r>
              <a:rPr lang="en-US" altLang="zh-CN" sz="2400" b="1" baseline="-25000" dirty="0">
                <a:latin typeface="Times New Roman" panose="02020603050405020304" pitchFamily="18" charset="0"/>
              </a:rPr>
              <a:t>3(</a:t>
            </a:r>
            <a:r>
              <a:rPr lang="zh-CN" altLang="en-US" sz="2400" b="1" baseline="-25000" dirty="0">
                <a:latin typeface="Times New Roman" panose="02020603050405020304" pitchFamily="18" charset="0"/>
              </a:rPr>
              <a:t>稀</a:t>
            </a:r>
            <a:r>
              <a:rPr lang="en-US" altLang="zh-CN" sz="2400" b="1" baseline="-25000" dirty="0">
                <a:latin typeface="Times New Roman" panose="02020603050405020304" pitchFamily="18" charset="0"/>
              </a:rPr>
              <a:t>)</a:t>
            </a:r>
            <a:r>
              <a:rPr lang="en-US" altLang="zh-CN" sz="2400" b="1" dirty="0">
                <a:latin typeface="Times New Roman" panose="02020603050405020304" pitchFamily="18" charset="0"/>
              </a:rPr>
              <a:t> = 3Cu(NO</a:t>
            </a:r>
            <a:r>
              <a:rPr lang="en-US" altLang="zh-CN" sz="2400" b="1" baseline="-25000" dirty="0">
                <a:latin typeface="Times New Roman" panose="02020603050405020304" pitchFamily="18" charset="0"/>
              </a:rPr>
              <a:t>3</a:t>
            </a:r>
            <a:r>
              <a:rPr lang="en-US" altLang="zh-CN" sz="2400" b="1" dirty="0">
                <a:latin typeface="Times New Roman" panose="02020603050405020304" pitchFamily="18" charset="0"/>
              </a:rPr>
              <a:t>)</a:t>
            </a:r>
            <a:r>
              <a:rPr lang="en-US" altLang="zh-CN" sz="2400" b="1" baseline="-25000" dirty="0">
                <a:latin typeface="Times New Roman" panose="02020603050405020304" pitchFamily="18" charset="0"/>
              </a:rPr>
              <a:t>2</a:t>
            </a:r>
            <a:r>
              <a:rPr lang="en-US" altLang="zh-CN" sz="2400" b="1" dirty="0">
                <a:latin typeface="Times New Roman" panose="02020603050405020304" pitchFamily="18" charset="0"/>
              </a:rPr>
              <a:t> +2NO </a:t>
            </a: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↑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+ 4H</a:t>
            </a:r>
            <a:r>
              <a:rPr lang="en-US" altLang="zh-CN" sz="2400" b="1" baseline="-25000" dirty="0">
                <a:solidFill>
                  <a:srgbClr val="000000"/>
                </a:solidFill>
                <a:latin typeface="Times New Roman" panose="02020603050405020304" pitchFamily="18" charset="0"/>
              </a:rPr>
              <a:t>2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O</a:t>
            </a:r>
            <a:endParaRPr lang="en-US" altLang="zh-CN" sz="2400" b="1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190" name="Text Box 22"/>
          <p:cNvSpPr txBox="1"/>
          <p:nvPr/>
        </p:nvSpPr>
        <p:spPr>
          <a:xfrm>
            <a:off x="1012825" y="4168775"/>
            <a:ext cx="3457575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zh-CN" altLang="en-US" sz="2400" b="1" dirty="0">
                <a:solidFill>
                  <a:srgbClr val="CC0066"/>
                </a:solidFill>
              </a:rPr>
              <a:t>讨论</a:t>
            </a:r>
            <a:r>
              <a:rPr lang="en-US" altLang="zh-CN" sz="2400" b="1" dirty="0">
                <a:solidFill>
                  <a:srgbClr val="CC0066"/>
                </a:solidFill>
              </a:rPr>
              <a:t>1</a:t>
            </a:r>
            <a:r>
              <a:rPr lang="zh-CN" altLang="en-US" sz="2400" b="1" dirty="0">
                <a:solidFill>
                  <a:srgbClr val="CC0066"/>
                </a:solidFill>
              </a:rPr>
              <a:t>：</a:t>
            </a:r>
            <a:r>
              <a:rPr lang="zh-CN" altLang="en-US" sz="2400" b="1" dirty="0"/>
              <a:t>硝酸的作用</a:t>
            </a:r>
            <a:endParaRPr lang="zh-CN" altLang="en-US" sz="2400" b="1" dirty="0"/>
          </a:p>
        </p:txBody>
      </p:sp>
      <p:sp>
        <p:nvSpPr>
          <p:cNvPr id="7191" name="Text Box 23"/>
          <p:cNvSpPr txBox="1"/>
          <p:nvPr/>
        </p:nvSpPr>
        <p:spPr>
          <a:xfrm>
            <a:off x="3833813" y="4168775"/>
            <a:ext cx="4608512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zh-CN" sz="2400" b="1" dirty="0"/>
              <a:t>--- </a:t>
            </a:r>
            <a:r>
              <a:rPr lang="zh-CN" altLang="en-US" sz="2400" b="1" dirty="0">
                <a:solidFill>
                  <a:srgbClr val="CC0066"/>
                </a:solidFill>
              </a:rPr>
              <a:t>氧化剂、酸性</a:t>
            </a:r>
            <a:r>
              <a:rPr lang="zh-CN" altLang="en-US" sz="2400" b="1" dirty="0"/>
              <a:t>作用</a:t>
            </a:r>
            <a:endParaRPr lang="zh-CN" altLang="en-US" sz="2400" b="1" dirty="0"/>
          </a:p>
        </p:txBody>
      </p:sp>
      <p:sp>
        <p:nvSpPr>
          <p:cNvPr id="7192" name="Text Box 24"/>
          <p:cNvSpPr txBox="1"/>
          <p:nvPr/>
        </p:nvSpPr>
        <p:spPr>
          <a:xfrm>
            <a:off x="6629400" y="4168775"/>
            <a:ext cx="3455988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zh-CN" altLang="en-US" sz="2400" b="1" dirty="0"/>
              <a:t>（改写成离子方程式）</a:t>
            </a:r>
            <a:endParaRPr lang="zh-CN" altLang="en-US" sz="2400" b="1" dirty="0"/>
          </a:p>
        </p:txBody>
      </p:sp>
      <p:sp>
        <p:nvSpPr>
          <p:cNvPr id="7193" name="Text Box 25"/>
          <p:cNvSpPr txBox="1"/>
          <p:nvPr/>
        </p:nvSpPr>
        <p:spPr>
          <a:xfrm>
            <a:off x="2292350" y="4549775"/>
            <a:ext cx="6281738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zh-CN" sz="2400" b="1" dirty="0">
                <a:latin typeface="Times New Roman" panose="02020603050405020304" pitchFamily="18" charset="0"/>
              </a:rPr>
              <a:t>Cu + 4H</a:t>
            </a:r>
            <a:r>
              <a:rPr lang="en-US" altLang="zh-CN" sz="2400" b="1" baseline="30000" dirty="0">
                <a:latin typeface="Times New Roman" panose="02020603050405020304" pitchFamily="18" charset="0"/>
              </a:rPr>
              <a:t>+ </a:t>
            </a:r>
            <a:r>
              <a:rPr lang="en-US" altLang="zh-CN" sz="2400" b="1" dirty="0">
                <a:latin typeface="Times New Roman" panose="02020603050405020304" pitchFamily="18" charset="0"/>
              </a:rPr>
              <a:t>+2NO</a:t>
            </a:r>
            <a:r>
              <a:rPr lang="en-US" altLang="zh-CN" sz="2400" b="1" baseline="-25000" dirty="0">
                <a:latin typeface="Times New Roman" panose="02020603050405020304" pitchFamily="18" charset="0"/>
              </a:rPr>
              <a:t>3</a:t>
            </a:r>
            <a:r>
              <a:rPr lang="en-US" altLang="zh-CN" sz="2400" b="1" baseline="30000" dirty="0">
                <a:latin typeface="宋体" panose="02010600030101010101" pitchFamily="2" charset="-122"/>
              </a:rPr>
              <a:t>- </a:t>
            </a:r>
            <a:r>
              <a:rPr lang="en-US" altLang="zh-CN" sz="2400" b="1" dirty="0">
                <a:latin typeface="Times New Roman" panose="02020603050405020304" pitchFamily="18" charset="0"/>
              </a:rPr>
              <a:t>= Cu</a:t>
            </a:r>
            <a:r>
              <a:rPr lang="en-US" altLang="zh-CN" sz="2400" b="1" baseline="30000" dirty="0">
                <a:latin typeface="Times New Roman" panose="02020603050405020304" pitchFamily="18" charset="0"/>
              </a:rPr>
              <a:t>2+ </a:t>
            </a:r>
            <a:r>
              <a:rPr lang="en-US" altLang="zh-CN" sz="2400" b="1" dirty="0">
                <a:latin typeface="Times New Roman" panose="02020603050405020304" pitchFamily="18" charset="0"/>
              </a:rPr>
              <a:t>+ 2NO</a:t>
            </a:r>
            <a:r>
              <a:rPr lang="en-US" altLang="zh-CN" sz="2400" b="1" baseline="-25000" dirty="0">
                <a:latin typeface="Times New Roman" panose="02020603050405020304" pitchFamily="18" charset="0"/>
              </a:rPr>
              <a:t>2</a:t>
            </a:r>
            <a:r>
              <a:rPr lang="en-US" altLang="zh-CN" sz="2400" dirty="0">
                <a:latin typeface="Times New Roman" panose="02020603050405020304" pitchFamily="18" charset="0"/>
              </a:rPr>
              <a:t>↑</a:t>
            </a:r>
            <a:r>
              <a:rPr lang="en-US" altLang="zh-CN" sz="2400" b="1" dirty="0">
                <a:latin typeface="Times New Roman" panose="02020603050405020304" pitchFamily="18" charset="0"/>
              </a:rPr>
              <a:t>+ 2H</a:t>
            </a:r>
            <a:r>
              <a:rPr lang="en-US" altLang="zh-CN" sz="2400" b="1" baseline="-25000" dirty="0">
                <a:latin typeface="Times New Roman" panose="02020603050405020304" pitchFamily="18" charset="0"/>
              </a:rPr>
              <a:t>2</a:t>
            </a:r>
            <a:r>
              <a:rPr lang="en-US" altLang="zh-CN" sz="2400" b="1" dirty="0">
                <a:latin typeface="Times New Roman" panose="02020603050405020304" pitchFamily="18" charset="0"/>
              </a:rPr>
              <a:t>O</a:t>
            </a:r>
            <a:endParaRPr lang="en-US" altLang="zh-CN" sz="2400" b="1" dirty="0">
              <a:latin typeface="Times New Roman" panose="02020603050405020304" pitchFamily="18" charset="0"/>
            </a:endParaRPr>
          </a:p>
        </p:txBody>
      </p:sp>
      <p:sp>
        <p:nvSpPr>
          <p:cNvPr id="7194" name="Text Box 26"/>
          <p:cNvSpPr txBox="1"/>
          <p:nvPr/>
        </p:nvSpPr>
        <p:spPr>
          <a:xfrm>
            <a:off x="2133600" y="4930775"/>
            <a:ext cx="658495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zh-CN" sz="2400" b="1" dirty="0">
                <a:latin typeface="Times New Roman" panose="02020603050405020304" pitchFamily="18" charset="0"/>
              </a:rPr>
              <a:t>3Cu + 8H</a:t>
            </a:r>
            <a:r>
              <a:rPr lang="en-US" altLang="zh-CN" sz="2400" b="1" baseline="30000" dirty="0">
                <a:latin typeface="Times New Roman" panose="02020603050405020304" pitchFamily="18" charset="0"/>
              </a:rPr>
              <a:t>+</a:t>
            </a:r>
            <a:r>
              <a:rPr lang="en-US" altLang="zh-CN" sz="2400" b="1" dirty="0">
                <a:latin typeface="Times New Roman" panose="02020603050405020304" pitchFamily="18" charset="0"/>
              </a:rPr>
              <a:t>+2NO</a:t>
            </a:r>
            <a:r>
              <a:rPr lang="en-US" altLang="zh-CN" sz="2400" b="1" baseline="-25000" dirty="0">
                <a:latin typeface="Times New Roman" panose="02020603050405020304" pitchFamily="18" charset="0"/>
              </a:rPr>
              <a:t>3</a:t>
            </a:r>
            <a:r>
              <a:rPr lang="en-US" altLang="zh-CN" sz="2400" b="1" baseline="30000" dirty="0">
                <a:latin typeface="宋体" panose="02010600030101010101" pitchFamily="2" charset="-122"/>
              </a:rPr>
              <a:t>- </a:t>
            </a:r>
            <a:r>
              <a:rPr lang="en-US" altLang="zh-CN" sz="2400" b="1" dirty="0">
                <a:latin typeface="Times New Roman" panose="02020603050405020304" pitchFamily="18" charset="0"/>
              </a:rPr>
              <a:t>= 3Cu</a:t>
            </a:r>
            <a:r>
              <a:rPr lang="en-US" altLang="zh-CN" sz="2400" b="1" baseline="30000" dirty="0">
                <a:latin typeface="Times New Roman" panose="02020603050405020304" pitchFamily="18" charset="0"/>
              </a:rPr>
              <a:t>2+</a:t>
            </a:r>
            <a:r>
              <a:rPr lang="en-US" altLang="zh-CN" sz="2400" b="1" dirty="0">
                <a:latin typeface="Times New Roman" panose="02020603050405020304" pitchFamily="18" charset="0"/>
              </a:rPr>
              <a:t> + 2NO</a:t>
            </a:r>
            <a:r>
              <a:rPr lang="en-US" altLang="zh-CN" sz="2400" dirty="0">
                <a:latin typeface="Times New Roman" panose="02020603050405020304" pitchFamily="18" charset="0"/>
              </a:rPr>
              <a:t>↑</a:t>
            </a:r>
            <a:r>
              <a:rPr lang="en-US" altLang="zh-CN" sz="2400" b="1" dirty="0">
                <a:latin typeface="Times New Roman" panose="02020603050405020304" pitchFamily="18" charset="0"/>
              </a:rPr>
              <a:t>+ 4H</a:t>
            </a:r>
            <a:r>
              <a:rPr lang="en-US" altLang="zh-CN" sz="2400" b="1" baseline="-25000" dirty="0">
                <a:latin typeface="Times New Roman" panose="02020603050405020304" pitchFamily="18" charset="0"/>
              </a:rPr>
              <a:t>2</a:t>
            </a:r>
            <a:r>
              <a:rPr lang="en-US" altLang="zh-CN" sz="2400" b="1" dirty="0">
                <a:latin typeface="Times New Roman" panose="02020603050405020304" pitchFamily="18" charset="0"/>
              </a:rPr>
              <a:t>O</a:t>
            </a:r>
            <a:endParaRPr lang="en-US" altLang="zh-CN" sz="2400" b="1" dirty="0">
              <a:latin typeface="Times New Roman" panose="02020603050405020304" pitchFamily="18" charset="0"/>
            </a:endParaRPr>
          </a:p>
        </p:txBody>
      </p:sp>
      <p:sp>
        <p:nvSpPr>
          <p:cNvPr id="7195" name="Text Box 27"/>
          <p:cNvSpPr txBox="1"/>
          <p:nvPr/>
        </p:nvSpPr>
        <p:spPr>
          <a:xfrm>
            <a:off x="1878013" y="5819775"/>
            <a:ext cx="7848600" cy="461963"/>
          </a:xfrm>
          <a:prstGeom prst="rect">
            <a:avLst/>
          </a:prstGeom>
          <a:solidFill>
            <a:srgbClr val="99CCFF"/>
          </a:solidFill>
          <a:ln w="25400" cap="flat" cmpd="sng">
            <a:solidFill>
              <a:srgbClr val="99CCFF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硝酸无论浓稀都具有氧化性，硝酸越浓，氧化性越强；</a:t>
            </a:r>
            <a:endParaRPr lang="zh-CN" altLang="en-US" sz="2400" b="1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196" name="Text Box 28"/>
          <p:cNvSpPr txBox="1"/>
          <p:nvPr/>
        </p:nvSpPr>
        <p:spPr>
          <a:xfrm>
            <a:off x="1012825" y="5387975"/>
            <a:ext cx="9109075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zh-CN" altLang="en-US" sz="2400" b="1" dirty="0">
                <a:solidFill>
                  <a:srgbClr val="CC0066"/>
                </a:solidFill>
              </a:rPr>
              <a:t>讨论</a:t>
            </a:r>
            <a:r>
              <a:rPr lang="en-US" altLang="zh-CN" sz="2400" b="1" dirty="0">
                <a:solidFill>
                  <a:srgbClr val="CC0066"/>
                </a:solidFill>
              </a:rPr>
              <a:t>2</a:t>
            </a:r>
            <a:r>
              <a:rPr lang="zh-CN" altLang="en-US" sz="2400" b="1" dirty="0">
                <a:solidFill>
                  <a:srgbClr val="CC0066"/>
                </a:solidFill>
              </a:rPr>
              <a:t>：</a:t>
            </a:r>
            <a:r>
              <a:rPr lang="zh-CN" altLang="en-US" sz="2400" b="1" dirty="0"/>
              <a:t>能否由还原产物化合价的变化多少推出氧化性稀硝酸强？</a:t>
            </a:r>
            <a:endParaRPr lang="zh-CN" altLang="en-US" sz="2400" b="1" dirty="0"/>
          </a:p>
        </p:txBody>
      </p:sp>
      <p:sp>
        <p:nvSpPr>
          <p:cNvPr id="7197" name="Text Box 29"/>
          <p:cNvSpPr txBox="1"/>
          <p:nvPr/>
        </p:nvSpPr>
        <p:spPr>
          <a:xfrm>
            <a:off x="2525713" y="6302375"/>
            <a:ext cx="6553200" cy="457200"/>
          </a:xfrm>
          <a:prstGeom prst="rect">
            <a:avLst/>
          </a:prstGeom>
          <a:solidFill>
            <a:srgbClr val="99CCFF"/>
          </a:solidFill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zh-CN" altLang="en-US" sz="2400" b="1" dirty="0"/>
              <a:t>还原产物：浓硝酸→</a:t>
            </a:r>
            <a:r>
              <a:rPr lang="en-US" altLang="zh-CN" sz="2400" b="1" dirty="0">
                <a:latin typeface="Times New Roman" panose="02020603050405020304" pitchFamily="18" charset="0"/>
              </a:rPr>
              <a:t>NO</a:t>
            </a:r>
            <a:r>
              <a:rPr lang="en-US" altLang="zh-CN" sz="2400" b="1" baseline="-25000" dirty="0">
                <a:latin typeface="Times New Roman" panose="02020603050405020304" pitchFamily="18" charset="0"/>
              </a:rPr>
              <a:t>2</a:t>
            </a:r>
            <a:r>
              <a:rPr lang="en-US" altLang="zh-CN" sz="2400" b="1" dirty="0">
                <a:latin typeface="Times New Roman" panose="02020603050405020304" pitchFamily="18" charset="0"/>
              </a:rPr>
              <a:t>        </a:t>
            </a:r>
            <a:r>
              <a:rPr lang="zh-CN" altLang="en-US" sz="2400" b="1" dirty="0"/>
              <a:t>稀硝酸→</a:t>
            </a:r>
            <a:r>
              <a:rPr lang="en-US" altLang="zh-CN" sz="2400" b="1" dirty="0">
                <a:latin typeface="Times New Roman" panose="02020603050405020304" pitchFamily="18" charset="0"/>
              </a:rPr>
              <a:t>NO</a:t>
            </a:r>
            <a:endParaRPr lang="en-US" altLang="zh-CN" sz="2400" b="1" baseline="-25000" dirty="0">
              <a:latin typeface="Times New Roman" panose="02020603050405020304" pitchFamily="18" charset="0"/>
            </a:endParaRPr>
          </a:p>
        </p:txBody>
      </p:sp>
      <p:pic>
        <p:nvPicPr>
          <p:cNvPr id="30" name="图片 29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rcRect l="2222" t="9197" r="51875" b="9198"/>
          <a:stretch>
            <a:fillRect/>
          </a:stretch>
        </p:blipFill>
        <p:spPr>
          <a:xfrm>
            <a:off x="277184" y="1666874"/>
            <a:ext cx="1556377" cy="1533525"/>
          </a:xfrm>
          <a:custGeom>
            <a:avLst/>
            <a:gdLst>
              <a:gd name="connsiteX0" fmla="*/ 1574007 w 3148014"/>
              <a:gd name="connsiteY0" fmla="*/ 0 h 3148014"/>
              <a:gd name="connsiteX1" fmla="*/ 3148014 w 3148014"/>
              <a:gd name="connsiteY1" fmla="*/ 1574007 h 3148014"/>
              <a:gd name="connsiteX2" fmla="*/ 1574007 w 3148014"/>
              <a:gd name="connsiteY2" fmla="*/ 3148014 h 3148014"/>
              <a:gd name="connsiteX3" fmla="*/ 0 w 3148014"/>
              <a:gd name="connsiteY3" fmla="*/ 1574007 h 3148014"/>
              <a:gd name="connsiteX4" fmla="*/ 1574007 w 3148014"/>
              <a:gd name="connsiteY4" fmla="*/ 0 h 31480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48014" h="3148014">
                <a:moveTo>
                  <a:pt x="1574007" y="0"/>
                </a:moveTo>
                <a:cubicBezTo>
                  <a:pt x="2443307" y="0"/>
                  <a:pt x="3148014" y="704707"/>
                  <a:pt x="3148014" y="1574007"/>
                </a:cubicBezTo>
                <a:cubicBezTo>
                  <a:pt x="3148014" y="2443307"/>
                  <a:pt x="2443307" y="3148014"/>
                  <a:pt x="1574007" y="3148014"/>
                </a:cubicBezTo>
                <a:cubicBezTo>
                  <a:pt x="704707" y="3148014"/>
                  <a:pt x="0" y="2443307"/>
                  <a:pt x="0" y="1574007"/>
                </a:cubicBezTo>
                <a:cubicBezTo>
                  <a:pt x="0" y="704707"/>
                  <a:pt x="704707" y="0"/>
                  <a:pt x="1574007" y="0"/>
                </a:cubicBezTo>
                <a:close/>
              </a:path>
            </a:pathLst>
          </a:custGeom>
          <a:ln w="19050">
            <a:solidFill>
              <a:srgbClr val="00A5A9"/>
            </a:solidFill>
          </a:ln>
        </p:spPr>
      </p:pic>
      <p:pic>
        <p:nvPicPr>
          <p:cNvPr id="39" name="图片 38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"/>
          <a:srcRect l="52988" t="9197" r="1109" b="9198"/>
          <a:stretch>
            <a:fillRect/>
          </a:stretch>
        </p:blipFill>
        <p:spPr>
          <a:xfrm>
            <a:off x="10198381" y="491694"/>
            <a:ext cx="1676400" cy="1692109"/>
          </a:xfrm>
          <a:custGeom>
            <a:avLst/>
            <a:gdLst>
              <a:gd name="connsiteX0" fmla="*/ 1574007 w 3148014"/>
              <a:gd name="connsiteY0" fmla="*/ 0 h 3148014"/>
              <a:gd name="connsiteX1" fmla="*/ 3148014 w 3148014"/>
              <a:gd name="connsiteY1" fmla="*/ 1574007 h 3148014"/>
              <a:gd name="connsiteX2" fmla="*/ 1574007 w 3148014"/>
              <a:gd name="connsiteY2" fmla="*/ 3148014 h 3148014"/>
              <a:gd name="connsiteX3" fmla="*/ 0 w 3148014"/>
              <a:gd name="connsiteY3" fmla="*/ 1574007 h 3148014"/>
              <a:gd name="connsiteX4" fmla="*/ 1574007 w 3148014"/>
              <a:gd name="connsiteY4" fmla="*/ 0 h 31480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48014" h="3148014">
                <a:moveTo>
                  <a:pt x="1574007" y="0"/>
                </a:moveTo>
                <a:cubicBezTo>
                  <a:pt x="2443307" y="0"/>
                  <a:pt x="3148014" y="704707"/>
                  <a:pt x="3148014" y="1574007"/>
                </a:cubicBezTo>
                <a:cubicBezTo>
                  <a:pt x="3148014" y="2443307"/>
                  <a:pt x="2443307" y="3148014"/>
                  <a:pt x="1574007" y="3148014"/>
                </a:cubicBezTo>
                <a:cubicBezTo>
                  <a:pt x="704707" y="3148014"/>
                  <a:pt x="0" y="2443307"/>
                  <a:pt x="0" y="1574007"/>
                </a:cubicBezTo>
                <a:cubicBezTo>
                  <a:pt x="0" y="704707"/>
                  <a:pt x="704707" y="0"/>
                  <a:pt x="1574007" y="0"/>
                </a:cubicBezTo>
                <a:close/>
              </a:path>
            </a:pathLst>
          </a:custGeom>
          <a:ln w="19050">
            <a:solidFill>
              <a:srgbClr val="00A5A9"/>
            </a:solidFill>
          </a:ln>
        </p:spPr>
      </p:pic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7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1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7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2" dur="500"/>
                                        <p:tgtEl>
                                          <p:spTgt spid="7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7" dur="500"/>
                                        <p:tgtEl>
                                          <p:spTgt spid="7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 animBg="1"/>
      <p:bldP spid="7171" grpId="0"/>
      <p:bldP spid="7185" grpId="0" animBg="1"/>
      <p:bldP spid="7186" grpId="0" animBg="1"/>
      <p:bldP spid="7187" grpId="0" animBg="1"/>
      <p:bldP spid="7188" grpId="0"/>
      <p:bldP spid="7189" grpId="0"/>
      <p:bldP spid="7190" grpId="0"/>
      <p:bldP spid="7191" grpId="0"/>
      <p:bldP spid="7192" grpId="0"/>
      <p:bldP spid="7193" grpId="0"/>
      <p:bldP spid="7194" grpId="0"/>
      <p:bldP spid="7195" grpId="0" animBg="1"/>
      <p:bldP spid="7196" grpId="0"/>
      <p:bldP spid="719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4578" name="Text Box 2"/>
          <p:cNvSpPr txBox="1"/>
          <p:nvPr/>
        </p:nvSpPr>
        <p:spPr>
          <a:xfrm>
            <a:off x="838200" y="76200"/>
            <a:ext cx="9067800" cy="1539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lnSpc>
                <a:spcPct val="125000"/>
              </a:lnSpc>
              <a:spcBef>
                <a:spcPct val="0"/>
              </a:spcBef>
              <a:buNone/>
            </a:pPr>
            <a:r>
              <a:rPr lang="zh-CN" altLang="en-US" sz="2800" b="1" i="1" dirty="0">
                <a:solidFill>
                  <a:srgbClr val="CC0066"/>
                </a:solidFill>
                <a:latin typeface="Times New Roman" panose="02020603050405020304" pitchFamily="18" charset="0"/>
                <a:ea typeface="华文彩云" panose="02010800040101010101" pitchFamily="2" charset="-122"/>
              </a:rPr>
              <a:t>总   结：</a:t>
            </a:r>
            <a:endParaRPr lang="zh-CN" altLang="en-US" sz="2800" b="1" i="1" dirty="0">
              <a:solidFill>
                <a:srgbClr val="CC0066"/>
              </a:solidFill>
              <a:latin typeface="Times New Roman" panose="02020603050405020304" pitchFamily="18" charset="0"/>
              <a:ea typeface="华文彩云" panose="02010800040101010101" pitchFamily="2" charset="-122"/>
            </a:endParaRPr>
          </a:p>
          <a:p>
            <a:pPr marL="0" lvl="0" indent="0" eaLnBrk="1" hangingPunct="1">
              <a:lnSpc>
                <a:spcPct val="125000"/>
              </a:lnSpc>
              <a:spcBef>
                <a:spcPct val="0"/>
              </a:spcBef>
              <a:buNone/>
            </a:pPr>
            <a:r>
              <a:rPr lang="zh-CN" altLang="en-US" sz="2400" b="1" i="1" dirty="0">
                <a:solidFill>
                  <a:srgbClr val="FF00FF"/>
                </a:solidFill>
                <a:latin typeface="Times New Roman" panose="02020603050405020304" pitchFamily="18" charset="0"/>
              </a:rPr>
              <a:t>       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1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、硝酸几乎能氧化除金、铂等少数几种金属外的所有金属，  </a:t>
            </a:r>
            <a:endParaRPr lang="zh-CN" altLang="en-US" sz="2400" b="1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0" lvl="0" indent="0" eaLnBrk="1" hangingPunct="1">
              <a:lnSpc>
                <a:spcPct val="125000"/>
              </a:lnSpc>
              <a:spcBef>
                <a:spcPct val="0"/>
              </a:spcBef>
              <a:buNone/>
            </a:pP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            </a:t>
            </a:r>
            <a:r>
              <a:rPr lang="zh-CN" altLang="en-US" sz="2400" b="1" dirty="0">
                <a:solidFill>
                  <a:srgbClr val="CC0066"/>
                </a:solidFill>
                <a:latin typeface="Times New Roman" panose="02020603050405020304" pitchFamily="18" charset="0"/>
              </a:rPr>
              <a:t>通常不产生</a:t>
            </a:r>
            <a:r>
              <a:rPr lang="en-US" altLang="zh-CN" sz="2400" b="1" dirty="0">
                <a:solidFill>
                  <a:srgbClr val="CC0066"/>
                </a:solidFill>
                <a:latin typeface="Times New Roman" panose="02020603050405020304" pitchFamily="18" charset="0"/>
              </a:rPr>
              <a:t>H</a:t>
            </a:r>
            <a:r>
              <a:rPr lang="en-US" altLang="zh-CN" sz="2400" b="1" baseline="-25000" dirty="0">
                <a:solidFill>
                  <a:srgbClr val="CC0066"/>
                </a:solidFill>
                <a:latin typeface="Times New Roman" panose="02020603050405020304" pitchFamily="18" charset="0"/>
              </a:rPr>
              <a:t>2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。</a:t>
            </a:r>
            <a:endParaRPr lang="zh-CN" altLang="en-US" sz="2400" b="1" dirty="0">
              <a:latin typeface="Times New Roman" panose="02020603050405020304" pitchFamily="18" charset="0"/>
            </a:endParaRPr>
          </a:p>
        </p:txBody>
      </p:sp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1336675" y="1754188"/>
            <a:ext cx="8424863" cy="97948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marR="0" defTabSz="914400" eaLnBrk="1" hangingPunct="1">
              <a:lnSpc>
                <a:spcPct val="120000"/>
              </a:lnSpc>
              <a:buClrTx/>
              <a:buSzTx/>
              <a:buFontTx/>
              <a:buNone/>
              <a:defRPr/>
            </a:pPr>
            <a:r>
              <a:rPr kumimoji="1" lang="en-US" altLang="en-US" sz="2400" b="1" kern="1200" cap="none" spc="0" normalizeH="0" baseline="0" noProof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 </a:t>
            </a:r>
            <a:r>
              <a:rPr kumimoji="1" lang="en-US" altLang="zh-CN" sz="2400" b="1" kern="1200" cap="none" spc="0" normalizeH="0" baseline="0" noProof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2</a:t>
            </a:r>
            <a:r>
              <a:rPr kumimoji="1" lang="zh-CN" altLang="en-US" sz="2400" b="1" kern="1200" cap="none" spc="0" normalizeH="0" baseline="0" noProof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、有些金属如，</a:t>
            </a:r>
            <a:r>
              <a:rPr kumimoji="1" lang="en-US" altLang="zh-CN" sz="2400" b="1" kern="1200" cap="none" spc="0" normalizeH="0" baseline="0" noProof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Fe</a:t>
            </a:r>
            <a:r>
              <a:rPr kumimoji="1" lang="zh-CN" altLang="en-US" sz="2400" b="1" kern="1200" cap="none" spc="0" normalizeH="0" baseline="0" noProof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、</a:t>
            </a:r>
            <a:r>
              <a:rPr kumimoji="1" lang="en-US" altLang="zh-CN" sz="2400" b="1" kern="1200" cap="none" spc="0" normalizeH="0" baseline="0" noProof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Al</a:t>
            </a:r>
            <a:r>
              <a:rPr kumimoji="1" lang="zh-CN" altLang="zh-CN" sz="2400" b="1" kern="1200" cap="none" spc="0" normalizeH="0" baseline="0" noProof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与</a:t>
            </a:r>
            <a:r>
              <a:rPr kumimoji="1" lang="zh-CN" altLang="zh-CN" sz="2400" b="1" kern="1200" cap="none" spc="0" normalizeH="0" baseline="0" noProof="0">
                <a:solidFill>
                  <a:srgbClr val="CC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冷</a:t>
            </a:r>
            <a:r>
              <a:rPr kumimoji="1" lang="zh-CN" altLang="en-US" sz="2400" b="1" kern="1200" cap="none" spc="0" normalizeH="0" baseline="0" noProof="0">
                <a:solidFill>
                  <a:srgbClr val="CC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、</a:t>
            </a:r>
            <a:r>
              <a:rPr kumimoji="1" lang="zh-CN" altLang="zh-CN" sz="2400" b="1" kern="1200" cap="none" spc="0" normalizeH="0" baseline="0" noProof="0">
                <a:solidFill>
                  <a:srgbClr val="CC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浓</a:t>
            </a:r>
            <a:r>
              <a:rPr kumimoji="1" lang="zh-CN" altLang="zh-CN" sz="2400" b="1" kern="1200" cap="none" spc="0" normalizeH="0" baseline="0" noProof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硝酸发生</a:t>
            </a:r>
            <a:r>
              <a:rPr kumimoji="1" lang="zh-CN" altLang="zh-CN" sz="2400" b="1" kern="1200" cap="none" spc="0" normalizeH="0" baseline="0" noProof="0">
                <a:solidFill>
                  <a:srgbClr val="CC0066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钝化现象</a:t>
            </a:r>
            <a:r>
              <a:rPr kumimoji="1" lang="zh-CN" altLang="en-US" sz="2400" b="1" kern="1200" cap="none" spc="0" normalizeH="0" baseline="0" noProof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。</a:t>
            </a:r>
            <a:endParaRPr kumimoji="1" lang="zh-CN" altLang="en-US" sz="2400" b="1" kern="1200" cap="none" spc="0" normalizeH="0" baseline="0" noProof="0">
              <a:solidFill>
                <a:srgbClr val="000000"/>
              </a:solidFill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  <a:p>
            <a:pPr marR="0" defTabSz="914400" eaLnBrk="1" hangingPunct="1">
              <a:lnSpc>
                <a:spcPct val="120000"/>
              </a:lnSpc>
              <a:buClrTx/>
              <a:buSzTx/>
              <a:buFontTx/>
              <a:buNone/>
              <a:defRPr/>
            </a:pPr>
            <a:r>
              <a:rPr kumimoji="1" lang="zh-CN" altLang="en-US" sz="2400" b="1" kern="1200" cap="none" spc="0" normalizeH="0" baseline="0" noProof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       </a:t>
            </a:r>
            <a:r>
              <a:rPr kumimoji="1" lang="zh-CN" altLang="zh-CN" sz="2400" b="1" kern="1200" cap="none" spc="0" normalizeH="0" baseline="0" noProof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故浓硝酸可用</a:t>
            </a:r>
            <a:r>
              <a:rPr kumimoji="1" lang="en-US" altLang="zh-CN" sz="2400" b="1" kern="1200" cap="none" spc="0" normalizeH="0" baseline="0" noProof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Fe</a:t>
            </a:r>
            <a:r>
              <a:rPr kumimoji="1" lang="zh-CN" altLang="en-US" sz="2400" b="1" kern="1200" cap="none" spc="0" normalizeH="0" baseline="0" noProof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、</a:t>
            </a:r>
            <a:r>
              <a:rPr kumimoji="1" lang="en-US" altLang="zh-CN" sz="2400" b="1" kern="1200" cap="none" spc="0" normalizeH="0" baseline="0" noProof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Al</a:t>
            </a:r>
            <a:r>
              <a:rPr kumimoji="1" lang="zh-CN" altLang="zh-CN" sz="2400" b="1" kern="1200" cap="none" spc="0" normalizeH="0" baseline="0" noProof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罐盛装。</a:t>
            </a:r>
            <a:endParaRPr kumimoji="1" lang="zh-CN" altLang="en-US" sz="2400" b="1" kern="1200" cap="none" spc="0" normalizeH="0" baseline="0" noProof="0">
              <a:solidFill>
                <a:srgbClr val="000000"/>
              </a:solidFill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4580" name="Text Box 4"/>
          <p:cNvSpPr txBox="1"/>
          <p:nvPr/>
        </p:nvSpPr>
        <p:spPr>
          <a:xfrm>
            <a:off x="1408113" y="2973388"/>
            <a:ext cx="8496300" cy="10160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zh-CN" sz="2400" b="1" dirty="0">
                <a:latin typeface="Times New Roman" panose="02020603050405020304" pitchFamily="18" charset="0"/>
              </a:rPr>
              <a:t>3</a:t>
            </a:r>
            <a:r>
              <a:rPr lang="zh-CN" altLang="en-US" sz="2400" b="1" dirty="0">
                <a:latin typeface="Times New Roman" panose="02020603050405020304" pitchFamily="18" charset="0"/>
              </a:rPr>
              <a:t>、王水</a:t>
            </a:r>
            <a:r>
              <a:rPr lang="en-US" altLang="zh-CN" sz="2400" b="1" dirty="0">
                <a:latin typeface="Times New Roman" panose="02020603050405020304" pitchFamily="18" charset="0"/>
              </a:rPr>
              <a:t>---</a:t>
            </a:r>
            <a:r>
              <a:rPr lang="zh-CN" altLang="en-US" sz="2400" b="1" dirty="0">
                <a:latin typeface="Times New Roman" panose="02020603050405020304" pitchFamily="18" charset="0"/>
              </a:rPr>
              <a:t>浓硝酸、浓盐酸</a:t>
            </a:r>
            <a:r>
              <a:rPr lang="zh-CN" altLang="en-US" sz="2400" b="1" dirty="0">
                <a:solidFill>
                  <a:srgbClr val="CC0066"/>
                </a:solidFill>
                <a:latin typeface="Times New Roman" panose="02020603050405020304" pitchFamily="18" charset="0"/>
              </a:rPr>
              <a:t>体积比</a:t>
            </a:r>
            <a:r>
              <a:rPr lang="en-US" altLang="zh-CN" sz="2400" b="1" dirty="0">
                <a:solidFill>
                  <a:srgbClr val="CC0066"/>
                </a:solidFill>
                <a:latin typeface="Times New Roman" panose="02020603050405020304" pitchFamily="18" charset="0"/>
              </a:rPr>
              <a:t>1 </a:t>
            </a:r>
            <a:r>
              <a:rPr lang="zh-CN" altLang="en-US" sz="2400" b="1" dirty="0">
                <a:solidFill>
                  <a:srgbClr val="CC0066"/>
                </a:solidFill>
                <a:latin typeface="Times New Roman" panose="02020603050405020304" pitchFamily="18" charset="0"/>
              </a:rPr>
              <a:t>：</a:t>
            </a:r>
            <a:r>
              <a:rPr lang="en-US" altLang="zh-CN" sz="2400" b="1" dirty="0">
                <a:solidFill>
                  <a:srgbClr val="CC0066"/>
                </a:solidFill>
                <a:latin typeface="Times New Roman" panose="02020603050405020304" pitchFamily="18" charset="0"/>
              </a:rPr>
              <a:t>3</a:t>
            </a:r>
            <a:r>
              <a:rPr lang="zh-CN" altLang="en-US" sz="2400" b="1" dirty="0">
                <a:latin typeface="Times New Roman" panose="02020603050405020304" pitchFamily="18" charset="0"/>
              </a:rPr>
              <a:t>配成的混合液，</a:t>
            </a:r>
            <a:endParaRPr lang="zh-CN" altLang="en-US" sz="2400" b="1" dirty="0">
              <a:latin typeface="Times New Roman" panose="02020603050405020304" pitchFamily="18" charset="0"/>
            </a:endParaRPr>
          </a:p>
          <a:p>
            <a:pPr marL="0" lvl="0" indent="0" eaLnBrk="1" hangingPunct="1">
              <a:spcBef>
                <a:spcPct val="50000"/>
              </a:spcBef>
              <a:buNone/>
            </a:pPr>
            <a:r>
              <a:rPr lang="zh-CN" altLang="en-US" sz="2400" b="1" dirty="0">
                <a:latin typeface="Times New Roman" panose="02020603050405020304" pitchFamily="18" charset="0"/>
              </a:rPr>
              <a:t>                 可氧化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金、铂</a:t>
            </a:r>
            <a:endParaRPr lang="zh-CN" altLang="en-US" sz="2400" b="1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4581" name="Text Box 5"/>
          <p:cNvSpPr txBox="1"/>
          <p:nvPr/>
        </p:nvSpPr>
        <p:spPr>
          <a:xfrm>
            <a:off x="1030288" y="4038600"/>
            <a:ext cx="7696200" cy="519113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en-US" sz="2800" b="1" dirty="0">
                <a:solidFill>
                  <a:srgbClr val="CC0066"/>
                </a:solidFill>
                <a:latin typeface="Times New Roman" panose="02020603050405020304" pitchFamily="18" charset="0"/>
                <a:ea typeface="楷体_GB2312" panose="02010609030101010101" pitchFamily="1" charset="-122"/>
              </a:rPr>
              <a:t>讨论：</a:t>
            </a:r>
            <a:r>
              <a:rPr lang="zh-CN" altLang="en-US" sz="2800" b="1" dirty="0">
                <a:latin typeface="Times New Roman" panose="02020603050405020304" pitchFamily="18" charset="0"/>
                <a:ea typeface="楷体_GB2312" panose="02010609030101010101" pitchFamily="1" charset="-122"/>
              </a:rPr>
              <a:t>试写出铁与稀硝酸反应的化学方程式</a:t>
            </a:r>
            <a:endParaRPr lang="zh-CN" altLang="en-US" sz="2800" b="1" dirty="0">
              <a:latin typeface="Times New Roman" panose="02020603050405020304" pitchFamily="18" charset="0"/>
              <a:ea typeface="楷体_GB2312" panose="02010609030101010101" pitchFamily="1" charset="-122"/>
            </a:endParaRPr>
          </a:p>
        </p:txBody>
      </p:sp>
      <p:sp>
        <p:nvSpPr>
          <p:cNvPr id="24582" name="Text Box 6"/>
          <p:cNvSpPr txBox="1"/>
          <p:nvPr/>
        </p:nvSpPr>
        <p:spPr>
          <a:xfrm>
            <a:off x="2257425" y="5043488"/>
            <a:ext cx="6705600" cy="519112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zh-CN" sz="2800" b="1" dirty="0">
                <a:latin typeface="Times New Roman" panose="02020603050405020304" pitchFamily="18" charset="0"/>
              </a:rPr>
              <a:t>Fe + 4HNO</a:t>
            </a:r>
            <a:r>
              <a:rPr lang="en-US" altLang="zh-CN" sz="2800" b="1" baseline="-25000" dirty="0">
                <a:latin typeface="Times New Roman" panose="02020603050405020304" pitchFamily="18" charset="0"/>
              </a:rPr>
              <a:t>3(</a:t>
            </a:r>
            <a:r>
              <a:rPr lang="zh-CN" altLang="en-US" sz="2800" b="1" baseline="-25000" dirty="0">
                <a:latin typeface="Times New Roman" panose="02020603050405020304" pitchFamily="18" charset="0"/>
              </a:rPr>
              <a:t>稀</a:t>
            </a:r>
            <a:r>
              <a:rPr lang="en-US" altLang="zh-CN" sz="2800" b="1" baseline="-25000" dirty="0">
                <a:latin typeface="Times New Roman" panose="02020603050405020304" pitchFamily="18" charset="0"/>
              </a:rPr>
              <a:t>)</a:t>
            </a:r>
            <a:r>
              <a:rPr lang="en-US" altLang="zh-CN" sz="2800" b="1" dirty="0">
                <a:latin typeface="Times New Roman" panose="02020603050405020304" pitchFamily="18" charset="0"/>
              </a:rPr>
              <a:t> = Fe(NO</a:t>
            </a:r>
            <a:r>
              <a:rPr lang="en-US" altLang="zh-CN" sz="2800" b="1" baseline="-25000" dirty="0">
                <a:latin typeface="Times New Roman" panose="02020603050405020304" pitchFamily="18" charset="0"/>
              </a:rPr>
              <a:t>3</a:t>
            </a:r>
            <a:r>
              <a:rPr lang="en-US" altLang="zh-CN" sz="2800" b="1" dirty="0">
                <a:latin typeface="Times New Roman" panose="02020603050405020304" pitchFamily="18" charset="0"/>
              </a:rPr>
              <a:t>)</a:t>
            </a:r>
            <a:r>
              <a:rPr lang="en-US" altLang="zh-CN" sz="2800" b="1" baseline="-25000" dirty="0">
                <a:latin typeface="Times New Roman" panose="02020603050405020304" pitchFamily="18" charset="0"/>
              </a:rPr>
              <a:t>3 </a:t>
            </a:r>
            <a:r>
              <a:rPr lang="en-US" altLang="zh-CN" sz="2800" b="1" dirty="0">
                <a:latin typeface="Times New Roman" panose="02020603050405020304" pitchFamily="18" charset="0"/>
              </a:rPr>
              <a:t>+ NO↑+ 2H</a:t>
            </a:r>
            <a:r>
              <a:rPr lang="en-US" altLang="zh-CN" sz="2800" b="1" baseline="-25000" dirty="0">
                <a:latin typeface="Times New Roman" panose="02020603050405020304" pitchFamily="18" charset="0"/>
              </a:rPr>
              <a:t>2</a:t>
            </a:r>
            <a:r>
              <a:rPr lang="en-US" altLang="zh-CN" sz="2800" b="1" dirty="0">
                <a:latin typeface="Times New Roman" panose="02020603050405020304" pitchFamily="18" charset="0"/>
              </a:rPr>
              <a:t>O</a:t>
            </a:r>
            <a:endParaRPr lang="en-US" altLang="zh-CN" sz="2800" b="1" dirty="0">
              <a:latin typeface="Times New Roman" panose="02020603050405020304" pitchFamily="18" charset="0"/>
            </a:endParaRPr>
          </a:p>
        </p:txBody>
      </p:sp>
      <p:sp>
        <p:nvSpPr>
          <p:cNvPr id="24583" name="Text Box 7"/>
          <p:cNvSpPr txBox="1"/>
          <p:nvPr/>
        </p:nvSpPr>
        <p:spPr>
          <a:xfrm>
            <a:off x="1552575" y="4556125"/>
            <a:ext cx="2520950" cy="457200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anose="02010609030101010101" pitchFamily="1" charset="-122"/>
              </a:rPr>
              <a:t>（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anose="02010609030101010101" pitchFamily="1" charset="-122"/>
              </a:rPr>
              <a:t>1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anose="02010609030101010101" pitchFamily="1" charset="-122"/>
              </a:rPr>
              <a:t>）铁粉少量</a:t>
            </a:r>
            <a:endParaRPr lang="zh-CN" altLang="en-US" sz="2400" b="1" dirty="0">
              <a:solidFill>
                <a:srgbClr val="000000"/>
              </a:solidFill>
              <a:latin typeface="Times New Roman" panose="02020603050405020304" pitchFamily="18" charset="0"/>
              <a:ea typeface="楷体_GB2312" panose="02010609030101010101" pitchFamily="1" charset="-122"/>
            </a:endParaRPr>
          </a:p>
        </p:txBody>
      </p:sp>
      <p:sp>
        <p:nvSpPr>
          <p:cNvPr id="24584" name="Text Box 8"/>
          <p:cNvSpPr txBox="1"/>
          <p:nvPr/>
        </p:nvSpPr>
        <p:spPr>
          <a:xfrm>
            <a:off x="2173288" y="5943600"/>
            <a:ext cx="7315200" cy="519113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zh-CN" sz="2800" b="1" dirty="0">
                <a:latin typeface="Times New Roman" panose="02020603050405020304" pitchFamily="18" charset="0"/>
              </a:rPr>
              <a:t>3Fe + 8HNO</a:t>
            </a:r>
            <a:r>
              <a:rPr lang="en-US" altLang="zh-CN" sz="2800" b="1" baseline="-25000" dirty="0">
                <a:latin typeface="Times New Roman" panose="02020603050405020304" pitchFamily="18" charset="0"/>
              </a:rPr>
              <a:t>3(</a:t>
            </a:r>
            <a:r>
              <a:rPr lang="zh-CN" altLang="en-US" sz="2800" b="1" baseline="-25000" dirty="0">
                <a:latin typeface="Times New Roman" panose="02020603050405020304" pitchFamily="18" charset="0"/>
              </a:rPr>
              <a:t>稀</a:t>
            </a:r>
            <a:r>
              <a:rPr lang="en-US" altLang="zh-CN" sz="2800" b="1" baseline="-25000" dirty="0">
                <a:latin typeface="Times New Roman" panose="02020603050405020304" pitchFamily="18" charset="0"/>
              </a:rPr>
              <a:t>)</a:t>
            </a:r>
            <a:r>
              <a:rPr lang="en-US" altLang="zh-CN" sz="2800" b="1" dirty="0">
                <a:latin typeface="Times New Roman" panose="02020603050405020304" pitchFamily="18" charset="0"/>
              </a:rPr>
              <a:t> = 3Fe(NO</a:t>
            </a:r>
            <a:r>
              <a:rPr lang="en-US" altLang="zh-CN" sz="2800" b="1" baseline="-25000" dirty="0">
                <a:latin typeface="Times New Roman" panose="02020603050405020304" pitchFamily="18" charset="0"/>
              </a:rPr>
              <a:t>3</a:t>
            </a:r>
            <a:r>
              <a:rPr lang="en-US" altLang="zh-CN" sz="2800" b="1" dirty="0">
                <a:latin typeface="Times New Roman" panose="02020603050405020304" pitchFamily="18" charset="0"/>
              </a:rPr>
              <a:t>)</a:t>
            </a:r>
            <a:r>
              <a:rPr lang="en-US" altLang="zh-CN" sz="2800" b="1" baseline="-25000" dirty="0">
                <a:latin typeface="Times New Roman" panose="02020603050405020304" pitchFamily="18" charset="0"/>
              </a:rPr>
              <a:t>2 </a:t>
            </a:r>
            <a:r>
              <a:rPr lang="en-US" altLang="zh-CN" sz="2800" b="1" dirty="0">
                <a:latin typeface="Times New Roman" panose="02020603050405020304" pitchFamily="18" charset="0"/>
              </a:rPr>
              <a:t>+ 2NO↑+ 4H</a:t>
            </a:r>
            <a:r>
              <a:rPr lang="en-US" altLang="zh-CN" sz="2800" b="1" baseline="-25000" dirty="0">
                <a:latin typeface="Times New Roman" panose="02020603050405020304" pitchFamily="18" charset="0"/>
              </a:rPr>
              <a:t>2</a:t>
            </a:r>
            <a:r>
              <a:rPr lang="en-US" altLang="zh-CN" sz="2800" b="1" dirty="0">
                <a:latin typeface="Times New Roman" panose="02020603050405020304" pitchFamily="18" charset="0"/>
              </a:rPr>
              <a:t>O</a:t>
            </a:r>
            <a:endParaRPr lang="en-US" altLang="zh-CN" sz="2800" b="1" dirty="0">
              <a:latin typeface="Times New Roman" panose="02020603050405020304" pitchFamily="18" charset="0"/>
            </a:endParaRPr>
          </a:p>
        </p:txBody>
      </p:sp>
      <p:sp>
        <p:nvSpPr>
          <p:cNvPr id="24585" name="Text Box 9"/>
          <p:cNvSpPr txBox="1"/>
          <p:nvPr/>
        </p:nvSpPr>
        <p:spPr>
          <a:xfrm>
            <a:off x="1544638" y="5486400"/>
            <a:ext cx="2686050" cy="457200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anose="02010609030101010101" pitchFamily="1" charset="-122"/>
              </a:rPr>
              <a:t>（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anose="02010609030101010101" pitchFamily="1" charset="-122"/>
              </a:rPr>
              <a:t>2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anose="02010609030101010101" pitchFamily="1" charset="-122"/>
              </a:rPr>
              <a:t>）铁粉过量</a:t>
            </a:r>
            <a:endParaRPr lang="zh-CN" altLang="en-US" sz="2400" b="1" dirty="0">
              <a:solidFill>
                <a:srgbClr val="000000"/>
              </a:solidFill>
              <a:latin typeface="Times New Roman" panose="02020603050405020304" pitchFamily="18" charset="0"/>
              <a:ea typeface="楷体_GB2312" panose="02010609030101010101" pitchFamily="1" charset="-122"/>
            </a:endParaRPr>
          </a:p>
        </p:txBody>
      </p:sp>
      <p:sp>
        <p:nvSpPr>
          <p:cNvPr id="10" name="Line 11"/>
          <p:cNvSpPr/>
          <p:nvPr/>
        </p:nvSpPr>
        <p:spPr>
          <a:xfrm>
            <a:off x="9864725" y="3094038"/>
            <a:ext cx="0" cy="762000"/>
          </a:xfrm>
          <a:prstGeom prst="line">
            <a:avLst/>
          </a:prstGeom>
          <a:ln w="762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1" name="Line 12"/>
          <p:cNvSpPr/>
          <p:nvPr/>
        </p:nvSpPr>
        <p:spPr>
          <a:xfrm>
            <a:off x="9488488" y="3124200"/>
            <a:ext cx="752475" cy="0"/>
          </a:xfrm>
          <a:prstGeom prst="line">
            <a:avLst/>
          </a:prstGeom>
          <a:ln w="57150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2" name="Line 13"/>
          <p:cNvSpPr/>
          <p:nvPr/>
        </p:nvSpPr>
        <p:spPr>
          <a:xfrm>
            <a:off x="9488488" y="3505200"/>
            <a:ext cx="752475" cy="0"/>
          </a:xfrm>
          <a:prstGeom prst="line">
            <a:avLst/>
          </a:prstGeom>
          <a:ln w="57150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3" name="Line 14"/>
          <p:cNvSpPr/>
          <p:nvPr/>
        </p:nvSpPr>
        <p:spPr>
          <a:xfrm>
            <a:off x="9488488" y="3886200"/>
            <a:ext cx="752475" cy="0"/>
          </a:xfrm>
          <a:prstGeom prst="line">
            <a:avLst/>
          </a:prstGeom>
          <a:ln w="57150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</p:sp>
      <p:pic>
        <p:nvPicPr>
          <p:cNvPr id="15" name="图片 1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rcRect b="3633"/>
          <a:stretch>
            <a:fillRect/>
          </a:stretch>
        </p:blipFill>
        <p:spPr>
          <a:xfrm>
            <a:off x="8915400" y="1143000"/>
            <a:ext cx="3082925" cy="1473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47" dur="5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52" dur="500"/>
                                        <p:tgtEl>
                                          <p:spTgt spid="24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57" dur="500"/>
                                        <p:tgtEl>
                                          <p:spTgt spid="24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62" dur="500"/>
                                        <p:tgtEl>
                                          <p:spTgt spid="24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" grpId="0"/>
      <p:bldP spid="24579" grpId="0"/>
      <p:bldP spid="24580" grpId="0"/>
      <p:bldP spid="24581" grpId="0"/>
      <p:bldP spid="24582" grpId="0"/>
      <p:bldP spid="24583" grpId="0"/>
      <p:bldP spid="24584" grpId="0"/>
      <p:bldP spid="2458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146" name="Text Box 2"/>
          <p:cNvSpPr txBox="1"/>
          <p:nvPr/>
        </p:nvSpPr>
        <p:spPr>
          <a:xfrm>
            <a:off x="1541463" y="152400"/>
            <a:ext cx="3743325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（</a:t>
            </a:r>
            <a:r>
              <a:rPr lang="en-US" altLang="zh-CN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2</a:t>
            </a:r>
            <a:r>
              <a:rPr lang="zh-CN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）与非金属反应</a:t>
            </a:r>
            <a:endParaRPr lang="zh-CN" altLang="en-US" sz="2400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6147" name="Text Box 3"/>
          <p:cNvSpPr txBox="1"/>
          <p:nvPr/>
        </p:nvSpPr>
        <p:spPr>
          <a:xfrm>
            <a:off x="2111375" y="660400"/>
            <a:ext cx="535305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浓硝酸能氧化 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C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、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S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、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P </a:t>
            </a:r>
            <a:r>
              <a:rPr lang="zh-CN" altLang="zh-CN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等非金属</a:t>
            </a:r>
            <a:endParaRPr lang="zh-CN" altLang="en-US" sz="2400" b="1" dirty="0">
              <a:latin typeface="Times New Roman" panose="02020603050405020304" pitchFamily="18" charset="0"/>
            </a:endParaRPr>
          </a:p>
        </p:txBody>
      </p:sp>
      <p:sp>
        <p:nvSpPr>
          <p:cNvPr id="6149" name="Text Box 5"/>
          <p:cNvSpPr txBox="1"/>
          <p:nvPr/>
        </p:nvSpPr>
        <p:spPr>
          <a:xfrm>
            <a:off x="2338388" y="1628775"/>
            <a:ext cx="3457575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zh-CN" altLang="en-US" sz="2400" b="1" dirty="0"/>
              <a:t>硝酸的作用</a:t>
            </a:r>
            <a:endParaRPr lang="zh-CN" altLang="en-US" sz="2400" b="1" dirty="0"/>
          </a:p>
        </p:txBody>
      </p:sp>
      <p:sp>
        <p:nvSpPr>
          <p:cNvPr id="6150" name="Text Box 6"/>
          <p:cNvSpPr txBox="1"/>
          <p:nvPr/>
        </p:nvSpPr>
        <p:spPr>
          <a:xfrm>
            <a:off x="4151313" y="1628775"/>
            <a:ext cx="4608512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zh-CN" sz="2400" b="1" dirty="0"/>
              <a:t>--- </a:t>
            </a:r>
            <a:r>
              <a:rPr lang="zh-CN" altLang="en-US" sz="2400" b="1" dirty="0">
                <a:solidFill>
                  <a:srgbClr val="CC0066"/>
                </a:solidFill>
              </a:rPr>
              <a:t>氧化剂</a:t>
            </a:r>
            <a:endParaRPr lang="zh-CN" altLang="en-US" sz="2400" b="1" dirty="0">
              <a:solidFill>
                <a:srgbClr val="CC0066"/>
              </a:solidFill>
            </a:endParaRPr>
          </a:p>
        </p:txBody>
      </p:sp>
      <p:grpSp>
        <p:nvGrpSpPr>
          <p:cNvPr id="6160" name="Group 16"/>
          <p:cNvGrpSpPr/>
          <p:nvPr/>
        </p:nvGrpSpPr>
        <p:grpSpPr>
          <a:xfrm>
            <a:off x="2135188" y="981075"/>
            <a:ext cx="7162800" cy="601663"/>
            <a:chOff x="385" y="618"/>
            <a:chExt cx="4512" cy="379"/>
          </a:xfrm>
        </p:grpSpPr>
        <p:sp>
          <p:nvSpPr>
            <p:cNvPr id="7188" name="Text Box 4"/>
            <p:cNvSpPr txBox="1"/>
            <p:nvPr/>
          </p:nvSpPr>
          <p:spPr>
            <a:xfrm>
              <a:off x="385" y="709"/>
              <a:ext cx="4512" cy="28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eaLnBrk="1" hangingPunct="1">
                <a:spcBef>
                  <a:spcPct val="50000"/>
                </a:spcBef>
                <a:buNone/>
              </a:pPr>
              <a:r>
                <a:rPr lang="en-US" altLang="zh-CN" sz="2400" b="1" dirty="0">
                  <a:latin typeface="Times New Roman" panose="02020603050405020304" pitchFamily="18" charset="0"/>
                </a:rPr>
                <a:t>C + 4HNO</a:t>
              </a:r>
              <a:r>
                <a:rPr lang="en-US" altLang="zh-CN" sz="2400" b="1" baseline="-25000" dirty="0">
                  <a:latin typeface="Times New Roman" panose="02020603050405020304" pitchFamily="18" charset="0"/>
                </a:rPr>
                <a:t>3(</a:t>
              </a:r>
              <a:r>
                <a:rPr lang="zh-CN" altLang="en-US" sz="2400" b="1" baseline="-25000" dirty="0">
                  <a:latin typeface="Times New Roman" panose="02020603050405020304" pitchFamily="18" charset="0"/>
                </a:rPr>
                <a:t>浓</a:t>
              </a:r>
              <a:r>
                <a:rPr lang="en-US" altLang="zh-CN" sz="2400" b="1" baseline="-25000" dirty="0">
                  <a:latin typeface="Times New Roman" panose="02020603050405020304" pitchFamily="18" charset="0"/>
                </a:rPr>
                <a:t>)</a:t>
              </a:r>
              <a:r>
                <a:rPr lang="en-US" altLang="zh-CN" sz="2400" b="1" dirty="0">
                  <a:latin typeface="Times New Roman" panose="02020603050405020304" pitchFamily="18" charset="0"/>
                </a:rPr>
                <a:t> === CO</a:t>
              </a:r>
              <a:r>
                <a:rPr lang="en-US" altLang="zh-CN" sz="2400" b="1" baseline="-25000" dirty="0">
                  <a:latin typeface="Times New Roman" panose="02020603050405020304" pitchFamily="18" charset="0"/>
                </a:rPr>
                <a:t>2</a:t>
              </a:r>
              <a:r>
                <a:rPr lang="en-US" altLang="zh-CN" sz="2400" b="1" dirty="0">
                  <a:latin typeface="Times New Roman" panose="02020603050405020304" pitchFamily="18" charset="0"/>
                </a:rPr>
                <a:t> </a:t>
              </a:r>
              <a:r>
                <a:rPr lang="en-US" altLang="zh-CN" sz="2200" b="1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↑</a:t>
              </a:r>
              <a:r>
                <a:rPr lang="en-US" altLang="zh-CN" sz="2400" b="1" dirty="0">
                  <a:latin typeface="Times New Roman" panose="02020603050405020304" pitchFamily="18" charset="0"/>
                </a:rPr>
                <a:t> +4NO</a:t>
              </a:r>
              <a:r>
                <a:rPr lang="en-US" altLang="zh-CN" sz="2400" b="1" baseline="-25000" dirty="0">
                  <a:latin typeface="Times New Roman" panose="02020603050405020304" pitchFamily="18" charset="0"/>
                </a:rPr>
                <a:t>2</a:t>
              </a:r>
              <a:r>
                <a:rPr lang="en-US" altLang="zh-CN" sz="2400" b="1" dirty="0">
                  <a:latin typeface="Times New Roman" panose="02020603050405020304" pitchFamily="18" charset="0"/>
                </a:rPr>
                <a:t> </a:t>
              </a:r>
              <a:r>
                <a:rPr lang="en-US" altLang="zh-CN" sz="2200" b="1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↑+ 2H</a:t>
              </a:r>
              <a:r>
                <a:rPr lang="en-US" altLang="zh-CN" sz="2200" b="1" baseline="-25000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2</a:t>
              </a:r>
              <a:r>
                <a:rPr lang="en-US" altLang="zh-CN" sz="2200" b="1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O</a:t>
              </a:r>
              <a:endPara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7189" name="Text Box 7"/>
            <p:cNvSpPr txBox="1"/>
            <p:nvPr/>
          </p:nvSpPr>
          <p:spPr>
            <a:xfrm>
              <a:off x="1655" y="618"/>
              <a:ext cx="635" cy="231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eaLnBrk="1" hangingPunct="1">
                <a:spcBef>
                  <a:spcPct val="50000"/>
                </a:spcBef>
                <a:buNone/>
              </a:pPr>
              <a:r>
                <a:rPr lang="en-US" altLang="zh-CN" sz="1800" b="1" dirty="0">
                  <a:latin typeface="宋体" panose="02010600030101010101" pitchFamily="2" charset="-122"/>
                </a:rPr>
                <a:t>△</a:t>
              </a:r>
              <a:endParaRPr lang="en-US" altLang="zh-CN" sz="1800" b="1" dirty="0">
                <a:latin typeface="宋体" panose="02010600030101010101" pitchFamily="2" charset="-122"/>
              </a:endParaRPr>
            </a:p>
          </p:txBody>
        </p:sp>
      </p:grpSp>
      <p:sp>
        <p:nvSpPr>
          <p:cNvPr id="6152" name="Text Box 8"/>
          <p:cNvSpPr txBox="1"/>
          <p:nvPr/>
        </p:nvSpPr>
        <p:spPr>
          <a:xfrm>
            <a:off x="1543050" y="2133600"/>
            <a:ext cx="554355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en-US" sz="2400" b="1" dirty="0">
                <a:solidFill>
                  <a:srgbClr val="3333FF"/>
                </a:solidFill>
                <a:latin typeface="Times New Roman" panose="02020603050405020304" pitchFamily="18" charset="0"/>
              </a:rPr>
              <a:t>（</a:t>
            </a:r>
            <a:r>
              <a:rPr lang="en-US" altLang="zh-CN" sz="2400" b="1" dirty="0">
                <a:solidFill>
                  <a:srgbClr val="3333FF"/>
                </a:solidFill>
                <a:latin typeface="Times New Roman" panose="02020603050405020304" pitchFamily="18" charset="0"/>
              </a:rPr>
              <a:t>3</a:t>
            </a:r>
            <a:r>
              <a:rPr lang="zh-CN" altLang="en-US" sz="2400" b="1" dirty="0">
                <a:solidFill>
                  <a:srgbClr val="3333FF"/>
                </a:solidFill>
                <a:latin typeface="Times New Roman" panose="02020603050405020304" pitchFamily="18" charset="0"/>
              </a:rPr>
              <a:t>）与还原性化合物反应</a:t>
            </a:r>
            <a:endParaRPr lang="zh-CN" altLang="en-US" sz="2400" dirty="0">
              <a:solidFill>
                <a:srgbClr val="3333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6153" name="Text Box 9"/>
          <p:cNvSpPr txBox="1"/>
          <p:nvPr/>
        </p:nvSpPr>
        <p:spPr>
          <a:xfrm>
            <a:off x="2527300" y="2565400"/>
            <a:ext cx="78359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SO</a:t>
            </a:r>
            <a:r>
              <a:rPr lang="en-US" altLang="zh-CN" sz="2400" b="1" baseline="-25000" dirty="0">
                <a:solidFill>
                  <a:srgbClr val="000000"/>
                </a:solidFill>
                <a:latin typeface="Times New Roman" panose="02020603050405020304" pitchFamily="18" charset="0"/>
              </a:rPr>
              <a:t>2</a:t>
            </a:r>
            <a:endParaRPr lang="en-US" altLang="zh-CN" sz="2400" b="1" baseline="3000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6162" name="Group 18"/>
          <p:cNvGrpSpPr/>
          <p:nvPr/>
        </p:nvGrpSpPr>
        <p:grpSpPr>
          <a:xfrm>
            <a:off x="3276600" y="2590800"/>
            <a:ext cx="1905000" cy="457200"/>
            <a:chOff x="1104" y="1632"/>
            <a:chExt cx="1200" cy="288"/>
          </a:xfrm>
        </p:grpSpPr>
        <p:sp>
          <p:nvSpPr>
            <p:cNvPr id="7186" name="Text Box 11"/>
            <p:cNvSpPr txBox="1"/>
            <p:nvPr/>
          </p:nvSpPr>
          <p:spPr>
            <a:xfrm>
              <a:off x="1536" y="1632"/>
              <a:ext cx="768" cy="28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r>
                <a:rPr lang="en-US" altLang="zh-CN" sz="2400" b="1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H</a:t>
              </a:r>
              <a:r>
                <a:rPr lang="en-US" altLang="zh-CN" sz="2400" b="1" baseline="-25000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2</a:t>
              </a:r>
              <a:r>
                <a:rPr lang="en-US" altLang="zh-CN" sz="2400" b="1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SO</a:t>
              </a:r>
              <a:r>
                <a:rPr lang="en-US" altLang="zh-CN" sz="2400" b="1" baseline="-25000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4</a:t>
              </a:r>
              <a:endParaRPr lang="en-US" altLang="zh-CN" sz="2400" b="1" baseline="30000" dirty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7187" name="Line 13"/>
            <p:cNvSpPr/>
            <p:nvPr/>
          </p:nvSpPr>
          <p:spPr>
            <a:xfrm>
              <a:off x="1104" y="1776"/>
              <a:ext cx="384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triangle" w="med" len="med"/>
            </a:ln>
          </p:spPr>
        </p:sp>
      </p:grpSp>
      <p:grpSp>
        <p:nvGrpSpPr>
          <p:cNvPr id="6161" name="Group 17"/>
          <p:cNvGrpSpPr/>
          <p:nvPr/>
        </p:nvGrpSpPr>
        <p:grpSpPr>
          <a:xfrm>
            <a:off x="5943600" y="2590800"/>
            <a:ext cx="2133600" cy="457200"/>
            <a:chOff x="2784" y="1632"/>
            <a:chExt cx="1344" cy="288"/>
          </a:xfrm>
        </p:grpSpPr>
        <p:sp>
          <p:nvSpPr>
            <p:cNvPr id="7183" name="Rectangle 12"/>
            <p:cNvSpPr/>
            <p:nvPr/>
          </p:nvSpPr>
          <p:spPr>
            <a:xfrm>
              <a:off x="3673" y="1632"/>
              <a:ext cx="455" cy="28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r>
                <a:rPr lang="en-US" altLang="zh-CN" sz="2400" b="1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Fe</a:t>
              </a:r>
              <a:r>
                <a:rPr lang="en-US" altLang="zh-CN" sz="2400" b="1" baseline="30000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3+</a:t>
              </a:r>
              <a:endParaRPr lang="en-US" altLang="zh-CN" sz="2400" b="1" baseline="30000" dirty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7184" name="Rectangle 14"/>
            <p:cNvSpPr/>
            <p:nvPr/>
          </p:nvSpPr>
          <p:spPr>
            <a:xfrm>
              <a:off x="2784" y="1632"/>
              <a:ext cx="455" cy="28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r>
                <a:rPr lang="en-US" altLang="zh-CN" sz="2400" b="1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Fe</a:t>
              </a:r>
              <a:r>
                <a:rPr lang="en-US" altLang="zh-CN" sz="2400" b="1" baseline="30000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2+</a:t>
              </a:r>
              <a:endParaRPr lang="en-US" altLang="zh-CN" sz="2400" b="1" baseline="30000" dirty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7185" name="Line 15"/>
            <p:cNvSpPr/>
            <p:nvPr/>
          </p:nvSpPr>
          <p:spPr>
            <a:xfrm>
              <a:off x="3264" y="1776"/>
              <a:ext cx="432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triangle" w="med" len="med"/>
            </a:ln>
          </p:spPr>
        </p:sp>
      </p:grpSp>
      <p:sp>
        <p:nvSpPr>
          <p:cNvPr id="18" name="文本框 17"/>
          <p:cNvSpPr txBox="1"/>
          <p:nvPr>
            <p:custDataLst>
              <p:tags r:id="rId1"/>
            </p:custDataLst>
          </p:nvPr>
        </p:nvSpPr>
        <p:spPr>
          <a:xfrm>
            <a:off x="228600" y="5181600"/>
            <a:ext cx="11582400" cy="1143903"/>
          </a:xfrm>
          <a:prstGeom prst="rect">
            <a:avLst/>
          </a:prstGeom>
          <a:noFill/>
          <a:ln w="9525">
            <a:solidFill>
              <a:schemeClr val="tx1">
                <a:lumMod val="95000"/>
                <a:lumOff val="5000"/>
              </a:schemeClr>
            </a:solidFill>
          </a:ln>
        </p:spPr>
        <p:txBody>
          <a:bodyPr>
            <a:spAutoFit/>
          </a:bodyPr>
          <a:lstStyle/>
          <a:p>
            <a:pPr marR="0" indent="267970" defTabSz="914400" fontAlgn="auto">
              <a:lnSpc>
                <a:spcPts val="4080"/>
              </a:lnSpc>
              <a:buClrTx/>
              <a:buSzTx/>
              <a:buFontTx/>
              <a:buNone/>
              <a:defRPr/>
            </a:pPr>
            <a:r>
              <a:rPr kumimoji="0" lang="zh-CN" altLang="en-US" sz="2400" b="1" kern="1200" cap="none" spc="0" normalizeH="0" baseline="0" noProof="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注意：</a:t>
            </a:r>
            <a:r>
              <a:rPr kumimoji="0" lang="en-US" sz="2400" b="1" kern="1200" cap="none" spc="0" normalizeH="0" baseline="0" noProof="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NO</a:t>
            </a:r>
            <a:r>
              <a:rPr kumimoji="0" lang="en-US" sz="2400" b="1" kern="1200" cap="none" spc="0" normalizeH="0" baseline="-25000" noProof="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</a:t>
            </a:r>
            <a:r>
              <a:rPr kumimoji="0" lang="en-US" sz="2400" b="1" kern="1200" cap="none" spc="0" normalizeH="0" baseline="30000" noProof="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-</a:t>
            </a:r>
            <a:r>
              <a:rPr kumimoji="0" lang="zh-CN" sz="2400" b="1" kern="1200" cap="none" spc="0" normalizeH="0" baseline="0" noProof="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在酸性条件下，就相当于硝酸溶液，具有强氧化性</a:t>
            </a:r>
            <a:r>
              <a:rPr kumimoji="0" lang="zh-CN" sz="2400" b="1" kern="1200" cap="none" spc="0" normalizeH="0" baseline="0" noProof="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，</a:t>
            </a:r>
            <a:endParaRPr kumimoji="0" lang="en-US" altLang="zh-CN" sz="2400" b="1" kern="1200" cap="none" spc="0" normalizeH="0" baseline="0" noProof="0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R="0" indent="267970" defTabSz="914400" fontAlgn="auto">
              <a:lnSpc>
                <a:spcPts val="4080"/>
              </a:lnSpc>
              <a:buClrTx/>
              <a:buSzTx/>
              <a:buFontTx/>
              <a:buNone/>
              <a:defRPr/>
            </a:pPr>
            <a:r>
              <a:rPr kumimoji="0" lang="en-US" altLang="zh-CN" sz="2400" b="1" kern="1200" cap="none" spc="0" normalizeH="0" baseline="0" noProof="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</a:t>
            </a:r>
            <a:r>
              <a:rPr kumimoji="0" lang="zh-CN" sz="2400" b="1" kern="1200" cap="none" spc="0" normalizeH="0" baseline="0" noProof="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因此，</a:t>
            </a:r>
            <a:r>
              <a:rPr kumimoji="0" lang="zh-CN" sz="2400" b="1" kern="1200" cap="none" spc="0" normalizeH="0" baseline="0" noProof="0" dirty="0">
                <a:highlight>
                  <a:srgbClr val="FFFF00"/>
                </a:highligh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在强酸性条件下</a:t>
            </a:r>
            <a:r>
              <a:rPr kumimoji="0" lang="en-US" sz="2400" b="1" kern="1200" cap="none" spc="0" normalizeH="0" baseline="0" noProof="0" dirty="0">
                <a:highlight>
                  <a:srgbClr val="FFFF00"/>
                </a:highligh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NO</a:t>
            </a:r>
            <a:r>
              <a:rPr kumimoji="0" lang="en-US" sz="2400" b="1" kern="1200" cap="none" spc="0" normalizeH="0" baseline="-25000" noProof="0" dirty="0">
                <a:highlight>
                  <a:srgbClr val="FFFF00"/>
                </a:highligh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</a:t>
            </a:r>
            <a:r>
              <a:rPr kumimoji="0" lang="en-US" sz="2400" b="1" kern="1200" cap="none" spc="0" normalizeH="0" baseline="30000" noProof="0" dirty="0">
                <a:highlight>
                  <a:srgbClr val="FFFF00"/>
                </a:highligh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</a:t>
            </a:r>
            <a:r>
              <a:rPr kumimoji="0" lang="zh-CN" sz="2400" b="1" kern="1200" cap="none" spc="0" normalizeH="0" baseline="0" noProof="0" dirty="0">
                <a:highlight>
                  <a:srgbClr val="FFFF00"/>
                </a:highligh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与</a:t>
            </a:r>
            <a:r>
              <a:rPr kumimoji="0" lang="en-US" sz="2400" b="1" kern="1200" cap="none" spc="0" normalizeH="0" baseline="0" noProof="0" dirty="0">
                <a:highlight>
                  <a:srgbClr val="FFFF00"/>
                </a:highligh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Fe</a:t>
            </a:r>
            <a:r>
              <a:rPr kumimoji="0" lang="en-US" sz="2400" b="1" kern="1200" cap="none" spc="0" normalizeH="0" baseline="30000" noProof="0" dirty="0">
                <a:highlight>
                  <a:srgbClr val="FFFF00"/>
                </a:highligh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2+</a:t>
            </a:r>
            <a:r>
              <a:rPr kumimoji="0" lang="zh-CN" sz="2400" b="1" kern="1200" cap="none" spc="0" normalizeH="0" baseline="0" noProof="0" dirty="0">
                <a:highlight>
                  <a:srgbClr val="FFFF00"/>
                </a:highligh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（</a:t>
            </a:r>
            <a:r>
              <a:rPr kumimoji="0" lang="en-US" altLang="zh-CN" sz="2400" b="1" kern="1200" cap="none" spc="0" normalizeH="0" baseline="0" noProof="0" dirty="0">
                <a:highlight>
                  <a:srgbClr val="FFFF00"/>
                </a:highligh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I</a:t>
            </a:r>
            <a:r>
              <a:rPr kumimoji="0" lang="en-US" altLang="zh-CN" sz="2400" b="1" kern="1200" cap="none" spc="0" normalizeH="0" baseline="30000" noProof="0" dirty="0">
                <a:highlight>
                  <a:srgbClr val="FFFF00"/>
                </a:highligh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-</a:t>
            </a:r>
            <a:r>
              <a:rPr kumimoji="0" lang="zh-CN" altLang="en-US" sz="2400" b="1" kern="1200" cap="none" spc="0" normalizeH="0" baseline="0" noProof="0" dirty="0">
                <a:highlight>
                  <a:srgbClr val="FFFF00"/>
                </a:highligh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、</a:t>
            </a:r>
            <a:r>
              <a:rPr kumimoji="0" lang="en-US" altLang="zh-CN" sz="2400" b="1" kern="1200" cap="none" spc="0" normalizeH="0" baseline="0" noProof="0" dirty="0">
                <a:highlight>
                  <a:srgbClr val="FFFF00"/>
                </a:highligh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Br</a:t>
            </a:r>
            <a:r>
              <a:rPr kumimoji="0" lang="en-US" altLang="zh-CN" sz="2400" b="1" kern="1200" cap="none" spc="0" normalizeH="0" baseline="30000" noProof="0" dirty="0">
                <a:highlight>
                  <a:srgbClr val="FFFF00"/>
                </a:highligh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-</a:t>
            </a:r>
            <a:r>
              <a:rPr kumimoji="0" lang="zh-CN" altLang="en-US" sz="2400" b="1" kern="1200" cap="none" spc="0" normalizeH="0" baseline="0" noProof="0" dirty="0">
                <a:highlight>
                  <a:srgbClr val="FFFF00"/>
                </a:highligh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、</a:t>
            </a:r>
            <a:r>
              <a:rPr kumimoji="0" lang="en-US" altLang="zh-CN" sz="2400" b="1" kern="1200" cap="none" spc="0" normalizeH="0" baseline="0" noProof="0" dirty="0">
                <a:highlight>
                  <a:srgbClr val="FFFF00"/>
                </a:highligh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S</a:t>
            </a:r>
            <a:r>
              <a:rPr kumimoji="0" lang="en-US" altLang="zh-CN" sz="2400" b="1" kern="1200" cap="none" spc="0" normalizeH="0" baseline="30000" noProof="0" dirty="0">
                <a:highlight>
                  <a:srgbClr val="FFFF00"/>
                </a:highligh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2-</a:t>
            </a:r>
            <a:r>
              <a:rPr kumimoji="0" lang="zh-CN" altLang="en-US" sz="2400" b="1" kern="1200" cap="none" spc="0" normalizeH="0" baseline="0" noProof="0" dirty="0">
                <a:highlight>
                  <a:srgbClr val="FFFF00"/>
                </a:highligh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、</a:t>
            </a:r>
            <a:r>
              <a:rPr kumimoji="0" lang="en-US" altLang="zh-CN" sz="2400" b="1" kern="1200" cap="none" spc="0" normalizeH="0" baseline="0" noProof="0" dirty="0">
                <a:highlight>
                  <a:srgbClr val="FFFF00"/>
                </a:highligh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SO</a:t>
            </a:r>
            <a:r>
              <a:rPr kumimoji="0" lang="en-US" altLang="zh-CN" sz="2400" b="1" kern="1200" cap="none" spc="0" normalizeH="0" baseline="-25000" noProof="0" dirty="0">
                <a:highlight>
                  <a:srgbClr val="FFFF00"/>
                </a:highligh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3</a:t>
            </a:r>
            <a:r>
              <a:rPr kumimoji="0" lang="en-US" altLang="zh-CN" sz="2400" b="1" kern="1200" cap="none" spc="0" normalizeH="0" baseline="30000" noProof="0" dirty="0">
                <a:highlight>
                  <a:srgbClr val="FFFF00"/>
                </a:highligh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2-</a:t>
            </a:r>
            <a:r>
              <a:rPr kumimoji="0" lang="zh-CN" altLang="en-US" sz="2400" b="1" kern="1200" cap="none" spc="0" normalizeH="0" baseline="0" noProof="0" dirty="0">
                <a:highlight>
                  <a:srgbClr val="FFFF00"/>
                </a:highligh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等</a:t>
            </a:r>
            <a:r>
              <a:rPr kumimoji="0" lang="zh-CN" sz="2400" b="1" kern="1200" cap="none" spc="0" normalizeH="0" baseline="0" noProof="0" dirty="0">
                <a:highlight>
                  <a:srgbClr val="FFFF00"/>
                </a:highligh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）</a:t>
            </a:r>
            <a:r>
              <a:rPr kumimoji="0" lang="zh-CN" sz="2400" b="1" kern="1200" cap="none" spc="0" normalizeH="0" baseline="0" noProof="0" dirty="0">
                <a:highlight>
                  <a:srgbClr val="FFFF00"/>
                </a:highligh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不能大量共存</a:t>
            </a:r>
            <a:r>
              <a:rPr kumimoji="0" lang="zh-CN" altLang="en-US" sz="2400" b="1" kern="1200" cap="none" spc="0" normalizeH="0" baseline="0" noProof="0" dirty="0">
                <a:highlight>
                  <a:srgbClr val="FFFF00"/>
                </a:highligh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。</a:t>
            </a:r>
            <a:endParaRPr kumimoji="0" lang="zh-CN" altLang="en-US" sz="2400" b="1" kern="1200" cap="none" spc="0" normalizeH="0" baseline="0" noProof="0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871663" y="3159125"/>
            <a:ext cx="6056313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3SO</a:t>
            </a:r>
            <a:r>
              <a:rPr kumimoji="0" lang="en-US" altLang="zh-CN" sz="2400" b="1" i="0" u="none" strike="noStrike" kern="1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 </a:t>
            </a:r>
            <a:r>
              <a:rPr kumimoji="0" lang="en-US" altLang="zh-CN" sz="2400" b="1" i="0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+ 2H</a:t>
            </a:r>
            <a:r>
              <a:rPr kumimoji="0" lang="en-US" altLang="zh-CN" sz="2400" b="1" i="0" u="none" strike="noStrike" kern="1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kumimoji="0" lang="en-US" altLang="zh-CN" sz="2400" b="1" i="0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O + 2NO</a:t>
            </a:r>
            <a:r>
              <a:rPr kumimoji="0" lang="en-US" altLang="zh-CN" sz="2400" b="1" i="0" u="none" strike="noStrike" kern="1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3</a:t>
            </a:r>
            <a:r>
              <a:rPr kumimoji="0" lang="en-US" altLang="zh-CN" sz="2400" b="1" i="0" u="none" strike="noStrike" kern="100" cap="none" spc="0" normalizeH="0" baseline="30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- </a:t>
            </a:r>
            <a:r>
              <a:rPr kumimoji="0" lang="en-US" altLang="zh-CN" sz="2400" b="1" i="0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= 3SO</a:t>
            </a:r>
            <a:r>
              <a:rPr kumimoji="0" lang="en-US" altLang="zh-CN" sz="2400" b="1" i="0" u="none" strike="noStrike" kern="1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4</a:t>
            </a:r>
            <a:r>
              <a:rPr kumimoji="0" lang="en-US" altLang="zh-CN" sz="2400" b="1" i="0" u="none" strike="noStrike" kern="100" cap="none" spc="0" normalizeH="0" baseline="30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2- </a:t>
            </a:r>
            <a:r>
              <a:rPr kumimoji="0" lang="en-US" altLang="zh-CN" sz="2400" b="1" i="0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+ 2NO↑ + 4H</a:t>
            </a:r>
            <a:r>
              <a:rPr kumimoji="0" lang="en-US" altLang="zh-CN" sz="2400" b="1" i="0" u="none" strike="noStrike" kern="100" cap="none" spc="0" normalizeH="0" baseline="30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+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706563" y="3756025"/>
            <a:ext cx="5884863" cy="6461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26924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3Fe</a:t>
            </a:r>
            <a:r>
              <a:rPr kumimoji="0" lang="en-US" altLang="zh-CN" sz="2400" b="1" i="0" u="none" strike="noStrike" kern="100" cap="none" spc="0" normalizeH="0" baseline="3000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2+ </a:t>
            </a:r>
            <a:r>
              <a:rPr kumimoji="0" lang="en-US" altLang="zh-CN" sz="2400" b="1" i="0" u="none" strike="noStrike" kern="1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+ 4H</a:t>
            </a:r>
            <a:r>
              <a:rPr kumimoji="0" lang="en-US" altLang="zh-CN" sz="2400" b="1" i="0" u="none" strike="noStrike" kern="100" cap="none" spc="0" normalizeH="0" baseline="3000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+ </a:t>
            </a:r>
            <a:r>
              <a:rPr kumimoji="0" lang="en-US" altLang="zh-CN" sz="2400" b="1" i="0" u="none" strike="noStrike" kern="1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+ NO</a:t>
            </a:r>
            <a:r>
              <a:rPr kumimoji="0" lang="en-US" altLang="zh-CN" sz="2400" b="1" i="0" u="none" strike="noStrike" kern="100" cap="none" spc="0" normalizeH="0" baseline="-2500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3</a:t>
            </a:r>
            <a:r>
              <a:rPr kumimoji="0" lang="en-US" altLang="zh-CN" sz="2400" b="1" i="0" u="none" strike="noStrike" kern="100" cap="none" spc="0" normalizeH="0" baseline="3000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- </a:t>
            </a:r>
            <a:r>
              <a:rPr kumimoji="0" lang="en-US" altLang="zh-CN" sz="2400" b="1" i="0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= 3Fe</a:t>
            </a:r>
            <a:r>
              <a:rPr kumimoji="0" lang="en-US" altLang="zh-CN" sz="2400" b="1" i="0" u="none" strike="noStrike" kern="100" cap="none" spc="0" normalizeH="0" baseline="30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3+ </a:t>
            </a:r>
            <a:r>
              <a:rPr kumimoji="0" lang="en-US" altLang="zh-CN" sz="2400" b="1" i="0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+ NO↑ + 2H</a:t>
            </a:r>
            <a:r>
              <a:rPr kumimoji="0" lang="en-US" altLang="zh-CN" sz="2400" b="1" i="0" u="none" strike="noStrike" kern="1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kumimoji="0" lang="en-US" altLang="zh-CN" sz="2400" b="1" i="0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O</a:t>
            </a:r>
            <a:endParaRPr kumimoji="0" lang="en-US" altLang="zh-CN" sz="2400" b="1" i="0" u="none" strike="noStrike" kern="1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6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6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6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  <p:bldP spid="6147" grpId="0"/>
      <p:bldP spid="6149" grpId="0"/>
      <p:bldP spid="6150" grpId="0"/>
      <p:bldP spid="6152" grpId="0"/>
      <p:bldP spid="6153" grpId="0"/>
      <p:bldP spid="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46084" name="Group 4"/>
          <p:cNvGraphicFramePr>
            <a:graphicFrameLocks noGrp="1"/>
          </p:cNvGraphicFramePr>
          <p:nvPr/>
        </p:nvGraphicFramePr>
        <p:xfrm>
          <a:off x="395288" y="981075"/>
          <a:ext cx="11171238" cy="5332414"/>
        </p:xfrm>
        <a:graphic>
          <a:graphicData uri="http://schemas.openxmlformats.org/drawingml/2006/table">
            <a:tbl>
              <a:tblPr>
                <a:tableStyleId>{E8B1032C-EA38-4F05-BA0D-38AFFFC7BED3}</a:tableStyleId>
              </a:tblPr>
              <a:tblGrid>
                <a:gridCol w="1624650"/>
                <a:gridCol w="4866074"/>
                <a:gridCol w="4680514"/>
              </a:tblGrid>
              <a:tr h="54740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1" lang="zh-CN" altLang="zh-CN" sz="2400" b="1" u="none" strike="noStrike" cap="none" normalizeH="0" baseline="0" dirty="0">
                        <a:ln>
                          <a:noFill/>
                        </a:ln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1436" marR="91436" marT="45723" marB="4572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2400" b="1" u="none" strike="noStrike" cap="none" normalizeH="0" baseline="0">
                          <a:ln>
                            <a:noFill/>
                          </a:ln>
                          <a:solidFill>
                            <a:srgbClr val="0B0CFF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浓硫酸</a:t>
                      </a:r>
                      <a:endParaRPr kumimoji="1" lang="zh-CN" altLang="en-US" sz="2400" b="1" u="none" strike="noStrike" cap="none" normalizeH="0" baseline="0">
                        <a:ln>
                          <a:noFill/>
                        </a:ln>
                        <a:solidFill>
                          <a:srgbClr val="0B0CFF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1436" marR="91436" marT="45723" marB="4572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2400" b="1" u="none" strike="noStrike" cap="none" normalizeH="0" baseline="0">
                          <a:ln>
                            <a:noFill/>
                          </a:ln>
                          <a:solidFill>
                            <a:srgbClr val="0B0CFF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HNO</a:t>
                      </a:r>
                      <a:r>
                        <a:rPr kumimoji="1" lang="en-US" altLang="zh-CN" sz="2400" b="1" u="none" strike="noStrike" cap="none" normalizeH="0" baseline="-25000">
                          <a:ln>
                            <a:noFill/>
                          </a:ln>
                          <a:solidFill>
                            <a:srgbClr val="0B0CFF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3</a:t>
                      </a:r>
                      <a:endParaRPr kumimoji="1" lang="en-US" altLang="zh-CN" sz="2400" b="1" u="none" strike="noStrike" cap="none" normalizeH="0" baseline="-25000">
                        <a:ln>
                          <a:noFill/>
                        </a:ln>
                        <a:solidFill>
                          <a:srgbClr val="0B0CFF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1436" marR="91436" marT="45723" marB="45723" horzOverflow="overflow"/>
                </a:tc>
              </a:tr>
              <a:tr h="548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zh-CN" sz="2400" b="1" u="none" strike="noStrike" cap="none" normalizeH="0" baseline="0">
                          <a:ln>
                            <a:noFill/>
                          </a:ln>
                          <a:solidFill>
                            <a:srgbClr val="0B0CFF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稳定性</a:t>
                      </a:r>
                      <a:endParaRPr kumimoji="1" lang="zh-CN" altLang="zh-CN" sz="2400" b="1" u="none" strike="noStrike" cap="none" normalizeH="0" baseline="0">
                        <a:ln>
                          <a:noFill/>
                        </a:ln>
                        <a:solidFill>
                          <a:srgbClr val="0B0CFF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1436" marR="91436" marT="45723" marB="4572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1" lang="zh-CN" altLang="en-US" sz="2400" b="1" u="none" strike="noStrike" cap="none" normalizeH="0" baseline="0">
                        <a:ln>
                          <a:noFill/>
                        </a:ln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1436" marR="91436" marT="45723" marB="4572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1" lang="zh-CN" altLang="en-US" sz="2400" b="1" u="none" strike="noStrike" cap="none" normalizeH="0" baseline="-25000">
                        <a:ln>
                          <a:noFill/>
                        </a:ln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1436" marR="91436" marT="45723" marB="45723" horzOverflow="overflow"/>
                </a:tc>
              </a:tr>
              <a:tr h="54740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zh-CN" sz="2400" b="1" u="none" strike="noStrike" cap="none" normalizeH="0" baseline="0">
                          <a:ln>
                            <a:noFill/>
                          </a:ln>
                          <a:solidFill>
                            <a:srgbClr val="0B0CFF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酸的通性</a:t>
                      </a:r>
                      <a:endParaRPr kumimoji="1" lang="zh-CN" altLang="zh-CN" sz="2400" b="1" u="none" strike="noStrike" cap="none" normalizeH="0" baseline="0">
                        <a:ln>
                          <a:noFill/>
                        </a:ln>
                        <a:solidFill>
                          <a:srgbClr val="0B0CFF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1436" marR="91436" marT="45723" marB="4572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1" lang="zh-CN" altLang="en-US" sz="2400" b="1" u="none" strike="noStrike" cap="none" normalizeH="0" baseline="0">
                        <a:ln>
                          <a:noFill/>
                        </a:ln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1436" marR="91436" marT="45723" marB="4572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1" lang="zh-CN" altLang="en-US" sz="2400" b="1" u="none" strike="noStrike" cap="none" normalizeH="0" baseline="-25000">
                        <a:ln>
                          <a:noFill/>
                        </a:ln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1436" marR="91436" marT="45723" marB="45723" horzOverflow="overflow"/>
                </a:tc>
              </a:tr>
              <a:tr h="130944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1" lang="en-US" altLang="zh-CN" sz="2400" b="1" u="none" strike="noStrike" cap="none" normalizeH="0" baseline="0" dirty="0">
                        <a:ln>
                          <a:noFill/>
                        </a:ln>
                        <a:solidFill>
                          <a:srgbClr val="0B0CFF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2400" b="1" u="none" strike="noStrike" cap="none" normalizeH="0" baseline="0" dirty="0">
                          <a:ln>
                            <a:noFill/>
                          </a:ln>
                          <a:solidFill>
                            <a:srgbClr val="0B0CFF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与</a:t>
                      </a:r>
                      <a:r>
                        <a:rPr kumimoji="1" lang="en-US" altLang="zh-CN" sz="2400" b="1" u="none" strike="noStrike" cap="none" normalizeH="0" baseline="0" dirty="0">
                          <a:ln>
                            <a:noFill/>
                          </a:ln>
                          <a:solidFill>
                            <a:srgbClr val="0B0CFF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Cu</a:t>
                      </a:r>
                      <a:r>
                        <a:rPr kumimoji="1" lang="zh-CN" altLang="en-US" sz="2400" b="1" u="none" strike="noStrike" cap="none" normalizeH="0" baseline="0" dirty="0">
                          <a:ln>
                            <a:noFill/>
                          </a:ln>
                          <a:solidFill>
                            <a:srgbClr val="0B0CFF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反应</a:t>
                      </a:r>
                      <a:endParaRPr kumimoji="1" lang="zh-CN" altLang="en-US" sz="2400" b="1" u="none" strike="noStrike" cap="none" normalizeH="0" baseline="0" dirty="0">
                        <a:ln>
                          <a:noFill/>
                        </a:ln>
                        <a:solidFill>
                          <a:srgbClr val="0B0CFF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1436" marR="91436" marT="45723" marB="4572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1" lang="zh-CN" altLang="zh-CN" sz="2400" b="1" u="none" strike="noStrike" cap="none" normalizeH="0" baseline="0">
                        <a:ln>
                          <a:noFill/>
                        </a:ln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1436" marR="91436" marT="45723" marB="4572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1" lang="zh-CN" altLang="zh-CN" sz="2400" b="1" u="none" strike="noStrike" cap="none" normalizeH="0" baseline="0">
                        <a:ln>
                          <a:noFill/>
                        </a:ln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1436" marR="91436" marT="45723" marB="45723" horzOverflow="overflow"/>
                </a:tc>
              </a:tr>
              <a:tr h="73410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2400" b="1" u="none" strike="noStrike" cap="none" normalizeH="0" baseline="0">
                          <a:ln>
                            <a:noFill/>
                          </a:ln>
                          <a:solidFill>
                            <a:srgbClr val="0B0CFF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钝化现象</a:t>
                      </a:r>
                      <a:endParaRPr kumimoji="1" lang="zh-CN" altLang="en-US" sz="2400" b="1" u="none" strike="noStrike" cap="none" normalizeH="0" baseline="0">
                        <a:ln>
                          <a:noFill/>
                        </a:ln>
                        <a:solidFill>
                          <a:srgbClr val="0B0CFF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1436" marR="91436" marT="45723" marB="4572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1" lang="zh-CN" altLang="zh-CN" sz="2400" b="1" u="none" strike="noStrike" cap="none" normalizeH="0" baseline="0">
                        <a:ln>
                          <a:noFill/>
                        </a:ln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1436" marR="91436" marT="45723" marB="4572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1" lang="zh-CN" altLang="zh-CN" sz="2400" b="1" u="none" strike="noStrike" cap="none" normalizeH="0" baseline="0">
                        <a:ln>
                          <a:noFill/>
                        </a:ln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1436" marR="91436" marT="45723" marB="45723" horzOverflow="overflow"/>
                </a:tc>
              </a:tr>
              <a:tr h="82300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2400" b="1" dirty="0">
                          <a:ln>
                            <a:noFill/>
                          </a:ln>
                          <a:solidFill>
                            <a:srgbClr val="0B0CFF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  <a:sym typeface="+mn-ea"/>
                        </a:rPr>
                        <a:t>与</a:t>
                      </a:r>
                      <a:r>
                        <a:rPr kumimoji="1" lang="en-US" altLang="zh-CN" sz="2400" b="1" dirty="0">
                          <a:ln>
                            <a:noFill/>
                          </a:ln>
                          <a:solidFill>
                            <a:srgbClr val="0B0CFF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  <a:sym typeface="+mn-ea"/>
                        </a:rPr>
                        <a:t>C</a:t>
                      </a:r>
                      <a:r>
                        <a:rPr kumimoji="1" lang="zh-CN" altLang="en-US" sz="2400" b="1" dirty="0">
                          <a:ln>
                            <a:noFill/>
                          </a:ln>
                          <a:solidFill>
                            <a:srgbClr val="0B0CFF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  <a:sym typeface="+mn-ea"/>
                        </a:rPr>
                        <a:t>反应</a:t>
                      </a:r>
                      <a:endParaRPr kumimoji="1" lang="zh-CN" altLang="en-US" sz="2400" b="1" u="none" strike="noStrike" cap="none" normalizeH="0" baseline="0" dirty="0">
                        <a:ln>
                          <a:noFill/>
                        </a:ln>
                        <a:solidFill>
                          <a:srgbClr val="0B0CFF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  <a:sym typeface="+mn-ea"/>
                      </a:endParaRPr>
                    </a:p>
                  </a:txBody>
                  <a:tcPr marL="91436" marR="91436" marT="45723" marB="4572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1" lang="zh-CN" altLang="zh-CN" sz="2400" b="1" u="none" strike="noStrike" cap="none" normalizeH="0" baseline="0">
                        <a:ln>
                          <a:noFill/>
                        </a:ln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1436" marR="91436" marT="45723" marB="4572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1" lang="zh-CN" altLang="zh-CN" sz="2400" b="1" u="none" strike="noStrike" cap="none" normalizeH="0" baseline="0">
                        <a:ln>
                          <a:noFill/>
                        </a:ln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1436" marR="91436" marT="45723" marB="45723" horzOverflow="overflow"/>
                </a:tc>
              </a:tr>
              <a:tr h="82300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2400" b="1">
                          <a:ln>
                            <a:noFill/>
                          </a:ln>
                          <a:solidFill>
                            <a:srgbClr val="0B0CFF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  <a:sym typeface="+mn-ea"/>
                        </a:rPr>
                        <a:t>吸水性</a:t>
                      </a:r>
                      <a:endParaRPr kumimoji="1" lang="zh-CN" altLang="en-US" sz="2400" b="1" u="none" strike="noStrike" cap="none" normalizeH="0" baseline="0">
                        <a:ln>
                          <a:noFill/>
                        </a:ln>
                        <a:solidFill>
                          <a:srgbClr val="0B0CFF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  <a:sym typeface="+mn-ea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2400" b="1">
                          <a:ln>
                            <a:noFill/>
                          </a:ln>
                          <a:solidFill>
                            <a:srgbClr val="0B0CFF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  <a:sym typeface="+mn-ea"/>
                        </a:rPr>
                        <a:t>脱水性</a:t>
                      </a:r>
                      <a:endParaRPr kumimoji="1" lang="zh-CN" altLang="en-US" sz="2400" b="1" u="none" strike="noStrike" cap="none" normalizeH="0" baseline="0">
                        <a:ln>
                          <a:noFill/>
                        </a:ln>
                        <a:solidFill>
                          <a:srgbClr val="0B0CFF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  <a:sym typeface="+mn-ea"/>
                      </a:endParaRPr>
                    </a:p>
                  </a:txBody>
                  <a:tcPr marL="91436" marR="91436" marT="45723" marB="4572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1" lang="zh-CN" altLang="zh-CN" sz="2400" b="1" u="none" strike="noStrike" cap="none" normalizeH="0" baseline="0">
                        <a:ln>
                          <a:noFill/>
                        </a:ln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1436" marR="91436" marT="45723" marB="4572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1" lang="zh-CN" altLang="zh-CN" sz="2400" b="1" u="none" strike="noStrike" cap="none" normalizeH="0" baseline="0">
                        <a:ln>
                          <a:noFill/>
                        </a:ln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1436" marR="91436" marT="45723" marB="45723" horzOverflow="overflow"/>
                </a:tc>
              </a:tr>
            </a:tbl>
          </a:graphicData>
        </a:graphic>
      </p:graphicFrame>
      <p:sp>
        <p:nvSpPr>
          <p:cNvPr id="46111" name="Text Box 31"/>
          <p:cNvSpPr txBox="1"/>
          <p:nvPr>
            <p:custDataLst>
              <p:tags r:id="rId1"/>
            </p:custDataLst>
          </p:nvPr>
        </p:nvSpPr>
        <p:spPr>
          <a:xfrm>
            <a:off x="3648075" y="4059238"/>
            <a:ext cx="2797175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>
              <a:spcBef>
                <a:spcPct val="0"/>
              </a:spcBef>
              <a:buNone/>
            </a:pP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使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、 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 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钝化</a:t>
            </a:r>
            <a:endParaRPr lang="zh-CN" altLang="en-US" sz="2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6112" name="Text Box 32"/>
          <p:cNvSpPr txBox="1"/>
          <p:nvPr>
            <p:custDataLst>
              <p:tags r:id="rId2"/>
            </p:custDataLst>
          </p:nvPr>
        </p:nvSpPr>
        <p:spPr>
          <a:xfrm>
            <a:off x="7634288" y="4065588"/>
            <a:ext cx="4017962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>
              <a:spcBef>
                <a:spcPct val="0"/>
              </a:spcBef>
              <a:buNone/>
            </a:pP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浓硝酸</a:t>
            </a:r>
            <a:r>
              <a:rPr lang="en-US" altLang="zh-CN" sz="24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使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、 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 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钝化  </a:t>
            </a:r>
            <a:endParaRPr lang="zh-CN" altLang="en-US" sz="2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6116" name="Text Box 36"/>
          <p:cNvSpPr txBox="1"/>
          <p:nvPr>
            <p:custDataLst>
              <p:tags r:id="rId3"/>
            </p:custDataLst>
          </p:nvPr>
        </p:nvSpPr>
        <p:spPr>
          <a:xfrm>
            <a:off x="3154363" y="5724525"/>
            <a:ext cx="2755900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>
              <a:spcBef>
                <a:spcPct val="0"/>
              </a:spcBef>
              <a:buNone/>
            </a:pP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有吸水性、脱水性</a:t>
            </a:r>
            <a:endParaRPr lang="zh-CN" altLang="en-US" sz="2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6118" name="Text Box 38"/>
          <p:cNvSpPr txBox="1"/>
          <p:nvPr>
            <p:custDataLst>
              <p:tags r:id="rId4"/>
            </p:custDataLst>
          </p:nvPr>
        </p:nvSpPr>
        <p:spPr>
          <a:xfrm>
            <a:off x="8866188" y="5724525"/>
            <a:ext cx="1235075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>
              <a:spcBef>
                <a:spcPct val="0"/>
              </a:spcBef>
              <a:buNone/>
            </a:pP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无</a:t>
            </a:r>
            <a:endParaRPr lang="zh-CN" altLang="en-US" sz="2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343" name="Text Box 7"/>
          <p:cNvSpPr txBox="1"/>
          <p:nvPr>
            <p:custDataLst>
              <p:tags r:id="rId5"/>
            </p:custDataLst>
          </p:nvPr>
        </p:nvSpPr>
        <p:spPr>
          <a:xfrm>
            <a:off x="1966913" y="3038475"/>
            <a:ext cx="5129212" cy="4000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>
              <a:spcBef>
                <a:spcPct val="50000"/>
              </a:spcBef>
              <a:buNone/>
            </a:pP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Cu+2H</a:t>
            </a:r>
            <a:r>
              <a:rPr lang="en-US" altLang="zh-CN" sz="20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</a:t>
            </a:r>
            <a:r>
              <a:rPr lang="en-US" altLang="zh-CN" sz="20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（浓）</a:t>
            </a: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===CuSO</a:t>
            </a:r>
            <a:r>
              <a:rPr lang="en-US" altLang="zh-CN" sz="20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+SO</a:t>
            </a:r>
            <a:r>
              <a:rPr lang="en-US" altLang="zh-CN" sz="20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↑+2H</a:t>
            </a:r>
            <a:r>
              <a:rPr lang="en-US" altLang="zh-CN" sz="20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endParaRPr lang="en-US" altLang="zh-CN" sz="20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344" name="Text Box 8"/>
          <p:cNvSpPr txBox="1"/>
          <p:nvPr>
            <p:custDataLst>
              <p:tags r:id="rId6"/>
            </p:custDataLst>
          </p:nvPr>
        </p:nvSpPr>
        <p:spPr>
          <a:xfrm>
            <a:off x="4170363" y="2852738"/>
            <a:ext cx="401637" cy="4619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>
              <a:spcBef>
                <a:spcPct val="50000"/>
              </a:spcBef>
              <a:buNone/>
            </a:pP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△</a:t>
            </a:r>
            <a:endParaRPr lang="en-US" altLang="zh-CN" sz="2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Text Box 4"/>
          <p:cNvSpPr txBox="1"/>
          <p:nvPr>
            <p:custDataLst>
              <p:tags r:id="rId7"/>
            </p:custDataLst>
          </p:nvPr>
        </p:nvSpPr>
        <p:spPr>
          <a:xfrm>
            <a:off x="6888163" y="3148013"/>
            <a:ext cx="6121400" cy="495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Cu+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4HNO</a:t>
            </a:r>
            <a:r>
              <a:rPr lang="en-US" altLang="zh-CN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浓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)=Cu(NO</a:t>
            </a:r>
            <a:r>
              <a:rPr lang="en-US" altLang="zh-CN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zh-CN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+2NO</a:t>
            </a:r>
            <a:r>
              <a:rPr lang="en-US" altLang="zh-CN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↑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+2H</a:t>
            </a:r>
            <a:r>
              <a:rPr lang="en-US" altLang="zh-CN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endParaRPr lang="en-US" altLang="zh-CN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文本框 2"/>
          <p:cNvSpPr txBox="1"/>
          <p:nvPr>
            <p:custDataLst>
              <p:tags r:id="rId8"/>
            </p:custDataLst>
          </p:nvPr>
        </p:nvSpPr>
        <p:spPr>
          <a:xfrm>
            <a:off x="6743700" y="2728913"/>
            <a:ext cx="4995863" cy="4000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>
              <a:spcBef>
                <a:spcPct val="0"/>
              </a:spcBef>
              <a:buNone/>
            </a:pP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3Cu+8HNO</a:t>
            </a:r>
            <a:r>
              <a:rPr lang="en-US" altLang="zh-CN" sz="2000" b="1" baseline="-250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3</a:t>
            </a: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(</a:t>
            </a: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稀</a:t>
            </a: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)</a:t>
            </a: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＝</a:t>
            </a: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3Cu(NO</a:t>
            </a:r>
            <a:r>
              <a:rPr lang="en-US" altLang="zh-CN" sz="2000" b="1" baseline="-250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3</a:t>
            </a: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)</a:t>
            </a:r>
            <a:r>
              <a:rPr lang="en-US" altLang="zh-CN" sz="2000" b="1" baseline="-250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2</a:t>
            </a: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+2NO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↑</a:t>
            </a: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+4H</a:t>
            </a:r>
            <a:r>
              <a:rPr lang="en-US" altLang="zh-CN" sz="2000" b="1" baseline="-250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2</a:t>
            </a: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O</a:t>
            </a:r>
            <a:endParaRPr lang="en-US" altLang="zh-CN" sz="2000" b="1" dirty="0">
              <a:latin typeface="Times New Roman" panose="02020603050405020304" pitchFamily="18" charset="0"/>
              <a:ea typeface="Times New Roman" panose="02020603050405020304" pitchFamily="18" charset="0"/>
              <a:sym typeface="+mn-ea"/>
            </a:endParaRPr>
          </a:p>
        </p:txBody>
      </p:sp>
      <p:sp>
        <p:nvSpPr>
          <p:cNvPr id="4" name="Rectangle 8"/>
          <p:cNvSpPr/>
          <p:nvPr>
            <p:custDataLst>
              <p:tags r:id="rId9"/>
            </p:custDataLst>
          </p:nvPr>
        </p:nvSpPr>
        <p:spPr>
          <a:xfrm>
            <a:off x="6815138" y="4770438"/>
            <a:ext cx="4991100" cy="646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4HNO</a:t>
            </a:r>
            <a:r>
              <a:rPr lang="en-US" altLang="zh-CN" sz="24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浓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)+C=4NO</a:t>
            </a:r>
            <a:r>
              <a:rPr lang="en-US" altLang="zh-CN" sz="24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↑+CO</a:t>
            </a:r>
            <a:r>
              <a:rPr lang="en-US" altLang="zh-CN" sz="24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↑+2H</a:t>
            </a:r>
            <a:r>
              <a:rPr lang="en-US" altLang="zh-CN" sz="24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endParaRPr lang="en-US" altLang="zh-CN" sz="2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373" name="Text Box 100"/>
          <p:cNvSpPr txBox="1"/>
          <p:nvPr>
            <p:custDataLst>
              <p:tags r:id="rId10"/>
            </p:custDataLst>
          </p:nvPr>
        </p:nvSpPr>
        <p:spPr>
          <a:xfrm>
            <a:off x="1919288" y="4876800"/>
            <a:ext cx="6121400" cy="463550"/>
          </a:xfrm>
          <a:prstGeom prst="rect">
            <a:avLst/>
          </a:prstGeom>
          <a:noFill/>
          <a:ln w="9525">
            <a:noFill/>
          </a:ln>
        </p:spPr>
        <p:txBody>
          <a:bodyPr lIns="90000" tIns="46800" rIns="90000" bIns="46800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>
              <a:spcBef>
                <a:spcPct val="0"/>
              </a:spcBef>
              <a:buNone/>
            </a:pP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2H</a:t>
            </a:r>
            <a:r>
              <a:rPr lang="en-US" altLang="zh-CN" sz="24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</a:t>
            </a:r>
            <a:r>
              <a:rPr lang="en-US" altLang="zh-CN" sz="24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浓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)+C==2SO</a:t>
            </a:r>
            <a:r>
              <a:rPr lang="en-US" altLang="zh-CN" sz="24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↑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+CO</a:t>
            </a:r>
            <a:r>
              <a:rPr lang="en-US" altLang="zh-CN" sz="24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↑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+2H</a:t>
            </a:r>
            <a:r>
              <a:rPr lang="en-US" altLang="zh-CN" sz="24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endParaRPr lang="en-US" altLang="zh-CN" sz="2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374" name="Rectangle 101"/>
          <p:cNvSpPr/>
          <p:nvPr>
            <p:custDataLst>
              <p:tags r:id="rId11"/>
            </p:custDataLst>
          </p:nvPr>
        </p:nvSpPr>
        <p:spPr>
          <a:xfrm>
            <a:off x="3838575" y="4721225"/>
            <a:ext cx="585788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>
              <a:spcBef>
                <a:spcPct val="0"/>
              </a:spcBef>
              <a:buNone/>
            </a:pP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△</a:t>
            </a:r>
            <a:endParaRPr lang="en-US" altLang="zh-CN" sz="2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239" name="文本框 1"/>
          <p:cNvSpPr txBox="1"/>
          <p:nvPr>
            <p:custDataLst>
              <p:tags r:id="rId12"/>
            </p:custDataLst>
          </p:nvPr>
        </p:nvSpPr>
        <p:spPr>
          <a:xfrm>
            <a:off x="4170363" y="88900"/>
            <a:ext cx="4097337" cy="5826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>
              <a:spcBef>
                <a:spcPct val="0"/>
              </a:spcBef>
              <a:buNone/>
            </a:pPr>
            <a:r>
              <a:rPr lang="zh-CN" altLang="zh-CN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浓硫酸与硝酸的比较</a:t>
            </a:r>
            <a:endParaRPr lang="zh-CN" altLang="zh-CN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文本框 5"/>
          <p:cNvSpPr txBox="1"/>
          <p:nvPr>
            <p:custDataLst>
              <p:tags r:id="rId13"/>
            </p:custDataLst>
          </p:nvPr>
        </p:nvSpPr>
        <p:spPr>
          <a:xfrm>
            <a:off x="4017963" y="1582738"/>
            <a:ext cx="1028700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>
              <a:spcBef>
                <a:spcPct val="0"/>
              </a:spcBef>
              <a:buNone/>
            </a:pP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稳定</a:t>
            </a:r>
            <a:endParaRPr lang="zh-CN" altLang="en-US" sz="2400" b="1" dirty="0">
              <a:latin typeface="Times New Roman" panose="02020603050405020304" pitchFamily="18" charset="0"/>
              <a:ea typeface="Times New Roman" panose="02020603050405020304" pitchFamily="18" charset="0"/>
              <a:sym typeface="+mn-ea"/>
            </a:endParaRPr>
          </a:p>
        </p:txBody>
      </p:sp>
      <p:sp>
        <p:nvSpPr>
          <p:cNvPr id="7" name="文本框 6"/>
          <p:cNvSpPr txBox="1"/>
          <p:nvPr>
            <p:custDataLst>
              <p:tags r:id="rId14"/>
            </p:custDataLst>
          </p:nvPr>
        </p:nvSpPr>
        <p:spPr>
          <a:xfrm>
            <a:off x="8669338" y="1539875"/>
            <a:ext cx="2139950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>
              <a:spcBef>
                <a:spcPct val="0"/>
              </a:spcBef>
              <a:buNone/>
            </a:pP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不稳定</a:t>
            </a:r>
            <a:endParaRPr lang="zh-CN" altLang="en-US" sz="2400" b="1" dirty="0">
              <a:latin typeface="Times New Roman" panose="02020603050405020304" pitchFamily="18" charset="0"/>
              <a:ea typeface="Times New Roman" panose="02020603050405020304" pitchFamily="18" charset="0"/>
              <a:sym typeface="+mn-ea"/>
            </a:endParaRPr>
          </a:p>
        </p:txBody>
      </p:sp>
      <p:sp>
        <p:nvSpPr>
          <p:cNvPr id="8" name="文本框 7"/>
          <p:cNvSpPr txBox="1"/>
          <p:nvPr>
            <p:custDataLst>
              <p:tags r:id="rId15"/>
            </p:custDataLst>
          </p:nvPr>
        </p:nvSpPr>
        <p:spPr>
          <a:xfrm>
            <a:off x="4130675" y="2116138"/>
            <a:ext cx="1028700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>
              <a:spcBef>
                <a:spcPct val="0"/>
              </a:spcBef>
              <a:buNone/>
            </a:pP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有</a:t>
            </a:r>
            <a:endParaRPr lang="zh-CN" altLang="en-US" sz="2400" b="1" dirty="0">
              <a:latin typeface="Times New Roman" panose="02020603050405020304" pitchFamily="18" charset="0"/>
              <a:ea typeface="Times New Roman" panose="02020603050405020304" pitchFamily="18" charset="0"/>
              <a:sym typeface="+mn-ea"/>
            </a:endParaRPr>
          </a:p>
        </p:txBody>
      </p:sp>
      <p:sp>
        <p:nvSpPr>
          <p:cNvPr id="9" name="文本框 8"/>
          <p:cNvSpPr txBox="1"/>
          <p:nvPr>
            <p:custDataLst>
              <p:tags r:id="rId16"/>
            </p:custDataLst>
          </p:nvPr>
        </p:nvSpPr>
        <p:spPr>
          <a:xfrm>
            <a:off x="8969375" y="2116138"/>
            <a:ext cx="1028700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>
              <a:spcBef>
                <a:spcPct val="0"/>
              </a:spcBef>
              <a:buNone/>
            </a:pP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有</a:t>
            </a:r>
            <a:endParaRPr lang="zh-CN" altLang="en-US" sz="2400" b="1" dirty="0">
              <a:latin typeface="Times New Roman" panose="02020603050405020304" pitchFamily="18" charset="0"/>
              <a:ea typeface="Times New Roman" panose="02020603050405020304" pitchFamily="18" charset="0"/>
              <a:sym typeface="+mn-ea"/>
            </a:endParaRP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6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6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6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6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53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53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53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53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46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46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46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46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111" grpId="0"/>
      <p:bldP spid="46112" grpId="0"/>
      <p:bldP spid="46116" grpId="0"/>
      <p:bldP spid="46118" grpId="0"/>
      <p:bldP spid="14343" grpId="0"/>
      <p:bldP spid="14344" grpId="0"/>
      <p:bldP spid="5" grpId="0"/>
      <p:bldP spid="3" grpId="0"/>
      <p:bldP spid="4" grpId="0"/>
      <p:bldP spid="15373" grpId="0"/>
      <p:bldP spid="15374" grpId="0"/>
      <p:bldP spid="6" grpId="0"/>
      <p:bldP spid="7" grpId="0"/>
      <p:bldP spid="8" grpId="0"/>
      <p:bldP spid="9" grpId="0"/>
    </p:bldLst>
  </p:timing>
</p:sld>
</file>

<file path=ppt/tags/tag1.xml><?xml version="1.0" encoding="utf-8"?>
<p:tagLst xmlns:p="http://schemas.openxmlformats.org/presentationml/2006/main">
  <p:tag name="AS_UNIQUEID" val="1296"/>
  <p:tag name="KSO_WM_BEAUTIFY_FLAG" val=""/>
  <p:tag name="KSO_WM_UNIT_PLACING_PICTURE_USER_VIEWPORT" val="{&quot;height&quot;:6010.1165354330706,&quot;width&quot;:10983.308661417323}"/>
</p:tagLst>
</file>

<file path=ppt/tags/tag10.xml><?xml version="1.0" encoding="utf-8"?>
<p:tagLst xmlns:p="http://schemas.openxmlformats.org/presentationml/2006/main">
  <p:tag name="AS_UNIQUEID" val="53"/>
</p:tagLst>
</file>

<file path=ppt/tags/tag11.xml><?xml version="1.0" encoding="utf-8"?>
<p:tagLst xmlns:p="http://schemas.openxmlformats.org/presentationml/2006/main">
  <p:tag name="AS_UNIQUEID" val="54"/>
</p:tagLst>
</file>

<file path=ppt/tags/tag12.xml><?xml version="1.0" encoding="utf-8"?>
<p:tagLst xmlns:p="http://schemas.openxmlformats.org/presentationml/2006/main">
  <p:tag name="AS_UNIQUEID" val="56"/>
</p:tagLst>
</file>

<file path=ppt/tags/tag13.xml><?xml version="1.0" encoding="utf-8"?>
<p:tagLst xmlns:p="http://schemas.openxmlformats.org/presentationml/2006/main">
  <p:tag name="AS_UNIQUEID" val="57"/>
</p:tagLst>
</file>

<file path=ppt/tags/tag14.xml><?xml version="1.0" encoding="utf-8"?>
<p:tagLst xmlns:p="http://schemas.openxmlformats.org/presentationml/2006/main">
  <p:tag name="AS_UNIQUEID" val="58"/>
</p:tagLst>
</file>

<file path=ppt/tags/tag15.xml><?xml version="1.0" encoding="utf-8"?>
<p:tagLst xmlns:p="http://schemas.openxmlformats.org/presentationml/2006/main">
  <p:tag name="AS_UNIQUEID" val="59"/>
  <p:tag name="KSO_WM_BEAUTIFY_FLAG" val="#wm#"/>
  <p:tag name="KSO_WM_UNIT_DIAGRAM_MODELTYPE" val="dynamicNum"/>
  <p:tag name="KSO_WM_UNIT_DYNAMIC_NUM_END" val="1"/>
  <p:tag name="KSO_WM_UNIT_INDEX" val="1576394836485_1_1"/>
  <p:tag name="KSO_WM_UNIT_TYPE" val="ζ_h_f"/>
</p:tagLst>
</file>

<file path=ppt/tags/tag16.xml><?xml version="1.0" encoding="utf-8"?>
<p:tagLst xmlns:p="http://schemas.openxmlformats.org/presentationml/2006/main">
  <p:tag name="AS_UNIQUEID" val="60"/>
</p:tagLst>
</file>

<file path=ppt/tags/tag17.xml><?xml version="1.0" encoding="utf-8"?>
<p:tagLst xmlns:p="http://schemas.openxmlformats.org/presentationml/2006/main">
  <p:tag name="AS_UNIQUEID" val="61"/>
</p:tagLst>
</file>

<file path=ppt/tags/tag18.xml><?xml version="1.0" encoding="utf-8"?>
<p:tagLst xmlns:p="http://schemas.openxmlformats.org/presentationml/2006/main">
  <p:tag name="AS_UNIQUEID" val="62"/>
</p:tagLst>
</file>

<file path=ppt/tags/tag19.xml><?xml version="1.0" encoding="utf-8"?>
<p:tagLst xmlns:p="http://schemas.openxmlformats.org/presentationml/2006/main">
  <p:tag name="AS_UNIQUEID" val="63"/>
</p:tagLst>
</file>

<file path=ppt/tags/tag2.xml><?xml version="1.0" encoding="utf-8"?>
<p:tagLst xmlns:p="http://schemas.openxmlformats.org/presentationml/2006/main">
  <p:tag name="AS_UNIQUEID" val="2287"/>
  <p:tag name="KSO_WM_BEAUTIFY_FLAG" val=""/>
</p:tagLst>
</file>

<file path=ppt/tags/tag20.xml><?xml version="1.0" encoding="utf-8"?>
<p:tagLst xmlns:p="http://schemas.openxmlformats.org/presentationml/2006/main">
  <p:tag name="AS_UNIQUEID" val="64"/>
</p:tagLst>
</file>

<file path=ppt/tags/tag21.xml><?xml version="1.0" encoding="utf-8"?>
<p:tagLst xmlns:p="http://schemas.openxmlformats.org/presentationml/2006/main">
  <p:tag name="AS_UNIQUEID" val="65"/>
</p:tagLst>
</file>

<file path=ppt/tags/tag22.xml><?xml version="1.0" encoding="utf-8"?>
<p:tagLst xmlns:p="http://schemas.openxmlformats.org/presentationml/2006/main">
  <p:tag name="AS_UNIQUEID" val="66"/>
</p:tagLst>
</file>

<file path=ppt/tags/tag23.xml><?xml version="1.0" encoding="utf-8"?>
<p:tagLst xmlns:p="http://schemas.openxmlformats.org/presentationml/2006/main">
  <p:tag name="AS_UNIQUEID" val="67"/>
</p:tagLst>
</file>

<file path=ppt/tags/tag24.xml><?xml version="1.0" encoding="utf-8"?>
<p:tagLst xmlns:p="http://schemas.openxmlformats.org/presentationml/2006/main">
  <p:tag name="AS_UNIQUEID" val="68"/>
</p:tagLst>
</file>

<file path=ppt/tags/tag25.xml><?xml version="1.0" encoding="utf-8"?>
<p:tagLst xmlns:p="http://schemas.openxmlformats.org/presentationml/2006/main">
  <p:tag name="KSO_WPP_MARK_KEY" val="2b8d6675-b41b-4ada-8441-8e79533d7f4d"/>
  <p:tag name="COMMONDATA" val="eyJoZGlkIjoiZjVmNmEwZGNjZGZlN2FjZWMyODZlMTBkNWVmMWFjMTgifQ=="/>
</p:tagLst>
</file>

<file path=ppt/tags/tag3.xml><?xml version="1.0" encoding="utf-8"?>
<p:tagLst xmlns:p="http://schemas.openxmlformats.org/presentationml/2006/main">
  <p:tag name="AS_UNIQUEID" val="2289"/>
  <p:tag name="KSO_WM_BEAUTIFY_FLAG" val=""/>
</p:tagLst>
</file>

<file path=ppt/tags/tag4.xml><?xml version="1.0" encoding="utf-8"?>
<p:tagLst xmlns:p="http://schemas.openxmlformats.org/presentationml/2006/main">
  <p:tag name="AS_UNIQUEID" val="2286"/>
</p:tagLst>
</file>

<file path=ppt/tags/tag5.xml><?xml version="1.0" encoding="utf-8"?>
<p:tagLst xmlns:p="http://schemas.openxmlformats.org/presentationml/2006/main">
  <p:tag name="AS_UNIQUEID" val="22"/>
  <p:tag name="KSO_WM_BEAUTIFY_FLAG" val=""/>
</p:tagLst>
</file>

<file path=ppt/tags/tag6.xml><?xml version="1.0" encoding="utf-8"?>
<p:tagLst xmlns:p="http://schemas.openxmlformats.org/presentationml/2006/main">
  <p:tag name="AS_UNIQUEID" val="31"/>
  <p:tag name="KSO_WM_BEAUTIFY_FLAG" val=""/>
</p:tagLst>
</file>

<file path=ppt/tags/tag7.xml><?xml version="1.0" encoding="utf-8"?>
<p:tagLst xmlns:p="http://schemas.openxmlformats.org/presentationml/2006/main">
  <p:tag name="AS_UNIQUEID" val="70"/>
</p:tagLst>
</file>

<file path=ppt/tags/tag8.xml><?xml version="1.0" encoding="utf-8"?>
<p:tagLst xmlns:p="http://schemas.openxmlformats.org/presentationml/2006/main">
  <p:tag name="AS_UNIQUEID" val="5858"/>
  <p:tag name="KSO_WM_BEAUTIFY_FLAG" val=""/>
</p:tagLst>
</file>

<file path=ppt/tags/tag9.xml><?xml version="1.0" encoding="utf-8"?>
<p:tagLst xmlns:p="http://schemas.openxmlformats.org/presentationml/2006/main">
  <p:tag name="AS_UNIQUEID" val="52"/>
</p:tagLst>
</file>

<file path=ppt/theme/theme1.xml><?xml version="1.0" encoding="utf-8"?>
<a:theme xmlns:a="http://schemas.openxmlformats.org/drawingml/2006/main" name="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1293</Words>
  <Application>WPS 演示</Application>
  <PresentationFormat>宽屏</PresentationFormat>
  <Paragraphs>161</Paragraphs>
  <Slides>5</Slides>
  <Notes>1</Notes>
  <HiddenSlides>0</HiddenSlides>
  <MMClips>0</MMClips>
  <ScaleCrop>false</ScaleCrop>
  <HeadingPairs>
    <vt:vector size="8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5</vt:i4>
      </vt:variant>
    </vt:vector>
  </HeadingPairs>
  <TitlesOfParts>
    <vt:vector size="17" baseType="lpstr">
      <vt:lpstr>Arial</vt:lpstr>
      <vt:lpstr>宋体</vt:lpstr>
      <vt:lpstr>Wingdings</vt:lpstr>
      <vt:lpstr>黑体</vt:lpstr>
      <vt:lpstr>Times New Roman</vt:lpstr>
      <vt:lpstr>楷体_GB2312</vt:lpstr>
      <vt:lpstr>华文彩云</vt:lpstr>
      <vt:lpstr>微软雅黑</vt:lpstr>
      <vt:lpstr>Arial Unicode MS</vt:lpstr>
      <vt:lpstr>Calibri</vt:lpstr>
      <vt:lpstr>默认设计模板</vt:lpstr>
      <vt:lpstr>Word.Document.8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Zeng Fan</dc:creator>
  <cp:lastModifiedBy>敢情莫畏</cp:lastModifiedBy>
  <cp:revision>67</cp:revision>
  <dcterms:created xsi:type="dcterms:W3CDTF">2024-03-02T07:38:00Z</dcterms:created>
  <dcterms:modified xsi:type="dcterms:W3CDTF">2025-02-21T10:14:42Z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  <property fmtid="{D5CDD505-2E9C-101B-9397-08002B2CF9AE}" pid="3" name="ICV">
    <vt:lpwstr>32FE40296ABD4E5690E87870653E7BE1_13</vt:lpwstr>
  </property>
  <property fmtid="{D5CDD505-2E9C-101B-9397-08002B2CF9AE}" pid="4" name="KSOProductBuildVer">
    <vt:lpwstr>2052-11.8.2.10393</vt:lpwstr>
  </property>
</Properties>
</file>